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#9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A6AAA9"/>
                </a:solidFill>
              </a:rPr>
              <a:t>(Transactions &amp; Concurrency Control)</a:t>
            </a:r>
          </a:p>
        </p:txBody>
      </p:sp>
      <p:sp>
        <p:nvSpPr>
          <p:cNvPr id="34" name="Shape 34"/>
          <p:cNvSpPr/>
          <p:nvPr/>
        </p:nvSpPr>
        <p:spPr>
          <a:xfrm>
            <a:off x="109829" y="6248399"/>
            <a:ext cx="127851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C5D5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C5D57"/>
                </a:solidFill>
              </a:rPr>
              <a:t>NOTE: This discussion uses animations, which won’t show up on the PDF version.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8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" name="Shape 59"/>
          <p:cNvSpPr/>
          <p:nvPr/>
        </p:nvSpPr>
        <p:spPr>
          <a:xfrm>
            <a:off x="6496002" y="4153332"/>
            <a:ext cx="1" cy="127000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aphicFrame>
        <p:nvGraphicFramePr>
          <p:cNvPr id="60" name="Table 60"/>
          <p:cNvGraphicFramePr/>
          <p:nvPr/>
        </p:nvGraphicFramePr>
        <p:xfrm>
          <a:off x="526083" y="5497004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" name="Shape 61"/>
          <p:cNvSpPr/>
          <p:nvPr/>
        </p:nvSpPr>
        <p:spPr>
          <a:xfrm>
            <a:off x="18462" y="8711904"/>
            <a:ext cx="129550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900"/>
              <a:t>We simplify to this format, since we are more concerned with </a:t>
            </a:r>
            <a:r>
              <a:rPr i="1" sz="2900"/>
              <a:t>when</a:t>
            </a:r>
            <a:r>
              <a:rPr sz="2900"/>
              <a:t> reads and writes are happening.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3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le 64"/>
          <p:cNvGraphicFramePr/>
          <p:nvPr/>
        </p:nvGraphicFramePr>
        <p:xfrm>
          <a:off x="522137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6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le 67"/>
          <p:cNvGraphicFramePr/>
          <p:nvPr/>
        </p:nvGraphicFramePr>
        <p:xfrm>
          <a:off x="522137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8" name="Shape 68"/>
          <p:cNvSpPr/>
          <p:nvPr/>
        </p:nvSpPr>
        <p:spPr>
          <a:xfrm>
            <a:off x="3732656" y="5875529"/>
            <a:ext cx="553948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Not serializable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Conflicts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Two operations in different transactions on the same object where at least one is a write</a:t>
            </a:r>
          </a:p>
        </p:txBody>
      </p:sp>
      <p:graphicFrame>
        <p:nvGraphicFramePr>
          <p:cNvPr id="72" name="Table 72"/>
          <p:cNvGraphicFramePr/>
          <p:nvPr/>
        </p:nvGraphicFramePr>
        <p:xfrm>
          <a:off x="526083" y="48686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3"/>
          <p:cNvGraphicFramePr/>
          <p:nvPr/>
        </p:nvGraphicFramePr>
        <p:xfrm>
          <a:off x="522137" y="48686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Shape 74"/>
          <p:cNvSpPr/>
          <p:nvPr/>
        </p:nvSpPr>
        <p:spPr>
          <a:xfrm>
            <a:off x="5670938" y="6137872"/>
            <a:ext cx="1751277" cy="786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6443306" y="5644214"/>
            <a:ext cx="4801580" cy="122058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7923187" y="5655272"/>
            <a:ext cx="3285413" cy="11374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" name="Shape 77"/>
          <p:cNvSpPr/>
          <p:nvPr/>
        </p:nvSpPr>
        <p:spPr>
          <a:xfrm>
            <a:off x="5403291" y="8430798"/>
            <a:ext cx="2198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 conflicts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4"/>
      <p:bldP build="whole" bldLvl="1" animBg="1" rev="0" advAuto="0" spid="76" grpId="3"/>
      <p:bldP build="whole" bldLvl="1" animBg="1" rev="0" advAuto="0" spid="74" grpId="1"/>
      <p:bldP build="whole" bldLvl="1" animBg="1" rev="0" advAuto="0" spid="7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Conflict Serializable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952500" y="2603500"/>
            <a:ext cx="11099800" cy="166249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Conflict serializable: equivalent to some serial schedule with the conflicts in the same order.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1567218" y="3849269"/>
          <a:ext cx="9868920" cy="25862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</a:tblGrid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5" name="Group 85"/>
          <p:cNvGrpSpPr/>
          <p:nvPr/>
        </p:nvGrpSpPr>
        <p:grpSpPr>
          <a:xfrm>
            <a:off x="5529719" y="4663637"/>
            <a:ext cx="5103053" cy="849024"/>
            <a:chOff x="3983494" y="835361"/>
            <a:chExt cx="5103051" cy="849022"/>
          </a:xfrm>
        </p:grpSpPr>
        <p:sp>
          <p:nvSpPr>
            <p:cNvPr id="82" name="Shape 82"/>
            <p:cNvSpPr/>
            <p:nvPr/>
          </p:nvSpPr>
          <p:spPr>
            <a:xfrm flipV="1">
              <a:off x="3983494" y="880150"/>
              <a:ext cx="5103052" cy="730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3" name="Shape 83"/>
            <p:cNvSpPr/>
            <p:nvPr/>
          </p:nvSpPr>
          <p:spPr>
            <a:xfrm flipV="1">
              <a:off x="4928391" y="899199"/>
              <a:ext cx="4138780" cy="7851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4" name="Shape 84"/>
            <p:cNvSpPr/>
            <p:nvPr/>
          </p:nvSpPr>
          <p:spPr>
            <a:xfrm flipV="1">
              <a:off x="4960334" y="835361"/>
              <a:ext cx="3183075" cy="8396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aphicFrame>
        <p:nvGraphicFramePr>
          <p:cNvPr id="86" name="Table 86"/>
          <p:cNvGraphicFramePr/>
          <p:nvPr/>
        </p:nvGraphicFramePr>
        <p:xfrm>
          <a:off x="1567218" y="6689289"/>
          <a:ext cx="9868920" cy="25862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  <a:gridCol w="1095135"/>
              </a:tblGrid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8675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90" name="Group 90"/>
          <p:cNvGrpSpPr/>
          <p:nvPr/>
        </p:nvGrpSpPr>
        <p:grpSpPr>
          <a:xfrm>
            <a:off x="3131809" y="7503657"/>
            <a:ext cx="7495837" cy="947629"/>
            <a:chOff x="1585584" y="835361"/>
            <a:chExt cx="7495835" cy="947627"/>
          </a:xfrm>
        </p:grpSpPr>
        <p:sp>
          <p:nvSpPr>
            <p:cNvPr id="87" name="Shape 87"/>
            <p:cNvSpPr/>
            <p:nvPr/>
          </p:nvSpPr>
          <p:spPr>
            <a:xfrm flipV="1">
              <a:off x="1585584" y="900654"/>
              <a:ext cx="7495836" cy="7556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8" name="Shape 88"/>
            <p:cNvSpPr/>
            <p:nvPr/>
          </p:nvSpPr>
          <p:spPr>
            <a:xfrm flipV="1">
              <a:off x="2875657" y="899199"/>
              <a:ext cx="6191514" cy="8837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9" name="Shape 89"/>
            <p:cNvSpPr/>
            <p:nvPr/>
          </p:nvSpPr>
          <p:spPr>
            <a:xfrm flipV="1">
              <a:off x="2854553" y="835361"/>
              <a:ext cx="5288856" cy="947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One node per transaction</a:t>
            </a:r>
            <a:endParaRPr sz="3600"/>
          </a:p>
          <a:p>
            <a:pPr lvl="0">
              <a:defRPr sz="1800"/>
            </a:pPr>
            <a:r>
              <a:rPr sz="3600"/>
              <a:t>Edge from T</a:t>
            </a:r>
            <a:r>
              <a:rPr baseline="-19444" sz="3600"/>
              <a:t>i </a:t>
            </a:r>
            <a:r>
              <a:rPr sz="3600"/>
              <a:t>to T</a:t>
            </a:r>
            <a:r>
              <a:rPr baseline="-19444" sz="3600"/>
              <a:t>j </a:t>
            </a:r>
            <a:r>
              <a:rPr sz="3600"/>
              <a:t>if operation O</a:t>
            </a:r>
            <a:r>
              <a:rPr baseline="-19444" sz="3600"/>
              <a:t>i </a:t>
            </a:r>
            <a:r>
              <a:rPr sz="3600"/>
              <a:t>conflicts with O</a:t>
            </a:r>
            <a:r>
              <a:rPr baseline="-19444" sz="3600"/>
              <a:t>j </a:t>
            </a:r>
            <a:r>
              <a:rPr sz="3600"/>
              <a:t>and O</a:t>
            </a:r>
            <a:r>
              <a:rPr baseline="-19444" sz="3600"/>
              <a:t>i </a:t>
            </a:r>
            <a:r>
              <a:rPr sz="3600"/>
              <a:t>appears earlier in the schedule</a:t>
            </a:r>
          </a:p>
        </p:txBody>
      </p:sp>
      <p:graphicFrame>
        <p:nvGraphicFramePr>
          <p:cNvPr id="94" name="Table 94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5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/>
          <p:nvPr/>
        </p:nvSpPr>
        <p:spPr>
          <a:xfrm>
            <a:off x="4232983" y="7010126"/>
            <a:ext cx="1181179" cy="530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7" name="Shape 97"/>
          <p:cNvSpPr/>
          <p:nvPr/>
        </p:nvSpPr>
        <p:spPr>
          <a:xfrm flipV="1">
            <a:off x="4753920" y="6677169"/>
            <a:ext cx="3238509" cy="8232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8" name="Shape 98"/>
          <p:cNvSpPr/>
          <p:nvPr/>
        </p:nvSpPr>
        <p:spPr>
          <a:xfrm flipV="1">
            <a:off x="5752052" y="6684627"/>
            <a:ext cx="2215904" cy="7671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9810053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9810053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02" name="Shape 102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x="10056128" y="6630597"/>
            <a:ext cx="1185" cy="12205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" name="Shape 104"/>
          <p:cNvSpPr/>
          <p:nvPr/>
        </p:nvSpPr>
        <p:spPr>
          <a:xfrm flipV="1">
            <a:off x="10766181" y="6571742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5"/>
      <p:bldP build="whole" bldLvl="1" animBg="1" rev="0" advAuto="0" spid="104" grpId="4"/>
      <p:bldP build="whole" bldLvl="1" animBg="1" rev="0" advAuto="0" spid="96" grpId="1"/>
      <p:bldP build="whole" bldLvl="1" animBg="1" rev="0" advAuto="0" spid="97" grpId="3"/>
      <p:bldP build="whole" bldLvl="1" animBg="1" rev="0" advAuto="0" spid="10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Theorem: Schedule is conflict serializable iff its dependency graph is acyclic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9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4232983" y="7010126"/>
            <a:ext cx="1181179" cy="530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1" name="Shape 111"/>
          <p:cNvSpPr/>
          <p:nvPr/>
        </p:nvSpPr>
        <p:spPr>
          <a:xfrm flipV="1">
            <a:off x="4753920" y="6677169"/>
            <a:ext cx="3238509" cy="8232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" name="Shape 112"/>
          <p:cNvSpPr/>
          <p:nvPr/>
        </p:nvSpPr>
        <p:spPr>
          <a:xfrm flipV="1">
            <a:off x="5752051" y="6684627"/>
            <a:ext cx="2215905" cy="7671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" name="Shape 113"/>
          <p:cNvSpPr/>
          <p:nvPr/>
        </p:nvSpPr>
        <p:spPr>
          <a:xfrm>
            <a:off x="9810053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9810053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16" name="Shape 116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17" name="Shape 117"/>
          <p:cNvSpPr/>
          <p:nvPr/>
        </p:nvSpPr>
        <p:spPr>
          <a:xfrm flipH="1">
            <a:off x="10056128" y="6630597"/>
            <a:ext cx="1185" cy="12205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" name="Shape 118"/>
          <p:cNvSpPr/>
          <p:nvPr/>
        </p:nvSpPr>
        <p:spPr>
          <a:xfrm flipV="1">
            <a:off x="10766181" y="6571742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Dependency Graph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52500" y="2603500"/>
            <a:ext cx="11099800" cy="24778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Theorem: Schedule is conflict serializable iff its dependency graph is acyclic</a:t>
            </a:r>
          </a:p>
        </p:txBody>
      </p:sp>
      <p:graphicFrame>
        <p:nvGraphicFramePr>
          <p:cNvPr id="122" name="Table 122"/>
          <p:cNvGraphicFramePr/>
          <p:nvPr/>
        </p:nvGraphicFramePr>
        <p:xfrm>
          <a:off x="762946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611672"/>
                <a:gridCol w="1611672"/>
                <a:gridCol w="1611672"/>
                <a:gridCol w="1611672"/>
                <a:gridCol w="1611672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 123"/>
          <p:cNvGraphicFramePr/>
          <p:nvPr/>
        </p:nvGraphicFramePr>
        <p:xfrm>
          <a:off x="760284" y="6154101"/>
          <a:ext cx="8071064" cy="21242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  <a:gridCol w="895373"/>
              </a:tblGrid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055768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 flipV="1">
            <a:off x="3911969" y="6865513"/>
            <a:ext cx="4367921" cy="6415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 flipV="1">
            <a:off x="4753920" y="6865049"/>
            <a:ext cx="2645331" cy="63536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4753513" y="7036444"/>
            <a:ext cx="3705951" cy="4855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9810053" y="54892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810053" y="77108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2864"/>
            </a:srgbClr>
          </a:solidFill>
          <a:ln w="25400">
            <a:solidFill>
              <a:srgbClr val="000000">
                <a:alpha val="4286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0133700" y="580043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30" name="Shape 130"/>
          <p:cNvSpPr/>
          <p:nvPr/>
        </p:nvSpPr>
        <p:spPr>
          <a:xfrm>
            <a:off x="10133700" y="802196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10766181" y="6571742"/>
            <a:ext cx="32206" cy="1224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4"/>
      <p:bldP build="whole" bldLvl="1" animBg="1" rev="0" advAuto="0" spid="124" grpId="1"/>
      <p:bldP build="whole" bldLvl="1" animBg="1" rev="0" advAuto="0" spid="131" grpId="2"/>
      <p:bldP build="whole" bldLvl="1" animBg="1" rev="0" advAuto="0" spid="12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Serializability vs. Conflict Serializability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It is much harder to verify serializability</a:t>
            </a:r>
            <a:endParaRPr sz="3600"/>
          </a:p>
          <a:p>
            <a:pPr lvl="0">
              <a:defRPr sz="1800"/>
            </a:pPr>
            <a:r>
              <a:rPr sz="3600"/>
              <a:t>Any conflict serializable schedule is serializable</a:t>
            </a:r>
            <a:endParaRPr sz="3600"/>
          </a:p>
          <a:p>
            <a:pPr lvl="0">
              <a:defRPr sz="1800"/>
            </a:pPr>
            <a:r>
              <a:rPr sz="3600"/>
              <a:t>Some serializable schedules are not conflict serializable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 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Transactions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Sequence of reads and writes: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bank_account := bank_account - 500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wallet := wallet + 500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600"/>
              <a:t>Either all instructions execute or none</a:t>
            </a:r>
            <a:endParaRPr sz="3600"/>
          </a:p>
          <a:p>
            <a:pPr lvl="0">
              <a:defRPr sz="1800"/>
            </a:pPr>
            <a:r>
              <a:rPr sz="3600"/>
              <a:t>No other instruction sees only a part of this execution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38"/>
          <p:cNvGraphicFramePr/>
          <p:nvPr/>
        </p:nvGraphicFramePr>
        <p:xfrm>
          <a:off x="1420387" y="855698"/>
          <a:ext cx="10176726" cy="3373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</a:tblGrid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Table 140"/>
          <p:cNvGraphicFramePr/>
          <p:nvPr/>
        </p:nvGraphicFramePr>
        <p:xfrm>
          <a:off x="1420387" y="855698"/>
          <a:ext cx="10176726" cy="3373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  <a:gridCol w="1016529"/>
              </a:tblGrid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1201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R(C)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" name="Shape 141"/>
          <p:cNvSpPr/>
          <p:nvPr/>
        </p:nvSpPr>
        <p:spPr>
          <a:xfrm flipV="1">
            <a:off x="3171624" y="2765169"/>
            <a:ext cx="5532707" cy="5858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5127494" y="1606915"/>
            <a:ext cx="4697565" cy="49806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6389654" y="1596763"/>
            <a:ext cx="546335" cy="6834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4152393" y="1684032"/>
            <a:ext cx="5680520" cy="4627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3847974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881858" y="740123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7886826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171620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49" name="Shape 149"/>
          <p:cNvSpPr/>
          <p:nvPr/>
        </p:nvSpPr>
        <p:spPr>
          <a:xfrm>
            <a:off x="8210473" y="5481594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50" name="Shape 150"/>
          <p:cNvSpPr/>
          <p:nvPr/>
        </p:nvSpPr>
        <p:spPr>
          <a:xfrm>
            <a:off x="6191046" y="771238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6564970" y="6339644"/>
            <a:ext cx="1625112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5156503" y="5776390"/>
            <a:ext cx="2712446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4"/>
      <p:bldP build="whole" bldLvl="1" animBg="1" rev="0" advAuto="0" spid="141" grpId="1"/>
      <p:bldP build="whole" bldLvl="1" animBg="1" rev="0" advAuto="0" spid="151" grpId="2"/>
      <p:bldP build="whole" bldLvl="1" animBg="1" rev="0" advAuto="0" spid="144" grpId="3"/>
      <p:bldP build="whole" bldLvl="1" animBg="1" rev="0" advAuto="0" spid="142" grpId="5"/>
      <p:bldP build="whole" bldLvl="1" animBg="1" rev="0" advAuto="0" spid="143" grpId="6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847973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5881858" y="288874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7886826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4171620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58" name="Shape 158"/>
          <p:cNvSpPr/>
          <p:nvPr/>
        </p:nvSpPr>
        <p:spPr>
          <a:xfrm>
            <a:off x="8210473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59" name="Shape 159"/>
          <p:cNvSpPr/>
          <p:nvPr/>
        </p:nvSpPr>
        <p:spPr>
          <a:xfrm>
            <a:off x="6191046" y="319989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6564970" y="1827153"/>
            <a:ext cx="1625112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5156503" y="1263899"/>
            <a:ext cx="2712446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4450943" y="5168989"/>
            <a:ext cx="4102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Conflict serializable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847973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5881858" y="288874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7886826" y="6518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4171620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68" name="Shape 168"/>
          <p:cNvSpPr/>
          <p:nvPr/>
        </p:nvSpPr>
        <p:spPr>
          <a:xfrm>
            <a:off x="8210473" y="96910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69" name="Shape 169"/>
          <p:cNvSpPr/>
          <p:nvPr/>
        </p:nvSpPr>
        <p:spPr>
          <a:xfrm>
            <a:off x="6191046" y="319989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70" name="Shape 170"/>
          <p:cNvSpPr/>
          <p:nvPr/>
        </p:nvSpPr>
        <p:spPr>
          <a:xfrm flipV="1">
            <a:off x="6564970" y="1827153"/>
            <a:ext cx="1625112" cy="10271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5156503" y="1263899"/>
            <a:ext cx="2712446" cy="2053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450943" y="5168989"/>
            <a:ext cx="4102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Conflict serializable</a:t>
            </a:r>
          </a:p>
        </p:txBody>
      </p:sp>
      <p:sp>
        <p:nvSpPr>
          <p:cNvPr id="173" name="Shape 173"/>
          <p:cNvSpPr/>
          <p:nvPr/>
        </p:nvSpPr>
        <p:spPr>
          <a:xfrm>
            <a:off x="3523284" y="6306088"/>
            <a:ext cx="595823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Equivalent serial schedules:</a:t>
            </a:r>
            <a:endParaRPr sz="3600"/>
          </a:p>
          <a:p>
            <a:pPr lvl="0">
              <a:defRPr sz="1800"/>
            </a:pPr>
            <a:r>
              <a:rPr sz="3600"/>
              <a:t>T3, T1, T2</a:t>
            </a:r>
            <a:endParaRPr sz="3600"/>
          </a:p>
          <a:p>
            <a:pPr lvl="0">
              <a:defRPr sz="1800"/>
            </a:pPr>
            <a:r>
              <a:rPr sz="3600"/>
              <a:t>T1, T3, T2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175"/>
          <p:cNvGraphicFramePr/>
          <p:nvPr/>
        </p:nvGraphicFramePr>
        <p:xfrm>
          <a:off x="1420387" y="840953"/>
          <a:ext cx="10176726" cy="3373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</a:tblGrid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le 177"/>
          <p:cNvGraphicFramePr/>
          <p:nvPr/>
        </p:nvGraphicFramePr>
        <p:xfrm>
          <a:off x="1420387" y="840953"/>
          <a:ext cx="10176726" cy="3373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  <a:gridCol w="1129336"/>
              </a:tblGrid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4007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8" name="Shape 178"/>
          <p:cNvSpPr/>
          <p:nvPr/>
        </p:nvSpPr>
        <p:spPr>
          <a:xfrm flipV="1">
            <a:off x="4631727" y="1359907"/>
            <a:ext cx="4866376" cy="8409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5742300" y="1333586"/>
            <a:ext cx="4822200" cy="824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7953367" y="1467786"/>
            <a:ext cx="1580561" cy="133151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8674531" y="2199202"/>
            <a:ext cx="1938465" cy="13526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3847974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171620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84" name="Shape 184"/>
          <p:cNvSpPr/>
          <p:nvPr/>
        </p:nvSpPr>
        <p:spPr>
          <a:xfrm>
            <a:off x="7882311" y="51643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205958" y="548159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86" name="Shape 186"/>
          <p:cNvSpPr/>
          <p:nvPr/>
        </p:nvSpPr>
        <p:spPr>
          <a:xfrm>
            <a:off x="3847974" y="740370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171620" y="77209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188" name="Shape 188"/>
          <p:cNvSpPr/>
          <p:nvPr/>
        </p:nvSpPr>
        <p:spPr>
          <a:xfrm>
            <a:off x="7882311" y="740370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8205958" y="772099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190" name="Shape 190"/>
          <p:cNvSpPr/>
          <p:nvPr/>
        </p:nvSpPr>
        <p:spPr>
          <a:xfrm flipH="1" flipV="1">
            <a:off x="5111159" y="5687814"/>
            <a:ext cx="2708067" cy="488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5103902" y="5949820"/>
            <a:ext cx="2834837" cy="317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 flipH="1" flipV="1">
            <a:off x="4712420" y="6430980"/>
            <a:ext cx="198592" cy="11009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 flipV="1">
            <a:off x="8492124" y="6445725"/>
            <a:ext cx="21485" cy="9165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8"/>
      <p:bldP build="whole" bldLvl="1" animBg="1" rev="0" advAuto="0" spid="181" grpId="7"/>
      <p:bldP build="whole" bldLvl="1" animBg="1" rev="0" advAuto="0" spid="179" grpId="3"/>
      <p:bldP build="whole" bldLvl="1" animBg="1" rev="0" advAuto="0" spid="178" grpId="1"/>
      <p:bldP build="whole" bldLvl="1" animBg="1" rev="0" advAuto="0" spid="190" grpId="2"/>
      <p:bldP build="whole" bldLvl="1" animBg="1" rev="0" advAuto="0" spid="180" grpId="5"/>
      <p:bldP build="whole" bldLvl="1" animBg="1" rev="0" advAuto="0" spid="191" grpId="4"/>
      <p:bldP build="whole" bldLvl="1" animBg="1" rev="0" advAuto="0" spid="192" grpId="6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850230" y="43126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173877" y="74855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197" name="Shape 197"/>
          <p:cNvSpPr/>
          <p:nvPr/>
        </p:nvSpPr>
        <p:spPr>
          <a:xfrm>
            <a:off x="7884569" y="43126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208215" y="74855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199" name="Shape 199"/>
          <p:cNvSpPr/>
          <p:nvPr/>
        </p:nvSpPr>
        <p:spPr>
          <a:xfrm>
            <a:off x="3850230" y="2670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4173877" y="298795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201" name="Shape 201"/>
          <p:cNvSpPr/>
          <p:nvPr/>
        </p:nvSpPr>
        <p:spPr>
          <a:xfrm>
            <a:off x="7884569" y="2670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8208215" y="298795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203" name="Shape 203"/>
          <p:cNvSpPr/>
          <p:nvPr/>
        </p:nvSpPr>
        <p:spPr>
          <a:xfrm flipH="1" flipV="1">
            <a:off x="5113416" y="954775"/>
            <a:ext cx="2708067" cy="488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>
            <a:off x="5106159" y="1216780"/>
            <a:ext cx="2834837" cy="317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 flipH="1" flipV="1">
            <a:off x="4714676" y="1697940"/>
            <a:ext cx="198593" cy="110095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8494381" y="1712686"/>
            <a:ext cx="21485" cy="9165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2599512" y="4777088"/>
            <a:ext cx="780577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Not conflict serializable,</a:t>
            </a:r>
            <a:endParaRPr sz="3600"/>
          </a:p>
          <a:p>
            <a:pPr lvl="0">
              <a:defRPr sz="1800"/>
            </a:pPr>
            <a:r>
              <a:rPr sz="3600"/>
              <a:t> because cycle in precedence graph.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Use locks to control access to objects</a:t>
            </a:r>
            <a:endParaRPr sz="3600"/>
          </a:p>
          <a:p>
            <a:pPr lvl="0">
              <a:defRPr sz="1800"/>
            </a:pPr>
            <a:r>
              <a:rPr sz="3600"/>
              <a:t>Shared lock: multiple transactions can have shared lock on same item (e.g., reading)</a:t>
            </a:r>
            <a:endParaRPr sz="3600"/>
          </a:p>
          <a:p>
            <a:pPr lvl="0">
              <a:defRPr sz="1800"/>
            </a:pPr>
            <a:r>
              <a:rPr sz="3600"/>
              <a:t>Exclusive lock: only one lock on item (e.g., writing)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Two-Phase Locking (2PL)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Rule: Once you release a lock, you may never acquire a new lock.</a:t>
            </a:r>
            <a:endParaRPr sz="3600"/>
          </a:p>
          <a:p>
            <a:pPr lvl="0">
              <a:defRPr sz="1800"/>
            </a:pPr>
            <a:r>
              <a:rPr sz="3600"/>
              <a:t>Ensures conflict serializability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Table 215"/>
          <p:cNvGraphicFramePr/>
          <p:nvPr/>
        </p:nvGraphicFramePr>
        <p:xfrm>
          <a:off x="522137" y="3191859"/>
          <a:ext cx="11970406" cy="31539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  <a:gridCol w="1328947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W(w1)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W(acct)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W(w2)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/>
          <p:nvPr/>
        </p:nvSpPr>
        <p:spPr>
          <a:xfrm>
            <a:off x="1872715" y="1540683"/>
            <a:ext cx="2592468" cy="1687471"/>
          </a:xfrm>
          <a:prstGeom prst="wedgeEllipseCallout">
            <a:avLst>
              <a:gd name="adj1" fmla="val -49634"/>
              <a:gd name="adj2" fmla="val 59008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2116777" y="2180281"/>
            <a:ext cx="2104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Lock_X(w1)</a:t>
            </a:r>
          </a:p>
        </p:txBody>
      </p:sp>
      <p:sp>
        <p:nvSpPr>
          <p:cNvPr id="218" name="Shape 218"/>
          <p:cNvSpPr/>
          <p:nvPr/>
        </p:nvSpPr>
        <p:spPr>
          <a:xfrm>
            <a:off x="3084489" y="6697124"/>
            <a:ext cx="2782204" cy="1692062"/>
          </a:xfrm>
          <a:prstGeom prst="wedgeEllipseCallout">
            <a:avLst>
              <a:gd name="adj1" fmla="val 971"/>
              <a:gd name="adj2" fmla="val -70543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3296231" y="7251884"/>
            <a:ext cx="235877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Lock_X(acct)</a:t>
            </a:r>
          </a:p>
        </p:txBody>
      </p:sp>
      <p:sp>
        <p:nvSpPr>
          <p:cNvPr id="220" name="Shape 220"/>
          <p:cNvSpPr/>
          <p:nvPr/>
        </p:nvSpPr>
        <p:spPr>
          <a:xfrm>
            <a:off x="6040590" y="6856216"/>
            <a:ext cx="2773793" cy="1597540"/>
          </a:xfrm>
          <a:prstGeom prst="wedgeEllipseCallout">
            <a:avLst>
              <a:gd name="adj1" fmla="val -9688"/>
              <a:gd name="adj2" fmla="val -80225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6375338" y="7251884"/>
            <a:ext cx="2104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Lock_X(w2)</a:t>
            </a:r>
          </a:p>
        </p:txBody>
      </p:sp>
      <p:sp>
        <p:nvSpPr>
          <p:cNvPr id="222" name="Shape 222"/>
          <p:cNvSpPr/>
          <p:nvPr/>
        </p:nvSpPr>
        <p:spPr>
          <a:xfrm>
            <a:off x="8943981" y="6854232"/>
            <a:ext cx="2968067" cy="1435581"/>
          </a:xfrm>
          <a:prstGeom prst="wedgeEllipseCallout">
            <a:avLst>
              <a:gd name="adj1" fmla="val -20916"/>
              <a:gd name="adj2" fmla="val -84323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9280523" y="7073197"/>
            <a:ext cx="22951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Unlock(acct)</a:t>
            </a:r>
          </a:p>
        </p:txBody>
      </p:sp>
      <p:sp>
        <p:nvSpPr>
          <p:cNvPr id="224" name="Shape 224"/>
          <p:cNvSpPr/>
          <p:nvPr/>
        </p:nvSpPr>
        <p:spPr>
          <a:xfrm>
            <a:off x="9407777" y="7531656"/>
            <a:ext cx="20406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Unlock(w2)</a:t>
            </a:r>
          </a:p>
        </p:txBody>
      </p:sp>
      <p:sp>
        <p:nvSpPr>
          <p:cNvPr id="225" name="Shape 225"/>
          <p:cNvSpPr/>
          <p:nvPr/>
        </p:nvSpPr>
        <p:spPr>
          <a:xfrm>
            <a:off x="7905708" y="1351221"/>
            <a:ext cx="2592469" cy="1687471"/>
          </a:xfrm>
          <a:prstGeom prst="wedgeEllipseCallout">
            <a:avLst>
              <a:gd name="adj1" fmla="val 26857"/>
              <a:gd name="adj2" fmla="val 58698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8022517" y="1892947"/>
            <a:ext cx="235877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Lock_X(acct)</a:t>
            </a:r>
          </a:p>
        </p:txBody>
      </p:sp>
      <p:sp>
        <p:nvSpPr>
          <p:cNvPr id="227" name="Shape 227"/>
          <p:cNvSpPr/>
          <p:nvPr/>
        </p:nvSpPr>
        <p:spPr>
          <a:xfrm>
            <a:off x="10473451" y="1290811"/>
            <a:ext cx="2592469" cy="1687471"/>
          </a:xfrm>
          <a:prstGeom prst="wedgeEllipseCallout">
            <a:avLst>
              <a:gd name="adj1" fmla="val 26857"/>
              <a:gd name="adj2" fmla="val 62346"/>
            </a:avLst>
          </a:prstGeom>
          <a:solidFill>
            <a:srgbClr val="51A7F9">
              <a:alpha val="43302"/>
            </a:srgbClr>
          </a:solidFill>
          <a:ln w="25400">
            <a:solidFill>
              <a:srgbClr val="000000">
                <a:alpha val="4330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0622073" y="1714260"/>
            <a:ext cx="22951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Unlock(acct)</a:t>
            </a:r>
          </a:p>
        </p:txBody>
      </p:sp>
      <p:sp>
        <p:nvSpPr>
          <p:cNvPr id="229" name="Shape 229"/>
          <p:cNvSpPr/>
          <p:nvPr/>
        </p:nvSpPr>
        <p:spPr>
          <a:xfrm>
            <a:off x="10749327" y="2180281"/>
            <a:ext cx="20406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Unlock(w1)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0"/>
      <p:bldP build="whole" bldLvl="1" animBg="1" rev="0" advAuto="0" spid="216" grpId="1"/>
      <p:bldP build="whole" bldLvl="1" animBg="1" rev="0" advAuto="0" spid="219" grpId="4"/>
      <p:bldP build="whole" bldLvl="1" animBg="1" rev="0" advAuto="0" spid="218" grpId="3"/>
      <p:bldP build="whole" bldLvl="1" animBg="1" rev="0" advAuto="0" spid="220" grpId="5"/>
      <p:bldP build="whole" bldLvl="1" animBg="1" rev="0" advAuto="0" spid="222" grpId="7"/>
      <p:bldP build="whole" bldLvl="1" animBg="1" rev="0" advAuto="0" spid="224" grpId="9"/>
      <p:bldP build="whole" bldLvl="1" animBg="1" rev="0" advAuto="0" spid="221" grpId="6"/>
      <p:bldP build="whole" bldLvl="1" animBg="1" rev="0" advAuto="0" spid="223" grpId="8"/>
      <p:bldP build="whole" bldLvl="1" animBg="1" rev="0" advAuto="0" spid="226" grpId="11"/>
      <p:bldP build="whole" bldLvl="1" animBg="1" rev="0" advAuto="0" spid="229" grpId="14"/>
      <p:bldP build="whole" bldLvl="1" animBg="1" rev="0" advAuto="0" spid="227" grpId="12"/>
      <p:bldP build="whole" bldLvl="1" animBg="1" rev="0" advAuto="0" spid="217" grpId="2"/>
      <p:bldP build="whole" bldLvl="1" animBg="1" rev="0" advAuto="0" spid="228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ACID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60045" indent="-360045" defTabSz="473201">
              <a:spcBef>
                <a:spcPts val="2800"/>
              </a:spcBef>
              <a:defRPr sz="1800"/>
            </a:pPr>
            <a:r>
              <a:rPr sz="2916">
                <a:solidFill>
                  <a:srgbClr val="51A7F9"/>
                </a:solidFill>
              </a:rPr>
              <a:t>A</a:t>
            </a:r>
            <a:r>
              <a:rPr sz="2916"/>
              <a:t>tomicity: either none or all instructions executed</a:t>
            </a:r>
            <a:endParaRPr sz="2916"/>
          </a:p>
          <a:p>
            <a:pPr lvl="1" marL="720090" indent="-360045" defTabSz="473201">
              <a:spcBef>
                <a:spcPts val="2800"/>
              </a:spcBef>
              <a:defRPr sz="1800"/>
            </a:pPr>
            <a:r>
              <a:rPr sz="2916"/>
              <a:t>Enforced through logging</a:t>
            </a:r>
            <a:endParaRPr sz="2916"/>
          </a:p>
          <a:p>
            <a:pPr lvl="0" marL="360045" indent="-360045" defTabSz="473201">
              <a:spcBef>
                <a:spcPts val="2800"/>
              </a:spcBef>
              <a:defRPr sz="1800"/>
            </a:pPr>
            <a:r>
              <a:rPr sz="2916">
                <a:solidFill>
                  <a:srgbClr val="51A7F9"/>
                </a:solidFill>
              </a:rPr>
              <a:t>C</a:t>
            </a:r>
            <a:r>
              <a:rPr sz="2916"/>
              <a:t>onsistency: database remains in consistent state afterwards</a:t>
            </a:r>
            <a:endParaRPr sz="2916"/>
          </a:p>
          <a:p>
            <a:pPr lvl="1" marL="720090" indent="-360045" defTabSz="473201">
              <a:spcBef>
                <a:spcPts val="2800"/>
              </a:spcBef>
              <a:defRPr sz="1800"/>
            </a:pPr>
            <a:r>
              <a:rPr sz="2916"/>
              <a:t>Enforced through integrity constraints</a:t>
            </a:r>
            <a:endParaRPr sz="2916"/>
          </a:p>
          <a:p>
            <a:pPr lvl="0" marL="360045" indent="-360045" defTabSz="473201">
              <a:spcBef>
                <a:spcPts val="2800"/>
              </a:spcBef>
              <a:defRPr sz="1800"/>
            </a:pPr>
            <a:r>
              <a:rPr sz="2916">
                <a:solidFill>
                  <a:srgbClr val="51A7F9"/>
                </a:solidFill>
              </a:rPr>
              <a:t>I</a:t>
            </a:r>
            <a:r>
              <a:rPr sz="2916"/>
              <a:t>solation: runs as if it is only transaction</a:t>
            </a:r>
            <a:endParaRPr sz="2916"/>
          </a:p>
          <a:p>
            <a:pPr lvl="1" marL="720090" indent="-360045" defTabSz="473201">
              <a:spcBef>
                <a:spcPts val="2800"/>
              </a:spcBef>
              <a:defRPr sz="1800"/>
            </a:pPr>
            <a:r>
              <a:rPr sz="2916"/>
              <a:t>Enforced through serializability and locks</a:t>
            </a:r>
            <a:endParaRPr sz="2916"/>
          </a:p>
          <a:p>
            <a:pPr lvl="0" marL="360045" indent="-360045" defTabSz="473201">
              <a:spcBef>
                <a:spcPts val="2800"/>
              </a:spcBef>
              <a:defRPr sz="1800"/>
            </a:pPr>
            <a:r>
              <a:rPr sz="2916">
                <a:solidFill>
                  <a:srgbClr val="51A7F9"/>
                </a:solidFill>
              </a:rPr>
              <a:t>D</a:t>
            </a:r>
            <a:r>
              <a:rPr sz="2916"/>
              <a:t>urability: committed changes are never lost</a:t>
            </a:r>
            <a:endParaRPr sz="2916"/>
          </a:p>
          <a:p>
            <a:pPr lvl="1" marL="720090" indent="-360045" defTabSz="473201">
              <a:spcBef>
                <a:spcPts val="2800"/>
              </a:spcBef>
              <a:defRPr sz="1800"/>
            </a:pPr>
            <a:r>
              <a:rPr sz="2916"/>
              <a:t>Enforced through logging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Strict 2PL</a:t>
            </a:r>
          </a:p>
        </p:txBody>
      </p:sp>
      <p:graphicFrame>
        <p:nvGraphicFramePr>
          <p:cNvPr id="232" name="Table 232"/>
          <p:cNvGraphicFramePr/>
          <p:nvPr/>
        </p:nvGraphicFramePr>
        <p:xfrm>
          <a:off x="524604" y="33061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92598"/>
                <a:gridCol w="1992598"/>
                <a:gridCol w="1992598"/>
                <a:gridCol w="1992598"/>
                <a:gridCol w="1992598"/>
                <a:gridCol w="1992598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Abort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3" name="Shape 233"/>
          <p:cNvSpPr/>
          <p:nvPr/>
        </p:nvSpPr>
        <p:spPr>
          <a:xfrm>
            <a:off x="4364586" y="2627818"/>
            <a:ext cx="35524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Cascading abort</a:t>
            </a:r>
          </a:p>
        </p:txBody>
      </p:sp>
      <p:sp>
        <p:nvSpPr>
          <p:cNvPr id="234" name="Shape 234"/>
          <p:cNvSpPr/>
          <p:nvPr/>
        </p:nvSpPr>
        <p:spPr>
          <a:xfrm>
            <a:off x="868095" y="7006902"/>
            <a:ext cx="1126861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two-phase locking: All locks held by transaction </a:t>
            </a:r>
            <a:endParaRPr sz="3600"/>
          </a:p>
          <a:p>
            <a:pPr lvl="0">
              <a:defRPr sz="1800"/>
            </a:pPr>
            <a:r>
              <a:rPr sz="3600"/>
              <a:t>are only released at the end of the transaction.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Strict 2PL</a:t>
            </a:r>
          </a:p>
        </p:txBody>
      </p:sp>
      <p:graphicFrame>
        <p:nvGraphicFramePr>
          <p:cNvPr id="237" name="Table 237"/>
          <p:cNvGraphicFramePr/>
          <p:nvPr/>
        </p:nvGraphicFramePr>
        <p:xfrm>
          <a:off x="524604" y="3306186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92598"/>
                <a:gridCol w="1992598"/>
                <a:gridCol w="1992598"/>
                <a:gridCol w="1992598"/>
                <a:gridCol w="1992598"/>
                <a:gridCol w="1992598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Abort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solidFill>
                            <a:srgbClr val="C82506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R(A)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8" name="Shape 238"/>
          <p:cNvSpPr/>
          <p:nvPr/>
        </p:nvSpPr>
        <p:spPr>
          <a:xfrm>
            <a:off x="4364586" y="2627818"/>
            <a:ext cx="35524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Cascading abort</a:t>
            </a:r>
          </a:p>
        </p:txBody>
      </p:sp>
      <p:sp>
        <p:nvSpPr>
          <p:cNvPr id="239" name="Shape 239"/>
          <p:cNvSpPr/>
          <p:nvPr/>
        </p:nvSpPr>
        <p:spPr>
          <a:xfrm>
            <a:off x="868095" y="7006902"/>
            <a:ext cx="1126861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two-phase locking: All locks held by transaction </a:t>
            </a:r>
            <a:endParaRPr sz="3600"/>
          </a:p>
          <a:p>
            <a:pPr lvl="0">
              <a:defRPr sz="1800"/>
            </a:pPr>
            <a:r>
              <a:rPr sz="3600"/>
              <a:t>are only released at the end of the transaction.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Dealing with deadlocks: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Prevention - stop from occurring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Detection - stop while occurring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 practice: Timeouts</a:t>
            </a:r>
          </a:p>
        </p:txBody>
      </p:sp>
      <p:graphicFrame>
        <p:nvGraphicFramePr>
          <p:cNvPr id="243" name="Table 243"/>
          <p:cNvGraphicFramePr/>
          <p:nvPr/>
        </p:nvGraphicFramePr>
        <p:xfrm>
          <a:off x="531991" y="6093454"/>
          <a:ext cx="11970406" cy="31539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980272"/>
                <a:gridCol w="3980272"/>
                <a:gridCol w="3980272"/>
              </a:tblGrid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Transaction 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Transaction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Lock_X(A) (granted)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 (granted)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 (waiting)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Lock_X(A) (waiting)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Prevention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Disallow deadlocks from ever occurring</a:t>
            </a:r>
            <a:endParaRPr sz="3600"/>
          </a:p>
          <a:p>
            <a:pPr lvl="0">
              <a:defRPr sz="1800"/>
            </a:pPr>
            <a:r>
              <a:rPr sz="3600"/>
              <a:t>Use timestamps of transactions to determine which to abort</a:t>
            </a:r>
            <a:endParaRPr sz="3600"/>
          </a:p>
          <a:p>
            <a:pPr lvl="0">
              <a:defRPr sz="1800"/>
            </a:pPr>
            <a:r>
              <a:rPr sz="3600"/>
              <a:t>If you restart, you restart with original timestamp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Prevention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Two transactions T</a:t>
            </a:r>
            <a:r>
              <a:rPr baseline="-28000" sz="2500"/>
              <a:t>old </a:t>
            </a:r>
            <a:r>
              <a:rPr sz="3600"/>
              <a:t>and T</a:t>
            </a:r>
            <a:r>
              <a:rPr baseline="-28000" sz="2500"/>
              <a:t>young  </a:t>
            </a:r>
            <a:endParaRPr baseline="-28000" sz="2500"/>
          </a:p>
          <a:p>
            <a:pPr lvl="0">
              <a:defRPr sz="1800"/>
            </a:pPr>
            <a:r>
              <a:rPr sz="3600"/>
              <a:t>Wait-Die</a:t>
            </a:r>
            <a:endParaRPr baseline="-28000" sz="25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old</a:t>
            </a:r>
            <a:r>
              <a:rPr sz="3600"/>
              <a:t> waiting for a lock from T</a:t>
            </a:r>
            <a:r>
              <a:rPr baseline="-28000" sz="2500"/>
              <a:t>young</a:t>
            </a:r>
            <a:r>
              <a:rPr sz="3600"/>
              <a:t>, just waits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young </a:t>
            </a:r>
            <a:r>
              <a:rPr sz="3600"/>
              <a:t>waiting for lock from T</a:t>
            </a:r>
            <a:r>
              <a:rPr baseline="-28000" sz="2500"/>
              <a:t>old, </a:t>
            </a:r>
            <a:r>
              <a:rPr sz="3600"/>
              <a:t>aborts himself</a:t>
            </a:r>
            <a:endParaRPr sz="3600"/>
          </a:p>
          <a:p>
            <a:pPr lvl="0">
              <a:defRPr sz="1800"/>
            </a:pPr>
            <a:r>
              <a:rPr sz="3600"/>
              <a:t>Wound-Wait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T</a:t>
            </a:r>
            <a:r>
              <a:rPr baseline="-28000" sz="2500"/>
              <a:t>old </a:t>
            </a:r>
            <a:r>
              <a:rPr sz="3600"/>
              <a:t>waiting for a lock from</a:t>
            </a:r>
            <a:r>
              <a:rPr baseline="-28000" sz="2500"/>
              <a:t> </a:t>
            </a:r>
            <a:r>
              <a:rPr sz="3600"/>
              <a:t>T</a:t>
            </a:r>
            <a:r>
              <a:rPr baseline="-28000" sz="2500"/>
              <a:t>young, </a:t>
            </a:r>
            <a:r>
              <a:rPr sz="3600"/>
              <a:t>aborts</a:t>
            </a:r>
            <a:r>
              <a:rPr baseline="-28000" sz="2500"/>
              <a:t>  </a:t>
            </a:r>
            <a:r>
              <a:rPr sz="3600"/>
              <a:t>T</a:t>
            </a:r>
            <a:r>
              <a:rPr baseline="-28000" sz="2500"/>
              <a:t>young</a:t>
            </a:r>
            <a:endParaRPr baseline="-28000" sz="25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</a:t>
            </a:r>
            <a:r>
              <a:rPr baseline="-28000" sz="2500"/>
              <a:t> </a:t>
            </a:r>
            <a:r>
              <a:rPr sz="3600"/>
              <a:t>T</a:t>
            </a:r>
            <a:r>
              <a:rPr baseline="-28000" sz="2500"/>
              <a:t>young </a:t>
            </a:r>
            <a:r>
              <a:rPr sz="3600"/>
              <a:t>waiting for lock from T</a:t>
            </a:r>
            <a:r>
              <a:rPr baseline="-28000" sz="2500"/>
              <a:t>old</a:t>
            </a:r>
            <a:r>
              <a:rPr sz="3600"/>
              <a:t>, just waits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Create waits-for graph of all transactions</a:t>
            </a:r>
            <a:endParaRPr sz="3600"/>
          </a:p>
          <a:p>
            <a:pPr lvl="0">
              <a:defRPr sz="1800"/>
            </a:pPr>
            <a:r>
              <a:rPr sz="3600"/>
              <a:t>If cycle exists, abort one of transactions in cycle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graphicFrame>
        <p:nvGraphicFramePr>
          <p:cNvPr id="255" name="Table 255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S(C)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Deadlock Detection</a:t>
            </a:r>
          </a:p>
        </p:txBody>
      </p:sp>
      <p:graphicFrame>
        <p:nvGraphicFramePr>
          <p:cNvPr id="258" name="Table 258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5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S(A)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S(C)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9" name="Shape 259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261" name="Shape 261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263" name="Shape 263"/>
          <p:cNvSpPr/>
          <p:nvPr/>
        </p:nvSpPr>
        <p:spPr>
          <a:xfrm>
            <a:off x="2959061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265" name="Shape 265"/>
          <p:cNvSpPr/>
          <p:nvPr/>
        </p:nvSpPr>
        <p:spPr>
          <a:xfrm>
            <a:off x="7795347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267" name="Shape 267"/>
          <p:cNvSpPr/>
          <p:nvPr/>
        </p:nvSpPr>
        <p:spPr>
          <a:xfrm flipV="1">
            <a:off x="3600331" y="7406124"/>
            <a:ext cx="1" cy="67042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8" name="Shape 268"/>
          <p:cNvSpPr/>
          <p:nvPr/>
        </p:nvSpPr>
        <p:spPr>
          <a:xfrm>
            <a:off x="3829133" y="7421119"/>
            <a:ext cx="15322" cy="76688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 flipH="1">
            <a:off x="4303109" y="6725701"/>
            <a:ext cx="341819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 flipV="1">
            <a:off x="8408874" y="7462703"/>
            <a:ext cx="1" cy="54498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67" grpId="1"/>
      <p:bldP build="whole" bldLvl="1" animBg="1" rev="0" advAuto="0" spid="270" grpId="4"/>
      <p:bldP build="whole" bldLvl="1" animBg="1" rev="0" advAuto="0" spid="269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Page 2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Table 274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5" name="Shape 275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96941" y="444500"/>
            <a:ext cx="12010918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Isolation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Could just execute 1 transaction at a time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“Serial schedule”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Slow</a:t>
            </a:r>
            <a:endParaRPr sz="3600"/>
          </a:p>
          <a:p>
            <a:pPr lvl="0">
              <a:defRPr sz="1800"/>
            </a:pPr>
            <a:r>
              <a:rPr sz="3600"/>
              <a:t>Maximize parallelism while maintaining sense of isolation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Concurrency control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Table 277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8" name="Shape 278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79" name="Shape 279"/>
          <p:cNvSpPr/>
          <p:nvPr/>
        </p:nvSpPr>
        <p:spPr>
          <a:xfrm>
            <a:off x="5207153" y="133845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Table 281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2" name="Shape 282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83" name="Shape 283"/>
          <p:cNvSpPr/>
          <p:nvPr/>
        </p:nvSpPr>
        <p:spPr>
          <a:xfrm>
            <a:off x="5080052" y="199695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  <p:sp>
        <p:nvSpPr>
          <p:cNvPr id="284" name="Shape 284"/>
          <p:cNvSpPr/>
          <p:nvPr/>
        </p:nvSpPr>
        <p:spPr>
          <a:xfrm>
            <a:off x="5207153" y="133845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10122987" y="1996953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 287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8" name="Shape 288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89" name="Shape 289"/>
          <p:cNvSpPr/>
          <p:nvPr/>
        </p:nvSpPr>
        <p:spPr>
          <a:xfrm>
            <a:off x="5080052" y="199695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  <p:sp>
        <p:nvSpPr>
          <p:cNvPr id="290" name="Shape 290"/>
          <p:cNvSpPr/>
          <p:nvPr/>
        </p:nvSpPr>
        <p:spPr>
          <a:xfrm>
            <a:off x="5207153" y="133845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</a:t>
            </a:r>
          </a:p>
        </p:txBody>
      </p:sp>
      <p:sp>
        <p:nvSpPr>
          <p:cNvPr id="291" name="Shape 291"/>
          <p:cNvSpPr/>
          <p:nvPr/>
        </p:nvSpPr>
        <p:spPr>
          <a:xfrm>
            <a:off x="10122987" y="1996953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</a:t>
            </a:r>
          </a:p>
        </p:txBody>
      </p:sp>
      <p:sp>
        <p:nvSpPr>
          <p:cNvPr id="292" name="Shape 292"/>
          <p:cNvSpPr/>
          <p:nvPr/>
        </p:nvSpPr>
        <p:spPr>
          <a:xfrm>
            <a:off x="4825848" y="3945784"/>
            <a:ext cx="1131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3000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Table 294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5" name="Shape 295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296" name="Shape 296"/>
          <p:cNvSpPr/>
          <p:nvPr/>
        </p:nvSpPr>
        <p:spPr>
          <a:xfrm>
            <a:off x="5080052" y="199695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  <p:sp>
        <p:nvSpPr>
          <p:cNvPr id="297" name="Shape 297"/>
          <p:cNvSpPr/>
          <p:nvPr/>
        </p:nvSpPr>
        <p:spPr>
          <a:xfrm>
            <a:off x="5207153" y="133845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</a:t>
            </a:r>
          </a:p>
        </p:txBody>
      </p:sp>
      <p:sp>
        <p:nvSpPr>
          <p:cNvPr id="298" name="Shape 298"/>
          <p:cNvSpPr/>
          <p:nvPr/>
        </p:nvSpPr>
        <p:spPr>
          <a:xfrm>
            <a:off x="10122987" y="1996953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</a:t>
            </a:r>
          </a:p>
        </p:txBody>
      </p:sp>
      <p:sp>
        <p:nvSpPr>
          <p:cNvPr id="299" name="Shape 299"/>
          <p:cNvSpPr/>
          <p:nvPr/>
        </p:nvSpPr>
        <p:spPr>
          <a:xfrm>
            <a:off x="4825848" y="3945784"/>
            <a:ext cx="1131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3000</a:t>
            </a:r>
          </a:p>
        </p:txBody>
      </p:sp>
      <p:sp>
        <p:nvSpPr>
          <p:cNvPr id="300" name="Shape 300"/>
          <p:cNvSpPr/>
          <p:nvPr/>
        </p:nvSpPr>
        <p:spPr>
          <a:xfrm>
            <a:off x="10250088" y="639531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Table 302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304" name="Shape 304"/>
          <p:cNvSpPr/>
          <p:nvPr/>
        </p:nvSpPr>
        <p:spPr>
          <a:xfrm>
            <a:off x="5080052" y="199695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  <p:sp>
        <p:nvSpPr>
          <p:cNvPr id="305" name="Shape 305"/>
          <p:cNvSpPr/>
          <p:nvPr/>
        </p:nvSpPr>
        <p:spPr>
          <a:xfrm>
            <a:off x="5207153" y="133845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</a:t>
            </a:r>
          </a:p>
        </p:txBody>
      </p:sp>
      <p:sp>
        <p:nvSpPr>
          <p:cNvPr id="306" name="Shape 306"/>
          <p:cNvSpPr/>
          <p:nvPr/>
        </p:nvSpPr>
        <p:spPr>
          <a:xfrm>
            <a:off x="10122987" y="1996953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</a:t>
            </a:r>
          </a:p>
        </p:txBody>
      </p:sp>
      <p:sp>
        <p:nvSpPr>
          <p:cNvPr id="307" name="Shape 307"/>
          <p:cNvSpPr/>
          <p:nvPr/>
        </p:nvSpPr>
        <p:spPr>
          <a:xfrm>
            <a:off x="4825848" y="3945784"/>
            <a:ext cx="11311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3000</a:t>
            </a:r>
          </a:p>
        </p:txBody>
      </p:sp>
      <p:sp>
        <p:nvSpPr>
          <p:cNvPr id="308" name="Shape 308"/>
          <p:cNvSpPr/>
          <p:nvPr/>
        </p:nvSpPr>
        <p:spPr>
          <a:xfrm>
            <a:off x="10250088" y="639531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1A7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1A7F9"/>
                </a:solidFill>
              </a:rPr>
              <a:t>30</a:t>
            </a:r>
          </a:p>
        </p:txBody>
      </p:sp>
      <p:sp>
        <p:nvSpPr>
          <p:cNvPr id="309" name="Shape 309"/>
          <p:cNvSpPr/>
          <p:nvPr/>
        </p:nvSpPr>
        <p:spPr>
          <a:xfrm>
            <a:off x="9928672" y="7036458"/>
            <a:ext cx="17796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882B"/>
                </a:solidFill>
              </a:rPr>
              <a:t>300+30 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Table 311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olidFill>
                            <a:srgbClr val="C82506"/>
                          </a:solidFill>
                        </a:rPr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2" name="Shape 312"/>
          <p:cNvSpPr/>
          <p:nvPr/>
        </p:nvSpPr>
        <p:spPr>
          <a:xfrm>
            <a:off x="5076164" y="48122"/>
            <a:ext cx="2852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(B=3, F=300)</a:t>
            </a:r>
          </a:p>
        </p:txBody>
      </p:sp>
      <p:sp>
        <p:nvSpPr>
          <p:cNvPr id="313" name="Shape 313"/>
          <p:cNvSpPr/>
          <p:nvPr/>
        </p:nvSpPr>
        <p:spPr>
          <a:xfrm>
            <a:off x="4247489" y="8495203"/>
            <a:ext cx="45098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Not 2PL or Strict 2PL!</a:t>
            </a:r>
          </a:p>
        </p:txBody>
      </p:sp>
      <p:sp>
        <p:nvSpPr>
          <p:cNvPr id="314" name="Shape 314"/>
          <p:cNvSpPr/>
          <p:nvPr/>
        </p:nvSpPr>
        <p:spPr>
          <a:xfrm>
            <a:off x="10035861" y="530939"/>
            <a:ext cx="2839867" cy="2314852"/>
          </a:xfrm>
          <a:prstGeom prst="wedgeEllipseCallout">
            <a:avLst>
              <a:gd name="adj1" fmla="val -49385"/>
              <a:gd name="adj2" fmla="val 62079"/>
            </a:avLst>
          </a:prstGeom>
          <a:solidFill>
            <a:srgbClr val="51A7F9"/>
          </a:solidFill>
          <a:ln w="127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10129165" y="964431"/>
            <a:ext cx="265343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300"/>
              <a:t>lock acquired after another</a:t>
            </a:r>
            <a:endParaRPr sz="2300"/>
          </a:p>
          <a:p>
            <a:pPr lvl="0">
              <a:defRPr sz="1800"/>
            </a:pPr>
            <a:r>
              <a:rPr sz="2300"/>
              <a:t>lock has been released!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Table 317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8" name="Shape 318"/>
          <p:cNvSpPr/>
          <p:nvPr/>
        </p:nvSpPr>
        <p:spPr>
          <a:xfrm>
            <a:off x="6051372" y="48122"/>
            <a:ext cx="9020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2PL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Table 320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1" name="Shape 321"/>
          <p:cNvSpPr/>
          <p:nvPr/>
        </p:nvSpPr>
        <p:spPr>
          <a:xfrm>
            <a:off x="6051372" y="48122"/>
            <a:ext cx="9020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2PL</a:t>
            </a:r>
          </a:p>
        </p:txBody>
      </p:sp>
      <p:sp>
        <p:nvSpPr>
          <p:cNvPr id="322" name="Shape 322"/>
          <p:cNvSpPr/>
          <p:nvPr/>
        </p:nvSpPr>
        <p:spPr>
          <a:xfrm>
            <a:off x="5390946" y="8509485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Deadlock!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Table 324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5" name="Shape 325"/>
          <p:cNvSpPr/>
          <p:nvPr/>
        </p:nvSpPr>
        <p:spPr>
          <a:xfrm>
            <a:off x="5467070" y="48122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2PL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327"/>
          <p:cNvGraphicFramePr/>
          <p:nvPr/>
        </p:nvGraphicFramePr>
        <p:xfrm>
          <a:off x="1188144" y="756873"/>
          <a:ext cx="10641212" cy="75376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8" name="Shape 328"/>
          <p:cNvSpPr/>
          <p:nvPr/>
        </p:nvSpPr>
        <p:spPr>
          <a:xfrm>
            <a:off x="5467070" y="48122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2PL</a:t>
            </a:r>
          </a:p>
        </p:txBody>
      </p:sp>
      <p:sp>
        <p:nvSpPr>
          <p:cNvPr id="329" name="Shape 329"/>
          <p:cNvSpPr/>
          <p:nvPr/>
        </p:nvSpPr>
        <p:spPr>
          <a:xfrm>
            <a:off x="5390946" y="8509486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Deadlock!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Serializability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Serial schedule: run 1 transaction at a time</a:t>
            </a:r>
            <a:endParaRPr sz="3600"/>
          </a:p>
          <a:p>
            <a:pPr lvl="0">
              <a:defRPr sz="1800"/>
            </a:pPr>
            <a:r>
              <a:rPr sz="3600"/>
              <a:t>Equivalent schedules: schedules with same transactions, same final state</a:t>
            </a:r>
            <a:endParaRPr sz="3600"/>
          </a:p>
          <a:p>
            <a:pPr lvl="0">
              <a:defRPr sz="1800"/>
            </a:pPr>
            <a:r>
              <a:rPr sz="3600"/>
              <a:t>Serializable schedule: schedule equivalent to a serial schedule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Table 331"/>
          <p:cNvGraphicFramePr/>
          <p:nvPr/>
        </p:nvGraphicFramePr>
        <p:xfrm>
          <a:off x="1188144" y="756873"/>
          <a:ext cx="10641212" cy="7550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2813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2" name="Shape 332"/>
          <p:cNvSpPr/>
          <p:nvPr/>
        </p:nvSpPr>
        <p:spPr>
          <a:xfrm>
            <a:off x="5467070" y="48122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2PL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Table 334"/>
          <p:cNvGraphicFramePr/>
          <p:nvPr/>
        </p:nvGraphicFramePr>
        <p:xfrm>
          <a:off x="1188144" y="756873"/>
          <a:ext cx="10641212" cy="75376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314255"/>
                <a:gridCol w="5314255"/>
              </a:tblGrid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 = B*10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Lock_X(F)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 = B*100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Lock_S(B)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Print(F+B)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02507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Unlock(F)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5" name="Shape 335"/>
          <p:cNvSpPr/>
          <p:nvPr/>
        </p:nvSpPr>
        <p:spPr>
          <a:xfrm>
            <a:off x="5467070" y="48122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Strict 2PL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Table 337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Table 339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0" name="Shape 340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342" name="Shape 342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344" name="Shape 344"/>
          <p:cNvSpPr/>
          <p:nvPr/>
        </p:nvSpPr>
        <p:spPr>
          <a:xfrm>
            <a:off x="2959061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346" name="Shape 346"/>
          <p:cNvSpPr/>
          <p:nvPr/>
        </p:nvSpPr>
        <p:spPr>
          <a:xfrm>
            <a:off x="7795347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348" name="Shape 348"/>
          <p:cNvSpPr/>
          <p:nvPr/>
        </p:nvSpPr>
        <p:spPr>
          <a:xfrm>
            <a:off x="3800511" y="7251887"/>
            <a:ext cx="1" cy="978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49" name="Shape 349"/>
          <p:cNvSpPr/>
          <p:nvPr/>
        </p:nvSpPr>
        <p:spPr>
          <a:xfrm flipV="1">
            <a:off x="4113410" y="6862043"/>
            <a:ext cx="3802295" cy="14969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50" name="Shape 350"/>
          <p:cNvSpPr/>
          <p:nvPr/>
        </p:nvSpPr>
        <p:spPr>
          <a:xfrm flipH="1">
            <a:off x="4457599" y="8620697"/>
            <a:ext cx="344555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 flipH="1">
            <a:off x="4308489" y="6658171"/>
            <a:ext cx="340743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3"/>
      <p:bldP build="whole" bldLvl="1" animBg="1" rev="0" advAuto="0" spid="349" grpId="2"/>
      <p:bldP build="whole" bldLvl="1" animBg="1" rev="0" advAuto="0" spid="348" grpId="1"/>
      <p:bldP build="whole" bldLvl="1" animBg="1" rev="0" advAuto="0" spid="351" grpId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Table 353"/>
          <p:cNvGraphicFramePr/>
          <p:nvPr/>
        </p:nvGraphicFramePr>
        <p:xfrm>
          <a:off x="522753" y="2718600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  <a:gridCol w="1494911"/>
              </a:tblGrid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S(A), S(D)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S(B)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500"/>
                        <a:t>S(D), S(C)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X(A)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785306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X(B)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2959061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3282708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</a:t>
            </a:r>
          </a:p>
        </p:txBody>
      </p:sp>
      <p:sp>
        <p:nvSpPr>
          <p:cNvPr id="356" name="Shape 356"/>
          <p:cNvSpPr/>
          <p:nvPr/>
        </p:nvSpPr>
        <p:spPr>
          <a:xfrm>
            <a:off x="7795347" y="61058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8118994" y="642310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T3</a:t>
            </a:r>
          </a:p>
        </p:txBody>
      </p:sp>
      <p:sp>
        <p:nvSpPr>
          <p:cNvPr id="358" name="Shape 358"/>
          <p:cNvSpPr/>
          <p:nvPr/>
        </p:nvSpPr>
        <p:spPr>
          <a:xfrm>
            <a:off x="2959061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3282708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</a:t>
            </a:r>
          </a:p>
        </p:txBody>
      </p:sp>
      <p:sp>
        <p:nvSpPr>
          <p:cNvPr id="360" name="Shape 360"/>
          <p:cNvSpPr/>
          <p:nvPr/>
        </p:nvSpPr>
        <p:spPr>
          <a:xfrm>
            <a:off x="7795347" y="8094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>
              <a:alpha val="46618"/>
            </a:srgbClr>
          </a:solidFill>
          <a:ln w="25400">
            <a:solidFill>
              <a:srgbClr val="000000">
                <a:alpha val="466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8118994" y="841186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T4</a:t>
            </a:r>
          </a:p>
        </p:txBody>
      </p:sp>
      <p:sp>
        <p:nvSpPr>
          <p:cNvPr id="362" name="Shape 362"/>
          <p:cNvSpPr/>
          <p:nvPr/>
        </p:nvSpPr>
        <p:spPr>
          <a:xfrm>
            <a:off x="3800511" y="7251887"/>
            <a:ext cx="1" cy="9788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 flipV="1">
            <a:off x="4113410" y="6862043"/>
            <a:ext cx="3802295" cy="14969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 flipH="1">
            <a:off x="4457599" y="8620697"/>
            <a:ext cx="344555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5" name="Shape 365"/>
          <p:cNvSpPr/>
          <p:nvPr/>
        </p:nvSpPr>
        <p:spPr>
          <a:xfrm flipH="1">
            <a:off x="4308489" y="6658171"/>
            <a:ext cx="340743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6" name="Shape 366"/>
          <p:cNvSpPr/>
          <p:nvPr/>
        </p:nvSpPr>
        <p:spPr>
          <a:xfrm>
            <a:off x="9588270" y="6467389"/>
            <a:ext cx="28744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Deadlock </a:t>
            </a:r>
            <a:endParaRPr sz="3600"/>
          </a:p>
          <a:p>
            <a:pPr lvl="0">
              <a:defRPr sz="1800"/>
            </a:pPr>
            <a:r>
              <a:rPr sz="3600"/>
              <a:t>possible:</a:t>
            </a:r>
            <a:endParaRPr sz="3600"/>
          </a:p>
          <a:p>
            <a:pPr lvl="0">
              <a:defRPr sz="1800"/>
            </a:pPr>
            <a:r>
              <a:rPr sz="3600"/>
              <a:t>cycle in </a:t>
            </a:r>
            <a:endParaRPr sz="3600"/>
          </a:p>
          <a:p>
            <a:pPr lvl="0">
              <a:defRPr sz="1800"/>
            </a:pPr>
            <a:r>
              <a:rPr sz="3600"/>
              <a:t> graph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8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50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" name="Shape 51"/>
          <p:cNvSpPr/>
          <p:nvPr/>
        </p:nvSpPr>
        <p:spPr>
          <a:xfrm>
            <a:off x="5461000" y="5875529"/>
            <a:ext cx="20828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Serial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5"/>
          <p:cNvGraphicFramePr/>
          <p:nvPr/>
        </p:nvGraphicFramePr>
        <p:xfrm>
          <a:off x="526083" y="1035071"/>
          <a:ext cx="11970406" cy="31539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90526"/>
                <a:gridCol w="2390526"/>
                <a:gridCol w="2390526"/>
                <a:gridCol w="2390526"/>
                <a:gridCol w="2390526"/>
              </a:tblGrid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wallet1 :=  wallet1 - 200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  acct + 200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70613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acct :=
acct - 500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wallet2 := 
wallet2 + 500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4411002" y="5875529"/>
            <a:ext cx="41827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 lvl="0">
              <a:defRPr sz="1800"/>
            </a:pPr>
            <a:r>
              <a:rPr sz="6200"/>
              <a:t>Serializable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