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3" r:id="rId5"/>
    <p:sldId id="262" r:id="rId6"/>
    <p:sldId id="268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4" r:id="rId28"/>
    <p:sldId id="261" r:id="rId29"/>
    <p:sldId id="269" r:id="rId30"/>
    <p:sldId id="270" r:id="rId31"/>
    <p:sldId id="271" r:id="rId32"/>
    <p:sldId id="272" r:id="rId33"/>
    <p:sldId id="273" r:id="rId34"/>
    <p:sldId id="267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5" autoAdjust="0"/>
    <p:restoredTop sz="87195" autoAdjust="0"/>
  </p:normalViewPr>
  <p:slideViewPr>
    <p:cSldViewPr snapToGrid="0" snapToObjects="1">
      <p:cViewPr varScale="1">
        <p:scale>
          <a:sx n="101" d="100"/>
          <a:sy n="101" d="100"/>
        </p:scale>
        <p:origin x="-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0F848-1398-5842-B08F-5CA9E789F64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301-D346-3340-807A-B1B3D4BB0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Can’t do anything about waitlist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 + Grade + Major + Favorite Food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301-D346-3340-807A-B1B3D4BB0F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Aliases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_____;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301-D346-3340-807A-B1B3D4BB0F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301-D346-3340-807A-B1B3D4BB0F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301-D346-3340-807A-B1B3D4BB0F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68852668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1CA7-9A95-E24C-9A05-C39C11973E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A60-74B7-6749-BE3C-6871318A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Discussion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183" name="Shape 1183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184" name="Shape 1184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5" name="Shape 1185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190" name="Shape 1190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3275120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3400066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3922627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4411440" y="5869490"/>
            <a:ext cx="517573" cy="46912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283999" y="3295055"/>
            <a:ext cx="1290027" cy="1117432"/>
            <a:chOff x="4283999" y="3295055"/>
            <a:chExt cx="1290027" cy="1117432"/>
          </a:xfrm>
        </p:grpSpPr>
        <p:sp>
          <p:nvSpPr>
            <p:cNvPr id="1201" name="Shape 1201"/>
            <p:cNvSpPr/>
            <p:nvPr/>
          </p:nvSpPr>
          <p:spPr>
            <a:xfrm>
              <a:off x="4283999" y="3295055"/>
              <a:ext cx="1290027" cy="1117432"/>
            </a:xfrm>
            <a:prstGeom prst="roundRect">
              <a:avLst>
                <a:gd name="adj" fmla="val 15000"/>
              </a:avLst>
            </a:prstGeom>
            <a:solidFill>
              <a:srgbClr val="51A7F9">
                <a:alpha val="24407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4410018" y="3619209"/>
              <a:ext cx="517573" cy="469124"/>
            </a:xfrm>
            <a:prstGeom prst="rect">
              <a:avLst/>
            </a:prstGeom>
            <a:solidFill>
              <a:srgbClr val="70BF41">
                <a:alpha val="61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4930434" y="3619209"/>
              <a:ext cx="517574" cy="469124"/>
            </a:xfrm>
            <a:prstGeom prst="rect">
              <a:avLst/>
            </a:prstGeom>
            <a:solidFill>
              <a:srgbClr val="773F9B">
                <a:alpha val="34555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04" name="Shape 1204"/>
          <p:cNvSpPr/>
          <p:nvPr/>
        </p:nvSpPr>
        <p:spPr>
          <a:xfrm>
            <a:off x="4578854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5" name="Shape 1205"/>
          <p:cNvSpPr/>
          <p:nvPr/>
        </p:nvSpPr>
        <p:spPr>
          <a:xfrm>
            <a:off x="4703800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5226361" y="1967216"/>
            <a:ext cx="517573" cy="46912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660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1.48148E-6 L 0.23334 1.48148E-6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209" name="Shape 1209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210" name="Shape 1210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3275120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3400066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3922627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6" name="Shape 1226"/>
          <p:cNvSpPr/>
          <p:nvPr/>
        </p:nvSpPr>
        <p:spPr>
          <a:xfrm>
            <a:off x="4411440" y="5869490"/>
            <a:ext cx="517573" cy="46912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578854" y="1643063"/>
            <a:ext cx="1290026" cy="1117432"/>
            <a:chOff x="4578854" y="1643063"/>
            <a:chExt cx="1290026" cy="1117432"/>
          </a:xfrm>
        </p:grpSpPr>
        <p:sp>
          <p:nvSpPr>
            <p:cNvPr id="26" name="Shape 1204"/>
            <p:cNvSpPr/>
            <p:nvPr/>
          </p:nvSpPr>
          <p:spPr>
            <a:xfrm>
              <a:off x="4578854" y="1643063"/>
              <a:ext cx="1290026" cy="1117432"/>
            </a:xfrm>
            <a:prstGeom prst="roundRect">
              <a:avLst>
                <a:gd name="adj" fmla="val 15000"/>
              </a:avLst>
            </a:prstGeom>
            <a:solidFill>
              <a:srgbClr val="51A7F9">
                <a:alpha val="24407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1205"/>
            <p:cNvSpPr/>
            <p:nvPr/>
          </p:nvSpPr>
          <p:spPr>
            <a:xfrm>
              <a:off x="4703800" y="1967216"/>
              <a:ext cx="517573" cy="469124"/>
            </a:xfrm>
            <a:prstGeom prst="rect">
              <a:avLst/>
            </a:prstGeom>
            <a:solidFill>
              <a:srgbClr val="773F9B">
                <a:alpha val="34555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1206"/>
            <p:cNvSpPr/>
            <p:nvPr/>
          </p:nvSpPr>
          <p:spPr>
            <a:xfrm>
              <a:off x="5226361" y="1967216"/>
              <a:ext cx="517573" cy="469124"/>
            </a:xfrm>
            <a:prstGeom prst="rect">
              <a:avLst/>
            </a:prstGeom>
            <a:solidFill>
              <a:srgbClr val="EC5D57">
                <a:alpha val="86923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5016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43785 0.4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92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209" name="Shape 1209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210" name="Shape 1210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3275120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3400066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3922627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6" name="Shape 1226"/>
          <p:cNvSpPr/>
          <p:nvPr/>
        </p:nvSpPr>
        <p:spPr>
          <a:xfrm>
            <a:off x="4411440" y="5869490"/>
            <a:ext cx="517573" cy="46912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1204"/>
          <p:cNvSpPr/>
          <p:nvPr/>
        </p:nvSpPr>
        <p:spPr>
          <a:xfrm>
            <a:off x="562814" y="441960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1205"/>
          <p:cNvSpPr/>
          <p:nvPr/>
        </p:nvSpPr>
        <p:spPr>
          <a:xfrm>
            <a:off x="667651" y="4757744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206"/>
          <p:cNvSpPr/>
          <p:nvPr/>
        </p:nvSpPr>
        <p:spPr>
          <a:xfrm>
            <a:off x="1190212" y="4757744"/>
            <a:ext cx="517573" cy="46912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1212"/>
          <p:cNvSpPr/>
          <p:nvPr/>
        </p:nvSpPr>
        <p:spPr>
          <a:xfrm>
            <a:off x="4272573" y="5524407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173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2.96296E-6 L 0.40833 0.16667 " pathEditMode="relative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6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6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33 0.16667 L 0.65 0.1666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0.41076 -0.16134 " pathEditMode="relative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" grpId="0" animBg="1"/>
      <p:bldP spid="1226" grpId="0" animBg="1"/>
      <p:bldP spid="27" grpId="0" animBg="1"/>
      <p:bldP spid="28" grpId="0" animBg="1"/>
      <p:bldP spid="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285" name="Shape 1285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286" name="Shape 1286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9" name="Shape 1289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1" name="Shape 1291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292" name="Shape 1292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3" name="Shape 1293"/>
          <p:cNvSpPr/>
          <p:nvPr/>
        </p:nvSpPr>
        <p:spPr>
          <a:xfrm>
            <a:off x="3275120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4" name="Shape 1294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6" name="Shape 1296"/>
          <p:cNvSpPr/>
          <p:nvPr/>
        </p:nvSpPr>
        <p:spPr>
          <a:xfrm>
            <a:off x="3400066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7" name="Shape 1297"/>
          <p:cNvSpPr/>
          <p:nvPr/>
        </p:nvSpPr>
        <p:spPr>
          <a:xfrm>
            <a:off x="3922627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4411440" y="3637068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3" name="Shape 1303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3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Pass 1: Divide</a:t>
            </a:r>
          </a:p>
        </p:txBody>
      </p:sp>
      <p:sp>
        <p:nvSpPr>
          <p:cNvPr id="1311" name="Shape 1311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312" name="Shape 1312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318" name="Shape 1318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9" name="Shape 1319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3" name="Shape 1323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4" name="Shape 1324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4411440" y="3637068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687760" y="4733886"/>
            <a:ext cx="517573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1210321" y="4733886"/>
            <a:ext cx="517573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283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Pass 1: Divide</a:t>
            </a:r>
          </a:p>
        </p:txBody>
      </p:sp>
      <p:sp>
        <p:nvSpPr>
          <p:cNvPr id="1336" name="Shape 1336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337" name="Shape 1337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2" name="Shape 1342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343" name="Shape 1343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4411440" y="3637068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687760" y="4733886"/>
            <a:ext cx="517573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4932928" y="4757744"/>
            <a:ext cx="517574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7563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361" name="Shape 1361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362" name="Shape 1362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368" name="Shape 1368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4411440" y="3637068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7" name="Shape 1377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687760" y="4733886"/>
            <a:ext cx="517573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156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387" name="Shape 1387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388" name="Shape 1388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394" name="Shape 1394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4411440" y="3637068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4938292" y="363706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734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413" name="Shape 1413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414" name="Shape 1414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420" name="Shape 1420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7535828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7676209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8203060" y="3645998"/>
            <a:ext cx="517574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025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440" name="Shape 1440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441" name="Shape 1441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2" name="Shape 1442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447" name="Shape 1447"/>
          <p:cNvSpPr/>
          <p:nvPr/>
        </p:nvSpPr>
        <p:spPr>
          <a:xfrm>
            <a:off x="687760" y="4733886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1210321" y="4733886"/>
            <a:ext cx="517573" cy="469123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6" name="Shape 1456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9" name="Shape 1459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0" name="Shape 1460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1" name="Shape 1461"/>
          <p:cNvSpPr/>
          <p:nvPr/>
        </p:nvSpPr>
        <p:spPr>
          <a:xfrm>
            <a:off x="7535828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7676209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8203060" y="3645998"/>
            <a:ext cx="517574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086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SELECT </a:t>
            </a:r>
            <a:r>
              <a:rPr lang="en-US" sz="4400" b="1" dirty="0" smtClean="0"/>
              <a:t>______</a:t>
            </a:r>
          </a:p>
          <a:p>
            <a:pPr marL="0" indent="0">
              <a:buNone/>
            </a:pPr>
            <a:r>
              <a:rPr lang="en-US" sz="4400" b="1" dirty="0" smtClean="0"/>
              <a:t>FROM ____________</a:t>
            </a:r>
            <a:endParaRPr lang="en-US" sz="4400" b="1" dirty="0"/>
          </a:p>
          <a:p>
            <a:pPr marL="0" lvl="0" indent="0">
              <a:buNone/>
            </a:pP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WHERE ___________</a:t>
            </a:r>
          </a:p>
        </p:txBody>
      </p:sp>
    </p:spTree>
    <p:extLst>
      <p:ext uri="{BB962C8B-B14F-4D97-AF65-F5344CB8AC3E}">
        <p14:creationId xmlns:p14="http://schemas.microsoft.com/office/powerpoint/2010/main" val="17612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466" name="Shape 1466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467" name="Shape 1467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473" name="Shape 1473"/>
          <p:cNvSpPr/>
          <p:nvPr/>
        </p:nvSpPr>
        <p:spPr>
          <a:xfrm>
            <a:off x="4416079" y="5912674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4416079" y="3645998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9" name="Shape 1479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7535828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7676209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8203060" y="3645998"/>
            <a:ext cx="517574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466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492" name="Shape 1492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493" name="Shape 1493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499" name="Shape 1499"/>
          <p:cNvSpPr/>
          <p:nvPr/>
        </p:nvSpPr>
        <p:spPr>
          <a:xfrm>
            <a:off x="4416079" y="5912674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4416079" y="3645998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7535828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7676209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8203060" y="3645998"/>
            <a:ext cx="517574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687760" y="4757744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1210321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38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517" name="Shape 1517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518" name="Shape 1518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524" name="Shape 1524"/>
          <p:cNvSpPr/>
          <p:nvPr/>
        </p:nvSpPr>
        <p:spPr>
          <a:xfrm>
            <a:off x="4416079" y="5912674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5" name="Shape 1525"/>
          <p:cNvSpPr/>
          <p:nvPr/>
        </p:nvSpPr>
        <p:spPr>
          <a:xfrm>
            <a:off x="4416079" y="3645998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6232093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x="6358112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6878528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6233515" y="554533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6358461" y="593053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x="6881022" y="5930533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6233515" y="4433590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6358461" y="4788266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6881022" y="4788266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7535828" y="3321844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7676209" y="3645998"/>
            <a:ext cx="517574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8203060" y="3645998"/>
            <a:ext cx="517574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4947221" y="3645998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4416079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461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542" name="Shape 1542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543" name="Shape 1543"/>
          <p:cNvSpPr/>
          <p:nvPr/>
        </p:nvSpPr>
        <p:spPr>
          <a:xfrm>
            <a:off x="348520" y="3295055"/>
            <a:ext cx="3831403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4" name="Shape 1544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6919679" y="329798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5615945" y="4409731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5615945" y="5521477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2159494" y="2890182"/>
            <a:ext cx="5470445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 {G,P} -&gt; 1, {B} -&gt; 2,{R,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549" name="Shape 1549"/>
          <p:cNvSpPr/>
          <p:nvPr/>
        </p:nvSpPr>
        <p:spPr>
          <a:xfrm>
            <a:off x="5782321" y="5879885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7068196" y="3631069"/>
            <a:ext cx="517573" cy="469123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4312210" y="329798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4438229" y="3622140"/>
            <a:ext cx="517573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4958645" y="3622140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4313632" y="5521477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4438578" y="5906674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4961139" y="5906674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4313632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8" name="Shape 1558"/>
          <p:cNvSpPr/>
          <p:nvPr/>
        </p:nvSpPr>
        <p:spPr>
          <a:xfrm>
            <a:off x="4438578" y="4764407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9" name="Shape 1559"/>
          <p:cNvSpPr/>
          <p:nvPr/>
        </p:nvSpPr>
        <p:spPr>
          <a:xfrm>
            <a:off x="4961139" y="4764407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>
            <a:off x="5615945" y="329798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5756326" y="3622140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6283177" y="3622140"/>
            <a:ext cx="517574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7599339" y="3631069"/>
            <a:ext cx="517573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5773392" y="4733886"/>
            <a:ext cx="517573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2579851" y="3319577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2570921" y="4440252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2561992" y="5560928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182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Pass 2: Conquer</a:t>
            </a:r>
          </a:p>
        </p:txBody>
      </p:sp>
      <p:sp>
        <p:nvSpPr>
          <p:cNvPr id="1573" name="Shape 1573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574" name="Shape 1574"/>
          <p:cNvSpPr/>
          <p:nvPr/>
        </p:nvSpPr>
        <p:spPr>
          <a:xfrm>
            <a:off x="348520" y="3295055"/>
            <a:ext cx="3831403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5615945" y="4409731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7" name="Shape 1577"/>
          <p:cNvSpPr/>
          <p:nvPr/>
        </p:nvSpPr>
        <p:spPr>
          <a:xfrm>
            <a:off x="5615945" y="5521477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1834061" y="1729323"/>
            <a:ext cx="5470446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Create in-memory table for each partition.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579" name="Shape 1579"/>
          <p:cNvSpPr/>
          <p:nvPr/>
        </p:nvSpPr>
        <p:spPr>
          <a:xfrm>
            <a:off x="5782321" y="5879885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4313632" y="5521477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5" name="Shape 1585"/>
          <p:cNvSpPr/>
          <p:nvPr/>
        </p:nvSpPr>
        <p:spPr>
          <a:xfrm>
            <a:off x="4438578" y="5906674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4961139" y="5906674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4313632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4438578" y="4764407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4961139" y="4764407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312210" y="3297985"/>
            <a:ext cx="3897496" cy="1117432"/>
            <a:chOff x="4312210" y="3297985"/>
            <a:chExt cx="3897496" cy="1117432"/>
          </a:xfrm>
        </p:grpSpPr>
        <p:sp>
          <p:nvSpPr>
            <p:cNvPr id="1575" name="Shape 1575"/>
            <p:cNvSpPr/>
            <p:nvPr/>
          </p:nvSpPr>
          <p:spPr>
            <a:xfrm>
              <a:off x="6919679" y="3297985"/>
              <a:ext cx="1290027" cy="1117432"/>
            </a:xfrm>
            <a:prstGeom prst="roundRect">
              <a:avLst>
                <a:gd name="adj" fmla="val 15000"/>
              </a:avLst>
            </a:prstGeom>
            <a:solidFill>
              <a:srgbClr val="51A7F9">
                <a:alpha val="24407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7068196" y="3631069"/>
              <a:ext cx="517573" cy="469123"/>
            </a:xfrm>
            <a:prstGeom prst="rect">
              <a:avLst/>
            </a:prstGeom>
            <a:solidFill>
              <a:srgbClr val="70BF41">
                <a:alpha val="6082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312210" y="3297985"/>
              <a:ext cx="1290027" cy="1117432"/>
            </a:xfrm>
            <a:prstGeom prst="roundRect">
              <a:avLst>
                <a:gd name="adj" fmla="val 15000"/>
              </a:avLst>
            </a:prstGeom>
            <a:solidFill>
              <a:srgbClr val="51A7F9">
                <a:alpha val="24407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438229" y="3622140"/>
              <a:ext cx="517573" cy="469123"/>
            </a:xfrm>
            <a:prstGeom prst="rect">
              <a:avLst/>
            </a:prstGeom>
            <a:solidFill>
              <a:srgbClr val="70BF41">
                <a:alpha val="61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4958645" y="3622140"/>
              <a:ext cx="517574" cy="469123"/>
            </a:xfrm>
            <a:prstGeom prst="rect">
              <a:avLst/>
            </a:prstGeom>
            <a:solidFill>
              <a:srgbClr val="773F9B">
                <a:alpha val="34555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615945" y="3297985"/>
              <a:ext cx="1290027" cy="1117432"/>
            </a:xfrm>
            <a:prstGeom prst="roundRect">
              <a:avLst>
                <a:gd name="adj" fmla="val 15000"/>
              </a:avLst>
            </a:prstGeom>
            <a:solidFill>
              <a:srgbClr val="51A7F9">
                <a:alpha val="24407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756326" y="3622140"/>
              <a:ext cx="517574" cy="469123"/>
            </a:xfrm>
            <a:prstGeom prst="rect">
              <a:avLst/>
            </a:prstGeom>
            <a:solidFill>
              <a:srgbClr val="773F9B">
                <a:alpha val="34555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6283177" y="3622140"/>
              <a:ext cx="517574" cy="469123"/>
            </a:xfrm>
            <a:prstGeom prst="rect">
              <a:avLst/>
            </a:prstGeom>
            <a:solidFill>
              <a:srgbClr val="70BF41">
                <a:alpha val="61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7599339" y="3631069"/>
              <a:ext cx="517573" cy="469123"/>
            </a:xfrm>
            <a:prstGeom prst="rect">
              <a:avLst/>
            </a:prstGeom>
            <a:solidFill>
              <a:srgbClr val="773F9B">
                <a:alpha val="34555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94" name="Shape 1594"/>
          <p:cNvSpPr/>
          <p:nvPr/>
        </p:nvSpPr>
        <p:spPr>
          <a:xfrm>
            <a:off x="5773392" y="4733886"/>
            <a:ext cx="517573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8687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43455 0.1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Pass 2: Conquer</a:t>
            </a:r>
          </a:p>
        </p:txBody>
      </p:sp>
      <p:sp>
        <p:nvSpPr>
          <p:cNvPr id="1621" name="Shape 1621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622" name="Shape 1622"/>
          <p:cNvSpPr/>
          <p:nvPr/>
        </p:nvSpPr>
        <p:spPr>
          <a:xfrm>
            <a:off x="348520" y="3295055"/>
            <a:ext cx="3831403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3" name="Shape 1623"/>
          <p:cNvSpPr/>
          <p:nvPr/>
        </p:nvSpPr>
        <p:spPr>
          <a:xfrm>
            <a:off x="5615945" y="4409731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4" name="Shape 1624"/>
          <p:cNvSpPr/>
          <p:nvPr/>
        </p:nvSpPr>
        <p:spPr>
          <a:xfrm>
            <a:off x="5615945" y="5521477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1834061" y="1729323"/>
            <a:ext cx="5470446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Create in-memory table for each partition.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626" name="Shape 1626"/>
          <p:cNvSpPr/>
          <p:nvPr/>
        </p:nvSpPr>
        <p:spPr>
          <a:xfrm>
            <a:off x="5782321" y="5879885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7" name="Shape 1627"/>
          <p:cNvSpPr/>
          <p:nvPr/>
        </p:nvSpPr>
        <p:spPr>
          <a:xfrm>
            <a:off x="1647000" y="4327585"/>
            <a:ext cx="517574" cy="469123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8" name="Shape 1628"/>
          <p:cNvSpPr/>
          <p:nvPr/>
        </p:nvSpPr>
        <p:spPr>
          <a:xfrm>
            <a:off x="4313632" y="5521477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4438578" y="5906674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0" name="Shape 1630"/>
          <p:cNvSpPr/>
          <p:nvPr/>
        </p:nvSpPr>
        <p:spPr>
          <a:xfrm>
            <a:off x="4961139" y="5906674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1" name="Shape 1631"/>
          <p:cNvSpPr/>
          <p:nvPr/>
        </p:nvSpPr>
        <p:spPr>
          <a:xfrm>
            <a:off x="4313632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2" name="Shape 1632"/>
          <p:cNvSpPr/>
          <p:nvPr/>
        </p:nvSpPr>
        <p:spPr>
          <a:xfrm>
            <a:off x="4438578" y="4764407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3" name="Shape 1633"/>
          <p:cNvSpPr/>
          <p:nvPr/>
        </p:nvSpPr>
        <p:spPr>
          <a:xfrm>
            <a:off x="4961139" y="4764407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1093359" y="5184835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5773392" y="4733886"/>
            <a:ext cx="517573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1093359" y="4327585"/>
            <a:ext cx="517574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1647000" y="5184835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2200640" y="5184835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2200640" y="4327585"/>
            <a:ext cx="517574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1003776" y="3959881"/>
            <a:ext cx="64921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1800"/>
              <a:t>Green</a:t>
            </a:r>
          </a:p>
        </p:txBody>
      </p:sp>
      <p:sp>
        <p:nvSpPr>
          <p:cNvPr id="1641" name="Shape 1641"/>
          <p:cNvSpPr/>
          <p:nvPr/>
        </p:nvSpPr>
        <p:spPr>
          <a:xfrm>
            <a:off x="989488" y="4793882"/>
            <a:ext cx="68223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1800"/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8635513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Pass 2: Conquer</a:t>
            </a:r>
          </a:p>
        </p:txBody>
      </p:sp>
      <p:sp>
        <p:nvSpPr>
          <p:cNvPr id="1621" name="Shape 1621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622" name="Shape 1622"/>
          <p:cNvSpPr/>
          <p:nvPr/>
        </p:nvSpPr>
        <p:spPr>
          <a:xfrm>
            <a:off x="348520" y="2667000"/>
            <a:ext cx="3831403" cy="3974839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1834061" y="1729323"/>
            <a:ext cx="5470446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dirty="0"/>
              <a:t>Create in-memory table for each partition.</a:t>
            </a:r>
          </a:p>
          <a:p>
            <a:pPr lvl="0">
              <a:defRPr sz="1800"/>
            </a:pPr>
            <a:r>
              <a:rPr dirty="0"/>
              <a:t> </a:t>
            </a:r>
          </a:p>
        </p:txBody>
      </p:sp>
      <p:sp>
        <p:nvSpPr>
          <p:cNvPr id="1627" name="Shape 1627"/>
          <p:cNvSpPr/>
          <p:nvPr/>
        </p:nvSpPr>
        <p:spPr>
          <a:xfrm>
            <a:off x="1647000" y="4560077"/>
            <a:ext cx="517574" cy="469123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1093359" y="5184835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1093359" y="4560077"/>
            <a:ext cx="517574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1647000" y="5184835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2200640" y="5184835"/>
            <a:ext cx="517574" cy="469123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2200640" y="4560077"/>
            <a:ext cx="517574" cy="469123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417587" y="4575892"/>
            <a:ext cx="64921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1800" dirty="0"/>
              <a:t>Green</a:t>
            </a:r>
          </a:p>
        </p:txBody>
      </p:sp>
      <p:sp>
        <p:nvSpPr>
          <p:cNvPr id="1641" name="Shape 1641"/>
          <p:cNvSpPr/>
          <p:nvPr/>
        </p:nvSpPr>
        <p:spPr>
          <a:xfrm>
            <a:off x="411122" y="5187353"/>
            <a:ext cx="68223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1800" dirty="0"/>
              <a:t>Purple</a:t>
            </a:r>
          </a:p>
        </p:txBody>
      </p:sp>
      <p:sp>
        <p:nvSpPr>
          <p:cNvPr id="27" name="Shape 1632"/>
          <p:cNvSpPr/>
          <p:nvPr/>
        </p:nvSpPr>
        <p:spPr>
          <a:xfrm>
            <a:off x="1093359" y="5779277"/>
            <a:ext cx="517574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633"/>
          <p:cNvSpPr/>
          <p:nvPr/>
        </p:nvSpPr>
        <p:spPr>
          <a:xfrm>
            <a:off x="1658669" y="5779277"/>
            <a:ext cx="517574" cy="469123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1635"/>
          <p:cNvSpPr/>
          <p:nvPr/>
        </p:nvSpPr>
        <p:spPr>
          <a:xfrm>
            <a:off x="2210879" y="5779277"/>
            <a:ext cx="517573" cy="469123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626"/>
          <p:cNvSpPr/>
          <p:nvPr/>
        </p:nvSpPr>
        <p:spPr>
          <a:xfrm>
            <a:off x="1676400" y="3950477"/>
            <a:ext cx="517573" cy="469123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1630"/>
          <p:cNvSpPr/>
          <p:nvPr/>
        </p:nvSpPr>
        <p:spPr>
          <a:xfrm>
            <a:off x="1066800" y="3950477"/>
            <a:ext cx="517574" cy="469123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1629"/>
          <p:cNvSpPr/>
          <p:nvPr/>
        </p:nvSpPr>
        <p:spPr>
          <a:xfrm>
            <a:off x="1066800" y="3415973"/>
            <a:ext cx="517574" cy="469123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1640"/>
          <p:cNvSpPr/>
          <p:nvPr/>
        </p:nvSpPr>
        <p:spPr>
          <a:xfrm>
            <a:off x="410865" y="4003128"/>
            <a:ext cx="43359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lang="en-US" sz="1800" dirty="0" smtClean="0"/>
              <a:t>Red</a:t>
            </a:r>
            <a:endParaRPr sz="1800" dirty="0"/>
          </a:p>
        </p:txBody>
      </p:sp>
      <p:sp>
        <p:nvSpPr>
          <p:cNvPr id="35" name="Shape 1640"/>
          <p:cNvSpPr/>
          <p:nvPr/>
        </p:nvSpPr>
        <p:spPr>
          <a:xfrm>
            <a:off x="374644" y="3579379"/>
            <a:ext cx="69215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lang="en-US" sz="1800" dirty="0" smtClean="0"/>
              <a:t>Yellow</a:t>
            </a:r>
            <a:endParaRPr sz="1800" dirty="0"/>
          </a:p>
        </p:txBody>
      </p:sp>
      <p:sp>
        <p:nvSpPr>
          <p:cNvPr id="36" name="Shape 1640"/>
          <p:cNvSpPr/>
          <p:nvPr/>
        </p:nvSpPr>
        <p:spPr>
          <a:xfrm>
            <a:off x="457200" y="5779277"/>
            <a:ext cx="48679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lang="en-US" sz="1800" dirty="0" smtClean="0"/>
              <a:t>Blue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022321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Hashing</a:t>
            </a:r>
            <a:r>
              <a:rPr lang="en-US" sz="4400" b="1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Runtime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 Passes: B(B-1)</a:t>
            </a:r>
          </a:p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Recursive: B(B-1)^(n-1)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2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Sorting: Pass 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15267" y="2615569"/>
            <a:ext cx="3394812" cy="1974244"/>
            <a:chOff x="2615267" y="2024551"/>
            <a:chExt cx="3394812" cy="1974244"/>
          </a:xfrm>
        </p:grpSpPr>
        <p:sp>
          <p:nvSpPr>
            <p:cNvPr id="4" name="Rectangle 3"/>
            <p:cNvSpPr/>
            <p:nvPr/>
          </p:nvSpPr>
          <p:spPr>
            <a:xfrm>
              <a:off x="2615267" y="251496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5267" y="202455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1069" y="251496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1069" y="202455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46871" y="251496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871" y="202455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2673" y="251496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73" y="202455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8475" y="251496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8475" y="202455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4277" y="251496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4277" y="202455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5267" y="350837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15267" y="301796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1069" y="350837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1069" y="301796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46871" y="350837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6871" y="301796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12673" y="350837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12673" y="301796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8475" y="350837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8475" y="301796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4277" y="3508378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44277" y="3017961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6600" y="2746204"/>
            <a:ext cx="2612146" cy="1773050"/>
            <a:chOff x="3276600" y="2746204"/>
            <a:chExt cx="2612146" cy="1773050"/>
          </a:xfrm>
        </p:grpSpPr>
        <p:sp>
          <p:nvSpPr>
            <p:cNvPr id="39" name="Rectangle 38"/>
            <p:cNvSpPr/>
            <p:nvPr/>
          </p:nvSpPr>
          <p:spPr>
            <a:xfrm>
              <a:off x="3276600" y="2746204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38945" y="2746204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76600" y="323323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38945" y="323323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9600" y="2746204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81945" y="2746204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3225547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81945" y="3225547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89173" y="371746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51518" y="371746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89173" y="4204496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51518" y="4204496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32173" y="371746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94518" y="371746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32173" y="4196811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94518" y="4196811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24118" y="2766851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24118" y="3246194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6691" y="3738115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36691" y="421745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Can 36"/>
          <p:cNvSpPr/>
          <p:nvPr/>
        </p:nvSpPr>
        <p:spPr>
          <a:xfrm>
            <a:off x="7315200" y="457201"/>
            <a:ext cx="2195472" cy="56453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3816" y="370957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9844" y="481616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5648" y="323323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5648" y="280419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-990600" y="457201"/>
            <a:ext cx="2300483" cy="56286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6372" y="5225534"/>
            <a:ext cx="9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190500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5200" y="2538251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15200" y="331939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15200" y="4029462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231 C 0.04515 -0.00602 0.07694 -0.00949 0.11184 -0.01251 C 0.12539 -0.01343 0.13946 -0.01436 0.15353 -0.01529 C 0.16186 -0.01598 0.17141 -0.01668 0.17958 -0.01714 C 0.18166 -0.0176 0.18357 -0.01783 0.186 -0.01783 C 0.19 -0.0183 0.19469 -0.0183 0.19799 -0.01853 C 0.2032 -0.01922 0.2183 -0.02061 0.22699 -0.02061 " pathEditMode="relative" rAng="0" ptsTypes="ffffff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77319E-7 -1.18601E-6 C 0.00035 -0.00046 -6.77319E-7 -1.18601E-6 0.00226 -0.00046 C 0.00452 -0.00069 0.01146 -0.00139 0.01424 -0.00162 C 0.01772 -0.00301 0.01164 -0.00116 0.01824 -0.00255 C 0.01893 -0.00255 0.01858 -0.00301 0.01945 -0.00324 C 0.02101 -0.00347 0.02501 -0.00394 0.02501 -0.00417 C 0.029 -0.00533 0.03387 -0.00695 0.04133 -0.00811 C 0.04411 -0.0088 0.04776 -0.0095 0.05262 -0.0095 C 0.06443 -0.00996 0.07711 -0.00973 0.08979 -0.00973 C 0.11966 -0.00996 0.19417 -0.00903 0.22525 -0.00903 " pathEditMode="fixed" rAng="0" ptsTypes="faffffffff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4" y="-5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357E-7 -4.18114E-6 C -1.49357E-7 0.00116 -1.49357E-7 -4.18114E-6 0.00139 -4.18114E-6 C 0.00295 0.00116 0.00834 0.00394 0.01042 0.0051 C 0.01303 0.01182 0.00851 0.00255 0.01355 0.01043 C 0.01424 0.01043 0.01389 0.01182 0.01459 0.01298 C 0.01546 0.01437 0.01876 0.01691 0.01876 0.0183 C 0.02171 0.02363 0.02536 0.03012 0.03109 0.03545 C 0.033 0.03799 0.03612 0.04193 0.0396 0.04193 C 0.04845 0.04471 0.05818 0.04332 0.06756 0.04332 C 0.09048 0.0461 0.1992 0.00371 0.22282 0.00371 " pathEditMode="fixed" rAng="0" ptsTypes="faffffffff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2" y="22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2372E-6 1.10493E-6 C 0.03074 -0.01483 0.06113 -0.02942 0.09413 -0.04123 C 0.10715 -0.0454 0.12053 -0.04934 0.13407 -0.05328 C 0.14206 -0.05583 0.15109 -0.05861 0.15891 -0.06115 C 0.16082 -0.06254 0.1629 -0.06393 0.16516 -0.06393 C 0.16881 -0.06532 0.17332 -0.06532 0.17645 -0.06648 C 0.18131 -0.06926 0.19243 -0.08988 0.20076 -0.08988 " pathEditMode="relative" rAng="0" ptsTypes="fffffff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8" y="-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82 0.00371 C 0.33102 0.0044 0.49983 -0.02733 0.6049 -0.00371 C 0.67315 -0.01344 0.599 -0.00023 0.64763 -0.01483 C 0.65405 -0.01691 0.661 -0.01691 0.66812 -0.0183 C 0.70997 -0.0278 0.72335 -0.14269 0.76694 -0.14478 C 0.78066 -0.14918 0.79646 -0.16493 0.81088 -0.16493 " pathEditMode="fixed" rAng="0" ptsTypes="ffffff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3" y="-840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25 -0.00904 C 0.33588 -0.00788 0.47447 -0.02432 0.58198 0.02015 C 0.65179 0.00185 0.5759 0.02687 0.62591 -0.00047 C 0.63217 -0.00487 0.63946 -0.00487 0.64658 -0.00741 C 0.68965 -0.02525 0.72751 -0.04842 0.77197 -0.05235 C 0.78604 -0.06092 0.79715 -0.08363 0.81192 -0.08363 " pathEditMode="fixed" rAng="0" ptsTypes="ffffff">
                                      <p:cBhvr>
                                        <p:cTn id="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33" y="-19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9 -0.02062 C 0.26224 -0.02363 0.29559 -0.02641 0.33136 -0.02734 C 0.40257 -0.0271 0.47377 -0.02826 0.54463 -0.02618 C 0.57172 -0.02548 0.62539 -0.019 0.62539 -0.01876 C 0.65769 -0.01969 0.68999 -0.01992 0.72247 -0.02062 C 0.73359 -0.02085 0.72699 -0.0227 0.73758 -0.02618 C 0.75304 -0.03104 0.7803 -0.02873 0.79559 -0.02873 " pathEditMode="fixed" rAng="0" ptsTypes="ffffffA">
                                      <p:cBhvr>
                                        <p:cTn id="4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30" y="-44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6 -0.08988 L 0.78187 -0.31434 " pathEditMode="fixed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55" y="-1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33" grpId="0" animBg="1"/>
      <p:bldP spid="33" grpId="1" animBg="1"/>
      <p:bldP spid="33" grpId="2" animBg="1"/>
      <p:bldP spid="36" grpId="0" animBg="1"/>
      <p:bldP spid="36" grpId="1" animBg="1"/>
      <p:bldP spid="36" grpId="2" animBg="1"/>
      <p:bldP spid="6" grpId="0"/>
      <p:bldP spid="8" grpId="0" animBg="1"/>
      <p:bldP spid="60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Big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External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Sorting: Merge Read in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7727136" y="457201"/>
            <a:ext cx="2195472" cy="56453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-990600" y="457201"/>
            <a:ext cx="2300483" cy="56286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727136" y="190500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727136" y="2538251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27136" y="331939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27136" y="5116893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5400000">
            <a:off x="7654624" y="4273901"/>
            <a:ext cx="1463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. . .  </a:t>
            </a:r>
            <a:endParaRPr lang="en-US" sz="5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24988" y="2615569"/>
            <a:ext cx="3394812" cy="1974244"/>
            <a:chOff x="2615267" y="4800600"/>
            <a:chExt cx="3394812" cy="1974244"/>
          </a:xfrm>
        </p:grpSpPr>
        <p:sp>
          <p:nvSpPr>
            <p:cNvPr id="4" name="Rectangle 3"/>
            <p:cNvSpPr/>
            <p:nvPr/>
          </p:nvSpPr>
          <p:spPr>
            <a:xfrm>
              <a:off x="2615267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5267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1069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1069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46871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871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2673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73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8475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8475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4277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4277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5267" y="6284427"/>
              <a:ext cx="565802" cy="4904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15267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1069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1069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46871" y="6284426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6871" y="5794009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12673" y="6284426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12673" y="5794009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8475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8475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4277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44277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1854" y="2709878"/>
            <a:ext cx="2612146" cy="1773050"/>
            <a:chOff x="2721854" y="2709878"/>
            <a:chExt cx="2612146" cy="1773050"/>
          </a:xfrm>
        </p:grpSpPr>
        <p:sp>
          <p:nvSpPr>
            <p:cNvPr id="39" name="Rectangle 38"/>
            <p:cNvSpPr/>
            <p:nvPr/>
          </p:nvSpPr>
          <p:spPr>
            <a:xfrm>
              <a:off x="2721854" y="270987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4199" y="270987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21854" y="3196906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84199" y="3196906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64854" y="270987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27199" y="270987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64854" y="3189221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27199" y="3189221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34427" y="368114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96772" y="368114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96772" y="4168170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77427" y="368114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39772" y="368114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77427" y="4160485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39772" y="4160485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69372" y="2730525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69372" y="3209868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81945" y="3701789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81945" y="4181132"/>
              <a:ext cx="352055" cy="301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7772400" y="198420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92960" y="518160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2960" y="3399993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72400" y="2615569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79570" y="198120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00130" y="3417446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179570" y="263302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00130" y="518460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7121E-6 1.64234E-6 L -0.24174 0.10007 " pathEditMode="relative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2859E-6 2.51795E-6 L -0.24192 0.08849 " pathEditMode="relative" ptsTypes="AA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5696E-6 8.79546E-6 L -0.24193 0.04448 " pathEditMode="relative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2441 -0.1405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-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7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Sorting: Merge step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7727136" y="457201"/>
            <a:ext cx="2195472" cy="56453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-990600" y="457201"/>
            <a:ext cx="2300483" cy="56286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727136" y="190500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727136" y="2538251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27136" y="331939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27136" y="5116893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5400000">
            <a:off x="7654624" y="4273901"/>
            <a:ext cx="1463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. . .  </a:t>
            </a:r>
            <a:endParaRPr lang="en-US" sz="5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24988" y="2615569"/>
            <a:ext cx="3394812" cy="1974244"/>
            <a:chOff x="2615267" y="4800600"/>
            <a:chExt cx="3394812" cy="1974244"/>
          </a:xfrm>
        </p:grpSpPr>
        <p:sp>
          <p:nvSpPr>
            <p:cNvPr id="4" name="Rectangle 3"/>
            <p:cNvSpPr/>
            <p:nvPr/>
          </p:nvSpPr>
          <p:spPr>
            <a:xfrm>
              <a:off x="2615267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5267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1069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1069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46871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871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2673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73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8475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8475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4277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4277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5267" y="6284427"/>
              <a:ext cx="565802" cy="4904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15267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1069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1069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46871" y="6284426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6871" y="5794009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12673" y="6284426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12673" y="5794009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8475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8475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4277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44277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721854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4199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21854" y="3196906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84199" y="3196906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64854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27199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64854" y="3189221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27199" y="3189221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34427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96772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96772" y="416817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77427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39772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77427" y="416048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39772" y="416048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69372" y="273052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69372" y="320986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81945" y="3701789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81945" y="418113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198420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92960" y="518160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2960" y="3399993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72400" y="2615569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77427" y="278673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29827" y="327660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08992" y="377659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60765" y="327660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79570" y="198120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00130" y="3417446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179570" y="263302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00130" y="518460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2600" y="2743397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562600" y="322274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75173" y="3714661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5173" y="419400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738742" y="4194004"/>
            <a:ext cx="352055" cy="30179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61392" y="3790665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11389 0.219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13055 0.1476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278 L -0.2414 0.144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7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 -0.34768 " pathEditMode="relative" ptsTypes="AA">
                                      <p:cBhvr>
                                        <p:cTn id="2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70" grpId="0" animBg="1"/>
      <p:bldP spid="70" grpId="1" animBg="1"/>
      <p:bldP spid="72" grpId="0" animBg="1"/>
      <p:bldP spid="72" grpId="1" animBg="1"/>
      <p:bldP spid="79" grpId="0" animBg="1"/>
      <p:bldP spid="7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Sorting: Filling the buffers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7727136" y="457201"/>
            <a:ext cx="2195472" cy="56453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-990600" y="457201"/>
            <a:ext cx="2300483" cy="56286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727136" y="190500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727136" y="2538251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27136" y="3319390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27136" y="5116893"/>
            <a:ext cx="2195472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5400000">
            <a:off x="7654624" y="4273901"/>
            <a:ext cx="1463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. . .  </a:t>
            </a:r>
            <a:endParaRPr lang="en-US" sz="5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24988" y="2615569"/>
            <a:ext cx="3394812" cy="1974244"/>
            <a:chOff x="2615267" y="4800600"/>
            <a:chExt cx="3394812" cy="1974244"/>
          </a:xfrm>
        </p:grpSpPr>
        <p:sp>
          <p:nvSpPr>
            <p:cNvPr id="4" name="Rectangle 3"/>
            <p:cNvSpPr/>
            <p:nvPr/>
          </p:nvSpPr>
          <p:spPr>
            <a:xfrm>
              <a:off x="2615267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5267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1069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1069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46871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46871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2673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73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8475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8475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4277" y="529101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4277" y="480060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5267" y="6284427"/>
              <a:ext cx="565802" cy="4904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15267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1069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1069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46871" y="6284426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6871" y="5794009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12673" y="6284426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12673" y="5794009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8475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8475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4277" y="6284427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44277" y="5794010"/>
              <a:ext cx="565802" cy="490417"/>
            </a:xfrm>
            <a:prstGeom prst="rect">
              <a:avLst/>
            </a:prstGeom>
            <a:solidFill>
              <a:srgbClr val="A6A6A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721854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4199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21854" y="3196906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84199" y="3196906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64854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27199" y="270987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64854" y="3189221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27199" y="3189221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34427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96772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96772" y="416817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77427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39772" y="368114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77427" y="416048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39772" y="416048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69372" y="273052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69372" y="3209868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81945" y="3701789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81945" y="4181132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198420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92960" y="518160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2960" y="3399993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72400" y="2615569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77427" y="278673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29827" y="327660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08992" y="3776590"/>
            <a:ext cx="120835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929114" y="4582225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62600" y="2743200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562600" y="3222543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75173" y="3714464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575173" y="4193807"/>
            <a:ext cx="352055" cy="301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38628 -0.123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24167 0.11111 " pathEditMode="relative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53" grpId="0" animBg="1"/>
      <p:bldP spid="36" grpId="0" animBg="1"/>
      <p:bldP spid="5" grpId="0" animBg="1"/>
      <p:bldP spid="7" grpId="0" animBg="1"/>
      <p:bldP spid="33" grpId="0" animBg="1"/>
      <p:bldP spid="64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Sorted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743200" y="1417638"/>
            <a:ext cx="3505200" cy="52117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Sorting</a:t>
            </a:r>
            <a:r>
              <a:rPr lang="en-US" sz="4400" b="1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Stream through to create runs</a:t>
            </a:r>
          </a:p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For each B-1, merge and flush out</a:t>
            </a:r>
          </a:p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Continue until all merged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9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Sorting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1" i="1" dirty="0">
                <a:latin typeface="+mj-lt"/>
                <a:ea typeface="+mj-ea"/>
                <a:cs typeface="+mj-cs"/>
              </a:rPr>
              <a:t>P</a:t>
            </a:r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asses: 1 + [log</a:t>
            </a:r>
            <a:r>
              <a:rPr lang="en-US" sz="4400" b="1" i="1" kern="1200" baseline="-250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(B-1)</a:t>
            </a:r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[N/B]]</a:t>
            </a:r>
          </a:p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 Passes = ?</a:t>
            </a:r>
          </a:p>
          <a:p>
            <a:pPr lvl="0"/>
            <a:r>
              <a:rPr lang="en-US" sz="4400" b="1" dirty="0" smtClean="0">
                <a:latin typeface="+mj-lt"/>
                <a:ea typeface="+mj-ea"/>
                <a:cs typeface="+mj-cs"/>
              </a:rPr>
              <a:t>Total IOs?</a:t>
            </a:r>
            <a:endParaRPr lang="en-US" sz="4400" b="1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“IOs” = “Reads”</a:t>
            </a:r>
          </a:p>
          <a:p>
            <a:pPr lvl="0"/>
            <a:r>
              <a:rPr lang="en-US" b="1" dirty="0"/>
              <a:t>“runs</a:t>
            </a:r>
            <a:r>
              <a:rPr lang="en-US" b="1" dirty="0" smtClean="0"/>
              <a:t>”</a:t>
            </a:r>
          </a:p>
          <a:p>
            <a:pPr lvl="0"/>
            <a:r>
              <a:rPr lang="en-US" b="1" dirty="0" smtClean="0"/>
              <a:t>“</a:t>
            </a:r>
            <a:r>
              <a:rPr lang="en-US" b="1" dirty="0"/>
              <a:t>buffer</a:t>
            </a:r>
            <a:r>
              <a:rPr lang="en-US" b="1" dirty="0" smtClean="0"/>
              <a:t>”</a:t>
            </a:r>
            <a:endParaRPr lang="en-US" b="1" dirty="0"/>
          </a:p>
          <a:p>
            <a:pPr lvl="0"/>
            <a:r>
              <a:rPr lang="en-US" b="1" dirty="0" smtClean="0"/>
              <a:t>“</a:t>
            </a:r>
            <a:r>
              <a:rPr lang="en-US" b="1" dirty="0"/>
              <a:t>pages</a:t>
            </a:r>
            <a:r>
              <a:rPr lang="en-US" b="1" dirty="0" smtClean="0"/>
              <a:t>”</a:t>
            </a:r>
            <a:endParaRPr lang="en-US" b="1" dirty="0"/>
          </a:p>
          <a:p>
            <a:pPr lvl="0"/>
            <a:r>
              <a:rPr lang="en-US" b="1" dirty="0" smtClean="0"/>
              <a:t>“</a:t>
            </a:r>
            <a:r>
              <a:rPr lang="en-US" b="1" dirty="0"/>
              <a:t>disk</a:t>
            </a:r>
            <a:r>
              <a:rPr lang="en-US" b="1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8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2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Hashing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Stream in from disk (B-1 buckets)</a:t>
            </a:r>
          </a:p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Form Partition -&gt; write to disk</a:t>
            </a:r>
          </a:p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Read Partition -&gt; Form hash table</a:t>
            </a:r>
          </a:p>
          <a:p>
            <a:pPr lvl="0"/>
            <a:r>
              <a:rPr lang="en-US" sz="4400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Write out hash table,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00" dirty="0" smtClean="0"/>
              <a:t>Hashing</a:t>
            </a:r>
            <a:r>
              <a:rPr sz="5600" dirty="0" smtClean="0"/>
              <a:t> </a:t>
            </a:r>
            <a:r>
              <a:rPr sz="5600" dirty="0"/>
              <a:t>Colors</a:t>
            </a:r>
          </a:p>
        </p:txBody>
      </p:sp>
      <p:sp>
        <p:nvSpPr>
          <p:cNvPr id="1025" name="Shape 10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270168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500" dirty="0"/>
              <a:t>Goal: Group squares by color</a:t>
            </a:r>
          </a:p>
          <a:p>
            <a:pPr lvl="0">
              <a:defRPr sz="1800"/>
            </a:pPr>
            <a:r>
              <a:rPr sz="2500" dirty="0"/>
              <a:t>Setup: 12 squares, 2 can fit per page. We can hold 8 squares in memory.</a:t>
            </a:r>
          </a:p>
          <a:p>
            <a:pPr lvl="0">
              <a:defRPr sz="1800"/>
            </a:pPr>
            <a:r>
              <a:rPr sz="2500" dirty="0"/>
              <a:t>N=6, B=4</a:t>
            </a:r>
          </a:p>
        </p:txBody>
      </p:sp>
      <p:sp>
        <p:nvSpPr>
          <p:cNvPr id="1026" name="Shape 1026"/>
          <p:cNvSpPr/>
          <p:nvPr/>
        </p:nvSpPr>
        <p:spPr>
          <a:xfrm>
            <a:off x="667651" y="498276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1971385" y="498276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3275120" y="498276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4578854" y="498276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5882589" y="498276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7186323" y="4982766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792597" y="5306919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1315158" y="5306919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2096331" y="5306919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2618892" y="5306919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3400066" y="5306919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3922627" y="5306919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4703800" y="5306919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5226361" y="5306919"/>
            <a:ext cx="517573" cy="46912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6007535" y="5306919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6530096" y="5306919"/>
            <a:ext cx="517573" cy="46912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7313763" y="5306919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7836324" y="5306919"/>
            <a:ext cx="517574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961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6116005" y="3327159"/>
            <a:ext cx="2662584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dirty="0"/>
              <a:t>Assign colors to 3 partitions</a:t>
            </a:r>
          </a:p>
          <a:p>
            <a:pPr lvl="0">
              <a:defRPr sz="1800"/>
            </a:pPr>
            <a:r>
              <a:rPr dirty="0"/>
              <a:t>using hash function.</a:t>
            </a:r>
          </a:p>
          <a:p>
            <a:pPr lvl="0">
              <a:defRPr sz="1800"/>
            </a:pPr>
            <a:r>
              <a:rPr dirty="0"/>
              <a:t> </a:t>
            </a:r>
          </a:p>
        </p:txBody>
      </p:sp>
      <p:sp>
        <p:nvSpPr>
          <p:cNvPr id="1056" name="Shape 1056"/>
          <p:cNvSpPr/>
          <p:nvPr/>
        </p:nvSpPr>
        <p:spPr>
          <a:xfrm>
            <a:off x="6583028" y="3800498"/>
            <a:ext cx="1818478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dirty="0"/>
              <a:t>Our hash function:</a:t>
            </a:r>
          </a:p>
          <a:p>
            <a:pPr lvl="0">
              <a:defRPr sz="1800"/>
            </a:pPr>
            <a:r>
              <a:rPr dirty="0"/>
              <a:t>{G,P} -&gt; 1</a:t>
            </a:r>
          </a:p>
          <a:p>
            <a:pPr lvl="0">
              <a:defRPr sz="1800"/>
            </a:pPr>
            <a:r>
              <a:rPr dirty="0"/>
              <a:t>{B} -&gt; 2</a:t>
            </a:r>
          </a:p>
          <a:p>
            <a:pPr lvl="0">
              <a:defRPr sz="1800"/>
            </a:pPr>
            <a:r>
              <a:rPr dirty="0"/>
              <a:t>{R, Y} -&gt; 3</a:t>
            </a:r>
          </a:p>
          <a:p>
            <a:pPr lvl="0">
              <a:defRPr sz="1800"/>
            </a:pPr>
            <a:r>
              <a:rPr dirty="0"/>
              <a:t> </a:t>
            </a:r>
          </a:p>
        </p:txBody>
      </p:sp>
      <p:sp>
        <p:nvSpPr>
          <p:cNvPr id="1057" name="Shape 1057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3275120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4578854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5882589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3400066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3922627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4703800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5226361" y="1967216"/>
            <a:ext cx="517573" cy="46912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6007535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6530096" y="1967216"/>
            <a:ext cx="517573" cy="46912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7186323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7311269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7833830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36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25 0.41111 " pathEditMode="relative" ptsTypes="AA">
                                      <p:cBhvr>
                                        <p:cTn id="6" dur="2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25 0.41111 " pathEditMode="relative" ptsTypes="AA">
                                      <p:cBhvr>
                                        <p:cTn id="8" dur="20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25 0.4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5 0.41111 L -0.28559 0.41111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365 0.41111 L -0.33386 0.25695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" grpId="0" animBg="1"/>
      <p:bldP spid="1073" grpId="0" animBg="1"/>
      <p:bldP spid="1073" grpId="1" animBg="1"/>
      <p:bldP spid="1074" grpId="0" animBg="1"/>
      <p:bldP spid="107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Pass 1: Divide</a:t>
            </a:r>
          </a:p>
        </p:txBody>
      </p:sp>
      <p:sp>
        <p:nvSpPr>
          <p:cNvPr id="1104" name="Shape 1104"/>
          <p:cNvSpPr/>
          <p:nvPr/>
        </p:nvSpPr>
        <p:spPr>
          <a:xfrm>
            <a:off x="566452" y="2799350"/>
            <a:ext cx="125194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N=6, B=4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48519" y="3295055"/>
            <a:ext cx="5629819" cy="3346784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562814" y="4409731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4267562" y="3312915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4258632" y="4433590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4249703" y="5554266"/>
            <a:ext cx="1290027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6116005" y="3327159"/>
            <a:ext cx="2662584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Assign colors to 3 partitions</a:t>
            </a:r>
          </a:p>
          <a:p>
            <a:pPr lvl="0">
              <a:defRPr sz="1800"/>
            </a:pPr>
            <a:r>
              <a:rPr/>
              <a:t>using hash function.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111" name="Shape 1111"/>
          <p:cNvSpPr/>
          <p:nvPr/>
        </p:nvSpPr>
        <p:spPr>
          <a:xfrm>
            <a:off x="6583028" y="3800498"/>
            <a:ext cx="1818478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/>
              <a:t>Our hash function:</a:t>
            </a:r>
          </a:p>
          <a:p>
            <a:pPr lvl="0">
              <a:defRPr sz="1800"/>
            </a:pPr>
            <a:r>
              <a:rPr/>
              <a:t>{G,P} -&gt; 1</a:t>
            </a:r>
          </a:p>
          <a:p>
            <a:pPr lvl="0">
              <a:defRPr sz="1800"/>
            </a:pPr>
            <a:r>
              <a:rPr/>
              <a:t>{B} -&gt; 2</a:t>
            </a:r>
          </a:p>
          <a:p>
            <a:pPr lvl="0">
              <a:defRPr sz="1800"/>
            </a:pPr>
            <a:r>
              <a:rPr/>
              <a:t>{R, Y} -&gt; 3</a:t>
            </a:r>
          </a:p>
          <a:p>
            <a:pPr lvl="0">
              <a:defRPr sz="1800"/>
            </a:pPr>
            <a:r>
              <a:rPr/>
              <a:t> 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971385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3275120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4578854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5882589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2096331" y="1967216"/>
            <a:ext cx="517573" cy="46912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2618892" y="1967216"/>
            <a:ext cx="517573" cy="46912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3400066" y="1967216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x="3922627" y="1967216"/>
            <a:ext cx="517573" cy="46912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4703800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5226361" y="1967216"/>
            <a:ext cx="517573" cy="46912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6007535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6530096" y="1967216"/>
            <a:ext cx="517573" cy="46912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4411440" y="4757744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667651" y="1643063"/>
            <a:ext cx="1290026" cy="1117432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792597" y="1967216"/>
            <a:ext cx="517573" cy="46912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1315158" y="1967216"/>
            <a:ext cx="517573" cy="46912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4411440" y="3645998"/>
            <a:ext cx="517573" cy="46912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6339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167 0.4 " pathEditMode="relative" ptsTypes="AA">
                                      <p:cBhvr>
                                        <p:cTn id="6" dur="10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167 0.4 " pathEditMode="relative" ptsTypes="AA">
                                      <p:cBhvr>
                                        <p:cTn id="8" dur="10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167 0.4 " pathEditMode="relative" ptsTypes="AA">
                                      <p:cBhvr>
                                        <p:cTn id="10" dur="10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166 0.4 L -0.11857 0.24538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167 0.4 L -0.24236 0.5787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" grpId="0" animBg="1"/>
      <p:bldP spid="1122" grpId="0" animBg="1"/>
      <p:bldP spid="1122" grpId="1" animBg="1"/>
      <p:bldP spid="1123" grpId="0" animBg="1"/>
      <p:bldP spid="11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963</Words>
  <Application>Microsoft Macintosh PowerPoint</Application>
  <PresentationFormat>On-screen Show (4:3)</PresentationFormat>
  <Paragraphs>155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Discussion 1</vt:lpstr>
      <vt:lpstr>SQL</vt:lpstr>
      <vt:lpstr>Big Picture</vt:lpstr>
      <vt:lpstr>Define</vt:lpstr>
      <vt:lpstr>HashING</vt:lpstr>
      <vt:lpstr>Hashing Algorithm</vt:lpstr>
      <vt:lpstr>Hashing Colors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2: Conquer</vt:lpstr>
      <vt:lpstr>Pass 2: Conquer</vt:lpstr>
      <vt:lpstr>Pass 2: Conquer</vt:lpstr>
      <vt:lpstr>Hashing Runtime </vt:lpstr>
      <vt:lpstr>Sort</vt:lpstr>
      <vt:lpstr>Sorting: Pass 1</vt:lpstr>
      <vt:lpstr>Sorting: Merge Read in</vt:lpstr>
      <vt:lpstr>Sorting: Merge step</vt:lpstr>
      <vt:lpstr>Sorting: Filling the buffers</vt:lpstr>
      <vt:lpstr>Final Sorted</vt:lpstr>
      <vt:lpstr>Sorting Algorithm</vt:lpstr>
      <vt:lpstr>Sorting Runtime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</dc:title>
  <dc:creator>Richard Liaw</dc:creator>
  <cp:lastModifiedBy>Richard Liaw</cp:lastModifiedBy>
  <cp:revision>19</cp:revision>
  <dcterms:created xsi:type="dcterms:W3CDTF">2016-01-26T20:43:59Z</dcterms:created>
  <dcterms:modified xsi:type="dcterms:W3CDTF">2016-01-27T19:35:28Z</dcterms:modified>
</cp:coreProperties>
</file>