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5"/>
  </p:notesMasterIdLst>
  <p:sldIdLst>
    <p:sldId id="256" r:id="rId2"/>
    <p:sldId id="364" r:id="rId3"/>
    <p:sldId id="365" r:id="rId4"/>
    <p:sldId id="278" r:id="rId5"/>
    <p:sldId id="273" r:id="rId6"/>
    <p:sldId id="275" r:id="rId7"/>
    <p:sldId id="280" r:id="rId8"/>
    <p:sldId id="281" r:id="rId9"/>
    <p:sldId id="282" r:id="rId10"/>
    <p:sldId id="283" r:id="rId11"/>
    <p:sldId id="286" r:id="rId12"/>
    <p:sldId id="285" r:id="rId13"/>
    <p:sldId id="288" r:id="rId14"/>
    <p:sldId id="289" r:id="rId15"/>
    <p:sldId id="290" r:id="rId16"/>
    <p:sldId id="287" r:id="rId17"/>
    <p:sldId id="302" r:id="rId18"/>
    <p:sldId id="284" r:id="rId19"/>
    <p:sldId id="296" r:id="rId20"/>
    <p:sldId id="297" r:id="rId21"/>
    <p:sldId id="298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85008" autoAdjust="0"/>
  </p:normalViewPr>
  <p:slideViewPr>
    <p:cSldViewPr snapToGrid="0">
      <p:cViewPr varScale="1">
        <p:scale>
          <a:sx n="73" d="100"/>
          <a:sy n="73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054E-CE91-45DC-B3C4-F9AB709CB83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1BE2F-AB45-4EE7-80A3-898533C7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https://en.wikipedia.org/wiki/Multiple_sequence_alignment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1" y="990600"/>
            <a:ext cx="9144000" cy="518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" y="6176962"/>
            <a:ext cx="9144000" cy="681038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05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989"/>
            <a:ext cx="7886700" cy="5006974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1C19-7029-41F4-9D8F-DA09027CD0E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7" y="5405437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18C6-721B-491B-B789-99AE6D1067C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ger.ac.uk/science/tools/seq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about/vertebrate-genomics/software/exoner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533" y="923925"/>
            <a:ext cx="7086600" cy="1702160"/>
          </a:xfrm>
        </p:spPr>
        <p:txBody>
          <a:bodyPr>
            <a:normAutofit/>
          </a:bodyPr>
          <a:lstStyle/>
          <a:p>
            <a:r>
              <a:rPr lang="en-US"/>
              <a:t>Introduction to Computing for Data Science</a:t>
            </a:r>
            <a:br>
              <a:rPr lang="en-US"/>
            </a:br>
            <a:endParaRPr lang="en-US" sz="1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30</a:t>
            </a:r>
          </a:p>
          <a:p>
            <a:r>
              <a:rPr lang="en-US" dirty="0"/>
              <a:t>04/25/2019</a:t>
            </a:r>
          </a:p>
          <a:p>
            <a:endParaRPr lang="en-US" dirty="0"/>
          </a:p>
          <a:p>
            <a:r>
              <a:rPr lang="en-US" dirty="0" err="1"/>
              <a:t>Hort</a:t>
            </a:r>
            <a:r>
              <a:rPr lang="en-US" dirty="0"/>
              <a:t> 503-01  Spring 2019</a:t>
            </a:r>
          </a:p>
        </p:txBody>
      </p:sp>
    </p:spTree>
    <p:extLst>
      <p:ext uri="{BB962C8B-B14F-4D97-AF65-F5344CB8AC3E}">
        <p14:creationId xmlns:p14="http://schemas.microsoft.com/office/powerpoint/2010/main" val="305166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8C7-CECC-4B32-9E08-E9DE3139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2829-A273-4968-A40B-471DADA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configure command?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It is a shell script for detecting your UNIX systems setup and creating </a:t>
            </a:r>
            <a:r>
              <a:rPr lang="en-US" dirty="0" err="1">
                <a:solidFill>
                  <a:srgbClr val="981E32"/>
                </a:solidFill>
              </a:rPr>
              <a:t>Makefiles</a:t>
            </a:r>
            <a:r>
              <a:rPr lang="en-US" dirty="0">
                <a:solidFill>
                  <a:srgbClr val="981E32"/>
                </a:solidFill>
              </a:rPr>
              <a:t> that are appropriate for building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make command?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make is a utility that reads and executes </a:t>
            </a:r>
            <a:r>
              <a:rPr lang="en-US" dirty="0" err="1">
                <a:solidFill>
                  <a:srgbClr val="981E32"/>
                </a:solidFill>
              </a:rPr>
              <a:t>Makefiles</a:t>
            </a:r>
            <a:r>
              <a:rPr lang="en-US" dirty="0">
                <a:solidFill>
                  <a:srgbClr val="981E32"/>
                </a:solidFill>
              </a:rPr>
              <a:t>.  </a:t>
            </a:r>
            <a:r>
              <a:rPr lang="en-US" dirty="0" err="1">
                <a:solidFill>
                  <a:srgbClr val="981E32"/>
                </a:solidFill>
              </a:rPr>
              <a:t>Makefiles</a:t>
            </a:r>
            <a:r>
              <a:rPr lang="en-US" dirty="0">
                <a:solidFill>
                  <a:srgbClr val="981E32"/>
                </a:solidFill>
              </a:rPr>
              <a:t> often contain commands for compiling source code into executables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make install command?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“install” is simply an argument to make that tells the </a:t>
            </a:r>
            <a:r>
              <a:rPr lang="en-US" dirty="0" err="1">
                <a:solidFill>
                  <a:srgbClr val="981E32"/>
                </a:solidFill>
              </a:rPr>
              <a:t>Makefile</a:t>
            </a:r>
            <a:r>
              <a:rPr lang="en-US" dirty="0">
                <a:solidFill>
                  <a:srgbClr val="981E32"/>
                </a:solidFill>
              </a:rPr>
              <a:t> to execute the install commands.  This only works if the </a:t>
            </a:r>
            <a:r>
              <a:rPr lang="en-US" dirty="0" err="1">
                <a:solidFill>
                  <a:srgbClr val="981E32"/>
                </a:solidFill>
              </a:rPr>
              <a:t>Makefile</a:t>
            </a:r>
            <a:r>
              <a:rPr lang="en-US" dirty="0">
                <a:solidFill>
                  <a:srgbClr val="981E32"/>
                </a:solidFill>
              </a:rPr>
              <a:t> has install commands.</a:t>
            </a:r>
          </a:p>
        </p:txBody>
      </p:sp>
    </p:spTree>
    <p:extLst>
      <p:ext uri="{BB962C8B-B14F-4D97-AF65-F5344CB8AC3E}">
        <p14:creationId xmlns:p14="http://schemas.microsoft.com/office/powerpoint/2010/main" val="8089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34D2-B1A2-49EC-A7B5-BECBCEF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D213-D936-41EA-9932-1F0B21BE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the configure script you can usually start over with these commands: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Clears out all compiled code so you can recompile fresh. You can re-run make: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 clean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Completely removes all compiled code and </a:t>
            </a:r>
            <a:r>
              <a:rPr lang="en-US" dirty="0" err="1"/>
              <a:t>Makefiles</a:t>
            </a:r>
            <a:r>
              <a:rPr lang="en-US" dirty="0"/>
              <a:t>. You must re-run ./configure: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distclean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6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FFE5-09A7-4BDC-A8C4-5EF7ECC9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D4E6D-A0CF-42AA-AE18-1A026706CDB8}"/>
              </a:ext>
            </a:extLst>
          </p:cNvPr>
          <p:cNvSpPr/>
          <p:nvPr/>
        </p:nvSpPr>
        <p:spPr>
          <a:xfrm>
            <a:off x="628649" y="1530066"/>
            <a:ext cx="73970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[stephen.ficklin@sn6 hmmer-3.1b2]$ make</a:t>
            </a:r>
          </a:p>
          <a:p>
            <a:r>
              <a:rPr lang="en-US" dirty="0"/>
              <a:t>     SUBDIR easel</a:t>
            </a:r>
          </a:p>
          <a:p>
            <a:r>
              <a:rPr lang="en-US" dirty="0"/>
              <a:t>make[1]: Entering directory `/data/hort503_01_s18/</a:t>
            </a:r>
            <a:r>
              <a:rPr lang="en-US" dirty="0" err="1"/>
              <a:t>stephen.ficklin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/hmmer-3.1b2/easel'</a:t>
            </a:r>
          </a:p>
          <a:p>
            <a:r>
              <a:rPr lang="en-US" dirty="0"/>
              <a:t>     CC </a:t>
            </a:r>
            <a:r>
              <a:rPr lang="en-US" dirty="0" err="1"/>
              <a:t>easel.o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esl_alphabet.o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esl_buffer.o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esl_cluster.o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esl_composition.o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esl_dirichlet.o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FFE5-09A7-4BDC-A8C4-5EF7ECC9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output from make?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D4E6D-A0CF-42AA-AE18-1A026706CDB8}"/>
              </a:ext>
            </a:extLst>
          </p:cNvPr>
          <p:cNvSpPr/>
          <p:nvPr/>
        </p:nvSpPr>
        <p:spPr>
          <a:xfrm>
            <a:off x="628649" y="1530066"/>
            <a:ext cx="73970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[stephen.ficklin@sn6 hmmer-3.1b2]$ make</a:t>
            </a:r>
          </a:p>
          <a:p>
            <a:r>
              <a:rPr lang="en-US" dirty="0"/>
              <a:t>     SUBDIR easel</a:t>
            </a:r>
          </a:p>
          <a:p>
            <a:r>
              <a:rPr lang="en-US" dirty="0"/>
              <a:t>make[1]: Entering directory `/data/hort503_01_s18/</a:t>
            </a:r>
            <a:r>
              <a:rPr lang="en-US" dirty="0" err="1"/>
              <a:t>stephen.ficklin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/hmmer-3.1b2/easel'</a:t>
            </a:r>
          </a:p>
          <a:p>
            <a:r>
              <a:rPr lang="en-US" dirty="0"/>
              <a:t>     CC </a:t>
            </a:r>
            <a:r>
              <a:rPr lang="en-US" dirty="0" err="1"/>
              <a:t>easel.o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esl_alphabet.o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esl_buffer.o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esl_cluster.o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esl_composition.o</a:t>
            </a:r>
            <a:endParaRPr lang="en-US" dirty="0"/>
          </a:p>
          <a:p>
            <a:r>
              <a:rPr lang="en-US" dirty="0"/>
              <a:t>     CC </a:t>
            </a:r>
            <a:r>
              <a:rPr lang="en-US" dirty="0" err="1"/>
              <a:t>esl_dirichlet.o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AF18A-9AC0-4F9A-A2EA-1128E8D2C132}"/>
              </a:ext>
            </a:extLst>
          </p:cNvPr>
          <p:cNvSpPr txBox="1"/>
          <p:nvPr/>
        </p:nvSpPr>
        <p:spPr>
          <a:xfrm>
            <a:off x="1618291" y="4795670"/>
            <a:ext cx="49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C++ code is being compiled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8DC6039-0F69-41CF-8A8E-61B951AA5FB3}"/>
              </a:ext>
            </a:extLst>
          </p:cNvPr>
          <p:cNvSpPr/>
          <p:nvPr/>
        </p:nvSpPr>
        <p:spPr>
          <a:xfrm rot="10800000">
            <a:off x="1059125" y="3858834"/>
            <a:ext cx="986763" cy="1127609"/>
          </a:xfrm>
          <a:prstGeom prst="arc">
            <a:avLst/>
          </a:prstGeom>
          <a:ln w="25400">
            <a:solidFill>
              <a:srgbClr val="981E3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5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4098-DB26-4C3C-ADAA-37CEA42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output from make?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ACC6E-C4A6-4FE4-A09C-84E079C2C551}"/>
              </a:ext>
            </a:extLst>
          </p:cNvPr>
          <p:cNvSpPr/>
          <p:nvPr/>
        </p:nvSpPr>
        <p:spPr>
          <a:xfrm>
            <a:off x="157882" y="1174126"/>
            <a:ext cx="84993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[stephen.ficklin@sn6 seqtools-4.44.1]$ make</a:t>
            </a:r>
          </a:p>
          <a:p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../../</a:t>
            </a:r>
            <a:r>
              <a:rPr lang="en-US" dirty="0" err="1"/>
              <a:t>libtool</a:t>
            </a:r>
            <a:r>
              <a:rPr lang="en-US" dirty="0"/>
              <a:t>  --tag=CXX   --mode=compile g++ -DHAVE_CONFIG_H -I. -I../..  -</a:t>
            </a:r>
            <a:r>
              <a:rPr lang="en-US" dirty="0" err="1"/>
              <a:t>pthread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/include/glib-2.0 -I/</a:t>
            </a:r>
            <a:r>
              <a:rPr lang="en-US" dirty="0" err="1"/>
              <a:t>usr</a:t>
            </a:r>
            <a:r>
              <a:rPr lang="en-US" dirty="0"/>
              <a:t>/lib64/glib-2.0/include -I/</a:t>
            </a:r>
            <a:r>
              <a:rPr lang="en-US" dirty="0" err="1"/>
              <a:t>usr</a:t>
            </a:r>
            <a:r>
              <a:rPr lang="en-US" dirty="0"/>
              <a:t>/include/gtk-2.0 -I/</a:t>
            </a:r>
            <a:r>
              <a:rPr lang="en-US" dirty="0" err="1"/>
              <a:t>usr</a:t>
            </a:r>
            <a:r>
              <a:rPr lang="en-US" dirty="0"/>
              <a:t>/lib64/gtk-2.0/include -I/</a:t>
            </a:r>
            <a:r>
              <a:rPr lang="en-US" dirty="0" err="1"/>
              <a:t>usr</a:t>
            </a:r>
            <a:r>
              <a:rPr lang="en-US" dirty="0"/>
              <a:t>/include/atk-1.0 -I/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cairo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/include/gdk-pixbuf-2.0 -I/</a:t>
            </a:r>
            <a:r>
              <a:rPr lang="en-US" dirty="0" err="1"/>
              <a:t>usr</a:t>
            </a:r>
            <a:r>
              <a:rPr lang="en-US" dirty="0"/>
              <a:t>/include/pango-1.0 -I/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harfbuzz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/include/freetype2 -I/</a:t>
            </a:r>
            <a:r>
              <a:rPr lang="en-US" dirty="0" err="1"/>
              <a:t>usr</a:t>
            </a:r>
            <a:r>
              <a:rPr lang="en-US" dirty="0"/>
              <a:t>/include/pixman-1 -I/</a:t>
            </a:r>
            <a:r>
              <a:rPr lang="en-US" dirty="0" err="1"/>
              <a:t>usr</a:t>
            </a:r>
            <a:r>
              <a:rPr lang="en-US" dirty="0"/>
              <a:t>/include/libpng15 -I/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libdrm</a:t>
            </a:r>
            <a:r>
              <a:rPr lang="en-US" dirty="0"/>
              <a:t>   -I../../</a:t>
            </a:r>
            <a:r>
              <a:rPr lang="en-US" dirty="0" err="1"/>
              <a:t>src</a:t>
            </a:r>
            <a:r>
              <a:rPr lang="en-US" dirty="0"/>
              <a:t>/include -I../../</a:t>
            </a:r>
            <a:r>
              <a:rPr lang="en-US" dirty="0" err="1"/>
              <a:t>src</a:t>
            </a:r>
            <a:r>
              <a:rPr lang="en-US" dirty="0"/>
              <a:t>/include/</a:t>
            </a:r>
            <a:r>
              <a:rPr lang="en-US" dirty="0" err="1"/>
              <a:t>blatSrc</a:t>
            </a:r>
            <a:r>
              <a:rPr lang="en-US" dirty="0"/>
              <a:t> 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11 -g -Wall -g -O2 -MT </a:t>
            </a:r>
            <a:r>
              <a:rPr lang="en-US" dirty="0" err="1"/>
              <a:t>gbtoolsUtils.lo</a:t>
            </a:r>
            <a:r>
              <a:rPr lang="en-US" dirty="0"/>
              <a:t> -MD -MP -MF .deps/</a:t>
            </a:r>
            <a:r>
              <a:rPr lang="en-US" dirty="0" err="1"/>
              <a:t>gbtoolsUtils.Tpo</a:t>
            </a:r>
            <a:r>
              <a:rPr lang="en-US" dirty="0"/>
              <a:t> -c -o </a:t>
            </a:r>
            <a:r>
              <a:rPr lang="en-US" dirty="0" err="1"/>
              <a:t>gbtoolsUtils.lo</a:t>
            </a:r>
            <a:r>
              <a:rPr lang="en-US" dirty="0"/>
              <a:t> gbtoolsUtils.cpp</a:t>
            </a:r>
          </a:p>
          <a:p>
            <a:r>
              <a:rPr lang="en-US" dirty="0" err="1"/>
              <a:t>libtool</a:t>
            </a:r>
            <a:r>
              <a:rPr lang="en-US" dirty="0"/>
              <a:t>: compile:  g++ -DHAVE_CONFIG_H -I. -I../.. -</a:t>
            </a:r>
            <a:r>
              <a:rPr lang="en-US" dirty="0" err="1"/>
              <a:t>pthread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/include/glib-2.0 -I/</a:t>
            </a:r>
            <a:r>
              <a:rPr lang="en-US" dirty="0" err="1"/>
              <a:t>usr</a:t>
            </a:r>
            <a:r>
              <a:rPr lang="en-US" dirty="0"/>
              <a:t>/lib64/glib-2.0/include -I/</a:t>
            </a:r>
            <a:r>
              <a:rPr lang="en-US" dirty="0" err="1"/>
              <a:t>usr</a:t>
            </a:r>
            <a:r>
              <a:rPr lang="en-US" dirty="0"/>
              <a:t>/include/gtk-2.0 -I/</a:t>
            </a:r>
            <a:r>
              <a:rPr lang="en-US" dirty="0" err="1"/>
              <a:t>usr</a:t>
            </a:r>
            <a:r>
              <a:rPr lang="en-US" dirty="0"/>
              <a:t>/lib64/gtk-2.0/include -I/</a:t>
            </a:r>
            <a:r>
              <a:rPr lang="en-US" dirty="0" err="1"/>
              <a:t>usr</a:t>
            </a:r>
            <a:r>
              <a:rPr lang="en-US" dirty="0"/>
              <a:t>/include/atk-1.0 -I/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cairo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/include/gdk-pixbuf-2.0 -I/</a:t>
            </a:r>
            <a:r>
              <a:rPr lang="en-US" dirty="0" err="1"/>
              <a:t>usr</a:t>
            </a:r>
            <a:r>
              <a:rPr lang="en-US" dirty="0"/>
              <a:t>/include/pango-1.0 -I/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harfbuzz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/include/freetype2 -I/</a:t>
            </a:r>
            <a:r>
              <a:rPr lang="en-US" dirty="0" err="1"/>
              <a:t>usr</a:t>
            </a:r>
            <a:r>
              <a:rPr lang="en-US" dirty="0"/>
              <a:t>/include/pixman-1 -I/</a:t>
            </a:r>
            <a:r>
              <a:rPr lang="en-US" dirty="0" err="1"/>
              <a:t>usr</a:t>
            </a:r>
            <a:r>
              <a:rPr lang="en-US" dirty="0"/>
              <a:t>/include/libpng15 -I/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libdrm</a:t>
            </a:r>
            <a:r>
              <a:rPr lang="en-US" dirty="0"/>
              <a:t> -I../../</a:t>
            </a:r>
            <a:r>
              <a:rPr lang="en-US" dirty="0" err="1"/>
              <a:t>src</a:t>
            </a:r>
            <a:r>
              <a:rPr lang="en-US" dirty="0"/>
              <a:t>/include -I../../</a:t>
            </a:r>
            <a:r>
              <a:rPr lang="en-US" dirty="0" err="1"/>
              <a:t>src</a:t>
            </a:r>
            <a:r>
              <a:rPr lang="en-US" dirty="0"/>
              <a:t>/include/</a:t>
            </a:r>
            <a:r>
              <a:rPr lang="en-US" dirty="0" err="1"/>
              <a:t>blatSrc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11 -g -Wall -g -O2 -MT </a:t>
            </a:r>
            <a:r>
              <a:rPr lang="en-US" dirty="0" err="1"/>
              <a:t>gbtoolsUtils.lo</a:t>
            </a:r>
            <a:r>
              <a:rPr lang="en-US" dirty="0"/>
              <a:t> -MD -MP -MF .deps/</a:t>
            </a:r>
            <a:r>
              <a:rPr lang="en-US" dirty="0" err="1"/>
              <a:t>gbtoolsUtils.Tpo</a:t>
            </a:r>
            <a:r>
              <a:rPr lang="en-US" dirty="0"/>
              <a:t> -c gbtoolsUtils.cpp -o </a:t>
            </a:r>
            <a:r>
              <a:rPr lang="en-US" dirty="0" err="1"/>
              <a:t>gbtoolsUtils.o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4098-DB26-4C3C-ADAA-37CEA42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output from make?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ACC6E-C4A6-4FE4-A09C-84E079C2C551}"/>
              </a:ext>
            </a:extLst>
          </p:cNvPr>
          <p:cNvSpPr/>
          <p:nvPr/>
        </p:nvSpPr>
        <p:spPr>
          <a:xfrm>
            <a:off x="157882" y="1174126"/>
            <a:ext cx="84993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[stephen.ficklin@sn6 seqtools-4.44.1]$ make</a:t>
            </a:r>
          </a:p>
          <a:p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../../</a:t>
            </a:r>
            <a:r>
              <a:rPr lang="en-US" dirty="0" err="1"/>
              <a:t>libtool</a:t>
            </a:r>
            <a:r>
              <a:rPr lang="en-US" dirty="0"/>
              <a:t>  --tag=CXX   --mode=compile g++ -DHAVE_CONFIG_H -I. -I../..  -</a:t>
            </a:r>
            <a:r>
              <a:rPr lang="en-US" dirty="0" err="1"/>
              <a:t>pthread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/include/glib-2.0 -I/</a:t>
            </a:r>
            <a:r>
              <a:rPr lang="en-US" dirty="0" err="1"/>
              <a:t>usr</a:t>
            </a:r>
            <a:r>
              <a:rPr lang="en-US" dirty="0"/>
              <a:t>/lib64/glib-2.0/include -I/</a:t>
            </a:r>
            <a:r>
              <a:rPr lang="en-US" dirty="0" err="1"/>
              <a:t>usr</a:t>
            </a:r>
            <a:r>
              <a:rPr lang="en-US" dirty="0"/>
              <a:t>/include/gtk-2.0 -I/</a:t>
            </a:r>
            <a:r>
              <a:rPr lang="en-US" dirty="0" err="1"/>
              <a:t>usr</a:t>
            </a:r>
            <a:r>
              <a:rPr lang="en-US" dirty="0"/>
              <a:t>/lib64/gtk-2.0/include -I/</a:t>
            </a:r>
            <a:r>
              <a:rPr lang="en-US" dirty="0" err="1"/>
              <a:t>usr</a:t>
            </a:r>
            <a:r>
              <a:rPr lang="en-US" dirty="0"/>
              <a:t>/include/atk-1.0 -I/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cairo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/include/gdk-pixbuf-2.0 -I/</a:t>
            </a:r>
            <a:r>
              <a:rPr lang="en-US" dirty="0" err="1"/>
              <a:t>usr</a:t>
            </a:r>
            <a:r>
              <a:rPr lang="en-US" dirty="0"/>
              <a:t>/include/pango-1.0 -I/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harfbuzz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/include/freetype2 -I/</a:t>
            </a:r>
            <a:r>
              <a:rPr lang="en-US" dirty="0" err="1"/>
              <a:t>usr</a:t>
            </a:r>
            <a:r>
              <a:rPr lang="en-US" dirty="0"/>
              <a:t>/include/pixman-1 -I/</a:t>
            </a:r>
            <a:r>
              <a:rPr lang="en-US" dirty="0" err="1"/>
              <a:t>usr</a:t>
            </a:r>
            <a:r>
              <a:rPr lang="en-US" dirty="0"/>
              <a:t>/include/libpng15 -I/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libdrm</a:t>
            </a:r>
            <a:r>
              <a:rPr lang="en-US" dirty="0"/>
              <a:t>   -I../../</a:t>
            </a:r>
            <a:r>
              <a:rPr lang="en-US" dirty="0" err="1"/>
              <a:t>src</a:t>
            </a:r>
            <a:r>
              <a:rPr lang="en-US" dirty="0"/>
              <a:t>/include -I../../</a:t>
            </a:r>
            <a:r>
              <a:rPr lang="en-US" dirty="0" err="1"/>
              <a:t>src</a:t>
            </a:r>
            <a:r>
              <a:rPr lang="en-US" dirty="0"/>
              <a:t>/include/</a:t>
            </a:r>
            <a:r>
              <a:rPr lang="en-US" dirty="0" err="1"/>
              <a:t>blatSrc</a:t>
            </a:r>
            <a:r>
              <a:rPr lang="en-US" dirty="0"/>
              <a:t> 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11 -g -Wall -g -O2 -MT </a:t>
            </a:r>
            <a:r>
              <a:rPr lang="en-US" dirty="0" err="1"/>
              <a:t>gbtoolsUtils.lo</a:t>
            </a:r>
            <a:r>
              <a:rPr lang="en-US" dirty="0"/>
              <a:t> -MD -MP -MF .deps/</a:t>
            </a:r>
            <a:r>
              <a:rPr lang="en-US" dirty="0" err="1"/>
              <a:t>gbtoolsUtils.Tpo</a:t>
            </a:r>
            <a:r>
              <a:rPr lang="en-US" dirty="0"/>
              <a:t> -c -o </a:t>
            </a:r>
            <a:r>
              <a:rPr lang="en-US" dirty="0" err="1"/>
              <a:t>gbtoolsUtils.lo</a:t>
            </a:r>
            <a:r>
              <a:rPr lang="en-US" dirty="0"/>
              <a:t> gbtoolsUtils.cpp</a:t>
            </a:r>
          </a:p>
          <a:p>
            <a:r>
              <a:rPr lang="en-US" dirty="0" err="1"/>
              <a:t>libtool</a:t>
            </a:r>
            <a:r>
              <a:rPr lang="en-US" dirty="0"/>
              <a:t>: compile:  g++ -DHAVE_CONFIG_H -I. -I../.. -</a:t>
            </a:r>
            <a:r>
              <a:rPr lang="en-US" dirty="0" err="1"/>
              <a:t>pthread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/include/glib-2.0 -I/</a:t>
            </a:r>
            <a:r>
              <a:rPr lang="en-US" dirty="0" err="1"/>
              <a:t>usr</a:t>
            </a:r>
            <a:r>
              <a:rPr lang="en-US" dirty="0"/>
              <a:t>/lib64/glib-2.0/include -I/</a:t>
            </a:r>
            <a:r>
              <a:rPr lang="en-US" dirty="0" err="1"/>
              <a:t>usr</a:t>
            </a:r>
            <a:r>
              <a:rPr lang="en-US" dirty="0"/>
              <a:t>/include/gtk-2.0 -I/</a:t>
            </a:r>
            <a:r>
              <a:rPr lang="en-US" dirty="0" err="1"/>
              <a:t>usr</a:t>
            </a:r>
            <a:r>
              <a:rPr lang="en-US" dirty="0"/>
              <a:t>/lib64/gtk-2.0/include -I/</a:t>
            </a:r>
            <a:r>
              <a:rPr lang="en-US" dirty="0" err="1"/>
              <a:t>usr</a:t>
            </a:r>
            <a:r>
              <a:rPr lang="en-US" dirty="0"/>
              <a:t>/include/atk-1.0 -I/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cairo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/include/gdk-pixbuf-2.0 -I/</a:t>
            </a:r>
            <a:r>
              <a:rPr lang="en-US" dirty="0" err="1"/>
              <a:t>usr</a:t>
            </a:r>
            <a:r>
              <a:rPr lang="en-US" dirty="0"/>
              <a:t>/include/pango-1.0 -I/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harfbuzz</a:t>
            </a:r>
            <a:r>
              <a:rPr lang="en-US" dirty="0"/>
              <a:t> -I/</a:t>
            </a:r>
            <a:r>
              <a:rPr lang="en-US" dirty="0" err="1"/>
              <a:t>usr</a:t>
            </a:r>
            <a:r>
              <a:rPr lang="en-US" dirty="0"/>
              <a:t>/include/freetype2 -I/</a:t>
            </a:r>
            <a:r>
              <a:rPr lang="en-US" dirty="0" err="1"/>
              <a:t>usr</a:t>
            </a:r>
            <a:r>
              <a:rPr lang="en-US" dirty="0"/>
              <a:t>/include/pixman-1 -I/</a:t>
            </a:r>
            <a:r>
              <a:rPr lang="en-US" dirty="0" err="1"/>
              <a:t>usr</a:t>
            </a:r>
            <a:r>
              <a:rPr lang="en-US" dirty="0"/>
              <a:t>/include/libpng15 -I/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libdrm</a:t>
            </a:r>
            <a:r>
              <a:rPr lang="en-US" dirty="0"/>
              <a:t> -I../../</a:t>
            </a:r>
            <a:r>
              <a:rPr lang="en-US" dirty="0" err="1"/>
              <a:t>src</a:t>
            </a:r>
            <a:r>
              <a:rPr lang="en-US" dirty="0"/>
              <a:t>/include -I../../</a:t>
            </a:r>
            <a:r>
              <a:rPr lang="en-US" dirty="0" err="1"/>
              <a:t>src</a:t>
            </a:r>
            <a:r>
              <a:rPr lang="en-US" dirty="0"/>
              <a:t>/include/</a:t>
            </a:r>
            <a:r>
              <a:rPr lang="en-US" dirty="0" err="1"/>
              <a:t>blatSrc</a:t>
            </a:r>
            <a:r>
              <a:rPr lang="en-US" dirty="0"/>
              <a:t> -</a:t>
            </a:r>
            <a:r>
              <a:rPr lang="en-US" dirty="0" err="1"/>
              <a:t>std</a:t>
            </a:r>
            <a:r>
              <a:rPr lang="en-US" dirty="0"/>
              <a:t>=</a:t>
            </a:r>
            <a:r>
              <a:rPr lang="en-US" dirty="0" err="1"/>
              <a:t>c++</a:t>
            </a:r>
            <a:r>
              <a:rPr lang="en-US" dirty="0"/>
              <a:t>11 -g -Wall -g -O2 -MT </a:t>
            </a:r>
            <a:r>
              <a:rPr lang="en-US" dirty="0" err="1"/>
              <a:t>gbtoolsUtils.lo</a:t>
            </a:r>
            <a:r>
              <a:rPr lang="en-US" dirty="0"/>
              <a:t> -MD -MP -MF .deps/</a:t>
            </a:r>
            <a:r>
              <a:rPr lang="en-US" dirty="0" err="1"/>
              <a:t>gbtoolsUtils.Tpo</a:t>
            </a:r>
            <a:r>
              <a:rPr lang="en-US" dirty="0"/>
              <a:t> -c gbtoolsUtils.cpp -o </a:t>
            </a:r>
            <a:r>
              <a:rPr lang="en-US" dirty="0" err="1"/>
              <a:t>gbtoolsUtils.o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A3130-B02D-41C9-A040-1F95835D5AC4}"/>
              </a:ext>
            </a:extLst>
          </p:cNvPr>
          <p:cNvSpPr txBox="1"/>
          <p:nvPr/>
        </p:nvSpPr>
        <p:spPr>
          <a:xfrm>
            <a:off x="1259767" y="5512872"/>
            <a:ext cx="66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81E32"/>
                </a:solidFill>
              </a:rPr>
              <a:t>More complex C++ code is being compiled</a:t>
            </a:r>
          </a:p>
        </p:txBody>
      </p:sp>
    </p:spTree>
    <p:extLst>
      <p:ext uri="{BB962C8B-B14F-4D97-AF65-F5344CB8AC3E}">
        <p14:creationId xmlns:p14="http://schemas.microsoft.com/office/powerpoint/2010/main" val="209311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1CF6-6C42-4F14-9112-06EADF39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EAFA-BB45-4BB3-9BAA-CE49D36F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Store your downloaded files and the compile directories together. For example: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/data/hort503/{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your software into a single directory, usually within a directory named local (similar to /</a:t>
            </a:r>
            <a:r>
              <a:rPr lang="en-US" dirty="0" err="1"/>
              <a:t>usr</a:t>
            </a:r>
            <a:r>
              <a:rPr lang="en-US" dirty="0"/>
              <a:t>/local). For example: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/data/hort503/{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}/local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yet!  Store your software in separate folders for each package. For example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/data/hort503/{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}/local/hmmer-3.1b2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3AD2-147B-4761-B4FE-39F9D74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software installation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7550-94D3-4121-A8CA-ACA19E52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Complicated software installations: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Old software: has out-of-date dependencies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Dependency trees!</a:t>
            </a:r>
          </a:p>
          <a:p>
            <a:pPr lvl="1"/>
            <a:r>
              <a:rPr lang="en-US" dirty="0"/>
              <a:t>Must have a specific version of a C++ compiler, specific version of </a:t>
            </a:r>
            <a:r>
              <a:rPr lang="en-US" dirty="0" err="1"/>
              <a:t>linux</a:t>
            </a:r>
            <a:r>
              <a:rPr lang="en-US" dirty="0"/>
              <a:t> libraries, etc.</a:t>
            </a:r>
          </a:p>
          <a:p>
            <a:pPr lvl="1"/>
            <a:r>
              <a:rPr lang="en-US" dirty="0"/>
              <a:t>You must install a lot of other tools before you can begin to compile.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Incompatible with infrastructure, so it needs major tweaks:  </a:t>
            </a:r>
            <a:r>
              <a:rPr lang="en-US" dirty="0" err="1"/>
              <a:t>InterProScan</a:t>
            </a:r>
            <a:r>
              <a:rPr lang="en-US" dirty="0"/>
              <a:t> (doesn’t support SLURM)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Academic software woes</a:t>
            </a:r>
          </a:p>
          <a:p>
            <a:pPr lvl="1"/>
            <a:r>
              <a:rPr lang="en-US" dirty="0"/>
              <a:t>Continued development run out when graduate student leaves or project ends.</a:t>
            </a:r>
          </a:p>
          <a:p>
            <a:pPr lvl="1"/>
            <a:r>
              <a:rPr lang="en-US" dirty="0"/>
              <a:t>No quality standards for readability </a:t>
            </a:r>
          </a:p>
          <a:p>
            <a:pPr lvl="2"/>
            <a:r>
              <a:rPr lang="en-US" dirty="0"/>
              <a:t>Before coding, find a standards you like and stick with it:  </a:t>
            </a:r>
            <a:r>
              <a:rPr lang="en-US" dirty="0">
                <a:hlinkClick r:id="rId2"/>
              </a:rPr>
              <a:t>https://www.python.org/dev/peps/pep-0008/</a:t>
            </a:r>
            <a:endParaRPr lang="en-US" dirty="0"/>
          </a:p>
          <a:p>
            <a:pPr lvl="1"/>
            <a:r>
              <a:rPr lang="en-US" dirty="0"/>
              <a:t>Lacking in documentation</a:t>
            </a:r>
          </a:p>
          <a:p>
            <a:pPr lvl="1"/>
            <a:r>
              <a:rPr lang="en-US" dirty="0"/>
              <a:t>No testing regiment.</a:t>
            </a:r>
          </a:p>
          <a:p>
            <a:pPr lvl="1"/>
            <a:r>
              <a:rPr lang="en-US" dirty="0"/>
              <a:t>Unix-based software usually has no easy installer.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3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3CC7-ADDC-455C-B383-66AD8F7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B795-586E-4C04-B744-C8494500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common forms of installation: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from source code</a:t>
            </a:r>
          </a:p>
          <a:p>
            <a:pPr lvl="1"/>
            <a:r>
              <a:rPr lang="en-US" dirty="0"/>
              <a:t>./configure, make, make install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from binary</a:t>
            </a:r>
          </a:p>
          <a:p>
            <a:pPr lvl="1"/>
            <a:r>
              <a:rPr lang="en-US" dirty="0"/>
              <a:t>Be sure to get the version correct for your system. </a:t>
            </a:r>
          </a:p>
          <a:p>
            <a:pPr lvl="1"/>
            <a:r>
              <a:rPr lang="en-US" dirty="0"/>
              <a:t>On UNIX/Linux most are 64-bit compatible.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Documentation</a:t>
            </a:r>
          </a:p>
          <a:p>
            <a:pPr lvl="1"/>
            <a:r>
              <a:rPr lang="en-US" dirty="0"/>
              <a:t>Usually a README.txt or INSTALL.txt that accompanies the program instructs how to install.  </a:t>
            </a:r>
            <a:r>
              <a:rPr lang="en-US" i="1" dirty="0"/>
              <a:t>Always check the INSTALL file!</a:t>
            </a:r>
          </a:p>
          <a:p>
            <a:pPr lvl="1"/>
            <a:r>
              <a:rPr lang="en-US" dirty="0"/>
              <a:t>Look online.</a:t>
            </a:r>
          </a:p>
        </p:txBody>
      </p:sp>
    </p:spTree>
    <p:extLst>
      <p:ext uri="{BB962C8B-B14F-4D97-AF65-F5344CB8AC3E}">
        <p14:creationId xmlns:p14="http://schemas.microsoft.com/office/powerpoint/2010/main" val="373954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A3C1-14C1-47EC-9117-EC7B42F4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multiple-sequence alignment?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5FD0-DBC6-43B7-B1DC-A49C25ED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9989"/>
            <a:ext cx="7886700" cy="5006974"/>
          </a:xfrm>
        </p:spPr>
        <p:txBody>
          <a:bodyPr/>
          <a:lstStyle/>
          <a:p>
            <a:r>
              <a:rPr lang="en-US" dirty="0"/>
              <a:t>When protein, DNA or RNA sequences from multiple individuals, families, orthologs or homologs are aligned.</a:t>
            </a:r>
          </a:p>
          <a:p>
            <a:r>
              <a:rPr lang="en-US" dirty="0"/>
              <a:t>Two primary applications:	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Identify sequence homology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Phylogenetic analysis (identify shared evolutionary origins)</a:t>
            </a:r>
          </a:p>
        </p:txBody>
      </p:sp>
      <p:pic>
        <p:nvPicPr>
          <p:cNvPr id="1028" name="Picture 4" descr="https://upload.wikimedia.org/wikipedia/commons/thumb/7/79/RPLP0_90_ClustalW_aln.gif/575px-RPLP0_90_ClustalW_aln.gif">
            <a:extLst>
              <a:ext uri="{FF2B5EF4-FFF2-40B4-BE49-F238E27FC236}">
                <a16:creationId xmlns:a16="http://schemas.microsoft.com/office/drawing/2014/main" id="{203E042A-B7AC-4FAE-867B-D7E93A16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7" y="2815324"/>
            <a:ext cx="6599586" cy="37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0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08B-BF12-49F6-806B-F564D220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#1:  FASTQC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226-D076-4F6B-B1B9-A8174FC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 is a tool to provide quality metrics for high-throughput DNA sequence data in FASTQ files</a:t>
            </a:r>
          </a:p>
          <a:p>
            <a:pPr lvl="1"/>
            <a:r>
              <a:rPr lang="en-US" dirty="0">
                <a:hlinkClick r:id="rId2"/>
              </a:rPr>
              <a:t>https://www.bioinformatics.babraham.ac.uk/projects/fastqc/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www.bioinformatics.babraham.ac.uk/projects/fastqc/fastqc.png">
            <a:extLst>
              <a:ext uri="{FF2B5EF4-FFF2-40B4-BE49-F238E27FC236}">
                <a16:creationId xmlns:a16="http://schemas.microsoft.com/office/drawing/2014/main" id="{3AB10AD8-ED48-4741-B754-A579C73A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6" y="2301989"/>
            <a:ext cx="5110692" cy="35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3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31D4-8DCF-46AD-A51A-50423C97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 from Assignment #13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BDE6F-7D94-463E-93B3-13A388EA5600}"/>
              </a:ext>
            </a:extLst>
          </p:cNvPr>
          <p:cNvSpPr/>
          <p:nvPr/>
        </p:nvSpPr>
        <p:spPr>
          <a:xfrm>
            <a:off x="3808908" y="2031907"/>
            <a:ext cx="1453830" cy="611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4FFE9-E211-438A-BF30-6B752C549887}"/>
              </a:ext>
            </a:extLst>
          </p:cNvPr>
          <p:cNvSpPr/>
          <p:nvPr/>
        </p:nvSpPr>
        <p:spPr>
          <a:xfrm>
            <a:off x="3808908" y="3105834"/>
            <a:ext cx="1453830" cy="611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hmmbuild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00755-886A-4C9A-BBB1-BECFF8CDA9C2}"/>
              </a:ext>
            </a:extLst>
          </p:cNvPr>
          <p:cNvSpPr/>
          <p:nvPr/>
        </p:nvSpPr>
        <p:spPr>
          <a:xfrm>
            <a:off x="3808908" y="4179761"/>
            <a:ext cx="1453830" cy="611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hmmsearch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C8FA-17D3-4474-AD7E-479B85CC935C}"/>
              </a:ext>
            </a:extLst>
          </p:cNvPr>
          <p:cNvSpPr txBox="1"/>
          <p:nvPr/>
        </p:nvSpPr>
        <p:spPr>
          <a:xfrm>
            <a:off x="1968048" y="2021216"/>
            <a:ext cx="110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 FASTA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99EAC-6047-4EC5-923E-D0E5E8078F37}"/>
              </a:ext>
            </a:extLst>
          </p:cNvPr>
          <p:cNvSpPr txBox="1"/>
          <p:nvPr/>
        </p:nvSpPr>
        <p:spPr>
          <a:xfrm>
            <a:off x="5999520" y="2149351"/>
            <a:ext cx="10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F9F70-A4B7-46B9-A6EB-8A28A85C2C96}"/>
              </a:ext>
            </a:extLst>
          </p:cNvPr>
          <p:cNvSpPr txBox="1"/>
          <p:nvPr/>
        </p:nvSpPr>
        <p:spPr>
          <a:xfrm>
            <a:off x="1968048" y="3230353"/>
            <a:ext cx="86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2D3B3-037A-4E83-BB18-DF684419C0DA}"/>
              </a:ext>
            </a:extLst>
          </p:cNvPr>
          <p:cNvSpPr txBox="1"/>
          <p:nvPr/>
        </p:nvSpPr>
        <p:spPr>
          <a:xfrm>
            <a:off x="1315139" y="4164959"/>
            <a:ext cx="110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022CA-0EA1-4A83-AE9A-387F75FD528D}"/>
              </a:ext>
            </a:extLst>
          </p:cNvPr>
          <p:cNvSpPr txBox="1"/>
          <p:nvPr/>
        </p:nvSpPr>
        <p:spPr>
          <a:xfrm>
            <a:off x="5951828" y="4300991"/>
            <a:ext cx="14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34697B1-8F93-4AA1-8C19-0B21E4987690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072126" y="2337804"/>
            <a:ext cx="736782" cy="657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151523-178D-4BA8-86BC-1ECB0D8F7E0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262738" y="2334017"/>
            <a:ext cx="736782" cy="378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25850C3-F06D-41B6-90DE-CACF190E39B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5237234" y="1817273"/>
            <a:ext cx="587151" cy="19899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10CB83A-8584-4CFD-901D-CC2660078A69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rot="10800000" flipV="1">
            <a:off x="2836406" y="3411731"/>
            <a:ext cx="972503" cy="328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8F2001C-A86C-49CA-B27C-79BEF035D250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2662581" y="3339330"/>
            <a:ext cx="885973" cy="140668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59F55B5-D390-4E0B-86FC-FBF5BFD4D18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419216" y="4485658"/>
            <a:ext cx="1389692" cy="24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CB3C02C-9172-486C-A8A6-4D24387D209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262738" y="4485657"/>
            <a:ext cx="689090" cy="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4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DC5C-64D5-4CE8-92D9-E29A008A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the muscle alignments?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61CE-4D05-4583-88DF-C2DDF936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/>
              <a:t>belvu</a:t>
            </a:r>
            <a:r>
              <a:rPr lang="en-US" dirty="0"/>
              <a:t> tool from the </a:t>
            </a:r>
            <a:r>
              <a:rPr lang="en-US" dirty="0" err="1"/>
              <a:t>SeqTools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s://upload.wikimedia.org/wikipedia/commons/thumb/7/79/RPLP0_90_ClustalW_aln.gif/575px-RPLP0_90_ClustalW_aln.gif">
            <a:extLst>
              <a:ext uri="{FF2B5EF4-FFF2-40B4-BE49-F238E27FC236}">
                <a16:creationId xmlns:a16="http://schemas.microsoft.com/office/drawing/2014/main" id="{25F39FA9-DADA-42CB-8DB7-82433950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2" y="1808375"/>
            <a:ext cx="6599586" cy="37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8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D842-9363-4013-BAFA-7062670E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FA67-451A-4A44-B0A6-C5826FED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/>
              <a:t>SeqTools</a:t>
            </a:r>
            <a:r>
              <a:rPr lang="en-US" dirty="0"/>
              <a:t> from here: </a:t>
            </a:r>
            <a:r>
              <a:rPr lang="en-US" dirty="0">
                <a:hlinkClick r:id="rId2"/>
              </a:rPr>
              <a:t>http://www.sanger.ac.uk/science/tools/seqtools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Tasks:</a:t>
            </a:r>
          </a:p>
          <a:p>
            <a:r>
              <a:rPr lang="en-US" dirty="0"/>
              <a:t>Download </a:t>
            </a:r>
            <a:r>
              <a:rPr lang="en-US" dirty="0" err="1"/>
              <a:t>SeqTools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SeqTools</a:t>
            </a:r>
            <a:r>
              <a:rPr lang="en-US" dirty="0"/>
              <a:t> into it’s own directory named seqtools-4.44.1 </a:t>
            </a:r>
          </a:p>
          <a:p>
            <a:pPr lvl="1"/>
            <a:r>
              <a:rPr lang="en-US" dirty="0"/>
              <a:t>Where should you put it?</a:t>
            </a:r>
          </a:p>
          <a:p>
            <a:r>
              <a:rPr lang="en-US" dirty="0"/>
              <a:t>On and </a:t>
            </a:r>
            <a:r>
              <a:rPr lang="en-US" dirty="0" err="1"/>
              <a:t>idev</a:t>
            </a:r>
            <a:r>
              <a:rPr lang="en-US" dirty="0"/>
              <a:t> session Run </a:t>
            </a:r>
            <a:r>
              <a:rPr lang="en-US" dirty="0" err="1"/>
              <a:t>belvu</a:t>
            </a:r>
            <a:endParaRPr lang="en-US" dirty="0"/>
          </a:p>
          <a:p>
            <a:pPr lvl="1"/>
            <a:r>
              <a:rPr lang="en-US" dirty="0"/>
              <a:t>Note, you have to have X11 forwarding turned on to see GUI applications from Kamiak.</a:t>
            </a:r>
          </a:p>
          <a:p>
            <a:pPr lvl="2"/>
            <a:r>
              <a:rPr lang="en-US" dirty="0"/>
              <a:t>In UNIX (OS X or Linux):  </a:t>
            </a:r>
            <a:r>
              <a:rPr lang="en-US" dirty="0" err="1"/>
              <a:t>ssh</a:t>
            </a:r>
            <a:r>
              <a:rPr lang="en-US" dirty="0"/>
              <a:t> -X {</a:t>
            </a:r>
            <a:r>
              <a:rPr lang="en-US" dirty="0" err="1"/>
              <a:t>user_name</a:t>
            </a:r>
            <a:r>
              <a:rPr lang="en-US" dirty="0"/>
              <a:t>}@kamiak.wsu.edu</a:t>
            </a:r>
          </a:p>
          <a:p>
            <a:pPr lvl="2"/>
            <a:r>
              <a:rPr lang="en-US" dirty="0"/>
              <a:t>In windows:  Check out the </a:t>
            </a:r>
            <a:r>
              <a:rPr lang="en-US" dirty="0" err="1"/>
              <a:t>MobaXterm</a:t>
            </a:r>
            <a:r>
              <a:rPr lang="en-US" dirty="0"/>
              <a:t> settings:  Settings &gt; Configuration &gt; X11</a:t>
            </a:r>
          </a:p>
        </p:txBody>
      </p:sp>
    </p:spTree>
    <p:extLst>
      <p:ext uri="{BB962C8B-B14F-4D97-AF65-F5344CB8AC3E}">
        <p14:creationId xmlns:p14="http://schemas.microsoft.com/office/powerpoint/2010/main" val="160018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9EFF-B28B-41CB-9D3A-45793F21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56F3-1EF1-452B-BC3A-37AD7636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hmmer</a:t>
            </a:r>
            <a:r>
              <a:rPr lang="en-US" dirty="0"/>
              <a:t> example showed an alternative to the popular BLAST sequence alignment tool.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BLAST is not specific enough to find conserved protein domains, but </a:t>
            </a:r>
            <a:r>
              <a:rPr lang="en-US" dirty="0" err="1"/>
              <a:t>hmmer</a:t>
            </a:r>
            <a:r>
              <a:rPr lang="en-US" dirty="0"/>
              <a:t>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what if we want to look for protein matches along an entire genome?  BLAST is good for local alignments, but for whole genomes sometimes a sequence can map to multiple locations creating huge local alignments!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Exonerate to the rescue! </a:t>
            </a:r>
            <a:r>
              <a:rPr lang="en-US" dirty="0">
                <a:hlinkClick r:id="rId2"/>
              </a:rPr>
              <a:t>https://www.ebi.ac.uk/about/vertebrate-genomics/software/exonerate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3EDE-2660-44FD-8805-332F83D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#3:  FASTQC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28C-0F05-44BF-9D21-7E1F3C15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SLURM submission script that will run FASTQC using the file in /data/hort503/example-data/SRR2931286.fastq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Be sure to use 5 threads.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Use the following to have an email sent when the job starts/completes:</a:t>
            </a:r>
            <a:br>
              <a:rPr lang="en-US" dirty="0"/>
            </a:br>
            <a:endParaRPr lang="en-US" dirty="0"/>
          </a:p>
          <a:p>
            <a:pPr marL="685800" lvl="2" indent="0">
              <a:buNone/>
            </a:pPr>
            <a:r>
              <a:rPr lang="en-US" dirty="0">
                <a:latin typeface="+mj-lt"/>
              </a:rPr>
              <a:t>#SBATCH --mail-user={</a:t>
            </a:r>
            <a:r>
              <a:rPr lang="en-US" dirty="0" err="1">
                <a:latin typeface="+mj-lt"/>
              </a:rPr>
              <a:t>user_id</a:t>
            </a:r>
            <a:r>
              <a:rPr lang="en-US" dirty="0">
                <a:latin typeface="+mj-lt"/>
              </a:rPr>
              <a:t>}@wsu.edu</a:t>
            </a:r>
          </a:p>
          <a:p>
            <a:pPr marL="685800" lvl="2" indent="0">
              <a:buNone/>
            </a:pPr>
            <a:r>
              <a:rPr lang="en-US" dirty="0">
                <a:latin typeface="+mj-lt"/>
              </a:rPr>
              <a:t>#SBATCH --mail-type=ALL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out how to have SLURM email you when the job starts and ends, and include that in the submission 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resulting HTML to your laptop to view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840C-5FF1-4941-AFD9-6FD47FD8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D4A3-9C0C-4629-95DC-7EF96A00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a </a:t>
            </a:r>
            <a:r>
              <a:rPr lang="en-US" dirty="0" err="1"/>
              <a:t>linux</a:t>
            </a:r>
            <a:r>
              <a:rPr lang="en-US" dirty="0"/>
              <a:t>-based system where do you normally find software installed?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 shared Linux machine sometimes here: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/opt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 stand-alone UNIX/Linux machine you will need administrative (root) access to install into any of these directories.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Kamiak you install in directories you have access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365C6-EF62-410C-B373-8C802011D746}"/>
              </a:ext>
            </a:extLst>
          </p:cNvPr>
          <p:cNvSpPr/>
          <p:nvPr/>
        </p:nvSpPr>
        <p:spPr>
          <a:xfrm>
            <a:off x="3838507" y="1761371"/>
            <a:ext cx="4845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1E32"/>
                </a:solidFill>
                <a:sym typeface="Wingdings" panose="05000000000000000000" pitchFamily="2" charset="2"/>
              </a:rPr>
              <a:t>On a stand-alone UNIX/Linux machine this is where most user installed software wants to go.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D4F829-DA93-4AD5-8EDF-EA04FC0AEFA5}"/>
              </a:ext>
            </a:extLst>
          </p:cNvPr>
          <p:cNvCxnSpPr>
            <a:cxnSpLocks/>
          </p:cNvCxnSpPr>
          <p:nvPr/>
        </p:nvCxnSpPr>
        <p:spPr>
          <a:xfrm flipH="1">
            <a:off x="2749779" y="2084536"/>
            <a:ext cx="1088728" cy="323165"/>
          </a:xfrm>
          <a:prstGeom prst="straightConnector1">
            <a:avLst/>
          </a:prstGeom>
          <a:ln w="25400">
            <a:solidFill>
              <a:srgbClr val="981E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38EE924-C6D2-4986-8CA2-425CAC8EE68E}"/>
              </a:ext>
            </a:extLst>
          </p:cNvPr>
          <p:cNvSpPr/>
          <p:nvPr/>
        </p:nvSpPr>
        <p:spPr>
          <a:xfrm>
            <a:off x="3838507" y="2550662"/>
            <a:ext cx="4845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1E32"/>
                </a:solidFill>
                <a:sym typeface="Wingdings" panose="05000000000000000000" pitchFamily="2" charset="2"/>
              </a:rPr>
              <a:t>Software installed by the UNIX/Linux package manager usually goes here.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775868-D1C8-4E34-B1CD-CEC044B58D79}"/>
              </a:ext>
            </a:extLst>
          </p:cNvPr>
          <p:cNvCxnSpPr>
            <a:cxnSpLocks/>
          </p:cNvCxnSpPr>
          <p:nvPr/>
        </p:nvCxnSpPr>
        <p:spPr>
          <a:xfrm flipH="1">
            <a:off x="1933303" y="2743200"/>
            <a:ext cx="1905204" cy="0"/>
          </a:xfrm>
          <a:prstGeom prst="straightConnector1">
            <a:avLst/>
          </a:prstGeom>
          <a:ln w="25400">
            <a:solidFill>
              <a:srgbClr val="981E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631-2350-4F61-AB0A-9F9CA58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9C3-00C7-4FFF-95A5-6B8659E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these command-line instructions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/data/hort503/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/hmmer-3.1b2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631-2350-4F61-AB0A-9F9CA58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9C3-00C7-4FFF-95A5-6B8659E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these command-line instructions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/hmmer-3.1b2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What would happen if I left off the --prefix argument?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4331B2-3D6A-4289-A225-4D81EA946AD9}"/>
              </a:ext>
            </a:extLst>
          </p:cNvPr>
          <p:cNvSpPr/>
          <p:nvPr/>
        </p:nvSpPr>
        <p:spPr>
          <a:xfrm rot="5400000">
            <a:off x="5667303" y="171042"/>
            <a:ext cx="348656" cy="5118002"/>
          </a:xfrm>
          <a:prstGeom prst="rightBrace">
            <a:avLst>
              <a:gd name="adj1" fmla="val 53616"/>
              <a:gd name="adj2" fmla="val 50000"/>
            </a:avLst>
          </a:prstGeom>
          <a:ln w="2540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BBEED-4F7F-4146-866E-99E07F1017F8}"/>
              </a:ext>
            </a:extLst>
          </p:cNvPr>
          <p:cNvSpPr txBox="1"/>
          <p:nvPr/>
        </p:nvSpPr>
        <p:spPr>
          <a:xfrm>
            <a:off x="3966784" y="3067187"/>
            <a:ext cx="454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This is where I want </a:t>
            </a:r>
            <a:r>
              <a:rPr lang="en-US" dirty="0" err="1">
                <a:solidFill>
                  <a:srgbClr val="981E32"/>
                </a:solidFill>
              </a:rPr>
              <a:t>hmmer</a:t>
            </a:r>
            <a:r>
              <a:rPr lang="en-US" dirty="0">
                <a:solidFill>
                  <a:srgbClr val="981E32"/>
                </a:solidFill>
              </a:rPr>
              <a:t> installed</a:t>
            </a:r>
          </a:p>
          <a:p>
            <a:endParaRPr lang="en-US" dirty="0">
              <a:solidFill>
                <a:srgbClr val="981E32"/>
              </a:solidFill>
            </a:endParaRPr>
          </a:p>
          <a:p>
            <a:endParaRPr lang="en-US" dirty="0">
              <a:solidFill>
                <a:srgbClr val="981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631-2350-4F61-AB0A-9F9CA58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9C3-00C7-4FFF-95A5-6B8659E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these command-line instructions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/hmmer-3.1b2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What would happen if I left off the --prefix argument?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When </a:t>
            </a:r>
            <a:r>
              <a:rPr lang="en-US" sz="16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 is run, it would try to install into /</a:t>
            </a:r>
            <a:r>
              <a:rPr lang="en-US" sz="2000" dirty="0" err="1">
                <a:solidFill>
                  <a:srgbClr val="981E32"/>
                </a:solidFill>
                <a:cs typeface="Courier New" panose="02070309020205020404" pitchFamily="49" charset="0"/>
              </a:rPr>
              <a:t>usr</a:t>
            </a: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endParaRPr lang="en-US" sz="2000" dirty="0">
              <a:solidFill>
                <a:srgbClr val="981E3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Why don’t we want it to install into /</a:t>
            </a:r>
            <a:r>
              <a:rPr lang="en-US" sz="2000" dirty="0" err="1">
                <a:cs typeface="Courier New" panose="02070309020205020404" pitchFamily="49" charset="0"/>
              </a:rPr>
              <a:t>usr</a:t>
            </a:r>
            <a:r>
              <a:rPr lang="en-US" sz="2000" dirty="0">
                <a:cs typeface="Courier New" panose="02070309020205020404" pitchFamily="49" charset="0"/>
              </a:rPr>
              <a:t>/local?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4331B2-3D6A-4289-A225-4D81EA946AD9}"/>
              </a:ext>
            </a:extLst>
          </p:cNvPr>
          <p:cNvSpPr/>
          <p:nvPr/>
        </p:nvSpPr>
        <p:spPr>
          <a:xfrm rot="5400000">
            <a:off x="5667303" y="171042"/>
            <a:ext cx="348656" cy="5118002"/>
          </a:xfrm>
          <a:prstGeom prst="rightBrace">
            <a:avLst>
              <a:gd name="adj1" fmla="val 53616"/>
              <a:gd name="adj2" fmla="val 50000"/>
            </a:avLst>
          </a:prstGeom>
          <a:ln w="2540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BBEED-4F7F-4146-866E-99E07F1017F8}"/>
              </a:ext>
            </a:extLst>
          </p:cNvPr>
          <p:cNvSpPr txBox="1"/>
          <p:nvPr/>
        </p:nvSpPr>
        <p:spPr>
          <a:xfrm>
            <a:off x="3966784" y="3067187"/>
            <a:ext cx="454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This is where I want </a:t>
            </a:r>
            <a:r>
              <a:rPr lang="en-US" dirty="0" err="1">
                <a:solidFill>
                  <a:srgbClr val="981E32"/>
                </a:solidFill>
              </a:rPr>
              <a:t>hmmer</a:t>
            </a:r>
            <a:r>
              <a:rPr lang="en-US" dirty="0">
                <a:solidFill>
                  <a:srgbClr val="981E32"/>
                </a:solidFill>
              </a:rPr>
              <a:t> installed</a:t>
            </a:r>
          </a:p>
          <a:p>
            <a:endParaRPr lang="en-US" dirty="0">
              <a:solidFill>
                <a:srgbClr val="981E32"/>
              </a:solidFill>
            </a:endParaRPr>
          </a:p>
          <a:p>
            <a:endParaRPr lang="en-US" dirty="0">
              <a:solidFill>
                <a:srgbClr val="981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1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631-2350-4F61-AB0A-9F9CA58B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9C3-00C7-4FFF-95A5-6B8659E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these command-line instructions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/hmmer-3.1b2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--prefix=/data/hort503_01_s18/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stephen.ficklin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What would happen if I left off the --prefix argument?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When </a:t>
            </a:r>
            <a:r>
              <a:rPr lang="en-US" sz="16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 is run, it would try to install into /</a:t>
            </a:r>
            <a:r>
              <a:rPr lang="en-US" sz="2000" dirty="0" err="1">
                <a:solidFill>
                  <a:srgbClr val="981E32"/>
                </a:solidFill>
                <a:cs typeface="Courier New" panose="02070309020205020404" pitchFamily="49" charset="0"/>
              </a:rPr>
              <a:t>usr</a:t>
            </a: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/local</a:t>
            </a:r>
          </a:p>
          <a:p>
            <a:pPr marL="0" indent="0">
              <a:buNone/>
            </a:pPr>
            <a:endParaRPr lang="en-US" sz="2000" dirty="0">
              <a:solidFill>
                <a:srgbClr val="981E3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Why don’t we want it to install into /</a:t>
            </a:r>
            <a:r>
              <a:rPr lang="en-US" sz="2000" dirty="0" err="1">
                <a:cs typeface="Courier New" panose="02070309020205020404" pitchFamily="49" charset="0"/>
              </a:rPr>
              <a:t>usr</a:t>
            </a:r>
            <a:r>
              <a:rPr lang="en-US" sz="2000" dirty="0">
                <a:cs typeface="Courier New" panose="02070309020205020404" pitchFamily="49" charset="0"/>
              </a:rPr>
              <a:t>/local?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1E32"/>
                </a:solidFill>
                <a:cs typeface="Courier New" panose="02070309020205020404" pitchFamily="49" charset="0"/>
              </a:rPr>
              <a:t>Because we don’t have root access on Kamiak, so we need to install where we have permissions.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24331B2-3D6A-4289-A225-4D81EA946AD9}"/>
              </a:ext>
            </a:extLst>
          </p:cNvPr>
          <p:cNvSpPr/>
          <p:nvPr/>
        </p:nvSpPr>
        <p:spPr>
          <a:xfrm rot="5400000">
            <a:off x="5667303" y="171042"/>
            <a:ext cx="348656" cy="5118002"/>
          </a:xfrm>
          <a:prstGeom prst="rightBrace">
            <a:avLst>
              <a:gd name="adj1" fmla="val 53616"/>
              <a:gd name="adj2" fmla="val 50000"/>
            </a:avLst>
          </a:prstGeom>
          <a:ln w="2540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BBEED-4F7F-4146-866E-99E07F1017F8}"/>
              </a:ext>
            </a:extLst>
          </p:cNvPr>
          <p:cNvSpPr txBox="1"/>
          <p:nvPr/>
        </p:nvSpPr>
        <p:spPr>
          <a:xfrm>
            <a:off x="3966784" y="3067187"/>
            <a:ext cx="454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This is where I want </a:t>
            </a:r>
            <a:r>
              <a:rPr lang="en-US" dirty="0" err="1">
                <a:solidFill>
                  <a:srgbClr val="981E32"/>
                </a:solidFill>
              </a:rPr>
              <a:t>hmmer</a:t>
            </a:r>
            <a:r>
              <a:rPr lang="en-US" dirty="0">
                <a:solidFill>
                  <a:srgbClr val="981E32"/>
                </a:solidFill>
              </a:rPr>
              <a:t> installed</a:t>
            </a:r>
          </a:p>
          <a:p>
            <a:endParaRPr lang="en-US" dirty="0">
              <a:solidFill>
                <a:srgbClr val="981E32"/>
              </a:solidFill>
            </a:endParaRPr>
          </a:p>
          <a:p>
            <a:endParaRPr lang="en-US" dirty="0">
              <a:solidFill>
                <a:srgbClr val="981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9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8C7-CECC-4B32-9E08-E9DE3139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2829-A273-4968-A40B-471DADA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configure command?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What is the make command?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is the make install command?</a:t>
            </a:r>
          </a:p>
        </p:txBody>
      </p:sp>
    </p:spTree>
    <p:extLst>
      <p:ext uri="{BB962C8B-B14F-4D97-AF65-F5344CB8AC3E}">
        <p14:creationId xmlns:p14="http://schemas.microsoft.com/office/powerpoint/2010/main" val="349447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16864</TotalTime>
  <Words>2195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Introduction to Computing for Data Science </vt:lpstr>
      <vt:lpstr>Class Exercise #1:  FASTQC</vt:lpstr>
      <vt:lpstr>Class Exercise #3:  FASTQC</vt:lpstr>
      <vt:lpstr>Assignment #13 Review</vt:lpstr>
      <vt:lpstr>Assignment #14 Review</vt:lpstr>
      <vt:lpstr>Assignment #14 Review</vt:lpstr>
      <vt:lpstr>Assignment #14 Review</vt:lpstr>
      <vt:lpstr>Assignment #14 Review</vt:lpstr>
      <vt:lpstr>Assignment #14 Review</vt:lpstr>
      <vt:lpstr>Assignment #14 Review</vt:lpstr>
      <vt:lpstr>How to start over?</vt:lpstr>
      <vt:lpstr>What is this?</vt:lpstr>
      <vt:lpstr>What is this output from make?</vt:lpstr>
      <vt:lpstr>What is this output from make?</vt:lpstr>
      <vt:lpstr>What is this output from make?</vt:lpstr>
      <vt:lpstr>Good Practices</vt:lpstr>
      <vt:lpstr>Challenges with software installation </vt:lpstr>
      <vt:lpstr>Assignment #13 Review</vt:lpstr>
      <vt:lpstr>What is an multiple-sequence alignment?</vt:lpstr>
      <vt:lpstr>The workflow from Assignment #13</vt:lpstr>
      <vt:lpstr>How to view the muscle alignments?</vt:lpstr>
      <vt:lpstr>Class Exercise #2</vt:lpstr>
      <vt:lpstr>Sequence Alignment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 for Data Science</dc:title>
  <dc:creator>ficklin</dc:creator>
  <cp:lastModifiedBy>Ficklin, Stephen Patrick</cp:lastModifiedBy>
  <cp:revision>856</cp:revision>
  <dcterms:modified xsi:type="dcterms:W3CDTF">2019-04-25T17:27:57Z</dcterms:modified>
</cp:coreProperties>
</file>