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81" r:id="rId3"/>
    <p:sldId id="382" r:id="rId4"/>
    <p:sldId id="396" r:id="rId5"/>
    <p:sldId id="398" r:id="rId6"/>
    <p:sldId id="397" r:id="rId7"/>
    <p:sldId id="383" r:id="rId8"/>
    <p:sldId id="389" r:id="rId9"/>
    <p:sldId id="384" r:id="rId10"/>
    <p:sldId id="391" r:id="rId11"/>
    <p:sldId id="392" r:id="rId12"/>
    <p:sldId id="393" r:id="rId13"/>
    <p:sldId id="399" r:id="rId14"/>
    <p:sldId id="262" r:id="rId15"/>
    <p:sldId id="387" r:id="rId16"/>
    <p:sldId id="388" r:id="rId17"/>
    <p:sldId id="377" r:id="rId18"/>
    <p:sldId id="378" r:id="rId19"/>
    <p:sldId id="394" r:id="rId20"/>
    <p:sldId id="395" r:id="rId21"/>
    <p:sldId id="385" r:id="rId22"/>
    <p:sldId id="386" r:id="rId23"/>
    <p:sldId id="3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3" d="100"/>
          <a:sy n="123" d="100"/>
        </p:scale>
        <p:origin x="19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CC78B8-8810-C792-AEC2-651AEA9F4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0E4A9-12AF-029A-1330-38E65B32F9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16AD-527C-4EF5-AEEF-5449BB06430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085D1-9358-E3DB-4B1D-9CEA90115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82BB0-2CDF-D325-0260-3A4C7B071F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1F0C-8AA5-4F5B-9782-FC7B92EE5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1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A46D-D248-4A06-9694-EE1BD2438B5C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BB06-5910-4320-9232-9695B8F8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1C83-B10E-40C6-9F21-26772379F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F4BE-B239-45E6-A2C9-B11B559B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DE4F-5CD1-47A3-B2BE-0F66E02B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9E69-9BE7-4994-BEED-46280F7FD8A9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238E-EE36-4544-AF6D-3621AA23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2C36-94EA-495E-BAAC-2AB9680D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6185-3302-405E-8184-68BAB2EF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6A6C-4C46-428B-8B85-D203D7802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D1C9-372A-4F3A-BE3C-DF88AA49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4DC-F8A0-4461-A5E8-D90036A35D80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19B9-BE3A-4905-BE2A-AEE769AE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59F4-6BD5-4770-B133-662E138F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1AD3C-6CED-4034-89C0-CC17219C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9925D-E190-4AA1-9F0A-E1CCBB74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3D97-11F0-4D63-8E32-0F7EB5A1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B8FB-9695-4871-B8FC-480F5280D447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D1DC-3FBD-4ECC-BABB-A3C55692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10E2-8B8E-4056-8FD2-C48FEDE0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4C3F-25A7-4165-8357-0A2558E2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C000-8AAC-45F9-A5D5-B112861D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C383-C76E-46D1-81B2-DEBD28FF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9E2C-F0DF-4FA8-83A9-1C78FDA00C94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6DF4-6DB9-4491-9B8B-63AAF754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7574-13AD-48CA-BE67-C5C88C1E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2F45-D057-4D7D-9014-DE3BF2C4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C119-B428-45E4-B39A-3DC755B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3476-44A5-4F98-9A21-50583B0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579-8633-4155-A383-EB5881AB40A1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D2BB-15B6-41DF-AAC6-401129F4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CFE4-83EA-4A4A-A660-3CEB39FA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99B1-31DF-4331-8EC8-41462596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AAA6-BEC9-4A0E-95EC-0078986C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CC8EF-ADBF-42A7-A680-EC28E000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2988-9EC8-48EE-9346-62744B20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F925-BB6B-404F-8B10-08B817F4E6D0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4620-381A-405D-AE6E-0A37523F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B866-077A-49F1-86E1-F1B3F905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BD5C-368E-4F87-B4E2-AA8F1C2E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3C9E-9CA1-4A15-8C6C-C3771E02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BA484-C545-47FF-9C22-1A5589EB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91808-7CC2-46A1-9FF6-6F830E086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3591C-9DFA-40F2-909E-27CFA87E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7FA8F-A01B-4AAA-A694-DEEE7FEE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99FC-37E1-4E11-ABDD-80FE3A0AFF2A}" type="datetime1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28C1F-C625-4D2A-8637-48412F66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49363-4C9B-4190-AD4F-47233DBA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2931-AA8D-43A7-BC6D-5434BEE0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1879-28A7-45A4-9DD2-C9128E0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DF66-3BF5-4A09-8C97-BE56534386A3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FFC86-455B-474A-A1FF-C37F3BC5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ADBB2-1676-435A-B6E5-D2184659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EF1FD-4760-4C23-A4D1-92FB31D9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0C97-68BC-41A1-986C-EA25FE64C3F1}" type="datetime1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EBC54-01B6-4E89-B77C-96E7790F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0416-AB64-4AFA-AA4B-89CBBF6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1EA-325C-4C6F-96C5-E2E1F623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AAC4-0151-4D3F-A8E1-39DBA3B6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2F6B-4AEC-4DF3-BE1F-43949C720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DEACE-DF7C-478A-878F-D0BA1B01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439C-C768-4362-84F4-A963BAA31F96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90C91-9B66-4A82-9F7D-54881A9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0AD5-2E43-415B-8329-B8B4FEC7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6AA6-EA21-44B9-A7E3-19024065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C8C06-DABC-4422-B496-6DBDB9E9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95DAC-AD36-45D9-8B00-B82B7FF2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F71D-8C30-4CB9-AFB7-596D9AF8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3180-BB6C-450B-B674-52665A12A392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AB0-E4AE-4B18-8B97-B56DB6B0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C084D-32F3-4B84-84E7-2E4B7D8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DFA73-2D83-4BE7-BA7A-7AA0E16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6192-22E6-4C0E-B210-E1E60E3F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4CCF-8FA6-41DD-8B82-910AC7E67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32BF-AEA8-40AA-BF80-97AE8B446C33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3D37-C4AB-4020-AC49-146E8C44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0FF9-4B84-44A9-B442-82FCCC4B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297F-DE82-4A6C-91F3-23319E68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owart2@n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sheets.globalspec.com/ds/plastronics-socket/88qn40s1100100/ee94d42f-7df7-4213-868c-2a60ff52dd8f" TargetMode="External"/><Relationship Id="rId3" Type="http://schemas.openxmlformats.org/officeDocument/2006/relationships/hyperlink" Target="https://www.mouser.com/ProductDetail/YAGEO/YC164-FR-0760R4L?qs=k2KEx2DUIRTSW82Om1Disw%3D%3D" TargetMode="External"/><Relationship Id="rId7" Type="http://schemas.openxmlformats.org/officeDocument/2006/relationships/hyperlink" Target="https://www.mouser.com/ProductDetail/EDAC/345-088-500-202?qs=X9HCC1dc6Jsts7Tqf4tnAA%3D%3D" TargetMode="External"/><Relationship Id="rId2" Type="http://schemas.openxmlformats.org/officeDocument/2006/relationships/hyperlink" Target="https://www.mouser.com/ProductDetail/Samtec/ASP-134602-01?qs=FESYatJ8odJXL2em%252Bh4I4Q%3D%3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ouser.com/ProductDetail/Samtec/DW-44-09-G-D-200?qs=0lQeLiL1qybWrc0Fnlygtw%3D%3D" TargetMode="External"/><Relationship Id="rId5" Type="http://schemas.openxmlformats.org/officeDocument/2006/relationships/hyperlink" Target="https://www.mouser.com/ProductDetail/Samtec/BCS-144-L-D-HE?qs=0lQeLiL1qyYdKnn%2FODNdTw%3D%3D" TargetMode="External"/><Relationship Id="rId4" Type="http://schemas.openxmlformats.org/officeDocument/2006/relationships/hyperlink" Target="https://www.mouser.com/ProductDetail/Bourns/4816P-1-121LF?qs=%252BqDi%252BEsvRVhC5MY6A%252BJHwg%3D%3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3A71-2C76-43AF-72BF-00220484E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RH90 MIPS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A26D-C49C-F6F0-724E-0E2D57DC1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Jon Cowart III </a:t>
            </a:r>
          </a:p>
          <a:p>
            <a:r>
              <a:rPr lang="en-US" dirty="0">
                <a:hlinkClick r:id="rId2"/>
              </a:rPr>
              <a:t>jcowart2@nd.edu</a:t>
            </a:r>
            <a:endParaRPr lang="en-US" dirty="0"/>
          </a:p>
          <a:p>
            <a:r>
              <a:rPr lang="en-US" dirty="0"/>
              <a:t>2/24/2023</a:t>
            </a:r>
          </a:p>
          <a:p>
            <a:r>
              <a:rPr lang="en-US" dirty="0"/>
              <a:t>Notre Dame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F30ED-EB42-85D7-22FE-EDC4FB3B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16–bit Adiabatic MIPS Microprocessor (AMM) PCB Layout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47EE-6BCB-44C1-8AD3-44213AC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FF9BAD-1EE5-BF3E-2C10-B66A60CCD9D2}"/>
              </a:ext>
            </a:extLst>
          </p:cNvPr>
          <p:cNvGrpSpPr/>
          <p:nvPr/>
        </p:nvGrpSpPr>
        <p:grpSpPr>
          <a:xfrm>
            <a:off x="4356972" y="1690688"/>
            <a:ext cx="7647924" cy="4623469"/>
            <a:chOff x="4356972" y="1690688"/>
            <a:chExt cx="7647924" cy="4623469"/>
          </a:xfrm>
          <a:solidFill>
            <a:schemeClr val="bg1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46BF79-F1AD-141E-94F2-6245E5B83703}"/>
                </a:ext>
              </a:extLst>
            </p:cNvPr>
            <p:cNvGrpSpPr/>
            <p:nvPr/>
          </p:nvGrpSpPr>
          <p:grpSpPr>
            <a:xfrm>
              <a:off x="5555470" y="1690688"/>
              <a:ext cx="6449426" cy="4623469"/>
              <a:chOff x="5555470" y="1690688"/>
              <a:chExt cx="6449426" cy="4623469"/>
            </a:xfrm>
            <a:grpFill/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140685-2285-65E8-74AF-8F788BCA160B}"/>
                  </a:ext>
                </a:extLst>
              </p:cNvPr>
              <p:cNvGrpSpPr/>
              <p:nvPr/>
            </p:nvGrpSpPr>
            <p:grpSpPr>
              <a:xfrm>
                <a:off x="5555470" y="1690688"/>
                <a:ext cx="6449426" cy="4623469"/>
                <a:chOff x="5555470" y="1690688"/>
                <a:chExt cx="6449426" cy="4623469"/>
              </a:xfrm>
              <a:grpFill/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16B03F5-4150-007E-CDA3-650584CD54D0}"/>
                    </a:ext>
                  </a:extLst>
                </p:cNvPr>
                <p:cNvGrpSpPr/>
                <p:nvPr/>
              </p:nvGrpSpPr>
              <p:grpSpPr>
                <a:xfrm>
                  <a:off x="5555470" y="1690688"/>
                  <a:ext cx="6449426" cy="4623469"/>
                  <a:chOff x="5555470" y="1690688"/>
                  <a:chExt cx="6449426" cy="4623469"/>
                </a:xfrm>
                <a:grpFill/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AFF50B0D-B601-9F66-6186-28853088E376}"/>
                      </a:ext>
                    </a:extLst>
                  </p:cNvPr>
                  <p:cNvSpPr/>
                  <p:nvPr/>
                </p:nvSpPr>
                <p:spPr>
                  <a:xfrm>
                    <a:off x="5555470" y="1690688"/>
                    <a:ext cx="6449426" cy="303378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90FE9B-4199-9062-26B6-6845974E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9134108" y="4015892"/>
                    <a:ext cx="1913344" cy="646331"/>
                  </a:xfrm>
                  <a:prstGeom prst="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AWG Clocks</a:t>
                    </a:r>
                  </a:p>
                  <a:p>
                    <a:r>
                      <a:rPr lang="en-US" dirty="0"/>
                      <a:t>(12 pin connector)</a:t>
                    </a:r>
                  </a:p>
                </p:txBody>
              </p:sp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DEF30CB-F21B-4796-EDBB-0CCB16F28C22}"/>
                      </a:ext>
                    </a:extLst>
                  </p:cNvPr>
                  <p:cNvGrpSpPr/>
                  <p:nvPr/>
                </p:nvGrpSpPr>
                <p:grpSpPr>
                  <a:xfrm>
                    <a:off x="7174892" y="4662223"/>
                    <a:ext cx="3329463" cy="1651934"/>
                    <a:chOff x="7174892" y="4662223"/>
                    <a:chExt cx="3329463" cy="1651934"/>
                  </a:xfrm>
                  <a:grpFill/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7F2EBBE4-0680-D0B2-C5E7-16447FCCB6AC}"/>
                        </a:ext>
                      </a:extLst>
                    </p:cNvPr>
                    <p:cNvCxnSpPr>
                      <a:cxnSpLocks/>
                      <a:stCxn id="11" idx="0"/>
                      <a:endCxn id="10" idx="2"/>
                    </p:cNvCxnSpPr>
                    <p:nvPr/>
                  </p:nvCxnSpPr>
                  <p:spPr>
                    <a:xfrm flipV="1">
                      <a:off x="10090780" y="4662223"/>
                      <a:ext cx="0" cy="1005603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BC6D3AE3-0E03-8189-2945-CD1412FE9C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4892" y="5667826"/>
                      <a:ext cx="3329463" cy="646331"/>
                      <a:chOff x="7174892" y="5667826"/>
                      <a:chExt cx="3329463" cy="646331"/>
                    </a:xfrm>
                    <a:grpFill/>
                  </p:grpSpPr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045478E2-EA10-0E6D-AF47-E32DEFE176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77205" y="5667826"/>
                        <a:ext cx="827150" cy="646331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u="sng" dirty="0"/>
                          <a:t>AWG 0</a:t>
                        </a:r>
                      </a:p>
                      <a:p>
                        <a:r>
                          <a:rPr lang="en-US" dirty="0"/>
                          <a:t>AWG 1</a:t>
                        </a:r>
                      </a:p>
                    </p:txBody>
                  </p:sp>
                  <p:cxnSp>
                    <p:nvCxnSpPr>
                      <p:cNvPr id="12" name="Straight Arrow Connector 11">
                        <a:extLst>
                          <a:ext uri="{FF2B5EF4-FFF2-40B4-BE49-F238E27FC236}">
                            <a16:creationId xmlns:a16="http://schemas.microsoft.com/office/drawing/2014/main" id="{943F7D57-0755-2AE5-A5CA-CAF8B4F0E405}"/>
                          </a:ext>
                        </a:extLst>
                      </p:cNvPr>
                      <p:cNvCxnSpPr>
                        <a:cxnSpLocks/>
                        <a:endCxn id="11" idx="1"/>
                      </p:cNvCxnSpPr>
                      <p:nvPr/>
                    </p:nvCxnSpPr>
                    <p:spPr>
                      <a:xfrm>
                        <a:off x="8881450" y="5990992"/>
                        <a:ext cx="795755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4C7E1199-FF9C-C335-3817-B810BCF38C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4892" y="5710019"/>
                        <a:ext cx="2370201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Reset Input from FPGA</a:t>
                        </a:r>
                      </a:p>
                    </p:txBody>
                  </p:sp>
                </p:grpSp>
              </p:grp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3A9521C-7A43-E7D7-3B9E-05FC53A8E59A}"/>
                    </a:ext>
                  </a:extLst>
                </p:cNvPr>
                <p:cNvSpPr txBox="1"/>
                <p:nvPr/>
              </p:nvSpPr>
              <p:spPr>
                <a:xfrm>
                  <a:off x="9175601" y="2354531"/>
                  <a:ext cx="1871851" cy="101566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MIPS </a:t>
                  </a:r>
                </a:p>
                <a:p>
                  <a:r>
                    <a:rPr lang="en-US" sz="2000" dirty="0"/>
                    <a:t>Microprocessor</a:t>
                  </a:r>
                </a:p>
                <a:p>
                  <a:r>
                    <a:rPr lang="en-US" sz="2000" dirty="0"/>
                    <a:t>Socket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6F34D3-2C52-C0DB-5E4E-E79204AFBADA}"/>
                    </a:ext>
                  </a:extLst>
                </p:cNvPr>
                <p:cNvSpPr txBox="1"/>
                <p:nvPr/>
              </p:nvSpPr>
              <p:spPr>
                <a:xfrm>
                  <a:off x="6473228" y="2426800"/>
                  <a:ext cx="1886765" cy="101566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Active Level Shifters</a:t>
                  </a:r>
                </a:p>
                <a:p>
                  <a:r>
                    <a:rPr lang="en-US" sz="2000" dirty="0"/>
                    <a:t>(daughterboard)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1EDD79-46FC-FE57-4CE5-B1214097C929}"/>
                    </a:ext>
                  </a:extLst>
                </p:cNvPr>
                <p:cNvSpPr txBox="1"/>
                <p:nvPr/>
              </p:nvSpPr>
              <p:spPr>
                <a:xfrm>
                  <a:off x="5794219" y="1760349"/>
                  <a:ext cx="2031326" cy="40011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Power Supply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1A56E13-7EE1-1B30-3EE0-E7C024DECD30}"/>
                    </a:ext>
                  </a:extLst>
                </p:cNvPr>
                <p:cNvSpPr txBox="1"/>
                <p:nvPr/>
              </p:nvSpPr>
              <p:spPr>
                <a:xfrm rot="16200000">
                  <a:off x="10681759" y="2583958"/>
                  <a:ext cx="1554884" cy="70788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Thermal Sensor Setup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7E52C65-C50D-CFCF-8021-3D59EA225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45079" y="3030341"/>
                  <a:ext cx="830522" cy="0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20C3D2D-9F35-7BC3-CE78-FC76EDA86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3544" y="3370194"/>
                  <a:ext cx="0" cy="645698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8A85B2C-76B7-C2CA-E219-E4CB5F9FC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102" y="3030341"/>
                <a:ext cx="470126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01C87-4E6C-7233-558D-E00F86215D2F}"/>
                </a:ext>
              </a:extLst>
            </p:cNvPr>
            <p:cNvSpPr txBox="1"/>
            <p:nvPr/>
          </p:nvSpPr>
          <p:spPr>
            <a:xfrm rot="5400000">
              <a:off x="4276006" y="2531540"/>
              <a:ext cx="1793148" cy="16312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     FMC Cable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95563-FE42-F142-DADB-933FC1D0DA93}"/>
                </a:ext>
              </a:extLst>
            </p:cNvPr>
            <p:cNvSpPr txBox="1"/>
            <p:nvPr/>
          </p:nvSpPr>
          <p:spPr>
            <a:xfrm rot="5400000" flipH="1">
              <a:off x="4866233" y="3147093"/>
              <a:ext cx="1904405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FMC  Connector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6E9D504-1A00-7A23-95DF-1F6B23DE9947}"/>
              </a:ext>
            </a:extLst>
          </p:cNvPr>
          <p:cNvSpPr txBox="1"/>
          <p:nvPr/>
        </p:nvSpPr>
        <p:spPr>
          <a:xfrm>
            <a:off x="834496" y="1690688"/>
            <a:ext cx="39037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next slide for Active Level shifters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Excel Sheet for more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359-B4D0-EF5B-CFF4-96B72F92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AMM Level Shifting Daughter Board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5A7A-2D9D-E72B-B0AE-9D305ABF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FEB00-9F63-D630-BD34-78881883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3" y="1676408"/>
            <a:ext cx="11469774" cy="471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ABBB1-9AAE-14C3-F2DD-7D7AEB01CA76}"/>
              </a:ext>
            </a:extLst>
          </p:cNvPr>
          <p:cNvSpPr txBox="1"/>
          <p:nvPr/>
        </p:nvSpPr>
        <p:spPr>
          <a:xfrm>
            <a:off x="-111928" y="651606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Dr. Orlov  </a:t>
            </a:r>
          </a:p>
        </p:txBody>
      </p:sp>
    </p:spTree>
    <p:extLst>
      <p:ext uri="{BB962C8B-B14F-4D97-AF65-F5344CB8AC3E}">
        <p14:creationId xmlns:p14="http://schemas.microsoft.com/office/powerpoint/2010/main" val="222060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9E7F-A987-3727-26D8-CAD535A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Channel Level Shifter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73A4-48B9-2230-FC97-40CD098E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BEFD7-BCC5-D410-5CD3-3FA23DAF613B}"/>
              </a:ext>
            </a:extLst>
          </p:cNvPr>
          <p:cNvSpPr txBox="1"/>
          <p:nvPr/>
        </p:nvSpPr>
        <p:spPr>
          <a:xfrm>
            <a:off x="-111928" y="651606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Dr. Orlov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DBBA2-F1B7-A9CA-636B-10B68CABDB2A}"/>
              </a:ext>
            </a:extLst>
          </p:cNvPr>
          <p:cNvGrpSpPr/>
          <p:nvPr/>
        </p:nvGrpSpPr>
        <p:grpSpPr>
          <a:xfrm>
            <a:off x="-130978" y="683308"/>
            <a:ext cx="11465728" cy="5865471"/>
            <a:chOff x="-111928" y="1095717"/>
            <a:chExt cx="11465728" cy="58654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B21FC7-3153-D875-A686-7B859A8F26BF}"/>
                </a:ext>
              </a:extLst>
            </p:cNvPr>
            <p:cNvSpPr/>
            <p:nvPr/>
          </p:nvSpPr>
          <p:spPr>
            <a:xfrm>
              <a:off x="-111928" y="1095717"/>
              <a:ext cx="11465728" cy="5865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34C5D99B-C6B4-330F-5B73-374E6C91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1928" y="1095717"/>
              <a:ext cx="11347010" cy="585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39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452F-B8F6-FDE9-BC3B-2DC32A4D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List: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F24A-0E9C-6956-F216-CA680379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for F2CE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6209D-A2EB-33D3-EF40-D04A55775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000" dirty="0"/>
              <a:t>FMC Connector HPC: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ASP-134602-01 (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https://www.mouser.com/ProductDetail/Samtec/ASP-134602-01?qs=FESYatJ8odJXL2em%252Bh4I4Q%3D%3D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1000" dirty="0"/>
              <a:t>YAGEO 60 Ohm resistor array: YC164-FR-0760R4L (</a:t>
            </a:r>
            <a:r>
              <a:rPr lang="en-US" sz="1000" dirty="0">
                <a:hlinkClick r:id="rId3"/>
              </a:rPr>
              <a:t>https://www.mouser.com/ProductDetail/YAGEO/YC164-FR-0760R4L?qs=k2KEx2DUIRTSW82Om1Disw%3D%3D</a:t>
            </a:r>
            <a:r>
              <a:rPr lang="en-US" sz="1000" dirty="0"/>
              <a:t>)</a:t>
            </a:r>
          </a:p>
          <a:p>
            <a:r>
              <a:rPr lang="en-US" sz="1000" dirty="0"/>
              <a:t>Bourns 120 Ohm resistor array</a:t>
            </a:r>
            <a:r>
              <a:rPr lang="en-US" sz="1000" dirty="0">
                <a:sym typeface="Wingdings" panose="05000000000000000000" pitchFamily="2" charset="2"/>
              </a:rPr>
              <a:t>: 4816P-1LF-120 (</a:t>
            </a:r>
            <a:r>
              <a:rPr lang="en-US" sz="1000" dirty="0">
                <a:sym typeface="Wingdings" panose="05000000000000000000" pitchFamily="2" charset="2"/>
                <a:hlinkClick r:id="rId4"/>
              </a:rPr>
              <a:t>https://www.mouser.com/ProductDetail/Bourns/4816P-1-121LF?qs=%252BqDi%252BEsvRVhC5MY6A%252BJHwg%3D%3D</a:t>
            </a:r>
            <a:r>
              <a:rPr lang="en-US" sz="1000" dirty="0">
                <a:sym typeface="Wingdings" panose="05000000000000000000" pitchFamily="2" charset="2"/>
              </a:rPr>
              <a:t>)</a:t>
            </a:r>
            <a:endParaRPr lang="en-US" sz="1000" dirty="0"/>
          </a:p>
          <a:p>
            <a:r>
              <a:rPr lang="en-US" sz="1000" dirty="0"/>
              <a:t>Header Socket 88 pin: Mouser# 200-BCS144LDHE (</a:t>
            </a:r>
            <a:r>
              <a:rPr lang="en-US" sz="1000" dirty="0">
                <a:hlinkClick r:id="rId5"/>
              </a:rPr>
              <a:t>https://www.mouser.com/ProductDetail/Samtec/BCS-144-L-D-HE?qs=0lQeLiL1qyYdKnn%2FODNdTw%3D%3D</a:t>
            </a:r>
            <a:r>
              <a:rPr lang="en-US" sz="1000" dirty="0"/>
              <a:t>)</a:t>
            </a:r>
          </a:p>
          <a:p>
            <a:r>
              <a:rPr lang="en-US" sz="1000" dirty="0"/>
              <a:t>Header through holes 88 pin: Mouser# 200-DW4409GD200 (</a:t>
            </a:r>
            <a:r>
              <a:rPr lang="en-US" sz="1000" dirty="0">
                <a:hlinkClick r:id="rId6"/>
              </a:rPr>
              <a:t>https://www.mouser.com/ProductDetail/Samtec/DW-44-09-G-D-200?qs=0lQeLiL1qybWrc0Fnlygtw%3D%3D</a:t>
            </a:r>
            <a:r>
              <a:rPr lang="en-US" sz="1000" dirty="0"/>
              <a:t>)</a:t>
            </a:r>
          </a:p>
          <a:p>
            <a:r>
              <a:rPr lang="en-US" sz="1000" dirty="0"/>
              <a:t>Card Edge connector 88 pin: 345-088-500-202 (</a:t>
            </a:r>
            <a:r>
              <a:rPr lang="en-US" sz="1000" dirty="0">
                <a:hlinkClick r:id="rId7"/>
              </a:rPr>
              <a:t>https://www.mouser.com/ProductDetail/EDAC/345-088-500-202?qs=X9HCC1dc6Jsts7Tqf4tnAA%3D%3D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5217E-824C-1266-7CA5-EADAED39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parts for CMM &amp; AMM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AA36B-D974-0531-46DF-407B585CCE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000" dirty="0"/>
              <a:t>QFN Clamshell IC Socket: 88QN40S1100100 (</a:t>
            </a:r>
            <a:r>
              <a:rPr lang="en-US" sz="1000" dirty="0">
                <a:hlinkClick r:id="rId8"/>
              </a:rPr>
              <a:t>https://datasheets.globalspec.com/ds/plastronics-socket/88qn40s1100100/ee94d42f-7df7-4213-868c-2a60ff52dd8f</a:t>
            </a:r>
            <a:r>
              <a:rPr lang="en-US" sz="1000" dirty="0"/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31C2-F540-5CEE-B8D4-304D1154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FF0A-E09F-6916-5A0E-9713CDB612B2}"/>
              </a:ext>
            </a:extLst>
          </p:cNvPr>
          <p:cNvSpPr txBox="1"/>
          <p:nvPr/>
        </p:nvSpPr>
        <p:spPr>
          <a:xfrm>
            <a:off x="924840" y="6356350"/>
            <a:ext cx="104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 that many of these parts are the same / similar for all 3 PCB. This is just for reference to all parts. </a:t>
            </a:r>
          </a:p>
        </p:txBody>
      </p:sp>
    </p:spTree>
    <p:extLst>
      <p:ext uri="{BB962C8B-B14F-4D97-AF65-F5344CB8AC3E}">
        <p14:creationId xmlns:p14="http://schemas.microsoft.com/office/powerpoint/2010/main" val="6995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12E-117A-9678-6A10-3A1118A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EDFE-5FFE-8B08-BB81-A042DFC5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[1]D. Harris, and S. Harris, Digital design and computer architecture, Boston : Morgan Kaufmann Publishers, 2007.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9FF7-83CC-CED7-F9DF-5159079C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Additional Info 1/19/2023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56E1-43CE-9742-51AE-EBDD38B8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1F26-579A-5F60-A25F-A6E44EF6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CA3-4F7C-34F8-D502-C5BC0CE5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VITA</a:t>
            </a:r>
            <a:r>
              <a:rPr lang="en-US" dirty="0"/>
              <a:t> 57.1 FMC Connector Pinouts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57970-312B-2422-5B81-DFBABCB2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7" y="109480"/>
            <a:ext cx="8483126" cy="6639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1ACB-698E-BD5B-AE8F-1A158D2D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AB1FE-179D-4684-A4D9-0CAD09BE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EC2D-E108-4A8E-8AC7-1B5B01F704EE}"/>
              </a:ext>
            </a:extLst>
          </p:cNvPr>
          <p:cNvSpPr txBox="1"/>
          <p:nvPr/>
        </p:nvSpPr>
        <p:spPr>
          <a:xfrm>
            <a:off x="1086804" y="79444"/>
            <a:ext cx="7493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  <a:sym typeface="Wingdings" panose="05000000000000000000" pitchFamily="2" charset="2"/>
              </a:rPr>
              <a:t>Microprocessor   vs   test chip</a:t>
            </a:r>
            <a:endParaRPr lang="en-US" sz="4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953CE-3EFF-49E9-88C7-16D0674B6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" t="18865" r="59378" b="9970"/>
          <a:stretch/>
        </p:blipFill>
        <p:spPr>
          <a:xfrm>
            <a:off x="1108406" y="1808233"/>
            <a:ext cx="4572000" cy="4876800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C775DD01-AE4F-4F45-9950-E7918A519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80" b="3736"/>
          <a:stretch/>
        </p:blipFill>
        <p:spPr>
          <a:xfrm>
            <a:off x="5741062" y="1467200"/>
            <a:ext cx="5200285" cy="53908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34DA6A-F93B-4554-85BE-168F9B13254D}"/>
              </a:ext>
            </a:extLst>
          </p:cNvPr>
          <p:cNvSpPr txBox="1">
            <a:spLocks/>
          </p:cNvSpPr>
          <p:nvPr/>
        </p:nvSpPr>
        <p:spPr>
          <a:xfrm>
            <a:off x="1190000" y="990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Pins 60 and 54 are shorted    vs    N side of PN junction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MIPS                       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0C3CE-11BB-312A-4576-A53DC7258455}"/>
              </a:ext>
            </a:extLst>
          </p:cNvPr>
          <p:cNvSpPr txBox="1"/>
          <p:nvPr/>
        </p:nvSpPr>
        <p:spPr>
          <a:xfrm>
            <a:off x="-111928" y="6516068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Rene </a:t>
            </a:r>
            <a:r>
              <a:rPr lang="en-US" dirty="0" err="1"/>
              <a:t>Celis</a:t>
            </a:r>
            <a:r>
              <a:rPr lang="en-US" dirty="0"/>
              <a:t>-Cordova  </a:t>
            </a:r>
          </a:p>
        </p:txBody>
      </p:sp>
    </p:spTree>
    <p:extLst>
      <p:ext uri="{BB962C8B-B14F-4D97-AF65-F5344CB8AC3E}">
        <p14:creationId xmlns:p14="http://schemas.microsoft.com/office/powerpoint/2010/main" val="3548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AB1FE-179D-4684-A4D9-0CAD09BE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993" y="6356352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2EC2D-E108-4A8E-8AC7-1B5B01F704EE}"/>
              </a:ext>
            </a:extLst>
          </p:cNvPr>
          <p:cNvSpPr txBox="1"/>
          <p:nvPr/>
        </p:nvSpPr>
        <p:spPr>
          <a:xfrm>
            <a:off x="1086803" y="79444"/>
            <a:ext cx="760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  <a:sym typeface="Wingdings" panose="05000000000000000000" pitchFamily="2" charset="2"/>
              </a:rPr>
              <a:t>Test chip NAND gate – 3 levels</a:t>
            </a:r>
            <a:endParaRPr lang="en-US" sz="4800" dirty="0">
              <a:latin typeface="+mj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34DA6A-F93B-4554-85BE-168F9B13254D}"/>
              </a:ext>
            </a:extLst>
          </p:cNvPr>
          <p:cNvSpPr txBox="1">
            <a:spLocks/>
          </p:cNvSpPr>
          <p:nvPr/>
        </p:nvSpPr>
        <p:spPr>
          <a:xfrm>
            <a:off x="1190000" y="9906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clk</a:t>
            </a:r>
            <a:r>
              <a:rPr lang="en-US" dirty="0"/>
              <a:t> can be tied to VDD, while –</a:t>
            </a:r>
            <a:r>
              <a:rPr lang="en-US" dirty="0" err="1"/>
              <a:t>clk</a:t>
            </a:r>
            <a:r>
              <a:rPr lang="en-US" dirty="0"/>
              <a:t> can be tied to GND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7146D80-9137-4974-A4A9-46BDA452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" b="3736"/>
          <a:stretch/>
        </p:blipFill>
        <p:spPr>
          <a:xfrm>
            <a:off x="1252782" y="1467200"/>
            <a:ext cx="5076486" cy="53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2A67E-AF8F-427F-A98F-306481FF3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3" t="29985" r="68130" b="57198"/>
          <a:stretch/>
        </p:blipFill>
        <p:spPr>
          <a:xfrm>
            <a:off x="6521108" y="2327307"/>
            <a:ext cx="4309819" cy="1352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8E2A8-9A37-47B2-A1C1-80B6BC97E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9" t="63343" r="67504" b="24530"/>
          <a:stretch/>
        </p:blipFill>
        <p:spPr>
          <a:xfrm>
            <a:off x="6375942" y="5445230"/>
            <a:ext cx="4343400" cy="118417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4C72E00-AE1A-4769-8777-618E4E0951BE}"/>
              </a:ext>
            </a:extLst>
          </p:cNvPr>
          <p:cNvSpPr/>
          <p:nvPr/>
        </p:nvSpPr>
        <p:spPr>
          <a:xfrm>
            <a:off x="7364208" y="4280756"/>
            <a:ext cx="457200" cy="49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5B89A0-7702-4419-AACE-5D247D9F224D}"/>
              </a:ext>
            </a:extLst>
          </p:cNvPr>
          <p:cNvSpPr/>
          <p:nvPr/>
        </p:nvSpPr>
        <p:spPr>
          <a:xfrm>
            <a:off x="8050008" y="4280756"/>
            <a:ext cx="457200" cy="49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C8BDD-A914-4812-B647-7BFE1CE54D89}"/>
              </a:ext>
            </a:extLst>
          </p:cNvPr>
          <p:cNvSpPr/>
          <p:nvPr/>
        </p:nvSpPr>
        <p:spPr>
          <a:xfrm>
            <a:off x="8812008" y="4280756"/>
            <a:ext cx="457200" cy="49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5CA757-997F-4C4B-B825-84B75018B5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90" t="38881" r="66879" b="54447"/>
          <a:stretch/>
        </p:blipFill>
        <p:spPr>
          <a:xfrm>
            <a:off x="6324600" y="1685956"/>
            <a:ext cx="4621008" cy="676245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low confidence">
            <a:extLst>
              <a:ext uri="{FF2B5EF4-FFF2-40B4-BE49-F238E27FC236}">
                <a16:creationId xmlns:a16="http://schemas.microsoft.com/office/drawing/2014/main" id="{B5E42558-0084-46A7-957F-B1C74652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826" y="3886200"/>
            <a:ext cx="3240855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4292A-AB90-EAB8-7182-BE580FDC15E4}"/>
              </a:ext>
            </a:extLst>
          </p:cNvPr>
          <p:cNvSpPr txBox="1"/>
          <p:nvPr/>
        </p:nvSpPr>
        <p:spPr>
          <a:xfrm>
            <a:off x="-111928" y="6516068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Rene </a:t>
            </a:r>
            <a:r>
              <a:rPr lang="en-US" dirty="0" err="1"/>
              <a:t>Celis</a:t>
            </a:r>
            <a:r>
              <a:rPr lang="en-US" dirty="0"/>
              <a:t>-Cordova  </a:t>
            </a:r>
          </a:p>
        </p:txBody>
      </p:sp>
    </p:spTree>
    <p:extLst>
      <p:ext uri="{BB962C8B-B14F-4D97-AF65-F5344CB8AC3E}">
        <p14:creationId xmlns:p14="http://schemas.microsoft.com/office/powerpoint/2010/main" val="21925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5AE-B7B0-5D73-3E8A-D07D1A5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29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MIPS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36659-28D2-E601-ADFA-5ED94D7F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BDA-4F33-ACE7-7BED-205C73A38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3" b="9305"/>
          <a:stretch/>
        </p:blipFill>
        <p:spPr>
          <a:xfrm>
            <a:off x="3733111" y="273050"/>
            <a:ext cx="8280837" cy="621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C3E16A-C11C-679B-CED5-2E978F314480}"/>
              </a:ext>
            </a:extLst>
          </p:cNvPr>
          <p:cNvSpPr txBox="1"/>
          <p:nvPr/>
        </p:nvSpPr>
        <p:spPr>
          <a:xfrm>
            <a:off x="-111928" y="6516068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Rene </a:t>
            </a:r>
            <a:r>
              <a:rPr lang="en-US" dirty="0" err="1"/>
              <a:t>Celis</a:t>
            </a:r>
            <a:r>
              <a:rPr lang="en-US" dirty="0"/>
              <a:t>-Cordova  </a:t>
            </a:r>
          </a:p>
        </p:txBody>
      </p:sp>
    </p:spTree>
    <p:extLst>
      <p:ext uri="{BB962C8B-B14F-4D97-AF65-F5344CB8AC3E}">
        <p14:creationId xmlns:p14="http://schemas.microsoft.com/office/powerpoint/2010/main" val="37256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D5FA-5E55-7739-0690-E75240B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Structure of RH90 MIPS Microprocessor</a:t>
            </a:r>
            <a:endParaRPr lang="en-US" dirty="0"/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F4E4F9E5-3BD1-96FB-C2EF-27DE47F1E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0"/>
          <a:stretch/>
        </p:blipFill>
        <p:spPr>
          <a:xfrm>
            <a:off x="1248732" y="1268043"/>
            <a:ext cx="9694536" cy="5328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FD8B-9D72-85E9-FA48-4C3FBBC4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42304-219B-FCBB-C5EC-6C543D8517EE}"/>
              </a:ext>
            </a:extLst>
          </p:cNvPr>
          <p:cNvSpPr txBox="1"/>
          <p:nvPr/>
        </p:nvSpPr>
        <p:spPr>
          <a:xfrm>
            <a:off x="133577" y="63050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287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DCD0-40AF-5951-B23C-1D55FEC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State MIPS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80BA6-7155-2932-7A96-8F78A3A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6DC8-B80E-1E96-08D7-9457BC69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12"/>
            <a:ext cx="12192000" cy="4497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3F2010-9ECA-078C-A7AA-FE42F815E3E0}"/>
              </a:ext>
            </a:extLst>
          </p:cNvPr>
          <p:cNvSpPr txBox="1"/>
          <p:nvPr/>
        </p:nvSpPr>
        <p:spPr>
          <a:xfrm>
            <a:off x="-111928" y="6516068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Rene </a:t>
            </a:r>
            <a:r>
              <a:rPr lang="en-US" dirty="0" err="1"/>
              <a:t>Celis</a:t>
            </a:r>
            <a:r>
              <a:rPr lang="en-US" dirty="0"/>
              <a:t>-Cordova  </a:t>
            </a:r>
          </a:p>
        </p:txBody>
      </p:sp>
    </p:spTree>
    <p:extLst>
      <p:ext uri="{BB962C8B-B14F-4D97-AF65-F5344CB8AC3E}">
        <p14:creationId xmlns:p14="http://schemas.microsoft.com/office/powerpoint/2010/main" val="368495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FMC To Card Edge V2 (F2CE)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56E1-43CE-9742-51AE-EBDD38B8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530" cy="4351338"/>
          </a:xfrm>
        </p:spPr>
        <p:txBody>
          <a:bodyPr/>
          <a:lstStyle/>
          <a:p>
            <a:r>
              <a:rPr lang="en-US" dirty="0"/>
              <a:t>Only Required for testing structures on “Bridget Test Chip”</a:t>
            </a:r>
          </a:p>
          <a:p>
            <a:r>
              <a:rPr lang="en-US" dirty="0"/>
              <a:t>Passive Voltage Divider used for MIPS Microprocessor</a:t>
            </a:r>
          </a:p>
          <a:p>
            <a:r>
              <a:rPr lang="en-US" dirty="0"/>
              <a:t>R1 = 60 ohms</a:t>
            </a:r>
          </a:p>
          <a:p>
            <a:r>
              <a:rPr lang="en-US" dirty="0"/>
              <a:t>R2 = 120 ohms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76E1C-7008-2611-B376-EF843EB5C51F}"/>
              </a:ext>
            </a:extLst>
          </p:cNvPr>
          <p:cNvSpPr/>
          <p:nvPr/>
        </p:nvSpPr>
        <p:spPr>
          <a:xfrm>
            <a:off x="5795025" y="1813989"/>
            <a:ext cx="5651028" cy="28151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E6C39-D4A5-CCC7-41DB-42099327BA8D}"/>
              </a:ext>
            </a:extLst>
          </p:cNvPr>
          <p:cNvSpPr txBox="1"/>
          <p:nvPr/>
        </p:nvSpPr>
        <p:spPr>
          <a:xfrm flipH="1">
            <a:off x="5994139" y="3080466"/>
            <a:ext cx="1771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FMC Connector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AC84-E3DE-50EB-B6DD-2FCA42B5350A}"/>
              </a:ext>
            </a:extLst>
          </p:cNvPr>
          <p:cNvSpPr txBox="1"/>
          <p:nvPr/>
        </p:nvSpPr>
        <p:spPr>
          <a:xfrm rot="16200000">
            <a:off x="10157302" y="3218965"/>
            <a:ext cx="2208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Edge Connector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DE051-1C6E-4BEA-90A6-8617B548FCCC}"/>
              </a:ext>
            </a:extLst>
          </p:cNvPr>
          <p:cNvCxnSpPr>
            <a:cxnSpLocks/>
          </p:cNvCxnSpPr>
          <p:nvPr/>
        </p:nvCxnSpPr>
        <p:spPr>
          <a:xfrm>
            <a:off x="9880464" y="2246694"/>
            <a:ext cx="119625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77859B-E0C6-9004-E9C6-EBA73EC9546A}"/>
              </a:ext>
            </a:extLst>
          </p:cNvPr>
          <p:cNvSpPr txBox="1"/>
          <p:nvPr/>
        </p:nvSpPr>
        <p:spPr>
          <a:xfrm>
            <a:off x="10238274" y="2161047"/>
            <a:ext cx="242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B3D09D-5588-ABC8-DDB6-53B6281F73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880087" y="2246694"/>
            <a:ext cx="1935397" cy="770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783633-6198-39C9-1C5D-C12F1B6B9F0A}"/>
              </a:ext>
            </a:extLst>
          </p:cNvPr>
          <p:cNvSpPr txBox="1"/>
          <p:nvPr/>
        </p:nvSpPr>
        <p:spPr>
          <a:xfrm>
            <a:off x="8841397" y="2062028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 Divider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FC65-F4D6-F5A2-D291-67AF0BCD7CE7}"/>
              </a:ext>
            </a:extLst>
          </p:cNvPr>
          <p:cNvSpPr txBox="1"/>
          <p:nvPr/>
        </p:nvSpPr>
        <p:spPr>
          <a:xfrm rot="16200000">
            <a:off x="11018436" y="3218965"/>
            <a:ext cx="1224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Probe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0CC48-3C22-1642-58EC-9AD7BDB1D82F}"/>
              </a:ext>
            </a:extLst>
          </p:cNvPr>
          <p:cNvSpPr txBox="1"/>
          <p:nvPr/>
        </p:nvSpPr>
        <p:spPr>
          <a:xfrm>
            <a:off x="6224707" y="3076555"/>
            <a:ext cx="1188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FMC Cable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B36B6-BCFE-7F74-A933-9D57F83791C7}"/>
              </a:ext>
            </a:extLst>
          </p:cNvPr>
          <p:cNvSpPr txBox="1"/>
          <p:nvPr/>
        </p:nvSpPr>
        <p:spPr>
          <a:xfrm>
            <a:off x="5994139" y="2624556"/>
            <a:ext cx="5166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9785F-1F98-B09B-87AA-1F2EDAE430B8}"/>
              </a:ext>
            </a:extLst>
          </p:cNvPr>
          <p:cNvSpPr txBox="1"/>
          <p:nvPr/>
        </p:nvSpPr>
        <p:spPr>
          <a:xfrm>
            <a:off x="6571100" y="2624555"/>
            <a:ext cx="5166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3F85E-1C8E-0C7C-88A0-755007A842BA}"/>
              </a:ext>
            </a:extLst>
          </p:cNvPr>
          <p:cNvSpPr txBox="1"/>
          <p:nvPr/>
        </p:nvSpPr>
        <p:spPr>
          <a:xfrm>
            <a:off x="5865546" y="2411989"/>
            <a:ext cx="129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                VDD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1D2A9-A8D4-9CDF-C2B4-618352CCB713}"/>
              </a:ext>
            </a:extLst>
          </p:cNvPr>
          <p:cNvCxnSpPr>
            <a:cxnSpLocks/>
          </p:cNvCxnSpPr>
          <p:nvPr/>
        </p:nvCxnSpPr>
        <p:spPr>
          <a:xfrm>
            <a:off x="5865546" y="4308288"/>
            <a:ext cx="52111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4EC480-1528-B5D1-9DC6-A50AD899373B}"/>
              </a:ext>
            </a:extLst>
          </p:cNvPr>
          <p:cNvCxnSpPr>
            <a:cxnSpLocks/>
          </p:cNvCxnSpPr>
          <p:nvPr/>
        </p:nvCxnSpPr>
        <p:spPr>
          <a:xfrm flipV="1">
            <a:off x="5879880" y="2763054"/>
            <a:ext cx="0" cy="15339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BAAADD-E442-D603-C58B-AA48FC43F6BF}"/>
              </a:ext>
            </a:extLst>
          </p:cNvPr>
          <p:cNvCxnSpPr>
            <a:cxnSpLocks/>
          </p:cNvCxnSpPr>
          <p:nvPr/>
        </p:nvCxnSpPr>
        <p:spPr>
          <a:xfrm>
            <a:off x="5879880" y="3265132"/>
            <a:ext cx="1142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3EAC9-6C5A-438E-3D19-FD139B9CF73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886029" y="2715798"/>
            <a:ext cx="81808" cy="682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6579F3F-EC6B-9E89-2A27-B687B9F4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F2CE PCB Fab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AAEBB-1C59-2345-E55E-E11FD210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335"/>
            <a:ext cx="5890588" cy="6603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CBB85-F05D-D1CC-2463-4DA4A7D1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9430"/>
            <a:ext cx="4606330" cy="5334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DAD7E-569F-D7B1-6B2C-93F6A29038D5}"/>
              </a:ext>
            </a:extLst>
          </p:cNvPr>
          <p:cNvSpPr txBox="1"/>
          <p:nvPr/>
        </p:nvSpPr>
        <p:spPr>
          <a:xfrm>
            <a:off x="0" y="6607554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Images by 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Richard McManus</a:t>
            </a:r>
            <a:r>
              <a:rPr lang="en-US" sz="10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47EE-6BCB-44C1-8AD3-44213AC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F2CE PCB Partial Completion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47EE-6BCB-44C1-8AD3-44213AC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BA33EA-F6EC-85C9-EAC2-87506884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11" y="240145"/>
            <a:ext cx="4177978" cy="5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2506-89B7-DD72-0B24-B4E41F9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RH90 MIPS Microprocessor Die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569EE-3895-7881-7871-F6A513D3A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05"/>
          <a:stretch/>
        </p:blipFill>
        <p:spPr>
          <a:xfrm>
            <a:off x="2884602" y="1360256"/>
            <a:ext cx="6422796" cy="54977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C1D3E-5180-B41E-EF6C-D2CA9B30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FMC To Card Edge (F2CE) V3: Two PCB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76E1C-7008-2611-B376-EF843EB5C51F}"/>
              </a:ext>
            </a:extLst>
          </p:cNvPr>
          <p:cNvSpPr/>
          <p:nvPr/>
        </p:nvSpPr>
        <p:spPr>
          <a:xfrm>
            <a:off x="1338932" y="3150129"/>
            <a:ext cx="6040846" cy="28151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E6C39-D4A5-CCC7-41DB-42099327BA8D}"/>
              </a:ext>
            </a:extLst>
          </p:cNvPr>
          <p:cNvSpPr txBox="1"/>
          <p:nvPr/>
        </p:nvSpPr>
        <p:spPr>
          <a:xfrm flipH="1">
            <a:off x="1452359" y="4819386"/>
            <a:ext cx="86275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FMC </a:t>
            </a:r>
          </a:p>
          <a:p>
            <a:endParaRPr lang="en-US" dirty="0"/>
          </a:p>
          <a:p>
            <a:r>
              <a:rPr lang="en-US" dirty="0"/>
              <a:t>Socket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AC84-E3DE-50EB-B6DD-2FCA42B5350A}"/>
              </a:ext>
            </a:extLst>
          </p:cNvPr>
          <p:cNvSpPr txBox="1"/>
          <p:nvPr/>
        </p:nvSpPr>
        <p:spPr>
          <a:xfrm>
            <a:off x="4858074" y="5488814"/>
            <a:ext cx="22377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through holes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DE051-1C6E-4BEA-90A6-8617B548FCCC}"/>
              </a:ext>
            </a:extLst>
          </p:cNvPr>
          <p:cNvCxnSpPr>
            <a:cxnSpLocks/>
          </p:cNvCxnSpPr>
          <p:nvPr/>
        </p:nvCxnSpPr>
        <p:spPr>
          <a:xfrm>
            <a:off x="5424371" y="3691019"/>
            <a:ext cx="1481994" cy="17977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77859B-E0C6-9004-E9C6-EBA73EC9546A}"/>
              </a:ext>
            </a:extLst>
          </p:cNvPr>
          <p:cNvSpPr txBox="1"/>
          <p:nvPr/>
        </p:nvSpPr>
        <p:spPr>
          <a:xfrm>
            <a:off x="5559837" y="3968018"/>
            <a:ext cx="24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83633-6198-39C9-1C5D-C12F1B6B9F0A}"/>
              </a:ext>
            </a:extLst>
          </p:cNvPr>
          <p:cNvSpPr txBox="1"/>
          <p:nvPr/>
        </p:nvSpPr>
        <p:spPr>
          <a:xfrm>
            <a:off x="3227694" y="3398168"/>
            <a:ext cx="21966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Divider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0CC48-3C22-1642-58EC-9AD7BDB1D82F}"/>
              </a:ext>
            </a:extLst>
          </p:cNvPr>
          <p:cNvSpPr txBox="1"/>
          <p:nvPr/>
        </p:nvSpPr>
        <p:spPr>
          <a:xfrm>
            <a:off x="77381" y="4797148"/>
            <a:ext cx="2237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FMC Cable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B36B6-BCFE-7F74-A933-9D57F83791C7}"/>
              </a:ext>
            </a:extLst>
          </p:cNvPr>
          <p:cNvSpPr txBox="1"/>
          <p:nvPr/>
        </p:nvSpPr>
        <p:spPr>
          <a:xfrm>
            <a:off x="1586540" y="3691020"/>
            <a:ext cx="5166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9785F-1F98-B09B-87AA-1F2EDAE430B8}"/>
              </a:ext>
            </a:extLst>
          </p:cNvPr>
          <p:cNvSpPr txBox="1"/>
          <p:nvPr/>
        </p:nvSpPr>
        <p:spPr>
          <a:xfrm>
            <a:off x="2163501" y="3691019"/>
            <a:ext cx="5166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3F85E-1C8E-0C7C-88A0-755007A842BA}"/>
              </a:ext>
            </a:extLst>
          </p:cNvPr>
          <p:cNvSpPr txBox="1"/>
          <p:nvPr/>
        </p:nvSpPr>
        <p:spPr>
          <a:xfrm>
            <a:off x="1457947" y="3478453"/>
            <a:ext cx="129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                VDD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1D2A9-A8D4-9CDF-C2B4-618352CCB713}"/>
              </a:ext>
            </a:extLst>
          </p:cNvPr>
          <p:cNvCxnSpPr>
            <a:cxnSpLocks/>
          </p:cNvCxnSpPr>
          <p:nvPr/>
        </p:nvCxnSpPr>
        <p:spPr>
          <a:xfrm flipV="1">
            <a:off x="2383540" y="4047190"/>
            <a:ext cx="844154" cy="7721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6579F3F-EC6B-9E89-2A27-B687B9F4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5374" y="6310312"/>
            <a:ext cx="2743200" cy="365125"/>
          </a:xfrm>
        </p:spPr>
        <p:txBody>
          <a:bodyPr/>
          <a:lstStyle/>
          <a:p>
            <a:fld id="{7AD0297F-DE82-4A6C-91F3-23319E6887E5}" type="slidenum">
              <a:rPr lang="en-US" smtClean="0"/>
              <a:t>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FA363-E3CC-89BA-8C7B-3BA39DB60AB0}"/>
              </a:ext>
            </a:extLst>
          </p:cNvPr>
          <p:cNvSpPr txBox="1"/>
          <p:nvPr/>
        </p:nvSpPr>
        <p:spPr>
          <a:xfrm>
            <a:off x="9525740" y="4047806"/>
            <a:ext cx="2208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Edge Connector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B06A89-468D-F2EA-2AB2-1186A2F67B34}"/>
              </a:ext>
            </a:extLst>
          </p:cNvPr>
          <p:cNvSpPr txBox="1"/>
          <p:nvPr/>
        </p:nvSpPr>
        <p:spPr>
          <a:xfrm>
            <a:off x="2633094" y="4557718"/>
            <a:ext cx="24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57629-76B9-2CFA-6BD7-7D7672E206AC}"/>
              </a:ext>
            </a:extLst>
          </p:cNvPr>
          <p:cNvSpPr txBox="1"/>
          <p:nvPr/>
        </p:nvSpPr>
        <p:spPr>
          <a:xfrm>
            <a:off x="10028499" y="4413830"/>
            <a:ext cx="12245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Probe Card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FCCAC5-7E42-6801-6B53-AD4AE96411CE}"/>
              </a:ext>
            </a:extLst>
          </p:cNvPr>
          <p:cNvCxnSpPr>
            <a:cxnSpLocks/>
          </p:cNvCxnSpPr>
          <p:nvPr/>
        </p:nvCxnSpPr>
        <p:spPr>
          <a:xfrm>
            <a:off x="11638429" y="3640399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D7FC65-F4D6-F5A2-D291-67AF0BCD7CE7}"/>
              </a:ext>
            </a:extLst>
          </p:cNvPr>
          <p:cNvSpPr txBox="1"/>
          <p:nvPr/>
        </p:nvSpPr>
        <p:spPr>
          <a:xfrm>
            <a:off x="9818098" y="3379782"/>
            <a:ext cx="1589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Socket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7BA9F-00A6-4B80-80CA-5BE4FFC6A50F}"/>
              </a:ext>
            </a:extLst>
          </p:cNvPr>
          <p:cNvSpPr txBox="1"/>
          <p:nvPr/>
        </p:nvSpPr>
        <p:spPr>
          <a:xfrm>
            <a:off x="838199" y="1682928"/>
            <a:ext cx="111980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View of main PCB (note: daughter PCB is vertical in this image)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Main PCB will have V Divider (FMC to header though holes)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Daughter PCB will carry signals (Card Edge to header right angle socket)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EE1AAC-7D75-6507-CA5C-5376F6518595}"/>
              </a:ext>
            </a:extLst>
          </p:cNvPr>
          <p:cNvCxnSpPr>
            <a:cxnSpLocks/>
          </p:cNvCxnSpPr>
          <p:nvPr/>
        </p:nvCxnSpPr>
        <p:spPr>
          <a:xfrm>
            <a:off x="11587629" y="3640399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FDD1EA-AAB6-844C-319C-49E62AB81C35}"/>
              </a:ext>
            </a:extLst>
          </p:cNvPr>
          <p:cNvCxnSpPr>
            <a:cxnSpLocks/>
          </p:cNvCxnSpPr>
          <p:nvPr/>
        </p:nvCxnSpPr>
        <p:spPr>
          <a:xfrm flipH="1">
            <a:off x="11587629" y="3640399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579999-CFFB-7621-BA69-C8588772B9F2}"/>
              </a:ext>
            </a:extLst>
          </p:cNvPr>
          <p:cNvCxnSpPr>
            <a:cxnSpLocks/>
          </p:cNvCxnSpPr>
          <p:nvPr/>
        </p:nvCxnSpPr>
        <p:spPr>
          <a:xfrm>
            <a:off x="9657229" y="3640399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4524-5C24-F6D2-C398-75E6D9BD96EF}"/>
              </a:ext>
            </a:extLst>
          </p:cNvPr>
          <p:cNvCxnSpPr>
            <a:cxnSpLocks/>
          </p:cNvCxnSpPr>
          <p:nvPr/>
        </p:nvCxnSpPr>
        <p:spPr>
          <a:xfrm>
            <a:off x="9606429" y="3640399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5E9DCA-0F64-8610-D034-712DD83F03CC}"/>
              </a:ext>
            </a:extLst>
          </p:cNvPr>
          <p:cNvCxnSpPr>
            <a:cxnSpLocks/>
          </p:cNvCxnSpPr>
          <p:nvPr/>
        </p:nvCxnSpPr>
        <p:spPr>
          <a:xfrm flipH="1">
            <a:off x="9606429" y="3640399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CDEA44-FF33-CD14-F4F2-CD33C83CD63C}"/>
              </a:ext>
            </a:extLst>
          </p:cNvPr>
          <p:cNvCxnSpPr>
            <a:cxnSpLocks/>
          </p:cNvCxnSpPr>
          <p:nvPr/>
        </p:nvCxnSpPr>
        <p:spPr>
          <a:xfrm>
            <a:off x="11502962" y="3640398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081DE9-5109-DC86-B688-11C1E52C8942}"/>
              </a:ext>
            </a:extLst>
          </p:cNvPr>
          <p:cNvCxnSpPr>
            <a:cxnSpLocks/>
          </p:cNvCxnSpPr>
          <p:nvPr/>
        </p:nvCxnSpPr>
        <p:spPr>
          <a:xfrm>
            <a:off x="11452162" y="3640398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6FDE34-B034-BA43-CB29-B36552CE8672}"/>
              </a:ext>
            </a:extLst>
          </p:cNvPr>
          <p:cNvCxnSpPr>
            <a:cxnSpLocks/>
          </p:cNvCxnSpPr>
          <p:nvPr/>
        </p:nvCxnSpPr>
        <p:spPr>
          <a:xfrm flipH="1">
            <a:off x="11452162" y="3640398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688231-5F6E-2097-592B-E0BEDAD4BC0B}"/>
              </a:ext>
            </a:extLst>
          </p:cNvPr>
          <p:cNvCxnSpPr>
            <a:cxnSpLocks/>
          </p:cNvCxnSpPr>
          <p:nvPr/>
        </p:nvCxnSpPr>
        <p:spPr>
          <a:xfrm>
            <a:off x="9767296" y="3640398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38BD7B-4B4F-7C5D-BE44-9C961A6994EE}"/>
              </a:ext>
            </a:extLst>
          </p:cNvPr>
          <p:cNvCxnSpPr>
            <a:cxnSpLocks/>
          </p:cNvCxnSpPr>
          <p:nvPr/>
        </p:nvCxnSpPr>
        <p:spPr>
          <a:xfrm>
            <a:off x="9716496" y="3640398"/>
            <a:ext cx="0" cy="4074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532D83-5DE3-A7D6-14B6-A4A6813B196C}"/>
              </a:ext>
            </a:extLst>
          </p:cNvPr>
          <p:cNvCxnSpPr>
            <a:cxnSpLocks/>
          </p:cNvCxnSpPr>
          <p:nvPr/>
        </p:nvCxnSpPr>
        <p:spPr>
          <a:xfrm flipH="1">
            <a:off x="9716496" y="3640398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1EA19A-C398-97AC-8C79-CD56400E37E5}"/>
              </a:ext>
            </a:extLst>
          </p:cNvPr>
          <p:cNvSpPr/>
          <p:nvPr/>
        </p:nvSpPr>
        <p:spPr>
          <a:xfrm>
            <a:off x="9547652" y="3707847"/>
            <a:ext cx="2140311" cy="1835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F2CE Daughter PCB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ABA276-2369-0EED-0C5F-18BACD9A7E70}"/>
              </a:ext>
            </a:extLst>
          </p:cNvPr>
          <p:cNvSpPr txBox="1"/>
          <p:nvPr/>
        </p:nvSpPr>
        <p:spPr>
          <a:xfrm rot="5400000">
            <a:off x="10501579" y="3236595"/>
            <a:ext cx="24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81711B-870C-0B1F-EDC2-540A3D9FAB71}"/>
              </a:ext>
            </a:extLst>
          </p:cNvPr>
          <p:cNvSpPr txBox="1"/>
          <p:nvPr/>
        </p:nvSpPr>
        <p:spPr>
          <a:xfrm>
            <a:off x="9173183" y="4069093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88                                            1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FCEE2-38C7-4DB3-21DF-C92248D2FB42}"/>
              </a:ext>
            </a:extLst>
          </p:cNvPr>
          <p:cNvSpPr txBox="1"/>
          <p:nvPr/>
        </p:nvSpPr>
        <p:spPr>
          <a:xfrm>
            <a:off x="4561378" y="5462551"/>
            <a:ext cx="5155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88                                                                    2</a:t>
            </a:r>
          </a:p>
          <a:p>
            <a:r>
              <a:rPr lang="en-US" sz="1200" dirty="0"/>
              <a:t>87                                                                    1</a:t>
            </a:r>
          </a:p>
          <a:p>
            <a:endParaRPr lang="en-US" sz="1200" dirty="0"/>
          </a:p>
          <a:p>
            <a:r>
              <a:rPr lang="en-US" sz="1200" dirty="0"/>
              <a:t>Two rows of headers. Make one odd and one even</a:t>
            </a:r>
          </a:p>
          <a:p>
            <a:r>
              <a:rPr lang="en-US" sz="1200" dirty="0"/>
              <a:t>Like Card Edge Connector (must match up with header socket)</a:t>
            </a:r>
          </a:p>
        </p:txBody>
      </p:sp>
    </p:spTree>
    <p:extLst>
      <p:ext uri="{BB962C8B-B14F-4D97-AF65-F5344CB8AC3E}">
        <p14:creationId xmlns:p14="http://schemas.microsoft.com/office/powerpoint/2010/main" val="32076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FMC To Card Edge (F2CE) V3: Daughter PCB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76E1C-7008-2611-B376-EF843EB5C51F}"/>
              </a:ext>
            </a:extLst>
          </p:cNvPr>
          <p:cNvSpPr/>
          <p:nvPr/>
        </p:nvSpPr>
        <p:spPr>
          <a:xfrm rot="16200000">
            <a:off x="5150829" y="2380489"/>
            <a:ext cx="4192296" cy="28151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83633-6198-39C9-1C5D-C12F1B6B9F0A}"/>
              </a:ext>
            </a:extLst>
          </p:cNvPr>
          <p:cNvSpPr txBox="1"/>
          <p:nvPr/>
        </p:nvSpPr>
        <p:spPr>
          <a:xfrm>
            <a:off x="10890533" y="5358024"/>
            <a:ext cx="12381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FMC Connector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6579F3F-EC6B-9E89-2A27-B687B9F4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5374" y="6310312"/>
            <a:ext cx="2743200" cy="365125"/>
          </a:xfrm>
        </p:spPr>
        <p:txBody>
          <a:bodyPr/>
          <a:lstStyle/>
          <a:p>
            <a:fld id="{7AD0297F-DE82-4A6C-91F3-23319E6887E5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FA363-E3CC-89BA-8C7B-3BA39DB60AB0}"/>
              </a:ext>
            </a:extLst>
          </p:cNvPr>
          <p:cNvSpPr txBox="1"/>
          <p:nvPr/>
        </p:nvSpPr>
        <p:spPr>
          <a:xfrm>
            <a:off x="5962080" y="1883737"/>
            <a:ext cx="2390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Card Edge Connector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57629-76B9-2CFA-6BD7-7D7672E206AC}"/>
              </a:ext>
            </a:extLst>
          </p:cNvPr>
          <p:cNvSpPr txBox="1"/>
          <p:nvPr/>
        </p:nvSpPr>
        <p:spPr>
          <a:xfrm>
            <a:off x="8852035" y="5651834"/>
            <a:ext cx="1883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Voltage Divider 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FCCAC5-7E42-6801-6B53-AD4AE96411CE}"/>
              </a:ext>
            </a:extLst>
          </p:cNvPr>
          <p:cNvCxnSpPr>
            <a:cxnSpLocks/>
          </p:cNvCxnSpPr>
          <p:nvPr/>
        </p:nvCxnSpPr>
        <p:spPr>
          <a:xfrm>
            <a:off x="8323805" y="5610208"/>
            <a:ext cx="0" cy="6941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D7FC65-F4D6-F5A2-D291-67AF0BCD7CE7}"/>
              </a:ext>
            </a:extLst>
          </p:cNvPr>
          <p:cNvSpPr txBox="1"/>
          <p:nvPr/>
        </p:nvSpPr>
        <p:spPr>
          <a:xfrm>
            <a:off x="6010866" y="5142782"/>
            <a:ext cx="2465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 Socket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7BA9F-00A6-4B80-80CA-5BE4FFC6A50F}"/>
              </a:ext>
            </a:extLst>
          </p:cNvPr>
          <p:cNvSpPr txBox="1"/>
          <p:nvPr/>
        </p:nvSpPr>
        <p:spPr>
          <a:xfrm>
            <a:off x="838198" y="1682928"/>
            <a:ext cx="4886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View of Daughter F2CE PCB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Card Edge connector will go though PCB like though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Socket is a right angle SMD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naming as card edge for header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Place names of pins on both PCB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EE1AAC-7D75-6507-CA5C-5376F6518595}"/>
              </a:ext>
            </a:extLst>
          </p:cNvPr>
          <p:cNvCxnSpPr>
            <a:cxnSpLocks/>
          </p:cNvCxnSpPr>
          <p:nvPr/>
        </p:nvCxnSpPr>
        <p:spPr>
          <a:xfrm>
            <a:off x="8273005" y="5610208"/>
            <a:ext cx="0" cy="709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FDD1EA-AAB6-844C-319C-49E62AB81C35}"/>
              </a:ext>
            </a:extLst>
          </p:cNvPr>
          <p:cNvCxnSpPr>
            <a:cxnSpLocks/>
          </p:cNvCxnSpPr>
          <p:nvPr/>
        </p:nvCxnSpPr>
        <p:spPr>
          <a:xfrm flipH="1">
            <a:off x="8273005" y="5610208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579999-CFFB-7621-BA69-C8588772B9F2}"/>
              </a:ext>
            </a:extLst>
          </p:cNvPr>
          <p:cNvCxnSpPr>
            <a:cxnSpLocks/>
          </p:cNvCxnSpPr>
          <p:nvPr/>
        </p:nvCxnSpPr>
        <p:spPr>
          <a:xfrm>
            <a:off x="6174311" y="5625201"/>
            <a:ext cx="0" cy="69411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54524-5C24-F6D2-C398-75E6D9BD96EF}"/>
              </a:ext>
            </a:extLst>
          </p:cNvPr>
          <p:cNvCxnSpPr>
            <a:cxnSpLocks/>
          </p:cNvCxnSpPr>
          <p:nvPr/>
        </p:nvCxnSpPr>
        <p:spPr>
          <a:xfrm>
            <a:off x="6123511" y="5625201"/>
            <a:ext cx="0" cy="69411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5E9DCA-0F64-8610-D034-712DD83F03CC}"/>
              </a:ext>
            </a:extLst>
          </p:cNvPr>
          <p:cNvCxnSpPr>
            <a:cxnSpLocks/>
          </p:cNvCxnSpPr>
          <p:nvPr/>
        </p:nvCxnSpPr>
        <p:spPr>
          <a:xfrm flipH="1">
            <a:off x="6123511" y="5625201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CDEA44-FF33-CD14-F4F2-CD33C83CD63C}"/>
              </a:ext>
            </a:extLst>
          </p:cNvPr>
          <p:cNvCxnSpPr>
            <a:cxnSpLocks/>
          </p:cNvCxnSpPr>
          <p:nvPr/>
        </p:nvCxnSpPr>
        <p:spPr>
          <a:xfrm>
            <a:off x="8188338" y="5610207"/>
            <a:ext cx="0" cy="709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081DE9-5109-DC86-B688-11C1E52C8942}"/>
              </a:ext>
            </a:extLst>
          </p:cNvPr>
          <p:cNvCxnSpPr>
            <a:cxnSpLocks/>
          </p:cNvCxnSpPr>
          <p:nvPr/>
        </p:nvCxnSpPr>
        <p:spPr>
          <a:xfrm>
            <a:off x="8137538" y="5610207"/>
            <a:ext cx="0" cy="709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6FDE34-B034-BA43-CB29-B36552CE8672}"/>
              </a:ext>
            </a:extLst>
          </p:cNvPr>
          <p:cNvCxnSpPr>
            <a:cxnSpLocks/>
          </p:cNvCxnSpPr>
          <p:nvPr/>
        </p:nvCxnSpPr>
        <p:spPr>
          <a:xfrm flipH="1">
            <a:off x="8137538" y="5610207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688231-5F6E-2097-592B-E0BEDAD4BC0B}"/>
              </a:ext>
            </a:extLst>
          </p:cNvPr>
          <p:cNvCxnSpPr>
            <a:cxnSpLocks/>
          </p:cNvCxnSpPr>
          <p:nvPr/>
        </p:nvCxnSpPr>
        <p:spPr>
          <a:xfrm>
            <a:off x="6284378" y="5625200"/>
            <a:ext cx="0" cy="694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38BD7B-4B4F-7C5D-BE44-9C961A6994EE}"/>
              </a:ext>
            </a:extLst>
          </p:cNvPr>
          <p:cNvCxnSpPr>
            <a:cxnSpLocks/>
          </p:cNvCxnSpPr>
          <p:nvPr/>
        </p:nvCxnSpPr>
        <p:spPr>
          <a:xfrm>
            <a:off x="6233578" y="5625200"/>
            <a:ext cx="0" cy="694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532D83-5DE3-A7D6-14B6-A4A6813B196C}"/>
              </a:ext>
            </a:extLst>
          </p:cNvPr>
          <p:cNvCxnSpPr>
            <a:cxnSpLocks/>
          </p:cNvCxnSpPr>
          <p:nvPr/>
        </p:nvCxnSpPr>
        <p:spPr>
          <a:xfrm flipH="1">
            <a:off x="6233578" y="5625200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81EA19A-C398-97AC-8C79-CD56400E37E5}"/>
              </a:ext>
            </a:extLst>
          </p:cNvPr>
          <p:cNvSpPr/>
          <p:nvPr/>
        </p:nvSpPr>
        <p:spPr>
          <a:xfrm>
            <a:off x="5608623" y="6015815"/>
            <a:ext cx="6542360" cy="234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F2CE Main PCB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ABA276-2369-0EED-0C5F-18BACD9A7E70}"/>
              </a:ext>
            </a:extLst>
          </p:cNvPr>
          <p:cNvSpPr txBox="1"/>
          <p:nvPr/>
        </p:nvSpPr>
        <p:spPr>
          <a:xfrm rot="5400000">
            <a:off x="7168955" y="5569525"/>
            <a:ext cx="24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F353-2F27-D4EC-375A-B8BE24AB9E37}"/>
              </a:ext>
            </a:extLst>
          </p:cNvPr>
          <p:cNvSpPr txBox="1"/>
          <p:nvPr/>
        </p:nvSpPr>
        <p:spPr>
          <a:xfrm>
            <a:off x="5967002" y="1606120"/>
            <a:ext cx="25266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3 ….                     …  87</a:t>
            </a:r>
          </a:p>
          <a:p>
            <a:endParaRPr lang="en-US" dirty="0"/>
          </a:p>
          <a:p>
            <a:pPr marL="342900" indent="-342900">
              <a:buAutoNum type="arabicPlain" startAt="2"/>
            </a:pPr>
            <a:r>
              <a:rPr lang="en-US" dirty="0"/>
              <a:t>4….                      …  88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pPr marL="342900" indent="-342900">
              <a:buAutoNum type="arabicPlain" startAt="2"/>
            </a:pPr>
            <a:endParaRPr lang="en-US" dirty="0"/>
          </a:p>
          <a:p>
            <a:endParaRPr lang="en-US" dirty="0"/>
          </a:p>
          <a:p>
            <a:r>
              <a:rPr lang="en-US" dirty="0"/>
              <a:t>        Daughter PCB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   3 ….                     …  87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2"/>
            </a:pPr>
            <a:r>
              <a:rPr lang="en-US" dirty="0"/>
              <a:t>4….                      …  88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B7C93-3340-D546-F977-A67DF6790E23}"/>
              </a:ext>
            </a:extLst>
          </p:cNvPr>
          <p:cNvCxnSpPr>
            <a:cxnSpLocks/>
          </p:cNvCxnSpPr>
          <p:nvPr/>
        </p:nvCxnSpPr>
        <p:spPr>
          <a:xfrm>
            <a:off x="8764610" y="4056192"/>
            <a:ext cx="0" cy="18485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11FE01-D84D-8550-530E-5CE57B46BCEE}"/>
              </a:ext>
            </a:extLst>
          </p:cNvPr>
          <p:cNvCxnSpPr>
            <a:cxnSpLocks/>
          </p:cNvCxnSpPr>
          <p:nvPr/>
        </p:nvCxnSpPr>
        <p:spPr>
          <a:xfrm flipV="1">
            <a:off x="8768851" y="1700446"/>
            <a:ext cx="0" cy="18454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21AD2E-571C-3A9B-2A8C-E8557B45C848}"/>
              </a:ext>
            </a:extLst>
          </p:cNvPr>
          <p:cNvSpPr txBox="1"/>
          <p:nvPr/>
        </p:nvSpPr>
        <p:spPr>
          <a:xfrm>
            <a:off x="8654566" y="36034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3.5”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DE5CAB-E2DC-EA34-6B65-BED20BC4EE3E}"/>
              </a:ext>
            </a:extLst>
          </p:cNvPr>
          <p:cNvCxnSpPr>
            <a:cxnSpLocks/>
          </p:cNvCxnSpPr>
          <p:nvPr/>
        </p:nvCxnSpPr>
        <p:spPr>
          <a:xfrm flipH="1">
            <a:off x="8273005" y="6304321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949FB9-ADA8-6551-660B-9917C9B5EBF5}"/>
              </a:ext>
            </a:extLst>
          </p:cNvPr>
          <p:cNvCxnSpPr>
            <a:cxnSpLocks/>
          </p:cNvCxnSpPr>
          <p:nvPr/>
        </p:nvCxnSpPr>
        <p:spPr>
          <a:xfrm flipH="1">
            <a:off x="6123511" y="6319314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433B1F-B996-9162-3405-5924E08532F4}"/>
              </a:ext>
            </a:extLst>
          </p:cNvPr>
          <p:cNvCxnSpPr>
            <a:cxnSpLocks/>
          </p:cNvCxnSpPr>
          <p:nvPr/>
        </p:nvCxnSpPr>
        <p:spPr>
          <a:xfrm flipH="1">
            <a:off x="8137538" y="6304320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2F168B-F0A5-2C88-999C-C272A7AE60EC}"/>
              </a:ext>
            </a:extLst>
          </p:cNvPr>
          <p:cNvCxnSpPr>
            <a:cxnSpLocks/>
          </p:cNvCxnSpPr>
          <p:nvPr/>
        </p:nvCxnSpPr>
        <p:spPr>
          <a:xfrm flipH="1">
            <a:off x="6233578" y="6319313"/>
            <a:ext cx="50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1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Voltage Divider Circuit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6579F3F-EC6B-9E89-2A27-B687B9F4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B931C-75F8-1487-F299-2FA737D08087}"/>
              </a:ext>
            </a:extLst>
          </p:cNvPr>
          <p:cNvSpPr txBox="1"/>
          <p:nvPr/>
        </p:nvSpPr>
        <p:spPr>
          <a:xfrm>
            <a:off x="7378122" y="1887481"/>
            <a:ext cx="4328208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Divider Inside Block Diagram (8 bits)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DC34E-887D-5B8E-D0D7-5AE9AA431FBF}"/>
              </a:ext>
            </a:extLst>
          </p:cNvPr>
          <p:cNvCxnSpPr>
            <a:cxnSpLocks/>
          </p:cNvCxnSpPr>
          <p:nvPr/>
        </p:nvCxnSpPr>
        <p:spPr>
          <a:xfrm>
            <a:off x="1018572" y="4993348"/>
            <a:ext cx="367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0A16F1-1639-E282-3AE7-8E47DEC087D2}"/>
              </a:ext>
            </a:extLst>
          </p:cNvPr>
          <p:cNvCxnSpPr>
            <a:cxnSpLocks/>
          </p:cNvCxnSpPr>
          <p:nvPr/>
        </p:nvCxnSpPr>
        <p:spPr>
          <a:xfrm flipV="1">
            <a:off x="1384236" y="4803912"/>
            <a:ext cx="65190" cy="189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85F26-3EE5-C575-2DDB-921DF44C26E8}"/>
              </a:ext>
            </a:extLst>
          </p:cNvPr>
          <p:cNvCxnSpPr>
            <a:cxnSpLocks/>
          </p:cNvCxnSpPr>
          <p:nvPr/>
        </p:nvCxnSpPr>
        <p:spPr>
          <a:xfrm flipH="1" flipV="1">
            <a:off x="1446284" y="4805339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3776AB-FCB3-6D38-3ADD-BDB03E86452E}"/>
              </a:ext>
            </a:extLst>
          </p:cNvPr>
          <p:cNvCxnSpPr>
            <a:cxnSpLocks/>
          </p:cNvCxnSpPr>
          <p:nvPr/>
        </p:nvCxnSpPr>
        <p:spPr>
          <a:xfrm flipH="1">
            <a:off x="1526756" y="4805338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BA56D4-C796-5C86-29AB-E1662D18D900}"/>
              </a:ext>
            </a:extLst>
          </p:cNvPr>
          <p:cNvCxnSpPr>
            <a:cxnSpLocks/>
          </p:cNvCxnSpPr>
          <p:nvPr/>
        </p:nvCxnSpPr>
        <p:spPr>
          <a:xfrm flipH="1" flipV="1">
            <a:off x="1600526" y="4805339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F2CB46-2B2C-B4CE-5BF1-0942E31CBBBC}"/>
              </a:ext>
            </a:extLst>
          </p:cNvPr>
          <p:cNvCxnSpPr>
            <a:cxnSpLocks/>
          </p:cNvCxnSpPr>
          <p:nvPr/>
        </p:nvCxnSpPr>
        <p:spPr>
          <a:xfrm flipH="1">
            <a:off x="1680998" y="4805338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3ACF4B-5D5E-B978-41BA-7166719D3B4E}"/>
              </a:ext>
            </a:extLst>
          </p:cNvPr>
          <p:cNvCxnSpPr>
            <a:cxnSpLocks/>
          </p:cNvCxnSpPr>
          <p:nvPr/>
        </p:nvCxnSpPr>
        <p:spPr>
          <a:xfrm flipH="1" flipV="1">
            <a:off x="1758328" y="4805339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5D76BA-0592-42BB-82CC-2BC42ABD9EB4}"/>
              </a:ext>
            </a:extLst>
          </p:cNvPr>
          <p:cNvCxnSpPr>
            <a:cxnSpLocks/>
          </p:cNvCxnSpPr>
          <p:nvPr/>
        </p:nvCxnSpPr>
        <p:spPr>
          <a:xfrm flipH="1">
            <a:off x="1838800" y="4805338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5DAE97-48A6-A749-8A66-2A37A91D8341}"/>
              </a:ext>
            </a:extLst>
          </p:cNvPr>
          <p:cNvCxnSpPr>
            <a:cxnSpLocks/>
          </p:cNvCxnSpPr>
          <p:nvPr/>
        </p:nvCxnSpPr>
        <p:spPr>
          <a:xfrm flipH="1" flipV="1">
            <a:off x="1912153" y="4803913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3CA9EFF-D21C-7442-ED17-302A88757F43}"/>
              </a:ext>
            </a:extLst>
          </p:cNvPr>
          <p:cNvCxnSpPr>
            <a:cxnSpLocks/>
          </p:cNvCxnSpPr>
          <p:nvPr/>
        </p:nvCxnSpPr>
        <p:spPr>
          <a:xfrm flipH="1">
            <a:off x="1992625" y="4802486"/>
            <a:ext cx="76617" cy="435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6991A7-DA87-D2AA-AA95-99FEB7A80487}"/>
              </a:ext>
            </a:extLst>
          </p:cNvPr>
          <p:cNvCxnSpPr>
            <a:cxnSpLocks/>
          </p:cNvCxnSpPr>
          <p:nvPr/>
        </p:nvCxnSpPr>
        <p:spPr>
          <a:xfrm flipH="1" flipV="1">
            <a:off x="2073219" y="4802487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82D66F-1B22-B34E-8635-7ED8619A290C}"/>
              </a:ext>
            </a:extLst>
          </p:cNvPr>
          <p:cNvCxnSpPr>
            <a:cxnSpLocks/>
          </p:cNvCxnSpPr>
          <p:nvPr/>
        </p:nvCxnSpPr>
        <p:spPr>
          <a:xfrm flipH="1">
            <a:off x="2154109" y="4802486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6FF64-20C2-50E7-1CF5-C93CADB19340}"/>
              </a:ext>
            </a:extLst>
          </p:cNvPr>
          <p:cNvCxnSpPr>
            <a:cxnSpLocks/>
          </p:cNvCxnSpPr>
          <p:nvPr/>
        </p:nvCxnSpPr>
        <p:spPr>
          <a:xfrm flipH="1" flipV="1">
            <a:off x="2236007" y="4802487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CC157A-4102-64FA-20F1-383BD894969F}"/>
              </a:ext>
            </a:extLst>
          </p:cNvPr>
          <p:cNvCxnSpPr>
            <a:cxnSpLocks/>
          </p:cNvCxnSpPr>
          <p:nvPr/>
        </p:nvCxnSpPr>
        <p:spPr>
          <a:xfrm flipH="1">
            <a:off x="2316479" y="4802486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C92838-9C76-6D6C-8129-34AA45C43E31}"/>
              </a:ext>
            </a:extLst>
          </p:cNvPr>
          <p:cNvCxnSpPr>
            <a:cxnSpLocks/>
          </p:cNvCxnSpPr>
          <p:nvPr/>
        </p:nvCxnSpPr>
        <p:spPr>
          <a:xfrm flipH="1" flipV="1">
            <a:off x="2395527" y="4802486"/>
            <a:ext cx="63385" cy="217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914177-7A63-108A-D025-B3603162FA6B}"/>
              </a:ext>
            </a:extLst>
          </p:cNvPr>
          <p:cNvCxnSpPr>
            <a:cxnSpLocks/>
          </p:cNvCxnSpPr>
          <p:nvPr/>
        </p:nvCxnSpPr>
        <p:spPr>
          <a:xfrm flipH="1">
            <a:off x="2454316" y="5019019"/>
            <a:ext cx="3103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65F83A-D6A0-980A-33CB-7393CD7151F0}"/>
              </a:ext>
            </a:extLst>
          </p:cNvPr>
          <p:cNvCxnSpPr>
            <a:cxnSpLocks/>
          </p:cNvCxnSpPr>
          <p:nvPr/>
        </p:nvCxnSpPr>
        <p:spPr>
          <a:xfrm flipH="1">
            <a:off x="2451106" y="6356350"/>
            <a:ext cx="5499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1B30D-AC32-17CF-174E-91D85DA1BC6F}"/>
              </a:ext>
            </a:extLst>
          </p:cNvPr>
          <p:cNvCxnSpPr>
            <a:cxnSpLocks/>
          </p:cNvCxnSpPr>
          <p:nvPr/>
        </p:nvCxnSpPr>
        <p:spPr>
          <a:xfrm flipH="1">
            <a:off x="2510447" y="6408633"/>
            <a:ext cx="4312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5DC610-1741-02D8-D50E-DC7F202A93BD}"/>
              </a:ext>
            </a:extLst>
          </p:cNvPr>
          <p:cNvCxnSpPr>
            <a:cxnSpLocks/>
          </p:cNvCxnSpPr>
          <p:nvPr/>
        </p:nvCxnSpPr>
        <p:spPr>
          <a:xfrm flipH="1">
            <a:off x="2568279" y="6456993"/>
            <a:ext cx="327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F4AF51-AF66-7C9E-DF12-EBEB60DE7699}"/>
              </a:ext>
            </a:extLst>
          </p:cNvPr>
          <p:cNvCxnSpPr>
            <a:cxnSpLocks/>
          </p:cNvCxnSpPr>
          <p:nvPr/>
        </p:nvCxnSpPr>
        <p:spPr>
          <a:xfrm flipH="1">
            <a:off x="2626492" y="6504300"/>
            <a:ext cx="199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9227F62-028E-D626-3BE3-AA3DF2AC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61041" y="5464232"/>
            <a:ext cx="1333092" cy="45114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B03FA3B-1A18-73C1-CA13-035AE01F57DD}"/>
              </a:ext>
            </a:extLst>
          </p:cNvPr>
          <p:cNvSpPr txBox="1"/>
          <p:nvPr/>
        </p:nvSpPr>
        <p:spPr>
          <a:xfrm>
            <a:off x="337029" y="4770433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140F6C-5A0E-E117-F0FC-1F1292499617}"/>
              </a:ext>
            </a:extLst>
          </p:cNvPr>
          <p:cNvSpPr txBox="1"/>
          <p:nvPr/>
        </p:nvSpPr>
        <p:spPr>
          <a:xfrm>
            <a:off x="2641899" y="459276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MIPS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44ECE6-130A-03AF-15F2-7F991A5CFE2A}"/>
              </a:ext>
            </a:extLst>
          </p:cNvPr>
          <p:cNvSpPr txBox="1"/>
          <p:nvPr/>
        </p:nvSpPr>
        <p:spPr>
          <a:xfrm>
            <a:off x="1614957" y="4462324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4FD26D-D35B-99F2-37CB-D4FF254DD865}"/>
              </a:ext>
            </a:extLst>
          </p:cNvPr>
          <p:cNvSpPr txBox="1"/>
          <p:nvPr/>
        </p:nvSpPr>
        <p:spPr>
          <a:xfrm>
            <a:off x="942388" y="5513157"/>
            <a:ext cx="2792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    R2</a:t>
            </a:r>
          </a:p>
          <a:p>
            <a:endParaRPr lang="en-US" sz="2000" dirty="0"/>
          </a:p>
          <a:p>
            <a:r>
              <a:rPr lang="en-US" sz="2000" dirty="0"/>
              <a:t>Ground plane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2EFA20E-5415-81FE-631C-8FBF6E990E5D}"/>
              </a:ext>
            </a:extLst>
          </p:cNvPr>
          <p:cNvSpPr/>
          <p:nvPr/>
        </p:nvSpPr>
        <p:spPr>
          <a:xfrm>
            <a:off x="2726086" y="4993348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067D34-B10D-4462-816B-243AF9396BA5}"/>
              </a:ext>
            </a:extLst>
          </p:cNvPr>
          <p:cNvSpPr/>
          <p:nvPr/>
        </p:nvSpPr>
        <p:spPr>
          <a:xfrm>
            <a:off x="1001422" y="4970488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DADC1-7AD2-939E-CD09-BCB2A7B23E37}"/>
              </a:ext>
            </a:extLst>
          </p:cNvPr>
          <p:cNvCxnSpPr>
            <a:cxnSpLocks/>
          </p:cNvCxnSpPr>
          <p:nvPr/>
        </p:nvCxnSpPr>
        <p:spPr>
          <a:xfrm>
            <a:off x="7546333" y="1109137"/>
            <a:ext cx="367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E67EF4-0E5D-2949-AB25-90CCB1EF7744}"/>
              </a:ext>
            </a:extLst>
          </p:cNvPr>
          <p:cNvCxnSpPr>
            <a:cxnSpLocks/>
          </p:cNvCxnSpPr>
          <p:nvPr/>
        </p:nvCxnSpPr>
        <p:spPr>
          <a:xfrm flipV="1">
            <a:off x="7911997" y="919701"/>
            <a:ext cx="65190" cy="189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018BD8-C765-B46E-37AD-5B70DAD6A9F9}"/>
              </a:ext>
            </a:extLst>
          </p:cNvPr>
          <p:cNvCxnSpPr>
            <a:cxnSpLocks/>
          </p:cNvCxnSpPr>
          <p:nvPr/>
        </p:nvCxnSpPr>
        <p:spPr>
          <a:xfrm flipH="1" flipV="1">
            <a:off x="7974045" y="921128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A881C0-284D-39CA-EBCC-443C31EB023B}"/>
              </a:ext>
            </a:extLst>
          </p:cNvPr>
          <p:cNvCxnSpPr>
            <a:cxnSpLocks/>
          </p:cNvCxnSpPr>
          <p:nvPr/>
        </p:nvCxnSpPr>
        <p:spPr>
          <a:xfrm flipH="1">
            <a:off x="8054517" y="921127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77393A-2D76-CF17-0930-784F80D0B6A2}"/>
              </a:ext>
            </a:extLst>
          </p:cNvPr>
          <p:cNvCxnSpPr>
            <a:cxnSpLocks/>
          </p:cNvCxnSpPr>
          <p:nvPr/>
        </p:nvCxnSpPr>
        <p:spPr>
          <a:xfrm flipH="1" flipV="1">
            <a:off x="8128287" y="921128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49D6CB-C8B0-3AFA-5799-B0559BF5F0F2}"/>
              </a:ext>
            </a:extLst>
          </p:cNvPr>
          <p:cNvCxnSpPr>
            <a:cxnSpLocks/>
          </p:cNvCxnSpPr>
          <p:nvPr/>
        </p:nvCxnSpPr>
        <p:spPr>
          <a:xfrm flipH="1">
            <a:off x="8208759" y="921127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E6864B-1150-C955-93AF-C62A0DD5B589}"/>
              </a:ext>
            </a:extLst>
          </p:cNvPr>
          <p:cNvCxnSpPr>
            <a:cxnSpLocks/>
          </p:cNvCxnSpPr>
          <p:nvPr/>
        </p:nvCxnSpPr>
        <p:spPr>
          <a:xfrm flipH="1" flipV="1">
            <a:off x="8286089" y="921128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E5E051-6958-4E98-B187-8E6FD13550BD}"/>
              </a:ext>
            </a:extLst>
          </p:cNvPr>
          <p:cNvCxnSpPr>
            <a:cxnSpLocks/>
          </p:cNvCxnSpPr>
          <p:nvPr/>
        </p:nvCxnSpPr>
        <p:spPr>
          <a:xfrm flipH="1">
            <a:off x="8366561" y="921127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2A31C-438F-BCEC-092A-EBDD0539882A}"/>
              </a:ext>
            </a:extLst>
          </p:cNvPr>
          <p:cNvCxnSpPr>
            <a:cxnSpLocks/>
          </p:cNvCxnSpPr>
          <p:nvPr/>
        </p:nvCxnSpPr>
        <p:spPr>
          <a:xfrm flipH="1" flipV="1">
            <a:off x="8439914" y="919702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8D6EEB-82F9-903E-6209-EDEF5AF3C5A8}"/>
              </a:ext>
            </a:extLst>
          </p:cNvPr>
          <p:cNvCxnSpPr>
            <a:cxnSpLocks/>
          </p:cNvCxnSpPr>
          <p:nvPr/>
        </p:nvCxnSpPr>
        <p:spPr>
          <a:xfrm flipH="1">
            <a:off x="8520386" y="918275"/>
            <a:ext cx="76617" cy="435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1BCEDB-7E5A-8E41-7441-EABE8BC7E4E1}"/>
              </a:ext>
            </a:extLst>
          </p:cNvPr>
          <p:cNvCxnSpPr>
            <a:cxnSpLocks/>
          </p:cNvCxnSpPr>
          <p:nvPr/>
        </p:nvCxnSpPr>
        <p:spPr>
          <a:xfrm flipH="1" flipV="1">
            <a:off x="8600980" y="918276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9FB4DD-BE6A-E542-585D-A958B57A5451}"/>
              </a:ext>
            </a:extLst>
          </p:cNvPr>
          <p:cNvCxnSpPr>
            <a:cxnSpLocks/>
          </p:cNvCxnSpPr>
          <p:nvPr/>
        </p:nvCxnSpPr>
        <p:spPr>
          <a:xfrm flipH="1">
            <a:off x="8681870" y="918275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B911CC-D5AD-476B-9018-99FE7CB5F106}"/>
              </a:ext>
            </a:extLst>
          </p:cNvPr>
          <p:cNvCxnSpPr>
            <a:cxnSpLocks/>
          </p:cNvCxnSpPr>
          <p:nvPr/>
        </p:nvCxnSpPr>
        <p:spPr>
          <a:xfrm flipH="1" flipV="1">
            <a:off x="8763768" y="918276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208C3B-034C-5D87-6B62-55581EC4C948}"/>
              </a:ext>
            </a:extLst>
          </p:cNvPr>
          <p:cNvCxnSpPr>
            <a:cxnSpLocks/>
          </p:cNvCxnSpPr>
          <p:nvPr/>
        </p:nvCxnSpPr>
        <p:spPr>
          <a:xfrm flipH="1">
            <a:off x="8844240" y="918275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8FDF02-A592-F17D-5815-ECEBC77BCBDB}"/>
              </a:ext>
            </a:extLst>
          </p:cNvPr>
          <p:cNvCxnSpPr>
            <a:cxnSpLocks/>
          </p:cNvCxnSpPr>
          <p:nvPr/>
        </p:nvCxnSpPr>
        <p:spPr>
          <a:xfrm flipH="1" flipV="1">
            <a:off x="8923288" y="918275"/>
            <a:ext cx="63385" cy="217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159A59-AB8F-9205-3CB9-4FC8347E4883}"/>
              </a:ext>
            </a:extLst>
          </p:cNvPr>
          <p:cNvCxnSpPr>
            <a:cxnSpLocks/>
          </p:cNvCxnSpPr>
          <p:nvPr/>
        </p:nvCxnSpPr>
        <p:spPr>
          <a:xfrm flipH="1">
            <a:off x="8982077" y="1134808"/>
            <a:ext cx="3103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70B3BEE-E410-88B1-16BA-A0098A0524C8}"/>
              </a:ext>
            </a:extLst>
          </p:cNvPr>
          <p:cNvSpPr txBox="1"/>
          <p:nvPr/>
        </p:nvSpPr>
        <p:spPr>
          <a:xfrm>
            <a:off x="8142718" y="57811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E4424C-E7E3-8741-A006-48BDD9BE6D33}"/>
              </a:ext>
            </a:extLst>
          </p:cNvPr>
          <p:cNvSpPr/>
          <p:nvPr/>
        </p:nvSpPr>
        <p:spPr>
          <a:xfrm>
            <a:off x="9253847" y="1109137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E19D02-472D-85E9-25AB-A9F8045173D0}"/>
              </a:ext>
            </a:extLst>
          </p:cNvPr>
          <p:cNvSpPr/>
          <p:nvPr/>
        </p:nvSpPr>
        <p:spPr>
          <a:xfrm>
            <a:off x="7529183" y="1086277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4523385-2CCF-98FD-F916-A1A8428B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34" y="4458032"/>
            <a:ext cx="1688738" cy="68890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FC9D2AF-B8DD-FE8F-4BAC-D2E96CC3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92278" y="2624258"/>
            <a:ext cx="926672" cy="68281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86F6D8F-7B15-D4B7-1952-461202428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92279" y="3598890"/>
            <a:ext cx="926672" cy="68281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D6147865-B039-011F-3E8B-FB956468DBC6}"/>
              </a:ext>
            </a:extLst>
          </p:cNvPr>
          <p:cNvSpPr txBox="1"/>
          <p:nvPr/>
        </p:nvSpPr>
        <p:spPr>
          <a:xfrm>
            <a:off x="838200" y="1622095"/>
            <a:ext cx="65399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Schematic of each signal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Any “input” or “input/output” into the MIPS must have a passive or active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FMC side: 1.8V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MIPS side:1.2V 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BAEAAF87-F3D2-D9BB-C93E-50474D00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281" y="5508598"/>
            <a:ext cx="926672" cy="68281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2A9C228-5E94-3672-FF21-12822ECD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74" y="5508598"/>
            <a:ext cx="1688738" cy="68890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0B59B63-BC49-B7D9-CCED-7008555A422E}"/>
              </a:ext>
            </a:extLst>
          </p:cNvPr>
          <p:cNvSpPr txBox="1"/>
          <p:nvPr/>
        </p:nvSpPr>
        <p:spPr>
          <a:xfrm>
            <a:off x="3942053" y="4912739"/>
            <a:ext cx="122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YAGEO R=60 ohm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DA12D7-82E5-E2D5-D785-1405F79937F0}"/>
              </a:ext>
            </a:extLst>
          </p:cNvPr>
          <p:cNvSpPr txBox="1"/>
          <p:nvPr/>
        </p:nvSpPr>
        <p:spPr>
          <a:xfrm>
            <a:off x="5562765" y="4823774"/>
            <a:ext cx="134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Bourns R=120 ohm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0C8D393-B706-D97C-31F2-59E8B86BE482}"/>
              </a:ext>
            </a:extLst>
          </p:cNvPr>
          <p:cNvCxnSpPr>
            <a:cxnSpLocks/>
          </p:cNvCxnSpPr>
          <p:nvPr/>
        </p:nvCxnSpPr>
        <p:spPr>
          <a:xfrm>
            <a:off x="7371291" y="2679219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49D2F10-A90D-2D1B-2F52-1180E8943AB7}"/>
              </a:ext>
            </a:extLst>
          </p:cNvPr>
          <p:cNvCxnSpPr>
            <a:cxnSpLocks/>
          </p:cNvCxnSpPr>
          <p:nvPr/>
        </p:nvCxnSpPr>
        <p:spPr>
          <a:xfrm>
            <a:off x="7371290" y="2863610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80C814F-E940-8ED6-960C-6199D7559B82}"/>
              </a:ext>
            </a:extLst>
          </p:cNvPr>
          <p:cNvCxnSpPr>
            <a:cxnSpLocks/>
          </p:cNvCxnSpPr>
          <p:nvPr/>
        </p:nvCxnSpPr>
        <p:spPr>
          <a:xfrm>
            <a:off x="7378122" y="3052888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90FCA62-D0CB-93FD-02BB-B5C4CA5CCFEA}"/>
              </a:ext>
            </a:extLst>
          </p:cNvPr>
          <p:cNvCxnSpPr>
            <a:cxnSpLocks/>
          </p:cNvCxnSpPr>
          <p:nvPr/>
        </p:nvCxnSpPr>
        <p:spPr>
          <a:xfrm>
            <a:off x="7371290" y="3239500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06C095D-2C85-2F30-E526-BD9C6B05CF4E}"/>
              </a:ext>
            </a:extLst>
          </p:cNvPr>
          <p:cNvCxnSpPr>
            <a:cxnSpLocks/>
          </p:cNvCxnSpPr>
          <p:nvPr/>
        </p:nvCxnSpPr>
        <p:spPr>
          <a:xfrm>
            <a:off x="7371290" y="3649451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C28CEA-0FF8-00E6-7AA2-6E8B17BA9DFA}"/>
              </a:ext>
            </a:extLst>
          </p:cNvPr>
          <p:cNvCxnSpPr>
            <a:cxnSpLocks/>
          </p:cNvCxnSpPr>
          <p:nvPr/>
        </p:nvCxnSpPr>
        <p:spPr>
          <a:xfrm>
            <a:off x="7371289" y="3842895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4C70B4-66C6-04E5-A61A-F990968347B4}"/>
              </a:ext>
            </a:extLst>
          </p:cNvPr>
          <p:cNvCxnSpPr>
            <a:cxnSpLocks/>
          </p:cNvCxnSpPr>
          <p:nvPr/>
        </p:nvCxnSpPr>
        <p:spPr>
          <a:xfrm>
            <a:off x="7378121" y="4023120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FBFE615-0541-6551-2791-808F2558139E}"/>
              </a:ext>
            </a:extLst>
          </p:cNvPr>
          <p:cNvCxnSpPr>
            <a:cxnSpLocks/>
          </p:cNvCxnSpPr>
          <p:nvPr/>
        </p:nvCxnSpPr>
        <p:spPr>
          <a:xfrm>
            <a:off x="7371289" y="4209732"/>
            <a:ext cx="7565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8013237-64D3-80FF-BF18-A63F1D123F74}"/>
              </a:ext>
            </a:extLst>
          </p:cNvPr>
          <p:cNvCxnSpPr>
            <a:cxnSpLocks/>
          </p:cNvCxnSpPr>
          <p:nvPr/>
        </p:nvCxnSpPr>
        <p:spPr>
          <a:xfrm>
            <a:off x="8763769" y="2660036"/>
            <a:ext cx="17293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96D78A-199F-1C9E-813E-09A1B6FB6403}"/>
              </a:ext>
            </a:extLst>
          </p:cNvPr>
          <p:cNvCxnSpPr>
            <a:cxnSpLocks/>
          </p:cNvCxnSpPr>
          <p:nvPr/>
        </p:nvCxnSpPr>
        <p:spPr>
          <a:xfrm>
            <a:off x="8763768" y="2844427"/>
            <a:ext cx="15525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6537953-74B4-327E-67B0-279F62109936}"/>
              </a:ext>
            </a:extLst>
          </p:cNvPr>
          <p:cNvCxnSpPr>
            <a:cxnSpLocks/>
          </p:cNvCxnSpPr>
          <p:nvPr/>
        </p:nvCxnSpPr>
        <p:spPr>
          <a:xfrm>
            <a:off x="8799640" y="3040441"/>
            <a:ext cx="1312764" cy="4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44F301-859D-E509-22C7-D71533C1140A}"/>
              </a:ext>
            </a:extLst>
          </p:cNvPr>
          <p:cNvCxnSpPr>
            <a:cxnSpLocks/>
          </p:cNvCxnSpPr>
          <p:nvPr/>
        </p:nvCxnSpPr>
        <p:spPr>
          <a:xfrm flipV="1">
            <a:off x="8763768" y="3216640"/>
            <a:ext cx="1126930" cy="3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DB5A09-AE6A-1393-971F-A6B406EEA65A}"/>
              </a:ext>
            </a:extLst>
          </p:cNvPr>
          <p:cNvCxnSpPr>
            <a:cxnSpLocks/>
          </p:cNvCxnSpPr>
          <p:nvPr/>
        </p:nvCxnSpPr>
        <p:spPr>
          <a:xfrm flipV="1">
            <a:off x="9203638" y="4200142"/>
            <a:ext cx="2481675" cy="2329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11D7512-802B-A75B-932F-104E3144D58D}"/>
              </a:ext>
            </a:extLst>
          </p:cNvPr>
          <p:cNvCxnSpPr>
            <a:cxnSpLocks/>
          </p:cNvCxnSpPr>
          <p:nvPr/>
        </p:nvCxnSpPr>
        <p:spPr>
          <a:xfrm>
            <a:off x="8797020" y="4202270"/>
            <a:ext cx="3876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371A9E-B52B-B924-CE8E-4ECD9A01F95B}"/>
              </a:ext>
            </a:extLst>
          </p:cNvPr>
          <p:cNvCxnSpPr>
            <a:cxnSpLocks/>
          </p:cNvCxnSpPr>
          <p:nvPr/>
        </p:nvCxnSpPr>
        <p:spPr>
          <a:xfrm flipV="1">
            <a:off x="9184691" y="4202270"/>
            <a:ext cx="0" cy="28037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40717247-319F-D137-2645-DD2565A36665}"/>
              </a:ext>
            </a:extLst>
          </p:cNvPr>
          <p:cNvSpPr/>
          <p:nvPr/>
        </p:nvSpPr>
        <p:spPr>
          <a:xfrm>
            <a:off x="9151544" y="4181525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05F364C-24C5-E7B0-6A92-B83ED18FE7DB}"/>
              </a:ext>
            </a:extLst>
          </p:cNvPr>
          <p:cNvCxnSpPr>
            <a:cxnSpLocks/>
          </p:cNvCxnSpPr>
          <p:nvPr/>
        </p:nvCxnSpPr>
        <p:spPr>
          <a:xfrm>
            <a:off x="9177591" y="5146939"/>
            <a:ext cx="13451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5641856-F968-57DF-2A79-ABCBC7B448FE}"/>
              </a:ext>
            </a:extLst>
          </p:cNvPr>
          <p:cNvCxnSpPr>
            <a:cxnSpLocks/>
          </p:cNvCxnSpPr>
          <p:nvPr/>
        </p:nvCxnSpPr>
        <p:spPr>
          <a:xfrm flipV="1">
            <a:off x="9843203" y="5146939"/>
            <a:ext cx="0" cy="1577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71C523-5FD3-58D9-9ACF-C3DD00AE9FA2}"/>
              </a:ext>
            </a:extLst>
          </p:cNvPr>
          <p:cNvCxnSpPr>
            <a:cxnSpLocks/>
          </p:cNvCxnSpPr>
          <p:nvPr/>
        </p:nvCxnSpPr>
        <p:spPr>
          <a:xfrm flipH="1">
            <a:off x="9568226" y="5304639"/>
            <a:ext cx="5499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4688660-9624-83EE-512F-DFE4713E50E6}"/>
              </a:ext>
            </a:extLst>
          </p:cNvPr>
          <p:cNvCxnSpPr>
            <a:cxnSpLocks/>
          </p:cNvCxnSpPr>
          <p:nvPr/>
        </p:nvCxnSpPr>
        <p:spPr>
          <a:xfrm flipH="1">
            <a:off x="9627567" y="5356922"/>
            <a:ext cx="4312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B0D0621-58CF-421B-2B0B-606A677EA204}"/>
              </a:ext>
            </a:extLst>
          </p:cNvPr>
          <p:cNvCxnSpPr>
            <a:cxnSpLocks/>
          </p:cNvCxnSpPr>
          <p:nvPr/>
        </p:nvCxnSpPr>
        <p:spPr>
          <a:xfrm flipH="1">
            <a:off x="9685399" y="5405282"/>
            <a:ext cx="327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95837E9-D5CD-44FC-CE8A-A37B228A8F57}"/>
              </a:ext>
            </a:extLst>
          </p:cNvPr>
          <p:cNvCxnSpPr>
            <a:cxnSpLocks/>
          </p:cNvCxnSpPr>
          <p:nvPr/>
        </p:nvCxnSpPr>
        <p:spPr>
          <a:xfrm flipH="1">
            <a:off x="9743612" y="5452589"/>
            <a:ext cx="199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C51E4EF-6F96-90BF-5926-44DAE66EF55B}"/>
              </a:ext>
            </a:extLst>
          </p:cNvPr>
          <p:cNvCxnSpPr>
            <a:cxnSpLocks/>
          </p:cNvCxnSpPr>
          <p:nvPr/>
        </p:nvCxnSpPr>
        <p:spPr>
          <a:xfrm flipV="1">
            <a:off x="8797020" y="4015686"/>
            <a:ext cx="572728" cy="7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D33AC4B-C8FA-A4E3-9558-6A839822B982}"/>
              </a:ext>
            </a:extLst>
          </p:cNvPr>
          <p:cNvCxnSpPr>
            <a:cxnSpLocks/>
          </p:cNvCxnSpPr>
          <p:nvPr/>
        </p:nvCxnSpPr>
        <p:spPr>
          <a:xfrm flipV="1">
            <a:off x="9369748" y="4015686"/>
            <a:ext cx="0" cy="4669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E0B91C8-BCFF-5D3D-A9D0-0487DB2E49DE}"/>
              </a:ext>
            </a:extLst>
          </p:cNvPr>
          <p:cNvSpPr/>
          <p:nvPr/>
        </p:nvSpPr>
        <p:spPr>
          <a:xfrm>
            <a:off x="9336601" y="3994941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DCB2A7-CBA6-584F-0A6A-1F6D05650C5A}"/>
              </a:ext>
            </a:extLst>
          </p:cNvPr>
          <p:cNvCxnSpPr>
            <a:cxnSpLocks/>
          </p:cNvCxnSpPr>
          <p:nvPr/>
        </p:nvCxnSpPr>
        <p:spPr>
          <a:xfrm>
            <a:off x="8766572" y="3826480"/>
            <a:ext cx="794015" cy="69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46045FD-D90D-CBEA-56B3-8B804B5BD6EB}"/>
              </a:ext>
            </a:extLst>
          </p:cNvPr>
          <p:cNvCxnSpPr>
            <a:cxnSpLocks/>
            <a:endCxn id="178" idx="5"/>
          </p:cNvCxnSpPr>
          <p:nvPr/>
        </p:nvCxnSpPr>
        <p:spPr>
          <a:xfrm flipV="1">
            <a:off x="9560587" y="3855446"/>
            <a:ext cx="2233" cy="6271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CD73E76E-43D0-B115-6AE0-0CD0C4E5EB1A}"/>
              </a:ext>
            </a:extLst>
          </p:cNvPr>
          <p:cNvSpPr/>
          <p:nvPr/>
        </p:nvSpPr>
        <p:spPr>
          <a:xfrm>
            <a:off x="9518355" y="3816422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DC08B8C-69C8-BAAF-3B4E-ECD2C3692B26}"/>
              </a:ext>
            </a:extLst>
          </p:cNvPr>
          <p:cNvCxnSpPr>
            <a:cxnSpLocks/>
          </p:cNvCxnSpPr>
          <p:nvPr/>
        </p:nvCxnSpPr>
        <p:spPr>
          <a:xfrm>
            <a:off x="8797020" y="3642139"/>
            <a:ext cx="9465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BC77AB1-F2E6-DBA1-3A6C-D7C10DB1CB81}"/>
              </a:ext>
            </a:extLst>
          </p:cNvPr>
          <p:cNvCxnSpPr>
            <a:cxnSpLocks/>
          </p:cNvCxnSpPr>
          <p:nvPr/>
        </p:nvCxnSpPr>
        <p:spPr>
          <a:xfrm flipV="1">
            <a:off x="9743612" y="3642139"/>
            <a:ext cx="0" cy="8405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5B3EB469-78AF-7EE6-217E-8DD92644F790}"/>
              </a:ext>
            </a:extLst>
          </p:cNvPr>
          <p:cNvSpPr/>
          <p:nvPr/>
        </p:nvSpPr>
        <p:spPr>
          <a:xfrm>
            <a:off x="9710465" y="3621394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AC547D-E63A-9466-9C06-E5375B73AF7F}"/>
              </a:ext>
            </a:extLst>
          </p:cNvPr>
          <p:cNvCxnSpPr>
            <a:cxnSpLocks/>
          </p:cNvCxnSpPr>
          <p:nvPr/>
        </p:nvCxnSpPr>
        <p:spPr>
          <a:xfrm flipH="1" flipV="1">
            <a:off x="9924928" y="3232356"/>
            <a:ext cx="10177" cy="12444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196D1D19-D90E-7383-91D5-E0FE5729CC2A}"/>
              </a:ext>
            </a:extLst>
          </p:cNvPr>
          <p:cNvSpPr/>
          <p:nvPr/>
        </p:nvSpPr>
        <p:spPr>
          <a:xfrm>
            <a:off x="9890698" y="3193780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0BA92E7-9BFC-D4D7-AFB3-AA88940E471D}"/>
              </a:ext>
            </a:extLst>
          </p:cNvPr>
          <p:cNvCxnSpPr>
            <a:cxnSpLocks/>
          </p:cNvCxnSpPr>
          <p:nvPr/>
        </p:nvCxnSpPr>
        <p:spPr>
          <a:xfrm flipV="1">
            <a:off x="10118185" y="3033705"/>
            <a:ext cx="10017" cy="14431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736A6398-0169-A4C1-8CFF-6C5A4A69BF3E}"/>
              </a:ext>
            </a:extLst>
          </p:cNvPr>
          <p:cNvSpPr/>
          <p:nvPr/>
        </p:nvSpPr>
        <p:spPr>
          <a:xfrm>
            <a:off x="10102155" y="3007168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3CB7933-65A3-5D9A-B5F7-D1F7A595E0B8}"/>
              </a:ext>
            </a:extLst>
          </p:cNvPr>
          <p:cNvCxnSpPr>
            <a:cxnSpLocks/>
          </p:cNvCxnSpPr>
          <p:nvPr/>
        </p:nvCxnSpPr>
        <p:spPr>
          <a:xfrm flipV="1">
            <a:off x="10305012" y="2844427"/>
            <a:ext cx="11327" cy="16324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B0719E55-DC11-CF3F-704B-77F77C3AAFA6}"/>
              </a:ext>
            </a:extLst>
          </p:cNvPr>
          <p:cNvSpPr/>
          <p:nvPr/>
        </p:nvSpPr>
        <p:spPr>
          <a:xfrm>
            <a:off x="10290292" y="2817890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1EA7700-3AEC-05F4-098F-064D5422D32C}"/>
              </a:ext>
            </a:extLst>
          </p:cNvPr>
          <p:cNvCxnSpPr>
            <a:cxnSpLocks/>
          </p:cNvCxnSpPr>
          <p:nvPr/>
        </p:nvCxnSpPr>
        <p:spPr>
          <a:xfrm flipV="1">
            <a:off x="10493149" y="2660036"/>
            <a:ext cx="0" cy="18190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797E964B-BD5F-75AB-AEF4-121A28CF41EB}"/>
              </a:ext>
            </a:extLst>
          </p:cNvPr>
          <p:cNvSpPr/>
          <p:nvPr/>
        </p:nvSpPr>
        <p:spPr>
          <a:xfrm>
            <a:off x="10473933" y="2637175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DC5BB0C-388E-C217-716D-527E72474951}"/>
              </a:ext>
            </a:extLst>
          </p:cNvPr>
          <p:cNvSpPr txBox="1"/>
          <p:nvPr/>
        </p:nvSpPr>
        <p:spPr>
          <a:xfrm>
            <a:off x="7326614" y="2347814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FMC In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E6121D0-BBD8-9EB2-A618-E8589E319D88}"/>
              </a:ext>
            </a:extLst>
          </p:cNvPr>
          <p:cNvCxnSpPr>
            <a:cxnSpLocks/>
          </p:cNvCxnSpPr>
          <p:nvPr/>
        </p:nvCxnSpPr>
        <p:spPr>
          <a:xfrm>
            <a:off x="9388695" y="4021623"/>
            <a:ext cx="2296618" cy="0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B800C6F-113D-8E86-A4F7-7E7E1B2011C9}"/>
              </a:ext>
            </a:extLst>
          </p:cNvPr>
          <p:cNvCxnSpPr>
            <a:cxnSpLocks/>
          </p:cNvCxnSpPr>
          <p:nvPr/>
        </p:nvCxnSpPr>
        <p:spPr>
          <a:xfrm>
            <a:off x="9568226" y="3840748"/>
            <a:ext cx="2127380" cy="8160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012447A-6C4A-2BC1-4E9C-9A93AF5193E9}"/>
              </a:ext>
            </a:extLst>
          </p:cNvPr>
          <p:cNvCxnSpPr>
            <a:cxnSpLocks/>
          </p:cNvCxnSpPr>
          <p:nvPr/>
        </p:nvCxnSpPr>
        <p:spPr>
          <a:xfrm>
            <a:off x="9756629" y="3639160"/>
            <a:ext cx="1956532" cy="4605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98993D1-7BD7-E386-30EC-2C063868A174}"/>
              </a:ext>
            </a:extLst>
          </p:cNvPr>
          <p:cNvCxnSpPr>
            <a:cxnSpLocks/>
          </p:cNvCxnSpPr>
          <p:nvPr/>
        </p:nvCxnSpPr>
        <p:spPr>
          <a:xfrm flipV="1">
            <a:off x="9935105" y="3205158"/>
            <a:ext cx="1750208" cy="1216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16764B5-B605-A925-DBC6-B0A8F15B8F3E}"/>
              </a:ext>
            </a:extLst>
          </p:cNvPr>
          <p:cNvCxnSpPr>
            <a:cxnSpLocks/>
          </p:cNvCxnSpPr>
          <p:nvPr/>
        </p:nvCxnSpPr>
        <p:spPr>
          <a:xfrm flipV="1">
            <a:off x="10154249" y="3009576"/>
            <a:ext cx="1531064" cy="17848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FADCE17-866A-2AC0-D7AB-C9AAF7D1B249}"/>
              </a:ext>
            </a:extLst>
          </p:cNvPr>
          <p:cNvCxnSpPr>
            <a:cxnSpLocks/>
          </p:cNvCxnSpPr>
          <p:nvPr/>
        </p:nvCxnSpPr>
        <p:spPr>
          <a:xfrm flipV="1">
            <a:off x="10331059" y="2830631"/>
            <a:ext cx="1358497" cy="9630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3A70C5F-AF4A-518A-524F-CDF8EE904857}"/>
              </a:ext>
            </a:extLst>
          </p:cNvPr>
          <p:cNvCxnSpPr>
            <a:cxnSpLocks/>
          </p:cNvCxnSpPr>
          <p:nvPr/>
        </p:nvCxnSpPr>
        <p:spPr>
          <a:xfrm flipV="1">
            <a:off x="10512365" y="2652482"/>
            <a:ext cx="1193965" cy="5438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FC6C0169-F099-054A-5223-DB70110CE16A}"/>
              </a:ext>
            </a:extLst>
          </p:cNvPr>
          <p:cNvSpPr txBox="1"/>
          <p:nvPr/>
        </p:nvSpPr>
        <p:spPr>
          <a:xfrm>
            <a:off x="10956011" y="2310107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MIPS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5142220-A880-5ED8-C0DC-489341DFE4F6}"/>
              </a:ext>
            </a:extLst>
          </p:cNvPr>
          <p:cNvSpPr txBox="1"/>
          <p:nvPr/>
        </p:nvSpPr>
        <p:spPr>
          <a:xfrm>
            <a:off x="7805208" y="5580970"/>
            <a:ext cx="235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wire lengths should be minimized and equal  (ideally) </a:t>
            </a:r>
          </a:p>
        </p:txBody>
      </p:sp>
    </p:spTree>
    <p:extLst>
      <p:ext uri="{BB962C8B-B14F-4D97-AF65-F5344CB8AC3E}">
        <p14:creationId xmlns:p14="http://schemas.microsoft.com/office/powerpoint/2010/main" val="6062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Basic Data Flow (CMM)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CB07-DF2F-A7D4-774A-8344F361C6CE}"/>
              </a:ext>
            </a:extLst>
          </p:cNvPr>
          <p:cNvSpPr txBox="1"/>
          <p:nvPr/>
        </p:nvSpPr>
        <p:spPr>
          <a:xfrm>
            <a:off x="9287085" y="2838380"/>
            <a:ext cx="2840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MIPS Microprocessor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8DCBB-3A94-6373-097D-F37E69BDC0A9}"/>
              </a:ext>
            </a:extLst>
          </p:cNvPr>
          <p:cNvSpPr txBox="1"/>
          <p:nvPr/>
        </p:nvSpPr>
        <p:spPr>
          <a:xfrm>
            <a:off x="3815367" y="2806964"/>
            <a:ext cx="856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A9106-F8DE-FC65-5DEB-36AAD2D9DEC4}"/>
              </a:ext>
            </a:extLst>
          </p:cNvPr>
          <p:cNvSpPr txBox="1"/>
          <p:nvPr/>
        </p:nvSpPr>
        <p:spPr>
          <a:xfrm>
            <a:off x="253134" y="2823375"/>
            <a:ext cx="5068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18E26-F83E-BDE5-2E43-A94C9C4CBE2A}"/>
              </a:ext>
            </a:extLst>
          </p:cNvPr>
          <p:cNvSpPr txBox="1"/>
          <p:nvPr/>
        </p:nvSpPr>
        <p:spPr>
          <a:xfrm>
            <a:off x="9766479" y="4920512"/>
            <a:ext cx="18817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Power Supply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5EEC6B-33DC-7873-884E-4F163480656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0707378" y="3300045"/>
            <a:ext cx="0" cy="1620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C8A90-3F5C-7A9C-B376-B0E35B9DEA4A}"/>
              </a:ext>
            </a:extLst>
          </p:cNvPr>
          <p:cNvCxnSpPr>
            <a:cxnSpLocks/>
          </p:cNvCxnSpPr>
          <p:nvPr/>
        </p:nvCxnSpPr>
        <p:spPr>
          <a:xfrm>
            <a:off x="4671692" y="3069212"/>
            <a:ext cx="9328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A207D-9C43-1229-9145-1C06D7C4D02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60004" y="3037797"/>
            <a:ext cx="3055363" cy="16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81C7F4-B776-47A8-5417-B40799D982C0}"/>
              </a:ext>
            </a:extLst>
          </p:cNvPr>
          <p:cNvSpPr txBox="1"/>
          <p:nvPr/>
        </p:nvSpPr>
        <p:spPr>
          <a:xfrm>
            <a:off x="145592" y="2054956"/>
            <a:ext cx="4965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FPGA program 8 bit-stream download </a:t>
            </a:r>
          </a:p>
          <a:p>
            <a:r>
              <a:rPr lang="en-US" sz="2400" dirty="0"/>
              <a:t>(JTAG)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FD78F-AF6E-D13A-B475-FBFE778FC008}"/>
              </a:ext>
            </a:extLst>
          </p:cNvPr>
          <p:cNvSpPr txBox="1"/>
          <p:nvPr/>
        </p:nvSpPr>
        <p:spPr>
          <a:xfrm>
            <a:off x="213061" y="3268629"/>
            <a:ext cx="3825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FPGA upload program results</a:t>
            </a:r>
          </a:p>
          <a:p>
            <a:r>
              <a:rPr lang="en-US" sz="2400" dirty="0"/>
              <a:t> after program is completed</a:t>
            </a:r>
          </a:p>
          <a:p>
            <a:r>
              <a:rPr lang="en-US" sz="2400" dirty="0"/>
              <a:t>(JTAG)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2A65A-088E-2916-1EB2-998A5B401661}"/>
              </a:ext>
            </a:extLst>
          </p:cNvPr>
          <p:cNvSpPr txBox="1"/>
          <p:nvPr/>
        </p:nvSpPr>
        <p:spPr>
          <a:xfrm>
            <a:off x="5381263" y="2299499"/>
            <a:ext cx="25667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-IO  16 Bit  (In/Out)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-Mem/Write (Out)</a:t>
            </a:r>
          </a:p>
          <a:p>
            <a:r>
              <a:rPr lang="en-US" sz="2400" dirty="0"/>
              <a:t>-PC 16 Bit (Out) </a:t>
            </a:r>
          </a:p>
          <a:p>
            <a:r>
              <a:rPr lang="en-US" sz="2400" dirty="0"/>
              <a:t>-Reset 1 Bit (In)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FF0908-7A68-9432-3F9F-C19244071472}"/>
              </a:ext>
            </a:extLst>
          </p:cNvPr>
          <p:cNvSpPr txBox="1"/>
          <p:nvPr/>
        </p:nvSpPr>
        <p:spPr>
          <a:xfrm>
            <a:off x="9459120" y="4251469"/>
            <a:ext cx="26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DIN 5 Pin connector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1849A-5436-1FF3-AEB1-133D9FD335C4}"/>
              </a:ext>
            </a:extLst>
          </p:cNvPr>
          <p:cNvSpPr txBox="1"/>
          <p:nvPr/>
        </p:nvSpPr>
        <p:spPr>
          <a:xfrm>
            <a:off x="5604528" y="2690336"/>
            <a:ext cx="281391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Passive Level Shifting</a:t>
            </a:r>
          </a:p>
          <a:p>
            <a:r>
              <a:rPr lang="en-US" dirty="0"/>
              <a:t>(On Any In Signal)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4FD23-286E-811B-AF6F-C5236192DD2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418440" y="3069213"/>
            <a:ext cx="868645" cy="1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640E836-53EF-E29C-8A95-8F2C50AC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– bit CMOS MIPS Microprocessor (CMM) PCB Layout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47EE-6BCB-44C1-8AD3-44213AC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50B0D-B601-9F66-6186-28853088E376}"/>
              </a:ext>
            </a:extLst>
          </p:cNvPr>
          <p:cNvSpPr/>
          <p:nvPr/>
        </p:nvSpPr>
        <p:spPr>
          <a:xfrm>
            <a:off x="5510202" y="1690688"/>
            <a:ext cx="6449426" cy="3033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95563-FE42-F142-DADB-933FC1D0DA93}"/>
              </a:ext>
            </a:extLst>
          </p:cNvPr>
          <p:cNvSpPr txBox="1"/>
          <p:nvPr/>
        </p:nvSpPr>
        <p:spPr>
          <a:xfrm rot="5400000" flipH="1">
            <a:off x="4820965" y="3147093"/>
            <a:ext cx="1904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FMC  Connector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521C-7A43-E7D7-3B9E-05FC53A8E59A}"/>
              </a:ext>
            </a:extLst>
          </p:cNvPr>
          <p:cNvSpPr txBox="1"/>
          <p:nvPr/>
        </p:nvSpPr>
        <p:spPr>
          <a:xfrm>
            <a:off x="9130333" y="2975912"/>
            <a:ext cx="1828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MIPS </a:t>
            </a:r>
          </a:p>
          <a:p>
            <a:r>
              <a:rPr lang="en-US" sz="2000" dirty="0"/>
              <a:t>Microprocessor</a:t>
            </a:r>
          </a:p>
          <a:p>
            <a:r>
              <a:rPr lang="en-US" sz="2000" dirty="0"/>
              <a:t>Socket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F34D3-2C52-C0DB-5E4E-E79204AFBADA}"/>
              </a:ext>
            </a:extLst>
          </p:cNvPr>
          <p:cNvSpPr txBox="1"/>
          <p:nvPr/>
        </p:nvSpPr>
        <p:spPr>
          <a:xfrm>
            <a:off x="7260744" y="2822692"/>
            <a:ext cx="10390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Voltage Divider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EDD79-46FC-FE57-4CE5-B1214097C929}"/>
              </a:ext>
            </a:extLst>
          </p:cNvPr>
          <p:cNvSpPr txBox="1"/>
          <p:nvPr/>
        </p:nvSpPr>
        <p:spPr>
          <a:xfrm>
            <a:off x="5748951" y="1760349"/>
            <a:ext cx="20313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Power Supply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01C87-4E6C-7233-558D-E00F86215D2F}"/>
              </a:ext>
            </a:extLst>
          </p:cNvPr>
          <p:cNvSpPr txBox="1"/>
          <p:nvPr/>
        </p:nvSpPr>
        <p:spPr>
          <a:xfrm rot="5400000">
            <a:off x="4230738" y="2531540"/>
            <a:ext cx="179314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FMC Cable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56E13-7EE1-1B30-3EE0-E7C024DECD30}"/>
              </a:ext>
            </a:extLst>
          </p:cNvPr>
          <p:cNvSpPr txBox="1"/>
          <p:nvPr/>
        </p:nvSpPr>
        <p:spPr>
          <a:xfrm rot="16200000">
            <a:off x="10576358" y="3246191"/>
            <a:ext cx="15548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Thermal Sensor Setup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9D504-1A00-7A23-95DF-1F6B23DE9947}"/>
              </a:ext>
            </a:extLst>
          </p:cNvPr>
          <p:cNvSpPr txBox="1"/>
          <p:nvPr/>
        </p:nvSpPr>
        <p:spPr>
          <a:xfrm>
            <a:off x="834496" y="1690688"/>
            <a:ext cx="39037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Voltage Divider on all lines except exclusively outputs from MIPS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Excel Sheet for more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MIPS power from FMC, but SMA connected via a jumper for back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GND shorted to Second SMA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E52C65-C50D-CFCF-8021-3D59EA2251FB}"/>
              </a:ext>
            </a:extLst>
          </p:cNvPr>
          <p:cNvCxnSpPr>
            <a:cxnSpLocks/>
          </p:cNvCxnSpPr>
          <p:nvPr/>
        </p:nvCxnSpPr>
        <p:spPr>
          <a:xfrm>
            <a:off x="8299811" y="3030341"/>
            <a:ext cx="8305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A44391-E6AE-CB56-45B1-0FD0D4E2D92D}"/>
              </a:ext>
            </a:extLst>
          </p:cNvPr>
          <p:cNvCxnSpPr>
            <a:cxnSpLocks/>
          </p:cNvCxnSpPr>
          <p:nvPr/>
        </p:nvCxnSpPr>
        <p:spPr>
          <a:xfrm flipH="1">
            <a:off x="5967200" y="3615725"/>
            <a:ext cx="3163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A85B2C-76B7-C2CA-E219-E4CB5F9FCCAB}"/>
              </a:ext>
            </a:extLst>
          </p:cNvPr>
          <p:cNvCxnSpPr>
            <a:cxnSpLocks/>
          </p:cNvCxnSpPr>
          <p:nvPr/>
        </p:nvCxnSpPr>
        <p:spPr>
          <a:xfrm>
            <a:off x="5957834" y="3030341"/>
            <a:ext cx="13029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B4408B-D596-4846-FFBE-A7F615E8FA05}"/>
              </a:ext>
            </a:extLst>
          </p:cNvPr>
          <p:cNvCxnSpPr>
            <a:cxnSpLocks/>
          </p:cNvCxnSpPr>
          <p:nvPr/>
        </p:nvCxnSpPr>
        <p:spPr>
          <a:xfrm>
            <a:off x="8975363" y="5163484"/>
            <a:ext cx="3674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234A0-E71B-0C99-C2E8-B08D565F2367}"/>
              </a:ext>
            </a:extLst>
          </p:cNvPr>
          <p:cNvCxnSpPr>
            <a:cxnSpLocks/>
          </p:cNvCxnSpPr>
          <p:nvPr/>
        </p:nvCxnSpPr>
        <p:spPr>
          <a:xfrm flipV="1">
            <a:off x="9341027" y="4974048"/>
            <a:ext cx="65190" cy="189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287C57-1EB5-D6A7-2967-7272B612FC53}"/>
              </a:ext>
            </a:extLst>
          </p:cNvPr>
          <p:cNvCxnSpPr>
            <a:cxnSpLocks/>
          </p:cNvCxnSpPr>
          <p:nvPr/>
        </p:nvCxnSpPr>
        <p:spPr>
          <a:xfrm flipH="1" flipV="1">
            <a:off x="9403075" y="4975475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F95C05-02FC-A207-F567-D2FAF07F6282}"/>
              </a:ext>
            </a:extLst>
          </p:cNvPr>
          <p:cNvCxnSpPr>
            <a:cxnSpLocks/>
          </p:cNvCxnSpPr>
          <p:nvPr/>
        </p:nvCxnSpPr>
        <p:spPr>
          <a:xfrm flipH="1">
            <a:off x="9483547" y="4975474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76FCB5-714B-DC7A-0050-930BD481034C}"/>
              </a:ext>
            </a:extLst>
          </p:cNvPr>
          <p:cNvCxnSpPr>
            <a:cxnSpLocks/>
          </p:cNvCxnSpPr>
          <p:nvPr/>
        </p:nvCxnSpPr>
        <p:spPr>
          <a:xfrm flipH="1" flipV="1">
            <a:off x="9557317" y="4975475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73C59A-966A-E8D7-3744-B079728B91F6}"/>
              </a:ext>
            </a:extLst>
          </p:cNvPr>
          <p:cNvCxnSpPr>
            <a:cxnSpLocks/>
          </p:cNvCxnSpPr>
          <p:nvPr/>
        </p:nvCxnSpPr>
        <p:spPr>
          <a:xfrm flipH="1">
            <a:off x="9637789" y="4975474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52EEB-7410-D178-7C41-CACE1A40B09E}"/>
              </a:ext>
            </a:extLst>
          </p:cNvPr>
          <p:cNvCxnSpPr>
            <a:cxnSpLocks/>
          </p:cNvCxnSpPr>
          <p:nvPr/>
        </p:nvCxnSpPr>
        <p:spPr>
          <a:xfrm flipH="1" flipV="1">
            <a:off x="9715119" y="4975475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DFCBEA-6B02-5461-0807-DE8E7C622DED}"/>
              </a:ext>
            </a:extLst>
          </p:cNvPr>
          <p:cNvCxnSpPr>
            <a:cxnSpLocks/>
          </p:cNvCxnSpPr>
          <p:nvPr/>
        </p:nvCxnSpPr>
        <p:spPr>
          <a:xfrm flipH="1">
            <a:off x="9795591" y="4975474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FB44C0-2F95-60BC-848E-52A7CD49A47B}"/>
              </a:ext>
            </a:extLst>
          </p:cNvPr>
          <p:cNvCxnSpPr>
            <a:cxnSpLocks/>
          </p:cNvCxnSpPr>
          <p:nvPr/>
        </p:nvCxnSpPr>
        <p:spPr>
          <a:xfrm flipH="1" flipV="1">
            <a:off x="9868944" y="4974049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235CAA-F493-4B09-DFBA-83922D25C6AB}"/>
              </a:ext>
            </a:extLst>
          </p:cNvPr>
          <p:cNvCxnSpPr>
            <a:cxnSpLocks/>
          </p:cNvCxnSpPr>
          <p:nvPr/>
        </p:nvCxnSpPr>
        <p:spPr>
          <a:xfrm flipH="1">
            <a:off x="9949416" y="4972622"/>
            <a:ext cx="76617" cy="435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81B6C8-6E81-628E-989A-5C16E6850C56}"/>
              </a:ext>
            </a:extLst>
          </p:cNvPr>
          <p:cNvCxnSpPr>
            <a:cxnSpLocks/>
          </p:cNvCxnSpPr>
          <p:nvPr/>
        </p:nvCxnSpPr>
        <p:spPr>
          <a:xfrm flipH="1" flipV="1">
            <a:off x="10030010" y="4972623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3D444-58E3-DBFA-BF3E-39F68F099A7A}"/>
              </a:ext>
            </a:extLst>
          </p:cNvPr>
          <p:cNvCxnSpPr>
            <a:cxnSpLocks/>
          </p:cNvCxnSpPr>
          <p:nvPr/>
        </p:nvCxnSpPr>
        <p:spPr>
          <a:xfrm flipH="1">
            <a:off x="10110900" y="4972622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2D2391-F4DC-7438-1C88-D87332A3884F}"/>
              </a:ext>
            </a:extLst>
          </p:cNvPr>
          <p:cNvCxnSpPr>
            <a:cxnSpLocks/>
          </p:cNvCxnSpPr>
          <p:nvPr/>
        </p:nvCxnSpPr>
        <p:spPr>
          <a:xfrm flipH="1" flipV="1">
            <a:off x="10192798" y="4972623"/>
            <a:ext cx="76913" cy="435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87F3DA-FB5C-8A55-DE43-6FE8D9D34C0F}"/>
              </a:ext>
            </a:extLst>
          </p:cNvPr>
          <p:cNvCxnSpPr>
            <a:cxnSpLocks/>
          </p:cNvCxnSpPr>
          <p:nvPr/>
        </p:nvCxnSpPr>
        <p:spPr>
          <a:xfrm flipH="1">
            <a:off x="10273270" y="4972622"/>
            <a:ext cx="73353" cy="434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2C3401-84A5-12B4-8958-0AD7412E81F7}"/>
              </a:ext>
            </a:extLst>
          </p:cNvPr>
          <p:cNvCxnSpPr>
            <a:cxnSpLocks/>
          </p:cNvCxnSpPr>
          <p:nvPr/>
        </p:nvCxnSpPr>
        <p:spPr>
          <a:xfrm flipH="1" flipV="1">
            <a:off x="10352318" y="4972622"/>
            <a:ext cx="63385" cy="217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7BC73C-018F-8F3F-BFAD-BBB1E428489A}"/>
              </a:ext>
            </a:extLst>
          </p:cNvPr>
          <p:cNvCxnSpPr>
            <a:cxnSpLocks/>
          </p:cNvCxnSpPr>
          <p:nvPr/>
        </p:nvCxnSpPr>
        <p:spPr>
          <a:xfrm flipH="1">
            <a:off x="10411107" y="5189155"/>
            <a:ext cx="3103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931381-6FBA-EC97-A831-3834A39BC703}"/>
              </a:ext>
            </a:extLst>
          </p:cNvPr>
          <p:cNvCxnSpPr>
            <a:cxnSpLocks/>
          </p:cNvCxnSpPr>
          <p:nvPr/>
        </p:nvCxnSpPr>
        <p:spPr>
          <a:xfrm flipV="1">
            <a:off x="10695657" y="6338976"/>
            <a:ext cx="0" cy="187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15F144-DDA1-5C39-4F48-AFA8BE28A877}"/>
              </a:ext>
            </a:extLst>
          </p:cNvPr>
          <p:cNvCxnSpPr>
            <a:cxnSpLocks/>
          </p:cNvCxnSpPr>
          <p:nvPr/>
        </p:nvCxnSpPr>
        <p:spPr>
          <a:xfrm flipH="1">
            <a:off x="10402660" y="6526486"/>
            <a:ext cx="5499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5CC597-4AAA-6E89-7E76-F272EB82DF89}"/>
              </a:ext>
            </a:extLst>
          </p:cNvPr>
          <p:cNvCxnSpPr>
            <a:cxnSpLocks/>
          </p:cNvCxnSpPr>
          <p:nvPr/>
        </p:nvCxnSpPr>
        <p:spPr>
          <a:xfrm flipH="1">
            <a:off x="10462001" y="6578769"/>
            <a:ext cx="4312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AE9C40-6199-C481-63CA-2212EA8FBD70}"/>
              </a:ext>
            </a:extLst>
          </p:cNvPr>
          <p:cNvCxnSpPr>
            <a:cxnSpLocks/>
          </p:cNvCxnSpPr>
          <p:nvPr/>
        </p:nvCxnSpPr>
        <p:spPr>
          <a:xfrm flipH="1">
            <a:off x="10519833" y="6627129"/>
            <a:ext cx="327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BE88C-DDB6-3F43-9AA4-A1D7FE053C18}"/>
              </a:ext>
            </a:extLst>
          </p:cNvPr>
          <p:cNvCxnSpPr>
            <a:cxnSpLocks/>
          </p:cNvCxnSpPr>
          <p:nvPr/>
        </p:nvCxnSpPr>
        <p:spPr>
          <a:xfrm flipH="1">
            <a:off x="10578046" y="6674436"/>
            <a:ext cx="199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766F393-D78D-FED9-1485-B5EB8544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17832" y="5634368"/>
            <a:ext cx="1333092" cy="4511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BADA036-BB18-7A79-7D47-68C70DECA5DF}"/>
              </a:ext>
            </a:extLst>
          </p:cNvPr>
          <p:cNvSpPr txBox="1"/>
          <p:nvPr/>
        </p:nvSpPr>
        <p:spPr>
          <a:xfrm>
            <a:off x="8293820" y="494056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A57075-2F25-2ECA-FA87-CF8CCC176B02}"/>
              </a:ext>
            </a:extLst>
          </p:cNvPr>
          <p:cNvSpPr txBox="1"/>
          <p:nvPr/>
        </p:nvSpPr>
        <p:spPr>
          <a:xfrm>
            <a:off x="10598690" y="4762904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847F8-A3A8-B31C-6C23-228D855ED24E}"/>
              </a:ext>
            </a:extLst>
          </p:cNvPr>
          <p:cNvSpPr txBox="1"/>
          <p:nvPr/>
        </p:nvSpPr>
        <p:spPr>
          <a:xfrm>
            <a:off x="9571748" y="463246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256F5D-100B-DA16-CA30-0647295F1C83}"/>
              </a:ext>
            </a:extLst>
          </p:cNvPr>
          <p:cNvSpPr txBox="1"/>
          <p:nvPr/>
        </p:nvSpPr>
        <p:spPr>
          <a:xfrm>
            <a:off x="10082961" y="5683293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10287D-E569-114B-D06A-E46CDD02DE32}"/>
              </a:ext>
            </a:extLst>
          </p:cNvPr>
          <p:cNvSpPr/>
          <p:nvPr/>
        </p:nvSpPr>
        <p:spPr>
          <a:xfrm>
            <a:off x="10682877" y="5163484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1DDD30-C384-EED8-9E7C-98A7ACCB7B55}"/>
              </a:ext>
            </a:extLst>
          </p:cNvPr>
          <p:cNvSpPr/>
          <p:nvPr/>
        </p:nvSpPr>
        <p:spPr>
          <a:xfrm>
            <a:off x="8958213" y="5140624"/>
            <a:ext cx="52094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DF5470-3FB7-1CA4-FC5B-64BCF3B92200}"/>
              </a:ext>
            </a:extLst>
          </p:cNvPr>
          <p:cNvSpPr txBox="1"/>
          <p:nvPr/>
        </p:nvSpPr>
        <p:spPr>
          <a:xfrm>
            <a:off x="9113954" y="1760349"/>
            <a:ext cx="6725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SMA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8DF907-039A-B17D-209E-17A37319E723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9441531" y="2160459"/>
            <a:ext cx="8693" cy="174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C005F3-234C-ABDB-3221-25DB04CAEB9F}"/>
              </a:ext>
            </a:extLst>
          </p:cNvPr>
          <p:cNvSpPr txBox="1"/>
          <p:nvPr/>
        </p:nvSpPr>
        <p:spPr>
          <a:xfrm>
            <a:off x="9055063" y="2339811"/>
            <a:ext cx="8498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Jumper Wire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D4A3D2-370C-890E-4A1A-9FBC3401F432}"/>
              </a:ext>
            </a:extLst>
          </p:cNvPr>
          <p:cNvCxnSpPr>
            <a:cxnSpLocks/>
          </p:cNvCxnSpPr>
          <p:nvPr/>
        </p:nvCxnSpPr>
        <p:spPr>
          <a:xfrm flipH="1">
            <a:off x="9441531" y="2614190"/>
            <a:ext cx="8693" cy="35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E26A73-8B77-114B-6D78-A086FC4420B5}"/>
              </a:ext>
            </a:extLst>
          </p:cNvPr>
          <p:cNvSpPr txBox="1"/>
          <p:nvPr/>
        </p:nvSpPr>
        <p:spPr>
          <a:xfrm>
            <a:off x="10181439" y="1759862"/>
            <a:ext cx="6725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SMA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3F7022-4FB6-8D83-BEF3-8F16090F0C6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0517709" y="2159972"/>
            <a:ext cx="0" cy="793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81F764-2173-98CB-E7A5-305C4C789727}"/>
              </a:ext>
            </a:extLst>
          </p:cNvPr>
          <p:cNvSpPr txBox="1"/>
          <p:nvPr/>
        </p:nvSpPr>
        <p:spPr>
          <a:xfrm>
            <a:off x="8742535" y="1188017"/>
            <a:ext cx="22100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 PWR (1.2V),  GND</a:t>
            </a:r>
          </a:p>
        </p:txBody>
      </p:sp>
    </p:spTree>
    <p:extLst>
      <p:ext uri="{BB962C8B-B14F-4D97-AF65-F5344CB8AC3E}">
        <p14:creationId xmlns:p14="http://schemas.microsoft.com/office/powerpoint/2010/main" val="28557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4D1-CD42-A9E0-3E13-2169D7E9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Basic Data Flow (AMM)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658A5-CD2B-85D6-B9FA-C523E56C9B22}"/>
              </a:ext>
            </a:extLst>
          </p:cNvPr>
          <p:cNvSpPr txBox="1"/>
          <p:nvPr/>
        </p:nvSpPr>
        <p:spPr>
          <a:xfrm>
            <a:off x="8357676" y="3722885"/>
            <a:ext cx="24046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MIPS Microprocessor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EEA46-E9E3-1029-E003-6AC48BB2FD1B}"/>
              </a:ext>
            </a:extLst>
          </p:cNvPr>
          <p:cNvSpPr txBox="1"/>
          <p:nvPr/>
        </p:nvSpPr>
        <p:spPr>
          <a:xfrm>
            <a:off x="2902747" y="3725286"/>
            <a:ext cx="747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2B2EF-8821-7CE8-E122-37692BED8486}"/>
              </a:ext>
            </a:extLst>
          </p:cNvPr>
          <p:cNvSpPr txBox="1"/>
          <p:nvPr/>
        </p:nvSpPr>
        <p:spPr>
          <a:xfrm>
            <a:off x="378272" y="3708195"/>
            <a:ext cx="453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49133-893B-EB29-4190-06A6EE47A7C4}"/>
              </a:ext>
            </a:extLst>
          </p:cNvPr>
          <p:cNvSpPr txBox="1"/>
          <p:nvPr/>
        </p:nvSpPr>
        <p:spPr>
          <a:xfrm>
            <a:off x="9204735" y="1294645"/>
            <a:ext cx="710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AWG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D272D-6416-7D07-4E7C-4937EE920C38}"/>
              </a:ext>
            </a:extLst>
          </p:cNvPr>
          <p:cNvSpPr txBox="1"/>
          <p:nvPr/>
        </p:nvSpPr>
        <p:spPr>
          <a:xfrm>
            <a:off x="8760125" y="5751015"/>
            <a:ext cx="1599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Power 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F1C08-9B95-82FC-AEA5-0CE70D614B9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9559993" y="1694755"/>
            <a:ext cx="0" cy="202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3D24C-45D3-1BFA-2196-D9AB684BF87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9559992" y="4122995"/>
            <a:ext cx="1" cy="1628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A48238-D96C-D073-1572-2AAD90DF0323}"/>
              </a:ext>
            </a:extLst>
          </p:cNvPr>
          <p:cNvCxnSpPr>
            <a:cxnSpLocks/>
          </p:cNvCxnSpPr>
          <p:nvPr/>
        </p:nvCxnSpPr>
        <p:spPr>
          <a:xfrm>
            <a:off x="3659556" y="3879245"/>
            <a:ext cx="9943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E41951-6DF4-F68D-168E-6074DE68F8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2242" y="3908250"/>
            <a:ext cx="2070505" cy="170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FD8C2-AA7F-2FA8-291C-683919DA2C6D}"/>
              </a:ext>
            </a:extLst>
          </p:cNvPr>
          <p:cNvSpPr txBox="1"/>
          <p:nvPr/>
        </p:nvSpPr>
        <p:spPr>
          <a:xfrm>
            <a:off x="293793" y="3000309"/>
            <a:ext cx="402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 program 8 bit-stream download (JTAG)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1F805-A50A-385C-C38A-E01EDC428C18}"/>
              </a:ext>
            </a:extLst>
          </p:cNvPr>
          <p:cNvSpPr txBox="1"/>
          <p:nvPr/>
        </p:nvSpPr>
        <p:spPr>
          <a:xfrm>
            <a:off x="378272" y="4246106"/>
            <a:ext cx="1541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FPGA upload program results</a:t>
            </a:r>
          </a:p>
          <a:p>
            <a:r>
              <a:rPr lang="en-US" sz="2000" dirty="0"/>
              <a:t> after program is completed</a:t>
            </a:r>
          </a:p>
          <a:p>
            <a:r>
              <a:rPr lang="en-US" sz="2000" dirty="0"/>
              <a:t>(JTAG)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4CE75-F6FD-EEAC-F70C-AFFE7816DDB9}"/>
              </a:ext>
            </a:extLst>
          </p:cNvPr>
          <p:cNvSpPr txBox="1"/>
          <p:nvPr/>
        </p:nvSpPr>
        <p:spPr>
          <a:xfrm>
            <a:off x="4632543" y="3410258"/>
            <a:ext cx="2177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-IO  16 Bit  (In/Out)</a:t>
            </a:r>
          </a:p>
          <a:p>
            <a:endParaRPr lang="en-US" sz="2000" dirty="0"/>
          </a:p>
          <a:p>
            <a:r>
              <a:rPr lang="en-US" sz="2000" dirty="0"/>
              <a:t>-Mem/Write (Out)</a:t>
            </a:r>
          </a:p>
          <a:p>
            <a:r>
              <a:rPr lang="en-US" sz="2000" dirty="0"/>
              <a:t>-PC (Out) 16 Bit</a:t>
            </a:r>
          </a:p>
          <a:p>
            <a:r>
              <a:rPr lang="en-US" sz="2000" dirty="0"/>
              <a:t>-Reset 1 Bit (In)</a:t>
            </a:r>
          </a:p>
          <a:p>
            <a:endParaRPr 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32F53F-9759-4184-2D68-FF5D507EBB7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276407" y="1494700"/>
            <a:ext cx="5928328" cy="223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F7D967-CBA4-D535-EE6B-6650C035B685}"/>
              </a:ext>
            </a:extLst>
          </p:cNvPr>
          <p:cNvSpPr txBox="1"/>
          <p:nvPr/>
        </p:nvSpPr>
        <p:spPr>
          <a:xfrm>
            <a:off x="4999670" y="2099919"/>
            <a:ext cx="2015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AWG Trigger 1 Bit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67709-0B4F-0C93-6E3C-255F613668FE}"/>
              </a:ext>
            </a:extLst>
          </p:cNvPr>
          <p:cNvSpPr txBox="1"/>
          <p:nvPr/>
        </p:nvSpPr>
        <p:spPr>
          <a:xfrm>
            <a:off x="9582562" y="1947901"/>
            <a:ext cx="1933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Reversable Clock</a:t>
            </a:r>
          </a:p>
          <a:p>
            <a:r>
              <a:rPr lang="en-US" sz="2000" dirty="0"/>
              <a:t>24 total inputs</a:t>
            </a:r>
          </a:p>
          <a:p>
            <a:r>
              <a:rPr lang="en-US" sz="2000" dirty="0"/>
              <a:t>(SMA connects)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45609A-0E34-8980-C328-1758B623BDF1}"/>
              </a:ext>
            </a:extLst>
          </p:cNvPr>
          <p:cNvSpPr txBox="1"/>
          <p:nvPr/>
        </p:nvSpPr>
        <p:spPr>
          <a:xfrm>
            <a:off x="9508246" y="4906803"/>
            <a:ext cx="225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DIN 5 Pin connector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E5CB8-4AE8-378B-E1D0-5471B7770E7E}"/>
              </a:ext>
            </a:extLst>
          </p:cNvPr>
          <p:cNvSpPr txBox="1"/>
          <p:nvPr/>
        </p:nvSpPr>
        <p:spPr>
          <a:xfrm>
            <a:off x="4663417" y="3722885"/>
            <a:ext cx="21154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Active Level Shifting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CB0AB-0CE3-FD8B-3A25-10B474ACAD1C}"/>
              </a:ext>
            </a:extLst>
          </p:cNvPr>
          <p:cNvCxnSpPr>
            <a:cxnSpLocks/>
          </p:cNvCxnSpPr>
          <p:nvPr/>
        </p:nvCxnSpPr>
        <p:spPr>
          <a:xfrm>
            <a:off x="6778868" y="3908250"/>
            <a:ext cx="15285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EA708A-B50D-80C3-E058-840E765E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297F-DE82-4A6C-91F3-23319E688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1074</Words>
  <Application>Microsoft Macintosh PowerPoint</Application>
  <PresentationFormat>Widescreen</PresentationFormat>
  <Paragraphs>298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Euphemia</vt:lpstr>
      <vt:lpstr>Office Theme</vt:lpstr>
      <vt:lpstr>Structure of RH90 MIPS Microprocessor</vt:lpstr>
      <vt:lpstr>Structure of RH90 MIPS Microprocessor</vt:lpstr>
      <vt:lpstr>RH90 MIPS Microprocessor Die</vt:lpstr>
      <vt:lpstr>FMC To Card Edge (F2CE) V3: Two PCB </vt:lpstr>
      <vt:lpstr>FMC To Card Edge (F2CE) V3: Daughter PCB </vt:lpstr>
      <vt:lpstr>Voltage Divider Circuit</vt:lpstr>
      <vt:lpstr>Basic Data Flow (CMM)</vt:lpstr>
      <vt:lpstr>16 – bit CMOS MIPS Microprocessor (CMM) PCB Layout</vt:lpstr>
      <vt:lpstr>Basic Data Flow (AMM)</vt:lpstr>
      <vt:lpstr>16–bit Adiabatic MIPS Microprocessor (AMM) PCB Layout</vt:lpstr>
      <vt:lpstr>AMM Level Shifting Daughter Board </vt:lpstr>
      <vt:lpstr>Single Channel Level Shifter</vt:lpstr>
      <vt:lpstr>Parts List: </vt:lpstr>
      <vt:lpstr>Sources Used</vt:lpstr>
      <vt:lpstr>Additional Info 1/19/2023</vt:lpstr>
      <vt:lpstr>VITA 57.1 FMC Connector Pinouts</vt:lpstr>
      <vt:lpstr>PowerPoint Presentation</vt:lpstr>
      <vt:lpstr>PowerPoint Presentation</vt:lpstr>
      <vt:lpstr>State Machine MIPS</vt:lpstr>
      <vt:lpstr>Next State MIPS</vt:lpstr>
      <vt:lpstr>FMC To Card Edge V2 (F2CE)</vt:lpstr>
      <vt:lpstr>F2CE PCB Fab</vt:lpstr>
      <vt:lpstr>F2CE PCB Partial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Cowart</dc:creator>
  <cp:lastModifiedBy>MCMANUS, RICHARD</cp:lastModifiedBy>
  <cp:revision>267</cp:revision>
  <dcterms:created xsi:type="dcterms:W3CDTF">2022-03-31T18:18:44Z</dcterms:created>
  <dcterms:modified xsi:type="dcterms:W3CDTF">2023-03-16T00:00:46Z</dcterms:modified>
</cp:coreProperties>
</file>