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1"/>
  </p:normalViewPr>
  <p:slideViewPr>
    <p:cSldViewPr snapToGrid="0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E752D-1AAF-F642-BFB2-C76648EAF56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5A9F0-93CD-8145-9F32-8A5846D8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5A9F0-93CD-8145-9F32-8A5846D8E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6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3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FBF03B-A7D2-1A44-B505-7047429B1D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F48FC8-6EC3-8C46-A723-07530E69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2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zhinst.com/pqsc_user_manual/tutorial_synchronization_hdaw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6ACC-E564-DAF2-62E5-E10A1F23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Zurich </a:t>
            </a:r>
            <a:r>
              <a:rPr lang="en-US" dirty="0" err="1"/>
              <a:t>Hdawg</a:t>
            </a:r>
            <a:r>
              <a:rPr lang="en-US" dirty="0"/>
              <a:t> Synchronization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CDABE-7946-7573-DBEB-499205CB2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McManus</a:t>
            </a:r>
          </a:p>
          <a:p>
            <a:r>
              <a:rPr lang="en-US" dirty="0"/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37228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FA7D5-0781-7D34-7840-1DB22025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Method 1: Zurich PQSC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5992CB-D62D-B6E7-A998-CC9BAC8D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870941"/>
            <a:ext cx="10921466" cy="28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A7D5-0781-7D34-7840-1DB22025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70" y="964692"/>
            <a:ext cx="8089861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Zurich Example PQSC Synchronization </a:t>
            </a:r>
            <a:br>
              <a:rPr lang="en-US" dirty="0"/>
            </a:b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Synchronization of multiple HDAWGs</a:t>
            </a:r>
            <a:r>
              <a:rPr lang="en-US" sz="1800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86F80B5-2F55-FB72-B1DE-65A9BD9E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965" y="2541785"/>
            <a:ext cx="5882124" cy="374064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B87C82-9483-C3D8-1004-059EB42B7D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04"/>
          <a:stretch/>
        </p:blipFill>
        <p:spPr>
          <a:xfrm>
            <a:off x="1419154" y="2541785"/>
            <a:ext cx="2292316" cy="1555618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AAFCBEE-0E0A-94CF-D0AD-7D7A7044E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11" y="4746793"/>
            <a:ext cx="2336800" cy="1231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AD2B7C-439F-920A-E516-72EA8FCDAC0F}"/>
              </a:ext>
            </a:extLst>
          </p:cNvPr>
          <p:cNvSpPr txBox="1"/>
          <p:nvPr/>
        </p:nvSpPr>
        <p:spPr>
          <a:xfrm>
            <a:off x="1484657" y="4105509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AWG Sequencer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7306C-B8DE-A898-9065-96C24912158E}"/>
              </a:ext>
            </a:extLst>
          </p:cNvPr>
          <p:cNvSpPr txBox="1"/>
          <p:nvPr/>
        </p:nvSpPr>
        <p:spPr>
          <a:xfrm>
            <a:off x="1482255" y="598722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PQSC Output</a:t>
            </a:r>
          </a:p>
        </p:txBody>
      </p:sp>
    </p:spTree>
    <p:extLst>
      <p:ext uri="{BB962C8B-B14F-4D97-AF65-F5344CB8AC3E}">
        <p14:creationId xmlns:p14="http://schemas.microsoft.com/office/powerpoint/2010/main" val="309321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D228-6915-CA74-B48C-E61D4FCD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Zurich Example PQSC Synchronization Recreated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981E645-21C8-A065-9250-28610A8C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50" y="2431581"/>
            <a:ext cx="5201201" cy="32821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8C822D-FB09-818A-2291-DB86DADD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2" y="2431581"/>
            <a:ext cx="5201200" cy="3282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46986-ED23-19BD-B244-9868A36AA6DC}"/>
              </a:ext>
            </a:extLst>
          </p:cNvPr>
          <p:cNvSpPr txBox="1"/>
          <p:nvPr/>
        </p:nvSpPr>
        <p:spPr>
          <a:xfrm>
            <a:off x="2124097" y="5713694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20ns per division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DD39B-8895-8781-9F84-6A8EAE335F60}"/>
              </a:ext>
            </a:extLst>
          </p:cNvPr>
          <p:cNvSpPr txBox="1"/>
          <p:nvPr/>
        </p:nvSpPr>
        <p:spPr>
          <a:xfrm>
            <a:off x="7906596" y="571882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200ps per division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8274-84B6-2E7C-B95C-8C78C54CE0A1}"/>
              </a:ext>
            </a:extLst>
          </p:cNvPr>
          <p:cNvSpPr txBox="1"/>
          <p:nvPr/>
        </p:nvSpPr>
        <p:spPr>
          <a:xfrm>
            <a:off x="4650374" y="6139417"/>
            <a:ext cx="289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Delay of ~250ps</a:t>
            </a:r>
          </a:p>
        </p:txBody>
      </p:sp>
    </p:spTree>
    <p:extLst>
      <p:ext uri="{BB962C8B-B14F-4D97-AF65-F5344CB8AC3E}">
        <p14:creationId xmlns:p14="http://schemas.microsoft.com/office/powerpoint/2010/main" val="158606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377B-B7B3-4727-6E2A-241C9A79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Zurich PQSC Ramp Wave Test</a:t>
            </a:r>
            <a:br>
              <a:rPr lang="en-US" dirty="0"/>
            </a:br>
            <a:r>
              <a:rPr lang="en-US" sz="1600" dirty="0"/>
              <a:t>(75 </a:t>
            </a:r>
            <a:r>
              <a:rPr lang="en-US" sz="1600" dirty="0" err="1"/>
              <a:t>Mhz</a:t>
            </a:r>
            <a:r>
              <a:rPr lang="en-US" sz="1600" dirty="0"/>
              <a:t>), Wave 8 of 12, Two </a:t>
            </a:r>
            <a:r>
              <a:rPr lang="en-US" sz="1600" dirty="0" err="1"/>
              <a:t>HDawgs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A238915-C0B0-DBCD-A5F7-261E443B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2" y="2441623"/>
            <a:ext cx="5201198" cy="329138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FE0DDE-6D0C-8519-AAED-C47DF5D7B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51" y="2441623"/>
            <a:ext cx="5201198" cy="3282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3B02DD-393E-ABF7-4649-27130D74C70A}"/>
              </a:ext>
            </a:extLst>
          </p:cNvPr>
          <p:cNvSpPr txBox="1"/>
          <p:nvPr/>
        </p:nvSpPr>
        <p:spPr>
          <a:xfrm>
            <a:off x="2124097" y="5713694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2ns per division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365E8-D536-21A2-4DA4-E5C4B5243431}"/>
              </a:ext>
            </a:extLst>
          </p:cNvPr>
          <p:cNvSpPr txBox="1"/>
          <p:nvPr/>
        </p:nvSpPr>
        <p:spPr>
          <a:xfrm>
            <a:off x="7906596" y="571882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200ps per division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2CD74-4D96-791F-6A83-B08E78186A64}"/>
              </a:ext>
            </a:extLst>
          </p:cNvPr>
          <p:cNvSpPr txBox="1"/>
          <p:nvPr/>
        </p:nvSpPr>
        <p:spPr>
          <a:xfrm>
            <a:off x="4650374" y="6139417"/>
            <a:ext cx="289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Delay of ~250ps</a:t>
            </a:r>
          </a:p>
        </p:txBody>
      </p:sp>
    </p:spTree>
    <p:extLst>
      <p:ext uri="{BB962C8B-B14F-4D97-AF65-F5344CB8AC3E}">
        <p14:creationId xmlns:p14="http://schemas.microsoft.com/office/powerpoint/2010/main" val="98993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76090-FB2A-BBC2-106D-5D0DA14B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Method 2: Delay Compensation (Python)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DE2FBB-364F-B05C-4517-02A985A31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4783"/>
          <a:stretch/>
        </p:blipFill>
        <p:spPr>
          <a:xfrm>
            <a:off x="6227298" y="705885"/>
            <a:ext cx="5709910" cy="300631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179A0F15-55F7-5ABA-5ED2-D5E4DE4AC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9" r="3" b="18380"/>
          <a:stretch/>
        </p:blipFill>
        <p:spPr>
          <a:xfrm>
            <a:off x="254792" y="699582"/>
            <a:ext cx="5709910" cy="30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55C3-A830-C6CF-DFF5-8A1C6F33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96" y="964692"/>
            <a:ext cx="7965809" cy="1188720"/>
          </a:xfrm>
        </p:spPr>
        <p:txBody>
          <a:bodyPr/>
          <a:lstStyle/>
          <a:p>
            <a:r>
              <a:rPr lang="en-US" dirty="0"/>
              <a:t>Delay Compensation Ramp Wave test</a:t>
            </a:r>
            <a:br>
              <a:rPr lang="en-US" dirty="0"/>
            </a:br>
            <a:r>
              <a:rPr lang="en-US" sz="1600" dirty="0"/>
              <a:t>(75 </a:t>
            </a:r>
            <a:r>
              <a:rPr lang="en-US" sz="1600" dirty="0" err="1"/>
              <a:t>Mhz</a:t>
            </a:r>
            <a:r>
              <a:rPr lang="en-US" sz="1600" dirty="0"/>
              <a:t>), Wave 8 of 12, TWO HDAWGS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3EAEC-9B10-7CEA-D0B5-FA4ADC4C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4152" y="2445009"/>
            <a:ext cx="5201198" cy="3284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B9AA7-BF4A-7531-E9B1-FE70EBE1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2013" y="2441623"/>
            <a:ext cx="5190474" cy="328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CE7AA-DA40-FD68-CC60-F97B1B997EE8}"/>
              </a:ext>
            </a:extLst>
          </p:cNvPr>
          <p:cNvSpPr txBox="1"/>
          <p:nvPr/>
        </p:nvSpPr>
        <p:spPr>
          <a:xfrm>
            <a:off x="2124097" y="5713694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2ns per division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39303-17AD-F741-F47F-E17B868CA875}"/>
              </a:ext>
            </a:extLst>
          </p:cNvPr>
          <p:cNvSpPr txBox="1"/>
          <p:nvPr/>
        </p:nvSpPr>
        <p:spPr>
          <a:xfrm>
            <a:off x="7906596" y="571882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200ps per division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F2749-E989-BE03-9095-5694AAFCF163}"/>
              </a:ext>
            </a:extLst>
          </p:cNvPr>
          <p:cNvSpPr txBox="1"/>
          <p:nvPr/>
        </p:nvSpPr>
        <p:spPr>
          <a:xfrm>
            <a:off x="4467889" y="6139417"/>
            <a:ext cx="3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Delay of ~150ps</a:t>
            </a:r>
          </a:p>
        </p:txBody>
      </p:sp>
    </p:spTree>
    <p:extLst>
      <p:ext uri="{BB962C8B-B14F-4D97-AF65-F5344CB8AC3E}">
        <p14:creationId xmlns:p14="http://schemas.microsoft.com/office/powerpoint/2010/main" val="412083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55C3-A830-C6CF-DFF5-8A1C6F33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96" y="390232"/>
            <a:ext cx="7965809" cy="1188720"/>
          </a:xfrm>
        </p:spPr>
        <p:txBody>
          <a:bodyPr/>
          <a:lstStyle/>
          <a:p>
            <a:r>
              <a:rPr lang="en-US" dirty="0"/>
              <a:t>Delay Compensation Ramp Wave test</a:t>
            </a:r>
            <a:br>
              <a:rPr lang="en-US" dirty="0"/>
            </a:br>
            <a:r>
              <a:rPr lang="en-US" sz="1600" dirty="0"/>
              <a:t>(37.5 </a:t>
            </a:r>
            <a:r>
              <a:rPr lang="en-US" sz="1600" dirty="0" err="1"/>
              <a:t>Mhz</a:t>
            </a:r>
            <a:r>
              <a:rPr lang="en-US" sz="1600" dirty="0"/>
              <a:t>), Wave 8 of 12, TWO HDAWGS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1258C8-9D13-23E3-A199-2388F944E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39704"/>
              </p:ext>
            </p:extLst>
          </p:nvPr>
        </p:nvGraphicFramePr>
        <p:xfrm>
          <a:off x="6166340" y="1955020"/>
          <a:ext cx="519047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0158">
                  <a:extLst>
                    <a:ext uri="{9D8B030D-6E8A-4147-A177-3AD203B41FA5}">
                      <a16:colId xmlns:a16="http://schemas.microsoft.com/office/drawing/2014/main" val="4026376141"/>
                    </a:ext>
                  </a:extLst>
                </a:gridCol>
                <a:gridCol w="1730158">
                  <a:extLst>
                    <a:ext uri="{9D8B030D-6E8A-4147-A177-3AD203B41FA5}">
                      <a16:colId xmlns:a16="http://schemas.microsoft.com/office/drawing/2014/main" val="3097351431"/>
                    </a:ext>
                  </a:extLst>
                </a:gridCol>
                <a:gridCol w="1730158">
                  <a:extLst>
                    <a:ext uri="{9D8B030D-6E8A-4147-A177-3AD203B41FA5}">
                      <a16:colId xmlns:a16="http://schemas.microsoft.com/office/drawing/2014/main" val="2098762451"/>
                    </a:ext>
                  </a:extLst>
                </a:gridCol>
              </a:tblGrid>
              <a:tr h="3443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Scope 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HDAWG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HDAWG 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10902"/>
                  </a:ext>
                </a:extLst>
              </a:tr>
              <a:tr h="3443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82463"/>
                  </a:ext>
                </a:extLst>
              </a:tr>
              <a:tr h="3443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51656"/>
                  </a:ext>
                </a:extLst>
              </a:tr>
              <a:tr h="3443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93583"/>
                  </a:ext>
                </a:extLst>
              </a:tr>
              <a:tr h="3443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37599"/>
                  </a:ext>
                </a:extLst>
              </a:tr>
            </a:tbl>
          </a:graphicData>
        </a:graphic>
      </p:graphicFrame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838FF76-C8B3-A119-E905-DC2AEE6E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12" y="1814098"/>
            <a:ext cx="3218515" cy="211064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AB4A91-5FC2-219C-7D06-CA16FB19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12" y="4408163"/>
            <a:ext cx="3218515" cy="2115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25DC9D-090F-9980-007A-8030EF0A19FB}"/>
              </a:ext>
            </a:extLst>
          </p:cNvPr>
          <p:cNvSpPr txBox="1"/>
          <p:nvPr/>
        </p:nvSpPr>
        <p:spPr>
          <a:xfrm>
            <a:off x="2192914" y="3877591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2ns per division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F31EB-BCFD-710D-251D-80CB6118E461}"/>
              </a:ext>
            </a:extLst>
          </p:cNvPr>
          <p:cNvSpPr txBox="1"/>
          <p:nvPr/>
        </p:nvSpPr>
        <p:spPr>
          <a:xfrm>
            <a:off x="2192913" y="647205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200ps per division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433CF-7387-B738-F389-0CCC7489E4E7}"/>
              </a:ext>
            </a:extLst>
          </p:cNvPr>
          <p:cNvSpPr txBox="1"/>
          <p:nvPr/>
        </p:nvSpPr>
        <p:spPr>
          <a:xfrm>
            <a:off x="6085000" y="4465253"/>
            <a:ext cx="57080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Delay between HDAWGs (Scope Ch. 2 and Ch. 3): 100ps – 150ps</a:t>
            </a:r>
          </a:p>
          <a:p>
            <a:endParaRPr lang="en-US" sz="1600" dirty="0"/>
          </a:p>
          <a:p>
            <a:r>
              <a:rPr lang="en-US" sz="1600" dirty="0"/>
              <a:t>Delay between channels of HDAWG #1 (Scope Ch. 1 and Ch. 2): 200ps – 250ps</a:t>
            </a:r>
          </a:p>
          <a:p>
            <a:endParaRPr lang="en-US" sz="1600" dirty="0"/>
          </a:p>
          <a:p>
            <a:r>
              <a:rPr lang="en-US" sz="1600" dirty="0"/>
              <a:t>Delay between channels of HDAWG #2 (Scope Ch. 3 and Ch. 4): 150ps – 200ps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9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3FDB-0D0A-71A8-D605-5C62C2B4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Methods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E58B73-F8C2-1057-75DF-2E27BFE0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8" y="2286879"/>
            <a:ext cx="5201198" cy="3282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0339C-9916-1B2B-C75B-8E5B69CEBA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35066" y="2286879"/>
            <a:ext cx="5190474" cy="328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9254B-08AF-2361-A8B0-67883841E74F}"/>
              </a:ext>
            </a:extLst>
          </p:cNvPr>
          <p:cNvSpPr txBox="1"/>
          <p:nvPr/>
        </p:nvSpPr>
        <p:spPr>
          <a:xfrm>
            <a:off x="1137814" y="5581243"/>
            <a:ext cx="4237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1: Zurich PQSC</a:t>
            </a:r>
          </a:p>
          <a:p>
            <a:pPr algn="ctr"/>
            <a:r>
              <a:rPr lang="en-US" dirty="0"/>
              <a:t>Delay of ~250ps</a:t>
            </a:r>
          </a:p>
          <a:p>
            <a:pPr algn="ctr"/>
            <a:r>
              <a:rPr lang="en-US" dirty="0"/>
              <a:t>Equal to or greater than the delay between subsequent channels of the same HDAWG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2965F-9FE7-9D60-647F-F94D601AAA6A}"/>
              </a:ext>
            </a:extLst>
          </p:cNvPr>
          <p:cNvSpPr txBox="1"/>
          <p:nvPr/>
        </p:nvSpPr>
        <p:spPr>
          <a:xfrm>
            <a:off x="6710125" y="5581243"/>
            <a:ext cx="444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2: Delay Compensation</a:t>
            </a:r>
          </a:p>
          <a:p>
            <a:pPr algn="ctr"/>
            <a:r>
              <a:rPr lang="en-US" dirty="0"/>
              <a:t>Delay of ~150ps</a:t>
            </a:r>
          </a:p>
          <a:p>
            <a:pPr algn="ctr"/>
            <a:r>
              <a:rPr lang="en-US" dirty="0"/>
              <a:t>Equal to or less than the delay between subsequent channels of the same HDAWG</a:t>
            </a:r>
          </a:p>
        </p:txBody>
      </p:sp>
    </p:spTree>
    <p:extLst>
      <p:ext uri="{BB962C8B-B14F-4D97-AF65-F5344CB8AC3E}">
        <p14:creationId xmlns:p14="http://schemas.microsoft.com/office/powerpoint/2010/main" val="3375987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{EDE91B1F-0EF7-AD4E-927C-1DC1394A3D08}tf10001120</Template>
  <TotalTime>1140</TotalTime>
  <Words>255</Words>
  <Application>Microsoft Macintosh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Zurich Hdawg Synchronization Methods</vt:lpstr>
      <vt:lpstr>Method 1: Zurich PQSC</vt:lpstr>
      <vt:lpstr>Zurich Example PQSC Synchronization  (Synchronization of multiple HDAWGs) </vt:lpstr>
      <vt:lpstr>Zurich Example PQSC Synchronization Recreated</vt:lpstr>
      <vt:lpstr>Zurich PQSC Ramp Wave Test (75 Mhz), Wave 8 of 12, Two HDawgs</vt:lpstr>
      <vt:lpstr>Method 2: Delay Compensation (Python)</vt:lpstr>
      <vt:lpstr>Delay Compensation Ramp Wave test (75 Mhz), Wave 8 of 12, TWO HDAWGS</vt:lpstr>
      <vt:lpstr>Delay Compensation Ramp Wave test (37.5 Mhz), Wave 8 of 12, TWO HDAWGS</vt:lpstr>
      <vt:lpstr>Comparison of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Zurich Hdawg Synchronization</dc:title>
  <dc:creator>MCMANUS, RICHARD</dc:creator>
  <cp:lastModifiedBy>MCMANUS, RICHARD</cp:lastModifiedBy>
  <cp:revision>5</cp:revision>
  <dcterms:created xsi:type="dcterms:W3CDTF">2023-03-14T15:18:03Z</dcterms:created>
  <dcterms:modified xsi:type="dcterms:W3CDTF">2023-03-21T12:27:59Z</dcterms:modified>
</cp:coreProperties>
</file>