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8E985-9436-3048-A38A-95CF5F3BE4B8}" type="datetimeFigureOut">
              <a:rPr lang="en-US" smtClean="0"/>
              <a:t>3/21/23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6543E-72D0-7D4E-9805-3FEDF91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3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6543E-72D0-7D4E-9805-3FEDF9144E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72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6543E-72D0-7D4E-9805-3FEDF9144E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2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8245-8FCB-5048-8051-C21799427DA0}" type="datetimeFigureOut">
              <a:rPr lang="en-US" smtClean="0"/>
              <a:t>3/21/23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0B60-FDF9-1B47-A38C-E2B755D9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4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8245-8FCB-5048-8051-C21799427DA0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0B60-FDF9-1B47-A38C-E2B755D9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0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8245-8FCB-5048-8051-C21799427DA0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0B60-FDF9-1B47-A38C-E2B755D9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4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8245-8FCB-5048-8051-C21799427DA0}" type="datetimeFigureOut">
              <a:rPr lang="en-US" smtClean="0"/>
              <a:t>3/21/23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0B60-FDF9-1B47-A38C-E2B755D9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4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8245-8FCB-5048-8051-C21799427DA0}" type="datetimeFigureOut">
              <a:rPr lang="en-US" smtClean="0"/>
              <a:t>3/21/23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0B60-FDF9-1B47-A38C-E2B755D9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18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8245-8FCB-5048-8051-C21799427DA0}" type="datetimeFigureOut">
              <a:rPr lang="en-US" smtClean="0"/>
              <a:t>3/21/23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0B60-FDF9-1B47-A38C-E2B755D9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8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8245-8FCB-5048-8051-C21799427DA0}" type="datetimeFigureOut">
              <a:rPr lang="en-US" smtClean="0"/>
              <a:t>3/21/23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0B60-FDF9-1B47-A38C-E2B755D9A9B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8245-8FCB-5048-8051-C21799427DA0}" type="datetimeFigureOut">
              <a:rPr lang="en-US" smtClean="0"/>
              <a:t>3/21/23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0B60-FDF9-1B47-A38C-E2B755D9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6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8245-8FCB-5048-8051-C21799427DA0}" type="datetimeFigureOut">
              <a:rPr lang="en-US" smtClean="0"/>
              <a:t>3/21/23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0B60-FDF9-1B47-A38C-E2B755D9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3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8245-8FCB-5048-8051-C21799427DA0}" type="datetimeFigureOut">
              <a:rPr lang="en-US" smtClean="0"/>
              <a:t>3/21/23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0B60-FDF9-1B47-A38C-E2B755D9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2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CBC8245-8FCB-5048-8051-C21799427DA0}" type="datetimeFigureOut">
              <a:rPr lang="en-US" smtClean="0"/>
              <a:t>3/21/23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0B60-FDF9-1B47-A38C-E2B755D9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3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CBC8245-8FCB-5048-8051-C21799427DA0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8440B60-FDF9-1B47-A38C-E2B755D9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3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D5E2-8AD0-83A0-BA8E-570E63C6A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Zurich HDAWG GUI</a:t>
            </a:r>
            <a:br>
              <a:rPr lang="en-US" dirty="0"/>
            </a:br>
            <a:r>
              <a:rPr lang="en-US" sz="2000" dirty="0"/>
              <a:t>(</a:t>
            </a:r>
            <a:r>
              <a:rPr lang="en-US" sz="2000" dirty="0" err="1"/>
              <a:t>AWG_gUI.py</a:t>
            </a:r>
            <a:r>
              <a:rPr lang="en-US" sz="2000" dirty="0"/>
              <a:t>)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ECBDCB9-E399-DF19-D0C6-83A7DF7EB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/>
          <a:lstStyle/>
          <a:p>
            <a:r>
              <a:rPr lang="en-US" dirty="0"/>
              <a:t>Richard McManus</a:t>
            </a:r>
          </a:p>
          <a:p>
            <a:r>
              <a:rPr lang="en-US" dirty="0"/>
              <a:t>March 2023</a:t>
            </a:r>
          </a:p>
        </p:txBody>
      </p:sp>
    </p:spTree>
    <p:extLst>
      <p:ext uri="{BB962C8B-B14F-4D97-AF65-F5344CB8AC3E}">
        <p14:creationId xmlns:p14="http://schemas.microsoft.com/office/powerpoint/2010/main" val="3528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8B670-084B-FE18-75FB-0AFF48EA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Control Panel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FEED84-BA8D-A1FA-9DA9-A591FB15C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Browse for waveform folder</a:t>
            </a:r>
          </a:p>
          <a:p>
            <a:r>
              <a:rPr lang="en-US" dirty="0">
                <a:solidFill>
                  <a:schemeClr val="bg1"/>
                </a:solidFill>
              </a:rPr>
              <a:t>Load waveforms from .csv file</a:t>
            </a:r>
          </a:p>
          <a:p>
            <a:r>
              <a:rPr lang="en-US" dirty="0">
                <a:solidFill>
                  <a:schemeClr val="bg1"/>
                </a:solidFill>
              </a:rPr>
              <a:t>Specify: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primary and secondary devices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sample rate and frequency of waveforms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duration of playback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triggers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sync trigger between devices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enable trigger to initiate playback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C39A8345-C174-7F4A-8696-8DA5B0AD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137358"/>
            <a:ext cx="6250769" cy="442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4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B1EE7-0F66-E364-AB48-F597F175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Sequences Tab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15A4D8-4E36-F87D-D1FC-41A5DAE5B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Displays primary and secondary sequences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Generated from control panel configuration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Uploaded to HDAWGs via Zurich’s Python </a:t>
            </a:r>
            <a:r>
              <a:rPr lang="en-US" dirty="0" err="1">
                <a:solidFill>
                  <a:schemeClr val="bg1"/>
                </a:solidFill>
              </a:rPr>
              <a:t>LabOne</a:t>
            </a:r>
            <a:r>
              <a:rPr lang="en-US" dirty="0">
                <a:solidFill>
                  <a:schemeClr val="bg1"/>
                </a:solidFill>
              </a:rPr>
              <a:t> API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D79E8DB-A513-086D-3D93-729F27094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121730"/>
            <a:ext cx="6250769" cy="445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9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0B0D1-DA86-D6C1-361B-3866415E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Settings Tab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348CCF-FF7C-38F4-45AF-9B1C719EA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Configures delay compensation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Sample Clock Offset </a:t>
            </a:r>
            <a:r>
              <a:rPr lang="en-US" dirty="0">
                <a:solidFill>
                  <a:schemeClr val="bg1"/>
                </a:solidFill>
              </a:rPr>
              <a:t>rotates secondary device wave array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Sample Rate Dependent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Discrete values of 1/(sample rate)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0.4167 ns for 2.4 </a:t>
            </a:r>
            <a:r>
              <a:rPr lang="en-US" dirty="0" err="1">
                <a:solidFill>
                  <a:schemeClr val="bg1"/>
                </a:solidFill>
              </a:rPr>
              <a:t>Gsps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Sequence Clock Offset </a:t>
            </a:r>
            <a:r>
              <a:rPr lang="en-US" dirty="0">
                <a:solidFill>
                  <a:schemeClr val="bg1"/>
                </a:solidFill>
              </a:rPr>
              <a:t>delays primary device sequence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Discrete values of 3.33 ns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Total = Sequence - Sample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E02B9B-3581-EF22-8626-7BCA63BAF6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98516" y="1129544"/>
            <a:ext cx="6249262" cy="443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9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30A37-02CD-BF9D-2BCB-F6763D0A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Common Configuration</a:t>
            </a:r>
          </a:p>
        </p:txBody>
      </p:sp>
      <p:pic>
        <p:nvPicPr>
          <p:cNvPr id="14" name="Content Placeholder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8501AA-1E3D-0868-FDFA-F4ECB6350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rcRect l="6050" t="5001" r="6876"/>
          <a:stretch/>
        </p:blipFill>
        <p:spPr>
          <a:xfrm>
            <a:off x="5619494" y="3898286"/>
            <a:ext cx="5633884" cy="1477605"/>
          </a:xfr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19F8FF1-2124-B1CA-E435-DE434C079D5B}"/>
              </a:ext>
            </a:extLst>
          </p:cNvPr>
          <p:cNvCxnSpPr>
            <a:cxnSpLocks/>
          </p:cNvCxnSpPr>
          <p:nvPr/>
        </p:nvCxnSpPr>
        <p:spPr>
          <a:xfrm>
            <a:off x="8850157" y="4568498"/>
            <a:ext cx="0" cy="514427"/>
          </a:xfrm>
          <a:prstGeom prst="line">
            <a:avLst/>
          </a:prstGeom>
          <a:ln w="12700">
            <a:solidFill>
              <a:srgbClr val="4D44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383A126-FF4A-6238-52B9-0E0B73B21D30}"/>
              </a:ext>
            </a:extLst>
          </p:cNvPr>
          <p:cNvCxnSpPr>
            <a:cxnSpLocks/>
          </p:cNvCxnSpPr>
          <p:nvPr/>
        </p:nvCxnSpPr>
        <p:spPr>
          <a:xfrm flipH="1" flipV="1">
            <a:off x="6322741" y="5079151"/>
            <a:ext cx="2527416" cy="0"/>
          </a:xfrm>
          <a:prstGeom prst="line">
            <a:avLst/>
          </a:prstGeom>
          <a:ln w="12700">
            <a:solidFill>
              <a:srgbClr val="4D44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D3ED933-4A04-C06B-F250-007942ECE0FC}"/>
              </a:ext>
            </a:extLst>
          </p:cNvPr>
          <p:cNvCxnSpPr>
            <a:cxnSpLocks/>
          </p:cNvCxnSpPr>
          <p:nvPr/>
        </p:nvCxnSpPr>
        <p:spPr>
          <a:xfrm>
            <a:off x="5881326" y="4919720"/>
            <a:ext cx="437507" cy="0"/>
          </a:xfrm>
          <a:prstGeom prst="line">
            <a:avLst/>
          </a:prstGeom>
          <a:ln w="12700">
            <a:solidFill>
              <a:srgbClr val="4D44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D290FB8-7DDF-4EDA-27E1-78A5DDC90B0E}"/>
              </a:ext>
            </a:extLst>
          </p:cNvPr>
          <p:cNvCxnSpPr>
            <a:cxnSpLocks/>
          </p:cNvCxnSpPr>
          <p:nvPr/>
        </p:nvCxnSpPr>
        <p:spPr>
          <a:xfrm flipV="1">
            <a:off x="6322741" y="4919720"/>
            <a:ext cx="0" cy="159431"/>
          </a:xfrm>
          <a:prstGeom prst="line">
            <a:avLst/>
          </a:prstGeom>
          <a:ln w="12700">
            <a:solidFill>
              <a:srgbClr val="4D44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1DFD-4F76-9D76-8B5A-89E471FD8F80}"/>
              </a:ext>
            </a:extLst>
          </p:cNvPr>
          <p:cNvCxnSpPr>
            <a:cxnSpLocks/>
          </p:cNvCxnSpPr>
          <p:nvPr/>
        </p:nvCxnSpPr>
        <p:spPr>
          <a:xfrm flipV="1">
            <a:off x="5881326" y="4568498"/>
            <a:ext cx="3629" cy="351222"/>
          </a:xfrm>
          <a:prstGeom prst="line">
            <a:avLst/>
          </a:prstGeom>
          <a:ln w="12700">
            <a:solidFill>
              <a:srgbClr val="4D44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34FA7B0-3182-4BD7-AA0F-E16D427B9A49}"/>
              </a:ext>
            </a:extLst>
          </p:cNvPr>
          <p:cNvSpPr txBox="1"/>
          <p:nvPr/>
        </p:nvSpPr>
        <p:spPr>
          <a:xfrm>
            <a:off x="6658986" y="5067133"/>
            <a:ext cx="1854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4D4495"/>
                </a:solidFill>
              </a:rPr>
              <a:t>Reference Clock</a:t>
            </a:r>
          </a:p>
        </p:txBody>
      </p:sp>
      <p:pic>
        <p:nvPicPr>
          <p:cNvPr id="11" name="Content Placeholder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815D1644-45D0-5083-E0DB-C298D8F590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77" t="4352" r="4492"/>
          <a:stretch/>
        </p:blipFill>
        <p:spPr>
          <a:xfrm>
            <a:off x="5619494" y="1956371"/>
            <a:ext cx="5633884" cy="136017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FE338C-786D-526A-A08F-B0E66C10D031}"/>
              </a:ext>
            </a:extLst>
          </p:cNvPr>
          <p:cNvCxnSpPr>
            <a:cxnSpLocks/>
          </p:cNvCxnSpPr>
          <p:nvPr/>
        </p:nvCxnSpPr>
        <p:spPr>
          <a:xfrm>
            <a:off x="6094886" y="2467666"/>
            <a:ext cx="71118" cy="0"/>
          </a:xfrm>
          <a:prstGeom prst="line">
            <a:avLst/>
          </a:prstGeom>
          <a:ln w="12700">
            <a:solidFill>
              <a:srgbClr val="4D44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492B43-17AF-53B4-2808-BC14264985F4}"/>
              </a:ext>
            </a:extLst>
          </p:cNvPr>
          <p:cNvCxnSpPr>
            <a:cxnSpLocks/>
          </p:cNvCxnSpPr>
          <p:nvPr/>
        </p:nvCxnSpPr>
        <p:spPr>
          <a:xfrm flipH="1">
            <a:off x="6322741" y="3121687"/>
            <a:ext cx="2663232" cy="0"/>
          </a:xfrm>
          <a:prstGeom prst="line">
            <a:avLst/>
          </a:prstGeom>
          <a:ln w="12700">
            <a:solidFill>
              <a:srgbClr val="4D44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43F6B6-755D-B86C-0C34-94C471B23846}"/>
              </a:ext>
            </a:extLst>
          </p:cNvPr>
          <p:cNvCxnSpPr>
            <a:cxnSpLocks/>
          </p:cNvCxnSpPr>
          <p:nvPr/>
        </p:nvCxnSpPr>
        <p:spPr>
          <a:xfrm flipV="1">
            <a:off x="8985973" y="2467666"/>
            <a:ext cx="0" cy="654021"/>
          </a:xfrm>
          <a:prstGeom prst="line">
            <a:avLst/>
          </a:prstGeom>
          <a:ln w="12700">
            <a:solidFill>
              <a:srgbClr val="4D44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787C58-88E1-2975-28B0-DD8F31DE9046}"/>
              </a:ext>
            </a:extLst>
          </p:cNvPr>
          <p:cNvCxnSpPr>
            <a:cxnSpLocks/>
          </p:cNvCxnSpPr>
          <p:nvPr/>
        </p:nvCxnSpPr>
        <p:spPr>
          <a:xfrm flipV="1">
            <a:off x="6166004" y="2467666"/>
            <a:ext cx="0" cy="494590"/>
          </a:xfrm>
          <a:prstGeom prst="line">
            <a:avLst/>
          </a:prstGeom>
          <a:ln w="12700">
            <a:solidFill>
              <a:srgbClr val="4D44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83C5C3-0F58-9DE0-FE82-6BE9135FF8C5}"/>
              </a:ext>
            </a:extLst>
          </p:cNvPr>
          <p:cNvCxnSpPr>
            <a:cxnSpLocks/>
          </p:cNvCxnSpPr>
          <p:nvPr/>
        </p:nvCxnSpPr>
        <p:spPr>
          <a:xfrm>
            <a:off x="8904962" y="2474091"/>
            <a:ext cx="81011" cy="0"/>
          </a:xfrm>
          <a:prstGeom prst="line">
            <a:avLst/>
          </a:prstGeom>
          <a:ln w="12700">
            <a:solidFill>
              <a:srgbClr val="4D44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7EF3F-F223-5E17-E687-784B584C60D1}"/>
              </a:ext>
            </a:extLst>
          </p:cNvPr>
          <p:cNvCxnSpPr>
            <a:cxnSpLocks/>
          </p:cNvCxnSpPr>
          <p:nvPr/>
        </p:nvCxnSpPr>
        <p:spPr>
          <a:xfrm>
            <a:off x="6166004" y="2962256"/>
            <a:ext cx="156737" cy="0"/>
          </a:xfrm>
          <a:prstGeom prst="line">
            <a:avLst/>
          </a:prstGeom>
          <a:ln w="12700">
            <a:solidFill>
              <a:srgbClr val="4D44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3A2460-E512-E2D6-9C0D-1EC4C8514C7D}"/>
              </a:ext>
            </a:extLst>
          </p:cNvPr>
          <p:cNvCxnSpPr>
            <a:cxnSpLocks/>
          </p:cNvCxnSpPr>
          <p:nvPr/>
        </p:nvCxnSpPr>
        <p:spPr>
          <a:xfrm flipV="1">
            <a:off x="6326649" y="2962256"/>
            <a:ext cx="0" cy="159431"/>
          </a:xfrm>
          <a:prstGeom prst="line">
            <a:avLst/>
          </a:prstGeom>
          <a:ln w="12700">
            <a:solidFill>
              <a:srgbClr val="4D44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ADFE7FA-118C-4219-BF1A-50E051608ED5}"/>
              </a:ext>
            </a:extLst>
          </p:cNvPr>
          <p:cNvSpPr txBox="1"/>
          <p:nvPr/>
        </p:nvSpPr>
        <p:spPr>
          <a:xfrm>
            <a:off x="6726894" y="3131558"/>
            <a:ext cx="1854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4D4495"/>
                </a:solidFill>
              </a:rPr>
              <a:t>Sync Trigger</a:t>
            </a:r>
          </a:p>
        </p:txBody>
      </p:sp>
      <p:sp>
        <p:nvSpPr>
          <p:cNvPr id="76" name="Content Placeholder 8">
            <a:extLst>
              <a:ext uri="{FF2B5EF4-FFF2-40B4-BE49-F238E27FC236}">
                <a16:creationId xmlns:a16="http://schemas.microsoft.com/office/drawing/2014/main" id="{6297B7E9-67D0-2E91-3932-EADE0D72AB32}"/>
              </a:ext>
            </a:extLst>
          </p:cNvPr>
          <p:cNvSpPr txBox="1">
            <a:spLocks/>
          </p:cNvSpPr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Front Panel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Sync Trigger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HDAWG 1, Mark 1 to HDAWG 2, Trig 1</a:t>
            </a:r>
          </a:p>
          <a:p>
            <a:r>
              <a:rPr lang="en-US" b="1" dirty="0">
                <a:solidFill>
                  <a:schemeClr val="bg1"/>
                </a:solidFill>
              </a:rPr>
              <a:t>Back Panel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Reference Clock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HDAWG 2, Reference </a:t>
            </a:r>
            <a:r>
              <a:rPr lang="en-US" dirty="0" err="1">
                <a:solidFill>
                  <a:schemeClr val="bg1"/>
                </a:solidFill>
              </a:rPr>
              <a:t>Clk</a:t>
            </a:r>
            <a:r>
              <a:rPr lang="en-US" dirty="0">
                <a:solidFill>
                  <a:schemeClr val="bg1"/>
                </a:solidFill>
              </a:rPr>
              <a:t> Out to HDAWG 1, Reference </a:t>
            </a:r>
            <a:r>
              <a:rPr lang="en-US" dirty="0" err="1">
                <a:solidFill>
                  <a:schemeClr val="bg1"/>
                </a:solidFill>
              </a:rPr>
              <a:t>Clk</a:t>
            </a:r>
            <a:r>
              <a:rPr lang="en-US" dirty="0">
                <a:solidFill>
                  <a:schemeClr val="bg1"/>
                </a:solidFill>
              </a:rPr>
              <a:t> In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EB3FFF-1024-1228-BDCC-B1E0C5A4C2D5}"/>
              </a:ext>
            </a:extLst>
          </p:cNvPr>
          <p:cNvSpPr txBox="1"/>
          <p:nvPr/>
        </p:nvSpPr>
        <p:spPr>
          <a:xfrm>
            <a:off x="5937081" y="1176912"/>
            <a:ext cx="1854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rgbClr val="4D4495"/>
                </a:solidFill>
              </a:rPr>
              <a:t>Primary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A291482-4E1F-883F-2110-6E8AADD01542}"/>
              </a:ext>
            </a:extLst>
          </p:cNvPr>
          <p:cNvSpPr txBox="1"/>
          <p:nvPr/>
        </p:nvSpPr>
        <p:spPr>
          <a:xfrm>
            <a:off x="8985973" y="1176912"/>
            <a:ext cx="1854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rgbClr val="4D4495"/>
                </a:solidFill>
              </a:rPr>
              <a:t>Secondary</a:t>
            </a:r>
          </a:p>
        </p:txBody>
      </p:sp>
    </p:spTree>
    <p:extLst>
      <p:ext uri="{BB962C8B-B14F-4D97-AF65-F5344CB8AC3E}">
        <p14:creationId xmlns:p14="http://schemas.microsoft.com/office/powerpoint/2010/main" val="69516429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{EDE91B1F-0EF7-AD4E-927C-1DC1394A3D08}tf10001120</Template>
  <TotalTime>1104</TotalTime>
  <Words>160</Words>
  <Application>Microsoft Macintosh PowerPoint</Application>
  <PresentationFormat>Widescreen</PresentationFormat>
  <Paragraphs>39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Parcel</vt:lpstr>
      <vt:lpstr>Zurich HDAWG GUI (AWG_gUI.py)</vt:lpstr>
      <vt:lpstr>Control Panel</vt:lpstr>
      <vt:lpstr>Sequences Tab</vt:lpstr>
      <vt:lpstr>Settings Tab</vt:lpstr>
      <vt:lpstr>Common Configuration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Zurich HDAWG GUI (AWG_gUI.py)</dc:title>
  <dc:creator>MCMANUS, RICHARD</dc:creator>
  <cp:lastModifiedBy>MCMANUS, RICHARD</cp:lastModifiedBy>
  <cp:revision>8</cp:revision>
  <dcterms:created xsi:type="dcterms:W3CDTF">2023-03-20T12:13:41Z</dcterms:created>
  <dcterms:modified xsi:type="dcterms:W3CDTF">2023-03-21T12:27:57Z</dcterms:modified>
</cp:coreProperties>
</file>