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7" r:id="rId2"/>
    <p:sldId id="266" r:id="rId3"/>
    <p:sldId id="270" r:id="rId4"/>
    <p:sldId id="271" r:id="rId5"/>
    <p:sldId id="267" r:id="rId6"/>
    <p:sldId id="273" r:id="rId7"/>
    <p:sldId id="295" r:id="rId8"/>
    <p:sldId id="296" r:id="rId9"/>
    <p:sldId id="294" r:id="rId10"/>
    <p:sldId id="258" r:id="rId11"/>
    <p:sldId id="282" r:id="rId12"/>
    <p:sldId id="283" r:id="rId13"/>
    <p:sldId id="274" r:id="rId14"/>
    <p:sldId id="298" r:id="rId15"/>
    <p:sldId id="297" r:id="rId16"/>
    <p:sldId id="284" r:id="rId17"/>
    <p:sldId id="285" r:id="rId18"/>
    <p:sldId id="275" r:id="rId19"/>
    <p:sldId id="286" r:id="rId20"/>
    <p:sldId id="301" r:id="rId21"/>
    <p:sldId id="287" r:id="rId22"/>
    <p:sldId id="276" r:id="rId23"/>
    <p:sldId id="288" r:id="rId24"/>
    <p:sldId id="299" r:id="rId25"/>
    <p:sldId id="277" r:id="rId26"/>
    <p:sldId id="290" r:id="rId27"/>
    <p:sldId id="291" r:id="rId28"/>
    <p:sldId id="278" r:id="rId29"/>
    <p:sldId id="293" r:id="rId30"/>
    <p:sldId id="279" r:id="rId31"/>
    <p:sldId id="302" r:id="rId32"/>
    <p:sldId id="280" r:id="rId33"/>
    <p:sldId id="260" r:id="rId34"/>
    <p:sldId id="300" r:id="rId35"/>
    <p:sldId id="265" r:id="rId36"/>
  </p:sldIdLst>
  <p:sldSz cx="9144000" cy="6858000" type="screen4x3"/>
  <p:notesSz cx="6858000" cy="9144000"/>
  <p:embeddedFontLst>
    <p:embeddedFont>
      <p:font typeface="Cambria Math" pitchFamily="18" charset="0"/>
      <p:regular r:id="rId39"/>
    </p:embeddedFont>
    <p:embeddedFont>
      <p:font typeface="Calibri" pitchFamily="34" charset="0"/>
      <p:regular r:id="rId40"/>
      <p:bold r:id="rId41"/>
      <p:italic r:id="rId42"/>
      <p:boldItalic r:id="rId43"/>
    </p:embeddedFont>
    <p:embeddedFont>
      <p:font typeface="Candara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8167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56" algn="l" defTabSz="8167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710" algn="l" defTabSz="8167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5067" algn="l" defTabSz="8167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423" algn="l" defTabSz="8167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779" algn="l" defTabSz="8167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50134" algn="l" defTabSz="8167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490" algn="l" defTabSz="8167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845" algn="l" defTabSz="81671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 autoAdjust="0"/>
    <p:restoredTop sz="85258" autoAdjust="0"/>
  </p:normalViewPr>
  <p:slideViewPr>
    <p:cSldViewPr snapToObjects="1">
      <p:cViewPr>
        <p:scale>
          <a:sx n="60" d="100"/>
          <a:sy n="60" d="100"/>
        </p:scale>
        <p:origin x="-16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0BB6A-DC65-AD41-A902-0EFBF5832846}" type="datetimeFigureOut">
              <a:rPr lang="en-US" smtClean="0"/>
              <a:t>10/27/2012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E3383-ED7F-AE43-AE9B-B4F4F5B4D8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4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8A9B-8D6B-47E0-B74E-41789B167A7A}" type="datetimeFigureOut">
              <a:rPr lang="en-US" smtClean="0"/>
              <a:t>10/27/2012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13433-BFC2-46A5-B097-6F37EBB2C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7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903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9519" algn="l" defTabSz="73903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9038" algn="l" defTabSz="73903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8558" algn="l" defTabSz="73903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78078" algn="l" defTabSz="73903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47596" algn="l" defTabSz="73903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17115" algn="l" defTabSz="73903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86634" algn="l" defTabSz="73903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56154" algn="l" defTabSz="73903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90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88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90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9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3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90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3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40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86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64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23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90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23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90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2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90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23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3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77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77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2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10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57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80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3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5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16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23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57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0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3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1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2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390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2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5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3433-BFC2-46A5-B097-6F37EBB2CE5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8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78" y="2130391"/>
            <a:ext cx="7771848" cy="1470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152" y="3886709"/>
            <a:ext cx="6399696" cy="1751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9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9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7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6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1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229" y="275235"/>
            <a:ext cx="2056848" cy="58513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927" y="275235"/>
            <a:ext cx="6040783" cy="58513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64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6" descr="C:\Users\Appnovation\Desktop\angus\design\branding\logo\final\secondary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9" y="6553201"/>
            <a:ext cx="315433" cy="31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75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968" y="4406762"/>
            <a:ext cx="7773228" cy="136247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968" y="2907430"/>
            <a:ext cx="7773228" cy="1499332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95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90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1085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7807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475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171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866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5615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0440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929" y="1599696"/>
            <a:ext cx="4048815" cy="452688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61" y="1599696"/>
            <a:ext cx="4048816" cy="452688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924" y="1535828"/>
            <a:ext cx="4040532" cy="63866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9519" indent="0">
              <a:buNone/>
              <a:defRPr sz="1600" b="1"/>
            </a:lvl2pPr>
            <a:lvl3pPr marL="739038" indent="0">
              <a:buNone/>
              <a:defRPr sz="1500" b="1"/>
            </a:lvl3pPr>
            <a:lvl4pPr marL="1108558" indent="0">
              <a:buNone/>
              <a:defRPr sz="1200" b="1"/>
            </a:lvl4pPr>
            <a:lvl5pPr marL="1478078" indent="0">
              <a:buNone/>
              <a:defRPr sz="1200" b="1"/>
            </a:lvl5pPr>
            <a:lvl6pPr marL="1847596" indent="0">
              <a:buNone/>
              <a:defRPr sz="1200" b="1"/>
            </a:lvl6pPr>
            <a:lvl7pPr marL="2217115" indent="0">
              <a:buNone/>
              <a:defRPr sz="1200" b="1"/>
            </a:lvl7pPr>
            <a:lvl8pPr marL="2586634" indent="0">
              <a:buNone/>
              <a:defRPr sz="1200" b="1"/>
            </a:lvl8pPr>
            <a:lvl9pPr marL="295615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924" y="2174490"/>
            <a:ext cx="4040532" cy="395209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67" y="1535828"/>
            <a:ext cx="4041913" cy="63866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9519" indent="0">
              <a:buNone/>
              <a:defRPr sz="1600" b="1"/>
            </a:lvl2pPr>
            <a:lvl3pPr marL="739038" indent="0">
              <a:buNone/>
              <a:defRPr sz="1500" b="1"/>
            </a:lvl3pPr>
            <a:lvl4pPr marL="1108558" indent="0">
              <a:buNone/>
              <a:defRPr sz="1200" b="1"/>
            </a:lvl4pPr>
            <a:lvl5pPr marL="1478078" indent="0">
              <a:buNone/>
              <a:defRPr sz="1200" b="1"/>
            </a:lvl5pPr>
            <a:lvl6pPr marL="1847596" indent="0">
              <a:buNone/>
              <a:defRPr sz="1200" b="1"/>
            </a:lvl6pPr>
            <a:lvl7pPr marL="2217115" indent="0">
              <a:buNone/>
              <a:defRPr sz="1200" b="1"/>
            </a:lvl7pPr>
            <a:lvl8pPr marL="2586634" indent="0">
              <a:buNone/>
              <a:defRPr sz="1200" b="1"/>
            </a:lvl8pPr>
            <a:lvl9pPr marL="295615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67" y="2174490"/>
            <a:ext cx="4041913" cy="395209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8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44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927" y="273713"/>
            <a:ext cx="3007967" cy="116175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28" y="273714"/>
            <a:ext cx="5111750" cy="585287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927" y="1435467"/>
            <a:ext cx="3007967" cy="4691116"/>
          </a:xfrm>
        </p:spPr>
        <p:txBody>
          <a:bodyPr/>
          <a:lstStyle>
            <a:lvl1pPr marL="0" indent="0">
              <a:buNone/>
              <a:defRPr sz="1100"/>
            </a:lvl1pPr>
            <a:lvl2pPr marL="369519" indent="0">
              <a:buNone/>
              <a:defRPr sz="1000"/>
            </a:lvl2pPr>
            <a:lvl3pPr marL="739038" indent="0">
              <a:buNone/>
              <a:defRPr sz="800"/>
            </a:lvl3pPr>
            <a:lvl4pPr marL="1108558" indent="0">
              <a:buNone/>
              <a:defRPr sz="700"/>
            </a:lvl4pPr>
            <a:lvl5pPr marL="1478078" indent="0">
              <a:buNone/>
              <a:defRPr sz="700"/>
            </a:lvl5pPr>
            <a:lvl6pPr marL="1847596" indent="0">
              <a:buNone/>
              <a:defRPr sz="700"/>
            </a:lvl6pPr>
            <a:lvl7pPr marL="2217115" indent="0">
              <a:buNone/>
              <a:defRPr sz="700"/>
            </a:lvl7pPr>
            <a:lvl8pPr marL="2586634" indent="0">
              <a:buNone/>
              <a:defRPr sz="700"/>
            </a:lvl8pPr>
            <a:lvl9pPr marL="295615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76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809" y="4800605"/>
            <a:ext cx="5487229" cy="56719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09" y="612811"/>
            <a:ext cx="5487229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69519" indent="0">
              <a:buNone/>
              <a:defRPr sz="2300"/>
            </a:lvl2pPr>
            <a:lvl3pPr marL="739038" indent="0">
              <a:buNone/>
              <a:defRPr sz="1900"/>
            </a:lvl3pPr>
            <a:lvl4pPr marL="1108558" indent="0">
              <a:buNone/>
              <a:defRPr sz="1600"/>
            </a:lvl4pPr>
            <a:lvl5pPr marL="1478078" indent="0">
              <a:buNone/>
              <a:defRPr sz="1600"/>
            </a:lvl5pPr>
            <a:lvl6pPr marL="1847596" indent="0">
              <a:buNone/>
              <a:defRPr sz="1600"/>
            </a:lvl6pPr>
            <a:lvl7pPr marL="2217115" indent="0">
              <a:buNone/>
              <a:defRPr sz="1600"/>
            </a:lvl7pPr>
            <a:lvl8pPr marL="2586634" indent="0">
              <a:buNone/>
              <a:defRPr sz="1600"/>
            </a:lvl8pPr>
            <a:lvl9pPr marL="2956154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09" y="5367794"/>
            <a:ext cx="5487229" cy="804409"/>
          </a:xfrm>
        </p:spPr>
        <p:txBody>
          <a:bodyPr/>
          <a:lstStyle>
            <a:lvl1pPr marL="0" indent="0">
              <a:buNone/>
              <a:defRPr sz="1100"/>
            </a:lvl1pPr>
            <a:lvl2pPr marL="369519" indent="0">
              <a:buNone/>
              <a:defRPr sz="1000"/>
            </a:lvl2pPr>
            <a:lvl3pPr marL="739038" indent="0">
              <a:buNone/>
              <a:defRPr sz="800"/>
            </a:lvl3pPr>
            <a:lvl4pPr marL="1108558" indent="0">
              <a:buNone/>
              <a:defRPr sz="700"/>
            </a:lvl4pPr>
            <a:lvl5pPr marL="1478078" indent="0">
              <a:buNone/>
              <a:defRPr sz="700"/>
            </a:lvl5pPr>
            <a:lvl6pPr marL="1847596" indent="0">
              <a:buNone/>
              <a:defRPr sz="700"/>
            </a:lvl6pPr>
            <a:lvl7pPr marL="2217115" indent="0">
              <a:buNone/>
              <a:defRPr sz="700"/>
            </a:lvl7pPr>
            <a:lvl8pPr marL="2586634" indent="0">
              <a:buNone/>
              <a:defRPr sz="700"/>
            </a:lvl8pPr>
            <a:lvl9pPr marL="295615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269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926" y="275236"/>
            <a:ext cx="8230152" cy="1141985"/>
          </a:xfrm>
          <a:prstGeom prst="rect">
            <a:avLst/>
          </a:prstGeom>
        </p:spPr>
        <p:txBody>
          <a:bodyPr vert="horz" lIns="73904" tIns="36951" rIns="73904" bIns="3695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926" y="1599696"/>
            <a:ext cx="8230152" cy="4526889"/>
          </a:xfrm>
          <a:prstGeom prst="rect">
            <a:avLst/>
          </a:prstGeom>
        </p:spPr>
        <p:txBody>
          <a:bodyPr vert="horz" lIns="73904" tIns="36951" rIns="73904" bIns="3695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66042"/>
            <a:ext cx="9159590" cy="291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904" tIns="36951" rIns="73904" bIns="36951" rtlCol="0" anchor="ctr"/>
          <a:lstStyle/>
          <a:p>
            <a:pPr algn="ctr"/>
            <a:r>
              <a:rPr lang="en-US" dirty="0" smtClean="0"/>
              <a:t>V 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2" y="6582375"/>
            <a:ext cx="2210285" cy="259290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Richard</a:t>
            </a:r>
            <a:r>
              <a:rPr lang="en-US" sz="1200" baseline="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Mo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1" name="Picture 6" descr="C:\Users\Appnovation\Desktop\angus\design\branding\logo\final\secondaryicon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9" y="6553201"/>
            <a:ext cx="315433" cy="31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931910" y="6578210"/>
            <a:ext cx="2210285" cy="290067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October</a:t>
            </a:r>
            <a:r>
              <a:rPr lang="en-US" sz="1400" baseline="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27, 2012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735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739038" rtl="0" eaLnBrk="1" latinLnBrk="0" hangingPunct="1">
        <a:spcBef>
          <a:spcPct val="0"/>
        </a:spcBef>
        <a:buNone/>
        <a:defRPr sz="3600" kern="1200" baseline="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277139" indent="-277139" algn="l" defTabSz="7390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600469" indent="-230949" algn="l" defTabSz="73903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923798" indent="-184760" algn="l" defTabSz="73903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293317" indent="-184760" algn="l" defTabSz="73903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1662836" indent="-184760" algn="l" defTabSz="7390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032356" indent="-184760" algn="l" defTabSz="73903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1876" indent="-184760" algn="l" defTabSz="73903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1395" indent="-184760" algn="l" defTabSz="73903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0913" indent="-184760" algn="l" defTabSz="73903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90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9519" algn="l" defTabSz="7390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9038" algn="l" defTabSz="7390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558" algn="l" defTabSz="7390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78078" algn="l" defTabSz="7390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7596" algn="l" defTabSz="7390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17115" algn="l" defTabSz="7390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6634" algn="l" defTabSz="7390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6154" algn="l" defTabSz="7390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44795" y="2084825"/>
            <a:ext cx="7941032" cy="4144579"/>
            <a:chOff x="523300" y="1865736"/>
            <a:chExt cx="7393154" cy="4144579"/>
          </a:xfrm>
        </p:grpSpPr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523300" y="4554086"/>
              <a:ext cx="3749355" cy="647784"/>
            </a:xfrm>
            <a:prstGeom prst="rect">
              <a:avLst/>
            </a:prstGeom>
          </p:spPr>
          <p:txBody>
            <a:bodyPr vert="horz" lIns="81671" tIns="40835" rIns="81671" bIns="40835" rtlCol="0">
              <a:noAutofit/>
            </a:bodyPr>
            <a:lstStyle>
              <a:lvl1pPr marL="378939" indent="-378939" algn="l" defTabSz="101050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1034" indent="-315782" algn="l" defTabSz="101050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3129" indent="-252626" algn="l" defTabSz="101050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8381" indent="-252626" algn="l" defTabSz="101050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73633" indent="-252626" algn="l" defTabSz="101050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78884" indent="-252626" algn="l" defTabSz="101050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84136" indent="-252626" algn="l" defTabSz="101050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89388" indent="-252626" algn="l" defTabSz="101050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94640" indent="-252626" algn="l" defTabSz="101050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Drupalcamp</a:t>
              </a:r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Atlanta 2012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056" y="1865736"/>
              <a:ext cx="7310398" cy="2105949"/>
            </a:xfrm>
            <a:prstGeom prst="rect">
              <a:avLst/>
            </a:prstGeom>
            <a:noFill/>
          </p:spPr>
          <p:txBody>
            <a:bodyPr wrap="square" lIns="73904" tIns="36951" rIns="73904" bIns="36951" rtlCol="0">
              <a:spAutoFit/>
            </a:bodyPr>
            <a:lstStyle/>
            <a:p>
              <a:pPr algn="ctr"/>
              <a:r>
                <a:rPr lang="en-US" sz="4400" b="1" dirty="0" smtClean="0">
                  <a:latin typeface="Candara" pitchFamily="34" charset="0"/>
                </a:rPr>
                <a:t>DRUPAL + HTML5 + CSS3 + JS</a:t>
              </a:r>
            </a:p>
            <a:p>
              <a:pPr algn="ctr"/>
              <a:r>
                <a:rPr lang="en-US" sz="4400" b="1" dirty="0" smtClean="0">
                  <a:latin typeface="Candara" pitchFamily="34" charset="0"/>
                </a:rPr>
                <a:t>=</a:t>
              </a:r>
            </a:p>
            <a:p>
              <a:pPr algn="ctr"/>
              <a:r>
                <a:rPr lang="en-US" sz="4400" b="1" dirty="0" smtClean="0">
                  <a:latin typeface="Candara" pitchFamily="34" charset="0"/>
                </a:rPr>
                <a:t>RICH INTERNET APPLICATION</a:t>
              </a:r>
              <a:endParaRPr lang="en-US" sz="4400" b="1" dirty="0">
                <a:latin typeface="Candara" pitchFamily="34" charset="0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4299406" y="5267311"/>
              <a:ext cx="3617048" cy="743004"/>
            </a:xfrm>
            <a:prstGeom prst="rect">
              <a:avLst/>
            </a:prstGeom>
          </p:spPr>
          <p:txBody>
            <a:bodyPr vert="horz" lIns="73904" tIns="36951" rIns="73904" bIns="36951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smtClean="0">
                  <a:latin typeface="+mj-lt"/>
                </a:rPr>
                <a:t>Richard Mo</a:t>
              </a:r>
            </a:p>
            <a:p>
              <a:pPr algn="r"/>
              <a:r>
                <a:rPr lang="en-US" sz="1800" smtClean="0">
                  <a:solidFill>
                    <a:srgbClr val="0077AA"/>
                  </a:solidFill>
                  <a:latin typeface="+mj-lt"/>
                </a:rPr>
                <a:t>richardm@appnovation.com</a:t>
              </a:r>
              <a:endParaRPr lang="en-US" sz="1800" dirty="0">
                <a:solidFill>
                  <a:srgbClr val="0077AA"/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Appnovation\Desktop\angus\design\branding\logo\final\horizon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6" y="70759"/>
            <a:ext cx="2438400" cy="69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014971" y="197123"/>
            <a:ext cx="5980216" cy="443956"/>
            <a:chOff x="1496535" y="1143000"/>
            <a:chExt cx="6226846" cy="443956"/>
          </a:xfrm>
        </p:grpSpPr>
        <p:sp>
          <p:nvSpPr>
            <p:cNvPr id="25" name="TextBox 24"/>
            <p:cNvSpPr txBox="1"/>
            <p:nvPr/>
          </p:nvSpPr>
          <p:spPr>
            <a:xfrm>
              <a:off x="1496535" y="1143000"/>
              <a:ext cx="1475265" cy="443956"/>
            </a:xfrm>
            <a:prstGeom prst="rect">
              <a:avLst/>
            </a:prstGeom>
            <a:noFill/>
          </p:spPr>
          <p:txBody>
            <a:bodyPr wrap="square" lIns="73904" tIns="36951" rIns="73904" bIns="36951" rtlCol="0">
              <a:spAutoFit/>
            </a:bodyPr>
            <a:lstStyle/>
            <a:p>
              <a:r>
                <a:rPr 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CANADIAN HEADQUARTERS</a:t>
              </a:r>
            </a:p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152 West Hastings Street</a:t>
              </a:r>
            </a:p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Vancouver BC, V6B 1G8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7696" y="1143000"/>
              <a:ext cx="1603042" cy="443956"/>
            </a:xfrm>
            <a:prstGeom prst="rect">
              <a:avLst/>
            </a:prstGeom>
            <a:noFill/>
          </p:spPr>
          <p:txBody>
            <a:bodyPr wrap="square" lIns="73904" tIns="36951" rIns="73904" bIns="36951" rtlCol="0">
              <a:spAutoFit/>
            </a:bodyPr>
            <a:lstStyle/>
            <a:p>
              <a:r>
                <a:rPr 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UNITED STATES OFFICE</a:t>
              </a:r>
            </a:p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3414 Peachtree Road, #1600</a:t>
              </a:r>
            </a:p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Atlanta Georgia, 30326-1164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11228" y="1143000"/>
              <a:ext cx="1475265" cy="443956"/>
            </a:xfrm>
            <a:prstGeom prst="rect">
              <a:avLst/>
            </a:prstGeom>
            <a:noFill/>
          </p:spPr>
          <p:txBody>
            <a:bodyPr wrap="square" lIns="73904" tIns="36951" rIns="73904" bIns="36951" rtlCol="0">
              <a:spAutoFit/>
            </a:bodyPr>
            <a:lstStyle/>
            <a:p>
              <a:r>
                <a:rPr 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UNITED KINGDOM OFFICE</a:t>
              </a:r>
            </a:p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1 Bell Street, Berkshire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endParaRPr>
            </a:p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United Kingdom, SL6 1BU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4685" y="1143000"/>
              <a:ext cx="1318696" cy="443956"/>
            </a:xfrm>
            <a:prstGeom prst="rect">
              <a:avLst/>
            </a:prstGeom>
            <a:noFill/>
          </p:spPr>
          <p:txBody>
            <a:bodyPr wrap="square" lIns="73904" tIns="36951" rIns="73904" bIns="36951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www.appnovation.com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endParaRPr>
            </a:p>
            <a:p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info@appnovation.com</a:t>
              </a:r>
            </a:p>
            <a:p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43053" y="5444246"/>
            <a:ext cx="1039862" cy="408623"/>
          </a:xfrm>
          <a:prstGeom prst="wedgeRoundRectCallout">
            <a:avLst>
              <a:gd name="adj1" fmla="val -42306"/>
              <a:gd name="adj2" fmla="val 7859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DcATL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" name="Picture 2" descr="C:\Users\Richard\SkyDrive\Documents\Appnovation\Drupal Camp Atlanta\twitter-bird-light-bg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697122" y="5668507"/>
            <a:ext cx="790461" cy="79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/>
          <p:cNvSpPr txBox="1">
            <a:spLocks/>
          </p:cNvSpPr>
          <p:nvPr/>
        </p:nvSpPr>
        <p:spPr>
          <a:xfrm>
            <a:off x="4917645" y="1394609"/>
            <a:ext cx="3802095" cy="4761146"/>
          </a:xfrm>
          <a:prstGeom prst="rect">
            <a:avLst/>
          </a:prstGeom>
        </p:spPr>
        <p:txBody>
          <a:bodyPr vert="horz" lIns="73904" tIns="36951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traditional website.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 does all the work, mostly.</a:t>
            </a: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 is responsible for sending any asset the client asks.</a:t>
            </a: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 is responsible for rendering the HTML.</a:t>
            </a: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every page load the client asks the server to send in a new set of HTML.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 runs through the same process again and again.</a:t>
            </a: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Drupal.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79150" y="548625"/>
            <a:ext cx="4532615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2800" b="1" dirty="0" smtClean="0">
                <a:solidFill>
                  <a:srgbClr val="0077AA"/>
                </a:solidFill>
                <a:latin typeface="+mj-lt"/>
              </a:rPr>
              <a:t>THIN CLIENT ARCHITECTURE</a:t>
            </a:r>
            <a:endParaRPr lang="en-US" sz="2800" b="1" dirty="0">
              <a:solidFill>
                <a:srgbClr val="0077AA"/>
              </a:solidFill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72000" y="1470807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4563903" y="2047493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572000" y="2661973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4572000" y="3468478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563903" y="4082958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05" y="779055"/>
            <a:ext cx="4562098" cy="5453510"/>
            <a:chOff x="1805" y="740650"/>
            <a:chExt cx="4562098" cy="5453510"/>
          </a:xfrm>
        </p:grpSpPr>
        <p:grpSp>
          <p:nvGrpSpPr>
            <p:cNvPr id="17" name="Group 16"/>
            <p:cNvGrpSpPr/>
            <p:nvPr/>
          </p:nvGrpSpPr>
          <p:grpSpPr>
            <a:xfrm>
              <a:off x="1805" y="740650"/>
              <a:ext cx="4562098" cy="5453510"/>
              <a:chOff x="1805" y="357137"/>
              <a:chExt cx="4562098" cy="5453510"/>
            </a:xfrm>
          </p:grpSpPr>
          <p:sp>
            <p:nvSpPr>
              <p:cNvPr id="5" name="Pentagon 4"/>
              <p:cNvSpPr/>
              <p:nvPr/>
            </p:nvSpPr>
            <p:spPr>
              <a:xfrm rot="5400000">
                <a:off x="1890864" y="1079618"/>
                <a:ext cx="3018742" cy="1573780"/>
              </a:xfrm>
              <a:prstGeom prst="homePlate">
                <a:avLst>
                  <a:gd name="adj" fmla="val 17553"/>
                </a:avLst>
              </a:prstGeom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804956" y="546430"/>
                <a:ext cx="1190555" cy="61721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UI / Theme</a:t>
                </a:r>
                <a:endParaRPr lang="en-US" sz="14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04957" y="1432476"/>
                <a:ext cx="1190555" cy="61448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Business Logic</a:t>
                </a:r>
                <a:endParaRPr lang="en-US" sz="1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04957" y="2315791"/>
                <a:ext cx="1190555" cy="59527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DB Abstraction</a:t>
                </a:r>
                <a:endParaRPr lang="en-US" sz="1400" dirty="0"/>
              </a:p>
            </p:txBody>
          </p:sp>
          <p:sp>
            <p:nvSpPr>
              <p:cNvPr id="3" name="Flowchart: Magnetic Disk 2"/>
              <p:cNvSpPr/>
              <p:nvPr/>
            </p:nvSpPr>
            <p:spPr>
              <a:xfrm>
                <a:off x="2804957" y="3414284"/>
                <a:ext cx="1203739" cy="883315"/>
              </a:xfrm>
              <a:prstGeom prst="flowChartMagneticDisk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Database</a:t>
                </a:r>
                <a:endParaRPr lang="en-US" sz="1400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306105" y="702246"/>
                <a:ext cx="0" cy="4570194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306105" y="5502870"/>
                <a:ext cx="2257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SERVER SIDE</a:t>
                </a:r>
                <a:endParaRPr lang="en-US" sz="14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475" y="2545685"/>
                <a:ext cx="1190555" cy="61721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Browser</a:t>
                </a:r>
                <a:endParaRPr 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805" y="5502333"/>
                <a:ext cx="2257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CLIENT SIDE</a:t>
                </a:r>
                <a:endParaRPr lang="en-US" sz="1400" b="1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2839726" y="4907593"/>
              <a:ext cx="1190555" cy="59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Assets</a:t>
              </a:r>
              <a:endParaRPr lang="en-US" sz="14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922055" y="3063616"/>
            <a:ext cx="768100" cy="1891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922055" y="1942782"/>
            <a:ext cx="768100" cy="8717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/>
          <p:cNvSpPr txBox="1">
            <a:spLocks/>
          </p:cNvSpPr>
          <p:nvPr/>
        </p:nvSpPr>
        <p:spPr>
          <a:xfrm>
            <a:off x="721959" y="1486207"/>
            <a:ext cx="3850042" cy="4669548"/>
          </a:xfrm>
          <a:prstGeom prst="rect">
            <a:avLst/>
          </a:prstGeom>
        </p:spPr>
        <p:txBody>
          <a:bodyPr vert="horz" lIns="73904" tIns="36951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desktop application.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 stores all data.</a:t>
            </a: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 does all the work, mostly.</a:t>
            </a: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 has all assets at initial launch.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 request to acquire more later, if needed.</a:t>
            </a: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 responds to user interactions quickly.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Very fast and responsive. Feedback is usually provided.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online multiplayer game.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2235" y="548625"/>
            <a:ext cx="4778139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2800" b="1" dirty="0" smtClean="0">
                <a:solidFill>
                  <a:srgbClr val="0077AA"/>
                </a:solidFill>
                <a:latin typeface="+mj-lt"/>
              </a:rPr>
              <a:t>THICK CLIENT </a:t>
            </a:r>
            <a:r>
              <a:rPr lang="en-US" sz="2800" b="1" dirty="0">
                <a:solidFill>
                  <a:srgbClr val="0077AA"/>
                </a:solidFill>
              </a:rPr>
              <a:t>ARCHITECTURE</a:t>
            </a:r>
            <a:endParaRPr lang="en-US" sz="2800" b="1" dirty="0">
              <a:solidFill>
                <a:srgbClr val="0077AA"/>
              </a:solidFill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47450" y="156240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347450" y="2161634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347450" y="2776114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47450" y="3353409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55242" y="4198319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503287" y="1124700"/>
            <a:ext cx="4562098" cy="5108401"/>
            <a:chOff x="4503287" y="778519"/>
            <a:chExt cx="4562098" cy="5108401"/>
          </a:xfrm>
        </p:grpSpPr>
        <p:sp>
          <p:nvSpPr>
            <p:cNvPr id="11" name="Pentagon 10"/>
            <p:cNvSpPr/>
            <p:nvPr/>
          </p:nvSpPr>
          <p:spPr>
            <a:xfrm rot="5400000">
              <a:off x="6845848" y="2238589"/>
              <a:ext cx="2111738" cy="1573780"/>
            </a:xfrm>
            <a:prstGeom prst="homePlate">
              <a:avLst>
                <a:gd name="adj" fmla="val 17553"/>
              </a:avLst>
            </a:prstGeom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48778" y="968349"/>
              <a:ext cx="1190555" cy="6172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 / Theme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48778" y="2660900"/>
              <a:ext cx="1190555" cy="6144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Business Logic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06439" y="3021260"/>
              <a:ext cx="1190555" cy="59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DB Abstraction</a:t>
              </a:r>
              <a:endParaRPr lang="en-US" sz="1400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7306439" y="4119753"/>
              <a:ext cx="1203739" cy="883315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Database</a:t>
              </a:r>
              <a:endParaRPr lang="en-US" sz="14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807587" y="778519"/>
              <a:ext cx="0" cy="4570194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807587" y="5579143"/>
              <a:ext cx="2257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SERVER SIDE</a:t>
              </a:r>
              <a:endParaRPr lang="en-US" sz="14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48778" y="3426269"/>
              <a:ext cx="1190555" cy="6172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Browser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3287" y="5578606"/>
              <a:ext cx="2257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CLIENT SIDE</a:t>
              </a:r>
              <a:endParaRPr lang="en-US" sz="1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06438" y="2197309"/>
              <a:ext cx="1190555" cy="6172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48778" y="1774854"/>
              <a:ext cx="1190555" cy="6172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Assets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377035" y="2505914"/>
              <a:ext cx="737792" cy="46222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0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2665" y="3968320"/>
            <a:ext cx="8257075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2800" b="1" dirty="0" smtClean="0">
                <a:solidFill>
                  <a:srgbClr val="0077AA"/>
                </a:solidFill>
                <a:latin typeface="+mj-lt"/>
              </a:rPr>
              <a:t>HYBRID DESIGN</a:t>
            </a:r>
            <a:endParaRPr lang="en-US" sz="2800" b="1" dirty="0">
              <a:solidFill>
                <a:srgbClr val="0077AA"/>
              </a:solidFill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2665" y="4634430"/>
            <a:ext cx="4104278" cy="1751755"/>
          </a:xfrm>
        </p:spPr>
        <p:txBody>
          <a:bodyPr>
            <a:no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Generates all markups and handles rendering.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Executes all business logic closely related to display.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Any other calculations that can be done here.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Owns a small data store for local manipulation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Requests server for data, if needed.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4" name="Subtitle 5"/>
          <p:cNvSpPr txBox="1">
            <a:spLocks/>
          </p:cNvSpPr>
          <p:nvPr/>
        </p:nvSpPr>
        <p:spPr>
          <a:xfrm>
            <a:off x="4566943" y="4634430"/>
            <a:ext cx="4152797" cy="1751755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0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1pPr>
            <a:lvl2pPr marL="369519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2pPr>
            <a:lvl3pPr marL="739038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3pPr>
            <a:lvl4pPr marL="1108558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4pPr>
            <a:lvl5pPr marL="1478078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5pPr>
            <a:lvl6pPr marL="1847596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17115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86634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56154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Handles all business logic closely related to data.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Any computation intensive logic should execute here.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Server’s main focus is data management.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Response to any client requests for data and additional assets.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0" y="164038"/>
            <a:ext cx="9144000" cy="3841037"/>
            <a:chOff x="0" y="164038"/>
            <a:chExt cx="9144000" cy="3841037"/>
          </a:xfrm>
        </p:grpSpPr>
        <p:sp>
          <p:nvSpPr>
            <p:cNvPr id="27" name="Pentagon 26"/>
            <p:cNvSpPr/>
            <p:nvPr/>
          </p:nvSpPr>
          <p:spPr>
            <a:xfrm rot="5400000">
              <a:off x="1125612" y="132280"/>
              <a:ext cx="2293474" cy="3386623"/>
            </a:xfrm>
            <a:prstGeom prst="homePlate">
              <a:avLst>
                <a:gd name="adj" fmla="val 1185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02" y="164575"/>
              <a:ext cx="45527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SERVER SIDE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0" y="164038"/>
              <a:ext cx="4544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CLIENT SIDE</a:t>
              </a:r>
              <a:endParaRPr lang="en-US" b="1" dirty="0"/>
            </a:p>
          </p:txBody>
        </p:sp>
        <p:sp>
          <p:nvSpPr>
            <p:cNvPr id="10" name="Pentagon 9"/>
            <p:cNvSpPr/>
            <p:nvPr/>
          </p:nvSpPr>
          <p:spPr>
            <a:xfrm rot="5400000">
              <a:off x="5720863" y="166497"/>
              <a:ext cx="2293474" cy="3386623"/>
            </a:xfrm>
            <a:prstGeom prst="homePlate">
              <a:avLst>
                <a:gd name="adj" fmla="val 1185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55883" y="949385"/>
              <a:ext cx="1309611" cy="6172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 / Theme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55884" y="1815990"/>
              <a:ext cx="1309611" cy="6144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Business Logic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91515" y="1835193"/>
              <a:ext cx="1309611" cy="59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DB Abstraction</a:t>
              </a:r>
              <a:endParaRPr lang="en-US" sz="1400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6265731" y="3121760"/>
              <a:ext cx="1203739" cy="883315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Database</a:t>
              </a:r>
              <a:endParaRPr lang="en-US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563658" y="262653"/>
              <a:ext cx="0" cy="3550096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617543" y="3119029"/>
              <a:ext cx="1309611" cy="6172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Browser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12795" y="949386"/>
              <a:ext cx="1309611" cy="6172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JSON API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8310" y="949386"/>
              <a:ext cx="1309611" cy="6172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Assets</a:t>
              </a:r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808310" y="1825591"/>
              <a:ext cx="1324113" cy="597615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 Storage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14043" y="1825591"/>
              <a:ext cx="1309611" cy="6144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Business Logic</a:t>
              </a:r>
              <a:endParaRPr lang="en-US" sz="1400" dirty="0"/>
            </a:p>
          </p:txBody>
        </p:sp>
        <p:cxnSp>
          <p:nvCxnSpPr>
            <p:cNvPr id="28" name="Elbow Connector 27"/>
            <p:cNvCxnSpPr/>
            <p:nvPr/>
          </p:nvCxnSpPr>
          <p:spPr>
            <a:xfrm flipV="1">
              <a:off x="3110689" y="1257990"/>
              <a:ext cx="2958159" cy="2169644"/>
            </a:xfrm>
            <a:prstGeom prst="bentConnector3">
              <a:avLst>
                <a:gd name="adj1" fmla="val 60839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965661" y="2132831"/>
              <a:ext cx="12086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0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0280" y="2353660"/>
            <a:ext cx="5069460" cy="172822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Go Mobile!</a:t>
            </a: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Mobile first. Desktop second.</a:t>
            </a:r>
            <a:endParaRPr lang="en-US" sz="3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23525" y="2276850"/>
            <a:ext cx="1784498" cy="17844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6000" sy="106000" algn="ctr" rotWithShape="0">
              <a:prstClr val="black">
                <a:alpha val="11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23525" y="2584090"/>
            <a:ext cx="1784498" cy="1079232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277139" indent="-277139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1pPr>
            <a:lvl2pPr marL="600469" indent="-230949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2pPr>
            <a:lvl3pPr marL="923798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3pPr>
            <a:lvl4pPr marL="1293317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4pPr>
            <a:lvl5pPr marL="166283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5pPr>
            <a:lvl6pPr marL="203235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187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1395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0913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500" dirty="0">
                <a:solidFill>
                  <a:srgbClr val="0077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3</a:t>
            </a:r>
            <a:endParaRPr lang="en-US" sz="7200" b="1" dirty="0">
              <a:solidFill>
                <a:srgbClr val="0077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27825" y="2084825"/>
            <a:ext cx="0" cy="226314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2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24260" y="3429000"/>
            <a:ext cx="8295480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2800" b="1" dirty="0" smtClean="0">
                <a:solidFill>
                  <a:srgbClr val="0077AA"/>
                </a:solidFill>
                <a:latin typeface="+mj-lt"/>
              </a:rPr>
              <a:t>Go Mobile!</a:t>
            </a:r>
            <a:endParaRPr lang="en-US" sz="2800" b="1" dirty="0">
              <a:solidFill>
                <a:srgbClr val="0077AA"/>
              </a:solidFill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08310" y="4162442"/>
            <a:ext cx="3302830" cy="2185338"/>
          </a:xfrm>
        </p:spPr>
        <p:txBody>
          <a:bodyPr>
            <a:noAutofit/>
          </a:bodyPr>
          <a:lstStyle/>
          <a:p>
            <a:pPr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Mobile is the trend!</a:t>
            </a:r>
          </a:p>
          <a:p>
            <a:pPr algn="l">
              <a:spcBef>
                <a:spcPts val="18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Processing power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continues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 increase.</a:t>
            </a:r>
          </a:p>
          <a:p>
            <a:pPr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Traditional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design is inadequate to create a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website like a native app.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4" name="Subtitle 5"/>
          <p:cNvSpPr txBox="1">
            <a:spLocks/>
          </p:cNvSpPr>
          <p:nvPr/>
        </p:nvSpPr>
        <p:spPr>
          <a:xfrm>
            <a:off x="5109669" y="4162441"/>
            <a:ext cx="3725286" cy="2185339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0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1pPr>
            <a:lvl2pPr marL="369519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2pPr>
            <a:lvl3pPr marL="739038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3pPr>
            <a:lvl4pPr marL="1108558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4pPr>
            <a:lvl5pPr marL="1478078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5pPr>
            <a:lvl6pPr marL="1847596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17115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86634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56154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Mobile network is usually unstable.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Different devices have their own standards and API.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0" algn="l">
              <a:spcBef>
                <a:spcPts val="1800"/>
              </a:spcBef>
            </a:pPr>
            <a:r>
              <a:rPr lang="en-US" sz="1600" b="1" dirty="0">
                <a:solidFill>
                  <a:schemeClr val="tx1"/>
                </a:solidFill>
              </a:rPr>
              <a:t>Hybrid design favors mobile devices and </a:t>
            </a:r>
            <a:r>
              <a:rPr lang="en-US" sz="1600" b="1" dirty="0" smtClean="0">
                <a:solidFill>
                  <a:schemeClr val="tx1"/>
                </a:solidFill>
              </a:rPr>
              <a:t>benefits desktop users.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1070" y="423550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01069" y="473477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01068" y="546446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802430" y="423550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802429" y="473477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802428" y="542606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 descr="C:\Users\Richard\SkyDrive\Documents\Appnovation\Drupal Camp Atlanta\mobil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" y="0"/>
            <a:ext cx="9144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7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0280" y="2238445"/>
            <a:ext cx="5069460" cy="221680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Drupal</a:t>
            </a: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 a powerful engine</a:t>
            </a:r>
            <a:endParaRPr lang="en-US" sz="4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23525" y="2276850"/>
            <a:ext cx="1784498" cy="17844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6000" sy="106000" algn="ctr" rotWithShape="0">
              <a:prstClr val="black">
                <a:alpha val="11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23525" y="2584090"/>
            <a:ext cx="1784498" cy="1079232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277139" indent="-277139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1pPr>
            <a:lvl2pPr marL="600469" indent="-230949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2pPr>
            <a:lvl3pPr marL="923798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3pPr>
            <a:lvl4pPr marL="1293317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4pPr>
            <a:lvl5pPr marL="166283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5pPr>
            <a:lvl6pPr marL="203235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187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1395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0913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500" dirty="0">
                <a:solidFill>
                  <a:srgbClr val="0077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4</a:t>
            </a:r>
            <a:endParaRPr lang="en-US" sz="7200" b="1" dirty="0">
              <a:solidFill>
                <a:srgbClr val="0077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27825" y="2084825"/>
            <a:ext cx="0" cy="226314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3900" y="5732495"/>
            <a:ext cx="441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Website (CMS) = Drupal</a:t>
            </a:r>
            <a:endParaRPr lang="en-US" sz="20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/>
          <p:cNvSpPr txBox="1">
            <a:spLocks/>
          </p:cNvSpPr>
          <p:nvPr/>
        </p:nvSpPr>
        <p:spPr>
          <a:xfrm>
            <a:off x="4484978" y="2046420"/>
            <a:ext cx="4273167" cy="3610070"/>
          </a:xfrm>
          <a:prstGeom prst="rect">
            <a:avLst/>
          </a:prstGeom>
        </p:spPr>
        <p:txBody>
          <a:bodyPr vert="horz" lIns="73904" tIns="36951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Natively a powerful Content Management System.</a:t>
            </a:r>
          </a:p>
          <a:p>
            <a:pPr algn="l">
              <a:spcBef>
                <a:spcPts val="1800"/>
              </a:spcBef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structure is designed for this job.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Nodes, Taxonomies – Entities</a:t>
            </a:r>
          </a:p>
          <a:p>
            <a:pPr algn="l">
              <a:spcBef>
                <a:spcPts val="1800"/>
              </a:spcBef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robust framework to build your application.</a:t>
            </a:r>
          </a:p>
          <a:p>
            <a:pPr algn="l">
              <a:spcBef>
                <a:spcPts val="1800"/>
              </a:spcBef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Huge selection of contributed modules at your disposal.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 your own if nothing works!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7451" y="311949"/>
            <a:ext cx="5530319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2800" b="1" dirty="0" smtClean="0">
                <a:solidFill>
                  <a:srgbClr val="0077AA"/>
                </a:solidFill>
                <a:latin typeface="+mj-lt"/>
              </a:rPr>
              <a:t>DRUPAL AS A POWERFUL ENGINE</a:t>
            </a:r>
            <a:endParaRPr lang="en-US" sz="2800" b="1" dirty="0">
              <a:solidFill>
                <a:srgbClr val="0077AA"/>
              </a:solidFill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79853" y="216163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4179853" y="292973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179851" y="454274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Richard\SkyDrive\Documents\Appnovation\Drupal Camp Atlanta\druplicon.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6" y="2012754"/>
            <a:ext cx="2458733" cy="281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1" y="1054981"/>
            <a:ext cx="418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Website (CMS) = Drupal</a:t>
            </a:r>
            <a:endParaRPr lang="en-US" i="1" dirty="0"/>
          </a:p>
        </p:txBody>
      </p:sp>
      <p:sp>
        <p:nvSpPr>
          <p:cNvPr id="12" name="Right Arrow 11"/>
          <p:cNvSpPr/>
          <p:nvPr/>
        </p:nvSpPr>
        <p:spPr>
          <a:xfrm>
            <a:off x="4179850" y="377586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4179852" y="1623965"/>
            <a:ext cx="4578294" cy="4570195"/>
          </a:xfrm>
          <a:prstGeom prst="rect">
            <a:avLst/>
          </a:prstGeom>
        </p:spPr>
        <p:txBody>
          <a:bodyPr vert="horz" lIns="73904" tIns="36951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20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mean to turn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Drupal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into an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drives your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lvl="1"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Drupal is the center for all content management.</a:t>
            </a:r>
          </a:p>
          <a:p>
            <a:pPr lvl="1"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 the core to drive all business logic closely related to data.</a:t>
            </a:r>
          </a:p>
          <a:p>
            <a:pPr lvl="1"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 for any computational intensive logic &amp; calculations.</a:t>
            </a:r>
          </a:p>
          <a:p>
            <a:pPr lvl="1"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a JSON REST interface for servicing client requests.</a:t>
            </a:r>
          </a:p>
          <a:p>
            <a:pPr algn="l">
              <a:spcBef>
                <a:spcPts val="1200"/>
              </a:spcBef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Drupal 8 is already moving towards this direction!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1" y="1054981"/>
            <a:ext cx="4186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Website (CMS) = Drupal</a:t>
            </a:r>
            <a:endParaRPr lang="en-US" i="1" dirty="0"/>
          </a:p>
        </p:txBody>
      </p:sp>
      <p:sp>
        <p:nvSpPr>
          <p:cNvPr id="11" name="Right Arrow 10"/>
          <p:cNvSpPr/>
          <p:nvPr/>
        </p:nvSpPr>
        <p:spPr>
          <a:xfrm>
            <a:off x="4276634" y="258409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264760" y="327538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276633" y="400507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264759" y="473599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 descr="C:\Users\Richard\SkyDrive\Documents\Appnovation\Drupal Camp Atlanta\druplicon.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6" y="2012754"/>
            <a:ext cx="2458733" cy="281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7451" y="311949"/>
            <a:ext cx="5530319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2800" b="1" dirty="0" smtClean="0">
                <a:solidFill>
                  <a:srgbClr val="0077AA"/>
                </a:solidFill>
                <a:latin typeface="+mj-lt"/>
              </a:rPr>
              <a:t>DRUPAL AS A POWERFUL ENGINE</a:t>
            </a:r>
            <a:endParaRPr lang="en-US" sz="2800" b="1" dirty="0">
              <a:solidFill>
                <a:srgbClr val="0077A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6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0280" y="2468875"/>
            <a:ext cx="5069460" cy="16130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HTML5+CSS3</a:t>
            </a: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+JS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 a highly interactive UI</a:t>
            </a:r>
            <a:endParaRPr lang="en-US" sz="3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23525" y="2276850"/>
            <a:ext cx="1784498" cy="17844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6000" sy="106000" algn="ctr" rotWithShape="0">
              <a:prstClr val="black">
                <a:alpha val="11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23525" y="2584090"/>
            <a:ext cx="1784498" cy="1079232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277139" indent="-277139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1pPr>
            <a:lvl2pPr marL="600469" indent="-230949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2pPr>
            <a:lvl3pPr marL="923798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3pPr>
            <a:lvl4pPr marL="1293317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4pPr>
            <a:lvl5pPr marL="166283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5pPr>
            <a:lvl6pPr marL="203235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187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1395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0913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500" dirty="0" smtClean="0">
                <a:solidFill>
                  <a:srgbClr val="0077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5</a:t>
            </a:r>
            <a:endParaRPr lang="en-US" sz="7200" b="1" dirty="0">
              <a:solidFill>
                <a:srgbClr val="0077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27825" y="2084825"/>
            <a:ext cx="0" cy="226314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08024" y="5732495"/>
            <a:ext cx="5512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UI </a:t>
            </a:r>
            <a:r>
              <a:rPr lang="en-US" sz="20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= </a:t>
            </a: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HTML5+CSS3+JS</a:t>
            </a:r>
            <a:endParaRPr lang="en-US" sz="2000" i="1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/>
          <p:cNvSpPr txBox="1">
            <a:spLocks/>
          </p:cNvSpPr>
          <p:nvPr/>
        </p:nvSpPr>
        <p:spPr>
          <a:xfrm>
            <a:off x="913413" y="3418833"/>
            <a:ext cx="7769728" cy="2852137"/>
          </a:xfrm>
          <a:prstGeom prst="rect">
            <a:avLst/>
          </a:prstGeom>
        </p:spPr>
        <p:txBody>
          <a:bodyPr vert="horz" lIns="73904" tIns="36951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 is the 5</a:t>
            </a:r>
            <a:r>
              <a:rPr lang="en-US" sz="16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generation of the HTML standard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Adding new elements such as </a:t>
            </a:r>
            <a:r>
              <a:rPr lang="en-US" sz="1600" i="1" dirty="0">
                <a:solidFill>
                  <a:schemeClr val="tx1"/>
                </a:solidFill>
              </a:rPr>
              <a:t>&lt;video&gt;, &lt;audio</a:t>
            </a:r>
            <a:r>
              <a:rPr lang="en-US" sz="1600" i="1" dirty="0" smtClean="0">
                <a:solidFill>
                  <a:schemeClr val="tx1"/>
                </a:solidFill>
              </a:rPr>
              <a:t>&gt;, and </a:t>
            </a:r>
            <a:r>
              <a:rPr lang="en-US" sz="1600" i="1" dirty="0">
                <a:solidFill>
                  <a:schemeClr val="tx1"/>
                </a:solidFill>
              </a:rPr>
              <a:t>&lt;canvas</a:t>
            </a:r>
            <a:r>
              <a:rPr lang="en-US" sz="1600" i="1" dirty="0" smtClean="0">
                <a:solidFill>
                  <a:schemeClr val="tx1"/>
                </a:solidFill>
              </a:rPr>
              <a:t>&gt;.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API such as Local Storage, Drag &amp; Drop, and Cross Document Messaging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CSS3 added support for Media Queries, Shape transformations, transitions, and animations</a:t>
            </a:r>
          </a:p>
          <a:p>
            <a:pPr algn="l">
              <a:spcBef>
                <a:spcPts val="18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is the backbone that drives the UI and all browsers support it.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Backbone.JS,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Sencha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(Ext JS &amp; Touch), and Sproutcore</a:t>
            </a:r>
          </a:p>
          <a:p>
            <a:pPr lvl="0"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/>
                </a:solidFill>
              </a:rPr>
              <a:t>HTML5+CSS3+JS is </a:t>
            </a:r>
            <a:r>
              <a:rPr lang="en-US" sz="1600" b="1" dirty="0">
                <a:solidFill>
                  <a:schemeClr val="tx1"/>
                </a:solidFill>
              </a:rPr>
              <a:t>believed to </a:t>
            </a:r>
            <a:r>
              <a:rPr lang="en-US" sz="1600" b="1" dirty="0" smtClean="0">
                <a:solidFill>
                  <a:schemeClr val="tx1"/>
                </a:solidFill>
              </a:rPr>
              <a:t>replace </a:t>
            </a:r>
            <a:r>
              <a:rPr lang="en-US" sz="1600" b="1" dirty="0">
                <a:solidFill>
                  <a:schemeClr val="tx1"/>
                </a:solidFill>
              </a:rPr>
              <a:t>many browser plugins like Flash.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2732" y="300820"/>
            <a:ext cx="8237007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2800" b="1" dirty="0" smtClean="0">
                <a:solidFill>
                  <a:srgbClr val="0077AA"/>
                </a:solidFill>
                <a:latin typeface="+mj-lt"/>
              </a:rPr>
              <a:t>HTML5+CSS3+JS AS A HIGHLY INTERACTIVE UI</a:t>
            </a:r>
            <a:endParaRPr lang="en-US" sz="2800" b="1" dirty="0">
              <a:solidFill>
                <a:srgbClr val="0077AA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7773" y="779055"/>
            <a:ext cx="551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UI </a:t>
            </a:r>
            <a:r>
              <a:rPr lang="en-US" i="1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= </a:t>
            </a:r>
            <a:r>
              <a:rPr lang="en-US" i="1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HTML5+CSS3+JS</a:t>
            </a:r>
            <a:endParaRPr lang="en-US" i="1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69783" y="350581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70060" y="461955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69782" y="534925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69781" y="611735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3" descr="C:\Users\Appnovation\Desktop\angus\design\presentations\resources\hmtl5-css3-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274215"/>
            <a:ext cx="57531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056" y="1202849"/>
            <a:ext cx="7310398" cy="1305730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4000" b="1" dirty="0" smtClean="0">
                <a:latin typeface="Candara" pitchFamily="34" charset="0"/>
              </a:rPr>
              <a:t>DRUPAL + HTML5 + CSS3 + JS = RICH INTERNET APPLICATION</a:t>
            </a:r>
            <a:endParaRPr lang="en-US" sz="4000" b="1" dirty="0">
              <a:latin typeface="Candar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9905" y="3333448"/>
            <a:ext cx="7565785" cy="1938992"/>
            <a:chOff x="769905" y="3160165"/>
            <a:chExt cx="7565785" cy="1938992"/>
          </a:xfrm>
        </p:grpSpPr>
        <p:sp>
          <p:nvSpPr>
            <p:cNvPr id="3" name="TextBox 2"/>
            <p:cNvSpPr txBox="1"/>
            <p:nvPr/>
          </p:nvSpPr>
          <p:spPr>
            <a:xfrm>
              <a:off x="769905" y="3160165"/>
              <a:ext cx="75657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sz="2000" dirty="0" smtClean="0">
                  <a:latin typeface="Courier New" pitchFamily="49" charset="0"/>
                  <a:ea typeface="Cambria Math" pitchFamily="18" charset="0"/>
                  <a:cs typeface="Courier New" pitchFamily="49" charset="0"/>
                </a:rPr>
                <a:t>  Website (CMS) = Drupal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000" b="0" dirty="0" smtClean="0">
                  <a:latin typeface="Courier New" pitchFamily="49" charset="0"/>
                  <a:ea typeface="Cambria Math" pitchFamily="18" charset="0"/>
                  <a:cs typeface="Courier New" pitchFamily="49" charset="0"/>
                </a:rPr>
                <a:t>             UI = HTML5 + CSS3 + JS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000" b="0" dirty="0" smtClean="0">
                  <a:latin typeface="Courier New" pitchFamily="49" charset="0"/>
                  <a:ea typeface="Cambria Math" pitchFamily="18" charset="0"/>
                  <a:cs typeface="Courier New" pitchFamily="49" charset="0"/>
                </a:rPr>
                <a:t>                = Sproutcore</a:t>
              </a:r>
            </a:p>
            <a:p>
              <a:endParaRPr lang="en-US" sz="2000" dirty="0" smtClean="0">
                <a:latin typeface="Courier New" pitchFamily="49" charset="0"/>
                <a:ea typeface="Cambria Math" pitchFamily="18" charset="0"/>
                <a:cs typeface="Courier New" pitchFamily="49" charset="0"/>
              </a:endParaRPr>
            </a:p>
            <a:p>
              <a:pPr marL="457200" indent="-457200">
                <a:buFont typeface="+mj-lt"/>
                <a:buAutoNum type="arabicPeriod" startAt="4"/>
              </a:pPr>
              <a:r>
                <a:rPr lang="en-US" sz="2000" b="0" dirty="0" smtClean="0">
                  <a:latin typeface="Courier New" pitchFamily="49" charset="0"/>
                  <a:ea typeface="Cambria Math" pitchFamily="18" charset="0"/>
                  <a:cs typeface="Courier New" pitchFamily="49" charset="0"/>
                </a:rPr>
                <a:t>            RIA = Drupal + HTML5 + CSS3 + JS</a:t>
              </a:r>
            </a:p>
            <a:p>
              <a:pPr marL="457200" indent="-457200">
                <a:buFont typeface="+mj-lt"/>
                <a:buAutoNum type="arabicPeriod" startAt="4"/>
              </a:pPr>
              <a:r>
                <a:rPr lang="en-US" sz="2000" dirty="0" smtClean="0">
                  <a:latin typeface="Courier New" pitchFamily="49" charset="0"/>
                  <a:ea typeface="Cambria Math" pitchFamily="18" charset="0"/>
                  <a:cs typeface="Courier New" pitchFamily="49" charset="0"/>
                </a:rPr>
                <a:t>                = Drupal + Sproutcore</a:t>
              </a:r>
              <a:endParaRPr lang="en-US" sz="2000" b="0" dirty="0" smtClean="0">
                <a:latin typeface="Courier New" pitchFamily="49" charset="0"/>
                <a:ea typeface="Cambria Math" pitchFamily="18" charset="0"/>
                <a:cs typeface="Courier New" pitchFamily="49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538005" y="4254247"/>
              <a:ext cx="67007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7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/>
          <p:cNvSpPr txBox="1">
            <a:spLocks/>
          </p:cNvSpPr>
          <p:nvPr/>
        </p:nvSpPr>
        <p:spPr>
          <a:xfrm>
            <a:off x="913413" y="3418833"/>
            <a:ext cx="7769728" cy="2852137"/>
          </a:xfrm>
          <a:prstGeom prst="rect">
            <a:avLst/>
          </a:prstGeom>
        </p:spPr>
        <p:txBody>
          <a:bodyPr vert="horz" lIns="73904" tIns="36951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Need a UI that is that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desktop-like behavior and cross-platform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compatible.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Works on both mobile and desktop all together.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Fancy and responsive.</a:t>
            </a:r>
          </a:p>
          <a:p>
            <a:pPr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JS, HTML5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CSS3 is native to all modern browsers and mobile devices.</a:t>
            </a:r>
          </a:p>
          <a:p>
            <a:pPr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Leave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behind Drupal theming engine for generating templates.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no longer handles UI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732" y="300820"/>
            <a:ext cx="8237007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2800" b="1" dirty="0" smtClean="0">
                <a:solidFill>
                  <a:srgbClr val="0077AA"/>
                </a:solidFill>
                <a:latin typeface="+mj-lt"/>
              </a:rPr>
              <a:t>HTML5+CSS3+JS AS A HIGHLY INTERACTIVE UI</a:t>
            </a:r>
            <a:endParaRPr lang="en-US" sz="2800" b="1" dirty="0">
              <a:solidFill>
                <a:srgbClr val="0077AA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7773" y="779055"/>
            <a:ext cx="551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UI </a:t>
            </a:r>
            <a:r>
              <a:rPr lang="en-US" i="1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= </a:t>
            </a:r>
            <a:r>
              <a:rPr lang="en-US" i="1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HTML5+CSS3+JS</a:t>
            </a:r>
            <a:endParaRPr lang="en-US" i="1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69783" y="350581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70060" y="461955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69782" y="511882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3" descr="C:\Users\Appnovation\Desktop\angus\design\presentations\resources\hmtl5-css3-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274215"/>
            <a:ext cx="57531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/>
          <p:cNvSpPr txBox="1">
            <a:spLocks/>
          </p:cNvSpPr>
          <p:nvPr/>
        </p:nvSpPr>
        <p:spPr>
          <a:xfrm>
            <a:off x="913413" y="3418833"/>
            <a:ext cx="7769727" cy="2736922"/>
          </a:xfrm>
          <a:prstGeom prst="rect">
            <a:avLst/>
          </a:prstGeom>
        </p:spPr>
        <p:txBody>
          <a:bodyPr vert="horz" lIns="73904" tIns="36951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business logic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calculations closely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to display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moved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here.</a:t>
            </a:r>
          </a:p>
          <a:p>
            <a:pPr algn="l">
              <a:spcBef>
                <a:spcPts val="1800"/>
              </a:spcBef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requested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server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 when necessary.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 is still functional on a unstable and slow internet connection.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static HTML display and dynamically generated markup is handled via JavaScript.</a:t>
            </a:r>
          </a:p>
          <a:p>
            <a:pPr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required assets are downloaded at initial startup.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from server for additional assets.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69783" y="350581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69783" y="398741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69783" y="477439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67584" y="527366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732" y="300820"/>
            <a:ext cx="8237007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2800" b="1" dirty="0" smtClean="0">
                <a:solidFill>
                  <a:srgbClr val="0077AA"/>
                </a:solidFill>
                <a:latin typeface="+mj-lt"/>
              </a:rPr>
              <a:t>HTML5+CSS3+JS AS A HIGHLY INTERACTIVE UI</a:t>
            </a:r>
            <a:endParaRPr lang="en-US" sz="2800" b="1" dirty="0">
              <a:solidFill>
                <a:srgbClr val="0077AA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773" y="779055"/>
            <a:ext cx="551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UI </a:t>
            </a:r>
            <a:r>
              <a:rPr lang="en-US" i="1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= </a:t>
            </a:r>
            <a:r>
              <a:rPr lang="en-US" i="1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HTML5+CSS3+JS</a:t>
            </a:r>
            <a:endParaRPr lang="en-US" i="1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pic>
        <p:nvPicPr>
          <p:cNvPr id="18" name="Picture 3" descr="C:\Users\Appnovation\Desktop\angus\design\presentations\resources\hmtl5-css3-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274215"/>
            <a:ext cx="57531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0280" y="2276850"/>
            <a:ext cx="5069460" cy="16130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Sproutcore</a:t>
            </a:r>
            <a:endParaRPr lang="en-US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brief introduction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23525" y="2276850"/>
            <a:ext cx="1784498" cy="17844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6000" sy="106000" algn="ctr" rotWithShape="0">
              <a:prstClr val="black">
                <a:alpha val="11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23525" y="2584090"/>
            <a:ext cx="1784498" cy="1079232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277139" indent="-277139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1pPr>
            <a:lvl2pPr marL="600469" indent="-230949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2pPr>
            <a:lvl3pPr marL="923798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3pPr>
            <a:lvl4pPr marL="1293317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4pPr>
            <a:lvl5pPr marL="166283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5pPr>
            <a:lvl6pPr marL="203235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187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1395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0913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500" dirty="0">
                <a:solidFill>
                  <a:srgbClr val="0077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6</a:t>
            </a:r>
            <a:endParaRPr lang="en-US" sz="7200" b="1" dirty="0">
              <a:solidFill>
                <a:srgbClr val="0077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27825" y="2084825"/>
            <a:ext cx="0" cy="226314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08024" y="5732495"/>
            <a:ext cx="5512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UI </a:t>
            </a:r>
            <a:r>
              <a:rPr lang="en-US" sz="20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= </a:t>
            </a: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Sproutcore</a:t>
            </a:r>
            <a:endParaRPr lang="en-US" sz="2000" i="1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5559" y="695999"/>
            <a:ext cx="8377443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77AA"/>
                </a:solidFill>
              </a:rPr>
              <a:t>A BRIEF INTRODUCTION TO SPROUTCORE</a:t>
            </a:r>
            <a:endParaRPr lang="en-US" sz="2800" b="1" dirty="0">
              <a:solidFill>
                <a:srgbClr val="0077AA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6866" y="1086295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UI = </a:t>
            </a:r>
            <a:r>
              <a:rPr lang="en-US" i="1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Sproutcore</a:t>
            </a:r>
          </a:p>
        </p:txBody>
      </p:sp>
      <p:pic>
        <p:nvPicPr>
          <p:cNvPr id="13" name="Picture 2" descr="C:\Users\Appnovation\Desktop\angus\design\presentations\resources\sproutco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9" y="204642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256660" y="2161635"/>
            <a:ext cx="4506341" cy="4032525"/>
            <a:chOff x="4256660" y="2353659"/>
            <a:chExt cx="4506341" cy="4032525"/>
          </a:xfrm>
        </p:grpSpPr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4572000" y="2353659"/>
              <a:ext cx="4191001" cy="4032525"/>
            </a:xfrm>
            <a:prstGeom prst="rect">
              <a:avLst/>
            </a:prstGeom>
          </p:spPr>
          <p:txBody>
            <a:bodyPr vert="horz" lIns="73904" tIns="36951" rIns="73904" bIns="36951" numCol="1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1800"/>
                </a:spcBef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Open-Source. It’s FREE!</a:t>
              </a:r>
            </a:p>
            <a:p>
              <a:pPr algn="l">
                <a:spcBef>
                  <a:spcPts val="1800"/>
                </a:spcBef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Framework providing structure and flow.</a:t>
              </a:r>
            </a:p>
            <a:p>
              <a:pPr algn="l">
                <a:spcBef>
                  <a:spcPts val="1800"/>
                </a:spcBef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Model-View-Controller programming paradigm.</a:t>
              </a:r>
            </a:p>
            <a:p>
              <a:pPr algn="l">
                <a:spcBef>
                  <a:spcPts val="1800"/>
                </a:spcBef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Supports all HTML5 features.</a:t>
              </a:r>
            </a:p>
            <a:p>
              <a:pPr algn="l">
                <a:spcBef>
                  <a:spcPts val="18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Build JavaScript application comparable to </a:t>
              </a: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desktop.</a:t>
              </a:r>
            </a:p>
            <a:p>
              <a:pPr algn="l">
                <a:spcBef>
                  <a:spcPts val="1800"/>
                </a:spcBef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Quickly builds a UI with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minimal coding</a:t>
              </a: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l">
                <a:spcBef>
                  <a:spcPts val="18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Cross-platform compatible: Chrome, Firefox, Internet Explorer, and Safari</a:t>
              </a:r>
            </a:p>
            <a:p>
              <a:pPr algn="l">
                <a:spcBef>
                  <a:spcPts val="1800"/>
                </a:spcBef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l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256662" y="2430470"/>
              <a:ext cx="238527" cy="152400"/>
            </a:xfrm>
            <a:prstGeom prst="rightArrow">
              <a:avLst/>
            </a:prstGeom>
            <a:solidFill>
              <a:srgbClr val="007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256661" y="2929735"/>
              <a:ext cx="238527" cy="152400"/>
            </a:xfrm>
            <a:prstGeom prst="rightArrow">
              <a:avLst/>
            </a:prstGeom>
            <a:solidFill>
              <a:srgbClr val="007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256660" y="3391815"/>
              <a:ext cx="238527" cy="152400"/>
            </a:xfrm>
            <a:prstGeom prst="rightArrow">
              <a:avLst/>
            </a:prstGeom>
            <a:solidFill>
              <a:srgbClr val="007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4256663" y="4121509"/>
              <a:ext cx="238527" cy="152400"/>
            </a:xfrm>
            <a:prstGeom prst="rightArrow">
              <a:avLst/>
            </a:prstGeom>
            <a:solidFill>
              <a:srgbClr val="007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4256663" y="4581150"/>
              <a:ext cx="238527" cy="152400"/>
            </a:xfrm>
            <a:prstGeom prst="rightArrow">
              <a:avLst/>
            </a:prstGeom>
            <a:solidFill>
              <a:srgbClr val="007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256660" y="5312065"/>
              <a:ext cx="238527" cy="152400"/>
            </a:xfrm>
            <a:prstGeom prst="rightArrow">
              <a:avLst/>
            </a:prstGeom>
            <a:solidFill>
              <a:srgbClr val="007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4256660" y="5761827"/>
              <a:ext cx="238527" cy="152400"/>
            </a:xfrm>
            <a:prstGeom prst="rightArrow">
              <a:avLst/>
            </a:prstGeom>
            <a:solidFill>
              <a:srgbClr val="007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5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199" y="5454826"/>
            <a:ext cx="8261351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Kobo 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Instant Reader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built 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entirely using Sproutcore.</a:t>
            </a:r>
            <a:endParaRPr lang="en-US" sz="1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iCloud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 service is also built using Sproutcore.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5" y="4459689"/>
            <a:ext cx="8377443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77AA"/>
                </a:solidFill>
              </a:rPr>
              <a:t>A BRIEF INTRODUCTION TO SPROUTCORE</a:t>
            </a:r>
            <a:endParaRPr lang="en-US" sz="2800" b="1" dirty="0">
              <a:solidFill>
                <a:srgbClr val="0077AA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60415" y="4857076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UI = </a:t>
            </a:r>
            <a:r>
              <a:rPr lang="en-US" i="1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Sproutcore</a:t>
            </a:r>
          </a:p>
        </p:txBody>
      </p:sp>
    </p:spTree>
    <p:extLst>
      <p:ext uri="{BB962C8B-B14F-4D97-AF65-F5344CB8AC3E}">
        <p14:creationId xmlns:p14="http://schemas.microsoft.com/office/powerpoint/2010/main" val="35403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0280" y="2430470"/>
            <a:ext cx="5069460" cy="16130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Bridging the Gaps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Between CMS &amp; UI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23525" y="2276850"/>
            <a:ext cx="1784498" cy="17844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6000" sy="106000" algn="ctr" rotWithShape="0">
              <a:prstClr val="black">
                <a:alpha val="11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23525" y="2584090"/>
            <a:ext cx="1784498" cy="1079232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277139" indent="-277139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1pPr>
            <a:lvl2pPr marL="600469" indent="-230949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2pPr>
            <a:lvl3pPr marL="923798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3pPr>
            <a:lvl4pPr marL="1293317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4pPr>
            <a:lvl5pPr marL="166283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5pPr>
            <a:lvl6pPr marL="203235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187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1395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0913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500" dirty="0">
                <a:solidFill>
                  <a:srgbClr val="0077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7</a:t>
            </a:r>
            <a:endParaRPr lang="en-US" sz="7200" b="1" dirty="0">
              <a:solidFill>
                <a:srgbClr val="0077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27825" y="2084825"/>
            <a:ext cx="0" cy="226314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08024" y="5732495"/>
            <a:ext cx="5512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RIA = </a:t>
            </a: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Drupal + HTML5+CSS3+JS</a:t>
            </a:r>
            <a:endParaRPr lang="en-US" sz="2000" i="1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ichard\SkyDrive\Documents\Appnovation\Drupal Camp Atlanta\BridgeWallpap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6"/>
          <a:stretch/>
        </p:blipFill>
        <p:spPr bwMode="auto">
          <a:xfrm>
            <a:off x="1805" y="0"/>
            <a:ext cx="9144001" cy="65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173792" y="2186657"/>
            <a:ext cx="6758609" cy="1408095"/>
          </a:xfrm>
          <a:prstGeom prst="rect">
            <a:avLst/>
          </a:prstGeom>
        </p:spPr>
        <p:txBody>
          <a:bodyPr vert="horz" lIns="81671" tIns="40835" rIns="81671" bIns="40835" rtlCol="0" anchor="ctr">
            <a:normAutofit/>
          </a:bodyPr>
          <a:lstStyle>
            <a:lvl1pPr algn="ctr" defTabSz="1010503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         </a:t>
            </a:r>
            <a:endParaRPr lang="en-US" dirty="0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1806" y="3198570"/>
            <a:ext cx="9142194" cy="33796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73904" tIns="274320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algn="l">
              <a:spcBef>
                <a:spcPts val="18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Out of Box, Drupal provides an admin UI for managing content.</a:t>
            </a:r>
          </a:p>
          <a:p>
            <a:pPr marL="65151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i="1" dirty="0" smtClean="0">
                <a:solidFill>
                  <a:schemeClr val="bg1"/>
                </a:solidFill>
              </a:rPr>
              <a:t>Already does user authentication and profiles management.</a:t>
            </a:r>
          </a:p>
          <a:p>
            <a:pPr marL="365760" algn="l">
              <a:spcBef>
                <a:spcPts val="18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Drupal can be easily converted to a JSON REST server.</a:t>
            </a:r>
          </a:p>
          <a:p>
            <a:pPr marL="65151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i="1" dirty="0" smtClean="0">
                <a:solidFill>
                  <a:schemeClr val="bg1"/>
                </a:solidFill>
              </a:rPr>
              <a:t>Views or Services module</a:t>
            </a:r>
          </a:p>
          <a:p>
            <a:pPr marL="365760" algn="l">
              <a:spcBef>
                <a:spcPts val="18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Content managers do not have to worry about making changes to UI to adopt new contents.</a:t>
            </a:r>
          </a:p>
          <a:p>
            <a:pPr marL="65151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i="1" dirty="0" smtClean="0">
                <a:solidFill>
                  <a:schemeClr val="bg1"/>
                </a:solidFill>
              </a:rPr>
              <a:t>Create contents in Drupal and the UI will grab them.</a:t>
            </a:r>
          </a:p>
          <a:p>
            <a:pPr marL="65151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i="1" dirty="0" smtClean="0">
                <a:solidFill>
                  <a:schemeClr val="bg1"/>
                </a:solidFill>
              </a:rPr>
              <a:t>Provided a centralized area to manage contents and users.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365760" algn="l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855" y="281440"/>
            <a:ext cx="8372290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BRIDGING THE GAPS BETWEEN CMS &amp; UI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855" y="663840"/>
            <a:ext cx="764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RIA = </a:t>
            </a:r>
            <a:r>
              <a:rPr lang="en-US" i="1" dirty="0" smtClean="0">
                <a:solidFill>
                  <a:schemeClr val="bg1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Drupal + HTML5+CSS3+JS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ichard\SkyDrive\Documents\Appnovation\Drupal Camp Atlanta\BridgeWallpap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6"/>
          <a:stretch/>
        </p:blipFill>
        <p:spPr bwMode="auto">
          <a:xfrm>
            <a:off x="1805" y="0"/>
            <a:ext cx="9144001" cy="65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173792" y="2186657"/>
            <a:ext cx="6758609" cy="1408095"/>
          </a:xfrm>
          <a:prstGeom prst="rect">
            <a:avLst/>
          </a:prstGeom>
        </p:spPr>
        <p:txBody>
          <a:bodyPr vert="horz" lIns="81671" tIns="40835" rIns="81671" bIns="40835" rtlCol="0" anchor="ctr">
            <a:normAutofit/>
          </a:bodyPr>
          <a:lstStyle>
            <a:lvl1pPr algn="ctr" defTabSz="1010503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        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5855" y="281440"/>
            <a:ext cx="8372290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BRIDGING THE GAPS BETWEEN CMS &amp; UI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855" y="663840"/>
            <a:ext cx="764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RIA = </a:t>
            </a:r>
            <a:r>
              <a:rPr lang="en-US" i="1" dirty="0" smtClean="0">
                <a:solidFill>
                  <a:schemeClr val="bg1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Drupal + HTML5+CSS3+JS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806" y="3198570"/>
            <a:ext cx="9142194" cy="33796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73904" tIns="274320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algn="l">
              <a:spcBef>
                <a:spcPts val="18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UI has become very flexible in terms of usability and design.</a:t>
            </a:r>
          </a:p>
          <a:p>
            <a:pPr marL="65151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No longer bounded to the restrictions imposed by Drupal theming engine</a:t>
            </a:r>
            <a:r>
              <a:rPr lang="en-US" sz="1800" i="1" dirty="0" smtClean="0">
                <a:solidFill>
                  <a:schemeClr val="bg1"/>
                </a:solidFill>
              </a:rPr>
              <a:t>.</a:t>
            </a:r>
          </a:p>
          <a:p>
            <a:pPr marL="65151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i="1" dirty="0" smtClean="0">
                <a:solidFill>
                  <a:schemeClr val="bg1"/>
                </a:solidFill>
              </a:rPr>
              <a:t>Very open-ended yet the whole UI must be built from scratch.</a:t>
            </a:r>
            <a:endParaRPr lang="en-US" sz="1800" i="1" dirty="0">
              <a:solidFill>
                <a:schemeClr val="bg1"/>
              </a:solidFill>
            </a:endParaRPr>
          </a:p>
          <a:p>
            <a:pPr marL="365760" algn="l">
              <a:spcBef>
                <a:spcPts val="18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Behaves similarly to a desktop application and at the same time native mobile app.</a:t>
            </a:r>
          </a:p>
          <a:p>
            <a:pPr marL="365760" algn="l">
              <a:spcBef>
                <a:spcPts val="18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Easily converted to a native mobile app.</a:t>
            </a:r>
          </a:p>
          <a:p>
            <a:pPr marL="65151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i="1" dirty="0" smtClean="0">
                <a:solidFill>
                  <a:schemeClr val="bg1"/>
                </a:solidFill>
              </a:rPr>
              <a:t>Combined with </a:t>
            </a:r>
            <a:r>
              <a:rPr lang="en-US" sz="1800" i="1" dirty="0" err="1" smtClean="0">
                <a:solidFill>
                  <a:schemeClr val="bg1"/>
                </a:solidFill>
              </a:rPr>
              <a:t>PhoneGap</a:t>
            </a:r>
            <a:r>
              <a:rPr lang="en-US" sz="1800" i="1" dirty="0" smtClean="0">
                <a:solidFill>
                  <a:schemeClr val="bg1"/>
                </a:solidFill>
              </a:rPr>
              <a:t>.</a:t>
            </a:r>
          </a:p>
          <a:p>
            <a:pPr marL="65151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i="1" dirty="0" smtClean="0">
                <a:solidFill>
                  <a:schemeClr val="bg1"/>
                </a:solidFill>
              </a:rPr>
              <a:t>Wrapped with </a:t>
            </a:r>
            <a:r>
              <a:rPr lang="en-US" sz="1800" i="1" dirty="0" err="1" smtClean="0">
                <a:solidFill>
                  <a:schemeClr val="bg1"/>
                </a:solidFill>
              </a:rPr>
              <a:t>WinJS</a:t>
            </a:r>
            <a:r>
              <a:rPr lang="en-US" sz="1800" i="1" dirty="0" smtClean="0">
                <a:solidFill>
                  <a:schemeClr val="bg1"/>
                </a:solidFill>
              </a:rPr>
              <a:t> on Windows 8</a:t>
            </a:r>
          </a:p>
          <a:p>
            <a:pPr marL="365760" algn="l"/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0280" y="2545685"/>
            <a:ext cx="5069460" cy="16130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Benefits</a:t>
            </a:r>
            <a:endParaRPr 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23525" y="2276850"/>
            <a:ext cx="1784498" cy="17844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6000" sy="106000" algn="ctr" rotWithShape="0">
              <a:prstClr val="black">
                <a:alpha val="11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23525" y="2584090"/>
            <a:ext cx="1784498" cy="1079232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277139" indent="-277139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1pPr>
            <a:lvl2pPr marL="600469" indent="-230949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2pPr>
            <a:lvl3pPr marL="923798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3pPr>
            <a:lvl4pPr marL="1293317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4pPr>
            <a:lvl5pPr marL="166283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5pPr>
            <a:lvl6pPr marL="203235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187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1395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0913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500" dirty="0">
                <a:solidFill>
                  <a:srgbClr val="0077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8</a:t>
            </a:r>
            <a:endParaRPr lang="en-US" sz="7200" b="1" dirty="0">
              <a:solidFill>
                <a:srgbClr val="0077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27825" y="2084825"/>
            <a:ext cx="0" cy="226314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08024" y="5732495"/>
            <a:ext cx="5512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RIA = </a:t>
            </a: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Drupal + HTML5+CSS3+JS</a:t>
            </a:r>
            <a:endParaRPr lang="en-US" sz="2000" i="1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24260" y="3307539"/>
            <a:ext cx="8295480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2800" b="1" dirty="0" smtClean="0">
                <a:solidFill>
                  <a:srgbClr val="0077AA"/>
                </a:solidFill>
                <a:latin typeface="+mj-lt"/>
              </a:rPr>
              <a:t>BENEFITS</a:t>
            </a:r>
            <a:endParaRPr lang="en-US" sz="2800" b="1" dirty="0">
              <a:solidFill>
                <a:srgbClr val="0077AA"/>
              </a:solidFill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6744" y="4081884"/>
            <a:ext cx="3829611" cy="2189086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1800"/>
              </a:spcBef>
              <a:buFont typeface="+mj-lt"/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Serves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as a good separation between front-end and back-end development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</a:p>
          <a:p>
            <a:pPr marL="342900" indent="-342900" algn="l">
              <a:spcBef>
                <a:spcPts val="1800"/>
              </a:spcBef>
              <a:buFont typeface="+mj-lt"/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Both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front-end and back-end is versatile and flexible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</a:p>
          <a:p>
            <a:pPr marL="342900" indent="-342900" algn="l">
              <a:spcBef>
                <a:spcPts val="1800"/>
              </a:spcBef>
              <a:buFont typeface="+mj-lt"/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HTML, CSS, and JS is the easiest way to implement a UI.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4" name="Subtitle 5"/>
          <p:cNvSpPr txBox="1">
            <a:spLocks/>
          </p:cNvSpPr>
          <p:nvPr/>
        </p:nvSpPr>
        <p:spPr>
          <a:xfrm>
            <a:off x="4917645" y="4085631"/>
            <a:ext cx="3802096" cy="2185339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0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1pPr>
            <a:lvl2pPr marL="369519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2pPr>
            <a:lvl3pPr marL="739038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3pPr>
            <a:lvl4pPr marL="1108558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4pPr>
            <a:lvl5pPr marL="1478078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Sans"/>
                <a:ea typeface="+mn-ea"/>
                <a:cs typeface="+mn-cs"/>
              </a:defRPr>
            </a:lvl5pPr>
            <a:lvl6pPr marL="1847596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17115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86634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56154" indent="0" algn="ctr" defTabSz="739038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1800"/>
              </a:spcBef>
              <a:buFont typeface="+mj-lt"/>
              <a:buAutoNum type="arabicPeriod" startAt="4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Web Developers do not need to learn a new programming language.</a:t>
            </a:r>
          </a:p>
          <a:p>
            <a:pPr marL="342900" indent="-342900" algn="l">
              <a:spcBef>
                <a:spcPts val="1800"/>
              </a:spcBef>
              <a:buFont typeface="+mj-lt"/>
              <a:buAutoNum type="arabicPeriod" startAt="4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Saves a fair amount of resources and bandwidth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</a:p>
          <a:p>
            <a:pPr marL="342900" indent="-342900" algn="l">
              <a:spcBef>
                <a:spcPts val="1800"/>
              </a:spcBef>
              <a:buFont typeface="+mj-lt"/>
              <a:buAutoNum type="arabicPeriod" startAt="4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Cross-platform compatible and easy to maintain.</a:t>
            </a:r>
          </a:p>
        </p:txBody>
      </p:sp>
      <p:pic>
        <p:nvPicPr>
          <p:cNvPr id="2050" name="Picture 2" descr="C:\Users\Richard\SkyDrive\Documents\Appnovation\Drupal Camp Atlanta\Benef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2715" y="3450923"/>
            <a:ext cx="7047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RIA = Drupal + HTML5+CSS3+JS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53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056" y="1202849"/>
            <a:ext cx="7310398" cy="1305730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4000" b="1" dirty="0" smtClean="0">
                <a:latin typeface="Candara" pitchFamily="34" charset="0"/>
              </a:rPr>
              <a:t>DRUPAL + HTML5 + CSS3 + JS = RICH INTERNET APPLICATION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905" y="2737710"/>
            <a:ext cx="75657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The Problem</a:t>
            </a:r>
            <a:endParaRPr lang="en-US" sz="20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Traditional vs. Contemporary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Go Mobile!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Drupal as a powerful engine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HTML5+CSS3+JS as a highly interactive UI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A brief introduction to Sproutcore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Bridging the gaps between CMS &amp;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Benefits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Showtime!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Conclusion! Our Answer to The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Questions?</a:t>
            </a:r>
            <a:endParaRPr lang="en-US" sz="2000" b="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0280" y="2545685"/>
            <a:ext cx="5069460" cy="16130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Showtime!</a:t>
            </a:r>
            <a:endParaRPr 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23525" y="2276850"/>
            <a:ext cx="1784498" cy="17844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6000" sy="106000" algn="ctr" rotWithShape="0">
              <a:prstClr val="black">
                <a:alpha val="11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23525" y="2584090"/>
            <a:ext cx="1784498" cy="1079232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277139" indent="-277139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1pPr>
            <a:lvl2pPr marL="600469" indent="-230949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2pPr>
            <a:lvl3pPr marL="923798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3pPr>
            <a:lvl4pPr marL="1293317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4pPr>
            <a:lvl5pPr marL="166283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5pPr>
            <a:lvl6pPr marL="203235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187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1395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0913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500" dirty="0">
                <a:solidFill>
                  <a:srgbClr val="0077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9</a:t>
            </a:r>
            <a:endParaRPr lang="en-US" sz="7200" b="1" dirty="0">
              <a:solidFill>
                <a:srgbClr val="0077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27825" y="2084825"/>
            <a:ext cx="0" cy="226314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08024" y="5732495"/>
            <a:ext cx="5512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RIA = </a:t>
            </a: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Drupal + Sproutcore</a:t>
            </a:r>
            <a:endParaRPr lang="en-US" sz="2000" i="1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/>
          <p:cNvSpPr txBox="1">
            <a:spLocks/>
          </p:cNvSpPr>
          <p:nvPr/>
        </p:nvSpPr>
        <p:spPr>
          <a:xfrm>
            <a:off x="808309" y="3428999"/>
            <a:ext cx="3763691" cy="2765161"/>
          </a:xfrm>
          <a:prstGeom prst="rect">
            <a:avLst/>
          </a:prstGeom>
        </p:spPr>
        <p:txBody>
          <a:bodyPr vert="horz" lIns="73904" tIns="36951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</a:pP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 side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Sproutcore – HTML5, CSS3, and JS</a:t>
            </a:r>
          </a:p>
          <a:p>
            <a:pPr algn="l">
              <a:spcBef>
                <a:spcPts val="1800"/>
              </a:spcBef>
            </a:pPr>
            <a:endParaRPr lang="en-US" sz="16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2129" y="510220"/>
            <a:ext cx="8239206" cy="813287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4800" b="1" dirty="0" smtClean="0">
                <a:solidFill>
                  <a:srgbClr val="0077AA"/>
                </a:solidFill>
                <a:latin typeface="+mj-lt"/>
              </a:rPr>
              <a:t>SHOWTIME!</a:t>
            </a:r>
            <a:endParaRPr lang="en-US" sz="4800" b="1" dirty="0">
              <a:solidFill>
                <a:srgbClr val="0077AA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82732" y="3505809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917644" y="3429000"/>
            <a:ext cx="3763691" cy="2765160"/>
          </a:xfrm>
          <a:prstGeom prst="rect">
            <a:avLst/>
          </a:prstGeom>
        </p:spPr>
        <p:txBody>
          <a:bodyPr vert="horz" lIns="73904" tIns="36951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</a:pP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 side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Latest Drupal 7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 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561732" y="3511791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129" y="2698500"/>
            <a:ext cx="823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did I use…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38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0280" y="2315255"/>
            <a:ext cx="5069460" cy="16130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Conclusion!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Our Answer to The Problem.</a:t>
            </a:r>
            <a:endParaRPr lang="en-US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23525" y="2276850"/>
            <a:ext cx="1784498" cy="17844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6000" sy="106000" algn="ctr" rotWithShape="0">
              <a:prstClr val="black">
                <a:alpha val="11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23525" y="2584090"/>
            <a:ext cx="1784498" cy="1079232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277139" indent="-277139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1pPr>
            <a:lvl2pPr marL="600469" indent="-230949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2pPr>
            <a:lvl3pPr marL="923798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3pPr>
            <a:lvl4pPr marL="1293317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4pPr>
            <a:lvl5pPr marL="166283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5pPr>
            <a:lvl6pPr marL="203235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187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1395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0913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500" dirty="0" smtClean="0">
                <a:solidFill>
                  <a:srgbClr val="0077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10</a:t>
            </a:r>
            <a:endParaRPr lang="en-US" sz="7200" b="1" dirty="0">
              <a:solidFill>
                <a:srgbClr val="0077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27825" y="2084825"/>
            <a:ext cx="0" cy="226314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581269" y="4120290"/>
            <a:ext cx="4186146" cy="2189085"/>
          </a:xfrm>
          <a:prstGeom prst="rect">
            <a:avLst/>
          </a:prstGeom>
        </p:spPr>
        <p:txBody>
          <a:bodyPr vert="horz" lIns="73904" tIns="36951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HTML5+CSS3+JS is the easiest method to build an impressive UI.</a:t>
            </a:r>
          </a:p>
          <a:p>
            <a:pPr marL="171450" lvl="0" indent="-17145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 behaves like a native application and can be deployed as a native mobile app.</a:t>
            </a:r>
          </a:p>
          <a:p>
            <a:pPr marL="171450" lvl="0" indent="-17145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Cross-platform compatible.</a:t>
            </a:r>
          </a:p>
          <a:p>
            <a:pPr algn="l"/>
            <a:endParaRPr lang="en-US" sz="1400" b="1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450" y="318195"/>
            <a:ext cx="4843888" cy="505511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2800" b="1" dirty="0" smtClean="0">
                <a:solidFill>
                  <a:srgbClr val="0077AA"/>
                </a:solidFill>
              </a:rPr>
              <a:t>CONCLUSION! </a:t>
            </a:r>
            <a:endParaRPr lang="en-US" sz="2800" b="1" dirty="0">
              <a:solidFill>
                <a:srgbClr val="0077AA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7450" y="4138849"/>
            <a:ext cx="4186146" cy="2170526"/>
          </a:xfrm>
          <a:prstGeom prst="rect">
            <a:avLst/>
          </a:prstGeom>
        </p:spPr>
        <p:txBody>
          <a:bodyPr vert="horz" lIns="73904" tIns="36951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Mobile is the trend right now!</a:t>
            </a:r>
          </a:p>
          <a:p>
            <a:pPr marL="171450" lvl="0" indent="-17145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Hybrid design is geared toward Mobile and enhance UX for Desktop.</a:t>
            </a:r>
          </a:p>
          <a:p>
            <a:pPr marL="171450" lvl="0" indent="-17145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Drupal satisfies all content management needs.</a:t>
            </a:r>
          </a:p>
          <a:p>
            <a:pPr marL="171450" lvl="0" indent="-17145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Drupal can be converted to JSON REST server easily.</a:t>
            </a:r>
            <a:endParaRPr lang="en-US" sz="1400" b="1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4" descr="C:\Users\Appnovation\Desktop\angus\design\presentations\resources\monitor-onesh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28" y="758065"/>
            <a:ext cx="7258545" cy="31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2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0280" y="2315255"/>
            <a:ext cx="5069460" cy="16130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Questions?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Are we all clear?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23525" y="2276850"/>
            <a:ext cx="1784498" cy="17844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6000" sy="106000" algn="ctr" rotWithShape="0">
              <a:prstClr val="black">
                <a:alpha val="11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23525" y="2584090"/>
            <a:ext cx="1784498" cy="1079232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277139" indent="-277139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1pPr>
            <a:lvl2pPr marL="600469" indent="-230949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2pPr>
            <a:lvl3pPr marL="923798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3pPr>
            <a:lvl4pPr marL="1293317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4pPr>
            <a:lvl5pPr marL="166283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5pPr>
            <a:lvl6pPr marL="203235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187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1395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0913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500" dirty="0" smtClean="0">
                <a:solidFill>
                  <a:srgbClr val="0077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11</a:t>
            </a:r>
            <a:endParaRPr lang="en-US" sz="7200" b="1" dirty="0">
              <a:solidFill>
                <a:srgbClr val="0077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27825" y="2084825"/>
            <a:ext cx="0" cy="226314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179504" y="2166887"/>
            <a:ext cx="6758609" cy="1408095"/>
          </a:xfrm>
          <a:prstGeom prst="rect">
            <a:avLst/>
          </a:prstGeom>
        </p:spPr>
        <p:txBody>
          <a:bodyPr vert="horz" lIns="81671" tIns="40835" rIns="81671" bIns="40835" rtlCol="0" anchor="ctr">
            <a:normAutofit/>
          </a:bodyPr>
          <a:lstStyle>
            <a:lvl1pPr algn="ctr" defTabSz="1010503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         </a:t>
            </a:r>
            <a:endParaRPr lang="en-US" dirty="0"/>
          </a:p>
        </p:txBody>
      </p:sp>
      <p:pic>
        <p:nvPicPr>
          <p:cNvPr id="25" name="Picture 2" descr="C:\Users\Appnovation\Desktop\angus\design\branding\logo\final\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6" y="70759"/>
            <a:ext cx="2438400" cy="69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916801" y="3791005"/>
            <a:ext cx="7310398" cy="1809780"/>
            <a:chOff x="606056" y="3514711"/>
            <a:chExt cx="7310398" cy="1809780"/>
          </a:xfrm>
        </p:grpSpPr>
        <p:sp>
          <p:nvSpPr>
            <p:cNvPr id="46" name="TextBox 45"/>
            <p:cNvSpPr txBox="1"/>
            <p:nvPr/>
          </p:nvSpPr>
          <p:spPr>
            <a:xfrm>
              <a:off x="606056" y="3514711"/>
              <a:ext cx="7310398" cy="628622"/>
            </a:xfrm>
            <a:prstGeom prst="rect">
              <a:avLst/>
            </a:prstGeom>
            <a:noFill/>
          </p:spPr>
          <p:txBody>
            <a:bodyPr wrap="square" lIns="73904" tIns="36951" rIns="73904" bIns="36951" rtlCol="0">
              <a:spAutoFit/>
            </a:bodyPr>
            <a:lstStyle/>
            <a:p>
              <a:pPr algn="ctr"/>
              <a:r>
                <a:rPr lang="en-US" sz="3600" b="1" dirty="0" smtClean="0">
                  <a:latin typeface="+mj-lt"/>
                </a:rPr>
                <a:t>Thank You For Your Participation!</a:t>
              </a:r>
              <a:endParaRPr lang="en-US" sz="3600" b="1" dirty="0">
                <a:latin typeface="+mj-lt"/>
              </a:endParaRPr>
            </a:p>
          </p:txBody>
        </p:sp>
        <p:sp>
          <p:nvSpPr>
            <p:cNvPr id="47" name="Subtitle 2"/>
            <p:cNvSpPr txBox="1">
              <a:spLocks/>
            </p:cNvSpPr>
            <p:nvPr/>
          </p:nvSpPr>
          <p:spPr>
            <a:xfrm>
              <a:off x="1412938" y="4676707"/>
              <a:ext cx="5696635" cy="647784"/>
            </a:xfrm>
            <a:prstGeom prst="rect">
              <a:avLst/>
            </a:prstGeom>
          </p:spPr>
          <p:txBody>
            <a:bodyPr vert="horz" lIns="73904" tIns="36951" rIns="73904" bIns="36951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>
                  <a:latin typeface="+mj-lt"/>
                </a:rPr>
                <a:t>Richard Mo</a:t>
              </a:r>
              <a:endParaRPr lang="en-US" sz="1800" i="1" dirty="0">
                <a:latin typeface="+mj-lt"/>
              </a:endParaRPr>
            </a:p>
            <a:p>
              <a:r>
                <a:rPr lang="en-US" sz="1800" dirty="0" smtClean="0">
                  <a:solidFill>
                    <a:srgbClr val="0077AA"/>
                  </a:solidFill>
                  <a:latin typeface="+mj-lt"/>
                </a:rPr>
                <a:t>richardm@appnovation.com</a:t>
              </a:r>
              <a:endParaRPr lang="en-US" sz="1800" dirty="0">
                <a:solidFill>
                  <a:srgbClr val="0077AA"/>
                </a:solidFill>
                <a:latin typeface="+mj-lt"/>
              </a:endParaRPr>
            </a:p>
          </p:txBody>
        </p:sp>
      </p:grpSp>
      <p:pic>
        <p:nvPicPr>
          <p:cNvPr id="48" name="Picture 7" descr="C:\Users\Appnovation\Desktop\angus\design\branding\logo\final\vertic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73" y="1752601"/>
            <a:ext cx="1810059" cy="181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014971" y="197123"/>
            <a:ext cx="5980216" cy="443956"/>
            <a:chOff x="1496535" y="1143000"/>
            <a:chExt cx="6226846" cy="443956"/>
          </a:xfrm>
        </p:grpSpPr>
        <p:sp>
          <p:nvSpPr>
            <p:cNvPr id="16" name="TextBox 15"/>
            <p:cNvSpPr txBox="1"/>
            <p:nvPr/>
          </p:nvSpPr>
          <p:spPr>
            <a:xfrm>
              <a:off x="1496535" y="1143000"/>
              <a:ext cx="1475265" cy="443956"/>
            </a:xfrm>
            <a:prstGeom prst="rect">
              <a:avLst/>
            </a:prstGeom>
            <a:noFill/>
          </p:spPr>
          <p:txBody>
            <a:bodyPr wrap="square" lIns="73904" tIns="36951" rIns="73904" bIns="36951" rtlCol="0">
              <a:spAutoFit/>
            </a:bodyPr>
            <a:lstStyle/>
            <a:p>
              <a:r>
                <a:rPr 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CANADIAN HEADQUARTERS</a:t>
              </a:r>
            </a:p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152 West Hastings Street</a:t>
              </a:r>
            </a:p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Vancouver BC, V6B 1G8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7696" y="1143000"/>
              <a:ext cx="1603042" cy="443956"/>
            </a:xfrm>
            <a:prstGeom prst="rect">
              <a:avLst/>
            </a:prstGeom>
            <a:noFill/>
          </p:spPr>
          <p:txBody>
            <a:bodyPr wrap="square" lIns="73904" tIns="36951" rIns="73904" bIns="36951" rtlCol="0">
              <a:spAutoFit/>
            </a:bodyPr>
            <a:lstStyle/>
            <a:p>
              <a:r>
                <a:rPr 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UNITED STATES OFFICE</a:t>
              </a:r>
            </a:p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3414 Peachtree Road, #1600</a:t>
              </a:r>
            </a:p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Atlanta Georgia, 30326-1164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11228" y="1143000"/>
              <a:ext cx="1475265" cy="443956"/>
            </a:xfrm>
            <a:prstGeom prst="rect">
              <a:avLst/>
            </a:prstGeom>
            <a:noFill/>
          </p:spPr>
          <p:txBody>
            <a:bodyPr wrap="square" lIns="73904" tIns="36951" rIns="73904" bIns="36951" rtlCol="0">
              <a:spAutoFit/>
            </a:bodyPr>
            <a:lstStyle/>
            <a:p>
              <a:r>
                <a:rPr 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UNITED KINGDOM OFFICE</a:t>
              </a:r>
            </a:p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1 Bell Street, Berkshire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endParaRPr>
            </a:p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United Kingdom, SL6 1BU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04685" y="1143000"/>
              <a:ext cx="1318696" cy="443956"/>
            </a:xfrm>
            <a:prstGeom prst="rect">
              <a:avLst/>
            </a:prstGeom>
            <a:noFill/>
          </p:spPr>
          <p:txBody>
            <a:bodyPr wrap="square" lIns="73904" tIns="36951" rIns="73904" bIns="36951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www.appnovation.com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endParaRPr>
            </a:p>
            <a:p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Candara" pitchFamily="34" charset="0"/>
                </a:rPr>
                <a:t>info@appnovation.com</a:t>
              </a:r>
            </a:p>
            <a:p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6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3525" y="2622495"/>
            <a:ext cx="7296949" cy="1588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Richard Mo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Bachelor of Computing Science,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Specialized in Software Engineering &amp; Artificial Intelligence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3525" y="4555585"/>
            <a:ext cx="7296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Appnovation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Drupal Developer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Sproutcore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585619"/>
            <a:ext cx="8230152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Appnovation Technologies specializes in the use of leading</a:t>
            </a:r>
            <a:endParaRPr lang="en-US" sz="4800" b="1" dirty="0">
              <a:solidFill>
                <a:srgbClr val="0077AA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603" y="1881021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77AA"/>
                </a:solidFill>
              </a:rPr>
              <a:t>OPEN-SOURCE TECHNOLOGIES</a:t>
            </a:r>
          </a:p>
        </p:txBody>
      </p:sp>
      <p:pic>
        <p:nvPicPr>
          <p:cNvPr id="6" name="Picture 3" descr="C:\Users\Appnovation\Desktop\angus\design\logo\servi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068639"/>
            <a:ext cx="75438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0280" y="2545685"/>
            <a:ext cx="5069460" cy="11156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Problem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23525" y="2276850"/>
            <a:ext cx="1784498" cy="17844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6000" sy="106000" algn="ctr" rotWithShape="0">
              <a:prstClr val="black">
                <a:alpha val="11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23525" y="2584090"/>
            <a:ext cx="1784498" cy="1079232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277139" indent="-277139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1pPr>
            <a:lvl2pPr marL="600469" indent="-230949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2pPr>
            <a:lvl3pPr marL="923798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3pPr>
            <a:lvl4pPr marL="1293317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4pPr>
            <a:lvl5pPr marL="166283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5pPr>
            <a:lvl6pPr marL="203235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187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1395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0913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500" dirty="0" smtClean="0">
                <a:solidFill>
                  <a:srgbClr val="0077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1</a:t>
            </a:r>
            <a:endParaRPr lang="en-US" sz="7200" b="1" dirty="0">
              <a:solidFill>
                <a:srgbClr val="0077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27825" y="2084825"/>
            <a:ext cx="0" cy="226314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/>
          <p:cNvSpPr txBox="1">
            <a:spLocks/>
          </p:cNvSpPr>
          <p:nvPr/>
        </p:nvSpPr>
        <p:spPr>
          <a:xfrm>
            <a:off x="808309" y="1623965"/>
            <a:ext cx="7874831" cy="4762219"/>
          </a:xfrm>
          <a:prstGeom prst="rect">
            <a:avLst/>
          </a:prstGeom>
        </p:spPr>
        <p:txBody>
          <a:bodyPr vert="horz" lIns="73904" tIns="36951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 a website cross-browser compatible…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style and browser-targeted </a:t>
            </a:r>
            <a:r>
              <a:rPr lang="en-US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stylesheets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Easy, but a lot of work.</a:t>
            </a:r>
          </a:p>
          <a:p>
            <a:pPr algn="l">
              <a:spcBef>
                <a:spcPts val="12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Then, make website behave and look like a desktop application…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and CSS with AJAX works well in simple application.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 a Flash object onto a webpage and build the entire application in Flash.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solved temporarily.</a:t>
            </a:r>
          </a:p>
          <a:p>
            <a:pPr algn="l">
              <a:spcBef>
                <a:spcPts val="12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Now, make the application work on Android,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and Windows Phone…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Android, </a:t>
            </a:r>
            <a:r>
              <a:rPr lang="en-US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iOS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Windows Phone does not support Flash.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the application into native app for each platform.</a:t>
            </a:r>
          </a:p>
          <a:p>
            <a:pPr algn="l">
              <a:spcBef>
                <a:spcPts val="12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Finally, I need to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periodically update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application with new features…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 </a:t>
            </a:r>
            <a:r>
              <a:rPr lang="en-US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iOS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Android, and Windows Phone.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129" y="510220"/>
            <a:ext cx="8239206" cy="628622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3600" b="1" dirty="0" smtClean="0">
                <a:solidFill>
                  <a:srgbClr val="0077AA"/>
                </a:solidFill>
                <a:latin typeface="+mj-lt"/>
              </a:rPr>
              <a:t>THE PROBLEM</a:t>
            </a:r>
            <a:endParaRPr lang="en-US" sz="3600" b="1" dirty="0">
              <a:solidFill>
                <a:srgbClr val="0077AA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82732" y="170077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82732" y="273771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82732" y="412151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80533" y="515844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2"/>
          <p:cNvSpPr txBox="1">
            <a:spLocks/>
          </p:cNvSpPr>
          <p:nvPr/>
        </p:nvSpPr>
        <p:spPr>
          <a:xfrm>
            <a:off x="4600137" y="1892800"/>
            <a:ext cx="4083003" cy="3341235"/>
          </a:xfrm>
          <a:prstGeom prst="rect">
            <a:avLst/>
          </a:prstGeom>
        </p:spPr>
        <p:txBody>
          <a:bodyPr vert="horz" lIns="73904" tIns="36951" rIns="73904" bIns="36951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Satisfying all these requirements  using our current methodology is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inadequate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algn="l">
              <a:spcBef>
                <a:spcPts val="1800"/>
              </a:spcBef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 incompatibility issues.</a:t>
            </a:r>
          </a:p>
          <a:p>
            <a:pPr lvl="1"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of development is way too high.</a:t>
            </a:r>
          </a:p>
          <a:p>
            <a:pPr lvl="1" algn="l">
              <a:spcBef>
                <a:spcPts val="18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 is very expensive.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spcBef>
                <a:spcPts val="1800"/>
              </a:spcBef>
              <a:buFont typeface="Arial" pitchFamily="34" charset="0"/>
              <a:buChar char="•"/>
            </a:pP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2129" y="510220"/>
            <a:ext cx="8239206" cy="628622"/>
          </a:xfrm>
          <a:prstGeom prst="rect">
            <a:avLst/>
          </a:prstGeom>
          <a:noFill/>
        </p:spPr>
        <p:txBody>
          <a:bodyPr wrap="square" lIns="73904" tIns="36951" rIns="73904" bIns="36951" rtlCol="0">
            <a:spAutoFit/>
          </a:bodyPr>
          <a:lstStyle/>
          <a:p>
            <a:r>
              <a:rPr lang="en-US" sz="3600" b="1" dirty="0" smtClean="0">
                <a:solidFill>
                  <a:srgbClr val="0077AA"/>
                </a:solidFill>
                <a:latin typeface="+mj-lt"/>
              </a:rPr>
              <a:t>THE PROBLEM</a:t>
            </a:r>
            <a:endParaRPr lang="en-US" sz="3600" b="1" dirty="0">
              <a:solidFill>
                <a:srgbClr val="0077AA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719400" y="3583840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719400" y="408310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719400" y="4543965"/>
            <a:ext cx="238527" cy="152400"/>
          </a:xfrm>
          <a:prstGeom prst="rightArrow">
            <a:avLst/>
          </a:prstGeom>
          <a:solidFill>
            <a:srgbClr val="007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C:\Users\Richard\SkyDrive\Documents\Appnovation\Drupal Camp Atlanta\pizz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5" y="1777585"/>
            <a:ext cx="3703565" cy="330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0280" y="2353660"/>
            <a:ext cx="5069460" cy="221680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Traditional</a:t>
            </a: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</a:t>
            </a:r>
            <a:r>
              <a:rPr lang="en-US" sz="4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Contemporary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23525" y="2276850"/>
            <a:ext cx="1784498" cy="17844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6000" sy="106000" algn="ctr" rotWithShape="0">
              <a:prstClr val="black">
                <a:alpha val="11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23525" y="2584090"/>
            <a:ext cx="1784498" cy="1079232"/>
          </a:xfrm>
          <a:prstGeom prst="rect">
            <a:avLst/>
          </a:prstGeom>
        </p:spPr>
        <p:txBody>
          <a:bodyPr vert="horz" lIns="73904" tIns="36951" rIns="73904" bIns="36951" rtlCol="0">
            <a:noAutofit/>
          </a:bodyPr>
          <a:lstStyle>
            <a:lvl1pPr marL="277139" indent="-277139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1pPr>
            <a:lvl2pPr marL="600469" indent="-230949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2pPr>
            <a:lvl3pPr marL="923798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3pPr>
            <a:lvl4pPr marL="1293317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4pPr>
            <a:lvl5pPr marL="166283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Lucida Sans"/>
                <a:ea typeface="+mn-ea"/>
                <a:cs typeface="+mn-cs"/>
              </a:defRPr>
            </a:lvl5pPr>
            <a:lvl6pPr marL="203235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1876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1395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0913" indent="-184760" algn="l" defTabSz="7390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500" dirty="0">
                <a:solidFill>
                  <a:srgbClr val="0077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2</a:t>
            </a:r>
            <a:endParaRPr lang="en-US" sz="7200" b="1" dirty="0">
              <a:solidFill>
                <a:srgbClr val="0077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27825" y="2084825"/>
            <a:ext cx="0" cy="226314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7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rgbClr val="19191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pnovation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8861</TotalTime>
  <Words>1583</Words>
  <Application>Microsoft Office PowerPoint</Application>
  <PresentationFormat>On-screen Show (4:3)</PresentationFormat>
  <Paragraphs>318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Adobe Caslon Pro Bold</vt:lpstr>
      <vt:lpstr>Cambria Math</vt:lpstr>
      <vt:lpstr>Calibri</vt:lpstr>
      <vt:lpstr>Lucida Sans</vt:lpstr>
      <vt:lpstr>Courier New</vt:lpstr>
      <vt:lpstr>Candara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Appnovation</dc:creator>
  <cp:lastModifiedBy>Richard Mo</cp:lastModifiedBy>
  <cp:revision>436</cp:revision>
  <dcterms:created xsi:type="dcterms:W3CDTF">2012-05-31T18:13:23Z</dcterms:created>
  <dcterms:modified xsi:type="dcterms:W3CDTF">2012-10-27T22:47:29Z</dcterms:modified>
</cp:coreProperties>
</file>