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/>
    <p:restoredTop sz="95755"/>
  </p:normalViewPr>
  <p:slideViewPr>
    <p:cSldViewPr snapToGrid="0" snapToObjects="1">
      <p:cViewPr varScale="1">
        <p:scale>
          <a:sx n="97" d="100"/>
          <a:sy n="97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544-9D36-6043-A317-7BD5924EB12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E4467-1CA4-5940-BE65-3C78DFCC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9B7BE-120B-2F48-BE7D-AE6ED99337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6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1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3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4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8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9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27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7">
            <a:extLst>
              <a:ext uri="{FF2B5EF4-FFF2-40B4-BE49-F238E27FC236}">
                <a16:creationId xmlns:a16="http://schemas.microsoft.com/office/drawing/2014/main" id="{4D5F6A16-1830-EC41-9A1D-DCAE4CE09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01700"/>
            <a:ext cx="83010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434" name="Line 8">
            <a:extLst>
              <a:ext uri="{FF2B5EF4-FFF2-40B4-BE49-F238E27FC236}">
                <a16:creationId xmlns:a16="http://schemas.microsoft.com/office/drawing/2014/main" id="{B18388FF-7690-284B-A5EC-EF37C87C4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949325"/>
            <a:ext cx="8301038" cy="0"/>
          </a:xfrm>
          <a:prstGeom prst="line">
            <a:avLst/>
          </a:prstGeom>
          <a:noFill/>
          <a:ln w="222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435" name="Line 9">
            <a:extLst>
              <a:ext uri="{FF2B5EF4-FFF2-40B4-BE49-F238E27FC236}">
                <a16:creationId xmlns:a16="http://schemas.microsoft.com/office/drawing/2014/main" id="{0BDE57E0-3A61-7A4E-AB9A-0D616AFC0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6561139"/>
            <a:ext cx="6686550" cy="1587"/>
          </a:xfrm>
          <a:prstGeom prst="line">
            <a:avLst/>
          </a:prstGeom>
          <a:noFill/>
          <a:ln w="22225">
            <a:solidFill>
              <a:srgbClr val="0027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436" name="Line 10">
            <a:extLst>
              <a:ext uri="{FF2B5EF4-FFF2-40B4-BE49-F238E27FC236}">
                <a16:creationId xmlns:a16="http://schemas.microsoft.com/office/drawing/2014/main" id="{F870ABA0-DFB9-6047-AD53-A7BFD3661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6" y="6521450"/>
            <a:ext cx="7000875" cy="0"/>
          </a:xfrm>
          <a:prstGeom prst="line">
            <a:avLst/>
          </a:prstGeom>
          <a:noFill/>
          <a:ln w="22225">
            <a:solidFill>
              <a:srgbClr val="0027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439" name="Line 20">
            <a:extLst>
              <a:ext uri="{FF2B5EF4-FFF2-40B4-BE49-F238E27FC236}">
                <a16:creationId xmlns:a16="http://schemas.microsoft.com/office/drawing/2014/main" id="{58205A53-BF20-1643-A0E0-16CBA5CB7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143000"/>
            <a:ext cx="0" cy="519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440" name="Line 21">
            <a:extLst>
              <a:ext uri="{FF2B5EF4-FFF2-40B4-BE49-F238E27FC236}">
                <a16:creationId xmlns:a16="http://schemas.microsoft.com/office/drawing/2014/main" id="{1D28B98E-A5CF-D440-9F25-1709E0284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7465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441" name="Text Box 22">
            <a:extLst>
              <a:ext uri="{FF2B5EF4-FFF2-40B4-BE49-F238E27FC236}">
                <a16:creationId xmlns:a16="http://schemas.microsoft.com/office/drawing/2014/main" id="{DE1EC3DC-61C1-A541-A3EB-9AE429544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977900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8443" name="Text Box 24">
            <a:extLst>
              <a:ext uri="{FF2B5EF4-FFF2-40B4-BE49-F238E27FC236}">
                <a16:creationId xmlns:a16="http://schemas.microsoft.com/office/drawing/2014/main" id="{C865473C-E59A-6949-BDB8-02C4CA4D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43" y="3812391"/>
            <a:ext cx="184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8763F8A-D56D-3C4A-B086-F62A6DBAF3FC}"/>
              </a:ext>
            </a:extLst>
          </p:cNvPr>
          <p:cNvSpPr txBox="1">
            <a:spLocks noChangeArrowheads="1"/>
          </p:cNvSpPr>
          <p:nvPr/>
        </p:nvSpPr>
        <p:spPr>
          <a:xfrm>
            <a:off x="2628900" y="274638"/>
            <a:ext cx="6705600" cy="381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+mj-lt"/>
                <a:ea typeface="ＭＳ Ｐゴシック" pitchFamily="-112" charset="-128"/>
                <a:cs typeface="Comic Sans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Neutrino Radar Gun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18445" name="Text Box 7">
            <a:extLst>
              <a:ext uri="{FF2B5EF4-FFF2-40B4-BE49-F238E27FC236}">
                <a16:creationId xmlns:a16="http://schemas.microsoft.com/office/drawing/2014/main" id="{10535113-8E4C-034F-9282-BB8A44BD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3089"/>
            <a:ext cx="4343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Richard Moser, working under Dr. Dave Besson</a:t>
            </a:r>
          </a:p>
        </p:txBody>
      </p:sp>
      <p:sp>
        <p:nvSpPr>
          <p:cNvPr id="18447" name="Text Box 23">
            <a:extLst>
              <a:ext uri="{FF2B5EF4-FFF2-40B4-BE49-F238E27FC236}">
                <a16:creationId xmlns:a16="http://schemas.microsoft.com/office/drawing/2014/main" id="{94EFDB1B-EEE7-334C-BBD3-75110E76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230314"/>
            <a:ext cx="4267200" cy="24463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Long term: Detect Ultra High Energy Neutrinos in Antarctic ice sheets via active radar sounding.  </a:t>
            </a:r>
          </a:p>
          <a:p>
            <a:pPr marL="914400" marR="0" lvl="1" indent="-1714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Effectively this means creating a radar speed trap for relativistic subatomic particles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Short term: Construct a test pulser for the Radio Echo Telescope group</a:t>
            </a:r>
          </a:p>
          <a:p>
            <a:pPr marL="914400" marR="0" lvl="1" indent="-1714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be used to send out a simulated radar return signal to test receiver antennas</a:t>
            </a:r>
          </a:p>
          <a:p>
            <a:pPr marL="914400" marR="0" lvl="1" indent="-1714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a given receiver antenna design even ”see” a radar return in the ice?</a:t>
            </a:r>
          </a:p>
        </p:txBody>
      </p:sp>
      <p:sp>
        <p:nvSpPr>
          <p:cNvPr id="18448" name="Text Box 73">
            <a:extLst>
              <a:ext uri="{FF2B5EF4-FFF2-40B4-BE49-F238E27FC236}">
                <a16:creationId xmlns:a16="http://schemas.microsoft.com/office/drawing/2014/main" id="{44ED9D78-1D7A-184A-B4F0-606F94D5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393" y="4117191"/>
            <a:ext cx="4579481" cy="2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marR="0" lvl="0" indent="-171450" algn="l" defTabSz="339725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Conducting simulated in-ice particle interactions in to determine quantitatively what a real-world radar return would look like.</a:t>
            </a:r>
          </a:p>
          <a:p>
            <a:pPr marL="171450" marR="0" lvl="0" indent="-171450" algn="l" defTabSz="339725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Utilizing a software package called Radio Scatter</a:t>
            </a:r>
          </a:p>
          <a:p>
            <a:pPr marL="458788" marR="0" lvl="1" indent="-171450" algn="l" defTabSz="339725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Built in C++ and ROOT</a:t>
            </a:r>
          </a:p>
          <a:p>
            <a:pPr marL="458788" marR="0" lvl="1" indent="-171450" algn="l" defTabSz="339725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Calculates radio reflections with respect to transmitter and receiver geometries, gain, transmission power,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8788" marR="0" lvl="1" indent="-171450" algn="l" defTabSz="339725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Allows for quick changes to the above settings for testing prior to constructing and deploying physical sensors in Antarctica</a:t>
            </a:r>
          </a:p>
          <a:p>
            <a:pPr marL="458788" marR="0" lvl="1" indent="-171450" algn="l" defTabSz="339725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49" name="Text Box 75">
            <a:extLst>
              <a:ext uri="{FF2B5EF4-FFF2-40B4-BE49-F238E27FC236}">
                <a16:creationId xmlns:a16="http://schemas.microsoft.com/office/drawing/2014/main" id="{2F7B3916-A833-4F40-B100-9E957BD6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6" y="1990726"/>
            <a:ext cx="26765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Image(s) here with caption(s)</a:t>
            </a:r>
          </a:p>
        </p:txBody>
      </p:sp>
      <p:sp>
        <p:nvSpPr>
          <p:cNvPr id="18452" name="Text Box 97">
            <a:extLst>
              <a:ext uri="{FF2B5EF4-FFF2-40B4-BE49-F238E27FC236}">
                <a16:creationId xmlns:a16="http://schemas.microsoft.com/office/drawing/2014/main" id="{E6FC0653-217A-BD46-BCDE-D3111CBCB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6578601"/>
            <a:ext cx="12053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October 2021</a:t>
            </a:r>
          </a:p>
        </p:txBody>
      </p:sp>
      <p:pic>
        <p:nvPicPr>
          <p:cNvPr id="22" name="Content Placeholder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7AA033-97E2-7745-8232-7F7DBDAB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80" y="64728"/>
            <a:ext cx="2391782" cy="80082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B6E8D5-E095-5A47-9859-313DB228C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605"/>
          <a:stretch/>
        </p:blipFill>
        <p:spPr>
          <a:xfrm>
            <a:off x="6153145" y="1212662"/>
            <a:ext cx="4752125" cy="217574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6700EE-6DCB-8A45-AE7E-B0785827A151}"/>
              </a:ext>
            </a:extLst>
          </p:cNvPr>
          <p:cNvSpPr txBox="1">
            <a:spLocks/>
          </p:cNvSpPr>
          <p:nvPr/>
        </p:nvSpPr>
        <p:spPr>
          <a:xfrm>
            <a:off x="6153144" y="3363111"/>
            <a:ext cx="4752125" cy="576280"/>
          </a:xfrm>
          <a:prstGeom prst="rect">
            <a:avLst/>
          </a:prstGeom>
        </p:spPr>
        <p:txBody>
          <a:bodyPr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marR="0" lvl="0" indent="0" algn="ctr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C19859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“Sir, you were going 6.706e8 in a 35”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0B7AD42-507B-C84D-8464-3F28C06E36A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58975" y="3812392"/>
            <a:ext cx="3708395" cy="261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Moser, Richard J</dc:creator>
  <cp:lastModifiedBy>Moser, Richard J</cp:lastModifiedBy>
  <cp:revision>1</cp:revision>
  <dcterms:created xsi:type="dcterms:W3CDTF">2021-10-27T21:26:12Z</dcterms:created>
  <dcterms:modified xsi:type="dcterms:W3CDTF">2021-10-27T21:27:10Z</dcterms:modified>
</cp:coreProperties>
</file>