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6" r:id="rId9"/>
    <p:sldId id="269" r:id="rId10"/>
    <p:sldId id="284" r:id="rId11"/>
    <p:sldId id="270" r:id="rId12"/>
    <p:sldId id="273" r:id="rId13"/>
    <p:sldId id="275" r:id="rId14"/>
    <p:sldId id="276" r:id="rId15"/>
    <p:sldId id="277" r:id="rId16"/>
    <p:sldId id="274" r:id="rId17"/>
    <p:sldId id="279" r:id="rId18"/>
    <p:sldId id="281" r:id="rId19"/>
    <p:sldId id="282" r:id="rId20"/>
    <p:sldId id="283" r:id="rId21"/>
    <p:sldId id="287" r:id="rId22"/>
    <p:sldId id="286" r:id="rId23"/>
    <p:sldId id="288" r:id="rId24"/>
    <p:sldId id="302" r:id="rId25"/>
    <p:sldId id="289" r:id="rId26"/>
    <p:sldId id="292" r:id="rId27"/>
    <p:sldId id="291" r:id="rId28"/>
    <p:sldId id="290" r:id="rId29"/>
    <p:sldId id="298" r:id="rId30"/>
    <p:sldId id="293" r:id="rId31"/>
    <p:sldId id="296" r:id="rId32"/>
    <p:sldId id="294" r:id="rId33"/>
    <p:sldId id="297" r:id="rId34"/>
    <p:sldId id="299" r:id="rId35"/>
    <p:sldId id="300" r:id="rId36"/>
    <p:sldId id="301" r:id="rId37"/>
    <p:sldId id="303" r:id="rId38"/>
    <p:sldId id="304" r:id="rId39"/>
    <p:sldId id="307" r:id="rId40"/>
    <p:sldId id="308" r:id="rId41"/>
    <p:sldId id="306" r:id="rId42"/>
    <p:sldId id="309" r:id="rId43"/>
    <p:sldId id="310" r:id="rId44"/>
    <p:sldId id="312" r:id="rId45"/>
    <p:sldId id="313" r:id="rId46"/>
    <p:sldId id="31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9B593-61CF-4B31-8280-20BDDCC22E6F}" v="205" dt="2019-07-08T00:35:2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79" autoAdjust="0"/>
  </p:normalViewPr>
  <p:slideViewPr>
    <p:cSldViewPr snapToGrid="0">
      <p:cViewPr varScale="1">
        <p:scale>
          <a:sx n="66" d="100"/>
          <a:sy n="66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B2A5-721C-4590-AD57-37BABA192C7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2FFC-B366-4EEA-B91E-9EBDF6AE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comfort level of the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and worker terminology.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7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Leads to multiple implementation of the same code if done</a:t>
            </a:r>
            <a:r>
              <a:rPr lang="en-US" baseline="0" dirty="0" smtClean="0"/>
              <a:t> manually. Slow. Error prone.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division of talk into two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  Fibonacci sequence computed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EBD-E9F6-43AF-AD9C-F69EEFDC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34DF5-D8C6-4DEE-A373-98661E86E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6A4E-4D8B-4835-A347-95005292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8462-8CEF-41A8-8FC6-C024B013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45A6-E404-40FB-A94F-3039AD2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6DAD-C2F5-4921-9A2E-63BB8FC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3F6C-D7E0-460C-A0E7-77D9DB62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C99A-1775-46D5-8DAD-C4E7335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43B-2AA8-4C14-A9E9-F83A85B9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3CC1-5966-459C-8BFD-544D0F4F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64CE-2B3C-48F2-A9F9-3E1694A0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5466-6FAF-47C8-987F-1D7FB248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CB4B-8809-46E8-93D5-E51D560B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40DA-A7ED-42DE-B3DE-E6083AB1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C77E-3006-43C3-B946-FB282D3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1E-E858-4D44-83D3-40AAC25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62D5-4E66-4B4A-B893-21D6A46C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92C2-7E52-4951-B426-F955184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8658-766D-4056-896C-87A64DF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6537-9D87-4802-BB83-DFE1A14D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283-F206-444D-B32D-948DEB25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6A2B-B93E-45E2-951B-A76A74E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9463-F177-45E7-AFC2-8F1A36D6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F6C4-1BF8-41C4-83FB-78EDE46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981-F9E8-47A5-A875-ECC06FFA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7CC3-3462-413B-96B5-E0C7A85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DD77-AC76-4BB5-845D-AE50F22C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A253-D64E-4B1A-A4B2-0CE46830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D325-A590-41A7-9F32-4BBBF19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3227-66C4-40BA-BA80-23CF537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B00F-51AC-4773-A1B8-D2F5A97F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DA1B-109C-4A18-BA90-0DE8EAC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6D49-C64A-4B70-B631-84F3F6D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B6C0-F89A-4D47-92BE-7870E240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E2639-B9C6-4700-9990-EADC42433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95789-07C1-4F4B-A554-9915FA0F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55399-7639-4066-9F3B-D120E73E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88C6-9C9C-471B-AC16-8DDC45A6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CFA32-6A69-4386-8D19-64F5599F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2AD3-050A-4BE2-931E-8E8EAA4F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E616-42F0-4040-8B02-387E213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8D9CC-8FE3-477D-B26F-8BB8F57E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4FAE-C6B9-4CA4-8A38-CB54C32D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676F-45C4-49F8-9592-9B6FE2B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1F75-FCC4-43CC-989C-F0D69A3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5CDE-D331-4952-B0DB-928E165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35-99F3-453A-B29F-56855FFA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3CFE-4CBD-4143-B002-5C481A8F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36AD7-2938-4A13-BDBC-61DA6FBE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AE30-41D8-4CB4-A2FB-FFBC30C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45FC-4F17-48E1-877D-243315D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EDA4-3FB1-4DB4-A645-E16BD1D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D267-C199-4355-A518-8754BE28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E75D-7BF5-493B-991D-1643C992B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B162-B20B-4C11-B7D3-259C40F5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A53F-7378-42FA-B3A2-E8A4A70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1BDF-A330-46B4-ADBA-31F315E5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6287-FDF1-4E90-8E65-40BDAE3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0B8F-E8DA-4F6D-BBAE-DAA37134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8A05-40E8-47EC-9104-1ED5CD43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C0DF-9150-40B8-B1C7-1C2EB141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2C98-C8FE-41C9-9C19-3C211CD93C9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2619-F4BC-40F2-AAC1-84CAB87C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DC3B-83E6-4263-83EF-E60F9CDA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videos/parallel-computing-with-matlab-81694.html" TargetMode="External"/><Relationship Id="rId2" Type="http://schemas.openxmlformats.org/officeDocument/2006/relationships/hyperlink" Target="https://www.mathworks.com/videos/master-class-advanced-programming-techniques-in-matlab-152119603110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videos/matlab-to-c-made-easy-81870.html" TargetMode="External"/><Relationship Id="rId4" Type="http://schemas.openxmlformats.org/officeDocument/2006/relationships/hyperlink" Target="https://blogs.mathworks.com/loren/2012/02/06/using-gpus-in-matlab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CEA-6625-4CBB-97DB-E3990EE3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MATLAB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55567-12F2-4C44-8CF3-41259FC94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Sagar, PhD Candidate (NUIN)</a:t>
            </a:r>
          </a:p>
          <a:p>
            <a:r>
              <a:rPr lang="en-US" dirty="0"/>
              <a:t>July 12, 2019</a:t>
            </a:r>
          </a:p>
        </p:txBody>
      </p:sp>
    </p:spTree>
    <p:extLst>
      <p:ext uri="{BB962C8B-B14F-4D97-AF65-F5344CB8AC3E}">
        <p14:creationId xmlns:p14="http://schemas.microsoft.com/office/powerpoint/2010/main" val="17108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Function and function handles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handle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Anonymous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Sub-functions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persistent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Private functions</a:t>
            </a:r>
          </a:p>
          <a:p>
            <a:pPr marL="0" indent="0">
              <a:buNone/>
            </a:pPr>
            <a:r>
              <a:rPr lang="en-US" sz="2000" dirty="0"/>
              <a:t>                 (OOP not covered)</a:t>
            </a:r>
            <a:endParaRPr lang="en-US" sz="2400" dirty="0"/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B. Functions – 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Adds flexibility to the code</a:t>
            </a:r>
          </a:p>
          <a:p>
            <a:r>
              <a:rPr lang="en-US" sz="2000" dirty="0"/>
              <a:t>Clear idea of global variables used</a:t>
            </a:r>
          </a:p>
          <a:p>
            <a:r>
              <a:rPr lang="en-US" sz="2000" dirty="0"/>
              <a:t>Modular coding – interpretability (you can now (R2016b) add functions to the scripts like Python) </a:t>
            </a:r>
          </a:p>
          <a:p>
            <a:r>
              <a:rPr lang="en-US" sz="2000" dirty="0"/>
              <a:t>Easy on </a:t>
            </a:r>
            <a:r>
              <a:rPr lang="en-US" sz="2000" dirty="0" smtClean="0"/>
              <a:t>memory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MATLAB for demonstration on different types of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7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 management – avoid memory wastage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MATLAB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task manager to check memory use in real-time</a:t>
            </a:r>
          </a:p>
          <a:p>
            <a:r>
              <a:rPr lang="en-US" sz="2000" dirty="0"/>
              <a:t>MATLAB </a:t>
            </a:r>
            <a:r>
              <a:rPr lang="en-US" sz="2000" i="1" dirty="0"/>
              <a:t>memory </a:t>
            </a:r>
            <a:r>
              <a:rPr lang="en-US" sz="2000" dirty="0"/>
              <a:t>command (only for Windows)</a:t>
            </a:r>
          </a:p>
          <a:p>
            <a:r>
              <a:rPr lang="en-US" sz="2000" dirty="0"/>
              <a:t>MATLAB workspace </a:t>
            </a:r>
          </a:p>
        </p:txBody>
      </p:sp>
    </p:spTree>
    <p:extLst>
      <p:ext uri="{BB962C8B-B14F-4D97-AF65-F5344CB8AC3E}">
        <p14:creationId xmlns:p14="http://schemas.microsoft.com/office/powerpoint/2010/main" val="21043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Those annoying out-of-memory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memory usage</a:t>
            </a:r>
          </a:p>
          <a:p>
            <a:r>
              <a:rPr lang="en-US" sz="2000" dirty="0"/>
              <a:t>Use better data structures</a:t>
            </a:r>
          </a:p>
          <a:p>
            <a:r>
              <a:rPr lang="en-US" sz="2000" dirty="0"/>
              <a:t>Big data tools</a:t>
            </a:r>
          </a:p>
          <a:p>
            <a:r>
              <a:rPr lang="en-US" sz="2000" dirty="0"/>
              <a:t>OS might limit the memory use </a:t>
            </a:r>
            <a:endParaRPr lang="en-US" sz="2000" dirty="0" smtClean="0"/>
          </a:p>
          <a:p>
            <a:r>
              <a:rPr lang="en-US" sz="2000" dirty="0" smtClean="0"/>
              <a:t>Increase </a:t>
            </a:r>
            <a:r>
              <a:rPr lang="en-US" sz="2000" dirty="0"/>
              <a:t>system swap space – swap space is additional memory on disk (but it’s painfully slow!)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804A-382C-469E-8F30-015186D0A808}"/>
              </a:ext>
            </a:extLst>
          </p:cNvPr>
          <p:cNvSpPr/>
          <p:nvPr/>
        </p:nvSpPr>
        <p:spPr>
          <a:xfrm>
            <a:off x="391303" y="614739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4E0122-37D2-4ECB-B9A2-53233767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41272"/>
            <a:ext cx="1051560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How are different data structures stored?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3446-3EA4-4B88-8EC9-6C0F9A75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7" y="1468478"/>
            <a:ext cx="9763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Similar to </a:t>
            </a:r>
            <a:r>
              <a:rPr lang="en-US" sz="2000" dirty="0" err="1"/>
              <a:t>DataFrame</a:t>
            </a:r>
            <a:r>
              <a:rPr lang="en-US" sz="2000" dirty="0"/>
              <a:t> in Pandas. </a:t>
            </a:r>
          </a:p>
          <a:p>
            <a:r>
              <a:rPr lang="en-US" sz="2000" dirty="0"/>
              <a:t>Can handle data and meta data. </a:t>
            </a:r>
          </a:p>
          <a:p>
            <a:r>
              <a:rPr lang="en-US" sz="2000" dirty="0"/>
              <a:t>Flexible indexing – { } like cells or .fieldname like structures.</a:t>
            </a:r>
          </a:p>
          <a:p>
            <a:r>
              <a:rPr lang="en-US" sz="2000" dirty="0"/>
              <a:t>Built in functionality like sort, merge</a:t>
            </a:r>
          </a:p>
        </p:txBody>
      </p:sp>
    </p:spTree>
    <p:extLst>
      <p:ext uri="{BB962C8B-B14F-4D97-AF65-F5344CB8AC3E}">
        <p14:creationId xmlns:p14="http://schemas.microsoft.com/office/powerpoint/2010/main" val="7947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For categorical data, convert a cell array of strings to categorical</a:t>
            </a:r>
          </a:p>
          <a:p>
            <a:r>
              <a:rPr lang="en-US" sz="2000" dirty="0"/>
              <a:t>More memory efficient</a:t>
            </a:r>
          </a:p>
          <a:p>
            <a:r>
              <a:rPr lang="en-US" sz="2000" dirty="0"/>
              <a:t>You can do set operations on them.</a:t>
            </a:r>
          </a:p>
        </p:txBody>
      </p:sp>
    </p:spTree>
    <p:extLst>
      <p:ext uri="{BB962C8B-B14F-4D97-AF65-F5344CB8AC3E}">
        <p14:creationId xmlns:p14="http://schemas.microsoft.com/office/powerpoint/2010/main" val="34838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– String instead of char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rmAutofit/>
          </a:bodyPr>
          <a:lstStyle/>
          <a:p>
            <a:r>
              <a:rPr lang="en-US" sz="2000" dirty="0"/>
              <a:t>Use “ “ instead of ‘ ‘ to work with string arrays rather than character arrays.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D97C8-9FE1-438F-889B-1706AB29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78" y="2337725"/>
            <a:ext cx="7258050" cy="11144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E715-B896-4F26-A9D3-D8ADECEB8669}"/>
              </a:ext>
            </a:extLst>
          </p:cNvPr>
          <p:cNvSpPr txBox="1">
            <a:spLocks/>
          </p:cNvSpPr>
          <p:nvPr/>
        </p:nvSpPr>
        <p:spPr>
          <a:xfrm>
            <a:off x="838200" y="3551117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Simplified text manipulation: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EFB5-8E69-446E-8C88-FE85D03B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7" y="3983841"/>
            <a:ext cx="5257800" cy="7048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06DD30-0CCA-41A9-9B8E-AE7662AF1E42}"/>
              </a:ext>
            </a:extLst>
          </p:cNvPr>
          <p:cNvSpPr txBox="1">
            <a:spLocks/>
          </p:cNvSpPr>
          <p:nvPr/>
        </p:nvSpPr>
        <p:spPr>
          <a:xfrm>
            <a:off x="838200" y="4876940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Performance: 50X faster in the previous example. 2X memory save using </a:t>
            </a:r>
            <a:r>
              <a:rPr lang="en-US" sz="2000" i="1" dirty="0"/>
              <a:t>string </a:t>
            </a:r>
            <a:r>
              <a:rPr lang="en-US" sz="2000" dirty="0"/>
              <a:t>than </a:t>
            </a:r>
            <a:r>
              <a:rPr lang="en-US" sz="2000" i="1" dirty="0"/>
              <a:t>cell2str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9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Time series: datetime, calendar, timetable</a:t>
            </a:r>
          </a:p>
          <a:p>
            <a:r>
              <a:rPr lang="en-US" sz="2000" dirty="0"/>
              <a:t>Map containers: More like dictionary in python</a:t>
            </a:r>
          </a:p>
          <a:p>
            <a:r>
              <a:rPr lang="en-US" sz="2000" dirty="0"/>
              <a:t>Define your own “datatypes”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5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Avoid temporary arrays</a:t>
            </a:r>
          </a:p>
          <a:p>
            <a:r>
              <a:rPr lang="en-US" sz="2000" dirty="0"/>
              <a:t>Avoid loading whole </a:t>
            </a:r>
            <a:r>
              <a:rPr lang="en-US" sz="2000" dirty="0" err="1"/>
              <a:t>matlab</a:t>
            </a:r>
            <a:r>
              <a:rPr lang="en-US" sz="2000" dirty="0"/>
              <a:t> workspaces and use only the variables you need</a:t>
            </a:r>
          </a:p>
          <a:p>
            <a:r>
              <a:rPr lang="en-US" sz="2000" dirty="0"/>
              <a:t>Proper use of nested functions</a:t>
            </a:r>
          </a:p>
          <a:p>
            <a:r>
              <a:rPr lang="en-US" sz="2000" dirty="0"/>
              <a:t>Avoid overallocation (pre-allocate large arrays first)</a:t>
            </a:r>
          </a:p>
          <a:p>
            <a:r>
              <a:rPr lang="en-US" sz="2000" dirty="0"/>
              <a:t>Save your data periodically on the disk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4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data tools – heavy memory use unavoidable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Datastore</a:t>
            </a:r>
          </a:p>
          <a:p>
            <a:r>
              <a:rPr lang="en-US" sz="2000" dirty="0"/>
              <a:t>Sparse, Tall and Distributed arrays</a:t>
            </a:r>
          </a:p>
          <a:p>
            <a:r>
              <a:rPr lang="en-US" sz="2000" dirty="0"/>
              <a:t>Work with MATLAB variables without loading full workspace into memory</a:t>
            </a:r>
          </a:p>
          <a:p>
            <a:r>
              <a:rPr lang="en-US" sz="2000" dirty="0"/>
              <a:t>Hierarchical data format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7F3F2-8A6F-4626-8C7C-9CAC4F0FB0F2}"/>
              </a:ext>
            </a:extLst>
          </p:cNvPr>
          <p:cNvSpPr/>
          <p:nvPr/>
        </p:nvSpPr>
        <p:spPr>
          <a:xfrm>
            <a:off x="838200" y="5327777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0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C84E2-97AA-4D4C-93F9-C82EDE9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200650" cy="5772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B41D30-597C-481C-8A2E-9B2A883C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Tall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C1215F-B561-4724-A1AA-DC32BA16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83866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Automatically breaks data up into small “chunks” that fit in memory.</a:t>
            </a:r>
          </a:p>
          <a:p>
            <a:r>
              <a:rPr lang="en-US" sz="2000" dirty="0"/>
              <a:t>“Chunk” processing is handled automatically.</a:t>
            </a:r>
          </a:p>
          <a:p>
            <a:r>
              <a:rPr lang="en-US" sz="2000" dirty="0"/>
              <a:t>Processing code for tall arrays is the same as ordinary arrays.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B0D9F-0B57-4203-A009-A16619D8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34" y="5848350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b="1" dirty="0"/>
              <a:t>Parquet:</a:t>
            </a:r>
            <a:r>
              <a:rPr lang="en-US" sz="2000" dirty="0"/>
              <a:t> Efficient compression and encoding of column-oriented data. Enables compression schemes to be specified on a per-column level for efficiency</a:t>
            </a:r>
          </a:p>
          <a:p>
            <a:r>
              <a:rPr lang="en-US" sz="2000" b="1" dirty="0"/>
              <a:t>Memory Mapping: </a:t>
            </a:r>
            <a:r>
              <a:rPr lang="en-US" sz="2000" i="1" dirty="0" err="1"/>
              <a:t>memmapfile</a:t>
            </a:r>
            <a:r>
              <a:rPr lang="en-US" sz="2000" dirty="0"/>
              <a:t> maps a file or a portion of a file on disk to a range of addresses within an application's address space. Use for randomly accessing large files, or frequently access small files.</a:t>
            </a:r>
          </a:p>
          <a:p>
            <a:r>
              <a:rPr lang="en-US" sz="2000" b="1" dirty="0"/>
              <a:t>Map-reduce: </a:t>
            </a:r>
            <a:r>
              <a:rPr lang="en-US" sz="2000" dirty="0"/>
              <a:t>Analyzing large data sets that otherwise cannot fit in your computer’s memory. Analysis on datastore can be done using </a:t>
            </a:r>
            <a:r>
              <a:rPr lang="en-US" sz="2000" dirty="0" err="1"/>
              <a:t>mapreduce</a:t>
            </a:r>
            <a:r>
              <a:rPr lang="en-US" sz="2000" dirty="0"/>
              <a:t>. </a:t>
            </a:r>
          </a:p>
          <a:p>
            <a:r>
              <a:rPr lang="en-US" sz="2000" b="1" dirty="0"/>
              <a:t>Distributed arrays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0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839" y="2656913"/>
            <a:ext cx="2032322" cy="1325563"/>
          </a:xfrm>
        </p:spPr>
        <p:txBody>
          <a:bodyPr/>
          <a:lstStyle/>
          <a:p>
            <a:r>
              <a:rPr lang="en-US" dirty="0"/>
              <a:t>Part - II</a:t>
            </a:r>
          </a:p>
        </p:txBody>
      </p:sp>
    </p:spTree>
    <p:extLst>
      <p:ext uri="{BB962C8B-B14F-4D97-AF65-F5344CB8AC3E}">
        <p14:creationId xmlns:p14="http://schemas.microsoft.com/office/powerpoint/2010/main" val="10294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Leverage power of multiple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E6AA-20FB-4C5A-8117-0C86E40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839772"/>
            <a:ext cx="7077075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2BD31-D247-495B-A1E8-B95CAD94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8" y="5753642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FDA39-8952-4B67-A503-F04420A8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690688"/>
            <a:ext cx="9229725" cy="3924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A57356-237E-48EF-B33E-B204E38E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Which cuts down runtime for long loops. </a:t>
            </a:r>
          </a:p>
        </p:txBody>
      </p:sp>
    </p:spTree>
    <p:extLst>
      <p:ext uri="{BB962C8B-B14F-4D97-AF65-F5344CB8AC3E}">
        <p14:creationId xmlns:p14="http://schemas.microsoft.com/office/powerpoint/2010/main" val="35826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Basic moves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MATLAB profiler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Pre-allocation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Vectorization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 referencing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simple tricks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use parallel processing toolbox?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19A52-2BE7-46B7-96BA-50535F1E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28642"/>
            <a:ext cx="10115550" cy="432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0CE0AA-C5BB-408A-8EAF-09319206FE34}"/>
              </a:ext>
            </a:extLst>
          </p:cNvPr>
          <p:cNvSpPr/>
          <p:nvPr/>
        </p:nvSpPr>
        <p:spPr>
          <a:xfrm>
            <a:off x="838200" y="5987534"/>
            <a:ext cx="856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out the extended capabilities in the documentation for 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gpu</a:t>
            </a:r>
            <a:r>
              <a:rPr lang="en-US" dirty="0"/>
              <a:t> parallel processing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Some parallel-processing jargon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i="1" dirty="0"/>
              <a:t>Node:</a:t>
            </a:r>
            <a:r>
              <a:rPr lang="en-US" sz="2000" dirty="0"/>
              <a:t> standalone computer, containing one or more CPUs / GPUs. Nodes are networked to form a cluster or supercomputer</a:t>
            </a:r>
          </a:p>
          <a:p>
            <a:r>
              <a:rPr lang="en-US" sz="2000" i="1" dirty="0"/>
              <a:t>Thread:</a:t>
            </a:r>
            <a:r>
              <a:rPr lang="en-US" sz="2000" dirty="0"/>
              <a:t> smallest set of instructions that can be managed independently by a scheduler. On a GPU, multiprocessor or multicore system, multiple threads can be executed simultaneously (multi-threading)</a:t>
            </a:r>
          </a:p>
          <a:p>
            <a:r>
              <a:rPr lang="en-US" sz="2000" i="1" dirty="0"/>
              <a:t>Batch</a:t>
            </a:r>
            <a:r>
              <a:rPr lang="en-US" sz="2000" dirty="0"/>
              <a:t>: off-load execution of a functional script to run in the background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2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Not all tasks can be parallelized…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When individual iterations of a loop are independent of each other</a:t>
            </a:r>
          </a:p>
          <a:p>
            <a:r>
              <a:rPr lang="en-US" sz="2000" dirty="0"/>
              <a:t>No communication between iterations</a:t>
            </a:r>
          </a:p>
          <a:p>
            <a:r>
              <a:rPr lang="en-US" sz="2000" dirty="0"/>
              <a:t>Difficult to keep track of the sequence of iterations</a:t>
            </a:r>
          </a:p>
          <a:p>
            <a:r>
              <a:rPr lang="en-US" sz="2000" dirty="0"/>
              <a:t>Serial loops can be faster if they are small – parallelization has a cost</a:t>
            </a:r>
          </a:p>
        </p:txBody>
      </p:sp>
    </p:spTree>
    <p:extLst>
      <p:ext uri="{BB962C8B-B14F-4D97-AF65-F5344CB8AC3E}">
        <p14:creationId xmlns:p14="http://schemas.microsoft.com/office/powerpoint/2010/main" val="1543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Parfor</a:t>
            </a:r>
            <a:r>
              <a:rPr lang="en-US" sz="3200" dirty="0"/>
              <a:t> por favor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Some for loops in MATLAB can be parallelized by using </a:t>
            </a:r>
            <a:r>
              <a:rPr lang="en-US" sz="2000" dirty="0" err="1"/>
              <a:t>parfor</a:t>
            </a:r>
            <a:r>
              <a:rPr lang="en-US" sz="2000" dirty="0"/>
              <a:t>.</a:t>
            </a:r>
          </a:p>
          <a:p>
            <a:r>
              <a:rPr lang="en-US" sz="2000" dirty="0"/>
              <a:t>By default, running commands like </a:t>
            </a:r>
            <a:r>
              <a:rPr lang="en-US" sz="2000" dirty="0" err="1"/>
              <a:t>parfor</a:t>
            </a:r>
            <a:r>
              <a:rPr lang="en-US" sz="2000" dirty="0"/>
              <a:t>, </a:t>
            </a:r>
            <a:r>
              <a:rPr lang="en-US" sz="2000" dirty="0" err="1"/>
              <a:t>spmd</a:t>
            </a:r>
            <a:r>
              <a:rPr lang="en-US" sz="2000" dirty="0"/>
              <a:t>, batch start “</a:t>
            </a:r>
            <a:r>
              <a:rPr lang="en-US" sz="2000" dirty="0" err="1"/>
              <a:t>parpool</a:t>
            </a:r>
            <a:r>
              <a:rPr lang="en-US" sz="2000" dirty="0"/>
              <a:t>” or the parallel processing pool automatically. </a:t>
            </a:r>
          </a:p>
          <a:p>
            <a:r>
              <a:rPr lang="en-US" sz="2000" dirty="0"/>
              <a:t>Can’t have nested </a:t>
            </a:r>
            <a:r>
              <a:rPr lang="en-US" sz="2000" dirty="0" err="1"/>
              <a:t>parfor</a:t>
            </a:r>
            <a:r>
              <a:rPr lang="en-US" sz="2000" dirty="0"/>
              <a:t>. </a:t>
            </a:r>
          </a:p>
          <a:p>
            <a:r>
              <a:rPr lang="en-US" sz="2000" dirty="0"/>
              <a:t>Can only work well for “sliced” variables. Else “broadcasted” causing large overhead.</a:t>
            </a:r>
          </a:p>
          <a:p>
            <a:pPr lvl="1"/>
            <a:r>
              <a:rPr lang="en-US" sz="1600" dirty="0"/>
              <a:t>The first level of indexing is either parentheses, (), or braces, {}.</a:t>
            </a:r>
            <a:endParaRPr lang="en-US" sz="2000" dirty="0"/>
          </a:p>
          <a:p>
            <a:pPr lvl="1"/>
            <a:r>
              <a:rPr lang="en-US" sz="1600" dirty="0"/>
              <a:t>Within the first-level parentheses or braces, the list of indices is the same for all occurrences of a given variable.</a:t>
            </a:r>
          </a:p>
          <a:p>
            <a:pPr lvl="1"/>
            <a:r>
              <a:rPr lang="en-US" sz="1600" dirty="0"/>
              <a:t>Within the list of indices for the variable, exactly one index involves the loop variable.</a:t>
            </a:r>
          </a:p>
          <a:p>
            <a:pPr lvl="1"/>
            <a:r>
              <a:rPr lang="en-US" sz="1600" dirty="0"/>
              <a:t>The array maintains a constant shape.</a:t>
            </a:r>
          </a:p>
          <a:p>
            <a:r>
              <a:rPr lang="en-US" sz="2000" dirty="0"/>
              <a:t>MATLAB client </a:t>
            </a:r>
            <a:r>
              <a:rPr lang="en-US" sz="2000" dirty="0" smtClean="0"/>
              <a:t>and </a:t>
            </a:r>
            <a:r>
              <a:rPr lang="en-US" sz="2000" dirty="0"/>
              <a:t>MATLAB workers use different random number generators.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3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Batch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Use batch jobs to off-load the execution of long-running computations in the background. </a:t>
            </a:r>
          </a:p>
          <a:p>
            <a:r>
              <a:rPr lang="en-US" sz="2000" dirty="0"/>
              <a:t>For batch jobs, MATLAB can be closed on the client, and the client can be shut down when the batch job is submitted to another computer or cluster. </a:t>
            </a:r>
          </a:p>
          <a:p>
            <a:r>
              <a:rPr lang="en-US" sz="2000" dirty="0"/>
              <a:t>Particularly suitable when you are working on a compute cluster.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71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Other parallel coding commands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 err="1"/>
              <a:t>spmd</a:t>
            </a:r>
            <a:r>
              <a:rPr lang="en-US" sz="2000" dirty="0"/>
              <a:t> – control each worker separately with a specific </a:t>
            </a:r>
            <a:r>
              <a:rPr lang="en-US" sz="2000" dirty="0" err="1"/>
              <a:t>labindex</a:t>
            </a:r>
            <a:endParaRPr lang="en-US" sz="2000" dirty="0"/>
          </a:p>
          <a:p>
            <a:r>
              <a:rPr lang="en-US" sz="2000" dirty="0" err="1"/>
              <a:t>labindex</a:t>
            </a:r>
            <a:r>
              <a:rPr lang="en-US" sz="2000" dirty="0"/>
              <a:t>, </a:t>
            </a:r>
            <a:r>
              <a:rPr lang="en-US" sz="2000" dirty="0" err="1"/>
              <a:t>labsendreceive</a:t>
            </a:r>
            <a:r>
              <a:rPr lang="en-US" sz="2000" dirty="0"/>
              <a:t> – commands to control a unique work for asymmetric calculations</a:t>
            </a:r>
          </a:p>
          <a:p>
            <a:r>
              <a:rPr lang="en-US" sz="2000" dirty="0" err="1"/>
              <a:t>parfeval</a:t>
            </a:r>
            <a:r>
              <a:rPr lang="en-US" sz="2000" dirty="0"/>
              <a:t>, </a:t>
            </a:r>
            <a:r>
              <a:rPr lang="en-US" sz="2000" dirty="0" err="1"/>
              <a:t>parfevalOnAll</a:t>
            </a:r>
            <a:r>
              <a:rPr lang="en-US" sz="2000" dirty="0"/>
              <a:t> – for asynchronous parallel programming. You can evaluate a function in the background without waiting for it to complete.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9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55C0B-92DA-45ED-A599-8CBC21D2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2752"/>
            <a:ext cx="7772400" cy="4781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1000246" y="703698"/>
            <a:ext cx="589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There are no GPU “workers” in GPU parallel 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57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A61E4-28B0-47AA-B76A-972624CD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495425"/>
            <a:ext cx="10487025" cy="386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921935" y="1391782"/>
            <a:ext cx="3393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Transfer data from CPU to GPU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050CE-663C-45BD-BE74-F3F533A5A6F1}"/>
              </a:ext>
            </a:extLst>
          </p:cNvPr>
          <p:cNvSpPr/>
          <p:nvPr/>
        </p:nvSpPr>
        <p:spPr>
          <a:xfrm>
            <a:off x="933510" y="2609053"/>
            <a:ext cx="406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Perform calculations in the usual way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41303-5B11-4A2D-9D05-0A3237B1AF8F}"/>
              </a:ext>
            </a:extLst>
          </p:cNvPr>
          <p:cNvSpPr/>
          <p:nvPr/>
        </p:nvSpPr>
        <p:spPr>
          <a:xfrm>
            <a:off x="921935" y="3824298"/>
            <a:ext cx="256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Get the data from GPU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2C7950-EE87-4B23-AC3F-81845E9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10" y="191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Basic workflow</a:t>
            </a:r>
          </a:p>
        </p:txBody>
      </p:sp>
    </p:spTree>
    <p:extLst>
      <p:ext uri="{BB962C8B-B14F-4D97-AF65-F5344CB8AC3E}">
        <p14:creationId xmlns:p14="http://schemas.microsoft.com/office/powerpoint/2010/main" val="585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When to use GPU?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Massively parallel: The computations can be broken down into hundreds or thousands of independent units of work. </a:t>
            </a:r>
          </a:p>
          <a:p>
            <a:pPr fontAlgn="base"/>
            <a:r>
              <a:rPr lang="en-US" sz="2000" dirty="0"/>
              <a:t>Computationally intensive: The time spent on computation significantly exceeds the time spent on transferring data to and from GPU memory.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A1.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Designing the algorithm.</a:t>
            </a:r>
          </a:p>
          <a:p>
            <a:pPr lvl="1"/>
            <a:r>
              <a:rPr lang="en-US" sz="1600" dirty="0"/>
              <a:t>Some algorithms will perform worse than others on all programming platforms while others perform poorly on only specific platforms. </a:t>
            </a:r>
          </a:p>
          <a:p>
            <a:pPr lvl="1"/>
            <a:r>
              <a:rPr lang="en-US" sz="1600" dirty="0"/>
              <a:t>Examples?</a:t>
            </a:r>
          </a:p>
          <a:p>
            <a:r>
              <a:rPr lang="en-US" sz="2000" dirty="0"/>
              <a:t>Code structure: </a:t>
            </a:r>
          </a:p>
          <a:p>
            <a:pPr lvl="1"/>
            <a:r>
              <a:rPr lang="en-US" sz="1600" dirty="0"/>
              <a:t>Code readability – naming the variables/comments</a:t>
            </a:r>
          </a:p>
          <a:p>
            <a:pPr lvl="1"/>
            <a:r>
              <a:rPr lang="en-US" sz="1600" dirty="0"/>
              <a:t>Use functions in the script</a:t>
            </a:r>
          </a:p>
          <a:p>
            <a:pPr lvl="1"/>
            <a:r>
              <a:rPr lang="en-US" sz="1600" dirty="0"/>
              <a:t>Do not use too many nested functions in the script</a:t>
            </a:r>
          </a:p>
          <a:p>
            <a:r>
              <a:rPr lang="en-US" sz="2000" dirty="0"/>
              <a:t>Consider not using code when you can use </a:t>
            </a:r>
            <a:r>
              <a:rPr lang="en-US" sz="2000" dirty="0" smtClean="0"/>
              <a:t>data (for simulation)</a:t>
            </a:r>
            <a:endParaRPr lang="en-US" sz="2000" dirty="0"/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7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69A888-63CA-4085-8869-249F952B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5" y="247459"/>
            <a:ext cx="5337861" cy="6245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F6157B-6379-4158-BE23-04D37D4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500"/>
            <a:ext cx="419678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CPU vs GPU for solving 2D wave equation: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46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translate MATLAB to C?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Implementing C codes on the hardware</a:t>
            </a:r>
          </a:p>
          <a:p>
            <a:r>
              <a:rPr lang="en-US" sz="2000" dirty="0" smtClean="0"/>
              <a:t>Integrating MATLAB with existing C environment</a:t>
            </a:r>
          </a:p>
          <a:p>
            <a:r>
              <a:rPr lang="en-US" sz="2000" dirty="0" smtClean="0"/>
              <a:t>Prototype MATLAB algorithms as standalone executables</a:t>
            </a:r>
          </a:p>
          <a:p>
            <a:r>
              <a:rPr lang="en-US" sz="2000" dirty="0" smtClean="0"/>
              <a:t>Accelerate MATLAB algorithms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Ideally need an automated way of translating the code: Enter “MATLAB Coder toolbox”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0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00" y="2452572"/>
            <a:ext cx="6000750" cy="1885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Recommended Three-Step Iterative Workflow</a:t>
            </a:r>
          </a:p>
        </p:txBody>
      </p:sp>
    </p:spTree>
    <p:extLst>
      <p:ext uri="{BB962C8B-B14F-4D97-AF65-F5344CB8AC3E}">
        <p14:creationId xmlns:p14="http://schemas.microsoft.com/office/powerpoint/2010/main" val="39881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Memory allocation. </a:t>
            </a:r>
            <a:r>
              <a:rPr lang="en-US" sz="2000" dirty="0" smtClean="0"/>
              <a:t>In </a:t>
            </a:r>
            <a:r>
              <a:rPr lang="en-US" sz="2000" dirty="0"/>
              <a:t>C code, memory allocation </a:t>
            </a:r>
            <a:r>
              <a:rPr lang="en-US" sz="2000" dirty="0" smtClean="0"/>
              <a:t>is either static, dynamic or stack that needs to be defined.</a:t>
            </a:r>
            <a:endParaRPr lang="en-US" sz="2000" dirty="0"/>
          </a:p>
          <a:p>
            <a:r>
              <a:rPr lang="en-US" sz="2000" dirty="0"/>
              <a:t>Array-based language. </a:t>
            </a:r>
            <a:r>
              <a:rPr lang="en-US" sz="2000" dirty="0" smtClean="0"/>
              <a:t>C </a:t>
            </a:r>
            <a:r>
              <a:rPr lang="en-US" sz="2000" dirty="0"/>
              <a:t>code requires explicit </a:t>
            </a:r>
            <a:r>
              <a:rPr lang="en-US" sz="2000" dirty="0" smtClean="0"/>
              <a:t>for-loops instead of array operations.</a:t>
            </a:r>
            <a:endParaRPr lang="en-US" sz="2000" dirty="0"/>
          </a:p>
          <a:p>
            <a:r>
              <a:rPr lang="en-US" sz="2000" dirty="0"/>
              <a:t>Dynamic typing. MATLAB automatically determines the data types and sizes as </a:t>
            </a:r>
            <a:r>
              <a:rPr lang="en-US" sz="2000" dirty="0" smtClean="0"/>
              <a:t>the </a:t>
            </a:r>
            <a:r>
              <a:rPr lang="en-US" sz="2000" dirty="0"/>
              <a:t>code runs. </a:t>
            </a:r>
          </a:p>
          <a:p>
            <a:r>
              <a:rPr lang="en-US" sz="2000" dirty="0"/>
              <a:t>Polymorphism. MATLAB functions can support many different input </a:t>
            </a:r>
            <a:r>
              <a:rPr lang="en-US" sz="2000" dirty="0" smtClean="0"/>
              <a:t>types. A single line of MATLAB can have multiple meanings!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But remember these differences between C and MATLAB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I change every MATLAB code to C?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08" y="1940893"/>
            <a:ext cx="5137191" cy="3199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239" y="3281681"/>
            <a:ext cx="3300761" cy="802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Only some aspects of MATLAB supported…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26673" y="3540803"/>
            <a:ext cx="2642839" cy="28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5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Master-class: Advanced Programming Techniques in MATLAB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Parallel Computing with </a:t>
            </a:r>
            <a:r>
              <a:rPr lang="en-US" sz="2000" dirty="0" smtClean="0">
                <a:hlinkClick r:id="rId3"/>
              </a:rPr>
              <a:t>MATLAB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Loren on the Art of </a:t>
            </a:r>
            <a:r>
              <a:rPr lang="en-US" sz="2000" dirty="0" smtClean="0">
                <a:hlinkClick r:id="rId4"/>
              </a:rPr>
              <a:t>MATLAB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MATLAB to C made easy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Resources: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3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A2.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Profiling can be used to time, optimize and debug the code.</a:t>
            </a:r>
          </a:p>
          <a:p>
            <a:r>
              <a:rPr lang="en-US" sz="2000" dirty="0"/>
              <a:t>Quick way to time the code: </a:t>
            </a:r>
            <a:r>
              <a:rPr lang="en-US" sz="2000" i="1" dirty="0"/>
              <a:t>tic-toc</a:t>
            </a:r>
          </a:p>
          <a:p>
            <a:r>
              <a:rPr lang="en-US" sz="2000" dirty="0"/>
              <a:t>Reliable way: </a:t>
            </a:r>
            <a:r>
              <a:rPr lang="en-US" sz="2000" i="1" dirty="0" err="1"/>
              <a:t>timeit</a:t>
            </a:r>
            <a:endParaRPr lang="en-US" sz="2000" i="1" dirty="0"/>
          </a:p>
          <a:p>
            <a:r>
              <a:rPr lang="en-US" sz="2000" dirty="0"/>
              <a:t>Check the performance of every aspect of code: </a:t>
            </a:r>
            <a:r>
              <a:rPr lang="en-US" sz="2000" i="1" dirty="0"/>
              <a:t>profile</a:t>
            </a:r>
          </a:p>
          <a:p>
            <a:r>
              <a:rPr lang="en-US" sz="2000" dirty="0"/>
              <a:t>Other functions: </a:t>
            </a:r>
            <a:r>
              <a:rPr lang="en-US" sz="2000" i="1" dirty="0" err="1"/>
              <a:t>cputime</a:t>
            </a:r>
            <a:r>
              <a:rPr lang="en-US" sz="2000" i="1" dirty="0"/>
              <a:t> </a:t>
            </a:r>
            <a:r>
              <a:rPr lang="en-US" sz="2000" dirty="0"/>
              <a:t>(do not use for wall-time performance)</a:t>
            </a:r>
            <a:r>
              <a:rPr lang="en-US" sz="2000" i="1" dirty="0"/>
              <a:t>, bench</a:t>
            </a:r>
          </a:p>
          <a:p>
            <a:r>
              <a:rPr lang="en-US" sz="2000" dirty="0"/>
              <a:t>We will discuss memory usage separately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A2_profiling.m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5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A3. Pre-allocation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“For </a:t>
            </a:r>
            <a:r>
              <a:rPr lang="en-US" sz="2000" dirty="0"/>
              <a:t>and while loops that incrementally increase the size of data structure through the loop can adversely affect performance and memory use” </a:t>
            </a:r>
            <a:endParaRPr lang="en-US" sz="2000" dirty="0" smtClean="0"/>
          </a:p>
          <a:p>
            <a:r>
              <a:rPr lang="en-US" sz="2000" dirty="0" smtClean="0"/>
              <a:t>Memory </a:t>
            </a:r>
            <a:r>
              <a:rPr lang="en-US" sz="2000" dirty="0"/>
              <a:t>needs to be allocated at each iteration – BAD!</a:t>
            </a:r>
          </a:p>
          <a:p>
            <a:r>
              <a:rPr lang="en-US" sz="2000" dirty="0"/>
              <a:t>Improve code execution by allocation the maximum amount of space required.</a:t>
            </a:r>
          </a:p>
          <a:p>
            <a:r>
              <a:rPr lang="en-US" sz="2000" dirty="0"/>
              <a:t>Avoid overallocation – allocate large arrays first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A3_preallocation.m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A4.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Optimized for matrix and vector operations. </a:t>
            </a:r>
          </a:p>
          <a:p>
            <a:r>
              <a:rPr lang="en-US" sz="2000" dirty="0"/>
              <a:t>Better appearance, interpretability and less prone to human errors.</a:t>
            </a:r>
          </a:p>
          <a:p>
            <a:r>
              <a:rPr lang="en-US" sz="2000" dirty="0"/>
              <a:t>Runs much faster because of how the C-subroutines in MATLAB are designed.</a:t>
            </a:r>
          </a:p>
          <a:p>
            <a:r>
              <a:rPr lang="en-US" sz="2000" dirty="0"/>
              <a:t>Note: Using @</a:t>
            </a:r>
            <a:r>
              <a:rPr lang="en-US" sz="2000" dirty="0" err="1"/>
              <a:t>arrayfun</a:t>
            </a:r>
            <a:r>
              <a:rPr lang="en-US" sz="2000" dirty="0"/>
              <a:t> for applying a function to each element of matrix won’t usually help you (unless you use GPU)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Checkout: A4_vectorization.m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1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A5. Fast 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to scan down columns that rows because MATLAB stores matrix data in column major order intrinsically. </a:t>
            </a:r>
          </a:p>
          <a:p>
            <a:r>
              <a:rPr lang="en-US" sz="2000" dirty="0"/>
              <a:t>Using vectorized subscripts to work with sub-matrices</a:t>
            </a:r>
          </a:p>
          <a:p>
            <a:r>
              <a:rPr lang="en-US" sz="2000" dirty="0"/>
              <a:t>Logical indexing for extracting elements</a:t>
            </a:r>
          </a:p>
          <a:p>
            <a:r>
              <a:rPr lang="en-US" sz="2000" dirty="0"/>
              <a:t>Short circuit logical operators || and &amp;&amp; instead of </a:t>
            </a:r>
            <a:r>
              <a:rPr lang="en-US" sz="2000" i="1" dirty="0"/>
              <a:t>or </a:t>
            </a:r>
            <a:r>
              <a:rPr lang="en-US" sz="2000" dirty="0" err="1"/>
              <a:t>or</a:t>
            </a:r>
            <a:r>
              <a:rPr lang="en-US" sz="2000" dirty="0"/>
              <a:t> </a:t>
            </a:r>
            <a:r>
              <a:rPr lang="en-US" sz="2000" i="1" dirty="0"/>
              <a:t>and. </a:t>
            </a:r>
            <a:r>
              <a:rPr lang="en-US" sz="2000" dirty="0"/>
              <a:t>Short circuit operators evaluate conditions serially. </a:t>
            </a:r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2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A6. Miscellany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Avoid using </a:t>
            </a:r>
            <a:r>
              <a:rPr lang="en-US" sz="2000" i="1" dirty="0"/>
              <a:t>clear all</a:t>
            </a:r>
            <a:r>
              <a:rPr lang="en-US" sz="2000" dirty="0"/>
              <a:t> instead of </a:t>
            </a:r>
            <a:r>
              <a:rPr lang="en-US" sz="2000" i="1" dirty="0"/>
              <a:t>clear</a:t>
            </a:r>
            <a:r>
              <a:rPr lang="en-US" sz="2000" dirty="0"/>
              <a:t> in the scripts.</a:t>
            </a:r>
          </a:p>
          <a:p>
            <a:r>
              <a:rPr lang="en-US" sz="2000" dirty="0"/>
              <a:t>Decreasing the number of global/persistent variables</a:t>
            </a:r>
          </a:p>
          <a:p>
            <a:r>
              <a:rPr lang="en-US" sz="2000" dirty="0"/>
              <a:t>Organize the files so that you don’t have to </a:t>
            </a:r>
            <a:r>
              <a:rPr lang="en-US" sz="2000" i="1" dirty="0"/>
              <a:t>cd </a:t>
            </a:r>
            <a:r>
              <a:rPr lang="en-US" sz="2000" dirty="0"/>
              <a:t>within the script. Doing that needs code recompilation. Same applies to</a:t>
            </a:r>
            <a:r>
              <a:rPr lang="en-US" sz="2000" i="1" dirty="0"/>
              <a:t> </a:t>
            </a:r>
            <a:r>
              <a:rPr lang="en-US" sz="2000" i="1" dirty="0" err="1"/>
              <a:t>addpath</a:t>
            </a:r>
            <a:r>
              <a:rPr lang="en-US" sz="2000" i="1" dirty="0"/>
              <a:t>, </a:t>
            </a:r>
            <a:r>
              <a:rPr lang="en-US" sz="2000" i="1" dirty="0" err="1"/>
              <a:t>rmpath</a:t>
            </a:r>
            <a:r>
              <a:rPr lang="en-US" sz="2000" i="1" dirty="0"/>
              <a:t>.   </a:t>
            </a:r>
            <a:endParaRPr lang="en-US" sz="2000" dirty="0"/>
          </a:p>
          <a:p>
            <a:r>
              <a:rPr lang="en-US" sz="2000" dirty="0"/>
              <a:t>Avoiding </a:t>
            </a:r>
            <a:r>
              <a:rPr lang="en-US" sz="2000" i="1" dirty="0"/>
              <a:t>eval, </a:t>
            </a:r>
            <a:r>
              <a:rPr lang="en-US" sz="2000" i="1" dirty="0" err="1"/>
              <a:t>evalin</a:t>
            </a:r>
            <a:r>
              <a:rPr lang="en-US" sz="2000" i="1" dirty="0"/>
              <a:t> </a:t>
            </a:r>
            <a:r>
              <a:rPr lang="en-US" sz="2000" dirty="0"/>
              <a:t>– computing things from a written expression.</a:t>
            </a:r>
          </a:p>
          <a:p>
            <a:r>
              <a:rPr lang="en-US" sz="2000" dirty="0"/>
              <a:t>Avoid functions that query the state of MATLAB such as </a:t>
            </a:r>
            <a:r>
              <a:rPr lang="en-US" sz="2000" dirty="0" err="1"/>
              <a:t>inputname</a:t>
            </a:r>
            <a:r>
              <a:rPr lang="en-US" sz="2000" dirty="0"/>
              <a:t>, which, </a:t>
            </a:r>
            <a:r>
              <a:rPr lang="en-US" sz="2000" dirty="0" err="1"/>
              <a:t>whos</a:t>
            </a:r>
            <a:r>
              <a:rPr lang="en-US" sz="2000" dirty="0"/>
              <a:t>, exist(var).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3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1752</Words>
  <Application>Microsoft Office PowerPoint</Application>
  <PresentationFormat>Widescreen</PresentationFormat>
  <Paragraphs>272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Advanced MATLAB Workshop</vt:lpstr>
      <vt:lpstr>How do I make my MATLAB code better? </vt:lpstr>
      <vt:lpstr>How do I make my MATLAB code better? </vt:lpstr>
      <vt:lpstr>A1. First steps</vt:lpstr>
      <vt:lpstr>A2. Profiler</vt:lpstr>
      <vt:lpstr>A3. Pre-allocation</vt:lpstr>
      <vt:lpstr>A4. Vectorization</vt:lpstr>
      <vt:lpstr>A5. Fast referencing</vt:lpstr>
      <vt:lpstr>A6. Miscellany </vt:lpstr>
      <vt:lpstr>How do I make my MATLAB code better? </vt:lpstr>
      <vt:lpstr>How do I make my MATLAB code better? </vt:lpstr>
      <vt:lpstr>B. Functions – why use functions?</vt:lpstr>
      <vt:lpstr>How do I make my MATLAB code better? </vt:lpstr>
      <vt:lpstr>Check MATLAB memory</vt:lpstr>
      <vt:lpstr> Those annoying out-of-memory errors</vt:lpstr>
      <vt:lpstr>How are different data structures stored?</vt:lpstr>
      <vt:lpstr>More data types - Tables</vt:lpstr>
      <vt:lpstr>More data types - Categorical</vt:lpstr>
      <vt:lpstr>More data types – String instead of char </vt:lpstr>
      <vt:lpstr>More data types</vt:lpstr>
      <vt:lpstr>More Tips</vt:lpstr>
      <vt:lpstr>How do I make my MATLAB code better? </vt:lpstr>
      <vt:lpstr>Big data tools</vt:lpstr>
      <vt:lpstr>Tall Arrays</vt:lpstr>
      <vt:lpstr>More tools</vt:lpstr>
      <vt:lpstr>Part - II</vt:lpstr>
      <vt:lpstr>How do I make my MATLAB code better? </vt:lpstr>
      <vt:lpstr>Leverage power of multiple cores</vt:lpstr>
      <vt:lpstr>Which cuts down runtime for long loops. </vt:lpstr>
      <vt:lpstr>How to use parallel processing toolbox?</vt:lpstr>
      <vt:lpstr>Some parallel-processing jargon</vt:lpstr>
      <vt:lpstr>Not all tasks can be parallelized…</vt:lpstr>
      <vt:lpstr>Parfor por favor</vt:lpstr>
      <vt:lpstr>Batch processing</vt:lpstr>
      <vt:lpstr>Other parallel coding commands</vt:lpstr>
      <vt:lpstr>How do I make my MATLAB code better? </vt:lpstr>
      <vt:lpstr>PowerPoint Presentation</vt:lpstr>
      <vt:lpstr>Basic workflow</vt:lpstr>
      <vt:lpstr>When to use GPU?</vt:lpstr>
      <vt:lpstr>CPU vs GPU for solving 2D wave equation:</vt:lpstr>
      <vt:lpstr>How do I make my MATLAB code better? </vt:lpstr>
      <vt:lpstr>Why translate MATLAB to C?</vt:lpstr>
      <vt:lpstr>Recommended Three-Step Iterative Workflow</vt:lpstr>
      <vt:lpstr>But remember these differences between C and MATLAB</vt:lpstr>
      <vt:lpstr>Can I change every MATLAB code to C?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MATLAB Workshop</dc:title>
  <dc:creator>Vivek Sagar</dc:creator>
  <cp:lastModifiedBy>Vivek Sagar</cp:lastModifiedBy>
  <cp:revision>27</cp:revision>
  <dcterms:created xsi:type="dcterms:W3CDTF">2019-07-06T17:14:07Z</dcterms:created>
  <dcterms:modified xsi:type="dcterms:W3CDTF">2019-07-12T04:17:58Z</dcterms:modified>
</cp:coreProperties>
</file>