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58" r:id="rId4"/>
    <p:sldId id="260" r:id="rId5"/>
    <p:sldId id="263" r:id="rId6"/>
    <p:sldId id="261" r:id="rId7"/>
    <p:sldId id="259" r:id="rId8"/>
    <p:sldId id="271" r:id="rId9"/>
    <p:sldId id="273" r:id="rId10"/>
    <p:sldId id="272" r:id="rId11"/>
    <p:sldId id="262" r:id="rId12"/>
    <p:sldId id="312" r:id="rId13"/>
    <p:sldId id="264" r:id="rId14"/>
    <p:sldId id="268" r:id="rId15"/>
  </p:sldIdLst>
  <p:sldSz cx="9144000" cy="5143500" type="screen16x9"/>
  <p:notesSz cx="6858000" cy="9144000"/>
  <p:embeddedFontLst>
    <p:embeddedFont>
      <p:font typeface="Anaheim" panose="020B0604020202020204" charset="-93"/>
      <p:regular r:id="rId17"/>
      <p:bold r:id="rId18"/>
    </p:embeddedFont>
    <p:embeddedFont>
      <p:font typeface="Bebas Neue" panose="020B0606020202050201" pitchFamily="34" charset="0"/>
      <p:regular r:id="rId19"/>
    </p:embeddedFont>
    <p:embeddedFont>
      <p:font typeface="DM Serif Text" pitchFamily="2" charset="0"/>
      <p:regular r:id="rId20"/>
      <p:italic r:id="rId21"/>
    </p:embeddedFont>
    <p:embeddedFont>
      <p:font typeface="Nunito Light" pitchFamily="2" charset="-93"/>
      <p:regular r:id="rId22"/>
      <p:italic r:id="rId23"/>
    </p:embeddedFont>
    <p:embeddedFont>
      <p:font typeface="Public Sans Medium" panose="020B0604020202020204" charset="-93"/>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956F"/>
    <a:srgbClr val="663620"/>
    <a:srgbClr val="AD5A35"/>
    <a:srgbClr val="653631"/>
    <a:srgbClr val="37151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8E3C78-5168-48FC-8E98-71A28738E78C}">
  <a:tblStyle styleId="{388E3C78-5168-48FC-8E98-71A28738E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330A88-7B59-4EE7-9548-D9040234B53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B2F02F2E-7EF8-DC0E-44A7-D1247AAB42CF}"/>
            </a:ext>
          </a:extLst>
        </p:cNvPr>
        <p:cNvGrpSpPr/>
        <p:nvPr/>
      </p:nvGrpSpPr>
      <p:grpSpPr>
        <a:xfrm>
          <a:off x="0" y="0"/>
          <a:ext cx="0" cy="0"/>
          <a:chOff x="0" y="0"/>
          <a:chExt cx="0" cy="0"/>
        </a:xfrm>
      </p:grpSpPr>
      <p:sp>
        <p:nvSpPr>
          <p:cNvPr id="435" name="Google Shape;435;g54dda1946d_6_322:notes">
            <a:extLst>
              <a:ext uri="{FF2B5EF4-FFF2-40B4-BE49-F238E27FC236}">
                <a16:creationId xmlns:a16="http://schemas.microsoft.com/office/drawing/2014/main" id="{FB42875E-1557-5216-5154-C198191D57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a:extLst>
              <a:ext uri="{FF2B5EF4-FFF2-40B4-BE49-F238E27FC236}">
                <a16:creationId xmlns:a16="http://schemas.microsoft.com/office/drawing/2014/main" id="{77594E29-C301-2904-2718-0B34ADF31D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25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b76cbe2849_1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b76cbe2849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08200"/>
            <a:ext cx="5716200" cy="2808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7000">
                <a:latin typeface="DM Serif Text"/>
                <a:ea typeface="DM Serif Text"/>
                <a:cs typeface="DM Serif Text"/>
                <a:sym typeface="DM Serif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98675"/>
            <a:ext cx="5716200" cy="416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1600">
                <a:solidFill>
                  <a:schemeClr val="lt1"/>
                </a:solidFill>
                <a:latin typeface="Public Sans Medium"/>
                <a:ea typeface="Public Sans Medium"/>
                <a:cs typeface="Public Sans Medium"/>
                <a:sym typeface="Public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281475" y="2068122"/>
            <a:ext cx="4054200" cy="3343200"/>
          </a:xfrm>
          <a:prstGeom prst="rect">
            <a:avLst/>
          </a:prstGeom>
          <a:noFill/>
          <a:ln w="19050" cap="flat" cmpd="sng">
            <a:solidFill>
              <a:schemeClr val="lt1"/>
            </a:solidFill>
            <a:prstDash val="solid"/>
            <a:round/>
            <a:headEnd type="none" w="sm" len="sm"/>
            <a:tailEnd type="none" w="sm" len="sm"/>
          </a:ln>
        </p:spPr>
      </p:sp>
      <p:sp>
        <p:nvSpPr>
          <p:cNvPr id="12" name="Google Shape;12;p2"/>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264" y="-18408"/>
            <a:ext cx="528136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720000" y="1511938"/>
            <a:ext cx="4689900" cy="1116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6"/>
          <p:cNvSpPr txBox="1">
            <a:spLocks noGrp="1"/>
          </p:cNvSpPr>
          <p:nvPr>
            <p:ph type="subTitle" idx="1"/>
          </p:nvPr>
        </p:nvSpPr>
        <p:spPr>
          <a:xfrm>
            <a:off x="720000" y="2956567"/>
            <a:ext cx="46899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5" name="Google Shape;135;p16"/>
          <p:cNvSpPr>
            <a:spLocks noGrp="1"/>
          </p:cNvSpPr>
          <p:nvPr>
            <p:ph type="pic" idx="2"/>
          </p:nvPr>
        </p:nvSpPr>
        <p:spPr>
          <a:xfrm>
            <a:off x="5878300" y="719700"/>
            <a:ext cx="2864700" cy="3704100"/>
          </a:xfrm>
          <a:prstGeom prst="rect">
            <a:avLst/>
          </a:prstGeom>
          <a:noFill/>
          <a:ln w="19050" cap="flat" cmpd="sng">
            <a:solidFill>
              <a:schemeClr val="lt1"/>
            </a:solidFill>
            <a:prstDash val="solid"/>
            <a:round/>
            <a:headEnd type="none" w="sm" len="sm"/>
            <a:tailEnd type="none" w="sm" len="sm"/>
          </a:ln>
        </p:spPr>
      </p:sp>
      <p:sp>
        <p:nvSpPr>
          <p:cNvPr id="136" name="Google Shape;136;p16"/>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4525" y="-35900"/>
            <a:ext cx="5375976"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9"/>
        <p:cNvGrpSpPr/>
        <p:nvPr/>
      </p:nvGrpSpPr>
      <p:grpSpPr>
        <a:xfrm>
          <a:off x="0" y="0"/>
          <a:ext cx="0" cy="0"/>
          <a:chOff x="0" y="0"/>
          <a:chExt cx="0" cy="0"/>
        </a:xfrm>
      </p:grpSpPr>
      <p:sp>
        <p:nvSpPr>
          <p:cNvPr id="170" name="Google Shape;170;p20"/>
          <p:cNvSpPr txBox="1">
            <a:spLocks noGrp="1"/>
          </p:cNvSpPr>
          <p:nvPr>
            <p:ph type="subTitle" idx="1"/>
          </p:nvPr>
        </p:nvSpPr>
        <p:spPr>
          <a:xfrm>
            <a:off x="1962050"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20"/>
          <p:cNvSpPr txBox="1">
            <a:spLocks noGrp="1"/>
          </p:cNvSpPr>
          <p:nvPr>
            <p:ph type="subTitle" idx="2"/>
          </p:nvPr>
        </p:nvSpPr>
        <p:spPr>
          <a:xfrm>
            <a:off x="5428392"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0"/>
          <p:cNvSpPr txBox="1">
            <a:spLocks noGrp="1"/>
          </p:cNvSpPr>
          <p:nvPr>
            <p:ph type="subTitle" idx="3"/>
          </p:nvPr>
        </p:nvSpPr>
        <p:spPr>
          <a:xfrm>
            <a:off x="1962050"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5428391"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4" name="Google Shape;174;p20"/>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0"/>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1"/>
        <p:cNvGrpSpPr/>
        <p:nvPr/>
      </p:nvGrpSpPr>
      <p:grpSpPr>
        <a:xfrm>
          <a:off x="0" y="0"/>
          <a:ext cx="0" cy="0"/>
          <a:chOff x="0" y="0"/>
          <a:chExt cx="0" cy="0"/>
        </a:xfrm>
      </p:grpSpPr>
      <p:sp>
        <p:nvSpPr>
          <p:cNvPr id="182" name="Google Shape;182;p21"/>
          <p:cNvSpPr txBox="1">
            <a:spLocks noGrp="1"/>
          </p:cNvSpPr>
          <p:nvPr>
            <p:ph type="subTitle" idx="1"/>
          </p:nvPr>
        </p:nvSpPr>
        <p:spPr>
          <a:xfrm>
            <a:off x="4650352"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1"/>
          <p:cNvSpPr txBox="1">
            <a:spLocks noGrp="1"/>
          </p:cNvSpPr>
          <p:nvPr>
            <p:ph type="subTitle" idx="2"/>
          </p:nvPr>
        </p:nvSpPr>
        <p:spPr>
          <a:xfrm>
            <a:off x="1194250"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1"/>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1"/>
          <p:cNvSpPr/>
          <p:nvPr/>
        </p:nvSpPr>
        <p:spPr>
          <a:xfrm flipH="1">
            <a:off x="-811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81099"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flipH="1">
            <a:off x="8659875"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flipH="1">
            <a:off x="8857688"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02"/>
        <p:cNvGrpSpPr/>
        <p:nvPr/>
      </p:nvGrpSpPr>
      <p:grpSpPr>
        <a:xfrm>
          <a:off x="0" y="0"/>
          <a:ext cx="0" cy="0"/>
          <a:chOff x="0" y="0"/>
          <a:chExt cx="0" cy="0"/>
        </a:xfrm>
      </p:grpSpPr>
      <p:sp>
        <p:nvSpPr>
          <p:cNvPr id="203" name="Google Shape;203;p23"/>
          <p:cNvSpPr txBox="1">
            <a:spLocks noGrp="1"/>
          </p:cNvSpPr>
          <p:nvPr>
            <p:ph type="subTitle" idx="1"/>
          </p:nvPr>
        </p:nvSpPr>
        <p:spPr>
          <a:xfrm>
            <a:off x="1357200" y="2103375"/>
            <a:ext cx="2393100" cy="9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3"/>
          <p:cNvSpPr txBox="1">
            <a:spLocks noGrp="1"/>
          </p:cNvSpPr>
          <p:nvPr>
            <p:ph type="subTitle" idx="2"/>
          </p:nvPr>
        </p:nvSpPr>
        <p:spPr>
          <a:xfrm>
            <a:off x="13572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23"/>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3"/>
          </p:nvPr>
        </p:nvSpPr>
        <p:spPr>
          <a:xfrm>
            <a:off x="3694050" y="3698599"/>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3"/>
          <p:cNvSpPr txBox="1">
            <a:spLocks noGrp="1"/>
          </p:cNvSpPr>
          <p:nvPr>
            <p:ph type="subTitle" idx="4"/>
          </p:nvPr>
        </p:nvSpPr>
        <p:spPr>
          <a:xfrm>
            <a:off x="3694050" y="324880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23"/>
          <p:cNvSpPr txBox="1">
            <a:spLocks noGrp="1"/>
          </p:cNvSpPr>
          <p:nvPr>
            <p:ph type="subTitle" idx="5"/>
          </p:nvPr>
        </p:nvSpPr>
        <p:spPr>
          <a:xfrm>
            <a:off x="6030900" y="2103374"/>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3"/>
          <p:cNvSpPr txBox="1">
            <a:spLocks noGrp="1"/>
          </p:cNvSpPr>
          <p:nvPr>
            <p:ph type="subTitle" idx="6"/>
          </p:nvPr>
        </p:nvSpPr>
        <p:spPr>
          <a:xfrm>
            <a:off x="60309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23"/>
          <p:cNvSpPr/>
          <p:nvPr/>
        </p:nvSpPr>
        <p:spPr>
          <a:xfrm rot="10800000">
            <a:off x="2726650" y="-34826"/>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a:off x="5809649" y="-144272"/>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50"/>
        <p:cNvGrpSpPr/>
        <p:nvPr/>
      </p:nvGrpSpPr>
      <p:grpSpPr>
        <a:xfrm>
          <a:off x="0" y="0"/>
          <a:ext cx="0" cy="0"/>
          <a:chOff x="0" y="0"/>
          <a:chExt cx="0" cy="0"/>
        </a:xfrm>
      </p:grpSpPr>
      <p:sp>
        <p:nvSpPr>
          <p:cNvPr id="251" name="Google Shape;251;p26"/>
          <p:cNvSpPr txBox="1">
            <a:spLocks noGrp="1"/>
          </p:cNvSpPr>
          <p:nvPr>
            <p:ph type="subTitle" idx="1"/>
          </p:nvPr>
        </p:nvSpPr>
        <p:spPr>
          <a:xfrm>
            <a:off x="72117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6"/>
          <p:cNvSpPr txBox="1">
            <a:spLocks noGrp="1"/>
          </p:cNvSpPr>
          <p:nvPr>
            <p:ph type="subTitle" idx="2"/>
          </p:nvPr>
        </p:nvSpPr>
        <p:spPr>
          <a:xfrm>
            <a:off x="72117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3" name="Google Shape;253;p26"/>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p:nvPr/>
        </p:nvSpPr>
        <p:spPr>
          <a:xfrm>
            <a:off x="-117425" y="220285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03600" y="1987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5400000">
            <a:off x="6579400" y="365651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rot="-5400000">
            <a:off x="3447062" y="2641113"/>
            <a:ext cx="440725" cy="48810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5400000">
            <a:off x="3871667" y="2150708"/>
            <a:ext cx="377150" cy="6097734"/>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txBox="1">
            <a:spLocks noGrp="1"/>
          </p:cNvSpPr>
          <p:nvPr>
            <p:ph type="subTitle" idx="3"/>
          </p:nvPr>
        </p:nvSpPr>
        <p:spPr>
          <a:xfrm>
            <a:off x="268176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26"/>
          <p:cNvSpPr txBox="1">
            <a:spLocks noGrp="1"/>
          </p:cNvSpPr>
          <p:nvPr>
            <p:ph type="subTitle" idx="4"/>
          </p:nvPr>
        </p:nvSpPr>
        <p:spPr>
          <a:xfrm>
            <a:off x="268176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2" name="Google Shape;262;p26"/>
          <p:cNvSpPr txBox="1">
            <a:spLocks noGrp="1"/>
          </p:cNvSpPr>
          <p:nvPr>
            <p:ph type="subTitle" idx="5"/>
          </p:nvPr>
        </p:nvSpPr>
        <p:spPr>
          <a:xfrm>
            <a:off x="464234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6"/>
          <p:cNvSpPr txBox="1">
            <a:spLocks noGrp="1"/>
          </p:cNvSpPr>
          <p:nvPr>
            <p:ph type="subTitle" idx="6"/>
          </p:nvPr>
        </p:nvSpPr>
        <p:spPr>
          <a:xfrm>
            <a:off x="464234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4" name="Google Shape;264;p26"/>
          <p:cNvSpPr txBox="1">
            <a:spLocks noGrp="1"/>
          </p:cNvSpPr>
          <p:nvPr>
            <p:ph type="subTitle" idx="7"/>
          </p:nvPr>
        </p:nvSpPr>
        <p:spPr>
          <a:xfrm>
            <a:off x="660295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6"/>
          <p:cNvSpPr txBox="1">
            <a:spLocks noGrp="1"/>
          </p:cNvSpPr>
          <p:nvPr>
            <p:ph type="subTitle" idx="8"/>
          </p:nvPr>
        </p:nvSpPr>
        <p:spPr>
          <a:xfrm>
            <a:off x="660295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4"/>
        <p:cNvGrpSpPr/>
        <p:nvPr/>
      </p:nvGrpSpPr>
      <p:grpSpPr>
        <a:xfrm>
          <a:off x="0" y="0"/>
          <a:ext cx="0" cy="0"/>
          <a:chOff x="0" y="0"/>
          <a:chExt cx="0" cy="0"/>
        </a:xfrm>
      </p:grpSpPr>
      <p:sp>
        <p:nvSpPr>
          <p:cNvPr id="345" name="Google Shape;345;p32"/>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187175" y="-233775"/>
            <a:ext cx="480662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sp>
        <p:nvSpPr>
          <p:cNvPr id="351" name="Google Shape;351;p33"/>
          <p:cNvSpPr/>
          <p:nvPr/>
        </p:nvSpPr>
        <p:spPr>
          <a:xfrm rot="-5400000">
            <a:off x="6249933" y="2228561"/>
            <a:ext cx="5593405" cy="836574"/>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flipH="1">
            <a:off x="3173766"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flipH="1">
            <a:off x="-74957"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4491375" y="4861775"/>
            <a:ext cx="3470261"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764875" y="1494225"/>
            <a:ext cx="900900" cy="8418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3764875" y="3689375"/>
            <a:ext cx="46659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 name="Google Shape;21;p3"/>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a:spLocks noGrp="1"/>
          </p:cNvSpPr>
          <p:nvPr>
            <p:ph type="pic" idx="3"/>
          </p:nvPr>
        </p:nvSpPr>
        <p:spPr>
          <a:xfrm>
            <a:off x="-234675" y="969975"/>
            <a:ext cx="3617400" cy="3617400"/>
          </a:xfrm>
          <a:prstGeom prst="ellipse">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0" name="Google Shape;30;p4"/>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34000"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86500"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subTitle" idx="1"/>
          </p:nvPr>
        </p:nvSpPr>
        <p:spPr>
          <a:xfrm>
            <a:off x="720000" y="1863425"/>
            <a:ext cx="4584300" cy="23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7" name="Google Shape;57;p7"/>
          <p:cNvSpPr>
            <a:spLocks noGrp="1"/>
          </p:cNvSpPr>
          <p:nvPr>
            <p:ph type="pic" idx="2"/>
          </p:nvPr>
        </p:nvSpPr>
        <p:spPr>
          <a:xfrm flipH="1">
            <a:off x="5711425" y="1593025"/>
            <a:ext cx="3622800" cy="3621600"/>
          </a:xfrm>
          <a:prstGeom prst="rect">
            <a:avLst/>
          </a:prstGeom>
          <a:noFill/>
          <a:ln w="19050" cap="flat" cmpd="sng">
            <a:solidFill>
              <a:schemeClr val="lt1"/>
            </a:solidFill>
            <a:prstDash val="solid"/>
            <a:round/>
            <a:headEnd type="none" w="sm" len="sm"/>
            <a:tailEnd type="none" w="sm" len="sm"/>
          </a:ln>
        </p:spPr>
      </p:sp>
      <p:sp>
        <p:nvSpPr>
          <p:cNvPr id="58" name="Google Shape;58;p7"/>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7"/>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34000" y="2203550"/>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186500" y="1965050"/>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1009325" y="4905675"/>
            <a:ext cx="3018398"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a:spLocks noGrp="1"/>
          </p:cNvSpPr>
          <p:nvPr>
            <p:ph type="pic" idx="2"/>
          </p:nvPr>
        </p:nvSpPr>
        <p:spPr>
          <a:xfrm>
            <a:off x="-244811" y="888064"/>
            <a:ext cx="3367200" cy="3367200"/>
          </a:xfrm>
          <a:prstGeom prst="ellipse">
            <a:avLst/>
          </a:prstGeom>
          <a:noFill/>
          <a:ln w="19050" cap="flat" cmpd="sng">
            <a:solidFill>
              <a:schemeClr val="lt1"/>
            </a:solidFill>
            <a:prstDash val="solid"/>
            <a:round/>
            <a:headEnd type="none" w="sm" len="sm"/>
            <a:tailEnd type="none" w="sm" len="sm"/>
          </a:ln>
        </p:spPr>
      </p:sp>
      <p:sp>
        <p:nvSpPr>
          <p:cNvPr id="66" name="Google Shape;66;p8"/>
          <p:cNvSpPr txBox="1">
            <a:spLocks noGrp="1"/>
          </p:cNvSpPr>
          <p:nvPr>
            <p:ph type="title"/>
          </p:nvPr>
        </p:nvSpPr>
        <p:spPr>
          <a:xfrm>
            <a:off x="3187125" y="1533600"/>
            <a:ext cx="5244000" cy="20763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525" y="4908050"/>
            <a:ext cx="8525417"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0718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a:spLocks noGrp="1"/>
          </p:cNvSpPr>
          <p:nvPr>
            <p:ph type="pic" idx="2"/>
          </p:nvPr>
        </p:nvSpPr>
        <p:spPr>
          <a:xfrm>
            <a:off x="6004250" y="662600"/>
            <a:ext cx="3018300" cy="4860000"/>
          </a:xfrm>
          <a:prstGeom prst="rect">
            <a:avLst/>
          </a:prstGeom>
          <a:noFill/>
          <a:ln w="19050" cap="flat" cmpd="sng">
            <a:solidFill>
              <a:schemeClr val="lt1"/>
            </a:solidFill>
            <a:prstDash val="solid"/>
            <a:round/>
            <a:headEnd type="none" w="sm" len="sm"/>
            <a:tailEnd type="none" w="sm" len="sm"/>
          </a:ln>
        </p:spPr>
      </p:sp>
      <p:sp>
        <p:nvSpPr>
          <p:cNvPr id="74" name="Google Shape;74;p9"/>
          <p:cNvSpPr txBox="1">
            <a:spLocks noGrp="1"/>
          </p:cNvSpPr>
          <p:nvPr>
            <p:ph type="title"/>
          </p:nvPr>
        </p:nvSpPr>
        <p:spPr>
          <a:xfrm>
            <a:off x="713225" y="1209163"/>
            <a:ext cx="4880400" cy="196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1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5" name="Google Shape;75;p9"/>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76" name="Google Shape;76;p9"/>
          <p:cNvSpPr/>
          <p:nvPr/>
        </p:nvSpPr>
        <p:spPr>
          <a:xfrm rot="-5400000">
            <a:off x="6395791" y="2148554"/>
            <a:ext cx="5593405" cy="996587"/>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717907"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25"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1799431" y="4861778"/>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713225" y="2489700"/>
            <a:ext cx="7717500" cy="1397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713225" y="4227800"/>
            <a:ext cx="7717500" cy="37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1600"/>
              </a:spcBef>
              <a:spcAft>
                <a:spcPts val="0"/>
              </a:spcAft>
              <a:buClr>
                <a:schemeClr val="lt1"/>
              </a:buClr>
              <a:buSzPts val="1600"/>
              <a:buNone/>
              <a:defRPr sz="1600">
                <a:solidFill>
                  <a:schemeClr val="lt1"/>
                </a:solidFill>
              </a:defRPr>
            </a:lvl3pPr>
            <a:lvl4pPr lvl="3" algn="ctr" rtl="0">
              <a:lnSpc>
                <a:spcPct val="100000"/>
              </a:lnSpc>
              <a:spcBef>
                <a:spcPts val="1600"/>
              </a:spcBef>
              <a:spcAft>
                <a:spcPts val="0"/>
              </a:spcAft>
              <a:buClr>
                <a:schemeClr val="lt1"/>
              </a:buClr>
              <a:buSzPts val="1600"/>
              <a:buNone/>
              <a:defRPr sz="1600">
                <a:solidFill>
                  <a:schemeClr val="lt1"/>
                </a:solidFill>
              </a:defRPr>
            </a:lvl4pPr>
            <a:lvl5pPr lvl="4" algn="ctr" rtl="0">
              <a:lnSpc>
                <a:spcPct val="100000"/>
              </a:lnSpc>
              <a:spcBef>
                <a:spcPts val="1600"/>
              </a:spcBef>
              <a:spcAft>
                <a:spcPts val="0"/>
              </a:spcAft>
              <a:buClr>
                <a:schemeClr val="lt1"/>
              </a:buClr>
              <a:buSzPts val="1600"/>
              <a:buNone/>
              <a:defRPr sz="1600">
                <a:solidFill>
                  <a:schemeClr val="lt1"/>
                </a:solidFill>
              </a:defRPr>
            </a:lvl5pPr>
            <a:lvl6pPr lvl="5" algn="ctr" rtl="0">
              <a:lnSpc>
                <a:spcPct val="100000"/>
              </a:lnSpc>
              <a:spcBef>
                <a:spcPts val="1600"/>
              </a:spcBef>
              <a:spcAft>
                <a:spcPts val="0"/>
              </a:spcAft>
              <a:buClr>
                <a:schemeClr val="lt1"/>
              </a:buClr>
              <a:buSzPts val="1600"/>
              <a:buNone/>
              <a:defRPr sz="1600">
                <a:solidFill>
                  <a:schemeClr val="lt1"/>
                </a:solidFill>
              </a:defRPr>
            </a:lvl6pPr>
            <a:lvl7pPr lvl="6" algn="ctr" rtl="0">
              <a:lnSpc>
                <a:spcPct val="100000"/>
              </a:lnSpc>
              <a:spcBef>
                <a:spcPts val="1600"/>
              </a:spcBef>
              <a:spcAft>
                <a:spcPts val="0"/>
              </a:spcAft>
              <a:buClr>
                <a:schemeClr val="lt1"/>
              </a:buClr>
              <a:buSzPts val="1600"/>
              <a:buNone/>
              <a:defRPr sz="1600">
                <a:solidFill>
                  <a:schemeClr val="lt1"/>
                </a:solidFill>
              </a:defRPr>
            </a:lvl7pPr>
            <a:lvl8pPr lvl="7" algn="ctr" rtl="0">
              <a:lnSpc>
                <a:spcPct val="100000"/>
              </a:lnSpc>
              <a:spcBef>
                <a:spcPts val="1600"/>
              </a:spcBef>
              <a:spcAft>
                <a:spcPts val="0"/>
              </a:spcAft>
              <a:buClr>
                <a:schemeClr val="lt1"/>
              </a:buClr>
              <a:buSzPts val="1600"/>
              <a:buNone/>
              <a:defRPr sz="1600">
                <a:solidFill>
                  <a:schemeClr val="lt1"/>
                </a:solidFill>
              </a:defRPr>
            </a:lvl8pPr>
            <a:lvl9pPr lvl="8" algn="ctr" rtl="0">
              <a:lnSpc>
                <a:spcPct val="100000"/>
              </a:lnSpc>
              <a:spcBef>
                <a:spcPts val="1600"/>
              </a:spcBef>
              <a:spcAft>
                <a:spcPts val="1600"/>
              </a:spcAft>
              <a:buClr>
                <a:schemeClr val="lt1"/>
              </a:buClr>
              <a:buSzPts val="1600"/>
              <a:buNone/>
              <a:defRPr sz="1600">
                <a:solidFill>
                  <a:schemeClr val="lt1"/>
                </a:solidFill>
              </a:defRPr>
            </a:lvl9pPr>
          </a:lstStyle>
          <a:p>
            <a:endParaRPr/>
          </a:p>
        </p:txBody>
      </p:sp>
      <p:sp>
        <p:nvSpPr>
          <p:cNvPr id="85" name="Google Shape;85;p11"/>
          <p:cNvSpPr>
            <a:spLocks noGrp="1"/>
          </p:cNvSpPr>
          <p:nvPr>
            <p:ph type="pic" idx="2"/>
          </p:nvPr>
        </p:nvSpPr>
        <p:spPr>
          <a:xfrm>
            <a:off x="2604413" y="-1428087"/>
            <a:ext cx="3934800" cy="3934800"/>
          </a:xfrm>
          <a:prstGeom prst="ellipse">
            <a:avLst/>
          </a:prstGeom>
          <a:noFill/>
          <a:ln w="19050" cap="flat" cmpd="sng">
            <a:solidFill>
              <a:schemeClr val="lt1"/>
            </a:solidFill>
            <a:prstDash val="solid"/>
            <a:round/>
            <a:headEnd type="none" w="sm" len="sm"/>
            <a:tailEnd type="none" w="sm" len="sm"/>
          </a:ln>
        </p:spPr>
      </p:sp>
      <p:sp>
        <p:nvSpPr>
          <p:cNvPr id="86" name="Google Shape;86;p11"/>
          <p:cNvSpPr/>
          <p:nvPr/>
        </p:nvSpPr>
        <p:spPr>
          <a:xfrm rot="-5400000" flipH="1">
            <a:off x="-988444" y="1952940"/>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flipH="1">
            <a:off x="-2547366" y="244344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rot="5400000" flipH="1">
            <a:off x="7360678" y="1637869"/>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5400000" flipH="1">
            <a:off x="6309260" y="191959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1"/>
        <p:cNvGrpSpPr/>
        <p:nvPr/>
      </p:nvGrpSpPr>
      <p:grpSpPr>
        <a:xfrm>
          <a:off x="0" y="0"/>
          <a:ext cx="0" cy="0"/>
          <a:chOff x="0" y="0"/>
          <a:chExt cx="0" cy="0"/>
        </a:xfrm>
      </p:grpSpPr>
      <p:sp>
        <p:nvSpPr>
          <p:cNvPr id="92" name="Google Shape;92;p13"/>
          <p:cNvSpPr txBox="1">
            <a:spLocks noGrp="1"/>
          </p:cNvSpPr>
          <p:nvPr>
            <p:ph type="subTitle" idx="1"/>
          </p:nvPr>
        </p:nvSpPr>
        <p:spPr>
          <a:xfrm>
            <a:off x="720000"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2"/>
          </p:nvPr>
        </p:nvSpPr>
        <p:spPr>
          <a:xfrm>
            <a:off x="3419274"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3"/>
          </p:nvPr>
        </p:nvSpPr>
        <p:spPr>
          <a:xfrm>
            <a:off x="6118549"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title" hasCustomPrompt="1"/>
          </p:nvPr>
        </p:nvSpPr>
        <p:spPr>
          <a:xfrm>
            <a:off x="720000"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4" hasCustomPrompt="1"/>
          </p:nvPr>
        </p:nvSpPr>
        <p:spPr>
          <a:xfrm>
            <a:off x="3419274"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5" hasCustomPrompt="1"/>
          </p:nvPr>
        </p:nvSpPr>
        <p:spPr>
          <a:xfrm>
            <a:off x="6118549"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6"/>
          </p:nvPr>
        </p:nvSpPr>
        <p:spPr>
          <a:xfrm>
            <a:off x="720000"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7"/>
          </p:nvPr>
        </p:nvSpPr>
        <p:spPr>
          <a:xfrm>
            <a:off x="3419274"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8"/>
          </p:nvPr>
        </p:nvSpPr>
        <p:spPr>
          <a:xfrm>
            <a:off x="6118549"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3"/>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txBox="1">
            <a:spLocks noGrp="1"/>
          </p:cNvSpPr>
          <p:nvPr>
            <p:ph type="subTitle" idx="13"/>
          </p:nvPr>
        </p:nvSpPr>
        <p:spPr>
          <a:xfrm>
            <a:off x="720000"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3"/>
          <p:cNvSpPr txBox="1">
            <a:spLocks noGrp="1"/>
          </p:cNvSpPr>
          <p:nvPr>
            <p:ph type="subTitle" idx="14"/>
          </p:nvPr>
        </p:nvSpPr>
        <p:spPr>
          <a:xfrm>
            <a:off x="3419274"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13"/>
          <p:cNvSpPr txBox="1">
            <a:spLocks noGrp="1"/>
          </p:cNvSpPr>
          <p:nvPr>
            <p:ph type="subTitle" idx="15"/>
          </p:nvPr>
        </p:nvSpPr>
        <p:spPr>
          <a:xfrm>
            <a:off x="6118549"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title" idx="16" hasCustomPrompt="1"/>
          </p:nvPr>
        </p:nvSpPr>
        <p:spPr>
          <a:xfrm>
            <a:off x="720000"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7" hasCustomPrompt="1"/>
          </p:nvPr>
        </p:nvSpPr>
        <p:spPr>
          <a:xfrm>
            <a:off x="3419274"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18" hasCustomPrompt="1"/>
          </p:nvPr>
        </p:nvSpPr>
        <p:spPr>
          <a:xfrm>
            <a:off x="6118549"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9"/>
          </p:nvPr>
        </p:nvSpPr>
        <p:spPr>
          <a:xfrm>
            <a:off x="720000"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19274"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118549"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1pPr>
            <a:lvl2pPr lvl="1"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2pPr>
            <a:lvl3pPr lvl="2"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3pPr>
            <a:lvl4pPr lvl="3"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4pPr>
            <a:lvl5pPr lvl="4"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5pPr>
            <a:lvl6pPr lvl="5"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6pPr>
            <a:lvl7pPr lvl="6"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7pPr>
            <a:lvl8pPr lvl="7"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8pPr>
            <a:lvl9pPr lvl="8"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1pPr>
            <a:lvl2pPr marL="914400" lvl="1"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2pPr>
            <a:lvl3pPr marL="1371600" lvl="2"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3pPr>
            <a:lvl4pPr marL="1828800" lvl="3"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4pPr>
            <a:lvl5pPr marL="2286000" lvl="4"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5pPr>
            <a:lvl6pPr marL="2743200" lvl="5"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6pPr>
            <a:lvl7pPr marL="3200400" lvl="6"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7pPr>
            <a:lvl8pPr marL="3657600" lvl="7"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8pPr>
            <a:lvl9pPr marL="4114800" lvl="8" indent="-317500">
              <a:lnSpc>
                <a:spcPct val="100000"/>
              </a:lnSpc>
              <a:spcBef>
                <a:spcPts val="1600"/>
              </a:spcBef>
              <a:spcAft>
                <a:spcPts val="160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2" r:id="rId10"/>
    <p:sldLayoutId id="2147483666" r:id="rId11"/>
    <p:sldLayoutId id="2147483667" r:id="rId12"/>
    <p:sldLayoutId id="2147483669" r:id="rId13"/>
    <p:sldLayoutId id="2147483672"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ly/vietnam-national-hs-graduation-exam-2021"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creativecommons.org/publicdomain/zero/1.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37"/>
          <p:cNvSpPr/>
          <p:nvPr/>
        </p:nvSpPr>
        <p:spPr>
          <a:xfrm>
            <a:off x="6847047" y="1721875"/>
            <a:ext cx="1583724"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7"/>
          <p:cNvSpPr/>
          <p:nvPr/>
        </p:nvSpPr>
        <p:spPr>
          <a:xfrm>
            <a:off x="5139975" y="1950250"/>
            <a:ext cx="4197000" cy="3461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7"/>
          <p:cNvSpPr txBox="1">
            <a:spLocks noGrp="1"/>
          </p:cNvSpPr>
          <p:nvPr>
            <p:ph type="ctrTitle"/>
          </p:nvPr>
        </p:nvSpPr>
        <p:spPr>
          <a:xfrm>
            <a:off x="780870" y="800855"/>
            <a:ext cx="5402002" cy="26445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000" b="1" dirty="0">
                <a:latin typeface="+mj-lt"/>
              </a:rPr>
              <a:t>Trang web </a:t>
            </a:r>
            <a:r>
              <a:rPr lang="en-US" sz="4000" b="1" dirty="0" err="1">
                <a:latin typeface="+mj-lt"/>
              </a:rPr>
              <a:t>phân</a:t>
            </a:r>
            <a:r>
              <a:rPr lang="en-US" sz="4000" b="1" dirty="0">
                <a:latin typeface="+mj-lt"/>
              </a:rPr>
              <a:t> </a:t>
            </a:r>
            <a:r>
              <a:rPr lang="en-US" sz="4000" b="1" dirty="0" err="1">
                <a:latin typeface="+mj-lt"/>
              </a:rPr>
              <a:t>tích</a:t>
            </a:r>
            <a:r>
              <a:rPr lang="en-US" sz="4000" b="1" dirty="0">
                <a:latin typeface="+mj-lt"/>
              </a:rPr>
              <a:t> </a:t>
            </a:r>
            <a:r>
              <a:rPr lang="en-US" sz="4000" b="1" dirty="0" err="1">
                <a:latin typeface="+mj-lt"/>
              </a:rPr>
              <a:t>điểm</a:t>
            </a:r>
            <a:r>
              <a:rPr lang="en-US" sz="4000" b="1" dirty="0">
                <a:latin typeface="+mj-lt"/>
              </a:rPr>
              <a:t> </a:t>
            </a:r>
            <a:r>
              <a:rPr lang="en-US" sz="4000" b="1">
                <a:latin typeface="+mj-lt"/>
              </a:rPr>
              <a:t>THPTQG </a:t>
            </a:r>
            <a:br>
              <a:rPr lang="en-US" sz="4000" b="1">
                <a:latin typeface="+mj-lt"/>
              </a:rPr>
            </a:br>
            <a:r>
              <a:rPr lang="en-US" sz="4000" b="1">
                <a:latin typeface="+mj-lt"/>
              </a:rPr>
              <a:t>năm 2023 </a:t>
            </a:r>
            <a:br>
              <a:rPr lang="en-US" sz="4000" b="1">
                <a:latin typeface="+mj-lt"/>
              </a:rPr>
            </a:br>
            <a:r>
              <a:rPr lang="en-US" sz="4000" b="1">
                <a:latin typeface="+mj-lt"/>
              </a:rPr>
              <a:t>tích </a:t>
            </a:r>
            <a:r>
              <a:rPr lang="en-US" sz="4000" b="1" err="1">
                <a:latin typeface="+mj-lt"/>
              </a:rPr>
              <a:t>hợp</a:t>
            </a:r>
            <a:r>
              <a:rPr lang="en-US" sz="4000" b="1">
                <a:latin typeface="+mj-lt"/>
              </a:rPr>
              <a:t> chatbot</a:t>
            </a:r>
            <a:endParaRPr sz="4000" b="1" dirty="0">
              <a:latin typeface="+mj-lt"/>
            </a:endParaRPr>
          </a:p>
        </p:txBody>
      </p:sp>
      <p:sp>
        <p:nvSpPr>
          <p:cNvPr id="369" name="Google Shape;369;p37"/>
          <p:cNvSpPr txBox="1">
            <a:spLocks noGrp="1"/>
          </p:cNvSpPr>
          <p:nvPr>
            <p:ph type="subTitle" idx="1"/>
          </p:nvPr>
        </p:nvSpPr>
        <p:spPr>
          <a:xfrm>
            <a:off x="1086088" y="3590004"/>
            <a:ext cx="2917938" cy="5973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Môn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16</a:t>
            </a:r>
            <a:endParaRPr dirty="0">
              <a:latin typeface="Times New Roman" panose="02020603050405020304" pitchFamily="18" charset="0"/>
              <a:cs typeface="Times New Roman" panose="02020603050405020304" pitchFamily="18" charset="0"/>
            </a:endParaRPr>
          </a:p>
        </p:txBody>
      </p:sp>
      <p:cxnSp>
        <p:nvCxnSpPr>
          <p:cNvPr id="370" name="Google Shape;370;p37"/>
          <p:cNvCxnSpPr/>
          <p:nvPr/>
        </p:nvCxnSpPr>
        <p:spPr>
          <a:xfrm>
            <a:off x="761964" y="3445382"/>
            <a:ext cx="3926700" cy="0"/>
          </a:xfrm>
          <a:prstGeom prst="straightConnector1">
            <a:avLst/>
          </a:prstGeom>
          <a:noFill/>
          <a:ln w="9525" cap="flat" cmpd="sng">
            <a:solidFill>
              <a:schemeClr val="lt1"/>
            </a:solidFill>
            <a:prstDash val="solid"/>
            <a:round/>
            <a:headEnd type="none" w="med" len="med"/>
            <a:tailEnd type="none" w="med" len="med"/>
          </a:ln>
        </p:spPr>
      </p:cxnSp>
      <p:pic>
        <p:nvPicPr>
          <p:cNvPr id="9" name="Picture Placeholder 8" descr="A close-up of a graduation cap&#10;&#10;Description automatically generated">
            <a:extLst>
              <a:ext uri="{FF2B5EF4-FFF2-40B4-BE49-F238E27FC236}">
                <a16:creationId xmlns:a16="http://schemas.microsoft.com/office/drawing/2014/main" id="{AC477B33-92B3-2671-3B8D-FE0BA8B4515A}"/>
              </a:ext>
            </a:extLst>
          </p:cNvPr>
          <p:cNvPicPr>
            <a:picLocks noGrp="1" noChangeAspect="1"/>
          </p:cNvPicPr>
          <p:nvPr>
            <p:ph type="pic" idx="2"/>
          </p:nvPr>
        </p:nvPicPr>
        <p:blipFill>
          <a:blip r:embed="rId3"/>
          <a:srcRect l="9677" r="9677"/>
          <a:stretch>
            <a:fillRect/>
          </a:stretch>
        </p:blipFill>
        <p:spPr>
          <a:xfrm>
            <a:off x="5291721" y="2068123"/>
            <a:ext cx="4054200" cy="3343200"/>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p:nvPr/>
        </p:nvSpPr>
        <p:spPr>
          <a:xfrm rot="-5400000">
            <a:off x="4989669" y="1366199"/>
            <a:ext cx="1474131" cy="303121"/>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5760425" y="601825"/>
            <a:ext cx="3100500" cy="39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txBox="1">
            <a:spLocks noGrp="1"/>
          </p:cNvSpPr>
          <p:nvPr>
            <p:ph type="title"/>
          </p:nvPr>
        </p:nvSpPr>
        <p:spPr>
          <a:xfrm>
            <a:off x="1579307" y="1199176"/>
            <a:ext cx="3405951" cy="211129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a:latin typeface="Times New Roman" panose="02020603050405020304" pitchFamily="18" charset="0"/>
                <a:cs typeface="Times New Roman" panose="02020603050405020304" pitchFamily="18" charset="0"/>
              </a:rPr>
              <a:t>Đánh giá và cải tiến</a:t>
            </a:r>
            <a:endParaRPr sz="5400" b="1">
              <a:latin typeface="Times New Roman" panose="02020603050405020304" pitchFamily="18" charset="0"/>
              <a:cs typeface="Times New Roman" panose="02020603050405020304" pitchFamily="18" charset="0"/>
            </a:endParaRPr>
          </a:p>
        </p:txBody>
      </p:sp>
      <p:sp>
        <p:nvSpPr>
          <p:cNvPr id="755" name="Google Shape;755;p53"/>
          <p:cNvSpPr txBox="1">
            <a:spLocks noGrp="1"/>
          </p:cNvSpPr>
          <p:nvPr>
            <p:ph type="subTitle" idx="1"/>
          </p:nvPr>
        </p:nvSpPr>
        <p:spPr>
          <a:xfrm>
            <a:off x="439121" y="3490780"/>
            <a:ext cx="4619850" cy="6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Đánh giá nội dung và hiệu quả của trang web và đề xuất những cải tiến cần thiết.</a:t>
            </a:r>
            <a:endParaRPr lang="vi-VN" dirty="0">
              <a:latin typeface="Times New Roman" panose="02020603050405020304" pitchFamily="18" charset="0"/>
              <a:cs typeface="Times New Roman" panose="02020603050405020304" pitchFamily="18" charset="0"/>
            </a:endParaRPr>
          </a:p>
        </p:txBody>
      </p:sp>
      <p:cxnSp>
        <p:nvCxnSpPr>
          <p:cNvPr id="756" name="Google Shape;756;p53"/>
          <p:cNvCxnSpPr/>
          <p:nvPr/>
        </p:nvCxnSpPr>
        <p:spPr>
          <a:xfrm>
            <a:off x="327609" y="3400626"/>
            <a:ext cx="4549800" cy="0"/>
          </a:xfrm>
          <a:prstGeom prst="straightConnector1">
            <a:avLst/>
          </a:prstGeom>
          <a:noFill/>
          <a:ln w="9525" cap="flat" cmpd="sng">
            <a:solidFill>
              <a:schemeClr val="lt1"/>
            </a:solidFill>
            <a:prstDash val="solid"/>
            <a:round/>
            <a:headEnd type="none" w="med" len="med"/>
            <a:tailEnd type="none" w="med" len="med"/>
          </a:ln>
        </p:spPr>
      </p:cxnSp>
      <p:sp>
        <p:nvSpPr>
          <p:cNvPr id="2" name="Google Shape;422;p41">
            <a:extLst>
              <a:ext uri="{FF2B5EF4-FFF2-40B4-BE49-F238E27FC236}">
                <a16:creationId xmlns:a16="http://schemas.microsoft.com/office/drawing/2014/main" id="{2563B531-9912-23C8-3F6C-EFE22EF1EF4F}"/>
              </a:ext>
            </a:extLst>
          </p:cNvPr>
          <p:cNvSpPr txBox="1">
            <a:spLocks/>
          </p:cNvSpPr>
          <p:nvPr/>
        </p:nvSpPr>
        <p:spPr>
          <a:xfrm>
            <a:off x="3999713" y="79567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04</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4" name="Picture Placeholder 13" descr="A person touching a screen with icons&#10;&#10;Description automatically generated">
            <a:extLst>
              <a:ext uri="{FF2B5EF4-FFF2-40B4-BE49-F238E27FC236}">
                <a16:creationId xmlns:a16="http://schemas.microsoft.com/office/drawing/2014/main" id="{1CB81DD5-0852-03A1-3731-16947FEFDD77}"/>
              </a:ext>
            </a:extLst>
          </p:cNvPr>
          <p:cNvPicPr>
            <a:picLocks noGrp="1" noChangeAspect="1"/>
          </p:cNvPicPr>
          <p:nvPr>
            <p:ph type="pic" idx="2"/>
          </p:nvPr>
        </p:nvPicPr>
        <p:blipFill>
          <a:blip r:embed="rId3"/>
          <a:srcRect l="24397" r="20030" b="214"/>
          <a:stretch/>
        </p:blipFill>
        <p:spPr>
          <a:xfrm>
            <a:off x="5878299" y="719700"/>
            <a:ext cx="3100499" cy="3696183"/>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3"/>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txBox="1">
            <a:spLocks noGrp="1"/>
          </p:cNvSpPr>
          <p:nvPr>
            <p:ph type="title"/>
          </p:nvPr>
        </p:nvSpPr>
        <p:spPr>
          <a:xfrm>
            <a:off x="713225" y="350084"/>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p:cNvCxnSpPr>
            <a:cxnSpLocks/>
          </p:cNvCxnSpPr>
          <p:nvPr/>
        </p:nvCxnSpPr>
        <p:spPr>
          <a:xfrm>
            <a:off x="713225" y="1063350"/>
            <a:ext cx="729539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72AC2DCB-5493-68A2-E133-AFF5BD63F16A}"/>
              </a:ext>
            </a:extLst>
          </p:cNvPr>
          <p:cNvGraphicFramePr>
            <a:graphicFrameLocks noGrp="1"/>
          </p:cNvGraphicFramePr>
          <p:nvPr>
            <p:extLst>
              <p:ext uri="{D42A27DB-BD31-4B8C-83A1-F6EECF244321}">
                <p14:modId xmlns:p14="http://schemas.microsoft.com/office/powerpoint/2010/main" val="3327255581"/>
              </p:ext>
            </p:extLst>
          </p:nvPr>
        </p:nvGraphicFramePr>
        <p:xfrm>
          <a:off x="931457" y="1315183"/>
          <a:ext cx="7501668" cy="3414670"/>
        </p:xfrm>
        <a:graphic>
          <a:graphicData uri="http://schemas.openxmlformats.org/drawingml/2006/table">
            <a:tbl>
              <a:tblPr firstRow="1" bandRow="1"/>
              <a:tblGrid>
                <a:gridCol w="2939503">
                  <a:extLst>
                    <a:ext uri="{9D8B030D-6E8A-4147-A177-3AD203B41FA5}">
                      <a16:colId xmlns:a16="http://schemas.microsoft.com/office/drawing/2014/main" val="2440327571"/>
                    </a:ext>
                  </a:extLst>
                </a:gridCol>
                <a:gridCol w="4562165">
                  <a:extLst>
                    <a:ext uri="{9D8B030D-6E8A-4147-A177-3AD203B41FA5}">
                      <a16:colId xmlns:a16="http://schemas.microsoft.com/office/drawing/2014/main" val="3205181600"/>
                    </a:ext>
                  </a:extLst>
                </a:gridCol>
              </a:tblGrid>
              <a:tr h="58765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Sử</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từ</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đáng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r>
                        <a:rPr lang="en-US" sz="1600" dirty="0">
                          <a:solidFill>
                            <a:schemeClr val="bg2"/>
                          </a:solidFill>
                          <a:latin typeface="Times New Roman" panose="02020603050405020304" pitchFamily="18" charset="0"/>
                          <a:cs typeface="Times New Roman" panose="02020603050405020304" pitchFamily="18" charset="0"/>
                        </a:rPr>
                        <a:t>,</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được</a:t>
                      </a:r>
                      <a:r>
                        <a:rPr lang="en-US" sz="1600" baseline="0">
                          <a:solidFill>
                            <a:schemeClr val="bg2"/>
                          </a:solidFill>
                          <a:latin typeface="Times New Roman" panose="02020603050405020304" pitchFamily="18" charset="0"/>
                          <a:cs typeface="Times New Roman" panose="02020603050405020304" pitchFamily="18" charset="0"/>
                        </a:rPr>
                        <a:t> cấp giấy phép rõ </a:t>
                      </a:r>
                      <a:r>
                        <a:rPr lang="en-US" sz="1600" baseline="0" dirty="0" err="1">
                          <a:solidFill>
                            <a:schemeClr val="bg2"/>
                          </a:solidFill>
                          <a:latin typeface="Times New Roman" panose="02020603050405020304" pitchFamily="18" charset="0"/>
                          <a:cs typeface="Times New Roman" panose="02020603050405020304" pitchFamily="18" charset="0"/>
                        </a:rPr>
                        <a:t>ràng</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60188243"/>
                  </a:ext>
                </a:extLst>
              </a:tr>
              <a:tr h="60198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đích</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tiêu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của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toán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phân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tích</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về</a:t>
                      </a:r>
                      <a:r>
                        <a:rPr lang="en-US" sz="1600" baseline="0">
                          <a:solidFill>
                            <a:schemeClr val="bg2"/>
                          </a:solidFill>
                          <a:latin typeface="Times New Roman" panose="02020603050405020304" pitchFamily="18" charset="0"/>
                          <a:cs typeface="Times New Roman" panose="02020603050405020304" pitchFamily="18" charset="0"/>
                        </a:rPr>
                        <a:t> điểm thi THPT QG năm 2023 đã </a:t>
                      </a:r>
                      <a:r>
                        <a:rPr lang="en-US" sz="1600" baseline="0" dirty="0" err="1">
                          <a:solidFill>
                            <a:schemeClr val="bg2"/>
                          </a:solidFill>
                          <a:latin typeface="Times New Roman" panose="02020603050405020304" pitchFamily="18" charset="0"/>
                          <a:cs typeface="Times New Roman" panose="02020603050405020304" pitchFamily="18" charset="0"/>
                        </a:rPr>
                        <a:t>được</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đáp</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ứng</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hoàn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hảo</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và</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tối</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ưu</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Rõ</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ràng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Trực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quan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hóa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người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xem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nắm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bắt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thông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ngay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lập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tức</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923299422"/>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biểu đồ được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nhau</a:t>
                      </a:r>
                      <a:r>
                        <a:rPr lang="en-US" sz="1600">
                          <a:solidFill>
                            <a:schemeClr val="bg2"/>
                          </a:solidFill>
                          <a:latin typeface="Times New Roman" panose="02020603050405020304" pitchFamily="18" charset="0"/>
                          <a:cs typeface="Times New Roman" panose="02020603050405020304" pitchFamily="18" charset="0"/>
                        </a:rPr>
                        <a:t> chặt chẽ, nội dung phân tích có mối liên hệ với nhau.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5710950"/>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Phân</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tích</a:t>
                      </a:r>
                      <a:r>
                        <a:rPr lang="en-US" sz="1600">
                          <a:solidFill>
                            <a:schemeClr val="bg2"/>
                          </a:solidFill>
                          <a:latin typeface="Times New Roman" panose="02020603050405020304" pitchFamily="18" charset="0"/>
                          <a:cs typeface="Times New Roman" panose="02020603050405020304" pitchFamily="18" charset="0"/>
                        </a:rPr>
                        <a:t> dữ liệu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biến trong quá trình phân tích có mối quan hệ chặt chẽ, giúp làm rõ những yếu tố ảnh hưởng chính và cung cấp cơ sở vững chắc cho các dự đoán và nhận xét, kết luận trong bài.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5123157"/>
                  </a:ext>
                </a:extLst>
              </a:tr>
            </a:tbl>
          </a:graphicData>
        </a:graphic>
      </p:graphicFrame>
      <p:pic>
        <p:nvPicPr>
          <p:cNvPr id="12" name="Graphic 11" descr="Clipboard outline">
            <a:extLst>
              <a:ext uri="{FF2B5EF4-FFF2-40B4-BE49-F238E27FC236}">
                <a16:creationId xmlns:a16="http://schemas.microsoft.com/office/drawing/2014/main" id="{44C75547-E3A7-D34C-2A0A-B42C78AE99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4439" y="802068"/>
            <a:ext cx="754549" cy="7589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a:extLst>
            <a:ext uri="{FF2B5EF4-FFF2-40B4-BE49-F238E27FC236}">
              <a16:creationId xmlns:a16="http://schemas.microsoft.com/office/drawing/2014/main" id="{12237089-13BD-AEFD-BFED-A76B599AA4A2}"/>
            </a:ext>
          </a:extLst>
        </p:cNvPr>
        <p:cNvGrpSpPr/>
        <p:nvPr/>
      </p:nvGrpSpPr>
      <p:grpSpPr>
        <a:xfrm>
          <a:off x="0" y="0"/>
          <a:ext cx="0" cy="0"/>
          <a:chOff x="0" y="0"/>
          <a:chExt cx="0" cy="0"/>
        </a:xfrm>
      </p:grpSpPr>
      <p:sp>
        <p:nvSpPr>
          <p:cNvPr id="438" name="Google Shape;438;p43">
            <a:extLst>
              <a:ext uri="{FF2B5EF4-FFF2-40B4-BE49-F238E27FC236}">
                <a16:creationId xmlns:a16="http://schemas.microsoft.com/office/drawing/2014/main" id="{36591A16-6D95-C716-6023-C3F6126A9747}"/>
              </a:ext>
            </a:extLst>
          </p:cNvPr>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a:extLst>
              <a:ext uri="{FF2B5EF4-FFF2-40B4-BE49-F238E27FC236}">
                <a16:creationId xmlns:a16="http://schemas.microsoft.com/office/drawing/2014/main" id="{0996FCA9-2D2B-9AF3-AC5C-CD3AD3E89997}"/>
              </a:ext>
            </a:extLst>
          </p:cNvPr>
          <p:cNvSpPr txBox="1">
            <a:spLocks noGrp="1"/>
          </p:cNvSpPr>
          <p:nvPr>
            <p:ph type="title"/>
          </p:nvPr>
        </p:nvSpPr>
        <p:spPr>
          <a:xfrm>
            <a:off x="729125" y="487818"/>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a:extLst>
              <a:ext uri="{FF2B5EF4-FFF2-40B4-BE49-F238E27FC236}">
                <a16:creationId xmlns:a16="http://schemas.microsoft.com/office/drawing/2014/main" id="{C81831A0-4BAD-7DCB-E1C6-B12549033640}"/>
              </a:ext>
            </a:extLst>
          </p:cNvPr>
          <p:cNvCxnSpPr>
            <a:cxnSpLocks/>
          </p:cNvCxnSpPr>
          <p:nvPr/>
        </p:nvCxnSpPr>
        <p:spPr>
          <a:xfrm>
            <a:off x="713225" y="1215750"/>
            <a:ext cx="750113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3944CEC9-0292-D4A0-5B74-51BAC5A2F1DA}"/>
              </a:ext>
            </a:extLst>
          </p:cNvPr>
          <p:cNvGraphicFramePr>
            <a:graphicFrameLocks noGrp="1"/>
          </p:cNvGraphicFramePr>
          <p:nvPr>
            <p:extLst>
              <p:ext uri="{D42A27DB-BD31-4B8C-83A1-F6EECF244321}">
                <p14:modId xmlns:p14="http://schemas.microsoft.com/office/powerpoint/2010/main" val="961147216"/>
              </p:ext>
            </p:extLst>
          </p:nvPr>
        </p:nvGraphicFramePr>
        <p:xfrm>
          <a:off x="821166" y="1610611"/>
          <a:ext cx="7501668" cy="2468880"/>
        </p:xfrm>
        <a:graphic>
          <a:graphicData uri="http://schemas.openxmlformats.org/drawingml/2006/table">
            <a:tbl>
              <a:tblPr firstRow="1" bandRow="1"/>
              <a:tblGrid>
                <a:gridCol w="3407030">
                  <a:extLst>
                    <a:ext uri="{9D8B030D-6E8A-4147-A177-3AD203B41FA5}">
                      <a16:colId xmlns:a16="http://schemas.microsoft.com/office/drawing/2014/main" val="2440327571"/>
                    </a:ext>
                  </a:extLst>
                </a:gridCol>
                <a:gridCol w="4094638">
                  <a:extLst>
                    <a:ext uri="{9D8B030D-6E8A-4147-A177-3AD203B41FA5}">
                      <a16:colId xmlns:a16="http://schemas.microsoft.com/office/drawing/2014/main" val="3205181600"/>
                    </a:ext>
                  </a:extLst>
                </a:gridCol>
              </a:tblGrid>
              <a:tr h="507749">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Tương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điều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hướng</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Việc tương </a:t>
                      </a:r>
                      <a:r>
                        <a:rPr lang="en-US" sz="1600" err="1">
                          <a:solidFill>
                            <a:schemeClr val="bg2"/>
                          </a:solidFill>
                          <a:latin typeface="Times New Roman" panose="02020603050405020304" pitchFamily="18" charset="0"/>
                          <a:cs typeface="Times New Roman" panose="02020603050405020304" pitchFamily="18" charset="0"/>
                        </a:rPr>
                        <a:t>tác</a:t>
                      </a:r>
                      <a:r>
                        <a:rPr lang="en-US" sz="1600">
                          <a:solidFill>
                            <a:schemeClr val="bg2"/>
                          </a:solidFill>
                          <a:latin typeface="Times New Roman" panose="02020603050405020304" pitchFamily="18" charset="0"/>
                          <a:cs typeface="Times New Roman" panose="02020603050405020304" pitchFamily="18" charset="0"/>
                        </a:rPr>
                        <a:t> các biểu đồ linh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điều</a:t>
                      </a:r>
                      <a:r>
                        <a:rPr lang="en-US" sz="1600">
                          <a:solidFill>
                            <a:schemeClr val="bg2"/>
                          </a:solidFill>
                          <a:latin typeface="Times New Roman" panose="02020603050405020304" pitchFamily="18" charset="0"/>
                          <a:cs typeface="Times New Roman" panose="02020603050405020304" pitchFamily="18" charset="0"/>
                        </a:rPr>
                        <a:t> hướng mượt </a:t>
                      </a:r>
                      <a:r>
                        <a:rPr lang="en-US" sz="1600" dirty="0" err="1">
                          <a:solidFill>
                            <a:schemeClr val="bg2"/>
                          </a:solidFill>
                          <a:latin typeface="Times New Roman" panose="02020603050405020304" pitchFamily="18" charset="0"/>
                          <a:cs typeface="Times New Roman" panose="02020603050405020304" pitchFamily="18" charset="0"/>
                        </a:rPr>
                        <a:t>mà</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660188243"/>
                  </a:ext>
                </a:extLst>
              </a:tr>
              <a:tr h="645625">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Thiết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dẫn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dirty="0">
                          <a:solidFill>
                            <a:schemeClr val="bg2"/>
                          </a:solidFill>
                          <a:latin typeface="Times New Roman" panose="02020603050405020304" pitchFamily="18" charset="0"/>
                          <a:cs typeface="Times New Roman" panose="02020603050405020304" pitchFamily="18" charset="0"/>
                        </a:rPr>
                        <a:t>Gram </a:t>
                      </a:r>
                      <a:r>
                        <a:rPr lang="en-US" sz="1600" dirty="0" err="1">
                          <a:solidFill>
                            <a:schemeClr val="bg2"/>
                          </a:solidFill>
                          <a:latin typeface="Times New Roman" panose="02020603050405020304" pitchFamily="18" charset="0"/>
                          <a:cs typeface="Times New Roman" panose="02020603050405020304" pitchFamily="18" charset="0"/>
                        </a:rPr>
                        <a:t>màu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đề</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đồ</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thiết</a:t>
                      </a:r>
                      <a:r>
                        <a:rPr lang="en-US" sz="1600">
                          <a:solidFill>
                            <a:schemeClr val="bg2"/>
                          </a:solidFill>
                          <a:latin typeface="Times New Roman" panose="02020603050405020304" pitchFamily="18" charset="0"/>
                          <a:cs typeface="Times New Roman" panose="02020603050405020304" pitchFamily="18" charset="0"/>
                        </a:rPr>
                        <a:t> kế thân thiện với người mù màu đỏ. Bố cục tổng thể đảm bảo sự hài hòa và dễ nhìn.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436415">
                <a:tc>
                  <a:txBody>
                    <a:bodyPr/>
                    <a:lstStyle/>
                    <a:p>
                      <a:pPr algn="ctr"/>
                      <a:r>
                        <a:rPr lang="en-US" sz="1600">
                          <a:solidFill>
                            <a:schemeClr val="bg2"/>
                          </a:solidFill>
                          <a:latin typeface="Times New Roman" panose="02020603050405020304" pitchFamily="18" charset="0"/>
                          <a:cs typeface="Times New Roman" panose="02020603050405020304" pitchFamily="18" charset="0"/>
                        </a:rPr>
                        <a:t>Tích hợp AI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Có tích hợp trí tuệ nhân tạo (AI) vào trang web. Việc tích hợp này dựa trên nền tảng Chatgpt, có khả năng đọc tài liệu và trả lời câu hỏi.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3299422"/>
                  </a:ext>
                </a:extLst>
              </a:tr>
            </a:tbl>
          </a:graphicData>
        </a:graphic>
      </p:graphicFrame>
      <p:pic>
        <p:nvPicPr>
          <p:cNvPr id="12" name="Graphic 11" descr="Clipboard outline">
            <a:extLst>
              <a:ext uri="{FF2B5EF4-FFF2-40B4-BE49-F238E27FC236}">
                <a16:creationId xmlns:a16="http://schemas.microsoft.com/office/drawing/2014/main" id="{2FB55AE9-DBDF-1C58-07BD-D5B6D6CBC9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7600" y="1058435"/>
            <a:ext cx="754549" cy="814002"/>
          </a:xfrm>
          <a:prstGeom prst="rect">
            <a:avLst/>
          </a:prstGeom>
        </p:spPr>
      </p:pic>
    </p:spTree>
    <p:extLst>
      <p:ext uri="{BB962C8B-B14F-4D97-AF65-F5344CB8AC3E}">
        <p14:creationId xmlns:p14="http://schemas.microsoft.com/office/powerpoint/2010/main" val="108877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5" name="Google Shape;475;p45"/>
          <p:cNvSpPr txBox="1">
            <a:spLocks noGrp="1"/>
          </p:cNvSpPr>
          <p:nvPr>
            <p:ph type="subTitle" idx="1"/>
          </p:nvPr>
        </p:nvSpPr>
        <p:spPr>
          <a:xfrm>
            <a:off x="1778566" y="1810130"/>
            <a:ext cx="6336330" cy="1032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chemeClr val="bg2"/>
                </a:solidFill>
                <a:latin typeface="Times New Roman" panose="02020603050405020304" pitchFamily="18" charset="0"/>
                <a:ea typeface="Open Sans"/>
                <a:cs typeface="Times New Roman" panose="02020603050405020304" pitchFamily="18" charset="0"/>
              </a:rPr>
              <a:t>Nghiên cứu thêm các nguồn dữ liệu</a:t>
            </a:r>
            <a:r>
              <a:rPr lang="en-US" sz="1800">
                <a:solidFill>
                  <a:schemeClr val="bg2"/>
                </a:solidFill>
                <a:latin typeface="Times New Roman" panose="02020603050405020304" pitchFamily="18" charset="0"/>
                <a:ea typeface="Open Sans"/>
                <a:cs typeface="Times New Roman" panose="02020603050405020304" pitchFamily="18" charset="0"/>
              </a:rPr>
              <a:t> của các năm khác để có thể đánh giá sâu hơn và đưa ra những nhận định trực quan hơn cho điểm thi THPT QG.</a:t>
            </a:r>
            <a:endParaRPr lang="vi-VN" sz="1800" dirty="0">
              <a:solidFill>
                <a:schemeClr val="bg2"/>
              </a:solidFill>
              <a:latin typeface="Times New Roman" panose="02020603050405020304" pitchFamily="18" charset="0"/>
              <a:ea typeface="Open Sans"/>
              <a:cs typeface="Times New Roman" panose="02020603050405020304" pitchFamily="18" charset="0"/>
              <a:sym typeface="Open Sans"/>
            </a:endParaRPr>
          </a:p>
        </p:txBody>
      </p:sp>
      <p:sp>
        <p:nvSpPr>
          <p:cNvPr id="477" name="Google Shape;477;p45"/>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panose="02020603050405020304" pitchFamily="18" charset="0"/>
                <a:cs typeface="Times New Roman" panose="02020603050405020304" pitchFamily="18" charset="0"/>
              </a:rPr>
              <a:t>Những nội dung cần cải tiến</a:t>
            </a:r>
            <a:endParaRPr sz="3200" b="1">
              <a:latin typeface="Times New Roman" panose="02020603050405020304" pitchFamily="18" charset="0"/>
              <a:cs typeface="Times New Roman" panose="02020603050405020304" pitchFamily="18" charset="0"/>
            </a:endParaRPr>
          </a:p>
        </p:txBody>
      </p:sp>
      <p:cxnSp>
        <p:nvCxnSpPr>
          <p:cNvPr id="482" name="Google Shape;482;p45"/>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8" name="Group 7">
            <a:extLst>
              <a:ext uri="{FF2B5EF4-FFF2-40B4-BE49-F238E27FC236}">
                <a16:creationId xmlns:a16="http://schemas.microsoft.com/office/drawing/2014/main" id="{8EF00B32-2554-1A04-6814-90AEEFA8EB36}"/>
              </a:ext>
            </a:extLst>
          </p:cNvPr>
          <p:cNvGrpSpPr/>
          <p:nvPr/>
        </p:nvGrpSpPr>
        <p:grpSpPr>
          <a:xfrm>
            <a:off x="940980" y="2086950"/>
            <a:ext cx="484800" cy="484800"/>
            <a:chOff x="1200060" y="1592289"/>
            <a:chExt cx="484800" cy="484800"/>
          </a:xfrm>
        </p:grpSpPr>
        <p:sp>
          <p:nvSpPr>
            <p:cNvPr id="472" name="Google Shape;472;p45"/>
            <p:cNvSpPr/>
            <p:nvPr/>
          </p:nvSpPr>
          <p:spPr>
            <a:xfrm>
              <a:off x="1200060" y="1592289"/>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45"/>
            <p:cNvGrpSpPr/>
            <p:nvPr/>
          </p:nvGrpSpPr>
          <p:grpSpPr>
            <a:xfrm>
              <a:off x="1288184" y="1682410"/>
              <a:ext cx="308572" cy="304559"/>
              <a:chOff x="1369694" y="4507354"/>
              <a:chExt cx="248808" cy="245553"/>
            </a:xfrm>
          </p:grpSpPr>
          <p:sp>
            <p:nvSpPr>
              <p:cNvPr id="495" name="Google Shape;495;p45"/>
              <p:cNvSpPr/>
              <p:nvPr/>
            </p:nvSpPr>
            <p:spPr>
              <a:xfrm>
                <a:off x="1504004" y="4648733"/>
                <a:ext cx="114498" cy="104174"/>
              </a:xfrm>
              <a:custGeom>
                <a:avLst/>
                <a:gdLst/>
                <a:ahLst/>
                <a:cxnLst/>
                <a:rect l="l" t="t" r="r" b="b"/>
                <a:pathLst>
                  <a:path w="6155" h="5600" extrusionOk="0">
                    <a:moveTo>
                      <a:pt x="0" y="0"/>
                    </a:moveTo>
                    <a:lnTo>
                      <a:pt x="2706" y="5600"/>
                    </a:lnTo>
                    <a:cubicBezTo>
                      <a:pt x="4456" y="4645"/>
                      <a:pt x="6018" y="2228"/>
                      <a:pt x="6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1369694" y="4524543"/>
                <a:ext cx="153229" cy="226095"/>
              </a:xfrm>
              <a:custGeom>
                <a:avLst/>
                <a:gdLst/>
                <a:ahLst/>
                <a:cxnLst/>
                <a:rect l="l" t="t" r="r" b="b"/>
                <a:pathLst>
                  <a:path w="8237" h="12154" extrusionOk="0">
                    <a:moveTo>
                      <a:pt x="5705" y="0"/>
                    </a:moveTo>
                    <a:cubicBezTo>
                      <a:pt x="2523" y="196"/>
                      <a:pt x="1" y="2833"/>
                      <a:pt x="1" y="6061"/>
                    </a:cubicBezTo>
                    <a:cubicBezTo>
                      <a:pt x="1" y="9426"/>
                      <a:pt x="2728" y="12154"/>
                      <a:pt x="6093" y="12154"/>
                    </a:cubicBezTo>
                    <a:cubicBezTo>
                      <a:pt x="6842" y="12154"/>
                      <a:pt x="7570" y="12010"/>
                      <a:pt x="8237" y="11761"/>
                    </a:cubicBezTo>
                    <a:cubicBezTo>
                      <a:pt x="8139" y="11555"/>
                      <a:pt x="5705" y="6176"/>
                      <a:pt x="5705" y="6176"/>
                    </a:cubicBezTo>
                    <a:lnTo>
                      <a:pt x="5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1498256" y="4507354"/>
                <a:ext cx="120247" cy="120377"/>
              </a:xfrm>
              <a:custGeom>
                <a:avLst/>
                <a:gdLst/>
                <a:ahLst/>
                <a:cxnLst/>
                <a:rect l="l" t="t" r="r" b="b"/>
                <a:pathLst>
                  <a:path w="6464" h="6471" extrusionOk="0">
                    <a:moveTo>
                      <a:pt x="0" y="0"/>
                    </a:moveTo>
                    <a:lnTo>
                      <a:pt x="0" y="6471"/>
                    </a:lnTo>
                    <a:lnTo>
                      <a:pt x="6464" y="6471"/>
                    </a:lnTo>
                    <a:cubicBezTo>
                      <a:pt x="6251" y="2994"/>
                      <a:pt x="3477" y="22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9"/>
          <p:cNvSpPr txBox="1">
            <a:spLocks noGrp="1"/>
          </p:cNvSpPr>
          <p:nvPr>
            <p:ph type="title"/>
          </p:nvPr>
        </p:nvSpPr>
        <p:spPr>
          <a:xfrm>
            <a:off x="3122389" y="1533514"/>
            <a:ext cx="5244000" cy="103823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Times New Roman" panose="02020603050405020304" pitchFamily="18" charset="0"/>
                <a:cs typeface="Times New Roman" panose="02020603050405020304" pitchFamily="18" charset="0"/>
              </a:rPr>
              <a:t>Cảm ơn</a:t>
            </a:r>
            <a:endParaRPr b="1">
              <a:latin typeface="Times New Roman" panose="02020603050405020304" pitchFamily="18" charset="0"/>
              <a:cs typeface="Times New Roman" panose="02020603050405020304" pitchFamily="18" charset="0"/>
            </a:endParaRPr>
          </a:p>
        </p:txBody>
      </p:sp>
      <p:sp>
        <p:nvSpPr>
          <p:cNvPr id="680" name="Google Shape;680;p49"/>
          <p:cNvSpPr/>
          <p:nvPr/>
        </p:nvSpPr>
        <p:spPr>
          <a:xfrm>
            <a:off x="-355425" y="777450"/>
            <a:ext cx="3588600" cy="358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482;p45">
            <a:extLst>
              <a:ext uri="{FF2B5EF4-FFF2-40B4-BE49-F238E27FC236}">
                <a16:creationId xmlns:a16="http://schemas.microsoft.com/office/drawing/2014/main" id="{9C65FC93-F586-0D59-19F9-E2162A6C2ADE}"/>
              </a:ext>
            </a:extLst>
          </p:cNvPr>
          <p:cNvCxnSpPr>
            <a:cxnSpLocks/>
          </p:cNvCxnSpPr>
          <p:nvPr/>
        </p:nvCxnSpPr>
        <p:spPr>
          <a:xfrm>
            <a:off x="3726180" y="2571664"/>
            <a:ext cx="5196840" cy="0"/>
          </a:xfrm>
          <a:prstGeom prst="straightConnector1">
            <a:avLst/>
          </a:prstGeom>
          <a:noFill/>
          <a:ln w="9525" cap="flat" cmpd="sng">
            <a:solidFill>
              <a:schemeClr val="lt1"/>
            </a:solidFill>
            <a:prstDash val="solid"/>
            <a:round/>
            <a:headEnd type="none" w="med" len="med"/>
            <a:tailEnd type="none" w="med" len="med"/>
          </a:ln>
        </p:spPr>
      </p:cxnSp>
      <p:sp>
        <p:nvSpPr>
          <p:cNvPr id="5" name="Google Shape;359;p37">
            <a:extLst>
              <a:ext uri="{FF2B5EF4-FFF2-40B4-BE49-F238E27FC236}">
                <a16:creationId xmlns:a16="http://schemas.microsoft.com/office/drawing/2014/main" id="{562377AC-5024-464E-B9F6-232D9965135A}"/>
              </a:ext>
            </a:extLst>
          </p:cNvPr>
          <p:cNvSpPr txBox="1">
            <a:spLocks/>
          </p:cNvSpPr>
          <p:nvPr/>
        </p:nvSpPr>
        <p:spPr>
          <a:xfrm>
            <a:off x="3122389" y="2682279"/>
            <a:ext cx="6093000" cy="45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atin typeface="+mj-lt"/>
              </a:rPr>
              <a:t>Chân thành cảm ơn thầy cô đã lắng nghe </a:t>
            </a:r>
            <a:r>
              <a:rPr lang="en-US">
                <a:latin typeface="Times New Roman" panose="02020603050405020304" pitchFamily="18" charset="0"/>
                <a:cs typeface="Times New Roman" panose="02020603050405020304" pitchFamily="18" charset="0"/>
              </a:rPr>
              <a:t>và theo dõi </a:t>
            </a:r>
            <a:r>
              <a:rPr lang="vi-VN">
                <a:latin typeface="+mj-lt"/>
              </a:rPr>
              <a:t>bài thuyết trình!</a:t>
            </a:r>
            <a:endParaRPr lang="vi-VN" dirty="0">
              <a:latin typeface="+mj-lt"/>
            </a:endParaRPr>
          </a:p>
        </p:txBody>
      </p:sp>
      <p:pic>
        <p:nvPicPr>
          <p:cNvPr id="9" name="Picture Placeholder 8" descr="A close up of a text&#10;&#10;Description automatically generated">
            <a:extLst>
              <a:ext uri="{FF2B5EF4-FFF2-40B4-BE49-F238E27FC236}">
                <a16:creationId xmlns:a16="http://schemas.microsoft.com/office/drawing/2014/main" id="{802BC730-27CD-FD48-1835-E4800639BEDC}"/>
              </a:ext>
            </a:extLst>
          </p:cNvPr>
          <p:cNvPicPr>
            <a:picLocks noGrp="1" noChangeAspect="1"/>
          </p:cNvPicPr>
          <p:nvPr>
            <p:ph type="pic" idx="2"/>
          </p:nvPr>
        </p:nvPicPr>
        <p:blipFill>
          <a:blip r:embed="rId3"/>
          <a:srcRect l="16650" r="16650"/>
          <a:stretch>
            <a:fillRect/>
          </a:stretch>
        </p:blip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endParaRPr b="1" dirty="0">
              <a:latin typeface="Times New Roman" panose="02020603050405020304" pitchFamily="18" charset="0"/>
              <a:cs typeface="Times New Roman" panose="02020603050405020304" pitchFamily="18" charset="0"/>
            </a:endParaRPr>
          </a:p>
        </p:txBody>
      </p:sp>
      <p:sp>
        <p:nvSpPr>
          <p:cNvPr id="376" name="Google Shape;376;p38"/>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err="1">
                <a:latin typeface="Times New Roman" panose="02020603050405020304" pitchFamily="18" charset="0"/>
                <a:cs typeface="Times New Roman" panose="02020603050405020304" pitchFamily="18" charset="0"/>
              </a:rPr>
              <a:t>Nhóm</a:t>
            </a:r>
            <a:r>
              <a:rPr lang="en-US" sz="1600" dirty="0">
                <a:latin typeface="Times New Roman" panose="02020603050405020304" pitchFamily="18" charset="0"/>
                <a:cs typeface="Times New Roman" panose="02020603050405020304" pitchFamily="18" charset="0"/>
              </a:rPr>
              <a:t> 16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4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endParaRPr sz="1600" dirty="0">
              <a:latin typeface="Times New Roman" panose="02020603050405020304" pitchFamily="18" charset="0"/>
              <a:cs typeface="Times New Roman" panose="02020603050405020304" pitchFamily="18" charset="0"/>
            </a:endParaRPr>
          </a:p>
        </p:txBody>
      </p:sp>
      <p:graphicFrame>
        <p:nvGraphicFramePr>
          <p:cNvPr id="377" name="Google Shape;377;p38"/>
          <p:cNvGraphicFramePr/>
          <p:nvPr>
            <p:extLst>
              <p:ext uri="{D42A27DB-BD31-4B8C-83A1-F6EECF244321}">
                <p14:modId xmlns:p14="http://schemas.microsoft.com/office/powerpoint/2010/main" val="4072305323"/>
              </p:ext>
            </p:extLst>
          </p:nvPr>
        </p:nvGraphicFramePr>
        <p:xfrm>
          <a:off x="720000" y="1774485"/>
          <a:ext cx="7732624" cy="2133450"/>
        </p:xfrm>
        <a:graphic>
          <a:graphicData uri="http://schemas.openxmlformats.org/drawingml/2006/table">
            <a:tbl>
              <a:tblPr>
                <a:noFill/>
                <a:tableStyleId>{388E3C78-5168-48FC-8E98-71A28738E78C}</a:tableStyleId>
              </a:tblPr>
              <a:tblGrid>
                <a:gridCol w="3895492">
                  <a:extLst>
                    <a:ext uri="{9D8B030D-6E8A-4147-A177-3AD203B41FA5}">
                      <a16:colId xmlns:a16="http://schemas.microsoft.com/office/drawing/2014/main" val="20000"/>
                    </a:ext>
                  </a:extLst>
                </a:gridCol>
                <a:gridCol w="3837132">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Họ</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tên</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MSSV</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Ngọc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Khánh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Trân</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22120378</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600" dirty="0">
                          <a:solidFill>
                            <a:schemeClr val="hlink"/>
                          </a:solidFill>
                          <a:uFill>
                            <a:noFill/>
                          </a:uFill>
                          <a:latin typeface="Times New Roman" panose="02020603050405020304" pitchFamily="18" charset="0"/>
                          <a:ea typeface="Public Sans Medium"/>
                          <a:cs typeface="Times New Roman" panose="02020603050405020304" pitchFamily="18" charset="0"/>
                          <a:sym typeface="Public Sans Medium"/>
                        </a:rPr>
                        <a:t>Nguyễn Đình 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22120384</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2"/>
                  </a:ext>
                </a:extLst>
              </a:tr>
              <a:tr h="422776">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Trần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Đức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22120387</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Tường</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22120412</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4"/>
                  </a:ext>
                </a:extLst>
              </a:tr>
            </a:tbl>
          </a:graphicData>
        </a:graphic>
      </p:graphicFrame>
      <p:cxnSp>
        <p:nvCxnSpPr>
          <p:cNvPr id="378" name="Google Shape;378;p38"/>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lục</a:t>
            </a:r>
            <a:endParaRPr lang="en-US" b="1" dirty="0">
              <a:latin typeface="Times New Roman" panose="02020603050405020304" pitchFamily="18" charset="0"/>
              <a:cs typeface="Times New Roman" panose="02020603050405020304" pitchFamily="18" charset="0"/>
            </a:endParaRPr>
          </a:p>
        </p:txBody>
      </p:sp>
      <p:sp>
        <p:nvSpPr>
          <p:cNvPr id="386" name="Google Shape;386;p39"/>
          <p:cNvSpPr txBox="1">
            <a:spLocks noGrp="1"/>
          </p:cNvSpPr>
          <p:nvPr>
            <p:ph type="subTitle" idx="1"/>
          </p:nvPr>
        </p:nvSpPr>
        <p:spPr>
          <a:xfrm>
            <a:off x="582571" y="2305462"/>
            <a:ext cx="2721449" cy="7458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án và quá trình tiền xử lý dữ liệu.</a:t>
            </a:r>
            <a:endParaRPr dirty="0">
              <a:latin typeface="Times New Roman" panose="02020603050405020304" pitchFamily="18" charset="0"/>
              <a:cs typeface="Times New Roman" panose="02020603050405020304" pitchFamily="18" charset="0"/>
            </a:endParaRPr>
          </a:p>
        </p:txBody>
      </p:sp>
      <p:sp>
        <p:nvSpPr>
          <p:cNvPr id="387" name="Google Shape;387;p39"/>
          <p:cNvSpPr txBox="1">
            <a:spLocks noGrp="1"/>
          </p:cNvSpPr>
          <p:nvPr>
            <p:ph type="subTitle" idx="2"/>
          </p:nvPr>
        </p:nvSpPr>
        <p:spPr>
          <a:xfrm>
            <a:off x="3419250" y="2272078"/>
            <a:ext cx="2420732"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THPT QG và tích hợp chatbot.</a:t>
            </a:r>
            <a:endParaRPr dirty="0">
              <a:latin typeface="Times New Roman" panose="02020603050405020304" pitchFamily="18" charset="0"/>
              <a:cs typeface="Times New Roman" panose="02020603050405020304" pitchFamily="18" charset="0"/>
            </a:endParaRPr>
          </a:p>
        </p:txBody>
      </p:sp>
      <p:sp>
        <p:nvSpPr>
          <p:cNvPr id="388" name="Google Shape;388;p39"/>
          <p:cNvSpPr txBox="1">
            <a:spLocks noGrp="1"/>
          </p:cNvSpPr>
          <p:nvPr>
            <p:ph type="subTitle" idx="3"/>
          </p:nvPr>
        </p:nvSpPr>
        <p:spPr>
          <a:xfrm>
            <a:off x="6118548" y="2277778"/>
            <a:ext cx="2735519"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tích</a:t>
            </a:r>
            <a:r>
              <a:rPr lang="en-US">
                <a:latin typeface="Times New Roman" panose="02020603050405020304" pitchFamily="18" charset="0"/>
                <a:cs typeface="Times New Roman" panose="02020603050405020304" pitchFamily="18" charset="0"/>
              </a:rPr>
              <a:t> những khía cạnh của nội dung trong trang web.</a:t>
            </a:r>
            <a:endParaRPr dirty="0">
              <a:latin typeface="Times New Roman" panose="02020603050405020304" pitchFamily="18" charset="0"/>
              <a:cs typeface="Times New Roman" panose="02020603050405020304" pitchFamily="18" charset="0"/>
            </a:endParaRPr>
          </a:p>
        </p:txBody>
      </p:sp>
      <p:sp>
        <p:nvSpPr>
          <p:cNvPr id="389" name="Google Shape;389;p39"/>
          <p:cNvSpPr txBox="1">
            <a:spLocks noGrp="1"/>
          </p:cNvSpPr>
          <p:nvPr>
            <p:ph type="title"/>
          </p:nvPr>
        </p:nvSpPr>
        <p:spPr>
          <a:xfrm>
            <a:off x="720000"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01</a:t>
            </a:r>
            <a:endParaRPr b="1">
              <a:latin typeface="Times New Roman" panose="02020603050405020304" pitchFamily="18" charset="0"/>
              <a:cs typeface="Times New Roman" panose="02020603050405020304" pitchFamily="18" charset="0"/>
            </a:endParaRPr>
          </a:p>
        </p:txBody>
      </p:sp>
      <p:sp>
        <p:nvSpPr>
          <p:cNvPr id="390" name="Google Shape;390;p39"/>
          <p:cNvSpPr txBox="1">
            <a:spLocks noGrp="1"/>
          </p:cNvSpPr>
          <p:nvPr>
            <p:ph type="title" idx="4"/>
          </p:nvPr>
        </p:nvSpPr>
        <p:spPr>
          <a:xfrm>
            <a:off x="3419274"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02</a:t>
            </a:r>
            <a:endParaRPr b="1">
              <a:latin typeface="Times New Roman" panose="02020603050405020304" pitchFamily="18" charset="0"/>
              <a:cs typeface="Times New Roman" panose="02020603050405020304" pitchFamily="18" charset="0"/>
            </a:endParaRPr>
          </a:p>
        </p:txBody>
      </p:sp>
      <p:sp>
        <p:nvSpPr>
          <p:cNvPr id="391" name="Google Shape;391;p39"/>
          <p:cNvSpPr txBox="1">
            <a:spLocks noGrp="1"/>
          </p:cNvSpPr>
          <p:nvPr>
            <p:ph type="title" idx="5"/>
          </p:nvPr>
        </p:nvSpPr>
        <p:spPr>
          <a:xfrm>
            <a:off x="6118549"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03</a:t>
            </a:r>
            <a:endParaRPr b="1">
              <a:latin typeface="Times New Roman" panose="02020603050405020304" pitchFamily="18" charset="0"/>
              <a:cs typeface="Times New Roman" panose="02020603050405020304" pitchFamily="18" charset="0"/>
            </a:endParaRPr>
          </a:p>
        </p:txBody>
      </p:sp>
      <p:sp>
        <p:nvSpPr>
          <p:cNvPr id="392" name="Google Shape;392;p39"/>
          <p:cNvSpPr txBox="1">
            <a:spLocks noGrp="1"/>
          </p:cNvSpPr>
          <p:nvPr>
            <p:ph type="subTitle" idx="6"/>
          </p:nvPr>
        </p:nvSpPr>
        <p:spPr>
          <a:xfrm>
            <a:off x="697800" y="1851197"/>
            <a:ext cx="189682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393" name="Google Shape;393;p39"/>
          <p:cNvSpPr txBox="1">
            <a:spLocks noGrp="1"/>
          </p:cNvSpPr>
          <p:nvPr>
            <p:ph type="subTitle" idx="7"/>
          </p:nvPr>
        </p:nvSpPr>
        <p:spPr>
          <a:xfrm>
            <a:off x="3361648" y="1797303"/>
            <a:ext cx="2468815" cy="509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394" name="Google Shape;394;p39"/>
          <p:cNvSpPr txBox="1">
            <a:spLocks noGrp="1"/>
          </p:cNvSpPr>
          <p:nvPr>
            <p:ph type="subTitle" idx="8"/>
          </p:nvPr>
        </p:nvSpPr>
        <p:spPr>
          <a:xfrm>
            <a:off x="6033054" y="1846442"/>
            <a:ext cx="290650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Trang web</a:t>
            </a:r>
            <a:endParaRPr b="1" dirty="0">
              <a:latin typeface="Times New Roman" panose="02020603050405020304" pitchFamily="18" charset="0"/>
              <a:cs typeface="Times New Roman" panose="02020603050405020304" pitchFamily="18" charset="0"/>
            </a:endParaRPr>
          </a:p>
        </p:txBody>
      </p:sp>
      <p:cxnSp>
        <p:nvCxnSpPr>
          <p:cNvPr id="395" name="Google Shape;395;p39"/>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
        <p:nvSpPr>
          <p:cNvPr id="396" name="Google Shape;396;p39"/>
          <p:cNvSpPr txBox="1">
            <a:spLocks noGrp="1"/>
          </p:cNvSpPr>
          <p:nvPr>
            <p:ph type="subTitle" idx="13"/>
          </p:nvPr>
        </p:nvSpPr>
        <p:spPr>
          <a:xfrm>
            <a:off x="1646210" y="3990953"/>
            <a:ext cx="3245457" cy="8626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97" name="Google Shape;397;p39"/>
          <p:cNvSpPr txBox="1">
            <a:spLocks noGrp="1"/>
          </p:cNvSpPr>
          <p:nvPr>
            <p:ph type="subTitle" idx="14"/>
          </p:nvPr>
        </p:nvSpPr>
        <p:spPr>
          <a:xfrm>
            <a:off x="5563848" y="4002828"/>
            <a:ext cx="2227619"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Chào tạm biệt và cảm ơn các thính giả.</a:t>
            </a:r>
            <a:endParaRPr dirty="0">
              <a:latin typeface="Times New Roman" panose="02020603050405020304" pitchFamily="18" charset="0"/>
              <a:cs typeface="Times New Roman" panose="02020603050405020304" pitchFamily="18" charset="0"/>
            </a:endParaRPr>
          </a:p>
        </p:txBody>
      </p:sp>
      <p:sp>
        <p:nvSpPr>
          <p:cNvPr id="399" name="Google Shape;399;p39"/>
          <p:cNvSpPr txBox="1">
            <a:spLocks noGrp="1"/>
          </p:cNvSpPr>
          <p:nvPr>
            <p:ph type="title" idx="16"/>
          </p:nvPr>
        </p:nvSpPr>
        <p:spPr>
          <a:xfrm>
            <a:off x="1646211" y="30579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04</a:t>
            </a:r>
            <a:endParaRPr b="1" dirty="0">
              <a:latin typeface="Times New Roman" panose="02020603050405020304" pitchFamily="18" charset="0"/>
              <a:cs typeface="Times New Roman" panose="02020603050405020304" pitchFamily="18" charset="0"/>
            </a:endParaRPr>
          </a:p>
        </p:txBody>
      </p:sp>
      <p:sp>
        <p:nvSpPr>
          <p:cNvPr id="400" name="Google Shape;400;p39"/>
          <p:cNvSpPr txBox="1">
            <a:spLocks noGrp="1"/>
          </p:cNvSpPr>
          <p:nvPr>
            <p:ph type="title" idx="17"/>
          </p:nvPr>
        </p:nvSpPr>
        <p:spPr>
          <a:xfrm>
            <a:off x="5485967" y="30528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05</a:t>
            </a:r>
            <a:endParaRPr b="1" dirty="0">
              <a:latin typeface="Times New Roman" panose="02020603050405020304" pitchFamily="18" charset="0"/>
              <a:cs typeface="Times New Roman" panose="02020603050405020304" pitchFamily="18" charset="0"/>
            </a:endParaRPr>
          </a:p>
        </p:txBody>
      </p:sp>
      <p:sp>
        <p:nvSpPr>
          <p:cNvPr id="402" name="Google Shape;402;p39"/>
          <p:cNvSpPr txBox="1">
            <a:spLocks noGrp="1"/>
          </p:cNvSpPr>
          <p:nvPr>
            <p:ph type="subTitle" idx="19"/>
          </p:nvPr>
        </p:nvSpPr>
        <p:spPr>
          <a:xfrm>
            <a:off x="1597135" y="3569546"/>
            <a:ext cx="3056546" cy="441900"/>
          </a:xfrm>
          <a:prstGeom prst="rect">
            <a:avLst/>
          </a:prstGeom>
        </p:spPr>
        <p:txBody>
          <a:bodyPr spcFirstLastPara="1" wrap="square" lIns="91425" tIns="91425" rIns="91425" bIns="91425" anchor="b" anchorCtr="0">
            <a:noAutofit/>
          </a:bodyPr>
          <a:lstStyle/>
          <a:p>
            <a:pPr marL="0" indent="0"/>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a:t>
            </a:r>
            <a:endParaRPr lang="en-US" b="1" dirty="0">
              <a:latin typeface="Times New Roman" panose="02020603050405020304" pitchFamily="18" charset="0"/>
              <a:cs typeface="Times New Roman" panose="02020603050405020304" pitchFamily="18" charset="0"/>
            </a:endParaRPr>
          </a:p>
        </p:txBody>
      </p:sp>
      <p:sp>
        <p:nvSpPr>
          <p:cNvPr id="403" name="Google Shape;403;p39"/>
          <p:cNvSpPr txBox="1">
            <a:spLocks noGrp="1"/>
          </p:cNvSpPr>
          <p:nvPr>
            <p:ph type="subTitle" idx="20"/>
          </p:nvPr>
        </p:nvSpPr>
        <p:spPr>
          <a:xfrm>
            <a:off x="5485967" y="3506153"/>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thúc</a:t>
            </a:r>
            <a:endParaRPr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p:nvPr/>
        </p:nvSpPr>
        <p:spPr>
          <a:xfrm>
            <a:off x="-355425" y="849225"/>
            <a:ext cx="3858900" cy="385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41"/>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422" name="Google Shape;422;p41"/>
          <p:cNvSpPr txBox="1">
            <a:spLocks noGrp="1"/>
          </p:cNvSpPr>
          <p:nvPr>
            <p:ph type="title" idx="2"/>
          </p:nvPr>
        </p:nvSpPr>
        <p:spPr>
          <a:xfrm>
            <a:off x="3764875" y="1494225"/>
            <a:ext cx="165461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01</a:t>
            </a:r>
            <a:endParaRPr b="1" dirty="0">
              <a:latin typeface="Times New Roman" panose="02020603050405020304" pitchFamily="18" charset="0"/>
              <a:cs typeface="Times New Roman" panose="02020603050405020304" pitchFamily="18" charset="0"/>
            </a:endParaRPr>
          </a:p>
        </p:txBody>
      </p:sp>
      <p:sp>
        <p:nvSpPr>
          <p:cNvPr id="423" name="Google Shape;423;p41"/>
          <p:cNvSpPr txBox="1">
            <a:spLocks noGrp="1"/>
          </p:cNvSpPr>
          <p:nvPr>
            <p:ph type="subTitle" idx="1"/>
          </p:nvPr>
        </p:nvSpPr>
        <p:spPr>
          <a:xfrm>
            <a:off x="3624225" y="3584448"/>
            <a:ext cx="5196245" cy="6345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Giới thiệu tập dữ liệu được sử dụng trong đồ án và quá trình tiền xử lý dữ liệu.</a:t>
            </a:r>
            <a:endParaRPr lang="vi-VN" dirty="0">
              <a:latin typeface="Times New Roman" panose="02020603050405020304" pitchFamily="18" charset="0"/>
              <a:cs typeface="Times New Roman" panose="02020603050405020304" pitchFamily="18" charset="0"/>
            </a:endParaRPr>
          </a:p>
        </p:txBody>
      </p:sp>
      <p:cxnSp>
        <p:nvCxnSpPr>
          <p:cNvPr id="424" name="Google Shape;424;p41"/>
          <p:cNvCxnSpPr/>
          <p:nvPr/>
        </p:nvCxnSpPr>
        <p:spPr>
          <a:xfrm>
            <a:off x="3764875" y="3475866"/>
            <a:ext cx="4537500" cy="0"/>
          </a:xfrm>
          <a:prstGeom prst="straightConnector1">
            <a:avLst/>
          </a:prstGeom>
          <a:noFill/>
          <a:ln w="9525" cap="flat" cmpd="sng">
            <a:solidFill>
              <a:schemeClr val="lt1"/>
            </a:solidFill>
            <a:prstDash val="solid"/>
            <a:round/>
            <a:headEnd type="none" w="med" len="med"/>
            <a:tailEnd type="none" w="med" len="med"/>
          </a:ln>
        </p:spPr>
      </p:cxnSp>
      <p:pic>
        <p:nvPicPr>
          <p:cNvPr id="5" name="Picture Placeholder 4" descr="Students in a classroom&#10;&#10;Description automatically generated">
            <a:extLst>
              <a:ext uri="{FF2B5EF4-FFF2-40B4-BE49-F238E27FC236}">
                <a16:creationId xmlns:a16="http://schemas.microsoft.com/office/drawing/2014/main" id="{4A8056CD-2502-807B-BB19-9979EBCD3793}"/>
              </a:ext>
            </a:extLst>
          </p:cNvPr>
          <p:cNvPicPr>
            <a:picLocks noGrp="1" noChangeAspect="1"/>
          </p:cNvPicPr>
          <p:nvPr>
            <p:ph type="pic" idx="3"/>
          </p:nvPr>
        </p:nvPicPr>
        <p:blipFill>
          <a:blip r:embed="rId3"/>
          <a:srcRect l="12500" r="12500"/>
          <a:stretch>
            <a:fillRect/>
          </a:stretch>
        </p:blip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44"/>
          <p:cNvSpPr txBox="1">
            <a:spLocks noGrp="1"/>
          </p:cNvSpPr>
          <p:nvPr>
            <p:ph type="subTitle" idx="3"/>
          </p:nvPr>
        </p:nvSpPr>
        <p:spPr>
          <a:xfrm>
            <a:off x="947057" y="1240373"/>
            <a:ext cx="270616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chung</a:t>
            </a:r>
            <a:endParaRPr b="1" dirty="0">
              <a:latin typeface="Times New Roman" panose="02020603050405020304" pitchFamily="18" charset="0"/>
              <a:cs typeface="Times New Roman" panose="02020603050405020304" pitchFamily="18" charset="0"/>
            </a:endParaRPr>
          </a:p>
        </p:txBody>
      </p:sp>
      <p:sp>
        <p:nvSpPr>
          <p:cNvPr id="450" name="Google Shape;450;p44"/>
          <p:cNvSpPr txBox="1">
            <a:spLocks noGrp="1"/>
          </p:cNvSpPr>
          <p:nvPr>
            <p:ph type="subTitle" idx="4"/>
          </p:nvPr>
        </p:nvSpPr>
        <p:spPr>
          <a:xfrm>
            <a:off x="4752078" y="1264441"/>
            <a:ext cx="2393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Các thuộc tính</a:t>
            </a:r>
            <a:endParaRPr b="1" dirty="0">
              <a:latin typeface="Times New Roman" panose="02020603050405020304" pitchFamily="18" charset="0"/>
              <a:cs typeface="Times New Roman" panose="02020603050405020304" pitchFamily="18" charset="0"/>
            </a:endParaRPr>
          </a:p>
        </p:txBody>
      </p:sp>
      <p:sp>
        <p:nvSpPr>
          <p:cNvPr id="451" name="Google Shape;451;p44"/>
          <p:cNvSpPr txBox="1">
            <a:spLocks noGrp="1"/>
          </p:cNvSpPr>
          <p:nvPr>
            <p:ph type="subTitle" idx="1"/>
          </p:nvPr>
        </p:nvSpPr>
        <p:spPr>
          <a:xfrm>
            <a:off x="304799" y="1849497"/>
            <a:ext cx="3998274" cy="2796844"/>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Tên tập dữ liệu: </a:t>
            </a:r>
            <a:r>
              <a:rPr lang="en-US" sz="1600" b="1" i="0">
                <a:solidFill>
                  <a:srgbClr val="202124"/>
                </a:solidFill>
                <a:effectLst/>
                <a:latin typeface="Times New Roman" panose="02020603050405020304" pitchFamily="18" charset="0"/>
                <a:cs typeface="Times New Roman" panose="02020603050405020304" pitchFamily="18" charset="0"/>
              </a:rPr>
              <a:t>Vietnamese National HS Graduation Exam 2023.</a:t>
            </a: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Nguồn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a:latin typeface="Times New Roman" panose="02020603050405020304" pitchFamily="18" charset="0"/>
                <a:cs typeface="Times New Roman" panose="02020603050405020304" pitchFamily="18" charset="0"/>
              </a:rPr>
              <a:t>: </a:t>
            </a:r>
            <a:r>
              <a:rPr lang="en-US" sz="1600" u="sng">
                <a:latin typeface="Times New Roman" panose="02020603050405020304" pitchFamily="18" charset="0"/>
                <a:cs typeface="Times New Roman" panose="02020603050405020304" pitchFamily="18" charset="0"/>
                <a:hlinkClick r:id="rId3"/>
              </a:rPr>
              <a:t>Kaggle</a:t>
            </a:r>
            <a:r>
              <a:rPr lang="en-US" sz="1600" u="sng">
                <a:latin typeface="Times New Roman" panose="02020603050405020304" pitchFamily="18" charset="0"/>
                <a:cs typeface="Times New Roman" panose="02020603050405020304" pitchFamily="18" charset="0"/>
              </a:rPr>
              <a:t>.</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Giấy phép: </a:t>
            </a:r>
            <a:r>
              <a:rPr lang="en-US" sz="1600" b="0" i="0" u="none" strike="noStrike">
                <a:solidFill>
                  <a:srgbClr val="5F6368"/>
                </a:solidFill>
                <a:effectLst/>
                <a:latin typeface="Times New Roman" panose="02020603050405020304" pitchFamily="18" charset="0"/>
                <a:cs typeface="Times New Roman" panose="02020603050405020304" pitchFamily="18" charset="0"/>
                <a:hlinkClick r:id="rId4"/>
              </a:rPr>
              <a:t>CC0: Public Domain</a:t>
            </a:r>
            <a:r>
              <a:rPr lang="en-US" sz="1600" b="0" i="0" u="none" strike="noStrike">
                <a:solidFill>
                  <a:srgbClr val="5F6368"/>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mẫu</a:t>
            </a:r>
            <a:r>
              <a:rPr lang="en-US" sz="1600">
                <a:latin typeface="Times New Roman" panose="02020603050405020304" pitchFamily="18" charset="0"/>
                <a:cs typeface="Times New Roman" panose="02020603050405020304" pitchFamily="18" charset="0"/>
              </a:rPr>
              <a:t>: 876102.</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a:latin typeface="Times New Roman" panose="02020603050405020304" pitchFamily="18" charset="0"/>
                <a:cs typeface="Times New Roman" panose="02020603050405020304" pitchFamily="18" charset="0"/>
              </a:rPr>
              <a:t>: 11.</a:t>
            </a: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sz="1600" dirty="0">
              <a:latin typeface="Times New Roman" panose="02020603050405020304" pitchFamily="18" charset="0"/>
              <a:cs typeface="Times New Roman" panose="02020603050405020304" pitchFamily="18" charset="0"/>
            </a:endParaRPr>
          </a:p>
        </p:txBody>
      </p:sp>
      <p:sp>
        <p:nvSpPr>
          <p:cNvPr id="452" name="Google Shape;452;p44"/>
          <p:cNvSpPr txBox="1">
            <a:spLocks noGrp="1"/>
          </p:cNvSpPr>
          <p:nvPr>
            <p:ph type="subTitle" idx="2"/>
          </p:nvPr>
        </p:nvSpPr>
        <p:spPr>
          <a:xfrm>
            <a:off x="4480657" y="1805205"/>
            <a:ext cx="4358543" cy="29783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1600" err="1">
                <a:latin typeface="Times New Roman" panose="02020603050405020304" pitchFamily="18" charset="0"/>
                <a:cs typeface="Times New Roman" panose="02020603050405020304" pitchFamily="18" charset="0"/>
              </a:rPr>
              <a:t>Thuộc</a:t>
            </a:r>
            <a:r>
              <a:rPr lang="en-US" sz="1600">
                <a:latin typeface="Times New Roman" panose="02020603050405020304" pitchFamily="18" charset="0"/>
                <a:cs typeface="Times New Roman" panose="02020603050405020304" pitchFamily="18" charset="0"/>
              </a:rPr>
              <a:t> tính định tính </a:t>
            </a:r>
            <a:r>
              <a:rPr lang="en-US" sz="1600" dirty="0">
                <a:latin typeface="Times New Roman" panose="02020603050405020304" pitchFamily="18" charset="0"/>
                <a:cs typeface="Times New Roman" panose="02020603050405020304" pitchFamily="18" charset="0"/>
              </a:rPr>
              <a:t>ID: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định danh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thí</a:t>
            </a:r>
            <a:r>
              <a:rPr lang="en-US" sz="1600">
                <a:latin typeface="Times New Roman" panose="02020603050405020304" pitchFamily="18" charset="0"/>
                <a:cs typeface="Times New Roman" panose="02020603050405020304" pitchFamily="18" charset="0"/>
              </a:rPr>
              <a:t> sinh.</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9 thuộc tính định lượng là điểm của các môn học, lần lượt là: Toán, Văn, Lý, Hóa, Sinh, Ngoại ngữ, Sử, Địa, GDCD.</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 thuộc tính định tính về mã môn thi ngoại ngữ (trong đó N1 là Tiếng Anh).</a:t>
            </a:r>
          </a:p>
          <a:p>
            <a:pPr marL="285750" lvl="0" indent="-285750" algn="l" rtl="0">
              <a:spcBef>
                <a:spcPts val="0"/>
              </a:spcBef>
              <a:spcAft>
                <a:spcPts val="1600"/>
              </a:spcAft>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sz="1600" dirty="0">
              <a:latin typeface="Times New Roman" panose="02020603050405020304" pitchFamily="18" charset="0"/>
              <a:cs typeface="Times New Roman" panose="02020603050405020304" pitchFamily="18" charset="0"/>
            </a:endParaRPr>
          </a:p>
        </p:txBody>
      </p:sp>
      <p:sp>
        <p:nvSpPr>
          <p:cNvPr id="453" name="Google Shape;453;p44"/>
          <p:cNvSpPr txBox="1">
            <a:spLocks noGrp="1"/>
          </p:cNvSpPr>
          <p:nvPr>
            <p:ph type="title"/>
          </p:nvPr>
        </p:nvSpPr>
        <p:spPr>
          <a:xfrm>
            <a:off x="639381" y="367215"/>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b="1" dirty="0">
              <a:latin typeface="Times New Roman" panose="02020603050405020304" pitchFamily="18" charset="0"/>
              <a:cs typeface="Times New Roman" panose="02020603050405020304" pitchFamily="18" charset="0"/>
            </a:endParaRPr>
          </a:p>
        </p:txBody>
      </p:sp>
      <p:cxnSp>
        <p:nvCxnSpPr>
          <p:cNvPr id="454" name="Google Shape;454;p44"/>
          <p:cNvCxnSpPr/>
          <p:nvPr/>
        </p:nvCxnSpPr>
        <p:spPr>
          <a:xfrm>
            <a:off x="663408" y="1043806"/>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3" name="Group 2">
            <a:extLst>
              <a:ext uri="{FF2B5EF4-FFF2-40B4-BE49-F238E27FC236}">
                <a16:creationId xmlns:a16="http://schemas.microsoft.com/office/drawing/2014/main" id="{9BFBAD14-191C-CEE4-47A6-3C97A4CAF271}"/>
              </a:ext>
            </a:extLst>
          </p:cNvPr>
          <p:cNvGrpSpPr/>
          <p:nvPr/>
        </p:nvGrpSpPr>
        <p:grpSpPr>
          <a:xfrm>
            <a:off x="4141292" y="1176065"/>
            <a:ext cx="484800" cy="484800"/>
            <a:chOff x="4789746" y="1958467"/>
            <a:chExt cx="484800" cy="484800"/>
          </a:xfrm>
        </p:grpSpPr>
        <p:sp>
          <p:nvSpPr>
            <p:cNvPr id="448" name="Google Shape;448;p44"/>
            <p:cNvSpPr/>
            <p:nvPr/>
          </p:nvSpPr>
          <p:spPr>
            <a:xfrm>
              <a:off x="4789746" y="1958467"/>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460" name="Google Shape;460;p44"/>
            <p:cNvGrpSpPr/>
            <p:nvPr/>
          </p:nvGrpSpPr>
          <p:grpSpPr>
            <a:xfrm>
              <a:off x="4915732" y="2046843"/>
              <a:ext cx="252551" cy="288874"/>
              <a:chOff x="2713037" y="3662968"/>
              <a:chExt cx="222728" cy="254761"/>
            </a:xfrm>
          </p:grpSpPr>
          <p:sp>
            <p:nvSpPr>
              <p:cNvPr id="461" name="Google Shape;461;p44"/>
              <p:cNvSpPr/>
              <p:nvPr/>
            </p:nvSpPr>
            <p:spPr>
              <a:xfrm>
                <a:off x="2713037" y="3662968"/>
                <a:ext cx="188183" cy="219379"/>
              </a:xfrm>
              <a:custGeom>
                <a:avLst/>
                <a:gdLst/>
                <a:ahLst/>
                <a:cxnLst/>
                <a:rect l="l" t="t" r="r" b="b"/>
                <a:pathLst>
                  <a:path w="10116" h="11793" extrusionOk="0">
                    <a:moveTo>
                      <a:pt x="3326" y="1063"/>
                    </a:moveTo>
                    <a:lnTo>
                      <a:pt x="3326" y="3305"/>
                    </a:lnTo>
                    <a:lnTo>
                      <a:pt x="1084" y="3305"/>
                    </a:lnTo>
                    <a:lnTo>
                      <a:pt x="3326" y="1063"/>
                    </a:lnTo>
                    <a:close/>
                    <a:moveTo>
                      <a:pt x="9115" y="1039"/>
                    </a:moveTo>
                    <a:lnTo>
                      <a:pt x="9115" y="10769"/>
                    </a:lnTo>
                    <a:lnTo>
                      <a:pt x="993" y="10769"/>
                    </a:lnTo>
                    <a:lnTo>
                      <a:pt x="993" y="4274"/>
                    </a:lnTo>
                    <a:lnTo>
                      <a:pt x="4229" y="4274"/>
                    </a:lnTo>
                    <a:lnTo>
                      <a:pt x="4229" y="1039"/>
                    </a:lnTo>
                    <a:close/>
                    <a:moveTo>
                      <a:pt x="3046" y="1"/>
                    </a:moveTo>
                    <a:lnTo>
                      <a:pt x="0" y="3154"/>
                    </a:lnTo>
                    <a:lnTo>
                      <a:pt x="0" y="11793"/>
                    </a:lnTo>
                    <a:lnTo>
                      <a:pt x="10115" y="11793"/>
                    </a:lnTo>
                    <a:lnTo>
                      <a:pt x="1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2" name="Google Shape;462;p44"/>
              <p:cNvSpPr/>
              <p:nvPr/>
            </p:nvSpPr>
            <p:spPr>
              <a:xfrm>
                <a:off x="2814086" y="3707968"/>
                <a:ext cx="57258" cy="19867"/>
              </a:xfrm>
              <a:custGeom>
                <a:avLst/>
                <a:gdLst/>
                <a:ahLst/>
                <a:cxnLst/>
                <a:rect l="l" t="t" r="r" b="b"/>
                <a:pathLst>
                  <a:path w="3078" h="1068" extrusionOk="0">
                    <a:moveTo>
                      <a:pt x="0" y="0"/>
                    </a:moveTo>
                    <a:lnTo>
                      <a:pt x="0" y="1068"/>
                    </a:lnTo>
                    <a:lnTo>
                      <a:pt x="3077" y="1068"/>
                    </a:lnTo>
                    <a:lnTo>
                      <a:pt x="30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3" name="Google Shape;463;p44"/>
              <p:cNvSpPr/>
              <p:nvPr/>
            </p:nvSpPr>
            <p:spPr>
              <a:xfrm>
                <a:off x="2815778" y="3761078"/>
                <a:ext cx="56012" cy="21467"/>
              </a:xfrm>
              <a:custGeom>
                <a:avLst/>
                <a:gdLst/>
                <a:ahLst/>
                <a:cxnLst/>
                <a:rect l="l" t="t" r="r" b="b"/>
                <a:pathLst>
                  <a:path w="3011" h="1154" extrusionOk="0">
                    <a:moveTo>
                      <a:pt x="0" y="1"/>
                    </a:moveTo>
                    <a:lnTo>
                      <a:pt x="0" y="1154"/>
                    </a:lnTo>
                    <a:lnTo>
                      <a:pt x="3010" y="1154"/>
                    </a:lnTo>
                    <a:lnTo>
                      <a:pt x="3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4" name="Google Shape;464;p44"/>
              <p:cNvSpPr/>
              <p:nvPr/>
            </p:nvSpPr>
            <p:spPr>
              <a:xfrm>
                <a:off x="2817062" y="3813239"/>
                <a:ext cx="53873" cy="19756"/>
              </a:xfrm>
              <a:custGeom>
                <a:avLst/>
                <a:gdLst/>
                <a:ahLst/>
                <a:cxnLst/>
                <a:rect l="l" t="t" r="r" b="b"/>
                <a:pathLst>
                  <a:path w="2896" h="1062" extrusionOk="0">
                    <a:moveTo>
                      <a:pt x="0" y="1"/>
                    </a:moveTo>
                    <a:lnTo>
                      <a:pt x="0" y="1061"/>
                    </a:lnTo>
                    <a:lnTo>
                      <a:pt x="2896" y="1061"/>
                    </a:lnTo>
                    <a:lnTo>
                      <a:pt x="28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5" name="Google Shape;465;p44"/>
              <p:cNvSpPr/>
              <p:nvPr/>
            </p:nvSpPr>
            <p:spPr>
              <a:xfrm>
                <a:off x="2744605" y="3696267"/>
                <a:ext cx="191159" cy="221463"/>
              </a:xfrm>
              <a:custGeom>
                <a:avLst/>
                <a:gdLst/>
                <a:ahLst/>
                <a:cxnLst/>
                <a:rect l="l" t="t" r="r" b="b"/>
                <a:pathLst>
                  <a:path w="10276" h="11905" extrusionOk="0">
                    <a:moveTo>
                      <a:pt x="9411" y="0"/>
                    </a:moveTo>
                    <a:lnTo>
                      <a:pt x="9411" y="11041"/>
                    </a:lnTo>
                    <a:lnTo>
                      <a:pt x="0" y="11041"/>
                    </a:lnTo>
                    <a:lnTo>
                      <a:pt x="0" y="11905"/>
                    </a:lnTo>
                    <a:lnTo>
                      <a:pt x="10275" y="11905"/>
                    </a:lnTo>
                    <a:lnTo>
                      <a:pt x="10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6" name="Google Shape;466;p44"/>
              <p:cNvSpPr/>
              <p:nvPr/>
            </p:nvSpPr>
            <p:spPr>
              <a:xfrm>
                <a:off x="2746726" y="3760669"/>
                <a:ext cx="52161" cy="72327"/>
              </a:xfrm>
              <a:custGeom>
                <a:avLst/>
                <a:gdLst/>
                <a:ahLst/>
                <a:cxnLst/>
                <a:rect l="l" t="t" r="r" b="b"/>
                <a:pathLst>
                  <a:path w="2804" h="3888" extrusionOk="0">
                    <a:moveTo>
                      <a:pt x="1" y="1"/>
                    </a:moveTo>
                    <a:lnTo>
                      <a:pt x="1" y="3887"/>
                    </a:lnTo>
                    <a:lnTo>
                      <a:pt x="2803" y="3887"/>
                    </a:lnTo>
                    <a:lnTo>
                      <a:pt x="2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grpSp>
        <p:nvGrpSpPr>
          <p:cNvPr id="2" name="Group 1">
            <a:extLst>
              <a:ext uri="{FF2B5EF4-FFF2-40B4-BE49-F238E27FC236}">
                <a16:creationId xmlns:a16="http://schemas.microsoft.com/office/drawing/2014/main" id="{F29C9790-6058-16A4-42DD-315F9B132F8A}"/>
              </a:ext>
            </a:extLst>
          </p:cNvPr>
          <p:cNvGrpSpPr/>
          <p:nvPr/>
        </p:nvGrpSpPr>
        <p:grpSpPr>
          <a:xfrm>
            <a:off x="423087" y="1173830"/>
            <a:ext cx="484800" cy="484800"/>
            <a:chOff x="1046720" y="1947203"/>
            <a:chExt cx="484800" cy="484800"/>
          </a:xfrm>
        </p:grpSpPr>
        <p:grpSp>
          <p:nvGrpSpPr>
            <p:cNvPr id="455" name="Google Shape;455;p44"/>
            <p:cNvGrpSpPr/>
            <p:nvPr/>
          </p:nvGrpSpPr>
          <p:grpSpPr>
            <a:xfrm>
              <a:off x="1151196" y="2043489"/>
              <a:ext cx="292228" cy="292228"/>
              <a:chOff x="1820173" y="2088155"/>
              <a:chExt cx="257719" cy="257719"/>
            </a:xfrm>
          </p:grpSpPr>
          <p:sp>
            <p:nvSpPr>
              <p:cNvPr id="456" name="Google Shape;456;p44"/>
              <p:cNvSpPr/>
              <p:nvPr/>
            </p:nvSpPr>
            <p:spPr>
              <a:xfrm>
                <a:off x="1820173" y="2088155"/>
                <a:ext cx="257719" cy="257719"/>
              </a:xfrm>
              <a:custGeom>
                <a:avLst/>
                <a:gdLst/>
                <a:ahLst/>
                <a:cxnLst/>
                <a:rect l="l" t="t" r="r" b="b"/>
                <a:pathLst>
                  <a:path w="13854" h="13854" extrusionOk="0">
                    <a:moveTo>
                      <a:pt x="1" y="1"/>
                    </a:moveTo>
                    <a:lnTo>
                      <a:pt x="1" y="12922"/>
                    </a:lnTo>
                    <a:lnTo>
                      <a:pt x="1" y="13853"/>
                    </a:lnTo>
                    <a:lnTo>
                      <a:pt x="13853" y="13853"/>
                    </a:lnTo>
                    <a:lnTo>
                      <a:pt x="13853" y="12922"/>
                    </a:lnTo>
                    <a:lnTo>
                      <a:pt x="927" y="12922"/>
                    </a:lnTo>
                    <a:lnTo>
                      <a:pt x="927" y="11338"/>
                    </a:lnTo>
                    <a:lnTo>
                      <a:pt x="1463" y="11338"/>
                    </a:lnTo>
                    <a:cubicBezTo>
                      <a:pt x="1630" y="11338"/>
                      <a:pt x="1805" y="11209"/>
                      <a:pt x="1836" y="11042"/>
                    </a:cubicBezTo>
                    <a:cubicBezTo>
                      <a:pt x="1881" y="10800"/>
                      <a:pt x="1700" y="10594"/>
                      <a:pt x="1472" y="10594"/>
                    </a:cubicBezTo>
                    <a:lnTo>
                      <a:pt x="927" y="10594"/>
                    </a:lnTo>
                    <a:lnTo>
                      <a:pt x="927" y="8936"/>
                    </a:lnTo>
                    <a:lnTo>
                      <a:pt x="1463" y="8936"/>
                    </a:lnTo>
                    <a:cubicBezTo>
                      <a:pt x="1630" y="8936"/>
                      <a:pt x="1805" y="8807"/>
                      <a:pt x="1836" y="8639"/>
                    </a:cubicBezTo>
                    <a:cubicBezTo>
                      <a:pt x="1881" y="8405"/>
                      <a:pt x="1700" y="8194"/>
                      <a:pt x="1472" y="8194"/>
                    </a:cubicBezTo>
                    <a:lnTo>
                      <a:pt x="927" y="8194"/>
                    </a:lnTo>
                    <a:lnTo>
                      <a:pt x="927" y="6541"/>
                    </a:lnTo>
                    <a:lnTo>
                      <a:pt x="1463" y="6541"/>
                    </a:lnTo>
                    <a:cubicBezTo>
                      <a:pt x="1630" y="6541"/>
                      <a:pt x="1805" y="6404"/>
                      <a:pt x="1836" y="6246"/>
                    </a:cubicBezTo>
                    <a:cubicBezTo>
                      <a:pt x="1881" y="6002"/>
                      <a:pt x="1700" y="5791"/>
                      <a:pt x="1472" y="5791"/>
                    </a:cubicBezTo>
                    <a:lnTo>
                      <a:pt x="927" y="5791"/>
                    </a:lnTo>
                    <a:lnTo>
                      <a:pt x="927" y="4138"/>
                    </a:lnTo>
                    <a:lnTo>
                      <a:pt x="1463" y="4138"/>
                    </a:lnTo>
                    <a:cubicBezTo>
                      <a:pt x="1630" y="4138"/>
                      <a:pt x="1805" y="4011"/>
                      <a:pt x="1836" y="3844"/>
                    </a:cubicBezTo>
                    <a:cubicBezTo>
                      <a:pt x="1881" y="3602"/>
                      <a:pt x="1700" y="3396"/>
                      <a:pt x="1472" y="3396"/>
                    </a:cubicBezTo>
                    <a:lnTo>
                      <a:pt x="927" y="3396"/>
                    </a:lnTo>
                    <a:lnTo>
                      <a:pt x="927" y="1745"/>
                    </a:lnTo>
                    <a:lnTo>
                      <a:pt x="1463" y="1745"/>
                    </a:lnTo>
                    <a:cubicBezTo>
                      <a:pt x="1630" y="1745"/>
                      <a:pt x="1805" y="1609"/>
                      <a:pt x="1836" y="1441"/>
                    </a:cubicBezTo>
                    <a:cubicBezTo>
                      <a:pt x="1881" y="1207"/>
                      <a:pt x="1700" y="994"/>
                      <a:pt x="1472" y="994"/>
                    </a:cubicBezTo>
                    <a:lnTo>
                      <a:pt x="927" y="994"/>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7" name="Google Shape;457;p44"/>
              <p:cNvSpPr/>
              <p:nvPr/>
            </p:nvSpPr>
            <p:spPr>
              <a:xfrm>
                <a:off x="1866288" y="2160351"/>
                <a:ext cx="199326" cy="95022"/>
              </a:xfrm>
              <a:custGeom>
                <a:avLst/>
                <a:gdLst/>
                <a:ahLst/>
                <a:cxnLst/>
                <a:rect l="l" t="t" r="r" b="b"/>
                <a:pathLst>
                  <a:path w="10715" h="5108" extrusionOk="0">
                    <a:moveTo>
                      <a:pt x="3251" y="1"/>
                    </a:moveTo>
                    <a:lnTo>
                      <a:pt x="1" y="3940"/>
                    </a:lnTo>
                    <a:lnTo>
                      <a:pt x="584" y="4418"/>
                    </a:lnTo>
                    <a:lnTo>
                      <a:pt x="3349" y="1068"/>
                    </a:lnTo>
                    <a:lnTo>
                      <a:pt x="8177" y="5107"/>
                    </a:lnTo>
                    <a:lnTo>
                      <a:pt x="9768" y="2449"/>
                    </a:lnTo>
                    <a:lnTo>
                      <a:pt x="10669" y="2994"/>
                    </a:lnTo>
                    <a:lnTo>
                      <a:pt x="10714" y="121"/>
                    </a:lnTo>
                    <a:lnTo>
                      <a:pt x="8206" y="1523"/>
                    </a:lnTo>
                    <a:lnTo>
                      <a:pt x="9115" y="2061"/>
                    </a:lnTo>
                    <a:lnTo>
                      <a:pt x="7979" y="3956"/>
                    </a:lnTo>
                    <a:lnTo>
                      <a:pt x="3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8" name="Google Shape;458;p44"/>
              <p:cNvSpPr/>
              <p:nvPr/>
            </p:nvSpPr>
            <p:spPr>
              <a:xfrm>
                <a:off x="1979057" y="2101865"/>
                <a:ext cx="75284" cy="93589"/>
              </a:xfrm>
              <a:custGeom>
                <a:avLst/>
                <a:gdLst/>
                <a:ahLst/>
                <a:cxnLst/>
                <a:rect l="l" t="t" r="r" b="b"/>
                <a:pathLst>
                  <a:path w="4047" h="5031" extrusionOk="0">
                    <a:moveTo>
                      <a:pt x="4046" y="0"/>
                    </a:moveTo>
                    <a:lnTo>
                      <a:pt x="1388" y="1075"/>
                    </a:lnTo>
                    <a:lnTo>
                      <a:pt x="2221" y="1728"/>
                    </a:lnTo>
                    <a:lnTo>
                      <a:pt x="0" y="4569"/>
                    </a:lnTo>
                    <a:lnTo>
                      <a:pt x="598" y="5031"/>
                    </a:lnTo>
                    <a:lnTo>
                      <a:pt x="2819" y="2197"/>
                    </a:lnTo>
                    <a:lnTo>
                      <a:pt x="3645" y="2841"/>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9" name="Google Shape;459;p44"/>
              <p:cNvSpPr/>
              <p:nvPr/>
            </p:nvSpPr>
            <p:spPr>
              <a:xfrm>
                <a:off x="1877989" y="2221795"/>
                <a:ext cx="91506" cy="71359"/>
              </a:xfrm>
              <a:custGeom>
                <a:avLst/>
                <a:gdLst/>
                <a:ahLst/>
                <a:cxnLst/>
                <a:rect l="l" t="t" r="r" b="b"/>
                <a:pathLst>
                  <a:path w="4919" h="3836" extrusionOk="0">
                    <a:moveTo>
                      <a:pt x="4320" y="0"/>
                    </a:moveTo>
                    <a:lnTo>
                      <a:pt x="3349" y="1273"/>
                    </a:lnTo>
                    <a:lnTo>
                      <a:pt x="2380" y="304"/>
                    </a:lnTo>
                    <a:lnTo>
                      <a:pt x="1" y="3365"/>
                    </a:lnTo>
                    <a:lnTo>
                      <a:pt x="599" y="3836"/>
                    </a:lnTo>
                    <a:lnTo>
                      <a:pt x="2447" y="1448"/>
                    </a:lnTo>
                    <a:lnTo>
                      <a:pt x="3425" y="2426"/>
                    </a:lnTo>
                    <a:lnTo>
                      <a:pt x="4918" y="464"/>
                    </a:lnTo>
                    <a:lnTo>
                      <a:pt x="4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67" name="Google Shape;467;p44"/>
            <p:cNvSpPr/>
            <p:nvPr/>
          </p:nvSpPr>
          <p:spPr>
            <a:xfrm>
              <a:off x="1046720" y="1947203"/>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2"/>
          <p:cNvSpPr txBox="1">
            <a:spLocks noGrp="1"/>
          </p:cNvSpPr>
          <p:nvPr>
            <p:ph type="title"/>
          </p:nvPr>
        </p:nvSpPr>
        <p:spPr>
          <a:xfrm>
            <a:off x="713224" y="483312"/>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Tiền xử lý dữ liệu</a:t>
            </a:r>
            <a:endParaRPr b="1" dirty="0">
              <a:latin typeface="Times New Roman" panose="02020603050405020304" pitchFamily="18" charset="0"/>
              <a:cs typeface="Times New Roman" panose="02020603050405020304" pitchFamily="18" charset="0"/>
            </a:endParaRPr>
          </a:p>
        </p:txBody>
      </p:sp>
      <p:sp>
        <p:nvSpPr>
          <p:cNvPr id="431" name="Google Shape;431;p42"/>
          <p:cNvSpPr txBox="1">
            <a:spLocks noGrp="1"/>
          </p:cNvSpPr>
          <p:nvPr>
            <p:ph type="subTitle" idx="1"/>
          </p:nvPr>
        </p:nvSpPr>
        <p:spPr>
          <a:xfrm>
            <a:off x="1074404" y="1766133"/>
            <a:ext cx="7396528" cy="80561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Giữ lại các môn thi chính: Toán, Lý, Hóa, Sinh, Văn, Anh văn, Sử, Địa, GDCD</a:t>
            </a:r>
          </a:p>
          <a:p>
            <a:pPr marL="0" lvl="0" indent="0" algn="l" rtl="0">
              <a:lnSpc>
                <a:spcPct val="150000"/>
              </a:lnSpc>
              <a:spcBef>
                <a:spcPts val="0"/>
              </a:spcBef>
              <a:spcAft>
                <a:spcPts val="0"/>
              </a:spcAft>
              <a:buNone/>
            </a:pPr>
            <a:r>
              <a:rPr lang="en-US" sz="1600">
                <a:latin typeface="Times New Roman" panose="02020603050405020304" pitchFamily="18" charset="0"/>
                <a:cs typeface="Times New Roman" panose="02020603050405020304" pitchFamily="18" charset="0"/>
              </a:rPr>
              <a:t>Tương ứng với các khối thi A00, A01, B00, C00 và D00</a:t>
            </a:r>
            <a:endParaRPr sz="1600" dirty="0">
              <a:latin typeface="Times New Roman" panose="02020603050405020304" pitchFamily="18" charset="0"/>
              <a:cs typeface="Times New Roman" panose="02020603050405020304" pitchFamily="18" charset="0"/>
            </a:endParaRPr>
          </a:p>
        </p:txBody>
      </p:sp>
      <p:cxnSp>
        <p:nvCxnSpPr>
          <p:cNvPr id="433" name="Google Shape;433;p42"/>
          <p:cNvCxnSpPr/>
          <p:nvPr/>
        </p:nvCxnSpPr>
        <p:spPr>
          <a:xfrm>
            <a:off x="751032" y="1163844"/>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7" name="Group 6">
            <a:extLst>
              <a:ext uri="{FF2B5EF4-FFF2-40B4-BE49-F238E27FC236}">
                <a16:creationId xmlns:a16="http://schemas.microsoft.com/office/drawing/2014/main" id="{64F82DB5-B164-F08E-888F-8223AAF3CF69}"/>
              </a:ext>
            </a:extLst>
          </p:cNvPr>
          <p:cNvGrpSpPr/>
          <p:nvPr/>
        </p:nvGrpSpPr>
        <p:grpSpPr>
          <a:xfrm>
            <a:off x="389853" y="1365066"/>
            <a:ext cx="646744" cy="628984"/>
            <a:chOff x="499304" y="1517600"/>
            <a:chExt cx="793048" cy="757488"/>
          </a:xfrm>
        </p:grpSpPr>
        <p:sp>
          <p:nvSpPr>
            <p:cNvPr id="2" name="Oval 1">
              <a:extLst>
                <a:ext uri="{FF2B5EF4-FFF2-40B4-BE49-F238E27FC236}">
                  <a16:creationId xmlns:a16="http://schemas.microsoft.com/office/drawing/2014/main" id="{126502C0-7156-1FD9-C005-781AD8465FD9}"/>
                </a:ext>
              </a:extLst>
            </p:cNvPr>
            <p:cNvSpPr/>
            <p:nvPr/>
          </p:nvSpPr>
          <p:spPr>
            <a:xfrm>
              <a:off x="499304" y="1517600"/>
              <a:ext cx="793048" cy="757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Search with solid fill">
              <a:extLst>
                <a:ext uri="{FF2B5EF4-FFF2-40B4-BE49-F238E27FC236}">
                  <a16:creationId xmlns:a16="http://schemas.microsoft.com/office/drawing/2014/main" id="{02291D20-B424-59F7-A671-AD3A9BFB0E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664" y="1546180"/>
              <a:ext cx="700328" cy="700328"/>
            </a:xfrm>
            <a:prstGeom prst="rect">
              <a:avLst/>
            </a:prstGeom>
          </p:spPr>
        </p:pic>
      </p:grpSp>
      <p:sp>
        <p:nvSpPr>
          <p:cNvPr id="8" name="Google Shape;449;p44">
            <a:extLst>
              <a:ext uri="{FF2B5EF4-FFF2-40B4-BE49-F238E27FC236}">
                <a16:creationId xmlns:a16="http://schemas.microsoft.com/office/drawing/2014/main" id="{340104CC-5609-35B9-DD7B-826F58EDEA9E}"/>
              </a:ext>
            </a:extLst>
          </p:cNvPr>
          <p:cNvSpPr txBox="1">
            <a:spLocks/>
          </p:cNvSpPr>
          <p:nvPr/>
        </p:nvSpPr>
        <p:spPr>
          <a:xfrm>
            <a:off x="993438" y="1372563"/>
            <a:ext cx="7348634"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dữ liệu thiếu khuyết và loại bỏ các cột không cần thiết</a:t>
            </a:r>
            <a:endParaRPr lang="en-US" sz="2000" b="1"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D9653B95-62BE-CC69-37B8-2F9DE2AF7CB3}"/>
              </a:ext>
            </a:extLst>
          </p:cNvPr>
          <p:cNvGrpSpPr/>
          <p:nvPr/>
        </p:nvGrpSpPr>
        <p:grpSpPr>
          <a:xfrm>
            <a:off x="410457" y="2858234"/>
            <a:ext cx="646744" cy="628984"/>
            <a:chOff x="396628" y="2982065"/>
            <a:chExt cx="646744" cy="628984"/>
          </a:xfrm>
        </p:grpSpPr>
        <p:sp>
          <p:nvSpPr>
            <p:cNvPr id="10" name="Oval 9">
              <a:extLst>
                <a:ext uri="{FF2B5EF4-FFF2-40B4-BE49-F238E27FC236}">
                  <a16:creationId xmlns:a16="http://schemas.microsoft.com/office/drawing/2014/main" id="{A630E678-5839-4CEF-AC98-B19A0797CC35}"/>
                </a:ext>
              </a:extLst>
            </p:cNvPr>
            <p:cNvSpPr/>
            <p:nvPr/>
          </p:nvSpPr>
          <p:spPr>
            <a:xfrm>
              <a:off x="396628" y="2982065"/>
              <a:ext cx="646744" cy="628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lipboard Partially Checked with solid fill">
              <a:extLst>
                <a:ext uri="{FF2B5EF4-FFF2-40B4-BE49-F238E27FC236}">
                  <a16:creationId xmlns:a16="http://schemas.microsoft.com/office/drawing/2014/main" id="{084A735F-5434-7342-F4D9-1FFFE8F22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0390" y="3036947"/>
              <a:ext cx="519219" cy="519219"/>
            </a:xfrm>
            <a:prstGeom prst="rect">
              <a:avLst/>
            </a:prstGeom>
          </p:spPr>
        </p:pic>
      </p:grpSp>
      <p:sp>
        <p:nvSpPr>
          <p:cNvPr id="17" name="Google Shape;449;p44">
            <a:extLst>
              <a:ext uri="{FF2B5EF4-FFF2-40B4-BE49-F238E27FC236}">
                <a16:creationId xmlns:a16="http://schemas.microsoft.com/office/drawing/2014/main" id="{614EA191-537F-F919-C516-05EFA549C589}"/>
              </a:ext>
            </a:extLst>
          </p:cNvPr>
          <p:cNvSpPr txBox="1">
            <a:spLocks/>
          </p:cNvSpPr>
          <p:nvPr/>
        </p:nvSpPr>
        <p:spPr>
          <a:xfrm>
            <a:off x="1057200" y="2858234"/>
            <a:ext cx="4454752"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điều kiện tồn tại của các cột</a:t>
            </a:r>
            <a:endParaRPr lang="en-US" sz="2000" b="1" dirty="0">
              <a:latin typeface="Times New Roman" panose="02020603050405020304" pitchFamily="18" charset="0"/>
              <a:cs typeface="Times New Roman" panose="02020603050405020304" pitchFamily="18" charset="0"/>
            </a:endParaRPr>
          </a:p>
        </p:txBody>
      </p:sp>
      <p:sp>
        <p:nvSpPr>
          <p:cNvPr id="18" name="Google Shape;431;p42">
            <a:extLst>
              <a:ext uri="{FF2B5EF4-FFF2-40B4-BE49-F238E27FC236}">
                <a16:creationId xmlns:a16="http://schemas.microsoft.com/office/drawing/2014/main" id="{0B4D4E8F-E651-D38B-7A68-EF8F3666066D}"/>
              </a:ext>
            </a:extLst>
          </p:cNvPr>
          <p:cNvSpPr txBox="1">
            <a:spLocks/>
          </p:cNvSpPr>
          <p:nvPr/>
        </p:nvSpPr>
        <p:spPr>
          <a:xfrm>
            <a:off x="1120963" y="3203211"/>
            <a:ext cx="7303037" cy="16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Cột ID: các ID là duy nhất đối với từng thí sinh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sym typeface="Wingdings" panose="05000000000000000000" pitchFamily="2" charset="2"/>
              </a:rPr>
              <a:t>Cột Year (Năm): 2021 ≤ Năm ≤ 2024 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Các cột điểm: 0 ≤ Điểm ≤ 10 hoặc điểm trống (khi không thi)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0"/>
          <p:cNvSpPr/>
          <p:nvPr/>
        </p:nvSpPr>
        <p:spPr>
          <a:xfrm>
            <a:off x="6654821" y="342036"/>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rot="-5400000">
            <a:off x="5075350" y="1346975"/>
            <a:ext cx="4893300" cy="327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txBox="1">
            <a:spLocks noGrp="1"/>
          </p:cNvSpPr>
          <p:nvPr>
            <p:ph type="title"/>
          </p:nvPr>
        </p:nvSpPr>
        <p:spPr>
          <a:xfrm>
            <a:off x="616625" y="1940805"/>
            <a:ext cx="4880400" cy="10909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b="1">
                <a:latin typeface="Times New Roman" panose="02020603050405020304" pitchFamily="18" charset="0"/>
                <a:cs typeface="Times New Roman" panose="02020603050405020304" pitchFamily="18" charset="0"/>
              </a:rPr>
              <a:t>Nội dung</a:t>
            </a:r>
            <a:endParaRPr sz="6000" b="1" dirty="0">
              <a:latin typeface="Times New Roman" panose="02020603050405020304" pitchFamily="18" charset="0"/>
              <a:cs typeface="Times New Roman" panose="02020603050405020304" pitchFamily="18" charset="0"/>
            </a:endParaRPr>
          </a:p>
        </p:txBody>
      </p:sp>
      <p:sp>
        <p:nvSpPr>
          <p:cNvPr id="413" name="Google Shape;413;p40"/>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Times New Roman" panose="02020603050405020304" pitchFamily="18" charset="0"/>
                <a:cs typeface="Times New Roman" panose="02020603050405020304" pitchFamily="18" charset="0"/>
              </a:rPr>
              <a:t>Những khía cạnh được khai thác về điểm thi THPT QG từ tập dữ liệu…</a:t>
            </a:r>
            <a:endParaRPr lang="vi-VN" dirty="0">
              <a:latin typeface="Times New Roman" panose="02020603050405020304" pitchFamily="18" charset="0"/>
              <a:cs typeface="Times New Roman" panose="02020603050405020304" pitchFamily="18" charset="0"/>
            </a:endParaRPr>
          </a:p>
        </p:txBody>
      </p:sp>
      <p:cxnSp>
        <p:nvCxnSpPr>
          <p:cNvPr id="414" name="Google Shape;414;p40"/>
          <p:cNvCxnSpPr/>
          <p:nvPr/>
        </p:nvCxnSpPr>
        <p:spPr>
          <a:xfrm>
            <a:off x="713225" y="3098163"/>
            <a:ext cx="4783800" cy="4500"/>
          </a:xfrm>
          <a:prstGeom prst="straightConnector1">
            <a:avLst/>
          </a:prstGeom>
          <a:noFill/>
          <a:ln w="9525" cap="flat" cmpd="sng">
            <a:solidFill>
              <a:schemeClr val="lt1"/>
            </a:solidFill>
            <a:prstDash val="solid"/>
            <a:round/>
            <a:headEnd type="none" w="med" len="med"/>
            <a:tailEnd type="none" w="med" len="med"/>
          </a:ln>
        </p:spPr>
      </p:cxnSp>
      <p:sp>
        <p:nvSpPr>
          <p:cNvPr id="415" name="Google Shape;415;p40"/>
          <p:cNvSpPr/>
          <p:nvPr/>
        </p:nvSpPr>
        <p:spPr>
          <a:xfrm rot="-5400000">
            <a:off x="7736926" y="3372739"/>
            <a:ext cx="1982360" cy="594663"/>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2;p41">
            <a:extLst>
              <a:ext uri="{FF2B5EF4-FFF2-40B4-BE49-F238E27FC236}">
                <a16:creationId xmlns:a16="http://schemas.microsoft.com/office/drawing/2014/main" id="{5B4E16C8-4DE5-80D8-68AB-76F077323D06}"/>
              </a:ext>
            </a:extLst>
          </p:cNvPr>
          <p:cNvSpPr txBox="1">
            <a:spLocks/>
          </p:cNvSpPr>
          <p:nvPr/>
        </p:nvSpPr>
        <p:spPr>
          <a:xfrm>
            <a:off x="2612352" y="109640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02</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group of students in a classroom&#10;&#10;Description automatically generated">
            <a:extLst>
              <a:ext uri="{FF2B5EF4-FFF2-40B4-BE49-F238E27FC236}">
                <a16:creationId xmlns:a16="http://schemas.microsoft.com/office/drawing/2014/main" id="{743EB39A-2CB4-D566-CAD8-313760D0878B}"/>
              </a:ext>
            </a:extLst>
          </p:cNvPr>
          <p:cNvPicPr>
            <a:picLocks noGrp="1" noChangeAspect="1"/>
          </p:cNvPicPr>
          <p:nvPr>
            <p:ph type="pic" idx="2"/>
          </p:nvPr>
        </p:nvPicPr>
        <p:blipFill>
          <a:blip r:embed="rId3"/>
          <a:srcRect l="37194" t="-114" r="24718" b="114"/>
          <a:stretch/>
        </p:blipFill>
        <p:spPr>
          <a:xfrm>
            <a:off x="6004250" y="662600"/>
            <a:ext cx="3018300" cy="4860000"/>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2"/>
          <p:cNvSpPr txBox="1">
            <a:spLocks noGrp="1"/>
          </p:cNvSpPr>
          <p:nvPr>
            <p:ph type="title"/>
          </p:nvPr>
        </p:nvSpPr>
        <p:spPr>
          <a:xfrm>
            <a:off x="713225" y="302242"/>
            <a:ext cx="2736076" cy="845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Times New Roman" panose="02020603050405020304" pitchFamily="18" charset="0"/>
                <a:cs typeface="Times New Roman" panose="02020603050405020304" pitchFamily="18" charset="0"/>
              </a:rPr>
              <a:t>Nội dung</a:t>
            </a:r>
            <a:endParaRPr sz="4800" b="1">
              <a:latin typeface="Times New Roman" panose="02020603050405020304" pitchFamily="18" charset="0"/>
              <a:cs typeface="Times New Roman" panose="02020603050405020304" pitchFamily="18" charset="0"/>
            </a:endParaRPr>
          </a:p>
        </p:txBody>
      </p:sp>
      <p:cxnSp>
        <p:nvCxnSpPr>
          <p:cNvPr id="702" name="Google Shape;702;p52"/>
          <p:cNvCxnSpPr/>
          <p:nvPr/>
        </p:nvCxnSpPr>
        <p:spPr>
          <a:xfrm>
            <a:off x="774037" y="1275223"/>
            <a:ext cx="7719900" cy="5700"/>
          </a:xfrm>
          <a:prstGeom prst="straightConnector1">
            <a:avLst/>
          </a:prstGeom>
          <a:noFill/>
          <a:ln w="9525" cap="flat" cmpd="sng">
            <a:solidFill>
              <a:schemeClr val="lt1"/>
            </a:solidFill>
            <a:prstDash val="solid"/>
            <a:round/>
            <a:headEnd type="none" w="med" len="med"/>
            <a:tailEnd type="none" w="med" len="med"/>
          </a:ln>
        </p:spPr>
      </p:cxnSp>
      <p:sp>
        <p:nvSpPr>
          <p:cNvPr id="703" name="Google Shape;703;p52"/>
          <p:cNvSpPr txBox="1">
            <a:spLocks noGrp="1"/>
          </p:cNvSpPr>
          <p:nvPr>
            <p:ph type="subTitle" idx="3"/>
          </p:nvPr>
        </p:nvSpPr>
        <p:spPr>
          <a:xfrm>
            <a:off x="2611820" y="2882457"/>
            <a:ext cx="1789800" cy="115854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các nhóm học sinh theo điểm mạnh và điểm yếu</a:t>
            </a:r>
            <a:endParaRPr sz="1600">
              <a:latin typeface="Times New Roman" panose="02020603050405020304" pitchFamily="18" charset="0"/>
              <a:cs typeface="Times New Roman" panose="02020603050405020304" pitchFamily="18" charset="0"/>
            </a:endParaRPr>
          </a:p>
        </p:txBody>
      </p:sp>
      <p:sp>
        <p:nvSpPr>
          <p:cNvPr id="704" name="Google Shape;704;p52"/>
          <p:cNvSpPr txBox="1">
            <a:spLocks noGrp="1"/>
          </p:cNvSpPr>
          <p:nvPr>
            <p:ph type="subTitle" idx="4"/>
          </p:nvPr>
        </p:nvSpPr>
        <p:spPr>
          <a:xfrm>
            <a:off x="2399120" y="2267764"/>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2.2</a:t>
            </a:r>
            <a:endParaRPr b="1">
              <a:latin typeface="Times New Roman" panose="02020603050405020304" pitchFamily="18" charset="0"/>
              <a:cs typeface="Times New Roman" panose="02020603050405020304" pitchFamily="18" charset="0"/>
            </a:endParaRPr>
          </a:p>
        </p:txBody>
      </p:sp>
      <p:sp>
        <p:nvSpPr>
          <p:cNvPr id="705" name="Google Shape;705;p52"/>
          <p:cNvSpPr txBox="1">
            <a:spLocks noGrp="1"/>
          </p:cNvSpPr>
          <p:nvPr>
            <p:ph type="subTitle" idx="5"/>
          </p:nvPr>
        </p:nvSpPr>
        <p:spPr>
          <a:xfrm>
            <a:off x="4794359" y="2882839"/>
            <a:ext cx="1527056"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xu hướng và tiềm năng dự đoán</a:t>
            </a:r>
            <a:endParaRPr sz="1600">
              <a:latin typeface="Times New Roman" panose="02020603050405020304" pitchFamily="18" charset="0"/>
              <a:cs typeface="Times New Roman" panose="02020603050405020304" pitchFamily="18" charset="0"/>
            </a:endParaRPr>
          </a:p>
        </p:txBody>
      </p:sp>
      <p:sp>
        <p:nvSpPr>
          <p:cNvPr id="706" name="Google Shape;706;p52"/>
          <p:cNvSpPr txBox="1">
            <a:spLocks noGrp="1"/>
          </p:cNvSpPr>
          <p:nvPr>
            <p:ph type="subTitle" idx="6"/>
          </p:nvPr>
        </p:nvSpPr>
        <p:spPr>
          <a:xfrm>
            <a:off x="4405617" y="226489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2.3</a:t>
            </a:r>
            <a:endParaRPr b="1">
              <a:latin typeface="Times New Roman" panose="02020603050405020304" pitchFamily="18" charset="0"/>
              <a:cs typeface="Times New Roman" panose="02020603050405020304" pitchFamily="18" charset="0"/>
            </a:endParaRPr>
          </a:p>
        </p:txBody>
      </p:sp>
      <p:sp>
        <p:nvSpPr>
          <p:cNvPr id="709" name="Google Shape;709;p52"/>
          <p:cNvSpPr txBox="1">
            <a:spLocks noGrp="1"/>
          </p:cNvSpPr>
          <p:nvPr>
            <p:ph type="subTitle" idx="1"/>
          </p:nvPr>
        </p:nvSpPr>
        <p:spPr>
          <a:xfrm>
            <a:off x="749179" y="2883835"/>
            <a:ext cx="1521292"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thống kê tổng quan về điểm số</a:t>
            </a:r>
            <a:endParaRPr sz="1600">
              <a:latin typeface="Times New Roman" panose="02020603050405020304" pitchFamily="18" charset="0"/>
              <a:cs typeface="Times New Roman" panose="02020603050405020304" pitchFamily="18" charset="0"/>
            </a:endParaRPr>
          </a:p>
        </p:txBody>
      </p:sp>
      <p:sp>
        <p:nvSpPr>
          <p:cNvPr id="710" name="Google Shape;710;p52"/>
          <p:cNvSpPr txBox="1">
            <a:spLocks noGrp="1"/>
          </p:cNvSpPr>
          <p:nvPr>
            <p:ph type="subTitle" idx="2"/>
          </p:nvPr>
        </p:nvSpPr>
        <p:spPr>
          <a:xfrm>
            <a:off x="452276" y="226180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Phần 2.1</a:t>
            </a:r>
          </a:p>
        </p:txBody>
      </p:sp>
      <p:grpSp>
        <p:nvGrpSpPr>
          <p:cNvPr id="8" name="Group 7">
            <a:extLst>
              <a:ext uri="{FF2B5EF4-FFF2-40B4-BE49-F238E27FC236}">
                <a16:creationId xmlns:a16="http://schemas.microsoft.com/office/drawing/2014/main" id="{FD444965-C45A-19BE-07B3-A4D9A76837AF}"/>
              </a:ext>
            </a:extLst>
          </p:cNvPr>
          <p:cNvGrpSpPr/>
          <p:nvPr/>
        </p:nvGrpSpPr>
        <p:grpSpPr>
          <a:xfrm>
            <a:off x="1175952" y="1711480"/>
            <a:ext cx="632714" cy="586911"/>
            <a:chOff x="2033699" y="2100225"/>
            <a:chExt cx="489750" cy="489750"/>
          </a:xfrm>
        </p:grpSpPr>
        <p:sp>
          <p:nvSpPr>
            <p:cNvPr id="712" name="Google Shape;712;p52"/>
            <p:cNvSpPr/>
            <p:nvPr/>
          </p:nvSpPr>
          <p:spPr>
            <a:xfrm>
              <a:off x="2038649" y="2105175"/>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7" name="Graphic 6" descr="Bar chart with solid fill">
              <a:extLst>
                <a:ext uri="{FF2B5EF4-FFF2-40B4-BE49-F238E27FC236}">
                  <a16:creationId xmlns:a16="http://schemas.microsoft.com/office/drawing/2014/main" id="{884CA259-6142-9859-A7AD-2E42DC4EB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033699" y="2100225"/>
              <a:ext cx="484800" cy="484800"/>
            </a:xfrm>
            <a:prstGeom prst="rect">
              <a:avLst/>
            </a:prstGeom>
          </p:spPr>
        </p:pic>
      </p:grpSp>
      <p:grpSp>
        <p:nvGrpSpPr>
          <p:cNvPr id="13" name="Group 12">
            <a:extLst>
              <a:ext uri="{FF2B5EF4-FFF2-40B4-BE49-F238E27FC236}">
                <a16:creationId xmlns:a16="http://schemas.microsoft.com/office/drawing/2014/main" id="{1BF12866-7425-F81F-59AA-60F3B02CFF47}"/>
              </a:ext>
            </a:extLst>
          </p:cNvPr>
          <p:cNvGrpSpPr/>
          <p:nvPr/>
        </p:nvGrpSpPr>
        <p:grpSpPr>
          <a:xfrm>
            <a:off x="3217422" y="1711480"/>
            <a:ext cx="578597" cy="601432"/>
            <a:chOff x="2992914" y="1752150"/>
            <a:chExt cx="578597" cy="601432"/>
          </a:xfrm>
        </p:grpSpPr>
        <p:sp>
          <p:nvSpPr>
            <p:cNvPr id="711" name="Google Shape;711;p52"/>
            <p:cNvSpPr/>
            <p:nvPr/>
          </p:nvSpPr>
          <p:spPr>
            <a:xfrm>
              <a:off x="2992914" y="1752150"/>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0" name="Graphic 9" descr="Bar graph with upward trend with solid fill">
              <a:extLst>
                <a:ext uri="{FF2B5EF4-FFF2-40B4-BE49-F238E27FC236}">
                  <a16:creationId xmlns:a16="http://schemas.microsoft.com/office/drawing/2014/main" id="{074CCABE-3458-341A-BA9D-B1470DBB3F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3423" y="1803658"/>
              <a:ext cx="500926" cy="500926"/>
            </a:xfrm>
            <a:prstGeom prst="rect">
              <a:avLst/>
            </a:prstGeom>
          </p:spPr>
        </p:pic>
      </p:grpSp>
      <p:grpSp>
        <p:nvGrpSpPr>
          <p:cNvPr id="14" name="Group 13">
            <a:extLst>
              <a:ext uri="{FF2B5EF4-FFF2-40B4-BE49-F238E27FC236}">
                <a16:creationId xmlns:a16="http://schemas.microsoft.com/office/drawing/2014/main" id="{E6CC2F9B-F592-1802-8E85-B5190B8D656A}"/>
              </a:ext>
            </a:extLst>
          </p:cNvPr>
          <p:cNvGrpSpPr/>
          <p:nvPr/>
        </p:nvGrpSpPr>
        <p:grpSpPr>
          <a:xfrm>
            <a:off x="5204775" y="1711480"/>
            <a:ext cx="578597" cy="601432"/>
            <a:chOff x="5809127" y="1775526"/>
            <a:chExt cx="578597" cy="601432"/>
          </a:xfrm>
        </p:grpSpPr>
        <p:sp>
          <p:nvSpPr>
            <p:cNvPr id="713" name="Google Shape;713;p52"/>
            <p:cNvSpPr/>
            <p:nvPr/>
          </p:nvSpPr>
          <p:spPr>
            <a:xfrm>
              <a:off x="5809127" y="1775526"/>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2" name="Graphic 11" descr="Presentation with bar chart with solid fill">
              <a:extLst>
                <a:ext uri="{FF2B5EF4-FFF2-40B4-BE49-F238E27FC236}">
                  <a16:creationId xmlns:a16="http://schemas.microsoft.com/office/drawing/2014/main" id="{A662222A-AB1B-A863-8EBF-B0A642088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4078" y="1803658"/>
              <a:ext cx="566532" cy="566532"/>
            </a:xfrm>
            <a:prstGeom prst="rect">
              <a:avLst/>
            </a:prstGeom>
          </p:spPr>
        </p:pic>
      </p:grpSp>
      <p:sp>
        <p:nvSpPr>
          <p:cNvPr id="15" name="Google Shape;705;p52">
            <a:extLst>
              <a:ext uri="{FF2B5EF4-FFF2-40B4-BE49-F238E27FC236}">
                <a16:creationId xmlns:a16="http://schemas.microsoft.com/office/drawing/2014/main" id="{ED5A108E-3DC4-BAB1-19BA-BB3F82890158}"/>
              </a:ext>
            </a:extLst>
          </p:cNvPr>
          <p:cNvSpPr txBox="1">
            <a:spLocks/>
          </p:cNvSpPr>
          <p:nvPr/>
        </p:nvSpPr>
        <p:spPr>
          <a:xfrm>
            <a:off x="6596268" y="2881697"/>
            <a:ext cx="1762689" cy="828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1600"/>
              </a:spcBef>
              <a:spcAft>
                <a:spcPts val="160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0" indent="0">
              <a:spcAft>
                <a:spcPts val="1600"/>
              </a:spcAft>
            </a:pPr>
            <a:r>
              <a:rPr lang="en-US" sz="1600">
                <a:latin typeface="Times New Roman" panose="02020603050405020304" pitchFamily="18" charset="0"/>
                <a:cs typeface="Times New Roman" panose="02020603050405020304" pitchFamily="18" charset="0"/>
              </a:rPr>
              <a:t>Tích hợp chatbot vào trang web, dựa trên nền tảng LM Studio</a:t>
            </a:r>
            <a:endParaRPr lang="vi-VN" sz="1600">
              <a:latin typeface="Times New Roman" panose="02020603050405020304" pitchFamily="18" charset="0"/>
              <a:cs typeface="Times New Roman" panose="02020603050405020304" pitchFamily="18" charset="0"/>
            </a:endParaRPr>
          </a:p>
        </p:txBody>
      </p:sp>
      <p:sp>
        <p:nvSpPr>
          <p:cNvPr id="16" name="Google Shape;706;p52">
            <a:extLst>
              <a:ext uri="{FF2B5EF4-FFF2-40B4-BE49-F238E27FC236}">
                <a16:creationId xmlns:a16="http://schemas.microsoft.com/office/drawing/2014/main" id="{39DFA5B0-D7C5-6CF1-DA9C-81C8E4AE2F05}"/>
              </a:ext>
            </a:extLst>
          </p:cNvPr>
          <p:cNvSpPr txBox="1">
            <a:spLocks/>
          </p:cNvSpPr>
          <p:nvPr/>
        </p:nvSpPr>
        <p:spPr>
          <a:xfrm>
            <a:off x="6414277" y="2251079"/>
            <a:ext cx="2174750" cy="6137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DM Serif Text"/>
                <a:ea typeface="DM Serif Text"/>
                <a:cs typeface="DM Serif Text"/>
                <a:sym typeface="DM Serif Text"/>
              </a:defRPr>
            </a:lvl1pPr>
            <a:lvl2pPr marL="914400" marR="0" lvl="1"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US" b="1">
                <a:latin typeface="Times New Roman" panose="02020603050405020304" pitchFamily="18" charset="0"/>
                <a:cs typeface="Times New Roman" panose="02020603050405020304" pitchFamily="18" charset="0"/>
              </a:rPr>
              <a:t>Phần 2.4</a:t>
            </a:r>
          </a:p>
        </p:txBody>
      </p:sp>
      <p:grpSp>
        <p:nvGrpSpPr>
          <p:cNvPr id="22" name="Group 21">
            <a:extLst>
              <a:ext uri="{FF2B5EF4-FFF2-40B4-BE49-F238E27FC236}">
                <a16:creationId xmlns:a16="http://schemas.microsoft.com/office/drawing/2014/main" id="{31C7A403-0162-964B-DB18-D6F1EBE5AED3}"/>
              </a:ext>
            </a:extLst>
          </p:cNvPr>
          <p:cNvGrpSpPr/>
          <p:nvPr/>
        </p:nvGrpSpPr>
        <p:grpSpPr>
          <a:xfrm>
            <a:off x="7212353" y="1741796"/>
            <a:ext cx="578597" cy="601432"/>
            <a:chOff x="7011572" y="1717439"/>
            <a:chExt cx="578597" cy="601432"/>
          </a:xfrm>
        </p:grpSpPr>
        <p:sp>
          <p:nvSpPr>
            <p:cNvPr id="18" name="Google Shape;713;p52">
              <a:extLst>
                <a:ext uri="{FF2B5EF4-FFF2-40B4-BE49-F238E27FC236}">
                  <a16:creationId xmlns:a16="http://schemas.microsoft.com/office/drawing/2014/main" id="{4AD4EB6F-ED56-A16B-0BEF-EA001C7C3AB4}"/>
                </a:ext>
              </a:extLst>
            </p:cNvPr>
            <p:cNvSpPr/>
            <p:nvPr/>
          </p:nvSpPr>
          <p:spPr>
            <a:xfrm>
              <a:off x="7011572" y="1717439"/>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21" name="Graphic 20" descr="Artificial Intelligence with solid fill">
              <a:extLst>
                <a:ext uri="{FF2B5EF4-FFF2-40B4-BE49-F238E27FC236}">
                  <a16:creationId xmlns:a16="http://schemas.microsoft.com/office/drawing/2014/main" id="{3D78C4E3-202C-A846-E161-1F8F888B8C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990" y="1743788"/>
              <a:ext cx="558179" cy="55817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4"/>
          <p:cNvSpPr/>
          <p:nvPr/>
        </p:nvSpPr>
        <p:spPr>
          <a:xfrm>
            <a:off x="2140613" y="-1566113"/>
            <a:ext cx="4669065" cy="4196472"/>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txBox="1">
            <a:spLocks noGrp="1"/>
          </p:cNvSpPr>
          <p:nvPr>
            <p:ph type="title"/>
          </p:nvPr>
        </p:nvSpPr>
        <p:spPr>
          <a:xfrm>
            <a:off x="1144858" y="3374314"/>
            <a:ext cx="6169037" cy="9100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Trang web</a:t>
            </a:r>
            <a:endParaRPr sz="4800"/>
          </a:p>
        </p:txBody>
      </p:sp>
      <p:sp>
        <p:nvSpPr>
          <p:cNvPr id="764" name="Google Shape;764;p54"/>
          <p:cNvSpPr txBox="1">
            <a:spLocks noGrp="1"/>
          </p:cNvSpPr>
          <p:nvPr>
            <p:ph type="subTitle" idx="1"/>
          </p:nvPr>
        </p:nvSpPr>
        <p:spPr>
          <a:xfrm>
            <a:off x="637175" y="4510344"/>
            <a:ext cx="7717500" cy="37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Trình bày giao diện và phân tích các khía cạnh ở phần 2 trong trang web.</a:t>
            </a:r>
            <a:endParaRPr/>
          </a:p>
        </p:txBody>
      </p:sp>
      <p:cxnSp>
        <p:nvCxnSpPr>
          <p:cNvPr id="766" name="Google Shape;766;p54"/>
          <p:cNvCxnSpPr/>
          <p:nvPr/>
        </p:nvCxnSpPr>
        <p:spPr>
          <a:xfrm>
            <a:off x="637175" y="4359718"/>
            <a:ext cx="7715400" cy="0"/>
          </a:xfrm>
          <a:prstGeom prst="straightConnector1">
            <a:avLst/>
          </a:prstGeom>
          <a:noFill/>
          <a:ln w="9525" cap="flat" cmpd="sng">
            <a:solidFill>
              <a:schemeClr val="lt1"/>
            </a:solidFill>
            <a:prstDash val="solid"/>
            <a:round/>
            <a:headEnd type="none" w="med" len="med"/>
            <a:tailEnd type="none" w="med" len="med"/>
          </a:ln>
        </p:spPr>
      </p:cxnSp>
      <p:sp>
        <p:nvSpPr>
          <p:cNvPr id="6" name="Google Shape;422;p41">
            <a:extLst>
              <a:ext uri="{FF2B5EF4-FFF2-40B4-BE49-F238E27FC236}">
                <a16:creationId xmlns:a16="http://schemas.microsoft.com/office/drawing/2014/main" id="{91D30476-68A2-4380-1928-746C1CFABC95}"/>
              </a:ext>
            </a:extLst>
          </p:cNvPr>
          <p:cNvSpPr txBox="1">
            <a:spLocks/>
          </p:cNvSpPr>
          <p:nvPr/>
        </p:nvSpPr>
        <p:spPr>
          <a:xfrm>
            <a:off x="4003152" y="2575005"/>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03</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person working on a computer&#10;&#10;Description automatically generated">
            <a:extLst>
              <a:ext uri="{FF2B5EF4-FFF2-40B4-BE49-F238E27FC236}">
                <a16:creationId xmlns:a16="http://schemas.microsoft.com/office/drawing/2014/main" id="{61B6C7A9-6EE7-4511-5C22-BDFD45A02710}"/>
              </a:ext>
            </a:extLst>
          </p:cNvPr>
          <p:cNvPicPr>
            <a:picLocks noGrp="1" noChangeAspect="1"/>
          </p:cNvPicPr>
          <p:nvPr>
            <p:ph type="pic" idx="2"/>
          </p:nvPr>
        </p:nvPicPr>
        <p:blipFill>
          <a:blip r:embed="rId3"/>
          <a:srcRect l="18641" r="18641"/>
          <a:stretch>
            <a:fillRect/>
          </a:stretch>
        </p:blipFill>
        <p:spPr>
          <a:xfrm>
            <a:off x="2270125" y="-1436688"/>
            <a:ext cx="4398963" cy="3943351"/>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BA: Business Master's Degree by Slidesgo">
  <a:themeElements>
    <a:clrScheme name="Simple Light">
      <a:dk1>
        <a:srgbClr val="EDE4DD"/>
      </a:dk1>
      <a:lt1>
        <a:srgbClr val="C2956F"/>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862</Words>
  <Application>Microsoft Office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Wingdings</vt:lpstr>
      <vt:lpstr>Bebas Neue</vt:lpstr>
      <vt:lpstr>Public Sans Medium</vt:lpstr>
      <vt:lpstr>Times New Roman</vt:lpstr>
      <vt:lpstr>DM Serif Text</vt:lpstr>
      <vt:lpstr>Arial</vt:lpstr>
      <vt:lpstr>Nunito Light</vt:lpstr>
      <vt:lpstr>Anaheim</vt:lpstr>
      <vt:lpstr>MBA: Business Master's Degree by Slidesgo</vt:lpstr>
      <vt:lpstr>Trang web phân tích điểm THPTQG  năm 2023  tích hợp chatbot</vt:lpstr>
      <vt:lpstr>Giới thiệu thành viên</vt:lpstr>
      <vt:lpstr>Mục lục</vt:lpstr>
      <vt:lpstr>Giới thiệu</vt:lpstr>
      <vt:lpstr>Giới thiệu về tập dữ liệu</vt:lpstr>
      <vt:lpstr>Tiền xử lý dữ liệu</vt:lpstr>
      <vt:lpstr>Nội dung</vt:lpstr>
      <vt:lpstr>Nội dung</vt:lpstr>
      <vt:lpstr>Trang web</vt:lpstr>
      <vt:lpstr>Đánh giá và cải tiến</vt:lpstr>
      <vt:lpstr>Các tiêu chí đánh giá</vt:lpstr>
      <vt:lpstr>Các tiêu chí đánh giá</vt:lpstr>
      <vt:lpstr>Những nội dung cần cải tiến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NGỌC KHÁNH TRÂN</cp:lastModifiedBy>
  <cp:revision>9</cp:revision>
  <dcterms:modified xsi:type="dcterms:W3CDTF">2025-01-14T19:38:45Z</dcterms:modified>
</cp:coreProperties>
</file>