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5629" autoAdjust="0"/>
  </p:normalViewPr>
  <p:slideViewPr>
    <p:cSldViewPr snapToGrid="0">
      <p:cViewPr varScale="1">
        <p:scale>
          <a:sx n="53" d="100"/>
          <a:sy n="53" d="100"/>
        </p:scale>
        <p:origin x="1766"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E7FA02-D3BC-4DF2-8AFD-A0CA5A1998D1}" type="doc">
      <dgm:prSet loTypeId="urn:microsoft.com/office/officeart/2005/8/layout/pyramid1" loCatId="pyramid" qsTypeId="urn:microsoft.com/office/officeart/2005/8/quickstyle/simple1" qsCatId="simple" csTypeId="urn:microsoft.com/office/officeart/2005/8/colors/accent1_2" csCatId="accent1"/>
      <dgm:spPr/>
    </dgm:pt>
    <dgm:pt modelId="{4A6E27E8-9CEA-4E74-9400-DDF5A781EC9C}">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1" i="0" u="none" strike="noStrike" cap="none" normalizeH="0" baseline="0">
              <a:ln>
                <a:noFill/>
              </a:ln>
              <a:solidFill>
                <a:schemeClr val="bg1"/>
              </a:solidFill>
              <a:effectLst/>
              <a:latin typeface="Verdana" panose="020B0604030504040204" pitchFamily="34" charset="0"/>
              <a:ea typeface="宋体" panose="02010600030101010101" pitchFamily="2" charset="-122"/>
            </a:rPr>
            <a:t>元</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1" i="0" u="none" strike="noStrike" cap="none" normalizeH="0" baseline="0">
              <a:ln>
                <a:noFill/>
              </a:ln>
              <a:solidFill>
                <a:schemeClr val="bg1"/>
              </a:solidFill>
              <a:effectLst/>
              <a:latin typeface="Verdana" panose="020B0604030504040204" pitchFamily="34" charset="0"/>
              <a:ea typeface="宋体" panose="02010600030101010101" pitchFamily="2" charset="-122"/>
            </a:rPr>
            <a:t>知识</a:t>
          </a:r>
        </a:p>
      </dgm:t>
    </dgm:pt>
    <dgm:pt modelId="{4954AEDC-8CB9-4D21-9CFF-353DE3AE6017}" type="parTrans" cxnId="{A9E2FE1B-97BE-43C8-92CF-BE257E7953DC}">
      <dgm:prSet/>
      <dgm:spPr/>
      <dgm:t>
        <a:bodyPr/>
        <a:lstStyle/>
        <a:p>
          <a:endParaRPr lang="zh-CN" altLang="en-US"/>
        </a:p>
      </dgm:t>
    </dgm:pt>
    <dgm:pt modelId="{4409698F-E658-4DE1-B98C-38220CC08050}" type="sibTrans" cxnId="{A9E2FE1B-97BE-43C8-92CF-BE257E7953DC}">
      <dgm:prSet/>
      <dgm:spPr/>
      <dgm:t>
        <a:bodyPr/>
        <a:lstStyle/>
        <a:p>
          <a:endParaRPr lang="zh-CN" altLang="en-US"/>
        </a:p>
      </dgm:t>
    </dgm:pt>
    <dgm:pt modelId="{3B61BF8F-6D5A-4CC4-BB40-DD26AEE06F33}">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1" i="0" u="none" strike="noStrike" cap="none" normalizeH="0" baseline="0">
              <a:ln>
                <a:noFill/>
              </a:ln>
              <a:solidFill>
                <a:schemeClr val="bg1"/>
              </a:solidFill>
              <a:effectLst/>
              <a:latin typeface="Verdana" panose="020B0604030504040204" pitchFamily="34" charset="0"/>
              <a:ea typeface="宋体" panose="02010600030101010101" pitchFamily="2" charset="-122"/>
            </a:rPr>
            <a:t>知  识</a:t>
          </a:r>
        </a:p>
      </dgm:t>
    </dgm:pt>
    <dgm:pt modelId="{0B7D0672-F617-4D23-BCEF-8E94845B2A78}" type="parTrans" cxnId="{1836AF8D-92AE-4932-9FD1-E1EE86C8D46F}">
      <dgm:prSet/>
      <dgm:spPr/>
      <dgm:t>
        <a:bodyPr/>
        <a:lstStyle/>
        <a:p>
          <a:endParaRPr lang="zh-CN" altLang="en-US"/>
        </a:p>
      </dgm:t>
    </dgm:pt>
    <dgm:pt modelId="{5AEB95F9-FBC0-4D20-8F83-8A8676C23F1A}" type="sibTrans" cxnId="{1836AF8D-92AE-4932-9FD1-E1EE86C8D46F}">
      <dgm:prSet/>
      <dgm:spPr/>
      <dgm:t>
        <a:bodyPr/>
        <a:lstStyle/>
        <a:p>
          <a:endParaRPr lang="zh-CN" altLang="en-US"/>
        </a:p>
      </dgm:t>
    </dgm:pt>
    <dgm:pt modelId="{2A17C352-2E12-4B99-9579-A9F4535AC737}">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1" i="0" u="none" strike="noStrike" cap="none" normalizeH="0" baseline="0">
              <a:ln>
                <a:noFill/>
              </a:ln>
              <a:solidFill>
                <a:schemeClr val="bg1"/>
              </a:solidFill>
              <a:effectLst/>
              <a:latin typeface="Verdana" panose="020B0604030504040204" pitchFamily="34" charset="0"/>
              <a:ea typeface="宋体" panose="02010600030101010101" pitchFamily="2" charset="-122"/>
            </a:rPr>
            <a:t>信  息</a:t>
          </a:r>
        </a:p>
      </dgm:t>
    </dgm:pt>
    <dgm:pt modelId="{D3CD3895-E81F-44B4-A116-D90A5C3142DE}" type="parTrans" cxnId="{EB5EF285-B73D-4DA8-9019-4BD3D0E387E6}">
      <dgm:prSet/>
      <dgm:spPr/>
      <dgm:t>
        <a:bodyPr/>
        <a:lstStyle/>
        <a:p>
          <a:endParaRPr lang="zh-CN" altLang="en-US"/>
        </a:p>
      </dgm:t>
    </dgm:pt>
    <dgm:pt modelId="{2F043F97-B1DA-48EF-9FF9-4425B6DCE43C}" type="sibTrans" cxnId="{EB5EF285-B73D-4DA8-9019-4BD3D0E387E6}">
      <dgm:prSet/>
      <dgm:spPr/>
      <dgm:t>
        <a:bodyPr/>
        <a:lstStyle/>
        <a:p>
          <a:endParaRPr lang="zh-CN" altLang="en-US"/>
        </a:p>
      </dgm:t>
    </dgm:pt>
    <dgm:pt modelId="{06980573-87D7-4501-A780-7DEA06192538}">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1" i="0" u="none" strike="noStrike" cap="none" normalizeH="0" baseline="0">
              <a:ln>
                <a:noFill/>
              </a:ln>
              <a:solidFill>
                <a:schemeClr val="bg1"/>
              </a:solidFill>
              <a:effectLst/>
              <a:latin typeface="Verdana" panose="020B0604030504040204" pitchFamily="34" charset="0"/>
              <a:ea typeface="宋体" panose="02010600030101010101" pitchFamily="2" charset="-122"/>
            </a:rPr>
            <a:t>数  据</a:t>
          </a:r>
        </a:p>
      </dgm:t>
    </dgm:pt>
    <dgm:pt modelId="{176D1154-FD62-492A-97B0-DA3FF008C7AC}" type="parTrans" cxnId="{5B53186B-C552-417E-A50A-3D1E3C9D364B}">
      <dgm:prSet/>
      <dgm:spPr/>
      <dgm:t>
        <a:bodyPr/>
        <a:lstStyle/>
        <a:p>
          <a:endParaRPr lang="zh-CN" altLang="en-US"/>
        </a:p>
      </dgm:t>
    </dgm:pt>
    <dgm:pt modelId="{6895C019-811A-4A77-9F9B-DFF3E593818A}" type="sibTrans" cxnId="{5B53186B-C552-417E-A50A-3D1E3C9D364B}">
      <dgm:prSet/>
      <dgm:spPr/>
      <dgm:t>
        <a:bodyPr/>
        <a:lstStyle/>
        <a:p>
          <a:endParaRPr lang="zh-CN" altLang="en-US"/>
        </a:p>
      </dgm:t>
    </dgm:pt>
    <dgm:pt modelId="{6316E8E7-0FBA-44F8-AC52-D1708BD0A999}">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1" i="0" u="none" strike="noStrike" cap="none" normalizeH="0" baseline="0">
              <a:ln>
                <a:noFill/>
              </a:ln>
              <a:solidFill>
                <a:schemeClr val="bg1"/>
              </a:solidFill>
              <a:effectLst/>
              <a:latin typeface="Verdana" panose="020B0604030504040204" pitchFamily="34" charset="0"/>
              <a:ea typeface="宋体" panose="02010600030101010101" pitchFamily="2" charset="-122"/>
            </a:rPr>
            <a:t>噪  声</a:t>
          </a:r>
        </a:p>
      </dgm:t>
    </dgm:pt>
    <dgm:pt modelId="{8FB35271-5F74-4802-AE17-69BA33D81628}" type="parTrans" cxnId="{478F137E-FDBD-4BDA-B754-9914505ACF49}">
      <dgm:prSet/>
      <dgm:spPr/>
      <dgm:t>
        <a:bodyPr/>
        <a:lstStyle/>
        <a:p>
          <a:endParaRPr lang="zh-CN" altLang="en-US"/>
        </a:p>
      </dgm:t>
    </dgm:pt>
    <dgm:pt modelId="{E312789F-7184-4863-8819-180D01F91A48}" type="sibTrans" cxnId="{478F137E-FDBD-4BDA-B754-9914505ACF49}">
      <dgm:prSet/>
      <dgm:spPr/>
      <dgm:t>
        <a:bodyPr/>
        <a:lstStyle/>
        <a:p>
          <a:endParaRPr lang="zh-CN" altLang="en-US"/>
        </a:p>
      </dgm:t>
    </dgm:pt>
    <dgm:pt modelId="{1F406C61-4111-4835-AB94-4D3484B1D793}" type="pres">
      <dgm:prSet presAssocID="{09E7FA02-D3BC-4DF2-8AFD-A0CA5A1998D1}" presName="Name0" presStyleCnt="0">
        <dgm:presLayoutVars>
          <dgm:dir/>
          <dgm:animLvl val="lvl"/>
          <dgm:resizeHandles val="exact"/>
        </dgm:presLayoutVars>
      </dgm:prSet>
      <dgm:spPr/>
    </dgm:pt>
    <dgm:pt modelId="{CCC0973E-265A-4F4E-923C-EE8BEB0D7CF3}" type="pres">
      <dgm:prSet presAssocID="{4A6E27E8-9CEA-4E74-9400-DDF5A781EC9C}" presName="Name8" presStyleCnt="0"/>
      <dgm:spPr/>
    </dgm:pt>
    <dgm:pt modelId="{D7B5346B-87FE-4D39-9A6B-9A28C05C62F6}" type="pres">
      <dgm:prSet presAssocID="{4A6E27E8-9CEA-4E74-9400-DDF5A781EC9C}" presName="level" presStyleLbl="node1" presStyleIdx="0" presStyleCnt="5">
        <dgm:presLayoutVars>
          <dgm:chMax val="1"/>
          <dgm:bulletEnabled val="1"/>
        </dgm:presLayoutVars>
      </dgm:prSet>
      <dgm:spPr/>
    </dgm:pt>
    <dgm:pt modelId="{24919CDA-6AE2-4A2C-9919-6DC8C045E1CD}" type="pres">
      <dgm:prSet presAssocID="{4A6E27E8-9CEA-4E74-9400-DDF5A781EC9C}" presName="levelTx" presStyleLbl="revTx" presStyleIdx="0" presStyleCnt="0">
        <dgm:presLayoutVars>
          <dgm:chMax val="1"/>
          <dgm:bulletEnabled val="1"/>
        </dgm:presLayoutVars>
      </dgm:prSet>
      <dgm:spPr/>
    </dgm:pt>
    <dgm:pt modelId="{41408045-71D8-4282-8CB8-6814555F0522}" type="pres">
      <dgm:prSet presAssocID="{3B61BF8F-6D5A-4CC4-BB40-DD26AEE06F33}" presName="Name8" presStyleCnt="0"/>
      <dgm:spPr/>
    </dgm:pt>
    <dgm:pt modelId="{23E888B1-FACC-440C-B63D-1A5FCE2762E7}" type="pres">
      <dgm:prSet presAssocID="{3B61BF8F-6D5A-4CC4-BB40-DD26AEE06F33}" presName="level" presStyleLbl="node1" presStyleIdx="1" presStyleCnt="5">
        <dgm:presLayoutVars>
          <dgm:chMax val="1"/>
          <dgm:bulletEnabled val="1"/>
        </dgm:presLayoutVars>
      </dgm:prSet>
      <dgm:spPr/>
    </dgm:pt>
    <dgm:pt modelId="{CF7D2A50-816D-4044-B7BA-604CEDB2B195}" type="pres">
      <dgm:prSet presAssocID="{3B61BF8F-6D5A-4CC4-BB40-DD26AEE06F33}" presName="levelTx" presStyleLbl="revTx" presStyleIdx="0" presStyleCnt="0">
        <dgm:presLayoutVars>
          <dgm:chMax val="1"/>
          <dgm:bulletEnabled val="1"/>
        </dgm:presLayoutVars>
      </dgm:prSet>
      <dgm:spPr/>
    </dgm:pt>
    <dgm:pt modelId="{52BEE01C-C20A-4D1D-8D35-6F10D5FD6C6E}" type="pres">
      <dgm:prSet presAssocID="{2A17C352-2E12-4B99-9579-A9F4535AC737}" presName="Name8" presStyleCnt="0"/>
      <dgm:spPr/>
    </dgm:pt>
    <dgm:pt modelId="{5D7AA214-F3F5-4A8A-A506-E532A24A8A99}" type="pres">
      <dgm:prSet presAssocID="{2A17C352-2E12-4B99-9579-A9F4535AC737}" presName="level" presStyleLbl="node1" presStyleIdx="2" presStyleCnt="5">
        <dgm:presLayoutVars>
          <dgm:chMax val="1"/>
          <dgm:bulletEnabled val="1"/>
        </dgm:presLayoutVars>
      </dgm:prSet>
      <dgm:spPr/>
    </dgm:pt>
    <dgm:pt modelId="{B070FE5B-7E11-4A38-A43E-5E164FBDF12D}" type="pres">
      <dgm:prSet presAssocID="{2A17C352-2E12-4B99-9579-A9F4535AC737}" presName="levelTx" presStyleLbl="revTx" presStyleIdx="0" presStyleCnt="0">
        <dgm:presLayoutVars>
          <dgm:chMax val="1"/>
          <dgm:bulletEnabled val="1"/>
        </dgm:presLayoutVars>
      </dgm:prSet>
      <dgm:spPr/>
    </dgm:pt>
    <dgm:pt modelId="{0FCA43E7-DD82-4549-A444-6D09ADF91011}" type="pres">
      <dgm:prSet presAssocID="{06980573-87D7-4501-A780-7DEA06192538}" presName="Name8" presStyleCnt="0"/>
      <dgm:spPr/>
    </dgm:pt>
    <dgm:pt modelId="{9A5959EA-3732-48A2-BD4B-F831B7D2B21E}" type="pres">
      <dgm:prSet presAssocID="{06980573-87D7-4501-A780-7DEA06192538}" presName="level" presStyleLbl="node1" presStyleIdx="3" presStyleCnt="5">
        <dgm:presLayoutVars>
          <dgm:chMax val="1"/>
          <dgm:bulletEnabled val="1"/>
        </dgm:presLayoutVars>
      </dgm:prSet>
      <dgm:spPr/>
    </dgm:pt>
    <dgm:pt modelId="{C16CAC61-C194-497D-88F1-19ECB45F5EFF}" type="pres">
      <dgm:prSet presAssocID="{06980573-87D7-4501-A780-7DEA06192538}" presName="levelTx" presStyleLbl="revTx" presStyleIdx="0" presStyleCnt="0">
        <dgm:presLayoutVars>
          <dgm:chMax val="1"/>
          <dgm:bulletEnabled val="1"/>
        </dgm:presLayoutVars>
      </dgm:prSet>
      <dgm:spPr/>
    </dgm:pt>
    <dgm:pt modelId="{D2189070-BE77-4F67-9A0B-AF1998045DA9}" type="pres">
      <dgm:prSet presAssocID="{6316E8E7-0FBA-44F8-AC52-D1708BD0A999}" presName="Name8" presStyleCnt="0"/>
      <dgm:spPr/>
    </dgm:pt>
    <dgm:pt modelId="{1FA92E77-C121-457B-AB22-3A999509B6E6}" type="pres">
      <dgm:prSet presAssocID="{6316E8E7-0FBA-44F8-AC52-D1708BD0A999}" presName="level" presStyleLbl="node1" presStyleIdx="4" presStyleCnt="5">
        <dgm:presLayoutVars>
          <dgm:chMax val="1"/>
          <dgm:bulletEnabled val="1"/>
        </dgm:presLayoutVars>
      </dgm:prSet>
      <dgm:spPr/>
    </dgm:pt>
    <dgm:pt modelId="{B4D94199-0F13-466B-BC78-CD8F76878328}" type="pres">
      <dgm:prSet presAssocID="{6316E8E7-0FBA-44F8-AC52-D1708BD0A999}" presName="levelTx" presStyleLbl="revTx" presStyleIdx="0" presStyleCnt="0">
        <dgm:presLayoutVars>
          <dgm:chMax val="1"/>
          <dgm:bulletEnabled val="1"/>
        </dgm:presLayoutVars>
      </dgm:prSet>
      <dgm:spPr/>
    </dgm:pt>
  </dgm:ptLst>
  <dgm:cxnLst>
    <dgm:cxn modelId="{A9E2FE1B-97BE-43C8-92CF-BE257E7953DC}" srcId="{09E7FA02-D3BC-4DF2-8AFD-A0CA5A1998D1}" destId="{4A6E27E8-9CEA-4E74-9400-DDF5A781EC9C}" srcOrd="0" destOrd="0" parTransId="{4954AEDC-8CB9-4D21-9CFF-353DE3AE6017}" sibTransId="{4409698F-E658-4DE1-B98C-38220CC08050}"/>
    <dgm:cxn modelId="{0C555441-2237-448C-9CD7-2904B1A33226}" type="presOf" srcId="{4A6E27E8-9CEA-4E74-9400-DDF5A781EC9C}" destId="{D7B5346B-87FE-4D39-9A6B-9A28C05C62F6}" srcOrd="0" destOrd="0" presId="urn:microsoft.com/office/officeart/2005/8/layout/pyramid1"/>
    <dgm:cxn modelId="{2E542A45-5A16-432E-A0E0-65F3E898EBF9}" type="presOf" srcId="{4A6E27E8-9CEA-4E74-9400-DDF5A781EC9C}" destId="{24919CDA-6AE2-4A2C-9919-6DC8C045E1CD}" srcOrd="1" destOrd="0" presId="urn:microsoft.com/office/officeart/2005/8/layout/pyramid1"/>
    <dgm:cxn modelId="{5B53186B-C552-417E-A50A-3D1E3C9D364B}" srcId="{09E7FA02-D3BC-4DF2-8AFD-A0CA5A1998D1}" destId="{06980573-87D7-4501-A780-7DEA06192538}" srcOrd="3" destOrd="0" parTransId="{176D1154-FD62-492A-97B0-DA3FF008C7AC}" sibTransId="{6895C019-811A-4A77-9F9B-DFF3E593818A}"/>
    <dgm:cxn modelId="{3331E46B-5AE2-41A5-91AF-CE37054FE08C}" type="presOf" srcId="{2A17C352-2E12-4B99-9579-A9F4535AC737}" destId="{B070FE5B-7E11-4A38-A43E-5E164FBDF12D}" srcOrd="1" destOrd="0" presId="urn:microsoft.com/office/officeart/2005/8/layout/pyramid1"/>
    <dgm:cxn modelId="{36A09B53-B6FE-4CF4-A79C-18F097BE1B88}" type="presOf" srcId="{3B61BF8F-6D5A-4CC4-BB40-DD26AEE06F33}" destId="{23E888B1-FACC-440C-B63D-1A5FCE2762E7}" srcOrd="0" destOrd="0" presId="urn:microsoft.com/office/officeart/2005/8/layout/pyramid1"/>
    <dgm:cxn modelId="{0F2C2077-8359-4DDC-BC93-8FB872B311BD}" type="presOf" srcId="{06980573-87D7-4501-A780-7DEA06192538}" destId="{C16CAC61-C194-497D-88F1-19ECB45F5EFF}" srcOrd="1" destOrd="0" presId="urn:microsoft.com/office/officeart/2005/8/layout/pyramid1"/>
    <dgm:cxn modelId="{478F137E-FDBD-4BDA-B754-9914505ACF49}" srcId="{09E7FA02-D3BC-4DF2-8AFD-A0CA5A1998D1}" destId="{6316E8E7-0FBA-44F8-AC52-D1708BD0A999}" srcOrd="4" destOrd="0" parTransId="{8FB35271-5F74-4802-AE17-69BA33D81628}" sibTransId="{E312789F-7184-4863-8819-180D01F91A48}"/>
    <dgm:cxn modelId="{0836907F-561A-4CD0-89D7-6670B59DEEC4}" type="presOf" srcId="{06980573-87D7-4501-A780-7DEA06192538}" destId="{9A5959EA-3732-48A2-BD4B-F831B7D2B21E}" srcOrd="0" destOrd="0" presId="urn:microsoft.com/office/officeart/2005/8/layout/pyramid1"/>
    <dgm:cxn modelId="{EB5EF285-B73D-4DA8-9019-4BD3D0E387E6}" srcId="{09E7FA02-D3BC-4DF2-8AFD-A0CA5A1998D1}" destId="{2A17C352-2E12-4B99-9579-A9F4535AC737}" srcOrd="2" destOrd="0" parTransId="{D3CD3895-E81F-44B4-A116-D90A5C3142DE}" sibTransId="{2F043F97-B1DA-48EF-9FF9-4425B6DCE43C}"/>
    <dgm:cxn modelId="{1836AF8D-92AE-4932-9FD1-E1EE86C8D46F}" srcId="{09E7FA02-D3BC-4DF2-8AFD-A0CA5A1998D1}" destId="{3B61BF8F-6D5A-4CC4-BB40-DD26AEE06F33}" srcOrd="1" destOrd="0" parTransId="{0B7D0672-F617-4D23-BCEF-8E94845B2A78}" sibTransId="{5AEB95F9-FBC0-4D20-8F83-8A8676C23F1A}"/>
    <dgm:cxn modelId="{32203E95-0B2D-4A6B-B78F-59630D9809B4}" type="presOf" srcId="{2A17C352-2E12-4B99-9579-A9F4535AC737}" destId="{5D7AA214-F3F5-4A8A-A506-E532A24A8A99}" srcOrd="0" destOrd="0" presId="urn:microsoft.com/office/officeart/2005/8/layout/pyramid1"/>
    <dgm:cxn modelId="{18D27E95-5838-4D84-8E9E-8306FE728888}" type="presOf" srcId="{6316E8E7-0FBA-44F8-AC52-D1708BD0A999}" destId="{B4D94199-0F13-466B-BC78-CD8F76878328}" srcOrd="1" destOrd="0" presId="urn:microsoft.com/office/officeart/2005/8/layout/pyramid1"/>
    <dgm:cxn modelId="{D1C535C0-6933-4897-B071-6F0022124B32}" type="presOf" srcId="{6316E8E7-0FBA-44F8-AC52-D1708BD0A999}" destId="{1FA92E77-C121-457B-AB22-3A999509B6E6}" srcOrd="0" destOrd="0" presId="urn:microsoft.com/office/officeart/2005/8/layout/pyramid1"/>
    <dgm:cxn modelId="{B7EF09CF-2716-42F8-AA68-D3FFBBA90B60}" type="presOf" srcId="{09E7FA02-D3BC-4DF2-8AFD-A0CA5A1998D1}" destId="{1F406C61-4111-4835-AB94-4D3484B1D793}" srcOrd="0" destOrd="0" presId="urn:microsoft.com/office/officeart/2005/8/layout/pyramid1"/>
    <dgm:cxn modelId="{9D6CACEE-C3F7-48D3-97B6-A807F136138D}" type="presOf" srcId="{3B61BF8F-6D5A-4CC4-BB40-DD26AEE06F33}" destId="{CF7D2A50-816D-4044-B7BA-604CEDB2B195}" srcOrd="1" destOrd="0" presId="urn:microsoft.com/office/officeart/2005/8/layout/pyramid1"/>
    <dgm:cxn modelId="{E567FA1B-65E2-4386-B396-BFD6490B1C38}" type="presParOf" srcId="{1F406C61-4111-4835-AB94-4D3484B1D793}" destId="{CCC0973E-265A-4F4E-923C-EE8BEB0D7CF3}" srcOrd="0" destOrd="0" presId="urn:microsoft.com/office/officeart/2005/8/layout/pyramid1"/>
    <dgm:cxn modelId="{91074CC4-49C8-4DFC-9CBE-23692732AF72}" type="presParOf" srcId="{CCC0973E-265A-4F4E-923C-EE8BEB0D7CF3}" destId="{D7B5346B-87FE-4D39-9A6B-9A28C05C62F6}" srcOrd="0" destOrd="0" presId="urn:microsoft.com/office/officeart/2005/8/layout/pyramid1"/>
    <dgm:cxn modelId="{F6AEB048-5584-4CB1-88FB-F5FEF70829D1}" type="presParOf" srcId="{CCC0973E-265A-4F4E-923C-EE8BEB0D7CF3}" destId="{24919CDA-6AE2-4A2C-9919-6DC8C045E1CD}" srcOrd="1" destOrd="0" presId="urn:microsoft.com/office/officeart/2005/8/layout/pyramid1"/>
    <dgm:cxn modelId="{7B08494C-5667-4C02-96B2-D6BA7154686A}" type="presParOf" srcId="{1F406C61-4111-4835-AB94-4D3484B1D793}" destId="{41408045-71D8-4282-8CB8-6814555F0522}" srcOrd="1" destOrd="0" presId="urn:microsoft.com/office/officeart/2005/8/layout/pyramid1"/>
    <dgm:cxn modelId="{9C9B6610-69D5-4234-A7A3-88AA38849C73}" type="presParOf" srcId="{41408045-71D8-4282-8CB8-6814555F0522}" destId="{23E888B1-FACC-440C-B63D-1A5FCE2762E7}" srcOrd="0" destOrd="0" presId="urn:microsoft.com/office/officeart/2005/8/layout/pyramid1"/>
    <dgm:cxn modelId="{3AE0F8EB-34D6-4CA9-8A2F-45EBDB54A5D2}" type="presParOf" srcId="{41408045-71D8-4282-8CB8-6814555F0522}" destId="{CF7D2A50-816D-4044-B7BA-604CEDB2B195}" srcOrd="1" destOrd="0" presId="urn:microsoft.com/office/officeart/2005/8/layout/pyramid1"/>
    <dgm:cxn modelId="{0535634E-CB12-45BD-8395-D9E568D65A88}" type="presParOf" srcId="{1F406C61-4111-4835-AB94-4D3484B1D793}" destId="{52BEE01C-C20A-4D1D-8D35-6F10D5FD6C6E}" srcOrd="2" destOrd="0" presId="urn:microsoft.com/office/officeart/2005/8/layout/pyramid1"/>
    <dgm:cxn modelId="{C1FABF25-CED2-477E-A569-43BA113789DA}" type="presParOf" srcId="{52BEE01C-C20A-4D1D-8D35-6F10D5FD6C6E}" destId="{5D7AA214-F3F5-4A8A-A506-E532A24A8A99}" srcOrd="0" destOrd="0" presId="urn:microsoft.com/office/officeart/2005/8/layout/pyramid1"/>
    <dgm:cxn modelId="{8296B28E-0128-43C2-A8FB-ECD025EB2827}" type="presParOf" srcId="{52BEE01C-C20A-4D1D-8D35-6F10D5FD6C6E}" destId="{B070FE5B-7E11-4A38-A43E-5E164FBDF12D}" srcOrd="1" destOrd="0" presId="urn:microsoft.com/office/officeart/2005/8/layout/pyramid1"/>
    <dgm:cxn modelId="{5D209B92-AE1B-420A-88F8-D6197D8C5341}" type="presParOf" srcId="{1F406C61-4111-4835-AB94-4D3484B1D793}" destId="{0FCA43E7-DD82-4549-A444-6D09ADF91011}" srcOrd="3" destOrd="0" presId="urn:microsoft.com/office/officeart/2005/8/layout/pyramid1"/>
    <dgm:cxn modelId="{63B1CE4C-F5B5-42A4-8856-148D59F91524}" type="presParOf" srcId="{0FCA43E7-DD82-4549-A444-6D09ADF91011}" destId="{9A5959EA-3732-48A2-BD4B-F831B7D2B21E}" srcOrd="0" destOrd="0" presId="urn:microsoft.com/office/officeart/2005/8/layout/pyramid1"/>
    <dgm:cxn modelId="{8EB4B868-5AE7-454D-852F-579620AEF0E6}" type="presParOf" srcId="{0FCA43E7-DD82-4549-A444-6D09ADF91011}" destId="{C16CAC61-C194-497D-88F1-19ECB45F5EFF}" srcOrd="1" destOrd="0" presId="urn:microsoft.com/office/officeart/2005/8/layout/pyramid1"/>
    <dgm:cxn modelId="{83F12622-42A5-4CB3-96AB-187F95BF1FB0}" type="presParOf" srcId="{1F406C61-4111-4835-AB94-4D3484B1D793}" destId="{D2189070-BE77-4F67-9A0B-AF1998045DA9}" srcOrd="4" destOrd="0" presId="urn:microsoft.com/office/officeart/2005/8/layout/pyramid1"/>
    <dgm:cxn modelId="{76C44E37-C1A6-4A32-8EFB-B5D522FB1B8D}" type="presParOf" srcId="{D2189070-BE77-4F67-9A0B-AF1998045DA9}" destId="{1FA92E77-C121-457B-AB22-3A999509B6E6}" srcOrd="0" destOrd="0" presId="urn:microsoft.com/office/officeart/2005/8/layout/pyramid1"/>
    <dgm:cxn modelId="{2EB7C766-17BD-49F3-9CDA-1E893A7C2837}" type="presParOf" srcId="{D2189070-BE77-4F67-9A0B-AF1998045DA9}" destId="{B4D94199-0F13-466B-BC78-CD8F76878328}"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5346B-87FE-4D39-9A6B-9A28C05C62F6}">
      <dsp:nvSpPr>
        <dsp:cNvPr id="0" name=""/>
        <dsp:cNvSpPr/>
      </dsp:nvSpPr>
      <dsp:spPr>
        <a:xfrm>
          <a:off x="3070860" y="0"/>
          <a:ext cx="1535430" cy="941705"/>
        </a:xfrm>
        <a:prstGeom prst="trapezoid">
          <a:avLst>
            <a:gd name="adj" fmla="val 8152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kern="1200" cap="none" normalizeH="0" baseline="0">
              <a:ln>
                <a:noFill/>
              </a:ln>
              <a:solidFill>
                <a:schemeClr val="bg1"/>
              </a:solidFill>
              <a:effectLst/>
              <a:latin typeface="Verdana" panose="020B0604030504040204" pitchFamily="34" charset="0"/>
              <a:ea typeface="宋体" panose="02010600030101010101" pitchFamily="2" charset="-122"/>
            </a:rPr>
            <a:t>元</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kern="1200" cap="none" normalizeH="0" baseline="0">
              <a:ln>
                <a:noFill/>
              </a:ln>
              <a:solidFill>
                <a:schemeClr val="bg1"/>
              </a:solidFill>
              <a:effectLst/>
              <a:latin typeface="Verdana" panose="020B0604030504040204" pitchFamily="34" charset="0"/>
              <a:ea typeface="宋体" panose="02010600030101010101" pitchFamily="2" charset="-122"/>
            </a:rPr>
            <a:t>知识</a:t>
          </a:r>
        </a:p>
      </dsp:txBody>
      <dsp:txXfrm>
        <a:off x="3070860" y="0"/>
        <a:ext cx="1535430" cy="941705"/>
      </dsp:txXfrm>
    </dsp:sp>
    <dsp:sp modelId="{23E888B1-FACC-440C-B63D-1A5FCE2762E7}">
      <dsp:nvSpPr>
        <dsp:cNvPr id="0" name=""/>
        <dsp:cNvSpPr/>
      </dsp:nvSpPr>
      <dsp:spPr>
        <a:xfrm>
          <a:off x="2303145" y="941705"/>
          <a:ext cx="3070860" cy="941705"/>
        </a:xfrm>
        <a:prstGeom prst="trapezoid">
          <a:avLst>
            <a:gd name="adj" fmla="val 8152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kern="1200" cap="none" normalizeH="0" baseline="0">
              <a:ln>
                <a:noFill/>
              </a:ln>
              <a:solidFill>
                <a:schemeClr val="bg1"/>
              </a:solidFill>
              <a:effectLst/>
              <a:latin typeface="Verdana" panose="020B0604030504040204" pitchFamily="34" charset="0"/>
              <a:ea typeface="宋体" panose="02010600030101010101" pitchFamily="2" charset="-122"/>
            </a:rPr>
            <a:t>知  识</a:t>
          </a:r>
        </a:p>
      </dsp:txBody>
      <dsp:txXfrm>
        <a:off x="2840545" y="941705"/>
        <a:ext cx="1996059" cy="941705"/>
      </dsp:txXfrm>
    </dsp:sp>
    <dsp:sp modelId="{5D7AA214-F3F5-4A8A-A506-E532A24A8A99}">
      <dsp:nvSpPr>
        <dsp:cNvPr id="0" name=""/>
        <dsp:cNvSpPr/>
      </dsp:nvSpPr>
      <dsp:spPr>
        <a:xfrm>
          <a:off x="1535430" y="1883410"/>
          <a:ext cx="4606290" cy="941705"/>
        </a:xfrm>
        <a:prstGeom prst="trapezoid">
          <a:avLst>
            <a:gd name="adj" fmla="val 8152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kern="1200" cap="none" normalizeH="0" baseline="0">
              <a:ln>
                <a:noFill/>
              </a:ln>
              <a:solidFill>
                <a:schemeClr val="bg1"/>
              </a:solidFill>
              <a:effectLst/>
              <a:latin typeface="Verdana" panose="020B0604030504040204" pitchFamily="34" charset="0"/>
              <a:ea typeface="宋体" panose="02010600030101010101" pitchFamily="2" charset="-122"/>
            </a:rPr>
            <a:t>信  息</a:t>
          </a:r>
        </a:p>
      </dsp:txBody>
      <dsp:txXfrm>
        <a:off x="2341530" y="1883410"/>
        <a:ext cx="2994088" cy="941705"/>
      </dsp:txXfrm>
    </dsp:sp>
    <dsp:sp modelId="{9A5959EA-3732-48A2-BD4B-F831B7D2B21E}">
      <dsp:nvSpPr>
        <dsp:cNvPr id="0" name=""/>
        <dsp:cNvSpPr/>
      </dsp:nvSpPr>
      <dsp:spPr>
        <a:xfrm>
          <a:off x="767715" y="2825115"/>
          <a:ext cx="6141720" cy="941705"/>
        </a:xfrm>
        <a:prstGeom prst="trapezoid">
          <a:avLst>
            <a:gd name="adj" fmla="val 8152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kern="1200" cap="none" normalizeH="0" baseline="0">
              <a:ln>
                <a:noFill/>
              </a:ln>
              <a:solidFill>
                <a:schemeClr val="bg1"/>
              </a:solidFill>
              <a:effectLst/>
              <a:latin typeface="Verdana" panose="020B0604030504040204" pitchFamily="34" charset="0"/>
              <a:ea typeface="宋体" panose="02010600030101010101" pitchFamily="2" charset="-122"/>
            </a:rPr>
            <a:t>数  据</a:t>
          </a:r>
        </a:p>
      </dsp:txBody>
      <dsp:txXfrm>
        <a:off x="1842515" y="2825115"/>
        <a:ext cx="3992118" cy="941705"/>
      </dsp:txXfrm>
    </dsp:sp>
    <dsp:sp modelId="{1FA92E77-C121-457B-AB22-3A999509B6E6}">
      <dsp:nvSpPr>
        <dsp:cNvPr id="0" name=""/>
        <dsp:cNvSpPr/>
      </dsp:nvSpPr>
      <dsp:spPr>
        <a:xfrm>
          <a:off x="0" y="3766820"/>
          <a:ext cx="7677150" cy="941705"/>
        </a:xfrm>
        <a:prstGeom prst="trapezoid">
          <a:avLst>
            <a:gd name="adj" fmla="val 8152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kern="1200" cap="none" normalizeH="0" baseline="0">
              <a:ln>
                <a:noFill/>
              </a:ln>
              <a:solidFill>
                <a:schemeClr val="bg1"/>
              </a:solidFill>
              <a:effectLst/>
              <a:latin typeface="Verdana" panose="020B0604030504040204" pitchFamily="34" charset="0"/>
              <a:ea typeface="宋体" panose="02010600030101010101" pitchFamily="2" charset="-122"/>
            </a:rPr>
            <a:t>噪  声</a:t>
          </a:r>
        </a:p>
      </dsp:txBody>
      <dsp:txXfrm>
        <a:off x="1343501" y="3766820"/>
        <a:ext cx="4990147" cy="941705"/>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B9D67-742C-4565-9956-A8EF9700BF5C}" type="datetimeFigureOut">
              <a:rPr lang="zh-CN" altLang="en-US" smtClean="0"/>
              <a:t>2019/11/7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DE19D-9BBE-4826-91E4-01061D2FB38C}" type="slidenum">
              <a:rPr lang="zh-CN" altLang="en-US" smtClean="0"/>
              <a:t>‹#›</a:t>
            </a:fld>
            <a:endParaRPr lang="zh-CN" altLang="en-US"/>
          </a:p>
        </p:txBody>
      </p:sp>
    </p:spTree>
    <p:extLst>
      <p:ext uri="{BB962C8B-B14F-4D97-AF65-F5344CB8AC3E}">
        <p14:creationId xmlns:p14="http://schemas.microsoft.com/office/powerpoint/2010/main" val="3367566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C29827-B254-47F7-A4F3-4CA9F62F1A61}"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2610" name="Rectangle 2"/>
          <p:cNvSpPr>
            <a:spLocks noGrp="1" noRot="1" noChangeAspect="1" noChangeArrowheads="1" noTextEdit="1"/>
          </p:cNvSpPr>
          <p:nvPr>
            <p:ph type="sldImg"/>
          </p:nvPr>
        </p:nvSpPr>
        <p:spPr>
          <a:xfrm>
            <a:off x="139700" y="768350"/>
            <a:ext cx="6819900" cy="3836988"/>
          </a:xfrm>
          <a:ln/>
        </p:spPr>
      </p:sp>
      <p:sp>
        <p:nvSpPr>
          <p:cNvPr id="4526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07392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E622B7-2452-4325-B981-07C934B87BD5}"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1826" name="Rectangle 2"/>
          <p:cNvSpPr>
            <a:spLocks noGrp="1" noRot="1" noChangeAspect="1" noChangeArrowheads="1" noTextEdit="1"/>
          </p:cNvSpPr>
          <p:nvPr>
            <p:ph type="sldImg"/>
          </p:nvPr>
        </p:nvSpPr>
        <p:spPr>
          <a:xfrm>
            <a:off x="139700" y="768350"/>
            <a:ext cx="6819900" cy="3836988"/>
          </a:xfrm>
          <a:ln/>
        </p:spPr>
      </p:sp>
      <p:sp>
        <p:nvSpPr>
          <p:cNvPr id="4618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76017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FA43F0-3E99-440D-A766-31EEB8F9C2B5}"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3874" name="Rectangle 2"/>
          <p:cNvSpPr>
            <a:spLocks noGrp="1" noRot="1" noChangeAspect="1" noChangeArrowheads="1" noTextEdit="1"/>
          </p:cNvSpPr>
          <p:nvPr>
            <p:ph type="sldImg"/>
          </p:nvPr>
        </p:nvSpPr>
        <p:spPr>
          <a:xfrm>
            <a:off x="139700" y="768350"/>
            <a:ext cx="6819900" cy="3836988"/>
          </a:xfrm>
          <a:ln/>
        </p:spPr>
      </p:sp>
      <p:sp>
        <p:nvSpPr>
          <p:cNvPr id="4638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24445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30ECA0-6287-4138-BC08-8DF83B24E54C}"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4898" name="Rectangle 2"/>
          <p:cNvSpPr>
            <a:spLocks noGrp="1" noRot="1" noChangeAspect="1" noChangeArrowheads="1" noTextEdit="1"/>
          </p:cNvSpPr>
          <p:nvPr>
            <p:ph type="sldImg"/>
          </p:nvPr>
        </p:nvSpPr>
        <p:spPr>
          <a:xfrm>
            <a:off x="139700" y="768350"/>
            <a:ext cx="6819900" cy="3836988"/>
          </a:xfrm>
          <a:ln/>
        </p:spPr>
      </p:sp>
      <p:sp>
        <p:nvSpPr>
          <p:cNvPr id="4648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74454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5E09D0-C7CA-4247-906D-CDB4EBB53A5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5922" name="Rectangle 2"/>
          <p:cNvSpPr>
            <a:spLocks noGrp="1" noRot="1" noChangeAspect="1" noChangeArrowheads="1" noTextEdit="1"/>
          </p:cNvSpPr>
          <p:nvPr>
            <p:ph type="sldImg"/>
          </p:nvPr>
        </p:nvSpPr>
        <p:spPr>
          <a:xfrm>
            <a:off x="139700" y="768350"/>
            <a:ext cx="6819900" cy="3836988"/>
          </a:xfrm>
          <a:ln/>
        </p:spPr>
      </p:sp>
      <p:sp>
        <p:nvSpPr>
          <p:cNvPr id="4659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65803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0AF25A-87DE-4E2B-957C-0562CA3AC2C5}"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6946" name="Rectangle 2"/>
          <p:cNvSpPr>
            <a:spLocks noGrp="1" noRot="1" noChangeAspect="1" noChangeArrowheads="1" noTextEdit="1"/>
          </p:cNvSpPr>
          <p:nvPr>
            <p:ph type="sldImg"/>
          </p:nvPr>
        </p:nvSpPr>
        <p:spPr>
          <a:xfrm>
            <a:off x="139700" y="768350"/>
            <a:ext cx="6819900" cy="3836988"/>
          </a:xfrm>
          <a:ln/>
        </p:spPr>
      </p:sp>
      <p:sp>
        <p:nvSpPr>
          <p:cNvPr id="4669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23139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4D6A61-764B-4318-B2F7-19AF393A1675}"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0018" name="Rectangle 2"/>
          <p:cNvSpPr>
            <a:spLocks noGrp="1" noRot="1" noChangeAspect="1" noChangeArrowheads="1" noTextEdit="1"/>
          </p:cNvSpPr>
          <p:nvPr>
            <p:ph type="sldImg"/>
          </p:nvPr>
        </p:nvSpPr>
        <p:spPr>
          <a:xfrm>
            <a:off x="139700" y="768350"/>
            <a:ext cx="6819900" cy="3836988"/>
          </a:xfrm>
          <a:ln/>
        </p:spPr>
      </p:sp>
      <p:sp>
        <p:nvSpPr>
          <p:cNvPr id="4700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83695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7D3F11-6AAD-489E-BA96-F1EA5936E894}"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8994" name="Rectangle 2"/>
          <p:cNvSpPr>
            <a:spLocks noGrp="1" noRot="1" noChangeAspect="1" noChangeArrowheads="1" noTextEdit="1"/>
          </p:cNvSpPr>
          <p:nvPr>
            <p:ph type="sldImg"/>
          </p:nvPr>
        </p:nvSpPr>
        <p:spPr>
          <a:xfrm>
            <a:off x="139700" y="768350"/>
            <a:ext cx="6819900" cy="3836988"/>
          </a:xfrm>
          <a:ln/>
        </p:spPr>
      </p:sp>
      <p:sp>
        <p:nvSpPr>
          <p:cNvPr id="4689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110746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DD54F8-E65A-4EFB-812C-91E158D8C25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20866" name="Rectangle 2"/>
          <p:cNvSpPr>
            <a:spLocks noGrp="1" noRot="1" noChangeAspect="1" noChangeArrowheads="1" noTextEdit="1"/>
          </p:cNvSpPr>
          <p:nvPr>
            <p:ph type="sldImg"/>
          </p:nvPr>
        </p:nvSpPr>
        <p:spPr>
          <a:xfrm>
            <a:off x="139700" y="768350"/>
            <a:ext cx="6819900" cy="3836988"/>
          </a:xfrm>
          <a:ln/>
        </p:spPr>
      </p:sp>
      <p:sp>
        <p:nvSpPr>
          <p:cNvPr id="420867" name="Rectangle 3"/>
          <p:cNvSpPr>
            <a:spLocks noGrp="1" noChangeArrowheads="1"/>
          </p:cNvSpPr>
          <p:nvPr>
            <p:ph type="body" idx="1"/>
          </p:nvPr>
        </p:nvSpPr>
        <p:spPr/>
        <p:txBody>
          <a:bodyPr/>
          <a:lstStyle/>
          <a:p>
            <a:r>
              <a:rPr lang="zh-CN" altLang="en-US" dirty="0"/>
              <a:t>事实性知识：“张三是学生，李四也是学生” （∧合取符号，∨析取符号）</a:t>
            </a:r>
          </a:p>
          <a:p>
            <a:r>
              <a:rPr lang="zh-CN" altLang="en-US" dirty="0"/>
              <a:t>规则性知识：“如果</a:t>
            </a:r>
            <a:r>
              <a:rPr lang="en-US" altLang="zh-CN" dirty="0"/>
              <a:t>x</a:t>
            </a:r>
            <a:r>
              <a:rPr lang="zh-CN" altLang="en-US" dirty="0"/>
              <a:t>，则</a:t>
            </a:r>
            <a:r>
              <a:rPr lang="en-US" altLang="zh-CN" dirty="0"/>
              <a:t>y” </a:t>
            </a:r>
            <a:r>
              <a:rPr lang="zh-CN" altLang="en-US" dirty="0"/>
              <a:t>（</a:t>
            </a:r>
            <a:r>
              <a:rPr lang="zh-CN" altLang="en-US" dirty="0">
                <a:sym typeface="Wingdings" panose="05000000000000000000" pitchFamily="2" charset="2"/>
              </a:rPr>
              <a:t> 蕴含符号）</a:t>
            </a:r>
            <a:endParaRPr lang="zh-CN" altLang="en-US" dirty="0"/>
          </a:p>
        </p:txBody>
      </p:sp>
    </p:spTree>
    <p:extLst>
      <p:ext uri="{BB962C8B-B14F-4D97-AF65-F5344CB8AC3E}">
        <p14:creationId xmlns:p14="http://schemas.microsoft.com/office/powerpoint/2010/main" val="208843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65F599-2A88-46D6-B342-B3FE63EDF408}"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1042" name="Rectangle 2"/>
          <p:cNvSpPr>
            <a:spLocks noGrp="1" noRot="1" noChangeAspect="1" noChangeArrowheads="1" noTextEdit="1"/>
          </p:cNvSpPr>
          <p:nvPr>
            <p:ph type="sldImg"/>
          </p:nvPr>
        </p:nvSpPr>
        <p:spPr>
          <a:xfrm>
            <a:off x="139700" y="768350"/>
            <a:ext cx="6819900" cy="3836988"/>
          </a:xfrm>
          <a:ln/>
        </p:spPr>
      </p:sp>
      <p:sp>
        <p:nvSpPr>
          <p:cNvPr id="4710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234279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3BF3EE-259B-476B-AE75-4442C0C1D94E}"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2066" name="Rectangle 2"/>
          <p:cNvSpPr>
            <a:spLocks noGrp="1" noRot="1" noChangeAspect="1" noChangeArrowheads="1" noTextEdit="1"/>
          </p:cNvSpPr>
          <p:nvPr>
            <p:ph type="sldImg"/>
          </p:nvPr>
        </p:nvSpPr>
        <p:spPr>
          <a:xfrm>
            <a:off x="139700" y="768350"/>
            <a:ext cx="6819900" cy="3836988"/>
          </a:xfrm>
          <a:ln/>
        </p:spPr>
      </p:sp>
      <p:sp>
        <p:nvSpPr>
          <p:cNvPr id="4720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18760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730073-E748-4830-B51C-10F25FB43C11}"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3634" name="Rectangle 2"/>
          <p:cNvSpPr>
            <a:spLocks noGrp="1" noRot="1" noChangeAspect="1" noChangeArrowheads="1" noTextEdit="1"/>
          </p:cNvSpPr>
          <p:nvPr>
            <p:ph type="sldImg"/>
          </p:nvPr>
        </p:nvSpPr>
        <p:spPr>
          <a:xfrm>
            <a:off x="139700" y="768350"/>
            <a:ext cx="6819900" cy="3836988"/>
          </a:xfrm>
          <a:ln/>
        </p:spPr>
      </p:sp>
      <p:sp>
        <p:nvSpPr>
          <p:cNvPr id="4536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638483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B940F4-97D9-4D35-983F-2272A5E6F4A9}"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3090" name="Rectangle 2"/>
          <p:cNvSpPr>
            <a:spLocks noGrp="1" noRot="1" noChangeAspect="1" noChangeArrowheads="1" noTextEdit="1"/>
          </p:cNvSpPr>
          <p:nvPr>
            <p:ph type="sldImg"/>
          </p:nvPr>
        </p:nvSpPr>
        <p:spPr>
          <a:xfrm>
            <a:off x="139700" y="768350"/>
            <a:ext cx="6819900" cy="3836988"/>
          </a:xfrm>
          <a:ln/>
        </p:spPr>
      </p:sp>
      <p:sp>
        <p:nvSpPr>
          <p:cNvPr id="473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409030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304DFF-BB2E-4725-B405-548D2B20C1A9}"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2002" name="Rectangle 2"/>
          <p:cNvSpPr>
            <a:spLocks noGrp="1" noRot="1" noChangeAspect="1" noChangeArrowheads="1" noTextEdit="1"/>
          </p:cNvSpPr>
          <p:nvPr>
            <p:ph type="sldImg"/>
          </p:nvPr>
        </p:nvSpPr>
        <p:spPr>
          <a:xfrm>
            <a:off x="139700" y="768350"/>
            <a:ext cx="6819900" cy="3836988"/>
          </a:xfrm>
          <a:ln/>
        </p:spPr>
      </p:sp>
      <p:sp>
        <p:nvSpPr>
          <p:cNvPr id="5120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337421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FA43F0-3E99-440D-A766-31EEB8F9C2B5}"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3874" name="Rectangle 2"/>
          <p:cNvSpPr>
            <a:spLocks noGrp="1" noRot="1" noChangeAspect="1" noChangeArrowheads="1" noTextEdit="1"/>
          </p:cNvSpPr>
          <p:nvPr>
            <p:ph type="sldImg"/>
          </p:nvPr>
        </p:nvSpPr>
        <p:spPr>
          <a:xfrm>
            <a:off x="139700" y="768350"/>
            <a:ext cx="6819900" cy="3836988"/>
          </a:xfrm>
          <a:ln/>
        </p:spPr>
      </p:sp>
      <p:sp>
        <p:nvSpPr>
          <p:cNvPr id="4638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083919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93A99B-E12D-4F89-A228-F607F61A98BB}"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5138" name="Rectangle 2"/>
          <p:cNvSpPr>
            <a:spLocks noGrp="1" noRot="1" noChangeAspect="1" noChangeArrowheads="1" noTextEdit="1"/>
          </p:cNvSpPr>
          <p:nvPr>
            <p:ph type="sldImg"/>
          </p:nvPr>
        </p:nvSpPr>
        <p:spPr>
          <a:xfrm>
            <a:off x="139700" y="768350"/>
            <a:ext cx="6819900" cy="3836988"/>
          </a:xfrm>
          <a:ln/>
        </p:spPr>
      </p:sp>
      <p:sp>
        <p:nvSpPr>
          <p:cNvPr id="475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119972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166646-8475-42BA-9285-2E621675D080}"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6162"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76163" name="Rectangle 3"/>
              <p:cNvSpPr>
                <a:spLocks noGrp="1" noChangeArrowheads="1"/>
              </p:cNvSpPr>
              <p:nvPr>
                <p:ph type="body" idx="1"/>
              </p:nvPr>
            </p:nvSpPr>
            <p:spPr/>
            <p:txBody>
              <a:bodyPr/>
              <a:lstStyle/>
              <a:p>
                <a:pPr algn="l">
                  <a:lnSpc>
                    <a:spcPct val="120000"/>
                  </a:lnSpc>
                  <a:spcBef>
                    <a:spcPct val="30000"/>
                  </a:spcBef>
                  <a:buClr>
                    <a:srgbClr val="0000FF"/>
                  </a:buClr>
                  <a:buFont typeface="仿宋_GB2312" pitchFamily="49" charset="-122"/>
                  <a:buNone/>
                </a:pPr>
                <a:r>
                  <a:rPr lang="zh-CN" altLang="en-US" sz="1200" b="1" dirty="0">
                    <a:latin typeface="楷体_GB2312" pitchFamily="49" charset="-122"/>
                    <a:ea typeface="楷体_GB2312" pitchFamily="49" charset="-122"/>
                  </a:rPr>
                  <a:t>解：</a:t>
                </a:r>
                <a:r>
                  <a:rPr lang="zh-CN" altLang="en-US" sz="1200" b="1" dirty="0">
                    <a:latin typeface="楷体_GB2312" pitchFamily="49" charset="-122"/>
                    <a:ea typeface="楷体_GB2312" pitchFamily="49" charset="-122"/>
                    <a:sym typeface="Wingdings" panose="05000000000000000000" pitchFamily="2" charset="2"/>
                  </a:rPr>
                  <a:t>① 定义谓词： </a:t>
                </a:r>
                <a:r>
                  <a:rPr lang="en-US" altLang="zh-CN" sz="1200" b="1" dirty="0">
                    <a:latin typeface="楷体_GB2312" pitchFamily="49" charset="-122"/>
                    <a:ea typeface="楷体_GB2312" pitchFamily="49" charset="-122"/>
                  </a:rPr>
                  <a:t>PLAY</a:t>
                </a:r>
                <a:r>
                  <a:rPr lang="zh-CN" altLang="en-US" sz="1200" b="1" dirty="0">
                    <a:latin typeface="楷体_GB2312" pitchFamily="49" charset="-122"/>
                    <a:ea typeface="楷体_GB2312" pitchFamily="49" charset="-122"/>
                  </a:rPr>
                  <a:t>（</a:t>
                </a:r>
                <a:r>
                  <a:rPr lang="en-US" altLang="zh-CN" sz="1200" b="1" dirty="0" err="1">
                    <a:latin typeface="楷体_GB2312" pitchFamily="49" charset="-122"/>
                    <a:ea typeface="楷体_GB2312" pitchFamily="49" charset="-122"/>
                  </a:rPr>
                  <a:t>x,y,z</a:t>
                </a:r>
                <a:r>
                  <a:rPr lang="en-US" altLang="zh-CN" sz="1200" b="1" dirty="0">
                    <a:latin typeface="楷体_GB2312" pitchFamily="49" charset="-122"/>
                    <a:ea typeface="楷体_GB2312" pitchFamily="49" charset="-122"/>
                  </a:rPr>
                  <a:t>): x</a:t>
                </a:r>
                <a:r>
                  <a:rPr lang="zh-CN" altLang="en-US" sz="1200" b="1" dirty="0">
                    <a:latin typeface="楷体_GB2312" pitchFamily="49" charset="-122"/>
                    <a:ea typeface="楷体_GB2312" pitchFamily="49" charset="-122"/>
                  </a:rPr>
                  <a:t>和</a:t>
                </a:r>
                <a:r>
                  <a:rPr lang="en-US" altLang="zh-CN" sz="1200" b="1" dirty="0">
                    <a:latin typeface="楷体_GB2312" pitchFamily="49" charset="-122"/>
                    <a:ea typeface="楷体_GB2312" pitchFamily="49" charset="-122"/>
                  </a:rPr>
                  <a:t>y</a:t>
                </a:r>
                <a:r>
                  <a:rPr lang="zh-CN" altLang="en-US" sz="1200" b="1" dirty="0">
                    <a:latin typeface="楷体_GB2312" pitchFamily="49" charset="-122"/>
                    <a:ea typeface="楷体_GB2312" pitchFamily="49" charset="-122"/>
                  </a:rPr>
                  <a:t>进行运动</a:t>
                </a:r>
                <a:r>
                  <a:rPr lang="en-US" altLang="zh-CN" sz="1200" b="1" dirty="0">
                    <a:latin typeface="楷体_GB2312" pitchFamily="49" charset="-122"/>
                    <a:ea typeface="楷体_GB2312" pitchFamily="49" charset="-122"/>
                  </a:rPr>
                  <a:t>z</a:t>
                </a:r>
              </a:p>
              <a:p>
                <a:pPr algn="l">
                  <a:lnSpc>
                    <a:spcPct val="120000"/>
                  </a:lnSpc>
                  <a:spcBef>
                    <a:spcPct val="30000"/>
                  </a:spcBef>
                  <a:buClr>
                    <a:srgbClr val="0000FF"/>
                  </a:buClr>
                  <a:buFont typeface="仿宋_GB2312" pitchFamily="49" charset="-122"/>
                  <a:buNone/>
                </a:pPr>
                <a:r>
                  <a:rPr lang="en-US" altLang="zh-CN" sz="1200" b="1" dirty="0">
                    <a:latin typeface="楷体_GB2312" pitchFamily="49" charset="-122"/>
                    <a:ea typeface="楷体_GB2312" pitchFamily="49" charset="-122"/>
                  </a:rPr>
                  <a:t>       </a:t>
                </a:r>
                <a:r>
                  <a:rPr lang="zh-CN" altLang="en-US" sz="1200" b="1" dirty="0">
                    <a:latin typeface="楷体_GB2312" pitchFamily="49" charset="-122"/>
                    <a:ea typeface="楷体_GB2312" pitchFamily="49" charset="-122"/>
                  </a:rPr>
                  <a:t>定义个体： </a:t>
                </a:r>
                <a:r>
                  <a:rPr lang="en-US" altLang="zh-CN" sz="1200" b="1" dirty="0">
                    <a:latin typeface="楷体_GB2312" pitchFamily="49" charset="-122"/>
                    <a:ea typeface="楷体_GB2312" pitchFamily="49" charset="-122"/>
                  </a:rPr>
                  <a:t>Zhang</a:t>
                </a:r>
                <a:r>
                  <a:rPr lang="zh-CN" altLang="en-US" sz="1200" b="1" dirty="0">
                    <a:latin typeface="楷体_GB2312" pitchFamily="49" charset="-122"/>
                    <a:ea typeface="楷体_GB2312" pitchFamily="49" charset="-122"/>
                  </a:rPr>
                  <a:t>（张三）；</a:t>
                </a:r>
                <a:r>
                  <a:rPr lang="en-US" altLang="zh-CN" sz="1200" b="1" dirty="0">
                    <a:latin typeface="楷体_GB2312" pitchFamily="49" charset="-122"/>
                    <a:ea typeface="楷体_GB2312" pitchFamily="49" charset="-122"/>
                  </a:rPr>
                  <a:t>Li</a:t>
                </a:r>
                <a:r>
                  <a:rPr lang="zh-CN" altLang="en-US" sz="1200" b="1" dirty="0">
                    <a:latin typeface="楷体_GB2312" pitchFamily="49" charset="-122"/>
                    <a:ea typeface="楷体_GB2312" pitchFamily="49" charset="-122"/>
                  </a:rPr>
                  <a:t>（李四）； </a:t>
                </a:r>
                <a:r>
                  <a:rPr lang="en-US" altLang="zh-CN" sz="1200" b="1" dirty="0">
                    <a:latin typeface="楷体_GB2312" pitchFamily="49" charset="-122"/>
                    <a:ea typeface="楷体_GB2312" pitchFamily="49" charset="-122"/>
                  </a:rPr>
                  <a:t>tennis</a:t>
                </a:r>
                <a:r>
                  <a:rPr lang="zh-CN" altLang="en-US" sz="1200" b="1" dirty="0">
                    <a:latin typeface="楷体_GB2312" pitchFamily="49" charset="-122"/>
                    <a:ea typeface="楷体_GB2312" pitchFamily="49" charset="-122"/>
                  </a:rPr>
                  <a:t>（乒乓球）</a:t>
                </a:r>
              </a:p>
              <a:p>
                <a:pPr algn="l">
                  <a:lnSpc>
                    <a:spcPct val="120000"/>
                  </a:lnSpc>
                  <a:spcBef>
                    <a:spcPct val="30000"/>
                  </a:spcBef>
                  <a:buClr>
                    <a:srgbClr val="0000FF"/>
                  </a:buClr>
                  <a:buFont typeface="仿宋_GB2312" pitchFamily="49" charset="-122"/>
                  <a:buNone/>
                </a:pPr>
                <a:r>
                  <a:rPr lang="zh-CN" altLang="en-US" sz="1200" b="1" dirty="0">
                    <a:latin typeface="楷体_GB2312" pitchFamily="49" charset="-122"/>
                    <a:ea typeface="楷体_GB2312" pitchFamily="49" charset="-122"/>
                  </a:rPr>
                  <a:t>    ② 将个体代入谓词中</a:t>
                </a:r>
              </a:p>
              <a:p>
                <a:pPr algn="l">
                  <a:lnSpc>
                    <a:spcPct val="120000"/>
                  </a:lnSpc>
                  <a:spcBef>
                    <a:spcPct val="30000"/>
                  </a:spcBef>
                  <a:buClr>
                    <a:srgbClr val="0000FF"/>
                  </a:buClr>
                  <a:buFont typeface="仿宋_GB2312" pitchFamily="49" charset="-122"/>
                  <a:buNone/>
                </a:pPr>
                <a:r>
                  <a:rPr lang="zh-CN" altLang="en-US" sz="1200" b="1" dirty="0">
                    <a:latin typeface="楷体_GB2312" pitchFamily="49" charset="-122"/>
                    <a:ea typeface="楷体_GB2312" pitchFamily="49" charset="-122"/>
                  </a:rPr>
                  <a:t>         </a:t>
                </a:r>
                <a:r>
                  <a:rPr lang="en-US" altLang="zh-CN" sz="1200" b="1" dirty="0">
                    <a:latin typeface="楷体_GB2312" pitchFamily="49" charset="-122"/>
                    <a:ea typeface="楷体_GB2312" pitchFamily="49" charset="-122"/>
                  </a:rPr>
                  <a:t>PLAY(</a:t>
                </a:r>
                <a:r>
                  <a:rPr lang="en-US" altLang="zh-CN" sz="1200" b="1" dirty="0" err="1">
                    <a:latin typeface="楷体_GB2312" pitchFamily="49" charset="-122"/>
                    <a:ea typeface="楷体_GB2312" pitchFamily="49" charset="-122"/>
                  </a:rPr>
                  <a:t>Zhang,Li,tennis</a:t>
                </a:r>
                <a:r>
                  <a:rPr lang="en-US" altLang="zh-CN" sz="1200" b="1" dirty="0">
                    <a:latin typeface="楷体_GB2312" pitchFamily="49" charset="-122"/>
                    <a:ea typeface="楷体_GB2312" pitchFamily="49" charset="-122"/>
                  </a:rPr>
                  <a:t>)</a:t>
                </a:r>
              </a:p>
              <a:p>
                <a:pPr>
                  <a:lnSpc>
                    <a:spcPct val="120000"/>
                  </a:lnSpc>
                  <a:spcBef>
                    <a:spcPct val="3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使用谓词逻辑表达为：</a:t>
                </a:r>
              </a:p>
              <a:p>
                <a:pPr>
                  <a:lnSpc>
                    <a:spcPct val="130000"/>
                  </a:lnSpc>
                  <a:buClr>
                    <a:srgbClr val="0000FF"/>
                  </a:buClr>
                  <a:buFont typeface="仿宋_GB2312" pitchFamily="49" charset="-122"/>
                  <a:buNone/>
                </a:pPr>
                <a:r>
                  <a:rPr lang="zh-CN" altLang="en-US" sz="1200" b="1" dirty="0">
                    <a:solidFill>
                      <a:srgbClr val="008000"/>
                    </a:solidFill>
                    <a:latin typeface="宋体" panose="02010600030101010101" pitchFamily="2" charset="-122"/>
                  </a:rPr>
                  <a:t>   </a:t>
                </a:r>
                <a:r>
                  <a:rPr lang="en-US" altLang="zh-CN" sz="1200" b="1" dirty="0">
                    <a:solidFill>
                      <a:srgbClr val="000000"/>
                    </a:solidFill>
                    <a:latin typeface="宋体" panose="02010600030101010101" pitchFamily="2" charset="-122"/>
                  </a:rPr>
                  <a:t>(1) </a:t>
                </a:r>
                <a:r>
                  <a:rPr lang="en-US" altLang="zh-CN" sz="1200" b="1">
                    <a:solidFill>
                      <a:srgbClr val="000000"/>
                    </a:solidFill>
                    <a:latin typeface="宋体" panose="02010600030101010101" pitchFamily="2" charset="-122"/>
                  </a:rPr>
                  <a:t>MAN(Marcus</a:t>
                </a:r>
                <a:r>
                  <a:rPr lang="en-US" altLang="zh-CN" sz="1200" b="1" dirty="0">
                    <a:solidFill>
                      <a:srgbClr val="000000"/>
                    </a:solidFill>
                    <a:latin typeface="宋体" panose="02010600030101010101" pitchFamily="2" charset="-122"/>
                  </a:rPr>
                  <a:t>);</a:t>
                </a:r>
              </a:p>
              <a:p>
                <a:pPr>
                  <a:lnSpc>
                    <a:spcPct val="130000"/>
                  </a:lnSpc>
                  <a:buClr>
                    <a:srgbClr val="0000FF"/>
                  </a:buClr>
                  <a:buFont typeface="仿宋_GB2312" pitchFamily="49" charset="-122"/>
                  <a:buNone/>
                </a:pPr>
                <a:r>
                  <a:rPr lang="en-US" altLang="zh-CN" sz="1200" b="1" dirty="0">
                    <a:solidFill>
                      <a:srgbClr val="000000"/>
                    </a:solidFill>
                    <a:latin typeface="宋体" panose="02010600030101010101" pitchFamily="2" charset="-122"/>
                  </a:rPr>
                  <a:t>   (2) POMPEIAN(Marcus);</a:t>
                </a:r>
              </a:p>
              <a:p>
                <a:pPr>
                  <a:lnSpc>
                    <a:spcPct val="130000"/>
                  </a:lnSpc>
                  <a:buClr>
                    <a:srgbClr val="0000FF"/>
                  </a:buClr>
                  <a:buFont typeface="仿宋_GB2312" pitchFamily="49" charset="-122"/>
                  <a:buNone/>
                </a:pPr>
                <a:r>
                  <a:rPr lang="en-US" altLang="zh-CN" sz="1200" b="1" dirty="0">
                    <a:solidFill>
                      <a:srgbClr val="000000"/>
                    </a:solidFill>
                    <a:latin typeface="宋体" panose="02010600030101010101" pitchFamily="2" charset="-122"/>
                  </a:rPr>
                  <a:t>   (3) </a:t>
                </a:r>
                <a14:m>
                  <m:oMath xmlns:m="http://schemas.openxmlformats.org/officeDocument/2006/math">
                    <m:d>
                      <m:dPr>
                        <m:end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𝑃𝑂𝑀𝑃𝐸𝐼𝐴𝑁</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𝑅𝑂𝑀𝐴𝑁</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e>
                    </m:d>
                  </m:oMath>
                </a14:m>
                <a:endParaRPr lang="en-US" altLang="zh-CN" sz="1200" b="1" dirty="0">
                  <a:solidFill>
                    <a:srgbClr val="000000"/>
                  </a:solidFill>
                  <a:latin typeface="宋体" panose="02010600030101010101" pitchFamily="2" charset="-122"/>
                </a:endParaRPr>
              </a:p>
              <a:p>
                <a:pPr>
                  <a:lnSpc>
                    <a:spcPct val="130000"/>
                  </a:lnSpc>
                  <a:buClr>
                    <a:srgbClr val="0000FF"/>
                  </a:buClr>
                  <a:buFont typeface="仿宋_GB2312" pitchFamily="49" charset="-122"/>
                  <a:buNone/>
                </a:pPr>
                <a:r>
                  <a:rPr lang="en-US" altLang="zh-CN" sz="1200" b="1" dirty="0">
                    <a:solidFill>
                      <a:srgbClr val="000000"/>
                    </a:solidFill>
                    <a:latin typeface="宋体" panose="02010600030101010101" pitchFamily="2" charset="-122"/>
                  </a:rPr>
                  <a:t>   (4) </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𝑦</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𝑅𝑂𝑀𝐴𝑁</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𝐹𝐴𝑇𝐻𝐸𝑅</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𝑦</m:t>
                        </m:r>
                        <m:r>
                          <a:rPr lang="zh-CN" altLang="en-US" sz="1200" i="0" kern="1200">
                            <a:solidFill>
                              <a:schemeClr val="tx1"/>
                            </a:solidFill>
                            <a:latin typeface="Cambria Math" panose="02040503050406030204" pitchFamily="18" charset="0"/>
                            <a:ea typeface="+mn-ea"/>
                            <a:cs typeface="+mn-cs"/>
                          </a:rPr>
                          <m:t>)</m:t>
                        </m:r>
                      </m:e>
                    </m:d>
                  </m:oMath>
                </a14:m>
                <a:endParaRPr lang="en-US" altLang="zh-CN" sz="1200" b="1" dirty="0">
                  <a:latin typeface="楷体_GB2312" pitchFamily="49" charset="-122"/>
                  <a:ea typeface="楷体_GB2312" pitchFamily="49" charset="-122"/>
                </a:endParaRPr>
              </a:p>
              <a:p>
                <a:endParaRPr lang="zh-CN" altLang="zh-CN" dirty="0"/>
              </a:p>
            </p:txBody>
          </p:sp>
        </mc:Choice>
        <mc:Fallback xmlns="">
          <p:sp>
            <p:nvSpPr>
              <p:cNvPr id="476163" name="Rectangle 3"/>
              <p:cNvSpPr>
                <a:spLocks noGrp="1" noChangeArrowheads="1"/>
              </p:cNvSpPr>
              <p:nvPr>
                <p:ph type="body" idx="1"/>
              </p:nvPr>
            </p:nvSpPr>
            <p:spPr/>
            <p:txBody>
              <a:bodyPr/>
              <a:lstStyle/>
              <a:p>
                <a:pPr algn="l">
                  <a:lnSpc>
                    <a:spcPct val="120000"/>
                  </a:lnSpc>
                  <a:spcBef>
                    <a:spcPct val="30000"/>
                  </a:spcBef>
                  <a:buClr>
                    <a:srgbClr val="0000FF"/>
                  </a:buClr>
                  <a:buFont typeface="仿宋_GB2312" pitchFamily="49" charset="-122"/>
                  <a:buNone/>
                </a:pPr>
                <a:r>
                  <a:rPr lang="zh-CN" altLang="en-US" sz="1200" b="1" dirty="0">
                    <a:latin typeface="楷体_GB2312" pitchFamily="49" charset="-122"/>
                    <a:ea typeface="楷体_GB2312" pitchFamily="49" charset="-122"/>
                  </a:rPr>
                  <a:t>解：</a:t>
                </a:r>
                <a:r>
                  <a:rPr lang="zh-CN" altLang="en-US" sz="1200" b="1" dirty="0">
                    <a:latin typeface="楷体_GB2312" pitchFamily="49" charset="-122"/>
                    <a:ea typeface="楷体_GB2312" pitchFamily="49" charset="-122"/>
                    <a:sym typeface="Wingdings" panose="05000000000000000000" pitchFamily="2" charset="2"/>
                  </a:rPr>
                  <a:t>① 定义谓词： </a:t>
                </a:r>
                <a:r>
                  <a:rPr lang="en-US" altLang="zh-CN" sz="1200" b="1" dirty="0">
                    <a:latin typeface="楷体_GB2312" pitchFamily="49" charset="-122"/>
                    <a:ea typeface="楷体_GB2312" pitchFamily="49" charset="-122"/>
                  </a:rPr>
                  <a:t>PLAY</a:t>
                </a:r>
                <a:r>
                  <a:rPr lang="zh-CN" altLang="en-US" sz="1200" b="1" dirty="0">
                    <a:latin typeface="楷体_GB2312" pitchFamily="49" charset="-122"/>
                    <a:ea typeface="楷体_GB2312" pitchFamily="49" charset="-122"/>
                  </a:rPr>
                  <a:t>（</a:t>
                </a:r>
                <a:r>
                  <a:rPr lang="en-US" altLang="zh-CN" sz="1200" b="1" dirty="0" err="1">
                    <a:latin typeface="楷体_GB2312" pitchFamily="49" charset="-122"/>
                    <a:ea typeface="楷体_GB2312" pitchFamily="49" charset="-122"/>
                  </a:rPr>
                  <a:t>x,y,z</a:t>
                </a:r>
                <a:r>
                  <a:rPr lang="en-US" altLang="zh-CN" sz="1200" b="1" dirty="0">
                    <a:latin typeface="楷体_GB2312" pitchFamily="49" charset="-122"/>
                    <a:ea typeface="楷体_GB2312" pitchFamily="49" charset="-122"/>
                  </a:rPr>
                  <a:t>): x</a:t>
                </a:r>
                <a:r>
                  <a:rPr lang="zh-CN" altLang="en-US" sz="1200" b="1" dirty="0">
                    <a:latin typeface="楷体_GB2312" pitchFamily="49" charset="-122"/>
                    <a:ea typeface="楷体_GB2312" pitchFamily="49" charset="-122"/>
                  </a:rPr>
                  <a:t>和</a:t>
                </a:r>
                <a:r>
                  <a:rPr lang="en-US" altLang="zh-CN" sz="1200" b="1" dirty="0">
                    <a:latin typeface="楷体_GB2312" pitchFamily="49" charset="-122"/>
                    <a:ea typeface="楷体_GB2312" pitchFamily="49" charset="-122"/>
                  </a:rPr>
                  <a:t>y</a:t>
                </a:r>
                <a:r>
                  <a:rPr lang="zh-CN" altLang="en-US" sz="1200" b="1" dirty="0">
                    <a:latin typeface="楷体_GB2312" pitchFamily="49" charset="-122"/>
                    <a:ea typeface="楷体_GB2312" pitchFamily="49" charset="-122"/>
                  </a:rPr>
                  <a:t>进行运动</a:t>
                </a:r>
                <a:r>
                  <a:rPr lang="en-US" altLang="zh-CN" sz="1200" b="1" dirty="0">
                    <a:latin typeface="楷体_GB2312" pitchFamily="49" charset="-122"/>
                    <a:ea typeface="楷体_GB2312" pitchFamily="49" charset="-122"/>
                  </a:rPr>
                  <a:t>z</a:t>
                </a:r>
              </a:p>
              <a:p>
                <a:pPr algn="l">
                  <a:lnSpc>
                    <a:spcPct val="120000"/>
                  </a:lnSpc>
                  <a:spcBef>
                    <a:spcPct val="30000"/>
                  </a:spcBef>
                  <a:buClr>
                    <a:srgbClr val="0000FF"/>
                  </a:buClr>
                  <a:buFont typeface="仿宋_GB2312" pitchFamily="49" charset="-122"/>
                  <a:buNone/>
                </a:pPr>
                <a:r>
                  <a:rPr lang="en-US" altLang="zh-CN" sz="1200" b="1" dirty="0">
                    <a:latin typeface="楷体_GB2312" pitchFamily="49" charset="-122"/>
                    <a:ea typeface="楷体_GB2312" pitchFamily="49" charset="-122"/>
                  </a:rPr>
                  <a:t>       </a:t>
                </a:r>
                <a:r>
                  <a:rPr lang="zh-CN" altLang="en-US" sz="1200" b="1" dirty="0">
                    <a:latin typeface="楷体_GB2312" pitchFamily="49" charset="-122"/>
                    <a:ea typeface="楷体_GB2312" pitchFamily="49" charset="-122"/>
                  </a:rPr>
                  <a:t>定义个体： </a:t>
                </a:r>
                <a:r>
                  <a:rPr lang="en-US" altLang="zh-CN" sz="1200" b="1" dirty="0">
                    <a:latin typeface="楷体_GB2312" pitchFamily="49" charset="-122"/>
                    <a:ea typeface="楷体_GB2312" pitchFamily="49" charset="-122"/>
                  </a:rPr>
                  <a:t>Zhang</a:t>
                </a:r>
                <a:r>
                  <a:rPr lang="zh-CN" altLang="en-US" sz="1200" b="1" dirty="0">
                    <a:latin typeface="楷体_GB2312" pitchFamily="49" charset="-122"/>
                    <a:ea typeface="楷体_GB2312" pitchFamily="49" charset="-122"/>
                  </a:rPr>
                  <a:t>（张三）；</a:t>
                </a:r>
                <a:r>
                  <a:rPr lang="en-US" altLang="zh-CN" sz="1200" b="1" dirty="0">
                    <a:latin typeface="楷体_GB2312" pitchFamily="49" charset="-122"/>
                    <a:ea typeface="楷体_GB2312" pitchFamily="49" charset="-122"/>
                  </a:rPr>
                  <a:t>Li</a:t>
                </a:r>
                <a:r>
                  <a:rPr lang="zh-CN" altLang="en-US" sz="1200" b="1" dirty="0">
                    <a:latin typeface="楷体_GB2312" pitchFamily="49" charset="-122"/>
                    <a:ea typeface="楷体_GB2312" pitchFamily="49" charset="-122"/>
                  </a:rPr>
                  <a:t>（李四）； </a:t>
                </a:r>
                <a:r>
                  <a:rPr lang="en-US" altLang="zh-CN" sz="1200" b="1" dirty="0">
                    <a:latin typeface="楷体_GB2312" pitchFamily="49" charset="-122"/>
                    <a:ea typeface="楷体_GB2312" pitchFamily="49" charset="-122"/>
                  </a:rPr>
                  <a:t>tennis</a:t>
                </a:r>
                <a:r>
                  <a:rPr lang="zh-CN" altLang="en-US" sz="1200" b="1" dirty="0">
                    <a:latin typeface="楷体_GB2312" pitchFamily="49" charset="-122"/>
                    <a:ea typeface="楷体_GB2312" pitchFamily="49" charset="-122"/>
                  </a:rPr>
                  <a:t>（乒乓球）</a:t>
                </a:r>
              </a:p>
              <a:p>
                <a:pPr algn="l">
                  <a:lnSpc>
                    <a:spcPct val="120000"/>
                  </a:lnSpc>
                  <a:spcBef>
                    <a:spcPct val="30000"/>
                  </a:spcBef>
                  <a:buClr>
                    <a:srgbClr val="0000FF"/>
                  </a:buClr>
                  <a:buFont typeface="仿宋_GB2312" pitchFamily="49" charset="-122"/>
                  <a:buNone/>
                </a:pPr>
                <a:r>
                  <a:rPr lang="zh-CN" altLang="en-US" sz="1200" b="1" dirty="0">
                    <a:latin typeface="楷体_GB2312" pitchFamily="49" charset="-122"/>
                    <a:ea typeface="楷体_GB2312" pitchFamily="49" charset="-122"/>
                  </a:rPr>
                  <a:t>    ② 将个体代入谓词中</a:t>
                </a:r>
              </a:p>
              <a:p>
                <a:pPr algn="l">
                  <a:lnSpc>
                    <a:spcPct val="120000"/>
                  </a:lnSpc>
                  <a:spcBef>
                    <a:spcPct val="30000"/>
                  </a:spcBef>
                  <a:buClr>
                    <a:srgbClr val="0000FF"/>
                  </a:buClr>
                  <a:buFont typeface="仿宋_GB2312" pitchFamily="49" charset="-122"/>
                  <a:buNone/>
                </a:pPr>
                <a:r>
                  <a:rPr lang="zh-CN" altLang="en-US" sz="1200" b="1" dirty="0">
                    <a:latin typeface="楷体_GB2312" pitchFamily="49" charset="-122"/>
                    <a:ea typeface="楷体_GB2312" pitchFamily="49" charset="-122"/>
                  </a:rPr>
                  <a:t>         </a:t>
                </a:r>
                <a:r>
                  <a:rPr lang="en-US" altLang="zh-CN" sz="1200" b="1" dirty="0">
                    <a:latin typeface="楷体_GB2312" pitchFamily="49" charset="-122"/>
                    <a:ea typeface="楷体_GB2312" pitchFamily="49" charset="-122"/>
                  </a:rPr>
                  <a:t>PLAY(</a:t>
                </a:r>
                <a:r>
                  <a:rPr lang="en-US" altLang="zh-CN" sz="1200" b="1" dirty="0" err="1">
                    <a:latin typeface="楷体_GB2312" pitchFamily="49" charset="-122"/>
                    <a:ea typeface="楷体_GB2312" pitchFamily="49" charset="-122"/>
                  </a:rPr>
                  <a:t>Zhang,Li,tennis</a:t>
                </a:r>
                <a:r>
                  <a:rPr lang="en-US" altLang="zh-CN" sz="1200" b="1" dirty="0">
                    <a:latin typeface="楷体_GB2312" pitchFamily="49" charset="-122"/>
                    <a:ea typeface="楷体_GB2312" pitchFamily="49" charset="-122"/>
                  </a:rPr>
                  <a:t>)</a:t>
                </a:r>
              </a:p>
              <a:p>
                <a:pPr>
                  <a:lnSpc>
                    <a:spcPct val="120000"/>
                  </a:lnSpc>
                  <a:spcBef>
                    <a:spcPct val="3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使用谓词逻辑表达为：</a:t>
                </a:r>
              </a:p>
              <a:p>
                <a:pPr>
                  <a:lnSpc>
                    <a:spcPct val="130000"/>
                  </a:lnSpc>
                  <a:buClr>
                    <a:srgbClr val="0000FF"/>
                  </a:buClr>
                  <a:buFont typeface="仿宋_GB2312" pitchFamily="49" charset="-122"/>
                  <a:buNone/>
                </a:pPr>
                <a:r>
                  <a:rPr lang="zh-CN" altLang="en-US" sz="1200" b="1" dirty="0">
                    <a:solidFill>
                      <a:srgbClr val="008000"/>
                    </a:solidFill>
                    <a:latin typeface="宋体" panose="02010600030101010101" pitchFamily="2" charset="-122"/>
                  </a:rPr>
                  <a:t>   </a:t>
                </a:r>
                <a:r>
                  <a:rPr lang="en-US" altLang="zh-CN" sz="1200" b="1" dirty="0">
                    <a:solidFill>
                      <a:srgbClr val="000000"/>
                    </a:solidFill>
                    <a:latin typeface="宋体" panose="02010600030101010101" pitchFamily="2" charset="-122"/>
                  </a:rPr>
                  <a:t>(1) MAN(Marcus);</a:t>
                </a:r>
              </a:p>
              <a:p>
                <a:pPr>
                  <a:lnSpc>
                    <a:spcPct val="130000"/>
                  </a:lnSpc>
                  <a:buClr>
                    <a:srgbClr val="0000FF"/>
                  </a:buClr>
                  <a:buFont typeface="仿宋_GB2312" pitchFamily="49" charset="-122"/>
                  <a:buNone/>
                </a:pPr>
                <a:r>
                  <a:rPr lang="en-US" altLang="zh-CN" sz="1200" b="1" dirty="0">
                    <a:solidFill>
                      <a:srgbClr val="000000"/>
                    </a:solidFill>
                    <a:latin typeface="宋体" panose="02010600030101010101" pitchFamily="2" charset="-122"/>
                  </a:rPr>
                  <a:t>   (2) POMPEIAN(Marcus);</a:t>
                </a:r>
              </a:p>
              <a:p>
                <a:pPr>
                  <a:lnSpc>
                    <a:spcPct val="130000"/>
                  </a:lnSpc>
                  <a:buClr>
                    <a:srgbClr val="0000FF"/>
                  </a:buClr>
                  <a:buFont typeface="仿宋_GB2312" pitchFamily="49" charset="-122"/>
                  <a:buNone/>
                </a:pPr>
                <a:r>
                  <a:rPr lang="en-US" altLang="zh-CN" sz="1200" b="1" dirty="0">
                    <a:solidFill>
                      <a:srgbClr val="000000"/>
                    </a:solidFill>
                    <a:latin typeface="宋体" panose="02010600030101010101" pitchFamily="2" charset="-122"/>
                  </a:rPr>
                  <a:t>   (3) </a:t>
                </a:r>
                <a:r>
                  <a:rPr lang="zh-CN" altLang="en-US" sz="1200" i="0" kern="1200">
                    <a:solidFill>
                      <a:schemeClr val="tx1"/>
                    </a:solidFill>
                    <a:latin typeface="+mn-lt"/>
                    <a:ea typeface="+mn-ea"/>
                    <a:cs typeface="+mn-cs"/>
                  </a:rPr>
                  <a:t>(∀𝑥)(𝑃𝑂𝑀𝑃𝐸𝐼𝐴𝑁(𝑥)→𝑅𝑂𝑀𝐴𝑁(𝑥));┤</a:t>
                </a:r>
                <a:endParaRPr lang="en-US" altLang="zh-CN" sz="1200" b="1" dirty="0">
                  <a:solidFill>
                    <a:srgbClr val="000000"/>
                  </a:solidFill>
                  <a:latin typeface="宋体" panose="02010600030101010101" pitchFamily="2" charset="-122"/>
                </a:endParaRPr>
              </a:p>
              <a:p>
                <a:pPr>
                  <a:lnSpc>
                    <a:spcPct val="130000"/>
                  </a:lnSpc>
                  <a:buClr>
                    <a:srgbClr val="0000FF"/>
                  </a:buClr>
                  <a:buFont typeface="仿宋_GB2312" pitchFamily="49" charset="-122"/>
                  <a:buNone/>
                </a:pPr>
                <a:r>
                  <a:rPr lang="en-US" altLang="zh-CN" sz="1200" b="1" dirty="0">
                    <a:solidFill>
                      <a:srgbClr val="000000"/>
                    </a:solidFill>
                    <a:latin typeface="宋体" panose="02010600030101010101" pitchFamily="2" charset="-122"/>
                  </a:rPr>
                  <a:t>   (4) </a:t>
                </a:r>
                <a:r>
                  <a:rPr lang="zh-CN" altLang="en-US" sz="1200" i="0" kern="1200">
                    <a:solidFill>
                      <a:schemeClr val="tx1"/>
                    </a:solidFill>
                    <a:latin typeface="+mn-lt"/>
                    <a:ea typeface="+mn-ea"/>
                    <a:cs typeface="+mn-cs"/>
                  </a:rPr>
                  <a:t>(∀𝑥)(∃𝑦)(𝑅𝑂𝑀𝐴𝑁(𝑥)→𝐹𝐴𝑇𝐻𝐸𝑅(𝑥,𝑦))</a:t>
                </a:r>
                <a:endParaRPr lang="en-US" altLang="zh-CN" sz="1200" b="1" dirty="0">
                  <a:latin typeface="楷体_GB2312" pitchFamily="49" charset="-122"/>
                  <a:ea typeface="楷体_GB2312" pitchFamily="49" charset="-122"/>
                </a:endParaRPr>
              </a:p>
              <a:p>
                <a:endParaRPr lang="zh-CN" altLang="zh-CN" dirty="0"/>
              </a:p>
            </p:txBody>
          </p:sp>
        </mc:Fallback>
      </mc:AlternateContent>
    </p:spTree>
    <p:extLst>
      <p:ext uri="{BB962C8B-B14F-4D97-AF65-F5344CB8AC3E}">
        <p14:creationId xmlns:p14="http://schemas.microsoft.com/office/powerpoint/2010/main" val="32222243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BBFDC3-1153-4DEB-9642-93014BD0F37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7186"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m:rPr>
                            <m:nor/>
                          </m:rPr>
                          <a:rPr lang="zh-CN" altLang="en-US" sz="1200" i="1" kern="1200">
                            <a:solidFill>
                              <a:schemeClr val="tx1"/>
                            </a:solidFill>
                            <a:latin typeface="+mn-lt"/>
                            <a:ea typeface="+mn-ea"/>
                            <a:cs typeface="+mn-cs"/>
                          </a:rPr>
                          <m:t>x</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𝑚𝑒𝑖h𝑢𝑎</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𝑗𝑢h𝑢𝑎</m:t>
                        </m:r>
                        <m:r>
                          <a:rPr lang="zh-CN" altLang="en-US" sz="1200" i="0" kern="1200">
                            <a:solidFill>
                              <a:schemeClr val="tx1"/>
                            </a:solidFill>
                            <a:latin typeface="Cambria Math" panose="02040503050406030204" pitchFamily="18" charset="0"/>
                            <a:ea typeface="+mn-ea"/>
                            <a:cs typeface="+mn-cs"/>
                          </a:rPr>
                          <m:t>)</m:t>
                        </m:r>
                      </m:e>
                    </m:d>
                  </m:oMath>
                </a14:m>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E</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i="1" dirty="0">
                    <a:latin typeface="Arial" panose="020B0604020202020204" pitchFamily="34" charset="0"/>
                  </a:rPr>
                  <a:t>是偶数，</a:t>
                </a:r>
                <a:r>
                  <a:rPr lang="en-US" altLang="zh-CN" sz="1200" b="1" i="1" dirty="0">
                    <a:latin typeface="Arial" panose="020B0604020202020204" pitchFamily="34" charset="0"/>
                  </a:rPr>
                  <a:t>O(x):x</a:t>
                </a:r>
                <a:r>
                  <a:rPr lang="zh-CN" altLang="en-US" sz="1200" b="1" i="1" dirty="0">
                    <a:latin typeface="Arial" panose="020B0604020202020204" pitchFamily="34" charset="0"/>
                  </a:rPr>
                  <a:t>是奇数，</a:t>
                </a:r>
                <a:r>
                  <a:rPr lang="en-US" altLang="zh-CN" sz="1200" b="1" i="1" dirty="0">
                    <a:latin typeface="Arial" panose="020B0604020202020204" pitchFamily="34" charset="0"/>
                  </a:rPr>
                  <a:t>I(x):x</a:t>
                </a:r>
                <a:r>
                  <a:rPr lang="zh-CN" altLang="en-US" sz="1200" b="1" i="1" dirty="0">
                    <a:latin typeface="Arial" panose="020B0604020202020204" pitchFamily="34" charset="0"/>
                  </a:rPr>
                  <a:t>是整数</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i="0" kern="1200" smtClean="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m:rPr>
                              <m:sty m:val="p"/>
                            </m:rPr>
                            <a:rPr lang="en-US" altLang="zh-CN" sz="1200" i="1" kern="1200">
                              <a:solidFill>
                                <a:schemeClr val="tx1"/>
                              </a:solidFill>
                              <a:latin typeface="Cambria Math" panose="02040503050406030204" pitchFamily="18" charset="0"/>
                              <a:ea typeface="+mn-ea"/>
                              <a:cs typeface="+mn-cs"/>
                            </a:rPr>
                            <m:t>I</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en-US" altLang="zh-CN" sz="1200" b="0" i="1" kern="1200" smtClean="0">
                              <a:solidFill>
                                <a:schemeClr val="tx1"/>
                              </a:solidFill>
                              <a:latin typeface="Cambria Math" panose="02040503050406030204" pitchFamily="18" charset="0"/>
                              <a:ea typeface="+mn-ea"/>
                              <a:cs typeface="+mn-cs"/>
                            </a:rPr>
                            <m:t>(</m:t>
                          </m:r>
                          <m:r>
                            <a:rPr lang="en-US" altLang="zh-CN" sz="1200" b="0" i="1" kern="1200" smtClean="0">
                              <a:solidFill>
                                <a:schemeClr val="tx1"/>
                              </a:solidFill>
                              <a:latin typeface="Cambria Math" panose="02040503050406030204" pitchFamily="18" charset="0"/>
                              <a:ea typeface="+mn-ea"/>
                              <a:cs typeface="+mn-cs"/>
                            </a:rPr>
                            <m:t>𝐸</m:t>
                          </m:r>
                          <m:d>
                            <m:dPr>
                              <m:ctrlPr>
                                <a:rPr lang="zh-CN" altLang="en-US" sz="1200" b="0" i="0" kern="1200">
                                  <a:solidFill>
                                    <a:schemeClr val="tx1"/>
                                  </a:solidFill>
                                  <a:latin typeface="Cambria Math" panose="02040503050406030204" pitchFamily="18" charset="0"/>
                                  <a:ea typeface="+mn-ea"/>
                                  <a:cs typeface="+mn-cs"/>
                                </a:rPr>
                              </m:ctrlPr>
                            </m:dPr>
                            <m:e>
                              <m:r>
                                <a:rPr lang="zh-CN" altLang="en-US" sz="1200" i="1" kern="1200">
                                  <a:solidFill>
                                    <a:schemeClr val="tx1"/>
                                  </a:solidFill>
                                  <a:latin typeface="Cambria Math" panose="02040503050406030204" pitchFamily="18" charset="0"/>
                                  <a:ea typeface="+mn-ea"/>
                                  <a:cs typeface="+mn-cs"/>
                                </a:rPr>
                                <m:t>𝑥</m:t>
                              </m:r>
                            </m:e>
                          </m:d>
                          <m:r>
                            <m:rPr>
                              <m:nor/>
                            </m:rPr>
                            <a:rPr kumimoji="0" lang="en-US" altLang="zh-CN" sz="1200" b="1" i="0" u="none" strike="noStrike" kern="1200" cap="none" spc="0" normalizeH="0" baseline="0" noProof="0" dirty="0" smtClean="0">
                              <a:ln>
                                <a:noFill/>
                              </a:ln>
                              <a:solidFill>
                                <a:srgbClr val="000000"/>
                              </a:solidFill>
                              <a:effectLst/>
                              <a:uLnTx/>
                              <a:uFillTx/>
                              <a:latin typeface="Arial" panose="020B0604020202020204" pitchFamily="34" charset="0"/>
                              <a:ea typeface="+mn-ea"/>
                              <a:cs typeface="+mn-cs"/>
                            </a:rPr>
                            <m:t>∨</m:t>
                          </m:r>
                          <m:r>
                            <a:rPr kumimoji="0" lang="en-US" altLang="zh-CN" sz="12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𝑂</m:t>
                          </m:r>
                          <m:d>
                            <m:dPr>
                              <m:ctrlPr>
                                <a:rPr kumimoji="0" lang="en-US" altLang="zh-CN" sz="12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ctrlPr>
                            </m:dPr>
                            <m:e>
                              <m:r>
                                <a:rPr kumimoji="0" lang="en-US" altLang="zh-CN" sz="12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𝑥</m:t>
                              </m:r>
                            </m:e>
                          </m:d>
                          <m:r>
                            <a:rPr kumimoji="0" lang="en-US" altLang="zh-CN" sz="12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m:t>
                          </m:r>
                        </m:e>
                      </m:d>
                    </m:oMath>
                  </m:oMathPara>
                </a14:m>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beg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𝑆𝑇𝑈𝐷𝐸𝑁𝑇</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𝐻</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𝐵</m:t>
                          </m:r>
                          <m:r>
                            <a:rPr lang="zh-CN" altLang="en-US" sz="1200" i="0" kern="1200">
                              <a:solidFill>
                                <a:schemeClr val="tx1"/>
                              </a:solidFill>
                              <a:latin typeface="Cambria Math" panose="02040503050406030204" pitchFamily="18" charset="0"/>
                              <a:ea typeface="+mn-ea"/>
                              <a:cs typeface="+mn-cs"/>
                            </a:rPr>
                            <m:t>)</m:t>
                          </m:r>
                        </m:e>
                      </m:d>
                    </m:oMath>
                  </m:oMathPara>
                </a14:m>
                <a:endParaRPr lang="zh-CN" altLang="zh-CN" b="1" dirty="0"/>
              </a:p>
            </p:txBody>
          </p:sp>
        </mc:Choice>
        <mc:Fallback xmlns="">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r>
                  <a:rPr lang="zh-CN" altLang="en-US" sz="1200" i="0" kern="1200">
                    <a:solidFill>
                      <a:schemeClr val="tx1"/>
                    </a:solidFill>
                    <a:latin typeface="+mn-lt"/>
                    <a:ea typeface="+mn-ea"/>
                    <a:cs typeface="+mn-cs"/>
                  </a:rPr>
                  <a:t>(∃"x" )(𝐿𝐼𝐾𝐸(𝑥,𝑚𝑒𝑖ℎ𝑢𝑎)∧𝐿𝐼𝐾𝐸(𝑥,𝑗𝑢ℎ𝑢𝑎))</a:t>
                </a:r>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(∃𝑥)(𝐿𝐼𝐾𝐸𝑃𝐿𝐴𝑌(𝑥,𝑏𝑎𝑠𝑘𝑒𝑡𝑏𝑎𝑙𝑙)→𝐿𝐼𝐾𝐸𝑃𝐿𝐴𝑌(𝑥,𝑓𝑜𝑜𝑡𝑏𝑎𝑙𝑙))</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 ¬(∀𝑥)(𝑆𝑇𝑈𝐷𝐸𝑁𝑇(𝑥)→𝑇𝐴𝐾𝐸𝑆(𝑥,𝐻)∧𝑇𝐴𝐾𝐸𝑆(𝑥,𝐵))</a:t>
                </a:r>
                <a:endParaRPr lang="zh-CN" altLang="zh-CN" b="1" dirty="0"/>
              </a:p>
            </p:txBody>
          </p:sp>
        </mc:Fallback>
      </mc:AlternateContent>
    </p:spTree>
    <p:extLst>
      <p:ext uri="{BB962C8B-B14F-4D97-AF65-F5344CB8AC3E}">
        <p14:creationId xmlns:p14="http://schemas.microsoft.com/office/powerpoint/2010/main" val="5637423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BBFDC3-1153-4DEB-9642-93014BD0F37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7186"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m:rPr>
                            <m:nor/>
                          </m:rPr>
                          <a:rPr lang="zh-CN" altLang="en-US" sz="1200" i="1" kern="1200">
                            <a:solidFill>
                              <a:schemeClr val="tx1"/>
                            </a:solidFill>
                            <a:latin typeface="+mn-lt"/>
                            <a:ea typeface="+mn-ea"/>
                            <a:cs typeface="+mn-cs"/>
                          </a:rPr>
                          <m:t>x</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𝑚𝑒𝑖h𝑢𝑎</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𝑗𝑢h𝑢𝑎</m:t>
                        </m:r>
                        <m:r>
                          <a:rPr lang="zh-CN" altLang="en-US" sz="1200" i="0" kern="1200">
                            <a:solidFill>
                              <a:schemeClr val="tx1"/>
                            </a:solidFill>
                            <a:latin typeface="Cambria Math" panose="02040503050406030204" pitchFamily="18" charset="0"/>
                            <a:ea typeface="+mn-ea"/>
                            <a:cs typeface="+mn-cs"/>
                          </a:rPr>
                          <m:t>)</m:t>
                        </m:r>
                      </m:e>
                    </m:d>
                  </m:oMath>
                </a14:m>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𝑏𝑎𝑠𝑘𝑒𝑡𝑏𝑎𝑙𝑙</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𝑓𝑜𝑜𝑡𝑏𝑎𝑙𝑙</m:t>
                          </m:r>
                          <m:r>
                            <a:rPr lang="zh-CN" altLang="en-US" sz="1200" i="0" kern="1200">
                              <a:solidFill>
                                <a:schemeClr val="tx1"/>
                              </a:solidFill>
                              <a:latin typeface="Cambria Math" panose="02040503050406030204" pitchFamily="18" charset="0"/>
                              <a:ea typeface="+mn-ea"/>
                              <a:cs typeface="+mn-cs"/>
                            </a:rPr>
                            <m:t>)</m:t>
                          </m:r>
                        </m:e>
                      </m:d>
                    </m:oMath>
                  </m:oMathPara>
                </a14:m>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beg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𝑆𝑇𝑈𝐷𝐸𝑁𝑇</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𝐻</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𝐵</m:t>
                          </m:r>
                          <m:r>
                            <a:rPr lang="zh-CN" altLang="en-US" sz="1200" i="0" kern="1200">
                              <a:solidFill>
                                <a:schemeClr val="tx1"/>
                              </a:solidFill>
                              <a:latin typeface="Cambria Math" panose="02040503050406030204" pitchFamily="18" charset="0"/>
                              <a:ea typeface="+mn-ea"/>
                              <a:cs typeface="+mn-cs"/>
                            </a:rPr>
                            <m:t>)</m:t>
                          </m:r>
                        </m:e>
                      </m:d>
                    </m:oMath>
                  </m:oMathPara>
                </a14:m>
                <a:endParaRPr lang="zh-CN" altLang="zh-CN" b="1" dirty="0"/>
              </a:p>
            </p:txBody>
          </p:sp>
        </mc:Choice>
        <mc:Fallback xmlns="">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r>
                  <a:rPr lang="zh-CN" altLang="en-US" sz="1200" i="0" kern="1200">
                    <a:solidFill>
                      <a:schemeClr val="tx1"/>
                    </a:solidFill>
                    <a:latin typeface="+mn-lt"/>
                    <a:ea typeface="+mn-ea"/>
                    <a:cs typeface="+mn-cs"/>
                  </a:rPr>
                  <a:t>(∃"x" )(𝐿𝐼𝐾𝐸(𝑥,𝑚𝑒𝑖ℎ𝑢𝑎)∧𝐿𝐼𝐾𝐸(𝑥,𝑗𝑢ℎ𝑢𝑎))</a:t>
                </a:r>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(∃𝑥)(𝐿𝐼𝐾𝐸𝑃𝐿𝐴𝑌(𝑥,𝑏𝑎𝑠𝑘𝑒𝑡𝑏𝑎𝑙𝑙)→𝐿𝐼𝐾𝐸𝑃𝐿𝐴𝑌(𝑥,𝑓𝑜𝑜𝑡𝑏𝑎𝑙𝑙))</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 ¬(∀𝑥)(𝑆𝑇𝑈𝐷𝐸𝑁𝑇(𝑥)→𝑇𝐴𝐾𝐸𝑆(𝑥,𝐻)∧𝑇𝐴𝐾𝐸𝑆(𝑥,𝐵))</a:t>
                </a:r>
                <a:endParaRPr lang="zh-CN" altLang="zh-CN" b="1" dirty="0"/>
              </a:p>
            </p:txBody>
          </p:sp>
        </mc:Fallback>
      </mc:AlternateContent>
    </p:spTree>
    <p:extLst>
      <p:ext uri="{BB962C8B-B14F-4D97-AF65-F5344CB8AC3E}">
        <p14:creationId xmlns:p14="http://schemas.microsoft.com/office/powerpoint/2010/main" val="1051828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27F47C-2EAD-472F-BFB7-42760D38020E}"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4658" name="Rectangle 2"/>
          <p:cNvSpPr>
            <a:spLocks noGrp="1" noRot="1" noChangeAspect="1" noChangeArrowheads="1" noTextEdit="1"/>
          </p:cNvSpPr>
          <p:nvPr>
            <p:ph type="sldImg"/>
          </p:nvPr>
        </p:nvSpPr>
        <p:spPr>
          <a:xfrm>
            <a:off x="139700" y="768350"/>
            <a:ext cx="6819900" cy="3836988"/>
          </a:xfrm>
          <a:ln/>
        </p:spPr>
      </p:sp>
      <p:sp>
        <p:nvSpPr>
          <p:cNvPr id="454659"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009100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293F08-97E6-481D-BBC1-74F4A2C4382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7730" name="Rectangle 2"/>
          <p:cNvSpPr>
            <a:spLocks noGrp="1" noRot="1" noChangeAspect="1" noChangeArrowheads="1" noTextEdit="1"/>
          </p:cNvSpPr>
          <p:nvPr>
            <p:ph type="sldImg"/>
          </p:nvPr>
        </p:nvSpPr>
        <p:spPr>
          <a:xfrm>
            <a:off x="139700" y="768350"/>
            <a:ext cx="6819900" cy="3836988"/>
          </a:xfrm>
          <a:ln/>
        </p:spPr>
      </p:sp>
      <p:sp>
        <p:nvSpPr>
          <p:cNvPr id="4577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91656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8D7AD0-20E3-4562-853A-0B75027FF8A8}"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8338" name="Rectangle 2"/>
          <p:cNvSpPr>
            <a:spLocks noGrp="1" noRot="1" noChangeAspect="1" noChangeArrowheads="1" noTextEdit="1"/>
          </p:cNvSpPr>
          <p:nvPr>
            <p:ph type="sldImg"/>
          </p:nvPr>
        </p:nvSpPr>
        <p:spPr>
          <a:xfrm>
            <a:off x="139700" y="768350"/>
            <a:ext cx="6819900" cy="3836988"/>
          </a:xfrm>
          <a:ln/>
        </p:spPr>
      </p:sp>
      <p:sp>
        <p:nvSpPr>
          <p:cNvPr id="398339" name="Rectangle 3"/>
          <p:cNvSpPr>
            <a:spLocks noGrp="1" noChangeArrowheads="1"/>
          </p:cNvSpPr>
          <p:nvPr>
            <p:ph type="body" idx="1"/>
          </p:nvPr>
        </p:nvSpPr>
        <p:spPr/>
        <p:txBody>
          <a:bodyPr/>
          <a:lstStyle/>
          <a:p>
            <a:r>
              <a:rPr lang="en-US" altLang="zh-CN" dirty="0"/>
              <a:t>“100”</a:t>
            </a:r>
            <a:r>
              <a:rPr lang="zh-CN" altLang="en-US" dirty="0"/>
              <a:t>是数据，它可能表示“</a:t>
            </a:r>
            <a:r>
              <a:rPr lang="en-US" altLang="zh-CN" dirty="0"/>
              <a:t>100</a:t>
            </a:r>
            <a:r>
              <a:rPr lang="zh-CN" altLang="en-US" dirty="0"/>
              <a:t>元钱”、“</a:t>
            </a:r>
            <a:r>
              <a:rPr lang="en-US" altLang="zh-CN" dirty="0"/>
              <a:t>100</a:t>
            </a:r>
            <a:r>
              <a:rPr lang="zh-CN" altLang="en-US" dirty="0"/>
              <a:t>个人”、“</a:t>
            </a:r>
            <a:r>
              <a:rPr lang="en-US" altLang="zh-CN" dirty="0"/>
              <a:t>100</a:t>
            </a:r>
            <a:r>
              <a:rPr lang="zh-CN" altLang="en-US" dirty="0"/>
              <a:t>分”等信息。</a:t>
            </a:r>
          </a:p>
          <a:p>
            <a:r>
              <a:rPr lang="zh-CN" altLang="en-US" dirty="0"/>
              <a:t>相同的信息可以用不同的数据表示出来。例如用一首词或诗的每一句第一个字组成一句话，或用斜对角线上的字组成一句话来传达信息。也可能用同一个代码或数字来表示同一信息。</a:t>
            </a:r>
          </a:p>
          <a:p>
            <a:r>
              <a:rPr lang="zh-CN" altLang="en-US" dirty="0"/>
              <a:t>“</a:t>
            </a:r>
            <a:r>
              <a:rPr lang="en-US" altLang="zh-CN" dirty="0"/>
              <a:t>0451-5169000”</a:t>
            </a:r>
            <a:r>
              <a:rPr lang="zh-CN" altLang="en-US" dirty="0"/>
              <a:t>昆明市的一个电话号码</a:t>
            </a:r>
            <a:endParaRPr lang="en-US" altLang="zh-CN" dirty="0"/>
          </a:p>
          <a:p>
            <a:pPr lvl="1">
              <a:lnSpc>
                <a:spcPct val="120000"/>
              </a:lnSpc>
              <a:spcBef>
                <a:spcPct val="30000"/>
              </a:spcBef>
              <a:buSzPct val="90000"/>
              <a:buFont typeface="Wingdings" panose="05000000000000000000" pitchFamily="2" charset="2"/>
              <a:buChar char="u"/>
            </a:pPr>
            <a:r>
              <a:rPr lang="zh-CN" altLang="en-US" sz="2800" b="1" dirty="0">
                <a:latin typeface="楷体_GB2312" pitchFamily="49" charset="-122"/>
                <a:ea typeface="楷体_GB2312" pitchFamily="49" charset="-122"/>
                <a:sym typeface="Wingdings" panose="05000000000000000000" pitchFamily="2" charset="2"/>
              </a:rPr>
              <a:t>相同的数据在不同的环境下表示不同的含义，   蕴涵不同的信息；</a:t>
            </a:r>
            <a:endParaRPr lang="en-US" altLang="zh-CN" sz="2800" b="1" dirty="0">
              <a:latin typeface="楷体_GB2312" pitchFamily="49" charset="-122"/>
              <a:ea typeface="楷体_GB2312" pitchFamily="49" charset="-122"/>
              <a:sym typeface="Wingdings" panose="05000000000000000000" pitchFamily="2" charset="2"/>
            </a:endParaRPr>
          </a:p>
          <a:p>
            <a:pPr lvl="1">
              <a:lnSpc>
                <a:spcPct val="120000"/>
              </a:lnSpc>
              <a:spcBef>
                <a:spcPct val="30000"/>
              </a:spcBef>
              <a:buSzPct val="90000"/>
              <a:buFont typeface="Wingdings" panose="05000000000000000000" pitchFamily="2" charset="2"/>
              <a:buChar char="u"/>
            </a:pPr>
            <a:endParaRPr lang="zh-CN" altLang="en-US" sz="2800" b="1" dirty="0">
              <a:latin typeface="楷体_GB2312" pitchFamily="49" charset="-122"/>
              <a:ea typeface="楷体_GB2312" pitchFamily="49" charset="-122"/>
              <a:sym typeface="Wingdings" panose="05000000000000000000" pitchFamily="2" charset="2"/>
            </a:endParaRPr>
          </a:p>
          <a:p>
            <a:pPr lvl="1">
              <a:lnSpc>
                <a:spcPct val="120000"/>
              </a:lnSpc>
              <a:spcBef>
                <a:spcPct val="30000"/>
              </a:spcBef>
              <a:buSzPct val="90000"/>
              <a:buFont typeface="Wingdings" panose="05000000000000000000" pitchFamily="2" charset="2"/>
              <a:buChar char="u"/>
            </a:pPr>
            <a:r>
              <a:rPr lang="zh-CN" altLang="en-US" sz="2800" b="1" dirty="0">
                <a:latin typeface="楷体_GB2312" pitchFamily="49" charset="-122"/>
                <a:ea typeface="楷体_GB2312" pitchFamily="49" charset="-122"/>
                <a:sym typeface="Wingdings" panose="05000000000000000000" pitchFamily="2" charset="2"/>
              </a:rPr>
              <a:t> 并不是所有的数据都蕴涵着信息；</a:t>
            </a:r>
            <a:endParaRPr lang="en-US" altLang="zh-CN" sz="2800" b="1" dirty="0">
              <a:latin typeface="楷体_GB2312" pitchFamily="49" charset="-122"/>
              <a:ea typeface="楷体_GB2312" pitchFamily="49" charset="-122"/>
              <a:sym typeface="Wingdings" panose="05000000000000000000" pitchFamily="2" charset="2"/>
            </a:endParaRPr>
          </a:p>
          <a:p>
            <a:pPr lvl="1">
              <a:lnSpc>
                <a:spcPct val="120000"/>
              </a:lnSpc>
              <a:spcBef>
                <a:spcPct val="30000"/>
              </a:spcBef>
              <a:buSzPct val="90000"/>
              <a:buFont typeface="Wingdings" panose="05000000000000000000" pitchFamily="2" charset="2"/>
              <a:buChar char="u"/>
            </a:pPr>
            <a:endParaRPr lang="zh-CN" altLang="en-US" sz="2800" b="1" dirty="0">
              <a:latin typeface="楷体_GB2312" pitchFamily="49" charset="-122"/>
              <a:ea typeface="楷体_GB2312" pitchFamily="49" charset="-122"/>
              <a:sym typeface="Wingdings" panose="05000000000000000000" pitchFamily="2" charset="2"/>
            </a:endParaRPr>
          </a:p>
          <a:p>
            <a:pPr lvl="1">
              <a:lnSpc>
                <a:spcPct val="120000"/>
              </a:lnSpc>
              <a:spcBef>
                <a:spcPct val="30000"/>
              </a:spcBef>
              <a:buSzPct val="90000"/>
              <a:buFont typeface="Wingdings" panose="05000000000000000000" pitchFamily="2" charset="2"/>
              <a:buChar char="u"/>
            </a:pPr>
            <a:r>
              <a:rPr lang="zh-CN" altLang="en-US" sz="2800" b="1" dirty="0">
                <a:latin typeface="楷体_GB2312" pitchFamily="49" charset="-122"/>
                <a:ea typeface="楷体_GB2312" pitchFamily="49" charset="-122"/>
                <a:sym typeface="Wingdings" panose="05000000000000000000" pitchFamily="2" charset="2"/>
              </a:rPr>
              <a:t> 不同格式的数据所蕴涵的信息量是不同的。</a:t>
            </a:r>
          </a:p>
          <a:p>
            <a:endParaRPr lang="zh-CN" altLang="en-US" dirty="0"/>
          </a:p>
        </p:txBody>
      </p:sp>
    </p:spTree>
    <p:extLst>
      <p:ext uri="{BB962C8B-B14F-4D97-AF65-F5344CB8AC3E}">
        <p14:creationId xmlns:p14="http://schemas.microsoft.com/office/powerpoint/2010/main" val="2610667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EB945B-A757-4D35-B55B-6FCBE1C2C87A}"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8754" name="Rectangle 2"/>
          <p:cNvSpPr>
            <a:spLocks noGrp="1" noRot="1" noChangeAspect="1" noChangeArrowheads="1" noTextEdit="1"/>
          </p:cNvSpPr>
          <p:nvPr>
            <p:ph type="sldImg"/>
          </p:nvPr>
        </p:nvSpPr>
        <p:spPr>
          <a:xfrm>
            <a:off x="139700" y="768350"/>
            <a:ext cx="6819900" cy="3836988"/>
          </a:xfrm>
          <a:ln/>
        </p:spPr>
      </p:sp>
      <p:sp>
        <p:nvSpPr>
          <p:cNvPr id="4587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94264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550FC65-254C-4681-AA61-3EFC03961851}"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9778" name="Rectangle 2"/>
          <p:cNvSpPr>
            <a:spLocks noGrp="1" noRot="1" noChangeAspect="1" noChangeArrowheads="1" noTextEdit="1"/>
          </p:cNvSpPr>
          <p:nvPr>
            <p:ph type="sldImg"/>
          </p:nvPr>
        </p:nvSpPr>
        <p:spPr>
          <a:xfrm>
            <a:off x="139700" y="768350"/>
            <a:ext cx="6819900" cy="3836988"/>
          </a:xfrm>
          <a:ln/>
        </p:spPr>
      </p:sp>
      <p:sp>
        <p:nvSpPr>
          <p:cNvPr id="459779" name="Rectangle 3"/>
          <p:cNvSpPr>
            <a:spLocks noGrp="1" noChangeArrowheads="1"/>
          </p:cNvSpPr>
          <p:nvPr>
            <p:ph type="body" idx="1"/>
          </p:nvPr>
        </p:nvSpPr>
        <p:spPr/>
        <p:txBody>
          <a:bodyPr/>
          <a:lstStyle/>
          <a:p>
            <a:r>
              <a:rPr lang="zh-CN" altLang="en-US" dirty="0"/>
              <a:t>适用类型：常识性。领域性</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就知识的层次而言，知识可以分为表层知识和深层知识。</a:t>
            </a:r>
          </a:p>
          <a:p>
            <a:endParaRPr lang="zh-CN" altLang="zh-CN" dirty="0"/>
          </a:p>
        </p:txBody>
      </p:sp>
    </p:spTree>
    <p:extLst>
      <p:ext uri="{BB962C8B-B14F-4D97-AF65-F5344CB8AC3E}">
        <p14:creationId xmlns:p14="http://schemas.microsoft.com/office/powerpoint/2010/main" val="1926440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6D176D-703F-44B7-A3E7-31932E7634E2}"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4482" name="Rectangle 2"/>
          <p:cNvSpPr>
            <a:spLocks noGrp="1" noRot="1" noChangeAspect="1" noChangeArrowheads="1" noTextEdit="1"/>
          </p:cNvSpPr>
          <p:nvPr>
            <p:ph type="sldImg"/>
          </p:nvPr>
        </p:nvSpPr>
        <p:spPr>
          <a:xfrm>
            <a:off x="139700" y="768350"/>
            <a:ext cx="6819900" cy="3836988"/>
          </a:xfrm>
          <a:ln/>
        </p:spPr>
      </p:sp>
      <p:sp>
        <p:nvSpPr>
          <p:cNvPr id="404483" name="Rectangle 3"/>
          <p:cNvSpPr>
            <a:spLocks noGrp="1" noChangeArrowheads="1"/>
          </p:cNvSpPr>
          <p:nvPr>
            <p:ph type="body" idx="1"/>
          </p:nvPr>
        </p:nvSpPr>
        <p:spPr/>
        <p:txBody>
          <a:bodyPr/>
          <a:lstStyle/>
          <a:p>
            <a:r>
              <a:rPr lang="zh-CN" altLang="en-US"/>
              <a:t>所有知识的正确性是在一定的前提条件才能正确；例如</a:t>
            </a:r>
            <a:r>
              <a:rPr lang="en-US" altLang="zh-CN"/>
              <a:t>1+1=2</a:t>
            </a:r>
            <a:r>
              <a:rPr lang="zh-CN" altLang="en-US"/>
              <a:t>（十进制正确，二进制不正确）</a:t>
            </a:r>
          </a:p>
          <a:p>
            <a:r>
              <a:rPr lang="zh-CN" altLang="en-US"/>
              <a:t>信息和关联是构成知识的两大要素，信息有精确的，也有不精确、模糊的；关联可能确定也可能不确定；</a:t>
            </a:r>
          </a:p>
          <a:p>
            <a:r>
              <a:rPr lang="zh-CN" altLang="en-US"/>
              <a:t>知识可以用形式化的东西表示（如语言、文字、公式、图形等）；</a:t>
            </a:r>
          </a:p>
          <a:p>
            <a:r>
              <a:rPr lang="zh-CN" altLang="en-US"/>
              <a:t>利用知识解决问题。</a:t>
            </a:r>
          </a:p>
          <a:p>
            <a:endParaRPr lang="en-US" altLang="zh-CN"/>
          </a:p>
        </p:txBody>
      </p:sp>
    </p:spTree>
    <p:extLst>
      <p:ext uri="{BB962C8B-B14F-4D97-AF65-F5344CB8AC3E}">
        <p14:creationId xmlns:p14="http://schemas.microsoft.com/office/powerpoint/2010/main" val="2509959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0192B7-1D70-4CD7-A39B-3EBF0DDD09C2}"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0802" name="Rectangle 2"/>
          <p:cNvSpPr>
            <a:spLocks noGrp="1" noRot="1" noChangeAspect="1" noChangeArrowheads="1" noTextEdit="1"/>
          </p:cNvSpPr>
          <p:nvPr>
            <p:ph type="sldImg"/>
          </p:nvPr>
        </p:nvSpPr>
        <p:spPr>
          <a:xfrm>
            <a:off x="139700" y="768350"/>
            <a:ext cx="6819900" cy="3836988"/>
          </a:xfrm>
          <a:ln/>
        </p:spPr>
      </p:sp>
      <p:sp>
        <p:nvSpPr>
          <p:cNvPr id="4608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54203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2019/11/7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416816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2019/11/7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481944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2019/11/7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893990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SmartArt 占位符 2"/>
          <p:cNvSpPr>
            <a:spLocks noGrp="1"/>
          </p:cNvSpPr>
          <p:nvPr>
            <p:ph type="dgm" idx="1"/>
          </p:nvPr>
        </p:nvSpPr>
        <p:spPr>
          <a:xfrm>
            <a:off x="609600" y="1495426"/>
            <a:ext cx="10972800" cy="4525963"/>
          </a:xfrm>
        </p:spPr>
        <p:txBody>
          <a:bodyPr/>
          <a:lstStyle/>
          <a:p>
            <a:pPr lvl="0"/>
            <a:endParaRPr lang="zh-CN" altLang="en-US" noProof="0"/>
          </a:p>
        </p:txBody>
      </p:sp>
      <p:sp>
        <p:nvSpPr>
          <p:cNvPr id="4" name="页脚占位符 4"/>
          <p:cNvSpPr>
            <a:spLocks noGrp="1"/>
          </p:cNvSpPr>
          <p:nvPr>
            <p:ph type="ftr" sz="quarter" idx="10"/>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灯片编号占位符 5"/>
          <p:cNvSpPr>
            <a:spLocks noGrp="1"/>
          </p:cNvSpPr>
          <p:nvPr>
            <p:ph type="sldNum" sz="quarter" idx="11"/>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CD77C5A-4A23-4FEF-9099-2D2D54622F29}"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日期占位符 3"/>
          <p:cNvSpPr>
            <a:spLocks noGrp="1"/>
          </p:cNvSpPr>
          <p:nvPr>
            <p:ph type="dt" sz="half" idx="12"/>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FA79460-F32C-46FA-AC0D-D5D26B7C75D7}" type="datetime1">
              <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2019/11/7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81632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4165600" y="6356351"/>
            <a:ext cx="3860800" cy="365125"/>
          </a:xfrm>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1"/>
          </p:nvPr>
        </p:nvSpPr>
        <p:spPr>
          <a:xfrm>
            <a:off x="8737600" y="6356351"/>
            <a:ext cx="2844800" cy="365125"/>
          </a:xfr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F993CC9-D534-4552-AC80-618A154E2AB6}"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日期占位符 6"/>
          <p:cNvSpPr>
            <a:spLocks noGrp="1"/>
          </p:cNvSpPr>
          <p:nvPr>
            <p:ph type="dt" sz="half" idx="12"/>
          </p:nvPr>
        </p:nvSpPr>
        <p:spPr>
          <a:xfrm>
            <a:off x="609600" y="6245225"/>
            <a:ext cx="2844800" cy="476250"/>
          </a:xfrm>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24565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2019/11/7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560066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2019/11/7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58893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2019/11/7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872088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C523499-E77D-4E83-BF60-D3B976F04A6D}" type="datetimeFigureOut">
              <a:rPr lang="zh-CN" altLang="en-US" smtClean="0"/>
              <a:t>2019/11/7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56887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C523499-E77D-4E83-BF60-D3B976F04A6D}" type="datetimeFigureOut">
              <a:rPr lang="zh-CN" altLang="en-US" smtClean="0"/>
              <a:t>2019/11/7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508599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523499-E77D-4E83-BF60-D3B976F04A6D}" type="datetimeFigureOut">
              <a:rPr lang="zh-CN" altLang="en-US" smtClean="0"/>
              <a:t>2019/11/7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550388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2019/11/7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873386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2019/11/7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849290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23499-E77D-4E83-BF60-D3B976F04A6D}" type="datetimeFigureOut">
              <a:rPr lang="zh-CN" altLang="en-US" smtClean="0"/>
              <a:t>2019/11/7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427906984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18.xml"/><Relationship Id="rId7" Type="http://schemas.openxmlformats.org/officeDocument/2006/relationships/image" Target="../media/image8.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7.wmf"/><Relationship Id="rId4" Type="http://schemas.openxmlformats.org/officeDocument/2006/relationships/oleObject" Target="../embeddings/oleObject4.bin"/><Relationship Id="rId9" Type="http://schemas.openxmlformats.org/officeDocument/2006/relationships/image" Target="../media/image9.w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1.w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10.wmf"/><Relationship Id="rId4" Type="http://schemas.openxmlformats.org/officeDocument/2006/relationships/oleObject" Target="../embeddings/oleObject7.bin"/></Relationships>
</file>

<file path=ppt/slides/_rels/slide29.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notesSlide" Target="../notesSlides/notesSlide20.xml"/><Relationship Id="rId7"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8.wmf"/><Relationship Id="rId4" Type="http://schemas.openxmlformats.org/officeDocument/2006/relationships/oleObject" Target="../embeddings/oleObject9.bin"/><Relationship Id="rId9" Type="http://schemas.openxmlformats.org/officeDocument/2006/relationships/oleObject" Target="../embeddings/oleObject1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13.wmf"/><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oleObject" Target="../embeddings/oleObject14.bin"/><Relationship Id="rId5" Type="http://schemas.openxmlformats.org/officeDocument/2006/relationships/image" Target="../media/image12.wmf"/><Relationship Id="rId4" Type="http://schemas.openxmlformats.org/officeDocument/2006/relationships/oleObject" Target="../embeddings/oleObject13.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14.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16.wmf"/><Relationship Id="rId5" Type="http://schemas.openxmlformats.org/officeDocument/2006/relationships/oleObject" Target="../embeddings/oleObject17.bin"/><Relationship Id="rId4" Type="http://schemas.openxmlformats.org/officeDocument/2006/relationships/image" Target="../media/image15.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301BA4-44F0-49EF-B0F4-35405C75E646}"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35874" name="Text Box 2"/>
          <p:cNvSpPr txBox="1">
            <a:spLocks noChangeArrowheads="1"/>
          </p:cNvSpPr>
          <p:nvPr/>
        </p:nvSpPr>
        <p:spPr bwMode="auto">
          <a:xfrm>
            <a:off x="2782889" y="2276476"/>
            <a:ext cx="6696075"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60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第 </a:t>
            </a:r>
            <a:r>
              <a:rPr kumimoji="0" lang="en-US" altLang="zh-CN" sz="60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2 </a:t>
            </a:r>
            <a:r>
              <a:rPr kumimoji="0" lang="zh-CN" altLang="en-US" sz="60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章    知识表示</a:t>
            </a:r>
          </a:p>
        </p:txBody>
      </p:sp>
    </p:spTree>
    <p:extLst>
      <p:ext uri="{BB962C8B-B14F-4D97-AF65-F5344CB8AC3E}">
        <p14:creationId xmlns:p14="http://schemas.microsoft.com/office/powerpoint/2010/main" val="266113295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D0D136-95C0-4DF4-9C55-7CD260AAAFB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15074" name="Rectangle 2"/>
          <p:cNvSpPr>
            <a:spLocks noGrp="1"/>
          </p:cNvSpPr>
          <p:nvPr>
            <p:ph type="title"/>
          </p:nvPr>
        </p:nvSpPr>
        <p:spPr>
          <a:xfrm>
            <a:off x="1847850" y="692150"/>
            <a:ext cx="8229600" cy="649288"/>
          </a:xfrm>
        </p:spPr>
        <p:txBody>
          <a:bodyPr/>
          <a:lstStyle/>
          <a:p>
            <a:r>
              <a:rPr lang="en-US" altLang="zh-CN" sz="3200">
                <a:solidFill>
                  <a:srgbClr val="009900"/>
                </a:solidFill>
                <a:ea typeface="黑体" panose="02010609060101010101" pitchFamily="49" charset="-122"/>
              </a:rPr>
              <a:t>【</a:t>
            </a:r>
            <a:r>
              <a:rPr lang="zh-CN" altLang="en-US" sz="3200">
                <a:solidFill>
                  <a:srgbClr val="009900"/>
                </a:solidFill>
                <a:ea typeface="黑体" panose="02010609060101010101" pitchFamily="49" charset="-122"/>
              </a:rPr>
              <a:t>实例</a:t>
            </a:r>
            <a:r>
              <a:rPr lang="en-US" altLang="zh-CN" sz="3200">
                <a:solidFill>
                  <a:srgbClr val="009900"/>
                </a:solidFill>
                <a:ea typeface="黑体" panose="02010609060101010101" pitchFamily="49" charset="-122"/>
              </a:rPr>
              <a:t>】</a:t>
            </a:r>
            <a:r>
              <a:rPr lang="zh-CN" altLang="en-US" sz="3200">
                <a:solidFill>
                  <a:srgbClr val="009900"/>
                </a:solidFill>
                <a:ea typeface="黑体" panose="02010609060101010101" pitchFamily="49" charset="-122"/>
              </a:rPr>
              <a:t>知识的形成</a:t>
            </a:r>
          </a:p>
        </p:txBody>
      </p:sp>
      <p:sp>
        <p:nvSpPr>
          <p:cNvPr id="515075" name="Rectangle 3"/>
          <p:cNvSpPr>
            <a:spLocks noGrp="1"/>
          </p:cNvSpPr>
          <p:nvPr>
            <p:ph type="body" idx="1"/>
          </p:nvPr>
        </p:nvSpPr>
        <p:spPr>
          <a:xfrm>
            <a:off x="2135188" y="2781300"/>
            <a:ext cx="8229600" cy="781050"/>
          </a:xfrm>
          <a:solidFill>
            <a:srgbClr val="FFFF66"/>
          </a:solidFill>
        </p:spPr>
        <p:txBody>
          <a:bodyPr/>
          <a:lstStyle/>
          <a:p>
            <a:pPr>
              <a:buFont typeface="Wingdings" panose="05000000000000000000" pitchFamily="2" charset="2"/>
              <a:buNone/>
            </a:pPr>
            <a:r>
              <a:rPr lang="en-US" altLang="zh-CN" sz="4400" b="1" dirty="0"/>
              <a:t>137179766832525156430015</a:t>
            </a:r>
          </a:p>
        </p:txBody>
      </p:sp>
    </p:spTree>
    <p:extLst>
      <p:ext uri="{BB962C8B-B14F-4D97-AF65-F5344CB8AC3E}">
        <p14:creationId xmlns:p14="http://schemas.microsoft.com/office/powerpoint/2010/main" val="3619112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CC3640D-9B5C-4601-94E6-CD5CEBE2D78C}"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16099" name="Rectangle 3"/>
          <p:cNvSpPr>
            <a:spLocks noGrp="1"/>
          </p:cNvSpPr>
          <p:nvPr>
            <p:ph type="body" idx="1"/>
          </p:nvPr>
        </p:nvSpPr>
        <p:spPr>
          <a:xfrm>
            <a:off x="1992313" y="1484313"/>
            <a:ext cx="8229600" cy="4525962"/>
          </a:xfrm>
        </p:spPr>
        <p:txBody>
          <a:bodyPr/>
          <a:lstStyle/>
          <a:p>
            <a:pPr marL="381000" indent="-381000">
              <a:lnSpc>
                <a:spcPct val="130000"/>
              </a:lnSpc>
              <a:spcBef>
                <a:spcPct val="30000"/>
              </a:spcBef>
            </a:pPr>
            <a:r>
              <a:rPr lang="en-US" altLang="zh-CN" sz="3600" b="1" dirty="0">
                <a:solidFill>
                  <a:schemeClr val="accent1"/>
                </a:solidFill>
                <a:ea typeface="楷体_GB2312" pitchFamily="49" charset="-122"/>
              </a:rPr>
              <a:t>  </a:t>
            </a:r>
            <a:r>
              <a:rPr lang="zh-CN" altLang="en-US" sz="3600" b="1" dirty="0">
                <a:solidFill>
                  <a:schemeClr val="accent1"/>
                </a:solidFill>
                <a:ea typeface="楷体_GB2312" pitchFamily="49" charset="-122"/>
              </a:rPr>
              <a:t>数据加工</a:t>
            </a:r>
          </a:p>
          <a:p>
            <a:pPr marL="990600" lvl="1" indent="-533400">
              <a:lnSpc>
                <a:spcPct val="130000"/>
              </a:lnSpc>
              <a:spcBef>
                <a:spcPct val="30000"/>
              </a:spcBef>
              <a:buFont typeface="Wingdings" panose="05000000000000000000" pitchFamily="2" charset="2"/>
              <a:buAutoNum type="circleNumDbPlain"/>
            </a:pPr>
            <a:r>
              <a:rPr lang="zh-CN" altLang="en-US" b="1" dirty="0">
                <a:ea typeface="楷体_GB2312" pitchFamily="49" charset="-122"/>
              </a:rPr>
              <a:t> 将每两位数字分为一组；</a:t>
            </a:r>
          </a:p>
          <a:p>
            <a:pPr marL="990600" lvl="1" indent="-533400">
              <a:lnSpc>
                <a:spcPct val="130000"/>
              </a:lnSpc>
              <a:spcBef>
                <a:spcPct val="30000"/>
              </a:spcBef>
              <a:buFont typeface="Wingdings" panose="05000000000000000000" pitchFamily="2" charset="2"/>
              <a:buAutoNum type="circleNumDbPlain"/>
            </a:pPr>
            <a:r>
              <a:rPr lang="zh-CN" altLang="en-US" b="1" dirty="0">
                <a:ea typeface="楷体_GB2312" pitchFamily="49" charset="-122"/>
              </a:rPr>
              <a:t> 忽略那些小于</a:t>
            </a:r>
            <a:r>
              <a:rPr lang="en-US" altLang="zh-CN" b="1" dirty="0">
                <a:ea typeface="楷体_GB2312" pitchFamily="49" charset="-122"/>
              </a:rPr>
              <a:t>32</a:t>
            </a:r>
            <a:r>
              <a:rPr lang="zh-CN" altLang="en-US" b="1" dirty="0">
                <a:ea typeface="楷体_GB2312" pitchFamily="49" charset="-122"/>
              </a:rPr>
              <a:t>的两位数；</a:t>
            </a:r>
          </a:p>
          <a:p>
            <a:pPr marL="990600" lvl="1" indent="-533400">
              <a:lnSpc>
                <a:spcPct val="130000"/>
              </a:lnSpc>
              <a:spcBef>
                <a:spcPct val="30000"/>
              </a:spcBef>
              <a:buFont typeface="Wingdings" panose="05000000000000000000" pitchFamily="2" charset="2"/>
              <a:buAutoNum type="circleNumDbPlain"/>
            </a:pPr>
            <a:r>
              <a:rPr lang="zh-CN" altLang="en-US" b="1" dirty="0">
                <a:ea typeface="楷体_GB2312" pitchFamily="49" charset="-122"/>
              </a:rPr>
              <a:t> 把余下的每组两位数用</a:t>
            </a:r>
            <a:r>
              <a:rPr lang="en-US" altLang="zh-CN" b="1" dirty="0">
                <a:ea typeface="楷体_GB2312" pitchFamily="49" charset="-122"/>
              </a:rPr>
              <a:t>ASCII</a:t>
            </a:r>
            <a:r>
              <a:rPr lang="zh-CN" altLang="en-US" b="1" dirty="0">
                <a:ea typeface="楷体_GB2312" pitchFamily="49" charset="-122"/>
              </a:rPr>
              <a:t>字符代替。</a:t>
            </a:r>
          </a:p>
        </p:txBody>
      </p:sp>
    </p:spTree>
    <p:extLst>
      <p:ext uri="{BB962C8B-B14F-4D97-AF65-F5344CB8AC3E}">
        <p14:creationId xmlns:p14="http://schemas.microsoft.com/office/powerpoint/2010/main" val="3626929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B557C69-6DD8-4B0C-8A9D-5AC9EBAA3B33}"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17122" name="Rectangle 2"/>
          <p:cNvSpPr>
            <a:spLocks noGrp="1"/>
          </p:cNvSpPr>
          <p:nvPr>
            <p:ph type="body" idx="1"/>
          </p:nvPr>
        </p:nvSpPr>
        <p:spPr>
          <a:xfrm>
            <a:off x="1992313" y="1484313"/>
            <a:ext cx="8229600" cy="4525962"/>
          </a:xfrm>
        </p:spPr>
        <p:txBody>
          <a:bodyPr/>
          <a:lstStyle/>
          <a:p>
            <a:pPr marL="381000" indent="-381000">
              <a:lnSpc>
                <a:spcPct val="130000"/>
              </a:lnSpc>
              <a:spcBef>
                <a:spcPct val="30000"/>
              </a:spcBef>
            </a:pPr>
            <a:r>
              <a:rPr lang="en-US" altLang="zh-CN" sz="3600" b="1">
                <a:solidFill>
                  <a:schemeClr val="accent1"/>
                </a:solidFill>
                <a:ea typeface="楷体_GB2312" pitchFamily="49" charset="-122"/>
              </a:rPr>
              <a:t>  </a:t>
            </a:r>
            <a:r>
              <a:rPr lang="zh-CN" altLang="en-US" sz="3600" b="1">
                <a:solidFill>
                  <a:schemeClr val="accent1"/>
                </a:solidFill>
                <a:ea typeface="楷体_GB2312" pitchFamily="49" charset="-122"/>
              </a:rPr>
              <a:t>加工后的信息</a:t>
            </a:r>
          </a:p>
          <a:p>
            <a:pPr marL="990600" lvl="1" indent="-533400">
              <a:lnSpc>
                <a:spcPct val="130000"/>
              </a:lnSpc>
              <a:spcBef>
                <a:spcPct val="30000"/>
              </a:spcBef>
              <a:buNone/>
            </a:pPr>
            <a:endParaRPr lang="en-US" altLang="zh-CN" b="1">
              <a:ea typeface="楷体_GB2312" pitchFamily="49" charset="-122"/>
            </a:endParaRPr>
          </a:p>
        </p:txBody>
      </p:sp>
      <p:sp>
        <p:nvSpPr>
          <p:cNvPr id="517123" name="Text Box 3"/>
          <p:cNvSpPr txBox="1">
            <a:spLocks noChangeArrowheads="1"/>
          </p:cNvSpPr>
          <p:nvPr/>
        </p:nvSpPr>
        <p:spPr bwMode="auto">
          <a:xfrm>
            <a:off x="4059238" y="2801939"/>
            <a:ext cx="4195762" cy="1006475"/>
          </a:xfrm>
          <a:prstGeom prst="rect">
            <a:avLst/>
          </a:prstGeom>
          <a:solidFill>
            <a:schemeClr val="tx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0" b="1" i="0" u="none" strike="noStrike" kern="1200" cap="none" spc="0" normalizeH="0" baseline="0" noProof="0" dirty="0">
                <a:ln>
                  <a:noFill/>
                </a:ln>
                <a:solidFill>
                  <a:srgbClr val="FFFF00"/>
                </a:solidFill>
                <a:effectLst/>
                <a:uLnTx/>
                <a:uFillTx/>
                <a:latin typeface="Times New Roman" panose="02020603050405020304" pitchFamily="18" charset="0"/>
                <a:ea typeface="等线" panose="02010600030101010101" pitchFamily="2" charset="-122"/>
                <a:cs typeface="+mn-cs"/>
              </a:rPr>
              <a:t>GOLD 438+</a:t>
            </a:r>
          </a:p>
        </p:txBody>
      </p:sp>
    </p:spTree>
    <p:extLst>
      <p:ext uri="{BB962C8B-B14F-4D97-AF65-F5344CB8AC3E}">
        <p14:creationId xmlns:p14="http://schemas.microsoft.com/office/powerpoint/2010/main" val="1553845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A25C4C4-A557-4577-9350-60E93D3A7AC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18146" name="Rectangle 2"/>
          <p:cNvSpPr>
            <a:spLocks noGrp="1"/>
          </p:cNvSpPr>
          <p:nvPr>
            <p:ph type="body" idx="1"/>
          </p:nvPr>
        </p:nvSpPr>
        <p:spPr>
          <a:xfrm>
            <a:off x="1992313" y="1484313"/>
            <a:ext cx="8229600" cy="1223962"/>
          </a:xfrm>
        </p:spPr>
        <p:txBody>
          <a:bodyPr/>
          <a:lstStyle/>
          <a:p>
            <a:pPr marL="381000" indent="-381000">
              <a:lnSpc>
                <a:spcPct val="130000"/>
              </a:lnSpc>
              <a:spcBef>
                <a:spcPct val="30000"/>
              </a:spcBef>
            </a:pPr>
            <a:r>
              <a:rPr lang="en-US" altLang="zh-CN" sz="3600" b="1">
                <a:solidFill>
                  <a:schemeClr val="accent1"/>
                </a:solidFill>
                <a:ea typeface="楷体_GB2312" pitchFamily="49" charset="-122"/>
              </a:rPr>
              <a:t> </a:t>
            </a:r>
            <a:r>
              <a:rPr lang="zh-CN" altLang="en-US" sz="3600" b="1">
                <a:solidFill>
                  <a:schemeClr val="accent1"/>
                </a:solidFill>
                <a:ea typeface="楷体_GB2312" pitchFamily="49" charset="-122"/>
              </a:rPr>
              <a:t>信息所表示的知识</a:t>
            </a:r>
          </a:p>
        </p:txBody>
      </p:sp>
      <p:sp>
        <p:nvSpPr>
          <p:cNvPr id="518148" name="Rectangle 4"/>
          <p:cNvSpPr>
            <a:spLocks noChangeArrowheads="1"/>
          </p:cNvSpPr>
          <p:nvPr/>
        </p:nvSpPr>
        <p:spPr bwMode="auto">
          <a:xfrm>
            <a:off x="2106614" y="2887663"/>
            <a:ext cx="8061822" cy="710387"/>
          </a:xfrm>
          <a:prstGeom prst="rect">
            <a:avLst/>
          </a:prstGeom>
          <a:solidFill>
            <a:schemeClr val="tx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457200" marR="0" lvl="1" indent="0" algn="l" defTabSz="914400" rtl="0" eaLnBrk="1" fontAlgn="auto" latinLnBrk="0" hangingPunct="1">
              <a:lnSpc>
                <a:spcPct val="130000"/>
              </a:lnSpc>
              <a:spcBef>
                <a:spcPct val="30000"/>
              </a:spcBef>
              <a:spcAft>
                <a:spcPts val="0"/>
              </a:spcAft>
              <a:buClrTx/>
              <a:buSzTx/>
              <a:buFont typeface="Wingdings" panose="05000000000000000000" pitchFamily="2" charset="2"/>
              <a:buNone/>
              <a:tabLst/>
              <a:defRPr/>
            </a:pPr>
            <a:r>
              <a:rPr kumimoji="0" lang="zh-CN" altLang="en-US"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黄金价格为</a:t>
            </a:r>
            <a:r>
              <a:rPr kumimoji="0" lang="en-US" altLang="zh-CN"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438</a:t>
            </a:r>
            <a:r>
              <a:rPr kumimoji="0" lang="zh-CN" altLang="en-US"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，并且在升值（</a:t>
            </a:r>
            <a:r>
              <a:rPr kumimoji="0" lang="en-US" altLang="zh-CN"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a:t>
            </a:r>
            <a:r>
              <a:rPr kumimoji="0" lang="zh-CN" altLang="en-US"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a:t>
            </a:r>
          </a:p>
        </p:txBody>
      </p:sp>
    </p:spTree>
    <p:extLst>
      <p:ext uri="{BB962C8B-B14F-4D97-AF65-F5344CB8AC3E}">
        <p14:creationId xmlns:p14="http://schemas.microsoft.com/office/powerpoint/2010/main" val="1848812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B069C9B-71AC-4F78-8620-5533056B06D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19170" name="Rectangle 2"/>
          <p:cNvSpPr>
            <a:spLocks noGrp="1"/>
          </p:cNvSpPr>
          <p:nvPr>
            <p:ph type="body" idx="1"/>
          </p:nvPr>
        </p:nvSpPr>
        <p:spPr>
          <a:xfrm>
            <a:off x="1992313" y="692151"/>
            <a:ext cx="8229600" cy="2016125"/>
          </a:xfrm>
        </p:spPr>
        <p:txBody>
          <a:bodyPr/>
          <a:lstStyle/>
          <a:p>
            <a:pPr marL="381000" indent="-381000">
              <a:lnSpc>
                <a:spcPct val="130000"/>
              </a:lnSpc>
              <a:spcBef>
                <a:spcPct val="30000"/>
              </a:spcBef>
            </a:pPr>
            <a:r>
              <a:rPr lang="en-US" altLang="zh-CN" sz="3600" b="1">
                <a:solidFill>
                  <a:schemeClr val="accent1"/>
                </a:solidFill>
                <a:ea typeface="楷体_GB2312" pitchFamily="49" charset="-122"/>
              </a:rPr>
              <a:t> </a:t>
            </a:r>
            <a:r>
              <a:rPr lang="zh-CN" altLang="en-US" sz="3600" b="1">
                <a:solidFill>
                  <a:schemeClr val="accent1"/>
                </a:solidFill>
                <a:ea typeface="楷体_GB2312" pitchFamily="49" charset="-122"/>
              </a:rPr>
              <a:t>元知识</a:t>
            </a:r>
          </a:p>
          <a:p>
            <a:pPr marL="381000" indent="-381000">
              <a:lnSpc>
                <a:spcPct val="130000"/>
              </a:lnSpc>
              <a:spcBef>
                <a:spcPct val="30000"/>
              </a:spcBef>
              <a:buNone/>
            </a:pPr>
            <a:r>
              <a:rPr lang="zh-CN" altLang="en-US" b="1">
                <a:solidFill>
                  <a:schemeClr val="accent1"/>
                </a:solidFill>
                <a:ea typeface="楷体_GB2312" pitchFamily="49" charset="-122"/>
              </a:rPr>
              <a:t>      所谓元知识，就是指使用知识的知识。</a:t>
            </a:r>
          </a:p>
        </p:txBody>
      </p:sp>
      <p:sp>
        <p:nvSpPr>
          <p:cNvPr id="519171" name="Rectangle 3"/>
          <p:cNvSpPr>
            <a:spLocks noChangeArrowheads="1"/>
          </p:cNvSpPr>
          <p:nvPr/>
        </p:nvSpPr>
        <p:spPr bwMode="auto">
          <a:xfrm>
            <a:off x="2640014" y="2420938"/>
            <a:ext cx="6911975" cy="2565400"/>
          </a:xfrm>
          <a:prstGeom prst="rect">
            <a:avLst/>
          </a:prstGeom>
          <a:solidFill>
            <a:schemeClr val="tx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marR="0" lvl="1" indent="0" algn="l" defTabSz="914400" rtl="0" eaLnBrk="1" fontAlgn="auto" latinLnBrk="0" hangingPunct="1">
              <a:lnSpc>
                <a:spcPct val="130000"/>
              </a:lnSpc>
              <a:spcBef>
                <a:spcPct val="30000"/>
              </a:spcBef>
              <a:spcAft>
                <a:spcPts val="0"/>
              </a:spcAft>
              <a:buClrTx/>
              <a:buSzTx/>
              <a:buFont typeface="Wingdings" panose="05000000000000000000" pitchFamily="2" charset="2"/>
              <a:buNone/>
              <a:tabLst/>
              <a:defRPr/>
            </a:pPr>
            <a:r>
              <a:rPr kumimoji="0" lang="zh-CN" altLang="en-US"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如果：黄金价格低于</a:t>
            </a:r>
            <a:r>
              <a:rPr kumimoji="0" lang="en-US" altLang="zh-CN"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500</a:t>
            </a:r>
          </a:p>
          <a:p>
            <a:pPr marL="457200" marR="0" lvl="1" indent="0" algn="l" defTabSz="914400" rtl="0" eaLnBrk="1" fontAlgn="auto" latinLnBrk="0" hangingPunct="1">
              <a:lnSpc>
                <a:spcPct val="130000"/>
              </a:lnSpc>
              <a:spcBef>
                <a:spcPct val="30000"/>
              </a:spcBef>
              <a:spcAft>
                <a:spcPts val="0"/>
              </a:spcAft>
              <a:buClrTx/>
              <a:buSzTx/>
              <a:buFont typeface="Wingdings" panose="05000000000000000000" pitchFamily="2" charset="2"/>
              <a:buNone/>
              <a:tabLst/>
              <a:defRPr/>
            </a:pPr>
            <a:r>
              <a:rPr kumimoji="0" lang="en-US" altLang="zh-CN"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      </a:t>
            </a:r>
            <a:r>
              <a:rPr kumimoji="0" lang="zh-CN" altLang="en-US"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且价格正在上涨（</a:t>
            </a:r>
            <a:r>
              <a:rPr kumimoji="0" lang="en-US" altLang="zh-CN"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a:t>
            </a:r>
            <a:r>
              <a:rPr kumimoji="0" lang="zh-CN" altLang="en-US"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a:t>
            </a:r>
          </a:p>
          <a:p>
            <a:pPr marL="457200" marR="0" lvl="1" indent="0" algn="l" defTabSz="914400" rtl="0" eaLnBrk="1" fontAlgn="auto" latinLnBrk="0" hangingPunct="1">
              <a:lnSpc>
                <a:spcPct val="130000"/>
              </a:lnSpc>
              <a:spcBef>
                <a:spcPct val="30000"/>
              </a:spcBef>
              <a:spcAft>
                <a:spcPts val="0"/>
              </a:spcAft>
              <a:buClrTx/>
              <a:buSzTx/>
              <a:buFont typeface="Wingdings" panose="05000000000000000000" pitchFamily="2" charset="2"/>
              <a:buNone/>
              <a:tabLst/>
              <a:defRPr/>
            </a:pPr>
            <a:r>
              <a:rPr kumimoji="0" lang="zh-CN" altLang="en-US"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那么：购买黄金</a:t>
            </a:r>
          </a:p>
        </p:txBody>
      </p:sp>
    </p:spTree>
    <p:extLst>
      <p:ext uri="{BB962C8B-B14F-4D97-AF65-F5344CB8AC3E}">
        <p14:creationId xmlns:p14="http://schemas.microsoft.com/office/powerpoint/2010/main" val="2358644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60AD82C-FCA1-4A8B-8797-BB8152E14C28}"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0499" name="Rectangle 35"/>
          <p:cNvSpPr>
            <a:spLocks noGrp="1"/>
          </p:cNvSpPr>
          <p:nvPr>
            <p:ph type="title"/>
          </p:nvPr>
        </p:nvSpPr>
        <p:spPr>
          <a:xfrm>
            <a:off x="1919288" y="692150"/>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2.1.2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知识的种类</a:t>
            </a:r>
          </a:p>
        </p:txBody>
      </p:sp>
      <p:grpSp>
        <p:nvGrpSpPr>
          <p:cNvPr id="3" name="组合 2">
            <a:extLst>
              <a:ext uri="{FF2B5EF4-FFF2-40B4-BE49-F238E27FC236}">
                <a16:creationId xmlns:a16="http://schemas.microsoft.com/office/drawing/2014/main" id="{9F29D383-DE01-4172-A446-14A949295405}"/>
              </a:ext>
            </a:extLst>
          </p:cNvPr>
          <p:cNvGrpSpPr/>
          <p:nvPr/>
        </p:nvGrpSpPr>
        <p:grpSpPr>
          <a:xfrm>
            <a:off x="2087564" y="1844675"/>
            <a:ext cx="9102726" cy="4032250"/>
            <a:chOff x="2087564" y="1844675"/>
            <a:chExt cx="9102726" cy="4032250"/>
          </a:xfrm>
        </p:grpSpPr>
        <p:grpSp>
          <p:nvGrpSpPr>
            <p:cNvPr id="190527" name="Group 63"/>
            <p:cNvGrpSpPr>
              <a:grpSpLocks/>
            </p:cNvGrpSpPr>
            <p:nvPr/>
          </p:nvGrpSpPr>
          <p:grpSpPr bwMode="auto">
            <a:xfrm>
              <a:off x="2087564" y="1844675"/>
              <a:ext cx="8107363" cy="4032250"/>
              <a:chOff x="399" y="890"/>
              <a:chExt cx="5107" cy="2540"/>
            </a:xfrm>
          </p:grpSpPr>
          <p:sp>
            <p:nvSpPr>
              <p:cNvPr id="190501" name="Rectangle 37"/>
              <p:cNvSpPr>
                <a:spLocks noChangeArrowheads="1"/>
              </p:cNvSpPr>
              <p:nvPr/>
            </p:nvSpPr>
            <p:spPr bwMode="auto">
              <a:xfrm>
                <a:off x="2064" y="890"/>
                <a:ext cx="1406" cy="36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知  识</a:t>
                </a:r>
              </a:p>
            </p:txBody>
          </p:sp>
          <p:sp>
            <p:nvSpPr>
              <p:cNvPr id="190502" name="Rectangle 38"/>
              <p:cNvSpPr>
                <a:spLocks noChangeArrowheads="1"/>
              </p:cNvSpPr>
              <p:nvPr/>
            </p:nvSpPr>
            <p:spPr bwMode="auto">
              <a:xfrm>
                <a:off x="431" y="1570"/>
                <a:ext cx="816" cy="36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适用类型</a:t>
                </a:r>
              </a:p>
            </p:txBody>
          </p:sp>
          <p:sp>
            <p:nvSpPr>
              <p:cNvPr id="190503" name="Rectangle 39"/>
              <p:cNvSpPr>
                <a:spLocks noChangeArrowheads="1"/>
              </p:cNvSpPr>
              <p:nvPr/>
            </p:nvSpPr>
            <p:spPr bwMode="auto">
              <a:xfrm>
                <a:off x="1701" y="1570"/>
                <a:ext cx="1134" cy="36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严密性</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与可靠性</a:t>
                </a:r>
              </a:p>
            </p:txBody>
          </p:sp>
          <p:sp>
            <p:nvSpPr>
              <p:cNvPr id="190504" name="Rectangle 40"/>
              <p:cNvSpPr>
                <a:spLocks noChangeArrowheads="1"/>
              </p:cNvSpPr>
              <p:nvPr/>
            </p:nvSpPr>
            <p:spPr bwMode="auto">
              <a:xfrm>
                <a:off x="3288" y="1570"/>
                <a:ext cx="771" cy="36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确定性</a:t>
                </a:r>
              </a:p>
            </p:txBody>
          </p:sp>
          <p:sp>
            <p:nvSpPr>
              <p:cNvPr id="190505" name="Rectangle 41"/>
              <p:cNvSpPr>
                <a:spLocks noChangeArrowheads="1"/>
              </p:cNvSpPr>
              <p:nvPr/>
            </p:nvSpPr>
            <p:spPr bwMode="auto">
              <a:xfrm>
                <a:off x="4649" y="1570"/>
                <a:ext cx="771" cy="36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按信息加</a:t>
                </a:r>
                <a:endParaRPr kumimoji="0" lang="en-US" altLang="zh-CN" sz="18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工观点</a:t>
                </a:r>
              </a:p>
            </p:txBody>
          </p:sp>
          <p:sp>
            <p:nvSpPr>
              <p:cNvPr id="190506" name="Text Box 42"/>
              <p:cNvSpPr txBox="1">
                <a:spLocks noChangeArrowheads="1"/>
              </p:cNvSpPr>
              <p:nvPr/>
            </p:nvSpPr>
            <p:spPr bwMode="auto">
              <a:xfrm>
                <a:off x="399" y="2358"/>
                <a:ext cx="349" cy="1072"/>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常识性知识</a:t>
                </a:r>
              </a:p>
            </p:txBody>
          </p:sp>
          <p:sp>
            <p:nvSpPr>
              <p:cNvPr id="190507" name="Text Box 43"/>
              <p:cNvSpPr txBox="1">
                <a:spLocks noChangeArrowheads="1"/>
              </p:cNvSpPr>
              <p:nvPr/>
            </p:nvSpPr>
            <p:spPr bwMode="auto">
              <a:xfrm>
                <a:off x="1029" y="2358"/>
                <a:ext cx="349" cy="1072"/>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领域性知识</a:t>
                </a:r>
              </a:p>
            </p:txBody>
          </p:sp>
          <p:sp>
            <p:nvSpPr>
              <p:cNvPr id="190508" name="Text Box 44"/>
              <p:cNvSpPr txBox="1">
                <a:spLocks noChangeArrowheads="1"/>
              </p:cNvSpPr>
              <p:nvPr/>
            </p:nvSpPr>
            <p:spPr bwMode="auto">
              <a:xfrm>
                <a:off x="1755" y="2358"/>
                <a:ext cx="349" cy="891"/>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理论知识</a:t>
                </a:r>
              </a:p>
            </p:txBody>
          </p:sp>
          <p:sp>
            <p:nvSpPr>
              <p:cNvPr id="190509" name="Text Box 45"/>
              <p:cNvSpPr txBox="1">
                <a:spLocks noChangeArrowheads="1"/>
              </p:cNvSpPr>
              <p:nvPr/>
            </p:nvSpPr>
            <p:spPr bwMode="auto">
              <a:xfrm>
                <a:off x="2481" y="2358"/>
                <a:ext cx="349" cy="891"/>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经验知识</a:t>
                </a:r>
              </a:p>
            </p:txBody>
          </p:sp>
          <p:sp>
            <p:nvSpPr>
              <p:cNvPr id="190510" name="Text Box 46"/>
              <p:cNvSpPr txBox="1">
                <a:spLocks noChangeArrowheads="1"/>
              </p:cNvSpPr>
              <p:nvPr/>
            </p:nvSpPr>
            <p:spPr bwMode="auto">
              <a:xfrm>
                <a:off x="3161" y="2358"/>
                <a:ext cx="349" cy="1072"/>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确定性知识</a:t>
                </a:r>
              </a:p>
            </p:txBody>
          </p:sp>
          <p:sp>
            <p:nvSpPr>
              <p:cNvPr id="190511" name="Text Box 47"/>
              <p:cNvSpPr txBox="1">
                <a:spLocks noChangeArrowheads="1"/>
              </p:cNvSpPr>
              <p:nvPr/>
            </p:nvSpPr>
            <p:spPr bwMode="auto">
              <a:xfrm>
                <a:off x="3796" y="2358"/>
                <a:ext cx="349" cy="1072"/>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不确定知识</a:t>
                </a:r>
              </a:p>
            </p:txBody>
          </p:sp>
          <p:sp>
            <p:nvSpPr>
              <p:cNvPr id="190512" name="Text Box 48"/>
              <p:cNvSpPr txBox="1">
                <a:spLocks noChangeArrowheads="1"/>
              </p:cNvSpPr>
              <p:nvPr/>
            </p:nvSpPr>
            <p:spPr bwMode="auto">
              <a:xfrm>
                <a:off x="4522" y="2341"/>
                <a:ext cx="349" cy="1089"/>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 </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陈述性知识</a:t>
                </a:r>
              </a:p>
            </p:txBody>
          </p:sp>
          <p:sp>
            <p:nvSpPr>
              <p:cNvPr id="190513" name="Text Box 49"/>
              <p:cNvSpPr txBox="1">
                <a:spLocks noChangeArrowheads="1"/>
              </p:cNvSpPr>
              <p:nvPr/>
            </p:nvSpPr>
            <p:spPr bwMode="auto">
              <a:xfrm>
                <a:off x="5157" y="2358"/>
                <a:ext cx="349" cy="1072"/>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过程性知识</a:t>
                </a:r>
              </a:p>
            </p:txBody>
          </p:sp>
          <p:cxnSp>
            <p:nvCxnSpPr>
              <p:cNvPr id="190515" name="AutoShape 51"/>
              <p:cNvCxnSpPr>
                <a:cxnSpLocks noChangeShapeType="1"/>
                <a:stCxn id="190502" idx="0"/>
                <a:endCxn id="190505" idx="0"/>
              </p:cNvCxnSpPr>
              <p:nvPr/>
            </p:nvCxnSpPr>
            <p:spPr bwMode="auto">
              <a:xfrm rot="5400000" flipV="1">
                <a:off x="2936" y="-536"/>
                <a:ext cx="1" cy="4196"/>
              </a:xfrm>
              <a:prstGeom prst="bentConnector3">
                <a:avLst>
                  <a:gd name="adj1" fmla="val -13500000"/>
                </a:avLst>
              </a:prstGeom>
              <a:noFill/>
              <a:ln w="28575">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0516" name="Line 52"/>
              <p:cNvSpPr>
                <a:spLocks noChangeShapeType="1"/>
              </p:cNvSpPr>
              <p:nvPr/>
            </p:nvSpPr>
            <p:spPr bwMode="auto">
              <a:xfrm>
                <a:off x="2336" y="1434"/>
                <a:ext cx="0" cy="136"/>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0517" name="Line 53"/>
              <p:cNvSpPr>
                <a:spLocks noChangeShapeType="1"/>
              </p:cNvSpPr>
              <p:nvPr/>
            </p:nvSpPr>
            <p:spPr bwMode="auto">
              <a:xfrm>
                <a:off x="3651" y="1434"/>
                <a:ext cx="0" cy="136"/>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0518" name="Line 54"/>
              <p:cNvSpPr>
                <a:spLocks noChangeShapeType="1"/>
              </p:cNvSpPr>
              <p:nvPr/>
            </p:nvSpPr>
            <p:spPr bwMode="auto">
              <a:xfrm>
                <a:off x="2744" y="1253"/>
                <a:ext cx="0" cy="181"/>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cxnSp>
            <p:nvCxnSpPr>
              <p:cNvPr id="190519" name="AutoShape 55"/>
              <p:cNvCxnSpPr>
                <a:cxnSpLocks noChangeShapeType="1"/>
                <a:stCxn id="190506" idx="0"/>
                <a:endCxn id="190507" idx="0"/>
              </p:cNvCxnSpPr>
              <p:nvPr/>
            </p:nvCxnSpPr>
            <p:spPr bwMode="auto">
              <a:xfrm rot="5400000" flipH="1" flipV="1">
                <a:off x="888" y="2043"/>
                <a:ext cx="8" cy="630"/>
              </a:xfrm>
              <a:prstGeom prst="bentConnector3">
                <a:avLst>
                  <a:gd name="adj1" fmla="val 1800000"/>
                </a:avLst>
              </a:prstGeom>
              <a:noFill/>
              <a:ln w="28575">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0520" name="Line 56"/>
              <p:cNvSpPr>
                <a:spLocks noChangeShapeType="1"/>
              </p:cNvSpPr>
              <p:nvPr/>
            </p:nvSpPr>
            <p:spPr bwMode="auto">
              <a:xfrm flipV="1">
                <a:off x="884" y="1933"/>
                <a:ext cx="0" cy="272"/>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cxnSp>
            <p:nvCxnSpPr>
              <p:cNvPr id="190521" name="AutoShape 57"/>
              <p:cNvCxnSpPr>
                <a:cxnSpLocks noChangeShapeType="1"/>
              </p:cNvCxnSpPr>
              <p:nvPr/>
            </p:nvCxnSpPr>
            <p:spPr bwMode="auto">
              <a:xfrm rot="5400000" flipV="1">
                <a:off x="2287" y="2038"/>
                <a:ext cx="1" cy="630"/>
              </a:xfrm>
              <a:prstGeom prst="bentConnector3">
                <a:avLst>
                  <a:gd name="adj1" fmla="val -13800000"/>
                </a:avLst>
              </a:prstGeom>
              <a:noFill/>
              <a:ln w="28575">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0522" name="Line 58"/>
              <p:cNvSpPr>
                <a:spLocks noChangeShapeType="1"/>
              </p:cNvSpPr>
              <p:nvPr/>
            </p:nvSpPr>
            <p:spPr bwMode="auto">
              <a:xfrm flipV="1">
                <a:off x="2288" y="1933"/>
                <a:ext cx="0" cy="272"/>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cxnSp>
            <p:nvCxnSpPr>
              <p:cNvPr id="190523" name="AutoShape 59"/>
              <p:cNvCxnSpPr>
                <a:cxnSpLocks noChangeShapeType="1"/>
              </p:cNvCxnSpPr>
              <p:nvPr/>
            </p:nvCxnSpPr>
            <p:spPr bwMode="auto">
              <a:xfrm rot="5400000" flipV="1">
                <a:off x="3648" y="2038"/>
                <a:ext cx="1" cy="630"/>
              </a:xfrm>
              <a:prstGeom prst="bentConnector3">
                <a:avLst>
                  <a:gd name="adj1" fmla="val -13800000"/>
                </a:avLst>
              </a:prstGeom>
              <a:noFill/>
              <a:ln w="28575">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0524" name="Line 60"/>
              <p:cNvSpPr>
                <a:spLocks noChangeShapeType="1"/>
              </p:cNvSpPr>
              <p:nvPr/>
            </p:nvSpPr>
            <p:spPr bwMode="auto">
              <a:xfrm flipV="1">
                <a:off x="3649" y="1933"/>
                <a:ext cx="0" cy="272"/>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cxnSp>
            <p:nvCxnSpPr>
              <p:cNvPr id="190525" name="AutoShape 61"/>
              <p:cNvCxnSpPr>
                <a:cxnSpLocks noChangeShapeType="1"/>
              </p:cNvCxnSpPr>
              <p:nvPr/>
            </p:nvCxnSpPr>
            <p:spPr bwMode="auto">
              <a:xfrm rot="5400000" flipV="1">
                <a:off x="5008" y="2038"/>
                <a:ext cx="1" cy="630"/>
              </a:xfrm>
              <a:prstGeom prst="bentConnector3">
                <a:avLst>
                  <a:gd name="adj1" fmla="val -13800000"/>
                </a:avLst>
              </a:prstGeom>
              <a:noFill/>
              <a:ln w="28575">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0526" name="Line 62"/>
              <p:cNvSpPr>
                <a:spLocks noChangeShapeType="1"/>
              </p:cNvSpPr>
              <p:nvPr/>
            </p:nvSpPr>
            <p:spPr bwMode="auto">
              <a:xfrm flipV="1">
                <a:off x="5009" y="1933"/>
                <a:ext cx="0" cy="272"/>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cxnSp>
          <p:nvCxnSpPr>
            <p:cNvPr id="31" name="AutoShape 59">
              <a:extLst>
                <a:ext uri="{FF2B5EF4-FFF2-40B4-BE49-F238E27FC236}">
                  <a16:creationId xmlns:a16="http://schemas.microsoft.com/office/drawing/2014/main" id="{EDFD9B35-2B2D-4517-8A8A-1A9BE1D77A8B}"/>
                </a:ext>
              </a:extLst>
            </p:cNvPr>
            <p:cNvCxnSpPr>
              <a:cxnSpLocks noChangeShapeType="1"/>
            </p:cNvCxnSpPr>
            <p:nvPr/>
          </p:nvCxnSpPr>
          <p:spPr bwMode="auto">
            <a:xfrm rot="5400000" flipV="1">
              <a:off x="10404478" y="3661821"/>
              <a:ext cx="1588" cy="1000125"/>
            </a:xfrm>
            <a:prstGeom prst="bentConnector3">
              <a:avLst>
                <a:gd name="adj1" fmla="val -13800000"/>
              </a:avLst>
            </a:prstGeom>
            <a:noFill/>
            <a:ln w="28575">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 Box 49">
              <a:extLst>
                <a:ext uri="{FF2B5EF4-FFF2-40B4-BE49-F238E27FC236}">
                  <a16:creationId xmlns:a16="http://schemas.microsoft.com/office/drawing/2014/main" id="{6C15EBBF-0804-424E-A7C9-FCA999E5B312}"/>
                </a:ext>
              </a:extLst>
            </p:cNvPr>
            <p:cNvSpPr txBox="1">
              <a:spLocks noChangeArrowheads="1"/>
            </p:cNvSpPr>
            <p:nvPr/>
          </p:nvSpPr>
          <p:spPr bwMode="auto">
            <a:xfrm>
              <a:off x="10636292" y="4161089"/>
              <a:ext cx="553998" cy="1701800"/>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控制性知识</a:t>
              </a:r>
            </a:p>
          </p:txBody>
        </p:sp>
      </p:grpSp>
    </p:spTree>
    <p:extLst>
      <p:ext uri="{BB962C8B-B14F-4D97-AF65-F5344CB8AC3E}">
        <p14:creationId xmlns:p14="http://schemas.microsoft.com/office/powerpoint/2010/main" val="1307185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782B4B2-0A41-40D7-B6B3-6D4839698312}"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1497" name="Text Box 9"/>
          <p:cNvSpPr txBox="1">
            <a:spLocks noChangeArrowheads="1"/>
          </p:cNvSpPr>
          <p:nvPr/>
        </p:nvSpPr>
        <p:spPr bwMode="auto">
          <a:xfrm>
            <a:off x="1800482" y="1166250"/>
            <a:ext cx="9998227" cy="552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20000"/>
              </a:lnSpc>
              <a:spcBef>
                <a:spcPct val="30000"/>
              </a:spcBef>
              <a:spcAft>
                <a:spcPts val="0"/>
              </a:spcAft>
              <a:buClr>
                <a:prstClr val="black"/>
              </a:buClr>
              <a:buSzTx/>
              <a:buFont typeface="仿宋_GB2312" pitchFamily="49" charset="-122"/>
              <a:buChar char="＊"/>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相对正确性</a:t>
            </a:r>
            <a:endPar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
                <a:prstClr val="black"/>
              </a:buClr>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例如：</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1</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1</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10</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在不同的进制下有不同的正确性。</a:t>
            </a:r>
            <a:endPar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
                <a:prstClr val="black"/>
              </a:buClr>
              <a:buSzTx/>
              <a:buFont typeface="仿宋_GB2312" pitchFamily="49" charset="-122"/>
              <a:buChar char="＊"/>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不确定性</a:t>
            </a:r>
            <a:endPar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609600" marR="0" lvl="0" indent="-60960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知识并不总是只有“真”和“假”两种状态。引起知识不确定性的原因有：</a:t>
            </a:r>
          </a:p>
          <a:p>
            <a:pPr marL="990600" marR="0" lvl="1" indent="-533400" algn="l" defTabSz="914400" rtl="0" eaLnBrk="1" fontAlgn="auto" latinLnBrk="0" hangingPunct="1">
              <a:lnSpc>
                <a:spcPct val="100000"/>
              </a:lnSpc>
              <a:spcBef>
                <a:spcPts val="0"/>
              </a:spcBef>
              <a:spcAft>
                <a:spcPts val="0"/>
              </a:spcAft>
              <a:buClrTx/>
              <a:buSzTx/>
              <a:buFont typeface="Wingdings" panose="05000000000000000000" pitchFamily="2" charset="2"/>
              <a:buAutoNum type="arabicParenR"/>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随机性：我有八成的把握打中目标。</a:t>
            </a:r>
          </a:p>
          <a:p>
            <a:pPr marL="990600" marR="0" lvl="1" indent="-533400" algn="l" defTabSz="914400" rtl="0" eaLnBrk="1" fontAlgn="auto" latinLnBrk="0" hangingPunct="1">
              <a:lnSpc>
                <a:spcPct val="100000"/>
              </a:lnSpc>
              <a:spcBef>
                <a:spcPts val="0"/>
              </a:spcBef>
              <a:spcAft>
                <a:spcPts val="0"/>
              </a:spcAft>
              <a:buClrTx/>
              <a:buSzTx/>
              <a:buFont typeface="Wingdings" panose="05000000000000000000" pitchFamily="2" charset="2"/>
              <a:buAutoNum type="arabicParenR"/>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模糊性：高个子适合于打篮球。</a:t>
            </a:r>
          </a:p>
          <a:p>
            <a:pPr marL="990600" marR="0" lvl="1" indent="-533400" algn="l" defTabSz="914400" rtl="0" eaLnBrk="1" fontAlgn="auto" latinLnBrk="0" hangingPunct="1">
              <a:lnSpc>
                <a:spcPct val="100000"/>
              </a:lnSpc>
              <a:spcBef>
                <a:spcPts val="0"/>
              </a:spcBef>
              <a:spcAft>
                <a:spcPts val="0"/>
              </a:spcAft>
              <a:buClrTx/>
              <a:buSzTx/>
              <a:buFont typeface="Wingdings" panose="05000000000000000000" pitchFamily="2" charset="2"/>
              <a:buAutoNum type="arabicParenR"/>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不完全性：这种药可能会治疗</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SARS</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p>
          <a:p>
            <a:pPr marL="990600" marR="0" lvl="1" indent="-533400" algn="l" defTabSz="914400" rtl="0" eaLnBrk="1" fontAlgn="auto" latinLnBrk="0" hangingPunct="1">
              <a:lnSpc>
                <a:spcPct val="100000"/>
              </a:lnSpc>
              <a:spcBef>
                <a:spcPts val="0"/>
              </a:spcBef>
              <a:spcAft>
                <a:spcPts val="0"/>
              </a:spcAft>
              <a:buClrTx/>
              <a:buSzTx/>
              <a:buFont typeface="Wingdings" panose="05000000000000000000" pitchFamily="2" charset="2"/>
              <a:buAutoNum type="arabicParenR"/>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经验性：土干了就给花浇水。</a:t>
            </a:r>
            <a:endPar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
                <a:prstClr val="black"/>
              </a:buClr>
              <a:buSzTx/>
              <a:buFont typeface="仿宋_GB2312" pitchFamily="49" charset="-122"/>
              <a:buChar char="＊"/>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可表示性</a:t>
            </a:r>
          </a:p>
          <a:p>
            <a:pPr marL="0" marR="0" lvl="0" indent="0" algn="l" defTabSz="914400" rtl="0" eaLnBrk="1" fontAlgn="auto" latinLnBrk="0" hangingPunct="1">
              <a:lnSpc>
                <a:spcPct val="120000"/>
              </a:lnSpc>
              <a:spcBef>
                <a:spcPct val="30000"/>
              </a:spcBef>
              <a:spcAft>
                <a:spcPts val="0"/>
              </a:spcAft>
              <a:buClr>
                <a:prstClr val="black"/>
              </a:buClr>
              <a:buSzTx/>
              <a:buFont typeface="仿宋_GB2312" pitchFamily="49" charset="-122"/>
              <a:buChar char="＊"/>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可利用性</a:t>
            </a:r>
          </a:p>
          <a:p>
            <a:pPr marL="0" marR="0" lvl="0" indent="0" algn="l" defTabSz="914400" rtl="0" eaLnBrk="1" fontAlgn="auto" latinLnBrk="0" hangingPunct="1">
              <a:lnSpc>
                <a:spcPct val="120000"/>
              </a:lnSpc>
              <a:spcBef>
                <a:spcPct val="10000"/>
              </a:spcBef>
              <a:spcAft>
                <a:spcPts val="0"/>
              </a:spcAft>
              <a:buClr>
                <a:srgbClr val="0000FF"/>
              </a:buClr>
              <a:buSzTx/>
              <a:buFont typeface="仿宋_GB2312" pitchFamily="49" charset="-122"/>
              <a:buNone/>
              <a:tabLst/>
              <a:defRPr/>
            </a:pPr>
            <a:r>
              <a:rPr kumimoji="0" lang="zh-CN" altLang="en-US" sz="2400" b="1" i="0" u="none" strike="noStrike" kern="1200" cap="none" spc="0" normalizeH="0" baseline="0" noProof="0" dirty="0">
                <a:ln>
                  <a:noFill/>
                </a:ln>
                <a:solidFill>
                  <a:srgbClr val="800000"/>
                </a:solidFill>
                <a:effectLst/>
                <a:uLnTx/>
                <a:uFillTx/>
                <a:latin typeface="楷体_GB2312" pitchFamily="49" charset="-122"/>
                <a:ea typeface="楷体_GB2312" pitchFamily="49" charset="-122"/>
                <a:cs typeface="+mn-cs"/>
              </a:rPr>
              <a:t>  </a:t>
            </a:r>
            <a:endPar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p:txBody>
      </p:sp>
      <p:sp>
        <p:nvSpPr>
          <p:cNvPr id="191500" name="Rectangle 12"/>
          <p:cNvSpPr>
            <a:spLocks noGrp="1"/>
          </p:cNvSpPr>
          <p:nvPr>
            <p:ph type="title"/>
          </p:nvPr>
        </p:nvSpPr>
        <p:spPr>
          <a:xfrm>
            <a:off x="1096399" y="414237"/>
            <a:ext cx="8229600" cy="649287"/>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2.1.3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知识的特性</a:t>
            </a:r>
          </a:p>
        </p:txBody>
      </p:sp>
    </p:spTree>
    <p:extLst>
      <p:ext uri="{BB962C8B-B14F-4D97-AF65-F5344CB8AC3E}">
        <p14:creationId xmlns:p14="http://schemas.microsoft.com/office/powerpoint/2010/main" val="21683594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91497"/>
                                        </p:tgtEl>
                                        <p:attrNameLst>
                                          <p:attrName>style.visibility</p:attrName>
                                        </p:attrNameLst>
                                      </p:cBhvr>
                                      <p:to>
                                        <p:strVal val="visible"/>
                                      </p:to>
                                    </p:set>
                                    <p:anim calcmode="lin" valueType="num">
                                      <p:cBhvr>
                                        <p:cTn id="7" dur="1000" fill="hold"/>
                                        <p:tgtEl>
                                          <p:spTgt spid="191497"/>
                                        </p:tgtEl>
                                        <p:attrNameLst>
                                          <p:attrName>ppt_w</p:attrName>
                                        </p:attrNameLst>
                                      </p:cBhvr>
                                      <p:tavLst>
                                        <p:tav tm="0">
                                          <p:val>
                                            <p:strVal val="#ppt_w*0.70"/>
                                          </p:val>
                                        </p:tav>
                                        <p:tav tm="100000">
                                          <p:val>
                                            <p:strVal val="#ppt_w"/>
                                          </p:val>
                                        </p:tav>
                                      </p:tavLst>
                                    </p:anim>
                                    <p:anim calcmode="lin" valueType="num">
                                      <p:cBhvr>
                                        <p:cTn id="8" dur="1000" fill="hold"/>
                                        <p:tgtEl>
                                          <p:spTgt spid="191497"/>
                                        </p:tgtEl>
                                        <p:attrNameLst>
                                          <p:attrName>ppt_h</p:attrName>
                                        </p:attrNameLst>
                                      </p:cBhvr>
                                      <p:tavLst>
                                        <p:tav tm="0">
                                          <p:val>
                                            <p:strVal val="#ppt_h"/>
                                          </p:val>
                                        </p:tav>
                                        <p:tav tm="100000">
                                          <p:val>
                                            <p:strVal val="#ppt_h"/>
                                          </p:val>
                                        </p:tav>
                                      </p:tavLst>
                                    </p:anim>
                                    <p:animEffect transition="in" filter="fade">
                                      <p:cBhvr>
                                        <p:cTn id="9" dur="1000"/>
                                        <p:tgtEl>
                                          <p:spTgt spid="191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9D9A4EF-4341-4429-852F-0750AC50B563}"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23" name="Text Box 11"/>
          <p:cNvSpPr txBox="1">
            <a:spLocks noChangeArrowheads="1"/>
          </p:cNvSpPr>
          <p:nvPr/>
        </p:nvSpPr>
        <p:spPr bwMode="auto">
          <a:xfrm>
            <a:off x="2063750" y="2349500"/>
            <a:ext cx="8280400"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prstClr val="black"/>
              </a:buClr>
              <a:buSzTx/>
              <a:buFontTx/>
              <a:buChar char="•"/>
              <a:tabLst/>
              <a:defRPr/>
            </a:pPr>
            <a:r>
              <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面向计算机的知识描述或表达的形式和方法。</a:t>
            </a:r>
          </a:p>
          <a:p>
            <a:pPr marL="0" marR="0" lvl="0" indent="0" algn="l" defTabSz="914400" rtl="0" eaLnBrk="1" fontAlgn="auto" latinLnBrk="0" hangingPunct="1">
              <a:lnSpc>
                <a:spcPct val="100000"/>
              </a:lnSpc>
              <a:spcBef>
                <a:spcPct val="50000"/>
              </a:spcBef>
              <a:spcAft>
                <a:spcPts val="0"/>
              </a:spcAft>
              <a:buClr>
                <a:prstClr val="black"/>
              </a:buClr>
              <a:buSzTx/>
              <a:buFontTx/>
              <a:buChar char="•"/>
              <a:tabLst/>
              <a:defRPr/>
            </a:pP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知识表示的过程就是把知识编码成某种数据结构的过程。</a:t>
            </a:r>
          </a:p>
        </p:txBody>
      </p:sp>
      <p:sp>
        <p:nvSpPr>
          <p:cNvPr id="192524" name="Rectangle 12"/>
          <p:cNvSpPr>
            <a:spLocks noChangeArrowheads="1"/>
          </p:cNvSpPr>
          <p:nvPr/>
        </p:nvSpPr>
        <p:spPr bwMode="auto">
          <a:xfrm>
            <a:off x="2058194" y="1701800"/>
            <a:ext cx="3960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Char char="–"/>
              <a:tabLst/>
              <a:defRPr/>
            </a:pPr>
            <a:r>
              <a:rPr kumimoji="0" lang="en-US" altLang="zh-CN" sz="2800" b="1" i="0" u="none" strike="noStrike" kern="1200" cap="none" spc="0" normalizeH="0" baseline="0" noProof="0" dirty="0">
                <a:ln>
                  <a:noFill/>
                </a:ln>
                <a:solidFill>
                  <a:srgbClr val="800000"/>
                </a:solidFill>
                <a:effectLst/>
                <a:uLnTx/>
                <a:uFillTx/>
                <a:latin typeface="黑体" panose="02010609060101010101" pitchFamily="49" charset="-122"/>
                <a:ea typeface="黑体" panose="02010609060101010101" pitchFamily="49" charset="-122"/>
                <a:cs typeface="+mn-cs"/>
              </a:rPr>
              <a:t> </a:t>
            </a:r>
            <a:r>
              <a:rPr kumimoji="0" lang="zh-CN" altLang="en-US" sz="2800" b="1" i="0" u="none" strike="noStrike" kern="1200" cap="none" spc="0" normalizeH="0" baseline="0" noProof="0" dirty="0">
                <a:ln>
                  <a:noFill/>
                </a:ln>
                <a:solidFill>
                  <a:srgbClr val="800000"/>
                </a:solidFill>
                <a:effectLst/>
                <a:uLnTx/>
                <a:uFillTx/>
                <a:latin typeface="黑体" panose="02010609060101010101" pitchFamily="49" charset="-122"/>
                <a:ea typeface="黑体" panose="02010609060101010101" pitchFamily="49" charset="-122"/>
                <a:cs typeface="+mn-cs"/>
              </a:rPr>
              <a:t>什么是知识表示？</a:t>
            </a:r>
          </a:p>
        </p:txBody>
      </p:sp>
      <p:sp>
        <p:nvSpPr>
          <p:cNvPr id="192528" name="Rectangle 16"/>
          <p:cNvSpPr>
            <a:spLocks noChangeArrowheads="1"/>
          </p:cNvSpPr>
          <p:nvPr/>
        </p:nvSpPr>
        <p:spPr bwMode="auto">
          <a:xfrm>
            <a:off x="2135188" y="4278313"/>
            <a:ext cx="3960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Char char="–"/>
              <a:tabLst/>
              <a:defRPr/>
            </a:pPr>
            <a:r>
              <a:rPr kumimoji="0" lang="en-US" altLang="zh-CN" sz="2800" b="1" i="0" u="none" strike="noStrike" kern="1200" cap="none" spc="0" normalizeH="0" baseline="0" noProof="0" dirty="0">
                <a:ln>
                  <a:noFill/>
                </a:ln>
                <a:solidFill>
                  <a:srgbClr val="800000"/>
                </a:solidFill>
                <a:effectLst/>
                <a:uLnTx/>
                <a:uFillTx/>
                <a:latin typeface="黑体" panose="02010609060101010101" pitchFamily="49" charset="-122"/>
                <a:ea typeface="黑体" panose="02010609060101010101" pitchFamily="49" charset="-122"/>
                <a:cs typeface="+mn-cs"/>
              </a:rPr>
              <a:t> </a:t>
            </a:r>
            <a:r>
              <a:rPr kumimoji="0" lang="zh-CN" altLang="en-US" sz="2800" b="1" i="0" u="none" strike="noStrike" kern="1200" cap="none" spc="0" normalizeH="0" baseline="0" noProof="0" dirty="0">
                <a:ln>
                  <a:noFill/>
                </a:ln>
                <a:solidFill>
                  <a:srgbClr val="800000"/>
                </a:solidFill>
                <a:effectLst/>
                <a:uLnTx/>
                <a:uFillTx/>
                <a:latin typeface="黑体" panose="02010609060101010101" pitchFamily="49" charset="-122"/>
                <a:ea typeface="黑体" panose="02010609060101010101" pitchFamily="49" charset="-122"/>
                <a:cs typeface="+mn-cs"/>
              </a:rPr>
              <a:t>研究的主要内容</a:t>
            </a:r>
          </a:p>
        </p:txBody>
      </p:sp>
      <p:sp>
        <p:nvSpPr>
          <p:cNvPr id="192529" name="Text Box 17"/>
          <p:cNvSpPr txBox="1">
            <a:spLocks noChangeArrowheads="1"/>
          </p:cNvSpPr>
          <p:nvPr/>
        </p:nvSpPr>
        <p:spPr bwMode="auto">
          <a:xfrm>
            <a:off x="2135188" y="5087937"/>
            <a:ext cx="3600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prstClr val="black"/>
              </a:buClr>
              <a:buSzTx/>
              <a:buFontTx/>
              <a:buChar char="•"/>
              <a:tabLst/>
              <a:defRPr/>
            </a:pP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表示方法</a:t>
            </a:r>
          </a:p>
        </p:txBody>
      </p:sp>
      <p:sp>
        <p:nvSpPr>
          <p:cNvPr id="192530" name="Rectangle 18"/>
          <p:cNvSpPr>
            <a:spLocks noGrp="1"/>
          </p:cNvSpPr>
          <p:nvPr>
            <p:ph type="title"/>
          </p:nvPr>
        </p:nvSpPr>
        <p:spPr>
          <a:xfrm>
            <a:off x="1919288" y="549275"/>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2.1.4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知识表示</a:t>
            </a:r>
          </a:p>
        </p:txBody>
      </p:sp>
    </p:spTree>
    <p:extLst>
      <p:ext uri="{BB962C8B-B14F-4D97-AF65-F5344CB8AC3E}">
        <p14:creationId xmlns:p14="http://schemas.microsoft.com/office/powerpoint/2010/main" val="1090120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92523"/>
                                        </p:tgtEl>
                                        <p:attrNameLst>
                                          <p:attrName>style.visibility</p:attrName>
                                        </p:attrNameLst>
                                      </p:cBhvr>
                                      <p:to>
                                        <p:strVal val="visible"/>
                                      </p:to>
                                    </p:set>
                                    <p:animEffect transition="in" filter="strips(upRight)">
                                      <p:cBhvr>
                                        <p:cTn id="7" dur="1000"/>
                                        <p:tgtEl>
                                          <p:spTgt spid="1925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92528"/>
                                        </p:tgtEl>
                                        <p:attrNameLst>
                                          <p:attrName>style.visibility</p:attrName>
                                        </p:attrNameLst>
                                      </p:cBhvr>
                                      <p:to>
                                        <p:strVal val="visible"/>
                                      </p:to>
                                    </p:set>
                                  </p:childTnLst>
                                </p:cTn>
                              </p:par>
                            </p:childTnLst>
                          </p:cTn>
                        </p:par>
                        <p:par>
                          <p:cTn id="12" fill="hold" nodeType="afterGroup">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1925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23" grpId="0"/>
      <p:bldP spid="192528" grpId="0"/>
      <p:bldP spid="1925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E0B9B03-1FDB-465F-8FCE-6C8E8B010E11}"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80621" name="Rectangle 45"/>
          <p:cNvSpPr>
            <a:spLocks noGrp="1"/>
          </p:cNvSpPr>
          <p:nvPr>
            <p:ph type="title"/>
          </p:nvPr>
        </p:nvSpPr>
        <p:spPr>
          <a:xfrm>
            <a:off x="1283366" y="4618122"/>
            <a:ext cx="8229600" cy="649288"/>
          </a:xfrm>
        </p:spPr>
        <p:txBody>
          <a:bodyPr/>
          <a:lstStyle/>
          <a:p>
            <a:pPr>
              <a:buClr>
                <a:srgbClr val="009900"/>
              </a:buClr>
              <a:buSzPct val="90000"/>
              <a:buFontTx/>
              <a:buChar char="•"/>
            </a:pPr>
            <a:r>
              <a:rPr lang="en-US" altLang="zh-CN" sz="2800" dirty="0">
                <a:solidFill>
                  <a:srgbClr val="009900"/>
                </a:solidFill>
                <a:latin typeface="楷体_GB2312" pitchFamily="49" charset="-122"/>
                <a:ea typeface="楷体_GB2312" pitchFamily="49" charset="-122"/>
              </a:rPr>
              <a:t> </a:t>
            </a:r>
            <a:r>
              <a:rPr lang="zh-CN" altLang="en-US" sz="2800" dirty="0">
                <a:solidFill>
                  <a:srgbClr val="009900"/>
                </a:solidFill>
                <a:latin typeface="楷体_GB2312" pitchFamily="49" charset="-122"/>
                <a:ea typeface="楷体_GB2312" pitchFamily="49" charset="-122"/>
              </a:rPr>
              <a:t>知识表示方法</a:t>
            </a:r>
          </a:p>
        </p:txBody>
      </p:sp>
      <p:grpSp>
        <p:nvGrpSpPr>
          <p:cNvPr id="280629" name="Group 53"/>
          <p:cNvGrpSpPr>
            <a:grpSpLocks/>
          </p:cNvGrpSpPr>
          <p:nvPr/>
        </p:nvGrpSpPr>
        <p:grpSpPr bwMode="auto">
          <a:xfrm>
            <a:off x="4615528" y="4820530"/>
            <a:ext cx="4897438" cy="1179512"/>
            <a:chOff x="1338" y="3111"/>
            <a:chExt cx="3085" cy="743"/>
          </a:xfrm>
        </p:grpSpPr>
        <p:sp>
          <p:nvSpPr>
            <p:cNvPr id="280595" name="Text Box 19"/>
            <p:cNvSpPr txBox="1">
              <a:spLocks noChangeArrowheads="1"/>
            </p:cNvSpPr>
            <p:nvPr/>
          </p:nvSpPr>
          <p:spPr bwMode="auto">
            <a:xfrm>
              <a:off x="1338" y="3566"/>
              <a:ext cx="1315" cy="288"/>
            </a:xfrm>
            <a:prstGeom prst="rect">
              <a:avLst/>
            </a:prstGeom>
            <a:solidFill>
              <a:srgbClr val="009900">
                <a:alpha val="72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语义网络表示</a:t>
              </a:r>
            </a:p>
          </p:txBody>
        </p:sp>
        <p:sp>
          <p:nvSpPr>
            <p:cNvPr id="280596" name="Text Box 20"/>
            <p:cNvSpPr txBox="1">
              <a:spLocks noChangeArrowheads="1"/>
            </p:cNvSpPr>
            <p:nvPr/>
          </p:nvSpPr>
          <p:spPr bwMode="auto">
            <a:xfrm>
              <a:off x="3243" y="3521"/>
              <a:ext cx="1179" cy="288"/>
            </a:xfrm>
            <a:prstGeom prst="rect">
              <a:avLst/>
            </a:prstGeom>
            <a:solidFill>
              <a:srgbClr val="009900">
                <a:alpha val="72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t>框架表示</a:t>
              </a:r>
            </a:p>
          </p:txBody>
        </p:sp>
        <p:sp>
          <p:nvSpPr>
            <p:cNvPr id="280626" name="Text Box 50"/>
            <p:cNvSpPr txBox="1">
              <a:spLocks noChangeArrowheads="1"/>
            </p:cNvSpPr>
            <p:nvPr/>
          </p:nvSpPr>
          <p:spPr bwMode="auto">
            <a:xfrm>
              <a:off x="1338" y="3113"/>
              <a:ext cx="1315" cy="288"/>
            </a:xfrm>
            <a:prstGeom prst="rect">
              <a:avLst/>
            </a:prstGeom>
            <a:solidFill>
              <a:srgbClr val="009900">
                <a:alpha val="72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谓词逻辑表示</a:t>
              </a:r>
            </a:p>
          </p:txBody>
        </p:sp>
        <p:sp>
          <p:nvSpPr>
            <p:cNvPr id="280627" name="Text Box 51"/>
            <p:cNvSpPr txBox="1">
              <a:spLocks noChangeArrowheads="1"/>
            </p:cNvSpPr>
            <p:nvPr/>
          </p:nvSpPr>
          <p:spPr bwMode="auto">
            <a:xfrm>
              <a:off x="3243" y="3111"/>
              <a:ext cx="1180" cy="288"/>
            </a:xfrm>
            <a:prstGeom prst="rect">
              <a:avLst/>
            </a:prstGeom>
            <a:solidFill>
              <a:srgbClr val="009900">
                <a:alpha val="72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产生式表示</a:t>
              </a:r>
            </a:p>
          </p:txBody>
        </p:sp>
      </p:grpSp>
      <p:sp>
        <p:nvSpPr>
          <p:cNvPr id="33" name="Rectangle 13"/>
          <p:cNvSpPr txBox="1">
            <a:spLocks/>
          </p:cNvSpPr>
          <p:nvPr/>
        </p:nvSpPr>
        <p:spPr>
          <a:xfrm>
            <a:off x="1283366" y="451661"/>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Char char="•"/>
              <a:tabLst/>
              <a:defRPr/>
            </a:pPr>
            <a:r>
              <a:rPr kumimoji="0" lang="zh-CN" altLang="en-US" sz="2800" b="0" i="0" u="none" strike="noStrike" kern="1200" cap="none" spc="0" normalizeH="0" baseline="0" noProof="0" dirty="0">
                <a:ln>
                  <a:noFill/>
                </a:ln>
                <a:solidFill>
                  <a:srgbClr val="009900"/>
                </a:solidFill>
                <a:effectLst/>
                <a:uLnTx/>
                <a:uFillTx/>
                <a:latin typeface="楷体_GB2312" pitchFamily="49" charset="-122"/>
                <a:ea typeface="楷体_GB2312" pitchFamily="49" charset="-122"/>
                <a:cs typeface="+mj-cs"/>
              </a:rPr>
              <a:t>知识表示的要求：</a:t>
            </a:r>
          </a:p>
        </p:txBody>
      </p:sp>
      <p:pic>
        <p:nvPicPr>
          <p:cNvPr id="3" name="图片 2"/>
          <p:cNvPicPr>
            <a:picLocks noChangeAspect="1"/>
          </p:cNvPicPr>
          <p:nvPr/>
        </p:nvPicPr>
        <p:blipFill>
          <a:blip r:embed="rId3"/>
          <a:stretch>
            <a:fillRect/>
          </a:stretch>
        </p:blipFill>
        <p:spPr>
          <a:xfrm>
            <a:off x="1423423" y="1318590"/>
            <a:ext cx="9972675" cy="2943225"/>
          </a:xfrm>
          <a:prstGeom prst="rect">
            <a:avLst/>
          </a:prstGeom>
        </p:spPr>
      </p:pic>
    </p:spTree>
    <p:extLst>
      <p:ext uri="{BB962C8B-B14F-4D97-AF65-F5344CB8AC3E}">
        <p14:creationId xmlns:p14="http://schemas.microsoft.com/office/powerpoint/2010/main" val="19714380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80629"/>
                                        </p:tgtEl>
                                        <p:attrNameLst>
                                          <p:attrName>style.visibility</p:attrName>
                                        </p:attrNameLst>
                                      </p:cBhvr>
                                      <p:to>
                                        <p:strVal val="visible"/>
                                      </p:to>
                                    </p:set>
                                    <p:animEffect transition="in" filter="wipe(up)">
                                      <p:cBhvr>
                                        <p:cTn id="7" dur="2000"/>
                                        <p:tgtEl>
                                          <p:spTgt spid="280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B0F922-B1B4-4945-9EDD-6114A2618941}"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10626" name="Rectangle 2"/>
          <p:cNvSpPr>
            <a:spLocks noChangeArrowheads="1"/>
          </p:cNvSpPr>
          <p:nvPr/>
        </p:nvSpPr>
        <p:spPr bwMode="auto">
          <a:xfrm>
            <a:off x="4051300" y="19034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altLang="zh-CN" sz="32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pitchFamily="2" charset="-122"/>
                <a:cs typeface="+mn-cs"/>
              </a:rPr>
              <a:t>2.2  </a:t>
            </a:r>
            <a:r>
              <a:rPr kumimoji="0" lang="zh-CN" altLang="en-US" sz="32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pitchFamily="2" charset="-122"/>
                <a:cs typeface="+mn-cs"/>
              </a:rPr>
              <a:t>一阶谓词逻辑表示法</a:t>
            </a:r>
          </a:p>
        </p:txBody>
      </p:sp>
      <p:sp>
        <p:nvSpPr>
          <p:cNvPr id="410627" name="Rectangle 3"/>
          <p:cNvSpPr>
            <a:spLocks noChangeArrowheads="1"/>
          </p:cNvSpPr>
          <p:nvPr/>
        </p:nvSpPr>
        <p:spPr bwMode="auto">
          <a:xfrm>
            <a:off x="4051300" y="10525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2.1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知识与知识表示</a:t>
            </a:r>
          </a:p>
        </p:txBody>
      </p:sp>
      <p:sp>
        <p:nvSpPr>
          <p:cNvPr id="410628" name="Rectangle 4"/>
          <p:cNvSpPr>
            <a:spLocks noChangeArrowheads="1"/>
          </p:cNvSpPr>
          <p:nvPr/>
        </p:nvSpPr>
        <p:spPr bwMode="auto">
          <a:xfrm>
            <a:off x="4051300" y="2752725"/>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1"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2.3  </a:t>
            </a:r>
            <a:r>
              <a:rPr kumimoji="1"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产生式表示法</a:t>
            </a:r>
          </a:p>
        </p:txBody>
      </p:sp>
      <p:sp>
        <p:nvSpPr>
          <p:cNvPr id="410629" name="Rectangle 5"/>
          <p:cNvSpPr>
            <a:spLocks noChangeArrowheads="1"/>
          </p:cNvSpPr>
          <p:nvPr/>
        </p:nvSpPr>
        <p:spPr bwMode="auto">
          <a:xfrm>
            <a:off x="4051300" y="3602038"/>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2.4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语义网络表示法</a:t>
            </a:r>
          </a:p>
        </p:txBody>
      </p:sp>
      <p:sp>
        <p:nvSpPr>
          <p:cNvPr id="410630" name="Rectangle 6"/>
          <p:cNvSpPr>
            <a:spLocks noChangeArrowheads="1"/>
          </p:cNvSpPr>
          <p:nvPr/>
        </p:nvSpPr>
        <p:spPr bwMode="auto">
          <a:xfrm>
            <a:off x="4051300" y="4451350"/>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2.5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框架表示法</a:t>
            </a:r>
          </a:p>
        </p:txBody>
      </p:sp>
      <p:sp>
        <p:nvSpPr>
          <p:cNvPr id="410632" name="Rectangle 8"/>
          <p:cNvSpPr>
            <a:spLocks noGrp="1"/>
          </p:cNvSpPr>
          <p:nvPr>
            <p:ph type="title" orient="vert"/>
          </p:nvPr>
        </p:nvSpPr>
        <p:spPr>
          <a:xfrm>
            <a:off x="2351089" y="1916114"/>
            <a:ext cx="909637" cy="3457575"/>
          </a:xfrm>
        </p:spPr>
        <p:txBody>
          <a:bodyPr/>
          <a:lstStyle/>
          <a:p>
            <a:r>
              <a:rPr lang="zh-CN" altLang="en-US" sz="3200">
                <a:solidFill>
                  <a:srgbClr val="990000"/>
                </a:solidFill>
                <a:effectLst>
                  <a:outerShdw blurRad="38100" dist="38100" dir="2700000" algn="tl">
                    <a:srgbClr val="C0C0C0"/>
                  </a:outerShdw>
                </a:effectLst>
                <a:latin typeface="黑体" panose="02010609060101010101" pitchFamily="49" charset="-122"/>
              </a:rPr>
              <a:t>主  要  内  容</a:t>
            </a:r>
          </a:p>
        </p:txBody>
      </p:sp>
    </p:spTree>
    <p:extLst>
      <p:ext uri="{BB962C8B-B14F-4D97-AF65-F5344CB8AC3E}">
        <p14:creationId xmlns:p14="http://schemas.microsoft.com/office/powerpoint/2010/main" val="2018552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912498-E520-4C08-86B3-EC77454F9DEF}"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20194" name="Rectangle 2"/>
          <p:cNvSpPr>
            <a:spLocks noGrp="1"/>
          </p:cNvSpPr>
          <p:nvPr>
            <p:ph type="title"/>
          </p:nvPr>
        </p:nvSpPr>
        <p:spPr>
          <a:xfrm>
            <a:off x="1871663" y="590550"/>
            <a:ext cx="8229600" cy="649288"/>
          </a:xfrm>
        </p:spPr>
        <p:txBody>
          <a:bodyPr/>
          <a:lstStyle/>
          <a:p>
            <a:pPr algn="ctr"/>
            <a:r>
              <a:rPr lang="zh-CN" altLang="en-US" sz="3600">
                <a:solidFill>
                  <a:srgbClr val="990000"/>
                </a:solidFill>
                <a:effectLst>
                  <a:outerShdw blurRad="38100" dist="38100" dir="2700000" algn="tl">
                    <a:srgbClr val="C0C0C0"/>
                  </a:outerShdw>
                </a:effectLst>
                <a:ea typeface="华文隶书" panose="02010800040101010101" pitchFamily="2" charset="-122"/>
              </a:rPr>
              <a:t>本章知识结构</a:t>
            </a:r>
          </a:p>
        </p:txBody>
      </p:sp>
      <p:grpSp>
        <p:nvGrpSpPr>
          <p:cNvPr id="2" name="Organization Chart 2"/>
          <p:cNvGrpSpPr>
            <a:grpSpLocks noChangeAspect="1"/>
          </p:cNvGrpSpPr>
          <p:nvPr/>
        </p:nvGrpSpPr>
        <p:grpSpPr bwMode="auto">
          <a:xfrm>
            <a:off x="2495550" y="1341438"/>
            <a:ext cx="7632700" cy="4811712"/>
            <a:chOff x="1152" y="1066"/>
            <a:chExt cx="1440" cy="2448"/>
          </a:xfrm>
        </p:grpSpPr>
        <p:cxnSp>
          <p:nvCxnSpPr>
            <p:cNvPr id="26628" name="_s26628"/>
            <p:cNvCxnSpPr>
              <a:cxnSpLocks noChangeShapeType="1"/>
              <a:stCxn id="9" idx="1"/>
              <a:endCxn id="3" idx="2"/>
            </p:cNvCxnSpPr>
            <p:nvPr/>
          </p:nvCxnSpPr>
          <p:spPr bwMode="auto">
            <a:xfrm rot="10800000">
              <a:off x="1584" y="1354"/>
              <a:ext cx="144" cy="2016"/>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6629" name="_s26629"/>
            <p:cNvCxnSpPr>
              <a:cxnSpLocks noChangeShapeType="1"/>
              <a:stCxn id="8" idx="1"/>
              <a:endCxn id="3" idx="2"/>
            </p:cNvCxnSpPr>
            <p:nvPr/>
          </p:nvCxnSpPr>
          <p:spPr bwMode="auto">
            <a:xfrm rot="10800000">
              <a:off x="1584" y="1354"/>
              <a:ext cx="144" cy="1152"/>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6630" name="_s26630"/>
            <p:cNvCxnSpPr>
              <a:cxnSpLocks noChangeShapeType="1"/>
              <a:stCxn id="7" idx="1"/>
              <a:endCxn id="3" idx="2"/>
            </p:cNvCxnSpPr>
            <p:nvPr/>
          </p:nvCxnSpPr>
          <p:spPr bwMode="auto">
            <a:xfrm rot="10800000">
              <a:off x="1584" y="1354"/>
              <a:ext cx="144" cy="1584"/>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6631" name="_s26631"/>
            <p:cNvCxnSpPr>
              <a:cxnSpLocks noChangeShapeType="1"/>
              <a:stCxn id="5" idx="1"/>
              <a:endCxn id="3" idx="2"/>
            </p:cNvCxnSpPr>
            <p:nvPr/>
          </p:nvCxnSpPr>
          <p:spPr bwMode="auto">
            <a:xfrm rot="10800000">
              <a:off x="1584" y="1354"/>
              <a:ext cx="144" cy="72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6632" name="_s26632"/>
            <p:cNvCxnSpPr>
              <a:cxnSpLocks noChangeShapeType="1"/>
              <a:stCxn id="4" idx="1"/>
              <a:endCxn id="3" idx="2"/>
            </p:cNvCxnSpPr>
            <p:nvPr/>
          </p:nvCxnSpPr>
          <p:spPr bwMode="auto">
            <a:xfrm rot="10800000">
              <a:off x="1584" y="1354"/>
              <a:ext cx="144"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3" name="_s26633"/>
            <p:cNvSpPr>
              <a:spLocks noChangeArrowheads="1"/>
            </p:cNvSpPr>
            <p:nvPr/>
          </p:nvSpPr>
          <p:spPr bwMode="auto">
            <a:xfrm>
              <a:off x="1152" y="1066"/>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知识的表示</a:t>
              </a:r>
            </a:p>
          </p:txBody>
        </p:sp>
        <p:sp>
          <p:nvSpPr>
            <p:cNvPr id="4" name="_s26634"/>
            <p:cNvSpPr>
              <a:spLocks noChangeArrowheads="1"/>
            </p:cNvSpPr>
            <p:nvPr/>
          </p:nvSpPr>
          <p:spPr bwMode="auto">
            <a:xfrm>
              <a:off x="1728" y="1498"/>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知识与知识表示基本概念</a:t>
              </a:r>
            </a:p>
          </p:txBody>
        </p:sp>
        <p:sp>
          <p:nvSpPr>
            <p:cNvPr id="5" name="_s26635"/>
            <p:cNvSpPr>
              <a:spLocks noChangeArrowheads="1"/>
            </p:cNvSpPr>
            <p:nvPr/>
          </p:nvSpPr>
          <p:spPr bwMode="auto">
            <a:xfrm>
              <a:off x="1728" y="1930"/>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一阶谓词逻辑表示法</a:t>
              </a:r>
            </a:p>
          </p:txBody>
        </p:sp>
        <p:sp>
          <p:nvSpPr>
            <p:cNvPr id="7" name="_s26636"/>
            <p:cNvSpPr>
              <a:spLocks noChangeArrowheads="1"/>
            </p:cNvSpPr>
            <p:nvPr/>
          </p:nvSpPr>
          <p:spPr bwMode="auto">
            <a:xfrm>
              <a:off x="1728" y="2794"/>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语义网络表示法</a:t>
              </a:r>
            </a:p>
          </p:txBody>
        </p:sp>
        <p:sp>
          <p:nvSpPr>
            <p:cNvPr id="8" name="_s26637"/>
            <p:cNvSpPr>
              <a:spLocks noChangeArrowheads="1"/>
            </p:cNvSpPr>
            <p:nvPr/>
          </p:nvSpPr>
          <p:spPr bwMode="auto">
            <a:xfrm>
              <a:off x="1728" y="2362"/>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产生式规则表示法</a:t>
              </a:r>
            </a:p>
          </p:txBody>
        </p:sp>
        <p:sp>
          <p:nvSpPr>
            <p:cNvPr id="9" name="_s26638"/>
            <p:cNvSpPr>
              <a:spLocks noChangeArrowheads="1"/>
            </p:cNvSpPr>
            <p:nvPr/>
          </p:nvSpPr>
          <p:spPr bwMode="auto">
            <a:xfrm>
              <a:off x="1728" y="3226"/>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lgn="ctr">
              <a:solidFill>
                <a:srgbClr val="000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框架表示法</a:t>
              </a:r>
            </a:p>
          </p:txBody>
        </p:sp>
      </p:grpSp>
    </p:spTree>
    <p:extLst>
      <p:ext uri="{BB962C8B-B14F-4D97-AF65-F5344CB8AC3E}">
        <p14:creationId xmlns:p14="http://schemas.microsoft.com/office/powerpoint/2010/main" val="902611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E19A6E7-B776-4003-B357-3697BC5AB55C}"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12694" name="Rectangle 22"/>
          <p:cNvSpPr>
            <a:spLocks noGrp="1"/>
          </p:cNvSpPr>
          <p:nvPr>
            <p:ph type="title"/>
          </p:nvPr>
        </p:nvSpPr>
        <p:spPr>
          <a:xfrm>
            <a:off x="1847850" y="908050"/>
            <a:ext cx="8229600" cy="649288"/>
          </a:xfrm>
        </p:spPr>
        <p:txBody>
          <a:bodyPr/>
          <a:lstStyle/>
          <a:p>
            <a:r>
              <a:rPr lang="en-US" altLang="zh-CN"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2.2 </a:t>
            </a:r>
            <a:r>
              <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一阶谓词逻辑表示法</a:t>
            </a:r>
            <a:endParaRPr lang="zh-CN" altLang="en-US" sz="28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12695" name="Text Box 23"/>
          <p:cNvSpPr txBox="1">
            <a:spLocks noChangeArrowheads="1"/>
          </p:cNvSpPr>
          <p:nvPr/>
        </p:nvSpPr>
        <p:spPr bwMode="auto">
          <a:xfrm>
            <a:off x="2111743" y="2219675"/>
            <a:ext cx="7508875"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40000"/>
              </a:lnSpc>
              <a:spcBef>
                <a:spcPct val="3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一阶谓词逻辑表示法是一种重要的知识表示方法，它以</a:t>
            </a:r>
            <a:r>
              <a:rPr kumimoji="0" lang="zh-CN" altLang="en-US" sz="2800" b="1" i="0" u="none" strike="noStrike" kern="1200" cap="none" spc="0" normalizeH="0" baseline="0" noProof="0" dirty="0">
                <a:ln>
                  <a:noFill/>
                </a:ln>
                <a:solidFill>
                  <a:srgbClr val="990000"/>
                </a:solidFill>
                <a:effectLst/>
                <a:uLnTx/>
                <a:uFillTx/>
                <a:latin typeface="等线" panose="020F0502020204030204"/>
                <a:ea typeface="楷体_GB2312" pitchFamily="49" charset="-122"/>
                <a:cs typeface="+mn-cs"/>
              </a:rPr>
              <a:t>数理逻辑</a:t>
            </a:r>
            <a:r>
              <a:rPr kumimoji="0" lang="zh-CN" altLang="en-US" sz="28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为基础，是到目前为止能够表达人类思维活动规律的一种最精确的形式语言。</a:t>
            </a:r>
          </a:p>
        </p:txBody>
      </p:sp>
    </p:spTree>
    <p:extLst>
      <p:ext uri="{BB962C8B-B14F-4D97-AF65-F5344CB8AC3E}">
        <p14:creationId xmlns:p14="http://schemas.microsoft.com/office/powerpoint/2010/main" val="361386861"/>
      </p:ext>
    </p:extLst>
  </p:cSld>
  <p:clrMapOvr>
    <a:masterClrMapping/>
  </p:clrMapOvr>
  <p:transition spd="slow">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B5770EB-A388-42E3-86ED-6EB72AC5E9C7}"/>
              </a:ext>
            </a:extLst>
          </p:cNvPr>
          <p:cNvSpPr/>
          <p:nvPr/>
        </p:nvSpPr>
        <p:spPr>
          <a:xfrm>
            <a:off x="1832809" y="1485526"/>
            <a:ext cx="7828547" cy="44627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963A49"/>
                </a:solidFill>
                <a:effectLst/>
                <a:uLnTx/>
                <a:uFillTx/>
                <a:latin typeface="HiddenHorzOCR"/>
                <a:ea typeface="等线" panose="02010600030101010101" pitchFamily="2" charset="-122"/>
                <a:cs typeface="+mn-cs"/>
              </a:rPr>
              <a:t>命题</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3749"/>
                </a:solidFill>
                <a:effectLst/>
                <a:uLnTx/>
                <a:uFillTx/>
                <a:latin typeface="HiddenHorzOCR"/>
                <a:ea typeface="等线" panose="02010600030101010101" pitchFamily="2" charset="-122"/>
                <a:cs typeface="+mn-cs"/>
              </a:rPr>
              <a:t>    断言</a:t>
            </a:r>
            <a:r>
              <a:rPr kumimoji="0" lang="en-US" altLang="zh-CN" sz="2400" b="0" i="0" u="none" strike="noStrike" kern="1200" cap="none" spc="0" normalizeH="0" baseline="0" noProof="0" dirty="0">
                <a:ln>
                  <a:noFill/>
                </a:ln>
                <a:solidFill>
                  <a:srgbClr val="633749"/>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454B96"/>
                </a:solidFill>
                <a:effectLst/>
                <a:uLnTx/>
                <a:uFillTx/>
                <a:latin typeface="HiddenHorzOCR"/>
                <a:ea typeface="等线" panose="02010600030101010101" pitchFamily="2" charset="-122"/>
                <a:cs typeface="+mn-cs"/>
              </a:rPr>
              <a:t>一个陈述句称为一个断言</a:t>
            </a:r>
            <a:r>
              <a:rPr kumimoji="0" lang="en-US" altLang="zh-CN" sz="2400" b="0" i="0" u="none" strike="noStrike" kern="1200" cap="none" spc="0" normalizeH="0" baseline="0" noProof="0" dirty="0">
                <a:ln>
                  <a:noFill/>
                </a:ln>
                <a:solidFill>
                  <a:srgbClr val="454B96"/>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3749"/>
                </a:solidFill>
                <a:effectLst/>
                <a:uLnTx/>
                <a:uFillTx/>
                <a:latin typeface="HiddenHorzOCR"/>
                <a:ea typeface="等线" panose="02010600030101010101" pitchFamily="2" charset="-122"/>
                <a:cs typeface="+mn-cs"/>
              </a:rPr>
              <a:t>    命题</a:t>
            </a:r>
            <a:r>
              <a:rPr kumimoji="0" lang="en-US" altLang="zh-CN" sz="2400" b="0" i="0" u="none" strike="noStrike" kern="1200" cap="none" spc="0" normalizeH="0" baseline="0" noProof="0" dirty="0">
                <a:ln>
                  <a:noFill/>
                </a:ln>
                <a:solidFill>
                  <a:srgbClr val="633749"/>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454B96"/>
                </a:solidFill>
                <a:effectLst/>
                <a:uLnTx/>
                <a:uFillTx/>
                <a:latin typeface="HiddenHorzOCR"/>
                <a:ea typeface="等线" panose="02010600030101010101" pitchFamily="2" charset="-122"/>
                <a:cs typeface="+mn-cs"/>
              </a:rPr>
              <a:t>具有真假意义的断言称为命题</a:t>
            </a:r>
            <a:r>
              <a:rPr kumimoji="0" lang="en-US" altLang="zh-CN" sz="2400" b="0" i="0" u="none" strike="noStrike" kern="1200" cap="none" spc="0" normalizeH="0" baseline="0" noProof="0" dirty="0">
                <a:ln>
                  <a:noFill/>
                </a:ln>
                <a:solidFill>
                  <a:srgbClr val="454B96"/>
                </a:solidFill>
                <a:effectLst/>
                <a:uLnTx/>
                <a:uFillTx/>
                <a:latin typeface="HiddenHorzOCR"/>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963A49"/>
                </a:solidFill>
                <a:effectLst/>
                <a:uLnTx/>
                <a:uFillTx/>
                <a:latin typeface="HiddenHorzOCR"/>
                <a:ea typeface="等线" panose="02010600030101010101" pitchFamily="2" charset="-122"/>
                <a:cs typeface="+mn-cs"/>
              </a:rPr>
              <a:t>真值</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633749"/>
                </a:solidFill>
                <a:effectLst/>
                <a:uLnTx/>
                <a:uFillTx/>
                <a:latin typeface="HiddenHorzOCR"/>
                <a:ea typeface="等线" panose="02010600030101010101" pitchFamily="2" charset="-122"/>
                <a:cs typeface="+mn-cs"/>
              </a:rPr>
              <a:t>    T: </a:t>
            </a:r>
            <a:r>
              <a:rPr kumimoji="0" lang="zh-CN" altLang="en-US" sz="2400" b="0" i="0" u="none" strike="noStrike" kern="1200" cap="none" spc="0" normalizeH="0" baseline="0" noProof="0" dirty="0">
                <a:ln>
                  <a:noFill/>
                </a:ln>
                <a:solidFill>
                  <a:srgbClr val="454B96"/>
                </a:solidFill>
                <a:effectLst/>
                <a:uLnTx/>
                <a:uFillTx/>
                <a:latin typeface="HiddenHorzOCR"/>
                <a:ea typeface="等线" panose="02010600030101010101" pitchFamily="2" charset="-122"/>
                <a:cs typeface="+mn-cs"/>
              </a:rPr>
              <a:t>表示命题的意义为真</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633749"/>
                </a:solidFill>
                <a:effectLst/>
                <a:uLnTx/>
                <a:uFillTx/>
                <a:latin typeface="HiddenHorzOCR"/>
                <a:ea typeface="等线" panose="02010600030101010101" pitchFamily="2" charset="-122"/>
                <a:cs typeface="+mn-cs"/>
              </a:rPr>
              <a:t>    F: </a:t>
            </a:r>
            <a:r>
              <a:rPr kumimoji="0" lang="zh-CN" altLang="en-US" sz="2400" b="0" i="0" u="none" strike="noStrike" kern="1200" cap="none" spc="0" normalizeH="0" baseline="0" noProof="0" dirty="0">
                <a:ln>
                  <a:noFill/>
                </a:ln>
                <a:solidFill>
                  <a:srgbClr val="454B96"/>
                </a:solidFill>
                <a:effectLst/>
                <a:uLnTx/>
                <a:uFillTx/>
                <a:latin typeface="HiddenHorzOCR"/>
                <a:ea typeface="等线" panose="02010600030101010101" pitchFamily="2" charset="-122"/>
                <a:cs typeface="+mn-cs"/>
              </a:rPr>
              <a:t>表示命题的意义为假</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3749"/>
                </a:solidFill>
                <a:effectLst/>
                <a:uLnTx/>
                <a:uFillTx/>
                <a:latin typeface="HiddenHorzOCR"/>
                <a:ea typeface="等线" panose="02010600030101010101" pitchFamily="2" charset="-122"/>
                <a:cs typeface="+mn-cs"/>
              </a:rPr>
              <a:t>说明</a:t>
            </a:r>
            <a:r>
              <a:rPr kumimoji="0" lang="en-US" altLang="zh-CN" sz="2000" b="0" i="0" u="none" strike="noStrike" kern="1200" cap="none" spc="0" normalizeH="0" baseline="0" noProof="0" dirty="0">
                <a:ln>
                  <a:noFill/>
                </a:ln>
                <a:solidFill>
                  <a:srgbClr val="633749"/>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54B96"/>
                </a:solidFill>
                <a:effectLst/>
                <a:uLnTx/>
                <a:uFillTx/>
                <a:latin typeface="HiddenHorzOCR"/>
                <a:ea typeface="等线" panose="02010600030101010101" pitchFamily="2" charset="-122"/>
                <a:cs typeface="+mn-cs"/>
              </a:rPr>
              <a:t>    一个命题不能同时既为真又为假</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54B96"/>
                </a:solidFill>
                <a:effectLst/>
                <a:uLnTx/>
                <a:uFillTx/>
                <a:latin typeface="HiddenHorzOCR"/>
                <a:ea typeface="等线" panose="02010600030101010101" pitchFamily="2" charset="-122"/>
                <a:cs typeface="+mn-cs"/>
              </a:rPr>
              <a:t>    一个命题可在一定条件下为真，而在另一条件下为假</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963A49"/>
                </a:solidFill>
                <a:effectLst/>
                <a:uLnTx/>
                <a:uFillTx/>
                <a:latin typeface="HiddenHorzOCR"/>
                <a:ea typeface="等线" panose="02010600030101010101" pitchFamily="2" charset="-122"/>
                <a:cs typeface="+mn-cs"/>
              </a:rPr>
              <a:t>论域</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54B96"/>
                </a:solidFill>
                <a:effectLst/>
                <a:uLnTx/>
                <a:uFillTx/>
                <a:latin typeface="HiddenHorzOCR"/>
                <a:ea typeface="等线" panose="02010600030101010101" pitchFamily="2" charset="-122"/>
                <a:cs typeface="+mn-cs"/>
              </a:rPr>
              <a:t>    由所讨论对象的全体构成的集合。也称为个体域</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54B96"/>
                </a:solidFill>
                <a:effectLst/>
                <a:uLnTx/>
                <a:uFillTx/>
                <a:latin typeface="HiddenHorzOCR"/>
                <a:ea typeface="等线" panose="02010600030101010101" pitchFamily="2" charset="-122"/>
                <a:cs typeface="+mn-cs"/>
              </a:rPr>
              <a:t>    论域中的元素称为个体</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 name="Rectangle 22">
            <a:extLst>
              <a:ext uri="{FF2B5EF4-FFF2-40B4-BE49-F238E27FC236}">
                <a16:creationId xmlns:a16="http://schemas.microsoft.com/office/drawing/2014/main" id="{A0846E79-AE06-4FDE-AD47-465456EADEBA}"/>
              </a:ext>
            </a:extLst>
          </p:cNvPr>
          <p:cNvSpPr>
            <a:spLocks noGrp="1"/>
          </p:cNvSpPr>
          <p:nvPr>
            <p:ph type="title"/>
          </p:nvPr>
        </p:nvSpPr>
        <p:spPr>
          <a:xfrm>
            <a:off x="1147009" y="547103"/>
            <a:ext cx="8229600" cy="649288"/>
          </a:xfrm>
        </p:spPr>
        <p:txBody>
          <a:bodyPr/>
          <a:lstStyle/>
          <a:p>
            <a:r>
              <a:rPr lang="en-US" altLang="zh-CN"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2.2 </a:t>
            </a:r>
            <a:r>
              <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一阶谓词逻辑表示法</a:t>
            </a:r>
            <a:endParaRPr lang="zh-CN" altLang="en-US" sz="28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28277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EBDCFE7-CB8B-4BC6-A33C-A736A2550CB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5618" name="Rectangle 34"/>
          <p:cNvSpPr>
            <a:spLocks noGrp="1"/>
          </p:cNvSpPr>
          <p:nvPr>
            <p:ph type="title"/>
          </p:nvPr>
        </p:nvSpPr>
        <p:spPr>
          <a:xfrm>
            <a:off x="1919288" y="620714"/>
            <a:ext cx="8229600" cy="649287"/>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2.2.1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谓词、函数、量词</a:t>
            </a:r>
            <a:endParaRPr lang="zh-CN" altLang="en-US"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95619" name="Rectangle 35"/>
          <p:cNvSpPr>
            <a:spLocks noGrp="1"/>
          </p:cNvSpPr>
          <p:nvPr>
            <p:ph type="body" idx="1"/>
          </p:nvPr>
        </p:nvSpPr>
        <p:spPr>
          <a:xfrm>
            <a:off x="3863975" y="2205038"/>
            <a:ext cx="3683000" cy="781050"/>
          </a:xfrm>
          <a:noFill/>
          <a:extLst>
            <a:ext uri="{909E8E84-426E-40DD-AFC4-6F175D3DCCD1}">
              <a14:hiddenFill xmlns:a14="http://schemas.microsoft.com/office/drawing/2010/main">
                <a:solidFill>
                  <a:srgbClr val="FFCC66"/>
                </a:solidFill>
              </a14:hiddenFill>
            </a:ext>
          </a:extLst>
        </p:spPr>
        <p:txBody>
          <a:bodyPr/>
          <a:lstStyle/>
          <a:p>
            <a:pPr algn="ctr">
              <a:lnSpc>
                <a:spcPct val="120000"/>
              </a:lnSpc>
              <a:spcBef>
                <a:spcPct val="30000"/>
              </a:spcBef>
              <a:buFont typeface="Wingdings" panose="05000000000000000000" pitchFamily="2" charset="2"/>
              <a:buNone/>
            </a:pPr>
            <a:r>
              <a:rPr lang="en-US" altLang="zh-CN" sz="3200" b="1">
                <a:latin typeface="Times New Roman" panose="02020603050405020304" pitchFamily="18" charset="0"/>
                <a:ea typeface="楷体_GB2312" pitchFamily="49" charset="-122"/>
              </a:rPr>
              <a:t>P</a:t>
            </a:r>
            <a:r>
              <a:rPr lang="zh-CN" altLang="en-US" sz="3200" b="1">
                <a:latin typeface="Times New Roman" panose="02020603050405020304" pitchFamily="18" charset="0"/>
                <a:ea typeface="楷体_GB2312" pitchFamily="49" charset="-122"/>
              </a:rPr>
              <a:t>（</a:t>
            </a:r>
            <a:r>
              <a:rPr lang="en-US" altLang="zh-CN" sz="3200" b="1">
                <a:latin typeface="Times New Roman" panose="02020603050405020304" pitchFamily="18" charset="0"/>
                <a:ea typeface="楷体_GB2312" pitchFamily="49" charset="-122"/>
              </a:rPr>
              <a:t>x</a:t>
            </a:r>
            <a:r>
              <a:rPr lang="en-US" altLang="zh-CN" sz="3200" b="1" baseline="-25000">
                <a:latin typeface="Times New Roman" panose="02020603050405020304" pitchFamily="18" charset="0"/>
                <a:ea typeface="楷体_GB2312" pitchFamily="49" charset="-122"/>
              </a:rPr>
              <a:t>1</a:t>
            </a:r>
            <a:r>
              <a:rPr lang="en-US" altLang="zh-CN" sz="3200" b="1">
                <a:latin typeface="Times New Roman" panose="02020603050405020304" pitchFamily="18" charset="0"/>
                <a:ea typeface="楷体_GB2312" pitchFamily="49" charset="-122"/>
              </a:rPr>
              <a:t>,x</a:t>
            </a:r>
            <a:r>
              <a:rPr lang="en-US" altLang="zh-CN" sz="3200" b="1" baseline="-25000">
                <a:latin typeface="Times New Roman" panose="02020603050405020304" pitchFamily="18" charset="0"/>
                <a:ea typeface="楷体_GB2312" pitchFamily="49" charset="-122"/>
              </a:rPr>
              <a:t>2</a:t>
            </a:r>
            <a:r>
              <a:rPr lang="en-US" altLang="zh-CN" sz="3200" b="1">
                <a:latin typeface="Times New Roman" panose="02020603050405020304" pitchFamily="18" charset="0"/>
                <a:ea typeface="楷体_GB2312" pitchFamily="49" charset="-122"/>
              </a:rPr>
              <a:t>,……,x</a:t>
            </a:r>
            <a:r>
              <a:rPr lang="en-US" altLang="zh-CN" sz="3200" b="1" baseline="-25000">
                <a:latin typeface="Times New Roman" panose="02020603050405020304" pitchFamily="18" charset="0"/>
                <a:ea typeface="楷体_GB2312" pitchFamily="49" charset="-122"/>
              </a:rPr>
              <a:t>n</a:t>
            </a:r>
            <a:r>
              <a:rPr lang="en-US" altLang="zh-CN" sz="3200" b="1">
                <a:latin typeface="Times New Roman" panose="02020603050405020304" pitchFamily="18" charset="0"/>
                <a:ea typeface="楷体_GB2312" pitchFamily="49" charset="-122"/>
              </a:rPr>
              <a:t>)</a:t>
            </a:r>
          </a:p>
        </p:txBody>
      </p:sp>
      <p:sp>
        <p:nvSpPr>
          <p:cNvPr id="195620" name="Rectangle 36"/>
          <p:cNvSpPr>
            <a:spLocks/>
          </p:cNvSpPr>
          <p:nvPr/>
        </p:nvSpPr>
        <p:spPr bwMode="auto">
          <a:xfrm>
            <a:off x="2566988" y="1412875"/>
            <a:ext cx="4895850" cy="781050"/>
          </a:xfrm>
          <a:prstGeom prst="rect">
            <a:avLst/>
          </a:prstGeom>
          <a:noFill/>
          <a:ln>
            <a:noFill/>
          </a:ln>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spcBef>
                <a:spcPct val="20000"/>
              </a:spcBef>
              <a:buFont typeface="Wingdings" panose="05000000000000000000" pitchFamily="2" charset="2"/>
              <a:buChar char="l"/>
              <a:defRPr sz="2000">
                <a:solidFill>
                  <a:schemeClr val="tx1"/>
                </a:solidFill>
                <a:latin typeface="Calibri" panose="020F0502020204030204" pitchFamily="34" charset="0"/>
                <a:ea typeface="宋体" panose="02010600030101010101" pitchFamily="2" charset="-122"/>
              </a:defRPr>
            </a:lvl1pPr>
            <a:lvl2pPr marL="742950" indent="-285750" algn="l">
              <a:spcBef>
                <a:spcPct val="20000"/>
              </a:spcBef>
              <a:buFont typeface="Wingdings" panose="05000000000000000000" pitchFamily="2" charset="2"/>
              <a:buChar char="n"/>
              <a:defRPr sz="2800">
                <a:solidFill>
                  <a:schemeClr val="tx1"/>
                </a:solidFill>
                <a:latin typeface="Calibri" panose="020F0502020204030204" pitchFamily="34" charset="0"/>
                <a:ea typeface="宋体" panose="02010600030101010101" pitchFamily="2" charset="-122"/>
              </a:defRPr>
            </a:lvl2pPr>
            <a:lvl3pPr marL="1143000" indent="-228600" algn="l">
              <a:spcBef>
                <a:spcPct val="20000"/>
              </a:spcBef>
              <a:buFont typeface="Wingdings" panose="05000000000000000000" pitchFamily="2" charset="2"/>
              <a:buChar char="u"/>
              <a:defRPr sz="1600">
                <a:solidFill>
                  <a:schemeClr val="tx1"/>
                </a:solidFill>
                <a:latin typeface="Calibri" panose="020F0502020204030204" pitchFamily="34" charset="0"/>
                <a:ea typeface="宋体" panose="02010600030101010101" pitchFamily="2" charset="-122"/>
              </a:defRPr>
            </a:lvl3pPr>
            <a:lvl4pPr marL="1600200" indent="-228600" algn="l">
              <a:spcBef>
                <a:spcPct val="20000"/>
              </a:spcBef>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4pPr>
            <a:lvl5pPr marL="2057400" indent="-228600" algn="l">
              <a:spcBef>
                <a:spcPct val="20000"/>
              </a:spcBef>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9pPr>
          </a:lstStyle>
          <a:p>
            <a:pPr marL="342900" marR="0" lvl="0" indent="-34290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32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谓词逻辑中的</a:t>
            </a:r>
            <a:r>
              <a:rPr kumimoji="0" lang="en-US" altLang="zh-CN" sz="32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n</a:t>
            </a:r>
            <a:r>
              <a:rPr kumimoji="0" lang="zh-CN" altLang="en-US" sz="32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元</a:t>
            </a:r>
            <a:r>
              <a:rPr kumimoji="0" lang="zh-CN" altLang="en-US" sz="3200" b="1" i="0" u="none" strike="noStrike" kern="1200" cap="none" spc="0" normalizeH="0" baseline="0" noProof="0">
                <a:ln>
                  <a:noFill/>
                </a:ln>
                <a:solidFill>
                  <a:srgbClr val="990000"/>
                </a:solidFill>
                <a:effectLst/>
                <a:uLnTx/>
                <a:uFillTx/>
                <a:latin typeface="Times New Roman" panose="02020603050405020304" pitchFamily="18" charset="0"/>
                <a:ea typeface="楷体_GB2312" pitchFamily="49" charset="-122"/>
                <a:cs typeface="+mn-cs"/>
              </a:rPr>
              <a:t>谓词</a:t>
            </a:r>
            <a:r>
              <a:rPr kumimoji="0" lang="zh-CN" altLang="en-US" sz="32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a:t>
            </a:r>
          </a:p>
        </p:txBody>
      </p:sp>
      <p:sp>
        <p:nvSpPr>
          <p:cNvPr id="195621" name="AutoShape 37"/>
          <p:cNvSpPr>
            <a:spLocks/>
          </p:cNvSpPr>
          <p:nvPr/>
        </p:nvSpPr>
        <p:spPr bwMode="auto">
          <a:xfrm>
            <a:off x="5092701" y="4970463"/>
            <a:ext cx="3451225" cy="609600"/>
          </a:xfrm>
          <a:prstGeom prst="borderCallout2">
            <a:avLst>
              <a:gd name="adj1" fmla="val 18750"/>
              <a:gd name="adj2" fmla="val -2208"/>
              <a:gd name="adj3" fmla="val 18750"/>
              <a:gd name="adj4" fmla="val -12468"/>
              <a:gd name="adj5" fmla="val -359116"/>
              <a:gd name="adj6" fmla="val -23093"/>
            </a:avLst>
          </a:prstGeom>
          <a:solidFill>
            <a:srgbClr val="FFFF99"/>
          </a:solidFill>
          <a:ln w="254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谓词符号</a:t>
            </a:r>
            <a:r>
              <a:rPr kumimoji="0" lang="zh-CN" altLang="en-US" sz="2400" b="1" i="0" u="none" strike="noStrike" kern="1200" cap="none" spc="0" normalizeH="0" baseline="0" noProof="0">
                <a:ln>
                  <a:noFill/>
                </a:ln>
                <a:solidFill>
                  <a:srgbClr val="FF0000"/>
                </a:solidFill>
                <a:effectLst/>
                <a:uLnTx/>
                <a:uFillTx/>
                <a:latin typeface="等线" panose="020F0502020204030204"/>
                <a:ea typeface="楷体_GB2312" pitchFamily="49" charset="-122"/>
                <a:cs typeface="+mn-cs"/>
              </a:rPr>
              <a:t>（大写字母）</a:t>
            </a:r>
          </a:p>
        </p:txBody>
      </p:sp>
      <p:sp>
        <p:nvSpPr>
          <p:cNvPr id="195622" name="AutoShape 38"/>
          <p:cNvSpPr>
            <a:spLocks/>
          </p:cNvSpPr>
          <p:nvPr/>
        </p:nvSpPr>
        <p:spPr bwMode="auto">
          <a:xfrm>
            <a:off x="6096001" y="3860800"/>
            <a:ext cx="2663825" cy="609600"/>
          </a:xfrm>
          <a:prstGeom prst="borderCallout2">
            <a:avLst>
              <a:gd name="adj1" fmla="val 18750"/>
              <a:gd name="adj2" fmla="val -2861"/>
              <a:gd name="adj3" fmla="val 18750"/>
              <a:gd name="adj4" fmla="val -8167"/>
              <a:gd name="adj5" fmla="val -158333"/>
              <a:gd name="adj6" fmla="val -13708"/>
            </a:avLst>
          </a:prstGeom>
          <a:solidFill>
            <a:srgbClr val="FFFF99"/>
          </a:solidFill>
          <a:ln w="254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参量（项</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个体）</a:t>
            </a:r>
          </a:p>
        </p:txBody>
      </p:sp>
      <p:sp>
        <p:nvSpPr>
          <p:cNvPr id="195623" name="Line 39"/>
          <p:cNvSpPr>
            <a:spLocks noChangeShapeType="1"/>
          </p:cNvSpPr>
          <p:nvPr/>
        </p:nvSpPr>
        <p:spPr bwMode="auto">
          <a:xfrm>
            <a:off x="4943475" y="2852738"/>
            <a:ext cx="1944688"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50079109"/>
      </p:ext>
    </p:extLst>
  </p:cSld>
  <p:clrMapOvr>
    <a:masterClrMapping/>
  </p:clrMapOvr>
  <p:transition spd="slow">
    <p:split orient="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E341419-A0B6-4034-8DD6-3C0DE08C949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14723" name="Rectangle 3"/>
          <p:cNvSpPr>
            <a:spLocks noGrp="1"/>
          </p:cNvSpPr>
          <p:nvPr>
            <p:ph type="body" idx="1"/>
          </p:nvPr>
        </p:nvSpPr>
        <p:spPr>
          <a:xfrm>
            <a:off x="3863975" y="2205038"/>
            <a:ext cx="3683000" cy="781050"/>
          </a:xfrm>
          <a:noFill/>
          <a:extLst>
            <a:ext uri="{909E8E84-426E-40DD-AFC4-6F175D3DCCD1}">
              <a14:hiddenFill xmlns:a14="http://schemas.microsoft.com/office/drawing/2010/main">
                <a:solidFill>
                  <a:srgbClr val="FFCC66"/>
                </a:solidFill>
              </a14:hiddenFill>
            </a:ext>
          </a:extLst>
        </p:spPr>
        <p:txBody>
          <a:bodyPr/>
          <a:lstStyle/>
          <a:p>
            <a:pPr algn="ctr">
              <a:lnSpc>
                <a:spcPct val="120000"/>
              </a:lnSpc>
              <a:spcBef>
                <a:spcPct val="30000"/>
              </a:spcBef>
              <a:buFont typeface="Wingdings" panose="05000000000000000000" pitchFamily="2" charset="2"/>
              <a:buNone/>
            </a:pPr>
            <a:r>
              <a:rPr lang="en-US" altLang="zh-CN" sz="3200" b="1">
                <a:latin typeface="Times New Roman" panose="02020603050405020304" pitchFamily="18" charset="0"/>
                <a:ea typeface="楷体_GB2312" pitchFamily="49" charset="-122"/>
              </a:rPr>
              <a:t>f</a:t>
            </a:r>
            <a:r>
              <a:rPr lang="zh-CN" altLang="en-US" sz="3200" b="1">
                <a:latin typeface="Times New Roman" panose="02020603050405020304" pitchFamily="18" charset="0"/>
                <a:ea typeface="楷体_GB2312" pitchFamily="49" charset="-122"/>
              </a:rPr>
              <a:t>（</a:t>
            </a:r>
            <a:r>
              <a:rPr lang="en-US" altLang="zh-CN" sz="3200" b="1">
                <a:latin typeface="Times New Roman" panose="02020603050405020304" pitchFamily="18" charset="0"/>
                <a:ea typeface="楷体_GB2312" pitchFamily="49" charset="-122"/>
              </a:rPr>
              <a:t>x</a:t>
            </a:r>
            <a:r>
              <a:rPr lang="en-US" altLang="zh-CN" sz="3200" b="1" baseline="-25000">
                <a:latin typeface="Times New Roman" panose="02020603050405020304" pitchFamily="18" charset="0"/>
                <a:ea typeface="楷体_GB2312" pitchFamily="49" charset="-122"/>
              </a:rPr>
              <a:t>1</a:t>
            </a:r>
            <a:r>
              <a:rPr lang="en-US" altLang="zh-CN" sz="3200" b="1">
                <a:latin typeface="Times New Roman" panose="02020603050405020304" pitchFamily="18" charset="0"/>
                <a:ea typeface="楷体_GB2312" pitchFamily="49" charset="-122"/>
              </a:rPr>
              <a:t>,x</a:t>
            </a:r>
            <a:r>
              <a:rPr lang="en-US" altLang="zh-CN" sz="3200" b="1" baseline="-25000">
                <a:latin typeface="Times New Roman" panose="02020603050405020304" pitchFamily="18" charset="0"/>
                <a:ea typeface="楷体_GB2312" pitchFamily="49" charset="-122"/>
              </a:rPr>
              <a:t>2</a:t>
            </a:r>
            <a:r>
              <a:rPr lang="en-US" altLang="zh-CN" sz="3200" b="1">
                <a:latin typeface="Times New Roman" panose="02020603050405020304" pitchFamily="18" charset="0"/>
                <a:ea typeface="楷体_GB2312" pitchFamily="49" charset="-122"/>
              </a:rPr>
              <a:t>,……,x</a:t>
            </a:r>
            <a:r>
              <a:rPr lang="en-US" altLang="zh-CN" sz="3200" b="1" baseline="-25000">
                <a:latin typeface="Times New Roman" panose="02020603050405020304" pitchFamily="18" charset="0"/>
                <a:ea typeface="楷体_GB2312" pitchFamily="49" charset="-122"/>
              </a:rPr>
              <a:t>n</a:t>
            </a:r>
            <a:r>
              <a:rPr lang="en-US" altLang="zh-CN" sz="3200" b="1">
                <a:latin typeface="Times New Roman" panose="02020603050405020304" pitchFamily="18" charset="0"/>
                <a:ea typeface="楷体_GB2312" pitchFamily="49" charset="-122"/>
              </a:rPr>
              <a:t>)</a:t>
            </a:r>
          </a:p>
        </p:txBody>
      </p:sp>
      <p:sp>
        <p:nvSpPr>
          <p:cNvPr id="414724" name="Rectangle 4"/>
          <p:cNvSpPr>
            <a:spLocks/>
          </p:cNvSpPr>
          <p:nvPr/>
        </p:nvSpPr>
        <p:spPr bwMode="auto">
          <a:xfrm>
            <a:off x="2208213" y="981076"/>
            <a:ext cx="7848600" cy="1368425"/>
          </a:xfrm>
          <a:prstGeom prst="rect">
            <a:avLst/>
          </a:prstGeom>
          <a:noFill/>
          <a:ln>
            <a:noFill/>
          </a:ln>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spcBef>
                <a:spcPct val="20000"/>
              </a:spcBef>
              <a:buFont typeface="Wingdings" panose="05000000000000000000" pitchFamily="2" charset="2"/>
              <a:buChar char="l"/>
              <a:defRPr sz="2000">
                <a:solidFill>
                  <a:schemeClr val="tx1"/>
                </a:solidFill>
                <a:latin typeface="Calibri" panose="020F0502020204030204" pitchFamily="34" charset="0"/>
                <a:ea typeface="宋体" panose="02010600030101010101" pitchFamily="2" charset="-122"/>
              </a:defRPr>
            </a:lvl1pPr>
            <a:lvl2pPr marL="742950" indent="-285750" algn="l">
              <a:spcBef>
                <a:spcPct val="20000"/>
              </a:spcBef>
              <a:buFont typeface="Wingdings" panose="05000000000000000000" pitchFamily="2" charset="2"/>
              <a:buChar char="n"/>
              <a:defRPr sz="2800">
                <a:solidFill>
                  <a:schemeClr val="tx1"/>
                </a:solidFill>
                <a:latin typeface="Calibri" panose="020F0502020204030204" pitchFamily="34" charset="0"/>
                <a:ea typeface="宋体" panose="02010600030101010101" pitchFamily="2" charset="-122"/>
              </a:defRPr>
            </a:lvl2pPr>
            <a:lvl3pPr marL="1143000" indent="-228600" algn="l">
              <a:spcBef>
                <a:spcPct val="20000"/>
              </a:spcBef>
              <a:buFont typeface="Wingdings" panose="05000000000000000000" pitchFamily="2" charset="2"/>
              <a:buChar char="u"/>
              <a:defRPr sz="1600">
                <a:solidFill>
                  <a:schemeClr val="tx1"/>
                </a:solidFill>
                <a:latin typeface="Calibri" panose="020F0502020204030204" pitchFamily="34" charset="0"/>
                <a:ea typeface="宋体" panose="02010600030101010101" pitchFamily="2" charset="-122"/>
              </a:defRPr>
            </a:lvl3pPr>
            <a:lvl4pPr marL="1600200" indent="-228600" algn="l">
              <a:spcBef>
                <a:spcPct val="20000"/>
              </a:spcBef>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4pPr>
            <a:lvl5pPr marL="2057400" indent="-228600" algn="l">
              <a:spcBef>
                <a:spcPct val="20000"/>
              </a:spcBef>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9pPr>
          </a:lstStyle>
          <a:p>
            <a:pPr marL="342900" marR="0" lvl="0" indent="-34290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32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          </a:t>
            </a:r>
            <a:r>
              <a:rPr kumimoji="0" lang="zh-CN" altLang="en-US" sz="32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为了表达个体之间的对应关系，引入</a:t>
            </a:r>
            <a:r>
              <a:rPr kumimoji="0" lang="en-US" altLang="zh-CN" sz="32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n</a:t>
            </a:r>
            <a:r>
              <a:rPr kumimoji="0" lang="zh-CN" altLang="en-US" sz="32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元个体函数，简称</a:t>
            </a:r>
            <a:r>
              <a:rPr kumimoji="0" lang="zh-CN" altLang="en-US" sz="3200" b="1" i="0" u="none" strike="noStrike" kern="1200" cap="none" spc="0" normalizeH="0" baseline="0" noProof="0" dirty="0">
                <a:ln>
                  <a:noFill/>
                </a:ln>
                <a:solidFill>
                  <a:srgbClr val="990000"/>
                </a:solidFill>
                <a:effectLst/>
                <a:uLnTx/>
                <a:uFillTx/>
                <a:latin typeface="Times New Roman" panose="02020603050405020304" pitchFamily="18" charset="0"/>
                <a:ea typeface="楷体_GB2312" pitchFamily="49" charset="-122"/>
                <a:cs typeface="+mn-cs"/>
              </a:rPr>
              <a:t>函数</a:t>
            </a:r>
            <a:r>
              <a:rPr kumimoji="0" lang="zh-CN" altLang="en-US" sz="32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a:t>
            </a:r>
          </a:p>
        </p:txBody>
      </p:sp>
      <p:sp>
        <p:nvSpPr>
          <p:cNvPr id="414725" name="AutoShape 5"/>
          <p:cNvSpPr>
            <a:spLocks/>
          </p:cNvSpPr>
          <p:nvPr/>
        </p:nvSpPr>
        <p:spPr bwMode="auto">
          <a:xfrm>
            <a:off x="5087938" y="4941888"/>
            <a:ext cx="3600450" cy="609600"/>
          </a:xfrm>
          <a:prstGeom prst="borderCallout2">
            <a:avLst>
              <a:gd name="adj1" fmla="val 18750"/>
              <a:gd name="adj2" fmla="val -2116"/>
              <a:gd name="adj3" fmla="val 18750"/>
              <a:gd name="adj4" fmla="val -11903"/>
              <a:gd name="adj5" fmla="val -354426"/>
              <a:gd name="adj6" fmla="val -22000"/>
            </a:avLst>
          </a:prstGeom>
          <a:solidFill>
            <a:srgbClr val="FFFF99"/>
          </a:solidFill>
          <a:ln w="254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函数符号</a:t>
            </a:r>
            <a:r>
              <a:rPr kumimoji="0" lang="zh-CN" altLang="en-US" sz="2400" b="1" i="0" u="none" strike="noStrike" kern="1200" cap="none" spc="0" normalizeH="0" baseline="0" noProof="0">
                <a:ln>
                  <a:noFill/>
                </a:ln>
                <a:solidFill>
                  <a:srgbClr val="FF0000"/>
                </a:solidFill>
                <a:effectLst/>
                <a:uLnTx/>
                <a:uFillTx/>
                <a:latin typeface="等线" panose="020F0502020204030204"/>
                <a:ea typeface="楷体_GB2312" pitchFamily="49" charset="-122"/>
                <a:cs typeface="+mn-cs"/>
              </a:rPr>
              <a:t>（小写字母）</a:t>
            </a:r>
          </a:p>
        </p:txBody>
      </p:sp>
      <p:sp>
        <p:nvSpPr>
          <p:cNvPr id="414726" name="AutoShape 6"/>
          <p:cNvSpPr>
            <a:spLocks/>
          </p:cNvSpPr>
          <p:nvPr/>
        </p:nvSpPr>
        <p:spPr bwMode="auto">
          <a:xfrm>
            <a:off x="6096001" y="3860800"/>
            <a:ext cx="1724025" cy="609600"/>
          </a:xfrm>
          <a:prstGeom prst="borderCallout2">
            <a:avLst>
              <a:gd name="adj1" fmla="val 18750"/>
              <a:gd name="adj2" fmla="val -4421"/>
              <a:gd name="adj3" fmla="val 18750"/>
              <a:gd name="adj4" fmla="val -12616"/>
              <a:gd name="adj5" fmla="val -158333"/>
              <a:gd name="adj6" fmla="val -21181"/>
            </a:avLst>
          </a:prstGeom>
          <a:solidFill>
            <a:srgbClr val="FFFF99"/>
          </a:solidFill>
          <a:ln w="254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个体变元</a:t>
            </a:r>
          </a:p>
        </p:txBody>
      </p:sp>
      <p:sp>
        <p:nvSpPr>
          <p:cNvPr id="414727" name="Line 7"/>
          <p:cNvSpPr>
            <a:spLocks noChangeShapeType="1"/>
          </p:cNvSpPr>
          <p:nvPr/>
        </p:nvSpPr>
        <p:spPr bwMode="auto">
          <a:xfrm>
            <a:off x="4943475" y="2852738"/>
            <a:ext cx="1944688"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39034373"/>
      </p:ext>
    </p:extLst>
  </p:cSld>
  <p:clrMapOvr>
    <a:masterClrMapping/>
  </p:clrMapOvr>
  <p:transition spd="slow">
    <p:split orient="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71C7BD-A3D3-4D3D-832B-8F0F74A7DDCC}"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2066345" y="844061"/>
            <a:ext cx="8258120" cy="5406782"/>
          </a:xfrm>
          <a:prstGeom prst="rect">
            <a:avLst/>
          </a:prstGeom>
        </p:spPr>
      </p:pic>
    </p:spTree>
    <p:extLst>
      <p:ext uri="{BB962C8B-B14F-4D97-AF65-F5344CB8AC3E}">
        <p14:creationId xmlns:p14="http://schemas.microsoft.com/office/powerpoint/2010/main" val="1822795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B309538-F387-4105-9994-09C1C2CC9BFF}"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21891" name="Text Box 3"/>
          <p:cNvSpPr txBox="1">
            <a:spLocks noChangeArrowheads="1"/>
          </p:cNvSpPr>
          <p:nvPr/>
        </p:nvSpPr>
        <p:spPr bwMode="auto">
          <a:xfrm>
            <a:off x="1847851" y="890589"/>
            <a:ext cx="8207375" cy="294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30000"/>
              </a:lnSpc>
              <a:spcBef>
                <a:spcPct val="20000"/>
              </a:spcBef>
              <a:spcAft>
                <a:spcPts val="0"/>
              </a:spcAft>
              <a:buClr>
                <a:srgbClr val="0000FF"/>
              </a:buClr>
              <a:buSzTx/>
              <a:buFont typeface="Wingdings" panose="05000000000000000000" pitchFamily="2" charset="2"/>
              <a:buNone/>
              <a:tabLst/>
              <a:defRPr/>
            </a:pPr>
            <a:endParaRPr kumimoji="0" lang="en-US" altLang="zh-CN" sz="3200" b="1" i="0" u="none" strike="noStrike" kern="1200" cap="none" spc="0" normalizeH="0" baseline="0" noProof="0">
              <a:ln>
                <a:noFill/>
              </a:ln>
              <a:solidFill>
                <a:srgbClr val="006600"/>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auto" latinLnBrk="0" hangingPunct="1">
              <a:lnSpc>
                <a:spcPct val="130000"/>
              </a:lnSpc>
              <a:spcBef>
                <a:spcPct val="20000"/>
              </a:spcBef>
              <a:spcAft>
                <a:spcPts val="0"/>
              </a:spcAft>
              <a:buClr>
                <a:srgbClr val="0000FF"/>
              </a:buClr>
              <a:buSzTx/>
              <a:buFont typeface="Wingdings" panose="05000000000000000000" pitchFamily="2" charset="2"/>
              <a:buNone/>
              <a:tabLst/>
              <a:defRPr/>
            </a:pP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  (1) </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所有的人都是要死的。</a:t>
            </a:r>
          </a:p>
          <a:p>
            <a:pPr marL="342900" marR="0" lvl="0" indent="-342900" algn="l" defTabSz="914400" rtl="0" eaLnBrk="1" fontAlgn="auto" latinLnBrk="0" hangingPunct="1">
              <a:lnSpc>
                <a:spcPct val="130000"/>
              </a:lnSpc>
              <a:spcBef>
                <a:spcPct val="20000"/>
              </a:spcBef>
              <a:spcAft>
                <a:spcPts val="0"/>
              </a:spcAft>
              <a:buClr>
                <a:srgbClr val="0000FF"/>
              </a:buClr>
              <a:buSzTx/>
              <a:buFont typeface="Wingdings" panose="05000000000000000000" pitchFamily="2" charset="2"/>
              <a:buNone/>
              <a:tabLst/>
              <a:defRPr/>
            </a:pP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  </a:t>
            </a: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(2) </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有的人活到</a:t>
            </a: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100</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岁以上。</a:t>
            </a:r>
          </a:p>
          <a:p>
            <a:pPr marL="342900" marR="0" lvl="0" indent="-342900" algn="l" defTabSz="914400" rtl="0" eaLnBrk="1" fontAlgn="auto" latinLnBrk="0" hangingPunct="1">
              <a:lnSpc>
                <a:spcPct val="130000"/>
              </a:lnSpc>
              <a:spcBef>
                <a:spcPct val="20000"/>
              </a:spcBef>
              <a:spcAft>
                <a:spcPts val="0"/>
              </a:spcAft>
              <a:buClr>
                <a:srgbClr val="0000FF"/>
              </a:buClr>
              <a:buSzTx/>
              <a:buFont typeface="Wingdings" panose="05000000000000000000" pitchFamily="2" charset="2"/>
              <a:buNone/>
              <a:tabLst/>
              <a:defRPr/>
            </a:pPr>
            <a:r>
              <a:rPr kumimoji="0" lang="zh-CN" altLang="en-US" sz="3200" b="1" i="0" u="none" strike="noStrike" kern="1200" cap="none" spc="0" normalizeH="0" baseline="0" noProof="0">
                <a:ln>
                  <a:noFill/>
                </a:ln>
                <a:solidFill>
                  <a:srgbClr val="006600"/>
                </a:solidFill>
                <a:effectLst/>
                <a:uLnTx/>
                <a:uFillTx/>
                <a:latin typeface="宋体" panose="02010600030101010101" pitchFamily="2" charset="-122"/>
                <a:ea typeface="宋体" panose="02010600030101010101" pitchFamily="2" charset="-122"/>
                <a:cs typeface="+mn-cs"/>
              </a:rPr>
              <a:t>在个体域</a:t>
            </a:r>
            <a:r>
              <a:rPr kumimoji="0" lang="en-US" altLang="zh-CN" sz="3200" b="1" i="0" u="none" strike="noStrike" kern="1200" cap="none" spc="0" normalizeH="0" baseline="0" noProof="0">
                <a:ln>
                  <a:noFill/>
                </a:ln>
                <a:solidFill>
                  <a:srgbClr val="006600"/>
                </a:solidFill>
                <a:effectLst/>
                <a:uLnTx/>
                <a:uFillTx/>
                <a:latin typeface="宋体" panose="02010600030101010101" pitchFamily="2" charset="-122"/>
                <a:ea typeface="宋体" panose="02010600030101010101" pitchFamily="2" charset="-122"/>
                <a:cs typeface="+mn-cs"/>
              </a:rPr>
              <a:t>D</a:t>
            </a:r>
            <a:r>
              <a:rPr kumimoji="0" lang="zh-CN" altLang="en-US" sz="3200" b="1" i="0" u="none" strike="noStrike" kern="1200" cap="none" spc="0" normalizeH="0" baseline="0" noProof="0">
                <a:ln>
                  <a:noFill/>
                </a:ln>
                <a:solidFill>
                  <a:srgbClr val="006600"/>
                </a:solidFill>
                <a:effectLst/>
                <a:uLnTx/>
                <a:uFillTx/>
                <a:latin typeface="宋体" panose="02010600030101010101" pitchFamily="2" charset="-122"/>
                <a:ea typeface="宋体" panose="02010600030101010101" pitchFamily="2" charset="-122"/>
                <a:cs typeface="+mn-cs"/>
              </a:rPr>
              <a:t>为人类集合时，可符号化为：</a:t>
            </a:r>
          </a:p>
        </p:txBody>
      </p:sp>
      <p:grpSp>
        <p:nvGrpSpPr>
          <p:cNvPr id="421892" name="Group 4"/>
          <p:cNvGrpSpPr>
            <a:grpSpLocks/>
          </p:cNvGrpSpPr>
          <p:nvPr/>
        </p:nvGrpSpPr>
        <p:grpSpPr bwMode="auto">
          <a:xfrm>
            <a:off x="2279650" y="3987801"/>
            <a:ext cx="7473950" cy="593725"/>
            <a:chOff x="567" y="2478"/>
            <a:chExt cx="4708" cy="374"/>
          </a:xfrm>
        </p:grpSpPr>
        <p:graphicFrame>
          <p:nvGraphicFramePr>
            <p:cNvPr id="421893" name="Object 5"/>
            <p:cNvGraphicFramePr>
              <a:graphicFrameLocks noChangeAspect="1"/>
            </p:cNvGraphicFramePr>
            <p:nvPr/>
          </p:nvGraphicFramePr>
          <p:xfrm>
            <a:off x="918" y="2541"/>
            <a:ext cx="1023" cy="299"/>
          </p:xfrm>
          <a:graphic>
            <a:graphicData uri="http://schemas.openxmlformats.org/presentationml/2006/ole">
              <mc:AlternateContent xmlns:mc="http://schemas.openxmlformats.org/markup-compatibility/2006">
                <mc:Choice xmlns:v="urn:schemas-microsoft-com:vml" Requires="v">
                  <p:oleObj spid="_x0000_s25618" name="公式" r:id="rId4" imgW="698400" imgH="203040" progId="Equation.3">
                    <p:embed/>
                  </p:oleObj>
                </mc:Choice>
                <mc:Fallback>
                  <p:oleObj name="公式" r:id="rId4" imgW="698400" imgH="203040" progId="Equation.3">
                    <p:embed/>
                    <p:pic>
                      <p:nvPicPr>
                        <p:cNvPr id="42189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 y="2541"/>
                          <a:ext cx="1023"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1894" name="Text Box 6"/>
            <p:cNvSpPr txBox="1">
              <a:spLocks noChangeArrowheads="1"/>
            </p:cNvSpPr>
            <p:nvPr/>
          </p:nvSpPr>
          <p:spPr bwMode="auto">
            <a:xfrm>
              <a:off x="567" y="2478"/>
              <a:ext cx="45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(1)</a:t>
              </a:r>
              <a:r>
                <a:rPr kumimoji="0" lang="en-US" altLang="zh-CN" sz="28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 </a:t>
              </a:r>
            </a:p>
          </p:txBody>
        </p:sp>
        <p:sp>
          <p:nvSpPr>
            <p:cNvPr id="421895" name="Text Box 7"/>
            <p:cNvSpPr txBox="1">
              <a:spLocks noChangeArrowheads="1"/>
            </p:cNvSpPr>
            <p:nvPr/>
          </p:nvSpPr>
          <p:spPr bwMode="auto">
            <a:xfrm>
              <a:off x="1828" y="2487"/>
              <a:ext cx="344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其中</a:t>
              </a:r>
              <a:r>
                <a:rPr kumimoji="0" lang="en-US" altLang="zh-CN" sz="32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P</a:t>
              </a: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a:t>
              </a:r>
              <a:r>
                <a:rPr kumimoji="0" lang="en-US" altLang="zh-CN" sz="32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x</a:t>
              </a: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表示 </a:t>
              </a:r>
              <a:r>
                <a:rPr kumimoji="0" lang="en-US" altLang="zh-CN" sz="32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x </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是要死的。</a:t>
              </a:r>
            </a:p>
          </p:txBody>
        </p:sp>
      </p:grpSp>
      <p:grpSp>
        <p:nvGrpSpPr>
          <p:cNvPr id="421896" name="Group 8"/>
          <p:cNvGrpSpPr>
            <a:grpSpLocks/>
          </p:cNvGrpSpPr>
          <p:nvPr/>
        </p:nvGrpSpPr>
        <p:grpSpPr bwMode="auto">
          <a:xfrm>
            <a:off x="2279650" y="4635501"/>
            <a:ext cx="8135938" cy="593725"/>
            <a:chOff x="340" y="2976"/>
            <a:chExt cx="5125" cy="374"/>
          </a:xfrm>
        </p:grpSpPr>
        <p:graphicFrame>
          <p:nvGraphicFramePr>
            <p:cNvPr id="421897" name="Object 9"/>
            <p:cNvGraphicFramePr>
              <a:graphicFrameLocks noChangeAspect="1"/>
            </p:cNvGraphicFramePr>
            <p:nvPr/>
          </p:nvGraphicFramePr>
          <p:xfrm>
            <a:off x="728" y="3048"/>
            <a:ext cx="986" cy="299"/>
          </p:xfrm>
          <a:graphic>
            <a:graphicData uri="http://schemas.openxmlformats.org/presentationml/2006/ole">
              <mc:AlternateContent xmlns:mc="http://schemas.openxmlformats.org/markup-compatibility/2006">
                <mc:Choice xmlns:v="urn:schemas-microsoft-com:vml" Requires="v">
                  <p:oleObj spid="_x0000_s25619" name="公式" r:id="rId6" imgW="672840" imgH="203040" progId="Equation.3">
                    <p:embed/>
                  </p:oleObj>
                </mc:Choice>
                <mc:Fallback>
                  <p:oleObj name="公式" r:id="rId6" imgW="672840" imgH="203040" progId="Equation.3">
                    <p:embed/>
                    <p:pic>
                      <p:nvPicPr>
                        <p:cNvPr id="421897"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8" y="3048"/>
                          <a:ext cx="986"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1898" name="Text Box 10"/>
            <p:cNvSpPr txBox="1">
              <a:spLocks noChangeArrowheads="1"/>
            </p:cNvSpPr>
            <p:nvPr/>
          </p:nvSpPr>
          <p:spPr bwMode="auto">
            <a:xfrm>
              <a:off x="340" y="2976"/>
              <a:ext cx="45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(2)</a:t>
              </a:r>
              <a:r>
                <a:rPr kumimoji="0" lang="en-US" altLang="zh-CN" sz="28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 </a:t>
              </a:r>
            </a:p>
          </p:txBody>
        </p:sp>
        <p:sp>
          <p:nvSpPr>
            <p:cNvPr id="421899" name="Text Box 11"/>
            <p:cNvSpPr txBox="1">
              <a:spLocks noChangeArrowheads="1"/>
            </p:cNvSpPr>
            <p:nvPr/>
          </p:nvSpPr>
          <p:spPr bwMode="auto">
            <a:xfrm>
              <a:off x="1601" y="2985"/>
              <a:ext cx="38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其中</a:t>
              </a:r>
              <a:r>
                <a:rPr kumimoji="0" lang="en-US" altLang="zh-CN" sz="32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Q</a:t>
              </a: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a:t>
              </a:r>
              <a:r>
                <a:rPr kumimoji="0" lang="en-US" altLang="zh-CN" sz="32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x</a:t>
              </a: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表示 </a:t>
              </a:r>
              <a:r>
                <a:rPr kumimoji="0" lang="en-US" altLang="zh-CN" sz="32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x </a:t>
              </a:r>
              <a:r>
                <a:rPr kumimoji="0" lang="zh-CN" altLang="en-US" sz="32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活到</a:t>
              </a:r>
              <a:r>
                <a:rPr kumimoji="0" lang="en-US" altLang="zh-CN" sz="32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100</a:t>
              </a:r>
              <a:r>
                <a:rPr kumimoji="0" lang="zh-CN" altLang="en-US" sz="32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岁以上。</a:t>
              </a:r>
              <a:endPar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endParaRPr>
            </a:p>
          </p:txBody>
        </p:sp>
      </p:grpSp>
      <p:sp>
        <p:nvSpPr>
          <p:cNvPr id="421900" name="Rectangle 12"/>
          <p:cNvSpPr>
            <a:spLocks noGrp="1"/>
          </p:cNvSpPr>
          <p:nvPr>
            <p:ph type="title"/>
          </p:nvPr>
        </p:nvSpPr>
        <p:spPr>
          <a:xfrm>
            <a:off x="1715503" y="641863"/>
            <a:ext cx="8229600" cy="649288"/>
          </a:xfrm>
        </p:spPr>
        <p:txBody>
          <a:bodyPr/>
          <a:lstStyle/>
          <a:p>
            <a:r>
              <a:rPr lang="en-US" altLang="zh-CN" sz="2800">
                <a:solidFill>
                  <a:srgbClr val="00CC00"/>
                </a:solidFill>
                <a:ea typeface="黑体" panose="02010609060101010101" pitchFamily="49" charset="-122"/>
              </a:rPr>
              <a:t>【</a:t>
            </a:r>
            <a:r>
              <a:rPr lang="zh-CN" altLang="en-US" sz="2800">
                <a:solidFill>
                  <a:srgbClr val="00CC00"/>
                </a:solidFill>
                <a:ea typeface="黑体" panose="02010609060101010101" pitchFamily="49" charset="-122"/>
              </a:rPr>
              <a:t>实例</a:t>
            </a:r>
            <a:r>
              <a:rPr lang="en-US" altLang="zh-CN" sz="2800">
                <a:solidFill>
                  <a:srgbClr val="00CC00"/>
                </a:solidFill>
                <a:ea typeface="黑体" panose="02010609060101010101" pitchFamily="49" charset="-122"/>
              </a:rPr>
              <a:t>】</a:t>
            </a:r>
            <a:r>
              <a:rPr lang="zh-CN" altLang="en-US" sz="2800">
                <a:solidFill>
                  <a:srgbClr val="00CC00"/>
                </a:solidFill>
                <a:ea typeface="黑体" panose="02010609060101010101" pitchFamily="49" charset="-122"/>
              </a:rPr>
              <a:t>关于量词的使用</a:t>
            </a:r>
          </a:p>
        </p:txBody>
      </p:sp>
    </p:spTree>
    <p:extLst>
      <p:ext uri="{BB962C8B-B14F-4D97-AF65-F5344CB8AC3E}">
        <p14:creationId xmlns:p14="http://schemas.microsoft.com/office/powerpoint/2010/main" val="3322715990"/>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21892"/>
                                        </p:tgtEl>
                                        <p:attrNameLst>
                                          <p:attrName>style.visibility</p:attrName>
                                        </p:attrNameLst>
                                      </p:cBhvr>
                                      <p:to>
                                        <p:strVal val="visible"/>
                                      </p:to>
                                    </p:set>
                                    <p:animEffect transition="in" filter="wipe(left)">
                                      <p:cBhvr>
                                        <p:cTn id="7" dur="2000"/>
                                        <p:tgtEl>
                                          <p:spTgt spid="4218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21896"/>
                                        </p:tgtEl>
                                        <p:attrNameLst>
                                          <p:attrName>style.visibility</p:attrName>
                                        </p:attrNameLst>
                                      </p:cBhvr>
                                      <p:to>
                                        <p:strVal val="visible"/>
                                      </p:to>
                                    </p:set>
                                    <p:animEffect transition="in" filter="wipe(left)">
                                      <p:cBhvr>
                                        <p:cTn id="12" dur="2000"/>
                                        <p:tgtEl>
                                          <p:spTgt spid="421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22C15A-F4A8-4143-A28E-E4FEA5911CAF}"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18818" name="Rectangle 2"/>
          <p:cNvSpPr>
            <a:spLocks noGrp="1"/>
          </p:cNvSpPr>
          <p:nvPr>
            <p:ph type="title"/>
          </p:nvPr>
        </p:nvSpPr>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2.2.2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谓词公式</a:t>
            </a:r>
          </a:p>
        </p:txBody>
      </p:sp>
      <p:sp>
        <p:nvSpPr>
          <p:cNvPr id="418819" name="Rectangle 3"/>
          <p:cNvSpPr>
            <a:spLocks noGrp="1"/>
          </p:cNvSpPr>
          <p:nvPr>
            <p:ph type="body" sz="half" idx="1"/>
          </p:nvPr>
        </p:nvSpPr>
        <p:spPr>
          <a:xfrm>
            <a:off x="2063751" y="1125538"/>
            <a:ext cx="8075613" cy="2735262"/>
          </a:xfrm>
        </p:spPr>
        <p:txBody>
          <a:bodyPr/>
          <a:lstStyle/>
          <a:p>
            <a:pPr>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用谓词联接符号将一些谓词联接起来所形成的公式。</a:t>
            </a:r>
          </a:p>
          <a:p>
            <a:pPr>
              <a:lnSpc>
                <a:spcPct val="120000"/>
              </a:lnSpc>
              <a:spcBef>
                <a:spcPct val="30000"/>
              </a:spcBef>
              <a:buFont typeface="Wingdings" panose="05000000000000000000" pitchFamily="2" charset="2"/>
              <a:buNone/>
            </a:pPr>
            <a:endParaRPr lang="zh-CN" altLang="en-US" b="1" dirty="0">
              <a:latin typeface="楷体_GB2312" pitchFamily="49" charset="-122"/>
              <a:ea typeface="楷体_GB2312" pitchFamily="49" charset="-122"/>
            </a:endParaRPr>
          </a:p>
          <a:p>
            <a:pPr>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例如：张三是学生，李四也是学生</a:t>
            </a:r>
          </a:p>
          <a:p>
            <a:pPr>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ISSTUDENT(</a:t>
            </a:r>
            <a:r>
              <a:rPr lang="zh-CN" altLang="en-US" b="1" dirty="0">
                <a:latin typeface="楷体_GB2312" pitchFamily="49" charset="-122"/>
                <a:ea typeface="楷体_GB2312" pitchFamily="49" charset="-122"/>
              </a:rPr>
              <a:t>张三）</a:t>
            </a:r>
            <a:r>
              <a:rPr lang="zh-CN" altLang="en-US" b="1" dirty="0"/>
              <a:t>∧ </a:t>
            </a:r>
            <a:r>
              <a:rPr lang="en-US" altLang="zh-CN" b="1" dirty="0">
                <a:latin typeface="楷体_GB2312" pitchFamily="49" charset="-122"/>
                <a:ea typeface="楷体_GB2312" pitchFamily="49" charset="-122"/>
              </a:rPr>
              <a:t>ISSTUDENT(</a:t>
            </a:r>
            <a:r>
              <a:rPr lang="zh-CN" altLang="en-US" b="1" dirty="0">
                <a:latin typeface="楷体_GB2312" pitchFamily="49" charset="-122"/>
                <a:ea typeface="楷体_GB2312" pitchFamily="49" charset="-122"/>
              </a:rPr>
              <a:t>李四）</a:t>
            </a:r>
          </a:p>
        </p:txBody>
      </p:sp>
      <p:graphicFrame>
        <p:nvGraphicFramePr>
          <p:cNvPr id="418820" name="Object 4"/>
          <p:cNvGraphicFramePr>
            <a:graphicFrameLocks noGrp="1" noChangeAspect="1"/>
          </p:cNvGraphicFramePr>
          <p:nvPr>
            <p:ph sz="half" idx="2"/>
          </p:nvPr>
        </p:nvGraphicFramePr>
        <p:xfrm>
          <a:off x="4656138" y="4076701"/>
          <a:ext cx="2374900" cy="982663"/>
        </p:xfrm>
        <a:graphic>
          <a:graphicData uri="http://schemas.openxmlformats.org/presentationml/2006/ole">
            <mc:AlternateContent xmlns:mc="http://schemas.openxmlformats.org/markup-compatibility/2006">
              <mc:Choice xmlns:v="urn:schemas-microsoft-com:vml" Requires="v">
                <p:oleObj spid="_x0000_s26634" name="公式" r:id="rId4" imgW="368280" imgH="152280" progId="Equation.3">
                  <p:embed/>
                </p:oleObj>
              </mc:Choice>
              <mc:Fallback>
                <p:oleObj name="公式" r:id="rId4" imgW="368280" imgH="152280" progId="Equation.3">
                  <p:embed/>
                  <p:pic>
                    <p:nvPicPr>
                      <p:cNvPr id="41882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6138" y="4076701"/>
                        <a:ext cx="2374900" cy="982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8823" name="Line 7"/>
          <p:cNvSpPr>
            <a:spLocks noChangeShapeType="1"/>
          </p:cNvSpPr>
          <p:nvPr/>
        </p:nvSpPr>
        <p:spPr bwMode="auto">
          <a:xfrm>
            <a:off x="3071814" y="3644900"/>
            <a:ext cx="2663825" cy="0"/>
          </a:xfrm>
          <a:prstGeom prst="line">
            <a:avLst/>
          </a:prstGeom>
          <a:noFill/>
          <a:ln w="76200" cmpd="dbl">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8824" name="Line 8"/>
          <p:cNvSpPr>
            <a:spLocks noChangeShapeType="1"/>
          </p:cNvSpPr>
          <p:nvPr/>
        </p:nvSpPr>
        <p:spPr bwMode="auto">
          <a:xfrm>
            <a:off x="6456364" y="3644900"/>
            <a:ext cx="2663825" cy="0"/>
          </a:xfrm>
          <a:prstGeom prst="line">
            <a:avLst/>
          </a:prstGeom>
          <a:noFill/>
          <a:ln w="76200" cmpd="dbl">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8825" name="Oval 9"/>
          <p:cNvSpPr>
            <a:spLocks noChangeArrowheads="1"/>
          </p:cNvSpPr>
          <p:nvPr/>
        </p:nvSpPr>
        <p:spPr bwMode="auto">
          <a:xfrm>
            <a:off x="5880100" y="2997200"/>
            <a:ext cx="503238" cy="863600"/>
          </a:xfrm>
          <a:prstGeom prst="ellipse">
            <a:avLst/>
          </a:prstGeom>
          <a:noFill/>
          <a:ln w="19050">
            <a:solidFill>
              <a:srgbClr val="FF00FF"/>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8826" name="Line 10"/>
          <p:cNvSpPr>
            <a:spLocks noChangeShapeType="1"/>
          </p:cNvSpPr>
          <p:nvPr/>
        </p:nvSpPr>
        <p:spPr bwMode="auto">
          <a:xfrm>
            <a:off x="4656139" y="4724400"/>
            <a:ext cx="719137" cy="0"/>
          </a:xfrm>
          <a:prstGeom prst="line">
            <a:avLst/>
          </a:prstGeom>
          <a:noFill/>
          <a:ln w="76200" cmpd="dbl">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8827" name="Line 11"/>
          <p:cNvSpPr>
            <a:spLocks noChangeShapeType="1"/>
          </p:cNvSpPr>
          <p:nvPr/>
        </p:nvSpPr>
        <p:spPr bwMode="auto">
          <a:xfrm>
            <a:off x="6240464" y="4724400"/>
            <a:ext cx="719137" cy="0"/>
          </a:xfrm>
          <a:prstGeom prst="line">
            <a:avLst/>
          </a:prstGeom>
          <a:noFill/>
          <a:ln w="76200" cmpd="dbl">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8828" name="Oval 12"/>
          <p:cNvSpPr>
            <a:spLocks noChangeArrowheads="1"/>
          </p:cNvSpPr>
          <p:nvPr/>
        </p:nvSpPr>
        <p:spPr bwMode="auto">
          <a:xfrm>
            <a:off x="5375276" y="4005264"/>
            <a:ext cx="936625" cy="936625"/>
          </a:xfrm>
          <a:prstGeom prst="ellipse">
            <a:avLst/>
          </a:prstGeom>
          <a:noFill/>
          <a:ln w="19050">
            <a:solidFill>
              <a:srgbClr val="FF00FF"/>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8829" name="AutoShape 13"/>
          <p:cNvSpPr>
            <a:spLocks/>
          </p:cNvSpPr>
          <p:nvPr/>
        </p:nvSpPr>
        <p:spPr bwMode="auto">
          <a:xfrm>
            <a:off x="3089275" y="5546725"/>
            <a:ext cx="914400" cy="609600"/>
          </a:xfrm>
          <a:prstGeom prst="borderCallout2">
            <a:avLst>
              <a:gd name="adj1" fmla="val 18750"/>
              <a:gd name="adj2" fmla="val 108333"/>
              <a:gd name="adj3" fmla="val 18750"/>
              <a:gd name="adj4" fmla="val 158509"/>
              <a:gd name="adj5" fmla="val -134898"/>
              <a:gd name="adj6" fmla="val 210764"/>
            </a:avLst>
          </a:prstGeom>
          <a:solidFill>
            <a:srgbClr val="FFCC66"/>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谓词</a:t>
            </a:r>
          </a:p>
        </p:txBody>
      </p:sp>
      <p:sp>
        <p:nvSpPr>
          <p:cNvPr id="418830" name="AutoShape 14"/>
          <p:cNvSpPr>
            <a:spLocks/>
          </p:cNvSpPr>
          <p:nvPr/>
        </p:nvSpPr>
        <p:spPr bwMode="auto">
          <a:xfrm>
            <a:off x="7324726" y="5330825"/>
            <a:ext cx="1724025" cy="609600"/>
          </a:xfrm>
          <a:prstGeom prst="borderCallout2">
            <a:avLst>
              <a:gd name="adj1" fmla="val 18750"/>
              <a:gd name="adj2" fmla="val -4421"/>
              <a:gd name="adj3" fmla="val 18750"/>
              <a:gd name="adj4" fmla="val -41343"/>
              <a:gd name="adj5" fmla="val -63801"/>
              <a:gd name="adj6" fmla="val -79648"/>
            </a:avLst>
          </a:prstGeom>
          <a:solidFill>
            <a:srgbClr val="FFFF99"/>
          </a:solidFill>
          <a:ln w="28575">
            <a:solidFill>
              <a:srgbClr val="FF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FF3399"/>
                </a:solidFill>
                <a:effectLst/>
                <a:uLnTx/>
                <a:uFillTx/>
                <a:latin typeface="等线" panose="020F0502020204030204"/>
                <a:ea typeface="楷体_GB2312" pitchFamily="49" charset="-122"/>
                <a:cs typeface="+mn-cs"/>
              </a:rPr>
              <a:t>联接符号</a:t>
            </a:r>
          </a:p>
        </p:txBody>
      </p:sp>
    </p:spTree>
    <p:extLst>
      <p:ext uri="{BB962C8B-B14F-4D97-AF65-F5344CB8AC3E}">
        <p14:creationId xmlns:p14="http://schemas.microsoft.com/office/powerpoint/2010/main" val="178580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881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88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88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88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88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88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88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88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88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88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23" grpId="0" animBg="1"/>
      <p:bldP spid="418824" grpId="0" animBg="1"/>
      <p:bldP spid="418825" grpId="0" animBg="1"/>
      <p:bldP spid="418826" grpId="0" animBg="1"/>
      <p:bldP spid="418827" grpId="0" animBg="1"/>
      <p:bldP spid="418828" grpId="0" animBg="1"/>
      <p:bldP spid="418829" grpId="0" animBg="1"/>
      <p:bldP spid="41883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57C3013-40CA-45BE-86D9-01AA486C209F}"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83663" name="Text Box 15"/>
          <p:cNvSpPr txBox="1">
            <a:spLocks noChangeArrowheads="1"/>
          </p:cNvSpPr>
          <p:nvPr/>
        </p:nvSpPr>
        <p:spPr bwMode="auto">
          <a:xfrm>
            <a:off x="2640013" y="3054351"/>
            <a:ext cx="29511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t>∧</a:t>
            </a: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t> </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等线" panose="02010600030101010101" pitchFamily="2" charset="-122"/>
                <a:cs typeface="+mn-cs"/>
              </a:rPr>
              <a:t>合取（与）</a:t>
            </a:r>
          </a:p>
        </p:txBody>
      </p:sp>
      <p:sp>
        <p:nvSpPr>
          <p:cNvPr id="283664" name="Text Box 16"/>
          <p:cNvSpPr txBox="1">
            <a:spLocks noChangeArrowheads="1"/>
          </p:cNvSpPr>
          <p:nvPr/>
        </p:nvSpPr>
        <p:spPr bwMode="auto">
          <a:xfrm>
            <a:off x="2640013" y="3860801"/>
            <a:ext cx="29511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析取（或）</a:t>
            </a:r>
          </a:p>
        </p:txBody>
      </p:sp>
      <p:grpSp>
        <p:nvGrpSpPr>
          <p:cNvPr id="283671" name="Group 23"/>
          <p:cNvGrpSpPr>
            <a:grpSpLocks/>
          </p:cNvGrpSpPr>
          <p:nvPr/>
        </p:nvGrpSpPr>
        <p:grpSpPr bwMode="auto">
          <a:xfrm>
            <a:off x="2640014" y="5357813"/>
            <a:ext cx="4535487" cy="519112"/>
            <a:chOff x="748" y="2749"/>
            <a:chExt cx="2857" cy="327"/>
          </a:xfrm>
        </p:grpSpPr>
        <p:graphicFrame>
          <p:nvGraphicFramePr>
            <p:cNvPr id="283660" name="Object 12"/>
            <p:cNvGraphicFramePr>
              <a:graphicFrameLocks noChangeAspect="1"/>
            </p:cNvGraphicFramePr>
            <p:nvPr/>
          </p:nvGraphicFramePr>
          <p:xfrm>
            <a:off x="748" y="2795"/>
            <a:ext cx="350" cy="247"/>
          </p:xfrm>
          <a:graphic>
            <a:graphicData uri="http://schemas.openxmlformats.org/presentationml/2006/ole">
              <mc:AlternateContent xmlns:mc="http://schemas.openxmlformats.org/markup-compatibility/2006">
                <mc:Choice xmlns:v="urn:schemas-microsoft-com:vml" Requires="v">
                  <p:oleObj spid="_x0000_s27674" name="公式" r:id="rId4" imgW="215640" imgH="152280" progId="Equation.3">
                    <p:embed/>
                  </p:oleObj>
                </mc:Choice>
                <mc:Fallback>
                  <p:oleObj name="公式" r:id="rId4" imgW="215640" imgH="152280" progId="Equation.3">
                    <p:embed/>
                    <p:pic>
                      <p:nvPicPr>
                        <p:cNvPr id="28366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 y="2795"/>
                          <a:ext cx="350"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3666" name="Text Box 18"/>
            <p:cNvSpPr txBox="1">
              <a:spLocks noChangeArrowheads="1"/>
            </p:cNvSpPr>
            <p:nvPr/>
          </p:nvSpPr>
          <p:spPr bwMode="auto">
            <a:xfrm>
              <a:off x="1020" y="2749"/>
              <a:ext cx="25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等线" panose="02010600030101010101" pitchFamily="2" charset="-122"/>
                  <a:cs typeface="+mn-cs"/>
                </a:rPr>
                <a:t>：等价（当且仅当）</a:t>
              </a:r>
              <a:endParaRPr kumimoji="0" lang="zh-CN" altLang="en-US" sz="2800" b="1" i="0" u="none" strike="noStrike" kern="1200" cap="none" spc="0" normalizeH="0" baseline="0" noProof="0">
                <a:ln>
                  <a:noFill/>
                </a:ln>
                <a:solidFill>
                  <a:srgbClr val="000000"/>
                </a:solidFill>
                <a:effectLst/>
                <a:uLnTx/>
                <a:uFillTx/>
                <a:latin typeface="仿宋_GB2312" pitchFamily="49" charset="-122"/>
                <a:ea typeface="等线" panose="02010600030101010101" pitchFamily="2" charset="-122"/>
                <a:cs typeface="+mn-cs"/>
              </a:endParaRPr>
            </a:p>
          </p:txBody>
        </p:sp>
      </p:grpSp>
      <p:grpSp>
        <p:nvGrpSpPr>
          <p:cNvPr id="283670" name="Group 22"/>
          <p:cNvGrpSpPr>
            <a:grpSpLocks/>
          </p:cNvGrpSpPr>
          <p:nvPr/>
        </p:nvGrpSpPr>
        <p:grpSpPr bwMode="auto">
          <a:xfrm>
            <a:off x="2640013" y="4548189"/>
            <a:ext cx="4508500" cy="579437"/>
            <a:chOff x="739" y="2296"/>
            <a:chExt cx="2840" cy="365"/>
          </a:xfrm>
        </p:grpSpPr>
        <p:sp>
          <p:nvSpPr>
            <p:cNvPr id="283665" name="Text Box 17"/>
            <p:cNvSpPr txBox="1">
              <a:spLocks noChangeArrowheads="1"/>
            </p:cNvSpPr>
            <p:nvPr/>
          </p:nvSpPr>
          <p:spPr bwMode="auto">
            <a:xfrm>
              <a:off x="994" y="2296"/>
              <a:ext cx="258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等线" panose="02010600030101010101" pitchFamily="2" charset="-122"/>
                  <a:cs typeface="+mn-cs"/>
                </a:rPr>
                <a:t>蕴含（</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等线" panose="02010600030101010101" pitchFamily="2" charset="-122"/>
                  <a:cs typeface="+mn-cs"/>
                </a:rPr>
                <a:t>IF</a:t>
              </a:r>
              <a:r>
                <a:rPr kumimoji="0" lang="en-US" altLang="zh-CN" sz="2800" b="1" i="0" u="none" strike="noStrike" kern="1200" cap="none" spc="0" normalizeH="0" baseline="0" noProof="0">
                  <a:ln>
                    <a:noFill/>
                  </a:ln>
                  <a:solidFill>
                    <a:srgbClr val="000000"/>
                  </a:solidFill>
                  <a:effectLst/>
                  <a:uLnTx/>
                  <a:uFillTx/>
                  <a:latin typeface="宋体" panose="02010600030101010101" pitchFamily="2" charset="-122"/>
                  <a:ea typeface="等线" panose="02010600030101010101" pitchFamily="2" charset="-122"/>
                  <a:cs typeface="+mn-cs"/>
                </a:rPr>
                <a:t>…</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等线" panose="02010600030101010101" pitchFamily="2" charset="-122"/>
                  <a:cs typeface="+mn-cs"/>
                </a:rPr>
                <a:t> THEN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等线" panose="02010600030101010101" pitchFamily="2" charset="-122"/>
                  <a:cs typeface="+mn-cs"/>
                </a:rPr>
                <a:t>）</a:t>
              </a:r>
              <a:endParaRPr kumimoji="0" lang="zh-CN" altLang="en-US" sz="2800" b="1" i="0" u="none" strike="noStrike" kern="1200" cap="none" spc="0" normalizeH="0" baseline="0" noProof="0">
                <a:ln>
                  <a:noFill/>
                </a:ln>
                <a:solidFill>
                  <a:srgbClr val="000000"/>
                </a:solidFill>
                <a:effectLst/>
                <a:uLnTx/>
                <a:uFillTx/>
                <a:latin typeface="仿宋_GB2312" pitchFamily="49" charset="-122"/>
                <a:ea typeface="等线" panose="02010600030101010101" pitchFamily="2" charset="-122"/>
                <a:cs typeface="+mn-cs"/>
              </a:endParaRPr>
            </a:p>
          </p:txBody>
        </p:sp>
        <p:graphicFrame>
          <p:nvGraphicFramePr>
            <p:cNvPr id="283667" name="Object 19"/>
            <p:cNvGraphicFramePr>
              <a:graphicFrameLocks noChangeAspect="1"/>
            </p:cNvGraphicFramePr>
            <p:nvPr/>
          </p:nvGraphicFramePr>
          <p:xfrm>
            <a:off x="739" y="2387"/>
            <a:ext cx="329" cy="247"/>
          </p:xfrm>
          <a:graphic>
            <a:graphicData uri="http://schemas.openxmlformats.org/presentationml/2006/ole">
              <mc:AlternateContent xmlns:mc="http://schemas.openxmlformats.org/markup-compatibility/2006">
                <mc:Choice xmlns:v="urn:schemas-microsoft-com:vml" Requires="v">
                  <p:oleObj spid="_x0000_s27675" name="公式" r:id="rId6" imgW="203040" imgH="152280" progId="Equation.3">
                    <p:embed/>
                  </p:oleObj>
                </mc:Choice>
                <mc:Fallback>
                  <p:oleObj name="公式" r:id="rId6" imgW="203040" imgH="152280" progId="Equation.3">
                    <p:embed/>
                    <p:pic>
                      <p:nvPicPr>
                        <p:cNvPr id="283667"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9" y="2387"/>
                          <a:ext cx="329"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83673" name="Group 25"/>
          <p:cNvGrpSpPr>
            <a:grpSpLocks/>
          </p:cNvGrpSpPr>
          <p:nvPr/>
        </p:nvGrpSpPr>
        <p:grpSpPr bwMode="auto">
          <a:xfrm>
            <a:off x="2566989" y="2347913"/>
            <a:ext cx="5400675" cy="520700"/>
            <a:chOff x="657" y="1479"/>
            <a:chExt cx="3402" cy="328"/>
          </a:xfrm>
        </p:grpSpPr>
        <p:sp>
          <p:nvSpPr>
            <p:cNvPr id="283662" name="Text Box 14"/>
            <p:cNvSpPr txBox="1">
              <a:spLocks noChangeArrowheads="1"/>
            </p:cNvSpPr>
            <p:nvPr/>
          </p:nvSpPr>
          <p:spPr bwMode="auto">
            <a:xfrm>
              <a:off x="975" y="1479"/>
              <a:ext cx="15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否定（非）</a:t>
              </a: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等线" panose="02010600030101010101" pitchFamily="2" charset="-122"/>
                <a:cs typeface="+mn-cs"/>
              </a:endParaRPr>
            </a:p>
          </p:txBody>
        </p:sp>
        <p:graphicFrame>
          <p:nvGraphicFramePr>
            <p:cNvPr id="283668" name="Object 20"/>
            <p:cNvGraphicFramePr>
              <a:graphicFrameLocks noChangeAspect="1"/>
            </p:cNvGraphicFramePr>
            <p:nvPr/>
          </p:nvGraphicFramePr>
          <p:xfrm>
            <a:off x="657" y="1508"/>
            <a:ext cx="408" cy="271"/>
          </p:xfrm>
          <a:graphic>
            <a:graphicData uri="http://schemas.openxmlformats.org/presentationml/2006/ole">
              <mc:AlternateContent xmlns:mc="http://schemas.openxmlformats.org/markup-compatibility/2006">
                <mc:Choice xmlns:v="urn:schemas-microsoft-com:vml" Requires="v">
                  <p:oleObj spid="_x0000_s27676" name="公式" r:id="rId8" imgW="152280" imgH="101520" progId="Equation.3">
                    <p:embed/>
                  </p:oleObj>
                </mc:Choice>
                <mc:Fallback>
                  <p:oleObj name="公式" r:id="rId8" imgW="152280" imgH="101520" progId="Equation.3">
                    <p:embed/>
                    <p:pic>
                      <p:nvPicPr>
                        <p:cNvPr id="283668"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7" y="1508"/>
                          <a:ext cx="408"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3672" name="Text Box 24"/>
            <p:cNvSpPr txBox="1">
              <a:spLocks noChangeArrowheads="1"/>
            </p:cNvSpPr>
            <p:nvPr/>
          </p:nvSpPr>
          <p:spPr bwMode="auto">
            <a:xfrm>
              <a:off x="2562" y="1480"/>
              <a:ext cx="14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endParaRPr kumimoji="0" lang="en-US" altLang="zh-CN" sz="2800" b="1" i="0" u="none" strike="noStrike" kern="1200" cap="none" spc="0" normalizeH="0" baseline="0" noProof="0" dirty="0">
                <a:ln>
                  <a:noFill/>
                </a:ln>
                <a:solidFill>
                  <a:prstClr val="black"/>
                </a:solidFill>
                <a:effectLst/>
                <a:uLnTx/>
                <a:uFillTx/>
                <a:latin typeface="仿宋_GB2312" pitchFamily="49" charset="-122"/>
                <a:ea typeface="等线" panose="02010600030101010101" pitchFamily="2" charset="-122"/>
                <a:cs typeface="+mn-cs"/>
              </a:endParaRPr>
            </a:p>
          </p:txBody>
        </p:sp>
      </p:grpSp>
      <p:sp>
        <p:nvSpPr>
          <p:cNvPr id="283674" name="Rectangle 26"/>
          <p:cNvSpPr>
            <a:spLocks noGrp="1"/>
          </p:cNvSpPr>
          <p:nvPr>
            <p:ph type="title"/>
          </p:nvPr>
        </p:nvSpPr>
        <p:spPr>
          <a:xfrm>
            <a:off x="1847850" y="1125539"/>
            <a:ext cx="8229600" cy="649287"/>
          </a:xfrm>
        </p:spPr>
        <p:txBody>
          <a:bodyPr/>
          <a:lstStyle/>
          <a:p>
            <a:pPr>
              <a:buFontTx/>
              <a:buChar char="•"/>
            </a:pPr>
            <a:r>
              <a:rPr lang="en-US" altLang="zh-CN" sz="2800">
                <a:solidFill>
                  <a:srgbClr val="00CC00"/>
                </a:solidFill>
                <a:latin typeface="黑体" panose="02010609060101010101" pitchFamily="49" charset="-122"/>
                <a:ea typeface="黑体" panose="02010609060101010101" pitchFamily="49" charset="-122"/>
              </a:rPr>
              <a:t> </a:t>
            </a:r>
            <a:r>
              <a:rPr lang="zh-CN" altLang="en-US" sz="2800">
                <a:solidFill>
                  <a:srgbClr val="00CC00"/>
                </a:solidFill>
                <a:latin typeface="黑体" panose="02010609060101010101" pitchFamily="49" charset="-122"/>
                <a:ea typeface="黑体" panose="02010609060101010101" pitchFamily="49" charset="-122"/>
              </a:rPr>
              <a:t>常用的谓词联接符号：</a:t>
            </a:r>
          </a:p>
        </p:txBody>
      </p:sp>
    </p:spTree>
    <p:extLst>
      <p:ext uri="{BB962C8B-B14F-4D97-AF65-F5344CB8AC3E}">
        <p14:creationId xmlns:p14="http://schemas.microsoft.com/office/powerpoint/2010/main" val="8581347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83673"/>
                                        </p:tgtEl>
                                        <p:attrNameLst>
                                          <p:attrName>style.visibility</p:attrName>
                                        </p:attrNameLst>
                                      </p:cBhvr>
                                      <p:to>
                                        <p:strVal val="visible"/>
                                      </p:to>
                                    </p:set>
                                    <p:animEffect transition="in" filter="wipe(up)">
                                      <p:cBhvr>
                                        <p:cTn id="7" dur="500"/>
                                        <p:tgtEl>
                                          <p:spTgt spid="283673"/>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83663"/>
                                        </p:tgtEl>
                                        <p:attrNameLst>
                                          <p:attrName>style.visibility</p:attrName>
                                        </p:attrNameLst>
                                      </p:cBhvr>
                                      <p:to>
                                        <p:strVal val="visible"/>
                                      </p:to>
                                    </p:set>
                                    <p:animEffect transition="in" filter="wipe(up)">
                                      <p:cBhvr>
                                        <p:cTn id="11" dur="1000"/>
                                        <p:tgtEl>
                                          <p:spTgt spid="283663"/>
                                        </p:tgtEl>
                                      </p:cBhvr>
                                    </p:animEffect>
                                  </p:childTnLst>
                                </p:cTn>
                              </p:par>
                            </p:childTnLst>
                          </p:cTn>
                        </p:par>
                        <p:par>
                          <p:cTn id="12" fill="hold" nodeType="afterGroup">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283664"/>
                                        </p:tgtEl>
                                        <p:attrNameLst>
                                          <p:attrName>style.visibility</p:attrName>
                                        </p:attrNameLst>
                                      </p:cBhvr>
                                      <p:to>
                                        <p:strVal val="visible"/>
                                      </p:to>
                                    </p:set>
                                    <p:animEffect transition="in" filter="wipe(up)">
                                      <p:cBhvr>
                                        <p:cTn id="15" dur="1000"/>
                                        <p:tgtEl>
                                          <p:spTgt spid="283664"/>
                                        </p:tgtEl>
                                      </p:cBhvr>
                                    </p:animEffect>
                                  </p:childTnLst>
                                </p:cTn>
                              </p:par>
                            </p:childTnLst>
                          </p:cTn>
                        </p:par>
                        <p:par>
                          <p:cTn id="16" fill="hold" nodeType="afterGroup">
                            <p:stCondLst>
                              <p:cond delay="2500"/>
                            </p:stCondLst>
                            <p:childTnLst>
                              <p:par>
                                <p:cTn id="17" presetID="22" presetClass="entr" presetSubtype="1" fill="hold" nodeType="afterEffect">
                                  <p:stCondLst>
                                    <p:cond delay="0"/>
                                  </p:stCondLst>
                                  <p:childTnLst>
                                    <p:set>
                                      <p:cBhvr>
                                        <p:cTn id="18" dur="1" fill="hold">
                                          <p:stCondLst>
                                            <p:cond delay="0"/>
                                          </p:stCondLst>
                                        </p:cTn>
                                        <p:tgtEl>
                                          <p:spTgt spid="283670"/>
                                        </p:tgtEl>
                                        <p:attrNameLst>
                                          <p:attrName>style.visibility</p:attrName>
                                        </p:attrNameLst>
                                      </p:cBhvr>
                                      <p:to>
                                        <p:strVal val="visible"/>
                                      </p:to>
                                    </p:set>
                                    <p:animEffect transition="in" filter="wipe(up)">
                                      <p:cBhvr>
                                        <p:cTn id="19" dur="1000"/>
                                        <p:tgtEl>
                                          <p:spTgt spid="283670"/>
                                        </p:tgtEl>
                                      </p:cBhvr>
                                    </p:animEffect>
                                  </p:childTnLst>
                                </p:cTn>
                              </p:par>
                            </p:childTnLst>
                          </p:cTn>
                        </p:par>
                        <p:par>
                          <p:cTn id="20" fill="hold" nodeType="afterGroup">
                            <p:stCondLst>
                              <p:cond delay="3500"/>
                            </p:stCondLst>
                            <p:childTnLst>
                              <p:par>
                                <p:cTn id="21" presetID="22" presetClass="entr" presetSubtype="1" fill="hold" nodeType="afterEffect">
                                  <p:stCondLst>
                                    <p:cond delay="0"/>
                                  </p:stCondLst>
                                  <p:childTnLst>
                                    <p:set>
                                      <p:cBhvr>
                                        <p:cTn id="22" dur="1" fill="hold">
                                          <p:stCondLst>
                                            <p:cond delay="0"/>
                                          </p:stCondLst>
                                        </p:cTn>
                                        <p:tgtEl>
                                          <p:spTgt spid="283671"/>
                                        </p:tgtEl>
                                        <p:attrNameLst>
                                          <p:attrName>style.visibility</p:attrName>
                                        </p:attrNameLst>
                                      </p:cBhvr>
                                      <p:to>
                                        <p:strVal val="visible"/>
                                      </p:to>
                                    </p:set>
                                    <p:animEffect transition="in" filter="wipe(up)">
                                      <p:cBhvr>
                                        <p:cTn id="23" dur="1000"/>
                                        <p:tgtEl>
                                          <p:spTgt spid="283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63" grpId="0"/>
      <p:bldP spid="28366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E52A2C0-2D00-46C9-AF5C-41FD5F3D270F}"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28</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5946" name="Text Box 10"/>
          <p:cNvSpPr txBox="1">
            <a:spLocks noChangeArrowheads="1"/>
          </p:cNvSpPr>
          <p:nvPr/>
        </p:nvSpPr>
        <p:spPr bwMode="auto">
          <a:xfrm>
            <a:off x="1919288" y="2924176"/>
            <a:ext cx="8280400" cy="98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t>
            </a: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“我喜欢音乐和绘画</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可表示为：</a:t>
            </a: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 </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endParaRPr>
          </a:p>
        </p:txBody>
      </p:sp>
      <p:sp>
        <p:nvSpPr>
          <p:cNvPr id="295947" name="Text Box 11"/>
          <p:cNvSpPr txBox="1">
            <a:spLocks noChangeArrowheads="1"/>
          </p:cNvSpPr>
          <p:nvPr/>
        </p:nvSpPr>
        <p:spPr bwMode="auto">
          <a:xfrm>
            <a:off x="1919289" y="4508501"/>
            <a:ext cx="8569325"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a:t>
            </a: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：“小张打篮球或踢足球”，可表示为：</a:t>
            </a:r>
          </a:p>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      </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endParaRPr>
          </a:p>
        </p:txBody>
      </p:sp>
      <p:grpSp>
        <p:nvGrpSpPr>
          <p:cNvPr id="295958" name="Group 22"/>
          <p:cNvGrpSpPr>
            <a:grpSpLocks/>
          </p:cNvGrpSpPr>
          <p:nvPr/>
        </p:nvGrpSpPr>
        <p:grpSpPr bwMode="auto">
          <a:xfrm>
            <a:off x="1920875" y="1397001"/>
            <a:ext cx="7270750" cy="519113"/>
            <a:chOff x="250" y="784"/>
            <a:chExt cx="4218" cy="327"/>
          </a:xfrm>
        </p:grpSpPr>
        <p:sp>
          <p:nvSpPr>
            <p:cNvPr id="295945" name="Text Box 9"/>
            <p:cNvSpPr txBox="1">
              <a:spLocks noChangeArrowheads="1"/>
            </p:cNvSpPr>
            <p:nvPr/>
          </p:nvSpPr>
          <p:spPr bwMode="auto">
            <a:xfrm>
              <a:off x="518" y="784"/>
              <a:ext cx="39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mn-cs"/>
                </a:rPr>
                <a:t>：</a:t>
              </a:r>
              <a:r>
                <a:rPr kumimoji="0" lang="zh-CN" altLang="en-US" sz="2800" b="0"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a:t>
              </a:r>
              <a:r>
                <a:rPr kumimoji="0" lang="zh-CN" altLang="en-US" sz="2800" b="1" i="0" u="none" strike="noStrike" kern="1200" cap="none" spc="0" normalizeH="0" baseline="0" noProof="0">
                  <a:ln>
                    <a:noFill/>
                  </a:ln>
                  <a:solidFill>
                    <a:prstClr val="black"/>
                  </a:solidFill>
                  <a:effectLst/>
                  <a:uLnTx/>
                  <a:uFillTx/>
                  <a:latin typeface="仿宋_GB2312" pitchFamily="49" charset="-122"/>
                  <a:ea typeface="仿宋_GB2312" pitchFamily="49" charset="-122"/>
                  <a:cs typeface="+mn-cs"/>
                </a:rPr>
                <a:t>机器人不在</a:t>
              </a:r>
              <a:r>
                <a:rPr kumimoji="0" lang="en-US" altLang="zh-CN" sz="2800" b="1" i="0" u="none" strike="noStrike" kern="1200" cap="none" spc="0" normalizeH="0" baseline="0" noProof="0">
                  <a:ln>
                    <a:noFill/>
                  </a:ln>
                  <a:solidFill>
                    <a:prstClr val="black"/>
                  </a:solidFill>
                  <a:effectLst/>
                  <a:uLnTx/>
                  <a:uFillTx/>
                  <a:latin typeface="仿宋_GB2312" pitchFamily="49" charset="-122"/>
                  <a:ea typeface="仿宋_GB2312" pitchFamily="49" charset="-122"/>
                  <a:cs typeface="+mn-cs"/>
                </a:rPr>
                <a:t>2</a:t>
              </a:r>
              <a:r>
                <a:rPr kumimoji="0" lang="zh-CN" altLang="en-US" sz="2800" b="1" i="0" u="none" strike="noStrike" kern="1200" cap="none" spc="0" normalizeH="0" baseline="0" noProof="0">
                  <a:ln>
                    <a:noFill/>
                  </a:ln>
                  <a:solidFill>
                    <a:prstClr val="black"/>
                  </a:solidFill>
                  <a:effectLst/>
                  <a:uLnTx/>
                  <a:uFillTx/>
                  <a:latin typeface="仿宋_GB2312" pitchFamily="49" charset="-122"/>
                  <a:ea typeface="仿宋_GB2312" pitchFamily="49" charset="-122"/>
                  <a:cs typeface="+mn-cs"/>
                </a:rPr>
                <a:t>号房间</a:t>
              </a:r>
              <a:r>
                <a:rPr kumimoji="0" lang="zh-CN" altLang="en-US" sz="2800" b="0"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a:t>
              </a:r>
              <a:r>
                <a:rPr kumimoji="0" lang="zh-CN" altLang="en-US" sz="28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mn-cs"/>
                </a:rPr>
                <a:t>可表示为：</a:t>
              </a:r>
              <a:endParaRPr kumimoji="0" lang="zh-CN" altLang="en-US" sz="2800" b="1" i="0" u="none" strike="noStrike" kern="1200" cap="none" spc="0" normalizeH="0" baseline="0" noProof="0">
                <a:ln>
                  <a:noFill/>
                </a:ln>
                <a:solidFill>
                  <a:prstClr val="black"/>
                </a:solidFill>
                <a:effectLst/>
                <a:uLnTx/>
                <a:uFillTx/>
                <a:latin typeface="仿宋_GB2312" pitchFamily="49" charset="-122"/>
                <a:ea typeface="仿宋_GB2312" pitchFamily="49" charset="-122"/>
                <a:cs typeface="+mn-cs"/>
              </a:endParaRPr>
            </a:p>
          </p:txBody>
        </p:sp>
        <p:graphicFrame>
          <p:nvGraphicFramePr>
            <p:cNvPr id="295951" name="Object 15"/>
            <p:cNvGraphicFramePr>
              <a:graphicFrameLocks noChangeAspect="1"/>
            </p:cNvGraphicFramePr>
            <p:nvPr/>
          </p:nvGraphicFramePr>
          <p:xfrm>
            <a:off x="250" y="845"/>
            <a:ext cx="357" cy="237"/>
          </p:xfrm>
          <a:graphic>
            <a:graphicData uri="http://schemas.openxmlformats.org/presentationml/2006/ole">
              <mc:AlternateContent xmlns:mc="http://schemas.openxmlformats.org/markup-compatibility/2006">
                <mc:Choice xmlns:v="urn:schemas-microsoft-com:vml" Requires="v">
                  <p:oleObj spid="_x0000_s28690" name="公式" r:id="rId4" imgW="152280" imgH="101520" progId="Equation.3">
                    <p:embed/>
                  </p:oleObj>
                </mc:Choice>
                <mc:Fallback>
                  <p:oleObj name="公式" r:id="rId4" imgW="152280" imgH="101520" progId="Equation.3">
                    <p:embed/>
                    <p:pic>
                      <p:nvPicPr>
                        <p:cNvPr id="295951"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 y="845"/>
                          <a:ext cx="357"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95952" name="Object 16"/>
          <p:cNvGraphicFramePr>
            <a:graphicFrameLocks noChangeAspect="1"/>
          </p:cNvGraphicFramePr>
          <p:nvPr>
            <p:extLst/>
          </p:nvPr>
        </p:nvGraphicFramePr>
        <p:xfrm>
          <a:off x="4310177" y="2076779"/>
          <a:ext cx="4040187" cy="609600"/>
        </p:xfrm>
        <a:graphic>
          <a:graphicData uri="http://schemas.openxmlformats.org/presentationml/2006/ole">
            <mc:AlternateContent xmlns:mc="http://schemas.openxmlformats.org/markup-compatibility/2006">
              <mc:Choice xmlns:v="urn:schemas-microsoft-com:vml" Requires="v">
                <p:oleObj spid="_x0000_s28691" name="公式" r:id="rId6" imgW="1257120" imgH="190440" progId="Equation.3">
                  <p:embed/>
                </p:oleObj>
              </mc:Choice>
              <mc:Fallback>
                <p:oleObj name="公式" r:id="rId6" imgW="1257120" imgH="190440" progId="Equation.3">
                  <p:embed/>
                  <p:pic>
                    <p:nvPicPr>
                      <p:cNvPr id="295952"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10177" y="2076779"/>
                        <a:ext cx="4040187"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5959" name="Rectangle 23"/>
          <p:cNvSpPr>
            <a:spLocks noGrp="1"/>
          </p:cNvSpPr>
          <p:nvPr>
            <p:ph type="title"/>
          </p:nvPr>
        </p:nvSpPr>
        <p:spPr>
          <a:xfrm>
            <a:off x="883208" y="538466"/>
            <a:ext cx="8229600" cy="649288"/>
          </a:xfrm>
        </p:spPr>
        <p:txBody>
          <a:bodyPr/>
          <a:lstStyle/>
          <a:p>
            <a:r>
              <a:rPr lang="en-US" altLang="zh-CN" sz="2800" dirty="0">
                <a:solidFill>
                  <a:srgbClr val="00CC00"/>
                </a:solidFill>
                <a:ea typeface="黑体" panose="02010609060101010101" pitchFamily="49" charset="-122"/>
              </a:rPr>
              <a:t>【</a:t>
            </a:r>
            <a:r>
              <a:rPr lang="zh-CN" altLang="en-US" sz="2800" dirty="0">
                <a:solidFill>
                  <a:srgbClr val="00CC00"/>
                </a:solidFill>
                <a:ea typeface="黑体" panose="02010609060101010101" pitchFamily="49" charset="-122"/>
              </a:rPr>
              <a:t>实例</a:t>
            </a:r>
            <a:r>
              <a:rPr lang="en-US" altLang="zh-CN" sz="2800" dirty="0">
                <a:solidFill>
                  <a:srgbClr val="00CC00"/>
                </a:solidFill>
                <a:ea typeface="黑体" panose="02010609060101010101" pitchFamily="49" charset="-122"/>
              </a:rPr>
              <a:t>】</a:t>
            </a:r>
            <a:r>
              <a:rPr lang="zh-CN" altLang="en-US" sz="2800" dirty="0">
                <a:solidFill>
                  <a:srgbClr val="00CC00"/>
                </a:solidFill>
                <a:ea typeface="黑体" panose="02010609060101010101" pitchFamily="49" charset="-122"/>
              </a:rPr>
              <a:t>联接符号的使用</a:t>
            </a:r>
          </a:p>
        </p:txBody>
      </p:sp>
      <p:sp>
        <p:nvSpPr>
          <p:cNvPr id="4" name="矩形 3"/>
          <p:cNvSpPr/>
          <p:nvPr/>
        </p:nvSpPr>
        <p:spPr>
          <a:xfrm>
            <a:off x="3717615" y="3536346"/>
            <a:ext cx="5612434"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LIKE</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I</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Music</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 </a:t>
            </a:r>
            <a:r>
              <a:rPr kumimoji="0"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a:t>
            </a:r>
            <a:r>
              <a:rPr kumimoji="0" lang="en-US" altLang="zh-CN" sz="2800" b="0"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LIKE</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I</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Painting</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 name="矩形 5"/>
          <p:cNvSpPr/>
          <p:nvPr/>
        </p:nvSpPr>
        <p:spPr>
          <a:xfrm>
            <a:off x="2171928" y="5278766"/>
            <a:ext cx="8316686"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PLAY</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Zhang</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Basketball </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 </a:t>
            </a:r>
            <a:r>
              <a:rPr kumimoji="0"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PLAY</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Zhang</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football </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01824148"/>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59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A2102CD-B850-43C5-8DD2-31DF6CE827B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grpSp>
        <p:nvGrpSpPr>
          <p:cNvPr id="294935" name="Group 23"/>
          <p:cNvGrpSpPr>
            <a:grpSpLocks/>
          </p:cNvGrpSpPr>
          <p:nvPr/>
        </p:nvGrpSpPr>
        <p:grpSpPr bwMode="auto">
          <a:xfrm>
            <a:off x="1919288" y="1389064"/>
            <a:ext cx="8424862" cy="1031875"/>
            <a:chOff x="249" y="875"/>
            <a:chExt cx="5307" cy="650"/>
          </a:xfrm>
        </p:grpSpPr>
        <p:sp>
          <p:nvSpPr>
            <p:cNvPr id="294931" name="Text Box 19"/>
            <p:cNvSpPr txBox="1">
              <a:spLocks noChangeArrowheads="1"/>
            </p:cNvSpPr>
            <p:nvPr/>
          </p:nvSpPr>
          <p:spPr bwMode="auto">
            <a:xfrm>
              <a:off x="504" y="875"/>
              <a:ext cx="5052" cy="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：“如果小王跑得最快，那么他获得冠军。” </a:t>
              </a:r>
            </a:p>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　</a:t>
              </a:r>
              <a:endPar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endParaRPr>
            </a:p>
          </p:txBody>
        </p:sp>
        <p:graphicFrame>
          <p:nvGraphicFramePr>
            <p:cNvPr id="294932" name="Object 20"/>
            <p:cNvGraphicFramePr>
              <a:graphicFrameLocks noChangeAspect="1"/>
            </p:cNvGraphicFramePr>
            <p:nvPr/>
          </p:nvGraphicFramePr>
          <p:xfrm>
            <a:off x="249" y="915"/>
            <a:ext cx="329" cy="247"/>
          </p:xfrm>
          <a:graphic>
            <a:graphicData uri="http://schemas.openxmlformats.org/presentationml/2006/ole">
              <mc:AlternateContent xmlns:mc="http://schemas.openxmlformats.org/markup-compatibility/2006">
                <mc:Choice xmlns:v="urn:schemas-microsoft-com:vml" Requires="v">
                  <p:oleObj spid="_x0000_s29730" name="公式" r:id="rId4" imgW="203040" imgH="152280" progId="Equation.3">
                    <p:embed/>
                  </p:oleObj>
                </mc:Choice>
                <mc:Fallback>
                  <p:oleObj name="公式" r:id="rId4" imgW="203040" imgH="152280" progId="Equation.3">
                    <p:embed/>
                    <p:pic>
                      <p:nvPicPr>
                        <p:cNvPr id="294932"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 y="915"/>
                          <a:ext cx="329"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组合 3"/>
          <p:cNvGrpSpPr/>
          <p:nvPr/>
        </p:nvGrpSpPr>
        <p:grpSpPr>
          <a:xfrm>
            <a:off x="2737879" y="2105989"/>
            <a:ext cx="8988547" cy="523220"/>
            <a:chOff x="2737879" y="2105989"/>
            <a:chExt cx="8988547" cy="523220"/>
          </a:xfrm>
        </p:grpSpPr>
        <p:sp>
          <p:nvSpPr>
            <p:cNvPr id="3" name="矩形 2"/>
            <p:cNvSpPr/>
            <p:nvPr/>
          </p:nvSpPr>
          <p:spPr>
            <a:xfrm>
              <a:off x="2737879" y="2105989"/>
              <a:ext cx="8988547"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RUN</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Wang</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Fastest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WIN</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Wang</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Champion</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294933" name="Object 21"/>
            <p:cNvGraphicFramePr>
              <a:graphicFrameLocks noChangeAspect="1"/>
            </p:cNvGraphicFramePr>
            <p:nvPr/>
          </p:nvGraphicFramePr>
          <p:xfrm>
            <a:off x="5911850" y="2184427"/>
            <a:ext cx="522287" cy="392112"/>
          </p:xfrm>
          <a:graphic>
            <a:graphicData uri="http://schemas.openxmlformats.org/presentationml/2006/ole">
              <mc:AlternateContent xmlns:mc="http://schemas.openxmlformats.org/markup-compatibility/2006">
                <mc:Choice xmlns:v="urn:schemas-microsoft-com:vml" Requires="v">
                  <p:oleObj spid="_x0000_s29731" name="公式" r:id="rId6" imgW="203040" imgH="152280" progId="Equation.3">
                    <p:embed/>
                  </p:oleObj>
                </mc:Choice>
                <mc:Fallback>
                  <p:oleObj name="公式" r:id="rId6" imgW="203040" imgH="152280" progId="Equation.3">
                    <p:embed/>
                    <p:pic>
                      <p:nvPicPr>
                        <p:cNvPr id="294933"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1850" y="2184427"/>
                          <a:ext cx="522287"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94939" name="Group 27"/>
          <p:cNvGrpSpPr>
            <a:grpSpLocks/>
          </p:cNvGrpSpPr>
          <p:nvPr/>
        </p:nvGrpSpPr>
        <p:grpSpPr bwMode="auto">
          <a:xfrm>
            <a:off x="1847850" y="3141664"/>
            <a:ext cx="8002588" cy="1031875"/>
            <a:chOff x="204" y="1979"/>
            <a:chExt cx="5041" cy="650"/>
          </a:xfrm>
        </p:grpSpPr>
        <p:graphicFrame>
          <p:nvGraphicFramePr>
            <p:cNvPr id="294928" name="Object 16"/>
            <p:cNvGraphicFramePr>
              <a:graphicFrameLocks noChangeAspect="1"/>
            </p:cNvGraphicFramePr>
            <p:nvPr/>
          </p:nvGraphicFramePr>
          <p:xfrm>
            <a:off x="204" y="2069"/>
            <a:ext cx="453" cy="234"/>
          </p:xfrm>
          <a:graphic>
            <a:graphicData uri="http://schemas.openxmlformats.org/presentationml/2006/ole">
              <mc:AlternateContent xmlns:mc="http://schemas.openxmlformats.org/markup-compatibility/2006">
                <mc:Choice xmlns:v="urn:schemas-microsoft-com:vml" Requires="v">
                  <p:oleObj spid="_x0000_s29732" name="公式" r:id="rId7" imgW="215640" imgH="152280" progId="Equation.3">
                    <p:embed/>
                  </p:oleObj>
                </mc:Choice>
                <mc:Fallback>
                  <p:oleObj name="公式" r:id="rId7" imgW="215640" imgH="152280" progId="Equation.3">
                    <p:embed/>
                    <p:pic>
                      <p:nvPicPr>
                        <p:cNvPr id="294928"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4" y="2069"/>
                          <a:ext cx="453"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4929" name="Text Box 17"/>
            <p:cNvSpPr txBox="1">
              <a:spLocks noChangeArrowheads="1"/>
            </p:cNvSpPr>
            <p:nvPr/>
          </p:nvSpPr>
          <p:spPr bwMode="auto">
            <a:xfrm>
              <a:off x="612" y="1979"/>
              <a:ext cx="4633" cy="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燕子飞回南方，春天来了。</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，表示为：</a:t>
              </a:r>
            </a:p>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        </a:t>
              </a:r>
              <a:endParaRPr kumimoji="0" lang="en-US" altLang="zh-CN" sz="2800" b="1" i="0" u="none" strike="noStrike" kern="1200" cap="none" spc="0" normalizeH="0" baseline="0" noProof="0" dirty="0">
                <a:ln>
                  <a:noFill/>
                </a:ln>
                <a:solidFill>
                  <a:srgbClr val="000000"/>
                </a:solidFill>
                <a:effectLst/>
                <a:uLnTx/>
                <a:uFillTx/>
                <a:latin typeface="仿宋_GB2312" pitchFamily="49" charset="-122"/>
                <a:ea typeface="仿宋_GB2312" pitchFamily="49" charset="-122"/>
                <a:cs typeface="+mn-cs"/>
              </a:endParaRPr>
            </a:p>
          </p:txBody>
        </p:sp>
      </p:grpSp>
      <p:sp>
        <p:nvSpPr>
          <p:cNvPr id="294938" name="Text Box 26"/>
          <p:cNvSpPr txBox="1">
            <a:spLocks noChangeArrowheads="1"/>
          </p:cNvSpPr>
          <p:nvPr/>
        </p:nvSpPr>
        <p:spPr bwMode="auto">
          <a:xfrm>
            <a:off x="5735638" y="42211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nvGrpSpPr>
          <p:cNvPr id="7" name="组合 6"/>
          <p:cNvGrpSpPr/>
          <p:nvPr/>
        </p:nvGrpSpPr>
        <p:grpSpPr>
          <a:xfrm>
            <a:off x="3098242" y="4050438"/>
            <a:ext cx="7834364" cy="523220"/>
            <a:chOff x="3098242" y="4050438"/>
            <a:chExt cx="7834364" cy="523220"/>
          </a:xfrm>
        </p:grpSpPr>
        <p:sp>
          <p:nvSpPr>
            <p:cNvPr id="6" name="矩形 5"/>
            <p:cNvSpPr/>
            <p:nvPr/>
          </p:nvSpPr>
          <p:spPr>
            <a:xfrm>
              <a:off x="3098242" y="4050438"/>
              <a:ext cx="7834364"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FLY</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Swallow</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South</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仿宋_GB2312" pitchFamily="49" charset="-122"/>
                  <a:cs typeface="+mn-cs"/>
                </a:rPr>
                <a:t>)       </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仿宋_GB2312" pitchFamily="49" charset="-122"/>
                  <a:cs typeface="+mn-cs"/>
                </a:rPr>
                <a:t>Is</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仿宋_GB2312" pitchFamily="49"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Spring</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17" name="Object 24"/>
            <p:cNvGraphicFramePr>
              <a:graphicFrameLocks noChangeAspect="1"/>
            </p:cNvGraphicFramePr>
            <p:nvPr>
              <p:extLst/>
            </p:nvPr>
          </p:nvGraphicFramePr>
          <p:xfrm>
            <a:off x="6343650" y="4102103"/>
            <a:ext cx="889000" cy="419100"/>
          </p:xfrm>
          <a:graphic>
            <a:graphicData uri="http://schemas.openxmlformats.org/presentationml/2006/ole">
              <mc:AlternateContent xmlns:mc="http://schemas.openxmlformats.org/markup-compatibility/2006">
                <mc:Choice xmlns:v="urn:schemas-microsoft-com:vml" Requires="v">
                  <p:oleObj spid="_x0000_s29733" name="Equation" r:id="rId9" imgW="215640" imgH="152280" progId="Equation.DSMT4">
                    <p:embed/>
                  </p:oleObj>
                </mc:Choice>
                <mc:Fallback>
                  <p:oleObj name="Equation" r:id="rId9" imgW="215640" imgH="152280" progId="Equation.DSMT4">
                    <p:embed/>
                    <p:pic>
                      <p:nvPicPr>
                        <p:cNvPr id="17"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43650" y="4102103"/>
                          <a:ext cx="8890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52656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1E5122-0ECA-4A22-BB2E-7DE5BA407D6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07906" name="Rectangle 2"/>
          <p:cNvSpPr>
            <a:spLocks noGrp="1"/>
          </p:cNvSpPr>
          <p:nvPr>
            <p:ph type="title"/>
          </p:nvPr>
        </p:nvSpPr>
        <p:spPr>
          <a:xfrm>
            <a:off x="1919288" y="765175"/>
            <a:ext cx="8229600" cy="649288"/>
          </a:xfrm>
        </p:spPr>
        <p:txBody>
          <a:bodyPr/>
          <a:lstStyle/>
          <a:p>
            <a:pPr algn="ctr"/>
            <a:r>
              <a:rPr lang="zh-CN" altLang="en-US" sz="3600">
                <a:solidFill>
                  <a:srgbClr val="CC0000"/>
                </a:solidFill>
                <a:effectLst>
                  <a:outerShdw blurRad="38100" dist="38100" dir="2700000" algn="tl">
                    <a:srgbClr val="C0C0C0"/>
                  </a:outerShdw>
                </a:effectLst>
                <a:ea typeface="华文隶书" panose="02010800040101010101" pitchFamily="2" charset="-122"/>
              </a:rPr>
              <a:t>本章学习要点</a:t>
            </a:r>
          </a:p>
        </p:txBody>
      </p:sp>
      <p:sp>
        <p:nvSpPr>
          <p:cNvPr id="507907" name="Rectangle 3"/>
          <p:cNvSpPr>
            <a:spLocks noGrp="1"/>
          </p:cNvSpPr>
          <p:nvPr>
            <p:ph type="body" idx="1"/>
          </p:nvPr>
        </p:nvSpPr>
        <p:spPr>
          <a:xfrm>
            <a:off x="1992313" y="1923334"/>
            <a:ext cx="8646190" cy="4525963"/>
          </a:xfrm>
        </p:spPr>
        <p:txBody>
          <a:bodyPr/>
          <a:lstStyle/>
          <a:p>
            <a:pPr>
              <a:lnSpc>
                <a:spcPct val="130000"/>
              </a:lnSpc>
              <a:spcBef>
                <a:spcPct val="30000"/>
              </a:spcBef>
            </a:pPr>
            <a:r>
              <a:rPr lang="zh-CN" altLang="en-US" b="1" dirty="0">
                <a:solidFill>
                  <a:srgbClr val="0033CC"/>
                </a:solidFill>
              </a:rPr>
              <a:t>了解知识、信息和数据的概念，以及它们之间的关系。</a:t>
            </a:r>
          </a:p>
          <a:p>
            <a:pPr>
              <a:lnSpc>
                <a:spcPct val="130000"/>
              </a:lnSpc>
              <a:spcBef>
                <a:spcPct val="30000"/>
              </a:spcBef>
            </a:pPr>
            <a:r>
              <a:rPr lang="zh-CN" altLang="en-US" b="1" dirty="0">
                <a:solidFill>
                  <a:srgbClr val="0033CC"/>
                </a:solidFill>
              </a:rPr>
              <a:t>了解知识的特性、分类及它们的表示方法。</a:t>
            </a:r>
          </a:p>
          <a:p>
            <a:pPr>
              <a:lnSpc>
                <a:spcPct val="130000"/>
              </a:lnSpc>
              <a:spcBef>
                <a:spcPct val="30000"/>
              </a:spcBef>
            </a:pPr>
            <a:r>
              <a:rPr lang="zh-CN" altLang="en-US" b="1" dirty="0">
                <a:solidFill>
                  <a:srgbClr val="0033CC"/>
                </a:solidFill>
              </a:rPr>
              <a:t>掌握各种知识表示法表示知识的步骤和方法。 </a:t>
            </a:r>
          </a:p>
          <a:p>
            <a:pPr>
              <a:lnSpc>
                <a:spcPct val="130000"/>
              </a:lnSpc>
              <a:spcBef>
                <a:spcPct val="30000"/>
              </a:spcBef>
            </a:pPr>
            <a:r>
              <a:rPr lang="zh-CN" altLang="en-US" b="1" dirty="0">
                <a:solidFill>
                  <a:srgbClr val="0033CC"/>
                </a:solidFill>
              </a:rPr>
              <a:t>了解各种知识表示方法具体表示形式的优缺点及适宜的应用对象。</a:t>
            </a:r>
          </a:p>
        </p:txBody>
      </p:sp>
    </p:spTree>
    <p:extLst>
      <p:ext uri="{BB962C8B-B14F-4D97-AF65-F5344CB8AC3E}">
        <p14:creationId xmlns:p14="http://schemas.microsoft.com/office/powerpoint/2010/main" val="30884097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F85917-C382-4D7B-8C0A-729F04152528}"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10978" name="Rectangle 2"/>
          <p:cNvSpPr>
            <a:spLocks noGrp="1"/>
          </p:cNvSpPr>
          <p:nvPr>
            <p:ph type="body" sz="half" idx="1"/>
          </p:nvPr>
        </p:nvSpPr>
        <p:spPr>
          <a:xfrm>
            <a:off x="1981200" y="1495426"/>
            <a:ext cx="8002588" cy="4525963"/>
          </a:xfrm>
        </p:spPr>
        <p:txBody>
          <a:bodyPr/>
          <a:lstStyle/>
          <a:p>
            <a:pPr>
              <a:lnSpc>
                <a:spcPct val="130000"/>
              </a:lnSpc>
              <a:spcBef>
                <a:spcPct val="30000"/>
              </a:spcBef>
              <a:buSzPct val="80000"/>
              <a:buFont typeface="Wingdings" panose="05000000000000000000" pitchFamily="2" charset="2"/>
              <a:buNone/>
            </a:pPr>
            <a:r>
              <a:rPr lang="en-US" altLang="zh-CN" b="1" dirty="0">
                <a:ea typeface="楷体_GB2312" pitchFamily="49" charset="-122"/>
              </a:rPr>
              <a:t>           </a:t>
            </a:r>
            <a:r>
              <a:rPr lang="zh-CN" altLang="en-US" b="1" dirty="0">
                <a:ea typeface="楷体_GB2312" pitchFamily="49" charset="-122"/>
              </a:rPr>
              <a:t>紧接于量词之后被量词作用（即说明）的谓词公式称为该量词的辖域。</a:t>
            </a:r>
          </a:p>
          <a:p>
            <a:pPr>
              <a:lnSpc>
                <a:spcPct val="130000"/>
              </a:lnSpc>
              <a:spcBef>
                <a:spcPct val="30000"/>
              </a:spcBef>
              <a:buSzPct val="80000"/>
              <a:buFont typeface="Wingdings" panose="05000000000000000000" pitchFamily="2" charset="2"/>
              <a:buNone/>
            </a:pPr>
            <a:endParaRPr lang="zh-CN" altLang="en-US" b="1" dirty="0">
              <a:ea typeface="楷体_GB2312" pitchFamily="49" charset="-122"/>
            </a:endParaRPr>
          </a:p>
          <a:p>
            <a:pPr>
              <a:lnSpc>
                <a:spcPct val="130000"/>
              </a:lnSpc>
              <a:spcBef>
                <a:spcPct val="30000"/>
              </a:spcBef>
              <a:buSzPct val="80000"/>
              <a:buFont typeface="Wingdings" panose="05000000000000000000" pitchFamily="2" charset="2"/>
              <a:buNone/>
            </a:pPr>
            <a:r>
              <a:rPr lang="zh-CN" altLang="en-US" b="1" dirty="0">
                <a:ea typeface="楷体_GB2312" pitchFamily="49" charset="-122"/>
              </a:rPr>
              <a:t>（</a:t>
            </a:r>
            <a:r>
              <a:rPr lang="en-US" altLang="zh-CN" b="1" dirty="0">
                <a:ea typeface="楷体_GB2312" pitchFamily="49" charset="-122"/>
              </a:rPr>
              <a:t>1</a:t>
            </a:r>
            <a:r>
              <a:rPr lang="zh-CN" altLang="en-US" b="1" dirty="0">
                <a:ea typeface="楷体_GB2312" pitchFamily="49" charset="-122"/>
              </a:rPr>
              <a:t>）对于全称量词：</a:t>
            </a:r>
          </a:p>
          <a:p>
            <a:pPr>
              <a:lnSpc>
                <a:spcPct val="130000"/>
              </a:lnSpc>
              <a:spcBef>
                <a:spcPct val="30000"/>
              </a:spcBef>
              <a:buSzPct val="80000"/>
              <a:buFont typeface="Wingdings" panose="05000000000000000000" pitchFamily="2" charset="2"/>
              <a:buNone/>
            </a:pPr>
            <a:endParaRPr lang="zh-CN" altLang="en-US" b="1" dirty="0">
              <a:ea typeface="楷体_GB2312" pitchFamily="49" charset="-122"/>
            </a:endParaRPr>
          </a:p>
          <a:p>
            <a:pPr>
              <a:lnSpc>
                <a:spcPct val="130000"/>
              </a:lnSpc>
              <a:spcBef>
                <a:spcPct val="30000"/>
              </a:spcBef>
              <a:buSzPct val="80000"/>
              <a:buFont typeface="Wingdings" panose="05000000000000000000" pitchFamily="2" charset="2"/>
              <a:buNone/>
            </a:pPr>
            <a:r>
              <a:rPr lang="zh-CN" altLang="en-US" b="1" dirty="0">
                <a:ea typeface="楷体_GB2312" pitchFamily="49" charset="-122"/>
              </a:rPr>
              <a:t>（</a:t>
            </a:r>
            <a:r>
              <a:rPr lang="en-US" altLang="zh-CN" b="1" dirty="0">
                <a:ea typeface="楷体_GB2312" pitchFamily="49" charset="-122"/>
              </a:rPr>
              <a:t>2</a:t>
            </a:r>
            <a:r>
              <a:rPr lang="zh-CN" altLang="en-US" b="1" dirty="0">
                <a:ea typeface="楷体_GB2312" pitchFamily="49" charset="-122"/>
              </a:rPr>
              <a:t>）对于存在量词：</a:t>
            </a:r>
          </a:p>
        </p:txBody>
      </p:sp>
      <p:sp>
        <p:nvSpPr>
          <p:cNvPr id="510979" name="Text Box 3"/>
          <p:cNvSpPr txBox="1">
            <a:spLocks noChangeArrowheads="1"/>
          </p:cNvSpPr>
          <p:nvPr/>
        </p:nvSpPr>
        <p:spPr bwMode="auto">
          <a:xfrm>
            <a:off x="2135188" y="692151"/>
            <a:ext cx="3960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990000"/>
                </a:solidFill>
                <a:effectLst/>
                <a:uLnTx/>
                <a:uFillTx/>
                <a:latin typeface="等线" panose="020F0502020204030204"/>
                <a:ea typeface="楷体_GB2312" pitchFamily="49" charset="-122"/>
                <a:cs typeface="+mn-cs"/>
              </a:rPr>
              <a:t>辖域：</a:t>
            </a:r>
            <a:endParaRPr kumimoji="0" lang="zh-CN" altLang="en-US" sz="2800" b="1" i="0" u="none" strike="noStrike" kern="1200" cap="none" spc="0" normalizeH="0" baseline="0" noProof="0" dirty="0">
              <a:ln>
                <a:noFill/>
              </a:ln>
              <a:solidFill>
                <a:srgbClr val="990000"/>
              </a:solidFill>
              <a:effectLst/>
              <a:uLnTx/>
              <a:uFillTx/>
              <a:latin typeface="楷体_GB2312" pitchFamily="49" charset="-122"/>
              <a:ea typeface="楷体_GB2312" pitchFamily="49" charset="-122"/>
              <a:cs typeface="+mn-cs"/>
            </a:endParaRPr>
          </a:p>
        </p:txBody>
      </p:sp>
      <p:graphicFrame>
        <p:nvGraphicFramePr>
          <p:cNvPr id="510980" name="Object 4"/>
          <p:cNvGraphicFramePr>
            <a:graphicFrameLocks noGrp="1" noChangeAspect="1"/>
          </p:cNvGraphicFramePr>
          <p:nvPr>
            <p:ph sz="half" idx="2"/>
          </p:nvPr>
        </p:nvGraphicFramePr>
        <p:xfrm>
          <a:off x="4224338" y="4221163"/>
          <a:ext cx="2952750" cy="527050"/>
        </p:xfrm>
        <a:graphic>
          <a:graphicData uri="http://schemas.openxmlformats.org/presentationml/2006/ole">
            <mc:AlternateContent xmlns:mc="http://schemas.openxmlformats.org/markup-compatibility/2006">
              <mc:Choice xmlns:v="urn:schemas-microsoft-com:vml" Requires="v">
                <p:oleObj spid="_x0000_s30738" name="公式" r:id="rId4" imgW="1066680" imgH="190440" progId="Equation.3">
                  <p:embed/>
                </p:oleObj>
              </mc:Choice>
              <mc:Fallback>
                <p:oleObj name="公式" r:id="rId4" imgW="1066680" imgH="190440" progId="Equation.3">
                  <p:embed/>
                  <p:pic>
                    <p:nvPicPr>
                      <p:cNvPr id="51098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4338" y="4221163"/>
                        <a:ext cx="2952750"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0981" name="Object 5"/>
          <p:cNvGraphicFramePr>
            <a:graphicFrameLocks noChangeAspect="1"/>
          </p:cNvGraphicFramePr>
          <p:nvPr/>
        </p:nvGraphicFramePr>
        <p:xfrm>
          <a:off x="4357688" y="5445126"/>
          <a:ext cx="2470150" cy="608013"/>
        </p:xfrm>
        <a:graphic>
          <a:graphicData uri="http://schemas.openxmlformats.org/presentationml/2006/ole">
            <mc:AlternateContent xmlns:mc="http://schemas.openxmlformats.org/markup-compatibility/2006">
              <mc:Choice xmlns:v="urn:schemas-microsoft-com:vml" Requires="v">
                <p:oleObj spid="_x0000_s30739" name="公式" r:id="rId6" imgW="774360" imgH="190440" progId="Equation.3">
                  <p:embed/>
                </p:oleObj>
              </mc:Choice>
              <mc:Fallback>
                <p:oleObj name="公式" r:id="rId6" imgW="774360" imgH="190440" progId="Equation.3">
                  <p:embed/>
                  <p:pic>
                    <p:nvPicPr>
                      <p:cNvPr id="510981"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7688" y="5445126"/>
                        <a:ext cx="2470150"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0982" name="AutoShape 6"/>
          <p:cNvSpPr>
            <a:spLocks noChangeArrowheads="1"/>
          </p:cNvSpPr>
          <p:nvPr/>
        </p:nvSpPr>
        <p:spPr bwMode="auto">
          <a:xfrm>
            <a:off x="6024563" y="3068638"/>
            <a:ext cx="2951162" cy="647700"/>
          </a:xfrm>
          <a:prstGeom prst="wedgeEllipseCallout">
            <a:avLst>
              <a:gd name="adj1" fmla="val -45856"/>
              <a:gd name="adj2" fmla="val 113972"/>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FF0000"/>
                </a:solidFill>
                <a:effectLst/>
                <a:uLnTx/>
                <a:uFillTx/>
                <a:latin typeface="等线" panose="020F0502020204030204"/>
                <a:ea typeface="楷体_GB2312" pitchFamily="49" charset="-122"/>
                <a:cs typeface="+mn-cs"/>
              </a:rPr>
              <a:t>全称量词辖域</a:t>
            </a:r>
          </a:p>
        </p:txBody>
      </p:sp>
      <p:sp>
        <p:nvSpPr>
          <p:cNvPr id="510983" name="AutoShape 7"/>
          <p:cNvSpPr>
            <a:spLocks noChangeArrowheads="1"/>
          </p:cNvSpPr>
          <p:nvPr/>
        </p:nvSpPr>
        <p:spPr bwMode="auto">
          <a:xfrm>
            <a:off x="6096000" y="4868864"/>
            <a:ext cx="3024188" cy="719137"/>
          </a:xfrm>
          <a:prstGeom prst="wedgeEllipseCallout">
            <a:avLst>
              <a:gd name="adj1" fmla="val -66222"/>
              <a:gd name="adj2" fmla="val 40727"/>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FF0000"/>
                </a:solidFill>
                <a:effectLst/>
                <a:uLnTx/>
                <a:uFillTx/>
                <a:latin typeface="等线" panose="020F0502020204030204"/>
                <a:ea typeface="楷体_GB2312" pitchFamily="49" charset="-122"/>
                <a:cs typeface="+mn-cs"/>
              </a:rPr>
              <a:t>存在量词辖域</a:t>
            </a:r>
          </a:p>
        </p:txBody>
      </p:sp>
      <p:sp>
        <p:nvSpPr>
          <p:cNvPr id="510984" name="Rectangle 8"/>
          <p:cNvSpPr>
            <a:spLocks noChangeArrowheads="1"/>
          </p:cNvSpPr>
          <p:nvPr/>
        </p:nvSpPr>
        <p:spPr bwMode="auto">
          <a:xfrm>
            <a:off x="4727575" y="4149726"/>
            <a:ext cx="2376488" cy="576263"/>
          </a:xfrm>
          <a:prstGeom prst="rect">
            <a:avLst/>
          </a:prstGeom>
          <a:noFill/>
          <a:ln w="19050" algn="ctr">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0985" name="Rectangle 9"/>
          <p:cNvSpPr>
            <a:spLocks noChangeArrowheads="1"/>
          </p:cNvSpPr>
          <p:nvPr/>
        </p:nvSpPr>
        <p:spPr bwMode="auto">
          <a:xfrm>
            <a:off x="4800601" y="5445126"/>
            <a:ext cx="792163" cy="576263"/>
          </a:xfrm>
          <a:prstGeom prst="rect">
            <a:avLst/>
          </a:prstGeom>
          <a:noFill/>
          <a:ln w="19050" algn="ctr">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619288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9F289C0-84F9-4413-8AE7-947CDE3631A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21218" name="Rectangle 2"/>
          <p:cNvSpPr>
            <a:spLocks noGrp="1"/>
          </p:cNvSpPr>
          <p:nvPr>
            <p:ph type="title"/>
          </p:nvPr>
        </p:nvSpPr>
        <p:spPr>
          <a:xfrm>
            <a:off x="1847850" y="908050"/>
            <a:ext cx="8229600" cy="649288"/>
          </a:xfrm>
        </p:spPr>
        <p:txBody>
          <a:bodyPr>
            <a:normAutofit/>
          </a:bodyPr>
          <a:lstStyle/>
          <a:p>
            <a:pPr>
              <a:buFontTx/>
              <a:buChar char="•"/>
            </a:pPr>
            <a:r>
              <a:rPr lang="en-US" altLang="zh-CN" sz="2800" dirty="0">
                <a:solidFill>
                  <a:srgbClr val="990000"/>
                </a:solidFill>
                <a:latin typeface="Verdana" panose="020B0604030504040204" pitchFamily="34" charset="0"/>
                <a:ea typeface="楷体_GB2312" pitchFamily="49" charset="-122"/>
              </a:rPr>
              <a:t> </a:t>
            </a:r>
            <a:r>
              <a:rPr lang="zh-CN" altLang="en-US" sz="2800" dirty="0">
                <a:solidFill>
                  <a:srgbClr val="990000"/>
                </a:solidFill>
                <a:latin typeface="Verdana" panose="020B0604030504040204" pitchFamily="34" charset="0"/>
                <a:ea typeface="楷体_GB2312" pitchFamily="49" charset="-122"/>
              </a:rPr>
              <a:t>指导变元、约束变元、自由变元</a:t>
            </a:r>
            <a:endParaRPr lang="zh-CN" altLang="en-US" dirty="0">
              <a:solidFill>
                <a:srgbClr val="990000"/>
              </a:solidFill>
              <a:latin typeface="Times New Roman" panose="02020603050405020304" pitchFamily="18" charset="0"/>
              <a:ea typeface="楷体_GB2312" pitchFamily="49" charset="-122"/>
            </a:endParaRPr>
          </a:p>
        </p:txBody>
      </p:sp>
      <p:sp>
        <p:nvSpPr>
          <p:cNvPr id="521219" name="Rectangle 3"/>
          <p:cNvSpPr>
            <a:spLocks noGrp="1"/>
          </p:cNvSpPr>
          <p:nvPr>
            <p:ph type="body" sz="half" idx="1"/>
          </p:nvPr>
        </p:nvSpPr>
        <p:spPr>
          <a:xfrm>
            <a:off x="1992313" y="1773239"/>
            <a:ext cx="8362950" cy="2447925"/>
          </a:xfrm>
        </p:spPr>
        <p:txBody>
          <a:bodyPr/>
          <a:lstStyle/>
          <a:p>
            <a:pPr>
              <a:lnSpc>
                <a:spcPct val="130000"/>
              </a:lnSpc>
            </a:pPr>
            <a:r>
              <a:rPr lang="zh-CN" altLang="en-US" sz="2400" b="1">
                <a:solidFill>
                  <a:srgbClr val="CC0000"/>
                </a:solidFill>
                <a:ea typeface="楷体_GB2312" pitchFamily="49" charset="-122"/>
              </a:rPr>
              <a:t>指导变元</a:t>
            </a:r>
            <a:r>
              <a:rPr lang="zh-CN" altLang="en-US" sz="2400" b="1">
                <a:ea typeface="楷体_GB2312" pitchFamily="49" charset="-122"/>
              </a:rPr>
              <a:t>：量词后面的变元称为量词的指导变元；</a:t>
            </a:r>
          </a:p>
          <a:p>
            <a:pPr>
              <a:lnSpc>
                <a:spcPct val="130000"/>
              </a:lnSpc>
            </a:pPr>
            <a:r>
              <a:rPr lang="zh-CN" altLang="en-US" sz="2400" b="1">
                <a:solidFill>
                  <a:srgbClr val="CC0000"/>
                </a:solidFill>
                <a:ea typeface="楷体_GB2312" pitchFamily="49" charset="-122"/>
              </a:rPr>
              <a:t>约束变元</a:t>
            </a:r>
            <a:r>
              <a:rPr lang="zh-CN" altLang="en-US" sz="2400" b="1">
                <a:ea typeface="楷体_GB2312" pitchFamily="49" charset="-122"/>
              </a:rPr>
              <a:t>：在一个量词的辖域中的与该量词的指导变元相同的变元称为约束变元；</a:t>
            </a:r>
          </a:p>
          <a:p>
            <a:pPr>
              <a:lnSpc>
                <a:spcPct val="130000"/>
              </a:lnSpc>
              <a:buClr>
                <a:srgbClr val="CC0000"/>
              </a:buClr>
            </a:pPr>
            <a:r>
              <a:rPr lang="zh-CN" altLang="en-US" sz="2400" b="1">
                <a:ea typeface="楷体_GB2312" pitchFamily="49" charset="-122"/>
              </a:rPr>
              <a:t> </a:t>
            </a:r>
            <a:r>
              <a:rPr lang="zh-CN" altLang="en-US" sz="2400" b="1">
                <a:solidFill>
                  <a:srgbClr val="CC0000"/>
                </a:solidFill>
                <a:ea typeface="楷体_GB2312" pitchFamily="49" charset="-122"/>
              </a:rPr>
              <a:t>自由变元</a:t>
            </a:r>
            <a:r>
              <a:rPr lang="zh-CN" altLang="en-US" sz="2400" b="1">
                <a:ea typeface="楷体_GB2312" pitchFamily="49" charset="-122"/>
              </a:rPr>
              <a:t>：其它的变元称为自由变元；</a:t>
            </a:r>
          </a:p>
        </p:txBody>
      </p:sp>
      <p:graphicFrame>
        <p:nvGraphicFramePr>
          <p:cNvPr id="521220" name="Object 4"/>
          <p:cNvGraphicFramePr>
            <a:graphicFrameLocks noGrp="1" noChangeAspect="1"/>
          </p:cNvGraphicFramePr>
          <p:nvPr>
            <p:ph sz="half" idx="2"/>
            <p:extLst/>
          </p:nvPr>
        </p:nvGraphicFramePr>
        <p:xfrm>
          <a:off x="3397250" y="4254500"/>
          <a:ext cx="4033838" cy="733425"/>
        </p:xfrm>
        <a:graphic>
          <a:graphicData uri="http://schemas.openxmlformats.org/presentationml/2006/ole">
            <mc:AlternateContent xmlns:mc="http://schemas.openxmlformats.org/markup-compatibility/2006">
              <mc:Choice xmlns:v="urn:schemas-microsoft-com:vml" Requires="v">
                <p:oleObj spid="_x0000_s31754" name="Equation" r:id="rId3" imgW="1396800" imgH="253800" progId="Equation.DSMT4">
                  <p:embed/>
                </p:oleObj>
              </mc:Choice>
              <mc:Fallback>
                <p:oleObj name="Equation" r:id="rId3" imgW="1396800" imgH="253800" progId="Equation.DSMT4">
                  <p:embed/>
                  <p:pic>
                    <p:nvPicPr>
                      <p:cNvPr id="521220" name="Object 4"/>
                      <p:cNvPicPr>
                        <a:picLocks noChangeAspect="1" noChangeArrowheads="1"/>
                      </p:cNvPicPr>
                      <p:nvPr/>
                    </p:nvPicPr>
                    <p:blipFill>
                      <a:blip r:embed="rId4"/>
                      <a:srcRect/>
                      <a:stretch>
                        <a:fillRect/>
                      </a:stretch>
                    </p:blipFill>
                    <p:spPr bwMode="auto">
                      <a:xfrm>
                        <a:off x="3397250" y="4254500"/>
                        <a:ext cx="4033838"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21229" name="Group 13"/>
          <p:cNvGrpSpPr>
            <a:grpSpLocks/>
          </p:cNvGrpSpPr>
          <p:nvPr/>
        </p:nvGrpSpPr>
        <p:grpSpPr bwMode="auto">
          <a:xfrm>
            <a:off x="2936875" y="5021261"/>
            <a:ext cx="6051550" cy="647700"/>
            <a:chOff x="793" y="3158"/>
            <a:chExt cx="3812" cy="408"/>
          </a:xfrm>
        </p:grpSpPr>
        <p:sp>
          <p:nvSpPr>
            <p:cNvPr id="521223" name="AutoShape 7"/>
            <p:cNvSpPr>
              <a:spLocks noChangeArrowheads="1"/>
            </p:cNvSpPr>
            <p:nvPr/>
          </p:nvSpPr>
          <p:spPr bwMode="auto">
            <a:xfrm>
              <a:off x="793" y="3203"/>
              <a:ext cx="772" cy="363"/>
            </a:xfrm>
            <a:prstGeom prst="wedgeRectCallout">
              <a:avLst>
                <a:gd name="adj1" fmla="val 37435"/>
                <a:gd name="adj2" fmla="val -112810"/>
              </a:avLst>
            </a:prstGeom>
            <a:solidFill>
              <a:srgbClr val="FF99CC"/>
            </a:solidFill>
            <a:ln w="12700" algn="ctr">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指导变元</a:t>
              </a:r>
            </a:p>
          </p:txBody>
        </p:sp>
        <p:sp>
          <p:nvSpPr>
            <p:cNvPr id="521224" name="AutoShape 8"/>
            <p:cNvSpPr>
              <a:spLocks noChangeArrowheads="1"/>
            </p:cNvSpPr>
            <p:nvPr/>
          </p:nvSpPr>
          <p:spPr bwMode="auto">
            <a:xfrm>
              <a:off x="2245" y="3203"/>
              <a:ext cx="772" cy="363"/>
            </a:xfrm>
            <a:prstGeom prst="wedgeRectCallout">
              <a:avLst>
                <a:gd name="adj1" fmla="val -73833"/>
                <a:gd name="adj2" fmla="val -103995"/>
              </a:avLst>
            </a:prstGeom>
            <a:solidFill>
              <a:srgbClr val="99CC00"/>
            </a:solidFill>
            <a:ln w="127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约束变元</a:t>
              </a:r>
            </a:p>
          </p:txBody>
        </p:sp>
        <p:sp>
          <p:nvSpPr>
            <p:cNvPr id="521226" name="AutoShape 10"/>
            <p:cNvSpPr>
              <a:spLocks noChangeArrowheads="1"/>
            </p:cNvSpPr>
            <p:nvPr/>
          </p:nvSpPr>
          <p:spPr bwMode="auto">
            <a:xfrm>
              <a:off x="3833" y="3158"/>
              <a:ext cx="772" cy="363"/>
            </a:xfrm>
            <a:prstGeom prst="wedgeRectCallout">
              <a:avLst>
                <a:gd name="adj1" fmla="val -237565"/>
                <a:gd name="adj2" fmla="val -88569"/>
              </a:avLst>
            </a:prstGeom>
            <a:solidFill>
              <a:srgbClr val="FFFF00"/>
            </a:solidFill>
            <a:ln w="12700"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自由变元</a:t>
              </a:r>
            </a:p>
          </p:txBody>
        </p:sp>
        <p:sp>
          <p:nvSpPr>
            <p:cNvPr id="521228" name="AutoShape 12"/>
            <p:cNvSpPr>
              <a:spLocks noChangeArrowheads="1"/>
            </p:cNvSpPr>
            <p:nvPr/>
          </p:nvSpPr>
          <p:spPr bwMode="auto">
            <a:xfrm>
              <a:off x="2245" y="3203"/>
              <a:ext cx="772" cy="363"/>
            </a:xfrm>
            <a:prstGeom prst="wedgeRectCallout">
              <a:avLst>
                <a:gd name="adj1" fmla="val 93782"/>
                <a:gd name="adj2" fmla="val -109778"/>
              </a:avLst>
            </a:prstGeom>
            <a:solidFill>
              <a:srgbClr val="99CC00"/>
            </a:solidFill>
            <a:ln w="127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约束变元</a:t>
              </a:r>
            </a:p>
          </p:txBody>
        </p:sp>
      </p:grpSp>
    </p:spTree>
    <p:extLst>
      <p:ext uri="{BB962C8B-B14F-4D97-AF65-F5344CB8AC3E}">
        <p14:creationId xmlns:p14="http://schemas.microsoft.com/office/powerpoint/2010/main" val="2449609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21229"/>
                                        </p:tgtEl>
                                        <p:attrNameLst>
                                          <p:attrName>style.visibility</p:attrName>
                                        </p:attrNameLst>
                                      </p:cBhvr>
                                      <p:to>
                                        <p:strVal val="visible"/>
                                      </p:to>
                                    </p:set>
                                    <p:animEffect transition="in" filter="wipe(left)">
                                      <p:cBhvr>
                                        <p:cTn id="7" dur="2000"/>
                                        <p:tgtEl>
                                          <p:spTgt spid="521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11996F6-1D57-4A5C-8303-0A901DBAF92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23266" name="Rectangle 2"/>
          <p:cNvSpPr>
            <a:spLocks noGrp="1"/>
          </p:cNvSpPr>
          <p:nvPr>
            <p:ph type="title"/>
          </p:nvPr>
        </p:nvSpPr>
        <p:spPr>
          <a:xfrm>
            <a:off x="1919288" y="404814"/>
            <a:ext cx="8229600" cy="649287"/>
          </a:xfrm>
        </p:spPr>
        <p:txBody>
          <a:bodyPr/>
          <a:lstStyle/>
          <a:p>
            <a:r>
              <a:rPr lang="en-US" altLang="zh-CN" sz="2800">
                <a:solidFill>
                  <a:srgbClr val="009900"/>
                </a:solidFill>
                <a:ea typeface="黑体" panose="02010609060101010101" pitchFamily="49" charset="-122"/>
              </a:rPr>
              <a:t>【</a:t>
            </a:r>
            <a:r>
              <a:rPr lang="zh-CN" altLang="en-US" sz="2800">
                <a:solidFill>
                  <a:srgbClr val="009900"/>
                </a:solidFill>
                <a:ea typeface="黑体" panose="02010609060101010101" pitchFamily="49" charset="-122"/>
              </a:rPr>
              <a:t>改名规则</a:t>
            </a:r>
            <a:r>
              <a:rPr lang="en-US" altLang="zh-CN" sz="2800">
                <a:solidFill>
                  <a:srgbClr val="009900"/>
                </a:solidFill>
                <a:ea typeface="黑体" panose="02010609060101010101" pitchFamily="49" charset="-122"/>
              </a:rPr>
              <a:t>】</a:t>
            </a:r>
          </a:p>
        </p:txBody>
      </p:sp>
      <p:sp>
        <p:nvSpPr>
          <p:cNvPr id="523267" name="Rectangle 3"/>
          <p:cNvSpPr>
            <a:spLocks noGrp="1"/>
          </p:cNvSpPr>
          <p:nvPr>
            <p:ph type="body" idx="1"/>
          </p:nvPr>
        </p:nvSpPr>
        <p:spPr>
          <a:xfrm>
            <a:off x="1981200" y="1052513"/>
            <a:ext cx="8229600" cy="5472112"/>
          </a:xfrm>
        </p:spPr>
        <p:txBody>
          <a:bodyPr/>
          <a:lstStyle/>
          <a:p>
            <a:pPr>
              <a:lnSpc>
                <a:spcPct val="120000"/>
              </a:lnSpc>
              <a:spcBef>
                <a:spcPct val="30000"/>
              </a:spcBef>
              <a:buFont typeface="Wingdings" panose="05000000000000000000" pitchFamily="2" charset="2"/>
              <a:buNone/>
            </a:pPr>
            <a:r>
              <a:rPr lang="en-US" altLang="zh-CN" sz="2400" b="1" dirty="0">
                <a:ea typeface="楷体_GB2312" pitchFamily="49" charset="-122"/>
              </a:rPr>
              <a:t>           </a:t>
            </a:r>
            <a:r>
              <a:rPr lang="zh-CN" altLang="en-US" sz="2400" b="1" dirty="0">
                <a:ea typeface="楷体_GB2312" pitchFamily="49" charset="-122"/>
              </a:rPr>
              <a:t>一个变元在一个谓词公式中即可约束出现，又可自由出现，为了避免混淆，通常通过改名规则，使得一个谓词公式中一个变元仅以一种形式出现。</a:t>
            </a:r>
          </a:p>
          <a:p>
            <a:pPr>
              <a:lnSpc>
                <a:spcPct val="120000"/>
              </a:lnSpc>
              <a:spcBef>
                <a:spcPct val="30000"/>
              </a:spcBef>
              <a:buFont typeface="Wingdings" panose="05000000000000000000" pitchFamily="2" charset="2"/>
              <a:buNone/>
            </a:pPr>
            <a:r>
              <a:rPr lang="en-US" altLang="zh-CN" sz="2400" b="1" dirty="0">
                <a:solidFill>
                  <a:srgbClr val="FF3399"/>
                </a:solidFill>
                <a:ea typeface="楷体_GB2312" pitchFamily="49" charset="-122"/>
              </a:rPr>
              <a:t>【</a:t>
            </a:r>
            <a:r>
              <a:rPr lang="zh-CN" altLang="en-US" sz="2400" b="1" dirty="0">
                <a:solidFill>
                  <a:srgbClr val="FF3399"/>
                </a:solidFill>
                <a:ea typeface="楷体_GB2312" pitchFamily="49" charset="-122"/>
              </a:rPr>
              <a:t>换名规则</a:t>
            </a:r>
            <a:r>
              <a:rPr lang="en-US" altLang="zh-CN" sz="2400" b="1" dirty="0">
                <a:solidFill>
                  <a:srgbClr val="FF3399"/>
                </a:solidFill>
                <a:ea typeface="楷体_GB2312" pitchFamily="49" charset="-122"/>
              </a:rPr>
              <a:t>】</a:t>
            </a:r>
          </a:p>
          <a:p>
            <a:pPr>
              <a:lnSpc>
                <a:spcPct val="120000"/>
              </a:lnSpc>
              <a:spcBef>
                <a:spcPct val="30000"/>
              </a:spcBef>
              <a:buFont typeface="Wingdings" panose="05000000000000000000" pitchFamily="2" charset="2"/>
              <a:buNone/>
            </a:pPr>
            <a:r>
              <a:rPr lang="en-US" altLang="zh-CN" sz="2400" b="1" dirty="0">
                <a:ea typeface="楷体_GB2312" pitchFamily="49" charset="-122"/>
              </a:rPr>
              <a:t>           </a:t>
            </a:r>
            <a:r>
              <a:rPr lang="zh-CN" altLang="en-US" sz="2400" b="1" dirty="0">
                <a:ea typeface="楷体_GB2312" pitchFamily="49" charset="-122"/>
              </a:rPr>
              <a:t>在谓词公式中，将某量词辖域中出现的某个</a:t>
            </a:r>
            <a:r>
              <a:rPr lang="zh-CN" altLang="en-US" sz="2400" b="1" dirty="0">
                <a:solidFill>
                  <a:srgbClr val="CC0000"/>
                </a:solidFill>
                <a:ea typeface="楷体_GB2312" pitchFamily="49" charset="-122"/>
              </a:rPr>
              <a:t>约束变元</a:t>
            </a:r>
            <a:r>
              <a:rPr lang="zh-CN" altLang="en-US" sz="2400" b="1" dirty="0">
                <a:ea typeface="楷体_GB2312" pitchFamily="49" charset="-122"/>
              </a:rPr>
              <a:t>以及对应的</a:t>
            </a:r>
            <a:r>
              <a:rPr lang="zh-CN" altLang="en-US" sz="2400" b="1" dirty="0">
                <a:solidFill>
                  <a:srgbClr val="CC0000"/>
                </a:solidFill>
                <a:ea typeface="楷体_GB2312" pitchFamily="49" charset="-122"/>
              </a:rPr>
              <a:t>指导变元</a:t>
            </a:r>
            <a:r>
              <a:rPr lang="zh-CN" altLang="en-US" sz="2400" b="1" dirty="0">
                <a:ea typeface="楷体_GB2312" pitchFamily="49" charset="-122"/>
              </a:rPr>
              <a:t>更改为本辖域中没有出现过的个体变元符号，公式其它部分不变，谓词公式的等价性不变。</a:t>
            </a:r>
          </a:p>
          <a:p>
            <a:pPr>
              <a:lnSpc>
                <a:spcPct val="120000"/>
              </a:lnSpc>
              <a:spcBef>
                <a:spcPct val="30000"/>
              </a:spcBef>
              <a:buFont typeface="Wingdings" panose="05000000000000000000" pitchFamily="2" charset="2"/>
              <a:buNone/>
            </a:pPr>
            <a:r>
              <a:rPr lang="en-US" altLang="zh-CN" sz="2400" b="1" dirty="0">
                <a:solidFill>
                  <a:srgbClr val="FF3399"/>
                </a:solidFill>
                <a:ea typeface="楷体_GB2312" pitchFamily="49" charset="-122"/>
              </a:rPr>
              <a:t>【</a:t>
            </a:r>
            <a:r>
              <a:rPr lang="zh-CN" altLang="en-US" sz="2400" b="1" dirty="0">
                <a:solidFill>
                  <a:srgbClr val="FF3399"/>
                </a:solidFill>
                <a:ea typeface="楷体_GB2312" pitchFamily="49" charset="-122"/>
              </a:rPr>
              <a:t>代替规则</a:t>
            </a:r>
            <a:r>
              <a:rPr lang="en-US" altLang="zh-CN" sz="2400" b="1" dirty="0">
                <a:solidFill>
                  <a:srgbClr val="FF3399"/>
                </a:solidFill>
                <a:ea typeface="楷体_GB2312" pitchFamily="49" charset="-122"/>
              </a:rPr>
              <a:t>】</a:t>
            </a:r>
          </a:p>
          <a:p>
            <a:pPr>
              <a:lnSpc>
                <a:spcPct val="120000"/>
              </a:lnSpc>
              <a:spcBef>
                <a:spcPct val="30000"/>
              </a:spcBef>
              <a:buFont typeface="Wingdings" panose="05000000000000000000" pitchFamily="2" charset="2"/>
              <a:buNone/>
            </a:pPr>
            <a:r>
              <a:rPr lang="en-US" altLang="zh-CN" sz="2400" b="1" dirty="0">
                <a:ea typeface="楷体_GB2312" pitchFamily="49" charset="-122"/>
              </a:rPr>
              <a:t>           </a:t>
            </a:r>
            <a:r>
              <a:rPr lang="zh-CN" altLang="en-US" sz="2400" b="1" dirty="0">
                <a:ea typeface="楷体_GB2312" pitchFamily="49" charset="-122"/>
              </a:rPr>
              <a:t>在谓词公式中，将某量词辖域中出现的某个</a:t>
            </a:r>
            <a:r>
              <a:rPr lang="zh-CN" altLang="en-US" sz="2400" b="1" dirty="0">
                <a:solidFill>
                  <a:srgbClr val="CC0000"/>
                </a:solidFill>
                <a:ea typeface="楷体_GB2312" pitchFamily="49" charset="-122"/>
              </a:rPr>
              <a:t>自由变元</a:t>
            </a:r>
            <a:r>
              <a:rPr lang="zh-CN" altLang="en-US" sz="2400" b="1" dirty="0">
                <a:ea typeface="楷体_GB2312" pitchFamily="49" charset="-122"/>
              </a:rPr>
              <a:t>的所有出现用本辖域中未曾出现过的某个个体变元符号代替，谓词公式的等价性不变。</a:t>
            </a:r>
          </a:p>
        </p:txBody>
      </p:sp>
    </p:spTree>
    <p:extLst>
      <p:ext uri="{BB962C8B-B14F-4D97-AF65-F5344CB8AC3E}">
        <p14:creationId xmlns:p14="http://schemas.microsoft.com/office/powerpoint/2010/main" val="14765770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63BBFA7-75BA-48D2-9C6D-26C1DA6BC518}"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24290" name="Rectangle 2"/>
          <p:cNvSpPr>
            <a:spLocks noGrp="1"/>
          </p:cNvSpPr>
          <p:nvPr>
            <p:ph type="title"/>
          </p:nvPr>
        </p:nvSpPr>
        <p:spPr/>
        <p:txBody>
          <a:bodyPr/>
          <a:lstStyle/>
          <a:p>
            <a:r>
              <a:rPr lang="en-US" altLang="zh-CN" sz="2800">
                <a:solidFill>
                  <a:srgbClr val="009900"/>
                </a:solidFill>
                <a:ea typeface="黑体" panose="02010609060101010101" pitchFamily="49" charset="-122"/>
              </a:rPr>
              <a:t>【</a:t>
            </a:r>
            <a:r>
              <a:rPr lang="zh-CN" altLang="en-US" sz="2800">
                <a:solidFill>
                  <a:srgbClr val="009900"/>
                </a:solidFill>
                <a:ea typeface="黑体" panose="02010609060101010101" pitchFamily="49" charset="-122"/>
              </a:rPr>
              <a:t>改名规则的应用实例</a:t>
            </a:r>
            <a:r>
              <a:rPr lang="en-US" altLang="zh-CN" sz="2800">
                <a:solidFill>
                  <a:srgbClr val="009900"/>
                </a:solidFill>
                <a:ea typeface="黑体" panose="02010609060101010101" pitchFamily="49" charset="-122"/>
              </a:rPr>
              <a:t>】</a:t>
            </a:r>
          </a:p>
        </p:txBody>
      </p:sp>
      <p:graphicFrame>
        <p:nvGraphicFramePr>
          <p:cNvPr id="524292" name="Object 4"/>
          <p:cNvGraphicFramePr>
            <a:graphicFrameLocks noGrp="1" noChangeAspect="1"/>
          </p:cNvGraphicFramePr>
          <p:nvPr>
            <p:ph sz="half" idx="1"/>
          </p:nvPr>
        </p:nvGraphicFramePr>
        <p:xfrm>
          <a:off x="3503613" y="1196976"/>
          <a:ext cx="4824412" cy="639763"/>
        </p:xfrm>
        <a:graphic>
          <a:graphicData uri="http://schemas.openxmlformats.org/presentationml/2006/ole">
            <mc:AlternateContent xmlns:mc="http://schemas.openxmlformats.org/markup-compatibility/2006">
              <mc:Choice xmlns:v="urn:schemas-microsoft-com:vml" Requires="v">
                <p:oleObj spid="_x0000_s32794" name="公式" r:id="rId3" imgW="1434960" imgH="190440" progId="Equation.3">
                  <p:embed/>
                </p:oleObj>
              </mc:Choice>
              <mc:Fallback>
                <p:oleObj name="公式" r:id="rId3" imgW="1434960" imgH="190440" progId="Equation.3">
                  <p:embed/>
                  <p:pic>
                    <p:nvPicPr>
                      <p:cNvPr id="52429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613" y="1196976"/>
                        <a:ext cx="4824412"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4294" name="Object 6"/>
          <p:cNvGraphicFramePr>
            <a:graphicFrameLocks noGrp="1" noChangeAspect="1"/>
          </p:cNvGraphicFramePr>
          <p:nvPr>
            <p:ph sz="half" idx="2"/>
          </p:nvPr>
        </p:nvGraphicFramePr>
        <p:xfrm>
          <a:off x="2063751" y="2205038"/>
          <a:ext cx="5197475" cy="1916112"/>
        </p:xfrm>
        <a:graphic>
          <a:graphicData uri="http://schemas.openxmlformats.org/presentationml/2006/ole">
            <mc:AlternateContent xmlns:mc="http://schemas.openxmlformats.org/markup-compatibility/2006">
              <mc:Choice xmlns:v="urn:schemas-microsoft-com:vml" Requires="v">
                <p:oleObj spid="_x0000_s32795" name="公式" r:id="rId5" imgW="1549080" imgH="571320" progId="Equation.3">
                  <p:embed/>
                </p:oleObj>
              </mc:Choice>
              <mc:Fallback>
                <p:oleObj name="公式" r:id="rId5" imgW="1549080" imgH="571320" progId="Equation.3">
                  <p:embed/>
                  <p:pic>
                    <p:nvPicPr>
                      <p:cNvPr id="52429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3751" y="2205038"/>
                        <a:ext cx="5197475" cy="1916112"/>
                      </a:xfrm>
                      <a:prstGeom prst="rect">
                        <a:avLst/>
                      </a:prstGeom>
                      <a:solidFill>
                        <a:srgbClr val="FF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4296" name="Object 8"/>
          <p:cNvGraphicFramePr>
            <a:graphicFrameLocks noChangeAspect="1"/>
          </p:cNvGraphicFramePr>
          <p:nvPr/>
        </p:nvGraphicFramePr>
        <p:xfrm>
          <a:off x="4583113" y="4292601"/>
          <a:ext cx="5111750" cy="1916113"/>
        </p:xfrm>
        <a:graphic>
          <a:graphicData uri="http://schemas.openxmlformats.org/presentationml/2006/ole">
            <mc:AlternateContent xmlns:mc="http://schemas.openxmlformats.org/markup-compatibility/2006">
              <mc:Choice xmlns:v="urn:schemas-microsoft-com:vml" Requires="v">
                <p:oleObj spid="_x0000_s32796" name="公式" r:id="rId7" imgW="1523880" imgH="571320" progId="Equation.3">
                  <p:embed/>
                </p:oleObj>
              </mc:Choice>
              <mc:Fallback>
                <p:oleObj name="公式" r:id="rId7" imgW="1523880" imgH="571320" progId="Equation.3">
                  <p:embed/>
                  <p:pic>
                    <p:nvPicPr>
                      <p:cNvPr id="524296"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83113" y="4292601"/>
                        <a:ext cx="5111750" cy="1916113"/>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08156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B0F922-B1B4-4945-9EDD-6114A2618941}"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10626" name="Rectangle 2"/>
          <p:cNvSpPr>
            <a:spLocks noChangeArrowheads="1"/>
          </p:cNvSpPr>
          <p:nvPr/>
        </p:nvSpPr>
        <p:spPr bwMode="auto">
          <a:xfrm>
            <a:off x="4051300" y="19034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altLang="zh-CN" sz="32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pitchFamily="2" charset="-122"/>
                <a:cs typeface="+mn-cs"/>
              </a:rPr>
              <a:t>2.2  </a:t>
            </a:r>
            <a:r>
              <a:rPr kumimoji="0" lang="zh-CN" altLang="en-US" sz="32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pitchFamily="2" charset="-122"/>
                <a:cs typeface="+mn-cs"/>
              </a:rPr>
              <a:t>一阶谓词逻辑表示法</a:t>
            </a:r>
          </a:p>
        </p:txBody>
      </p:sp>
      <p:sp>
        <p:nvSpPr>
          <p:cNvPr id="410627" name="Rectangle 3"/>
          <p:cNvSpPr>
            <a:spLocks noChangeArrowheads="1"/>
          </p:cNvSpPr>
          <p:nvPr/>
        </p:nvSpPr>
        <p:spPr bwMode="auto">
          <a:xfrm>
            <a:off x="4051300" y="10525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2.1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知识与知识表示</a:t>
            </a:r>
          </a:p>
        </p:txBody>
      </p:sp>
      <p:sp>
        <p:nvSpPr>
          <p:cNvPr id="410628" name="Rectangle 4"/>
          <p:cNvSpPr>
            <a:spLocks noChangeArrowheads="1"/>
          </p:cNvSpPr>
          <p:nvPr/>
        </p:nvSpPr>
        <p:spPr bwMode="auto">
          <a:xfrm>
            <a:off x="4051300" y="2752725"/>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1"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2.3  </a:t>
            </a:r>
            <a:r>
              <a:rPr kumimoji="1"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产生式表示法</a:t>
            </a:r>
          </a:p>
        </p:txBody>
      </p:sp>
      <p:sp>
        <p:nvSpPr>
          <p:cNvPr id="410629" name="Rectangle 5"/>
          <p:cNvSpPr>
            <a:spLocks noChangeArrowheads="1"/>
          </p:cNvSpPr>
          <p:nvPr/>
        </p:nvSpPr>
        <p:spPr bwMode="auto">
          <a:xfrm>
            <a:off x="4051300" y="3602038"/>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2.4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语义网络表示法</a:t>
            </a:r>
          </a:p>
        </p:txBody>
      </p:sp>
      <p:sp>
        <p:nvSpPr>
          <p:cNvPr id="410630" name="Rectangle 6"/>
          <p:cNvSpPr>
            <a:spLocks noChangeArrowheads="1"/>
          </p:cNvSpPr>
          <p:nvPr/>
        </p:nvSpPr>
        <p:spPr bwMode="auto">
          <a:xfrm>
            <a:off x="4051300" y="4451350"/>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2.5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框架表示法</a:t>
            </a:r>
          </a:p>
        </p:txBody>
      </p:sp>
      <p:sp>
        <p:nvSpPr>
          <p:cNvPr id="410632" name="Rectangle 8"/>
          <p:cNvSpPr>
            <a:spLocks noGrp="1"/>
          </p:cNvSpPr>
          <p:nvPr>
            <p:ph type="title" orient="vert"/>
          </p:nvPr>
        </p:nvSpPr>
        <p:spPr>
          <a:xfrm>
            <a:off x="2351089" y="1916114"/>
            <a:ext cx="909637" cy="3457575"/>
          </a:xfrm>
        </p:spPr>
        <p:txBody>
          <a:bodyPr/>
          <a:lstStyle/>
          <a:p>
            <a:r>
              <a:rPr lang="zh-CN" altLang="en-US" sz="3200">
                <a:solidFill>
                  <a:srgbClr val="990000"/>
                </a:solidFill>
                <a:effectLst>
                  <a:outerShdw blurRad="38100" dist="38100" dir="2700000" algn="tl">
                    <a:srgbClr val="C0C0C0"/>
                  </a:outerShdw>
                </a:effectLst>
                <a:latin typeface="黑体" panose="02010609060101010101" pitchFamily="49" charset="-122"/>
              </a:rPr>
              <a:t>主  要  内  容</a:t>
            </a:r>
          </a:p>
        </p:txBody>
      </p:sp>
    </p:spTree>
    <p:extLst>
      <p:ext uri="{BB962C8B-B14F-4D97-AF65-F5344CB8AC3E}">
        <p14:creationId xmlns:p14="http://schemas.microsoft.com/office/powerpoint/2010/main" val="4090960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82ADEB6-2C6F-4DCC-A209-7AF49B14C4B1}"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29058" name="Rectangle 2"/>
          <p:cNvSpPr>
            <a:spLocks noGrp="1"/>
          </p:cNvSpPr>
          <p:nvPr>
            <p:ph type="title"/>
          </p:nvPr>
        </p:nvSpPr>
        <p:spPr>
          <a:xfrm>
            <a:off x="1225952" y="996951"/>
            <a:ext cx="8229600" cy="649287"/>
          </a:xfrm>
        </p:spPr>
        <p:txBody>
          <a:bodyPr/>
          <a:lstStyle/>
          <a:p>
            <a:pPr>
              <a:buFontTx/>
              <a:buChar char="•"/>
            </a:pPr>
            <a:r>
              <a:rPr lang="en-US" altLang="zh-CN" sz="2800" dirty="0">
                <a:solidFill>
                  <a:srgbClr val="00CC00"/>
                </a:solidFill>
                <a:latin typeface="黑体" panose="02010609060101010101" pitchFamily="49" charset="-122"/>
                <a:ea typeface="黑体" panose="02010609060101010101" pitchFamily="49" charset="-122"/>
              </a:rPr>
              <a:t> </a:t>
            </a:r>
            <a:r>
              <a:rPr lang="zh-CN" altLang="en-US" sz="2800" dirty="0">
                <a:solidFill>
                  <a:srgbClr val="00CC00"/>
                </a:solidFill>
                <a:latin typeface="黑体" panose="02010609060101010101" pitchFamily="49" charset="-122"/>
                <a:ea typeface="黑体" panose="02010609060101010101" pitchFamily="49" charset="-122"/>
              </a:rPr>
              <a:t>谓词公式表示知识的步骤：</a:t>
            </a:r>
          </a:p>
        </p:txBody>
      </p:sp>
      <p:sp>
        <p:nvSpPr>
          <p:cNvPr id="429059" name="Rectangle 3"/>
          <p:cNvSpPr>
            <a:spLocks noGrp="1"/>
          </p:cNvSpPr>
          <p:nvPr>
            <p:ph type="body" idx="1"/>
          </p:nvPr>
        </p:nvSpPr>
        <p:spPr>
          <a:xfrm>
            <a:off x="838200" y="1916060"/>
            <a:ext cx="10515600" cy="4351338"/>
          </a:xfrm>
        </p:spPr>
        <p:txBody>
          <a:bodyPr/>
          <a:lstStyle/>
          <a:p>
            <a:pPr marL="838200" lvl="1" indent="-381000">
              <a:lnSpc>
                <a:spcPct val="120000"/>
              </a:lnSpc>
              <a:spcBef>
                <a:spcPct val="40000"/>
              </a:spcBef>
              <a:buFont typeface="Wingdings" panose="05000000000000000000" pitchFamily="2" charset="2"/>
              <a:buAutoNum type="circleNumDbPlain"/>
            </a:pPr>
            <a:r>
              <a:rPr lang="zh-CN" altLang="en-US" b="1" dirty="0">
                <a:ea typeface="楷体_GB2312" pitchFamily="49" charset="-122"/>
              </a:rPr>
              <a:t>定义谓词及个体词，确定每个谓词及个体词的确切含义；</a:t>
            </a:r>
          </a:p>
          <a:p>
            <a:pPr marL="838200" lvl="1" indent="-381000">
              <a:lnSpc>
                <a:spcPct val="120000"/>
              </a:lnSpc>
              <a:spcBef>
                <a:spcPct val="40000"/>
              </a:spcBef>
              <a:buFont typeface="Wingdings" panose="05000000000000000000" pitchFamily="2" charset="2"/>
              <a:buAutoNum type="circleNumDbPlain"/>
            </a:pPr>
            <a:r>
              <a:rPr lang="zh-CN" altLang="en-US" b="1" dirty="0">
                <a:ea typeface="楷体_GB2312" pitchFamily="49" charset="-122"/>
              </a:rPr>
              <a:t>根据所要表达的事物或概念，为每个谓词中的变元赋以特定的值；</a:t>
            </a:r>
          </a:p>
          <a:p>
            <a:pPr marL="838200" lvl="1" indent="-381000">
              <a:lnSpc>
                <a:spcPct val="120000"/>
              </a:lnSpc>
              <a:spcBef>
                <a:spcPct val="40000"/>
              </a:spcBef>
              <a:buFont typeface="Wingdings" panose="05000000000000000000" pitchFamily="2" charset="2"/>
              <a:buAutoNum type="circleNumDbPlain"/>
            </a:pPr>
            <a:r>
              <a:rPr lang="zh-CN" altLang="en-US" b="1" dirty="0">
                <a:ea typeface="楷体_GB2312" pitchFamily="49" charset="-122"/>
              </a:rPr>
              <a:t>根据所要表达的知识的语义，用适当的联接符号将各个谓词联接起来，形成谓词公式。</a:t>
            </a:r>
          </a:p>
        </p:txBody>
      </p:sp>
    </p:spTree>
    <p:extLst>
      <p:ext uri="{BB962C8B-B14F-4D97-AF65-F5344CB8AC3E}">
        <p14:creationId xmlns:p14="http://schemas.microsoft.com/office/powerpoint/2010/main" val="17678437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0AC77A1-9F84-4505-8D81-60C938250009}"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8667" name="Rectangle 11"/>
          <p:cNvSpPr>
            <a:spLocks noGrp="1"/>
          </p:cNvSpPr>
          <p:nvPr>
            <p:ph type="title"/>
          </p:nvPr>
        </p:nvSpPr>
        <p:spPr>
          <a:xfrm>
            <a:off x="934549" y="375661"/>
            <a:ext cx="8229600" cy="649287"/>
          </a:xfrm>
        </p:spPr>
        <p:txBody>
          <a:bodyPr/>
          <a:lstStyle/>
          <a:p>
            <a:pPr>
              <a:buClr>
                <a:srgbClr val="00CC00"/>
              </a:buClr>
              <a:buSzPct val="90000"/>
              <a:buFont typeface="Wingdings" panose="05000000000000000000" pitchFamily="2" charset="2"/>
              <a:buNone/>
            </a:pPr>
            <a:r>
              <a:rPr lang="en-US" altLang="zh-CN" sz="2800" dirty="0">
                <a:solidFill>
                  <a:srgbClr val="00CC00"/>
                </a:solidFill>
                <a:latin typeface="黑体" panose="02010609060101010101" pitchFamily="49" charset="-122"/>
                <a:ea typeface="黑体" panose="02010609060101010101" pitchFamily="49" charset="-122"/>
              </a:rPr>
              <a:t>【</a:t>
            </a:r>
            <a:r>
              <a:rPr lang="zh-CN" altLang="en-US" sz="2800" dirty="0">
                <a:solidFill>
                  <a:srgbClr val="00CC00"/>
                </a:solidFill>
                <a:latin typeface="黑体" panose="02010609060101010101" pitchFamily="49" charset="-122"/>
                <a:ea typeface="黑体" panose="02010609060101010101" pitchFamily="49" charset="-122"/>
              </a:rPr>
              <a:t>实例</a:t>
            </a:r>
            <a:r>
              <a:rPr lang="en-US" altLang="zh-CN" sz="2800" dirty="0">
                <a:solidFill>
                  <a:srgbClr val="00CC00"/>
                </a:solidFill>
                <a:latin typeface="黑体" panose="02010609060101010101" pitchFamily="49" charset="-122"/>
                <a:ea typeface="黑体" panose="02010609060101010101" pitchFamily="49" charset="-122"/>
              </a:rPr>
              <a:t>】 </a:t>
            </a:r>
            <a:r>
              <a:rPr lang="zh-CN" altLang="en-US" sz="2800" dirty="0">
                <a:solidFill>
                  <a:srgbClr val="00CC00"/>
                </a:solidFill>
                <a:latin typeface="黑体" panose="02010609060101010101" pitchFamily="49" charset="-122"/>
                <a:ea typeface="黑体" panose="02010609060101010101" pitchFamily="49" charset="-122"/>
              </a:rPr>
              <a:t>一阶谓词逻辑表示</a:t>
            </a:r>
          </a:p>
        </p:txBody>
      </p:sp>
      <p:sp>
        <p:nvSpPr>
          <p:cNvPr id="3" name="矩形 2"/>
          <p:cNvSpPr/>
          <p:nvPr/>
        </p:nvSpPr>
        <p:spPr>
          <a:xfrm>
            <a:off x="1430216" y="1170493"/>
            <a:ext cx="6096000" cy="1040285"/>
          </a:xfrm>
          <a:prstGeom prst="rect">
            <a:avLst/>
          </a:prstGeom>
        </p:spPr>
        <p:txBody>
          <a:bodyPr>
            <a:spAutoFit/>
          </a:bodyPr>
          <a:lstStyle/>
          <a:p>
            <a:pPr marL="0" marR="0" lvl="0" indent="0" algn="l" defTabSz="914400" rtl="0" eaLnBrk="1" fontAlgn="auto" latinLnBrk="0" hangingPunct="1">
              <a:lnSpc>
                <a:spcPct val="120000"/>
              </a:lnSpc>
              <a:spcBef>
                <a:spcPts val="0"/>
              </a:spcBef>
              <a:spcAft>
                <a:spcPts val="0"/>
              </a:spcAft>
              <a:buClr>
                <a:srgbClr val="0000FF"/>
              </a:buClr>
              <a:buSzTx/>
              <a:buFontTx/>
              <a:buNone/>
              <a:tabLst/>
              <a:defRPr/>
            </a:pPr>
            <a:r>
              <a:rPr kumimoji="0" lang="zh-CN" altLang="en-US" sz="28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例</a:t>
            </a:r>
            <a:r>
              <a:rPr kumimoji="0" lang="en-US" altLang="zh-CN" sz="28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1</a:t>
            </a:r>
            <a:r>
              <a:rPr kumimoji="0" lang="zh-CN" altLang="en-US" sz="28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a:t>
            </a:r>
            <a:r>
              <a:rPr kumimoji="0" lang="zh-CN" altLang="en-US" sz="2800" b="1" i="0" u="none" strike="noStrike" kern="1200" cap="none" spc="0" normalizeH="0" baseline="0" noProof="0" dirty="0">
                <a:ln>
                  <a:noFill/>
                </a:ln>
                <a:solidFill>
                  <a:srgbClr val="000000"/>
                </a:solidFill>
                <a:effectLst/>
                <a:uLnTx/>
                <a:uFillTx/>
                <a:latin typeface="宋体" panose="02010600030101010101" pitchFamily="2" charset="-122"/>
                <a:ea typeface="等线" panose="02010600030101010101" pitchFamily="2" charset="-122"/>
                <a:cs typeface="+mn-cs"/>
              </a:rPr>
              <a:t>张三与李四打网球</a:t>
            </a:r>
          </a:p>
          <a:p>
            <a:pPr marL="0" marR="0" lvl="0" indent="0" algn="l" defTabSz="914400" rtl="0" eaLnBrk="1" fontAlgn="auto" latinLnBrk="0" hangingPunct="1">
              <a:lnSpc>
                <a:spcPct val="100000"/>
              </a:lnSpc>
              <a:spcBef>
                <a:spcPts val="0"/>
              </a:spcBef>
              <a:spcAft>
                <a:spcPts val="0"/>
              </a:spcAft>
              <a:buClr>
                <a:srgbClr val="0000FF"/>
              </a:buClr>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     </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(Zhang and Li play tennis)</a:t>
            </a:r>
          </a:p>
        </p:txBody>
      </p:sp>
      <p:sp>
        <p:nvSpPr>
          <p:cNvPr id="6" name="矩形 5"/>
          <p:cNvSpPr/>
          <p:nvPr/>
        </p:nvSpPr>
        <p:spPr>
          <a:xfrm>
            <a:off x="1430216" y="3293250"/>
            <a:ext cx="6096000" cy="2160591"/>
          </a:xfrm>
          <a:prstGeom prst="rect">
            <a:avLst/>
          </a:prstGeom>
        </p:spPr>
        <p:txBody>
          <a:bodyPr>
            <a:spAutoFit/>
          </a:bodyPr>
          <a:lstStyle/>
          <a:p>
            <a:pPr marL="0" marR="0" lvl="0" indent="0" algn="l" defTabSz="914400" rtl="0" eaLnBrk="1" fontAlgn="auto" latinLnBrk="0" hangingPunct="1">
              <a:lnSpc>
                <a:spcPct val="120000"/>
              </a:lnSpc>
              <a:spcBef>
                <a:spcPts val="0"/>
              </a:spcBef>
              <a:spcAft>
                <a:spcPts val="0"/>
              </a:spcAft>
              <a:buClr>
                <a:srgbClr val="0000FF"/>
              </a:buClr>
              <a:buSzTx/>
              <a:buFontTx/>
              <a:buNone/>
              <a:tabLst/>
              <a:defRPr/>
            </a:pPr>
            <a:r>
              <a:rPr kumimoji="0" lang="zh-CN" altLang="en-US" sz="28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例</a:t>
            </a:r>
            <a:r>
              <a:rPr kumimoji="0" lang="en-US" altLang="zh-CN" sz="28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2:</a:t>
            </a:r>
            <a:r>
              <a:rPr kumimoji="0" lang="en-US" altLang="zh-CN" sz="2800" b="1" i="0" u="none" strike="noStrike" kern="1200" cap="none" spc="0" normalizeH="0" baseline="0" noProof="0" dirty="0">
                <a:ln>
                  <a:noFill/>
                </a:ln>
                <a:solidFill>
                  <a:srgbClr val="006600"/>
                </a:solidFill>
                <a:effectLst/>
                <a:uLnTx/>
                <a:uFillTx/>
                <a:latin typeface="宋体" panose="02010600030101010101" pitchFamily="2" charset="-122"/>
                <a:ea typeface="等线" panose="02010600030101010101" pitchFamily="2" charset="-122"/>
                <a:cs typeface="+mn-cs"/>
              </a:rPr>
              <a:t> </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(1) </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马科斯是男人。</a:t>
            </a:r>
          </a:p>
          <a:p>
            <a:pPr marL="0" marR="0" lvl="0" indent="0" algn="l" defTabSz="914400" rtl="0" eaLnBrk="1" fontAlgn="auto" latinLnBrk="0" hangingPunct="1">
              <a:lnSpc>
                <a:spcPct val="120000"/>
              </a:lnSpc>
              <a:spcBef>
                <a:spcPts val="0"/>
              </a:spcBef>
              <a:spcAft>
                <a:spcPts val="0"/>
              </a:spcAft>
              <a:buClr>
                <a:srgbClr val="0000FF"/>
              </a:buClr>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     </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 </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马科斯是庞贝人。</a:t>
            </a:r>
          </a:p>
          <a:p>
            <a:pPr marL="0" marR="0" lvl="0" indent="0" algn="l" defTabSz="914400" rtl="0" eaLnBrk="1" fontAlgn="auto" latinLnBrk="0" hangingPunct="1">
              <a:lnSpc>
                <a:spcPct val="120000"/>
              </a:lnSpc>
              <a:spcBef>
                <a:spcPts val="0"/>
              </a:spcBef>
              <a:spcAft>
                <a:spcPts val="0"/>
              </a:spcAft>
              <a:buClr>
                <a:srgbClr val="0000FF"/>
              </a:buClr>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     </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(3) </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所有庞贝人都是罗马人。</a:t>
            </a:r>
          </a:p>
          <a:p>
            <a:pPr marL="0" marR="0" lvl="0" indent="0" algn="l" defTabSz="914400" rtl="0" eaLnBrk="1" fontAlgn="auto" latinLnBrk="0" hangingPunct="1">
              <a:lnSpc>
                <a:spcPct val="120000"/>
              </a:lnSpc>
              <a:spcBef>
                <a:spcPts val="0"/>
              </a:spcBef>
              <a:spcAft>
                <a:spcPts val="0"/>
              </a:spcAft>
              <a:buClr>
                <a:srgbClr val="0000FF"/>
              </a:buClr>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     </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(4) </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每个罗马人都有一个父亲。</a:t>
            </a:r>
          </a:p>
        </p:txBody>
      </p:sp>
    </p:spTree>
    <p:extLst>
      <p:ext uri="{BB962C8B-B14F-4D97-AF65-F5344CB8AC3E}">
        <p14:creationId xmlns:p14="http://schemas.microsoft.com/office/powerpoint/2010/main" val="6938581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a:xfrm>
            <a:off x="4048648" y="6768332"/>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6A57410-F996-4E62-955D-FA5E915EF34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0821" name="Text Box 5"/>
          <p:cNvSpPr txBox="1">
            <a:spLocks noChangeArrowheads="1"/>
          </p:cNvSpPr>
          <p:nvPr/>
        </p:nvSpPr>
        <p:spPr bwMode="auto">
          <a:xfrm>
            <a:off x="2078945" y="1143820"/>
            <a:ext cx="86423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0000FF"/>
              </a:buClr>
              <a:buSzTx/>
              <a:buFont typeface="仿宋_GB2312" pitchFamily="49" charset="-122"/>
              <a:buNone/>
              <a:tabLst/>
              <a:defRPr/>
            </a:pPr>
            <a:r>
              <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例</a:t>
            </a:r>
            <a:r>
              <a:rPr kumimoji="0" lang="en-US" altLang="zh-CN"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3</a:t>
            </a:r>
            <a:r>
              <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
                <a:srgbClr val="0000FF"/>
              </a:buClr>
              <a:buSzTx/>
              <a:buFont typeface="仿宋_GB2312" pitchFamily="49" charset="-122"/>
              <a:buNone/>
              <a:tabLst/>
              <a:defRPr/>
            </a:pPr>
            <a:r>
              <a:rPr kumimoji="0" lang="zh-CN" altLang="en-US" sz="2800" b="1" i="0" u="none" strike="noStrike" kern="1200" cap="none" spc="0" normalizeH="0" baseline="0" noProof="0" dirty="0">
                <a:ln>
                  <a:noFill/>
                </a:ln>
                <a:solidFill>
                  <a:srgbClr val="000066"/>
                </a:solidFill>
                <a:effectLst/>
                <a:uLnTx/>
                <a:uFillTx/>
                <a:latin typeface="宋体" panose="02010600030101010101" pitchFamily="2" charset="-122"/>
                <a:ea typeface="等线" panose="02010600030101010101" pitchFamily="2" charset="-122"/>
                <a:cs typeface="+mn-cs"/>
              </a:rPr>
              <a:t>   ① 有人既喜欢梅花又喜欢菊花。</a:t>
            </a:r>
          </a:p>
        </p:txBody>
      </p:sp>
      <p:sp>
        <p:nvSpPr>
          <p:cNvPr id="9" name="Text Box 3"/>
          <p:cNvSpPr txBox="1">
            <a:spLocks noChangeArrowheads="1"/>
          </p:cNvSpPr>
          <p:nvPr/>
        </p:nvSpPr>
        <p:spPr bwMode="auto">
          <a:xfrm>
            <a:off x="2636402" y="2750684"/>
            <a:ext cx="8785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0000FF"/>
              </a:buClr>
              <a:buSzTx/>
              <a:buFont typeface="仿宋_GB2312" pitchFamily="49" charset="-122"/>
              <a:buNone/>
              <a:tabLst/>
              <a:defRPr/>
            </a:pPr>
            <a:r>
              <a:rPr kumimoji="0" lang="en-US" altLang="zh-CN" sz="2800" b="1" i="0" u="none" strike="noStrike" kern="1200" cap="none" spc="0" normalizeH="0" baseline="0" noProof="0" dirty="0">
                <a:ln>
                  <a:noFill/>
                </a:ln>
                <a:solidFill>
                  <a:srgbClr val="000066"/>
                </a:solidFill>
                <a:effectLst/>
                <a:uLnTx/>
                <a:uFillTx/>
                <a:latin typeface="宋体" panose="02010600030101010101" pitchFamily="2" charset="-122"/>
                <a:ea typeface="等线" panose="02010600030101010101" pitchFamily="2" charset="-122"/>
                <a:cs typeface="+mn-cs"/>
              </a:rPr>
              <a:t>② </a:t>
            </a:r>
            <a:r>
              <a:rPr kumimoji="0" lang="zh-CN" altLang="en-US" sz="2800" b="1" i="0" u="none" strike="noStrike" kern="1200" cap="none" spc="0" normalizeH="0" baseline="0" noProof="0" dirty="0">
                <a:ln>
                  <a:noFill/>
                </a:ln>
                <a:solidFill>
                  <a:srgbClr val="000066"/>
                </a:solidFill>
                <a:effectLst/>
                <a:uLnTx/>
                <a:uFillTx/>
                <a:latin typeface="宋体" panose="02010600030101010101" pitchFamily="2" charset="-122"/>
                <a:ea typeface="等线" panose="02010600030101010101" pitchFamily="2" charset="-122"/>
                <a:cs typeface="+mn-cs"/>
              </a:rPr>
              <a:t>所有整数不是偶数就是奇数。</a:t>
            </a:r>
          </a:p>
        </p:txBody>
      </p:sp>
      <p:sp>
        <p:nvSpPr>
          <p:cNvPr id="10" name="Text Box 3"/>
          <p:cNvSpPr txBox="1">
            <a:spLocks noChangeArrowheads="1"/>
          </p:cNvSpPr>
          <p:nvPr/>
        </p:nvSpPr>
        <p:spPr bwMode="auto">
          <a:xfrm>
            <a:off x="2636402" y="4038826"/>
            <a:ext cx="84963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0000FF"/>
              </a:buClr>
              <a:buSzTx/>
              <a:buFontTx/>
              <a:buNone/>
              <a:tabLst/>
              <a:defRPr/>
            </a:pPr>
            <a:r>
              <a:rPr kumimoji="0" lang="en-US" altLang="zh-CN" sz="2800" b="1" i="0" u="none" strike="noStrike" kern="1200" cap="none" spc="0" normalizeH="0" baseline="0" noProof="0" dirty="0">
                <a:ln>
                  <a:noFill/>
                </a:ln>
                <a:solidFill>
                  <a:srgbClr val="000066"/>
                </a:solidFill>
                <a:effectLst/>
                <a:uLnTx/>
                <a:uFillTx/>
                <a:latin typeface="等线" panose="020F0502020204030204"/>
                <a:ea typeface="等线" panose="02010600030101010101" pitchFamily="2" charset="-122"/>
                <a:cs typeface="+mn-cs"/>
              </a:rPr>
              <a:t>③</a:t>
            </a:r>
            <a:r>
              <a:rPr kumimoji="0" lang="en-US" altLang="zh-CN" sz="2800" b="1" i="0" u="none" strike="noStrike" kern="1200" cap="none" spc="0" normalizeH="0" baseline="0" noProof="0" dirty="0">
                <a:ln>
                  <a:noFill/>
                </a:ln>
                <a:solidFill>
                  <a:srgbClr val="000066"/>
                </a:solidFill>
                <a:effectLst/>
                <a:uLnTx/>
                <a:uFillTx/>
                <a:latin typeface="宋体" panose="02010600030101010101" pitchFamily="2" charset="-122"/>
                <a:ea typeface="等线" panose="02010600030101010101" pitchFamily="2" charset="-122"/>
                <a:cs typeface="+mn-cs"/>
              </a:rPr>
              <a:t> </a:t>
            </a:r>
            <a:r>
              <a:rPr kumimoji="0" lang="zh-CN" altLang="en-US" sz="2800" b="1" i="0" u="none" strike="noStrike" kern="1200" cap="none" spc="0" normalizeH="0" baseline="0" noProof="0" dirty="0">
                <a:ln>
                  <a:noFill/>
                </a:ln>
                <a:solidFill>
                  <a:srgbClr val="000066"/>
                </a:solidFill>
                <a:effectLst/>
                <a:uLnTx/>
                <a:uFillTx/>
                <a:latin typeface="宋体" panose="02010600030101010101" pitchFamily="2" charset="-122"/>
                <a:ea typeface="等线" panose="02010600030101010101" pitchFamily="2" charset="-122"/>
                <a:cs typeface="+mn-cs"/>
              </a:rPr>
              <a:t>并不是所有的学生选修了历史和生物。</a:t>
            </a:r>
          </a:p>
        </p:txBody>
      </p:sp>
    </p:spTree>
    <p:extLst>
      <p:ext uri="{BB962C8B-B14F-4D97-AF65-F5344CB8AC3E}">
        <p14:creationId xmlns:p14="http://schemas.microsoft.com/office/powerpoint/2010/main" val="32429302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a:xfrm>
            <a:off x="4048648" y="6768332"/>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6A57410-F996-4E62-955D-FA5E915EF34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0821" name="Text Box 5"/>
          <p:cNvSpPr txBox="1">
            <a:spLocks noChangeArrowheads="1"/>
          </p:cNvSpPr>
          <p:nvPr/>
        </p:nvSpPr>
        <p:spPr bwMode="auto">
          <a:xfrm>
            <a:off x="1867930" y="865812"/>
            <a:ext cx="86423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0000FF"/>
              </a:buClr>
              <a:buSzTx/>
              <a:buFont typeface="仿宋_GB2312" pitchFamily="49" charset="-122"/>
              <a:buNone/>
              <a:tabLst/>
              <a:defRPr/>
            </a:pPr>
            <a:r>
              <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例</a:t>
            </a:r>
            <a:r>
              <a:rPr kumimoji="0" lang="en-US" altLang="zh-CN"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4</a:t>
            </a:r>
            <a:r>
              <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：机器人移盒子</a:t>
            </a:r>
          </a:p>
        </p:txBody>
      </p:sp>
      <p:pic>
        <p:nvPicPr>
          <p:cNvPr id="2" name="图片 1"/>
          <p:cNvPicPr>
            <a:picLocks noChangeAspect="1"/>
          </p:cNvPicPr>
          <p:nvPr/>
        </p:nvPicPr>
        <p:blipFill>
          <a:blip r:embed="rId3"/>
          <a:stretch>
            <a:fillRect/>
          </a:stretch>
        </p:blipFill>
        <p:spPr>
          <a:xfrm>
            <a:off x="1965389" y="1603459"/>
            <a:ext cx="4442845" cy="4496190"/>
          </a:xfrm>
          <a:prstGeom prst="rect">
            <a:avLst/>
          </a:prstGeom>
        </p:spPr>
      </p:pic>
      <p:pic>
        <p:nvPicPr>
          <p:cNvPr id="5" name="图片 4"/>
          <p:cNvPicPr>
            <a:picLocks noChangeAspect="1"/>
          </p:cNvPicPr>
          <p:nvPr/>
        </p:nvPicPr>
        <p:blipFill>
          <a:blip r:embed="rId4"/>
          <a:stretch>
            <a:fillRect/>
          </a:stretch>
        </p:blipFill>
        <p:spPr>
          <a:xfrm>
            <a:off x="6413837" y="1615182"/>
            <a:ext cx="4169755" cy="4496190"/>
          </a:xfrm>
          <a:prstGeom prst="rect">
            <a:avLst/>
          </a:prstGeom>
        </p:spPr>
      </p:pic>
      <p:sp>
        <p:nvSpPr>
          <p:cNvPr id="3" name="矩形 2">
            <a:extLst>
              <a:ext uri="{FF2B5EF4-FFF2-40B4-BE49-F238E27FC236}">
                <a16:creationId xmlns:a16="http://schemas.microsoft.com/office/drawing/2014/main" id="{9CC1637D-81D8-47E9-80AE-64F6D846F7C5}"/>
              </a:ext>
            </a:extLst>
          </p:cNvPr>
          <p:cNvSpPr/>
          <p:nvPr/>
        </p:nvSpPr>
        <p:spPr>
          <a:xfrm>
            <a:off x="1867930" y="1615182"/>
            <a:ext cx="5062259" cy="44961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6873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940225-BBB7-4198-81FB-347E562555A2}"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30535" name="Rectangle 135"/>
          <p:cNvSpPr>
            <a:spLocks noChangeArrowheads="1"/>
          </p:cNvSpPr>
          <p:nvPr/>
        </p:nvSpPr>
        <p:spPr bwMode="auto">
          <a:xfrm>
            <a:off x="4051300" y="19034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2.2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一阶谓词逻辑表示法</a:t>
            </a:r>
          </a:p>
        </p:txBody>
      </p:sp>
      <p:sp>
        <p:nvSpPr>
          <p:cNvPr id="230537" name="Rectangle 137"/>
          <p:cNvSpPr>
            <a:spLocks noChangeArrowheads="1"/>
          </p:cNvSpPr>
          <p:nvPr/>
        </p:nvSpPr>
        <p:spPr bwMode="auto">
          <a:xfrm>
            <a:off x="4051300" y="10525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宋体" panose="02010600030101010101" pitchFamily="2" charset="-122"/>
                <a:ea typeface="等线" panose="02010600030101010101" pitchFamily="2" charset="-122"/>
                <a:cs typeface="+mn-cs"/>
              </a:rPr>
              <a:t>2.1  </a:t>
            </a:r>
            <a:r>
              <a:rPr kumimoji="0" lang="zh-CN" altLang="en-US" sz="32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宋体" panose="02010600030101010101" pitchFamily="2" charset="-122"/>
                <a:ea typeface="等线" panose="02010600030101010101" pitchFamily="2" charset="-122"/>
                <a:cs typeface="+mn-cs"/>
              </a:rPr>
              <a:t>知识与知识表示</a:t>
            </a:r>
          </a:p>
        </p:txBody>
      </p:sp>
      <p:sp>
        <p:nvSpPr>
          <p:cNvPr id="230538" name="Rectangle 138"/>
          <p:cNvSpPr>
            <a:spLocks noChangeArrowheads="1"/>
          </p:cNvSpPr>
          <p:nvPr/>
        </p:nvSpPr>
        <p:spPr bwMode="auto">
          <a:xfrm>
            <a:off x="4051300" y="2752725"/>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1"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2.3  </a:t>
            </a:r>
            <a:r>
              <a:rPr kumimoji="1"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产生式表示法</a:t>
            </a:r>
          </a:p>
        </p:txBody>
      </p:sp>
      <p:sp>
        <p:nvSpPr>
          <p:cNvPr id="230539" name="Rectangle 139"/>
          <p:cNvSpPr>
            <a:spLocks noChangeArrowheads="1"/>
          </p:cNvSpPr>
          <p:nvPr/>
        </p:nvSpPr>
        <p:spPr bwMode="auto">
          <a:xfrm>
            <a:off x="4051300" y="3602038"/>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2.4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语义网络表示法</a:t>
            </a:r>
          </a:p>
        </p:txBody>
      </p:sp>
      <p:sp>
        <p:nvSpPr>
          <p:cNvPr id="230540" name="Rectangle 140"/>
          <p:cNvSpPr>
            <a:spLocks noChangeArrowheads="1"/>
          </p:cNvSpPr>
          <p:nvPr/>
        </p:nvSpPr>
        <p:spPr bwMode="auto">
          <a:xfrm>
            <a:off x="4051300" y="4451350"/>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2.5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框架表示法</a:t>
            </a:r>
          </a:p>
        </p:txBody>
      </p:sp>
      <p:sp>
        <p:nvSpPr>
          <p:cNvPr id="230552" name="Rectangle 152"/>
          <p:cNvSpPr>
            <a:spLocks noGrp="1"/>
          </p:cNvSpPr>
          <p:nvPr>
            <p:ph type="title" orient="vert"/>
          </p:nvPr>
        </p:nvSpPr>
        <p:spPr>
          <a:xfrm>
            <a:off x="2351089" y="1916114"/>
            <a:ext cx="909637" cy="3457575"/>
          </a:xfrm>
        </p:spPr>
        <p:txBody>
          <a:bodyPr/>
          <a:lstStyle/>
          <a:p>
            <a:r>
              <a:rPr lang="zh-CN" altLang="en-US" sz="3200" b="1" dirty="0">
                <a:solidFill>
                  <a:srgbClr val="990000"/>
                </a:solidFill>
                <a:effectLst>
                  <a:outerShdw blurRad="38100" dist="38100" dir="2700000" algn="tl">
                    <a:srgbClr val="C0C0C0"/>
                  </a:outerShdw>
                </a:effectLst>
                <a:latin typeface="+mn-ea"/>
                <a:ea typeface="+mn-ea"/>
              </a:rPr>
              <a:t>主  要  内  容</a:t>
            </a:r>
          </a:p>
        </p:txBody>
      </p:sp>
    </p:spTree>
    <p:extLst>
      <p:ext uri="{BB962C8B-B14F-4D97-AF65-F5344CB8AC3E}">
        <p14:creationId xmlns:p14="http://schemas.microsoft.com/office/powerpoint/2010/main" val="1535567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3E78438-E163-45F8-8712-D69A56C27A49}"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96290" name="Rectangle 2"/>
          <p:cNvSpPr>
            <a:spLocks noChangeArrowheads="1"/>
          </p:cNvSpPr>
          <p:nvPr/>
        </p:nvSpPr>
        <p:spPr bwMode="auto">
          <a:xfrm>
            <a:off x="1698958" y="1763407"/>
            <a:ext cx="8300449" cy="3453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812800" indent="-812800" algn="l">
              <a:defRPr>
                <a:solidFill>
                  <a:schemeClr val="tx1"/>
                </a:solidFill>
                <a:latin typeface="Arial" panose="020B0604020202020204" pitchFamily="34" charset="0"/>
                <a:ea typeface="宋体" panose="02010600030101010101" pitchFamily="2" charset="-122"/>
              </a:defRPr>
            </a:lvl1pPr>
            <a:lvl2pPr marL="1339850" algn="l">
              <a:defRPr>
                <a:solidFill>
                  <a:schemeClr val="tx1"/>
                </a:solidFill>
                <a:latin typeface="Arial" panose="020B0604020202020204" pitchFamily="34" charset="0"/>
                <a:ea typeface="宋体" panose="02010600030101010101" pitchFamily="2" charset="-122"/>
              </a:defRPr>
            </a:lvl2pPr>
            <a:lvl3pPr marL="1519238" algn="l">
              <a:defRPr>
                <a:solidFill>
                  <a:schemeClr val="tx1"/>
                </a:solidFill>
                <a:latin typeface="Arial" panose="020B0604020202020204" pitchFamily="34" charset="0"/>
                <a:ea typeface="宋体" panose="02010600030101010101" pitchFamily="2" charset="-122"/>
              </a:defRPr>
            </a:lvl3pPr>
            <a:lvl4pPr marL="1698625" algn="l">
              <a:defRPr>
                <a:solidFill>
                  <a:schemeClr val="tx1"/>
                </a:solidFill>
                <a:latin typeface="Arial" panose="020B0604020202020204" pitchFamily="34" charset="0"/>
                <a:ea typeface="宋体" panose="02010600030101010101" pitchFamily="2" charset="-122"/>
              </a:defRPr>
            </a:lvl4pPr>
            <a:lvl5pPr marL="1878013" algn="l">
              <a:defRPr>
                <a:solidFill>
                  <a:schemeClr val="tx1"/>
                </a:solidFill>
                <a:latin typeface="Arial" panose="020B0604020202020204" pitchFamily="34" charset="0"/>
                <a:ea typeface="宋体" panose="02010600030101010101" pitchFamily="2" charset="-122"/>
              </a:defRPr>
            </a:lvl5pPr>
            <a:lvl6pPr marL="233521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79241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24961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70681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812800" marR="0" lvl="0" indent="-812800" algn="l" defTabSz="914400" rtl="0" eaLnBrk="1" fontAlgn="t" latinLnBrk="0" hangingPunct="1">
              <a:lnSpc>
                <a:spcPct val="120000"/>
              </a:lnSpc>
              <a:spcBef>
                <a:spcPct val="30000"/>
              </a:spcBef>
              <a:spcAft>
                <a:spcPts val="0"/>
              </a:spcAft>
              <a:buClr>
                <a:prstClr val="black"/>
              </a:buClr>
              <a:buSzPct val="90000"/>
              <a:buFont typeface="Wingdings" panose="05000000000000000000" pitchFamily="2" charset="2"/>
              <a:buChar char="v"/>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知识是人类智能的基础。</a:t>
            </a:r>
          </a:p>
          <a:p>
            <a:pPr marL="812800" marR="0" lvl="0" indent="-812800" algn="l" defTabSz="914400" rtl="0" eaLnBrk="1" fontAlgn="t" latinLnBrk="0" hangingPunct="1">
              <a:lnSpc>
                <a:spcPct val="120000"/>
              </a:lnSpc>
              <a:spcBef>
                <a:spcPct val="30000"/>
              </a:spcBef>
              <a:spcAft>
                <a:spcPts val="0"/>
              </a:spcAft>
              <a:buClr>
                <a:prstClr val="black"/>
              </a:buClr>
              <a:buSzPct val="90000"/>
              <a:buFont typeface="Wingdings" panose="05000000000000000000" pitchFamily="2" charset="2"/>
              <a:buChar char="v"/>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智能活动过程主要是一个获取知识并运用知识的过程。</a:t>
            </a:r>
          </a:p>
          <a:p>
            <a:pPr marL="812800" marR="0" lvl="0" indent="-812800" algn="l" defTabSz="914400" rtl="0" eaLnBrk="1" fontAlgn="t" latinLnBrk="0" hangingPunct="1">
              <a:lnSpc>
                <a:spcPct val="120000"/>
              </a:lnSpc>
              <a:spcBef>
                <a:spcPct val="30000"/>
              </a:spcBef>
              <a:spcAft>
                <a:spcPts val="0"/>
              </a:spcAft>
              <a:buClr>
                <a:prstClr val="black"/>
              </a:buClr>
              <a:buSzPct val="90000"/>
              <a:buFont typeface="Wingdings" panose="05000000000000000000" pitchFamily="2" charset="2"/>
              <a:buChar char="v"/>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人工智能问题的求解也是以知识为基础的，</a:t>
            </a:r>
            <a:r>
              <a:rPr kumimoji="0" lang="zh-CN" altLang="en-US" sz="2800" b="1" i="0" u="none" strike="noStrike" kern="1200" cap="none" spc="0" normalizeH="0" baseline="0" noProof="0" dirty="0">
                <a:ln>
                  <a:noFill/>
                </a:ln>
                <a:solidFill>
                  <a:srgbClr val="3333CC"/>
                </a:solidFill>
                <a:effectLst/>
                <a:uLnTx/>
                <a:uFillTx/>
                <a:latin typeface="Times New Roman" panose="02020603050405020304" pitchFamily="18" charset="0"/>
                <a:ea typeface="楷体_GB2312" pitchFamily="49" charset="-122"/>
                <a:cs typeface="+mn-cs"/>
              </a:rPr>
              <a:t>知识的获取</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a:t>
            </a:r>
            <a:r>
              <a:rPr kumimoji="0" lang="zh-CN" altLang="en-US" sz="2800" b="1" i="0" u="none" strike="noStrike" kern="1200" cap="none" spc="0" normalizeH="0" baseline="0" noProof="0" dirty="0">
                <a:ln>
                  <a:noFill/>
                </a:ln>
                <a:solidFill>
                  <a:srgbClr val="3333CC"/>
                </a:solidFill>
                <a:effectLst/>
                <a:uLnTx/>
                <a:uFillTx/>
                <a:latin typeface="Times New Roman" panose="02020603050405020304" pitchFamily="18" charset="0"/>
                <a:ea typeface="楷体_GB2312" pitchFamily="49" charset="-122"/>
                <a:cs typeface="+mn-cs"/>
              </a:rPr>
              <a:t>知识的表示</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和</a:t>
            </a:r>
            <a:r>
              <a:rPr kumimoji="0" lang="zh-CN" altLang="en-US" sz="2800" b="1" i="0" u="none" strike="noStrike" kern="1200" cap="none" spc="0" normalizeH="0" baseline="0" noProof="0" dirty="0">
                <a:ln>
                  <a:noFill/>
                </a:ln>
                <a:solidFill>
                  <a:srgbClr val="3333CC"/>
                </a:solidFill>
                <a:effectLst/>
                <a:uLnTx/>
                <a:uFillTx/>
                <a:latin typeface="Times New Roman" panose="02020603050405020304" pitchFamily="18" charset="0"/>
                <a:ea typeface="楷体_GB2312" pitchFamily="49" charset="-122"/>
                <a:cs typeface="+mn-cs"/>
              </a:rPr>
              <a:t>运用知识进行推理</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是人工智能学科研究的</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3</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个主要问题。</a:t>
            </a:r>
          </a:p>
        </p:txBody>
      </p:sp>
      <p:sp>
        <p:nvSpPr>
          <p:cNvPr id="396291" name="Rectangle 3"/>
          <p:cNvSpPr>
            <a:spLocks noGrp="1"/>
          </p:cNvSpPr>
          <p:nvPr>
            <p:ph type="title"/>
          </p:nvPr>
        </p:nvSpPr>
        <p:spPr>
          <a:xfrm>
            <a:off x="1080935" y="768197"/>
            <a:ext cx="8229600" cy="649287"/>
          </a:xfrm>
        </p:spPr>
        <p:txBody>
          <a:bodyPr/>
          <a:lstStyle/>
          <a:p>
            <a:r>
              <a:rPr lang="en-US" altLang="zh-CN"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2.1 </a:t>
            </a:r>
            <a:r>
              <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知识与知识表示</a:t>
            </a:r>
          </a:p>
        </p:txBody>
      </p:sp>
    </p:spTree>
    <p:extLst>
      <p:ext uri="{BB962C8B-B14F-4D97-AF65-F5344CB8AC3E}">
        <p14:creationId xmlns:p14="http://schemas.microsoft.com/office/powerpoint/2010/main" val="3085504367"/>
      </p:ext>
    </p:extLst>
  </p:cSld>
  <p:clrMapOvr>
    <a:masterClrMapping/>
  </p:clrMapOvr>
  <p:transition spd="slow">
    <p:strips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B3FAB2F-3B9D-4882-BF3F-2BD0861D34FD}"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71050" name="Text Box 42"/>
          <p:cNvSpPr txBox="1">
            <a:spLocks noChangeArrowheads="1"/>
          </p:cNvSpPr>
          <p:nvPr/>
        </p:nvSpPr>
        <p:spPr bwMode="auto">
          <a:xfrm>
            <a:off x="694740" y="2376137"/>
            <a:ext cx="11543071"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Char char="•"/>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a:t>
            </a:r>
            <a:r>
              <a:rPr kumimoji="0" lang="zh-CN" altLang="en-US" sz="2800" b="1" i="0" u="none" strike="noStrike" kern="1200" cap="none" spc="0" normalizeH="0" baseline="0" noProof="0" dirty="0">
                <a:ln>
                  <a:noFill/>
                </a:ln>
                <a:solidFill>
                  <a:srgbClr val="000066"/>
                </a:solidFill>
                <a:effectLst/>
                <a:uLnTx/>
                <a:uFillTx/>
                <a:latin typeface="Arial" panose="020B0604020202020204" pitchFamily="34" charset="0"/>
                <a:ea typeface="等线" panose="02010600030101010101" pitchFamily="2" charset="-122"/>
                <a:cs typeface="+mn-cs"/>
              </a:rPr>
              <a:t>费根鲍姆</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知识是经过裁剪、塑造、解释和转换的信息。</a:t>
            </a:r>
            <a:endPar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auto" latinLnBrk="0" hangingPunct="1">
              <a:lnSpc>
                <a:spcPct val="100000"/>
              </a:lnSpc>
              <a:spcBef>
                <a:spcPct val="50000"/>
              </a:spcBef>
              <a:spcAft>
                <a:spcPts val="0"/>
              </a:spcAft>
              <a:buClrTx/>
              <a:buSzTx/>
              <a:buFontTx/>
              <a:buChar char="•"/>
              <a:tabLst/>
              <a:defRPr/>
            </a:pP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auto" latinLnBrk="0" hangingPunct="1">
              <a:lnSpc>
                <a:spcPct val="100000"/>
              </a:lnSpc>
              <a:spcBef>
                <a:spcPct val="50000"/>
              </a:spcBef>
              <a:spcAft>
                <a:spcPts val="0"/>
              </a:spcAft>
              <a:buClrTx/>
              <a:buSzTx/>
              <a:buFontTx/>
              <a:buChar char="•"/>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a:t>
            </a:r>
            <a:r>
              <a:rPr kumimoji="0" lang="en-US" altLang="zh-CN" sz="2800" b="1" i="0" u="none" strike="noStrike" kern="1200" cap="none" spc="0" normalizeH="0" baseline="0" noProof="0" dirty="0">
                <a:ln>
                  <a:noFill/>
                </a:ln>
                <a:solidFill>
                  <a:srgbClr val="000066"/>
                </a:solidFill>
                <a:effectLst/>
                <a:uLnTx/>
                <a:uFillTx/>
                <a:latin typeface="Arial" panose="020B0604020202020204" pitchFamily="34" charset="0"/>
                <a:ea typeface="等线" panose="02010600030101010101" pitchFamily="2" charset="-122"/>
                <a:cs typeface="+mn-cs"/>
              </a:rPr>
              <a:t>Bernstein</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知识是由特定领域的描述、关系和过程组成的。</a:t>
            </a:r>
            <a:endPar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auto" latinLnBrk="0" hangingPunct="1">
              <a:lnSpc>
                <a:spcPct val="100000"/>
              </a:lnSpc>
              <a:spcBef>
                <a:spcPct val="50000"/>
              </a:spcBef>
              <a:spcAft>
                <a:spcPts val="0"/>
              </a:spcAft>
              <a:buClrTx/>
              <a:buSzTx/>
              <a:buFontTx/>
              <a:buChar char="•"/>
              <a:tabLst/>
              <a:defRPr/>
            </a:pP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auto" latinLnBrk="0" hangingPunct="1">
              <a:lnSpc>
                <a:spcPct val="100000"/>
              </a:lnSpc>
              <a:spcBef>
                <a:spcPct val="50000"/>
              </a:spcBef>
              <a:spcAft>
                <a:spcPts val="0"/>
              </a:spcAft>
              <a:buClrTx/>
              <a:buSzTx/>
              <a:buFontTx/>
              <a:buChar char="•"/>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a:t>
            </a:r>
            <a:r>
              <a:rPr kumimoji="0" lang="en-US" altLang="zh-CN" sz="2800" b="1" i="0" u="none" strike="noStrike" kern="1200" cap="none" spc="0" normalizeH="0" baseline="0" noProof="0" dirty="0">
                <a:ln>
                  <a:noFill/>
                </a:ln>
                <a:solidFill>
                  <a:srgbClr val="000066"/>
                </a:solidFill>
                <a:effectLst/>
                <a:uLnTx/>
                <a:uFillTx/>
                <a:latin typeface="Arial" panose="020B0604020202020204" pitchFamily="34" charset="0"/>
                <a:ea typeface="等线" panose="02010600030101010101" pitchFamily="2" charset="-122"/>
                <a:cs typeface="+mn-cs"/>
              </a:rPr>
              <a:t>Hayes-</a:t>
            </a:r>
            <a:r>
              <a:rPr kumimoji="0" lang="en-US" altLang="zh-CN" sz="2800" b="1" i="0" u="none" strike="noStrike" kern="1200" cap="none" spc="0" normalizeH="0" baseline="0" noProof="0" dirty="0" err="1">
                <a:ln>
                  <a:noFill/>
                </a:ln>
                <a:solidFill>
                  <a:srgbClr val="000066"/>
                </a:solidFill>
                <a:effectLst/>
                <a:uLnTx/>
                <a:uFillTx/>
                <a:latin typeface="Arial" panose="020B0604020202020204" pitchFamily="34" charset="0"/>
                <a:ea typeface="等线" panose="02010600030101010101" pitchFamily="2" charset="-122"/>
                <a:cs typeface="+mn-cs"/>
              </a:rPr>
              <a:t>roth</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知识</a:t>
            </a:r>
            <a:r>
              <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事实</a:t>
            </a:r>
            <a:r>
              <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信念</a:t>
            </a:r>
            <a:r>
              <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启发式。</a:t>
            </a:r>
            <a:endPar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auto" latinLnBrk="0" hangingPunct="1">
              <a:lnSpc>
                <a:spcPct val="100000"/>
              </a:lnSpc>
              <a:spcBef>
                <a:spcPct val="50000"/>
              </a:spcBef>
              <a:spcAft>
                <a:spcPts val="0"/>
              </a:spcAft>
              <a:buClrTx/>
              <a:buSzTx/>
              <a:buFontTx/>
              <a:buChar char="•"/>
              <a:tabLst/>
              <a:defRPr/>
            </a:pP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p:txBody>
      </p:sp>
      <p:sp>
        <p:nvSpPr>
          <p:cNvPr id="171054" name="Rectangle 46"/>
          <p:cNvSpPr>
            <a:spLocks noGrp="1"/>
          </p:cNvSpPr>
          <p:nvPr>
            <p:ph type="title"/>
          </p:nvPr>
        </p:nvSpPr>
        <p:spPr>
          <a:xfrm>
            <a:off x="567619" y="1061762"/>
            <a:ext cx="8229600" cy="649288"/>
          </a:xfrm>
        </p:spPr>
        <p:txBody>
          <a:bodyPr/>
          <a:lstStyle/>
          <a:p>
            <a:pPr>
              <a:buClr>
                <a:srgbClr val="009900"/>
              </a:buClr>
              <a:buSzPct val="90000"/>
            </a:pPr>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 2.1.1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知识的含义和结构</a:t>
            </a:r>
          </a:p>
        </p:txBody>
      </p:sp>
    </p:spTree>
    <p:extLst>
      <p:ext uri="{BB962C8B-B14F-4D97-AF65-F5344CB8AC3E}">
        <p14:creationId xmlns:p14="http://schemas.microsoft.com/office/powerpoint/2010/main" val="2112606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1050"/>
                                        </p:tgtEl>
                                        <p:attrNameLst>
                                          <p:attrName>style.visibility</p:attrName>
                                        </p:attrNameLst>
                                      </p:cBhvr>
                                      <p:to>
                                        <p:strVal val="visible"/>
                                      </p:to>
                                    </p:set>
                                    <p:animEffect transition="in" filter="fade">
                                      <p:cBhvr>
                                        <p:cTn id="7" dur="2000"/>
                                        <p:tgtEl>
                                          <p:spTgt spid="171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5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52E78F-DAE3-4544-8EB5-60BAA89C0102}"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13033" name="Rectangle 9"/>
          <p:cNvSpPr>
            <a:spLocks noGrp="1"/>
          </p:cNvSpPr>
          <p:nvPr>
            <p:ph type="title"/>
          </p:nvPr>
        </p:nvSpPr>
        <p:spPr>
          <a:xfrm>
            <a:off x="4511676" y="5949950"/>
            <a:ext cx="3097213" cy="649288"/>
          </a:xfrm>
        </p:spPr>
        <p:txBody>
          <a:bodyPr/>
          <a:lstStyle/>
          <a:p>
            <a:r>
              <a:rPr lang="zh-CN" altLang="en-US" sz="2800" dirty="0">
                <a:ea typeface="楷体_GB2312" pitchFamily="49" charset="-122"/>
              </a:rPr>
              <a:t>知识的金字塔结构</a:t>
            </a:r>
          </a:p>
        </p:txBody>
      </p:sp>
      <p:graphicFrame>
        <p:nvGraphicFramePr>
          <p:cNvPr id="2" name="图示 1"/>
          <p:cNvGraphicFramePr/>
          <p:nvPr>
            <p:extLst/>
          </p:nvPr>
        </p:nvGraphicFramePr>
        <p:xfrm>
          <a:off x="2221707" y="825500"/>
          <a:ext cx="7677150" cy="4708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1669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335402D-C2F5-48A9-AFF0-97BBCAFBBEA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27686" name="Rectangle 6"/>
          <p:cNvSpPr>
            <a:spLocks noChangeArrowheads="1"/>
          </p:cNvSpPr>
          <p:nvPr/>
        </p:nvSpPr>
        <p:spPr bwMode="auto">
          <a:xfrm>
            <a:off x="2392364" y="1801814"/>
            <a:ext cx="7659687"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
                <a:srgbClr val="009900"/>
              </a:buClr>
              <a:buSzPct val="90000"/>
              <a:buFontTx/>
              <a:buChar char="•"/>
              <a:tabLst/>
              <a:defRPr/>
            </a:pPr>
            <a:r>
              <a:rPr kumimoji="0" lang="en-US" altLang="zh-CN" sz="2800" b="1" i="0" u="none" strike="noStrike" kern="1200" cap="none" spc="0" normalizeH="0" baseline="0" noProof="0" dirty="0">
                <a:ln>
                  <a:noFill/>
                </a:ln>
                <a:solidFill>
                  <a:srgbClr val="009900"/>
                </a:solidFill>
                <a:effectLst/>
                <a:uLnTx/>
                <a:uFillTx/>
                <a:latin typeface="楷体_GB2312" pitchFamily="49" charset="-122"/>
                <a:ea typeface="楷体_GB2312" pitchFamily="49" charset="-122"/>
                <a:cs typeface="+mn-cs"/>
              </a:rPr>
              <a:t> </a:t>
            </a:r>
            <a:r>
              <a:rPr kumimoji="0" lang="zh-CN" altLang="en-US" sz="2800" b="1" i="0" u="none" strike="noStrike" kern="1200" cap="none" spc="0" normalizeH="0" baseline="0" noProof="0" dirty="0">
                <a:ln>
                  <a:noFill/>
                </a:ln>
                <a:solidFill>
                  <a:srgbClr val="009900"/>
                </a:solidFill>
                <a:effectLst/>
                <a:uLnTx/>
                <a:uFillTx/>
                <a:latin typeface="楷体_GB2312" pitchFamily="49" charset="-122"/>
                <a:ea typeface="楷体_GB2312" pitchFamily="49" charset="-122"/>
                <a:cs typeface="+mn-cs"/>
              </a:rPr>
              <a:t>数据</a:t>
            </a:r>
          </a:p>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是记录信息的符号，是信息的载体和表示。</a:t>
            </a:r>
          </a:p>
        </p:txBody>
      </p:sp>
      <p:sp>
        <p:nvSpPr>
          <p:cNvPr id="327687" name="Rectangle 7"/>
          <p:cNvSpPr>
            <a:spLocks noChangeArrowheads="1"/>
          </p:cNvSpPr>
          <p:nvPr/>
        </p:nvSpPr>
        <p:spPr bwMode="auto">
          <a:xfrm>
            <a:off x="2392364" y="3549650"/>
            <a:ext cx="7632700" cy="145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
                <a:srgbClr val="009900"/>
              </a:buClr>
              <a:buSzPct val="90000"/>
              <a:buFontTx/>
              <a:buChar char="•"/>
              <a:tabLst/>
              <a:defRPr/>
            </a:pPr>
            <a:r>
              <a:rPr kumimoji="0" lang="en-US" altLang="zh-CN" sz="2800" b="1" i="0" u="none" strike="noStrike" kern="1200" cap="none" spc="0" normalizeH="0" baseline="0" noProof="0" dirty="0">
                <a:ln>
                  <a:noFill/>
                </a:ln>
                <a:solidFill>
                  <a:srgbClr val="009900"/>
                </a:solidFill>
                <a:effectLst/>
                <a:uLnTx/>
                <a:uFillTx/>
                <a:latin typeface="楷体_GB2312" pitchFamily="49" charset="-122"/>
                <a:ea typeface="楷体_GB2312" pitchFamily="49" charset="-122"/>
                <a:cs typeface="+mn-cs"/>
              </a:rPr>
              <a:t> </a:t>
            </a:r>
            <a:r>
              <a:rPr kumimoji="0" lang="zh-CN" altLang="en-US" sz="2800" b="1" i="0" u="none" strike="noStrike" kern="1200" cap="none" spc="0" normalizeH="0" baseline="0" noProof="0" dirty="0">
                <a:ln>
                  <a:noFill/>
                </a:ln>
                <a:solidFill>
                  <a:srgbClr val="009900"/>
                </a:solidFill>
                <a:effectLst/>
                <a:uLnTx/>
                <a:uFillTx/>
                <a:latin typeface="楷体_GB2312" pitchFamily="49" charset="-122"/>
                <a:ea typeface="楷体_GB2312" pitchFamily="49" charset="-122"/>
                <a:cs typeface="+mn-cs"/>
              </a:rPr>
              <a:t>信息</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是对数据的解释，是数据在具体的场合下</a:t>
            </a:r>
          </a:p>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具体的含义。</a:t>
            </a:r>
          </a:p>
        </p:txBody>
      </p:sp>
      <p:sp>
        <p:nvSpPr>
          <p:cNvPr id="327688" name="Rectangle 8"/>
          <p:cNvSpPr>
            <a:spLocks noGrp="1"/>
          </p:cNvSpPr>
          <p:nvPr>
            <p:ph type="title"/>
          </p:nvPr>
        </p:nvSpPr>
        <p:spPr>
          <a:xfrm>
            <a:off x="1919288" y="836614"/>
            <a:ext cx="8229600" cy="649287"/>
          </a:xfrm>
        </p:spPr>
        <p:txBody>
          <a:bodyPr/>
          <a:lstStyle/>
          <a:p>
            <a:pPr>
              <a:buSzPct val="90000"/>
              <a:buFont typeface="Wingdings" panose="05000000000000000000" pitchFamily="2" charset="2"/>
              <a:buChar char="v"/>
            </a:pPr>
            <a:r>
              <a:rPr lang="en-US" altLang="zh-CN" sz="280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 </a:t>
            </a:r>
            <a:r>
              <a:rPr lang="zh-CN" altLang="en-US" sz="280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知识、信息与数据</a:t>
            </a:r>
          </a:p>
        </p:txBody>
      </p:sp>
    </p:spTree>
    <p:extLst>
      <p:ext uri="{BB962C8B-B14F-4D97-AF65-F5344CB8AC3E}">
        <p14:creationId xmlns:p14="http://schemas.microsoft.com/office/powerpoint/2010/main" val="1995501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327686"/>
                                        </p:tgtEl>
                                        <p:attrNameLst>
                                          <p:attrName>style.visibility</p:attrName>
                                        </p:attrNameLst>
                                      </p:cBhvr>
                                      <p:to>
                                        <p:strVal val="visible"/>
                                      </p:to>
                                    </p:set>
                                    <p:animEffect transition="in" filter="box(in)">
                                      <p:cBhvr>
                                        <p:cTn id="7" dur="500"/>
                                        <p:tgtEl>
                                          <p:spTgt spid="3276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276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6" grpId="0"/>
      <p:bldP spid="3276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54B3BEC-BD82-409E-950C-F48A6B8D4AD1}"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00386" name="Rectangle 2"/>
          <p:cNvSpPr>
            <a:spLocks noGrp="1"/>
          </p:cNvSpPr>
          <p:nvPr>
            <p:ph type="title"/>
          </p:nvPr>
        </p:nvSpPr>
        <p:spPr>
          <a:xfrm>
            <a:off x="1847850" y="620714"/>
            <a:ext cx="8229600" cy="649287"/>
          </a:xfrm>
        </p:spPr>
        <p:txBody>
          <a:bodyPr/>
          <a:lstStyle/>
          <a:p>
            <a:pPr>
              <a:buSzPct val="90000"/>
              <a:buFont typeface="Wingdings" panose="05000000000000000000" pitchFamily="2" charset="2"/>
              <a:buChar char="v"/>
            </a:pPr>
            <a:r>
              <a:rPr lang="en-US" altLang="zh-CN" sz="2800">
                <a:solidFill>
                  <a:srgbClr val="009900"/>
                </a:solidFill>
                <a:effectLst>
                  <a:outerShdw blurRad="38100" dist="38100" dir="2700000" algn="tl">
                    <a:srgbClr val="C0C0C0"/>
                  </a:outerShdw>
                </a:effectLst>
                <a:latin typeface="楷体_GB2312" pitchFamily="49" charset="-122"/>
                <a:ea typeface="楷体_GB2312" pitchFamily="49" charset="-122"/>
              </a:rPr>
              <a:t> </a:t>
            </a:r>
            <a:r>
              <a:rPr lang="zh-CN" altLang="en-US" sz="2800">
                <a:solidFill>
                  <a:srgbClr val="009900"/>
                </a:solidFill>
                <a:effectLst>
                  <a:outerShdw blurRad="38100" dist="38100" dir="2700000" algn="tl">
                    <a:srgbClr val="C0C0C0"/>
                  </a:outerShdw>
                </a:effectLst>
                <a:latin typeface="楷体_GB2312" pitchFamily="49" charset="-122"/>
                <a:ea typeface="楷体_GB2312" pitchFamily="49" charset="-122"/>
              </a:rPr>
              <a:t>知识、数据和信息的关系</a:t>
            </a:r>
          </a:p>
        </p:txBody>
      </p:sp>
      <p:sp>
        <p:nvSpPr>
          <p:cNvPr id="400387" name="Rectangle 3"/>
          <p:cNvSpPr>
            <a:spLocks noGrp="1"/>
          </p:cNvSpPr>
          <p:nvPr>
            <p:ph type="body" idx="1"/>
          </p:nvPr>
        </p:nvSpPr>
        <p:spPr/>
        <p:txBody>
          <a:bodyPr/>
          <a:lstStyle/>
          <a:p>
            <a:pPr>
              <a:lnSpc>
                <a:spcPct val="120000"/>
              </a:lnSpc>
              <a:spcBef>
                <a:spcPct val="30000"/>
              </a:spcBef>
              <a:buFont typeface="Wingdings" panose="05000000000000000000" pitchFamily="2" charset="2"/>
              <a:buNone/>
            </a:pPr>
            <a:r>
              <a:rPr lang="en-US" altLang="zh-CN" b="1" dirty="0">
                <a:ea typeface="楷体_GB2312" pitchFamily="49" charset="-122"/>
              </a:rPr>
              <a:t>           </a:t>
            </a:r>
            <a:r>
              <a:rPr lang="zh-CN" altLang="en-US" b="1" dirty="0">
                <a:ea typeface="楷体_GB2312" pitchFamily="49" charset="-122"/>
              </a:rPr>
              <a:t>一般把有关信息关联在一起所形成的信息结构称为</a:t>
            </a:r>
            <a:r>
              <a:rPr lang="zh-CN" altLang="en-US" b="1" dirty="0">
                <a:solidFill>
                  <a:srgbClr val="990000"/>
                </a:solidFill>
                <a:ea typeface="楷体_GB2312" pitchFamily="49" charset="-122"/>
              </a:rPr>
              <a:t>知识</a:t>
            </a:r>
            <a:r>
              <a:rPr lang="zh-CN" altLang="en-US" b="1" dirty="0">
                <a:ea typeface="楷体_GB2312" pitchFamily="49" charset="-122"/>
              </a:rPr>
              <a:t>。</a:t>
            </a:r>
          </a:p>
          <a:p>
            <a:pPr>
              <a:lnSpc>
                <a:spcPct val="120000"/>
              </a:lnSpc>
              <a:spcBef>
                <a:spcPct val="30000"/>
              </a:spcBef>
              <a:buFont typeface="Wingdings" panose="05000000000000000000" pitchFamily="2" charset="2"/>
              <a:buNone/>
            </a:pPr>
            <a:r>
              <a:rPr lang="zh-CN" altLang="en-US" b="1" dirty="0">
                <a:ea typeface="楷体_GB2312" pitchFamily="49" charset="-122"/>
              </a:rPr>
              <a:t>           知识、数据、信息是</a:t>
            </a:r>
            <a:r>
              <a:rPr lang="en-US" altLang="zh-CN" b="1" dirty="0">
                <a:ea typeface="楷体_GB2312" pitchFamily="49" charset="-122"/>
              </a:rPr>
              <a:t>3</a:t>
            </a:r>
            <a:r>
              <a:rPr lang="zh-CN" altLang="en-US" b="1" dirty="0">
                <a:ea typeface="楷体_GB2312" pitchFamily="49" charset="-122"/>
              </a:rPr>
              <a:t>个层次的概念。</a:t>
            </a:r>
          </a:p>
        </p:txBody>
      </p:sp>
      <p:grpSp>
        <p:nvGrpSpPr>
          <p:cNvPr id="400395" name="Group 11"/>
          <p:cNvGrpSpPr>
            <a:grpSpLocks/>
          </p:cNvGrpSpPr>
          <p:nvPr/>
        </p:nvGrpSpPr>
        <p:grpSpPr bwMode="auto">
          <a:xfrm>
            <a:off x="3935413" y="3573463"/>
            <a:ext cx="3833812" cy="2881312"/>
            <a:chOff x="1519" y="2069"/>
            <a:chExt cx="2415" cy="1815"/>
          </a:xfrm>
        </p:grpSpPr>
        <p:sp>
          <p:nvSpPr>
            <p:cNvPr id="400388" name="Rectangle 4"/>
            <p:cNvSpPr>
              <a:spLocks noChangeArrowheads="1"/>
            </p:cNvSpPr>
            <p:nvPr/>
          </p:nvSpPr>
          <p:spPr bwMode="auto">
            <a:xfrm>
              <a:off x="1519" y="3475"/>
              <a:ext cx="1361" cy="409"/>
            </a:xfrm>
            <a:prstGeom prst="rect">
              <a:avLst/>
            </a:prstGeom>
            <a:solidFill>
              <a:srgbClr val="FFCC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有格式的数据</a:t>
              </a:r>
            </a:p>
          </p:txBody>
        </p:sp>
        <p:sp>
          <p:nvSpPr>
            <p:cNvPr id="400389" name="Rectangle 5"/>
            <p:cNvSpPr>
              <a:spLocks noChangeArrowheads="1"/>
            </p:cNvSpPr>
            <p:nvPr/>
          </p:nvSpPr>
          <p:spPr bwMode="auto">
            <a:xfrm>
              <a:off x="1519" y="2795"/>
              <a:ext cx="1361" cy="409"/>
            </a:xfrm>
            <a:prstGeom prst="rect">
              <a:avLst/>
            </a:prstGeom>
            <a:solidFill>
              <a:srgbClr val="FFCC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信    息</a:t>
              </a:r>
            </a:p>
          </p:txBody>
        </p:sp>
        <p:sp>
          <p:nvSpPr>
            <p:cNvPr id="400390" name="Rectangle 6"/>
            <p:cNvSpPr>
              <a:spLocks noChangeArrowheads="1"/>
            </p:cNvSpPr>
            <p:nvPr/>
          </p:nvSpPr>
          <p:spPr bwMode="auto">
            <a:xfrm>
              <a:off x="1519" y="2069"/>
              <a:ext cx="1361" cy="409"/>
            </a:xfrm>
            <a:prstGeom prst="rect">
              <a:avLst/>
            </a:prstGeom>
            <a:solidFill>
              <a:srgbClr val="FFCC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知   识</a:t>
              </a:r>
            </a:p>
          </p:txBody>
        </p:sp>
        <p:sp>
          <p:nvSpPr>
            <p:cNvPr id="400391" name="AutoShape 7"/>
            <p:cNvSpPr>
              <a:spLocks noChangeArrowheads="1"/>
            </p:cNvSpPr>
            <p:nvPr/>
          </p:nvSpPr>
          <p:spPr bwMode="auto">
            <a:xfrm>
              <a:off x="2154" y="3203"/>
              <a:ext cx="227" cy="272"/>
            </a:xfrm>
            <a:prstGeom prst="upArrow">
              <a:avLst>
                <a:gd name="adj1" fmla="val 50000"/>
                <a:gd name="adj2" fmla="val 29956"/>
              </a:avLst>
            </a:prstGeom>
            <a:solidFill>
              <a:srgbClr val="FFCC99"/>
            </a:solidFill>
            <a:ln w="1905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0392" name="AutoShape 8"/>
            <p:cNvSpPr>
              <a:spLocks noChangeArrowheads="1"/>
            </p:cNvSpPr>
            <p:nvPr/>
          </p:nvSpPr>
          <p:spPr bwMode="auto">
            <a:xfrm>
              <a:off x="2154" y="2478"/>
              <a:ext cx="227" cy="317"/>
            </a:xfrm>
            <a:prstGeom prst="upArrow">
              <a:avLst>
                <a:gd name="adj1" fmla="val 50000"/>
                <a:gd name="adj2" fmla="val 34912"/>
              </a:avLst>
            </a:prstGeom>
            <a:solidFill>
              <a:srgbClr val="FFCC99"/>
            </a:solidFill>
            <a:ln w="1905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0393" name="Line 9"/>
            <p:cNvSpPr>
              <a:spLocks noChangeShapeType="1"/>
            </p:cNvSpPr>
            <p:nvPr/>
          </p:nvSpPr>
          <p:spPr bwMode="auto">
            <a:xfrm flipV="1">
              <a:off x="3334" y="2296"/>
              <a:ext cx="0" cy="1497"/>
            </a:xfrm>
            <a:prstGeom prst="line">
              <a:avLst/>
            </a:prstGeom>
            <a:noFill/>
            <a:ln w="76200" cmpd="dbl">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0394" name="Text Box 10"/>
            <p:cNvSpPr txBox="1">
              <a:spLocks noChangeArrowheads="1"/>
            </p:cNvSpPr>
            <p:nvPr/>
          </p:nvSpPr>
          <p:spPr bwMode="auto">
            <a:xfrm>
              <a:off x="3366" y="2847"/>
              <a:ext cx="5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FF6600"/>
                  </a:solidFill>
                  <a:effectLst/>
                  <a:uLnTx/>
                  <a:uFillTx/>
                  <a:latin typeface="等线" panose="020F0502020204030204"/>
                  <a:ea typeface="楷体_GB2312" pitchFamily="49" charset="-122"/>
                  <a:cs typeface="+mn-cs"/>
                </a:rPr>
                <a:t>抽 象</a:t>
              </a:r>
            </a:p>
          </p:txBody>
        </p:sp>
      </p:grpSp>
    </p:spTree>
    <p:extLst>
      <p:ext uri="{BB962C8B-B14F-4D97-AF65-F5344CB8AC3E}">
        <p14:creationId xmlns:p14="http://schemas.microsoft.com/office/powerpoint/2010/main" val="1938483474"/>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TotalTime>
  <Words>2335</Words>
  <Application>Microsoft Office PowerPoint</Application>
  <PresentationFormat>宽屏</PresentationFormat>
  <Paragraphs>340</Paragraphs>
  <Slides>38</Slides>
  <Notes>26</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38</vt:i4>
      </vt:variant>
    </vt:vector>
  </HeadingPairs>
  <TitlesOfParts>
    <vt:vector size="54" baseType="lpstr">
      <vt:lpstr>HiddenHorzOCR</vt:lpstr>
      <vt:lpstr>等线</vt:lpstr>
      <vt:lpstr>等线 Light</vt:lpstr>
      <vt:lpstr>仿宋_GB2312</vt:lpstr>
      <vt:lpstr>黑体</vt:lpstr>
      <vt:lpstr>华文隶书</vt:lpstr>
      <vt:lpstr>楷体_GB2312</vt:lpstr>
      <vt:lpstr>宋体</vt:lpstr>
      <vt:lpstr>Arial</vt:lpstr>
      <vt:lpstr>Cambria Math</vt:lpstr>
      <vt:lpstr>Times New Roman</vt:lpstr>
      <vt:lpstr>Verdana</vt:lpstr>
      <vt:lpstr>Wingdings</vt:lpstr>
      <vt:lpstr>1_Office 主题​​</vt:lpstr>
      <vt:lpstr>公式</vt:lpstr>
      <vt:lpstr>Equation</vt:lpstr>
      <vt:lpstr>PowerPoint 演示文稿</vt:lpstr>
      <vt:lpstr>本章知识结构</vt:lpstr>
      <vt:lpstr>本章学习要点</vt:lpstr>
      <vt:lpstr>主  要  内  容</vt:lpstr>
      <vt:lpstr>2.1 知识与知识表示</vt:lpstr>
      <vt:lpstr> 2.1.1 知识的含义和结构</vt:lpstr>
      <vt:lpstr>知识的金字塔结构</vt:lpstr>
      <vt:lpstr> 知识、信息与数据</vt:lpstr>
      <vt:lpstr> 知识、数据和信息的关系</vt:lpstr>
      <vt:lpstr>【实例】知识的形成</vt:lpstr>
      <vt:lpstr>PowerPoint 演示文稿</vt:lpstr>
      <vt:lpstr>PowerPoint 演示文稿</vt:lpstr>
      <vt:lpstr>PowerPoint 演示文稿</vt:lpstr>
      <vt:lpstr>PowerPoint 演示文稿</vt:lpstr>
      <vt:lpstr>2.1.2   知识的种类</vt:lpstr>
      <vt:lpstr>2.1.3  知识的特性</vt:lpstr>
      <vt:lpstr>2.1.4  知识表示</vt:lpstr>
      <vt:lpstr> 知识表示方法</vt:lpstr>
      <vt:lpstr>主  要  内  容</vt:lpstr>
      <vt:lpstr>2.2 一阶谓词逻辑表示法</vt:lpstr>
      <vt:lpstr>2.2 一阶谓词逻辑表示法</vt:lpstr>
      <vt:lpstr>2.2.1 谓词、函数、量词</vt:lpstr>
      <vt:lpstr>PowerPoint 演示文稿</vt:lpstr>
      <vt:lpstr>PowerPoint 演示文稿</vt:lpstr>
      <vt:lpstr>【实例】关于量词的使用</vt:lpstr>
      <vt:lpstr>2.2.2 谓词公式</vt:lpstr>
      <vt:lpstr> 常用的谓词联接符号：</vt:lpstr>
      <vt:lpstr>【实例】联接符号的使用</vt:lpstr>
      <vt:lpstr>PowerPoint 演示文稿</vt:lpstr>
      <vt:lpstr>PowerPoint 演示文稿</vt:lpstr>
      <vt:lpstr> 指导变元、约束变元、自由变元</vt:lpstr>
      <vt:lpstr>【改名规则】</vt:lpstr>
      <vt:lpstr>【改名规则的应用实例】</vt:lpstr>
      <vt:lpstr>主  要  内  容</vt:lpstr>
      <vt:lpstr> 谓词公式表示知识的步骤：</vt:lpstr>
      <vt:lpstr>【实例】 一阶谓词逻辑表示</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Qince Li</dc:creator>
  <cp:lastModifiedBy>Qince Li</cp:lastModifiedBy>
  <cp:revision>8</cp:revision>
  <dcterms:created xsi:type="dcterms:W3CDTF">2017-11-16T06:41:04Z</dcterms:created>
  <dcterms:modified xsi:type="dcterms:W3CDTF">2019-11-07T04:21:52Z</dcterms:modified>
</cp:coreProperties>
</file>