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FB0B4-16E0-48AA-94F8-7F1F5CD23FED}" type="datetimeFigureOut">
              <a:rPr lang="zh-CN" altLang="en-US" smtClean="0"/>
              <a:t>2018/9/13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C1AE3-58E8-413E-89A0-81443A8C26DC}" type="slidenum">
              <a:rPr lang="zh-CN" altLang="en-US" smtClean="0"/>
              <a:t>‹#›</a:t>
            </a:fld>
            <a:endParaRPr lang="zh-CN" altLang="en-US"/>
          </a:p>
        </p:txBody>
      </p:sp>
    </p:spTree>
    <p:extLst>
      <p:ext uri="{BB962C8B-B14F-4D97-AF65-F5344CB8AC3E}">
        <p14:creationId xmlns:p14="http://schemas.microsoft.com/office/powerpoint/2010/main" val="329105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41AAF2-265F-4DFF-A376-3F04B380766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545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90689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81181C-363C-4A27-985F-1C8EF91A1C7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r>
              <a:rPr lang="zh-CN" altLang="en-US"/>
              <a:t>问题的解是“北京市”。</a:t>
            </a:r>
          </a:p>
        </p:txBody>
      </p:sp>
    </p:spTree>
    <p:extLst>
      <p:ext uri="{BB962C8B-B14F-4D97-AF65-F5344CB8AC3E}">
        <p14:creationId xmlns:p14="http://schemas.microsoft.com/office/powerpoint/2010/main" val="2522349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A32FF-8DB4-49BF-AE82-F82FF7B353F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119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1384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554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5B7143-31C4-4DDD-B09A-A4A229BC0027}"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zh-CN" altLang="en-US" dirty="0"/>
              <a:t>张三是职员；李四是老板；（</a:t>
            </a:r>
            <a:r>
              <a:rPr lang="en-US" altLang="zh-CN" dirty="0" err="1"/>
              <a:t>isa</a:t>
            </a:r>
            <a:r>
              <a:rPr lang="zh-CN" altLang="en-US" dirty="0"/>
              <a:t>）实例关系</a:t>
            </a:r>
          </a:p>
          <a:p>
            <a:r>
              <a:rPr lang="zh-CN" altLang="en-US" dirty="0"/>
              <a:t>职员、老板属于人类；人类属于动物；桌子属于办公用品；手属于四肢；（</a:t>
            </a:r>
            <a:r>
              <a:rPr lang="en-US" altLang="zh-CN" dirty="0"/>
              <a:t>ako</a:t>
            </a:r>
            <a:r>
              <a:rPr lang="zh-CN" altLang="en-US" dirty="0"/>
              <a:t>）分类关系</a:t>
            </a:r>
          </a:p>
          <a:p>
            <a:r>
              <a:rPr lang="zh-CN" altLang="en-US" dirty="0"/>
              <a:t>手是人类身体的一个部分；（</a:t>
            </a:r>
            <a:r>
              <a:rPr lang="en-US" altLang="zh-CN" dirty="0"/>
              <a:t>has-part</a:t>
            </a:r>
            <a:r>
              <a:rPr lang="zh-CN" altLang="en-US" dirty="0"/>
              <a:t>）组装关系</a:t>
            </a:r>
          </a:p>
          <a:p>
            <a:r>
              <a:rPr lang="zh-CN" altLang="en-US" dirty="0"/>
              <a:t>李四拥有桌子。（</a:t>
            </a:r>
            <a:r>
              <a:rPr lang="en-US" altLang="zh-CN" dirty="0"/>
              <a:t>owns</a:t>
            </a:r>
            <a:r>
              <a:rPr lang="zh-CN" altLang="en-US" dirty="0"/>
              <a:t>）占有关系</a:t>
            </a:r>
          </a:p>
          <a:p>
            <a:r>
              <a:rPr lang="zh-CN" altLang="en-US" dirty="0"/>
              <a:t>李四是张三的上司之一。（</a:t>
            </a:r>
            <a:r>
              <a:rPr lang="en-US" altLang="zh-CN" dirty="0"/>
              <a:t>manage of</a:t>
            </a:r>
            <a:r>
              <a:rPr lang="zh-CN" altLang="en-US" dirty="0"/>
              <a:t>）聚类关系</a:t>
            </a:r>
          </a:p>
          <a:p>
            <a:endParaRPr lang="en-US" altLang="zh-CN" dirty="0"/>
          </a:p>
        </p:txBody>
      </p:sp>
    </p:spTree>
    <p:extLst>
      <p:ext uri="{BB962C8B-B14F-4D97-AF65-F5344CB8AC3E}">
        <p14:creationId xmlns:p14="http://schemas.microsoft.com/office/powerpoint/2010/main" val="179424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60487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6023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08576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10549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22817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509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61867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23843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09874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2018/9/13</a:t>
            </a:fld>
            <a:endParaRPr lang="en-US" altLang="zh-CN"/>
          </a:p>
        </p:txBody>
      </p:sp>
    </p:spTree>
    <p:extLst>
      <p:ext uri="{BB962C8B-B14F-4D97-AF65-F5344CB8AC3E}">
        <p14:creationId xmlns:p14="http://schemas.microsoft.com/office/powerpoint/2010/main" val="1687741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79347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370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7214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2747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1776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34066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1160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1701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3436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2018/9/13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910467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9BF2DD-0DA2-4075-87B2-5EE10BFFD35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7683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37683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37683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37683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语义网络表示法</a:t>
            </a:r>
          </a:p>
        </p:txBody>
      </p:sp>
      <p:sp>
        <p:nvSpPr>
          <p:cNvPr id="37683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376840"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1718435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348116" y="790209"/>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(6)</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时间关系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913410" y="1404764"/>
            <a:ext cx="637359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指不同事件在其发生时间方面的先后次序关系。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常用的时间关系有</a:t>
            </a:r>
            <a:r>
              <a:rPr kumimoji="0" lang="en-US" altLang="zh-CN" sz="2400" b="0" i="0" u="none" strike="noStrike" kern="1200" cap="none" spc="0" normalizeH="0" baseline="0" noProof="0" dirty="0">
                <a:ln>
                  <a:noFill/>
                </a:ln>
                <a:solidFill>
                  <a:srgbClr val="3B397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Before: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在前</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After: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在后</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组合 10"/>
          <p:cNvGrpSpPr/>
          <p:nvPr/>
        </p:nvGrpSpPr>
        <p:grpSpPr>
          <a:xfrm>
            <a:off x="348116" y="3442475"/>
            <a:ext cx="9807617" cy="2913875"/>
            <a:chOff x="4777863" y="2907689"/>
            <a:chExt cx="9807617" cy="2913875"/>
          </a:xfrm>
        </p:grpSpPr>
        <p:sp>
          <p:nvSpPr>
            <p:cNvPr id="192524" name="Rectangle 12"/>
            <p:cNvSpPr>
              <a:spLocks noChangeArrowheads="1"/>
            </p:cNvSpPr>
            <p:nvPr/>
          </p:nvSpPr>
          <p:spPr bwMode="auto">
            <a:xfrm>
              <a:off x="4777863" y="2907689"/>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(7)</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位置关系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3" name="矩形 2"/>
            <p:cNvSpPr/>
            <p:nvPr/>
          </p:nvSpPr>
          <p:spPr>
            <a:xfrm>
              <a:off x="5343157" y="3482462"/>
              <a:ext cx="9242323" cy="233910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指不同事物在位置方面的关系</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常用的有</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e</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on: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上面</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under </a:t>
              </a:r>
              <a:r>
                <a:rPr kumimoji="0" lang="en-US" altLang="zh-CN" sz="2300" b="0" i="0" u="none" strike="noStrike" kern="1200" cap="none" spc="0" normalizeH="0" baseline="0" noProof="0" dirty="0">
                  <a:ln>
                    <a:noFill/>
                  </a:ln>
                  <a:solidFill>
                    <a:srgbClr val="274F2D"/>
                  </a:solidFill>
                  <a:effectLst/>
                  <a:uLnTx/>
                  <a:uFillTx/>
                  <a:latin typeface="HiddenHorzOCR"/>
                  <a:ea typeface="等线" panose="02010600030101010101" pitchFamily="2" charset="-122"/>
                  <a:cs typeface="+mn-cs"/>
                </a:rPr>
                <a:t>: </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 </a:t>
              </a:r>
              <a:r>
                <a:rPr kumimoji="0" lang="en-US" altLang="zh-CN" sz="2500" b="0" i="0" u="none" strike="noStrike" kern="1200" cap="none" spc="0" normalizeH="0" baseline="0" noProof="0" dirty="0">
                  <a:ln>
                    <a:noFill/>
                  </a:ln>
                  <a:solidFill>
                    <a:srgbClr val="494F9A"/>
                  </a:solidFill>
                  <a:effectLst/>
                  <a:uLnTx/>
                  <a:uFillTx/>
                  <a:latin typeface="Arial" panose="020B0604020202020204" pitchFamily="34" charset="0"/>
                  <a:ea typeface="等线" panose="02010600030101010101" pitchFamily="2" charset="-122"/>
                  <a:cs typeface="+mn-cs"/>
                </a:rPr>
                <a:t>. </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下面</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in</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s</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id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e </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 </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 </a:t>
              </a:r>
              <a:r>
                <a:rPr kumimoji="0" lang="en-US" altLang="zh-CN" sz="2500" b="0" i="0" u="none" strike="noStrike" kern="1200" cap="none" spc="0" normalizeH="0" baseline="0" noProof="0" dirty="0">
                  <a:ln>
                    <a:noFill/>
                  </a:ln>
                  <a:solidFill>
                    <a:srgbClr val="494F9A"/>
                  </a:solidFill>
                  <a:effectLst/>
                  <a:uLnTx/>
                  <a:uFillTx/>
                  <a:latin typeface="Arial" panose="020B0604020202020204" pitchFamily="34" charset="0"/>
                  <a:ea typeface="等线" panose="02010600030101010101" pitchFamily="2" charset="-122"/>
                  <a:cs typeface="+mn-cs"/>
                </a:rPr>
                <a:t>. </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内</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out</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s</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id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e </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外</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pic>
        <p:nvPicPr>
          <p:cNvPr id="6" name="图片 5"/>
          <p:cNvPicPr>
            <a:picLocks noChangeAspect="1"/>
          </p:cNvPicPr>
          <p:nvPr/>
        </p:nvPicPr>
        <p:blipFill>
          <a:blip r:embed="rId2"/>
          <a:stretch>
            <a:fillRect/>
          </a:stretch>
        </p:blipFill>
        <p:spPr>
          <a:xfrm>
            <a:off x="7698162" y="1641606"/>
            <a:ext cx="3970978" cy="642014"/>
          </a:xfrm>
          <a:prstGeom prst="rect">
            <a:avLst/>
          </a:prstGeom>
        </p:spPr>
      </p:pic>
      <p:pic>
        <p:nvPicPr>
          <p:cNvPr id="10" name="图片 9"/>
          <p:cNvPicPr>
            <a:picLocks noChangeAspect="1"/>
          </p:cNvPicPr>
          <p:nvPr/>
        </p:nvPicPr>
        <p:blipFill>
          <a:blip r:embed="rId3"/>
          <a:stretch>
            <a:fillRect/>
          </a:stretch>
        </p:blipFill>
        <p:spPr>
          <a:xfrm>
            <a:off x="7413523" y="2326097"/>
            <a:ext cx="4489736" cy="668789"/>
          </a:xfrm>
          <a:prstGeom prst="rect">
            <a:avLst/>
          </a:prstGeom>
        </p:spPr>
      </p:pic>
      <p:pic>
        <p:nvPicPr>
          <p:cNvPr id="12" name="图片 11"/>
          <p:cNvPicPr>
            <a:picLocks noChangeAspect="1"/>
          </p:cNvPicPr>
          <p:nvPr/>
        </p:nvPicPr>
        <p:blipFill>
          <a:blip r:embed="rId4"/>
          <a:stretch>
            <a:fillRect/>
          </a:stretch>
        </p:blipFill>
        <p:spPr>
          <a:xfrm>
            <a:off x="7523116" y="4982237"/>
            <a:ext cx="4270550" cy="703501"/>
          </a:xfrm>
          <a:prstGeom prst="rect">
            <a:avLst/>
          </a:prstGeom>
        </p:spPr>
      </p:pic>
    </p:spTree>
    <p:extLst>
      <p:ext uri="{BB962C8B-B14F-4D97-AF65-F5344CB8AC3E}">
        <p14:creationId xmlns:p14="http://schemas.microsoft.com/office/powerpoint/2010/main" val="290197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642591" y="476028"/>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1854647" y="1640886"/>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(8)</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相近关系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2498599" y="2266759"/>
            <a:ext cx="637359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指不同事物在形状、内容等方面相似或接近。</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常用的相近关系有</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Similar</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to: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相似</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Near-to</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接近</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2"/>
          <a:stretch>
            <a:fillRect/>
          </a:stretch>
        </p:blipFill>
        <p:spPr>
          <a:xfrm>
            <a:off x="3571528" y="3953876"/>
            <a:ext cx="4034223" cy="715357"/>
          </a:xfrm>
          <a:prstGeom prst="rect">
            <a:avLst/>
          </a:prstGeom>
        </p:spPr>
      </p:pic>
    </p:spTree>
    <p:extLst>
      <p:ext uri="{BB962C8B-B14F-4D97-AF65-F5344CB8AC3E}">
        <p14:creationId xmlns:p14="http://schemas.microsoft.com/office/powerpoint/2010/main" val="109435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表示一元关系</a:t>
            </a:r>
          </a:p>
        </p:txBody>
      </p:sp>
      <p:sp>
        <p:nvSpPr>
          <p:cNvPr id="8" name="矩形 7"/>
          <p:cNvSpPr/>
          <p:nvPr/>
        </p:nvSpPr>
        <p:spPr>
          <a:xfrm>
            <a:off x="1149751" y="1374717"/>
            <a:ext cx="9892497"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pitchFamily="2" charset="-122"/>
                <a:cs typeface="+mn-cs"/>
              </a:rPr>
              <a:t>一元关系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指可以用一元谓词</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P(x)</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表示的关系。谓词</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说明实体的性质、属性等。</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描述的是一些最简单、最直观的事物或概念，</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常用</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是</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有</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会</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能</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等语义关系来说明。如，</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雪是白的</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pitchFamily="2" charset="-122"/>
                <a:cs typeface="+mn-cs"/>
              </a:rPr>
              <a:t>一元关系的描述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应该说，语义网络表示的是二元关系。如何用它来描述一元关系</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结点</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1</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表示实体，结点</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2</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表示实体的性质或属性等， 弧表示语义关系。</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endParaRPr>
          </a:p>
        </p:txBody>
      </p:sp>
      <p:pic>
        <p:nvPicPr>
          <p:cNvPr id="9" name="图片 8"/>
          <p:cNvPicPr>
            <a:picLocks noChangeAspect="1"/>
          </p:cNvPicPr>
          <p:nvPr/>
        </p:nvPicPr>
        <p:blipFill>
          <a:blip r:embed="rId2"/>
          <a:stretch>
            <a:fillRect/>
          </a:stretch>
        </p:blipFill>
        <p:spPr>
          <a:xfrm>
            <a:off x="7622773" y="4702349"/>
            <a:ext cx="3419475" cy="1638300"/>
          </a:xfrm>
          <a:prstGeom prst="rect">
            <a:avLst/>
          </a:prstGeom>
        </p:spPr>
      </p:pic>
      <p:sp>
        <p:nvSpPr>
          <p:cNvPr id="3" name="矩形 2"/>
          <p:cNvSpPr/>
          <p:nvPr/>
        </p:nvSpPr>
        <p:spPr>
          <a:xfrm>
            <a:off x="1149751" y="4702349"/>
            <a:ext cx="597150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动物能运动、会吃</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7767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表示二元关系</a:t>
            </a:r>
          </a:p>
        </p:txBody>
      </p:sp>
      <p:sp>
        <p:nvSpPr>
          <p:cNvPr id="8" name="矩形 7"/>
          <p:cNvSpPr/>
          <p:nvPr/>
        </p:nvSpPr>
        <p:spPr>
          <a:xfrm>
            <a:off x="952981" y="1235657"/>
            <a:ext cx="10656426"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pitchFamily="2" charset="-122"/>
                <a:cs typeface="+mn-cs"/>
              </a:rPr>
              <a:t>二元关系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指可用二元谓词</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P(x</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y)</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表示的关系。其中， </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x</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y</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为实体， </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为实体之间的关系。</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pitchFamily="2" charset="-122"/>
                <a:cs typeface="+mn-cs"/>
              </a:rPr>
              <a:t>二元关系的表示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单个二元关系可直接用一个基本网元来表示。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复杂关系，可通过一些相对独立的二元或一元关系的组合来实现。</a:t>
            </a:r>
          </a:p>
        </p:txBody>
      </p:sp>
      <p:sp>
        <p:nvSpPr>
          <p:cNvPr id="5" name="矩形 4"/>
          <p:cNvSpPr/>
          <p:nvPr/>
        </p:nvSpPr>
        <p:spPr>
          <a:xfrm>
            <a:off x="952981" y="3461752"/>
            <a:ext cx="4604601"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动物能运动、会吃。</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鸟是一种动物，鸟有翅膀、会飞。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鱼是一种动物，鱼生活在水中、会游泳。</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 name="图片 5"/>
          <p:cNvPicPr>
            <a:picLocks noChangeAspect="1"/>
          </p:cNvPicPr>
          <p:nvPr/>
        </p:nvPicPr>
        <p:blipFill>
          <a:blip r:embed="rId2"/>
          <a:stretch>
            <a:fillRect/>
          </a:stretch>
        </p:blipFill>
        <p:spPr>
          <a:xfrm>
            <a:off x="5750763" y="3220050"/>
            <a:ext cx="6057659" cy="3535141"/>
          </a:xfrm>
          <a:prstGeom prst="rect">
            <a:avLst/>
          </a:prstGeom>
        </p:spPr>
      </p:pic>
    </p:spTree>
    <p:extLst>
      <p:ext uri="{BB962C8B-B14F-4D97-AF65-F5344CB8AC3E}">
        <p14:creationId xmlns:p14="http://schemas.microsoft.com/office/powerpoint/2010/main" val="387095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表示二元关系</a:t>
            </a:r>
          </a:p>
        </p:txBody>
      </p:sp>
      <p:sp>
        <p:nvSpPr>
          <p:cNvPr id="5" name="矩形 4"/>
          <p:cNvSpPr/>
          <p:nvPr/>
        </p:nvSpPr>
        <p:spPr>
          <a:xfrm>
            <a:off x="1146162" y="1250576"/>
            <a:ext cx="6111165"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王强是理想公司的经理</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理想公司在中关村</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王强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28</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岁。</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4" name="组合 3"/>
          <p:cNvGrpSpPr/>
          <p:nvPr/>
        </p:nvGrpSpPr>
        <p:grpSpPr>
          <a:xfrm>
            <a:off x="2148310" y="3583152"/>
            <a:ext cx="9029700" cy="2286000"/>
            <a:chOff x="2148310" y="3583152"/>
            <a:chExt cx="9029700" cy="2286000"/>
          </a:xfrm>
        </p:grpSpPr>
        <p:pic>
          <p:nvPicPr>
            <p:cNvPr id="2" name="图片 1"/>
            <p:cNvPicPr>
              <a:picLocks noChangeAspect="1"/>
            </p:cNvPicPr>
            <p:nvPr/>
          </p:nvPicPr>
          <p:blipFill>
            <a:blip r:embed="rId2"/>
            <a:stretch>
              <a:fillRect/>
            </a:stretch>
          </p:blipFill>
          <p:spPr>
            <a:xfrm>
              <a:off x="2148310" y="3583152"/>
              <a:ext cx="9029700" cy="2286000"/>
            </a:xfrm>
            <a:prstGeom prst="rect">
              <a:avLst/>
            </a:prstGeom>
          </p:spPr>
        </p:pic>
        <p:sp>
          <p:nvSpPr>
            <p:cNvPr id="3" name="文本框 2"/>
            <p:cNvSpPr txBox="1"/>
            <p:nvPr/>
          </p:nvSpPr>
          <p:spPr>
            <a:xfrm>
              <a:off x="8440615" y="3822725"/>
              <a:ext cx="1160585"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99"/>
                  </a:solidFill>
                  <a:effectLst/>
                  <a:uLnTx/>
                  <a:uFillTx/>
                  <a:latin typeface="Times New Roman" panose="02020603050405020304" pitchFamily="18" charset="0"/>
                  <a:ea typeface="等线" panose="02010600030101010101" pitchFamily="2" charset="-122"/>
                  <a:cs typeface="Times New Roman" panose="02020603050405020304" pitchFamily="18" charset="0"/>
                </a:rPr>
                <a:t>ISA</a:t>
              </a:r>
              <a:endParaRPr kumimoji="0" lang="zh-CN" altLang="en-US" sz="2000" b="1" i="0" u="none" strike="noStrike" kern="1200" cap="none" spc="0" normalizeH="0" baseline="0" noProof="0" dirty="0">
                <a:ln>
                  <a:noFill/>
                </a:ln>
                <a:solidFill>
                  <a:srgbClr val="000099"/>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37624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588904"/>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表示二元关系</a:t>
            </a:r>
          </a:p>
        </p:txBody>
      </p:sp>
      <p:sp>
        <p:nvSpPr>
          <p:cNvPr id="5" name="矩形 4"/>
          <p:cNvSpPr/>
          <p:nvPr/>
        </p:nvSpPr>
        <p:spPr>
          <a:xfrm>
            <a:off x="1227186" y="1112124"/>
            <a:ext cx="10416946"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李新的笔记本的牌子是</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联想</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、颜色黑灰。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王红的笔记本的牌子是</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方正</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、颜色粉红。</a:t>
            </a:r>
          </a:p>
        </p:txBody>
      </p:sp>
      <p:pic>
        <p:nvPicPr>
          <p:cNvPr id="3" name="图片 2"/>
          <p:cNvPicPr>
            <a:picLocks noChangeAspect="1"/>
          </p:cNvPicPr>
          <p:nvPr/>
        </p:nvPicPr>
        <p:blipFill>
          <a:blip r:embed="rId2"/>
          <a:stretch>
            <a:fillRect/>
          </a:stretch>
        </p:blipFill>
        <p:spPr>
          <a:xfrm>
            <a:off x="2634596" y="2807037"/>
            <a:ext cx="6922807" cy="4050963"/>
          </a:xfrm>
          <a:prstGeom prst="rect">
            <a:avLst/>
          </a:prstGeom>
        </p:spPr>
      </p:pic>
      <p:sp>
        <p:nvSpPr>
          <p:cNvPr id="4" name="矩形 3"/>
          <p:cNvSpPr/>
          <p:nvPr/>
        </p:nvSpPr>
        <p:spPr>
          <a:xfrm>
            <a:off x="1227186" y="2312453"/>
            <a:ext cx="1041694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解</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李新和王红的笔记本均属于具体概念，可增加</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笔记本</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这个抽象概念。</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325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652502" y="1150411"/>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表示多元关系</a:t>
            </a:r>
          </a:p>
        </p:txBody>
      </p:sp>
      <p:sp>
        <p:nvSpPr>
          <p:cNvPr id="5" name="矩形 4"/>
          <p:cNvSpPr/>
          <p:nvPr/>
        </p:nvSpPr>
        <p:spPr>
          <a:xfrm>
            <a:off x="1178260" y="1904227"/>
            <a:ext cx="9835479"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多元关系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可用多元谓词</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pitchFamily="2" charset="-122"/>
                <a:cs typeface="+mn-cs"/>
              </a:rPr>
              <a:t>1 </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pitchFamily="2" charset="-122"/>
                <a:cs typeface="+mn-cs"/>
              </a:rPr>
              <a:t>2</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表示的关系。其中，</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pitchFamily="2" charset="-122"/>
                <a:cs typeface="+mn-cs"/>
              </a:rPr>
              <a:t>1 </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pitchFamily="2" charset="-122"/>
                <a:cs typeface="+mn-cs"/>
              </a:rPr>
              <a:t>2</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为实体，谓词</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a:t>
            </a: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说明这些实体之间的关系。</a:t>
            </a:r>
            <a:endPar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多元关系的表示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用语义网络表示多元关系时，可把它转化为一个或多个二元关系的组合，把这种多元关系表示出来。</a:t>
            </a:r>
          </a:p>
        </p:txBody>
      </p:sp>
    </p:spTree>
    <p:extLst>
      <p:ext uri="{BB962C8B-B14F-4D97-AF65-F5344CB8AC3E}">
        <p14:creationId xmlns:p14="http://schemas.microsoft.com/office/powerpoint/2010/main" val="399568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5150214" y="633022"/>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情况的表示</a:t>
            </a:r>
          </a:p>
        </p:txBody>
      </p:sp>
      <p:sp>
        <p:nvSpPr>
          <p:cNvPr id="5" name="矩形 4"/>
          <p:cNvSpPr/>
          <p:nvPr/>
        </p:nvSpPr>
        <p:spPr>
          <a:xfrm>
            <a:off x="1178260" y="1282310"/>
            <a:ext cx="983547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表示方法</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西蒙提出了增加</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pitchFamily="2" charset="-122"/>
                <a:cs typeface="+mn-cs"/>
              </a:rPr>
              <a:t>情况</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和</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pitchFamily="2" charset="-122"/>
                <a:cs typeface="+mn-cs"/>
              </a:rPr>
              <a:t>动作</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结点的描述方法。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“小燕子这只燕子从春天到秋天占有一个巢”</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sp>
        <p:nvSpPr>
          <p:cNvPr id="11" name="矩形 10"/>
          <p:cNvSpPr/>
          <p:nvPr/>
        </p:nvSpPr>
        <p:spPr>
          <a:xfrm>
            <a:off x="1178259" y="2602395"/>
            <a:ext cx="9835479"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对上述问题，可以把占有用一条孤来表示，但在这种表示方法下，占有关系就无法表示了</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pic>
        <p:nvPicPr>
          <p:cNvPr id="12" name="图片 11"/>
          <p:cNvPicPr>
            <a:picLocks noChangeAspect="1"/>
          </p:cNvPicPr>
          <p:nvPr/>
        </p:nvPicPr>
        <p:blipFill>
          <a:blip r:embed="rId3"/>
          <a:stretch>
            <a:fillRect/>
          </a:stretch>
        </p:blipFill>
        <p:spPr>
          <a:xfrm>
            <a:off x="1361708" y="3466121"/>
            <a:ext cx="8905875" cy="2857500"/>
          </a:xfrm>
          <a:prstGeom prst="rect">
            <a:avLst/>
          </a:prstGeom>
        </p:spPr>
      </p:pic>
    </p:spTree>
    <p:extLst>
      <p:ext uri="{BB962C8B-B14F-4D97-AF65-F5344CB8AC3E}">
        <p14:creationId xmlns:p14="http://schemas.microsoft.com/office/powerpoint/2010/main" val="156826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5184938" y="887665"/>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情况的表示</a:t>
            </a:r>
          </a:p>
        </p:txBody>
      </p:sp>
      <p:sp>
        <p:nvSpPr>
          <p:cNvPr id="4" name="矩形 3"/>
          <p:cNvSpPr/>
          <p:nvPr/>
        </p:nvSpPr>
        <p:spPr>
          <a:xfrm>
            <a:off x="1175645" y="1645094"/>
            <a:ext cx="8018585"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解</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需要设立一个</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pitchFamily="2" charset="-122"/>
                <a:cs typeface="+mn-cs"/>
              </a:rPr>
              <a:t>占有权</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结点，表示占有物和占有时间等。</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pic>
        <p:nvPicPr>
          <p:cNvPr id="9" name="图片 8"/>
          <p:cNvPicPr>
            <a:picLocks noChangeAspect="1"/>
          </p:cNvPicPr>
          <p:nvPr/>
        </p:nvPicPr>
        <p:blipFill>
          <a:blip r:embed="rId3"/>
          <a:stretch>
            <a:fillRect/>
          </a:stretch>
        </p:blipFill>
        <p:spPr>
          <a:xfrm>
            <a:off x="1820060" y="2106759"/>
            <a:ext cx="8816483" cy="4535753"/>
          </a:xfrm>
          <a:prstGeom prst="rect">
            <a:avLst/>
          </a:prstGeom>
        </p:spPr>
      </p:pic>
    </p:spTree>
    <p:extLst>
      <p:ext uri="{BB962C8B-B14F-4D97-AF65-F5344CB8AC3E}">
        <p14:creationId xmlns:p14="http://schemas.microsoft.com/office/powerpoint/2010/main" val="151391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4380274" y="761451"/>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事件和动作的表示</a:t>
            </a:r>
          </a:p>
        </p:txBody>
      </p:sp>
      <p:sp>
        <p:nvSpPr>
          <p:cNvPr id="5" name="矩形 4"/>
          <p:cNvSpPr/>
          <p:nvPr/>
        </p:nvSpPr>
        <p:spPr>
          <a:xfrm>
            <a:off x="1115028" y="1536953"/>
            <a:ext cx="9933435"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用这种方法表示事件或动作时，需要设立一个事件节点或动作结点。其中，事件节点由一些向外引出的弧来指出事件行为及发出者与接受者。动作结点由一些向外引出的孤来指出动作的主体与客体。</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sp>
        <p:nvSpPr>
          <p:cNvPr id="6" name="矩形 5"/>
          <p:cNvSpPr/>
          <p:nvPr/>
        </p:nvSpPr>
        <p:spPr>
          <a:xfrm>
            <a:off x="1115028" y="2928009"/>
            <a:ext cx="6096000" cy="830997"/>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例</a:t>
            </a:r>
            <a:r>
              <a:rPr kumimoji="0" lang="en-US" altLang="zh-CN"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用于语义网络表示</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常河给江涛一个优盘</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解</a:t>
            </a:r>
            <a:r>
              <a:rPr kumimoji="0" lang="en-US" altLang="zh-CN"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endParaRPr>
          </a:p>
        </p:txBody>
      </p:sp>
      <p:sp>
        <p:nvSpPr>
          <p:cNvPr id="10" name="矩形 9"/>
          <p:cNvSpPr/>
          <p:nvPr/>
        </p:nvSpPr>
        <p:spPr>
          <a:xfrm>
            <a:off x="8147389" y="3204743"/>
            <a:ext cx="295465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用</a:t>
            </a:r>
            <a:r>
              <a:rPr kumimoji="0" lang="zh-CN" altLang="en-US" sz="2400" b="0" i="0" u="none" strike="noStrike" kern="1200" cap="none" spc="0" normalizeH="0" baseline="0" noProof="0" dirty="0">
                <a:ln>
                  <a:noFill/>
                </a:ln>
                <a:solidFill>
                  <a:srgbClr val="336741"/>
                </a:solidFill>
                <a:effectLst/>
                <a:uLnTx/>
                <a:uFillTx/>
                <a:latin typeface="HiddenHorzOCR"/>
                <a:ea typeface="等线" panose="02010600030101010101" pitchFamily="2" charset="-122"/>
                <a:cs typeface="+mn-cs"/>
              </a:rPr>
              <a:t>动作结点</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节点表示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矩形 11"/>
          <p:cNvSpPr/>
          <p:nvPr/>
        </p:nvSpPr>
        <p:spPr>
          <a:xfrm>
            <a:off x="2417636" y="3299478"/>
            <a:ext cx="233910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用</a:t>
            </a:r>
            <a:r>
              <a:rPr kumimoji="0" lang="zh-CN" altLang="en-US" sz="2400" b="0" i="0" u="none" strike="noStrike" kern="1200" cap="none" spc="0" normalizeH="0" baseline="0" noProof="0" dirty="0">
                <a:ln>
                  <a:noFill/>
                </a:ln>
                <a:solidFill>
                  <a:srgbClr val="336741"/>
                </a:solidFill>
                <a:effectLst/>
                <a:uLnTx/>
                <a:uFillTx/>
                <a:latin typeface="HiddenHorzOCR"/>
                <a:ea typeface="等线" panose="02010600030101010101" pitchFamily="2" charset="-122"/>
                <a:cs typeface="+mn-cs"/>
              </a:rPr>
              <a:t>事件节点</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表示</a:t>
            </a:r>
            <a:endPar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endParaRPr>
          </a:p>
        </p:txBody>
      </p:sp>
      <p:pic>
        <p:nvPicPr>
          <p:cNvPr id="13" name="图片 12"/>
          <p:cNvPicPr>
            <a:picLocks noChangeAspect="1"/>
          </p:cNvPicPr>
          <p:nvPr/>
        </p:nvPicPr>
        <p:blipFill>
          <a:blip r:embed="rId3"/>
          <a:stretch>
            <a:fillRect/>
          </a:stretch>
        </p:blipFill>
        <p:spPr>
          <a:xfrm>
            <a:off x="439898" y="3966923"/>
            <a:ext cx="6005155" cy="2107218"/>
          </a:xfrm>
          <a:prstGeom prst="rect">
            <a:avLst/>
          </a:prstGeom>
        </p:spPr>
      </p:pic>
      <p:pic>
        <p:nvPicPr>
          <p:cNvPr id="14" name="图片 13"/>
          <p:cNvPicPr>
            <a:picLocks noChangeAspect="1"/>
          </p:cNvPicPr>
          <p:nvPr/>
        </p:nvPicPr>
        <p:blipFill>
          <a:blip r:embed="rId4"/>
          <a:stretch>
            <a:fillRect/>
          </a:stretch>
        </p:blipFill>
        <p:spPr>
          <a:xfrm>
            <a:off x="6591251" y="4257793"/>
            <a:ext cx="5514737" cy="1344353"/>
          </a:xfrm>
          <a:prstGeom prst="rect">
            <a:avLst/>
          </a:prstGeom>
        </p:spPr>
      </p:pic>
    </p:spTree>
    <p:extLst>
      <p:ext uri="{BB962C8B-B14F-4D97-AF65-F5344CB8AC3E}">
        <p14:creationId xmlns:p14="http://schemas.microsoft.com/office/powerpoint/2010/main" val="106425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955FCC0-FDF9-49E9-92F0-09D05276368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2205601" y="1602992"/>
            <a:ext cx="8135938" cy="41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Char char="!"/>
              <a:tabLst/>
              <a:defRPr/>
            </a:pPr>
            <a:endPar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1968</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年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R.Quillian</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在研究人类联想记忆时提</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出，后把它用作知识表示。</a:t>
            </a:r>
          </a:p>
          <a:p>
            <a:pPr marL="0" marR="0" lvl="0" indent="0" algn="l" defTabSz="914400" rtl="0" eaLnBrk="1" fontAlgn="auto" latinLnBrk="0" hangingPunct="1">
              <a:lnSpc>
                <a:spcPct val="100000"/>
              </a:lnSpc>
              <a:spcBef>
                <a:spcPct val="8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逻辑和产生式常用于表示有关领域中各个不</a:t>
            </a:r>
          </a:p>
          <a:p>
            <a:pPr marL="0" marR="0" lvl="0" indent="0" algn="l" defTabSz="914400" rtl="0" eaLnBrk="1" fontAlgn="auto" latinLnBrk="0" hangingPunct="1">
              <a:lnSpc>
                <a:spcPct val="100000"/>
              </a:lnSpc>
              <a:spcBef>
                <a:spcPts val="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同状态间的关系。</a:t>
            </a:r>
          </a:p>
          <a:p>
            <a:pPr marL="0" marR="0" lvl="0" indent="0" algn="l" defTabSz="914400" rtl="0" eaLnBrk="1" fontAlgn="auto" latinLnBrk="0" hangingPunct="1">
              <a:lnSpc>
                <a:spcPct val="100000"/>
              </a:lnSpc>
              <a:spcBef>
                <a:spcPct val="8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语义网络和</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产生式、</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一阶谓词逻辑有相对应</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的表示能力。</a:t>
            </a:r>
          </a:p>
        </p:txBody>
      </p:sp>
      <p:sp>
        <p:nvSpPr>
          <p:cNvPr id="271373" name="Rectangle 13"/>
          <p:cNvSpPr>
            <a:spLocks noGrp="1"/>
          </p:cNvSpPr>
          <p:nvPr>
            <p:ph type="ctrTitle"/>
          </p:nvPr>
        </p:nvSpPr>
        <p:spPr>
          <a:xfrm>
            <a:off x="2063750" y="549275"/>
            <a:ext cx="7772400" cy="719138"/>
          </a:xfrm>
        </p:spPr>
        <p:txBody>
          <a:bodyPr anchor="ctr"/>
          <a:lstStyle/>
          <a:p>
            <a:pPr algn="l"/>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2.4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语义网络表示法</a:t>
            </a:r>
            <a:endParaRPr lang="zh-CN" altLang="en-US" sz="24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71374" name="Rectangle 14"/>
          <p:cNvSpPr>
            <a:spLocks noGrp="1"/>
          </p:cNvSpPr>
          <p:nvPr>
            <p:ph type="subTitle" idx="1"/>
          </p:nvPr>
        </p:nvSpPr>
        <p:spPr>
          <a:xfrm>
            <a:off x="2063750" y="1327458"/>
            <a:ext cx="6832600" cy="576263"/>
          </a:xfrm>
        </p:spPr>
        <p:txBody>
          <a:bodyPr/>
          <a:lstStyle/>
          <a:p>
            <a:pPr algn="l"/>
            <a:r>
              <a:rPr lang="en-US" altLang="zh-CN" sz="2000" dirty="0"/>
              <a:t> </a:t>
            </a:r>
            <a:r>
              <a:rPr lang="en-US" altLang="zh-CN"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2.4.1  </a:t>
            </a:r>
            <a:r>
              <a:rPr lang="zh-CN" altLang="en-US"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概  述 </a:t>
            </a:r>
          </a:p>
        </p:txBody>
      </p:sp>
    </p:spTree>
    <p:extLst>
      <p:ext uri="{BB962C8B-B14F-4D97-AF65-F5344CB8AC3E}">
        <p14:creationId xmlns:p14="http://schemas.microsoft.com/office/powerpoint/2010/main" val="1754687356"/>
      </p:ext>
    </p:extLst>
  </p:cSld>
  <p:clrMapOvr>
    <a:masterClrMapping/>
  </p:clrMapOvr>
  <p:transition spd="slow">
    <p:strips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3" name="矩形 2"/>
          <p:cNvSpPr/>
          <p:nvPr/>
        </p:nvSpPr>
        <p:spPr>
          <a:xfrm>
            <a:off x="995423" y="1100392"/>
            <a:ext cx="10648709"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语义网络的推理过程主要有两种，一种是</a:t>
            </a:r>
            <a:r>
              <a:rPr kumimoji="0" lang="zh-CN" altLang="en-US" sz="2400" b="0" i="0" u="none" strike="noStrike" kern="1200" cap="none" spc="0" normalizeH="0" baseline="0" noProof="0" dirty="0">
                <a:ln>
                  <a:noFill/>
                </a:ln>
                <a:solidFill>
                  <a:srgbClr val="46764F"/>
                </a:solidFill>
                <a:effectLst/>
                <a:uLnTx/>
                <a:uFillTx/>
                <a:latin typeface="HiddenHorzOCR"/>
                <a:ea typeface="等线" panose="02010600030101010101" pitchFamily="2" charset="-122"/>
                <a:cs typeface="+mn-cs"/>
              </a:rPr>
              <a:t>继承</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，另一种是</a:t>
            </a:r>
            <a:r>
              <a:rPr kumimoji="0" lang="zh-CN" altLang="en-US" sz="2400" b="0" i="0" u="none" strike="noStrike" kern="1200" cap="none" spc="0" normalizeH="0" baseline="0" noProof="0" dirty="0">
                <a:ln>
                  <a:noFill/>
                </a:ln>
                <a:solidFill>
                  <a:srgbClr val="46764F"/>
                </a:solidFill>
                <a:effectLst/>
                <a:uLnTx/>
                <a:uFillTx/>
                <a:latin typeface="HiddenHorzOCR"/>
                <a:ea typeface="等线" panose="02010600030101010101" pitchFamily="2" charset="-122"/>
                <a:cs typeface="+mn-cs"/>
              </a:rPr>
              <a:t>匹配</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继承的概念</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是指把对事物的描述从抽象结点传递到实例结点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通过继承可以得到所需结点的一些属性值，它通常是沿着</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等继承弧进行的</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继承的一般过程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(1)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建立一个结点表，用来存放待求解结点和所有以</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ISA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等继承弧与此结点相连的那些结点。初始情况下，表中只有待求解结点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检查表中的第一个结点是否是有继承弧。如果有，就把该弧所指的所有结点放入结点表的末尾，记录这些结点的所有属性，并从结点表中删除第一个结点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如果没有继承孤，仅从结点表中删除第一个结点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(3)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重复</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，直到结点表为空</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此时，记录下来的所有属性都是待求解结点继承来的属性</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p:txBody>
      </p:sp>
    </p:spTree>
    <p:extLst>
      <p:ext uri="{BB962C8B-B14F-4D97-AF65-F5344CB8AC3E}">
        <p14:creationId xmlns:p14="http://schemas.microsoft.com/office/powerpoint/2010/main" val="2710125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5" name="矩形 4"/>
          <p:cNvSpPr/>
          <p:nvPr/>
        </p:nvSpPr>
        <p:spPr>
          <a:xfrm>
            <a:off x="1210888" y="929567"/>
            <a:ext cx="7874497" cy="218521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动物能运动、会吃。</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鸟是一种动物，鸟有翅膀、会飞。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麻雀有爪子，麻雀是一种鸟。</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小麻雀是一只麻雀。</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2" name="组合 1"/>
          <p:cNvGrpSpPr/>
          <p:nvPr/>
        </p:nvGrpSpPr>
        <p:grpSpPr>
          <a:xfrm>
            <a:off x="3465153" y="2477167"/>
            <a:ext cx="7961918" cy="3712723"/>
            <a:chOff x="3465153" y="2477167"/>
            <a:chExt cx="7961918" cy="3712723"/>
          </a:xfrm>
        </p:grpSpPr>
        <p:grpSp>
          <p:nvGrpSpPr>
            <p:cNvPr id="6" name="Group 4"/>
            <p:cNvGrpSpPr>
              <a:grpSpLocks/>
            </p:cNvGrpSpPr>
            <p:nvPr/>
          </p:nvGrpSpPr>
          <p:grpSpPr bwMode="auto">
            <a:xfrm>
              <a:off x="5227884" y="3840391"/>
              <a:ext cx="6164263" cy="2349499"/>
              <a:chOff x="294" y="1950"/>
              <a:chExt cx="3883" cy="1480"/>
            </a:xfrm>
          </p:grpSpPr>
          <p:sp>
            <p:nvSpPr>
              <p:cNvPr id="8" name="Text Box 5"/>
              <p:cNvSpPr txBox="1">
                <a:spLocks noChangeArrowheads="1"/>
              </p:cNvSpPr>
              <p:nvPr/>
            </p:nvSpPr>
            <p:spPr bwMode="auto">
              <a:xfrm>
                <a:off x="2109" y="3097"/>
                <a:ext cx="60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麻雀</a:t>
                </a:r>
              </a:p>
            </p:txBody>
          </p:sp>
          <p:sp>
            <p:nvSpPr>
              <p:cNvPr id="9" name="Text Box 6"/>
              <p:cNvSpPr txBox="1">
                <a:spLocks noChangeArrowheads="1"/>
              </p:cNvSpPr>
              <p:nvPr/>
            </p:nvSpPr>
            <p:spPr bwMode="auto">
              <a:xfrm>
                <a:off x="294" y="3077"/>
                <a:ext cx="906" cy="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小麻雀</a:t>
                </a:r>
              </a:p>
            </p:txBody>
          </p:sp>
          <p:sp>
            <p:nvSpPr>
              <p:cNvPr id="10" name="Text Box 7"/>
              <p:cNvSpPr txBox="1">
                <a:spLocks noChangeArrowheads="1"/>
              </p:cNvSpPr>
              <p:nvPr/>
            </p:nvSpPr>
            <p:spPr bwMode="auto">
              <a:xfrm>
                <a:off x="2157" y="2115"/>
                <a:ext cx="54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鸟</a:t>
                </a:r>
              </a:p>
            </p:txBody>
          </p:sp>
          <p:sp>
            <p:nvSpPr>
              <p:cNvPr id="11" name="Text Box 8"/>
              <p:cNvSpPr txBox="1">
                <a:spLocks noChangeArrowheads="1"/>
              </p:cNvSpPr>
              <p:nvPr/>
            </p:nvSpPr>
            <p:spPr bwMode="auto">
              <a:xfrm>
                <a:off x="3594" y="2093"/>
                <a:ext cx="583"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翅膀</a:t>
                </a:r>
              </a:p>
            </p:txBody>
          </p:sp>
          <p:sp>
            <p:nvSpPr>
              <p:cNvPr id="12" name="Text Box 9"/>
              <p:cNvSpPr txBox="1">
                <a:spLocks noChangeArrowheads="1"/>
              </p:cNvSpPr>
              <p:nvPr/>
            </p:nvSpPr>
            <p:spPr bwMode="auto">
              <a:xfrm>
                <a:off x="1801" y="2614"/>
                <a:ext cx="7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AKO</a:t>
                </a:r>
              </a:p>
            </p:txBody>
          </p:sp>
          <p:sp>
            <p:nvSpPr>
              <p:cNvPr id="13" name="Line 10"/>
              <p:cNvSpPr>
                <a:spLocks noChangeShapeType="1"/>
              </p:cNvSpPr>
              <p:nvPr/>
            </p:nvSpPr>
            <p:spPr bwMode="auto">
              <a:xfrm>
                <a:off x="2687" y="2292"/>
                <a:ext cx="907"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Text Box 11"/>
              <p:cNvSpPr txBox="1">
                <a:spLocks noChangeArrowheads="1"/>
              </p:cNvSpPr>
              <p:nvPr/>
            </p:nvSpPr>
            <p:spPr bwMode="auto">
              <a:xfrm>
                <a:off x="2868" y="1950"/>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Has</a:t>
                </a:r>
              </a:p>
            </p:txBody>
          </p:sp>
          <p:sp>
            <p:nvSpPr>
              <p:cNvPr id="15" name="Line 12"/>
              <p:cNvSpPr>
                <a:spLocks noChangeShapeType="1"/>
              </p:cNvSpPr>
              <p:nvPr/>
            </p:nvSpPr>
            <p:spPr bwMode="auto">
              <a:xfrm flipV="1">
                <a:off x="2471" y="2433"/>
                <a:ext cx="0" cy="68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Text Box 13"/>
              <p:cNvSpPr txBox="1">
                <a:spLocks noChangeArrowheads="1"/>
              </p:cNvSpPr>
              <p:nvPr/>
            </p:nvSpPr>
            <p:spPr bwMode="auto">
              <a:xfrm>
                <a:off x="1338" y="297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ISA</a:t>
                </a:r>
              </a:p>
            </p:txBody>
          </p:sp>
          <p:sp>
            <p:nvSpPr>
              <p:cNvPr id="17" name="Line 14"/>
              <p:cNvSpPr>
                <a:spLocks noChangeShapeType="1"/>
              </p:cNvSpPr>
              <p:nvPr/>
            </p:nvSpPr>
            <p:spPr bwMode="auto">
              <a:xfrm>
                <a:off x="1201" y="3294"/>
                <a:ext cx="907"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8" name="Text Box 7"/>
            <p:cNvSpPr txBox="1">
              <a:spLocks noChangeArrowheads="1"/>
            </p:cNvSpPr>
            <p:nvPr/>
          </p:nvSpPr>
          <p:spPr bwMode="auto">
            <a:xfrm>
              <a:off x="8224960" y="2505590"/>
              <a:ext cx="860425"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飞</a:t>
              </a:r>
            </a:p>
          </p:txBody>
        </p:sp>
        <p:sp>
          <p:nvSpPr>
            <p:cNvPr id="19" name="Text Box 9"/>
            <p:cNvSpPr txBox="1">
              <a:spLocks noChangeArrowheads="1"/>
            </p:cNvSpPr>
            <p:nvPr/>
          </p:nvSpPr>
          <p:spPr bwMode="auto">
            <a:xfrm>
              <a:off x="7601196" y="3297753"/>
              <a:ext cx="1136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Can</a:t>
              </a:r>
            </a:p>
          </p:txBody>
        </p:sp>
        <p:sp>
          <p:nvSpPr>
            <p:cNvPr id="20" name="Line 12"/>
            <p:cNvSpPr>
              <a:spLocks noChangeShapeType="1"/>
            </p:cNvSpPr>
            <p:nvPr/>
          </p:nvSpPr>
          <p:spPr bwMode="auto">
            <a:xfrm flipV="1">
              <a:off x="8664821" y="3010415"/>
              <a:ext cx="0" cy="10795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Text Box 8"/>
            <p:cNvSpPr txBox="1">
              <a:spLocks noChangeArrowheads="1"/>
            </p:cNvSpPr>
            <p:nvPr/>
          </p:nvSpPr>
          <p:spPr bwMode="auto">
            <a:xfrm>
              <a:off x="10501558" y="5654109"/>
              <a:ext cx="92551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爪子</a:t>
              </a:r>
            </a:p>
          </p:txBody>
        </p:sp>
        <p:sp>
          <p:nvSpPr>
            <p:cNvPr id="22" name="Line 10"/>
            <p:cNvSpPr>
              <a:spLocks noChangeShapeType="1"/>
            </p:cNvSpPr>
            <p:nvPr/>
          </p:nvSpPr>
          <p:spPr bwMode="auto">
            <a:xfrm>
              <a:off x="9061695" y="5970022"/>
              <a:ext cx="1439863"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Text Box 11"/>
            <p:cNvSpPr txBox="1">
              <a:spLocks noChangeArrowheads="1"/>
            </p:cNvSpPr>
            <p:nvPr/>
          </p:nvSpPr>
          <p:spPr bwMode="auto">
            <a:xfrm>
              <a:off x="9349033" y="5427097"/>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Has</a:t>
              </a:r>
            </a:p>
          </p:txBody>
        </p:sp>
        <p:sp>
          <p:nvSpPr>
            <p:cNvPr id="24" name="Text Box 7"/>
            <p:cNvSpPr txBox="1">
              <a:spLocks noChangeArrowheads="1"/>
            </p:cNvSpPr>
            <p:nvPr/>
          </p:nvSpPr>
          <p:spPr bwMode="auto">
            <a:xfrm>
              <a:off x="5786958" y="2477167"/>
              <a:ext cx="1160894"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运动</a:t>
              </a:r>
            </a:p>
          </p:txBody>
        </p:sp>
        <p:sp>
          <p:nvSpPr>
            <p:cNvPr id="25" name="Text Box 9"/>
            <p:cNvSpPr txBox="1">
              <a:spLocks noChangeArrowheads="1"/>
            </p:cNvSpPr>
            <p:nvPr/>
          </p:nvSpPr>
          <p:spPr bwMode="auto">
            <a:xfrm>
              <a:off x="5561688" y="3209526"/>
              <a:ext cx="1136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Can</a:t>
              </a:r>
            </a:p>
          </p:txBody>
        </p:sp>
        <p:sp>
          <p:nvSpPr>
            <p:cNvPr id="26" name="Line 12"/>
            <p:cNvSpPr>
              <a:spLocks noChangeShapeType="1"/>
            </p:cNvSpPr>
            <p:nvPr/>
          </p:nvSpPr>
          <p:spPr bwMode="auto">
            <a:xfrm flipV="1">
              <a:off x="6367405" y="3010415"/>
              <a:ext cx="0" cy="10795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Text Box 7"/>
            <p:cNvSpPr txBox="1">
              <a:spLocks noChangeArrowheads="1"/>
            </p:cNvSpPr>
            <p:nvPr/>
          </p:nvSpPr>
          <p:spPr bwMode="auto">
            <a:xfrm>
              <a:off x="5786958" y="4092065"/>
              <a:ext cx="991549"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动物</a:t>
              </a:r>
            </a:p>
          </p:txBody>
        </p:sp>
        <p:sp>
          <p:nvSpPr>
            <p:cNvPr id="29" name="Line 10"/>
            <p:cNvSpPr>
              <a:spLocks noChangeShapeType="1"/>
            </p:cNvSpPr>
            <p:nvPr/>
          </p:nvSpPr>
          <p:spPr bwMode="auto">
            <a:xfrm>
              <a:off x="6759457" y="4373053"/>
              <a:ext cx="1439863" cy="0"/>
            </a:xfrm>
            <a:prstGeom prst="line">
              <a:avLst/>
            </a:prstGeom>
            <a:noFill/>
            <a:ln w="28575">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0" name="Text Box 11"/>
            <p:cNvSpPr txBox="1">
              <a:spLocks noChangeArrowheads="1"/>
            </p:cNvSpPr>
            <p:nvPr/>
          </p:nvSpPr>
          <p:spPr bwMode="auto">
            <a:xfrm>
              <a:off x="7046794" y="3830128"/>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AKO</a:t>
              </a:r>
            </a:p>
          </p:txBody>
        </p:sp>
        <p:sp>
          <p:nvSpPr>
            <p:cNvPr id="31" name="Text Box 7"/>
            <p:cNvSpPr txBox="1">
              <a:spLocks noChangeArrowheads="1"/>
            </p:cNvSpPr>
            <p:nvPr/>
          </p:nvSpPr>
          <p:spPr bwMode="auto">
            <a:xfrm>
              <a:off x="3465153" y="4102328"/>
              <a:ext cx="860425"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a:t>
              </a:r>
            </a:p>
          </p:txBody>
        </p:sp>
        <p:sp>
          <p:nvSpPr>
            <p:cNvPr id="32" name="Line 10"/>
            <p:cNvSpPr>
              <a:spLocks noChangeShapeType="1"/>
            </p:cNvSpPr>
            <p:nvPr/>
          </p:nvSpPr>
          <p:spPr bwMode="auto">
            <a:xfrm>
              <a:off x="4331014" y="4383316"/>
              <a:ext cx="1439863" cy="0"/>
            </a:xfrm>
            <a:prstGeom prst="line">
              <a:avLst/>
            </a:prstGeom>
            <a:noFill/>
            <a:ln w="28575">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3" name="Text Box 11"/>
            <p:cNvSpPr txBox="1">
              <a:spLocks noChangeArrowheads="1"/>
            </p:cNvSpPr>
            <p:nvPr/>
          </p:nvSpPr>
          <p:spPr bwMode="auto">
            <a:xfrm>
              <a:off x="4593865" y="3839687"/>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Can</a:t>
              </a:r>
            </a:p>
          </p:txBody>
        </p:sp>
      </p:grpSp>
    </p:spTree>
    <p:extLst>
      <p:ext uri="{BB962C8B-B14F-4D97-AF65-F5344CB8AC3E}">
        <p14:creationId xmlns:p14="http://schemas.microsoft.com/office/powerpoint/2010/main" val="2418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3" name="矩形 2"/>
          <p:cNvSpPr/>
          <p:nvPr/>
        </p:nvSpPr>
        <p:spPr>
          <a:xfrm>
            <a:off x="983849" y="1902308"/>
            <a:ext cx="10648709"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匹配的概念</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是指在知识库的语义网络中寻找与待求解问题相符的语义网络模式。</a:t>
            </a:r>
            <a:endPar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匹配的过程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(1)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根据待求解问题的要求构造一个网络片断，该网络片断中有些结点或孤的标识是空的，称为询问处，它反映的是待求解的问题。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根据该语义片断到知识库中去寻找所需要的信息。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(3)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当待求解问题的网络片断与知识库中的某语义网络片断相匹配时，则与询问处相匹配的事实就是问题的解。</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p:txBody>
      </p:sp>
      <p:sp>
        <p:nvSpPr>
          <p:cNvPr id="5" name="矩形 4"/>
          <p:cNvSpPr/>
          <p:nvPr/>
        </p:nvSpPr>
        <p:spPr>
          <a:xfrm>
            <a:off x="5690893" y="1070269"/>
            <a:ext cx="90281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匹配</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4724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A34F9E-0D8C-4857-A526-CC0C4A67452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1170" name="Rectangle 2"/>
          <p:cNvSpPr>
            <a:spLocks noGrp="1"/>
          </p:cNvSpPr>
          <p:nvPr>
            <p:ph type="title"/>
          </p:nvPr>
        </p:nvSpPr>
        <p:spPr>
          <a:xfrm>
            <a:off x="838200" y="77788"/>
            <a:ext cx="10515600" cy="1325563"/>
          </a:xfrm>
        </p:spPr>
        <p:txBody>
          <a:bodyPr/>
          <a:lstStyle/>
          <a:p>
            <a:r>
              <a:rPr lang="en-US" altLang="zh-CN" sz="2800" dirty="0">
                <a:solidFill>
                  <a:srgbClr val="33CC33"/>
                </a:solidFill>
                <a:ea typeface="黑体" panose="02010609060101010101" pitchFamily="49" charset="-122"/>
              </a:rPr>
              <a:t>【</a:t>
            </a:r>
            <a:r>
              <a:rPr lang="zh-CN" altLang="en-US" sz="2800" dirty="0">
                <a:solidFill>
                  <a:srgbClr val="33CC33"/>
                </a:solidFill>
                <a:ea typeface="黑体" panose="02010609060101010101" pitchFamily="49" charset="-122"/>
              </a:rPr>
              <a:t>匹配推理实例</a:t>
            </a:r>
            <a:r>
              <a:rPr lang="en-US" altLang="zh-CN" sz="2800" dirty="0">
                <a:solidFill>
                  <a:srgbClr val="33CC33"/>
                </a:solidFill>
                <a:ea typeface="黑体" panose="02010609060101010101" pitchFamily="49" charset="-122"/>
              </a:rPr>
              <a:t>】</a:t>
            </a:r>
          </a:p>
        </p:txBody>
      </p:sp>
      <p:sp>
        <p:nvSpPr>
          <p:cNvPr id="391171" name="Rectangle 3"/>
          <p:cNvSpPr>
            <a:spLocks noGrp="1"/>
          </p:cNvSpPr>
          <p:nvPr>
            <p:ph type="body" idx="1"/>
          </p:nvPr>
        </p:nvSpPr>
        <p:spPr>
          <a:xfrm>
            <a:off x="1981200" y="1116394"/>
            <a:ext cx="8229600" cy="5113338"/>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设在语义网络系统的知识库中存在以下事实的语义网络：</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solidFill>
                  <a:schemeClr val="accent2"/>
                </a:solidFill>
                <a:latin typeface="Arial" panose="020B0604020202020204" pitchFamily="34" charset="0"/>
                <a:ea typeface="楷体_GB2312" pitchFamily="49" charset="-122"/>
              </a:rPr>
              <a:t>“</a:t>
            </a:r>
            <a:r>
              <a:rPr lang="zh-CN" altLang="en-US" b="1" dirty="0">
                <a:solidFill>
                  <a:schemeClr val="accent2"/>
                </a:solidFill>
                <a:ea typeface="楷体_GB2312" pitchFamily="49" charset="-122"/>
              </a:rPr>
              <a:t>哈尔滨工业大学是一所学校，位于哈尔滨市，成立于</a:t>
            </a:r>
            <a:r>
              <a:rPr lang="en-US" altLang="zh-CN" b="1" dirty="0">
                <a:solidFill>
                  <a:schemeClr val="accent2"/>
                </a:solidFill>
                <a:ea typeface="楷体_GB2312" pitchFamily="49" charset="-122"/>
              </a:rPr>
              <a:t>1920</a:t>
            </a:r>
            <a:r>
              <a:rPr lang="zh-CN" altLang="en-US" b="1" dirty="0">
                <a:solidFill>
                  <a:schemeClr val="accent2"/>
                </a:solidFill>
                <a:ea typeface="楷体_GB2312" pitchFamily="49" charset="-122"/>
              </a:rPr>
              <a:t>年。</a:t>
            </a:r>
            <a:r>
              <a:rPr lang="zh-CN" altLang="en-US" b="1" dirty="0">
                <a:solidFill>
                  <a:schemeClr val="accent2"/>
                </a:solidFill>
                <a:latin typeface="Arial" panose="020B0604020202020204" pitchFamily="34" charset="0"/>
                <a:ea typeface="楷体_GB2312" pitchFamily="49" charset="-122"/>
              </a:rPr>
              <a:t>”</a:t>
            </a:r>
            <a:endParaRPr lang="zh-CN" altLang="en-US" b="1" dirty="0">
              <a:solidFill>
                <a:schemeClr val="accent2"/>
              </a:solidFill>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假若要求解的问题是：哈尔滨工业大学位于哪个城市？</a:t>
            </a:r>
          </a:p>
          <a:p>
            <a:pPr>
              <a:lnSpc>
                <a:spcPct val="120000"/>
              </a:lnSpc>
              <a:spcBef>
                <a:spcPct val="30000"/>
              </a:spcBef>
              <a:buFont typeface="Wingdings" panose="05000000000000000000" pitchFamily="2" charset="2"/>
              <a:buNone/>
            </a:pPr>
            <a:r>
              <a:rPr lang="zh-CN" altLang="en-US" b="1" dirty="0">
                <a:ea typeface="楷体_GB2312" pitchFamily="49" charset="-122"/>
              </a:rPr>
              <a:t>           如何利用语义网络进行推理求解？</a:t>
            </a:r>
          </a:p>
        </p:txBody>
      </p:sp>
    </p:spTree>
    <p:extLst>
      <p:ext uri="{BB962C8B-B14F-4D97-AF65-F5344CB8AC3E}">
        <p14:creationId xmlns:p14="http://schemas.microsoft.com/office/powerpoint/2010/main" val="2275334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FB0B16B-12B6-4121-A3B2-4CE90B065D6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2196" name="Rectangle 4"/>
          <p:cNvSpPr>
            <a:spLocks noChangeArrowheads="1"/>
          </p:cNvSpPr>
          <p:nvPr/>
        </p:nvSpPr>
        <p:spPr bwMode="auto">
          <a:xfrm>
            <a:off x="2711451" y="11255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哈尔滨市</a:t>
            </a:r>
          </a:p>
        </p:txBody>
      </p:sp>
      <p:sp>
        <p:nvSpPr>
          <p:cNvPr id="392197" name="Rectangle 5"/>
          <p:cNvSpPr>
            <a:spLocks noChangeArrowheads="1"/>
          </p:cNvSpPr>
          <p:nvPr/>
        </p:nvSpPr>
        <p:spPr bwMode="auto">
          <a:xfrm>
            <a:off x="5087938" y="1125538"/>
            <a:ext cx="2520950"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哈尔滨工业大学</a:t>
            </a:r>
          </a:p>
        </p:txBody>
      </p:sp>
      <p:sp>
        <p:nvSpPr>
          <p:cNvPr id="392198" name="Rectangle 6"/>
          <p:cNvSpPr>
            <a:spLocks noChangeArrowheads="1"/>
          </p:cNvSpPr>
          <p:nvPr/>
        </p:nvSpPr>
        <p:spPr bwMode="auto">
          <a:xfrm>
            <a:off x="8616951" y="11255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学校</a:t>
            </a:r>
          </a:p>
        </p:txBody>
      </p:sp>
      <p:sp>
        <p:nvSpPr>
          <p:cNvPr id="392199" name="Rectangle 7"/>
          <p:cNvSpPr>
            <a:spLocks noChangeArrowheads="1"/>
          </p:cNvSpPr>
          <p:nvPr/>
        </p:nvSpPr>
        <p:spPr bwMode="auto">
          <a:xfrm>
            <a:off x="5448301" y="24209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1920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年</a:t>
            </a:r>
          </a:p>
        </p:txBody>
      </p:sp>
      <p:sp>
        <p:nvSpPr>
          <p:cNvPr id="392200" name="Line 8"/>
          <p:cNvSpPr>
            <a:spLocks noChangeShapeType="1"/>
          </p:cNvSpPr>
          <p:nvPr/>
        </p:nvSpPr>
        <p:spPr bwMode="auto">
          <a:xfrm flipH="1">
            <a:off x="4367214" y="1484313"/>
            <a:ext cx="7207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01" name="Line 9"/>
          <p:cNvSpPr>
            <a:spLocks noChangeShapeType="1"/>
          </p:cNvSpPr>
          <p:nvPr/>
        </p:nvSpPr>
        <p:spPr bwMode="auto">
          <a:xfrm>
            <a:off x="7608888" y="1412875"/>
            <a:ext cx="10080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02" name="Line 10"/>
          <p:cNvSpPr>
            <a:spLocks noChangeShapeType="1"/>
          </p:cNvSpPr>
          <p:nvPr/>
        </p:nvSpPr>
        <p:spPr bwMode="auto">
          <a:xfrm>
            <a:off x="6311900" y="1773238"/>
            <a:ext cx="0" cy="647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03" name="Text Box 11"/>
          <p:cNvSpPr txBox="1">
            <a:spLocks noChangeArrowheads="1"/>
          </p:cNvSpPr>
          <p:nvPr/>
        </p:nvSpPr>
        <p:spPr bwMode="auto">
          <a:xfrm>
            <a:off x="4038600" y="723435"/>
            <a:ext cx="1189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Locate-at</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
        <p:nvSpPr>
          <p:cNvPr id="392204" name="Text Box 12"/>
          <p:cNvSpPr txBox="1">
            <a:spLocks noChangeArrowheads="1"/>
          </p:cNvSpPr>
          <p:nvPr/>
        </p:nvSpPr>
        <p:spPr bwMode="auto">
          <a:xfrm>
            <a:off x="7818174" y="1080056"/>
            <a:ext cx="532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ISA</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
        <p:nvSpPr>
          <p:cNvPr id="392205" name="Text Box 13"/>
          <p:cNvSpPr txBox="1">
            <a:spLocks noChangeArrowheads="1"/>
          </p:cNvSpPr>
          <p:nvPr/>
        </p:nvSpPr>
        <p:spPr bwMode="auto">
          <a:xfrm>
            <a:off x="6383338" y="1916113"/>
            <a:ext cx="14205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Founded-in</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
        <p:nvSpPr>
          <p:cNvPr id="392206" name="Text Box 14"/>
          <p:cNvSpPr txBox="1">
            <a:spLocks noChangeArrowheads="1"/>
          </p:cNvSpPr>
          <p:nvPr/>
        </p:nvSpPr>
        <p:spPr bwMode="auto">
          <a:xfrm>
            <a:off x="3872788" y="3284538"/>
            <a:ext cx="5792073" cy="461665"/>
          </a:xfrm>
          <a:prstGeom prst="rect">
            <a:avLst/>
          </a:prstGeom>
          <a:solidFill>
            <a:srgbClr val="E0B5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知识库中关于哈尔滨工业大学的语义网络</a:t>
            </a:r>
          </a:p>
        </p:txBody>
      </p:sp>
      <p:sp>
        <p:nvSpPr>
          <p:cNvPr id="392207" name="Rectangle 15"/>
          <p:cNvSpPr>
            <a:spLocks noChangeArrowheads="1"/>
          </p:cNvSpPr>
          <p:nvPr/>
        </p:nvSpPr>
        <p:spPr bwMode="auto">
          <a:xfrm>
            <a:off x="3963265" y="4616450"/>
            <a:ext cx="1655762"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a:t>
            </a:r>
          </a:p>
        </p:txBody>
      </p:sp>
      <p:sp>
        <p:nvSpPr>
          <p:cNvPr id="392208" name="Rectangle 16"/>
          <p:cNvSpPr>
            <a:spLocks noChangeArrowheads="1"/>
          </p:cNvSpPr>
          <p:nvPr/>
        </p:nvSpPr>
        <p:spPr bwMode="auto">
          <a:xfrm>
            <a:off x="6339752" y="4616450"/>
            <a:ext cx="2520950" cy="647700"/>
          </a:xfrm>
          <a:prstGeom prst="rect">
            <a:avLst/>
          </a:prstGeom>
          <a:solidFill>
            <a:srgbClr val="FF99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哈尔滨工业大学</a:t>
            </a:r>
          </a:p>
        </p:txBody>
      </p:sp>
      <p:sp>
        <p:nvSpPr>
          <p:cNvPr id="392210" name="Line 18"/>
          <p:cNvSpPr>
            <a:spLocks noChangeShapeType="1"/>
          </p:cNvSpPr>
          <p:nvPr/>
        </p:nvSpPr>
        <p:spPr bwMode="auto">
          <a:xfrm flipH="1">
            <a:off x="5619028" y="4975225"/>
            <a:ext cx="7207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14" name="Text Box 22"/>
          <p:cNvSpPr txBox="1">
            <a:spLocks noChangeArrowheads="1"/>
          </p:cNvSpPr>
          <p:nvPr/>
        </p:nvSpPr>
        <p:spPr bwMode="auto">
          <a:xfrm>
            <a:off x="4440238" y="5516563"/>
            <a:ext cx="3860800" cy="457200"/>
          </a:xfrm>
          <a:prstGeom prst="rect">
            <a:avLst/>
          </a:prstGeom>
          <a:solidFill>
            <a:srgbClr val="E0B5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待求解问题的语义网络片段</a:t>
            </a:r>
          </a:p>
        </p:txBody>
      </p:sp>
      <p:sp>
        <p:nvSpPr>
          <p:cNvPr id="22" name="Text Box 11"/>
          <p:cNvSpPr txBox="1">
            <a:spLocks noChangeArrowheads="1"/>
          </p:cNvSpPr>
          <p:nvPr/>
        </p:nvSpPr>
        <p:spPr bwMode="auto">
          <a:xfrm>
            <a:off x="5453589" y="4265067"/>
            <a:ext cx="1189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Locate-at</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786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861514-DE18-40B9-B8BF-6FAFB3F1221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21195" name="Rectangle 11"/>
          <p:cNvSpPr>
            <a:spLocks noGrp="1"/>
          </p:cNvSpPr>
          <p:nvPr>
            <p:ph type="title"/>
          </p:nvPr>
        </p:nvSpPr>
        <p:spPr>
          <a:xfrm>
            <a:off x="400392" y="207070"/>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2.3.6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语义网络表示法的特点</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921253" y="684938"/>
            <a:ext cx="10773294"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r>
              <a:rPr kumimoji="0" lang="en-US" altLang="zh-CN"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结构性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采用把事物的属性以及事物间的各种语义联系显式地表示出来，是一种结构化的知识表示方法。</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联想性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本来是作为人类联想记忆模型提出来的，它着重强调事物间的语义联系，体现了人类的联想思维过程。</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自索引性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把各接点之间的联系以明确、简洁的方式表示出来，通过与某一结点连结的弧可以很容易的找出与该结点有关的信息，而不必查找整个知识库。这种自索引能力有效的避免搜索时所遇到的组合爆炸问题。</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非严格性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没有象谓词那样严格的形式表示体系，一个给定语义网络的含义完全依赖于处理程序对它所进行的解释，通过语义网络所实现的推理不能保证其正确性。</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复杂性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语义网络表示知识的手段是多种多样的，这虽然对其表示带来了灵活性，但同时也由于表示形式的不一致，使得它的处理增加了复杂性。</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025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3DFF49-1330-450B-8435-25B3FD3EF49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731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39731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39731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39731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39731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框架表示法</a:t>
            </a:r>
          </a:p>
        </p:txBody>
      </p:sp>
      <p:sp>
        <p:nvSpPr>
          <p:cNvPr id="397320"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2276229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DFEC522-6CB1-4810-A1C5-4F58631AD7C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5961" name="Rectangle 25"/>
          <p:cNvSpPr>
            <a:spLocks noChangeArrowheads="1"/>
          </p:cNvSpPr>
          <p:nvPr/>
        </p:nvSpPr>
        <p:spPr bwMode="auto">
          <a:xfrm>
            <a:off x="1060289" y="1804447"/>
            <a:ext cx="102944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1975</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年，</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Minsky</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提出了框架理论。他</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根据人们在理解情景、故事时提出的心理学模型，认为人的知识以框架结构存在人脑中。</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5962" name="Rectangle 26"/>
          <p:cNvSpPr>
            <a:spLocks noChangeArrowheads="1"/>
          </p:cNvSpPr>
          <p:nvPr/>
        </p:nvSpPr>
        <p:spPr bwMode="auto">
          <a:xfrm>
            <a:off x="1060288" y="3174181"/>
            <a:ext cx="1044494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认为人们对现实世界中各种事物的认识都是以一种类似于框架的结构存储在记忆中的，当遇到一个新事物时，就从记忆中找出一个合适的框架，并根据新的情况对其细节加以修改、补充，从而形成对这个新事物的认识。例如，对饭店、教室等的认识。</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5964" name="Rectangle 28"/>
          <p:cNvSpPr>
            <a:spLocks noGrp="1"/>
          </p:cNvSpPr>
          <p:nvPr>
            <p:ph type="title"/>
          </p:nvPr>
        </p:nvSpPr>
        <p:spPr>
          <a:xfrm>
            <a:off x="597784" y="846069"/>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框架表示法概述</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3770747"/>
      </p:ext>
    </p:extLst>
  </p:cSld>
  <p:clrMapOvr>
    <a:masterClrMapping/>
  </p:clrMapOvr>
  <p:transition spd="slow">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DFEC522-6CB1-4810-A1C5-4F58631AD7C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5964" name="Rectangle 28"/>
          <p:cNvSpPr>
            <a:spLocks noGrp="1"/>
          </p:cNvSpPr>
          <p:nvPr>
            <p:ph type="title"/>
          </p:nvPr>
        </p:nvSpPr>
        <p:spPr>
          <a:xfrm>
            <a:off x="516761" y="163163"/>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框架表示法概述</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611046" y="1137454"/>
            <a:ext cx="11134845" cy="51244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框架</a:t>
            </a:r>
            <a:r>
              <a:rPr kumimoji="0" lang="en-US" altLang="zh-CN" sz="28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是人们认识事物的一种通用的数据结构形式。即当新情况发生时，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人们只要把新的数据加入到该通用数据结构中，便可形成一个具体的实体</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类</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这样的通用数据结构就称为框架</a:t>
            </a:r>
            <a:r>
              <a:rPr kumimoji="0" lang="zh-CN" altLang="en-US" sz="27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rPr>
              <a:t>。</a:t>
            </a:r>
            <a:endParaRPr kumimoji="0" lang="en-US" altLang="zh-CN" sz="27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7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实例框架</a:t>
            </a:r>
            <a:r>
              <a:rPr kumimoji="0" lang="en-US" altLang="zh-CN"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对于一个框架，当人们才把观察或认识到的具体细节填入后，就</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得到了该框架的一个具体实例，框架的这种具体实例被称为实例框架</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框架系统</a:t>
            </a:r>
            <a:r>
              <a:rPr kumimoji="0" lang="en-US" altLang="zh-CN"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在框架理论中，框架是知识的基本单位，把一组有关的框架连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结起来使可形成一个框架系统</a:t>
            </a:r>
            <a:r>
              <a:rPr kumimoji="0" lang="en-US" altLang="zh-CN" sz="26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6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框架系统推理</a:t>
            </a:r>
            <a:r>
              <a:rPr kumimoji="0" lang="en-US" altLang="zh-CN" sz="26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6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由框架之间的协调来完成</a:t>
            </a:r>
            <a:r>
              <a:rPr kumimoji="0" lang="en-US" altLang="zh-CN" sz="26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70701867"/>
      </p:ext>
    </p:extLst>
  </p:cSld>
  <p:clrMapOvr>
    <a:masterClrMapping/>
  </p:clrMapOvr>
  <p:transition spd="slow">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2" name="Rectangle 30"/>
          <p:cNvSpPr>
            <a:spLocks noChangeArrowheads="1"/>
          </p:cNvSpPr>
          <p:nvPr/>
        </p:nvSpPr>
        <p:spPr bwMode="auto">
          <a:xfrm>
            <a:off x="1847851" y="1557339"/>
            <a:ext cx="842486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Char char="&amp;"/>
              <a:tabLst/>
              <a:defRPr/>
            </a:pP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组成 </a:t>
            </a: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框架</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由若干个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组成，每个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又划分为若干个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侧面</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描述对象的一个方面属性；</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侧面</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描述相应属性的一个方面。</a:t>
            </a:r>
          </a:p>
        </p:txBody>
      </p:sp>
      <p:sp>
        <p:nvSpPr>
          <p:cNvPr id="294943" name="Rectangle 31"/>
          <p:cNvSpPr>
            <a:spLocks noChangeArrowheads="1"/>
          </p:cNvSpPr>
          <p:nvPr/>
        </p:nvSpPr>
        <p:spPr bwMode="auto">
          <a:xfrm>
            <a:off x="2463299" y="4910952"/>
            <a:ext cx="8353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sym typeface="Wingdings 2" panose="05020102010507070707" pitchFamily="18" charset="2"/>
              </a:rPr>
              <a:t>由框架名、槽名、侧面、值组成。</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294944" name="Rectangle 32"/>
          <p:cNvSpPr>
            <a:spLocks noGrp="1"/>
          </p:cNvSpPr>
          <p:nvPr>
            <p:ph type="title"/>
          </p:nvPr>
        </p:nvSpPr>
        <p:spPr>
          <a:xfrm>
            <a:off x="1919288" y="69215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框架的组成</a:t>
            </a:r>
          </a:p>
        </p:txBody>
      </p:sp>
    </p:spTree>
    <p:extLst>
      <p:ext uri="{BB962C8B-B14F-4D97-AF65-F5344CB8AC3E}">
        <p14:creationId xmlns:p14="http://schemas.microsoft.com/office/powerpoint/2010/main" val="2153990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43"/>
                                        </p:tgtEl>
                                        <p:attrNameLst>
                                          <p:attrName>style.visibility</p:attrName>
                                        </p:attrNameLst>
                                      </p:cBhvr>
                                      <p:to>
                                        <p:strVal val="visible"/>
                                      </p:to>
                                    </p:set>
                                    <p:animEffect transition="in" filter="wipe(left)">
                                      <p:cBhvr>
                                        <p:cTn id="7" dur="1000"/>
                                        <p:tgtEl>
                                          <p:spTgt spid="294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CAE5D7D-3A7A-4541-82D0-6D830038F6A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55" name="Text Box 47"/>
          <p:cNvSpPr txBox="1">
            <a:spLocks noChangeArrowheads="1"/>
          </p:cNvSpPr>
          <p:nvPr/>
        </p:nvSpPr>
        <p:spPr bwMode="auto">
          <a:xfrm>
            <a:off x="2208213" y="1700213"/>
            <a:ext cx="7993062" cy="35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通过概念及语义关系来表示知识的一种网络图，它是一个带标注的有向图。</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457200" marR="0" lvl="1"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Char char="Ø"/>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图中的各个</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节点</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表示各种概念、事物、对象、行为、状态等；</a:t>
            </a:r>
          </a:p>
          <a:p>
            <a:pPr marL="457200" marR="0" lvl="1"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Char char="Ø"/>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图中的</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有向弧</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表示节点间的联系或关系。</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71067" name="Rectangle 59"/>
          <p:cNvSpPr>
            <a:spLocks noGrp="1"/>
          </p:cNvSpPr>
          <p:nvPr>
            <p:ph type="title"/>
          </p:nvPr>
        </p:nvSpPr>
        <p:spPr>
          <a:xfrm>
            <a:off x="1919288" y="476250"/>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什么是语义网络？</a:t>
            </a:r>
          </a:p>
        </p:txBody>
      </p:sp>
    </p:spTree>
    <p:extLst>
      <p:ext uri="{BB962C8B-B14F-4D97-AF65-F5344CB8AC3E}">
        <p14:creationId xmlns:p14="http://schemas.microsoft.com/office/powerpoint/2010/main" val="1074610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8668" name="Rectangle 12"/>
          <p:cNvSpPr>
            <a:spLocks noChangeArrowheads="1"/>
          </p:cNvSpPr>
          <p:nvPr/>
        </p:nvSpPr>
        <p:spPr bwMode="auto">
          <a:xfrm>
            <a:off x="869950" y="541681"/>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宋体" panose="02010600030101010101" pitchFamily="2" charset="-122"/>
                <a:cs typeface="+mn-cs"/>
              </a:rPr>
              <a:t>一个框架结构为：</a:t>
            </a:r>
          </a:p>
        </p:txBody>
      </p:sp>
      <p:sp>
        <p:nvSpPr>
          <p:cNvPr id="10" name="Rectangle 13"/>
          <p:cNvSpPr>
            <a:spLocks noChangeArrowheads="1"/>
          </p:cNvSpPr>
          <p:nvPr/>
        </p:nvSpPr>
        <p:spPr bwMode="auto">
          <a:xfrm>
            <a:off x="2179879" y="1769702"/>
            <a:ext cx="8208962" cy="315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A1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A2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B1</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B2</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C1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C2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 name="文本框 10"/>
          <p:cNvSpPr txBox="1"/>
          <p:nvPr/>
        </p:nvSpPr>
        <p:spPr>
          <a:xfrm>
            <a:off x="2561278"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文本框 13"/>
          <p:cNvSpPr txBox="1"/>
          <p:nvPr/>
        </p:nvSpPr>
        <p:spPr>
          <a:xfrm>
            <a:off x="4084318"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134967"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 name="文本框 13"/>
          <p:cNvSpPr txBox="1"/>
          <p:nvPr/>
        </p:nvSpPr>
        <p:spPr>
          <a:xfrm>
            <a:off x="7570063" y="5077470"/>
            <a:ext cx="615553" cy="775504"/>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7" name="文本框 13"/>
          <p:cNvSpPr txBox="1"/>
          <p:nvPr/>
        </p:nvSpPr>
        <p:spPr>
          <a:xfrm>
            <a:off x="9005159" y="5077470"/>
            <a:ext cx="615553" cy="775504"/>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3" name="矩形 12"/>
          <p:cNvSpPr/>
          <p:nvPr/>
        </p:nvSpPr>
        <p:spPr>
          <a:xfrm>
            <a:off x="2205843" y="1153638"/>
            <a:ext cx="25298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Frame&lt;</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框架名</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&gt;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5995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0" name="矩形 9"/>
          <p:cNvSpPr/>
          <p:nvPr/>
        </p:nvSpPr>
        <p:spPr>
          <a:xfrm>
            <a:off x="1111170" y="291048"/>
            <a:ext cx="10174145" cy="63094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62640"/>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64197"/>
                </a:solidFill>
                <a:effectLst/>
                <a:uLnTx/>
                <a:uFillTx/>
                <a:latin typeface="HiddenHorzOCR"/>
                <a:ea typeface="等线" panose="02010600030101010101" pitchFamily="2" charset="-122"/>
                <a:cs typeface="+mn-cs"/>
              </a:rPr>
              <a:t>一个直接描述硕士生有关情况的框架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Frame &lt;MASTER&gt;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Name: Unit (Last-name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First-name)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Sex: Area (male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female)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Default: 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Age: Unit (Years)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Major: Unit (Major)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Field: Unit (Field)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Advisor: Unit (Last-name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First-name)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Project: Area (National</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Provincial</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Other)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Default: National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Paper: Area (SCI</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EI</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Core</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General)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Default: 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Address: &lt; S-Address&gt;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Telephone: Home      Unit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Mobile    Unit (Number)</a:t>
            </a:r>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136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矩形 13"/>
          <p:cNvSpPr/>
          <p:nvPr/>
        </p:nvSpPr>
        <p:spPr>
          <a:xfrm>
            <a:off x="763929" y="350500"/>
            <a:ext cx="10382491" cy="63709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对那些结构比较复杂的知识，往往需要用多个相互联系的框架来表示。例如，对前面硕士生框架</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“MASTER"</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可分为</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        "Student"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框架，描述所有学生的共性，上层框架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        "Master"</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框架，描述硕士生的个性，子框架，继承</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"Student"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框架的属性</a:t>
            </a:r>
            <a:endPar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22638"/>
                </a:solidFill>
                <a:effectLst/>
                <a:uLnTx/>
                <a:uFillTx/>
                <a:latin typeface="HiddenHorzOCR"/>
                <a:ea typeface="等线" panose="02010600030101010101" pitchFamily="2" charset="-122"/>
                <a:cs typeface="+mn-cs"/>
              </a:rPr>
              <a:t>学生框架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Frame &lt;Student&gt;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Name: Unit (Last-name</a:t>
            </a:r>
            <a:r>
              <a:rPr kumimoji="0" lang="en-US" altLang="zh-CN" sz="2400" b="0" i="0" u="none" strike="noStrike" kern="1200" cap="none" spc="0" normalizeH="0" baseline="0" noProof="0" dirty="0">
                <a:ln>
                  <a:noFill/>
                </a:ln>
                <a:solidFill>
                  <a:srgbClr val="374298"/>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First-name)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Sex: Area (male</a:t>
            </a:r>
            <a:r>
              <a:rPr kumimoji="0" lang="en-US" altLang="zh-CN" sz="2400" b="0" i="0" u="none" strike="noStrike" kern="1200" cap="none" spc="0" normalizeH="0" baseline="0" noProof="0" dirty="0">
                <a:ln>
                  <a:noFill/>
                </a:ln>
                <a:solidFill>
                  <a:srgbClr val="374298"/>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female)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Default: male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缺省</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Age: Unit (Years)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If-Needed: Ask-Age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询问赋值</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Address: &lt; S-Address&gt;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Telephone: Home Unit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Mobile Unit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If-Needed: Ask-Telephone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询问赋值</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endParaRPr>
          </a:p>
        </p:txBody>
      </p:sp>
    </p:spTree>
    <p:extLst>
      <p:ext uri="{BB962C8B-B14F-4D97-AF65-F5344CB8AC3E}">
        <p14:creationId xmlns:p14="http://schemas.microsoft.com/office/powerpoint/2010/main" val="1521117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1161326" y="165834"/>
            <a:ext cx="10042968" cy="65556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03141"/>
                </a:solidFill>
                <a:effectLst/>
                <a:uLnTx/>
                <a:uFillTx/>
                <a:latin typeface="HiddenHorzOCR"/>
                <a:ea typeface="等线" panose="02010600030101010101" pitchFamily="2" charset="-122"/>
                <a:cs typeface="+mn-cs"/>
              </a:rPr>
              <a:t>硕士生框架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Frame &lt;Master&gt;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AKO: &lt;Student&gt;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预定义槽名</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Major: Unit (Major)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专业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If-Needed: Ask - 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询问赋值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If-Added: Check-Major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后继处理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Field: </a:t>
            </a:r>
            <a:r>
              <a:rPr kumimoji="0" lang="en-US" altLang="zh-CN" sz="2400" b="0" i="0" u="none" strike="noStrike" kern="1200" cap="none" spc="0" normalizeH="0" baseline="0" noProof="0">
                <a:ln>
                  <a:noFill/>
                </a:ln>
                <a:solidFill>
                  <a:srgbClr val="363F90"/>
                </a:solidFill>
                <a:effectLst/>
                <a:uLnTx/>
                <a:uFillTx/>
                <a:latin typeface="Times New Roman" panose="02020603050405020304" pitchFamily="18" charset="0"/>
                <a:ea typeface="等线" panose="02010600030101010101" pitchFamily="2" charset="-122"/>
                <a:cs typeface="+mn-cs"/>
              </a:rPr>
              <a:t>Unit (Field)		 </a:t>
            </a: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方向</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If-Needed : Ask - Field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询问赋值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Advisor: Unit (Last-name, First-name)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导师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If-Needed : Ask -Visor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询问赋值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Project: Area (National, Provincial, Other)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项目</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Default: National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缺省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Paper: Area (SCI, EI, Core, General)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论文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Default: Core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缺省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        这里，用到了一个系统</a:t>
            </a:r>
            <a:r>
              <a:rPr kumimoji="0" lang="zh-CN" altLang="en-US" sz="2200" b="0" i="0" u="none" strike="noStrike" kern="1200" cap="none" spc="0" normalizeH="0" baseline="0" noProof="0" dirty="0">
                <a:ln>
                  <a:noFill/>
                </a:ln>
                <a:solidFill>
                  <a:srgbClr val="2A633B"/>
                </a:solidFill>
                <a:effectLst/>
                <a:uLnTx/>
                <a:uFillTx/>
                <a:latin typeface="HiddenHorzOCR"/>
                <a:ea typeface="等线" panose="02010600030101010101" pitchFamily="2" charset="-122"/>
                <a:cs typeface="+mn-cs"/>
              </a:rPr>
              <a:t>预定义槽名</a:t>
            </a:r>
            <a:r>
              <a:rPr kumimoji="0" lang="en-US" altLang="zh-CN" sz="2200" b="0" i="0" u="none" strike="noStrike" kern="1200" cap="none" spc="0" normalizeH="0" baseline="0" noProof="0" dirty="0">
                <a:ln>
                  <a:noFill/>
                </a:ln>
                <a:solidFill>
                  <a:srgbClr val="2A633B"/>
                </a:solidFill>
                <a:effectLst/>
                <a:uLnTx/>
                <a:uFillTx/>
                <a:latin typeface="HiddenHorzOCR"/>
                <a:ea typeface="等线" panose="02010600030101010101" pitchFamily="2" charset="-122"/>
                <a:cs typeface="+mn-cs"/>
              </a:rPr>
              <a:t>AKO </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，其含义为</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是一种</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        当</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AKO</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作为下层框架的糟名时，其槽值为上层框架的框架名，表示该下层框架所描述的事物比其上层框架更具体。并且，由</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AKO</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所联系的框架之间具有属性的继承关系。</a:t>
            </a:r>
            <a:endPar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1053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771647" y="473871"/>
            <a:ext cx="10810753" cy="175432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43F48"/>
                </a:solidFill>
                <a:effectLst/>
                <a:uLnTx/>
                <a:uFillTx/>
                <a:latin typeface="Times New Roman" panose="02020603050405020304" pitchFamily="18" charset="0"/>
                <a:ea typeface="等线" panose="02010600030101010101" pitchFamily="2" charset="-122"/>
                <a:cs typeface="Times New Roman" panose="02020603050405020304" pitchFamily="18" charset="0"/>
              </a:rPr>
              <a:t>实例框架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例如，</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有杨叶和柳青</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个硕士生，</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杨叶，女，计算机专业，参加了导师林海的网络智能研究方向的省部级项目；</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柳青，</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岁，计算机专业，导师是林海，论文被</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EI</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收录。</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矩形 4"/>
          <p:cNvSpPr/>
          <p:nvPr/>
        </p:nvSpPr>
        <p:spPr>
          <a:xfrm>
            <a:off x="6867647" y="2443373"/>
            <a:ext cx="4776484"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硕士生</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框架</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Frame &lt;Master-2</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ISA: &lt;Master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Name: Liu, Qing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Age: 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Major: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Advisor: Lin Hai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Paper: EI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论文</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EI</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收录</a:t>
            </a:r>
          </a:p>
        </p:txBody>
      </p:sp>
      <p:sp>
        <p:nvSpPr>
          <p:cNvPr id="7" name="矩形 6"/>
          <p:cNvSpPr/>
          <p:nvPr/>
        </p:nvSpPr>
        <p:spPr>
          <a:xfrm>
            <a:off x="771647" y="2416810"/>
            <a:ext cx="6096000" cy="286232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硕士生</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-1</a:t>
            </a: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框架</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Frame &lt;Master-1</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ISA: &lt;Master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是一个</a:t>
            </a:r>
            <a:endPar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Name: Yang, Ye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Sex: female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Major: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Field: Web</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Intelligence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方向</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Web</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智能</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Advisor: Lin Hai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导师林海</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Project: Provincial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项目省部级</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矩形 8"/>
          <p:cNvSpPr/>
          <p:nvPr/>
        </p:nvSpPr>
        <p:spPr>
          <a:xfrm>
            <a:off x="1138176" y="5586908"/>
            <a:ext cx="9533681"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其中用到了</a:t>
            </a:r>
            <a:r>
              <a:rPr kumimoji="0" lang="zh-CN" altLang="en-US" sz="2000" b="0" i="0" u="none" strike="noStrike" kern="1200" cap="none" spc="0" normalizeH="0" baseline="0" noProof="0" dirty="0">
                <a:ln>
                  <a:noFill/>
                </a:ln>
                <a:solidFill>
                  <a:srgbClr val="457650"/>
                </a:solidFill>
                <a:effectLst/>
                <a:uLnTx/>
                <a:uFillTx/>
                <a:latin typeface="Times New Roman" panose="02020603050405020304" pitchFamily="18" charset="0"/>
                <a:ea typeface="等线" panose="02010600030101010101" pitchFamily="2" charset="-122"/>
                <a:cs typeface="Times New Roman" panose="02020603050405020304" pitchFamily="18" charset="0"/>
              </a:rPr>
              <a:t>系统预定以槽名</a:t>
            </a:r>
            <a:r>
              <a:rPr kumimoji="0" lang="en-US" altLang="zh-CN" sz="2000" b="0" i="0" u="none" strike="noStrike" kern="1200" cap="none" spc="0" normalizeH="0" baseline="0" noProof="0" dirty="0">
                <a:ln>
                  <a:noFill/>
                </a:ln>
                <a:solidFill>
                  <a:srgbClr val="21683E"/>
                </a:solidFill>
                <a:effectLst/>
                <a:uLnTx/>
                <a:uFillTx/>
                <a:latin typeface="Times New Roman" panose="02020603050405020304" pitchFamily="18" charset="0"/>
                <a:ea typeface="等线" panose="02010600030101010101" pitchFamily="2" charset="-122"/>
                <a:cs typeface="Times New Roman" panose="02020603050405020304" pitchFamily="18" charset="0"/>
              </a:rPr>
              <a:t>I</a:t>
            </a:r>
            <a:r>
              <a:rPr kumimoji="0" lang="en-US" altLang="zh-CN" sz="2000" b="0" i="0" u="none" strike="noStrike" kern="1200" cap="none" spc="0" normalizeH="0" baseline="0" noProof="0" dirty="0">
                <a:ln>
                  <a:noFill/>
                </a:ln>
                <a:solidFill>
                  <a:srgbClr val="457650"/>
                </a:solidFill>
                <a:effectLst/>
                <a:uLnTx/>
                <a:uFillTx/>
                <a:latin typeface="Times New Roman" panose="02020603050405020304" pitchFamily="18" charset="0"/>
                <a:ea typeface="等线" panose="02010600030101010101" pitchFamily="2" charset="-122"/>
                <a:cs typeface="Times New Roman" panose="02020603050405020304" pitchFamily="18" charset="0"/>
              </a:rPr>
              <a:t>SA</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，即</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Master-1</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和</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是</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个具体的</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Master</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4211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854416" y="27125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640258" y="847295"/>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基本结构</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矩形 6"/>
          <p:cNvSpPr/>
          <p:nvPr/>
        </p:nvSpPr>
        <p:spPr>
          <a:xfrm>
            <a:off x="972745" y="1544212"/>
            <a:ext cx="10509341" cy="40164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框架系统由框架之间的横向或纵向联系构成。</a:t>
            </a:r>
            <a:endParaRPr kumimoji="0" lang="en-US" altLang="zh-CN" sz="25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5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C2C3F"/>
                </a:solidFill>
                <a:effectLst/>
                <a:uLnTx/>
                <a:uFillTx/>
                <a:latin typeface="HiddenHorzOCR"/>
                <a:ea typeface="等线" panose="02010600030101010101" pitchFamily="2" charset="-122"/>
                <a:cs typeface="+mn-cs"/>
              </a:rPr>
              <a:t>纵向联系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是指那种具有继承关系的上下层框架之间的联系。如</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学生可按照接受教育的层次分为本、硕和博。每类学生又可按照所学专业的不同划分。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纵向联系通过预定义槽名</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AKO</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和</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ISA</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等来实现。</a:t>
            </a:r>
            <a:endPar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8C2C3F"/>
                </a:solidFill>
                <a:effectLst/>
                <a:uLnTx/>
                <a:uFillTx/>
                <a:latin typeface="HiddenHorzOCR"/>
                <a:ea typeface="等线" panose="02010600030101010101" pitchFamily="2" charset="-122"/>
                <a:cs typeface="+mn-cs"/>
              </a:rPr>
              <a:t>横向联系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是指那种以另外一个框架名作为一个槽的槽值或侧面值所建立起来的框架之间的联系。如</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Student</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框架与</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S</a:t>
            </a:r>
            <a:r>
              <a:rPr kumimoji="0" lang="en-US" altLang="zh-CN" sz="2600" b="0" i="0" u="none" strike="noStrike" kern="1200" cap="none" spc="0" normalizeH="0" baseline="0" noProof="0" dirty="0">
                <a:ln>
                  <a:noFill/>
                </a:ln>
                <a:solidFill>
                  <a:srgbClr val="262466"/>
                </a:solidFill>
                <a:effectLst/>
                <a:uLnTx/>
                <a:uFillTx/>
                <a:latin typeface="HiddenHorzOCR"/>
                <a:ea typeface="等线" panose="02010600030101010101" pitchFamily="2" charset="-122"/>
                <a:cs typeface="+mn-cs"/>
              </a:rPr>
              <a:t>-</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Address</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框架之间就是一种横向联系。</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6364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784968"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550555" y="410761"/>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特性继承</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endParaRPr>
          </a:p>
        </p:txBody>
      </p:sp>
      <p:sp>
        <p:nvSpPr>
          <p:cNvPr id="7" name="矩形 6"/>
          <p:cNvSpPr/>
          <p:nvPr/>
        </p:nvSpPr>
        <p:spPr>
          <a:xfrm>
            <a:off x="964064" y="821603"/>
            <a:ext cx="11157523"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特性继承过程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通过</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ISA </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链来实现。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当需要查询某一事物的某个属性，且描述该事物的框架未提供其属性值时，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系统就沿</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链追溯到具有相同槽的类或超类框架。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如果该槽提供有</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Default</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侧面值，就继承该默认值作为查询结果返回。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如果该槽提供有</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侧面供继承，则执行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操作，去产生一个</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值作为查询结果。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如果对某个事物的某一属性进行了赋值或修改操作，则系统会自动沿</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链追溯到具有相应的类或超类框架，去执行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If</a:t>
            </a:r>
            <a:r>
              <a:rPr kumimoji="0" lang="en-US" altLang="zh-CN" sz="2400" b="0" i="0" u="none" strike="noStrike" kern="1200" cap="none" spc="0" normalizeH="0" baseline="0" noProof="0" dirty="0">
                <a:ln>
                  <a:noFill/>
                </a:ln>
                <a:solidFill>
                  <a:srgbClr val="2B2D6A"/>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Added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操作，作相应的</a:t>
            </a:r>
            <a:r>
              <a:rPr kumimoji="0" lang="zh-CN" altLang="en-US" sz="20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后继处理。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If-Needed</a:t>
            </a: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与</a:t>
            </a:r>
            <a:r>
              <a:rPr kumimoji="0" lang="en-US" altLang="zh-CN"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If-Added</a:t>
            </a: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过程的区别</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它们的主要区别在于激活时机和操作目的不同。</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操作是在系统试图查询某个事物框架中未记载的属性值时激活，并根据查询需求，被动地即时产生所需要的属性值</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If</a:t>
            </a:r>
            <a:r>
              <a:rPr kumimoji="0" lang="en-US" altLang="zh-CN" sz="2400" b="0" i="0" u="none" strike="noStrike" kern="1200" cap="none" spc="0" normalizeH="0" baseline="0" noProof="0" dirty="0">
                <a:ln>
                  <a:noFill/>
                </a:ln>
                <a:solidFill>
                  <a:srgbClr val="2B2D6A"/>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Added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操作是在系统对某个框架的属性作赋值或修改工作后激活，目的在于通过这些后继处理，主动做好配套操作，以消除可能存在的不</a:t>
            </a:r>
            <a:r>
              <a:rPr kumimoji="0" lang="zh-CN" altLang="en-US" sz="2400" b="0" i="0" u="none" strike="noStrike" kern="1200" cap="none" spc="0" normalizeH="0" baseline="0" noProof="0" dirty="0">
                <a:ln>
                  <a:noFill/>
                </a:ln>
                <a:solidFill>
                  <a:srgbClr val="2B2D6A"/>
                </a:solidFill>
                <a:effectLst/>
                <a:uLnTx/>
                <a:uFillTx/>
                <a:latin typeface="HiddenHorzOCR"/>
                <a:ea typeface="等线" panose="02010600030101010101" pitchFamily="2" charset="-122"/>
                <a:cs typeface="+mn-cs"/>
              </a:rPr>
              <a:t>一致</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1279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808117" y="576971"/>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362466" y="1279599"/>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特性继承</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endParaRPr>
          </a:p>
        </p:txBody>
      </p:sp>
      <p:sp>
        <p:nvSpPr>
          <p:cNvPr id="7" name="矩形 6"/>
          <p:cNvSpPr/>
          <p:nvPr/>
        </p:nvSpPr>
        <p:spPr>
          <a:xfrm>
            <a:off x="1034477" y="2048520"/>
            <a:ext cx="10470757"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04A"/>
                </a:solidFill>
                <a:effectLst/>
                <a:uLnTx/>
                <a:uFillTx/>
                <a:latin typeface="HiddenHorzOCR"/>
                <a:ea typeface="等线" panose="02010600030101010101" pitchFamily="2" charset="-122"/>
                <a:cs typeface="+mn-cs"/>
              </a:rPr>
              <a:t>特性继承的例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如前面的学生框架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若要查询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Master-l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Sex ,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则可直接回答</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但要查询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Sex ,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则需要沿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Student</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框架取其默认佳</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若要查询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Field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框架，执行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Field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槽</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If-</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Needed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侧面的</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Ask</a:t>
            </a:r>
            <a:r>
              <a:rPr kumimoji="0" lang="en-US" altLang="zh-CN" sz="2400" b="0" i="0" u="none" strike="noStrike" kern="1200" cap="none" spc="0" normalizeH="0" baseline="0" noProof="0" dirty="0">
                <a:ln>
                  <a:noFill/>
                </a:ln>
                <a:solidFill>
                  <a:srgbClr val="504E83"/>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Field</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操作</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即时产生一个值</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假设产生的值是</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Data-</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Mining,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则表示</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的研究方向为数据挖掘。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如果要修改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框架</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执行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槽</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If-Added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侧面的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Check-Major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操作，对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Field, Advisor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进行修改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以保持知识的一致性。</a:t>
            </a:r>
          </a:p>
        </p:txBody>
      </p:sp>
    </p:spTree>
    <p:extLst>
      <p:ext uri="{BB962C8B-B14F-4D97-AF65-F5344CB8AC3E}">
        <p14:creationId xmlns:p14="http://schemas.microsoft.com/office/powerpoint/2010/main" val="2186023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426153"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2.5.4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框架系统的问题求解过程</a:t>
            </a:r>
          </a:p>
        </p:txBody>
      </p:sp>
      <p:sp>
        <p:nvSpPr>
          <p:cNvPr id="4" name="矩形 3"/>
          <p:cNvSpPr/>
          <p:nvPr/>
        </p:nvSpPr>
        <p:spPr>
          <a:xfrm>
            <a:off x="5167441" y="840135"/>
            <a:ext cx="1787669"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匹配和填槽</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endParaRPr>
          </a:p>
        </p:txBody>
      </p:sp>
      <p:sp>
        <p:nvSpPr>
          <p:cNvPr id="7" name="矩形 6"/>
          <p:cNvSpPr/>
          <p:nvPr/>
        </p:nvSpPr>
        <p:spPr>
          <a:xfrm>
            <a:off x="920608" y="1376452"/>
            <a:ext cx="10306836" cy="477053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框架的匹配实际上是通过对相应槽的槽名和槽值逐个进行比较，并利用继承关系来实现的。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例如，假设前面讨论的学生框架系统已建立在知识库中，若要求从知识库中找出一个满足如下条件的硕士生</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male, Age&lt;25 , Major</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为</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Computer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Project</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为</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National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把这些条件用框架表示出来，就可得到如下的初始问题框架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Frame &lt;Master-x&gt;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Sex: 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Age: Years &lt;25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Major: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Project: National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用此框架和知识库中的框架匹配，显然</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Master -2</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框架可以匹配。因为</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Age</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Major</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槽都符合要求</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Sex </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槽和</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Project</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槽虽然没有给出，但由继承性可知它们分别取默认值</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male</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和</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National, </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完全符合初始问题框架</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Master</a:t>
            </a:r>
            <a:r>
              <a:rPr kumimoji="0" lang="en-US" altLang="zh-CN" sz="2000" b="0" i="0" u="none" strike="noStrike" kern="1200" cap="none" spc="0" normalizeH="0" baseline="0" noProof="0" dirty="0">
                <a:ln>
                  <a:noFill/>
                </a:ln>
                <a:solidFill>
                  <a:srgbClr val="242264"/>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x</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的要求，所以要找的学生有可能是</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Liu Qing</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endParaRPr>
          </a:p>
        </p:txBody>
      </p:sp>
    </p:spTree>
    <p:extLst>
      <p:ext uri="{BB962C8B-B14F-4D97-AF65-F5344CB8AC3E}">
        <p14:creationId xmlns:p14="http://schemas.microsoft.com/office/powerpoint/2010/main" val="106991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Rectangle 2"/>
          <p:cNvSpPr>
            <a:spLocks noGrp="1"/>
          </p:cNvSpPr>
          <p:nvPr>
            <p:ph type="title"/>
          </p:nvPr>
        </p:nvSpPr>
        <p:spPr>
          <a:xfrm>
            <a:off x="414578" y="866385"/>
            <a:ext cx="11542069" cy="649288"/>
          </a:xfrm>
        </p:spPr>
        <p:txBody>
          <a:bodyPr>
            <a:noAutofit/>
          </a:bodyPr>
          <a:lstStyle/>
          <a:p>
            <a:r>
              <a:rPr lang="zh-CN" altLang="en-US" sz="2800" dirty="0">
                <a:solidFill>
                  <a:srgbClr val="00CC00"/>
                </a:solidFill>
                <a:ea typeface="黑体" panose="02010609060101010101" pitchFamily="49" charset="-122"/>
              </a:rPr>
              <a:t>例：</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请用框架表示这一知识：范伟，男，</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岁</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1996</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月到</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2012</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月间在计算机学院任讲师。</a:t>
            </a:r>
            <a:endParaRPr lang="en-US" altLang="zh-CN" sz="2800" dirty="0">
              <a:solidFill>
                <a:srgbClr val="00CC00"/>
              </a:solidFill>
              <a:ea typeface="黑体" panose="02010609060101010101" pitchFamily="49" charset="-122"/>
            </a:endParaRPr>
          </a:p>
        </p:txBody>
      </p:sp>
      <p:sp>
        <p:nvSpPr>
          <p:cNvPr id="10" name="Rectangle 4"/>
          <p:cNvSpPr>
            <a:spLocks noChangeArrowheads="1"/>
          </p:cNvSpPr>
          <p:nvPr/>
        </p:nvSpPr>
        <p:spPr bwMode="auto">
          <a:xfrm>
            <a:off x="2426158" y="2099335"/>
            <a:ext cx="7270235" cy="3582519"/>
          </a:xfrm>
          <a:prstGeom prst="rect">
            <a:avLst/>
          </a:prstGeom>
          <a:noFill/>
          <a:ln w="63500" cmpd="dbl">
            <a:solidFill>
              <a:schemeClr val="hlink"/>
            </a:solidFill>
            <a:miter lim="800000"/>
            <a:headEnd/>
            <a:tailEnd/>
          </a:ln>
          <a:effectLst/>
          <a:extLst>
            <a:ext uri="{909E8E84-426E-40DD-AFC4-6F175D3DCCD1}">
              <a14:hiddenFill xmlns:a14="http://schemas.microsoft.com/office/drawing/2010/main">
                <a:solidFill>
                  <a:srgbClr val="009900">
                    <a:alpha val="46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Frame</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〈Teacher-1〉</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Name:</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Fan</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Wei </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Sex:</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Male</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Age:</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30</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Job</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Lecturer</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Work-time:</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Start: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1996-10</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End:  </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2012-08</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Department</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Computer Science</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Tree>
    <p:extLst>
      <p:ext uri="{BB962C8B-B14F-4D97-AF65-F5344CB8AC3E}">
        <p14:creationId xmlns:p14="http://schemas.microsoft.com/office/powerpoint/2010/main" val="210727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E42720-3D77-44CB-9D08-F65B3894523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81955" name="Text Box 3"/>
          <p:cNvSpPr txBox="1">
            <a:spLocks noChangeArrowheads="1"/>
          </p:cNvSpPr>
          <p:nvPr/>
        </p:nvSpPr>
        <p:spPr bwMode="auto">
          <a:xfrm>
            <a:off x="2208213" y="1412875"/>
            <a:ext cx="7993062"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一般由一些最基本的语义单元组成。这些最基本的语义单元被称为</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语义基元</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。可用如下三元组来表示：</a:t>
            </a:r>
          </a:p>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节点</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，弧，节点</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2)</a:t>
            </a:r>
          </a:p>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也可用有向图表示：</a:t>
            </a:r>
          </a:p>
        </p:txBody>
      </p:sp>
      <p:sp>
        <p:nvSpPr>
          <p:cNvPr id="381964" name="Rectangle 12"/>
          <p:cNvSpPr>
            <a:spLocks noGrp="1"/>
          </p:cNvSpPr>
          <p:nvPr>
            <p:ph type="title"/>
          </p:nvPr>
        </p:nvSpPr>
        <p:spPr>
          <a:xfrm>
            <a:off x="1919288" y="476250"/>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语义网络的基本表示</a:t>
            </a:r>
          </a:p>
        </p:txBody>
      </p:sp>
      <p:grpSp>
        <p:nvGrpSpPr>
          <p:cNvPr id="381967" name="Group 15"/>
          <p:cNvGrpSpPr>
            <a:grpSpLocks/>
          </p:cNvGrpSpPr>
          <p:nvPr/>
        </p:nvGrpSpPr>
        <p:grpSpPr bwMode="auto">
          <a:xfrm>
            <a:off x="3287713" y="3644900"/>
            <a:ext cx="6913562" cy="2808288"/>
            <a:chOff x="1111" y="2296"/>
            <a:chExt cx="4355" cy="1769"/>
          </a:xfrm>
        </p:grpSpPr>
        <p:grpSp>
          <p:nvGrpSpPr>
            <p:cNvPr id="381965" name="Group 13"/>
            <p:cNvGrpSpPr>
              <a:grpSpLocks/>
            </p:cNvGrpSpPr>
            <p:nvPr/>
          </p:nvGrpSpPr>
          <p:grpSpPr bwMode="auto">
            <a:xfrm>
              <a:off x="1111" y="2886"/>
              <a:ext cx="3856" cy="1179"/>
              <a:chOff x="1111" y="2886"/>
              <a:chExt cx="3856" cy="1179"/>
            </a:xfrm>
          </p:grpSpPr>
          <p:sp>
            <p:nvSpPr>
              <p:cNvPr id="381954" name="Rectangle 2"/>
              <p:cNvSpPr>
                <a:spLocks noChangeArrowheads="1"/>
              </p:cNvSpPr>
              <p:nvPr/>
            </p:nvSpPr>
            <p:spPr bwMode="auto">
              <a:xfrm>
                <a:off x="1111" y="2886"/>
                <a:ext cx="3776" cy="1179"/>
              </a:xfrm>
              <a:prstGeom prst="rect">
                <a:avLst/>
              </a:prstGeom>
              <a:noFill/>
              <a:ln w="19050">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381957" name="Group 5"/>
              <p:cNvGrpSpPr>
                <a:grpSpLocks/>
              </p:cNvGrpSpPr>
              <p:nvPr/>
            </p:nvGrpSpPr>
            <p:grpSpPr bwMode="auto">
              <a:xfrm>
                <a:off x="1202" y="2931"/>
                <a:ext cx="3765" cy="1073"/>
                <a:chOff x="1066" y="2205"/>
                <a:chExt cx="3765" cy="1073"/>
              </a:xfrm>
            </p:grpSpPr>
            <p:grpSp>
              <p:nvGrpSpPr>
                <p:cNvPr id="381958" name="Group 6"/>
                <p:cNvGrpSpPr>
                  <a:grpSpLocks/>
                </p:cNvGrpSpPr>
                <p:nvPr/>
              </p:nvGrpSpPr>
              <p:grpSpPr bwMode="auto">
                <a:xfrm>
                  <a:off x="1156" y="2205"/>
                  <a:ext cx="3266" cy="428"/>
                  <a:chOff x="1020" y="2912"/>
                  <a:chExt cx="3266" cy="428"/>
                </a:xfrm>
              </p:grpSpPr>
              <p:sp>
                <p:nvSpPr>
                  <p:cNvPr id="381959" name="Rectangle 7"/>
                  <p:cNvSpPr>
                    <a:spLocks noChangeArrowheads="1"/>
                  </p:cNvSpPr>
                  <p:nvPr/>
                </p:nvSpPr>
                <p:spPr bwMode="auto">
                  <a:xfrm>
                    <a:off x="1020" y="3021"/>
                    <a:ext cx="952" cy="318"/>
                  </a:xfrm>
                  <a:prstGeom prst="rect">
                    <a:avLst/>
                  </a:prstGeom>
                  <a:solidFill>
                    <a:srgbClr val="FFFF66"/>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节点</a:t>
                    </a:r>
                    <a:r>
                      <a:rPr kumimoji="0" lang="en-US" altLang="zh-CN"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a:t>
                    </a:r>
                  </a:p>
                </p:txBody>
              </p:sp>
              <p:sp>
                <p:nvSpPr>
                  <p:cNvPr id="381960" name="Rectangle 8"/>
                  <p:cNvSpPr>
                    <a:spLocks noChangeArrowheads="1"/>
                  </p:cNvSpPr>
                  <p:nvPr/>
                </p:nvSpPr>
                <p:spPr bwMode="auto">
                  <a:xfrm>
                    <a:off x="3334" y="3022"/>
                    <a:ext cx="952" cy="318"/>
                  </a:xfrm>
                  <a:prstGeom prst="rect">
                    <a:avLst/>
                  </a:prstGeom>
                  <a:solidFill>
                    <a:srgbClr val="009900">
                      <a:alpha val="71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节点</a:t>
                    </a:r>
                    <a:r>
                      <a:rPr kumimoji="0" lang="en-US" altLang="zh-CN"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2</a:t>
                    </a:r>
                  </a:p>
                </p:txBody>
              </p:sp>
              <p:sp>
                <p:nvSpPr>
                  <p:cNvPr id="381961" name="Text Box 9"/>
                  <p:cNvSpPr txBox="1">
                    <a:spLocks noChangeArrowheads="1"/>
                  </p:cNvSpPr>
                  <p:nvPr/>
                </p:nvSpPr>
                <p:spPr bwMode="auto">
                  <a:xfrm>
                    <a:off x="2162" y="2912"/>
                    <a:ext cx="1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srgbClr val="FF3300"/>
                        </a:solidFill>
                        <a:effectLst/>
                        <a:uLnTx/>
                        <a:uFillTx/>
                        <a:latin typeface="等线" panose="020F0502020204030204"/>
                        <a:ea typeface="等线" panose="02010600030101010101" pitchFamily="2" charset="-122"/>
                        <a:cs typeface="+mn-cs"/>
                      </a:rPr>
                      <a:t>语义关系</a:t>
                    </a:r>
                  </a:p>
                </p:txBody>
              </p:sp>
              <p:sp>
                <p:nvSpPr>
                  <p:cNvPr id="381962" name="Line 10"/>
                  <p:cNvSpPr>
                    <a:spLocks noChangeShapeType="1"/>
                  </p:cNvSpPr>
                  <p:nvPr/>
                </p:nvSpPr>
                <p:spPr bwMode="auto">
                  <a:xfrm>
                    <a:off x="1973" y="3203"/>
                    <a:ext cx="1361"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381963" name="Text Box 11"/>
                <p:cNvSpPr txBox="1">
                  <a:spLocks noChangeArrowheads="1"/>
                </p:cNvSpPr>
                <p:nvPr/>
              </p:nvSpPr>
              <p:spPr bwMode="auto">
                <a:xfrm>
                  <a:off x="1066" y="2731"/>
                  <a:ext cx="376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仿宋_GB2312" pitchFamily="49" charset="-122"/>
                      <a:cs typeface="+mn-cs"/>
                    </a:rPr>
                    <a:t>每一个要表达的事实用一个“节点”表示；</a:t>
                  </a:r>
                </a:p>
                <a:p>
                  <a:pPr marL="0" marR="0" lvl="0" indent="0" algn="l" defTabSz="914400" rtl="0" eaLnBrk="1" fontAlgn="auto" latinLnBrk="0" hangingPunct="1">
                    <a:lnSpc>
                      <a:spcPct val="100000"/>
                    </a:lnSpc>
                    <a:spcBef>
                      <a:spcPct val="10000"/>
                    </a:spcBef>
                    <a:spcAft>
                      <a:spcPts val="0"/>
                    </a:spcAft>
                    <a:buClr>
                      <a:srgbClr val="0000FF"/>
                    </a:buClr>
                    <a:buSzTx/>
                    <a:buFont typeface="Arial" panose="020B0604020202020204" pitchFamily="34" charset="0"/>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仿宋_GB2312" pitchFamily="49" charset="-122"/>
                      <a:cs typeface="+mn-cs"/>
                    </a:rPr>
                    <a:t>事实之间的关系用“有向弧”表示。</a:t>
                  </a:r>
                </a:p>
              </p:txBody>
            </p:sp>
          </p:grpSp>
        </p:grpSp>
        <p:sp>
          <p:nvSpPr>
            <p:cNvPr id="381966" name="AutoShape 14"/>
            <p:cNvSpPr>
              <a:spLocks noChangeArrowheads="1"/>
            </p:cNvSpPr>
            <p:nvPr/>
          </p:nvSpPr>
          <p:spPr bwMode="auto">
            <a:xfrm>
              <a:off x="4241" y="2296"/>
              <a:ext cx="1225" cy="363"/>
            </a:xfrm>
            <a:prstGeom prst="wedgeRoundRectCallout">
              <a:avLst>
                <a:gd name="adj1" fmla="val -45593"/>
                <a:gd name="adj2" fmla="val 107301"/>
                <a:gd name="adj3" fmla="val 16667"/>
              </a:avLst>
            </a:prstGeom>
            <a:solidFill>
              <a:srgbClr val="FFCC99"/>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基本网元</a:t>
              </a:r>
            </a:p>
          </p:txBody>
        </p:sp>
      </p:grpSp>
    </p:spTree>
    <p:extLst>
      <p:ext uri="{BB962C8B-B14F-4D97-AF65-F5344CB8AC3E}">
        <p14:creationId xmlns:p14="http://schemas.microsoft.com/office/powerpoint/2010/main" val="1768771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403003" y="45141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框架表示法的特征</a:t>
            </a:r>
          </a:p>
        </p:txBody>
      </p:sp>
      <p:sp>
        <p:nvSpPr>
          <p:cNvPr id="8" name="矩形 7"/>
          <p:cNvSpPr/>
          <p:nvPr/>
        </p:nvSpPr>
        <p:spPr>
          <a:xfrm>
            <a:off x="898103" y="1136350"/>
            <a:ext cx="10773294" cy="470898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r>
              <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结构性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最突出特点是善于表示结构性知识，它能够把知识的内部结构关系以及知识问的特殊联系表示出来。</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深层性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框架表示法不仅可以从多个方面、多重属性表示知识，而且还可以通过</a:t>
            </a:r>
            <a:r>
              <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ISA </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AKO</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等槽以嵌套结构分层地对知识进行表示，因此能用来表达事物间复杂的深层联系。</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继承性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在框架系统中，下层框架可以继承上层框架的槽值，也可以进行补充和修改，这样既减少知识冗余，又较好地保证了知识的一致性。</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自然性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框架能把与某个实体或实体集相关特性都集中在一起，从而高度模拟了人脑对实体多方面、多层次的存储结构，直观，自然，易于理解。</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缺乏框架的形式理论</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至今，还没有建立框架的形式理论。</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缺乏过程性知识表示</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框架系统不使于表示过程性知识，缺乏如何使用框架中知识的描述能力。框架推理过程需要用到一些与领域无关的推理规则，而这些规则在框架系统中又很难表达。</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清晰性难以保证</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由于各框架本身的数据结构不一定相同，从而框架系统的清晰性很难保证。</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0964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6D93C25-A275-4935-884E-CACF4E6725E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0500" name="Text Box 36"/>
          <p:cNvSpPr txBox="1">
            <a:spLocks noChangeArrowheads="1"/>
          </p:cNvSpPr>
          <p:nvPr/>
        </p:nvSpPr>
        <p:spPr bwMode="auto">
          <a:xfrm>
            <a:off x="1919289" y="1125538"/>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例</a:t>
            </a:r>
            <a:r>
              <a:rPr kumimoji="0" lang="en-US" altLang="zh-CN"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rgbClr val="0066FF"/>
                </a:solidFill>
                <a:effectLst/>
                <a:uLnTx/>
                <a:uFillTx/>
                <a:latin typeface="等线" panose="020F0502020204030204"/>
                <a:ea typeface="楷体_GB2312" pitchFamily="49" charset="-122"/>
                <a:cs typeface="+mn-cs"/>
              </a:rPr>
              <a:t>“</a:t>
            </a: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小李和小王是朋友</a:t>
            </a:r>
            <a:r>
              <a:rPr kumimoji="0" lang="zh-CN" altLang="en-US" sz="2800" b="1" i="0" u="none" strike="noStrike" kern="1200" cap="none" spc="0" normalizeH="0" baseline="0" noProof="0">
                <a:ln>
                  <a:noFill/>
                </a:ln>
                <a:solidFill>
                  <a:srgbClr val="0066FF"/>
                </a:solidFill>
                <a:effectLst/>
                <a:uLnTx/>
                <a:uFillTx/>
                <a:latin typeface="等线" panose="020F0502020204030204"/>
                <a:ea typeface="楷体_GB2312" pitchFamily="49" charset="-122"/>
                <a:cs typeface="+mn-cs"/>
              </a:rPr>
              <a:t>”</a:t>
            </a:r>
            <a:endPar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endParaRPr>
          </a:p>
        </p:txBody>
      </p:sp>
      <p:sp>
        <p:nvSpPr>
          <p:cNvPr id="190501" name="Text Box 37"/>
          <p:cNvSpPr txBox="1">
            <a:spLocks noChangeArrowheads="1"/>
          </p:cNvSpPr>
          <p:nvPr/>
        </p:nvSpPr>
        <p:spPr bwMode="auto">
          <a:xfrm>
            <a:off x="1992313" y="1844676"/>
            <a:ext cx="323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语义网络表示：</a:t>
            </a:r>
          </a:p>
        </p:txBody>
      </p:sp>
      <p:grpSp>
        <p:nvGrpSpPr>
          <p:cNvPr id="190507" name="Group 43"/>
          <p:cNvGrpSpPr>
            <a:grpSpLocks/>
          </p:cNvGrpSpPr>
          <p:nvPr/>
        </p:nvGrpSpPr>
        <p:grpSpPr bwMode="auto">
          <a:xfrm>
            <a:off x="5159376" y="2060575"/>
            <a:ext cx="4454525" cy="679450"/>
            <a:chOff x="2426" y="1071"/>
            <a:chExt cx="2187" cy="428"/>
          </a:xfrm>
        </p:grpSpPr>
        <p:sp>
          <p:nvSpPr>
            <p:cNvPr id="190503" name="Rectangle 39"/>
            <p:cNvSpPr>
              <a:spLocks noChangeArrowheads="1"/>
            </p:cNvSpPr>
            <p:nvPr/>
          </p:nvSpPr>
          <p:spPr bwMode="auto">
            <a:xfrm>
              <a:off x="2426" y="1180"/>
              <a:ext cx="635"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小李</a:t>
              </a:r>
            </a:p>
          </p:txBody>
        </p:sp>
        <p:sp>
          <p:nvSpPr>
            <p:cNvPr id="190504" name="Rectangle 40"/>
            <p:cNvSpPr>
              <a:spLocks noChangeArrowheads="1"/>
            </p:cNvSpPr>
            <p:nvPr/>
          </p:nvSpPr>
          <p:spPr bwMode="auto">
            <a:xfrm>
              <a:off x="3978" y="1181"/>
              <a:ext cx="635"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alpha val="71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小王</a:t>
              </a:r>
            </a:p>
          </p:txBody>
        </p:sp>
        <p:sp>
          <p:nvSpPr>
            <p:cNvPr id="190505" name="Text Box 41"/>
            <p:cNvSpPr txBox="1">
              <a:spLocks noChangeArrowheads="1"/>
            </p:cNvSpPr>
            <p:nvPr/>
          </p:nvSpPr>
          <p:spPr bwMode="auto">
            <a:xfrm>
              <a:off x="3243" y="1071"/>
              <a:ext cx="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朋友</a:t>
              </a:r>
            </a:p>
          </p:txBody>
        </p:sp>
        <p:sp>
          <p:nvSpPr>
            <p:cNvPr id="190506" name="Line 42"/>
            <p:cNvSpPr>
              <a:spLocks noChangeShapeType="1"/>
            </p:cNvSpPr>
            <p:nvPr/>
          </p:nvSpPr>
          <p:spPr bwMode="auto">
            <a:xfrm>
              <a:off x="3062" y="1362"/>
              <a:ext cx="907"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90508" name="Text Box 44"/>
          <p:cNvSpPr txBox="1">
            <a:spLocks noChangeArrowheads="1"/>
          </p:cNvSpPr>
          <p:nvPr/>
        </p:nvSpPr>
        <p:spPr bwMode="auto">
          <a:xfrm>
            <a:off x="2208214" y="5675232"/>
            <a:ext cx="79914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产生式表示：</a:t>
            </a:r>
            <a:r>
              <a:rPr kumimoji="0" lang="zh-CN" altLang="en-US" sz="2800" b="1"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Friend</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Li</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Wang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endParaRPr>
          </a:p>
        </p:txBody>
      </p:sp>
      <p:sp>
        <p:nvSpPr>
          <p:cNvPr id="190509" name="Text Box 45"/>
          <p:cNvSpPr txBox="1">
            <a:spLocks noChangeArrowheads="1"/>
          </p:cNvSpPr>
          <p:nvPr/>
        </p:nvSpPr>
        <p:spPr bwMode="auto">
          <a:xfrm>
            <a:off x="2175349" y="3298100"/>
            <a:ext cx="985743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一阶谓词逻辑表示：</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定义谓词：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Friend(x, y)</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。定义个体词：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Li:</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小李；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Wang:</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小王</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表示为：</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Friend( Li, Wang)              </a:t>
            </a:r>
          </a:p>
        </p:txBody>
      </p:sp>
      <p:sp>
        <p:nvSpPr>
          <p:cNvPr id="190512" name="Rectangle 48"/>
          <p:cNvSpPr>
            <a:spLocks noGrp="1"/>
          </p:cNvSpPr>
          <p:nvPr>
            <p:ph type="title"/>
          </p:nvPr>
        </p:nvSpPr>
        <p:spPr>
          <a:xfrm>
            <a:off x="1847850" y="333375"/>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语义网络表示实例</a:t>
            </a:r>
          </a:p>
        </p:txBody>
      </p:sp>
    </p:spTree>
    <p:extLst>
      <p:ext uri="{BB962C8B-B14F-4D97-AF65-F5344CB8AC3E}">
        <p14:creationId xmlns:p14="http://schemas.microsoft.com/office/powerpoint/2010/main" val="145771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5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5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5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0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01" grpId="0"/>
      <p:bldP spid="190508" grpId="0"/>
      <p:bldP spid="1905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4B2E8E8-8B48-48D1-981A-F56F5029D18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84003" name="Rectangle 3"/>
          <p:cNvSpPr>
            <a:spLocks noGrp="1"/>
          </p:cNvSpPr>
          <p:nvPr>
            <p:ph type="body" idx="1"/>
          </p:nvPr>
        </p:nvSpPr>
        <p:spPr/>
        <p:txBody>
          <a:bodyPr/>
          <a:lstStyle/>
          <a:p>
            <a:pPr>
              <a:lnSpc>
                <a:spcPct val="130000"/>
              </a:lnSpc>
              <a:spcBef>
                <a:spcPct val="40000"/>
              </a:spcBef>
              <a:buFont typeface="Wingdings" panose="05000000000000000000" pitchFamily="2" charset="2"/>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把多个基本网元用相应的语义联系关联在一起时，就可得到一个</a:t>
            </a:r>
            <a:r>
              <a:rPr lang="zh-CN" altLang="en-US" b="1" dirty="0">
                <a:solidFill>
                  <a:srgbClr val="CC0000"/>
                </a:solidFill>
                <a:latin typeface="楷体_GB2312" pitchFamily="49" charset="-122"/>
                <a:ea typeface="楷体_GB2312" pitchFamily="49" charset="-122"/>
              </a:rPr>
              <a:t>语义网络</a:t>
            </a:r>
            <a:r>
              <a:rPr lang="zh-CN" altLang="en-US" b="1" dirty="0">
                <a:latin typeface="楷体_GB2312" pitchFamily="49" charset="-122"/>
                <a:ea typeface="楷体_GB2312" pitchFamily="49" charset="-122"/>
              </a:rPr>
              <a:t>。</a:t>
            </a:r>
          </a:p>
          <a:p>
            <a:pPr>
              <a:lnSpc>
                <a:spcPct val="130000"/>
              </a:lnSpc>
              <a:spcBef>
                <a:spcPct val="40000"/>
              </a:spcBef>
              <a:buFont typeface="Wingdings" panose="05000000000000000000" pitchFamily="2" charset="2"/>
              <a:buNone/>
            </a:pPr>
            <a:r>
              <a:rPr lang="zh-CN" altLang="en-US" b="1" dirty="0">
                <a:latin typeface="楷体_GB2312" pitchFamily="49" charset="-122"/>
                <a:ea typeface="楷体_GB2312" pitchFamily="49" charset="-122"/>
              </a:rPr>
              <a:t>      语义网络中的节点还可以是一个语义子网络，所以，语义网络实质上是一种</a:t>
            </a:r>
            <a:r>
              <a:rPr lang="zh-CN" altLang="en-US" b="1" dirty="0">
                <a:solidFill>
                  <a:srgbClr val="CC0000"/>
                </a:solidFill>
                <a:latin typeface="楷体_GB2312" pitchFamily="49" charset="-122"/>
                <a:ea typeface="楷体_GB2312" pitchFamily="49" charset="-122"/>
              </a:rPr>
              <a:t>多层次</a:t>
            </a:r>
            <a:r>
              <a:rPr lang="zh-CN" altLang="en-US" b="1" dirty="0">
                <a:latin typeface="楷体_GB2312" pitchFamily="49" charset="-122"/>
                <a:ea typeface="楷体_GB2312" pitchFamily="49" charset="-122"/>
              </a:rPr>
              <a:t>的嵌套结构。</a:t>
            </a:r>
          </a:p>
        </p:txBody>
      </p:sp>
    </p:spTree>
    <p:extLst>
      <p:ext uri="{BB962C8B-B14F-4D97-AF65-F5344CB8AC3E}">
        <p14:creationId xmlns:p14="http://schemas.microsoft.com/office/powerpoint/2010/main" val="293963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26796B-7781-4D54-9957-32405F9205D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1501" name="Text Box 13"/>
          <p:cNvSpPr txBox="1">
            <a:spLocks noChangeArrowheads="1"/>
          </p:cNvSpPr>
          <p:nvPr/>
        </p:nvSpPr>
        <p:spPr bwMode="auto">
          <a:xfrm>
            <a:off x="1774826" y="404814"/>
            <a:ext cx="1008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3200" b="1" i="0" u="none" strike="noStrike" kern="1200" cap="none" spc="0" normalizeH="0" baseline="0" noProof="0">
                <a:ln>
                  <a:noFill/>
                </a:ln>
                <a:solidFill>
                  <a:srgbClr val="0066FF"/>
                </a:solidFill>
                <a:effectLst/>
                <a:uLnTx/>
                <a:uFillTx/>
                <a:latin typeface="等线" panose="020F0502020204030204"/>
                <a:ea typeface="等线" panose="02010600030101010101" pitchFamily="2" charset="-122"/>
                <a:cs typeface="+mn-cs"/>
              </a:rPr>
              <a:t>例</a:t>
            </a:r>
            <a:r>
              <a:rPr kumimoji="0" lang="en-US" altLang="zh-CN" sz="3200" b="1" i="0" u="none" strike="noStrike" kern="1200" cap="none" spc="0" normalizeH="0" baseline="0" noProof="0">
                <a:ln>
                  <a:noFill/>
                </a:ln>
                <a:solidFill>
                  <a:srgbClr val="0066FF"/>
                </a:solidFill>
                <a:effectLst/>
                <a:uLnTx/>
                <a:uFillTx/>
                <a:latin typeface="等线" panose="020F0502020204030204"/>
                <a:ea typeface="等线" panose="02010600030101010101" pitchFamily="2" charset="-122"/>
                <a:cs typeface="+mn-cs"/>
              </a:rPr>
              <a:t>2:</a:t>
            </a:r>
          </a:p>
        </p:txBody>
      </p:sp>
      <p:grpSp>
        <p:nvGrpSpPr>
          <p:cNvPr id="191543" name="Group 55"/>
          <p:cNvGrpSpPr>
            <a:grpSpLocks/>
          </p:cNvGrpSpPr>
          <p:nvPr/>
        </p:nvGrpSpPr>
        <p:grpSpPr bwMode="auto">
          <a:xfrm>
            <a:off x="1544638" y="1125538"/>
            <a:ext cx="9123362" cy="5141912"/>
            <a:chOff x="13" y="754"/>
            <a:chExt cx="5729" cy="3194"/>
          </a:xfrm>
        </p:grpSpPr>
        <p:grpSp>
          <p:nvGrpSpPr>
            <p:cNvPr id="191538" name="Group 50"/>
            <p:cNvGrpSpPr>
              <a:grpSpLocks/>
            </p:cNvGrpSpPr>
            <p:nvPr/>
          </p:nvGrpSpPr>
          <p:grpSpPr bwMode="auto">
            <a:xfrm>
              <a:off x="1395" y="3486"/>
              <a:ext cx="1874" cy="462"/>
              <a:chOff x="1429" y="3493"/>
              <a:chExt cx="1842" cy="455"/>
            </a:xfrm>
          </p:grpSpPr>
          <p:sp>
            <p:nvSpPr>
              <p:cNvPr id="191506" name="Oval 18"/>
              <p:cNvSpPr>
                <a:spLocks noChangeArrowheads="1"/>
              </p:cNvSpPr>
              <p:nvPr/>
            </p:nvSpPr>
            <p:spPr bwMode="auto">
              <a:xfrm>
                <a:off x="2291" y="3603"/>
                <a:ext cx="980" cy="34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办公用品</a:t>
                </a:r>
              </a:p>
            </p:txBody>
          </p:sp>
          <p:sp>
            <p:nvSpPr>
              <p:cNvPr id="191525" name="Line 37"/>
              <p:cNvSpPr>
                <a:spLocks noChangeShapeType="1"/>
              </p:cNvSpPr>
              <p:nvPr/>
            </p:nvSpPr>
            <p:spPr bwMode="auto">
              <a:xfrm>
                <a:off x="1429" y="3793"/>
                <a:ext cx="861"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26" name="Text Box 38"/>
              <p:cNvSpPr txBox="1">
                <a:spLocks noChangeArrowheads="1"/>
              </p:cNvSpPr>
              <p:nvPr/>
            </p:nvSpPr>
            <p:spPr bwMode="auto">
              <a:xfrm>
                <a:off x="1610" y="3493"/>
                <a:ext cx="61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grpSp>
        <p:grpSp>
          <p:nvGrpSpPr>
            <p:cNvPr id="191539" name="Group 51"/>
            <p:cNvGrpSpPr>
              <a:grpSpLocks/>
            </p:cNvGrpSpPr>
            <p:nvPr/>
          </p:nvGrpSpPr>
          <p:grpSpPr bwMode="auto">
            <a:xfrm>
              <a:off x="1395" y="1214"/>
              <a:ext cx="2446" cy="1335"/>
              <a:chOff x="1429" y="1253"/>
              <a:chExt cx="2404" cy="1316"/>
            </a:xfrm>
          </p:grpSpPr>
          <p:sp>
            <p:nvSpPr>
              <p:cNvPr id="191505" name="Oval 17"/>
              <p:cNvSpPr>
                <a:spLocks noChangeArrowheads="1"/>
              </p:cNvSpPr>
              <p:nvPr/>
            </p:nvSpPr>
            <p:spPr bwMode="auto">
              <a:xfrm>
                <a:off x="2290" y="2251"/>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老板</a:t>
                </a:r>
              </a:p>
            </p:txBody>
          </p:sp>
          <p:sp>
            <p:nvSpPr>
              <p:cNvPr id="191527" name="Line 39"/>
              <p:cNvSpPr>
                <a:spLocks noChangeShapeType="1"/>
              </p:cNvSpPr>
              <p:nvPr/>
            </p:nvSpPr>
            <p:spPr bwMode="auto">
              <a:xfrm>
                <a:off x="1429" y="2432"/>
                <a:ext cx="861"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28" name="Text Box 40"/>
              <p:cNvSpPr txBox="1">
                <a:spLocks noChangeArrowheads="1"/>
              </p:cNvSpPr>
              <p:nvPr/>
            </p:nvSpPr>
            <p:spPr bwMode="auto">
              <a:xfrm>
                <a:off x="1610" y="2160"/>
                <a:ext cx="47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ISA</a:t>
                </a:r>
              </a:p>
            </p:txBody>
          </p:sp>
          <p:sp>
            <p:nvSpPr>
              <p:cNvPr id="191530" name="Line 42"/>
              <p:cNvSpPr>
                <a:spLocks noChangeShapeType="1"/>
              </p:cNvSpPr>
              <p:nvPr/>
            </p:nvSpPr>
            <p:spPr bwMode="auto">
              <a:xfrm flipV="1">
                <a:off x="2835" y="1253"/>
                <a:ext cx="998" cy="99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31" name="Text Box 43"/>
              <p:cNvSpPr txBox="1">
                <a:spLocks noChangeArrowheads="1"/>
              </p:cNvSpPr>
              <p:nvPr/>
            </p:nvSpPr>
            <p:spPr bwMode="auto">
              <a:xfrm>
                <a:off x="2654" y="1570"/>
                <a:ext cx="72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grpSp>
        <p:grpSp>
          <p:nvGrpSpPr>
            <p:cNvPr id="191542" name="Group 54"/>
            <p:cNvGrpSpPr>
              <a:grpSpLocks/>
            </p:cNvGrpSpPr>
            <p:nvPr/>
          </p:nvGrpSpPr>
          <p:grpSpPr bwMode="auto">
            <a:xfrm>
              <a:off x="13" y="754"/>
              <a:ext cx="5729" cy="3176"/>
              <a:chOff x="13" y="754"/>
              <a:chExt cx="5729" cy="3176"/>
            </a:xfrm>
          </p:grpSpPr>
          <p:grpSp>
            <p:nvGrpSpPr>
              <p:cNvPr id="191520" name="Group 32"/>
              <p:cNvGrpSpPr>
                <a:grpSpLocks/>
              </p:cNvGrpSpPr>
              <p:nvPr/>
            </p:nvGrpSpPr>
            <p:grpSpPr bwMode="auto">
              <a:xfrm>
                <a:off x="573" y="754"/>
                <a:ext cx="5169" cy="469"/>
                <a:chOff x="340" y="981"/>
                <a:chExt cx="5080" cy="462"/>
              </a:xfrm>
            </p:grpSpPr>
            <p:sp>
              <p:nvSpPr>
                <p:cNvPr id="191519" name="Text Box 31"/>
                <p:cNvSpPr txBox="1">
                  <a:spLocks noChangeArrowheads="1"/>
                </p:cNvSpPr>
                <p:nvPr/>
              </p:nvSpPr>
              <p:spPr bwMode="auto">
                <a:xfrm>
                  <a:off x="4105" y="999"/>
                  <a:ext cx="63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sp>
              <p:nvSpPr>
                <p:cNvPr id="191502" name="Oval 14"/>
                <p:cNvSpPr>
                  <a:spLocks noChangeArrowheads="1"/>
                </p:cNvSpPr>
                <p:nvPr/>
              </p:nvSpPr>
              <p:spPr bwMode="auto">
                <a:xfrm>
                  <a:off x="340" y="1117"/>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rPr>
                    <a:t>张三</a:t>
                  </a:r>
                </a:p>
              </p:txBody>
            </p:sp>
            <p:sp>
              <p:nvSpPr>
                <p:cNvPr id="191509" name="Oval 21"/>
                <p:cNvSpPr>
                  <a:spLocks noChangeArrowheads="1"/>
                </p:cNvSpPr>
                <p:nvPr/>
              </p:nvSpPr>
              <p:spPr bwMode="auto">
                <a:xfrm>
                  <a:off x="3289" y="1117"/>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人类</a:t>
                  </a:r>
                </a:p>
              </p:txBody>
            </p:sp>
            <p:sp>
              <p:nvSpPr>
                <p:cNvPr id="191512" name="Oval 24"/>
                <p:cNvSpPr>
                  <a:spLocks noChangeArrowheads="1"/>
                </p:cNvSpPr>
                <p:nvPr/>
              </p:nvSpPr>
              <p:spPr bwMode="auto">
                <a:xfrm>
                  <a:off x="4649" y="1117"/>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动物</a:t>
                  </a:r>
                </a:p>
              </p:txBody>
            </p:sp>
            <p:sp>
              <p:nvSpPr>
                <p:cNvPr id="191513" name="Oval 25"/>
                <p:cNvSpPr>
                  <a:spLocks noChangeArrowheads="1"/>
                </p:cNvSpPr>
                <p:nvPr/>
              </p:nvSpPr>
              <p:spPr bwMode="auto">
                <a:xfrm>
                  <a:off x="1842" y="1125"/>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职员</a:t>
                  </a:r>
                </a:p>
              </p:txBody>
            </p:sp>
            <p:sp>
              <p:nvSpPr>
                <p:cNvPr id="191514" name="Line 26"/>
                <p:cNvSpPr>
                  <a:spLocks noChangeShapeType="1"/>
                </p:cNvSpPr>
                <p:nvPr/>
              </p:nvSpPr>
              <p:spPr bwMode="auto">
                <a:xfrm>
                  <a:off x="1111" y="1289"/>
                  <a:ext cx="726"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15" name="Text Box 27"/>
                <p:cNvSpPr txBox="1">
                  <a:spLocks noChangeArrowheads="1"/>
                </p:cNvSpPr>
                <p:nvPr/>
              </p:nvSpPr>
              <p:spPr bwMode="auto">
                <a:xfrm>
                  <a:off x="1237" y="981"/>
                  <a:ext cx="54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ISA</a:t>
                  </a:r>
                </a:p>
              </p:txBody>
            </p:sp>
            <p:sp>
              <p:nvSpPr>
                <p:cNvPr id="191516" name="Line 28"/>
                <p:cNvSpPr>
                  <a:spLocks noChangeShapeType="1"/>
                </p:cNvSpPr>
                <p:nvPr/>
              </p:nvSpPr>
              <p:spPr bwMode="auto">
                <a:xfrm>
                  <a:off x="2608" y="1289"/>
                  <a:ext cx="68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17" name="Text Box 29"/>
                <p:cNvSpPr txBox="1">
                  <a:spLocks noChangeArrowheads="1"/>
                </p:cNvSpPr>
                <p:nvPr/>
              </p:nvSpPr>
              <p:spPr bwMode="auto">
                <a:xfrm>
                  <a:off x="2607" y="999"/>
                  <a:ext cx="63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sp>
              <p:nvSpPr>
                <p:cNvPr id="191518" name="Line 30"/>
                <p:cNvSpPr>
                  <a:spLocks noChangeShapeType="1"/>
                </p:cNvSpPr>
                <p:nvPr/>
              </p:nvSpPr>
              <p:spPr bwMode="auto">
                <a:xfrm>
                  <a:off x="4059" y="1271"/>
                  <a:ext cx="59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91507" name="Oval 19"/>
              <p:cNvSpPr>
                <a:spLocks noChangeArrowheads="1"/>
              </p:cNvSpPr>
              <p:nvPr/>
            </p:nvSpPr>
            <p:spPr bwMode="auto">
              <a:xfrm>
                <a:off x="610" y="2227"/>
                <a:ext cx="784"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李四</a:t>
                </a:r>
              </a:p>
            </p:txBody>
          </p:sp>
          <p:sp>
            <p:nvSpPr>
              <p:cNvPr id="191508" name="Oval 20"/>
              <p:cNvSpPr>
                <a:spLocks noChangeArrowheads="1"/>
              </p:cNvSpPr>
              <p:nvPr/>
            </p:nvSpPr>
            <p:spPr bwMode="auto">
              <a:xfrm>
                <a:off x="610" y="3607"/>
                <a:ext cx="784" cy="3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桌子</a:t>
                </a:r>
              </a:p>
            </p:txBody>
          </p:sp>
          <p:sp>
            <p:nvSpPr>
              <p:cNvPr id="191522" name="Line 34"/>
              <p:cNvSpPr>
                <a:spLocks noChangeShapeType="1"/>
              </p:cNvSpPr>
              <p:nvPr/>
            </p:nvSpPr>
            <p:spPr bwMode="auto">
              <a:xfrm>
                <a:off x="1026" y="2548"/>
                <a:ext cx="0" cy="1059"/>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23" name="Text Box 35"/>
              <p:cNvSpPr txBox="1">
                <a:spLocks noChangeArrowheads="1"/>
              </p:cNvSpPr>
              <p:nvPr/>
            </p:nvSpPr>
            <p:spPr bwMode="auto">
              <a:xfrm>
                <a:off x="13" y="1674"/>
                <a:ext cx="989"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Manage-of</a:t>
                </a:r>
              </a:p>
            </p:txBody>
          </p:sp>
          <p:sp>
            <p:nvSpPr>
              <p:cNvPr id="191524" name="Text Box 36"/>
              <p:cNvSpPr txBox="1">
                <a:spLocks noChangeArrowheads="1"/>
              </p:cNvSpPr>
              <p:nvPr/>
            </p:nvSpPr>
            <p:spPr bwMode="auto">
              <a:xfrm>
                <a:off x="1072" y="2824"/>
                <a:ext cx="59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owns</a:t>
                </a:r>
              </a:p>
            </p:txBody>
          </p:sp>
          <p:sp>
            <p:nvSpPr>
              <p:cNvPr id="191532" name="Line 44"/>
              <p:cNvSpPr>
                <a:spLocks noChangeShapeType="1"/>
              </p:cNvSpPr>
              <p:nvPr/>
            </p:nvSpPr>
            <p:spPr bwMode="auto">
              <a:xfrm flipV="1">
                <a:off x="1026" y="1214"/>
                <a:ext cx="0" cy="1013"/>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91540" name="Group 52"/>
            <p:cNvGrpSpPr>
              <a:grpSpLocks/>
            </p:cNvGrpSpPr>
            <p:nvPr/>
          </p:nvGrpSpPr>
          <p:grpSpPr bwMode="auto">
            <a:xfrm>
              <a:off x="4025" y="1214"/>
              <a:ext cx="1513" cy="2531"/>
              <a:chOff x="4014" y="1253"/>
              <a:chExt cx="1487" cy="2495"/>
            </a:xfrm>
          </p:grpSpPr>
          <p:sp>
            <p:nvSpPr>
              <p:cNvPr id="191503" name="Oval 15"/>
              <p:cNvSpPr>
                <a:spLocks noChangeArrowheads="1"/>
              </p:cNvSpPr>
              <p:nvPr/>
            </p:nvSpPr>
            <p:spPr bwMode="auto">
              <a:xfrm>
                <a:off x="4730" y="3430"/>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四肢</a:t>
                </a:r>
              </a:p>
            </p:txBody>
          </p:sp>
          <p:sp>
            <p:nvSpPr>
              <p:cNvPr id="191504" name="Oval 16"/>
              <p:cNvSpPr>
                <a:spLocks noChangeArrowheads="1"/>
              </p:cNvSpPr>
              <p:nvPr/>
            </p:nvSpPr>
            <p:spPr bwMode="auto">
              <a:xfrm>
                <a:off x="4014" y="2251"/>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手</a:t>
                </a:r>
              </a:p>
            </p:txBody>
          </p:sp>
          <p:sp>
            <p:nvSpPr>
              <p:cNvPr id="191533" name="Line 45"/>
              <p:cNvSpPr>
                <a:spLocks noChangeShapeType="1"/>
              </p:cNvSpPr>
              <p:nvPr/>
            </p:nvSpPr>
            <p:spPr bwMode="auto">
              <a:xfrm>
                <a:off x="4105" y="1253"/>
                <a:ext cx="272" cy="99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34" name="Text Box 46"/>
              <p:cNvSpPr txBox="1">
                <a:spLocks noChangeArrowheads="1"/>
              </p:cNvSpPr>
              <p:nvPr/>
            </p:nvSpPr>
            <p:spPr bwMode="auto">
              <a:xfrm>
                <a:off x="4241" y="1570"/>
                <a:ext cx="86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has-part</a:t>
                </a:r>
              </a:p>
            </p:txBody>
          </p:sp>
          <p:sp>
            <p:nvSpPr>
              <p:cNvPr id="191535" name="Text Box 47"/>
              <p:cNvSpPr txBox="1">
                <a:spLocks noChangeArrowheads="1"/>
              </p:cNvSpPr>
              <p:nvPr/>
            </p:nvSpPr>
            <p:spPr bwMode="auto">
              <a:xfrm>
                <a:off x="4649" y="2795"/>
                <a:ext cx="63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sp>
            <p:nvSpPr>
              <p:cNvPr id="191536" name="Line 48"/>
              <p:cNvSpPr>
                <a:spLocks noChangeShapeType="1"/>
              </p:cNvSpPr>
              <p:nvPr/>
            </p:nvSpPr>
            <p:spPr bwMode="auto">
              <a:xfrm>
                <a:off x="4422" y="2568"/>
                <a:ext cx="545" cy="862"/>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Tree>
    <p:extLst>
      <p:ext uri="{BB962C8B-B14F-4D97-AF65-F5344CB8AC3E}">
        <p14:creationId xmlns:p14="http://schemas.microsoft.com/office/powerpoint/2010/main" val="276044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24" name="Rectangle 12"/>
          <p:cNvSpPr>
            <a:spLocks noChangeArrowheads="1"/>
          </p:cNvSpPr>
          <p:nvPr/>
        </p:nvSpPr>
        <p:spPr bwMode="auto">
          <a:xfrm>
            <a:off x="962947" y="1157240"/>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(1)</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实例关系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 ISA</a:t>
            </a: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192529" name="Text Box 17"/>
          <p:cNvSpPr txBox="1">
            <a:spLocks noChangeArrowheads="1"/>
          </p:cNvSpPr>
          <p:nvPr/>
        </p:nvSpPr>
        <p:spPr bwMode="auto">
          <a:xfrm>
            <a:off x="1238326" y="5869811"/>
            <a:ext cx="10707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等线" panose="020F0502020204030204"/>
                <a:ea typeface="仿宋_GB2312" pitchFamily="49" charset="-122"/>
                <a:cs typeface="Arial" panose="020B0604020202020204" pitchFamily="34" charset="0"/>
              </a:rPr>
              <a:t>•  </a:t>
            </a:r>
            <a:r>
              <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rPr>
              <a:t>一个最主要的特征是</a:t>
            </a:r>
            <a:r>
              <a:rPr kumimoji="0" lang="zh-CN" altLang="en-US" sz="2400" b="1" i="0" u="none" strike="noStrike" kern="1200" cap="none" spc="0" normalizeH="0" baseline="0" noProof="0" dirty="0">
                <a:ln>
                  <a:noFill/>
                </a:ln>
                <a:solidFill>
                  <a:srgbClr val="CC0000"/>
                </a:solidFill>
                <a:effectLst/>
                <a:uLnTx/>
                <a:uFillTx/>
                <a:latin typeface="仿宋_GB2312" pitchFamily="49" charset="-122"/>
                <a:ea typeface="仿宋_GB2312" pitchFamily="49" charset="-122"/>
                <a:cs typeface="Arial" panose="020B0604020202020204" pitchFamily="34" charset="0"/>
              </a:rPr>
              <a:t>属性的继承性</a:t>
            </a:r>
            <a:r>
              <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rPr>
              <a:t>，处在具体层的节点可以继承所有抽象层节点的所有属性。</a:t>
            </a: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3" name="矩形 2"/>
          <p:cNvSpPr/>
          <p:nvPr/>
        </p:nvSpPr>
        <p:spPr>
          <a:xfrm>
            <a:off x="1513809" y="1719735"/>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体现的是</a:t>
            </a:r>
            <a:r>
              <a:rPr kumimoji="0" lang="en-US" altLang="zh-CN"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具体与抽象</a:t>
            </a:r>
            <a:r>
              <a:rPr kumimoji="0" lang="en-US" altLang="zh-CN"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的概念，含义为“是一个”，表示一个事物是另一个事物的一个实例。</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7" name="Rectangle 12"/>
          <p:cNvSpPr>
            <a:spLocks noChangeArrowheads="1"/>
          </p:cNvSpPr>
          <p:nvPr/>
        </p:nvSpPr>
        <p:spPr bwMode="auto">
          <a:xfrm>
            <a:off x="962947" y="2608582"/>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(2)</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分类关系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 AKO</a:t>
            </a: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18" name="矩形 17"/>
          <p:cNvSpPr/>
          <p:nvPr/>
        </p:nvSpPr>
        <p:spPr>
          <a:xfrm>
            <a:off x="1513809" y="3171077"/>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亦称泛化关系，体现的是</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子类与超类</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的概念，含义为</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是一种</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，表示一个事物是另一个事物的一种类型。</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9" name="图片 8"/>
          <p:cNvPicPr>
            <a:picLocks noChangeAspect="1"/>
          </p:cNvPicPr>
          <p:nvPr/>
        </p:nvPicPr>
        <p:blipFill>
          <a:blip r:embed="rId2"/>
          <a:stretch>
            <a:fillRect/>
          </a:stretch>
        </p:blipFill>
        <p:spPr>
          <a:xfrm>
            <a:off x="6935330" y="3634565"/>
            <a:ext cx="4901832" cy="627674"/>
          </a:xfrm>
          <a:prstGeom prst="rect">
            <a:avLst/>
          </a:prstGeom>
        </p:spPr>
      </p:pic>
      <p:sp>
        <p:nvSpPr>
          <p:cNvPr id="48" name="Rectangle 12"/>
          <p:cNvSpPr>
            <a:spLocks noChangeArrowheads="1"/>
          </p:cNvSpPr>
          <p:nvPr/>
        </p:nvSpPr>
        <p:spPr bwMode="auto">
          <a:xfrm>
            <a:off x="962947" y="4092280"/>
            <a:ext cx="54575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(3)</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成员关系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 A-Member-of</a:t>
            </a: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1513809" y="4654775"/>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体现的是</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个体与集体</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的关系，含义为</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是一员</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，表示一个事物是另一个事物的一个成员。</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0" name="图片 9"/>
          <p:cNvPicPr>
            <a:picLocks noChangeAspect="1"/>
          </p:cNvPicPr>
          <p:nvPr/>
        </p:nvPicPr>
        <p:blipFill>
          <a:blip r:embed="rId3"/>
          <a:stretch>
            <a:fillRect/>
          </a:stretch>
        </p:blipFill>
        <p:spPr>
          <a:xfrm>
            <a:off x="7044499" y="5077489"/>
            <a:ext cx="4683494" cy="625317"/>
          </a:xfrm>
          <a:prstGeom prst="rect">
            <a:avLst/>
          </a:prstGeom>
        </p:spPr>
      </p:pic>
      <p:pic>
        <p:nvPicPr>
          <p:cNvPr id="2" name="图片 1"/>
          <p:cNvPicPr>
            <a:picLocks noChangeAspect="1"/>
          </p:cNvPicPr>
          <p:nvPr/>
        </p:nvPicPr>
        <p:blipFill>
          <a:blip r:embed="rId4"/>
          <a:stretch>
            <a:fillRect/>
          </a:stretch>
        </p:blipFill>
        <p:spPr>
          <a:xfrm>
            <a:off x="7708885" y="2306345"/>
            <a:ext cx="3755949" cy="697727"/>
          </a:xfrm>
          <a:prstGeom prst="rect">
            <a:avLst/>
          </a:prstGeom>
        </p:spPr>
      </p:pic>
    </p:spTree>
    <p:extLst>
      <p:ext uri="{BB962C8B-B14F-4D97-AF65-F5344CB8AC3E}">
        <p14:creationId xmlns:p14="http://schemas.microsoft.com/office/powerpoint/2010/main" val="409150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29" name="Text Box 17"/>
          <p:cNvSpPr txBox="1">
            <a:spLocks noChangeArrowheads="1"/>
          </p:cNvSpPr>
          <p:nvPr/>
        </p:nvSpPr>
        <p:spPr bwMode="auto">
          <a:xfrm>
            <a:off x="961273" y="2920333"/>
            <a:ext cx="10707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等线" panose="020F0502020204030204"/>
                <a:ea typeface="仿宋_GB2312" pitchFamily="49" charset="-122"/>
                <a:cs typeface="Arial" panose="020B0604020202020204" pitchFamily="34" charset="0"/>
              </a:rPr>
              <a:t>•</a:t>
            </a:r>
            <a:r>
              <a:rPr kumimoji="0" lang="zh-CN" altLang="en-US" sz="2400" b="1" i="0" u="none" strike="noStrike" kern="1200" cap="none" spc="0" normalizeH="0" baseline="0" noProof="0" dirty="0">
                <a:ln>
                  <a:noFill/>
                </a:ln>
                <a:solidFill>
                  <a:srgbClr val="000066"/>
                </a:solidFill>
                <a:effectLst/>
                <a:uLnTx/>
                <a:uFillTx/>
                <a:latin typeface="等线" panose="020F0502020204030204"/>
                <a:ea typeface="仿宋_GB2312" pitchFamily="49" charset="-122"/>
                <a:cs typeface="Arial" panose="020B0604020202020204" pitchFamily="34" charset="0"/>
              </a:rPr>
              <a:t>聚类关系与实例、分类、成员关系的主要区别聚类关系一般不具备属性的继承性。如上例， 手不一定具有人的各种属性</a:t>
            </a:r>
            <a:endPar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269458" y="778891"/>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(4)</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聚类关系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961273" y="1427659"/>
            <a:ext cx="6221505"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亦称包含关系。指具有组织或结构特征的</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部分与整体</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之间的关系。常用的包含关系是</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组合 10"/>
          <p:cNvGrpSpPr/>
          <p:nvPr/>
        </p:nvGrpSpPr>
        <p:grpSpPr>
          <a:xfrm>
            <a:off x="269458" y="3890065"/>
            <a:ext cx="9738793" cy="2619646"/>
            <a:chOff x="4777863" y="2907689"/>
            <a:chExt cx="9738793" cy="2619646"/>
          </a:xfrm>
        </p:grpSpPr>
        <p:sp>
          <p:nvSpPr>
            <p:cNvPr id="192524" name="Rectangle 12"/>
            <p:cNvSpPr>
              <a:spLocks noChangeArrowheads="1"/>
            </p:cNvSpPr>
            <p:nvPr/>
          </p:nvSpPr>
          <p:spPr bwMode="auto">
            <a:xfrm>
              <a:off x="4777863" y="2907689"/>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(5)</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属性关系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3" name="矩形 2"/>
            <p:cNvSpPr/>
            <p:nvPr/>
          </p:nvSpPr>
          <p:spPr>
            <a:xfrm>
              <a:off x="5274333" y="3430203"/>
              <a:ext cx="924232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指事物和其属性之间的关系。常用的有</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 name="矩形 1"/>
            <p:cNvSpPr/>
            <p:nvPr/>
          </p:nvSpPr>
          <p:spPr>
            <a:xfrm>
              <a:off x="5328725" y="3922615"/>
              <a:ext cx="670135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Have:</a:t>
              </a:r>
              <a:r>
                <a:rPr kumimoji="0" lang="en-US" altLang="zh-CN" sz="2400" b="0" i="0" u="none" strike="noStrike" kern="1200" cap="none" spc="0" normalizeH="0" baseline="0" noProof="0" dirty="0">
                  <a:ln>
                    <a:noFill/>
                  </a:ln>
                  <a:solidFill>
                    <a:srgbClr val="4D1E39"/>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有</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2A276A"/>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表示一个结点具有另一个结点所描述的属性</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矩形 3"/>
            <p:cNvSpPr/>
            <p:nvPr/>
          </p:nvSpPr>
          <p:spPr>
            <a:xfrm>
              <a:off x="5328725" y="4696338"/>
              <a:ext cx="659320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Can: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能</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会</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，表示一个结点能做另一个结点的事情</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pic>
        <p:nvPicPr>
          <p:cNvPr id="5" name="图片 4"/>
          <p:cNvPicPr>
            <a:picLocks noChangeAspect="1"/>
          </p:cNvPicPr>
          <p:nvPr/>
        </p:nvPicPr>
        <p:blipFill>
          <a:blip r:embed="rId2"/>
          <a:stretch>
            <a:fillRect/>
          </a:stretch>
        </p:blipFill>
        <p:spPr>
          <a:xfrm>
            <a:off x="7802671" y="5043668"/>
            <a:ext cx="3866469" cy="668334"/>
          </a:xfrm>
          <a:prstGeom prst="rect">
            <a:avLst/>
          </a:prstGeom>
        </p:spPr>
      </p:pic>
      <p:sp>
        <p:nvSpPr>
          <p:cNvPr id="8" name="矩形 7"/>
          <p:cNvSpPr/>
          <p:nvPr/>
        </p:nvSpPr>
        <p:spPr>
          <a:xfrm>
            <a:off x="961273" y="2340016"/>
            <a:ext cx="894405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Part-of: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是一部分</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，表示一个事物是另一个事物的一部分。</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3" name="图片 12"/>
          <p:cNvPicPr>
            <a:picLocks noChangeAspect="1"/>
          </p:cNvPicPr>
          <p:nvPr/>
        </p:nvPicPr>
        <p:blipFill>
          <a:blip r:embed="rId3"/>
          <a:stretch>
            <a:fillRect/>
          </a:stretch>
        </p:blipFill>
        <p:spPr>
          <a:xfrm>
            <a:off x="7802672" y="1381281"/>
            <a:ext cx="3866469" cy="654640"/>
          </a:xfrm>
          <a:prstGeom prst="rect">
            <a:avLst/>
          </a:prstGeom>
        </p:spPr>
      </p:pic>
    </p:spTree>
    <p:extLst>
      <p:ext uri="{BB962C8B-B14F-4D97-AF65-F5344CB8AC3E}">
        <p14:creationId xmlns:p14="http://schemas.microsoft.com/office/powerpoint/2010/main" val="2353938192"/>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3828</Words>
  <Application>Microsoft Office PowerPoint</Application>
  <PresentationFormat>宽屏</PresentationFormat>
  <Paragraphs>458</Paragraphs>
  <Slides>40</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HiddenHorzOCR</vt:lpstr>
      <vt:lpstr>等线</vt:lpstr>
      <vt:lpstr>等线 Light</vt:lpstr>
      <vt:lpstr>仿宋_GB2312</vt:lpstr>
      <vt:lpstr>黑体</vt:lpstr>
      <vt:lpstr>楷体_GB2312</vt:lpstr>
      <vt:lpstr>宋体</vt:lpstr>
      <vt:lpstr>Arial</vt:lpstr>
      <vt:lpstr>Times New Roman</vt:lpstr>
      <vt:lpstr>Wingdings</vt:lpstr>
      <vt:lpstr>Wingdings 2</vt:lpstr>
      <vt:lpstr>1_Office 主题​​</vt:lpstr>
      <vt:lpstr>主  要  内  容</vt:lpstr>
      <vt:lpstr>2.4 语义网络表示法</vt:lpstr>
      <vt:lpstr> 什么是语义网络？</vt:lpstr>
      <vt:lpstr> 语义网络的基本表示</vt:lpstr>
      <vt:lpstr> 语义网络表示实例</vt:lpstr>
      <vt:lpstr>PowerPoint 演示文稿</vt:lpstr>
      <vt:lpstr>PowerPoint 演示文稿</vt:lpstr>
      <vt:lpstr>2.4.2  基本语义关系</vt:lpstr>
      <vt:lpstr>2.4.2  基本语义关系</vt:lpstr>
      <vt:lpstr>2.4.2  基本语义关系</vt:lpstr>
      <vt:lpstr>2.4.2  基本语义关系</vt:lpstr>
      <vt:lpstr>2.4.3事物和概念的表示</vt:lpstr>
      <vt:lpstr>2.4.3事物和概念的表示</vt:lpstr>
      <vt:lpstr>2.4.3事物和概念的表示</vt:lpstr>
      <vt:lpstr>2.4.3事物和概念的表示</vt:lpstr>
      <vt:lpstr>2.4.3事物和概念的表示</vt:lpstr>
      <vt:lpstr>2.4.4情况和动作的表示</vt:lpstr>
      <vt:lpstr>2.4.4情况和动作的表示</vt:lpstr>
      <vt:lpstr>2.4.4情况和动作的表示</vt:lpstr>
      <vt:lpstr>2.4.5  基于语义网络的推理</vt:lpstr>
      <vt:lpstr>2.4.5  基于语义网络的推理</vt:lpstr>
      <vt:lpstr>2.4.5  基于语义网络的推理</vt:lpstr>
      <vt:lpstr>【匹配推理实例】</vt:lpstr>
      <vt:lpstr>PowerPoint 演示文稿</vt:lpstr>
      <vt:lpstr>2.3.6 语义网络表示法的特点 </vt:lpstr>
      <vt:lpstr>主  要  内  容</vt:lpstr>
      <vt:lpstr>2.5.1  框架表示法概述</vt:lpstr>
      <vt:lpstr>2.5.1  框架表示法概述</vt:lpstr>
      <vt:lpstr>2.5.2   框架的组成</vt:lpstr>
      <vt:lpstr>PowerPoint 演示文稿</vt:lpstr>
      <vt:lpstr>PowerPoint 演示文稿</vt:lpstr>
      <vt:lpstr>PowerPoint 演示文稿</vt:lpstr>
      <vt:lpstr>PowerPoint 演示文稿</vt:lpstr>
      <vt:lpstr>PowerPoint 演示文稿</vt:lpstr>
      <vt:lpstr>2.5.3 框架系统</vt:lpstr>
      <vt:lpstr>2.5.3 框架系统</vt:lpstr>
      <vt:lpstr>2.5.3 框架系统</vt:lpstr>
      <vt:lpstr>2.5.4 框架系统的问题求解过程</vt:lpstr>
      <vt:lpstr>例：请用框架表示这一知识：范伟，男，30岁, 1996年10月到2012年8月间在计算机学院任讲师。</vt:lpstr>
      <vt:lpstr>2.5.5 框架表示法的特征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Qince Li</cp:lastModifiedBy>
  <cp:revision>2</cp:revision>
  <dcterms:created xsi:type="dcterms:W3CDTF">2017-11-22T08:20:08Z</dcterms:created>
  <dcterms:modified xsi:type="dcterms:W3CDTF">2018-09-13T06:39:53Z</dcterms:modified>
</cp:coreProperties>
</file>