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3" d="100"/>
          <a:sy n="83" d="100"/>
        </p:scale>
        <p:origin x="4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77AAE-EE71-4C7A-AFC7-D2295BA6FE2A}"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C8ADA-9E84-4EA0-8B9A-7F28D7DAC1DA}" type="slidenum">
              <a:rPr lang="zh-CN" altLang="en-US" smtClean="0"/>
              <a:t>‹#›</a:t>
            </a:fld>
            <a:endParaRPr lang="zh-CN" altLang="en-US"/>
          </a:p>
        </p:txBody>
      </p:sp>
    </p:spTree>
    <p:extLst>
      <p:ext uri="{BB962C8B-B14F-4D97-AF65-F5344CB8AC3E}">
        <p14:creationId xmlns:p14="http://schemas.microsoft.com/office/powerpoint/2010/main" val="357330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75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m:t>
                        </m:r>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e>
                    </m:d>
                  </m:oMath>
                </a14:m>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Choice>
        <mc:Fallback xmlns="">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r>
                  <a:rPr lang="zh-CN" altLang="en-US" sz="1200" i="0" kern="1200">
                    <a:solidFill>
                      <a:schemeClr val="tx1"/>
                    </a:solidFill>
                    <a:latin typeface="+mn-lt"/>
                    <a:ea typeface="+mn-ea"/>
                    <a:cs typeface="+mn-cs"/>
                  </a:rPr>
                  <a:t>(∀𝑥_1)(∀𝑥_2)⋅⋅⋅(∀𝑥_𝑛)𝑀(𝑥_1,𝑥_2,....,𝑥_𝑛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Fallback>
      </mc:AlternateContent>
    </p:spTree>
    <p:extLst>
      <p:ext uri="{BB962C8B-B14F-4D97-AF65-F5344CB8AC3E}">
        <p14:creationId xmlns:p14="http://schemas.microsoft.com/office/powerpoint/2010/main" val="2708559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367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876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262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896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397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0176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103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8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4450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96867-4FB8-49CD-98B8-46A2ABC4056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0700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706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6486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213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522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987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1952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7962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2018/9/18</a:t>
            </a:fld>
            <a:endParaRPr lang="en-US" altLang="zh-CN"/>
          </a:p>
        </p:txBody>
      </p:sp>
    </p:spTree>
    <p:extLst>
      <p:ext uri="{BB962C8B-B14F-4D97-AF65-F5344CB8AC3E}">
        <p14:creationId xmlns:p14="http://schemas.microsoft.com/office/powerpoint/2010/main" val="190513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28595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15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593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0395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5083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24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7236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49806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527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2018/9/18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93909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bin"/><Relationship Id="rId1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9.wmf"/><Relationship Id="rId17" Type="http://schemas.openxmlformats.org/officeDocument/2006/relationships/oleObject" Target="../embeddings/oleObject11.bin"/><Relationship Id="rId2" Type="http://schemas.openxmlformats.org/officeDocument/2006/relationships/slideLayout" Target="../slideLayouts/slideLayout6.xml"/><Relationship Id="rId16"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 Id="rId14" Type="http://schemas.openxmlformats.org/officeDocument/2006/relationships/image" Target="../media/image10.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置换与合一</a:t>
            </a:r>
          </a:p>
        </p:txBody>
      </p:sp>
      <p:sp>
        <p:nvSpPr>
          <p:cNvPr id="5" name="矩形 4"/>
          <p:cNvSpPr/>
          <p:nvPr/>
        </p:nvSpPr>
        <p:spPr>
          <a:xfrm>
            <a:off x="700088" y="1401453"/>
            <a:ext cx="10569679" cy="4154984"/>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在不同谓词公式中，往往会出现谓词名相同但其个体不同的情况，此时推理过程是不能直接进行匹配的，需要先进行置换。</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pl-PL"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pl-PL"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谓词名相同，但个体不同，不能直接进行推理。</a:t>
            </a:r>
          </a:p>
          <a:p>
            <a:pPr marL="0" marR="82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要使用假言推理，首先需要找到项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对变元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楷体_GB2312" panose="02010609030101010101"/>
                <a:cs typeface="+mn-cs"/>
              </a:rPr>
              <a:t>置换</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一致。</a:t>
            </a:r>
          </a:p>
          <a:p>
            <a:pPr marL="0" marR="2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这种寻找项对变元的置换，使谓词一致的过程叫做</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楷体_GB2312" panose="02010609030101010101"/>
                <a:cs typeface="+mn-cs"/>
              </a:rPr>
              <a:t>合一的过程</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p>
          <a:p>
            <a:pPr marL="0" marR="621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62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下面讨论置换与合一的有关概念与方法。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203596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34A2DD-93E6-4491-AA13-8390B070B9F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4275" name="Rectangle 3"/>
          <p:cNvSpPr>
            <a:spLocks noGrp="1"/>
          </p:cNvSpPr>
          <p:nvPr>
            <p:ph type="body" sz="half" idx="1"/>
          </p:nvPr>
        </p:nvSpPr>
        <p:spPr>
          <a:xfrm>
            <a:off x="2021811" y="1515039"/>
            <a:ext cx="8002587" cy="5688012"/>
          </a:xfrm>
        </p:spPr>
        <p:txBody>
          <a:bodyPr/>
          <a:lstStyle/>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置</a:t>
            </a:r>
            <a:r>
              <a:rPr lang="en-US" altLang="zh-CN" b="1" dirty="0">
                <a:latin typeface="楷体_GB2312" pitchFamily="49" charset="-122"/>
                <a:ea typeface="楷体_GB2312" pitchFamily="49" charset="-122"/>
              </a:rPr>
              <a:t>k=0,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=ε;</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只含有一个谓词公式，则算法停止，</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就是要求的最一般合一</a:t>
            </a:r>
            <a:r>
              <a:rPr lang="en-US" altLang="zh-CN" b="1" dirty="0">
                <a:latin typeface="楷体_GB2312" pitchFamily="49" charset="-122"/>
                <a:ea typeface="楷体_GB2312" pitchFamily="49" charset="-122"/>
              </a:rPr>
              <a:t>;</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求</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的差异集</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p>
          <a:p>
            <a:pPr marL="381000" indent="-381000">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中存在元素</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和</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，其中</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是变元，</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是项且</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不在</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中出现，则置</a:t>
            </a:r>
            <a:r>
              <a:rPr lang="en-US" altLang="zh-CN" b="1" dirty="0">
                <a:latin typeface="楷体_GB2312" pitchFamily="49" charset="-122"/>
                <a:ea typeface="楷体_GB2312" pitchFamily="49" charset="-122"/>
              </a:rPr>
              <a:t>S</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p>
          <a:p>
            <a:pPr marL="381000" indent="-381000">
              <a:lnSpc>
                <a:spcPct val="120000"/>
              </a:lnSpc>
              <a:spcBef>
                <a:spcPct val="30000"/>
              </a:spcBef>
              <a:buNone/>
            </a:pPr>
            <a:r>
              <a:rPr lang="en-US" altLang="zh-CN" b="1" dirty="0">
                <a:latin typeface="楷体_GB2312" pitchFamily="49" charset="-122"/>
                <a:ea typeface="楷体_GB2312" pitchFamily="49" charset="-122"/>
              </a:rPr>
              <a:t>  σ</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Courier New" panose="02070309020205020404" pitchFamily="49" charset="0"/>
                <a:ea typeface="楷体_GB2312" pitchFamily="49" charset="-122"/>
              </a:rPr>
              <a:t>·</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k=k+1</a:t>
            </a:r>
            <a:r>
              <a:rPr lang="zh-CN" altLang="en-US" b="1" dirty="0">
                <a:latin typeface="楷体_GB2312" pitchFamily="49" charset="-122"/>
                <a:ea typeface="楷体_GB2312" pitchFamily="49" charset="-122"/>
              </a:rPr>
              <a:t>，然后转</a:t>
            </a:r>
            <a:r>
              <a:rPr lang="zh-CN" altLang="en-US" b="1" dirty="0"/>
              <a:t>②</a:t>
            </a:r>
            <a:r>
              <a:rPr lang="en-US" altLang="zh-CN" b="1" dirty="0">
                <a:latin typeface="楷体_GB2312" pitchFamily="49" charset="-122"/>
                <a:ea typeface="楷体_GB2312" pitchFamily="49" charset="-122"/>
              </a:rPr>
              <a:t>;</a:t>
            </a:r>
          </a:p>
          <a:p>
            <a:pPr marL="381000" indent="-381000" algn="just">
              <a:lnSpc>
                <a:spcPct val="120000"/>
              </a:lnSpc>
              <a:spcBef>
                <a:spcPct val="30000"/>
              </a:spcBef>
              <a:buFont typeface="Wingdings" panose="05000000000000000000" pitchFamily="2" charset="2"/>
              <a:buAutoNum type="circleNumDbPlain" startAt="5"/>
            </a:pPr>
            <a:r>
              <a:rPr lang="zh-CN" altLang="en-US" b="1" dirty="0">
                <a:latin typeface="楷体_GB2312" pitchFamily="49" charset="-122"/>
                <a:ea typeface="楷体_GB2312" pitchFamily="49" charset="-122"/>
              </a:rPr>
              <a:t>算法停止，</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的最一般合一不存在。</a:t>
            </a:r>
          </a:p>
        </p:txBody>
      </p:sp>
      <p:sp>
        <p:nvSpPr>
          <p:cNvPr id="4" name="Rectangle 2"/>
          <p:cNvSpPr>
            <a:spLocks noGrp="1"/>
          </p:cNvSpPr>
          <p:nvPr>
            <p:ph type="title"/>
          </p:nvPr>
        </p:nvSpPr>
        <p:spPr>
          <a:xfrm>
            <a:off x="601765" y="187325"/>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5" name="矩形 4"/>
          <p:cNvSpPr/>
          <p:nvPr/>
        </p:nvSpPr>
        <p:spPr>
          <a:xfrm>
            <a:off x="1444582" y="914216"/>
            <a:ext cx="890878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为非空有限公式集合，求</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的最一般合一的算法如下：</a:t>
            </a:r>
          </a:p>
        </p:txBody>
      </p:sp>
    </p:spTree>
    <p:extLst>
      <p:ext uri="{BB962C8B-B14F-4D97-AF65-F5344CB8AC3E}">
        <p14:creationId xmlns:p14="http://schemas.microsoft.com/office/powerpoint/2010/main" val="158251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3088E-EB23-4AED-ABD1-5897D06E77F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6323" name="Rectangle 3"/>
          <p:cNvSpPr>
            <a:spLocks noGrp="1"/>
          </p:cNvSpPr>
          <p:nvPr>
            <p:ph type="title"/>
          </p:nvPr>
        </p:nvSpPr>
        <p:spPr>
          <a:xfrm>
            <a:off x="838200"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1】</a:t>
            </a:r>
          </a:p>
        </p:txBody>
      </p:sp>
      <p:sp>
        <p:nvSpPr>
          <p:cNvPr id="696322" name="Rectangle 2"/>
          <p:cNvSpPr>
            <a:spLocks noGrp="1"/>
          </p:cNvSpPr>
          <p:nvPr>
            <p:ph type="body" idx="4294967295"/>
          </p:nvPr>
        </p:nvSpPr>
        <p:spPr>
          <a:xfrm>
            <a:off x="1965080" y="976312"/>
            <a:ext cx="8496300" cy="5562600"/>
          </a:xfrm>
        </p:spPr>
        <p:txBody>
          <a:bodyPr/>
          <a:lstStyle/>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1. </a:t>
            </a:r>
            <a:r>
              <a:rPr lang="zh-CN" altLang="en-US" b="1" dirty="0">
                <a:latin typeface="Times New Roman" panose="02020603050405020304" pitchFamily="18" charset="0"/>
                <a:ea typeface="楷体_GB2312" pitchFamily="49" charset="-122"/>
              </a:rPr>
              <a:t>求公式集</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z,u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｝的最一般合一。</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 </a:t>
            </a:r>
            <a:r>
              <a:rPr lang="en-US" altLang="zh-CN" b="1" dirty="0">
                <a:solidFill>
                  <a:srgbClr val="CC0000"/>
                </a:solidFill>
                <a:latin typeface="Times New Roman" panose="02020603050405020304" pitchFamily="18" charset="0"/>
                <a:ea typeface="楷体_GB2312" pitchFamily="49" charset="-122"/>
              </a:rPr>
              <a:t>k=0</a:t>
            </a:r>
            <a:r>
              <a:rPr lang="zh-CN" altLang="en-US" b="1" dirty="0">
                <a:solidFill>
                  <a:srgbClr val="CC0000"/>
                </a:solidFill>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 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 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｝，其中</a:t>
            </a:r>
            <a:r>
              <a:rPr lang="en-US" altLang="zh-CN" b="1" dirty="0">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是变元，且不在</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中出现，所以有</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=ε·</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solidFill>
                  <a:srgbClr val="CC0000"/>
                </a:solidFill>
                <a:latin typeface="Times New Roman" panose="02020603050405020304" pitchFamily="18" charset="0"/>
                <a:ea typeface="楷体_GB2312" pitchFamily="49" charset="-122"/>
              </a:rPr>
              <a:t>k=1:</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)/x}={a/z}·{h(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 </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p>
        </p:txBody>
      </p:sp>
    </p:spTree>
    <p:extLst>
      <p:ext uri="{BB962C8B-B14F-4D97-AF65-F5344CB8AC3E}">
        <p14:creationId xmlns:p14="http://schemas.microsoft.com/office/powerpoint/2010/main" val="3209611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2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A34B149-1476-4DB3-AA94-FA828244722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7346" name="Rectangle 2"/>
          <p:cNvSpPr>
            <a:spLocks noGrp="1"/>
          </p:cNvSpPr>
          <p:nvPr>
            <p:ph type="body" idx="1"/>
          </p:nvPr>
        </p:nvSpPr>
        <p:spPr>
          <a:xfrm>
            <a:off x="1811337" y="793750"/>
            <a:ext cx="9259786" cy="5562600"/>
          </a:xfrm>
        </p:spPr>
        <p:txBody>
          <a:bodyPr/>
          <a:lstStyle/>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k=2:</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S2</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a:t>
            </a:r>
            <a:r>
              <a:rPr lang="en-US" altLang="zh-CN" b="1" dirty="0" err="1">
                <a:latin typeface="Times New Roman" panose="02020603050405020304" pitchFamily="18" charset="0"/>
                <a:ea typeface="楷体_GB2312" pitchFamily="49" charset="-122"/>
              </a:rPr>
              <a:t>x,g</a:t>
            </a:r>
            <a:r>
              <a:rPr lang="en-US" altLang="zh-CN" b="1" dirty="0">
                <a:latin typeface="Times New Roman" panose="02020603050405020304" pitchFamily="18" charset="0"/>
                <a:ea typeface="楷体_GB2312" pitchFamily="49" charset="-122"/>
              </a:rPr>
              <a:t>(y)/u</a:t>
            </a:r>
            <a:r>
              <a:rPr lang="zh-CN" altLang="en-US" b="1" dirty="0">
                <a:latin typeface="Times New Roman" panose="02020603050405020304" pitchFamily="18" charset="0"/>
                <a:ea typeface="楷体_GB2312" pitchFamily="49" charset="-122"/>
              </a:rPr>
              <a:t>｝</a:t>
            </a:r>
          </a:p>
          <a:p>
            <a:pPr algn="just">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k=3:</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已是单元素集，所以</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就是</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的最一般合一。</a:t>
            </a:r>
          </a:p>
        </p:txBody>
      </p:sp>
    </p:spTree>
    <p:extLst>
      <p:ext uri="{BB962C8B-B14F-4D97-AF65-F5344CB8AC3E}">
        <p14:creationId xmlns:p14="http://schemas.microsoft.com/office/powerpoint/2010/main" val="15304269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28C70-89B1-4011-B337-978EFA8CB4B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8371" name="Rectangle 3"/>
          <p:cNvSpPr>
            <a:spLocks noGrp="1"/>
          </p:cNvSpPr>
          <p:nvPr>
            <p:ph type="title"/>
          </p:nvPr>
        </p:nvSpPr>
        <p:spPr>
          <a:xfrm>
            <a:off x="771525"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2】</a:t>
            </a:r>
          </a:p>
        </p:txBody>
      </p:sp>
      <p:sp>
        <p:nvSpPr>
          <p:cNvPr id="698370" name="Rectangle 2"/>
          <p:cNvSpPr>
            <a:spLocks noGrp="1"/>
          </p:cNvSpPr>
          <p:nvPr>
            <p:ph type="body" idx="4294967295"/>
          </p:nvPr>
        </p:nvSpPr>
        <p:spPr>
          <a:xfrm>
            <a:off x="2279650" y="765176"/>
            <a:ext cx="8064500" cy="5616575"/>
          </a:xfrm>
        </p:spPr>
        <p:txBody>
          <a:bodyPr/>
          <a:lstStyle/>
          <a:p>
            <a:pPr algn="just">
              <a:buFont typeface="Wingdings" panose="05000000000000000000" pitchFamily="2" charset="2"/>
              <a:buNone/>
            </a:pPr>
            <a:r>
              <a:rPr lang="en-US" altLang="zh-CN" b="1" dirty="0">
                <a:solidFill>
                  <a:schemeClr val="accent2"/>
                </a:solidFill>
                <a:latin typeface="Times New Roman" panose="02020603050405020304" pitchFamily="18" charset="0"/>
                <a:ea typeface="楷体_GB2312" pitchFamily="49" charset="-122"/>
              </a:rPr>
              <a:t>2.  </a:t>
            </a:r>
            <a:r>
              <a:rPr lang="zh-CN" altLang="en-US" b="1" dirty="0">
                <a:solidFill>
                  <a:schemeClr val="accent2"/>
                </a:solidFill>
                <a:latin typeface="Times New Roman" panose="02020603050405020304" pitchFamily="18" charset="0"/>
                <a:ea typeface="楷体_GB2312" pitchFamily="49" charset="-122"/>
              </a:rPr>
              <a:t>判定</a:t>
            </a:r>
            <a:r>
              <a:rPr lang="en-US" altLang="zh-CN" b="1" dirty="0">
                <a:solidFill>
                  <a:schemeClr val="accent2"/>
                </a:solidFill>
                <a:latin typeface="Times New Roman" panose="02020603050405020304" pitchFamily="18" charset="0"/>
                <a:ea typeface="楷体_GB2312" pitchFamily="49" charset="-122"/>
              </a:rPr>
              <a:t>S=</a:t>
            </a:r>
            <a:r>
              <a:rPr lang="zh-CN" altLang="en-US" b="1" dirty="0">
                <a:solidFill>
                  <a:schemeClr val="accent2"/>
                </a:solidFill>
                <a:latin typeface="Times New Roman" panose="02020603050405020304" pitchFamily="18" charset="0"/>
                <a:ea typeface="楷体_GB2312" pitchFamily="49" charset="-122"/>
              </a:rPr>
              <a:t>｛</a:t>
            </a:r>
            <a:r>
              <a:rPr lang="en-US" altLang="zh-CN" b="1" dirty="0">
                <a:solidFill>
                  <a:schemeClr val="accent2"/>
                </a:solidFill>
                <a:latin typeface="Times New Roman" panose="02020603050405020304" pitchFamily="18" charset="0"/>
                <a:ea typeface="楷体_GB2312" pitchFamily="49" charset="-122"/>
              </a:rPr>
              <a:t>P(</a:t>
            </a:r>
            <a:r>
              <a:rPr lang="en-US" altLang="zh-CN" b="1" dirty="0" err="1">
                <a:solidFill>
                  <a:schemeClr val="accent2"/>
                </a:solidFill>
                <a:latin typeface="Times New Roman" panose="02020603050405020304" pitchFamily="18" charset="0"/>
                <a:ea typeface="楷体_GB2312" pitchFamily="49" charset="-122"/>
              </a:rPr>
              <a:t>x,x</a:t>
            </a:r>
            <a:r>
              <a:rPr lang="en-US" altLang="zh-CN" b="1" dirty="0">
                <a:solidFill>
                  <a:schemeClr val="accent2"/>
                </a:solidFill>
                <a:latin typeface="Times New Roman" panose="02020603050405020304" pitchFamily="18" charset="0"/>
                <a:ea typeface="楷体_GB2312" pitchFamily="49" charset="-122"/>
              </a:rPr>
              <a:t>),P(</a:t>
            </a:r>
            <a:r>
              <a:rPr lang="en-US" altLang="zh-CN" b="1" dirty="0" err="1">
                <a:solidFill>
                  <a:schemeClr val="accent2"/>
                </a:solidFill>
                <a:latin typeface="Times New Roman" panose="02020603050405020304" pitchFamily="18" charset="0"/>
                <a:ea typeface="楷体_GB2312" pitchFamily="49" charset="-122"/>
              </a:rPr>
              <a:t>y,f</a:t>
            </a:r>
            <a:r>
              <a:rPr lang="en-US" altLang="zh-CN" b="1" dirty="0">
                <a:solidFill>
                  <a:schemeClr val="accent2"/>
                </a:solidFill>
                <a:latin typeface="Times New Roman" panose="02020603050405020304" pitchFamily="18" charset="0"/>
                <a:ea typeface="楷体_GB2312" pitchFamily="49" charset="-122"/>
              </a:rPr>
              <a:t>(y))</a:t>
            </a:r>
            <a:r>
              <a:rPr lang="zh-CN" altLang="en-US" b="1" dirty="0">
                <a:solidFill>
                  <a:schemeClr val="accent2"/>
                </a:solidFill>
                <a:latin typeface="Times New Roman" panose="02020603050405020304" pitchFamily="18" charset="0"/>
                <a:ea typeface="楷体_GB2312" pitchFamily="49" charset="-122"/>
              </a:rPr>
              <a:t>｝是否可合一？</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a:t>
            </a: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k=0:</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y,y</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y,f</a:t>
            </a:r>
            <a:r>
              <a:rPr lang="en-US" altLang="zh-CN" b="1" dirty="0">
                <a:latin typeface="Times New Roman" panose="02020603050405020304" pitchFamily="18" charset="0"/>
                <a:ea typeface="楷体_GB2312" pitchFamily="49" charset="-122"/>
              </a:rPr>
              <a:t>(y))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k=1:</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y,f</a:t>
            </a:r>
            <a:r>
              <a:rPr lang="en-US" altLang="zh-CN" b="1" dirty="0">
                <a:latin typeface="Times New Roman" panose="02020603050405020304" pitchFamily="18" charset="0"/>
                <a:ea typeface="楷体_GB2312" pitchFamily="49" charset="-122"/>
              </a:rPr>
              <a:t>(y)</a:t>
            </a:r>
            <a:r>
              <a:rPr lang="zh-CN" altLang="en-US" b="1" dirty="0">
                <a:latin typeface="Times New Roman" panose="02020603050405020304" pitchFamily="18" charset="0"/>
                <a:ea typeface="楷体_GB2312" pitchFamily="49" charset="-122"/>
              </a:rPr>
              <a:t>｝，由于变元</a:t>
            </a:r>
            <a:r>
              <a:rPr lang="en-US" altLang="zh-CN" b="1" dirty="0">
                <a:latin typeface="Times New Roman" panose="02020603050405020304" pitchFamily="18" charset="0"/>
                <a:ea typeface="楷体_GB2312" pitchFamily="49" charset="-122"/>
              </a:rPr>
              <a:t>y</a:t>
            </a:r>
            <a:r>
              <a:rPr lang="zh-CN" altLang="en-US" b="1" dirty="0">
                <a:latin typeface="Times New Roman" panose="02020603050405020304" pitchFamily="18" charset="0"/>
                <a:ea typeface="楷体_GB2312" pitchFamily="49" charset="-122"/>
              </a:rPr>
              <a:t>在项</a:t>
            </a:r>
            <a:r>
              <a:rPr lang="en-US" altLang="zh-CN" b="1" dirty="0">
                <a:latin typeface="Times New Roman" panose="02020603050405020304" pitchFamily="18" charset="0"/>
                <a:ea typeface="楷体_GB2312" pitchFamily="49" charset="-122"/>
              </a:rPr>
              <a:t>f(y)</a:t>
            </a:r>
            <a:r>
              <a:rPr lang="zh-CN" altLang="en-US" b="1" dirty="0">
                <a:latin typeface="Times New Roman" panose="02020603050405020304" pitchFamily="18" charset="0"/>
                <a:ea typeface="楷体_GB2312" pitchFamily="49" charset="-122"/>
              </a:rPr>
              <a:t>中出现，所以算法停止，</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不存在最一般合一。</a:t>
            </a:r>
          </a:p>
          <a:p>
            <a:pPr>
              <a:buFont typeface="Wingdings" panose="05000000000000000000" pitchFamily="2" charset="2"/>
              <a:buNone/>
            </a:pPr>
            <a:endParaRPr lang="en-US" altLang="zh-CN"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572535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83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837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83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837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837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837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837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83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0DCDEC-88EF-4DA2-A7F6-ECD1F473EB3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58082" name="Rectangle 2"/>
          <p:cNvSpPr>
            <a:spLocks noGrp="1"/>
          </p:cNvSpPr>
          <p:nvPr>
            <p:ph type="title"/>
          </p:nvPr>
        </p:nvSpPr>
        <p:spPr>
          <a:xfrm>
            <a:off x="1169424" y="702470"/>
            <a:ext cx="8229600" cy="649287"/>
          </a:xfrm>
        </p:spPr>
        <p:txBody>
          <a:bodyPr/>
          <a:lstStyle/>
          <a:p>
            <a:r>
              <a:rPr lang="en-US" altLang="zh-CN" sz="2800" dirty="0">
                <a:solidFill>
                  <a:srgbClr val="0000FF"/>
                </a:solidFill>
                <a:latin typeface="黑体" panose="02010609060101010101" pitchFamily="49" charset="-122"/>
                <a:ea typeface="黑体" panose="02010609060101010101" pitchFamily="49" charset="-122"/>
              </a:rPr>
              <a:t>3.3.3  </a:t>
            </a:r>
            <a:r>
              <a:rPr lang="zh-CN" altLang="en-US" sz="2800" dirty="0">
                <a:solidFill>
                  <a:srgbClr val="0000FF"/>
                </a:solidFill>
                <a:latin typeface="黑体" panose="02010609060101010101" pitchFamily="49" charset="-122"/>
                <a:ea typeface="黑体" panose="02010609060101010101" pitchFamily="49" charset="-122"/>
              </a:rPr>
              <a:t>自然演绎推理方法</a:t>
            </a:r>
          </a:p>
        </p:txBody>
      </p:sp>
      <p:sp>
        <p:nvSpPr>
          <p:cNvPr id="558083" name="Rectangle 3"/>
          <p:cNvSpPr>
            <a:spLocks noGrp="1"/>
          </p:cNvSpPr>
          <p:nvPr>
            <p:ph type="body" idx="1"/>
          </p:nvPr>
        </p:nvSpPr>
        <p:spPr>
          <a:xfrm>
            <a:off x="1823884" y="1641220"/>
            <a:ext cx="8229600" cy="4608512"/>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从一组已知为真的事实出发，直接运用命题逻辑或谓词逻辑中的推理规则推出结论的过程。</a:t>
            </a:r>
          </a:p>
          <a:p>
            <a:pPr>
              <a:lnSpc>
                <a:spcPct val="120000"/>
              </a:lnSpc>
              <a:spcBef>
                <a:spcPct val="30000"/>
              </a:spcBef>
              <a:buFont typeface="Wingdings" panose="05000000000000000000" pitchFamily="2" charset="2"/>
              <a:buNone/>
            </a:pPr>
            <a:r>
              <a:rPr lang="zh-CN" altLang="en-US" b="1" dirty="0">
                <a:ea typeface="楷体_GB2312" pitchFamily="49" charset="-122"/>
              </a:rPr>
              <a:t>           最基本的推理规则有：</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假言三段论</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假言推理</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拒取式</a:t>
            </a:r>
          </a:p>
          <a:p>
            <a:pPr>
              <a:lnSpc>
                <a:spcPct val="120000"/>
              </a:lnSpc>
              <a:spcBef>
                <a:spcPct val="30000"/>
              </a:spcBef>
              <a:buFont typeface="Wingdings" panose="05000000000000000000" pitchFamily="2" charset="2"/>
              <a:buNone/>
            </a:pPr>
            <a:r>
              <a:rPr lang="zh-CN" altLang="en-US" b="1" dirty="0">
                <a:ea typeface="楷体_GB2312" pitchFamily="49" charset="-122"/>
              </a:rPr>
              <a:t>                </a:t>
            </a:r>
          </a:p>
        </p:txBody>
      </p:sp>
    </p:spTree>
    <p:extLst>
      <p:ext uri="{BB962C8B-B14F-4D97-AF65-F5344CB8AC3E}">
        <p14:creationId xmlns:p14="http://schemas.microsoft.com/office/powerpoint/2010/main" val="349088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45A5C0-3368-4920-BBF4-E304429A68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1154"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1155" name="Rectangle 3"/>
          <p:cNvSpPr>
            <a:spLocks noGrp="1"/>
          </p:cNvSpPr>
          <p:nvPr>
            <p:ph type="body" sz="half" idx="1"/>
          </p:nvPr>
        </p:nvSpPr>
        <p:spPr>
          <a:xfrm>
            <a:off x="1981200" y="1495426"/>
            <a:ext cx="8147050" cy="4525963"/>
          </a:xfrm>
        </p:spPr>
        <p:txBody>
          <a:bodyPr/>
          <a:lstStyle/>
          <a:p>
            <a:r>
              <a:rPr lang="zh-CN" altLang="en-US" b="1" dirty="0">
                <a:ea typeface="楷体_GB2312" pitchFamily="49" charset="-122"/>
              </a:rPr>
              <a:t>如果一个人大学毕业，则他就具有独立生活的能力。</a:t>
            </a:r>
          </a:p>
          <a:p>
            <a:r>
              <a:rPr lang="zh-CN" altLang="en-US" b="1" dirty="0">
                <a:ea typeface="楷体_GB2312" pitchFamily="49" charset="-122"/>
              </a:rPr>
              <a:t>如果一个人具有独立生活的能力，则他就可以离开父母。</a:t>
            </a:r>
          </a:p>
          <a:p>
            <a:endParaRPr lang="zh-CN" altLang="en-US" b="1" dirty="0">
              <a:ea typeface="楷体_GB2312" pitchFamily="49" charset="-122"/>
            </a:endParaRPr>
          </a:p>
          <a:p>
            <a:endParaRPr lang="zh-CN" altLang="en-US" b="1" dirty="0">
              <a:ea typeface="楷体_GB2312" pitchFamily="49" charset="-122"/>
            </a:endParaRPr>
          </a:p>
          <a:p>
            <a:r>
              <a:rPr lang="zh-CN" altLang="en-US" b="1" dirty="0">
                <a:ea typeface="楷体_GB2312" pitchFamily="49" charset="-122"/>
              </a:rPr>
              <a:t>如果一个人大学毕业，则他就可以离开父母。</a:t>
            </a:r>
          </a:p>
        </p:txBody>
      </p:sp>
      <p:sp>
        <p:nvSpPr>
          <p:cNvPr id="561156"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1157" name="Object 5"/>
          <p:cNvGraphicFramePr>
            <a:graphicFrameLocks noGrp="1" noChangeAspect="1"/>
          </p:cNvGraphicFramePr>
          <p:nvPr>
            <p:ph sz="half" idx="2"/>
          </p:nvPr>
        </p:nvGraphicFramePr>
        <p:xfrm>
          <a:off x="5880100" y="3500438"/>
          <a:ext cx="4038600" cy="533400"/>
        </p:xfrm>
        <a:graphic>
          <a:graphicData uri="http://schemas.openxmlformats.org/presentationml/2006/ole">
            <mc:AlternateContent xmlns:mc="http://schemas.openxmlformats.org/markup-compatibility/2006">
              <mc:Choice xmlns:v="urn:schemas-microsoft-com:vml" Requires="v">
                <p:oleObj spid="_x0000_s4101" name="公式" r:id="rId3" imgW="1346040" imgH="177480" progId="Equation.3">
                  <p:embed/>
                </p:oleObj>
              </mc:Choice>
              <mc:Fallback>
                <p:oleObj name="公式" r:id="rId3" imgW="1346040" imgH="177480" progId="Equation.3">
                  <p:embed/>
                  <p:pic>
                    <p:nvPicPr>
                      <p:cNvPr id="5611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3500438"/>
                        <a:ext cx="403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9" name="Text Box 7"/>
          <p:cNvSpPr txBox="1">
            <a:spLocks noChangeArrowheads="1"/>
          </p:cNvSpPr>
          <p:nvPr/>
        </p:nvSpPr>
        <p:spPr bwMode="auto">
          <a:xfrm>
            <a:off x="3359150" y="36449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假言三段论</a:t>
            </a:r>
          </a:p>
        </p:txBody>
      </p:sp>
    </p:spTree>
    <p:extLst>
      <p:ext uri="{BB962C8B-B14F-4D97-AF65-F5344CB8AC3E}">
        <p14:creationId xmlns:p14="http://schemas.microsoft.com/office/powerpoint/2010/main" val="21844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1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p:bldP spid="5611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C99F3-33B2-4073-AAD5-81995A0B15A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3202"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320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张艺至少会演奏一样乐器。</a:t>
            </a:r>
          </a:p>
        </p:txBody>
      </p:sp>
      <p:sp>
        <p:nvSpPr>
          <p:cNvPr id="563204"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3205" name="Object 5"/>
          <p:cNvGraphicFramePr>
            <a:graphicFrameLocks noGrp="1" noChangeAspect="1"/>
          </p:cNvGraphicFramePr>
          <p:nvPr>
            <p:ph sz="half" idx="2"/>
          </p:nvPr>
        </p:nvGraphicFramePr>
        <p:xfrm>
          <a:off x="6049964" y="3500438"/>
          <a:ext cx="3698875" cy="533400"/>
        </p:xfrm>
        <a:graphic>
          <a:graphicData uri="http://schemas.openxmlformats.org/presentationml/2006/ole">
            <mc:AlternateContent xmlns:mc="http://schemas.openxmlformats.org/markup-compatibility/2006">
              <mc:Choice xmlns:v="urn:schemas-microsoft-com:vml" Requires="v">
                <p:oleObj spid="_x0000_s5125" name="公式" r:id="rId3" imgW="1320480" imgH="190440" progId="Equation.3">
                  <p:embed/>
                </p:oleObj>
              </mc:Choice>
              <mc:Fallback>
                <p:oleObj name="公式" r:id="rId3" imgW="1320480" imgH="190440" progId="Equation.3">
                  <p:embed/>
                  <p:pic>
                    <p:nvPicPr>
                      <p:cNvPr id="5632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9964" y="3500438"/>
                        <a:ext cx="36988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06" name="Text Box 6"/>
          <p:cNvSpPr txBox="1">
            <a:spLocks noChangeArrowheads="1"/>
          </p:cNvSpPr>
          <p:nvPr/>
        </p:nvSpPr>
        <p:spPr bwMode="auto">
          <a:xfrm>
            <a:off x="3935413" y="35734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假言推理</a:t>
            </a:r>
          </a:p>
        </p:txBody>
      </p:sp>
    </p:spTree>
    <p:extLst>
      <p:ext uri="{BB962C8B-B14F-4D97-AF65-F5344CB8AC3E}">
        <p14:creationId xmlns:p14="http://schemas.microsoft.com/office/powerpoint/2010/main" val="12128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P spid="5632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FF4340-6A1F-4FDE-841F-820B30678F5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525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
        <p:nvSpPr>
          <p:cNvPr id="565251"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张艺不会演奏任何乐器。</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p>
        </p:txBody>
      </p:sp>
      <p:sp>
        <p:nvSpPr>
          <p:cNvPr id="565252"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5253" name="Object 5"/>
          <p:cNvGraphicFramePr>
            <a:graphicFrameLocks noGrp="1" noChangeAspect="1"/>
          </p:cNvGraphicFramePr>
          <p:nvPr>
            <p:ph sz="half" idx="2"/>
          </p:nvPr>
        </p:nvGraphicFramePr>
        <p:xfrm>
          <a:off x="5880100" y="3500438"/>
          <a:ext cx="3200400" cy="533400"/>
        </p:xfrm>
        <a:graphic>
          <a:graphicData uri="http://schemas.openxmlformats.org/presentationml/2006/ole">
            <mc:AlternateContent xmlns:mc="http://schemas.openxmlformats.org/markup-compatibility/2006">
              <mc:Choice xmlns:v="urn:schemas-microsoft-com:vml" Requires="v">
                <p:oleObj spid="_x0000_s6149" name="公式" r:id="rId3" imgW="1066680" imgH="177480" progId="Equation.3">
                  <p:embed/>
                </p:oleObj>
              </mc:Choice>
              <mc:Fallback>
                <p:oleObj name="公式" r:id="rId3" imgW="1066680" imgH="177480" progId="Equation.3">
                  <p:embed/>
                  <p:pic>
                    <p:nvPicPr>
                      <p:cNvPr id="5652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3500438"/>
                        <a:ext cx="3200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5254" name="Text Box 6"/>
          <p:cNvSpPr txBox="1">
            <a:spLocks noChangeArrowheads="1"/>
          </p:cNvSpPr>
          <p:nvPr/>
        </p:nvSpPr>
        <p:spPr bwMode="auto">
          <a:xfrm>
            <a:off x="3719514" y="357346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拒取式推理</a:t>
            </a:r>
          </a:p>
        </p:txBody>
      </p:sp>
    </p:spTree>
    <p:extLst>
      <p:ext uri="{BB962C8B-B14F-4D97-AF65-F5344CB8AC3E}">
        <p14:creationId xmlns:p14="http://schemas.microsoft.com/office/powerpoint/2010/main" val="33256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52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91DE84-68AD-4092-9A40-90D8C965CE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7299"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张艺会演奏电子琴。</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p>
        </p:txBody>
      </p:sp>
      <p:sp>
        <p:nvSpPr>
          <p:cNvPr id="567300"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7301" name="Object 5"/>
          <p:cNvGraphicFramePr>
            <a:graphicFrameLocks noGrp="1" noChangeAspect="1"/>
          </p:cNvGraphicFramePr>
          <p:nvPr>
            <p:ph sz="half" idx="2"/>
          </p:nvPr>
        </p:nvGraphicFramePr>
        <p:xfrm>
          <a:off x="6165850" y="3500438"/>
          <a:ext cx="2628900" cy="533400"/>
        </p:xfrm>
        <a:graphic>
          <a:graphicData uri="http://schemas.openxmlformats.org/presentationml/2006/ole">
            <mc:AlternateContent xmlns:mc="http://schemas.openxmlformats.org/markup-compatibility/2006">
              <mc:Choice xmlns:v="urn:schemas-microsoft-com:vml" Requires="v">
                <p:oleObj spid="_x0000_s7173" name="公式" r:id="rId3" imgW="876240" imgH="177480" progId="Equation.3">
                  <p:embed/>
                </p:oleObj>
              </mc:Choice>
              <mc:Fallback>
                <p:oleObj name="公式" r:id="rId3" imgW="876240" imgH="177480" progId="Equation.3">
                  <p:embed/>
                  <p:pic>
                    <p:nvPicPr>
                      <p:cNvPr id="5673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850" y="3500438"/>
                        <a:ext cx="2628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7302"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CC0000"/>
                </a:solidFill>
                <a:effectLst/>
                <a:uLnTx/>
                <a:uFillTx/>
                <a:latin typeface="等线" panose="020F0502020204030204"/>
                <a:ea typeface="等线" panose="02010600030101010101" pitchFamily="2" charset="-122"/>
                <a:cs typeface="+mn-cs"/>
              </a:rPr>
              <a:t>肯定后件错误</a:t>
            </a:r>
          </a:p>
        </p:txBody>
      </p:sp>
      <p:sp>
        <p:nvSpPr>
          <p:cNvPr id="567303"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7304"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15498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73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73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7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2" grpId="0"/>
      <p:bldP spid="567303" grpId="0" animBg="1"/>
      <p:bldP spid="5673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96FA5E-3C19-4CF1-8A12-7057B77E555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832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张艺不会演奏任何一样乐器。</a:t>
            </a:r>
          </a:p>
        </p:txBody>
      </p:sp>
      <p:sp>
        <p:nvSpPr>
          <p:cNvPr id="568324"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8325" name="Object 5"/>
          <p:cNvGraphicFramePr>
            <a:graphicFrameLocks noGrp="1" noChangeAspect="1"/>
          </p:cNvGraphicFramePr>
          <p:nvPr>
            <p:ph sz="half" idx="2"/>
          </p:nvPr>
        </p:nvGraphicFramePr>
        <p:xfrm>
          <a:off x="6167438" y="3573464"/>
          <a:ext cx="3097212" cy="515937"/>
        </p:xfrm>
        <a:graphic>
          <a:graphicData uri="http://schemas.openxmlformats.org/presentationml/2006/ole">
            <mc:AlternateContent xmlns:mc="http://schemas.openxmlformats.org/markup-compatibility/2006">
              <mc:Choice xmlns:v="urn:schemas-microsoft-com:vml" Requires="v">
                <p:oleObj spid="_x0000_s8197" name="公式" r:id="rId3" imgW="1066680" imgH="177480" progId="Equation.3">
                  <p:embed/>
                </p:oleObj>
              </mc:Choice>
              <mc:Fallback>
                <p:oleObj name="公式" r:id="rId3" imgW="1066680" imgH="177480" progId="Equation.3">
                  <p:embed/>
                  <p:pic>
                    <p:nvPicPr>
                      <p:cNvPr id="5683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38" y="3573464"/>
                        <a:ext cx="3097212"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8326"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否定前件错误</a:t>
            </a:r>
          </a:p>
        </p:txBody>
      </p:sp>
      <p:sp>
        <p:nvSpPr>
          <p:cNvPr id="568327"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8328"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28899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8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83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83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8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6" grpId="0"/>
      <p:bldP spid="568327" grpId="0" animBg="1"/>
      <p:bldP spid="5683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894735" y="1089164"/>
            <a:ext cx="11169446" cy="5693866"/>
          </a:xfrm>
          <a:prstGeom prst="rect">
            <a:avLst/>
          </a:prstGeom>
        </p:spPr>
        <p:txBody>
          <a:bodyPr wrap="square">
            <a:spAutoFit/>
          </a:bodyPr>
          <a:lstStyle/>
          <a:p>
            <a:pPr marL="0" marR="25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楷体_GB2312" panose="02010609030101010101"/>
                <a:ea typeface="等线" panose="02010600030101010101" pitchFamily="2" charset="-122"/>
                <a:cs typeface="+mn-cs"/>
              </a:rPr>
              <a:t>置换</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可简单的理解为是在一个谓词公式中用置换项去替换变量。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7</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置换是形如</a:t>
            </a:r>
          </a:p>
          <a:p>
            <a:pPr marL="0" marR="95620" lvl="0" indent="0" algn="l" defTabSz="914400" rtl="0" eaLnBrk="1" fontAlgn="auto" latinLnBrk="0" hangingPunct="1">
              <a:lnSpc>
                <a:spcPct val="100000"/>
              </a:lnSpc>
              <a:spcBef>
                <a:spcPts val="0"/>
              </a:spcBef>
              <a:spcAft>
                <a:spcPts val="0"/>
              </a:spcAft>
              <a:buClrTx/>
              <a:buSzTx/>
              <a:buFontTx/>
              <a:buNone/>
              <a:tabLst/>
              <a:defRPr/>
            </a:pP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endParaRPr kumimoji="0" lang="fr-F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4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的有限集合。其中，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是互不相同的变元；</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表示用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替换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。并且要求</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不能相同，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不能循环地出现在另一个</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中。</a:t>
            </a:r>
          </a:p>
          <a:p>
            <a:pPr marL="0" marR="70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c/y, f(b)/z}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是一个置换。</a:t>
            </a:r>
          </a:p>
          <a:p>
            <a:pPr marL="0" marR="11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{g(z)/x,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不是一个置换。原因是它在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之间出现了循环置换现象。即当用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时，既没有消去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，也没有消去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7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若改为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即可，原因是用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，则消去了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35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通常，置换是用希腊字母</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σ</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α</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λ</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等来表示的。</a:t>
            </a:r>
          </a:p>
          <a:p>
            <a:pPr marL="0" marR="63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楷体_GB2312" panose="02010609030101010101"/>
              <a:ea typeface="等线" panose="02010600030101010101" pitchFamily="2" charset="-122"/>
              <a:cs typeface="+mn-cs"/>
            </a:endParaRPr>
          </a:p>
          <a:p>
            <a:pPr marL="0" marR="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8</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设</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是一个谓词公式，把公式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中出现的所有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换成</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=1,2,…,n)</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，得到一个新的公式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在置换</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下的</a:t>
            </a:r>
            <a:r>
              <a:rPr kumimoji="0" lang="zh-CN" altLang="en-US" sz="2400" b="0" i="0" u="none" strike="noStrike" kern="1200" cap="none" spc="0" normalizeH="0" baseline="0" noProof="0" dirty="0">
                <a:ln>
                  <a:noFill/>
                </a:ln>
                <a:solidFill>
                  <a:srgbClr val="006300"/>
                </a:solidFill>
                <a:effectLst/>
                <a:uLnTx/>
                <a:uFillTx/>
                <a:latin typeface="楷体_GB2312" panose="02010609030101010101"/>
                <a:ea typeface="等线" panose="02010600030101010101" pitchFamily="2" charset="-122"/>
                <a:cs typeface="+mn-cs"/>
              </a:rPr>
              <a:t>例示</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，记作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en-US" altLang="zh-CN" sz="2400" b="0" i="0" u="none" strike="noStrike" kern="1200" cap="none" spc="0" normalizeH="0" baseline="0" noProof="0" dirty="0" err="1">
                <a:ln>
                  <a:noFill/>
                </a:ln>
                <a:solidFill>
                  <a:srgbClr val="0000CC"/>
                </a:solidFill>
                <a:effectLst/>
                <a:uLnTx/>
                <a:uFillTx/>
                <a:latin typeface="楷体_GB2312" panose="02010609030101010101"/>
                <a:ea typeface="等线" panose="02010600030101010101" pitchFamily="2"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44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8" name="Rectangle 2"/>
          <p:cNvSpPr txBox="1">
            <a:spLocks/>
          </p:cNvSpPr>
          <p:nvPr/>
        </p:nvSpPr>
        <p:spPr>
          <a:xfrm>
            <a:off x="700088" y="168562"/>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3535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p:txBody>
          <a:bodyPr/>
          <a:lstStyle/>
          <a:p>
            <a:r>
              <a:rPr lang="en-US" altLang="zh-CN" sz="2800">
                <a:solidFill>
                  <a:srgbClr val="008000"/>
                </a:solidFill>
                <a:ea typeface="黑体" panose="02010609060101010101" pitchFamily="49" charset="-122"/>
              </a:rPr>
              <a:t>【</a:t>
            </a:r>
            <a:r>
              <a:rPr lang="zh-CN" altLang="en-US" sz="2800">
                <a:solidFill>
                  <a:srgbClr val="008000"/>
                </a:solidFill>
                <a:ea typeface="黑体" panose="02010609060101010101" pitchFamily="49" charset="-122"/>
              </a:rPr>
              <a:t>实例</a:t>
            </a:r>
            <a:r>
              <a:rPr lang="en-US" altLang="zh-CN" sz="2800">
                <a:solidFill>
                  <a:srgbClr val="008000"/>
                </a:solidFill>
                <a:ea typeface="黑体" panose="02010609060101010101" pitchFamily="49" charset="-122"/>
              </a:rPr>
              <a:t>】</a:t>
            </a:r>
          </a:p>
        </p:txBody>
      </p:sp>
      <p:sp>
        <p:nvSpPr>
          <p:cNvPr id="679939" name="Rectangle 3"/>
          <p:cNvSpPr>
            <a:spLocks noGrp="1"/>
          </p:cNvSpPr>
          <p:nvPr>
            <p:ph type="body" sz="half" idx="1"/>
          </p:nvPr>
        </p:nvSpPr>
        <p:spPr>
          <a:xfrm>
            <a:off x="1992314" y="836613"/>
            <a:ext cx="7991475" cy="1871662"/>
          </a:xfrm>
        </p:spPr>
        <p:txBody>
          <a:bodyPr>
            <a:normAutofit lnSpcReduction="10000"/>
          </a:bodyPr>
          <a:lstStyle/>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设已知如下事实：</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       </a:t>
            </a:r>
            <a:r>
              <a:rPr lang="en-US" altLang="zh-CN" b="1" dirty="0">
                <a:solidFill>
                  <a:schemeClr val="accent1"/>
                </a:solidFill>
                <a:ea typeface="楷体_GB2312" pitchFamily="49" charset="-122"/>
              </a:rPr>
              <a:t>R, S, R</a:t>
            </a:r>
            <a:r>
              <a:rPr lang="en-US" altLang="zh-CN" b="1" dirty="0">
                <a:solidFill>
                  <a:schemeClr val="accent1"/>
                </a:solidFill>
              </a:rPr>
              <a:t>→T, S∧T →P, P →Q</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求证：</a:t>
            </a:r>
            <a:r>
              <a:rPr lang="en-US" altLang="zh-CN" b="1" dirty="0">
                <a:solidFill>
                  <a:schemeClr val="accent1"/>
                </a:solidFill>
                <a:ea typeface="楷体_GB2312" pitchFamily="49" charset="-122"/>
              </a:rPr>
              <a:t>Q</a:t>
            </a:r>
            <a:r>
              <a:rPr lang="zh-CN" altLang="en-US" b="1" dirty="0">
                <a:solidFill>
                  <a:schemeClr val="accent1"/>
                </a:solidFill>
                <a:ea typeface="楷体_GB2312" pitchFamily="49" charset="-122"/>
              </a:rPr>
              <a:t>为真。</a:t>
            </a:r>
          </a:p>
        </p:txBody>
      </p:sp>
      <p:sp>
        <p:nvSpPr>
          <p:cNvPr id="679940" name="Text Box 4"/>
          <p:cNvSpPr txBox="1">
            <a:spLocks noChangeArrowheads="1"/>
          </p:cNvSpPr>
          <p:nvPr/>
        </p:nvSpPr>
        <p:spPr bwMode="auto">
          <a:xfrm>
            <a:off x="2135189" y="2757489"/>
            <a:ext cx="7921625"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证明：因为</a:t>
            </a: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a:t>
            </a: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所以</a:t>
            </a:r>
            <a:r>
              <a:rPr kumimoji="0" lang="en-US" altLang="zh-CN"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Q</a:t>
            </a: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为真。</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graphicFrame>
        <p:nvGraphicFramePr>
          <p:cNvPr id="679941" name="Object 5"/>
          <p:cNvGraphicFramePr>
            <a:graphicFrameLocks noGrp="1" noChangeAspect="1"/>
          </p:cNvGraphicFramePr>
          <p:nvPr>
            <p:ph sz="half" idx="2"/>
          </p:nvPr>
        </p:nvGraphicFramePr>
        <p:xfrm>
          <a:off x="3359150" y="3429001"/>
          <a:ext cx="3887788" cy="2466975"/>
        </p:xfrm>
        <a:graphic>
          <a:graphicData uri="http://schemas.openxmlformats.org/presentationml/2006/ole">
            <mc:AlternateContent xmlns:mc="http://schemas.openxmlformats.org/markup-compatibility/2006">
              <mc:Choice xmlns:v="urn:schemas-microsoft-com:vml" Requires="v">
                <p:oleObj spid="_x0000_s9221" name="公式" r:id="rId3" imgW="1180800" imgH="749160" progId="Equation.3">
                  <p:embed/>
                </p:oleObj>
              </mc:Choice>
              <mc:Fallback>
                <p:oleObj name="公式" r:id="rId3" imgW="1180800" imgH="749160" progId="Equation.3">
                  <p:embed/>
                  <p:pic>
                    <p:nvPicPr>
                      <p:cNvPr id="6799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3429001"/>
                        <a:ext cx="3887788"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9943" name="Text Box 7"/>
          <p:cNvSpPr txBox="1">
            <a:spLocks noChangeArrowheads="1"/>
          </p:cNvSpPr>
          <p:nvPr/>
        </p:nvSpPr>
        <p:spPr bwMode="auto">
          <a:xfrm>
            <a:off x="7319963" y="3308351"/>
            <a:ext cx="1980029" cy="264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引入合取词</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p:txBody>
      </p:sp>
    </p:spTree>
    <p:extLst>
      <p:ext uri="{BB962C8B-B14F-4D97-AF65-F5344CB8AC3E}">
        <p14:creationId xmlns:p14="http://schemas.microsoft.com/office/powerpoint/2010/main" val="164363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99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a:xfrm>
            <a:off x="527051" y="187325"/>
            <a:ext cx="10839039" cy="1444830"/>
          </a:xfrm>
        </p:spPr>
        <p:txBody>
          <a:bodyPr>
            <a:normAutofit/>
          </a:bodyPr>
          <a:lstStyle/>
          <a:p>
            <a:pPr marR="82150" lvl="0">
              <a:lnSpc>
                <a:spcPct val="100000"/>
              </a:lnSpc>
              <a:spcBef>
                <a:spcPts val="0"/>
              </a:spcBef>
            </a:pPr>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latin typeface="等线" panose="020F0502020204030204"/>
                <a:ea typeface="楷体_GB2312" panose="02010609030101010101"/>
                <a:cs typeface="+mn-cs"/>
              </a:rPr>
              <a:t>设有如下两个谓词公式：</a:t>
            </a:r>
            <a:r>
              <a:rPr lang="pl-PL" altLang="zh-CN" sz="2800" b="1" dirty="0">
                <a:solidFill>
                  <a:srgbClr val="0000CC"/>
                </a:solidFill>
                <a:latin typeface="Times New Roman" panose="02020603050405020304" pitchFamily="18" charset="0"/>
                <a:ea typeface="楷体_GB2312" panose="02010609030101010101"/>
                <a:cs typeface="+mn-cs"/>
              </a:rPr>
              <a:t>W (a) </a:t>
            </a:r>
            <a:r>
              <a:rPr lang="zh-CN" altLang="pl-PL" sz="2800" dirty="0">
                <a:solidFill>
                  <a:srgbClr val="0000CC"/>
                </a:solidFill>
                <a:latin typeface="Times New Roman" panose="02020603050405020304" pitchFamily="18" charset="0"/>
                <a:ea typeface="楷体_GB2312" panose="02010609030101010101"/>
                <a:cs typeface="+mn-cs"/>
              </a:rPr>
              <a:t>和</a:t>
            </a:r>
            <a:r>
              <a:rPr lang="pl-PL" altLang="zh-CN" sz="2800" b="1" dirty="0">
                <a:solidFill>
                  <a:srgbClr val="0000CC"/>
                </a:solidFill>
                <a:latin typeface="Times New Roman" panose="02020603050405020304" pitchFamily="18" charset="0"/>
                <a:ea typeface="楷体_GB2312" panose="02010609030101010101"/>
                <a:cs typeface="+mn-cs"/>
              </a:rPr>
              <a:t>(</a:t>
            </a:r>
            <a:r>
              <a:rPr lang="pl-PL" altLang="zh-CN" sz="2800" dirty="0">
                <a:solidFill>
                  <a:srgbClr val="0000CC"/>
                </a:solidFill>
                <a:latin typeface="MS Gothic" panose="020B0609070205080204" pitchFamily="49" charset="-128"/>
                <a:ea typeface="MS Gothic" panose="020B0609070205080204" pitchFamily="49" charset="-128"/>
                <a:cs typeface="+mn-cs"/>
              </a:rPr>
              <a:t>∀</a:t>
            </a:r>
            <a:r>
              <a:rPr lang="pl-PL" altLang="zh-CN" sz="2800" b="1" dirty="0">
                <a:solidFill>
                  <a:srgbClr val="0000CC"/>
                </a:solidFill>
                <a:latin typeface="Times New Roman" panose="02020603050405020304" pitchFamily="18" charset="0"/>
                <a:ea typeface="MS Gothic" panose="020B0609070205080204" pitchFamily="49" charset="-128"/>
                <a:cs typeface="+mn-cs"/>
              </a:rPr>
              <a:t>x)(W (x)</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cs typeface="+mn-cs"/>
              </a:rPr>
              <a:t> </a:t>
            </a:r>
            <a:r>
              <a:rPr lang="pl-PL" altLang="zh-CN" sz="2800" b="1" dirty="0">
                <a:solidFill>
                  <a:srgbClr val="0000CC"/>
                </a:solidFill>
                <a:latin typeface="Times New Roman" panose="02020603050405020304" pitchFamily="18" charset="0"/>
                <a:ea typeface="MS Gothic" panose="020B0609070205080204" pitchFamily="49" charset="-128"/>
                <a:cs typeface="+mn-cs"/>
              </a:rPr>
              <a:t>Q(x))</a:t>
            </a:r>
            <a:r>
              <a:rPr lang="zh-CN" altLang="en-US" sz="2800" dirty="0">
                <a:solidFill>
                  <a:srgbClr val="0000CC"/>
                </a:solidFill>
                <a:latin typeface="等线" panose="020F0502020204030204"/>
                <a:ea typeface="楷体_GB2312" panose="02010609030101010101"/>
                <a:cs typeface="+mn-cs"/>
              </a:rPr>
              <a:t>为真，    </a:t>
            </a:r>
            <a:r>
              <a:rPr lang="en-US" altLang="zh-CN" sz="2800" dirty="0">
                <a:solidFill>
                  <a:srgbClr val="0000CC"/>
                </a:solidFill>
                <a:latin typeface="等线" panose="020F0502020204030204"/>
                <a:ea typeface="楷体_GB2312" panose="02010609030101010101"/>
                <a:cs typeface="+mn-cs"/>
              </a:rPr>
              <a:t>	     </a:t>
            </a:r>
            <a:r>
              <a:rPr lang="zh-CN" altLang="en-US" sz="2800" dirty="0">
                <a:solidFill>
                  <a:srgbClr val="0000CC"/>
                </a:solidFill>
                <a:latin typeface="等线" panose="020F0502020204030204"/>
                <a:ea typeface="楷体_GB2312" panose="02010609030101010101"/>
                <a:cs typeface="+mn-cs"/>
              </a:rPr>
              <a:t>求证</a:t>
            </a:r>
            <a:r>
              <a:rPr lang="en-US" altLang="zh-CN" sz="2800" b="1" dirty="0">
                <a:solidFill>
                  <a:srgbClr val="0000CC"/>
                </a:solidFill>
                <a:latin typeface="Times New Roman" panose="02020603050405020304" pitchFamily="18" charset="0"/>
                <a:ea typeface="楷体_GB2312" panose="02010609030101010101"/>
                <a:cs typeface="+mn-cs"/>
              </a:rPr>
              <a:t>Q (a)</a:t>
            </a:r>
            <a:r>
              <a:rPr lang="zh-CN" altLang="en-US" sz="2800" dirty="0">
                <a:solidFill>
                  <a:srgbClr val="0000CC"/>
                </a:solidFill>
                <a:latin typeface="Times New Roman" panose="02020603050405020304" pitchFamily="18" charset="0"/>
                <a:ea typeface="楷体_GB2312" panose="02010609030101010101"/>
                <a:cs typeface="+mn-cs"/>
              </a:rPr>
              <a:t>为真。</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815975" y="1524259"/>
            <a:ext cx="10766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7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   证明：</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由于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这两个谓词的个体不同，因此不能直接进行推理，需要采用置换，使它们合一。其推理过程如下：</a:t>
            </a:r>
          </a:p>
          <a:p>
            <a:pPr marL="342900" marR="52200" lvl="0" indent="-34290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5220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首先对</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pl-PL"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x)(W (x)</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进行全称固化推理，得出</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35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然后用置换</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分别作用于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，得出</a:t>
            </a:r>
          </a:p>
          <a:p>
            <a:pPr marL="342900" marR="9242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pl-PL"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17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最后再利用假言推理得到</a:t>
            </a:r>
          </a:p>
          <a:p>
            <a:pPr marL="342900" marR="817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 </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即</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 </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400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a:xfrm>
            <a:off x="330407" y="382999"/>
            <a:ext cx="10839039" cy="1444830"/>
          </a:xfrm>
        </p:spPr>
        <p:txBody>
          <a:bodyPr>
            <a:normAutofit fontScale="90000"/>
          </a:bodyPr>
          <a:lstStyle/>
          <a:p>
            <a:pPr marR="94800"/>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ea typeface="楷体_GB2312" panose="02010609030101010101"/>
              </a:rPr>
              <a:t>设已知如下事实：</a:t>
            </a:r>
            <a:r>
              <a:rPr lang="en-US" altLang="zh-CN" sz="2800" b="1" dirty="0">
                <a:solidFill>
                  <a:srgbClr val="0000CC"/>
                </a:solidFill>
                <a:latin typeface="Times New Roman" panose="02020603050405020304" pitchFamily="18" charset="0"/>
                <a:ea typeface="楷体_GB2312" panose="02010609030101010101"/>
              </a:rPr>
              <a:t>(1) </a:t>
            </a:r>
            <a:r>
              <a:rPr lang="zh-CN" altLang="en-US" sz="2800" dirty="0">
                <a:solidFill>
                  <a:srgbClr val="0000CC"/>
                </a:solidFill>
                <a:latin typeface="Times New Roman" panose="02020603050405020304" pitchFamily="18" charset="0"/>
                <a:ea typeface="楷体_GB2312" panose="02010609030101010101"/>
              </a:rPr>
              <a:t>如果是需要编程序的课，王程都喜欢。</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(2) </a:t>
            </a:r>
            <a:r>
              <a:rPr lang="zh-CN" altLang="en-US" sz="2800" dirty="0">
                <a:solidFill>
                  <a:srgbClr val="0000CC"/>
                </a:solidFill>
                <a:latin typeface="Times New Roman" panose="02020603050405020304" pitchFamily="18" charset="0"/>
                <a:ea typeface="楷体_GB2312" panose="02010609030101010101"/>
              </a:rPr>
              <a:t>所有的程序设计语言课都是需要编程序的课。</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(3) C</a:t>
            </a:r>
            <a:r>
              <a:rPr lang="zh-CN" altLang="en-US" sz="2800" dirty="0">
                <a:solidFill>
                  <a:srgbClr val="0000CC"/>
                </a:solidFill>
                <a:latin typeface="Times New Roman" panose="02020603050405020304" pitchFamily="18" charset="0"/>
                <a:ea typeface="楷体_GB2312" panose="02010609030101010101"/>
              </a:rPr>
              <a:t>是一门程序设计语言课。</a:t>
            </a:r>
            <a:br>
              <a:rPr lang="zh-CN" altLang="en-US" sz="2800" dirty="0">
                <a:solidFill>
                  <a:srgbClr val="0000CC"/>
                </a:solidFill>
                <a:latin typeface="Times New Roman" panose="02020603050405020304" pitchFamily="18" charset="0"/>
                <a:ea typeface="楷体_GB2312" panose="02010609030101010101"/>
              </a:rPr>
            </a:br>
            <a:r>
              <a:rPr lang="zh-CN" altLang="en-US" sz="2800" dirty="0">
                <a:solidFill>
                  <a:srgbClr val="0000CC"/>
                </a:solidFill>
                <a:ea typeface="楷体_GB2312" panose="02010609030101010101"/>
              </a:rPr>
              <a:t>求证：王程喜欢</a:t>
            </a:r>
            <a:r>
              <a:rPr lang="en-US" altLang="zh-CN" sz="2800" b="1" dirty="0">
                <a:solidFill>
                  <a:srgbClr val="0000CC"/>
                </a:solidFill>
                <a:latin typeface="Times New Roman" panose="02020603050405020304" pitchFamily="18" charset="0"/>
                <a:ea typeface="楷体_GB2312" panose="02010609030101010101"/>
              </a:rPr>
              <a:t>C</a:t>
            </a:r>
            <a:r>
              <a:rPr lang="zh-CN" altLang="en-US" sz="2800" dirty="0">
                <a:solidFill>
                  <a:srgbClr val="0000CC"/>
                </a:solidFill>
                <a:latin typeface="Times New Roman" panose="02020603050405020304" pitchFamily="18" charset="0"/>
                <a:ea typeface="楷体_GB2312" panose="02010609030101010101"/>
              </a:rPr>
              <a:t>这门课。</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471847" y="1827829"/>
            <a:ext cx="10766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证明：</a:t>
            </a: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首先定义谓词</a:t>
            </a:r>
          </a:p>
          <a:p>
            <a:pPr marL="342900" marR="762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是需要编程序的课。</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L (x,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342900" marR="7267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是一门程序设计语言课</a:t>
            </a:r>
          </a:p>
          <a:p>
            <a:pPr marL="342900" marR="53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把已知事实及待求解问题用谓词公式表示如下：</a:t>
            </a:r>
          </a:p>
          <a:p>
            <a:pPr marL="342900" marR="8890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75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应用推理规则进行推理：</a:t>
            </a:r>
          </a:p>
          <a:p>
            <a:pPr marL="342900" marR="722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p>
          <a:p>
            <a:pPr marL="342900" marR="58600" lvl="0" indent="-34290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N(C) </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1372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N(C),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MS Gothic" panose="020B0609070205080204" pitchFamily="49" charset="-128"/>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 C)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085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因此，王程喜欢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这门课。 </a:t>
            </a:r>
            <a:endParaRPr kumimoji="0" lang="zh-CN" altLang="en-US" sz="24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331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99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99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99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994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99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99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994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994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994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994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1306827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3B81D1F-F161-4A03-B835-02FC7BD6AC3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85730" name="Rectangle 2"/>
          <p:cNvSpPr>
            <a:spLocks noGrp="1"/>
          </p:cNvSpPr>
          <p:nvPr>
            <p:ph type="title"/>
          </p:nvPr>
        </p:nvSpPr>
        <p:spPr>
          <a:xfrm>
            <a:off x="1055688" y="145415"/>
            <a:ext cx="8229600" cy="649288"/>
          </a:xfrm>
        </p:spPr>
        <p:txBody>
          <a:bodyPr/>
          <a:lstStyle/>
          <a:p>
            <a:r>
              <a:rPr lang="en-US" altLang="zh-CN" sz="2800" dirty="0">
                <a:solidFill>
                  <a:srgbClr val="0000FF"/>
                </a:solidFill>
                <a:latin typeface="黑体" panose="02010609060101010101" pitchFamily="49" charset="-122"/>
                <a:ea typeface="黑体" panose="02010609060101010101" pitchFamily="49" charset="-122"/>
              </a:rPr>
              <a:t>3.4  </a:t>
            </a:r>
            <a:r>
              <a:rPr lang="zh-CN" altLang="en-US" sz="2800" dirty="0">
                <a:solidFill>
                  <a:srgbClr val="0000FF"/>
                </a:solidFill>
                <a:latin typeface="黑体" panose="02010609060101010101" pitchFamily="49" charset="-122"/>
                <a:ea typeface="黑体" panose="02010609060101010101" pitchFamily="49" charset="-122"/>
              </a:rPr>
              <a:t>归结推理方法</a:t>
            </a:r>
          </a:p>
        </p:txBody>
      </p:sp>
      <p:sp>
        <p:nvSpPr>
          <p:cNvPr id="585731" name="Rectangle 3"/>
          <p:cNvSpPr>
            <a:spLocks noGrp="1"/>
          </p:cNvSpPr>
          <p:nvPr>
            <p:ph type="body" idx="1"/>
          </p:nvPr>
        </p:nvSpPr>
        <p:spPr>
          <a:xfrm>
            <a:off x="782320" y="990124"/>
            <a:ext cx="10820400" cy="5481796"/>
          </a:xfrm>
        </p:spPr>
        <p:txBody>
          <a:bodyPr>
            <a:normAutofit/>
          </a:bodyPr>
          <a:lstStyle/>
          <a:p>
            <a:pPr marL="0" marR="13270" indent="0">
              <a:buNone/>
            </a:pPr>
            <a:r>
              <a:rPr lang="zh-CN" altLang="en-US" dirty="0">
                <a:solidFill>
                  <a:srgbClr val="0000CC"/>
                </a:solidFill>
                <a:latin typeface="黑体" panose="02010609060101010101" pitchFamily="49" charset="-122"/>
                <a:ea typeface="黑体" panose="02010609060101010101" pitchFamily="49" charset="-122"/>
              </a:rPr>
              <a:t>  归结演绎推理是一种基于鲁宾逊（</a:t>
            </a:r>
            <a:r>
              <a:rPr lang="en-US" altLang="zh-CN" b="1" dirty="0">
                <a:solidFill>
                  <a:srgbClr val="0000CC"/>
                </a:solidFill>
                <a:latin typeface="黑体" panose="02010609060101010101" pitchFamily="49" charset="-122"/>
                <a:ea typeface="黑体" panose="02010609060101010101" pitchFamily="49" charset="-122"/>
              </a:rPr>
              <a:t>Robinson</a:t>
            </a:r>
            <a:r>
              <a:rPr lang="zh-CN" altLang="en-US" dirty="0">
                <a:solidFill>
                  <a:srgbClr val="0000CC"/>
                </a:solidFill>
                <a:latin typeface="黑体" panose="02010609060101010101" pitchFamily="49" charset="-122"/>
                <a:ea typeface="黑体" panose="02010609060101010101" pitchFamily="49" charset="-122"/>
              </a:rPr>
              <a:t>）归结原理的机器推理技术。鲁宾逊归结原理亦称为消解原理，是鲁宾逊于</a:t>
            </a:r>
            <a:r>
              <a:rPr lang="en-US" altLang="zh-CN" b="1" dirty="0">
                <a:solidFill>
                  <a:srgbClr val="0000CC"/>
                </a:solidFill>
                <a:latin typeface="黑体" panose="02010609060101010101" pitchFamily="49" charset="-122"/>
                <a:ea typeface="黑体" panose="02010609060101010101" pitchFamily="49" charset="-122"/>
              </a:rPr>
              <a:t>1965</a:t>
            </a:r>
            <a:r>
              <a:rPr lang="zh-CN" altLang="en-US" dirty="0">
                <a:solidFill>
                  <a:srgbClr val="0000CC"/>
                </a:solidFill>
                <a:latin typeface="黑体" panose="02010609060101010101" pitchFamily="49" charset="-122"/>
                <a:ea typeface="黑体" panose="02010609060101010101" pitchFamily="49" charset="-122"/>
              </a:rPr>
              <a:t>年在海伯伦（</a:t>
            </a:r>
            <a:r>
              <a:rPr lang="en-US" altLang="zh-CN" b="1" dirty="0" err="1">
                <a:solidFill>
                  <a:srgbClr val="0000CC"/>
                </a:solidFill>
                <a:latin typeface="黑体" panose="02010609060101010101" pitchFamily="49" charset="-122"/>
                <a:ea typeface="黑体" panose="02010609060101010101" pitchFamily="49" charset="-122"/>
              </a:rPr>
              <a:t>Herbrand</a:t>
            </a:r>
            <a:r>
              <a:rPr lang="zh-CN" altLang="en-US" dirty="0">
                <a:solidFill>
                  <a:srgbClr val="0000CC"/>
                </a:solidFill>
                <a:latin typeface="黑体" panose="02010609060101010101" pitchFamily="49" charset="-122"/>
                <a:ea typeface="黑体" panose="02010609060101010101" pitchFamily="49" charset="-122"/>
              </a:rPr>
              <a:t>）理论的基础上提出的一种基于逻辑的</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反证法</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a:t>
            </a:r>
          </a:p>
          <a:p>
            <a:pPr marL="0" marR="9370" indent="0">
              <a:buNone/>
            </a:pPr>
            <a:r>
              <a:rPr lang="zh-CN" altLang="en-US" dirty="0">
                <a:solidFill>
                  <a:srgbClr val="006300"/>
                </a:solidFill>
                <a:latin typeface="黑体" panose="02010609060101010101" pitchFamily="49" charset="-122"/>
                <a:ea typeface="黑体" panose="02010609060101010101" pitchFamily="49" charset="-122"/>
              </a:rPr>
              <a:t>  定理证明的实质</a:t>
            </a:r>
            <a:r>
              <a:rPr lang="zh-CN" altLang="en-US" dirty="0">
                <a:solidFill>
                  <a:srgbClr val="0000CC"/>
                </a:solidFill>
                <a:latin typeface="黑体" panose="02010609060101010101" pitchFamily="49" charset="-122"/>
                <a:ea typeface="黑体" panose="02010609060101010101" pitchFamily="49" charset="-122"/>
              </a:rPr>
              <a:t>，就是要对前提</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和结论</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永真，就是要证明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在任何一个非空的个体域上都是永真的。这将是非常困难的，甚至是不可实现的。</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为此，人们进行了大量的探索，后来发现可以</a:t>
            </a:r>
            <a:r>
              <a:rPr lang="zh-CN" altLang="en-US" dirty="0">
                <a:solidFill>
                  <a:srgbClr val="006300"/>
                </a:solidFill>
                <a:latin typeface="黑体" panose="02010609060101010101" pitchFamily="49" charset="-122"/>
                <a:ea typeface="黑体" panose="02010609060101010101" pitchFamily="49" charset="-122"/>
              </a:rPr>
              <a:t>采用反证法的思想</a:t>
            </a:r>
            <a:r>
              <a:rPr lang="zh-CN" altLang="en-US" dirty="0">
                <a:solidFill>
                  <a:srgbClr val="0000CC"/>
                </a:solidFill>
                <a:latin typeface="黑体" panose="02010609060101010101" pitchFamily="49" charset="-122"/>
                <a:ea typeface="黑体" panose="02010609060101010101" pitchFamily="49" charset="-122"/>
              </a:rPr>
              <a:t>，把关于</a:t>
            </a:r>
            <a:r>
              <a:rPr lang="zh-CN" altLang="en-US" dirty="0">
                <a:solidFill>
                  <a:srgbClr val="006300"/>
                </a:solidFill>
                <a:latin typeface="黑体" panose="02010609060101010101" pitchFamily="49" charset="-122"/>
                <a:ea typeface="黑体" panose="02010609060101010101" pitchFamily="49" charset="-122"/>
              </a:rPr>
              <a:t>永真性的证明转化为关于不可满足性的证明</a:t>
            </a:r>
            <a:r>
              <a:rPr lang="zh-CN" altLang="en-US" dirty="0">
                <a:solidFill>
                  <a:srgbClr val="0000CC"/>
                </a:solidFill>
                <a:latin typeface="黑体" panose="02010609060101010101" pitchFamily="49" charset="-122"/>
                <a:ea typeface="黑体" panose="02010609060101010101" pitchFamily="49" charset="-122"/>
              </a:rPr>
              <a:t>。</a:t>
            </a:r>
          </a:p>
          <a:p>
            <a:pPr marL="0" marR="6000" indent="0">
              <a:buNone/>
            </a:pPr>
            <a:r>
              <a:rPr lang="en-US" altLang="zh-CN"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即要证明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永真，只要能够证明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是不可满足的就可以了</a:t>
            </a:r>
            <a:r>
              <a:rPr lang="en-US" altLang="zh-CN"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原因是</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这方面最有成效的工作就是鲁宾逊归结原理。它使定理证明的机械化成为现实。 </a:t>
            </a:r>
            <a:endParaRPr lang="zh-CN" altLang="en-US" b="1" dirty="0">
              <a:latin typeface="黑体" panose="02010609060101010101" pitchFamily="49" charset="-122"/>
              <a:ea typeface="黑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92466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3.4.1</a:t>
            </a:r>
            <a:r>
              <a:rPr lang="zh-CN" altLang="en-US" sz="2800" dirty="0">
                <a:solidFill>
                  <a:srgbClr val="0000FF"/>
                </a:solidFill>
                <a:latin typeface="黑体" panose="02010609060101010101" pitchFamily="49" charset="-122"/>
                <a:ea typeface="黑体" panose="02010609060101010101" pitchFamily="49" charset="-122"/>
              </a:rPr>
              <a:t>谓词公式的范式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5908" y="1340330"/>
            <a:ext cx="10048569"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前束范式：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是一个谓词公式，如果其中的所有量词均非否定出现在公式的最前面，而它们的辖域为整个公式，则称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前束范式一般可写成</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其中</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1, 2, · · · , 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中不含有任何量词。</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例如，</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 (∀y) (∃z)(P(x)∧Q(y, z)∨R(x, z))</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任一谓词公式均可化为与其对应的前束范式，其化简方法将在后面子句集的化简中讨论。</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825907" y="817110"/>
            <a:ext cx="105500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范式是谓词公式的标准形式。</a:t>
            </a:r>
          </a:p>
        </p:txBody>
      </p:sp>
    </p:spTree>
    <p:extLst>
      <p:ext uri="{BB962C8B-B14F-4D97-AF65-F5344CB8AC3E}">
        <p14:creationId xmlns:p14="http://schemas.microsoft.com/office/powerpoint/2010/main" val="1128374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在谓词逻辑中，任何一个谓词公式都可以通过应用等价关系及      推理规则化成相应的子句集。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其化简步骤如下：</a:t>
            </a:r>
          </a:p>
          <a:p>
            <a:pPr marL="0" marR="893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(1) </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消去连接词</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反复使用如下等价公式：</a:t>
            </a:r>
          </a:p>
          <a:p>
            <a:pPr marL="0" marR="9640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510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即可消去谓词公式中的连接词</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pitchFamily="2"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例如公式</a:t>
            </a:r>
          </a:p>
          <a:p>
            <a:pPr marL="0" marR="53800" lvl="0" indent="0" algn="l" defTabSz="914400" rtl="0" eaLnBrk="1" fontAlgn="auto" latinLnBrk="0" hangingPunct="1">
              <a:lnSpc>
                <a:spcPct val="100000"/>
              </a:lnSpc>
              <a:spcBef>
                <a:spcPts val="0"/>
              </a:spcBef>
              <a:spcAft>
                <a:spcPts val="0"/>
              </a:spcAft>
              <a:buClrTx/>
              <a:buSzTx/>
              <a:buFontTx/>
              <a:buNone/>
              <a:tabLst/>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a:t>
            </a:r>
            <a:endPar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经等价变化后为</a:t>
            </a:r>
          </a:p>
          <a:p>
            <a:pPr marL="0" marR="46750" lvl="0" indent="0" algn="l" defTabSz="914400" rtl="0" eaLnBrk="1" fontAlgn="auto" latinLnBrk="0" hangingPunct="1">
              <a:lnSpc>
                <a:spcPct val="100000"/>
              </a:lnSpc>
              <a:spcBef>
                <a:spcPts val="0"/>
              </a:spcBef>
              <a:spcAft>
                <a:spcPts val="0"/>
              </a:spcAft>
              <a:buClrTx/>
              <a:buSzTx/>
              <a:buFontTx/>
              <a:buNone/>
              <a:tabLst/>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35747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38609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915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(2) </a:t>
            </a:r>
            <a:r>
              <a:rPr kumimoji="0" lang="zh-CN" altLang="en-US"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减少否定符号的辖域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反复使用双重否定率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 ⇔P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摩根定律</a:t>
            </a:r>
          </a:p>
          <a:p>
            <a:pPr marL="0" marR="9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p>
          <a:p>
            <a:pPr marL="0" marR="9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量词转换率</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 ﹁P(x)</a:t>
            </a:r>
          </a:p>
          <a:p>
            <a:pPr marL="0" marR="83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将每个否定符号“</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”移到仅靠谓词的位置，使得每个否定符号最多只作用于一个谓词上。</a:t>
            </a:r>
          </a:p>
          <a:p>
            <a:pPr marL="0" marR="86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上式经等价变换后为</a:t>
            </a:r>
          </a:p>
          <a:p>
            <a:pPr marL="0" marR="39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(∀x)((∃y)﹁P(x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y)∨(∃y)( Q(x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 ∧﹁R(x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43154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016758"/>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(3)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对变元标准化</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在一个量词的辖域内，把谓词公式中受该量词约束的变元全部用另外一个没有出现过的任意变元代替，使不同量词约束的变元有不同的名字。</a:t>
            </a:r>
          </a:p>
          <a:p>
            <a:pPr marL="0" marR="9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例如，上式经变换后为</a:t>
            </a:r>
          </a:p>
          <a:p>
            <a:pPr marL="0" marR="4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p>
          <a:p>
            <a:pPr marL="0" marR="423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(4)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化为前束范式</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化为前束范式的方法</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把所有量词都移到公式的左边，并且在移动时</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不能改变其相对顺序</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。由于第</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步已对变元进行了标准化，每个量词都有自己的变元，这就消除了任何由变元引起冲突的可能，因此这种移动是可行的。</a:t>
            </a:r>
          </a:p>
          <a:p>
            <a:pPr marL="0" marR="80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例如，上式化为前束范式后为</a:t>
            </a:r>
          </a:p>
          <a:p>
            <a:pPr marL="0" marR="4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9082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447645"/>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(5)</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消去存在量词</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9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消去存在量词时，需要区分以下两种情况：</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若存在量词不出现在全称量词的辖域内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（即它的左边没有全称量词），只要用一个新的个体常量替换受该存在量词约束的变元，就可消去该存在量词。</a:t>
            </a:r>
          </a:p>
          <a:p>
            <a:pPr marL="0" marR="431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若存在量词位于一个或多个全称量词的辖域内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，例如</a:t>
            </a: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替换受该存在量词约束的变元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，然后再消去该存在量词。</a:t>
            </a:r>
          </a:p>
          <a:p>
            <a:pPr marL="0" marR="52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例如，上步所得公式中存在量词</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都位于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的辖域内，因此都需要用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函数来替换。设替换</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函数分别是</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，则替换后的式子为</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(6)</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a:t>
            </a:r>
            <a:r>
              <a:rPr kumimoji="0" lang="en-US" altLang="zh-CN" sz="2000" b="1" i="0" u="none" strike="noStrike" kern="1200" cap="none" spc="0" normalizeH="0" baseline="0" noProof="0" dirty="0" err="1">
                <a:ln>
                  <a:noFill/>
                </a:ln>
                <a:solidFill>
                  <a:srgbClr val="CC0000"/>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标准形</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对上述前束范式的母式应用以下等价关系</a:t>
            </a:r>
          </a:p>
          <a:p>
            <a:pPr marL="0" marR="7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例如，前面的公式化为</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标准形后为</a:t>
            </a:r>
          </a:p>
          <a:p>
            <a:pPr marL="0" marR="2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88376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1B87B5D-5DBD-432A-B51B-1E6ADED9049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86087" name="Rectangle 7"/>
          <p:cNvSpPr>
            <a:spLocks noGrp="1"/>
          </p:cNvSpPr>
          <p:nvPr>
            <p:ph type="title"/>
          </p:nvPr>
        </p:nvSpPr>
        <p:spPr>
          <a:xfrm>
            <a:off x="375624" y="538471"/>
            <a:ext cx="10515600" cy="1325563"/>
          </a:xfrm>
        </p:spPr>
        <p:txBody>
          <a:bodyPr>
            <a:normAutofit/>
          </a:bodyPr>
          <a:lstStyle/>
          <a:p>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置换的合成：</a:t>
            </a:r>
          </a:p>
        </p:txBody>
      </p:sp>
      <p:grpSp>
        <p:nvGrpSpPr>
          <p:cNvPr id="2" name="组合 1"/>
          <p:cNvGrpSpPr/>
          <p:nvPr/>
        </p:nvGrpSpPr>
        <p:grpSpPr>
          <a:xfrm>
            <a:off x="2585270" y="917575"/>
            <a:ext cx="8569325" cy="5803900"/>
            <a:chOff x="1847851" y="836613"/>
            <a:chExt cx="8569325" cy="5803900"/>
          </a:xfrm>
        </p:grpSpPr>
        <p:sp>
          <p:nvSpPr>
            <p:cNvPr id="686083" name="Rectangle 3"/>
            <p:cNvSpPr>
              <a:spLocks noChangeArrowheads="1"/>
            </p:cNvSpPr>
            <p:nvPr/>
          </p:nvSpPr>
          <p:spPr bwMode="auto">
            <a:xfrm>
              <a:off x="1847851" y="836613"/>
              <a:ext cx="856932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设</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是两个置换，则将集合</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中符合下列条件的元素删除：</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(2)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u</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2</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1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n</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如此得到的集合仍然是一个</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换，该</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换称为</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与</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的合成，记作</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a:t>
              </a:r>
            </a:p>
          </p:txBody>
        </p:sp>
        <p:grpSp>
          <p:nvGrpSpPr>
            <p:cNvPr id="686091" name="Group 11"/>
            <p:cNvGrpSpPr>
              <a:grpSpLocks/>
            </p:cNvGrpSpPr>
            <p:nvPr/>
          </p:nvGrpSpPr>
          <p:grpSpPr bwMode="auto">
            <a:xfrm>
              <a:off x="2930526" y="1052514"/>
              <a:ext cx="3757612" cy="1195387"/>
              <a:chOff x="886" y="663"/>
              <a:chExt cx="2367" cy="753"/>
            </a:xfrm>
          </p:grpSpPr>
          <p:graphicFrame>
            <p:nvGraphicFramePr>
              <p:cNvPr id="686084" name="Object 4"/>
              <p:cNvGraphicFramePr>
                <a:graphicFrameLocks noChangeAspect="1"/>
              </p:cNvGraphicFramePr>
              <p:nvPr>
                <p:extLst/>
              </p:nvPr>
            </p:nvGraphicFramePr>
            <p:xfrm>
              <a:off x="979" y="663"/>
              <a:ext cx="2179" cy="298"/>
            </p:xfrm>
            <a:graphic>
              <a:graphicData uri="http://schemas.openxmlformats.org/presentationml/2006/ole">
                <mc:AlternateContent xmlns:mc="http://schemas.openxmlformats.org/markup-compatibility/2006">
                  <mc:Choice xmlns:v="urn:schemas-microsoft-com:vml" Requires="v">
                    <p:oleObj spid="_x0000_s1035" name="Equation" r:id="rId3" imgW="1676160" imgH="228600" progId="Equation.DSMT4">
                      <p:embed/>
                    </p:oleObj>
                  </mc:Choice>
                  <mc:Fallback>
                    <p:oleObj name="Equation" r:id="rId3" imgW="1676160" imgH="228600" progId="Equation.DSMT4">
                      <p:embed/>
                      <p:pic>
                        <p:nvPicPr>
                          <p:cNvPr id="686084" name="Object 4"/>
                          <p:cNvPicPr>
                            <a:picLocks noChangeAspect="1" noChangeArrowheads="1"/>
                          </p:cNvPicPr>
                          <p:nvPr/>
                        </p:nvPicPr>
                        <p:blipFill>
                          <a:blip r:embed="rId4"/>
                          <a:srcRect/>
                          <a:stretch>
                            <a:fillRect/>
                          </a:stretch>
                        </p:blipFill>
                        <p:spPr bwMode="auto">
                          <a:xfrm>
                            <a:off x="979" y="663"/>
                            <a:ext cx="217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085" name="Object 5"/>
              <p:cNvGraphicFramePr>
                <a:graphicFrameLocks noChangeAspect="1"/>
              </p:cNvGraphicFramePr>
              <p:nvPr>
                <p:extLst/>
              </p:nvPr>
            </p:nvGraphicFramePr>
            <p:xfrm>
              <a:off x="886" y="1117"/>
              <a:ext cx="2367" cy="299"/>
            </p:xfrm>
            <a:graphic>
              <a:graphicData uri="http://schemas.openxmlformats.org/presentationml/2006/ole">
                <mc:AlternateContent xmlns:mc="http://schemas.openxmlformats.org/markup-compatibility/2006">
                  <mc:Choice xmlns:v="urn:schemas-microsoft-com:vml" Requires="v">
                    <p:oleObj spid="_x0000_s1036" name="Equation" r:id="rId5" imgW="1815840" imgH="228600" progId="Equation.DSMT4">
                      <p:embed/>
                    </p:oleObj>
                  </mc:Choice>
                  <mc:Fallback>
                    <p:oleObj name="Equation" r:id="rId5" imgW="1815840" imgH="228600" progId="Equation.DSMT4">
                      <p:embed/>
                      <p:pic>
                        <p:nvPicPr>
                          <p:cNvPr id="686085" name="Object 5"/>
                          <p:cNvPicPr>
                            <a:picLocks noChangeAspect="1" noChangeArrowheads="1"/>
                          </p:cNvPicPr>
                          <p:nvPr/>
                        </p:nvPicPr>
                        <p:blipFill>
                          <a:blip r:embed="rId6"/>
                          <a:srcRect/>
                          <a:stretch>
                            <a:fillRect/>
                          </a:stretch>
                        </p:blipFill>
                        <p:spPr bwMode="auto">
                          <a:xfrm>
                            <a:off x="886" y="1117"/>
                            <a:ext cx="236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86090" name="Group 10"/>
            <p:cNvGrpSpPr>
              <a:grpSpLocks/>
            </p:cNvGrpSpPr>
            <p:nvPr/>
          </p:nvGrpSpPr>
          <p:grpSpPr bwMode="auto">
            <a:xfrm>
              <a:off x="2659063" y="3284533"/>
              <a:ext cx="6527800" cy="522286"/>
              <a:chOff x="760" y="2251"/>
              <a:chExt cx="4112" cy="329"/>
            </a:xfrm>
          </p:grpSpPr>
          <p:graphicFrame>
            <p:nvGraphicFramePr>
              <p:cNvPr id="686086" name="Object 6"/>
              <p:cNvGraphicFramePr>
                <a:graphicFrameLocks noChangeAspect="1"/>
              </p:cNvGraphicFramePr>
              <p:nvPr>
                <p:extLst/>
              </p:nvPr>
            </p:nvGraphicFramePr>
            <p:xfrm>
              <a:off x="760" y="2251"/>
              <a:ext cx="4112" cy="298"/>
            </p:xfrm>
            <a:graphic>
              <a:graphicData uri="http://schemas.openxmlformats.org/presentationml/2006/ole">
                <mc:AlternateContent xmlns:mc="http://schemas.openxmlformats.org/markup-compatibility/2006">
                  <mc:Choice xmlns:v="urn:schemas-microsoft-com:vml" Requires="v">
                    <p:oleObj spid="_x0000_s1037" name="Equation" r:id="rId7" imgW="3162240" imgH="228600" progId="Equation.DSMT4">
                      <p:embed/>
                    </p:oleObj>
                  </mc:Choice>
                  <mc:Fallback>
                    <p:oleObj name="Equation" r:id="rId7" imgW="3162240" imgH="228600" progId="Equation.DSMT4">
                      <p:embed/>
                      <p:pic>
                        <p:nvPicPr>
                          <p:cNvPr id="686086" name="Object 6"/>
                          <p:cNvPicPr>
                            <a:picLocks noChangeAspect="1" noChangeArrowheads="1"/>
                          </p:cNvPicPr>
                          <p:nvPr/>
                        </p:nvPicPr>
                        <p:blipFill>
                          <a:blip r:embed="rId8"/>
                          <a:srcRect/>
                          <a:stretch>
                            <a:fillRect/>
                          </a:stretch>
                        </p:blipFill>
                        <p:spPr bwMode="auto">
                          <a:xfrm>
                            <a:off x="760" y="2251"/>
                            <a:ext cx="4112"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088" name="Line 8"/>
              <p:cNvSpPr>
                <a:spLocks noChangeShapeType="1"/>
              </p:cNvSpPr>
              <p:nvPr/>
            </p:nvSpPr>
            <p:spPr bwMode="auto">
              <a:xfrm flipV="1">
                <a:off x="760" y="2577"/>
                <a:ext cx="2120" cy="3"/>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6089" name="Line 9"/>
              <p:cNvSpPr>
                <a:spLocks noChangeShapeType="1"/>
              </p:cNvSpPr>
              <p:nvPr/>
            </p:nvSpPr>
            <p:spPr bwMode="auto">
              <a:xfrm>
                <a:off x="2935" y="2580"/>
                <a:ext cx="1905" cy="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12"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3403839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755422"/>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(7)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消去全称量词</a:t>
            </a: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由于母式中的全部变元均受全称量词约束，并且与全称量词的次序无关， 因此可省掉全称量词。但剩下的母式，仍假设其变元是被全称量词量化的。</a:t>
            </a:r>
          </a:p>
          <a:p>
            <a:pPr marL="0" marR="82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例如，上式消去全称量词后为</a:t>
            </a:r>
          </a:p>
          <a:p>
            <a:pPr marL="0" marR="4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(8)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消去合取词</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在母式中消去所有合取词，把母式用子句集的形式表示出来。其中，子句集中的每一个元素都是一个子句。</a:t>
            </a:r>
          </a:p>
          <a:p>
            <a:pPr marL="0" marR="632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上式的子句集中包含以下两个子句</a:t>
            </a:r>
          </a:p>
          <a:p>
            <a:pPr marL="0" marR="92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(9)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更换变量名称</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对子句集中的某些变量重新命名，使任意两个子句中不出现相同的变量名。由于任意两个不同子句的变量之间实际上不存在任何关系。这样，更换变量名是不会影响公式的真值的。</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对前式，可把第二个子句集中的变元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更换为</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，得到如下子句集</a:t>
            </a:r>
          </a:p>
          <a:p>
            <a:pPr marL="0" marR="92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37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P(y, f(y))</a:t>
            </a: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R(y, g(y))</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90573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4893647"/>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3392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4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子句集化简过程的唯一性及其对不可满足性的影响</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由于子句集化简过程在消去存在量词时所用的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函数可以不同，因此所得到的标准子句集不唯一。</a:t>
            </a:r>
          </a:p>
          <a:p>
            <a:pPr marL="0" marR="8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可满足</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时，它与其标准子句集不一定等价。但当原谓词公式为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不可满足时</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，其标准子句集则一定是不可满足的，即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化并不影响原谓词公式的不可满足性。</a:t>
            </a:r>
          </a:p>
          <a:p>
            <a:pPr marL="0" marR="13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这个结论很重要，是归结原理的主要依据，可用定理的形式来描述。</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2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定理</a:t>
            </a:r>
            <a:r>
              <a:rPr kumimoji="0" lang="en-US" altLang="zh-CN" sz="2400" b="1"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3.1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设有谓词公式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为不可满足的充要条件是</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a:t>
            </a:r>
          </a:p>
          <a:p>
            <a:pPr marL="0" marR="77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54902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5262979"/>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rPr>
              <a:t>    </a:t>
            </a:r>
            <a:endPar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由于连词化归律、双重否定律、狄摩根律、量词转化律、变元标准化得到的均为等价式，以及下面的等价式知前束形与谓词公式</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是等价的。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消去存在量词以后的各个步骤也均使用等价式，所以语义不会发生变化。</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不等价只出现在消去存在量词那个步骤。</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GBK-Song25"/>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为证明此定理，先作如下说明：</a:t>
            </a:r>
          </a:p>
          <a:p>
            <a:pPr marL="0" marR="47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为讨论问题方便，设给定的谓词公式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已为前束形</a:t>
            </a:r>
          </a:p>
          <a:p>
            <a:pPr marL="0" marR="6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0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已化为合取范式。</a:t>
            </a:r>
          </a:p>
          <a:p>
            <a:pPr marL="0" marR="6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由于将</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化为这种前束形是一种很容易实现的等价运算，因此这种假设是可以的。</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025295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771831" y="719832"/>
            <a:ext cx="11292350" cy="563231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52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又设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是第一个出现的存在量词</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a:t>
            </a:r>
          </a:p>
          <a:p>
            <a:pPr marL="0" marR="20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形，需要先消去这个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，并引入</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函数，得到</a:t>
            </a:r>
          </a:p>
          <a:p>
            <a:pPr marL="0" marR="1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若能证明</a:t>
            </a:r>
          </a:p>
          <a:p>
            <a:pPr marL="0" marR="78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则同理可证</a:t>
            </a:r>
          </a:p>
          <a:p>
            <a:pPr marL="0" marR="7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重复这一过程，直到证明了</a:t>
            </a:r>
          </a:p>
          <a:p>
            <a:pPr marL="0" marR="73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为止。</a:t>
            </a:r>
          </a:p>
          <a:p>
            <a:pPr marL="0" marR="5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此时，</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标准形。而</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只不过是</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的一种集合表示形式。因此有</a:t>
            </a:r>
          </a:p>
          <a:p>
            <a:pPr marL="0" marR="7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94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下面开始用反证法证明</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1198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62979"/>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先证明</a:t>
            </a:r>
          </a:p>
          <a:p>
            <a:pPr marL="0" marR="75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证明⇒</a:t>
            </a:r>
          </a:p>
          <a:p>
            <a:pPr marL="0" marR="5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是可满足的，则存在一个解释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的设定下有</a:t>
            </a:r>
          </a:p>
          <a:p>
            <a:pPr marL="0" marR="4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为真。亦即对任意的</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都有一个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p>
          <a:p>
            <a:pPr marL="0" marR="4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p>
          <a:p>
            <a:pPr marL="0" marR="28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但这与前提</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为可满足是错误的</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。从而可以得出</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5933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38609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再证明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p>
          <a:p>
            <a:pPr marL="0" marR="71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是可满足的。于是便有某个解释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的设定下都可找到一个</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p>
          <a:p>
            <a:pPr marL="0" marR="587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6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为真。若扩充</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，使它包含一个函数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，且有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这样，就可以把所有的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映射到</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，从而得到一个新的解释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，并且在此解释下对任意的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a:t>
            </a:r>
          </a:p>
          <a:p>
            <a:pPr marL="0" marR="463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为真。即在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p>
          <a:p>
            <a:pPr marL="0" marR="25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为真。它说明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下为真。但这与前提</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为可满足是错误的。从而可以得出</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于是，定理得证。</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由此定理可知，要证明一个谓词公式是不可满足的，只要证明其相应的标准子句集是不可满足的就可以了。</a:t>
            </a: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至于如何证明一个子句集的不可满足性， 由下面的海伯伦理论和鲁宾逊归结原理来解决。</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24815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D7F552A-2F2A-43CB-940D-6570E4B39C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88130" name="Rectangle 2"/>
          <p:cNvSpPr>
            <a:spLocks noChangeArrowheads="1"/>
          </p:cNvSpPr>
          <p:nvPr/>
        </p:nvSpPr>
        <p:spPr bwMode="auto">
          <a:xfrm>
            <a:off x="6347619" y="3587751"/>
            <a:ext cx="2376488" cy="431800"/>
          </a:xfrm>
          <a:prstGeom prst="rect">
            <a:avLst/>
          </a:prstGeom>
          <a:solidFill>
            <a:srgbClr val="6699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31" name="Rectangle 3"/>
          <p:cNvSpPr>
            <a:spLocks noChangeArrowheads="1"/>
          </p:cNvSpPr>
          <p:nvPr/>
        </p:nvSpPr>
        <p:spPr bwMode="auto">
          <a:xfrm>
            <a:off x="6401594" y="2987138"/>
            <a:ext cx="2519363" cy="431800"/>
          </a:xfrm>
          <a:prstGeom prst="rect">
            <a:avLst/>
          </a:prstGeom>
          <a:solidFill>
            <a:srgbClr val="6699FF">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688132" name="Group 4"/>
          <p:cNvGrpSpPr>
            <a:grpSpLocks/>
          </p:cNvGrpSpPr>
          <p:nvPr/>
        </p:nvGrpSpPr>
        <p:grpSpPr bwMode="auto">
          <a:xfrm>
            <a:off x="1774826" y="806451"/>
            <a:ext cx="8569325" cy="1031875"/>
            <a:chOff x="204" y="445"/>
            <a:chExt cx="5398" cy="650"/>
          </a:xfrm>
        </p:grpSpPr>
        <p:sp>
          <p:nvSpPr>
            <p:cNvPr id="688133" name="Text Box 5"/>
            <p:cNvSpPr txBox="1">
              <a:spLocks noChangeArrowheads="1"/>
            </p:cNvSpPr>
            <p:nvPr/>
          </p:nvSpPr>
          <p:spPr bwMode="auto">
            <a:xfrm>
              <a:off x="204" y="445"/>
              <a:ext cx="5398"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1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求</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的合成。</a:t>
              </a:r>
            </a:p>
          </p:txBody>
        </p:sp>
        <p:graphicFrame>
          <p:nvGraphicFramePr>
            <p:cNvPr id="688134" name="Object 6"/>
            <p:cNvGraphicFramePr>
              <a:graphicFrameLocks noChangeAspect="1"/>
            </p:cNvGraphicFramePr>
            <p:nvPr/>
          </p:nvGraphicFramePr>
          <p:xfrm>
            <a:off x="975" y="509"/>
            <a:ext cx="3350" cy="265"/>
          </p:xfrm>
          <a:graphic>
            <a:graphicData uri="http://schemas.openxmlformats.org/presentationml/2006/ole">
              <mc:AlternateContent xmlns:mc="http://schemas.openxmlformats.org/markup-compatibility/2006">
                <mc:Choice xmlns:v="urn:schemas-microsoft-com:vml" Requires="v">
                  <p:oleObj spid="_x0000_s2074" name="公式" r:id="rId3" imgW="2577960" imgH="203040" progId="Equation.3">
                    <p:embed/>
                  </p:oleObj>
                </mc:Choice>
                <mc:Fallback>
                  <p:oleObj name="公式" r:id="rId3" imgW="2577960" imgH="203040" progId="Equation.3">
                    <p:embed/>
                    <p:pic>
                      <p:nvPicPr>
                        <p:cNvPr id="68813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509"/>
                          <a:ext cx="335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88150" name="Group 22"/>
          <p:cNvGrpSpPr>
            <a:grpSpLocks/>
          </p:cNvGrpSpPr>
          <p:nvPr/>
        </p:nvGrpSpPr>
        <p:grpSpPr bwMode="auto">
          <a:xfrm>
            <a:off x="1811338" y="2279933"/>
            <a:ext cx="8496300" cy="3363913"/>
            <a:chOff x="158" y="1434"/>
            <a:chExt cx="5352" cy="2119"/>
          </a:xfrm>
        </p:grpSpPr>
        <p:grpSp>
          <p:nvGrpSpPr>
            <p:cNvPr id="688135" name="Group 7"/>
            <p:cNvGrpSpPr>
              <a:grpSpLocks/>
            </p:cNvGrpSpPr>
            <p:nvPr/>
          </p:nvGrpSpPr>
          <p:grpSpPr bwMode="auto">
            <a:xfrm>
              <a:off x="158" y="1434"/>
              <a:ext cx="5352" cy="2119"/>
              <a:chOff x="204" y="1389"/>
              <a:chExt cx="5352" cy="2119"/>
            </a:xfrm>
          </p:grpSpPr>
          <p:graphicFrame>
            <p:nvGraphicFramePr>
              <p:cNvPr id="688137" name="Object 9"/>
              <p:cNvGraphicFramePr>
                <a:graphicFrameLocks noChangeAspect="1"/>
              </p:cNvGraphicFramePr>
              <p:nvPr>
                <p:extLst/>
              </p:nvPr>
            </p:nvGraphicFramePr>
            <p:xfrm>
              <a:off x="1218" y="1795"/>
              <a:ext cx="3579" cy="744"/>
            </p:xfrm>
            <a:graphic>
              <a:graphicData uri="http://schemas.openxmlformats.org/presentationml/2006/ole">
                <mc:AlternateContent xmlns:mc="http://schemas.openxmlformats.org/markup-compatibility/2006">
                  <mc:Choice xmlns:v="urn:schemas-microsoft-com:vml" Requires="v">
                    <p:oleObj spid="_x0000_s2075" name="Equation" r:id="rId5" imgW="2082600" imgH="431640" progId="Equation.DSMT4">
                      <p:embed/>
                    </p:oleObj>
                  </mc:Choice>
                  <mc:Fallback>
                    <p:oleObj name="Equation" r:id="rId5" imgW="2082600" imgH="431640" progId="Equation.DSMT4">
                      <p:embed/>
                      <p:pic>
                        <p:nvPicPr>
                          <p:cNvPr id="688137" name="Object 9"/>
                          <p:cNvPicPr>
                            <a:picLocks noChangeAspect="1" noChangeArrowheads="1"/>
                          </p:cNvPicPr>
                          <p:nvPr/>
                        </p:nvPicPr>
                        <p:blipFill>
                          <a:blip r:embed="rId6"/>
                          <a:srcRect/>
                          <a:stretch>
                            <a:fillRect/>
                          </a:stretch>
                        </p:blipFill>
                        <p:spPr bwMode="auto">
                          <a:xfrm>
                            <a:off x="1218" y="1795"/>
                            <a:ext cx="3579" cy="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36" name="Text Box 8"/>
              <p:cNvSpPr txBox="1">
                <a:spLocks noChangeArrowheads="1"/>
              </p:cNvSpPr>
              <p:nvPr/>
            </p:nvSpPr>
            <p:spPr bwMode="auto">
              <a:xfrm>
                <a:off x="204" y="1389"/>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仿宋_GB2312" pitchFamily="49" charset="-122"/>
                    <a:cs typeface="+mn-cs"/>
                  </a:rPr>
                  <a:t>解：先求出集合</a:t>
                </a:r>
              </a:p>
            </p:txBody>
          </p:sp>
          <p:sp>
            <p:nvSpPr>
              <p:cNvPr id="688138" name="Text Box 10"/>
              <p:cNvSpPr txBox="1">
                <a:spLocks noChangeArrowheads="1"/>
              </p:cNvSpPr>
              <p:nvPr/>
            </p:nvSpPr>
            <p:spPr bwMode="auto">
              <a:xfrm>
                <a:off x="2245" y="2659"/>
                <a:ext cx="3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仿宋_GB2312" pitchFamily="49" charset="-122"/>
                    <a:cs typeface="+mn-cs"/>
                  </a:rPr>
                  <a:t>满足定义中的条件需删除，得：</a:t>
                </a:r>
              </a:p>
            </p:txBody>
          </p:sp>
          <p:graphicFrame>
            <p:nvGraphicFramePr>
              <p:cNvPr id="688139" name="Object 11"/>
              <p:cNvGraphicFramePr>
                <a:graphicFrameLocks noChangeAspect="1"/>
              </p:cNvGraphicFramePr>
              <p:nvPr/>
            </p:nvGraphicFramePr>
            <p:xfrm>
              <a:off x="748" y="2705"/>
              <a:ext cx="1542" cy="316"/>
            </p:xfrm>
            <a:graphic>
              <a:graphicData uri="http://schemas.openxmlformats.org/presentationml/2006/ole">
                <mc:AlternateContent xmlns:mc="http://schemas.openxmlformats.org/markup-compatibility/2006">
                  <mc:Choice xmlns:v="urn:schemas-microsoft-com:vml" Requires="v">
                    <p:oleObj spid="_x0000_s2076" name="公式" r:id="rId7" imgW="990360" imgH="203040" progId="Equation.3">
                      <p:embed/>
                    </p:oleObj>
                  </mc:Choice>
                  <mc:Fallback>
                    <p:oleObj name="公式" r:id="rId7" imgW="990360" imgH="203040" progId="Equation.3">
                      <p:embed/>
                      <p:pic>
                        <p:nvPicPr>
                          <p:cNvPr id="68813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2705"/>
                            <a:ext cx="154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140" name="Object 12"/>
              <p:cNvGraphicFramePr>
                <a:graphicFrameLocks noChangeAspect="1"/>
              </p:cNvGraphicFramePr>
              <p:nvPr/>
            </p:nvGraphicFramePr>
            <p:xfrm>
              <a:off x="1610" y="3158"/>
              <a:ext cx="2357" cy="350"/>
            </p:xfrm>
            <a:graphic>
              <a:graphicData uri="http://schemas.openxmlformats.org/presentationml/2006/ole">
                <mc:AlternateContent xmlns:mc="http://schemas.openxmlformats.org/markup-compatibility/2006">
                  <mc:Choice xmlns:v="urn:schemas-microsoft-com:vml" Requires="v">
                    <p:oleObj spid="_x0000_s2077" name="公式" r:id="rId9" imgW="1371600" imgH="203040" progId="Equation.3">
                      <p:embed/>
                    </p:oleObj>
                  </mc:Choice>
                  <mc:Fallback>
                    <p:oleObj name="公式" r:id="rId9" imgW="1371600" imgH="203040" progId="Equation.3">
                      <p:embed/>
                      <p:pic>
                        <p:nvPicPr>
                          <p:cNvPr id="68814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0" y="3158"/>
                            <a:ext cx="2357"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8141" name="Line 13"/>
            <p:cNvSpPr>
              <a:spLocks noChangeShapeType="1"/>
            </p:cNvSpPr>
            <p:nvPr/>
          </p:nvSpPr>
          <p:spPr bwMode="auto">
            <a:xfrm>
              <a:off x="2354"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42" name="Line 14"/>
            <p:cNvSpPr>
              <a:spLocks noChangeShapeType="1"/>
            </p:cNvSpPr>
            <p:nvPr/>
          </p:nvSpPr>
          <p:spPr bwMode="auto">
            <a:xfrm>
              <a:off x="2961"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43" name="Line 15"/>
            <p:cNvSpPr>
              <a:spLocks noChangeShapeType="1"/>
            </p:cNvSpPr>
            <p:nvPr/>
          </p:nvSpPr>
          <p:spPr bwMode="auto">
            <a:xfrm>
              <a:off x="3498" y="2562"/>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688144" name="Rectangle 16"/>
          <p:cNvSpPr>
            <a:spLocks noChangeArrowheads="1"/>
          </p:cNvSpPr>
          <p:nvPr/>
        </p:nvSpPr>
        <p:spPr bwMode="auto">
          <a:xfrm>
            <a:off x="2135188" y="5654676"/>
            <a:ext cx="8532812" cy="120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①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时，删去</a:t>
            </a:r>
            <a:endParaRPr kumimoji="0" lang="zh-CN" altLang="en-US"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②当                        时，删去</a:t>
            </a:r>
          </a:p>
        </p:txBody>
      </p:sp>
      <p:graphicFrame>
        <p:nvGraphicFramePr>
          <p:cNvPr id="688145" name="Object 17"/>
          <p:cNvGraphicFramePr>
            <a:graphicFrameLocks noChangeAspect="1"/>
          </p:cNvGraphicFramePr>
          <p:nvPr>
            <p:extLst/>
          </p:nvPr>
        </p:nvGraphicFramePr>
        <p:xfrm>
          <a:off x="3154363" y="5715000"/>
          <a:ext cx="1050925" cy="474662"/>
        </p:xfrm>
        <a:graphic>
          <a:graphicData uri="http://schemas.openxmlformats.org/presentationml/2006/ole">
            <mc:AlternateContent xmlns:mc="http://schemas.openxmlformats.org/markup-compatibility/2006">
              <mc:Choice xmlns:v="urn:schemas-microsoft-com:vml" Requires="v">
                <p:oleObj spid="_x0000_s2078" name="公式" r:id="rId11" imgW="507960" imgH="228600" progId="Equation.3">
                  <p:embed/>
                </p:oleObj>
              </mc:Choice>
              <mc:Fallback>
                <p:oleObj name="公式" r:id="rId11" imgW="507960" imgH="228600" progId="Equation.3">
                  <p:embed/>
                  <p:pic>
                    <p:nvPicPr>
                      <p:cNvPr id="688145"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4363" y="5715000"/>
                        <a:ext cx="10509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6" name="Object 18"/>
          <p:cNvGraphicFramePr>
            <a:graphicFrameLocks noChangeAspect="1"/>
          </p:cNvGraphicFramePr>
          <p:nvPr>
            <p:extLst/>
          </p:nvPr>
        </p:nvGraphicFramePr>
        <p:xfrm>
          <a:off x="5991225" y="5840413"/>
          <a:ext cx="2652713" cy="474662"/>
        </p:xfrm>
        <a:graphic>
          <a:graphicData uri="http://schemas.openxmlformats.org/presentationml/2006/ole">
            <mc:AlternateContent xmlns:mc="http://schemas.openxmlformats.org/markup-compatibility/2006">
              <mc:Choice xmlns:v="urn:schemas-microsoft-com:vml" Requires="v">
                <p:oleObj spid="_x0000_s2079" name="Equation" r:id="rId13" imgW="1282680" imgH="228600" progId="Equation.DSMT4">
                  <p:embed/>
                </p:oleObj>
              </mc:Choice>
              <mc:Fallback>
                <p:oleObj name="Equation" r:id="rId13" imgW="1282680" imgH="228600" progId="Equation.DSMT4">
                  <p:embed/>
                  <p:pic>
                    <p:nvPicPr>
                      <p:cNvPr id="688146" name="Object 18"/>
                      <p:cNvPicPr>
                        <a:picLocks noChangeAspect="1" noChangeArrowheads="1"/>
                      </p:cNvPicPr>
                      <p:nvPr/>
                    </p:nvPicPr>
                    <p:blipFill>
                      <a:blip r:embed="rId14"/>
                      <a:srcRect/>
                      <a:stretch>
                        <a:fillRect/>
                      </a:stretch>
                    </p:blipFill>
                    <p:spPr bwMode="auto">
                      <a:xfrm>
                        <a:off x="5991225" y="5840413"/>
                        <a:ext cx="2652713"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7" name="Object 19"/>
          <p:cNvGraphicFramePr>
            <a:graphicFrameLocks noChangeAspect="1"/>
          </p:cNvGraphicFramePr>
          <p:nvPr>
            <p:extLst/>
          </p:nvPr>
        </p:nvGraphicFramePr>
        <p:xfrm>
          <a:off x="3475038" y="6326188"/>
          <a:ext cx="2311400" cy="474662"/>
        </p:xfrm>
        <a:graphic>
          <a:graphicData uri="http://schemas.openxmlformats.org/presentationml/2006/ole">
            <mc:AlternateContent xmlns:mc="http://schemas.openxmlformats.org/markup-compatibility/2006">
              <mc:Choice xmlns:v="urn:schemas-microsoft-com:vml" Requires="v">
                <p:oleObj spid="_x0000_s2080" name="Equation" r:id="rId15" imgW="1117440" imgH="228600" progId="Equation.DSMT4">
                  <p:embed/>
                </p:oleObj>
              </mc:Choice>
              <mc:Fallback>
                <p:oleObj name="Equation" r:id="rId15" imgW="1117440" imgH="228600" progId="Equation.DSMT4">
                  <p:embed/>
                  <p:pic>
                    <p:nvPicPr>
                      <p:cNvPr id="688147" name="Object 19"/>
                      <p:cNvPicPr>
                        <a:picLocks noChangeAspect="1" noChangeArrowheads="1"/>
                      </p:cNvPicPr>
                      <p:nvPr/>
                    </p:nvPicPr>
                    <p:blipFill>
                      <a:blip r:embed="rId16"/>
                      <a:srcRect/>
                      <a:stretch>
                        <a:fillRect/>
                      </a:stretch>
                    </p:blipFill>
                    <p:spPr bwMode="auto">
                      <a:xfrm>
                        <a:off x="3475038" y="6326188"/>
                        <a:ext cx="23114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8" name="Object 20"/>
          <p:cNvGraphicFramePr>
            <a:graphicFrameLocks noChangeAspect="1"/>
          </p:cNvGraphicFramePr>
          <p:nvPr>
            <p:extLst/>
          </p:nvPr>
        </p:nvGraphicFramePr>
        <p:xfrm>
          <a:off x="7548563" y="6348413"/>
          <a:ext cx="2784475" cy="500062"/>
        </p:xfrm>
        <a:graphic>
          <a:graphicData uri="http://schemas.openxmlformats.org/presentationml/2006/ole">
            <mc:AlternateContent xmlns:mc="http://schemas.openxmlformats.org/markup-compatibility/2006">
              <mc:Choice xmlns:v="urn:schemas-microsoft-com:vml" Requires="v">
                <p:oleObj spid="_x0000_s2081" name="Equation" r:id="rId17" imgW="1346040" imgH="241200" progId="Equation.DSMT4">
                  <p:embed/>
                </p:oleObj>
              </mc:Choice>
              <mc:Fallback>
                <p:oleObj name="Equation" r:id="rId17" imgW="1346040" imgH="241200" progId="Equation.DSMT4">
                  <p:embed/>
                  <p:pic>
                    <p:nvPicPr>
                      <p:cNvPr id="688148" name="Object 20"/>
                      <p:cNvPicPr>
                        <a:picLocks noChangeAspect="1" noChangeArrowheads="1"/>
                      </p:cNvPicPr>
                      <p:nvPr/>
                    </p:nvPicPr>
                    <p:blipFill>
                      <a:blip r:embed="rId18"/>
                      <a:srcRect/>
                      <a:stretch>
                        <a:fillRect/>
                      </a:stretch>
                    </p:blipFill>
                    <p:spPr bwMode="auto">
                      <a:xfrm>
                        <a:off x="7548563" y="6348413"/>
                        <a:ext cx="278447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49" name="Rectangle 21"/>
          <p:cNvSpPr>
            <a:spLocks noGrp="1"/>
          </p:cNvSpPr>
          <p:nvPr>
            <p:ph type="title"/>
          </p:nvPr>
        </p:nvSpPr>
        <p:spPr>
          <a:xfrm>
            <a:off x="242888" y="304802"/>
            <a:ext cx="8229600" cy="504825"/>
          </a:xfrm>
        </p:spPr>
        <p:txBody>
          <a:bodyPr>
            <a:normAutofit fontScale="90000"/>
          </a:bodyPr>
          <a:lstStyle/>
          <a:p>
            <a:r>
              <a:rPr lang="zh-CN" altLang="en-US" sz="31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置换合成实例：</a:t>
            </a:r>
            <a:endParaRPr lang="en-US" altLang="zh-CN" dirty="0">
              <a:solidFill>
                <a:srgbClr val="0099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726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8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8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8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81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8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81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1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8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88130" grpId="0" animBg="1"/>
      <p:bldP spid="688131" grpId="0" animBg="1"/>
      <p:bldP spid="6881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894735" y="1089164"/>
            <a:ext cx="11169446"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    合一</a:t>
            </a:r>
          </a:p>
          <a:p>
            <a:pPr marL="0" marR="22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可理解为是寻找相对变量的置换，使两个或多个谓词公式一致。</a:t>
            </a:r>
          </a:p>
          <a:p>
            <a:pPr marL="0" marR="11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    </a:t>
            </a:r>
            <a:endPar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endParaRPr>
          </a:p>
          <a:p>
            <a:pPr marL="0" marR="11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，若存在一个置换</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，可使</a:t>
            </a:r>
          </a:p>
          <a:p>
            <a:pPr marL="0" marR="75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39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则称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的一个合一。称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是可合一的。</a:t>
            </a:r>
          </a:p>
          <a:p>
            <a:pPr marL="0" marR="320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endParaRPr>
          </a:p>
          <a:p>
            <a:pPr marL="0" marR="3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例如，</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F={P(x, y, f(y)), P(a, g(x), 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a:t>
            </a:r>
          </a:p>
          <a:p>
            <a:pPr marL="0" marR="759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λ</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={a/x, g(a)/y, f(g(a))/z}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是它的一个合一。</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7" name="矩形 6"/>
          <p:cNvSpPr/>
          <p:nvPr/>
        </p:nvSpPr>
        <p:spPr>
          <a:xfrm>
            <a:off x="1286152" y="5341600"/>
            <a:ext cx="60997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一般情况下</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一个公式集的合一不是惟一的。</a:t>
            </a:r>
          </a:p>
        </p:txBody>
      </p:sp>
      <p:sp>
        <p:nvSpPr>
          <p:cNvPr id="10"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290116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1301135" y="1954741"/>
            <a:ext cx="92423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    最一般合一</a:t>
            </a:r>
            <a:endParaRPr kumimoji="0" lang="en-US" altLang="zh-CN" sz="2400" b="0" i="0" u="none" strike="noStrike" kern="1200" cap="none" spc="0" normalizeH="0" baseline="0" noProof="0">
              <a:ln>
                <a:noFill/>
              </a:ln>
              <a:solidFill>
                <a:srgbClr val="CC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endParaRPr>
          </a:p>
          <a:p>
            <a:pPr marL="0" marR="22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设</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是谓词公式集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的一个合一，如果对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的任意一个合一</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都存在一个置换</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，使得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，则称</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是一个最一般</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或最简单</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合一</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(most general unifier</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，简记为</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楷体_GB2312" panose="02010609030101010101"/>
                <a:cs typeface="+mn-cs"/>
              </a:rPr>
              <a:t>mgu</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10" name="Rectangle 2"/>
          <p:cNvSpPr txBox="1">
            <a:spLocks/>
          </p:cNvSpPr>
          <p:nvPr/>
        </p:nvSpPr>
        <p:spPr>
          <a:xfrm>
            <a:off x="601766" y="54539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36097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273402F-65BD-4125-BB1B-B36BAEFEAF4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2227" name="Text Box 3"/>
          <p:cNvSpPr txBox="1">
            <a:spLocks noChangeArrowheads="1"/>
          </p:cNvSpPr>
          <p:nvPr/>
        </p:nvSpPr>
        <p:spPr bwMode="auto">
          <a:xfrm>
            <a:off x="1774826" y="815976"/>
            <a:ext cx="8569325"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有一个最一般合一</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对于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的任一合一，例如：</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存在一个替换</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使得</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graphicFrame>
        <p:nvGraphicFramePr>
          <p:cNvPr id="692228" name="Object 4"/>
          <p:cNvGraphicFramePr>
            <a:graphicFrameLocks noChangeAspect="1"/>
          </p:cNvGraphicFramePr>
          <p:nvPr>
            <p:extLst/>
          </p:nvPr>
        </p:nvGraphicFramePr>
        <p:xfrm>
          <a:off x="2963863" y="871538"/>
          <a:ext cx="5475287" cy="555625"/>
        </p:xfrm>
        <a:graphic>
          <a:graphicData uri="http://schemas.openxmlformats.org/presentationml/2006/ole">
            <mc:AlternateContent xmlns:mc="http://schemas.openxmlformats.org/markup-compatibility/2006">
              <mc:Choice xmlns:v="urn:schemas-microsoft-com:vml" Requires="v">
                <p:oleObj spid="_x0000_s3089" name="Equation" r:id="rId3" imgW="2006280" imgH="203040" progId="Equation.DSMT4">
                  <p:embed/>
                </p:oleObj>
              </mc:Choice>
              <mc:Fallback>
                <p:oleObj name="Equation" r:id="rId3" imgW="2006280" imgH="203040" progId="Equation.DSMT4">
                  <p:embed/>
                  <p:pic>
                    <p:nvPicPr>
                      <p:cNvPr id="692228" name="Object 4"/>
                      <p:cNvPicPr>
                        <a:picLocks noChangeAspect="1" noChangeArrowheads="1"/>
                      </p:cNvPicPr>
                      <p:nvPr/>
                    </p:nvPicPr>
                    <p:blipFill>
                      <a:blip r:embed="rId4"/>
                      <a:srcRect/>
                      <a:stretch>
                        <a:fillRect/>
                      </a:stretch>
                    </p:blipFill>
                    <p:spPr bwMode="auto">
                      <a:xfrm>
                        <a:off x="2963863" y="871538"/>
                        <a:ext cx="54752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29" name="Object 5"/>
          <p:cNvGraphicFramePr>
            <a:graphicFrameLocks noChangeAspect="1"/>
          </p:cNvGraphicFramePr>
          <p:nvPr>
            <p:extLst/>
          </p:nvPr>
        </p:nvGraphicFramePr>
        <p:xfrm>
          <a:off x="3090863" y="1984375"/>
          <a:ext cx="5475287" cy="581025"/>
        </p:xfrm>
        <a:graphic>
          <a:graphicData uri="http://schemas.openxmlformats.org/presentationml/2006/ole">
            <mc:AlternateContent xmlns:mc="http://schemas.openxmlformats.org/markup-compatibility/2006">
              <mc:Choice xmlns:v="urn:schemas-microsoft-com:vml" Requires="v">
                <p:oleObj spid="_x0000_s3090" name="Equation" r:id="rId5" imgW="1917360" imgH="203040" progId="Equation.DSMT4">
                  <p:embed/>
                </p:oleObj>
              </mc:Choice>
              <mc:Fallback>
                <p:oleObj name="Equation" r:id="rId5" imgW="1917360" imgH="203040" progId="Equation.DSMT4">
                  <p:embed/>
                  <p:pic>
                    <p:nvPicPr>
                      <p:cNvPr id="692229" name="Object 5"/>
                      <p:cNvPicPr>
                        <a:picLocks noChangeAspect="1" noChangeArrowheads="1"/>
                      </p:cNvPicPr>
                      <p:nvPr/>
                    </p:nvPicPr>
                    <p:blipFill>
                      <a:blip r:embed="rId6"/>
                      <a:srcRect/>
                      <a:stretch>
                        <a:fillRect/>
                      </a:stretch>
                    </p:blipFill>
                    <p:spPr bwMode="auto">
                      <a:xfrm>
                        <a:off x="3090863" y="1984375"/>
                        <a:ext cx="54752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2230" name="Rectangle 6"/>
          <p:cNvSpPr>
            <a:spLocks noGrp="1"/>
          </p:cNvSpPr>
          <p:nvPr>
            <p:ph type="title"/>
          </p:nvPr>
        </p:nvSpPr>
        <p:spPr>
          <a:xfrm>
            <a:off x="801688" y="3969"/>
            <a:ext cx="10515600" cy="1325563"/>
          </a:xfrm>
        </p:spPr>
        <p:txBody>
          <a:bodyPr/>
          <a:lstStyle/>
          <a:p>
            <a:pPr lvl="0">
              <a:lnSpc>
                <a:spcPct val="100000"/>
              </a:lnSpc>
              <a:spcBef>
                <a:spcPts val="0"/>
              </a:spcBef>
            </a:pPr>
            <a:r>
              <a:rPr lang="zh-CN" altLang="en-US" sz="2400" dirty="0">
                <a:solidFill>
                  <a:srgbClr val="CC0000"/>
                </a:solidFill>
                <a:latin typeface="等线" panose="020F0502020204030204"/>
                <a:ea typeface="楷体_GB2312" panose="02010609030101010101"/>
                <a:cs typeface="+mn-cs"/>
              </a:rPr>
              <a:t>最一般合一实例：</a:t>
            </a:r>
          </a:p>
        </p:txBody>
      </p:sp>
      <p:graphicFrame>
        <p:nvGraphicFramePr>
          <p:cNvPr id="692231" name="Object 7"/>
          <p:cNvGraphicFramePr>
            <a:graphicFrameLocks noChangeAspect="1"/>
          </p:cNvGraphicFramePr>
          <p:nvPr>
            <p:extLst/>
          </p:nvPr>
        </p:nvGraphicFramePr>
        <p:xfrm>
          <a:off x="2673350" y="3124200"/>
          <a:ext cx="6310313" cy="581025"/>
        </p:xfrm>
        <a:graphic>
          <a:graphicData uri="http://schemas.openxmlformats.org/presentationml/2006/ole">
            <mc:AlternateContent xmlns:mc="http://schemas.openxmlformats.org/markup-compatibility/2006">
              <mc:Choice xmlns:v="urn:schemas-microsoft-com:vml" Requires="v">
                <p:oleObj spid="_x0000_s3091" name="Equation" r:id="rId7" imgW="2209680" imgH="203040" progId="Equation.DSMT4">
                  <p:embed/>
                </p:oleObj>
              </mc:Choice>
              <mc:Fallback>
                <p:oleObj name="Equation" r:id="rId7" imgW="2209680" imgH="203040" progId="Equation.DSMT4">
                  <p:embed/>
                  <p:pic>
                    <p:nvPicPr>
                      <p:cNvPr id="692231" name="Object 7"/>
                      <p:cNvPicPr>
                        <a:picLocks noChangeAspect="1" noChangeArrowheads="1"/>
                      </p:cNvPicPr>
                      <p:nvPr/>
                    </p:nvPicPr>
                    <p:blipFill>
                      <a:blip r:embed="rId8"/>
                      <a:srcRect/>
                      <a:stretch>
                        <a:fillRect/>
                      </a:stretch>
                    </p:blipFill>
                    <p:spPr bwMode="auto">
                      <a:xfrm>
                        <a:off x="2673350" y="3124200"/>
                        <a:ext cx="63103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2" name="Object 8"/>
          <p:cNvGraphicFramePr>
            <a:graphicFrameLocks noChangeAspect="1"/>
          </p:cNvGraphicFramePr>
          <p:nvPr>
            <p:extLst/>
          </p:nvPr>
        </p:nvGraphicFramePr>
        <p:xfrm>
          <a:off x="4884738" y="4203700"/>
          <a:ext cx="1885950" cy="581025"/>
        </p:xfrm>
        <a:graphic>
          <a:graphicData uri="http://schemas.openxmlformats.org/presentationml/2006/ole">
            <mc:AlternateContent xmlns:mc="http://schemas.openxmlformats.org/markup-compatibility/2006">
              <mc:Choice xmlns:v="urn:schemas-microsoft-com:vml" Requires="v">
                <p:oleObj spid="_x0000_s3092" name="Equation" r:id="rId9" imgW="660240" imgH="203040" progId="Equation.DSMT4">
                  <p:embed/>
                </p:oleObj>
              </mc:Choice>
              <mc:Fallback>
                <p:oleObj name="Equation" r:id="rId9" imgW="660240" imgH="203040" progId="Equation.DSMT4">
                  <p:embed/>
                  <p:pic>
                    <p:nvPicPr>
                      <p:cNvPr id="692232" name="Object 8"/>
                      <p:cNvPicPr>
                        <a:picLocks noChangeAspect="1" noChangeArrowheads="1"/>
                      </p:cNvPicPr>
                      <p:nvPr/>
                    </p:nvPicPr>
                    <p:blipFill>
                      <a:blip r:embed="rId10"/>
                      <a:srcRect/>
                      <a:stretch>
                        <a:fillRect/>
                      </a:stretch>
                    </p:blipFill>
                    <p:spPr bwMode="auto">
                      <a:xfrm>
                        <a:off x="4884738" y="4203700"/>
                        <a:ext cx="18859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3" name="Object 9"/>
          <p:cNvGraphicFramePr>
            <a:graphicFrameLocks noChangeAspect="1"/>
          </p:cNvGraphicFramePr>
          <p:nvPr/>
        </p:nvGraphicFramePr>
        <p:xfrm>
          <a:off x="5137150" y="5499101"/>
          <a:ext cx="1377950" cy="434975"/>
        </p:xfrm>
        <a:graphic>
          <a:graphicData uri="http://schemas.openxmlformats.org/presentationml/2006/ole">
            <mc:AlternateContent xmlns:mc="http://schemas.openxmlformats.org/markup-compatibility/2006">
              <mc:Choice xmlns:v="urn:schemas-microsoft-com:vml" Requires="v">
                <p:oleObj spid="_x0000_s3093" name="公式" r:id="rId11" imgW="482400" imgH="152280" progId="Equation.3">
                  <p:embed/>
                </p:oleObj>
              </mc:Choice>
              <mc:Fallback>
                <p:oleObj name="公式" r:id="rId11" imgW="482400" imgH="152280" progId="Equation.3">
                  <p:embed/>
                  <p:pic>
                    <p:nvPicPr>
                      <p:cNvPr id="692233"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7150" y="5499101"/>
                        <a:ext cx="13779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69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877068" y="1593901"/>
            <a:ext cx="10194054" cy="4762449"/>
          </a:xfrm>
        </p:spPr>
        <p:txBody>
          <a:bodyPr>
            <a:normAutofit/>
          </a:bodyPr>
          <a:lstStyle/>
          <a:p>
            <a:pPr>
              <a:lnSpc>
                <a:spcPct val="120000"/>
              </a:lnSpc>
              <a:spcBef>
                <a:spcPct val="30000"/>
              </a:spcBef>
            </a:pPr>
            <a:r>
              <a:rPr lang="zh-CN" altLang="en-US" b="1" dirty="0">
                <a:solidFill>
                  <a:schemeClr val="hlink"/>
                </a:solidFill>
                <a:latin typeface="楷体_GB2312" pitchFamily="49" charset="-122"/>
                <a:ea typeface="楷体_GB2312" pitchFamily="49" charset="-122"/>
              </a:rPr>
              <a:t>差异集</a:t>
            </a:r>
          </a:p>
          <a:p>
            <a:pPr marL="0" indent="0">
              <a:buNone/>
            </a:pPr>
            <a:r>
              <a:rPr lang="zh-CN" altLang="en-US" dirty="0">
                <a:latin typeface="GBK-Song55"/>
              </a:rPr>
              <a:t>设</a:t>
            </a:r>
            <a:r>
              <a:rPr lang="en-US" altLang="zh-CN" dirty="0">
                <a:latin typeface="SFSI1095"/>
              </a:rPr>
              <a:t>F </a:t>
            </a:r>
            <a:r>
              <a:rPr lang="en-US" altLang="zh-CN" dirty="0">
                <a:latin typeface="CMSS10"/>
              </a:rPr>
              <a:t>= </a:t>
            </a:r>
            <a:r>
              <a:rPr lang="en-US" altLang="zh-CN" dirty="0">
                <a:latin typeface="CMSY10"/>
              </a:rPr>
              <a:t>{</a:t>
            </a:r>
            <a:r>
              <a:rPr lang="en-US" altLang="zh-CN" dirty="0">
                <a:latin typeface="SFSI1095"/>
              </a:rPr>
              <a:t>F</a:t>
            </a:r>
            <a:r>
              <a:rPr lang="en-US" altLang="zh-CN" sz="1600" dirty="0">
                <a:latin typeface="SFSS0800"/>
              </a:rPr>
              <a:t>1</a:t>
            </a:r>
            <a:r>
              <a:rPr lang="en-US" altLang="zh-CN" dirty="0">
                <a:latin typeface="CMMI10"/>
              </a:rPr>
              <a:t>, </a:t>
            </a:r>
            <a:r>
              <a:rPr lang="en-US" altLang="zh-CN" dirty="0">
                <a:latin typeface="SFSI1095"/>
              </a:rPr>
              <a:t>F</a:t>
            </a:r>
            <a:r>
              <a:rPr lang="en-US" altLang="zh-CN" sz="1600" dirty="0">
                <a:latin typeface="SFSS0800"/>
              </a:rPr>
              <a:t>2</a:t>
            </a:r>
            <a:r>
              <a:rPr lang="en-US" altLang="zh-CN" dirty="0">
                <a:latin typeface="CMMI10"/>
              </a:rPr>
              <a:t>, </a:t>
            </a:r>
            <a:r>
              <a:rPr lang="en-US" altLang="zh-CN" dirty="0">
                <a:latin typeface="CMSY10"/>
              </a:rPr>
              <a:t>· · · </a:t>
            </a:r>
            <a:r>
              <a:rPr lang="en-US" altLang="zh-CN" dirty="0">
                <a:latin typeface="CMMI10"/>
              </a:rPr>
              <a:t>, </a:t>
            </a:r>
            <a:r>
              <a:rPr lang="en-US" altLang="zh-CN" dirty="0" err="1">
                <a:latin typeface="SFSI1095"/>
              </a:rPr>
              <a:t>F</a:t>
            </a:r>
            <a:r>
              <a:rPr lang="en-US" altLang="zh-CN" sz="1600" dirty="0" err="1">
                <a:latin typeface="SFSI0800"/>
              </a:rPr>
              <a:t>n</a:t>
            </a:r>
            <a:r>
              <a:rPr lang="en-US" altLang="zh-CN" dirty="0">
                <a:latin typeface="CMSY10"/>
              </a:rPr>
              <a:t>}</a:t>
            </a:r>
            <a:r>
              <a:rPr lang="zh-CN" altLang="en-US" dirty="0">
                <a:latin typeface="GBK-Song55"/>
              </a:rPr>
              <a:t>是</a:t>
            </a:r>
            <a:r>
              <a:rPr lang="zh-CN" altLang="en-US" dirty="0">
                <a:latin typeface="GBK-Song61"/>
              </a:rPr>
              <a:t>一</a:t>
            </a:r>
            <a:r>
              <a:rPr lang="zh-CN" altLang="en-US" dirty="0">
                <a:latin typeface="GBK-Song42"/>
              </a:rPr>
              <a:t>个</a:t>
            </a:r>
            <a:r>
              <a:rPr lang="zh-CN" altLang="en-US" dirty="0">
                <a:latin typeface="GBK-Song41"/>
              </a:rPr>
              <a:t>非</a:t>
            </a:r>
            <a:r>
              <a:rPr lang="zh-CN" altLang="en-US" dirty="0">
                <a:latin typeface="GBK-Song47"/>
              </a:rPr>
              <a:t>空</a:t>
            </a:r>
            <a:r>
              <a:rPr lang="zh-CN" altLang="en-US" dirty="0">
                <a:latin typeface="GBK-Song62"/>
              </a:rPr>
              <a:t>有</a:t>
            </a:r>
            <a:r>
              <a:rPr lang="zh-CN" altLang="en-US" dirty="0">
                <a:latin typeface="GBK-Song59"/>
              </a:rPr>
              <a:t>限</a:t>
            </a:r>
            <a:r>
              <a:rPr lang="zh-CN" altLang="en-US" dirty="0">
                <a:latin typeface="GBK-Song40"/>
              </a:rPr>
              <a:t>的</a:t>
            </a:r>
            <a:r>
              <a:rPr lang="zh-CN" altLang="en-US" dirty="0">
                <a:latin typeface="GBK-Song42"/>
              </a:rPr>
              <a:t>公</a:t>
            </a:r>
            <a:r>
              <a:rPr lang="zh-CN" altLang="en-US" dirty="0">
                <a:latin typeface="GBK-Song55"/>
              </a:rPr>
              <a:t>式集</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64"/>
              </a:rPr>
              <a:t>中</a:t>
            </a:r>
            <a:r>
              <a:rPr lang="zh-CN" altLang="en-US" dirty="0">
                <a:latin typeface="GBK-Song50"/>
              </a:rPr>
              <a:t>每</a:t>
            </a:r>
            <a:r>
              <a:rPr lang="zh-CN" altLang="en-US" dirty="0">
                <a:latin typeface="GBK-Song42"/>
              </a:rPr>
              <a:t>个公</a:t>
            </a:r>
            <a:r>
              <a:rPr lang="zh-CN" altLang="en-US" dirty="0">
                <a:latin typeface="GBK-Song55"/>
              </a:rPr>
              <a:t>式</a:t>
            </a:r>
            <a:r>
              <a:rPr lang="zh-CN" altLang="en-US" dirty="0">
                <a:latin typeface="GBK-Song40"/>
              </a:rPr>
              <a:t>的第</a:t>
            </a:r>
            <a:r>
              <a:rPr lang="zh-CN" altLang="en-US" dirty="0">
                <a:latin typeface="GBK-Song61"/>
              </a:rPr>
              <a:t>一</a:t>
            </a:r>
            <a:r>
              <a:rPr lang="zh-CN" altLang="en-US" dirty="0">
                <a:latin typeface="GBK-Song42"/>
              </a:rPr>
              <a:t>个</a:t>
            </a:r>
            <a:r>
              <a:rPr lang="zh-CN" altLang="en-US" dirty="0">
                <a:latin typeface="GBK-Song41"/>
              </a:rPr>
              <a:t>符</a:t>
            </a:r>
            <a:r>
              <a:rPr lang="zh-CN" altLang="en-US" dirty="0">
                <a:latin typeface="GBK-Song43"/>
              </a:rPr>
              <a:t>号</a:t>
            </a:r>
            <a:r>
              <a:rPr lang="zh-CN" altLang="en-US" dirty="0">
                <a:latin typeface="GBK-Song57"/>
              </a:rPr>
              <a:t>同</a:t>
            </a:r>
            <a:r>
              <a:rPr lang="zh-CN" altLang="en-US" dirty="0">
                <a:latin typeface="GBK-Song55"/>
              </a:rPr>
              <a:t>时</a:t>
            </a:r>
            <a:r>
              <a:rPr lang="zh-CN" altLang="en-US" dirty="0">
                <a:latin typeface="GBK-Song59"/>
              </a:rPr>
              <a:t>向</a:t>
            </a:r>
            <a:r>
              <a:rPr lang="zh-CN" altLang="en-US" dirty="0">
                <a:latin typeface="GBK-Song62"/>
              </a:rPr>
              <a:t>右</a:t>
            </a:r>
            <a:r>
              <a:rPr lang="zh-CN" altLang="en-US" dirty="0">
                <a:latin typeface="GBK-Song37"/>
              </a:rPr>
              <a:t>比</a:t>
            </a:r>
            <a:r>
              <a:rPr lang="zh-CN" altLang="en-US" dirty="0">
                <a:latin typeface="GBK-Song46"/>
              </a:rPr>
              <a:t>较</a:t>
            </a:r>
            <a:r>
              <a:rPr lang="zh-CN" altLang="en-US" dirty="0">
                <a:latin typeface="GBK-Song26"/>
              </a:rPr>
              <a:t>，</a:t>
            </a:r>
            <a:r>
              <a:rPr lang="zh-CN" altLang="en-US" dirty="0">
                <a:latin typeface="GBK-Song64"/>
              </a:rPr>
              <a:t>直</a:t>
            </a:r>
            <a:r>
              <a:rPr lang="zh-CN" altLang="en-US" dirty="0">
                <a:latin typeface="GBK-Song40"/>
              </a:rPr>
              <a:t>到</a:t>
            </a:r>
            <a:r>
              <a:rPr lang="zh-CN" altLang="en-US" dirty="0">
                <a:latin typeface="GBK-Song41"/>
              </a:rPr>
              <a:t>发</a:t>
            </a:r>
            <a:r>
              <a:rPr lang="zh-CN" altLang="en-US" dirty="0">
                <a:latin typeface="GBK-Song59"/>
              </a:rPr>
              <a:t>现</a:t>
            </a:r>
            <a:r>
              <a:rPr lang="zh-CN" altLang="en-US" dirty="0">
                <a:latin typeface="GBK-Song40"/>
              </a:rPr>
              <a:t>第</a:t>
            </a:r>
            <a:r>
              <a:rPr lang="zh-CN" altLang="en-US" dirty="0">
                <a:latin typeface="GBK-Song61"/>
              </a:rPr>
              <a:t>一</a:t>
            </a:r>
            <a:r>
              <a:rPr lang="zh-CN" altLang="en-US" dirty="0">
                <a:latin typeface="GBK-Song42"/>
              </a:rPr>
              <a:t>个</a:t>
            </a:r>
            <a:r>
              <a:rPr lang="zh-CN" altLang="en-US" dirty="0">
                <a:latin typeface="GBK-Song37"/>
              </a:rPr>
              <a:t>不</a:t>
            </a:r>
            <a:r>
              <a:rPr lang="zh-CN" altLang="en-US" dirty="0">
                <a:latin typeface="GBK-Song59"/>
              </a:rPr>
              <a:t>相</a:t>
            </a:r>
            <a:r>
              <a:rPr lang="zh-CN" altLang="en-US" dirty="0">
                <a:latin typeface="GBK-Song57"/>
              </a:rPr>
              <a:t>同</a:t>
            </a:r>
            <a:r>
              <a:rPr lang="zh-CN" altLang="en-US" dirty="0">
                <a:latin typeface="GBK-Song40"/>
              </a:rPr>
              <a:t>的</a:t>
            </a:r>
            <a:r>
              <a:rPr lang="zh-CN" altLang="en-US" dirty="0">
                <a:latin typeface="GBK-Song41"/>
              </a:rPr>
              <a:t>符</a:t>
            </a:r>
            <a:r>
              <a:rPr lang="zh-CN" altLang="en-US" dirty="0">
                <a:latin typeface="GBK-Song43"/>
              </a:rPr>
              <a:t>号</a:t>
            </a:r>
            <a:r>
              <a:rPr lang="zh-CN" altLang="en-US" dirty="0">
                <a:latin typeface="GBK-Song58"/>
              </a:rPr>
              <a:t>为</a:t>
            </a:r>
            <a:r>
              <a:rPr lang="zh-CN" altLang="en-US" dirty="0">
                <a:latin typeface="GBK-Song64"/>
              </a:rPr>
              <a:t>止</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40"/>
              </a:rPr>
              <a:t>的</a:t>
            </a:r>
            <a:r>
              <a:rPr lang="zh-CN" altLang="en-US" dirty="0">
                <a:latin typeface="GBK-Song42"/>
              </a:rPr>
              <a:t>各个公</a:t>
            </a:r>
            <a:r>
              <a:rPr lang="zh-CN" altLang="en-US" dirty="0">
                <a:latin typeface="GBK-Song55"/>
              </a:rPr>
              <a:t>式</a:t>
            </a:r>
            <a:r>
              <a:rPr lang="zh-CN" altLang="en-US" dirty="0">
                <a:latin typeface="GBK-Song64"/>
              </a:rPr>
              <a:t>中</a:t>
            </a:r>
            <a:r>
              <a:rPr lang="zh-CN" altLang="en-US" dirty="0">
                <a:latin typeface="GBK-Song54"/>
              </a:rPr>
              <a:t>取</a:t>
            </a:r>
            <a:r>
              <a:rPr lang="zh-CN" altLang="en-US" dirty="0">
                <a:latin typeface="GBK-Song38"/>
              </a:rPr>
              <a:t>出</a:t>
            </a:r>
            <a:r>
              <a:rPr lang="zh-CN" altLang="en-US" dirty="0">
                <a:latin typeface="GBK-Song51"/>
              </a:rPr>
              <a:t>那</a:t>
            </a:r>
            <a:r>
              <a:rPr lang="zh-CN" altLang="en-US" dirty="0">
                <a:latin typeface="GBK-Song60"/>
              </a:rPr>
              <a:t>些</a:t>
            </a:r>
            <a:r>
              <a:rPr lang="zh-CN" altLang="en-US" dirty="0">
                <a:latin typeface="GBK-Song61"/>
              </a:rPr>
              <a:t>以</a:t>
            </a:r>
            <a:r>
              <a:rPr lang="zh-CN" altLang="en-US" dirty="0">
                <a:latin typeface="GBK-Song40"/>
              </a:rPr>
              <a:t>第</a:t>
            </a:r>
            <a:r>
              <a:rPr lang="zh-CN" altLang="en-US" dirty="0">
                <a:latin typeface="GBK-Song61"/>
              </a:rPr>
              <a:t>一</a:t>
            </a:r>
            <a:r>
              <a:rPr lang="zh-CN" altLang="en-US" dirty="0">
                <a:latin typeface="GBK-Song37"/>
              </a:rPr>
              <a:t>不</a:t>
            </a:r>
            <a:r>
              <a:rPr lang="zh-CN" altLang="en-US" dirty="0">
                <a:latin typeface="GBK-Song61"/>
              </a:rPr>
              <a:t>一</a:t>
            </a:r>
            <a:r>
              <a:rPr lang="zh-CN" altLang="en-US" dirty="0">
                <a:latin typeface="GBK-Song64"/>
              </a:rPr>
              <a:t>致</a:t>
            </a:r>
            <a:r>
              <a:rPr lang="zh-CN" altLang="en-US" dirty="0">
                <a:latin typeface="GBK-Song41"/>
              </a:rPr>
              <a:t>符</a:t>
            </a:r>
            <a:r>
              <a:rPr lang="zh-CN" altLang="en-US" dirty="0">
                <a:latin typeface="GBK-Song43"/>
              </a:rPr>
              <a:t>号</a:t>
            </a:r>
            <a:r>
              <a:rPr lang="zh-CN" altLang="en-US" dirty="0">
                <a:latin typeface="GBK-Song47"/>
              </a:rPr>
              <a:t>开</a:t>
            </a:r>
            <a:r>
              <a:rPr lang="zh-CN" altLang="en-US" dirty="0">
                <a:latin typeface="GBK-Song55"/>
              </a:rPr>
              <a:t>始</a:t>
            </a:r>
            <a:r>
              <a:rPr lang="zh-CN" altLang="en-US" dirty="0">
                <a:latin typeface="GBK-Song40"/>
              </a:rPr>
              <a:t>的</a:t>
            </a:r>
            <a:r>
              <a:rPr lang="zh-CN" altLang="en-US" dirty="0">
                <a:latin typeface="GBK-Song65"/>
              </a:rPr>
              <a:t>最</a:t>
            </a:r>
            <a:r>
              <a:rPr lang="zh-CN" altLang="en-US" dirty="0">
                <a:latin typeface="GBK-Song39"/>
              </a:rPr>
              <a:t>大</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26"/>
              </a:rPr>
              <a:t>，</a:t>
            </a:r>
            <a:r>
              <a:rPr lang="zh-CN" altLang="en-US" dirty="0">
                <a:latin typeface="GBK-Song37"/>
              </a:rPr>
              <a:t>并</a:t>
            </a:r>
            <a:r>
              <a:rPr lang="zh-CN" altLang="en-US" dirty="0">
                <a:latin typeface="GBK-Song61"/>
              </a:rPr>
              <a:t>以</a:t>
            </a:r>
            <a:r>
              <a:rPr lang="zh-CN" altLang="en-US" dirty="0">
                <a:latin typeface="GBK-Song63"/>
              </a:rPr>
              <a:t>这</a:t>
            </a:r>
            <a:r>
              <a:rPr lang="zh-CN" altLang="en-US" dirty="0">
                <a:latin typeface="GBK-Song60"/>
              </a:rPr>
              <a:t>些</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58"/>
              </a:rPr>
              <a:t>为</a:t>
            </a:r>
            <a:r>
              <a:rPr lang="zh-CN" altLang="en-US" dirty="0">
                <a:latin typeface="GBK-Song63"/>
              </a:rPr>
              <a:t>元</a:t>
            </a:r>
            <a:r>
              <a:rPr lang="zh-CN" altLang="en-US" dirty="0">
                <a:latin typeface="GBK-Song56"/>
              </a:rPr>
              <a:t>素</a:t>
            </a:r>
            <a:r>
              <a:rPr lang="zh-CN" altLang="en-US" dirty="0">
                <a:latin typeface="GBK-Song65"/>
              </a:rPr>
              <a:t>组</a:t>
            </a:r>
            <a:r>
              <a:rPr lang="zh-CN" altLang="en-US" dirty="0">
                <a:latin typeface="GBK-Song38"/>
              </a:rPr>
              <a:t>成</a:t>
            </a:r>
            <a:r>
              <a:rPr lang="zh-CN" altLang="en-US" dirty="0">
                <a:latin typeface="GBK-Song61"/>
              </a:rPr>
              <a:t>一</a:t>
            </a:r>
            <a:r>
              <a:rPr lang="zh-CN" altLang="en-US" dirty="0">
                <a:latin typeface="GBK-Song42"/>
              </a:rPr>
              <a:t>个</a:t>
            </a:r>
            <a:r>
              <a:rPr lang="zh-CN" altLang="en-US" dirty="0">
                <a:latin typeface="GBK-Song45"/>
              </a:rPr>
              <a:t>集</a:t>
            </a:r>
            <a:r>
              <a:rPr lang="zh-CN" altLang="en-US" dirty="0">
                <a:latin typeface="GBK-Song43"/>
              </a:rPr>
              <a:t>合</a:t>
            </a:r>
            <a:r>
              <a:rPr lang="en-US" altLang="zh-CN" dirty="0">
                <a:latin typeface="SFSS1095"/>
              </a:rPr>
              <a:t>D</a:t>
            </a:r>
            <a:r>
              <a:rPr lang="zh-CN" altLang="en-US" dirty="0">
                <a:latin typeface="GBK-Song26"/>
              </a:rPr>
              <a:t>，</a:t>
            </a:r>
            <a:r>
              <a:rPr lang="zh-CN" altLang="en-US" dirty="0">
                <a:latin typeface="GBK-Song38"/>
              </a:rPr>
              <a:t>称</a:t>
            </a:r>
            <a:r>
              <a:rPr lang="en-US" altLang="zh-CN" dirty="0">
                <a:latin typeface="SFSS1095"/>
              </a:rPr>
              <a:t>D</a:t>
            </a:r>
            <a:r>
              <a:rPr lang="zh-CN" altLang="en-US" dirty="0">
                <a:latin typeface="GBK-Song58"/>
              </a:rPr>
              <a:t>为</a:t>
            </a:r>
            <a:r>
              <a:rPr lang="en-US" altLang="zh-CN" dirty="0">
                <a:latin typeface="SFSS1095"/>
              </a:rPr>
              <a:t>F</a:t>
            </a:r>
            <a:r>
              <a:rPr lang="zh-CN" altLang="en-US" dirty="0">
                <a:latin typeface="GBK-Song40"/>
              </a:rPr>
              <a:t>的</a:t>
            </a:r>
            <a:r>
              <a:rPr lang="zh-CN" altLang="en-US" dirty="0">
                <a:latin typeface="GBK-Song61"/>
              </a:rPr>
              <a:t>一</a:t>
            </a:r>
            <a:r>
              <a:rPr lang="zh-CN" altLang="en-US" dirty="0">
                <a:latin typeface="GBK-Song42"/>
              </a:rPr>
              <a:t>个差异集，也称</a:t>
            </a:r>
            <a:r>
              <a:rPr lang="zh-CN" altLang="en-US" dirty="0">
                <a:latin typeface="GBK-Song41"/>
              </a:rPr>
              <a:t>分</a:t>
            </a:r>
            <a:r>
              <a:rPr lang="zh-CN" altLang="en-US" dirty="0">
                <a:latin typeface="GBK-Song52"/>
              </a:rPr>
              <a:t>歧</a:t>
            </a:r>
            <a:r>
              <a:rPr lang="zh-CN" altLang="en-US" dirty="0">
                <a:latin typeface="GBK-Song45"/>
              </a:rPr>
              <a:t>集</a:t>
            </a:r>
            <a:r>
              <a:rPr lang="zh-CN" altLang="en-US" dirty="0">
                <a:latin typeface="GBK-Song43"/>
              </a:rPr>
              <a:t>合</a:t>
            </a:r>
            <a:r>
              <a:rPr lang="zh-CN" altLang="en-US" dirty="0">
                <a:latin typeface="GBK-Song26"/>
              </a:rPr>
              <a:t>（</a:t>
            </a:r>
            <a:r>
              <a:rPr lang="en-US" altLang="zh-CN" dirty="0">
                <a:latin typeface="SFSS1095"/>
              </a:rPr>
              <a:t>Disagreement Set</a:t>
            </a:r>
            <a:r>
              <a:rPr lang="zh-CN" altLang="en-US" dirty="0">
                <a:latin typeface="GBK-Song26"/>
              </a:rPr>
              <a:t>）</a:t>
            </a:r>
            <a:r>
              <a:rPr lang="zh-CN" altLang="en-US" dirty="0">
                <a:latin typeface="GBK-Song25"/>
              </a:rPr>
              <a:t>。</a:t>
            </a:r>
            <a:endParaRPr lang="en-US" altLang="zh-CN" dirty="0">
              <a:latin typeface="GBK-Song25"/>
            </a:endParaRPr>
          </a:p>
        </p:txBody>
      </p:sp>
    </p:spTree>
    <p:extLst>
      <p:ext uri="{BB962C8B-B14F-4D97-AF65-F5344CB8AC3E}">
        <p14:creationId xmlns:p14="http://schemas.microsoft.com/office/powerpoint/2010/main" val="33361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974392" y="1396923"/>
            <a:ext cx="10243215" cy="4762449"/>
          </a:xfrm>
        </p:spPr>
        <p:txBody>
          <a:bodyPr>
            <a:normAutofit/>
          </a:bodyPr>
          <a:lstStyle/>
          <a:p>
            <a:pPr marL="0" indent="0">
              <a:buNone/>
            </a:pPr>
            <a:r>
              <a:rPr lang="zh-CN" altLang="en-US" b="1" dirty="0">
                <a:latin typeface="楷体_GB2312" pitchFamily="49" charset="-122"/>
                <a:ea typeface="楷体_GB2312" pitchFamily="49" charset="-122"/>
              </a:rPr>
              <a:t>    在对两个谓词公式中的项从左到右进行比较时，那些第一个不相同的项所构成的集合，称为差异集。</a:t>
            </a:r>
          </a:p>
          <a:p>
            <a:pPr algn="just">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设</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x,y,z</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x,f</a:t>
            </a:r>
            <a:r>
              <a:rPr lang="en-US" altLang="zh-CN" b="1" dirty="0">
                <a:latin typeface="楷体_GB2312" pitchFamily="49" charset="-122"/>
                <a:ea typeface="楷体_GB2312" pitchFamily="49" charset="-122"/>
              </a:rPr>
              <a:t>(a),h(b))</a:t>
            </a:r>
            <a:r>
              <a:rPr lang="zh-CN" altLang="en-US" b="1" dirty="0">
                <a:latin typeface="楷体_GB2312" pitchFamily="49" charset="-122"/>
                <a:ea typeface="楷体_GB2312" pitchFamily="49" charset="-122"/>
              </a:rPr>
              <a:t>｝，则不难看出，</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有差异集</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en-US" altLang="zh-CN" b="1" dirty="0">
                <a:latin typeface="楷体_GB2312" pitchFamily="49" charset="-122"/>
                <a:ea typeface="楷体_GB2312" pitchFamily="49" charset="-122"/>
              </a:rPr>
              <a:t>	     D=</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y,f</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zh-CN" altLang="en-US" b="1" dirty="0">
              <a:solidFill>
                <a:schemeClr val="hlink"/>
              </a:solidFill>
              <a:latin typeface="楷体_GB2312" pitchFamily="49" charset="-122"/>
              <a:ea typeface="楷体_GB2312" pitchFamily="49" charset="-122"/>
            </a:endParaRPr>
          </a:p>
        </p:txBody>
      </p:sp>
    </p:spTree>
    <p:extLst>
      <p:ext uri="{BB962C8B-B14F-4D97-AF65-F5344CB8AC3E}">
        <p14:creationId xmlns:p14="http://schemas.microsoft.com/office/powerpoint/2010/main" val="1256680051"/>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2995</Words>
  <Application>Microsoft Office PowerPoint</Application>
  <PresentationFormat>宽屏</PresentationFormat>
  <Paragraphs>404</Paragraphs>
  <Slides>35</Slides>
  <Notes>16</Notes>
  <HiddenSlides>0</HiddenSlides>
  <MMClips>0</MMClips>
  <ScaleCrop>false</ScaleCrop>
  <HeadingPairs>
    <vt:vector size="8" baseType="variant">
      <vt:variant>
        <vt:lpstr>已用的字体</vt:lpstr>
      </vt:variant>
      <vt:variant>
        <vt:i4>50</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88" baseType="lpstr">
      <vt:lpstr>CMMI10</vt:lpstr>
      <vt:lpstr>CMSS10</vt:lpstr>
      <vt:lpstr>CMSY10</vt:lpstr>
      <vt:lpstr>GBK-Song25</vt:lpstr>
      <vt:lpstr>GBK-Song26</vt:lpstr>
      <vt:lpstr>GBK-Song37</vt:lpstr>
      <vt:lpstr>GBK-Song38</vt:lpstr>
      <vt:lpstr>GBK-Song39</vt:lpstr>
      <vt:lpstr>GBK-Song40</vt:lpstr>
      <vt:lpstr>GBK-Song41</vt:lpstr>
      <vt:lpstr>GBK-Song42</vt:lpstr>
      <vt:lpstr>GBK-Song43</vt:lpstr>
      <vt:lpstr>GBK-Song45</vt:lpstr>
      <vt:lpstr>GBK-Song46</vt:lpstr>
      <vt:lpstr>GBK-Song47</vt:lpstr>
      <vt:lpstr>GBK-Song50</vt:lpstr>
      <vt:lpstr>GBK-Song51</vt:lpstr>
      <vt:lpstr>GBK-Song52</vt:lpstr>
      <vt:lpstr>GBK-Song54</vt:lpstr>
      <vt:lpstr>GBK-Song55</vt:lpstr>
      <vt:lpstr>GBK-Song56</vt:lpstr>
      <vt:lpstr>GBK-Song57</vt:lpstr>
      <vt:lpstr>GBK-Song58</vt:lpstr>
      <vt:lpstr>GBK-Song59</vt:lpstr>
      <vt:lpstr>GBK-Song60</vt:lpstr>
      <vt:lpstr>GBK-Song61</vt:lpstr>
      <vt:lpstr>GBK-Song62</vt:lpstr>
      <vt:lpstr>GBK-Song63</vt:lpstr>
      <vt:lpstr>GBK-Song64</vt:lpstr>
      <vt:lpstr>GBK-Song65</vt:lpstr>
      <vt:lpstr>MS Gothic</vt:lpstr>
      <vt:lpstr>SFSI0800</vt:lpstr>
      <vt:lpstr>SFSI1095</vt:lpstr>
      <vt:lpstr>SFSS0800</vt:lpstr>
      <vt:lpstr>SFSS1095</vt:lpstr>
      <vt:lpstr>等线</vt:lpstr>
      <vt:lpstr>等线 Light</vt:lpstr>
      <vt:lpstr>仿宋_GB2312</vt:lpstr>
      <vt:lpstr>黑体</vt:lpstr>
      <vt:lpstr>华文隶书</vt:lpstr>
      <vt:lpstr>楷体_GB2312</vt:lpstr>
      <vt:lpstr>宋体</vt:lpstr>
      <vt:lpstr>arial</vt:lpstr>
      <vt:lpstr>arial</vt:lpstr>
      <vt:lpstr>Calibri</vt:lpstr>
      <vt:lpstr>Cambria Math</vt:lpstr>
      <vt:lpstr>Courier New</vt:lpstr>
      <vt:lpstr>Symbol</vt:lpstr>
      <vt:lpstr>Times New Roman</vt:lpstr>
      <vt:lpstr>Wingdings</vt:lpstr>
      <vt:lpstr>1_Office 主题​​</vt:lpstr>
      <vt:lpstr>Equation</vt:lpstr>
      <vt:lpstr>公式</vt:lpstr>
      <vt:lpstr>3.3.2置换与合一</vt:lpstr>
      <vt:lpstr>PowerPoint 演示文稿</vt:lpstr>
      <vt:lpstr>置换的合成：</vt:lpstr>
      <vt:lpstr>置换合成实例：</vt:lpstr>
      <vt:lpstr>PowerPoint 演示文稿</vt:lpstr>
      <vt:lpstr>PowerPoint 演示文稿</vt:lpstr>
      <vt:lpstr>最一般合一实例：</vt:lpstr>
      <vt:lpstr> 最一般合一置换的求取算法：</vt:lpstr>
      <vt:lpstr> 最一般合一置换的求取算法：</vt:lpstr>
      <vt:lpstr> 最一般合一置换的求取算法：</vt:lpstr>
      <vt:lpstr>【实例1】</vt:lpstr>
      <vt:lpstr>PowerPoint 演示文稿</vt:lpstr>
      <vt:lpstr>【实例2】</vt:lpstr>
      <vt:lpstr>3.3.3  自然演绎推理方法</vt:lpstr>
      <vt:lpstr>【演绎推理实例】</vt:lpstr>
      <vt:lpstr>【演绎推理实例】</vt:lpstr>
      <vt:lpstr>【演绎推理实例】</vt:lpstr>
      <vt:lpstr>【演绎推理实例】</vt:lpstr>
      <vt:lpstr>【演绎推理实例】</vt:lpstr>
      <vt:lpstr>【实例】</vt:lpstr>
      <vt:lpstr>【实例】设有如下两个谓词公式：W (a) 和(∀x)(W (x)  Q(x))为真，          求证Q (a)为真。 </vt:lpstr>
      <vt:lpstr>【实例】设已知如下事实：(1) 如果是需要编程序的课，王程都喜欢。 (2) 所有的程序设计语言课都是需要编程序的课。 (3) C是一门程序设计语言课。 求证：王程喜欢C这门课。 </vt:lpstr>
      <vt:lpstr>主  要  内  容</vt:lpstr>
      <vt:lpstr>3.4  归结推理方法</vt:lpstr>
      <vt:lpstr>3.4.1谓词公式的范式</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3.3.2置换与合一</dc:title>
  <dc:creator>Qince Li</dc:creator>
  <cp:lastModifiedBy>Qince Li</cp:lastModifiedBy>
  <cp:revision>2</cp:revision>
  <dcterms:created xsi:type="dcterms:W3CDTF">2017-11-28T02:17:23Z</dcterms:created>
  <dcterms:modified xsi:type="dcterms:W3CDTF">2018-09-18T04:56:40Z</dcterms:modified>
</cp:coreProperties>
</file>