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80075" autoAdjust="0"/>
  </p:normalViewPr>
  <p:slideViewPr>
    <p:cSldViewPr snapToGrid="0">
      <p:cViewPr varScale="1">
        <p:scale>
          <a:sx n="66" d="100"/>
          <a:sy n="66" d="100"/>
        </p:scale>
        <p:origin x="111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4EFFCE-D937-459C-89BF-29630828FBFA}" type="datetimeFigureOut">
              <a:rPr lang="zh-CN" altLang="en-US" smtClean="0"/>
              <a:t>2019/11/14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51E63F-0F17-4718-BFC9-6AD8832A44B1}" type="slidenum">
              <a:rPr lang="zh-CN" altLang="en-US" smtClean="0"/>
              <a:t>‹#›</a:t>
            </a:fld>
            <a:endParaRPr lang="zh-CN" altLang="en-US"/>
          </a:p>
        </p:txBody>
      </p:sp>
    </p:spTree>
    <p:extLst>
      <p:ext uri="{BB962C8B-B14F-4D97-AF65-F5344CB8AC3E}">
        <p14:creationId xmlns:p14="http://schemas.microsoft.com/office/powerpoint/2010/main" val="1391444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19586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98714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3834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52624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14211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0586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82672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93049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2084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61365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94651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1CF4D4-FD1F-4434-8B43-34506F978F19}"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08930" name="Rectangle 2"/>
          <p:cNvSpPr>
            <a:spLocks noGrp="1" noRot="1" noChangeAspect="1" noChangeArrowheads="1" noTextEdit="1"/>
          </p:cNvSpPr>
          <p:nvPr>
            <p:ph type="sldImg"/>
          </p:nvPr>
        </p:nvSpPr>
        <p:spPr>
          <a:ln/>
        </p:spPr>
      </p:sp>
      <p:sp>
        <p:nvSpPr>
          <p:cNvPr id="5089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772821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44726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3598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54072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26765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77013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77834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600504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117438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38585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12370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C01DDA-BBE3-4103-ACC5-47128D139A8B}"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53314" name="Rectangle 2"/>
          <p:cNvSpPr>
            <a:spLocks noGrp="1" noRot="1" noChangeAspect="1" noChangeArrowheads="1" noTextEdit="1"/>
          </p:cNvSpPr>
          <p:nvPr>
            <p:ph type="sldImg"/>
          </p:nvPr>
        </p:nvSpPr>
        <p:spPr>
          <a:ln/>
        </p:spPr>
      </p:sp>
      <p:sp>
        <p:nvSpPr>
          <p:cNvPr id="653315" name="Rectangle 3"/>
          <p:cNvSpPr>
            <a:spLocks noGrp="1" noChangeArrowheads="1"/>
          </p:cNvSpPr>
          <p:nvPr>
            <p:ph type="body" idx="1"/>
          </p:nvPr>
        </p:nvSpPr>
        <p:spPr/>
        <p:txBody>
          <a:bodyPr/>
          <a:lstStyle/>
          <a:p>
            <a:r>
              <a:rPr lang="zh-CN" altLang="en-US" dirty="0"/>
              <a:t>对公司生产的每台计算机进行质量检查，并且都合格，则推理出结论“该公司生产的计算机质量合格”。</a:t>
            </a:r>
            <a:r>
              <a:rPr lang="en-US" altLang="zh-CN" dirty="0"/>
              <a:t>----</a:t>
            </a:r>
            <a:r>
              <a:rPr lang="zh-CN" altLang="en-US" dirty="0"/>
              <a:t>（完全归纳推理）</a:t>
            </a:r>
          </a:p>
          <a:p>
            <a:r>
              <a:rPr lang="zh-CN" altLang="en-US" dirty="0"/>
              <a:t>如果随机抽查检查合格。</a:t>
            </a:r>
            <a:r>
              <a:rPr lang="en-US" altLang="zh-CN" dirty="0"/>
              <a:t>-----</a:t>
            </a:r>
            <a:r>
              <a:rPr lang="zh-CN" altLang="en-US" dirty="0"/>
              <a:t>（不完全归纳推理）</a:t>
            </a:r>
          </a:p>
          <a:p>
            <a:r>
              <a:rPr lang="zh-CN" altLang="en-US" dirty="0"/>
              <a:t>如果已知某类事物的有限可数个具体事务都具有某种属性，则推出该类事物都具有此种属性。</a:t>
            </a:r>
            <a:r>
              <a:rPr lang="en-US" altLang="zh-CN" dirty="0"/>
              <a:t>-----</a:t>
            </a:r>
            <a:r>
              <a:rPr lang="zh-CN" altLang="en-US" dirty="0"/>
              <a:t>（枚举归纳推理）</a:t>
            </a:r>
          </a:p>
          <a:p>
            <a:r>
              <a:rPr lang="zh-CN" altLang="en-US" dirty="0"/>
              <a:t>在两个或两类事物有许多相同的或相似的基础上，推出他们在其他属性上也有相同或相似。</a:t>
            </a:r>
            <a:r>
              <a:rPr lang="en-US" altLang="zh-CN" dirty="0"/>
              <a:t>------</a:t>
            </a:r>
            <a:r>
              <a:rPr lang="zh-CN" altLang="en-US" dirty="0"/>
              <a:t>（类比归纳推理）</a:t>
            </a:r>
            <a:r>
              <a:rPr lang="en-US" altLang="zh-CN" sz="1200" b="1" i="0" u="none" strike="noStrike" kern="1200" baseline="0" dirty="0">
                <a:solidFill>
                  <a:schemeClr val="tx1"/>
                </a:solidFill>
                <a:latin typeface="+mn-lt"/>
                <a:ea typeface="+mn-ea"/>
                <a:cs typeface="+mn-cs"/>
              </a:rPr>
              <a:t>IF A</a:t>
            </a:r>
            <a:r>
              <a:rPr lang="zh-CN" altLang="en-US" sz="1200" b="0" i="0" u="none" strike="noStrike" kern="1200" baseline="0" dirty="0">
                <a:solidFill>
                  <a:schemeClr val="tx1"/>
                </a:solidFill>
                <a:latin typeface="+mn-lt"/>
                <a:ea typeface="+mn-ea"/>
                <a:cs typeface="+mn-cs"/>
              </a:rPr>
              <a:t>有属性</a:t>
            </a:r>
            <a:r>
              <a:rPr lang="en-US" altLang="zh-CN" sz="1200" b="1" i="0" u="none" strike="noStrike" kern="1200" baseline="0" dirty="0" err="1">
                <a:solidFill>
                  <a:schemeClr val="tx1"/>
                </a:solidFill>
                <a:latin typeface="+mn-lt"/>
                <a:ea typeface="+mn-ea"/>
                <a:cs typeface="+mn-cs"/>
              </a:rPr>
              <a:t>abc</a:t>
            </a:r>
            <a:r>
              <a:rPr lang="en-US" altLang="zh-CN" sz="1200" b="1" i="0" u="none" strike="noStrike" kern="1200" baseline="0" dirty="0">
                <a:solidFill>
                  <a:schemeClr val="tx1"/>
                </a:solidFill>
                <a:latin typeface="+mn-lt"/>
                <a:ea typeface="+mn-ea"/>
                <a:cs typeface="+mn-cs"/>
              </a:rPr>
              <a:t> AND B</a:t>
            </a:r>
            <a:r>
              <a:rPr lang="zh-CN" altLang="en-US" sz="1200" b="0" i="0" u="none" strike="noStrike" kern="1200" baseline="0" dirty="0">
                <a:solidFill>
                  <a:schemeClr val="tx1"/>
                </a:solidFill>
                <a:latin typeface="+mn-lt"/>
                <a:ea typeface="+mn-ea"/>
                <a:cs typeface="+mn-cs"/>
              </a:rPr>
              <a:t>有属性</a:t>
            </a:r>
            <a:r>
              <a:rPr lang="en-US" altLang="zh-CN" sz="1200" b="1" i="0" u="none" strike="noStrike" kern="1200" baseline="0" dirty="0">
                <a:solidFill>
                  <a:schemeClr val="tx1"/>
                </a:solidFill>
                <a:latin typeface="+mn-lt"/>
                <a:ea typeface="+mn-ea"/>
                <a:cs typeface="+mn-cs"/>
              </a:rPr>
              <a:t>ab THEN B</a:t>
            </a:r>
            <a:r>
              <a:rPr lang="zh-CN" altLang="en-US" sz="1200" b="0" i="0" u="none" strike="noStrike" kern="1200" baseline="0" dirty="0">
                <a:solidFill>
                  <a:schemeClr val="tx1"/>
                </a:solidFill>
                <a:latin typeface="+mn-lt"/>
                <a:ea typeface="+mn-ea"/>
                <a:cs typeface="+mn-cs"/>
              </a:rPr>
              <a:t>可能有属性</a:t>
            </a:r>
            <a:r>
              <a:rPr lang="en-US" altLang="zh-CN" sz="1200" b="1" i="0" u="none" strike="noStrike" kern="1200" baseline="0" dirty="0">
                <a:solidFill>
                  <a:schemeClr val="tx1"/>
                </a:solidFill>
                <a:latin typeface="+mn-lt"/>
                <a:ea typeface="+mn-ea"/>
                <a:cs typeface="+mn-cs"/>
              </a:rPr>
              <a:t>c </a:t>
            </a:r>
            <a:endParaRPr lang="zh-CN" altLang="en-US" dirty="0"/>
          </a:p>
        </p:txBody>
      </p:sp>
    </p:spTree>
    <p:extLst>
      <p:ext uri="{BB962C8B-B14F-4D97-AF65-F5344CB8AC3E}">
        <p14:creationId xmlns:p14="http://schemas.microsoft.com/office/powerpoint/2010/main" val="1193588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7DDC89-69AF-4EDB-9B54-A971A63DB21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3026" name="Rectangle 2"/>
          <p:cNvSpPr>
            <a:spLocks noGrp="1" noRot="1" noChangeAspect="1" noChangeArrowheads="1" noTextEdit="1"/>
          </p:cNvSpPr>
          <p:nvPr>
            <p:ph type="sldImg"/>
          </p:nvPr>
        </p:nvSpPr>
        <p:spPr>
          <a:ln/>
        </p:spPr>
      </p:sp>
      <p:sp>
        <p:nvSpPr>
          <p:cNvPr id="513027" name="Rectangle 3"/>
          <p:cNvSpPr>
            <a:spLocks noGrp="1" noChangeArrowheads="1"/>
          </p:cNvSpPr>
          <p:nvPr>
            <p:ph type="body" idx="1"/>
          </p:nvPr>
        </p:nvSpPr>
        <p:spPr/>
        <p:txBody>
          <a:bodyPr/>
          <a:lstStyle/>
          <a:p>
            <a:r>
              <a:rPr lang="zh-CN" altLang="en-US"/>
              <a:t>演绎推理只不过将已有事实揭示出来，它不能增殖新的知识。</a:t>
            </a:r>
          </a:p>
          <a:p>
            <a:r>
              <a:rPr lang="zh-CN" altLang="en-US"/>
              <a:t>归纳推理能够导致新知识的产生</a:t>
            </a:r>
          </a:p>
          <a:p>
            <a:r>
              <a:rPr lang="zh-CN" altLang="en-US"/>
              <a:t>所以从人工智能的知识获取来说归纳推理比演绎推理重要。</a:t>
            </a:r>
          </a:p>
          <a:p>
            <a:r>
              <a:rPr lang="zh-CN" altLang="en-US"/>
              <a:t>维修人员实践积累经验（归纳推理）</a:t>
            </a:r>
            <a:r>
              <a:rPr lang="zh-CN" altLang="en-US">
                <a:sym typeface="Wingdings" panose="05000000000000000000" pitchFamily="2" charset="2"/>
              </a:rPr>
              <a:t>运用知识进行检修（演绎推理）</a:t>
            </a:r>
            <a:endParaRPr lang="zh-CN" altLang="en-US"/>
          </a:p>
        </p:txBody>
      </p:sp>
    </p:spTree>
    <p:extLst>
      <p:ext uri="{BB962C8B-B14F-4D97-AF65-F5344CB8AC3E}">
        <p14:creationId xmlns:p14="http://schemas.microsoft.com/office/powerpoint/2010/main" val="3446554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7DDC89-69AF-4EDB-9B54-A971A63DB21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3026" name="Rectangle 2"/>
          <p:cNvSpPr>
            <a:spLocks noGrp="1" noRot="1" noChangeAspect="1" noChangeArrowheads="1" noTextEdit="1"/>
          </p:cNvSpPr>
          <p:nvPr>
            <p:ph type="sldImg"/>
          </p:nvPr>
        </p:nvSpPr>
        <p:spPr>
          <a:ln/>
        </p:spPr>
      </p:sp>
      <p:sp>
        <p:nvSpPr>
          <p:cNvPr id="513027" name="Rectangle 3"/>
          <p:cNvSpPr>
            <a:spLocks noGrp="1" noChangeArrowheads="1"/>
          </p:cNvSpPr>
          <p:nvPr>
            <p:ph type="body" idx="1"/>
          </p:nvPr>
        </p:nvSpPr>
        <p:spPr/>
        <p:txBody>
          <a:bodyPr/>
          <a:lstStyle/>
          <a:p>
            <a:r>
              <a:rPr lang="zh-CN" altLang="en-US"/>
              <a:t>演绎推理只不过将已有事实揭示出来，它不能增殖新的知识。</a:t>
            </a:r>
          </a:p>
          <a:p>
            <a:r>
              <a:rPr lang="zh-CN" altLang="en-US"/>
              <a:t>归纳推理能够导致新知识的产生</a:t>
            </a:r>
          </a:p>
          <a:p>
            <a:r>
              <a:rPr lang="zh-CN" altLang="en-US"/>
              <a:t>所以从人工智能的知识获取来说归纳推理比演绎推理重要。</a:t>
            </a:r>
          </a:p>
          <a:p>
            <a:r>
              <a:rPr lang="zh-CN" altLang="en-US"/>
              <a:t>维修人员实践积累经验（归纳推理）</a:t>
            </a:r>
            <a:r>
              <a:rPr lang="zh-CN" altLang="en-US">
                <a:sym typeface="Wingdings" panose="05000000000000000000" pitchFamily="2" charset="2"/>
              </a:rPr>
              <a:t>运用知识进行检修（演绎推理）</a:t>
            </a:r>
            <a:endParaRPr lang="zh-CN" altLang="en-US"/>
          </a:p>
        </p:txBody>
      </p:sp>
    </p:spTree>
    <p:extLst>
      <p:ext uri="{BB962C8B-B14F-4D97-AF65-F5344CB8AC3E}">
        <p14:creationId xmlns:p14="http://schemas.microsoft.com/office/powerpoint/2010/main" val="4177833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45602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4923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64264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30495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2019/11/14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933696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2019/11/14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460514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2019/11/14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375575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pPr>
                <a:defRPr/>
              </a:pPr>
              <a:t>‹#›</a:t>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pPr>
                <a:defRPr/>
              </a:pPr>
              <a:t>2019/11/14</a:t>
            </a:fld>
            <a:endParaRPr lang="en-US" altLang="zh-CN"/>
          </a:p>
        </p:txBody>
      </p:sp>
    </p:spTree>
    <p:extLst>
      <p:ext uri="{BB962C8B-B14F-4D97-AF65-F5344CB8AC3E}">
        <p14:creationId xmlns:p14="http://schemas.microsoft.com/office/powerpoint/2010/main" val="3069811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pPr/>
              <a:t>‹#›</a:t>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extLst>
      <p:ext uri="{BB962C8B-B14F-4D97-AF65-F5344CB8AC3E}">
        <p14:creationId xmlns:p14="http://schemas.microsoft.com/office/powerpoint/2010/main" val="34613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2019/11/14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975759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2019/11/14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097999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2019/11/14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468130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2019/11/14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500781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2019/11/14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379511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2019/11/14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22985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2019/11/14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82802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2019/11/14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774211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2019/11/14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14206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C85285-6A6E-462B-A008-934E84A25B4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66946" name="Text Box 2"/>
          <p:cNvSpPr txBox="1">
            <a:spLocks noChangeArrowheads="1"/>
          </p:cNvSpPr>
          <p:nvPr/>
        </p:nvSpPr>
        <p:spPr bwMode="auto">
          <a:xfrm>
            <a:off x="2711450" y="2492376"/>
            <a:ext cx="7488238"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F0502020204030204"/>
                <a:ea typeface="楷体_GB2312" pitchFamily="49" charset="-122"/>
                <a:cs typeface="+mn-cs"/>
              </a:rPr>
              <a:t>第 </a:t>
            </a:r>
            <a:r>
              <a:rPr kumimoji="0" lang="en-US" altLang="zh-CN"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F0502020204030204"/>
                <a:ea typeface="楷体_GB2312" pitchFamily="49" charset="-122"/>
                <a:cs typeface="+mn-cs"/>
              </a:rPr>
              <a:t>3 </a:t>
            </a:r>
            <a:r>
              <a:rPr kumimoji="0" lang="zh-CN" altLang="en-US"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F0502020204030204"/>
                <a:ea typeface="楷体_GB2312" pitchFamily="49" charset="-122"/>
                <a:cs typeface="+mn-cs"/>
              </a:rPr>
              <a:t>章    确定性推理</a:t>
            </a:r>
          </a:p>
        </p:txBody>
      </p:sp>
    </p:spTree>
    <p:extLst>
      <p:ext uri="{BB962C8B-B14F-4D97-AF65-F5344CB8AC3E}">
        <p14:creationId xmlns:p14="http://schemas.microsoft.com/office/powerpoint/2010/main" val="263741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A022D20-ECDD-4064-9BAF-C38FA4ED280A}"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71067" name="Rectangle 59"/>
          <p:cNvSpPr>
            <a:spLocks noChangeArrowheads="1"/>
          </p:cNvSpPr>
          <p:nvPr/>
        </p:nvSpPr>
        <p:spPr bwMode="auto">
          <a:xfrm>
            <a:off x="2135188" y="1196976"/>
            <a:ext cx="8208962"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36800" indent="-2336800">
              <a:defRPr>
                <a:solidFill>
                  <a:schemeClr val="tx1"/>
                </a:solidFill>
                <a:latin typeface="Arial" panose="020B0604020202020204" pitchFamily="34" charset="0"/>
                <a:ea typeface="宋体" panose="02010600030101010101" pitchFamily="2" charset="-122"/>
              </a:defRPr>
            </a:lvl1pPr>
            <a:lvl2pPr marL="2516188">
              <a:defRPr>
                <a:solidFill>
                  <a:schemeClr val="tx1"/>
                </a:solidFill>
                <a:latin typeface="Arial" panose="020B0604020202020204" pitchFamily="34" charset="0"/>
                <a:ea typeface="宋体" panose="02010600030101010101" pitchFamily="2" charset="-122"/>
              </a:defRPr>
            </a:lvl2pPr>
            <a:lvl3pPr marL="2695575">
              <a:defRPr>
                <a:solidFill>
                  <a:schemeClr val="tx1"/>
                </a:solidFill>
                <a:latin typeface="Arial" panose="020B0604020202020204" pitchFamily="34" charset="0"/>
                <a:ea typeface="宋体" panose="02010600030101010101" pitchFamily="2" charset="-122"/>
              </a:defRPr>
            </a:lvl3pPr>
            <a:lvl4pPr marL="2874963">
              <a:defRPr>
                <a:solidFill>
                  <a:schemeClr val="tx1"/>
                </a:solidFill>
                <a:latin typeface="Arial" panose="020B0604020202020204" pitchFamily="34" charset="0"/>
                <a:ea typeface="宋体" panose="02010600030101010101" pitchFamily="2" charset="-122"/>
              </a:defRPr>
            </a:lvl4pPr>
            <a:lvl5pPr marL="3054350">
              <a:defRPr>
                <a:solidFill>
                  <a:schemeClr val="tx1"/>
                </a:solidFill>
                <a:latin typeface="Arial" panose="020B0604020202020204" pitchFamily="34" charset="0"/>
                <a:ea typeface="宋体" panose="02010600030101010101" pitchFamily="2" charset="-122"/>
              </a:defRPr>
            </a:lvl5pPr>
            <a:lvl6pPr marL="35115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9687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4259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8831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336800" marR="0" lvl="0" indent="-2336800" algn="l" defTabSz="914400" rtl="0" eaLnBrk="1" fontAlgn="auto" latinLnBrk="0" hangingPunct="1">
              <a:lnSpc>
                <a:spcPct val="110000"/>
              </a:lnSpc>
              <a:spcBef>
                <a:spcPct val="20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Arial" panose="020B0604020202020204" pitchFamily="34" charset="0"/>
                <a:ea typeface="仿宋_GB2312" pitchFamily="49" charset="-122"/>
                <a:cs typeface="+mn-cs"/>
              </a:rPr>
              <a:t>   </a:t>
            </a:r>
            <a:endParaRPr kumimoji="0" lang="en-US" altLang="zh-CN" sz="28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Arial" panose="020B0604020202020204" pitchFamily="34" charset="0"/>
            </a:endParaRPr>
          </a:p>
        </p:txBody>
      </p:sp>
      <p:sp>
        <p:nvSpPr>
          <p:cNvPr id="171073" name="Rectangle 65"/>
          <p:cNvSpPr>
            <a:spLocks noGrp="1"/>
          </p:cNvSpPr>
          <p:nvPr>
            <p:ph type="title"/>
          </p:nvPr>
        </p:nvSpPr>
        <p:spPr>
          <a:xfrm>
            <a:off x="1484056" y="532615"/>
            <a:ext cx="8229600" cy="649288"/>
          </a:xfrm>
        </p:spPr>
        <p:txBody>
          <a:bodyPr/>
          <a:lstStyle/>
          <a:p>
            <a:pPr marR="90300" lvl="0">
              <a:lnSpc>
                <a:spcPct val="100000"/>
              </a:lnSpc>
              <a:spcBef>
                <a:spcPts val="0"/>
              </a:spcBef>
            </a:pPr>
            <a:r>
              <a:rPr lang="zh-CN" altLang="en-US" sz="2800" dirty="0">
                <a:solidFill>
                  <a:srgbClr val="A4001F"/>
                </a:solidFill>
                <a:latin typeface="等线" panose="020F0502020204030204"/>
                <a:ea typeface="楷体_GB2312"/>
                <a:cs typeface="+mn-cs"/>
              </a:rPr>
              <a:t>推理的分类</a:t>
            </a:r>
          </a:p>
        </p:txBody>
      </p:sp>
      <p:sp>
        <p:nvSpPr>
          <p:cNvPr id="171075" name="Rectangle 67"/>
          <p:cNvSpPr>
            <a:spLocks noChangeArrowheads="1"/>
          </p:cNvSpPr>
          <p:nvPr/>
        </p:nvSpPr>
        <p:spPr bwMode="auto">
          <a:xfrm>
            <a:off x="1743743" y="1351950"/>
            <a:ext cx="936855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    演绎推理</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是在已知领域内的一般性知识的前提下，通过演绎求解一个具体问题或者证明一个结论的正确性。它所得出的结论实际上早已蕴含在一般性知识的前提中，演绎推理只不过是将已有事实揭露出来，因此它</a:t>
            </a: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不能增殖新知识</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577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580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    归纳推理</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所推出的结论是没有包含在前提内容中的。这种由个别事物或现象推出一般性知识的过程，</a:t>
            </a: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是增殖新知识</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的过程。</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    例如，</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一位计算机维修员，从书本知识，到通过大量实例积累经验，是一种</a:t>
            </a: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归纳</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推理方式。运用这些一般性知识知识去维修计算机的过程则是</a:t>
            </a: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演绎</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推理。 </a:t>
            </a: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endParaRPr>
          </a:p>
        </p:txBody>
      </p:sp>
    </p:spTree>
    <p:extLst>
      <p:ext uri="{BB962C8B-B14F-4D97-AF65-F5344CB8AC3E}">
        <p14:creationId xmlns:p14="http://schemas.microsoft.com/office/powerpoint/2010/main" val="3404287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C5EC4B6-EEE8-419F-933F-F1AD56A6B78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2804" name="Rectangle 4"/>
          <p:cNvSpPr>
            <a:spLocks noChangeArrowheads="1"/>
          </p:cNvSpPr>
          <p:nvPr/>
        </p:nvSpPr>
        <p:spPr bwMode="auto">
          <a:xfrm>
            <a:off x="1954214" y="1412876"/>
            <a:ext cx="8174037"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en-US" altLang="zh-CN" sz="2800" b="1" i="0" u="none" strike="noStrike" kern="1200" cap="none" spc="0" normalizeH="0" baseline="0" noProof="0" dirty="0">
                <a:ln>
                  <a:noFill/>
                </a:ln>
                <a:solidFill>
                  <a:srgbClr val="5B9BD5"/>
                </a:solidFill>
                <a:effectLst/>
                <a:uLnTx/>
                <a:uFillTx/>
                <a:latin typeface="宋体" panose="02010600030101010101" pitchFamily="2" charset="-122"/>
                <a:ea typeface="仿宋_GB2312" pitchFamily="49" charset="-122"/>
                <a:cs typeface="Arial" panose="020B0604020202020204" pitchFamily="34" charset="0"/>
              </a:rPr>
              <a:t>   </a:t>
            </a:r>
            <a:r>
              <a:rPr kumimoji="0" lang="en-US" altLang="zh-CN"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1) </a:t>
            </a:r>
            <a:r>
              <a:rPr kumimoji="0" lang="zh-CN" altLang="en-US"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确定性推理</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Arial" panose="020B0604020202020204" pitchFamily="34" charset="0"/>
              </a:rPr>
              <a:t>        推理时所有用的知识和证据都是确定的，推出的结论也是确定的，其真值或者为真或者为假，没有第三种情况出现。</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zh-CN" altLang="en-US"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    </a:t>
            </a:r>
            <a:r>
              <a:rPr kumimoji="0" lang="en-US" altLang="zh-CN"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2) </a:t>
            </a:r>
            <a:r>
              <a:rPr kumimoji="0" lang="zh-CN" altLang="en-US"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不确定性推理</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Arial" panose="020B0604020202020204" pitchFamily="34" charset="0"/>
              </a:rPr>
              <a:t>        推理时所用的知识和证据不都是确定的，推出的结论也不确定的。</a:t>
            </a:r>
          </a:p>
        </p:txBody>
      </p:sp>
      <p:sp>
        <p:nvSpPr>
          <p:cNvPr id="332815" name="Rectangle 15"/>
          <p:cNvSpPr>
            <a:spLocks noGrp="1"/>
          </p:cNvSpPr>
          <p:nvPr>
            <p:ph type="title"/>
          </p:nvPr>
        </p:nvSpPr>
        <p:spPr>
          <a:xfrm>
            <a:off x="1919288" y="620714"/>
            <a:ext cx="8229600" cy="649287"/>
          </a:xfrm>
        </p:spPr>
        <p:txBody>
          <a:bodyPr/>
          <a:lstStyle/>
          <a:p>
            <a:pPr>
              <a:buSzPct val="90000"/>
              <a:buFont typeface="Wingdings" panose="05000000000000000000" pitchFamily="2" charset="2"/>
              <a:buChar char="v"/>
            </a:pPr>
            <a:r>
              <a:rPr lang="en-US" altLang="zh-CN" sz="2800">
                <a:solidFill>
                  <a:srgbClr val="009900"/>
                </a:solidFill>
                <a:latin typeface="楷体_GB2312" pitchFamily="49" charset="-122"/>
                <a:ea typeface="楷体_GB2312" pitchFamily="49" charset="-122"/>
                <a:cs typeface="Arial" panose="020B0604020202020204" pitchFamily="34" charset="0"/>
              </a:rPr>
              <a:t>  </a:t>
            </a:r>
            <a:r>
              <a:rPr lang="zh-CN" altLang="en-US" sz="2800">
                <a:solidFill>
                  <a:srgbClr val="009900"/>
                </a:solidFill>
                <a:latin typeface="楷体_GB2312" pitchFamily="49" charset="-122"/>
                <a:ea typeface="楷体_GB2312" pitchFamily="49" charset="-122"/>
                <a:cs typeface="Arial" panose="020B0604020202020204" pitchFamily="34" charset="0"/>
              </a:rPr>
              <a:t>按所用知识的确定性分类</a:t>
            </a:r>
          </a:p>
        </p:txBody>
      </p:sp>
    </p:spTree>
    <p:extLst>
      <p:ext uri="{BB962C8B-B14F-4D97-AF65-F5344CB8AC3E}">
        <p14:creationId xmlns:p14="http://schemas.microsoft.com/office/powerpoint/2010/main" val="238867734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1B78A0B-728B-4546-8AF9-E5495396B503}"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7924" name="Rectangle 4"/>
          <p:cNvSpPr>
            <a:spLocks noChangeArrowheads="1"/>
          </p:cNvSpPr>
          <p:nvPr/>
        </p:nvSpPr>
        <p:spPr bwMode="auto">
          <a:xfrm>
            <a:off x="2063751" y="1341439"/>
            <a:ext cx="8353425" cy="504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en-US" altLang="zh-CN" sz="2800" b="1" i="0" u="none" strike="noStrike" kern="1200" cap="none" spc="0" normalizeH="0" baseline="0" noProof="0" dirty="0">
                <a:ln>
                  <a:noFill/>
                </a:ln>
                <a:solidFill>
                  <a:srgbClr val="5B9BD5"/>
                </a:solidFill>
                <a:effectLst/>
                <a:uLnTx/>
                <a:uFillTx/>
                <a:latin typeface="宋体" panose="02010600030101010101" pitchFamily="2" charset="-122"/>
                <a:ea typeface="仿宋_GB2312" pitchFamily="49" charset="-122"/>
                <a:cs typeface="Arial" panose="020B0604020202020204" pitchFamily="34" charset="0"/>
              </a:rPr>
              <a:t>    1) </a:t>
            </a:r>
            <a:r>
              <a:rPr kumimoji="0" lang="zh-CN" altLang="en-US" sz="2800" b="1" i="0" u="none" strike="noStrike" kern="1200" cap="none" spc="0" normalizeH="0" baseline="0" noProof="0" dirty="0">
                <a:ln>
                  <a:noFill/>
                </a:ln>
                <a:solidFill>
                  <a:srgbClr val="5B9BD5"/>
                </a:solidFill>
                <a:effectLst/>
                <a:uLnTx/>
                <a:uFillTx/>
                <a:latin typeface="仿宋_GB2312" pitchFamily="49" charset="-122"/>
                <a:ea typeface="仿宋_GB2312" pitchFamily="49" charset="-122"/>
                <a:cs typeface="Arial" panose="020B0604020202020204" pitchFamily="34" charset="0"/>
              </a:rPr>
              <a:t>启发式推理</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Arial" panose="020B0604020202020204" pitchFamily="34" charset="0"/>
              </a:rPr>
              <a:t>        </a:t>
            </a:r>
            <a:r>
              <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rPr>
              <a:t>推理过程中应用与问题有关的启发性知识，即解决问题的的策略、技巧及经验，以加快推理过程，提高搜索效率。</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zh-CN" altLang="en-US" sz="2800" b="1" i="0" u="none" strike="noStrike" kern="1200" cap="none" spc="0" normalizeH="0" baseline="0" noProof="0" dirty="0">
                <a:ln>
                  <a:noFill/>
                </a:ln>
                <a:solidFill>
                  <a:srgbClr val="5B9BD5"/>
                </a:solidFill>
                <a:effectLst/>
                <a:uLnTx/>
                <a:uFillTx/>
                <a:latin typeface="宋体" panose="02010600030101010101" pitchFamily="2" charset="-122"/>
                <a:ea typeface="仿宋_GB2312" pitchFamily="49" charset="-122"/>
                <a:cs typeface="Arial" panose="020B0604020202020204" pitchFamily="34" charset="0"/>
              </a:rPr>
              <a:t>    </a:t>
            </a:r>
            <a:r>
              <a:rPr kumimoji="0" lang="en-US" altLang="zh-CN" sz="2800" b="1" i="0" u="none" strike="noStrike" kern="1200" cap="none" spc="0" normalizeH="0" baseline="0" noProof="0" dirty="0">
                <a:ln>
                  <a:noFill/>
                </a:ln>
                <a:solidFill>
                  <a:srgbClr val="5B9BD5"/>
                </a:solidFill>
                <a:effectLst/>
                <a:uLnTx/>
                <a:uFillTx/>
                <a:latin typeface="宋体" panose="02010600030101010101" pitchFamily="2" charset="-122"/>
                <a:ea typeface="仿宋_GB2312" pitchFamily="49" charset="-122"/>
                <a:cs typeface="Arial" panose="020B0604020202020204" pitchFamily="34" charset="0"/>
              </a:rPr>
              <a:t>2) </a:t>
            </a:r>
            <a:r>
              <a:rPr kumimoji="0" lang="zh-CN" altLang="en-US" sz="2800" b="1" i="0" u="none" strike="noStrike" kern="1200" cap="none" spc="0" normalizeH="0" baseline="0" noProof="0" dirty="0">
                <a:ln>
                  <a:noFill/>
                </a:ln>
                <a:solidFill>
                  <a:srgbClr val="5B9BD5"/>
                </a:solidFill>
                <a:effectLst/>
                <a:uLnTx/>
                <a:uFillTx/>
                <a:latin typeface="仿宋_GB2312" pitchFamily="49" charset="-122"/>
                <a:ea typeface="仿宋_GB2312" pitchFamily="49" charset="-122"/>
                <a:cs typeface="Arial" panose="020B0604020202020204" pitchFamily="34" charset="0"/>
              </a:rPr>
              <a:t>非启发式推理</a:t>
            </a:r>
          </a:p>
          <a:p>
            <a:pPr marL="711200" marR="0" lvl="0" indent="-711200" algn="l" defTabSz="914400" rtl="0" eaLnBrk="0" fontAlgn="auto" latinLnBrk="0" hangingPunct="0">
              <a:lnSpc>
                <a:spcPct val="120000"/>
              </a:lnSpc>
              <a:spcBef>
                <a:spcPct val="20000"/>
              </a:spcBef>
              <a:spcAft>
                <a:spcPts val="0"/>
              </a:spcAft>
              <a:buClr>
                <a:srgbClr val="5B9BD5"/>
              </a:buClr>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rPr>
              <a:t>        在推理过程中，不运用启发性知识，只按照一般的控制逻辑进行推理。这种方法缺乏对求解问题的针对性，所以推理效率较低，容易出现</a:t>
            </a:r>
            <a:r>
              <a:rPr kumimoji="0"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仿宋_GB2312" pitchFamily="49" charset="-122"/>
                <a:cs typeface="Arial" panose="020B0604020202020204" pitchFamily="34" charset="0"/>
              </a:rPr>
              <a:t>“</a:t>
            </a:r>
            <a:r>
              <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rPr>
              <a:t>组合爆炸</a:t>
            </a:r>
            <a:r>
              <a:rPr kumimoji="0"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仿宋_GB2312" pitchFamily="49" charset="-122"/>
                <a:cs typeface="Arial" panose="020B0604020202020204" pitchFamily="34" charset="0"/>
              </a:rPr>
              <a:t>”</a:t>
            </a:r>
            <a:r>
              <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rPr>
              <a:t>问题。</a:t>
            </a:r>
          </a:p>
        </p:txBody>
      </p:sp>
      <p:sp>
        <p:nvSpPr>
          <p:cNvPr id="337928" name="Rectangle 8"/>
          <p:cNvSpPr>
            <a:spLocks noGrp="1"/>
          </p:cNvSpPr>
          <p:nvPr>
            <p:ph type="title"/>
          </p:nvPr>
        </p:nvSpPr>
        <p:spPr>
          <a:xfrm>
            <a:off x="1919288" y="620714"/>
            <a:ext cx="8229600" cy="649287"/>
          </a:xfrm>
        </p:spPr>
        <p:txBody>
          <a:bodyPr/>
          <a:lstStyle/>
          <a:p>
            <a:pPr>
              <a:buSzPct val="90000"/>
              <a:buFont typeface="Wingdings" panose="05000000000000000000" pitchFamily="2" charset="2"/>
              <a:buChar char="v"/>
            </a:pPr>
            <a:r>
              <a:rPr lang="en-US" altLang="zh-CN" sz="3200">
                <a:solidFill>
                  <a:srgbClr val="009900"/>
                </a:solidFill>
                <a:latin typeface="楷体_GB2312" pitchFamily="49" charset="-122"/>
                <a:ea typeface="楷体_GB2312" pitchFamily="49" charset="-122"/>
                <a:cs typeface="Arial" panose="020B0604020202020204" pitchFamily="34" charset="0"/>
              </a:rPr>
              <a:t>  </a:t>
            </a:r>
            <a:r>
              <a:rPr lang="zh-CN" altLang="en-US" sz="3200">
                <a:solidFill>
                  <a:srgbClr val="009900"/>
                </a:solidFill>
                <a:latin typeface="楷体_GB2312" pitchFamily="49" charset="-122"/>
                <a:ea typeface="楷体_GB2312" pitchFamily="49" charset="-122"/>
                <a:cs typeface="Arial" panose="020B0604020202020204" pitchFamily="34" charset="0"/>
              </a:rPr>
              <a:t>按推理中所用知识是否具有启发性分类</a:t>
            </a:r>
          </a:p>
        </p:txBody>
      </p:sp>
    </p:spTree>
    <p:extLst>
      <p:ext uri="{BB962C8B-B14F-4D97-AF65-F5344CB8AC3E}">
        <p14:creationId xmlns:p14="http://schemas.microsoft.com/office/powerpoint/2010/main" val="3899487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A022D20-ECDD-4064-9BAF-C38FA4ED280A}"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71067" name="Rectangle 59"/>
          <p:cNvSpPr>
            <a:spLocks noChangeArrowheads="1"/>
          </p:cNvSpPr>
          <p:nvPr/>
        </p:nvSpPr>
        <p:spPr bwMode="auto">
          <a:xfrm>
            <a:off x="2135188" y="1196976"/>
            <a:ext cx="8208962"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36800" indent="-2336800">
              <a:defRPr>
                <a:solidFill>
                  <a:schemeClr val="tx1"/>
                </a:solidFill>
                <a:latin typeface="Arial" panose="020B0604020202020204" pitchFamily="34" charset="0"/>
                <a:ea typeface="宋体" panose="02010600030101010101" pitchFamily="2" charset="-122"/>
              </a:defRPr>
            </a:lvl1pPr>
            <a:lvl2pPr marL="2516188">
              <a:defRPr>
                <a:solidFill>
                  <a:schemeClr val="tx1"/>
                </a:solidFill>
                <a:latin typeface="Arial" panose="020B0604020202020204" pitchFamily="34" charset="0"/>
                <a:ea typeface="宋体" panose="02010600030101010101" pitchFamily="2" charset="-122"/>
              </a:defRPr>
            </a:lvl2pPr>
            <a:lvl3pPr marL="2695575">
              <a:defRPr>
                <a:solidFill>
                  <a:schemeClr val="tx1"/>
                </a:solidFill>
                <a:latin typeface="Arial" panose="020B0604020202020204" pitchFamily="34" charset="0"/>
                <a:ea typeface="宋体" panose="02010600030101010101" pitchFamily="2" charset="-122"/>
              </a:defRPr>
            </a:lvl3pPr>
            <a:lvl4pPr marL="2874963">
              <a:defRPr>
                <a:solidFill>
                  <a:schemeClr val="tx1"/>
                </a:solidFill>
                <a:latin typeface="Arial" panose="020B0604020202020204" pitchFamily="34" charset="0"/>
                <a:ea typeface="宋体" panose="02010600030101010101" pitchFamily="2" charset="-122"/>
              </a:defRPr>
            </a:lvl4pPr>
            <a:lvl5pPr marL="3054350">
              <a:defRPr>
                <a:solidFill>
                  <a:schemeClr val="tx1"/>
                </a:solidFill>
                <a:latin typeface="Arial" panose="020B0604020202020204" pitchFamily="34" charset="0"/>
                <a:ea typeface="宋体" panose="02010600030101010101" pitchFamily="2" charset="-122"/>
              </a:defRPr>
            </a:lvl5pPr>
            <a:lvl6pPr marL="35115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9687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4259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8831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336800" marR="0" lvl="0" indent="-2336800" algn="l" defTabSz="914400" rtl="0" eaLnBrk="1" fontAlgn="auto" latinLnBrk="0" hangingPunct="1">
              <a:lnSpc>
                <a:spcPct val="110000"/>
              </a:lnSpc>
              <a:spcBef>
                <a:spcPct val="20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Arial" panose="020B0604020202020204" pitchFamily="34" charset="0"/>
                <a:ea typeface="仿宋_GB2312" pitchFamily="49" charset="-122"/>
                <a:cs typeface="+mn-cs"/>
              </a:rPr>
              <a:t>   </a:t>
            </a:r>
            <a:endParaRPr kumimoji="0" lang="en-US" altLang="zh-CN" sz="28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Arial" panose="020B0604020202020204" pitchFamily="34" charset="0"/>
            </a:endParaRPr>
          </a:p>
        </p:txBody>
      </p:sp>
      <p:sp>
        <p:nvSpPr>
          <p:cNvPr id="171073" name="Rectangle 65"/>
          <p:cNvSpPr>
            <a:spLocks noGrp="1"/>
          </p:cNvSpPr>
          <p:nvPr>
            <p:ph type="title"/>
          </p:nvPr>
        </p:nvSpPr>
        <p:spPr>
          <a:xfrm>
            <a:off x="569656" y="101543"/>
            <a:ext cx="8229600" cy="649288"/>
          </a:xfrm>
        </p:spPr>
        <p:txBody>
          <a:bodyPr/>
          <a:lstStyle/>
          <a:p>
            <a:pPr marR="90300" lvl="0">
              <a:lnSpc>
                <a:spcPct val="100000"/>
              </a:lnSpc>
              <a:spcBef>
                <a:spcPts val="0"/>
              </a:spcBef>
            </a:pPr>
            <a:r>
              <a:rPr lang="en-US" altLang="zh-CN" sz="2800" dirty="0">
                <a:solidFill>
                  <a:srgbClr val="0000FF"/>
                </a:solidFill>
                <a:latin typeface="黑体" panose="02010609060101010101" pitchFamily="49" charset="-122"/>
                <a:ea typeface="黑体" panose="02010609060101010101" pitchFamily="49" charset="-122"/>
              </a:rPr>
              <a:t>3.1.3</a:t>
            </a:r>
            <a:r>
              <a:rPr lang="zh-CN" altLang="en-US" sz="2800" dirty="0">
                <a:solidFill>
                  <a:srgbClr val="0000FF"/>
                </a:solidFill>
                <a:latin typeface="黑体" panose="02010609060101010101" pitchFamily="49" charset="-122"/>
                <a:ea typeface="黑体" panose="02010609060101010101" pitchFamily="49" charset="-122"/>
              </a:rPr>
              <a:t>推理的控制策略及其分类</a:t>
            </a:r>
            <a:endParaRPr lang="zh-CN" altLang="en-US" sz="2800" dirty="0">
              <a:solidFill>
                <a:srgbClr val="A4001F"/>
              </a:solidFill>
              <a:latin typeface="等线" panose="020F0502020204030204"/>
              <a:ea typeface="楷体_GB2312"/>
              <a:cs typeface="+mn-cs"/>
            </a:endParaRPr>
          </a:p>
        </p:txBody>
      </p:sp>
      <p:sp>
        <p:nvSpPr>
          <p:cNvPr id="171075" name="Rectangle 67"/>
          <p:cNvSpPr>
            <a:spLocks noChangeArrowheads="1"/>
          </p:cNvSpPr>
          <p:nvPr/>
        </p:nvSpPr>
        <p:spPr bwMode="auto">
          <a:xfrm>
            <a:off x="569656" y="821007"/>
            <a:ext cx="1088492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a:cs typeface="+mn-cs"/>
              </a:rPr>
              <a:t>推理的控制策略</a:t>
            </a:r>
          </a:p>
          <a:p>
            <a:pPr marL="0" marR="144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推理过程不仅依赖于所用的推理方法，同时也依赖于推理的控制策略。</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推理的控制策略是指</a:t>
            </a: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如何使用领域知识使推理过程尽快达到目标的策略。</a:t>
            </a:r>
            <a:endParaRPr kumimoji="0" lang="en-US" altLang="zh-CN" sz="2000" b="0" i="0" u="none" strike="noStrike" kern="1200" cap="none" spc="0" normalizeH="0" baseline="0" noProof="0" dirty="0">
              <a:ln>
                <a:noFill/>
              </a:ln>
              <a:solidFill>
                <a:srgbClr val="006300"/>
              </a:solidFill>
              <a:effectLst/>
              <a:uLnTx/>
              <a:uFillTx/>
              <a:latin typeface="等线" panose="020F0502020204030204"/>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a:cs typeface="+mn-cs"/>
              </a:rPr>
              <a:t>控制策略的分类</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由于智能系统的推理过程一般表现为一种搜索过程，因此，推理的控制策略又可分为</a:t>
            </a: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推理策略和搜索策略</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a:cs typeface="+mn-cs"/>
              </a:rPr>
              <a:t>推理策略</a:t>
            </a:r>
          </a:p>
          <a:p>
            <a:pPr marL="0" marR="9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推理方向控制策略</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用于确定推理的控制方向，可分为正向推理、逆向推理、混合推理及双向推理。</a:t>
            </a:r>
          </a:p>
          <a:p>
            <a:pPr marL="0" marR="385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求解策略</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是指仅求一个解，还是求所有解或最优解等。</a:t>
            </a:r>
          </a:p>
          <a:p>
            <a:pPr marL="0" marR="224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限制策略</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是指对推理的深度、宽度、时间、空间等进行的限制。</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冲突消解策略</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是指当推理过程有多条知识可用时，如何从这多条可用知识中选出一条最佳知识用于推理的策略。</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a:cs typeface="+mn-cs"/>
              </a:rPr>
              <a:t>搜索策略</a:t>
            </a:r>
          </a:p>
          <a:p>
            <a:pPr marL="0" marR="8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主要解决</a:t>
            </a: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推理线路、推理效果、推理效率等问题</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。本章主要讨论推理策略，至于搜索策略将放到第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4</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章单独讨论。 </a:t>
            </a:r>
            <a:endPar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endParaRPr>
          </a:p>
        </p:txBody>
      </p:sp>
    </p:spTree>
    <p:extLst>
      <p:ext uri="{BB962C8B-B14F-4D97-AF65-F5344CB8AC3E}">
        <p14:creationId xmlns:p14="http://schemas.microsoft.com/office/powerpoint/2010/main" val="3143572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FCD3F-55A0-4DA1-9AEE-94D4362B4E7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0756" name="Text Box 4"/>
          <p:cNvSpPr txBox="1">
            <a:spLocks noChangeArrowheads="1"/>
          </p:cNvSpPr>
          <p:nvPr/>
        </p:nvSpPr>
        <p:spPr bwMode="auto">
          <a:xfrm>
            <a:off x="2874759" y="2177743"/>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3.1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概述</a:t>
            </a:r>
          </a:p>
        </p:txBody>
      </p:sp>
      <p:sp>
        <p:nvSpPr>
          <p:cNvPr id="330757" name="Rectangle 5"/>
          <p:cNvSpPr>
            <a:spLocks noChangeArrowheads="1"/>
          </p:cNvSpPr>
          <p:nvPr/>
        </p:nvSpPr>
        <p:spPr bwMode="auto">
          <a:xfrm>
            <a:off x="2873169" y="3021691"/>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3.2 </a:t>
            </a:r>
            <a:r>
              <a:rPr kumimoji="0" lang="zh-CN" altLang="en-US" sz="3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产生式系统</a:t>
            </a:r>
          </a:p>
        </p:txBody>
      </p:sp>
      <p:sp>
        <p:nvSpPr>
          <p:cNvPr id="330759" name="Rectangle 7"/>
          <p:cNvSpPr>
            <a:spLocks noGrp="1"/>
          </p:cNvSpPr>
          <p:nvPr>
            <p:ph type="title"/>
          </p:nvPr>
        </p:nvSpPr>
        <p:spPr>
          <a:xfrm>
            <a:off x="3722587" y="1091126"/>
            <a:ext cx="4033837" cy="649287"/>
          </a:xfrm>
        </p:spPr>
        <p:txBody>
          <a:bodyPr/>
          <a:lstStyle/>
          <a:p>
            <a:pPr algn="ctr"/>
            <a:r>
              <a:rPr lang="zh-CN" altLang="en-US" sz="3600">
                <a:solidFill>
                  <a:srgbClr val="800000"/>
                </a:solidFill>
                <a:effectLst>
                  <a:outerShdw blurRad="38100" dist="38100" dir="2700000" algn="tl">
                    <a:srgbClr val="C0C0C0"/>
                  </a:outerShdw>
                </a:effectLst>
                <a:ea typeface="华文隶书" panose="02010800040101010101" pitchFamily="2" charset="-122"/>
              </a:rPr>
              <a:t>主  要  内  容</a:t>
            </a:r>
          </a:p>
        </p:txBody>
      </p:sp>
      <p:sp>
        <p:nvSpPr>
          <p:cNvPr id="6" name="Rectangle 5"/>
          <p:cNvSpPr>
            <a:spLocks noChangeArrowheads="1"/>
          </p:cNvSpPr>
          <p:nvPr/>
        </p:nvSpPr>
        <p:spPr bwMode="auto">
          <a:xfrm>
            <a:off x="2873168" y="381499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3.3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自然演绎推理</a:t>
            </a:r>
          </a:p>
        </p:txBody>
      </p:sp>
      <p:sp>
        <p:nvSpPr>
          <p:cNvPr id="7" name="Rectangle 5"/>
          <p:cNvSpPr>
            <a:spLocks noChangeArrowheads="1"/>
          </p:cNvSpPr>
          <p:nvPr/>
        </p:nvSpPr>
        <p:spPr bwMode="auto">
          <a:xfrm>
            <a:off x="2873170" y="462484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3.4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归结演绎推理</a:t>
            </a:r>
          </a:p>
        </p:txBody>
      </p:sp>
    </p:spTree>
    <p:extLst>
      <p:ext uri="{BB962C8B-B14F-4D97-AF65-F5344CB8AC3E}">
        <p14:creationId xmlns:p14="http://schemas.microsoft.com/office/powerpoint/2010/main" val="698181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矩形 7"/>
          <p:cNvSpPr/>
          <p:nvPr/>
        </p:nvSpPr>
        <p:spPr>
          <a:xfrm>
            <a:off x="1130709" y="1358624"/>
            <a:ext cx="4444182" cy="4770537"/>
          </a:xfrm>
          <a:prstGeom prst="rect">
            <a:avLst/>
          </a:prstGeom>
        </p:spPr>
        <p:txBody>
          <a:bodyPr wrap="square">
            <a:spAutoFit/>
          </a:bodyPr>
          <a:lstStyle/>
          <a:p>
            <a:pPr marL="0" marR="930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综合数据库</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DB(Data Base)</a:t>
            </a:r>
          </a:p>
          <a:p>
            <a:pPr marL="0" marR="796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a:t>
            </a:r>
            <a:r>
              <a:rPr kumimoji="0" lang="en-US" altLang="zh-CN"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存放推理过程的各种当前信息。</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如：</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问题的初始状态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输入的事实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中间结论及最终结论</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806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作为推理过程选择可用规则的依据。</a:t>
            </a:r>
          </a:p>
          <a:p>
            <a:pPr marL="0" marR="807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推理过程中某条规则是否可用，是通过该规则的前提与</a:t>
            </a:r>
            <a:r>
              <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DB</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中的已知事实的匹配来确定的。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可匹配的规则称为可用规则。利用可用规则进行推理，将会得到一个结论。该结论若不是目标，将作为新的事实放入</a:t>
            </a:r>
            <a:r>
              <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DB</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，成为以后推理的已知事实。</a:t>
            </a:r>
          </a:p>
        </p:txBody>
      </p:sp>
      <p:sp>
        <p:nvSpPr>
          <p:cNvPr id="14" name="Rectangle 2"/>
          <p:cNvSpPr>
            <a:spLocks noGrp="1"/>
          </p:cNvSpPr>
          <p:nvPr>
            <p:ph type="title"/>
          </p:nvPr>
        </p:nvSpPr>
        <p:spPr>
          <a:xfrm>
            <a:off x="700088" y="16856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产生式系统的基本结构</a:t>
            </a:r>
          </a:p>
        </p:txBody>
      </p:sp>
      <p:sp>
        <p:nvSpPr>
          <p:cNvPr id="3" name="矩形 2"/>
          <p:cNvSpPr/>
          <p:nvPr/>
        </p:nvSpPr>
        <p:spPr>
          <a:xfrm>
            <a:off x="6786255" y="3380434"/>
            <a:ext cx="4286864" cy="286232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规则库</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RB(Rule Base)</a:t>
            </a:r>
            <a:endParaRPr kumimoji="0" lang="en-US" altLang="zh-CN"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endParaRPr>
          </a:p>
          <a:p>
            <a:pPr marL="0" marR="94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也称知识库</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KB(Knowledge Base)</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作用</a:t>
            </a:r>
          </a:p>
          <a:p>
            <a:pPr marL="0" marR="107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用于存放推理所需要的所有规则，是整个产生式系统的知识集。</a:t>
            </a:r>
          </a:p>
          <a:p>
            <a:pPr marL="0" marR="10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是产生式系统能够进行推理的根本。</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要求</a:t>
            </a:r>
          </a:p>
          <a:p>
            <a:pPr marL="0" marR="1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知识的完整性、一致性、准确性、灵活性和可组织性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p:cNvPicPr>
            <a:picLocks noChangeAspect="1"/>
          </p:cNvPicPr>
          <p:nvPr/>
        </p:nvPicPr>
        <p:blipFill>
          <a:blip r:embed="rId3"/>
          <a:stretch>
            <a:fillRect/>
          </a:stretch>
        </p:blipFill>
        <p:spPr>
          <a:xfrm>
            <a:off x="6677563" y="1045039"/>
            <a:ext cx="4504249" cy="1960482"/>
          </a:xfrm>
          <a:prstGeom prst="rect">
            <a:avLst/>
          </a:prstGeom>
        </p:spPr>
      </p:pic>
    </p:spTree>
    <p:extLst>
      <p:ext uri="{BB962C8B-B14F-4D97-AF65-F5344CB8AC3E}">
        <p14:creationId xmlns:p14="http://schemas.microsoft.com/office/powerpoint/2010/main" val="1005591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产生式系统的基本结构</a:t>
            </a:r>
          </a:p>
        </p:txBody>
      </p:sp>
      <p:sp>
        <p:nvSpPr>
          <p:cNvPr id="2" name="矩形 1"/>
          <p:cNvSpPr/>
          <p:nvPr/>
        </p:nvSpPr>
        <p:spPr>
          <a:xfrm>
            <a:off x="1391265" y="1339592"/>
            <a:ext cx="9409470" cy="5016758"/>
          </a:xfrm>
          <a:prstGeom prst="rect">
            <a:avLst/>
          </a:prstGeom>
        </p:spPr>
        <p:txBody>
          <a:bodyPr wrap="square">
            <a:spAutoFit/>
          </a:bodyPr>
          <a:lstStyle/>
          <a:p>
            <a:pPr marL="0" marR="940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控制系统</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(Control system)</a:t>
            </a:r>
          </a:p>
          <a:p>
            <a:pPr marL="0" marR="9400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endParaRPr>
          </a:p>
          <a:p>
            <a:pPr marL="0" marR="96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控制系统的主要作用</a:t>
            </a:r>
          </a:p>
          <a:p>
            <a:pPr marL="0" marR="7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亦称推理机，用于控制整个产生式系统的运行，决定问题求解过程的推理线路。</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78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96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控制系统的主要任务</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选择匹配：</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按一定策略从规则库种选择规则与综合数据库中的已知事实进行匹配。匹配是指把所选规则的前提与综合数据库中的已知事实进行比较，若事实库中存的事实与所选规则前提一致，则称匹配成功，该规则为可用；否则，称匹配失败，该规则不可用。</a:t>
            </a:r>
          </a:p>
          <a:p>
            <a:pPr marL="0" marR="8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冲突消解：</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对匹配成功的规则，按照某种策略从中选出一条规则执行。</a:t>
            </a:r>
          </a:p>
          <a:p>
            <a:pPr marL="0" marR="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执行操作：</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对所执行的规则，若其后件为一个或多个结论，则把这些结论加入综合数据库；若其后件为一个或多个操作时，执行这些操作。</a:t>
            </a:r>
          </a:p>
          <a:p>
            <a:pPr marL="0" marR="128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终止推理：</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检查综合数据库中是否包含有目标，若有，则停止推理。</a:t>
            </a:r>
          </a:p>
          <a:p>
            <a:pPr marL="0" marR="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路径解释：</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在问题求解过程中，记住应用过的规则序列，以便最终能够给出问题的解的路径。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5" name="图片 4"/>
          <p:cNvPicPr>
            <a:picLocks noChangeAspect="1"/>
          </p:cNvPicPr>
          <p:nvPr/>
        </p:nvPicPr>
        <p:blipFill>
          <a:blip r:embed="rId3"/>
          <a:stretch>
            <a:fillRect/>
          </a:stretch>
        </p:blipFill>
        <p:spPr>
          <a:xfrm>
            <a:off x="6888018" y="168562"/>
            <a:ext cx="4504249" cy="1960482"/>
          </a:xfrm>
          <a:prstGeom prst="rect">
            <a:avLst/>
          </a:prstGeom>
        </p:spPr>
      </p:pic>
    </p:spTree>
    <p:extLst>
      <p:ext uri="{BB962C8B-B14F-4D97-AF65-F5344CB8AC3E}">
        <p14:creationId xmlns:p14="http://schemas.microsoft.com/office/powerpoint/2010/main" val="2799897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产生式系统的推理过程</a:t>
            </a:r>
          </a:p>
        </p:txBody>
      </p:sp>
      <p:sp>
        <p:nvSpPr>
          <p:cNvPr id="2" name="矩形 1"/>
          <p:cNvSpPr/>
          <p:nvPr/>
        </p:nvSpPr>
        <p:spPr>
          <a:xfrm>
            <a:off x="1391265" y="1339039"/>
            <a:ext cx="9409470" cy="5016758"/>
          </a:xfrm>
          <a:prstGeom prst="rect">
            <a:avLst/>
          </a:prstGeom>
        </p:spPr>
        <p:txBody>
          <a:bodyPr wrap="square">
            <a:spAutoFit/>
          </a:bodyPr>
          <a:lstStyle/>
          <a:p>
            <a:pPr marL="0" marR="8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从已知事实出发、正向使用规则，亦称为数据驱动推理或前向链推理。</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88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算法描述</a:t>
            </a:r>
          </a:p>
          <a:p>
            <a:pPr marL="0" marR="555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把用户提供的初始证据放入综合数据库；</a:t>
            </a:r>
          </a:p>
          <a:p>
            <a:pPr marL="0" marR="72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检查综合数据库中是否包含了问题的解，若已包含，则求解结束，并成功推出；否则执行下一步；</a:t>
            </a:r>
          </a:p>
          <a:p>
            <a:pPr marL="0" marR="72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(3)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检查知识库中是否有可用知识，若有，形成当前可用知识集，执行下一步；否则转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(5)</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112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(4)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按照某种冲突消解策略，从当前可用知识集中选出一条规则进行推理，并将推出的新事实加入综合数据库种，然后转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72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(5)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询问用户是否可以进一步补充新的事实，若可补充，则将补充的新事实加入综合数据库中，然后转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(3)</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；否则表示无解，失败退出。</a:t>
            </a:r>
          </a:p>
          <a:p>
            <a:pPr marL="0" marR="480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至于如何根据综合数据库中的事实到知识库中选取可用知识，当知识库中有多条知识可用时应该先使用那一条知识等。这些问题涉及到了知识的匹配方法和冲突消解策略。</a:t>
            </a:r>
          </a:p>
        </p:txBody>
      </p:sp>
      <p:sp>
        <p:nvSpPr>
          <p:cNvPr id="3" name="矩形 2"/>
          <p:cNvSpPr/>
          <p:nvPr/>
        </p:nvSpPr>
        <p:spPr>
          <a:xfrm>
            <a:off x="5554195" y="847149"/>
            <a:ext cx="1437574"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正向推理</a:t>
            </a:r>
          </a:p>
        </p:txBody>
      </p:sp>
    </p:spTree>
    <p:extLst>
      <p:ext uri="{BB962C8B-B14F-4D97-AF65-F5344CB8AC3E}">
        <p14:creationId xmlns:p14="http://schemas.microsoft.com/office/powerpoint/2010/main" val="3878327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矩形 6"/>
          <p:cNvSpPr/>
          <p:nvPr/>
        </p:nvSpPr>
        <p:spPr>
          <a:xfrm>
            <a:off x="243081" y="43294"/>
            <a:ext cx="205056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其流程图如下：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8" name="图片 7"/>
          <p:cNvPicPr>
            <a:picLocks noChangeAspect="1"/>
          </p:cNvPicPr>
          <p:nvPr/>
        </p:nvPicPr>
        <p:blipFill>
          <a:blip r:embed="rId3"/>
          <a:stretch>
            <a:fillRect/>
          </a:stretch>
        </p:blipFill>
        <p:spPr>
          <a:xfrm>
            <a:off x="2168095" y="171113"/>
            <a:ext cx="8676886" cy="6614468"/>
          </a:xfrm>
          <a:prstGeom prst="rect">
            <a:avLst/>
          </a:prstGeom>
        </p:spPr>
      </p:pic>
    </p:spTree>
    <p:extLst>
      <p:ext uri="{BB962C8B-B14F-4D97-AF65-F5344CB8AC3E}">
        <p14:creationId xmlns:p14="http://schemas.microsoft.com/office/powerpoint/2010/main" val="1058268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矩形 2"/>
          <p:cNvSpPr/>
          <p:nvPr/>
        </p:nvSpPr>
        <p:spPr>
          <a:xfrm>
            <a:off x="990600" y="280170"/>
            <a:ext cx="6096000" cy="1938992"/>
          </a:xfrm>
          <a:prstGeom prst="rect">
            <a:avLst/>
          </a:prstGeom>
        </p:spPr>
        <p:txBody>
          <a:bodyPr>
            <a:spAutoFit/>
          </a:bodyPr>
          <a:lstStyle/>
          <a:p>
            <a:pPr marL="0" marR="703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例</a:t>
            </a:r>
            <a:r>
              <a:rPr kumimoji="0" lang="en-US" altLang="zh-CN"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 </a:t>
            </a:r>
            <a:r>
              <a:rPr kumimoji="0" lang="zh-CN" altLang="en-US" sz="2000" b="0" i="0" u="none" strike="noStrike" kern="1200" cap="none" spc="0" normalizeH="0" baseline="0" noProof="0" dirty="0">
                <a:ln>
                  <a:noFill/>
                </a:ln>
                <a:solidFill>
                  <a:srgbClr val="A4001F"/>
                </a:solidFill>
                <a:effectLst/>
                <a:uLnTx/>
                <a:uFillTx/>
                <a:latin typeface="Times New Roman" panose="02020603050405020304" pitchFamily="18" charset="0"/>
                <a:ea typeface="楷体_GB2312" panose="02010609030101010101"/>
                <a:cs typeface="+mn-cs"/>
              </a:rPr>
              <a:t>请用正向推理完成以下问题的求解</a:t>
            </a:r>
          </a:p>
          <a:p>
            <a:pPr marL="0" marR="733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假设知识库中包含有以下</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条规则：</a:t>
            </a:r>
          </a:p>
          <a:p>
            <a:pPr marL="0" marR="927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B THEN C</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927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 THEN B</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856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已知初始证据</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，求证目标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endParaRPr>
          </a:p>
        </p:txBody>
      </p:sp>
      <p:sp>
        <p:nvSpPr>
          <p:cNvPr id="5" name="矩形 4"/>
          <p:cNvSpPr/>
          <p:nvPr/>
        </p:nvSpPr>
        <p:spPr>
          <a:xfrm>
            <a:off x="1060938" y="2317719"/>
            <a:ext cx="9861754" cy="34778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解：推理过程如下：</a:t>
            </a:r>
          </a:p>
          <a:p>
            <a:pPr marL="0" marR="79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推理开始前，综合数据库为空。</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80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推理开始后，先把</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放入综合数据库，然后检查综合数据库中是否含有该问题的解，回答为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65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接着检查知识库中是否有可用知识，显然</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可用，形成仅含</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的知识集。从该知识集中取出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，推出新的实事</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加入综合数据库，检查综合数据库中是否含有目标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70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再检查知识库中是否有可用知识，此时由于</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的加入使得</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为可用，形成仅含</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的知识集。从该知识集中取出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，推出新的实事</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加入综合数据库，检查综合数据库中是否含有目标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Y”</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120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它说明综合数据库中已经含有问题的解，推理成功结束，目标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得证。</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10" name="图片 9"/>
          <p:cNvPicPr>
            <a:picLocks noChangeAspect="1"/>
          </p:cNvPicPr>
          <p:nvPr/>
        </p:nvPicPr>
        <p:blipFill>
          <a:blip r:embed="rId3"/>
          <a:stretch>
            <a:fillRect/>
          </a:stretch>
        </p:blipFill>
        <p:spPr>
          <a:xfrm>
            <a:off x="6638003" y="181613"/>
            <a:ext cx="3896538" cy="2443881"/>
          </a:xfrm>
          <a:prstGeom prst="rect">
            <a:avLst/>
          </a:prstGeom>
        </p:spPr>
      </p:pic>
    </p:spTree>
    <p:extLst>
      <p:ext uri="{BB962C8B-B14F-4D97-AF65-F5344CB8AC3E}">
        <p14:creationId xmlns:p14="http://schemas.microsoft.com/office/powerpoint/2010/main" val="3309964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FCD3F-55A0-4DA1-9AEE-94D4362B4E7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0756" name="Text Box 4"/>
          <p:cNvSpPr txBox="1">
            <a:spLocks noChangeArrowheads="1"/>
          </p:cNvSpPr>
          <p:nvPr/>
        </p:nvSpPr>
        <p:spPr bwMode="auto">
          <a:xfrm>
            <a:off x="2874759" y="2177743"/>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srgbClr val="FF3300"/>
                </a:solidFill>
                <a:effectLst/>
                <a:uLnTx/>
                <a:uFillTx/>
                <a:latin typeface="等线" panose="020F0502020204030204"/>
                <a:ea typeface="等线" panose="02010600030101010101" pitchFamily="2" charset="-122"/>
                <a:cs typeface="+mn-cs"/>
              </a:rPr>
              <a:t>3.1  </a:t>
            </a:r>
            <a:r>
              <a:rPr kumimoji="0" lang="zh-CN" altLang="en-US" sz="3600" b="1" i="0" u="none" strike="noStrike" kern="1200" cap="none" spc="0" normalizeH="0" baseline="0" noProof="0" dirty="0">
                <a:ln>
                  <a:noFill/>
                </a:ln>
                <a:solidFill>
                  <a:srgbClr val="FF3300"/>
                </a:solidFill>
                <a:effectLst/>
                <a:uLnTx/>
                <a:uFillTx/>
                <a:latin typeface="等线" panose="020F0502020204030204"/>
                <a:ea typeface="等线" panose="02010600030101010101" pitchFamily="2" charset="-122"/>
                <a:cs typeface="+mn-cs"/>
              </a:rPr>
              <a:t>概述</a:t>
            </a:r>
          </a:p>
        </p:txBody>
      </p:sp>
      <p:sp>
        <p:nvSpPr>
          <p:cNvPr id="330757" name="Rectangle 5"/>
          <p:cNvSpPr>
            <a:spLocks noChangeArrowheads="1"/>
          </p:cNvSpPr>
          <p:nvPr/>
        </p:nvSpPr>
        <p:spPr bwMode="auto">
          <a:xfrm>
            <a:off x="2873169" y="3021691"/>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3.2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产生式系统</a:t>
            </a:r>
          </a:p>
        </p:txBody>
      </p:sp>
      <p:sp>
        <p:nvSpPr>
          <p:cNvPr id="330759" name="Rectangle 7"/>
          <p:cNvSpPr>
            <a:spLocks noGrp="1"/>
          </p:cNvSpPr>
          <p:nvPr>
            <p:ph type="title"/>
          </p:nvPr>
        </p:nvSpPr>
        <p:spPr>
          <a:xfrm>
            <a:off x="3722587" y="1091126"/>
            <a:ext cx="4033837" cy="649287"/>
          </a:xfrm>
        </p:spPr>
        <p:txBody>
          <a:bodyPr/>
          <a:lstStyle/>
          <a:p>
            <a:pPr algn="ctr"/>
            <a:r>
              <a:rPr lang="zh-CN" altLang="en-US" sz="3600">
                <a:solidFill>
                  <a:srgbClr val="800000"/>
                </a:solidFill>
                <a:effectLst>
                  <a:outerShdw blurRad="38100" dist="38100" dir="2700000" algn="tl">
                    <a:srgbClr val="C0C0C0"/>
                  </a:outerShdw>
                </a:effectLst>
                <a:ea typeface="华文隶书" panose="02010800040101010101" pitchFamily="2" charset="-122"/>
              </a:rPr>
              <a:t>主  要  内  容</a:t>
            </a:r>
          </a:p>
        </p:txBody>
      </p:sp>
      <p:sp>
        <p:nvSpPr>
          <p:cNvPr id="6" name="Rectangle 5"/>
          <p:cNvSpPr>
            <a:spLocks noChangeArrowheads="1"/>
          </p:cNvSpPr>
          <p:nvPr/>
        </p:nvSpPr>
        <p:spPr bwMode="auto">
          <a:xfrm>
            <a:off x="2873168" y="381499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3.3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自然演绎推理</a:t>
            </a:r>
          </a:p>
        </p:txBody>
      </p:sp>
      <p:sp>
        <p:nvSpPr>
          <p:cNvPr id="7" name="Rectangle 5"/>
          <p:cNvSpPr>
            <a:spLocks noChangeArrowheads="1"/>
          </p:cNvSpPr>
          <p:nvPr/>
        </p:nvSpPr>
        <p:spPr bwMode="auto">
          <a:xfrm>
            <a:off x="2873170" y="462484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3.4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归结演绎推理</a:t>
            </a:r>
          </a:p>
        </p:txBody>
      </p:sp>
    </p:spTree>
    <p:extLst>
      <p:ext uri="{BB962C8B-B14F-4D97-AF65-F5344CB8AC3E}">
        <p14:creationId xmlns:p14="http://schemas.microsoft.com/office/powerpoint/2010/main" val="231329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产生式系统的推理过程</a:t>
            </a:r>
          </a:p>
        </p:txBody>
      </p:sp>
      <p:sp>
        <p:nvSpPr>
          <p:cNvPr id="2" name="矩形 1"/>
          <p:cNvSpPr/>
          <p:nvPr/>
        </p:nvSpPr>
        <p:spPr>
          <a:xfrm>
            <a:off x="1391265" y="1350762"/>
            <a:ext cx="9409470" cy="4708981"/>
          </a:xfrm>
          <a:prstGeom prst="rect">
            <a:avLst/>
          </a:prstGeom>
        </p:spPr>
        <p:txBody>
          <a:bodyPr wrap="square">
            <a:spAutoFit/>
          </a:bodyPr>
          <a:lstStyle/>
          <a:p>
            <a:pPr marL="0" marR="109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从某个假设目标出发，逆向使用规则，亦称为目标驱动推理或逆向链推理。</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109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算法描述：</a:t>
            </a:r>
          </a:p>
          <a:p>
            <a:pPr marL="0" marR="445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将要求证的目标（称为假设）构成一个假设集；</a:t>
            </a:r>
          </a:p>
          <a:p>
            <a:pPr marL="0" marR="62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从假设集中选出一个假设，检查该假设是否在综合数据库中，若在， 则该假设成立，此时，若假设集为空，则成功退出，否则仍执行</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；若该假设不在数据库中，则执行下一步；</a:t>
            </a:r>
          </a:p>
          <a:p>
            <a:pPr marL="0" marR="62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(3)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检查该假设是否可由知识库的某个知识导出，若不能由某个知识导出，则询问用户该假设是否为可由用户证实的原始事实，若是，该假设成立，并将其放入综合数据库，再重新寻找新的假设，若不是，则转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(5)</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；若能由某个知识导出，则执行下一步；</a:t>
            </a:r>
          </a:p>
          <a:p>
            <a:pPr marL="0" marR="214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(4)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将知识库中可以导出该假设的所有知识构成一个可用知识集；</a:t>
            </a:r>
          </a:p>
          <a:p>
            <a:pPr marL="0" marR="173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(5)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检查可用知识集是否为空，若是，失败退出；否则执行下一步；</a:t>
            </a:r>
          </a:p>
          <a:p>
            <a:pPr marL="0" marR="334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(6)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按冲突消解策略从可用知识集中取出一个知识，继续；</a:t>
            </a:r>
          </a:p>
          <a:p>
            <a:pPr marL="0" marR="93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(7)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将该知识的前提中的每个子条件都作为新的假设放入假设集，然后转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p:txBody>
      </p:sp>
      <p:sp>
        <p:nvSpPr>
          <p:cNvPr id="3" name="矩形 2"/>
          <p:cNvSpPr/>
          <p:nvPr/>
        </p:nvSpPr>
        <p:spPr>
          <a:xfrm>
            <a:off x="5554195" y="847149"/>
            <a:ext cx="1437574"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逆向推理</a:t>
            </a:r>
          </a:p>
        </p:txBody>
      </p:sp>
    </p:spTree>
    <p:extLst>
      <p:ext uri="{BB962C8B-B14F-4D97-AF65-F5344CB8AC3E}">
        <p14:creationId xmlns:p14="http://schemas.microsoft.com/office/powerpoint/2010/main" val="4236730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矩形 6"/>
          <p:cNvSpPr/>
          <p:nvPr/>
        </p:nvSpPr>
        <p:spPr>
          <a:xfrm>
            <a:off x="243081" y="43294"/>
            <a:ext cx="205056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其流程图如下：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2074776" y="216013"/>
            <a:ext cx="8524398" cy="6505462"/>
          </a:xfrm>
          <a:prstGeom prst="rect">
            <a:avLst/>
          </a:prstGeom>
        </p:spPr>
      </p:pic>
    </p:spTree>
    <p:extLst>
      <p:ext uri="{BB962C8B-B14F-4D97-AF65-F5344CB8AC3E}">
        <p14:creationId xmlns:p14="http://schemas.microsoft.com/office/powerpoint/2010/main" val="145778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矩形 2"/>
          <p:cNvSpPr/>
          <p:nvPr/>
        </p:nvSpPr>
        <p:spPr>
          <a:xfrm>
            <a:off x="990600" y="280170"/>
            <a:ext cx="6096000" cy="2246769"/>
          </a:xfrm>
          <a:prstGeom prst="rect">
            <a:avLst/>
          </a:prstGeom>
        </p:spPr>
        <p:txBody>
          <a:bodyPr>
            <a:spAutoFit/>
          </a:bodyPr>
          <a:lstStyle/>
          <a:p>
            <a:pPr marL="0" marR="703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例</a:t>
            </a:r>
            <a:r>
              <a:rPr kumimoji="0" lang="en-US" altLang="zh-CN"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 </a:t>
            </a:r>
            <a:r>
              <a:rPr kumimoji="0" lang="zh-CN" altLang="en-US" sz="2000" b="0" i="0" u="none" strike="noStrike" kern="1200" cap="none" spc="0" normalizeH="0" baseline="0" noProof="0" dirty="0">
                <a:ln>
                  <a:noFill/>
                </a:ln>
                <a:solidFill>
                  <a:srgbClr val="A4001F"/>
                </a:solidFill>
                <a:effectLst/>
                <a:uLnTx/>
                <a:uFillTx/>
                <a:latin typeface="Times New Roman" panose="02020603050405020304" pitchFamily="18" charset="0"/>
                <a:ea typeface="楷体_GB2312" panose="02010609030101010101"/>
                <a:cs typeface="+mn-cs"/>
              </a:rPr>
              <a:t>请用逆向推理完成以下问题的求解</a:t>
            </a:r>
          </a:p>
          <a:p>
            <a:pPr marL="0" marR="733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假设知识库中包含有以下</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条规则：</a:t>
            </a:r>
          </a:p>
          <a:p>
            <a:pPr marL="0" marR="927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B THEN C</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927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 THEN B</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856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已知初始证据</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，求证目标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解：推理过程如下：</a:t>
            </a:r>
          </a:p>
        </p:txBody>
      </p:sp>
      <p:sp>
        <p:nvSpPr>
          <p:cNvPr id="5" name="矩形 4"/>
          <p:cNvSpPr/>
          <p:nvPr/>
        </p:nvSpPr>
        <p:spPr>
          <a:xfrm>
            <a:off x="990600" y="2669253"/>
            <a:ext cx="9861754" cy="3785652"/>
          </a:xfrm>
          <a:prstGeom prst="rect">
            <a:avLst/>
          </a:prstGeom>
        </p:spPr>
        <p:txBody>
          <a:bodyPr wrap="square">
            <a:spAutoFit/>
          </a:bodyPr>
          <a:lstStyle/>
          <a:p>
            <a:pPr marL="0" marR="572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推理开始前，综合数据库和假设集均为空。</a:t>
            </a:r>
          </a:p>
          <a:p>
            <a:pPr marL="0" marR="552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推理开始后，先将初始证据</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分别放入综合数据库和假设集，然后从假设集中取出一 个假设</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，查找</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是否为综合数据库中的已知事实，回答为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542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再检查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是否能被知识库中的知识所导出，发现</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可由</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导出，于是</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被放入可用知识集。由于知识库中只有</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可用，故可用知识集中仅含</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92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接着从可用知识集中取出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，将其前提条件</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作为新的假设放入假设集。从假设集中取出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是否为综合数据库中的实事，回答为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。再检查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是否能被知识库中的知识所导出，发现</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可由</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导出，于是</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被放入可用知识集。由于知识库中只有</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可用，故可用知识集中仅含</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110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从可用知识集中取出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，将其前提条件</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作为新的假设放入假设集。然后从假设集中取出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是否为综合数据库中的实事，回答为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Y”</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89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他说明该假设成立，由于无新的假设，故推理过程成功结束，于是目标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得证。</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6929592" y="280170"/>
            <a:ext cx="3597682" cy="2562378"/>
          </a:xfrm>
          <a:prstGeom prst="rect">
            <a:avLst/>
          </a:prstGeom>
        </p:spPr>
      </p:pic>
    </p:spTree>
    <p:extLst>
      <p:ext uri="{BB962C8B-B14F-4D97-AF65-F5344CB8AC3E}">
        <p14:creationId xmlns:p14="http://schemas.microsoft.com/office/powerpoint/2010/main" val="3018347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FFFBA2-E90F-4FF0-943E-BEC47E8C5D8A}"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 name="矩形 1"/>
          <p:cNvSpPr/>
          <p:nvPr/>
        </p:nvSpPr>
        <p:spPr>
          <a:xfrm>
            <a:off x="1406011" y="921844"/>
            <a:ext cx="9261987" cy="255454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rPr>
              <a:t>例</a:t>
            </a:r>
            <a:r>
              <a:rPr kumimoji="0" lang="en-US" altLang="zh-CN" sz="2000" b="0"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设有以下两条规则</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 </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IF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动物有羽毛</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THEN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动物是鸟</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 </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IF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动物是鸟</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AND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动物善飞</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THEN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动物是信天翁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其中，</a:t>
            </a:r>
            <a:r>
              <a:rPr kumimoji="0" lang="en-US" altLang="zh-CN" sz="2000" b="0" i="1" u="none" strike="noStrike" kern="1200" cap="none" spc="0" normalizeH="0" baseline="0" noProof="0" dirty="0">
                <a:ln>
                  <a:noFill/>
                </a:ln>
                <a:solidFill>
                  <a:srgbClr val="1615A2"/>
                </a:solidFill>
                <a:effectLst/>
                <a:uLnTx/>
                <a:uFillTx/>
                <a:latin typeface="Arial" panose="020B0604020202020204" pitchFamily="34" charset="0"/>
                <a:ea typeface="等线" panose="02010600030101010101" pitchFamily="2" charset="-122"/>
                <a:cs typeface="+mn-cs"/>
              </a:rPr>
              <a:t> r </a:t>
            </a:r>
            <a:r>
              <a:rPr kumimoji="0" lang="en-US" altLang="zh-CN" sz="1400" b="0" i="1" u="none" strike="noStrike" kern="1200" cap="none" spc="0" normalizeH="0" baseline="0" noProof="0" dirty="0">
                <a:ln>
                  <a:noFill/>
                </a:ln>
                <a:solidFill>
                  <a:srgbClr val="1615A2"/>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和</a:t>
            </a:r>
            <a:r>
              <a:rPr kumimoji="0" lang="en-US" altLang="zh-CN" sz="2000" b="0" i="1" u="none" strike="noStrike" kern="1200" cap="none" spc="0" normalizeH="0" baseline="0" noProof="0" dirty="0">
                <a:ln>
                  <a:noFill/>
                </a:ln>
                <a:solidFill>
                  <a:srgbClr val="1615A2"/>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srgbClr val="1615A2"/>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是上述两条规则在动物识别系统中的规则编号。</a:t>
            </a:r>
            <a:endPar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假设已知有以下事实</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动物有羽毛，动物善飞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求满足以上事实的动物是何种动物。</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2"/>
          <p:cNvSpPr/>
          <p:nvPr/>
        </p:nvSpPr>
        <p:spPr>
          <a:xfrm>
            <a:off x="1406011" y="4035789"/>
            <a:ext cx="5279923"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59293E"/>
                </a:solidFill>
                <a:effectLst/>
                <a:uLnTx/>
                <a:uFillTx/>
                <a:latin typeface="HiddenHorzOCR"/>
                <a:ea typeface="等线" panose="02010600030101010101" pitchFamily="2" charset="-122"/>
                <a:cs typeface="+mn-cs"/>
              </a:rPr>
              <a:t>解</a:t>
            </a:r>
            <a:r>
              <a:rPr kumimoji="0" lang="en-US" altLang="zh-CN" sz="2000" b="0" i="0" u="none" strike="noStrike" kern="1200" cap="none" spc="0" normalizeH="0" baseline="0" noProof="0" dirty="0">
                <a:ln>
                  <a:noFill/>
                </a:ln>
                <a:solidFill>
                  <a:srgbClr val="59293E"/>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由于已知事实</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动物有羽毛</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，即</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的前提条件满足，因此</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可用，承认的</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结论，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即推出新的事实</a:t>
            </a:r>
            <a:r>
              <a:rPr kumimoji="0" lang="en-US" altLang="zh-CN"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动物是鸟</a:t>
            </a:r>
            <a:r>
              <a:rPr kumimoji="0" lang="en-US" altLang="zh-CN"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454596"/>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此时， </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两个前提条件均满足，即 </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的前提条件满</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足，因此</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可用，承认的</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结论，即推出</a:t>
            </a:r>
            <a:endParaRPr kumimoji="0" lang="en-US" altLang="zh-CN" sz="2400" b="0" i="0" u="none" strike="noStrike" kern="1200" cap="none" spc="0" normalizeH="0" baseline="0" noProof="0" dirty="0">
              <a:ln>
                <a:noFill/>
              </a:ln>
              <a:solidFill>
                <a:srgbClr val="020202"/>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新的事实</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动物是信天翁</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5" name="图片 4"/>
          <p:cNvPicPr>
            <a:picLocks noChangeAspect="1"/>
          </p:cNvPicPr>
          <p:nvPr/>
        </p:nvPicPr>
        <p:blipFill>
          <a:blip r:embed="rId2"/>
          <a:stretch>
            <a:fillRect/>
          </a:stretch>
        </p:blipFill>
        <p:spPr>
          <a:xfrm>
            <a:off x="7287085" y="4000040"/>
            <a:ext cx="4048125" cy="2133600"/>
          </a:xfrm>
          <a:prstGeom prst="rect">
            <a:avLst/>
          </a:prstGeom>
        </p:spPr>
      </p:pic>
    </p:spTree>
    <p:extLst>
      <p:ext uri="{BB962C8B-B14F-4D97-AF65-F5344CB8AC3E}">
        <p14:creationId xmlns:p14="http://schemas.microsoft.com/office/powerpoint/2010/main" val="280215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2" name="矩形 1"/>
          <p:cNvSpPr/>
          <p:nvPr/>
        </p:nvSpPr>
        <p:spPr>
          <a:xfrm>
            <a:off x="1174955" y="1469382"/>
            <a:ext cx="10230463" cy="440120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动物识别系统</a:t>
            </a:r>
            <a:endParaRPr kumimoji="0" lang="en-US" altLang="zh-CN"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endParaRPr>
          </a:p>
          <a:p>
            <a:pPr marL="0" marR="109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该系统可以识别老虎、金钱豹、斑马、长颈鹿、鸵鸟、企鹅、信天翁这</a:t>
            </a:r>
            <a:r>
              <a:rPr kumimoji="0" lang="en-US" altLang="zh-CN" sz="20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7</a:t>
            </a:r>
            <a:r>
              <a:rPr kumimoji="0" lang="zh-CN" altLang="en-US" sz="2000" b="0"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种动物。其规则库包含如下</a:t>
            </a:r>
            <a:r>
              <a:rPr kumimoji="0" lang="en-US" altLang="zh-CN" sz="20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15</a:t>
            </a:r>
            <a:r>
              <a:rPr kumimoji="0" lang="zh-CN" altLang="en-US" sz="2000" b="0"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条规则：</a:t>
            </a:r>
          </a:p>
          <a:p>
            <a:pPr marL="0" marR="610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动物有毛发</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p>
          <a:p>
            <a:pPr marL="0" marR="640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动物有奶</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p>
          <a:p>
            <a:pPr marL="0" marR="740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3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动物有羽毛</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动物是鸟</a:t>
            </a:r>
          </a:p>
          <a:p>
            <a:pPr marL="0" marR="462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4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动物会飞</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动物会下蛋</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动物是鸟</a:t>
            </a:r>
          </a:p>
          <a:p>
            <a:pPr marL="0" marR="650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5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动物吃肉</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动物是食肉动物</a:t>
            </a:r>
          </a:p>
          <a:p>
            <a:pPr marL="0" marR="388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6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动物有犬齿</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动物有爪</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该物眼盯前方</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动物是食肉动物</a:t>
            </a:r>
          </a:p>
          <a:p>
            <a:pPr marL="0" marR="231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7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动物有蹄</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p>
          <a:p>
            <a:pPr marL="0" marR="120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8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动物是反刍动物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p>
          <a:p>
            <a:pPr marL="0" marR="237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9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动物是食肉动物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动物是黄褐色</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动物身上有暗斑点</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动物是金钱豹 </a:t>
            </a: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p:txBody>
      </p:sp>
      <p:sp>
        <p:nvSpPr>
          <p:cNvPr id="3" name="矩形 2"/>
          <p:cNvSpPr/>
          <p:nvPr/>
        </p:nvSpPr>
        <p:spPr>
          <a:xfrm>
            <a:off x="4476977" y="847149"/>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spTree>
    <p:extLst>
      <p:ext uri="{BB962C8B-B14F-4D97-AF65-F5344CB8AC3E}">
        <p14:creationId xmlns:p14="http://schemas.microsoft.com/office/powerpoint/2010/main" val="2860827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2" name="矩形 1"/>
          <p:cNvSpPr/>
          <p:nvPr/>
        </p:nvSpPr>
        <p:spPr>
          <a:xfrm>
            <a:off x="1174955" y="1469382"/>
            <a:ext cx="10230463" cy="4401205"/>
          </a:xfrm>
          <a:prstGeom prst="rect">
            <a:avLst/>
          </a:prstGeom>
        </p:spPr>
        <p:txBody>
          <a:bodyPr wrap="square">
            <a:spAutoFit/>
          </a:bodyPr>
          <a:lstStyle/>
          <a:p>
            <a:pPr marL="0" marR="183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10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动物是食肉动物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动物是黄褐色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动物身上有黑色条纹</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动物是虎</a:t>
            </a:r>
          </a:p>
          <a:p>
            <a:pPr marL="0" marR="223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11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动物有长脖子</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动物有长腿</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动物身上有暗斑点</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动物是长颈鹿</a:t>
            </a:r>
          </a:p>
          <a:p>
            <a:pPr marL="0" marR="136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12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动物身上有黑色条纹</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动物是斑马</a:t>
            </a:r>
          </a:p>
          <a:p>
            <a:pPr marL="0" marR="394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13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动物是鸟</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动物有长脖子</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动物有长腿</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动物不会飞</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动物有黑白二色</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动物是鸵鸟</a:t>
            </a:r>
          </a:p>
          <a:p>
            <a:pPr marL="0" marR="434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14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动物是鸟</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动物会游泳</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动物不会飞</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动物有黑白二色</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动物是企鹅</a:t>
            </a:r>
          </a:p>
          <a:p>
            <a:pPr marL="0" marR="368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15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动物是鸟</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动物善飞</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动物是信天翁</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368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98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其中，</a:t>
            </a:r>
            <a:r>
              <a:rPr kumimoji="0" lang="en-US" altLang="zh-CN" sz="20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i</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i</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=1,2,…….,15)</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是规则的编号</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98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782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初始综合数据库包含的事实有：</a:t>
            </a:r>
          </a:p>
          <a:p>
            <a:pPr marL="0" marR="178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动物有暗斑点，动物有长脖子，动物有长腿，动物有奶，动物有蹄</a:t>
            </a:r>
          </a:p>
        </p:txBody>
      </p:sp>
      <p:sp>
        <p:nvSpPr>
          <p:cNvPr id="3" name="矩形 2"/>
          <p:cNvSpPr/>
          <p:nvPr/>
        </p:nvSpPr>
        <p:spPr>
          <a:xfrm>
            <a:off x="4476977" y="847149"/>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spTree>
    <p:extLst>
      <p:ext uri="{BB962C8B-B14F-4D97-AF65-F5344CB8AC3E}">
        <p14:creationId xmlns:p14="http://schemas.microsoft.com/office/powerpoint/2010/main" val="1668247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76977" y="847149"/>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sp>
        <p:nvSpPr>
          <p:cNvPr id="4" name="矩形 3"/>
          <p:cNvSpPr/>
          <p:nvPr/>
        </p:nvSpPr>
        <p:spPr>
          <a:xfrm>
            <a:off x="1229031" y="1447313"/>
            <a:ext cx="10700210" cy="418576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系统的推理过程</a:t>
            </a: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    (1)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先从规则库中取出第一条规则</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，检查其前提是否可与综合数据库中的已知事实相匹配。</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的前提是</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动物有毛发</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，但事实库中无此事实，故匹配失败。然后取</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，该前提可与已知事实</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动物有奶</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相匹配，</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被执行，并将其结论</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作为新的事实加入到综合数据库中。此时，综合数据库的内容为：</a:t>
            </a:r>
          </a:p>
          <a:p>
            <a:pPr marL="0" marR="2105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动物有暗斑，动物有长脖子，动物有长腿，动物有奶，动物有蹄， 动物是哺乳动物</a:t>
            </a:r>
          </a:p>
          <a:p>
            <a:pPr marL="0" marR="647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    (2)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再从规则库中取</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3</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4</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5</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6</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进行匹配，均失败。接着取</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7</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，该前提与已知事实</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相匹配，</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7</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被执行，并将其结论</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作为新的事实加入到综合数据库中。此时，综合数据库的内容变为：</a:t>
            </a:r>
          </a:p>
          <a:p>
            <a:pPr marL="0" marR="2105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动物有暗斑，动物有长脖子，动物有长腿，动物有奶，动物有蹄，动物是哺乳动物，动物是有蹄类动物</a:t>
            </a:r>
          </a:p>
          <a:p>
            <a:pPr marL="0" marR="587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    (3)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此后，</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8</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9</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10</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均匹配失败。接着取</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11</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，该前提</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动物有长脖子</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动物有长腿</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动物身上有暗斑</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与已知事实相匹配，</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11</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被执行，并推出</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动物是长颈鹿</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。由于</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长颈鹿</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已是目标集合中的一个具体动物，即已推出最终结果，故问题求解过程结束。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19999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17079" y="596965"/>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有毛发</a:t>
              </a:r>
            </a:p>
          </p:txBody>
        </p:sp>
        <p:sp>
          <p:nvSpPr>
            <p:cNvPr id="7" name="矩形 6"/>
            <p:cNvSpPr/>
            <p:nvPr/>
          </p:nvSpPr>
          <p:spPr>
            <a:xfrm>
              <a:off x="2097145" y="3867227"/>
              <a:ext cx="694267" cy="55736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哺乳动物</a:t>
              </a: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有奶</a:t>
              </a: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7" name="矩形 66"/>
            <p:cNvSpPr/>
            <p:nvPr/>
          </p:nvSpPr>
          <p:spPr>
            <a:xfrm>
              <a:off x="1247278" y="4050846"/>
              <a:ext cx="686532"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有蹄</a:t>
              </a:r>
            </a:p>
          </p:txBody>
        </p:sp>
        <p:sp>
          <p:nvSpPr>
            <p:cNvPr id="68" name="矩形 67"/>
            <p:cNvSpPr/>
            <p:nvPr/>
          </p:nvSpPr>
          <p:spPr>
            <a:xfrm>
              <a:off x="1061541" y="282000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是有蹄动物</a:t>
              </a:r>
            </a:p>
          </p:txBody>
        </p:sp>
        <p:cxnSp>
          <p:nvCxnSpPr>
            <p:cNvPr id="69" name="直接箭头连接符 68"/>
            <p:cNvCxnSpPr>
              <a:stCxn id="67" idx="0"/>
              <a:endCxn id="68" idx="2"/>
            </p:cNvCxnSpPr>
            <p:nvPr/>
          </p:nvCxnSpPr>
          <p:spPr>
            <a:xfrm flipV="1">
              <a:off x="1590544" y="3114969"/>
              <a:ext cx="169087" cy="93587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反刍动物</a:t>
              </a:r>
            </a:p>
          </p:txBody>
        </p:sp>
        <p:cxnSp>
          <p:nvCxnSpPr>
            <p:cNvPr id="73" name="直接箭头连接符 72"/>
            <p:cNvCxnSpPr>
              <a:stCxn id="72" idx="0"/>
              <a:endCxn id="68" idx="2"/>
            </p:cNvCxnSpPr>
            <p:nvPr/>
          </p:nvCxnSpPr>
          <p:spPr>
            <a:xfrm flipV="1">
              <a:off x="690106" y="3114969"/>
              <a:ext cx="1069525"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59631" y="3114969"/>
              <a:ext cx="684648"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8" name="矩形 97"/>
            <p:cNvSpPr/>
            <p:nvPr/>
          </p:nvSpPr>
          <p:spPr>
            <a:xfrm>
              <a:off x="4118187" y="3896286"/>
              <a:ext cx="704889" cy="56075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长颈鹿</a:t>
              </a:r>
            </a:p>
          </p:txBody>
        </p:sp>
        <p:cxnSp>
          <p:nvCxnSpPr>
            <p:cNvPr id="148" name="直接箭头连接符 147"/>
            <p:cNvCxnSpPr>
              <a:stCxn id="68" idx="0"/>
              <a:endCxn id="143" idx="2"/>
            </p:cNvCxnSpPr>
            <p:nvPr/>
          </p:nvCxnSpPr>
          <p:spPr>
            <a:xfrm flipH="1" flipV="1">
              <a:off x="1553622" y="1481089"/>
              <a:ext cx="206009" cy="13389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斑马</a:t>
              </a:r>
            </a:p>
          </p:txBody>
        </p:sp>
        <p:cxnSp>
          <p:nvCxnSpPr>
            <p:cNvPr id="153" name="直接箭头连接符 152"/>
            <p:cNvCxnSpPr>
              <a:stCxn id="68" idx="0"/>
              <a:endCxn id="152" idx="2"/>
            </p:cNvCxnSpPr>
            <p:nvPr/>
          </p:nvCxnSpPr>
          <p:spPr>
            <a:xfrm flipV="1">
              <a:off x="1759631" y="1478824"/>
              <a:ext cx="1412997"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1883216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17079" y="596965"/>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有毛发</a:t>
              </a:r>
            </a:p>
          </p:txBody>
        </p:sp>
        <p:sp>
          <p:nvSpPr>
            <p:cNvPr id="7" name="矩形 6"/>
            <p:cNvSpPr/>
            <p:nvPr/>
          </p:nvSpPr>
          <p:spPr>
            <a:xfrm>
              <a:off x="2097145" y="3867227"/>
              <a:ext cx="694267" cy="557368"/>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哺乳动物</a:t>
              </a: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有奶</a:t>
              </a: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7" name="矩形 66"/>
            <p:cNvSpPr/>
            <p:nvPr/>
          </p:nvSpPr>
          <p:spPr>
            <a:xfrm>
              <a:off x="1247278" y="4050846"/>
              <a:ext cx="686532"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有蹄</a:t>
              </a:r>
            </a:p>
          </p:txBody>
        </p:sp>
        <p:sp>
          <p:nvSpPr>
            <p:cNvPr id="68" name="矩形 67"/>
            <p:cNvSpPr/>
            <p:nvPr/>
          </p:nvSpPr>
          <p:spPr>
            <a:xfrm>
              <a:off x="1061541" y="282000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是有蹄动物</a:t>
              </a:r>
            </a:p>
          </p:txBody>
        </p:sp>
        <p:cxnSp>
          <p:nvCxnSpPr>
            <p:cNvPr id="69" name="直接箭头连接符 68"/>
            <p:cNvCxnSpPr>
              <a:stCxn id="67" idx="0"/>
              <a:endCxn id="68" idx="2"/>
            </p:cNvCxnSpPr>
            <p:nvPr/>
          </p:nvCxnSpPr>
          <p:spPr>
            <a:xfrm flipV="1">
              <a:off x="1590544" y="3114969"/>
              <a:ext cx="169087" cy="93587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反刍动物</a:t>
              </a:r>
            </a:p>
          </p:txBody>
        </p:sp>
        <p:cxnSp>
          <p:nvCxnSpPr>
            <p:cNvPr id="73" name="直接箭头连接符 72"/>
            <p:cNvCxnSpPr>
              <a:stCxn id="72" idx="0"/>
              <a:endCxn id="68" idx="2"/>
            </p:cNvCxnSpPr>
            <p:nvPr/>
          </p:nvCxnSpPr>
          <p:spPr>
            <a:xfrm flipV="1">
              <a:off x="690106" y="3114969"/>
              <a:ext cx="1069525"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59631" y="3114969"/>
              <a:ext cx="684648"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8" name="矩形 97"/>
            <p:cNvSpPr/>
            <p:nvPr/>
          </p:nvSpPr>
          <p:spPr>
            <a:xfrm>
              <a:off x="4118187" y="3896286"/>
              <a:ext cx="704889" cy="56075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长颈鹿</a:t>
              </a:r>
            </a:p>
          </p:txBody>
        </p:sp>
        <p:cxnSp>
          <p:nvCxnSpPr>
            <p:cNvPr id="148" name="直接箭头连接符 147"/>
            <p:cNvCxnSpPr>
              <a:stCxn id="68" idx="0"/>
              <a:endCxn id="143" idx="2"/>
            </p:cNvCxnSpPr>
            <p:nvPr/>
          </p:nvCxnSpPr>
          <p:spPr>
            <a:xfrm flipH="1" flipV="1">
              <a:off x="1553622" y="1481089"/>
              <a:ext cx="206009" cy="13389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斑马</a:t>
              </a:r>
            </a:p>
          </p:txBody>
        </p:sp>
        <p:cxnSp>
          <p:nvCxnSpPr>
            <p:cNvPr id="153" name="直接箭头连接符 152"/>
            <p:cNvCxnSpPr>
              <a:stCxn id="68" idx="0"/>
              <a:endCxn id="152" idx="2"/>
            </p:cNvCxnSpPr>
            <p:nvPr/>
          </p:nvCxnSpPr>
          <p:spPr>
            <a:xfrm flipV="1">
              <a:off x="1759631" y="1478824"/>
              <a:ext cx="1412997"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5" name="矩形 4"/>
          <p:cNvSpPr/>
          <p:nvPr/>
        </p:nvSpPr>
        <p:spPr>
          <a:xfrm>
            <a:off x="220278" y="6222531"/>
            <a:ext cx="4467057" cy="400110"/>
          </a:xfrm>
          <a:prstGeom prst="rect">
            <a:avLst/>
          </a:prstGeom>
        </p:spPr>
        <p:txBody>
          <a:bodyPr wrap="none">
            <a:spAutoFit/>
          </a:bodyPr>
          <a:lstStyle/>
          <a:p>
            <a:pPr marL="0" marR="640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r</a:t>
            </a:r>
            <a:r>
              <a:rPr kumimoji="0" lang="en-US" altLang="zh-CN" sz="1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2  </a:t>
            </a: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动物有奶</a:t>
            </a: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动物是哺乳动物</a:t>
            </a:r>
          </a:p>
        </p:txBody>
      </p:sp>
    </p:spTree>
    <p:extLst>
      <p:ext uri="{BB962C8B-B14F-4D97-AF65-F5344CB8AC3E}">
        <p14:creationId xmlns:p14="http://schemas.microsoft.com/office/powerpoint/2010/main" val="1855556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17079" y="596965"/>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有毛发</a:t>
              </a:r>
            </a:p>
          </p:txBody>
        </p:sp>
        <p:sp>
          <p:nvSpPr>
            <p:cNvPr id="7" name="矩形 6"/>
            <p:cNvSpPr/>
            <p:nvPr/>
          </p:nvSpPr>
          <p:spPr>
            <a:xfrm>
              <a:off x="2097145" y="3867227"/>
              <a:ext cx="694267" cy="557368"/>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哺乳动物</a:t>
              </a: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有奶</a:t>
              </a: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7" name="矩形 66"/>
            <p:cNvSpPr/>
            <p:nvPr/>
          </p:nvSpPr>
          <p:spPr>
            <a:xfrm>
              <a:off x="1247278" y="4050846"/>
              <a:ext cx="686532"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有蹄</a:t>
              </a:r>
            </a:p>
          </p:txBody>
        </p:sp>
        <p:sp>
          <p:nvSpPr>
            <p:cNvPr id="68" name="矩形 67"/>
            <p:cNvSpPr/>
            <p:nvPr/>
          </p:nvSpPr>
          <p:spPr>
            <a:xfrm>
              <a:off x="1061541" y="2820002"/>
              <a:ext cx="1396180"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是有蹄动物</a:t>
              </a:r>
            </a:p>
          </p:txBody>
        </p:sp>
        <p:cxnSp>
          <p:nvCxnSpPr>
            <p:cNvPr id="69" name="直接箭头连接符 68"/>
            <p:cNvCxnSpPr>
              <a:stCxn id="67" idx="0"/>
              <a:endCxn id="68" idx="2"/>
            </p:cNvCxnSpPr>
            <p:nvPr/>
          </p:nvCxnSpPr>
          <p:spPr>
            <a:xfrm flipV="1">
              <a:off x="1590544" y="3114969"/>
              <a:ext cx="169087" cy="9358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反刍动物</a:t>
              </a:r>
            </a:p>
          </p:txBody>
        </p:sp>
        <p:cxnSp>
          <p:nvCxnSpPr>
            <p:cNvPr id="73" name="直接箭头连接符 72"/>
            <p:cNvCxnSpPr>
              <a:stCxn id="72" idx="0"/>
              <a:endCxn id="68" idx="2"/>
            </p:cNvCxnSpPr>
            <p:nvPr/>
          </p:nvCxnSpPr>
          <p:spPr>
            <a:xfrm flipV="1">
              <a:off x="690106" y="3114969"/>
              <a:ext cx="1069525"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59631" y="3114969"/>
              <a:ext cx="684648" cy="75225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8" name="矩形 97"/>
            <p:cNvSpPr/>
            <p:nvPr/>
          </p:nvSpPr>
          <p:spPr>
            <a:xfrm>
              <a:off x="4118187" y="3896286"/>
              <a:ext cx="704889" cy="56075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长颈鹿</a:t>
              </a:r>
            </a:p>
          </p:txBody>
        </p:sp>
        <p:cxnSp>
          <p:nvCxnSpPr>
            <p:cNvPr id="148" name="直接箭头连接符 147"/>
            <p:cNvCxnSpPr>
              <a:stCxn id="68" idx="0"/>
              <a:endCxn id="143" idx="2"/>
            </p:cNvCxnSpPr>
            <p:nvPr/>
          </p:nvCxnSpPr>
          <p:spPr>
            <a:xfrm flipH="1" flipV="1">
              <a:off x="1553622" y="1481089"/>
              <a:ext cx="206009" cy="13389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斑马</a:t>
              </a:r>
            </a:p>
          </p:txBody>
        </p:sp>
        <p:cxnSp>
          <p:nvCxnSpPr>
            <p:cNvPr id="153" name="直接箭头连接符 152"/>
            <p:cNvCxnSpPr>
              <a:stCxn id="68" idx="0"/>
              <a:endCxn id="152" idx="2"/>
            </p:cNvCxnSpPr>
            <p:nvPr/>
          </p:nvCxnSpPr>
          <p:spPr>
            <a:xfrm flipV="1">
              <a:off x="1759631" y="1478824"/>
              <a:ext cx="1412997"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2" name="矩形 1"/>
          <p:cNvSpPr/>
          <p:nvPr/>
        </p:nvSpPr>
        <p:spPr>
          <a:xfrm>
            <a:off x="11721" y="6110419"/>
            <a:ext cx="6096000" cy="646331"/>
          </a:xfrm>
          <a:prstGeom prst="rect">
            <a:avLst/>
          </a:prstGeom>
        </p:spPr>
        <p:txBody>
          <a:bodyPr>
            <a:spAutoFit/>
          </a:bodyPr>
          <a:lstStyle/>
          <a:p>
            <a:pPr marL="0" marR="2312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r</a:t>
            </a:r>
            <a:r>
              <a:rPr kumimoji="0" lang="en-US" altLang="zh-CN" sz="12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7  </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IF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动物是哺乳动物</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AND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动物有蹄</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THEN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动物是有蹄类动物</a:t>
            </a:r>
          </a:p>
        </p:txBody>
      </p:sp>
    </p:spTree>
    <p:extLst>
      <p:ext uri="{BB962C8B-B14F-4D97-AF65-F5344CB8AC3E}">
        <p14:creationId xmlns:p14="http://schemas.microsoft.com/office/powerpoint/2010/main" val="974397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9E7F99-BBA8-4DBB-AA76-B1708B5C761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18850" name="Rectangle 2"/>
          <p:cNvSpPr>
            <a:spLocks noGrp="1"/>
          </p:cNvSpPr>
          <p:nvPr>
            <p:ph type="title"/>
          </p:nvPr>
        </p:nvSpPr>
        <p:spPr>
          <a:xfrm>
            <a:off x="1919288" y="765175"/>
            <a:ext cx="8229600" cy="649288"/>
          </a:xfrm>
        </p:spPr>
        <p:txBody>
          <a:bodyPr/>
          <a:lstStyle/>
          <a:p>
            <a:pPr algn="ctr"/>
            <a:r>
              <a:rPr lang="zh-CN" altLang="en-US" sz="3600">
                <a:solidFill>
                  <a:srgbClr val="CC0000"/>
                </a:solidFill>
                <a:effectLst>
                  <a:outerShdw blurRad="38100" dist="38100" dir="2700000" algn="tl">
                    <a:srgbClr val="C0C0C0"/>
                  </a:outerShdw>
                </a:effectLst>
                <a:ea typeface="华文隶书" panose="02010800040101010101" pitchFamily="2" charset="-122"/>
              </a:rPr>
              <a:t>本章学习要点</a:t>
            </a:r>
          </a:p>
        </p:txBody>
      </p:sp>
      <p:sp>
        <p:nvSpPr>
          <p:cNvPr id="718851" name="Rectangle 3"/>
          <p:cNvSpPr>
            <a:spLocks noGrp="1"/>
          </p:cNvSpPr>
          <p:nvPr>
            <p:ph type="body" idx="1"/>
          </p:nvPr>
        </p:nvSpPr>
        <p:spPr>
          <a:xfrm>
            <a:off x="1712913" y="1622425"/>
            <a:ext cx="8642350" cy="4525963"/>
          </a:xfrm>
        </p:spPr>
        <p:txBody>
          <a:bodyPr>
            <a:normAutofit lnSpcReduction="10000"/>
          </a:bodyPr>
          <a:lstStyle/>
          <a:p>
            <a:pPr>
              <a:lnSpc>
                <a:spcPct val="130000"/>
              </a:lnSpc>
              <a:spcBef>
                <a:spcPct val="30000"/>
              </a:spcBef>
            </a:pPr>
            <a:r>
              <a:rPr lang="zh-CN" altLang="en-US" b="1" dirty="0">
                <a:solidFill>
                  <a:schemeClr val="accent1"/>
                </a:solidFill>
              </a:rPr>
              <a:t>掌握几种不同的推理方法</a:t>
            </a:r>
            <a:endParaRPr lang="en-US" altLang="zh-CN" b="1" dirty="0"/>
          </a:p>
          <a:p>
            <a:pPr>
              <a:lnSpc>
                <a:spcPct val="130000"/>
              </a:lnSpc>
              <a:spcBef>
                <a:spcPct val="30000"/>
              </a:spcBef>
            </a:pPr>
            <a:r>
              <a:rPr lang="zh-CN" altLang="en-US" b="1" dirty="0">
                <a:solidFill>
                  <a:schemeClr val="accent1"/>
                </a:solidFill>
              </a:rPr>
              <a:t>掌握一阶谓词逻辑基础、置换与合一的概念，掌握求取最一般合一置换的方法。</a:t>
            </a:r>
          </a:p>
          <a:p>
            <a:pPr>
              <a:lnSpc>
                <a:spcPct val="130000"/>
              </a:lnSpc>
              <a:spcBef>
                <a:spcPct val="30000"/>
              </a:spcBef>
            </a:pPr>
            <a:r>
              <a:rPr lang="zh-CN" altLang="en-US" b="1" dirty="0">
                <a:solidFill>
                  <a:schemeClr val="accent1"/>
                </a:solidFill>
              </a:rPr>
              <a:t>掌握归结原理及归结推理方法。</a:t>
            </a:r>
            <a:endParaRPr lang="en-US" altLang="zh-CN" b="1" dirty="0">
              <a:solidFill>
                <a:schemeClr val="accent1"/>
              </a:solidFill>
            </a:endParaRPr>
          </a:p>
          <a:p>
            <a:pPr>
              <a:lnSpc>
                <a:spcPct val="130000"/>
              </a:lnSpc>
              <a:spcBef>
                <a:spcPct val="30000"/>
              </a:spcBef>
            </a:pPr>
            <a:r>
              <a:rPr lang="zh-CN" altLang="en-US" b="1" dirty="0">
                <a:solidFill>
                  <a:schemeClr val="accent1"/>
                </a:solidFill>
              </a:rPr>
              <a:t>掌握利用归结原理进行定理证明的方法。</a:t>
            </a:r>
          </a:p>
          <a:p>
            <a:pPr>
              <a:lnSpc>
                <a:spcPct val="130000"/>
              </a:lnSpc>
              <a:spcBef>
                <a:spcPct val="30000"/>
              </a:spcBef>
            </a:pPr>
            <a:r>
              <a:rPr lang="zh-CN" altLang="en-US" b="1" dirty="0">
                <a:solidFill>
                  <a:schemeClr val="accent1"/>
                </a:solidFill>
              </a:rPr>
              <a:t>掌握利用归结原理进行问题求解的方法。</a:t>
            </a:r>
          </a:p>
          <a:p>
            <a:pPr>
              <a:lnSpc>
                <a:spcPct val="130000"/>
              </a:lnSpc>
              <a:spcBef>
                <a:spcPct val="30000"/>
              </a:spcBef>
            </a:pPr>
            <a:r>
              <a:rPr lang="zh-CN" altLang="en-US" b="1" dirty="0">
                <a:solidFill>
                  <a:schemeClr val="accent1"/>
                </a:solidFill>
              </a:rPr>
              <a:t>了解归结过程中的控制策略。</a:t>
            </a:r>
          </a:p>
        </p:txBody>
      </p:sp>
    </p:spTree>
    <p:extLst>
      <p:ext uri="{BB962C8B-B14F-4D97-AF65-F5344CB8AC3E}">
        <p14:creationId xmlns:p14="http://schemas.microsoft.com/office/powerpoint/2010/main" val="1961354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17079" y="596965"/>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有毛发</a:t>
              </a:r>
            </a:p>
          </p:txBody>
        </p:sp>
        <p:sp>
          <p:nvSpPr>
            <p:cNvPr id="7" name="矩形 6"/>
            <p:cNvSpPr/>
            <p:nvPr/>
          </p:nvSpPr>
          <p:spPr>
            <a:xfrm>
              <a:off x="2097145" y="3867227"/>
              <a:ext cx="694267" cy="557368"/>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哺乳动物</a:t>
              </a: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有奶</a:t>
              </a: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7" name="矩形 66"/>
            <p:cNvSpPr/>
            <p:nvPr/>
          </p:nvSpPr>
          <p:spPr>
            <a:xfrm>
              <a:off x="1247278" y="4050846"/>
              <a:ext cx="686532"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有蹄</a:t>
              </a:r>
            </a:p>
          </p:txBody>
        </p:sp>
        <p:sp>
          <p:nvSpPr>
            <p:cNvPr id="68" name="矩形 67"/>
            <p:cNvSpPr/>
            <p:nvPr/>
          </p:nvSpPr>
          <p:spPr>
            <a:xfrm>
              <a:off x="1061541" y="2820002"/>
              <a:ext cx="1396180"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是有蹄动物</a:t>
              </a:r>
            </a:p>
          </p:txBody>
        </p:sp>
        <p:cxnSp>
          <p:nvCxnSpPr>
            <p:cNvPr id="69" name="直接箭头连接符 68"/>
            <p:cNvCxnSpPr>
              <a:stCxn id="67" idx="0"/>
              <a:endCxn id="68" idx="2"/>
            </p:cNvCxnSpPr>
            <p:nvPr/>
          </p:nvCxnSpPr>
          <p:spPr>
            <a:xfrm flipV="1">
              <a:off x="1590544" y="3114969"/>
              <a:ext cx="169087" cy="9358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反刍动物</a:t>
              </a:r>
            </a:p>
          </p:txBody>
        </p:sp>
        <p:cxnSp>
          <p:nvCxnSpPr>
            <p:cNvPr id="73" name="直接箭头连接符 72"/>
            <p:cNvCxnSpPr>
              <a:stCxn id="72" idx="0"/>
              <a:endCxn id="68" idx="2"/>
            </p:cNvCxnSpPr>
            <p:nvPr/>
          </p:nvCxnSpPr>
          <p:spPr>
            <a:xfrm flipV="1">
              <a:off x="690106" y="3114969"/>
              <a:ext cx="1069525"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59631" y="3114969"/>
              <a:ext cx="684648" cy="75225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8" name="矩形 97"/>
            <p:cNvSpPr/>
            <p:nvPr/>
          </p:nvSpPr>
          <p:spPr>
            <a:xfrm>
              <a:off x="4118187" y="3896286"/>
              <a:ext cx="704889" cy="56075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长颈鹿</a:t>
              </a:r>
            </a:p>
          </p:txBody>
        </p:sp>
        <p:cxnSp>
          <p:nvCxnSpPr>
            <p:cNvPr id="148" name="直接箭头连接符 147"/>
            <p:cNvCxnSpPr>
              <a:stCxn id="68" idx="0"/>
              <a:endCxn id="143" idx="2"/>
            </p:cNvCxnSpPr>
            <p:nvPr/>
          </p:nvCxnSpPr>
          <p:spPr>
            <a:xfrm flipH="1" flipV="1">
              <a:off x="1553622" y="1481089"/>
              <a:ext cx="206009" cy="13389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斑马</a:t>
              </a:r>
            </a:p>
          </p:txBody>
        </p:sp>
        <p:cxnSp>
          <p:nvCxnSpPr>
            <p:cNvPr id="153" name="直接箭头连接符 152"/>
            <p:cNvCxnSpPr>
              <a:stCxn id="68" idx="0"/>
              <a:endCxn id="152" idx="2"/>
            </p:cNvCxnSpPr>
            <p:nvPr/>
          </p:nvCxnSpPr>
          <p:spPr>
            <a:xfrm flipV="1">
              <a:off x="1759631" y="1478824"/>
              <a:ext cx="1412997"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2" name="矩形 1"/>
          <p:cNvSpPr/>
          <p:nvPr/>
        </p:nvSpPr>
        <p:spPr>
          <a:xfrm>
            <a:off x="20850" y="6038725"/>
            <a:ext cx="5863215" cy="646331"/>
          </a:xfrm>
          <a:prstGeom prst="rect">
            <a:avLst/>
          </a:prstGeom>
        </p:spPr>
        <p:txBody>
          <a:bodyPr wrap="square">
            <a:spAutoFit/>
          </a:bodyPr>
          <a:lstStyle/>
          <a:p>
            <a:pPr marL="0" marR="2235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r</a:t>
            </a:r>
            <a:r>
              <a:rPr kumimoji="0" lang="en-US" altLang="zh-CN" sz="12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11  </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IF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动物是有蹄类动物</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AND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动物有长脖子</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AND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动物有长腿</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AND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动物身上有暗斑点</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THEN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动物是长颈鹿</a:t>
            </a:r>
          </a:p>
        </p:txBody>
      </p:sp>
    </p:spTree>
    <p:extLst>
      <p:ext uri="{BB962C8B-B14F-4D97-AF65-F5344CB8AC3E}">
        <p14:creationId xmlns:p14="http://schemas.microsoft.com/office/powerpoint/2010/main" val="2048937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产生式系统的推理过程</a:t>
            </a:r>
          </a:p>
        </p:txBody>
      </p:sp>
      <p:sp>
        <p:nvSpPr>
          <p:cNvPr id="2" name="矩形 1"/>
          <p:cNvSpPr/>
          <p:nvPr/>
        </p:nvSpPr>
        <p:spPr>
          <a:xfrm>
            <a:off x="1243782" y="1339592"/>
            <a:ext cx="9409470" cy="501675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等线" panose="02010600030101010101" pitchFamily="2" charset="-122"/>
                <a:cs typeface="+mn-cs"/>
              </a:rPr>
              <a:t>(1) </a:t>
            </a:r>
            <a:r>
              <a:rPr kumimoji="0" lang="zh-CN" altLang="en-US"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正向推理的特性</a:t>
            </a:r>
          </a:p>
          <a:p>
            <a:pPr marL="0" marR="5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正向推理的主要优点是比较直观，主要缺点是推理无明确的目标，求解问题时可能会执行许多与解无关的操作，导致推理效率较低。</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逆向推理的特性</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逆向推理的主要优点是不必寻找和使用那些与假设目标无关的信息和规则，推理过程的目标明确，主要缺点是当用户对解的情况认识不清时，由系统自主选择假设目标的盲目性比较大，若选择不好，会影响系统效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(3) </a:t>
            </a:r>
            <a:r>
              <a:rPr kumimoji="0" lang="zh-CN" altLang="en-US"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双向推理方法</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为互相取长补短，可以把正向和逆向结合起来使用，采用双向推理的方式。双向推理有多种不同的实现方法，可以采用先正向后逆向，也可以采用先逆向后正向，还可以采用随机选择正向和逆向的推理方法。</a:t>
            </a:r>
          </a:p>
          <a:p>
            <a:pPr marL="0" marR="967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(4) </a:t>
            </a:r>
            <a:r>
              <a:rPr kumimoji="0" lang="zh-CN" altLang="en-US"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推理过程的不唯一性</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从前面的推理算法可以看出，无论是正向推理还是逆向推理，当可用规则集中有多条规则可用时，不同的冲突消解策略将导致不同的规则使用顺序， 因此其推理过程是不唯一的。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p:txBody>
      </p:sp>
      <p:sp>
        <p:nvSpPr>
          <p:cNvPr id="3" name="矩形 2"/>
          <p:cNvSpPr/>
          <p:nvPr/>
        </p:nvSpPr>
        <p:spPr>
          <a:xfrm>
            <a:off x="4784754" y="847149"/>
            <a:ext cx="2976457"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推理过程的有关说明</a:t>
            </a:r>
          </a:p>
        </p:txBody>
      </p:sp>
    </p:spTree>
    <p:extLst>
      <p:ext uri="{BB962C8B-B14F-4D97-AF65-F5344CB8AC3E}">
        <p14:creationId xmlns:p14="http://schemas.microsoft.com/office/powerpoint/2010/main" val="543299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FCD3F-55A0-4DA1-9AEE-94D4362B4E7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0756" name="Text Box 4"/>
          <p:cNvSpPr txBox="1">
            <a:spLocks noChangeArrowheads="1"/>
          </p:cNvSpPr>
          <p:nvPr/>
        </p:nvSpPr>
        <p:spPr bwMode="auto">
          <a:xfrm>
            <a:off x="2874759" y="2177743"/>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3.1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概述</a:t>
            </a:r>
          </a:p>
        </p:txBody>
      </p:sp>
      <p:sp>
        <p:nvSpPr>
          <p:cNvPr id="330757" name="Rectangle 5"/>
          <p:cNvSpPr>
            <a:spLocks noChangeArrowheads="1"/>
          </p:cNvSpPr>
          <p:nvPr/>
        </p:nvSpPr>
        <p:spPr bwMode="auto">
          <a:xfrm>
            <a:off x="2873169" y="3021691"/>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3.2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产生式系统</a:t>
            </a:r>
          </a:p>
        </p:txBody>
      </p:sp>
      <p:sp>
        <p:nvSpPr>
          <p:cNvPr id="330759" name="Rectangle 7"/>
          <p:cNvSpPr>
            <a:spLocks noGrp="1"/>
          </p:cNvSpPr>
          <p:nvPr>
            <p:ph type="title"/>
          </p:nvPr>
        </p:nvSpPr>
        <p:spPr>
          <a:xfrm>
            <a:off x="3722587" y="1091126"/>
            <a:ext cx="4033837" cy="649287"/>
          </a:xfrm>
        </p:spPr>
        <p:txBody>
          <a:bodyPr/>
          <a:lstStyle/>
          <a:p>
            <a:pPr algn="ctr"/>
            <a:r>
              <a:rPr lang="zh-CN" altLang="en-US" sz="3600">
                <a:solidFill>
                  <a:srgbClr val="800000"/>
                </a:solidFill>
                <a:effectLst>
                  <a:outerShdw blurRad="38100" dist="38100" dir="2700000" algn="tl">
                    <a:srgbClr val="C0C0C0"/>
                  </a:outerShdw>
                </a:effectLst>
                <a:ea typeface="华文隶书" panose="02010800040101010101" pitchFamily="2" charset="-122"/>
              </a:rPr>
              <a:t>主  要  内  容</a:t>
            </a:r>
          </a:p>
        </p:txBody>
      </p:sp>
      <p:sp>
        <p:nvSpPr>
          <p:cNvPr id="6" name="Rectangle 5"/>
          <p:cNvSpPr>
            <a:spLocks noChangeArrowheads="1"/>
          </p:cNvSpPr>
          <p:nvPr/>
        </p:nvSpPr>
        <p:spPr bwMode="auto">
          <a:xfrm>
            <a:off x="2873168" y="381499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3.3 </a:t>
            </a:r>
            <a:r>
              <a:rPr kumimoji="0" lang="zh-CN" altLang="en-US" sz="3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自然演绎推理</a:t>
            </a:r>
          </a:p>
        </p:txBody>
      </p:sp>
      <p:sp>
        <p:nvSpPr>
          <p:cNvPr id="7" name="Rectangle 5"/>
          <p:cNvSpPr>
            <a:spLocks noChangeArrowheads="1"/>
          </p:cNvSpPr>
          <p:nvPr/>
        </p:nvSpPr>
        <p:spPr bwMode="auto">
          <a:xfrm>
            <a:off x="2873170" y="462484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3.4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归结演绎推理</a:t>
            </a:r>
          </a:p>
        </p:txBody>
      </p:sp>
    </p:spTree>
    <p:extLst>
      <p:ext uri="{BB962C8B-B14F-4D97-AF65-F5344CB8AC3E}">
        <p14:creationId xmlns:p14="http://schemas.microsoft.com/office/powerpoint/2010/main" val="506981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1297857" y="1191510"/>
            <a:ext cx="9773266" cy="440120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 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1 </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谓词公式的解释：</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设</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的非空个体域，若对</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中的常量，函数和谓词按如下规定赋值：</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1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为每个个体常量指派</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中的一个元素；</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2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为每个</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元函数指派一个从</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D</a:t>
            </a:r>
            <a:r>
              <a:rPr kumimoji="0" lang="en-US" altLang="zh-CN" sz="2800" b="0" i="0" u="none" strike="noStrike" kern="1200" cap="none" spc="0" normalizeH="0" baseline="30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的一个映射，其中</a:t>
            </a: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D</a:t>
            </a:r>
            <a:r>
              <a:rPr kumimoji="0" lang="en-US" altLang="zh-CN" sz="2800" b="0" i="0" u="none" strike="noStrike" kern="1200" cap="none" spc="0" normalizeH="0" baseline="30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D}</a:t>
            </a:r>
          </a:p>
          <a:p>
            <a:pPr marL="0" marR="645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3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为每个</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元谓词指派一个从</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D</a:t>
            </a:r>
            <a:r>
              <a:rPr kumimoji="0" lang="en-US" altLang="zh-CN" sz="2800" b="0" i="0" u="none" strike="noStrike" kern="1200" cap="none" spc="0" normalizeH="0" baseline="30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的映射，则称这些指派为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上的一个解释</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55275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88578" y="552020"/>
            <a:ext cx="9889254" cy="649288"/>
          </a:xfrm>
        </p:spPr>
        <p:txBody>
          <a:bodyPr>
            <a:noAutofit/>
          </a:bodyPr>
          <a:lstStyle/>
          <a:p>
            <a:r>
              <a:rPr lang="zh-CN" altLang="en-US" sz="2400" dirty="0">
                <a:solidFill>
                  <a:srgbClr val="A4001F"/>
                </a:solidFill>
                <a:latin typeface="等线" panose="020F0502020204030204"/>
                <a:ea typeface="楷体_GB2312" panose="02010609030101010101"/>
                <a:cs typeface="+mn-cs"/>
              </a:rPr>
              <a:t>例</a:t>
            </a:r>
            <a:r>
              <a:rPr lang="en-US" altLang="zh-CN" sz="2400" dirty="0">
                <a:solidFill>
                  <a:srgbClr val="A4001F"/>
                </a:solidFill>
                <a:latin typeface="等线" panose="020F0502020204030204"/>
                <a:ea typeface="楷体_GB2312" panose="02010609030101010101"/>
                <a:cs typeface="+mn-cs"/>
              </a:rPr>
              <a:t>:</a:t>
            </a:r>
            <a:r>
              <a:rPr lang="zh-CN" altLang="en-US" sz="2400" dirty="0">
                <a:latin typeface="等线" panose="020F0502020204030204"/>
                <a:ea typeface="楷体_GB2312" panose="02010609030101010101"/>
                <a:cs typeface="+mn-cs"/>
              </a:rPr>
              <a:t>设个体域</a:t>
            </a:r>
            <a:r>
              <a:rPr lang="en-US" altLang="zh-CN" sz="2400" dirty="0">
                <a:latin typeface="等线" panose="020F0502020204030204"/>
                <a:ea typeface="楷体_GB2312" panose="02010609030101010101"/>
                <a:cs typeface="+mn-cs"/>
              </a:rPr>
              <a:t>D = {1, 2}</a:t>
            </a:r>
            <a:r>
              <a:rPr lang="zh-CN" altLang="en-US" sz="2400" dirty="0">
                <a:latin typeface="等线" panose="020F0502020204030204"/>
                <a:ea typeface="楷体_GB2312" panose="02010609030101010101"/>
                <a:cs typeface="+mn-cs"/>
              </a:rPr>
              <a:t>，求公式</a:t>
            </a:r>
            <a:r>
              <a:rPr lang="en-US" altLang="zh-CN" sz="2400" dirty="0">
                <a:latin typeface="等线" panose="020F0502020204030204"/>
                <a:ea typeface="楷体_GB2312" panose="02010609030101010101"/>
                <a:cs typeface="+mn-cs"/>
              </a:rPr>
              <a:t>A = (∀x)(∃y)P(x, y) </a:t>
            </a:r>
            <a:r>
              <a:rPr lang="zh-CN" altLang="en-US" sz="2400" dirty="0">
                <a:latin typeface="等线" panose="020F0502020204030204"/>
                <a:ea typeface="楷体_GB2312" panose="02010609030101010101"/>
                <a:cs typeface="+mn-cs"/>
              </a:rPr>
              <a:t>在</a:t>
            </a:r>
            <a:r>
              <a:rPr lang="en-US" altLang="zh-CN" sz="2400" dirty="0">
                <a:latin typeface="等线" panose="020F0502020204030204"/>
                <a:ea typeface="楷体_GB2312" panose="02010609030101010101"/>
                <a:cs typeface="+mn-cs"/>
              </a:rPr>
              <a:t>D</a:t>
            </a:r>
            <a:r>
              <a:rPr lang="zh-CN" altLang="en-US" sz="2400" dirty="0">
                <a:latin typeface="等线" panose="020F0502020204030204"/>
                <a:ea typeface="楷体_GB2312" panose="02010609030101010101"/>
                <a:cs typeface="+mn-cs"/>
              </a:rPr>
              <a:t>上的一个解释，并指出在该解释下公式</a:t>
            </a:r>
            <a:r>
              <a:rPr lang="en-US" altLang="zh-CN" sz="2400" dirty="0">
                <a:latin typeface="等线" panose="020F0502020204030204"/>
                <a:ea typeface="楷体_GB2312" panose="02010609030101010101"/>
                <a:cs typeface="+mn-cs"/>
              </a:rPr>
              <a:t>A</a:t>
            </a:r>
            <a:r>
              <a:rPr lang="zh-CN" altLang="en-US" sz="2400" dirty="0">
                <a:latin typeface="等线" panose="020F0502020204030204"/>
                <a:ea typeface="楷体_GB2312" panose="02010609030101010101"/>
                <a:cs typeface="+mn-cs"/>
              </a:rPr>
              <a:t>的真值。</a:t>
            </a:r>
            <a:endParaRPr lang="zh-CN" altLang="en-US" sz="3200"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93057" y="1692955"/>
            <a:ext cx="9773266" cy="35394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解：</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由于公式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没有包含个体常量和函数，因此可以直接为谓词指派真值，设有</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在这个指派下，公式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的真值为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2886997" y="2870250"/>
            <a:ext cx="6477000" cy="1628775"/>
          </a:xfrm>
          <a:prstGeom prst="rect">
            <a:avLst/>
          </a:prstGeom>
        </p:spPr>
      </p:pic>
    </p:spTree>
    <p:extLst>
      <p:ext uri="{BB962C8B-B14F-4D97-AF65-F5344CB8AC3E}">
        <p14:creationId xmlns:p14="http://schemas.microsoft.com/office/powerpoint/2010/main" val="304781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88578" y="552020"/>
            <a:ext cx="9889254" cy="649288"/>
          </a:xfrm>
        </p:spPr>
        <p:txBody>
          <a:bodyPr>
            <a:noAutofit/>
          </a:bodyPr>
          <a:lstStyle/>
          <a:p>
            <a:r>
              <a:rPr lang="zh-CN" altLang="en-US" sz="2400" dirty="0">
                <a:solidFill>
                  <a:srgbClr val="A4001F"/>
                </a:solidFill>
                <a:latin typeface="等线" panose="020F0502020204030204"/>
                <a:ea typeface="楷体_GB2312" panose="02010609030101010101"/>
                <a:cs typeface="+mn-cs"/>
              </a:rPr>
              <a:t>例</a:t>
            </a:r>
            <a:r>
              <a:rPr lang="en-US" altLang="zh-CN" sz="2400" dirty="0">
                <a:solidFill>
                  <a:srgbClr val="A4001F"/>
                </a:solidFill>
                <a:latin typeface="等线" panose="020F0502020204030204"/>
                <a:ea typeface="楷体_GB2312" panose="02010609030101010101"/>
                <a:cs typeface="+mn-cs"/>
              </a:rPr>
              <a:t>:</a:t>
            </a:r>
            <a:r>
              <a:rPr lang="zh-CN" altLang="en-US" sz="2400" dirty="0">
                <a:latin typeface="等线" panose="020F0502020204030204"/>
                <a:ea typeface="楷体_GB2312" panose="02010609030101010101"/>
                <a:cs typeface="+mn-cs"/>
              </a:rPr>
              <a:t>设个体域</a:t>
            </a:r>
            <a:r>
              <a:rPr lang="en-US" altLang="zh-CN" sz="2400" dirty="0">
                <a:latin typeface="等线" panose="020F0502020204030204"/>
                <a:ea typeface="楷体_GB2312" panose="02010609030101010101"/>
                <a:cs typeface="+mn-cs"/>
              </a:rPr>
              <a:t>D = {1, 2}</a:t>
            </a:r>
            <a:r>
              <a:rPr lang="zh-CN" altLang="en-US" sz="2400" dirty="0">
                <a:latin typeface="等线" panose="020F0502020204030204"/>
                <a:ea typeface="楷体_GB2312" panose="02010609030101010101"/>
                <a:cs typeface="+mn-cs"/>
              </a:rPr>
              <a:t>，求公式</a:t>
            </a:r>
            <a:r>
              <a:rPr lang="en-US" altLang="zh-CN" sz="2400" dirty="0">
                <a:latin typeface="等线" panose="020F0502020204030204"/>
                <a:ea typeface="楷体_GB2312" panose="02010609030101010101"/>
                <a:cs typeface="+mn-cs"/>
              </a:rPr>
              <a:t>B =(∀x)P(f (x), a)</a:t>
            </a:r>
            <a:r>
              <a:rPr lang="zh-CN" altLang="en-US" sz="2400" dirty="0">
                <a:latin typeface="等线" panose="020F0502020204030204"/>
                <a:ea typeface="楷体_GB2312" panose="02010609030101010101"/>
                <a:cs typeface="+mn-cs"/>
              </a:rPr>
              <a:t>在</a:t>
            </a:r>
            <a:r>
              <a:rPr lang="en-US" altLang="zh-CN" sz="2400" dirty="0">
                <a:latin typeface="等线" panose="020F0502020204030204"/>
                <a:ea typeface="楷体_GB2312" panose="02010609030101010101"/>
                <a:cs typeface="+mn-cs"/>
              </a:rPr>
              <a:t>D</a:t>
            </a:r>
            <a:r>
              <a:rPr lang="zh-CN" altLang="en-US" sz="2400" dirty="0">
                <a:latin typeface="等线" panose="020F0502020204030204"/>
                <a:ea typeface="楷体_GB2312" panose="02010609030101010101"/>
                <a:cs typeface="+mn-cs"/>
              </a:rPr>
              <a:t>上的一个解释，并</a:t>
            </a:r>
            <a:br>
              <a:rPr lang="zh-CN" altLang="en-US" sz="2400" dirty="0">
                <a:latin typeface="等线" panose="020F0502020204030204"/>
                <a:ea typeface="楷体_GB2312" panose="02010609030101010101"/>
                <a:cs typeface="+mn-cs"/>
              </a:rPr>
            </a:br>
            <a:r>
              <a:rPr lang="zh-CN" altLang="en-US" sz="2400" dirty="0">
                <a:latin typeface="等线" panose="020F0502020204030204"/>
                <a:ea typeface="楷体_GB2312" panose="02010609030101010101"/>
                <a:cs typeface="+mn-cs"/>
              </a:rPr>
              <a:t>指出在该解释下公式</a:t>
            </a:r>
            <a:r>
              <a:rPr lang="en-US" altLang="zh-CN" sz="2400" dirty="0">
                <a:latin typeface="等线" panose="020F0502020204030204"/>
                <a:ea typeface="楷体_GB2312" panose="02010609030101010101"/>
                <a:cs typeface="+mn-cs"/>
              </a:rPr>
              <a:t>B</a:t>
            </a:r>
            <a:r>
              <a:rPr lang="zh-CN" altLang="en-US" sz="2400" dirty="0">
                <a:latin typeface="等线" panose="020F0502020204030204"/>
                <a:ea typeface="楷体_GB2312" panose="02010609030101010101"/>
                <a:cs typeface="+mn-cs"/>
              </a:rPr>
              <a:t>的真值。</a:t>
            </a:r>
            <a:endParaRPr lang="zh-CN" altLang="en-US" sz="3200"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93057" y="1692955"/>
            <a:ext cx="9773266" cy="224676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解：</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设对个体常量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和函数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 (x)</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的真值指派为：</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对谓词的真值指派为：</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p:cNvPicPr>
            <a:picLocks noChangeAspect="1"/>
          </p:cNvPicPr>
          <p:nvPr/>
        </p:nvPicPr>
        <p:blipFill>
          <a:blip r:embed="rId3"/>
          <a:stretch>
            <a:fillRect/>
          </a:stretch>
        </p:blipFill>
        <p:spPr>
          <a:xfrm>
            <a:off x="4507016" y="2233767"/>
            <a:ext cx="2336236" cy="1164386"/>
          </a:xfrm>
          <a:prstGeom prst="rect">
            <a:avLst/>
          </a:prstGeom>
        </p:spPr>
      </p:pic>
      <p:pic>
        <p:nvPicPr>
          <p:cNvPr id="5" name="图片 4"/>
          <p:cNvPicPr>
            <a:picLocks noChangeAspect="1"/>
          </p:cNvPicPr>
          <p:nvPr/>
        </p:nvPicPr>
        <p:blipFill>
          <a:blip r:embed="rId4"/>
          <a:stretch>
            <a:fillRect/>
          </a:stretch>
        </p:blipFill>
        <p:spPr>
          <a:xfrm>
            <a:off x="3336668" y="4119715"/>
            <a:ext cx="5211492" cy="1238865"/>
          </a:xfrm>
          <a:prstGeom prst="rect">
            <a:avLst/>
          </a:prstGeom>
        </p:spPr>
      </p:pic>
      <p:sp>
        <p:nvSpPr>
          <p:cNvPr id="8" name="矩形 7"/>
          <p:cNvSpPr/>
          <p:nvPr/>
        </p:nvSpPr>
        <p:spPr>
          <a:xfrm>
            <a:off x="993057" y="5474864"/>
            <a:ext cx="495199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在该解释下公式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的真值是</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7139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1297857" y="1191510"/>
            <a:ext cx="9773266" cy="526297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2 </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谓词公式的永真性：</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如果谓词公式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对非空个体域</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上的任一解释都取得真值</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上是永真的；如果</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在任何非空个体域上都是永真的，则称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是永真。</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3 </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谓词公式的可满足性：</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对于谓词公式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，如果至少存在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上的一个解释，使公式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在此解释下的真值为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，则称公式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上是可满足的。</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4 </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谓词公式的永假性：</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如果谓词公式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对非空个体域</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上的任一解释都取真值</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上是永假的；如果</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在任何非空个体域上均是永假的，则称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永假。</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Tree>
    <p:extLst>
      <p:ext uri="{BB962C8B-B14F-4D97-AF65-F5344CB8AC3E}">
        <p14:creationId xmlns:p14="http://schemas.microsoft.com/office/powerpoint/2010/main" val="3943510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993057" y="896616"/>
            <a:ext cx="10048569" cy="200054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5 </a:t>
            </a: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谓词公式的等价性：</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设</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上的两个谓词公式，若对</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上的任意解释，</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都有相同的真值，则称</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上是等价的。如果</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是任意非空个体域，则称</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是等价的，记作</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常用的等价式有：</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2" name="矩形 1"/>
          <p:cNvSpPr/>
          <p:nvPr/>
        </p:nvSpPr>
        <p:spPr>
          <a:xfrm>
            <a:off x="1440426" y="2835608"/>
            <a:ext cx="9311148" cy="3416320"/>
          </a:xfrm>
          <a:prstGeom prst="rect">
            <a:avLst/>
          </a:prstGeom>
        </p:spPr>
        <p:txBody>
          <a:bodyPr wrap="square">
            <a:spAutoFit/>
          </a:bodyPr>
          <a:lstStyle/>
          <a:p>
            <a:pPr marL="457200" marR="87470" lvl="0" indent="-457200" algn="l" defTabSz="914400" rtl="0" eaLnBrk="1" fontAlgn="auto" latinLnBrk="0" hangingPunct="1">
              <a:lnSpc>
                <a:spcPct val="100000"/>
              </a:lnSpc>
              <a:spcBef>
                <a:spcPts val="0"/>
              </a:spcBef>
              <a:spcAft>
                <a:spcPts val="0"/>
              </a:spcAft>
              <a:buClrTx/>
              <a:buSzTx/>
              <a:buFontTx/>
              <a:buAutoNum type="arabicParenBoth"/>
              <a:tabLst/>
              <a:defRPr/>
            </a:pP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双重否定律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p>
          <a:p>
            <a:pPr marL="457200" marR="87470" lvl="0" indent="-457200" algn="l" defTabSz="914400" rtl="0" eaLnBrk="1" fontAlgn="auto" latinLnBrk="0" hangingPunct="1">
              <a:lnSpc>
                <a:spcPct val="100000"/>
              </a:lnSpc>
              <a:spcBef>
                <a:spcPts val="0"/>
              </a:spcBef>
              <a:spcAft>
                <a:spcPts val="0"/>
              </a:spcAft>
              <a:buClrTx/>
              <a:buSzTx/>
              <a:buFontTx/>
              <a:buAutoNum type="arabicParenBoth"/>
              <a:tabLst/>
              <a:defRPr/>
            </a:pP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300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交换律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06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06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结合律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04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5155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515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(4)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分配律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51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Tree>
    <p:extLst>
      <p:ext uri="{BB962C8B-B14F-4D97-AF65-F5344CB8AC3E}">
        <p14:creationId xmlns:p14="http://schemas.microsoft.com/office/powerpoint/2010/main" val="1290153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2" name="矩形 1"/>
          <p:cNvSpPr/>
          <p:nvPr/>
        </p:nvSpPr>
        <p:spPr>
          <a:xfrm>
            <a:off x="1182329" y="906601"/>
            <a:ext cx="9827341" cy="5632311"/>
          </a:xfrm>
          <a:prstGeom prst="rect">
            <a:avLst/>
          </a:prstGeom>
        </p:spPr>
        <p:txBody>
          <a:bodyPr wrap="square">
            <a:spAutoFit/>
          </a:bodyPr>
          <a:lstStyle/>
          <a:p>
            <a:pPr marL="0" marR="30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(5)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狄摩根定律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p>
          <a:p>
            <a:pPr marL="0" marR="346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346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(6)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吸收律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74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74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(7)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补余律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T,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F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7750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775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(8)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连词化归律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2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a:t>
            </a:r>
            <a:r>
              <a:rPr kumimoji="0" lang="en-US" altLang="zh-CN" sz="2400" b="1" i="0" u="none" strike="noStrike" kern="1200" cap="none" spc="0" normalizeH="0" baseline="0" noProof="0" dirty="0">
                <a:ln>
                  <a:noFill/>
                </a:ln>
                <a:solidFill>
                  <a:srgbClr val="0000CC"/>
                </a:solidFill>
                <a:effectLst/>
                <a:uLnTx/>
                <a:uFillTx/>
                <a:latin typeface="Courier New" panose="02070309020205020404" pitchFamily="49"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2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a:t>
            </a:r>
            <a:r>
              <a:rPr kumimoji="0" lang="en-US" altLang="zh-CN" sz="2400" b="1" i="0" u="none" strike="noStrike" kern="1200" cap="none" spc="0" normalizeH="0" baseline="0" noProof="0" dirty="0">
                <a:ln>
                  <a:noFill/>
                </a:ln>
                <a:solidFill>
                  <a:srgbClr val="0000CC"/>
                </a:solidFill>
                <a:effectLst/>
                <a:uLnTx/>
                <a:uFillTx/>
                <a:latin typeface="Courier New" panose="02070309020205020404" pitchFamily="49"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199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199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(9)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量词转换律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 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 P)</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010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01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(10)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量词分配律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p>
          <a:p>
            <a:pPr marL="0" marR="501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x)Q</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08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x)Q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Tree>
    <p:extLst>
      <p:ext uri="{BB962C8B-B14F-4D97-AF65-F5344CB8AC3E}">
        <p14:creationId xmlns:p14="http://schemas.microsoft.com/office/powerpoint/2010/main" val="14953794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1071715" y="955610"/>
            <a:ext cx="10048569" cy="181588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6 </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永真蕴含式：</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，如果</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永真，则称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永真蕴含</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，且称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的逻辑结论，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的前提，记作</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常用的永真蕴含式如下：</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3" name="矩形 2"/>
          <p:cNvSpPr/>
          <p:nvPr/>
        </p:nvSpPr>
        <p:spPr>
          <a:xfrm>
            <a:off x="1317522" y="2909252"/>
            <a:ext cx="8799871" cy="3539430"/>
          </a:xfrm>
          <a:prstGeom prst="rect">
            <a:avLst/>
          </a:prstGeom>
        </p:spPr>
        <p:txBody>
          <a:bodyPr wrap="square">
            <a:spAutoFit/>
          </a:bodyPr>
          <a:lstStyle/>
          <a:p>
            <a:pPr marL="514350" marR="60220" lvl="0" indent="-514350" algn="l" defTabSz="914400" rtl="0" eaLnBrk="1" fontAlgn="auto" latinLnBrk="0" hangingPunct="1">
              <a:lnSpc>
                <a:spcPct val="100000"/>
              </a:lnSpc>
              <a:spcBef>
                <a:spcPts val="0"/>
              </a:spcBef>
              <a:spcAft>
                <a:spcPts val="0"/>
              </a:spcAft>
              <a:buClrTx/>
              <a:buSzTx/>
              <a:buFontTx/>
              <a:buAutoNum type="arabicParenBoth"/>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化简式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a:t>
            </a:r>
          </a:p>
          <a:p>
            <a:pPr marL="514350" marR="60220" lvl="0" indent="-514350" algn="l" defTabSz="914400" rtl="0" eaLnBrk="1" fontAlgn="auto" latinLnBrk="0" hangingPunct="1">
              <a:lnSpc>
                <a:spcPct val="100000"/>
              </a:lnSpc>
              <a:spcBef>
                <a:spcPts val="0"/>
              </a:spcBef>
              <a:spcAft>
                <a:spcPts val="0"/>
              </a:spcAft>
              <a:buClrTx/>
              <a:buSzTx/>
              <a:buFontTx/>
              <a:buAutoNum type="arabicParenBoth"/>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602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(2)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附加式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p>
          <a:p>
            <a:pPr marL="0" marR="602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7477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(3)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析取三段论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 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a:t>
            </a:r>
          </a:p>
          <a:p>
            <a:pPr marL="0" marR="747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7477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(4)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假言推理</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a:t>
            </a:r>
          </a:p>
          <a:p>
            <a:pPr marL="0" marR="747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p:txBody>
      </p:sp>
    </p:spTree>
    <p:extLst>
      <p:ext uri="{BB962C8B-B14F-4D97-AF65-F5344CB8AC3E}">
        <p14:creationId xmlns:p14="http://schemas.microsoft.com/office/powerpoint/2010/main" val="2798128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4226C10-88DF-4277-8A5B-0CFC399D8A2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grpSp>
        <p:nvGrpSpPr>
          <p:cNvPr id="16" name="Group 18"/>
          <p:cNvGrpSpPr>
            <a:grpSpLocks/>
          </p:cNvGrpSpPr>
          <p:nvPr/>
        </p:nvGrpSpPr>
        <p:grpSpPr bwMode="auto">
          <a:xfrm>
            <a:off x="2478088" y="1398588"/>
            <a:ext cx="8116887" cy="4148137"/>
            <a:chOff x="521" y="845"/>
            <a:chExt cx="5113" cy="2613"/>
          </a:xfrm>
        </p:grpSpPr>
        <p:grpSp>
          <p:nvGrpSpPr>
            <p:cNvPr id="17" name="Group 17"/>
            <p:cNvGrpSpPr>
              <a:grpSpLocks/>
            </p:cNvGrpSpPr>
            <p:nvPr/>
          </p:nvGrpSpPr>
          <p:grpSpPr bwMode="auto">
            <a:xfrm>
              <a:off x="521" y="845"/>
              <a:ext cx="4609" cy="1608"/>
              <a:chOff x="521" y="845"/>
              <a:chExt cx="4609" cy="1608"/>
            </a:xfrm>
          </p:grpSpPr>
          <p:sp>
            <p:nvSpPr>
              <p:cNvPr id="22" name="Text Box 5"/>
              <p:cNvSpPr txBox="1">
                <a:spLocks noChangeArrowheads="1"/>
              </p:cNvSpPr>
              <p:nvPr/>
            </p:nvSpPr>
            <p:spPr bwMode="auto">
              <a:xfrm>
                <a:off x="1882" y="845"/>
                <a:ext cx="1676" cy="38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人工智能学科</a:t>
                </a:r>
              </a:p>
            </p:txBody>
          </p:sp>
          <p:sp>
            <p:nvSpPr>
              <p:cNvPr id="23" name="Text Box 6"/>
              <p:cNvSpPr txBox="1">
                <a:spLocks noChangeArrowheads="1"/>
              </p:cNvSpPr>
              <p:nvPr/>
            </p:nvSpPr>
            <p:spPr bwMode="auto">
              <a:xfrm>
                <a:off x="521" y="2070"/>
                <a:ext cx="1162" cy="38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知识获取</a:t>
                </a:r>
              </a:p>
            </p:txBody>
          </p:sp>
          <p:sp>
            <p:nvSpPr>
              <p:cNvPr id="24" name="Text Box 7"/>
              <p:cNvSpPr txBox="1">
                <a:spLocks noChangeArrowheads="1"/>
              </p:cNvSpPr>
              <p:nvPr/>
            </p:nvSpPr>
            <p:spPr bwMode="auto">
              <a:xfrm>
                <a:off x="2290" y="2070"/>
                <a:ext cx="1162" cy="38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知识表示</a:t>
                </a:r>
              </a:p>
            </p:txBody>
          </p:sp>
          <p:sp>
            <p:nvSpPr>
              <p:cNvPr id="25" name="Text Box 8"/>
              <p:cNvSpPr txBox="1">
                <a:spLocks noChangeArrowheads="1"/>
              </p:cNvSpPr>
              <p:nvPr/>
            </p:nvSpPr>
            <p:spPr bwMode="auto">
              <a:xfrm>
                <a:off x="3968" y="2070"/>
                <a:ext cx="1162" cy="38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知识推理</a:t>
                </a:r>
              </a:p>
            </p:txBody>
          </p:sp>
          <p:sp>
            <p:nvSpPr>
              <p:cNvPr id="26" name="Line 9"/>
              <p:cNvSpPr>
                <a:spLocks noChangeShapeType="1"/>
              </p:cNvSpPr>
              <p:nvPr/>
            </p:nvSpPr>
            <p:spPr bwMode="auto">
              <a:xfrm flipH="1">
                <a:off x="1111" y="1253"/>
                <a:ext cx="1360" cy="817"/>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Line 10"/>
              <p:cNvSpPr>
                <a:spLocks noChangeShapeType="1"/>
              </p:cNvSpPr>
              <p:nvPr/>
            </p:nvSpPr>
            <p:spPr bwMode="auto">
              <a:xfrm>
                <a:off x="2698" y="1253"/>
                <a:ext cx="0" cy="817"/>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 name="Line 11"/>
              <p:cNvSpPr>
                <a:spLocks noChangeShapeType="1"/>
              </p:cNvSpPr>
              <p:nvPr/>
            </p:nvSpPr>
            <p:spPr bwMode="auto">
              <a:xfrm>
                <a:off x="3152" y="1260"/>
                <a:ext cx="1406" cy="810"/>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18" name="Text Box 13"/>
            <p:cNvSpPr txBox="1">
              <a:spLocks noChangeArrowheads="1"/>
            </p:cNvSpPr>
            <p:nvPr/>
          </p:nvSpPr>
          <p:spPr bwMode="auto">
            <a:xfrm>
              <a:off x="2693" y="3100"/>
              <a:ext cx="1259" cy="345"/>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确定性推理</a:t>
              </a:r>
            </a:p>
          </p:txBody>
        </p:sp>
        <p:sp>
          <p:nvSpPr>
            <p:cNvPr id="19" name="Text Box 14"/>
            <p:cNvSpPr txBox="1">
              <a:spLocks noChangeArrowheads="1"/>
            </p:cNvSpPr>
            <p:nvPr/>
          </p:nvSpPr>
          <p:spPr bwMode="auto">
            <a:xfrm>
              <a:off x="4150" y="3113"/>
              <a:ext cx="1484" cy="345"/>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不确定性推理</a:t>
              </a:r>
            </a:p>
          </p:txBody>
        </p:sp>
        <p:sp>
          <p:nvSpPr>
            <p:cNvPr id="20" name="Line 15"/>
            <p:cNvSpPr>
              <a:spLocks noChangeShapeType="1"/>
            </p:cNvSpPr>
            <p:nvPr/>
          </p:nvSpPr>
          <p:spPr bwMode="auto">
            <a:xfrm flipH="1">
              <a:off x="3470" y="2478"/>
              <a:ext cx="862" cy="635"/>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Line 16"/>
            <p:cNvSpPr>
              <a:spLocks noChangeShapeType="1"/>
            </p:cNvSpPr>
            <p:nvPr/>
          </p:nvSpPr>
          <p:spPr bwMode="auto">
            <a:xfrm>
              <a:off x="4558" y="2478"/>
              <a:ext cx="409" cy="635"/>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464588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1071715" y="955610"/>
            <a:ext cx="10048569"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常用的永真蕴含式如下：</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5" name="矩形 4"/>
          <p:cNvSpPr/>
          <p:nvPr/>
        </p:nvSpPr>
        <p:spPr>
          <a:xfrm>
            <a:off x="1219198" y="1616590"/>
            <a:ext cx="9901086" cy="4524315"/>
          </a:xfrm>
          <a:prstGeom prst="rect">
            <a:avLst/>
          </a:prstGeom>
        </p:spPr>
        <p:txBody>
          <a:bodyPr wrap="square">
            <a:spAutoFit/>
          </a:bodyPr>
          <a:lstStyle/>
          <a:p>
            <a:pPr marL="0" marR="743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(5)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拒取式</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6695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669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(6)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假言三段论</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00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0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(7)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二难推理</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R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750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75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(8)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全称固化</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x)P(x)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P(y)</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11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是个体域中的任一个体，依此可消去谓词公式中的全称量词。</a:t>
            </a:r>
          </a:p>
          <a:p>
            <a:pPr marL="0" marR="750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75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(9)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存在固化</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x)P(x)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P(y)</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48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是个体域中某一个可以使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为真的个体，依此可消去谓词公式中的存在量词。 </a:t>
            </a:r>
          </a:p>
        </p:txBody>
      </p:sp>
    </p:spTree>
    <p:extLst>
      <p:ext uri="{BB962C8B-B14F-4D97-AF65-F5344CB8AC3E}">
        <p14:creationId xmlns:p14="http://schemas.microsoft.com/office/powerpoint/2010/main" val="3567044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0737684-B277-4C29-A1CD-F33BA24753D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71369" name="Rectangle 9"/>
          <p:cNvSpPr>
            <a:spLocks noChangeArrowheads="1"/>
          </p:cNvSpPr>
          <p:nvPr/>
        </p:nvSpPr>
        <p:spPr bwMode="auto">
          <a:xfrm>
            <a:off x="1024963" y="1271875"/>
            <a:ext cx="10645927"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00000"/>
              </a:lnSpc>
              <a:spcBef>
                <a:spcPct val="50000"/>
              </a:spcBef>
              <a:spcAft>
                <a:spcPts val="0"/>
              </a:spcAft>
              <a:buClr>
                <a:srgbClr val="0000FF"/>
              </a:buClr>
              <a:buSzTx/>
              <a:buFont typeface="Wingdings 2" panose="05020102010507070707" pitchFamily="18" charset="2"/>
              <a:buNone/>
              <a:tabLst/>
              <a:defRPr/>
            </a:pPr>
            <a:r>
              <a:rPr kumimoji="0" lang="zh-CN" altLang="en-US" sz="1800" b="1" i="0" u="none" strike="noStrike" kern="1200" cap="none" spc="0" normalizeH="0" baseline="0" noProof="0" dirty="0">
                <a:ln>
                  <a:noFill/>
                </a:ln>
                <a:solidFill>
                  <a:srgbClr val="800000"/>
                </a:solidFill>
                <a:effectLst/>
                <a:uLnTx/>
                <a:uFillTx/>
                <a:latin typeface="Arial" panose="020B0604020202020204" pitchFamily="34" charset="0"/>
                <a:ea typeface="宋体" panose="02010600030101010101" pitchFamily="2" charset="-122"/>
                <a:cs typeface="+mn-cs"/>
                <a:sym typeface="Wingdings" panose="05000000000000000000" pitchFamily="2" charset="2"/>
              </a:rPr>
              <a:t>  </a:t>
            </a:r>
            <a:r>
              <a:rPr kumimoji="0" lang="zh-CN" altLang="en-US" sz="2800" b="1" i="0" u="none" strike="noStrike" kern="1200" cap="none" spc="0" normalizeH="0" baseline="0" noProof="0" dirty="0">
                <a:ln>
                  <a:noFill/>
                </a:ln>
                <a:solidFill>
                  <a:srgbClr val="800000"/>
                </a:solidFill>
                <a:effectLst/>
                <a:uLnTx/>
                <a:uFillTx/>
                <a:latin typeface="楷体_GB2312" pitchFamily="49" charset="-122"/>
                <a:ea typeface="楷体_GB2312" pitchFamily="49" charset="-122"/>
                <a:cs typeface="Arial" panose="020B0604020202020204" pitchFamily="34" charset="0"/>
              </a:rPr>
              <a:t>推理的定义</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rPr>
              <a:t>   推理就是</a:t>
            </a:r>
            <a:r>
              <a:rPr kumimoji="0" lang="zh-CN" altLang="en-US" sz="28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Arial" panose="020B0604020202020204" pitchFamily="34" charset="0"/>
              </a:rPr>
              <a:t>按照某种策略从已有事实和知识推出结论的过程</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rPr>
              <a:t>。</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endParaRPr>
          </a:p>
          <a:p>
            <a:pPr marL="711200" marR="6920" lvl="0" indent="-71120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endParaRPr>
          </a:p>
          <a:p>
            <a:pPr marL="711200" marR="692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心理学对推理有两种解释：</a:t>
            </a:r>
          </a:p>
          <a:p>
            <a:pPr marL="711200" marR="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Arial" panose="020B0604020202020204" pitchFamily="34" charset="0"/>
                <a:ea typeface="楷体_GB2312"/>
                <a:cs typeface="+mn-cs"/>
              </a:rPr>
              <a:t>    从结构的角度：</a:t>
            </a:r>
          </a:p>
          <a:p>
            <a:pPr marL="711200" marR="690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认为推理由两个以上的判断所组成，把判断定义为对客观事物做出肯定或否</a:t>
            </a:r>
            <a:endParaRPr kumimoji="0" lang="en-US" altLang="zh-CN"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endParaRPr>
          </a:p>
          <a:p>
            <a:pPr marL="711200" marR="690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定的思维活动；认为判断是在概念的基础上进行的，所揭示的是概念之间</a:t>
            </a:r>
            <a:endParaRPr kumimoji="0" lang="en-US" altLang="zh-CN"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endParaRPr>
          </a:p>
          <a:p>
            <a:pPr marL="711200" marR="690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联系和关系。例如，若有以下两个判断：</a:t>
            </a:r>
          </a:p>
          <a:p>
            <a:pPr marL="711200" marR="7837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①计算机系的学生都会编程序；</a:t>
            </a:r>
          </a:p>
          <a:p>
            <a:pPr marL="711200" marR="7837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②程强是计算机系的一名学生；</a:t>
            </a:r>
          </a:p>
          <a:p>
            <a:pPr marL="711200" marR="9142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则可得出下面第三个判断：</a:t>
            </a:r>
          </a:p>
          <a:p>
            <a:pPr marL="711200" marR="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③程强会编程序。</a:t>
            </a:r>
          </a:p>
          <a:p>
            <a:pPr marL="711200" marR="1495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因此，推理就是对已有判断进行分析和综合，再得出新的判断的过程。</a:t>
            </a:r>
          </a:p>
        </p:txBody>
      </p:sp>
      <p:sp>
        <p:nvSpPr>
          <p:cNvPr id="271377" name="Rectangle 17"/>
          <p:cNvSpPr>
            <a:spLocks noGrp="1"/>
          </p:cNvSpPr>
          <p:nvPr>
            <p:ph type="title"/>
          </p:nvPr>
        </p:nvSpPr>
        <p:spPr>
          <a:xfrm>
            <a:off x="245192" y="141954"/>
            <a:ext cx="8229600" cy="649288"/>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3.1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推理概述</a:t>
            </a:r>
          </a:p>
        </p:txBody>
      </p:sp>
      <p:sp>
        <p:nvSpPr>
          <p:cNvPr id="3" name="矩形 2"/>
          <p:cNvSpPr/>
          <p:nvPr/>
        </p:nvSpPr>
        <p:spPr>
          <a:xfrm>
            <a:off x="3810267" y="508339"/>
            <a:ext cx="4158511" cy="523220"/>
          </a:xfrm>
          <a:prstGeom prst="rect">
            <a:avLst/>
          </a:prstGeom>
        </p:spPr>
        <p:txBody>
          <a:bodyPr wrap="none">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en-US" altLang="zh-CN"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3.1.1  </a:t>
            </a:r>
            <a:r>
              <a:rPr kumimoji="0" lang="zh-CN" altLang="en-US"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推理的基本概念</a:t>
            </a:r>
          </a:p>
        </p:txBody>
      </p:sp>
    </p:spTree>
    <p:extLst>
      <p:ext uri="{BB962C8B-B14F-4D97-AF65-F5344CB8AC3E}">
        <p14:creationId xmlns:p14="http://schemas.microsoft.com/office/powerpoint/2010/main" val="1947699061"/>
      </p:ext>
    </p:extLst>
  </p:cSld>
  <p:clrMapOvr>
    <a:masterClrMapping/>
  </p:clrMapOvr>
  <p:transition spd="slow">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0737684-B277-4C29-A1CD-F33BA24753D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71369" name="Rectangle 9"/>
          <p:cNvSpPr>
            <a:spLocks noChangeArrowheads="1"/>
          </p:cNvSpPr>
          <p:nvPr/>
        </p:nvSpPr>
        <p:spPr bwMode="auto">
          <a:xfrm>
            <a:off x="847982" y="1270571"/>
            <a:ext cx="1064592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楷体_GB2312"/>
                <a:cs typeface="+mn-cs"/>
              </a:rPr>
              <a:t>    从过程的角度：</a:t>
            </a: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    认为推理是在给定信息和已有知识的基础上的一系列加工操作，提出了如下人类推理的公式：</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y=F(x, k)</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8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为推理时给出的信息，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k</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为推理时可用的领域知识和特殊事例，</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为可用的一系列操作，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为推理过程所得到的结论。 </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rPr>
              <a:t>    </a:t>
            </a:r>
            <a:endParaRPr kumimoji="0" lang="zh-CN" altLang="en-US" sz="24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endParaRPr>
          </a:p>
        </p:txBody>
      </p:sp>
      <p:sp>
        <p:nvSpPr>
          <p:cNvPr id="271377" name="Rectangle 17"/>
          <p:cNvSpPr>
            <a:spLocks noGrp="1"/>
          </p:cNvSpPr>
          <p:nvPr>
            <p:ph type="title"/>
          </p:nvPr>
        </p:nvSpPr>
        <p:spPr>
          <a:xfrm>
            <a:off x="245192" y="141954"/>
            <a:ext cx="8229600" cy="649288"/>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3.1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推理概述</a:t>
            </a:r>
          </a:p>
        </p:txBody>
      </p:sp>
      <p:sp>
        <p:nvSpPr>
          <p:cNvPr id="5" name="矩形 4"/>
          <p:cNvSpPr/>
          <p:nvPr/>
        </p:nvSpPr>
        <p:spPr>
          <a:xfrm>
            <a:off x="847982" y="4186553"/>
            <a:ext cx="10862237"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楷体_GB231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楷体_GB2312"/>
                <a:cs typeface="+mn-cs"/>
              </a:rPr>
              <a:t>推理的机器实现</a:t>
            </a: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    人工智能中的推理是由推理机完成的。所谓推理机，是指系统中用来实现推理的那段程序。</a:t>
            </a: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    根据推理所用知识的不同，推理方式和推理方法的不同，推理机的构造也有所不同。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 name="矩形 7"/>
          <p:cNvSpPr/>
          <p:nvPr/>
        </p:nvSpPr>
        <p:spPr>
          <a:xfrm>
            <a:off x="3869261" y="631949"/>
            <a:ext cx="4158511" cy="523220"/>
          </a:xfrm>
          <a:prstGeom prst="rect">
            <a:avLst/>
          </a:prstGeom>
        </p:spPr>
        <p:txBody>
          <a:bodyPr wrap="none">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en-US" altLang="zh-CN"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3.1.1  </a:t>
            </a:r>
            <a:r>
              <a:rPr kumimoji="0" lang="zh-CN" altLang="en-US"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推理的基本概念</a:t>
            </a:r>
          </a:p>
        </p:txBody>
      </p:sp>
    </p:spTree>
    <p:extLst>
      <p:ext uri="{BB962C8B-B14F-4D97-AF65-F5344CB8AC3E}">
        <p14:creationId xmlns:p14="http://schemas.microsoft.com/office/powerpoint/2010/main" val="931083939"/>
      </p:ext>
    </p:extLst>
  </p:cSld>
  <p:clrMapOvr>
    <a:masterClrMapping/>
  </p:clrMapOvr>
  <p:transition spd="slow">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F322EBE-CF55-433A-B769-4FA6FA4FBEA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06884" name="Rectangle 4"/>
          <p:cNvSpPr>
            <a:spLocks noGrp="1"/>
          </p:cNvSpPr>
          <p:nvPr>
            <p:ph type="title"/>
          </p:nvPr>
        </p:nvSpPr>
        <p:spPr>
          <a:xfrm>
            <a:off x="667979" y="227424"/>
            <a:ext cx="8229600" cy="649287"/>
          </a:xfrm>
        </p:spPr>
        <p:txBody>
          <a:bodyPr/>
          <a:lstStyle/>
          <a:p>
            <a:pPr>
              <a:spcBef>
                <a:spcPct val="50000"/>
              </a:spcBef>
              <a:buClr>
                <a:srgbClr val="0000FF"/>
              </a:buClr>
              <a:buFont typeface="Wingdings 2" panose="05020102010507070707" pitchFamily="18" charset="2"/>
              <a:buNone/>
            </a:pPr>
            <a:r>
              <a:rPr lang="en-US" altLang="zh-CN" sz="2800" dirty="0">
                <a:solidFill>
                  <a:srgbClr val="0000FF"/>
                </a:solidFill>
                <a:latin typeface="黑体" panose="02010609060101010101" pitchFamily="49" charset="-122"/>
                <a:ea typeface="黑体" panose="02010609060101010101" pitchFamily="49" charset="-122"/>
              </a:rPr>
              <a:t>3.1.2  </a:t>
            </a:r>
            <a:r>
              <a:rPr lang="zh-CN" altLang="en-US" sz="2800" dirty="0">
                <a:solidFill>
                  <a:srgbClr val="0000FF"/>
                </a:solidFill>
                <a:latin typeface="黑体" panose="02010609060101010101" pitchFamily="49" charset="-122"/>
                <a:ea typeface="黑体" panose="02010609060101010101" pitchFamily="49" charset="-122"/>
              </a:rPr>
              <a:t>推理的分类</a:t>
            </a:r>
          </a:p>
        </p:txBody>
      </p:sp>
      <p:sp>
        <p:nvSpPr>
          <p:cNvPr id="506883" name="Rectangle 3"/>
          <p:cNvSpPr>
            <a:spLocks noGrp="1"/>
          </p:cNvSpPr>
          <p:nvPr>
            <p:ph type="body" idx="4294967295"/>
          </p:nvPr>
        </p:nvSpPr>
        <p:spPr>
          <a:xfrm>
            <a:off x="1319520" y="1002533"/>
            <a:ext cx="8424862" cy="4525962"/>
          </a:xfrm>
        </p:spPr>
        <p:txBody>
          <a:bodyPr/>
          <a:lstStyle/>
          <a:p>
            <a:pPr>
              <a:lnSpc>
                <a:spcPct val="120000"/>
              </a:lnSpc>
              <a:spcBef>
                <a:spcPct val="30000"/>
              </a:spcBef>
              <a:buClr>
                <a:srgbClr val="33CC33"/>
              </a:buClr>
              <a:buSzPct val="90000"/>
              <a:buFont typeface="Wingdings" panose="05000000000000000000" pitchFamily="2" charset="2"/>
              <a:buChar char="v"/>
            </a:pPr>
            <a:r>
              <a:rPr lang="en-US" altLang="zh-CN" b="1" dirty="0">
                <a:solidFill>
                  <a:srgbClr val="009900"/>
                </a:solidFill>
                <a:latin typeface="楷体_GB2312" pitchFamily="49" charset="-122"/>
                <a:ea typeface="楷体_GB2312" pitchFamily="49" charset="-122"/>
                <a:cs typeface="Arial" panose="020B0604020202020204" pitchFamily="34" charset="0"/>
              </a:rPr>
              <a:t> </a:t>
            </a:r>
            <a:r>
              <a:rPr lang="zh-CN" altLang="en-US" b="1" dirty="0">
                <a:solidFill>
                  <a:srgbClr val="009900"/>
                </a:solidFill>
                <a:latin typeface="楷体_GB2312" pitchFamily="49" charset="-122"/>
                <a:ea typeface="楷体_GB2312" pitchFamily="49" charset="-122"/>
                <a:cs typeface="Arial" panose="020B0604020202020204" pitchFamily="34" charset="0"/>
              </a:rPr>
              <a:t>按推理的逻辑基础分类</a:t>
            </a:r>
            <a:r>
              <a:rPr lang="zh-CN" altLang="en-US" b="1" dirty="0">
                <a:latin typeface="楷体_GB2312" pitchFamily="49" charset="-122"/>
                <a:ea typeface="楷体_GB2312" pitchFamily="49" charset="-122"/>
                <a:cs typeface="Arial" panose="020B0604020202020204" pitchFamily="34" charset="0"/>
              </a:rPr>
              <a:t> </a:t>
            </a:r>
          </a:p>
          <a:p>
            <a:pPr>
              <a:lnSpc>
                <a:spcPct val="120000"/>
              </a:lnSpc>
              <a:spcBef>
                <a:spcPct val="30000"/>
              </a:spcBef>
              <a:buClr>
                <a:srgbClr val="0000FF"/>
              </a:buClr>
              <a:buFont typeface="Wingdings" panose="05000000000000000000" pitchFamily="2" charset="2"/>
              <a:buNone/>
            </a:pPr>
            <a:r>
              <a:rPr lang="en-US" altLang="zh-CN" b="1" dirty="0">
                <a:solidFill>
                  <a:schemeClr val="accent1"/>
                </a:solidFill>
                <a:latin typeface="楷体_GB2312" pitchFamily="49" charset="-122"/>
                <a:ea typeface="楷体_GB2312" pitchFamily="49" charset="-122"/>
                <a:cs typeface="Arial" panose="020B0604020202020204" pitchFamily="34" charset="0"/>
              </a:rPr>
              <a:t>1</a:t>
            </a:r>
            <a:r>
              <a:rPr lang="zh-CN" altLang="en-US" b="1" dirty="0">
                <a:solidFill>
                  <a:schemeClr val="accent1"/>
                </a:solidFill>
                <a:latin typeface="楷体_GB2312" pitchFamily="49" charset="-122"/>
                <a:ea typeface="楷体_GB2312" pitchFamily="49" charset="-122"/>
                <a:cs typeface="Arial" panose="020B0604020202020204" pitchFamily="34" charset="0"/>
              </a:rPr>
              <a:t>）演绎推理：</a:t>
            </a:r>
          </a:p>
          <a:p>
            <a:pPr>
              <a:lnSpc>
                <a:spcPct val="120000"/>
              </a:lnSpc>
              <a:spcBef>
                <a:spcPct val="30000"/>
              </a:spcBef>
              <a:buClr>
                <a:srgbClr val="0000FF"/>
              </a:buClr>
              <a:buFont typeface="Wingdings" panose="05000000000000000000" pitchFamily="2" charset="2"/>
              <a:buNone/>
            </a:pPr>
            <a:r>
              <a:rPr lang="zh-CN" altLang="en-US" b="1" dirty="0">
                <a:latin typeface="楷体_GB2312" pitchFamily="49" charset="-122"/>
                <a:ea typeface="楷体_GB2312" pitchFamily="49" charset="-122"/>
                <a:cs typeface="Arial" panose="020B0604020202020204" pitchFamily="34" charset="0"/>
              </a:rPr>
              <a:t>      从已知的一般性知识出发，推理出适合于某种个别情况的结论过程。</a:t>
            </a:r>
          </a:p>
          <a:p>
            <a:pPr>
              <a:lnSpc>
                <a:spcPct val="120000"/>
              </a:lnSpc>
              <a:spcBef>
                <a:spcPct val="30000"/>
              </a:spcBef>
              <a:buClr>
                <a:srgbClr val="0000FF"/>
              </a:buClr>
              <a:buFont typeface="Wingdings" panose="05000000000000000000" pitchFamily="2" charset="2"/>
              <a:buNone/>
            </a:pPr>
            <a:r>
              <a:rPr lang="zh-CN" altLang="en-US" b="1" dirty="0">
                <a:latin typeface="楷体_GB2312" pitchFamily="49" charset="-122"/>
                <a:ea typeface="楷体_GB2312" pitchFamily="49" charset="-122"/>
                <a:cs typeface="Arial" panose="020B0604020202020204" pitchFamily="34" charset="0"/>
              </a:rPr>
              <a:t>      即从</a:t>
            </a:r>
            <a:r>
              <a:rPr lang="zh-CN" altLang="en-US" b="1" dirty="0">
                <a:solidFill>
                  <a:srgbClr val="CC0000"/>
                </a:solidFill>
                <a:latin typeface="楷体_GB2312" pitchFamily="49" charset="-122"/>
                <a:ea typeface="楷体_GB2312" pitchFamily="49" charset="-122"/>
                <a:cs typeface="Arial" panose="020B0604020202020204" pitchFamily="34" charset="0"/>
              </a:rPr>
              <a:t>一般到个别</a:t>
            </a:r>
            <a:r>
              <a:rPr lang="zh-CN" altLang="en-US" b="1" dirty="0">
                <a:latin typeface="楷体_GB2312" pitchFamily="49" charset="-122"/>
                <a:ea typeface="楷体_GB2312" pitchFamily="49" charset="-122"/>
                <a:cs typeface="Arial" panose="020B0604020202020204" pitchFamily="34" charset="0"/>
              </a:rPr>
              <a:t>的推理。</a:t>
            </a:r>
          </a:p>
          <a:p>
            <a:pPr>
              <a:lnSpc>
                <a:spcPct val="120000"/>
              </a:lnSpc>
              <a:spcBef>
                <a:spcPct val="30000"/>
              </a:spcBef>
              <a:buClr>
                <a:srgbClr val="0000FF"/>
              </a:buClr>
              <a:buFont typeface="Wingdings" panose="05000000000000000000" pitchFamily="2" charset="2"/>
              <a:buNone/>
            </a:pPr>
            <a:r>
              <a:rPr lang="zh-CN" altLang="en-US" b="1" dirty="0">
                <a:latin typeface="楷体_GB2312" pitchFamily="49" charset="-122"/>
                <a:ea typeface="楷体_GB2312" pitchFamily="49" charset="-122"/>
                <a:cs typeface="Arial" panose="020B0604020202020204" pitchFamily="34" charset="0"/>
              </a:rPr>
              <a:t>      常用形式：三段论法</a:t>
            </a:r>
            <a:r>
              <a:rPr lang="en-US" altLang="zh-CN" b="1" dirty="0">
                <a:latin typeface="楷体_GB2312" pitchFamily="49" charset="-122"/>
                <a:ea typeface="楷体_GB2312" pitchFamily="49" charset="-122"/>
                <a:cs typeface="Arial" panose="020B0604020202020204" pitchFamily="34" charset="0"/>
              </a:rPr>
              <a:t>(</a:t>
            </a:r>
            <a:r>
              <a:rPr lang="zh-CN" altLang="en-US" b="1" dirty="0">
                <a:latin typeface="楷体_GB2312" pitchFamily="49" charset="-122"/>
                <a:ea typeface="楷体_GB2312" pitchFamily="49" charset="-122"/>
                <a:cs typeface="Arial" panose="020B0604020202020204" pitchFamily="34" charset="0"/>
              </a:rPr>
              <a:t>大前提、小前提、结论</a:t>
            </a:r>
            <a:r>
              <a:rPr lang="en-US" altLang="zh-CN" b="1" dirty="0">
                <a:latin typeface="楷体_GB2312" pitchFamily="49" charset="-122"/>
                <a:ea typeface="楷体_GB2312" pitchFamily="49" charset="-122"/>
                <a:cs typeface="Arial" panose="020B0604020202020204" pitchFamily="34" charset="0"/>
              </a:rPr>
              <a:t>)</a:t>
            </a:r>
          </a:p>
        </p:txBody>
      </p:sp>
      <p:sp>
        <p:nvSpPr>
          <p:cNvPr id="3" name="矩形 2"/>
          <p:cNvSpPr/>
          <p:nvPr/>
        </p:nvSpPr>
        <p:spPr>
          <a:xfrm>
            <a:off x="1995947" y="4842807"/>
            <a:ext cx="9193161" cy="1696105"/>
          </a:xfrm>
          <a:prstGeom prst="rect">
            <a:avLst/>
          </a:prstGeom>
        </p:spPr>
        <p:txBody>
          <a:bodyPr wrap="square">
            <a:spAutoFit/>
          </a:bodyPr>
          <a:lstStyle/>
          <a:p>
            <a:pPr marL="0" marR="3912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楷体_GB2312"/>
                <a:cs typeface="+mn-cs"/>
              </a:rPr>
              <a:t>大前提：</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是已知的一般性知识或推理过程得到的判断；</a:t>
            </a:r>
          </a:p>
          <a:p>
            <a:pPr marL="0" marR="3912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楷体_GB2312"/>
                <a:cs typeface="+mn-cs"/>
              </a:rPr>
              <a:t>小前提：</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是关于某种具体情况或某个具体实例的判断；</a:t>
            </a:r>
          </a:p>
          <a:p>
            <a:pPr marL="0" marR="3912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楷体_GB2312"/>
                <a:cs typeface="+mn-cs"/>
              </a:rPr>
              <a:t>结论：</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是由大前提推出的，并且适合于小前提的判断。</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86173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DC9A399-FB0E-4C51-8E5D-520603E0189D}"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09954" name="Rectangle 2"/>
          <p:cNvSpPr>
            <a:spLocks noGrp="1"/>
          </p:cNvSpPr>
          <p:nvPr>
            <p:ph type="title"/>
          </p:nvPr>
        </p:nvSpPr>
        <p:spPr>
          <a:xfrm>
            <a:off x="1919288" y="836614"/>
            <a:ext cx="8229600" cy="649287"/>
          </a:xfrm>
        </p:spPr>
        <p:txBody>
          <a:bodyPr/>
          <a:lstStyle/>
          <a:p>
            <a:r>
              <a:rPr lang="en-US" altLang="zh-CN" sz="2800">
                <a:solidFill>
                  <a:srgbClr val="009900"/>
                </a:solidFill>
                <a:ea typeface="黑体" panose="02010609060101010101" pitchFamily="49" charset="-122"/>
              </a:rPr>
              <a:t>【</a:t>
            </a:r>
            <a:r>
              <a:rPr lang="zh-CN" altLang="en-US" sz="2800">
                <a:solidFill>
                  <a:srgbClr val="009900"/>
                </a:solidFill>
                <a:ea typeface="黑体" panose="02010609060101010101" pitchFamily="49" charset="-122"/>
              </a:rPr>
              <a:t>演绎推理实例</a:t>
            </a:r>
            <a:r>
              <a:rPr lang="en-US" altLang="zh-CN" sz="2800">
                <a:solidFill>
                  <a:srgbClr val="009900"/>
                </a:solidFill>
                <a:ea typeface="黑体" panose="02010609060101010101" pitchFamily="49" charset="-122"/>
              </a:rPr>
              <a:t>】</a:t>
            </a:r>
          </a:p>
        </p:txBody>
      </p:sp>
      <p:sp>
        <p:nvSpPr>
          <p:cNvPr id="509955" name="Rectangle 3"/>
          <p:cNvSpPr>
            <a:spLocks noGrp="1"/>
          </p:cNvSpPr>
          <p:nvPr>
            <p:ph type="body" idx="1"/>
          </p:nvPr>
        </p:nvSpPr>
        <p:spPr>
          <a:xfrm>
            <a:off x="2208214" y="1916113"/>
            <a:ext cx="8002587" cy="4525962"/>
          </a:xfrm>
        </p:spPr>
        <p:txBody>
          <a:bodyPr/>
          <a:lstStyle/>
          <a:p>
            <a:pPr marL="381000" indent="-381000">
              <a:buSzPct val="90000"/>
              <a:buFont typeface="Wingdings" panose="05000000000000000000" pitchFamily="2" charset="2"/>
              <a:buAutoNum type="circleNumDbPlain"/>
            </a:pPr>
            <a:r>
              <a:rPr lang="zh-CN" altLang="en-US" b="1" dirty="0">
                <a:ea typeface="楷体_GB2312" pitchFamily="49" charset="-122"/>
              </a:rPr>
              <a:t>音乐系的学生至少会演奏一种乐器；（大前提）</a:t>
            </a:r>
          </a:p>
          <a:p>
            <a:pPr marL="381000" indent="-381000">
              <a:buSzPct val="90000"/>
              <a:buFont typeface="Wingdings" panose="05000000000000000000" pitchFamily="2" charset="2"/>
              <a:buAutoNum type="circleNumDbPlain"/>
            </a:pPr>
            <a:endParaRPr lang="zh-CN" altLang="en-US" b="1" dirty="0">
              <a:ea typeface="楷体_GB2312" pitchFamily="49" charset="-122"/>
            </a:endParaRPr>
          </a:p>
          <a:p>
            <a:pPr marL="381000" indent="-381000">
              <a:buSzPct val="90000"/>
              <a:buFont typeface="Wingdings" panose="05000000000000000000" pitchFamily="2" charset="2"/>
              <a:buAutoNum type="circleNumDbPlain"/>
            </a:pPr>
            <a:r>
              <a:rPr lang="zh-CN" altLang="en-US" b="1" dirty="0">
                <a:ea typeface="楷体_GB2312" pitchFamily="49" charset="-122"/>
              </a:rPr>
              <a:t>李聪是音乐系的一名学生；（小前提）</a:t>
            </a:r>
          </a:p>
          <a:p>
            <a:pPr marL="381000" indent="-381000">
              <a:buSzPct val="90000"/>
              <a:buFont typeface="Wingdings" panose="05000000000000000000" pitchFamily="2" charset="2"/>
              <a:buAutoNum type="circleNumDbPlain"/>
            </a:pPr>
            <a:endParaRPr lang="zh-CN" altLang="en-US" b="1" dirty="0">
              <a:ea typeface="楷体_GB2312" pitchFamily="49" charset="-122"/>
            </a:endParaRPr>
          </a:p>
          <a:p>
            <a:pPr marL="381000" indent="-381000">
              <a:buSzPct val="90000"/>
              <a:buFont typeface="Wingdings" panose="05000000000000000000" pitchFamily="2" charset="2"/>
              <a:buAutoNum type="circleNumDbPlain"/>
            </a:pPr>
            <a:r>
              <a:rPr lang="zh-CN" altLang="en-US" b="1" dirty="0">
                <a:ea typeface="楷体_GB2312" pitchFamily="49" charset="-122"/>
              </a:rPr>
              <a:t>李聪至少会演奏一种乐器。（结论）</a:t>
            </a:r>
          </a:p>
        </p:txBody>
      </p:sp>
    </p:spTree>
    <p:extLst>
      <p:ext uri="{BB962C8B-B14F-4D97-AF65-F5344CB8AC3E}">
        <p14:creationId xmlns:p14="http://schemas.microsoft.com/office/powerpoint/2010/main" val="2178536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99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D12851-A0AE-4470-815F-DAA06001807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0978" name="Rectangle 2"/>
          <p:cNvSpPr>
            <a:spLocks noGrp="1"/>
          </p:cNvSpPr>
          <p:nvPr>
            <p:ph type="title"/>
          </p:nvPr>
        </p:nvSpPr>
        <p:spPr>
          <a:xfrm>
            <a:off x="1919288" y="620714"/>
            <a:ext cx="8229600" cy="649287"/>
          </a:xfrm>
        </p:spPr>
        <p:txBody>
          <a:bodyPr/>
          <a:lstStyle/>
          <a:p>
            <a:r>
              <a:rPr lang="en-US" altLang="zh-CN" sz="2800">
                <a:solidFill>
                  <a:schemeClr val="accent1"/>
                </a:solidFill>
                <a:latin typeface="楷体_GB2312" pitchFamily="49" charset="-122"/>
                <a:ea typeface="楷体_GB2312" pitchFamily="49" charset="-122"/>
                <a:cs typeface="Arial" panose="020B0604020202020204" pitchFamily="34" charset="0"/>
              </a:rPr>
              <a:t>2</a:t>
            </a:r>
            <a:r>
              <a:rPr lang="zh-CN" altLang="en-US" sz="2800">
                <a:solidFill>
                  <a:schemeClr val="accent1"/>
                </a:solidFill>
                <a:latin typeface="楷体_GB2312" pitchFamily="49" charset="-122"/>
                <a:ea typeface="楷体_GB2312" pitchFamily="49" charset="-122"/>
                <a:cs typeface="Arial" panose="020B0604020202020204" pitchFamily="34" charset="0"/>
              </a:rPr>
              <a:t>）归纳推理：</a:t>
            </a:r>
          </a:p>
        </p:txBody>
      </p:sp>
      <p:sp>
        <p:nvSpPr>
          <p:cNvPr id="510979" name="Rectangle 3"/>
          <p:cNvSpPr>
            <a:spLocks noGrp="1"/>
          </p:cNvSpPr>
          <p:nvPr>
            <p:ph type="body" idx="1"/>
          </p:nvPr>
        </p:nvSpPr>
        <p:spPr>
          <a:xfrm>
            <a:off x="1992314" y="1557338"/>
            <a:ext cx="7761287" cy="4310062"/>
          </a:xfrm>
        </p:spPr>
        <p:txBody>
          <a:bodyPr/>
          <a:lstStyle/>
          <a:p>
            <a:pPr>
              <a:buFont typeface="Wingdings" panose="05000000000000000000" pitchFamily="2" charset="2"/>
              <a:buNone/>
            </a:pPr>
            <a:r>
              <a:rPr lang="en-US" altLang="zh-CN" b="1">
                <a:latin typeface="楷体_GB2312" pitchFamily="49" charset="-122"/>
                <a:ea typeface="楷体_GB2312" pitchFamily="49" charset="-122"/>
                <a:cs typeface="Arial" panose="020B0604020202020204" pitchFamily="34" charset="0"/>
              </a:rPr>
              <a:t>      </a:t>
            </a:r>
            <a:r>
              <a:rPr lang="zh-CN" altLang="en-US" b="1">
                <a:latin typeface="楷体_GB2312" pitchFamily="49" charset="-122"/>
                <a:ea typeface="楷体_GB2312" pitchFamily="49" charset="-122"/>
                <a:cs typeface="Arial" panose="020B0604020202020204" pitchFamily="34" charset="0"/>
              </a:rPr>
              <a:t>从大量特殊事例出发，归纳出一般性结论的推理过程。</a:t>
            </a:r>
          </a:p>
          <a:p>
            <a:pPr>
              <a:buFont typeface="Wingdings" panose="05000000000000000000" pitchFamily="2" charset="2"/>
              <a:buNone/>
            </a:pPr>
            <a:r>
              <a:rPr lang="zh-CN" altLang="en-US" b="1">
                <a:latin typeface="楷体_GB2312" pitchFamily="49" charset="-122"/>
                <a:ea typeface="楷体_GB2312" pitchFamily="49" charset="-122"/>
                <a:cs typeface="Arial" panose="020B0604020202020204" pitchFamily="34" charset="0"/>
              </a:rPr>
              <a:t>      即从</a:t>
            </a:r>
            <a:r>
              <a:rPr lang="zh-CN" altLang="en-US" b="1">
                <a:solidFill>
                  <a:srgbClr val="CC0000"/>
                </a:solidFill>
                <a:latin typeface="楷体_GB2312" pitchFamily="49" charset="-122"/>
                <a:ea typeface="楷体_GB2312" pitchFamily="49" charset="-122"/>
                <a:cs typeface="Arial" panose="020B0604020202020204" pitchFamily="34" charset="0"/>
              </a:rPr>
              <a:t>个别到一般</a:t>
            </a:r>
            <a:r>
              <a:rPr lang="zh-CN" altLang="en-US" b="1">
                <a:latin typeface="楷体_GB2312" pitchFamily="49" charset="-122"/>
                <a:ea typeface="楷体_GB2312" pitchFamily="49" charset="-122"/>
                <a:cs typeface="Arial" panose="020B0604020202020204" pitchFamily="34" charset="0"/>
              </a:rPr>
              <a:t>的推理过程。</a:t>
            </a:r>
          </a:p>
        </p:txBody>
      </p:sp>
      <p:grpSp>
        <p:nvGrpSpPr>
          <p:cNvPr id="510995" name="Group 19"/>
          <p:cNvGrpSpPr>
            <a:grpSpLocks/>
          </p:cNvGrpSpPr>
          <p:nvPr/>
        </p:nvGrpSpPr>
        <p:grpSpPr bwMode="auto">
          <a:xfrm>
            <a:off x="1992313" y="3213101"/>
            <a:ext cx="8266112" cy="2855913"/>
            <a:chOff x="385" y="1888"/>
            <a:chExt cx="5207" cy="1799"/>
          </a:xfrm>
        </p:grpSpPr>
        <p:sp>
          <p:nvSpPr>
            <p:cNvPr id="510980" name="Text Box 4"/>
            <p:cNvSpPr txBox="1">
              <a:spLocks noChangeArrowheads="1"/>
            </p:cNvSpPr>
            <p:nvPr/>
          </p:nvSpPr>
          <p:spPr bwMode="auto">
            <a:xfrm>
              <a:off x="2562" y="1888"/>
              <a:ext cx="1025" cy="330"/>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归纳推理</a:t>
              </a:r>
            </a:p>
          </p:txBody>
        </p:sp>
        <p:sp>
          <p:nvSpPr>
            <p:cNvPr id="510981" name="Text Box 5"/>
            <p:cNvSpPr txBox="1">
              <a:spLocks noChangeArrowheads="1"/>
            </p:cNvSpPr>
            <p:nvPr/>
          </p:nvSpPr>
          <p:spPr bwMode="auto">
            <a:xfrm>
              <a:off x="385" y="3067"/>
              <a:ext cx="1034" cy="614"/>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完全</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归纳推理</a:t>
              </a:r>
            </a:p>
          </p:txBody>
        </p:sp>
        <p:sp>
          <p:nvSpPr>
            <p:cNvPr id="510982" name="Text Box 6"/>
            <p:cNvSpPr txBox="1">
              <a:spLocks noChangeArrowheads="1"/>
            </p:cNvSpPr>
            <p:nvPr/>
          </p:nvSpPr>
          <p:spPr bwMode="auto">
            <a:xfrm>
              <a:off x="1610" y="3067"/>
              <a:ext cx="1040" cy="620"/>
            </a:xfrm>
            <a:prstGeom prst="rect">
              <a:avLst/>
            </a:prstGeom>
            <a:solidFill>
              <a:srgbClr val="FFFF99"/>
            </a:solidFill>
            <a:ln w="381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不完全</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归纳推理</a:t>
              </a:r>
            </a:p>
          </p:txBody>
        </p:sp>
        <p:sp>
          <p:nvSpPr>
            <p:cNvPr id="510983" name="Text Box 7"/>
            <p:cNvSpPr txBox="1">
              <a:spLocks noChangeArrowheads="1"/>
            </p:cNvSpPr>
            <p:nvPr/>
          </p:nvSpPr>
          <p:spPr bwMode="auto">
            <a:xfrm>
              <a:off x="3379" y="3067"/>
              <a:ext cx="1040" cy="620"/>
            </a:xfrm>
            <a:prstGeom prst="rect">
              <a:avLst/>
            </a:prstGeom>
            <a:solidFill>
              <a:srgbClr val="FFFF99"/>
            </a:solidFill>
            <a:ln w="381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枚举</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归纳推理</a:t>
              </a:r>
            </a:p>
          </p:txBody>
        </p:sp>
        <p:sp>
          <p:nvSpPr>
            <p:cNvPr id="510984" name="Text Box 8"/>
            <p:cNvSpPr txBox="1">
              <a:spLocks noChangeArrowheads="1"/>
            </p:cNvSpPr>
            <p:nvPr/>
          </p:nvSpPr>
          <p:spPr bwMode="auto">
            <a:xfrm>
              <a:off x="4558" y="3067"/>
              <a:ext cx="1034" cy="614"/>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类比</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归纳推理</a:t>
              </a:r>
            </a:p>
          </p:txBody>
        </p:sp>
        <p:cxnSp>
          <p:nvCxnSpPr>
            <p:cNvPr id="510985" name="AutoShape 9"/>
            <p:cNvCxnSpPr>
              <a:cxnSpLocks noChangeShapeType="1"/>
            </p:cNvCxnSpPr>
            <p:nvPr/>
          </p:nvCxnSpPr>
          <p:spPr bwMode="auto">
            <a:xfrm rot="5400000" flipV="1">
              <a:off x="1496" y="2455"/>
              <a:ext cx="1" cy="1225"/>
            </a:xfrm>
            <a:prstGeom prst="bentConnector3">
              <a:avLst>
                <a:gd name="adj1" fmla="val -14300000"/>
              </a:avLst>
            </a:prstGeom>
            <a:noFill/>
            <a:ln w="38100">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0986" name="AutoShape 10"/>
            <p:cNvCxnSpPr>
              <a:cxnSpLocks noChangeShapeType="1"/>
            </p:cNvCxnSpPr>
            <p:nvPr/>
          </p:nvCxnSpPr>
          <p:spPr bwMode="auto">
            <a:xfrm rot="5400000" flipV="1">
              <a:off x="4490" y="2446"/>
              <a:ext cx="1" cy="1225"/>
            </a:xfrm>
            <a:prstGeom prst="bentConnector3">
              <a:avLst>
                <a:gd name="adj1" fmla="val -13500000"/>
              </a:avLst>
            </a:prstGeom>
            <a:noFill/>
            <a:ln w="38100">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0989" name="Line 13"/>
            <p:cNvSpPr>
              <a:spLocks noChangeShapeType="1"/>
            </p:cNvSpPr>
            <p:nvPr/>
          </p:nvSpPr>
          <p:spPr bwMode="auto">
            <a:xfrm flipV="1">
              <a:off x="1429" y="2614"/>
              <a:ext cx="0" cy="272"/>
            </a:xfrm>
            <a:prstGeom prst="line">
              <a:avLst/>
            </a:prstGeom>
            <a:noFill/>
            <a:ln w="38100">
              <a:solidFill>
                <a:srgbClr val="FF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0990" name="Line 14"/>
            <p:cNvSpPr>
              <a:spLocks noChangeShapeType="1"/>
            </p:cNvSpPr>
            <p:nvPr/>
          </p:nvSpPr>
          <p:spPr bwMode="auto">
            <a:xfrm>
              <a:off x="1429" y="2614"/>
              <a:ext cx="3039"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0991" name="Line 15"/>
            <p:cNvSpPr>
              <a:spLocks noChangeShapeType="1"/>
            </p:cNvSpPr>
            <p:nvPr/>
          </p:nvSpPr>
          <p:spPr bwMode="auto">
            <a:xfrm>
              <a:off x="4468" y="2614"/>
              <a:ext cx="0" cy="272"/>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0992" name="Line 16"/>
            <p:cNvSpPr>
              <a:spLocks noChangeShapeType="1"/>
            </p:cNvSpPr>
            <p:nvPr/>
          </p:nvSpPr>
          <p:spPr bwMode="auto">
            <a:xfrm>
              <a:off x="3061" y="2205"/>
              <a:ext cx="0" cy="409"/>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0993" name="Text Box 17"/>
            <p:cNvSpPr txBox="1">
              <a:spLocks noChangeArrowheads="1"/>
            </p:cNvSpPr>
            <p:nvPr/>
          </p:nvSpPr>
          <p:spPr bwMode="auto">
            <a:xfrm>
              <a:off x="431" y="2296"/>
              <a:ext cx="16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特殊事例考察范围</a:t>
              </a:r>
            </a:p>
          </p:txBody>
        </p:sp>
        <p:sp>
          <p:nvSpPr>
            <p:cNvPr id="510994" name="Text Box 18"/>
            <p:cNvSpPr txBox="1">
              <a:spLocks noChangeArrowheads="1"/>
            </p:cNvSpPr>
            <p:nvPr/>
          </p:nvSpPr>
          <p:spPr bwMode="auto">
            <a:xfrm>
              <a:off x="3969" y="2296"/>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推理使用方法</a:t>
              </a:r>
            </a:p>
          </p:txBody>
        </p:sp>
      </p:grpSp>
    </p:spTree>
    <p:extLst>
      <p:ext uri="{BB962C8B-B14F-4D97-AF65-F5344CB8AC3E}">
        <p14:creationId xmlns:p14="http://schemas.microsoft.com/office/powerpoint/2010/main" val="3443625628"/>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4552</Words>
  <Application>Microsoft Office PowerPoint</Application>
  <PresentationFormat>宽屏</PresentationFormat>
  <Paragraphs>551</Paragraphs>
  <Slides>40</Slides>
  <Notes>29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40</vt:i4>
      </vt:variant>
    </vt:vector>
  </HeadingPairs>
  <TitlesOfParts>
    <vt:vector size="55" baseType="lpstr">
      <vt:lpstr>HiddenHorzOCR</vt:lpstr>
      <vt:lpstr>MS Gothic</vt:lpstr>
      <vt:lpstr>等线</vt:lpstr>
      <vt:lpstr>等线 Light</vt:lpstr>
      <vt:lpstr>仿宋_GB2312</vt:lpstr>
      <vt:lpstr>黑体</vt:lpstr>
      <vt:lpstr>华文隶书</vt:lpstr>
      <vt:lpstr>楷体_GB2312</vt:lpstr>
      <vt:lpstr>宋体</vt:lpstr>
      <vt:lpstr>Arial</vt:lpstr>
      <vt:lpstr>Courier New</vt:lpstr>
      <vt:lpstr>Times New Roman</vt:lpstr>
      <vt:lpstr>Wingdings</vt:lpstr>
      <vt:lpstr>Wingdings 2</vt:lpstr>
      <vt:lpstr>1_Office 主题​​</vt:lpstr>
      <vt:lpstr>PowerPoint 演示文稿</vt:lpstr>
      <vt:lpstr>主  要  内  容</vt:lpstr>
      <vt:lpstr>本章学习要点</vt:lpstr>
      <vt:lpstr>PowerPoint 演示文稿</vt:lpstr>
      <vt:lpstr>3.1 推理概述</vt:lpstr>
      <vt:lpstr>3.1 推理概述</vt:lpstr>
      <vt:lpstr>3.1.2  推理的分类</vt:lpstr>
      <vt:lpstr>【演绎推理实例】</vt:lpstr>
      <vt:lpstr>2）归纳推理：</vt:lpstr>
      <vt:lpstr>推理的分类</vt:lpstr>
      <vt:lpstr>  按所用知识的确定性分类</vt:lpstr>
      <vt:lpstr>  按推理中所用知识是否具有启发性分类</vt:lpstr>
      <vt:lpstr>3.1.3推理的控制策略及其分类</vt:lpstr>
      <vt:lpstr>主  要  内  容</vt:lpstr>
      <vt:lpstr>3.2.1产生式系统的基本结构</vt:lpstr>
      <vt:lpstr>3.2.1产生式系统的基本结构</vt:lpstr>
      <vt:lpstr>3.2.2 产生式系统的推理过程</vt:lpstr>
      <vt:lpstr>PowerPoint 演示文稿</vt:lpstr>
      <vt:lpstr>PowerPoint 演示文稿</vt:lpstr>
      <vt:lpstr>3.2.2 产生式系统的推理过程</vt:lpstr>
      <vt:lpstr>PowerPoint 演示文稿</vt:lpstr>
      <vt:lpstr>PowerPoint 演示文稿</vt:lpstr>
      <vt:lpstr>PowerPoint 演示文稿</vt:lpstr>
      <vt:lpstr>3.2.3产生式系统的示例</vt:lpstr>
      <vt:lpstr>3.2.3产生式系统的示例</vt:lpstr>
      <vt:lpstr>3.2.3产生式系统的示例</vt:lpstr>
      <vt:lpstr>3.2.3产生式系统的示例</vt:lpstr>
      <vt:lpstr>3.2.3产生式系统的示例</vt:lpstr>
      <vt:lpstr>3.2.3产生式系统的示例</vt:lpstr>
      <vt:lpstr>3.2.3产生式系统的示例</vt:lpstr>
      <vt:lpstr>3.2.2 产生式系统的推理过程</vt:lpstr>
      <vt:lpstr>主  要  内  容</vt:lpstr>
      <vt:lpstr>3.3.1一阶谓词逻辑基础</vt:lpstr>
      <vt:lpstr>例:设个体域D = {1, 2}，求公式A = (∀x)(∃y)P(x, y) 在D上的一个解释，并指出在该解释下公式A的真值。</vt:lpstr>
      <vt:lpstr>例:设个体域D = {1, 2}，求公式B =(∀x)P(f (x), a)在D上的一个解释，并 指出在该解释下公式B的真值。</vt:lpstr>
      <vt:lpstr>3.3.1一阶谓词逻辑基础</vt:lpstr>
      <vt:lpstr>3.3.1一阶谓词逻辑基础</vt:lpstr>
      <vt:lpstr>3.3.1一阶谓词逻辑基础</vt:lpstr>
      <vt:lpstr>3.3.1一阶谓词逻辑基础</vt:lpstr>
      <vt:lpstr>3.3.1一阶谓词逻辑基础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Qince Li</dc:creator>
  <cp:lastModifiedBy>Qince Li</cp:lastModifiedBy>
  <cp:revision>4</cp:revision>
  <dcterms:created xsi:type="dcterms:W3CDTF">2017-11-28T02:14:09Z</dcterms:created>
  <dcterms:modified xsi:type="dcterms:W3CDTF">2019-11-14T03:24:18Z</dcterms:modified>
</cp:coreProperties>
</file>