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48" autoAdjust="0"/>
  </p:normalViewPr>
  <p:slideViewPr>
    <p:cSldViewPr snapToGrid="0">
      <p:cViewPr varScale="1">
        <p:scale>
          <a:sx n="66" d="100"/>
          <a:sy n="66" d="100"/>
        </p:scale>
        <p:origin x="12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79A-12EC-40CC-82E2-A422D6CBD22E}"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41E4-887D-41C1-9DD9-3C6C65F9B8E4}" type="slidenum">
              <a:rPr lang="zh-CN" altLang="en-US" smtClean="0"/>
              <a:t>‹#›</a:t>
            </a:fld>
            <a:endParaRPr lang="zh-CN" altLang="en-US"/>
          </a:p>
        </p:txBody>
      </p:sp>
    </p:spTree>
    <p:extLst>
      <p:ext uri="{BB962C8B-B14F-4D97-AF65-F5344CB8AC3E}">
        <p14:creationId xmlns:p14="http://schemas.microsoft.com/office/powerpoint/2010/main" val="290485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0681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685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70642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2204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2122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92538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946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534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2313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9847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4416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R="569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p>
          <a:p>
            <a:endParaRPr lang="en-US" altLang="zh-CN" sz="1200" b="1" dirty="0">
              <a:solidFill>
                <a:srgbClr val="0000CC"/>
              </a:solidFill>
              <a:latin typeface="Times New Roman" panose="02020603050405020304" pitchFamily="18" charset="0"/>
              <a:ea typeface="仿宋_GB2312"/>
            </a:endParaRPr>
          </a:p>
          <a:p>
            <a:pPr marR="5565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extLst>
      <p:ext uri="{BB962C8B-B14F-4D97-AF65-F5344CB8AC3E}">
        <p14:creationId xmlns:p14="http://schemas.microsoft.com/office/powerpoint/2010/main" val="280734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67725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70282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5834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21231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4341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22401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2438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35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451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9690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4859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34541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1391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88904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00356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23293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32834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68435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38004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72615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5031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7201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07821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58395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5281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6234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0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740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852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721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7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3124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697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9206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2019/11/26</a:t>
            </a:fld>
            <a:endParaRPr lang="en-US" altLang="zh-CN"/>
          </a:p>
        </p:txBody>
      </p:sp>
    </p:spTree>
    <p:extLst>
      <p:ext uri="{BB962C8B-B14F-4D97-AF65-F5344CB8AC3E}">
        <p14:creationId xmlns:p14="http://schemas.microsoft.com/office/powerpoint/2010/main" val="281911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94308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1784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0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74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984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267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53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9383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189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53771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注意以下两个关键</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子句集中的子句之间是合取关系。因此，子句集中只要有一个子句为不可满足，则整个子句集就是不可满足的；</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空子句是不可满足的。因此，一个子句集中如果包含有空子句， 则此子句集就一定是不可满足的。</a:t>
            </a:r>
          </a:p>
          <a:p>
            <a:pPr marL="0" marR="893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鲁滨逊归结原理基本思想</a:t>
            </a:r>
          </a:p>
          <a:p>
            <a:pPr marL="0" marR="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是不可满足的；若不含有空子句，则继续使用归结法，在子句集中选择合适的子句进行归结，直至导出空子句或不能继续归结为止。</a:t>
            </a: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鲁滨逊归结原理包括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命题逻辑归结原理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6242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950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。根据定义可得</a:t>
            </a:r>
          </a:p>
          <a:p>
            <a:pPr marL="0" marR="63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32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702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。则有</a:t>
            </a:r>
          </a:p>
          <a:p>
            <a:pPr marL="0" marR="66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1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82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9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32311"/>
          </a:xfrm>
          <a:prstGeom prst="rect">
            <a:avLst/>
          </a:prstGeom>
        </p:spPr>
        <p:txBody>
          <a:bodyPr wrap="square">
            <a:spAutoFit/>
          </a:bodyPr>
          <a:lstStyle/>
          <a:p>
            <a:pPr marL="0" marR="4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2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的作用，可以得到两个互补对。</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注意：求归结式不能同时消去两个互补对，其结果不是二元归结式。如在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对参加归结的某个子句，若其内部有可合一的文字，则在进行归结之前应先进行合一。本例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进行代换，可得到</a:t>
            </a:r>
          </a:p>
          <a:p>
            <a:pPr marL="0" marR="8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12000" lvl="0">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的二元归结式为</a:t>
            </a:r>
          </a:p>
          <a:p>
            <a:pPr marL="0" marR="9585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29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46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93866"/>
          </a:xfrm>
          <a:prstGeom prst="rect">
            <a:avLst/>
          </a:prstGeom>
        </p:spPr>
        <p:txBody>
          <a:bodyPr wrap="square">
            <a:spAutoFit/>
          </a:bodyPr>
          <a:lstStyle/>
          <a:p>
            <a:pPr marL="0" marR="5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是无公共变元的子句，则</a:t>
            </a:r>
          </a:p>
          <a:p>
            <a:pPr marL="0" marR="9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4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2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这四种二元归结式都是子句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12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5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p>
          <a:p>
            <a:pPr marL="0" marR="8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1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8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说明：</a:t>
            </a:r>
          </a:p>
          <a:p>
            <a:pPr marL="0" marR="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3.7</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a:t>
            </a:r>
          </a:p>
          <a:p>
            <a:pPr marL="0" marR="8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3.8</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287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589341"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归结原理</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与其子句集是等价的，即把公式集上的不可满足转化为子句集上的不可满足。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a:t>
            </a:r>
          </a:p>
          <a:p>
            <a:pPr marL="0" marR="55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归结反演过程</a:t>
            </a:r>
          </a:p>
          <a:p>
            <a:pPr marL="0" marR="33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为真的归结反演过程如下：</a:t>
            </a:r>
          </a:p>
          <a:p>
            <a:pPr marL="0" marR="87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84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③把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化为子句集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7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④应用归结原理对子句集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中的子句进行归结，并把每次得到的归结式并入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中。如此反复进行，若出现空子句，则停止归结，此时就证明了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302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8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8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加入公式集，并化为子句集</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其归结过程如右图的归结树所示。</a:t>
            </a: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利用归结原理，对子句集进行归结， 并把所得的归结式并入子句集中；重复这 一过程，最后归结出了空子句。</a:t>
            </a: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3"/>
          <a:stretch>
            <a:fillRect/>
          </a:stretch>
        </p:blipFill>
        <p:spPr>
          <a:xfrm>
            <a:off x="7652262" y="1107510"/>
            <a:ext cx="3975777" cy="5515630"/>
          </a:xfrm>
          <a:prstGeom prst="rect">
            <a:avLst/>
          </a:prstGeom>
        </p:spPr>
      </p:pic>
    </p:spTree>
    <p:extLst>
      <p:ext uri="{BB962C8B-B14F-4D97-AF65-F5344CB8AC3E}">
        <p14:creationId xmlns:p14="http://schemas.microsoft.com/office/powerpoint/2010/main" val="4236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谓词逻辑的归结反演</a:t>
            </a:r>
          </a:p>
          <a:p>
            <a:pPr marL="0" marR="5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按归结原理进行归结时，谓词逻辑的归结原理需要考虑两个亲本子句的合一。</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已知</a:t>
            </a:r>
          </a:p>
          <a:p>
            <a:pPr marL="0" marR="393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5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4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p>
          <a:p>
            <a:pPr marL="0" marR="405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68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化成子句集，得到</a:t>
            </a:r>
          </a:p>
          <a:p>
            <a:pPr marL="0" marR="804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个子句。</a:t>
            </a:r>
          </a:p>
          <a:p>
            <a:pPr marL="0" marR="20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最后应用谓词逻辑的归结原理对上述子句集进行归结，其过程为</a:t>
            </a:r>
          </a:p>
          <a:p>
            <a:pPr marL="0" marR="38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={n/k}</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1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72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7233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rotWithShape="1">
          <a:blip r:embed="rId3"/>
          <a:srcRect b="2696"/>
          <a:stretch/>
        </p:blipFill>
        <p:spPr>
          <a:xfrm>
            <a:off x="2553084" y="1441058"/>
            <a:ext cx="7168483" cy="4782762"/>
          </a:xfrm>
          <a:prstGeom prst="rect">
            <a:avLst/>
          </a:prstGeom>
        </p:spPr>
      </p:pic>
    </p:spTree>
    <p:extLst>
      <p:ext uri="{BB962C8B-B14F-4D97-AF65-F5344CB8AC3E}">
        <p14:creationId xmlns:p14="http://schemas.microsoft.com/office/powerpoint/2010/main" val="79413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问题</a:t>
            </a: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假设：任何通过计算机考试并获奖的人都是快乐的，任何肯学习或幸运的人都可以通过所有考试，张不肯学习但他是幸运的，任何幸运的人都能获奖。</a:t>
            </a:r>
          </a:p>
          <a:p>
            <a:pPr marL="0" marR="9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求证：张是快乐的。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先定义谓词：</a:t>
            </a:r>
          </a:p>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考试</a:t>
            </a:r>
          </a:p>
          <a:p>
            <a:pPr marL="0" marR="85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能获得奖励</a:t>
            </a:r>
          </a:p>
          <a:p>
            <a:pPr marL="0" marR="93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肯学习</a:t>
            </a:r>
          </a:p>
          <a:p>
            <a:pPr marL="0" marR="89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是快乐的</a:t>
            </a:r>
          </a:p>
          <a:p>
            <a:pPr marL="0" marR="89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840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再将问题用谓词表示如下：</a:t>
            </a:r>
          </a:p>
          <a:p>
            <a:pPr marL="0" marR="5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6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6990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a:p>
            <a:pPr marL="0" marR="7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归结推理的核心是求两个子句的归结式</a:t>
            </a:r>
          </a:p>
          <a:p>
            <a:pPr marL="0" marR="9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归结式的定义及性质</a:t>
            </a:r>
          </a:p>
          <a:p>
            <a:pPr marL="0" marR="35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p:txBody>
      </p:sp>
    </p:spTree>
    <p:extLst>
      <p:ext uri="{BB962C8B-B14F-4D97-AF65-F5344CB8AC3E}">
        <p14:creationId xmlns:p14="http://schemas.microsoft.com/office/powerpoint/2010/main" val="60805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43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8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470" lvl="2" indent="0" algn="l" defTabSz="914400" rtl="0" eaLnBrk="1" fontAlgn="auto" latinLnBrk="0" hangingPunct="1">
              <a:lnSpc>
                <a:spcPct val="100000"/>
              </a:lnSpc>
              <a:spcBef>
                <a:spcPts val="0"/>
              </a:spcBef>
              <a:spcAft>
                <a:spcPts val="0"/>
              </a:spcAft>
              <a:buClrTx/>
              <a:buSzTx/>
              <a:buFontTx/>
              <a:buNone/>
              <a:tabLst/>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3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4240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5" name="图片 4"/>
          <p:cNvPicPr>
            <a:picLocks noChangeAspect="1"/>
          </p:cNvPicPr>
          <p:nvPr/>
        </p:nvPicPr>
        <p:blipFill rotWithShape="1">
          <a:blip r:embed="rId3"/>
          <a:srcRect t="1714"/>
          <a:stretch/>
        </p:blipFill>
        <p:spPr>
          <a:xfrm>
            <a:off x="1760421" y="1430676"/>
            <a:ext cx="8179991" cy="5290799"/>
          </a:xfrm>
          <a:prstGeom prst="rect">
            <a:avLst/>
          </a:prstGeom>
        </p:spPr>
      </p:pic>
    </p:spTree>
    <p:extLst>
      <p:ext uri="{BB962C8B-B14F-4D97-AF65-F5344CB8AC3E}">
        <p14:creationId xmlns:p14="http://schemas.microsoft.com/office/powerpoint/2010/main" val="1774408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下面再给出一个经典的归结问题</a:t>
            </a:r>
          </a:p>
          <a:p>
            <a:pPr marL="0" marR="8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问题</a:t>
            </a: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假设：所有不贫穷并且聪明的人都是快乐的，那些看书的人是聪明的。李明能看书且不贫穷，快乐的人过着激动人心的生活。</a:t>
            </a:r>
          </a:p>
          <a:p>
            <a:pPr marL="0" marR="7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求证：李明过着激动人心的生活。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解：先定义谓词：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是贫穷的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是聪明的</a:t>
            </a:r>
          </a:p>
          <a:p>
            <a:pPr marL="0" marR="94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是快乐的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能看书</a:t>
            </a:r>
          </a:p>
          <a:p>
            <a:pPr marL="0" marR="7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98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再将问题用谓词表示如下：</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1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49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1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2024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7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9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95694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a:blip r:embed="rId3"/>
          <a:stretch>
            <a:fillRect/>
          </a:stretch>
        </p:blipFill>
        <p:spPr>
          <a:xfrm>
            <a:off x="2100032" y="1436636"/>
            <a:ext cx="8149250" cy="5284839"/>
          </a:xfrm>
          <a:prstGeom prst="rect">
            <a:avLst/>
          </a:prstGeom>
        </p:spPr>
      </p:pic>
    </p:spTree>
    <p:extLst>
      <p:ext uri="{BB962C8B-B14F-4D97-AF65-F5344CB8AC3E}">
        <p14:creationId xmlns:p14="http://schemas.microsoft.com/office/powerpoint/2010/main" val="246916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归结策略是指在归结演绎推理过程的每一步如何选择进行归结的子句对， 以尽快得到空子句的策略。</a:t>
            </a:r>
          </a:p>
          <a:p>
            <a:pPr marL="0" marR="33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不同的归结策略影响归结过程、归结推理效率和完备性。</a:t>
            </a:r>
          </a:p>
          <a:p>
            <a:pPr marL="0" marR="66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目前，常用的归结策略可分为三大类。</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3" name="图片 2"/>
          <p:cNvPicPr>
            <a:picLocks noChangeAspect="1"/>
          </p:cNvPicPr>
          <p:nvPr/>
        </p:nvPicPr>
        <p:blipFill>
          <a:blip r:embed="rId3"/>
          <a:stretch>
            <a:fillRect/>
          </a:stretch>
        </p:blipFill>
        <p:spPr>
          <a:xfrm>
            <a:off x="2767013" y="2764256"/>
            <a:ext cx="6200008" cy="4000291"/>
          </a:xfrm>
          <a:prstGeom prst="rect">
            <a:avLst/>
          </a:prstGeom>
        </p:spPr>
      </p:pic>
    </p:spTree>
    <p:extLst>
      <p:ext uri="{BB962C8B-B14F-4D97-AF65-F5344CB8AC3E}">
        <p14:creationId xmlns:p14="http://schemas.microsoft.com/office/powerpoint/2010/main" val="3198281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9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，广度优先策略的归结过程可描述如下：</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panose="02010609030101010101"/>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如此继续，知道得出空子句或不能再继续归结为止。</a:t>
            </a: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7467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122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广度优先策略是一种穷尽法，其归结效率较低，当问题比较复杂时，还可能会出现组合爆炸。</a:t>
            </a: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广度优先策略是完备的，并当问题有解时，它一定能找到最短归结路径。</a:t>
            </a:r>
          </a:p>
          <a:p>
            <a:pPr marL="0" marR="29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归结过程在寻找可归结子句时，子句集中的子句越多，需要付出的代价就会越大。如果在归结时能把子句集中无用的子句删除掉，这就会缩小搜索范围，减少比较次数，从而提高归结效率。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仿宋_GB2312" panose="02010609030101010101"/>
                <a:ea typeface="等线" panose="02010600030101010101" pitchFamily="2" charset="-122"/>
                <a:cs typeface="+mn-cs"/>
              </a:rPr>
              <a:t>纯文字删除法</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，则称该文字为纯文字。</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p>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对子句集而言，删除包含纯文字的子句，是不影响其不可满足性的。例如，对子句集</a:t>
            </a:r>
          </a:p>
          <a:p>
            <a:pPr marL="0" marR="7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30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53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8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归结，可得到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，同样可以得到相同的结果，即其归结过程是不 唯一的。</a:t>
            </a:r>
          </a:p>
          <a:p>
            <a:pPr marL="0" marR="8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3"/>
          <a:stretch>
            <a:fillRect/>
          </a:stretch>
        </p:blipFill>
        <p:spPr>
          <a:xfrm>
            <a:off x="7293233" y="1402401"/>
            <a:ext cx="3935712" cy="5222224"/>
          </a:xfrm>
          <a:prstGeom prst="rect">
            <a:avLst/>
          </a:prstGeom>
        </p:spPr>
      </p:pic>
    </p:spTree>
    <p:extLst>
      <p:ext uri="{BB962C8B-B14F-4D97-AF65-F5344CB8AC3E}">
        <p14:creationId xmlns:p14="http://schemas.microsoft.com/office/powerpoint/2010/main" val="24272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1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如果一个子句中包含有互补的文字对，则称其为重言式。如</a:t>
            </a:r>
          </a:p>
          <a:p>
            <a:pPr marL="0" marR="7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P(x)∨﹁P(x), P(x)∨Q(x)∨﹁P(x)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重言式是真值为真的子句。对一个子句集来说，不管是增加还是删除一个真值为真的子句，都不会影响该子句集的不可满足性。因此，可删去。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u/y}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对子句集来说，把其中包孕的子句删去后，不会影响该子句集的不可满足 性。因此，可从子句集中删除哪些包孕的子句。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78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年提出的一种归结策略。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要求每一次参加归结的两个亲本子句中，至少应该有一个是由目标公式的否定所得到的子句或它们的后裔。</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，即当子句集为不可满足时，则由支持集策略一定能够归结出一个空子句。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也可以把支持集策略看成是在宽度优先策略中引入了某种限制条件，这种限制条件代表一种启发信息，因而有较高的效率</a:t>
            </a: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3648226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1212363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要求每次参加归结的两个亲本子句中，至少应该有一个是初始子句集中的子句。所谓初始子句集是指开始归结时所使用的子句集。</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a:t>
            </a:r>
          </a:p>
          <a:p>
            <a:pPr marL="0" marR="2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5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508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57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442368" y="2368064"/>
            <a:ext cx="8579413" cy="2947070"/>
          </a:xfrm>
          <a:prstGeom prst="rect">
            <a:avLst/>
          </a:prstGeom>
        </p:spPr>
      </p:pic>
    </p:spTree>
    <p:extLst>
      <p:ext uri="{BB962C8B-B14F-4D97-AF65-F5344CB8AC3E}">
        <p14:creationId xmlns:p14="http://schemas.microsoft.com/office/powerpoint/2010/main" val="164326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8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这种策略与线性输入策略有点相似，但是，放宽了对子句的限制。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每次参加归结的两个亲本子句，只要满足以下两个条件中的任意一个就可进行归结：</a:t>
            </a:r>
          </a:p>
          <a:p>
            <a:pPr marL="0" marR="3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两个亲本子句中至少有一个是初始子句集中的子句。</a:t>
            </a:r>
          </a:p>
          <a:p>
            <a:pPr marL="0" marR="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如果两个亲本子句都不是初始子句集中的子句，则一个子句应该是另一个子句的先辈子句。</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所谓一个子句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是另一个子句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的先辈子句是指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与别的子句归结后得到的归结式。</a:t>
            </a: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702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1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48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3000221" y="3192880"/>
            <a:ext cx="5153179" cy="3528595"/>
          </a:xfrm>
          <a:prstGeom prst="rect">
            <a:avLst/>
          </a:prstGeom>
        </p:spPr>
      </p:pic>
    </p:spTree>
    <p:extLst>
      <p:ext uri="{BB962C8B-B14F-4D97-AF65-F5344CB8AC3E}">
        <p14:creationId xmlns:p14="http://schemas.microsoft.com/office/powerpoint/2010/main" val="37538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如果一个子句只包含一个文字，则称此子句为单文字子句。</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要求每次参加归结的两个亲本子句中至少有一个子句是单文字子句。</a:t>
            </a: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，即当子句集为不可满足时，用这种策略不一定能归结出空子句。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8796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6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A0031"/>
                </a:solidFill>
                <a:effectLst/>
                <a:uLnTx/>
                <a:uFillTx/>
                <a:latin typeface="等线" panose="020F0502020204030204"/>
                <a:ea typeface="仿宋_GB2312" panose="02010609030101010101"/>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77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归结原理出了可用于定理证明外，还可用来求取问题答案，其思想与定理证明相似。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一般步骤为：</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把待求解的问题也用谓词公式表示，然后将其否定，并与谓词</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构成析取式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应用谓词归结原理进行归结，在归结过程中通过合一置换，改变</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中的变元；</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32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9237560" cy="4154984"/>
          </a:xfrm>
          <a:prstGeom prst="rect">
            <a:avLst/>
          </a:prstGeom>
        </p:spPr>
        <p:txBody>
          <a:bodyPr wrap="square">
            <a:spAutoFit/>
          </a:bodyPr>
          <a:lstStyle/>
          <a:p>
            <a:pPr marL="0" marR="35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a:t>
            </a:r>
          </a:p>
          <a:p>
            <a:pPr marL="0" marR="59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a:t>
            </a: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62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6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4030692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203306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3548460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p>
        </p:txBody>
      </p:sp>
    </p:spTree>
    <p:extLst>
      <p:ext uri="{BB962C8B-B14F-4D97-AF65-F5344CB8AC3E}">
        <p14:creationId xmlns:p14="http://schemas.microsoft.com/office/powerpoint/2010/main" val="37680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上述定理是归结原理中的一个重要定理，由它可得到以下两个推论：</a:t>
            </a:r>
          </a:p>
          <a:p>
            <a:pPr marL="0" marR="6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的不可满足性。即：</a:t>
            </a:r>
          </a:p>
          <a:p>
            <a:pPr marL="0" marR="64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后可得到一个新的子句集</a:t>
            </a:r>
          </a:p>
          <a:p>
            <a:pPr marL="0" marR="8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1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因此可以得出</a:t>
            </a:r>
          </a:p>
          <a:p>
            <a:pPr marL="0" marR="77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0084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p>
          <a:p>
            <a:pPr marL="0" marR="66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F0502020204030204"/>
              <a:ea typeface="仿宋_GB2312"/>
              <a:cs typeface="+mn-cs"/>
            </a:endParaRPr>
          </a:p>
          <a:p>
            <a:pPr marL="0" marR="7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必为不可满足。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p>
          <a:p>
            <a:pPr marL="0" marR="11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7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60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657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17756" y="1841736"/>
            <a:ext cx="10373032" cy="3785652"/>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中，或者用归结式代替他的亲本子句，然后对新的子句集证明其不可满足性就可 以了。</a:t>
            </a:r>
          </a:p>
          <a:p>
            <a:pPr marL="0" marR="9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如果经归结能得到空子句，根据空子句的不可满足性，即可得到原子句集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是不可满足的结论。</a:t>
            </a: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62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这种不可满足性可用如下定理描述：</a:t>
            </a:r>
          </a:p>
          <a:p>
            <a:pPr marL="0" marR="10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304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仿宋_GB2312" panose="02010609030101010101"/>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是它们的父节点。设</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的封闭语义树的节点数目减少。这一过程持续下去，直到空子句出现在子句集中。</a:t>
            </a:r>
          </a:p>
        </p:txBody>
      </p:sp>
    </p:spTree>
    <p:extLst>
      <p:ext uri="{BB962C8B-B14F-4D97-AF65-F5344CB8AC3E}">
        <p14:creationId xmlns:p14="http://schemas.microsoft.com/office/powerpoint/2010/main" val="2127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593359"/>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40905" y="1116579"/>
            <a:ext cx="10373032" cy="3785652"/>
          </a:xfrm>
          <a:prstGeom prst="rect">
            <a:avLst/>
          </a:prstGeom>
        </p:spPr>
        <p:txBody>
          <a:bodyPr wrap="square">
            <a:spAutoFit/>
          </a:bodyPr>
          <a:lstStyle/>
          <a:p>
            <a:pPr marL="0" marR="9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在谓词逻辑中，由于子句集中的谓词一般都含有变元，因此不能象命题逻辑那样直接消去互补文字。而需要先用一个合一对变元进行代换，然后才能进行归结。可见，谓词逻辑的归结要比命题逻辑的归结麻烦一些。</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谓词逻辑的归结原理</a:t>
            </a:r>
          </a:p>
          <a:p>
            <a:pPr marL="0" marR="4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谓词逻辑中的归结式可用如下定义来描述：</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3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740905" y="4902231"/>
            <a:ext cx="11205288" cy="1938992"/>
          </a:xfrm>
          <a:prstGeom prst="rect">
            <a:avLst/>
          </a:prstGeom>
        </p:spPr>
        <p:txBody>
          <a:bodyPr wrap="square">
            <a:spAutoFit/>
          </a:bodyPr>
          <a:lstStyle/>
          <a:p>
            <a:pPr marR="86820" lvl="0">
              <a:defRPr/>
            </a:pPr>
            <a:r>
              <a:rPr lang="zh-CN" altLang="en-US" sz="2400" dirty="0">
                <a:solidFill>
                  <a:srgbClr val="A4001F"/>
                </a:solidFill>
                <a:ea typeface="仿宋_GB2312" panose="02010609030101010101"/>
              </a:rPr>
              <a:t>对以上讨论做以下两点说明</a:t>
            </a:r>
            <a:r>
              <a:rPr lang="en-US" altLang="zh-CN" sz="2400" b="1" dirty="0">
                <a:solidFill>
                  <a:srgbClr val="A4001F"/>
                </a:solidFill>
                <a:latin typeface="Times New Roman" panose="02020603050405020304" pitchFamily="18" charset="0"/>
                <a:ea typeface="仿宋_GB2312" panose="02010609030101010101"/>
              </a:rPr>
              <a:t>: </a:t>
            </a:r>
            <a:endParaRPr lang="zh-CN" altLang="en-US" sz="2400" dirty="0">
              <a:solidFill>
                <a:srgbClr val="A4001F"/>
              </a:solidFill>
              <a:latin typeface="Times New Roman" panose="02020603050405020304" pitchFamily="18" charset="0"/>
              <a:ea typeface="仿宋_GB2312" panose="02010609030101010101"/>
            </a:endParaRPr>
          </a:p>
          <a:p>
            <a:pPr marR="9070" lvl="0">
              <a:defRPr/>
            </a:pPr>
            <a:r>
              <a:rPr lang="en-US" altLang="zh-CN" sz="2400" b="1" dirty="0">
                <a:solidFill>
                  <a:srgbClr val="A4001F"/>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这里之所以使用</a:t>
            </a:r>
            <a:r>
              <a:rPr lang="zh-CN" altLang="en-US" sz="2400" dirty="0">
                <a:solidFill>
                  <a:srgbClr val="008000"/>
                </a:solidFill>
                <a:latin typeface="Times New Roman" panose="02020603050405020304" pitchFamily="18" charset="0"/>
                <a:ea typeface="仿宋_GB2312" panose="02010609030101010101"/>
              </a:rPr>
              <a:t>集合符号和集合的运算</a:t>
            </a:r>
            <a:r>
              <a:rPr lang="zh-CN" altLang="en-US" sz="2400" dirty="0">
                <a:solidFill>
                  <a:srgbClr val="0000CC"/>
                </a:solidFill>
                <a:latin typeface="Times New Roman" panose="02020603050405020304" pitchFamily="18" charset="0"/>
                <a:ea typeface="仿宋_GB2312" panose="02010609030101010101"/>
              </a:rPr>
              <a:t>，目的是为了说明问题的方便。</a:t>
            </a:r>
          </a:p>
          <a:p>
            <a:pPr marR="6700" lvl="0">
              <a:defRPr/>
            </a:pPr>
            <a:r>
              <a:rPr lang="zh-CN" altLang="en-US" sz="2400" dirty="0">
                <a:solidFill>
                  <a:srgbClr val="0000CC"/>
                </a:solidFill>
                <a:ea typeface="仿宋_GB2312" panose="02010609030101010101"/>
              </a:rPr>
              <a:t>即先将子句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写成集合的形式，在集合表示下做减法和并集运算，然后再写成子句集的形式。</a:t>
            </a:r>
          </a:p>
          <a:p>
            <a:pPr marR="35900" lvl="0">
              <a:defRPr/>
            </a:pPr>
            <a:r>
              <a:rPr lang="en-US" altLang="zh-CN" sz="2400" b="1" dirty="0">
                <a:solidFill>
                  <a:srgbClr val="A4001F"/>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定义中还</a:t>
            </a:r>
            <a:r>
              <a:rPr lang="zh-CN" altLang="en-US" sz="2400" dirty="0">
                <a:solidFill>
                  <a:srgbClr val="008000"/>
                </a:solidFill>
                <a:latin typeface="Times New Roman" panose="02020603050405020304" pitchFamily="18" charset="0"/>
                <a:ea typeface="仿宋_GB2312" panose="02010609030101010101"/>
              </a:rPr>
              <a:t>要求</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1 </a:t>
            </a:r>
            <a:r>
              <a:rPr lang="zh-CN" altLang="en-US" sz="2400" dirty="0">
                <a:solidFill>
                  <a:srgbClr val="008000"/>
                </a:solidFill>
                <a:latin typeface="Times New Roman" panose="02020603050405020304" pitchFamily="18" charset="0"/>
                <a:ea typeface="仿宋_GB2312" panose="02010609030101010101"/>
              </a:rPr>
              <a:t>和</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2 </a:t>
            </a:r>
            <a:r>
              <a:rPr lang="zh-CN" altLang="en-US" sz="2400" dirty="0">
                <a:solidFill>
                  <a:srgbClr val="008000"/>
                </a:solidFill>
                <a:latin typeface="Times New Roman" panose="02020603050405020304" pitchFamily="18" charset="0"/>
                <a:ea typeface="仿宋_GB2312" panose="02010609030101010101"/>
              </a:rPr>
              <a:t>无公共变元</a:t>
            </a:r>
            <a:endParaRPr lang="zh-CN" altLang="en-US" dirty="0"/>
          </a:p>
        </p:txBody>
      </p:sp>
    </p:spTree>
    <p:extLst>
      <p:ext uri="{BB962C8B-B14F-4D97-AF65-F5344CB8AC3E}">
        <p14:creationId xmlns:p14="http://schemas.microsoft.com/office/powerpoint/2010/main" val="246694532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3147</TotalTime>
  <Words>4343</Words>
  <Application>Microsoft Office PowerPoint</Application>
  <PresentationFormat>宽屏</PresentationFormat>
  <Paragraphs>509</Paragraphs>
  <Slides>43</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MS Gothic</vt:lpstr>
      <vt:lpstr>等线</vt:lpstr>
      <vt:lpstr>等线 Light</vt:lpstr>
      <vt:lpstr>仿宋_GB2312</vt:lpstr>
      <vt:lpstr>黑体</vt:lpstr>
      <vt:lpstr>楷体_GB2312</vt:lpstr>
      <vt:lpstr>宋体</vt:lpstr>
      <vt:lpstr>Arial</vt:lpstr>
      <vt:lpstr>Symbol</vt:lpstr>
      <vt:lpstr>Times New Roman</vt:lpstr>
      <vt:lpstr>Wingdings</vt:lpstr>
      <vt:lpstr>1_Office 主题​​</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3.4.4 鲁滨逊归结原理</dc:title>
  <dc:creator>Qince Li</dc:creator>
  <cp:lastModifiedBy>Qince Li</cp:lastModifiedBy>
  <cp:revision>17</cp:revision>
  <dcterms:created xsi:type="dcterms:W3CDTF">2017-12-05T08:22:13Z</dcterms:created>
  <dcterms:modified xsi:type="dcterms:W3CDTF">2019-11-26T04:31:17Z</dcterms:modified>
</cp:coreProperties>
</file>