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2"/>
  </p:notesMasterIdLst>
  <p:handoutMasterIdLst>
    <p:handoutMasterId r:id="rId33"/>
  </p:handoutMasterIdLst>
  <p:sldIdLst>
    <p:sldId id="302" r:id="rId2"/>
    <p:sldId id="266" r:id="rId3"/>
    <p:sldId id="259" r:id="rId4"/>
    <p:sldId id="309" r:id="rId5"/>
    <p:sldId id="306" r:id="rId6"/>
    <p:sldId id="307" r:id="rId7"/>
    <p:sldId id="310" r:id="rId8"/>
    <p:sldId id="263" r:id="rId9"/>
    <p:sldId id="312" r:id="rId10"/>
    <p:sldId id="311" r:id="rId11"/>
    <p:sldId id="265" r:id="rId12"/>
    <p:sldId id="267" r:id="rId13"/>
    <p:sldId id="313" r:id="rId14"/>
    <p:sldId id="287" r:id="rId15"/>
    <p:sldId id="292" r:id="rId16"/>
    <p:sldId id="268" r:id="rId17"/>
    <p:sldId id="269" r:id="rId18"/>
    <p:sldId id="270" r:id="rId19"/>
    <p:sldId id="271" r:id="rId20"/>
    <p:sldId id="272" r:id="rId21"/>
    <p:sldId id="273" r:id="rId22"/>
    <p:sldId id="314" r:id="rId23"/>
    <p:sldId id="274" r:id="rId24"/>
    <p:sldId id="315" r:id="rId25"/>
    <p:sldId id="275" r:id="rId26"/>
    <p:sldId id="299" r:id="rId27"/>
    <p:sldId id="294" r:id="rId28"/>
    <p:sldId id="295" r:id="rId29"/>
    <p:sldId id="296" r:id="rId30"/>
    <p:sldId id="297" r:id="rId31"/>
  </p:sldIdLst>
  <p:sldSz cx="9906000" cy="6858000" type="A4"/>
  <p:notesSz cx="7302500" cy="95885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333FF"/>
    <a:srgbClr val="FFFF00"/>
    <a:srgbClr val="FF3300"/>
    <a:srgbClr val="CC00CC"/>
    <a:srgbClr val="FFCC00"/>
    <a:srgbClr val="FF9999"/>
    <a:srgbClr val="99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18" autoAdjust="0"/>
  </p:normalViewPr>
  <p:slideViewPr>
    <p:cSldViewPr>
      <p:cViewPr varScale="1">
        <p:scale>
          <a:sx n="78" d="100"/>
          <a:sy n="78" d="100"/>
        </p:scale>
        <p:origin x="1334" y="77"/>
      </p:cViewPr>
      <p:guideLst>
        <p:guide orient="horz" pos="2160"/>
        <p:guide pos="2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927218C1-594E-A94E-95F4-26DFF0AD86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39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55688" y="719138"/>
            <a:ext cx="5191125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CD7DE18D-B477-5540-A418-45080CBABE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84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4100" y="719138"/>
            <a:ext cx="5194300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2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719138"/>
            <a:ext cx="5194300" cy="3595687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George Box: All models are wrong; some of them are useful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1B7EDC-D532-E64C-A88A-8EDD91AF94E9}" type="slidenum">
              <a:rPr lang="en-US"/>
              <a:pPr eaLnBrk="1" hangingPunct="1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Would need to check P1 or P2 for P(TW)=P(T)P(W)</a:t>
            </a:r>
            <a:r>
              <a:rPr lang="en-US" baseline="0" dirty="0"/>
              <a:t> clearly P2 is but P1 isn’t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37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4100" y="719138"/>
            <a:ext cx="5194300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32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4100" y="719138"/>
            <a:ext cx="5194300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9"/>
            <a:ext cx="9906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9906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0E11D-7034-644F-ACDF-0961FF429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B7AE3-A7DC-6F48-B5B2-E849EC185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86387" y="274641"/>
            <a:ext cx="167163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475" y="274641"/>
            <a:ext cx="4891088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3582B-6514-F64F-B98B-15EDDDED2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E58B9-5DCE-C749-A388-A65B9B24C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79" y="4406902"/>
            <a:ext cx="63150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879" y="2906713"/>
            <a:ext cx="63150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A45FB-0697-A64A-9D51-5116823B5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600202"/>
            <a:ext cx="32813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6662" y="1600202"/>
            <a:ext cx="32813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DD655-17A6-EB4F-8BC4-1ED74EF1A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7" y="1535114"/>
            <a:ext cx="328265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477" y="2174875"/>
            <a:ext cx="32826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74085" y="1535114"/>
            <a:ext cx="3283942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74085" y="2174875"/>
            <a:ext cx="328394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B5484-33E2-FE4D-B1E3-75D9311FF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AEBA02-6DF4-4F48-8623-473B1E1CF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F0988-FE3D-BD44-95D6-6939512C4D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7" y="273050"/>
            <a:ext cx="244425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729" y="273054"/>
            <a:ext cx="415329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7" y="1435103"/>
            <a:ext cx="244425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C8A888-4110-E642-8E4A-93BA40A9C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234" y="4800602"/>
            <a:ext cx="44577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56234" y="612775"/>
            <a:ext cx="44577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6234" y="5367340"/>
            <a:ext cx="44577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8A1A2-B5DF-3D40-8B8B-515E22E761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9906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1397001"/>
            <a:ext cx="92456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1475" y="6245226"/>
            <a:ext cx="173355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38413" y="6245226"/>
            <a:ext cx="2352675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24475" y="6245226"/>
            <a:ext cx="173355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5A20CE7E-3045-584A-B330-59BDFC9F30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3"/>
            <a:ext cx="9906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20.xml"/><Relationship Id="rId7" Type="http://schemas.openxmlformats.org/officeDocument/2006/relationships/image" Target="../media/image27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1.png"/><Relationship Id="rId5" Type="http://schemas.openxmlformats.org/officeDocument/2006/relationships/tags" Target="../tags/tag22.xml"/><Relationship Id="rId10" Type="http://schemas.openxmlformats.org/officeDocument/2006/relationships/image" Target="../media/image30.png"/><Relationship Id="rId4" Type="http://schemas.openxmlformats.org/officeDocument/2006/relationships/tags" Target="../tags/tag21.xml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26.xml"/><Relationship Id="rId7" Type="http://schemas.openxmlformats.org/officeDocument/2006/relationships/image" Target="../media/image47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46.png"/><Relationship Id="rId5" Type="http://schemas.openxmlformats.org/officeDocument/2006/relationships/image" Target="../media/image39.png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1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tags" Target="../tags/tag31.xml"/><Relationship Id="rId7" Type="http://schemas.openxmlformats.org/officeDocument/2006/relationships/image" Target="../media/image52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5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4.png"/><Relationship Id="rId4" Type="http://schemas.openxmlformats.org/officeDocument/2006/relationships/tags" Target="../tags/tag32.xml"/><Relationship Id="rId9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13" Type="http://schemas.openxmlformats.org/officeDocument/2006/relationships/image" Target="../media/image58.png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9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57.png"/><Relationship Id="rId5" Type="http://schemas.openxmlformats.org/officeDocument/2006/relationships/tags" Target="../tags/tag37.xml"/><Relationship Id="rId10" Type="http://schemas.openxmlformats.org/officeDocument/2006/relationships/image" Target="../media/image56.png"/><Relationship Id="rId4" Type="http://schemas.openxmlformats.org/officeDocument/2006/relationships/tags" Target="../tags/tag36.xml"/><Relationship Id="rId9" Type="http://schemas.openxmlformats.org/officeDocument/2006/relationships/image" Target="../media/image55.png"/><Relationship Id="rId1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41.xml"/><Relationship Id="rId7" Type="http://schemas.openxmlformats.org/officeDocument/2006/relationships/image" Target="../media/image63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tags" Target="../tags/tag44.xml"/><Relationship Id="rId7" Type="http://schemas.openxmlformats.org/officeDocument/2006/relationships/image" Target="../media/image67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66.png"/><Relationship Id="rId5" Type="http://schemas.openxmlformats.org/officeDocument/2006/relationships/image" Target="../media/image63.png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7.xml"/><Relationship Id="rId7" Type="http://schemas.openxmlformats.org/officeDocument/2006/relationships/image" Target="../media/image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.png"/><Relationship Id="rId4" Type="http://schemas.openxmlformats.org/officeDocument/2006/relationships/tags" Target="../tags/tag8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6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5.png"/><Relationship Id="rId5" Type="http://schemas.openxmlformats.org/officeDocument/2006/relationships/tags" Target="../tags/tag13.xml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tags" Target="../tags/tag12.xml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23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9906000" cy="1470025"/>
          </a:xfrm>
        </p:spPr>
        <p:txBody>
          <a:bodyPr/>
          <a:lstStyle/>
          <a:p>
            <a:pPr eaLnBrk="1" hangingPunct="1"/>
            <a:r>
              <a:rPr lang="en-US" dirty="0"/>
              <a:t>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9906000" cy="1524000"/>
          </a:xfrm>
        </p:spPr>
        <p:txBody>
          <a:bodyPr/>
          <a:lstStyle/>
          <a:p>
            <a:pPr eaLnBrk="1" hangingPunct="1"/>
            <a:r>
              <a:rPr lang="en-US" sz="4300" dirty="0"/>
              <a:t>Bayes’ Nets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238250" y="6248403"/>
            <a:ext cx="47672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2133600"/>
            <a:ext cx="3900487" cy="3498476"/>
          </a:xfrm>
          <a:prstGeom prst="rect">
            <a:avLst/>
          </a:prstGeom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866775" y="5634590"/>
            <a:ext cx="8029393" cy="1223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Instructors: David Suter and </a:t>
            </a:r>
            <a:r>
              <a:rPr lang="en-US" dirty="0" err="1">
                <a:latin typeface="Calibri"/>
                <a:cs typeface="Calibri"/>
              </a:rPr>
              <a:t>Qince</a:t>
            </a:r>
            <a:r>
              <a:rPr lang="en-US" dirty="0">
                <a:latin typeface="Calibri"/>
                <a:cs typeface="Calibri"/>
              </a:rPr>
              <a:t> Li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Course Delivered @ Harbin Institute of Technology</a:t>
            </a:r>
          </a:p>
          <a:p>
            <a:pPr algn="ctr">
              <a:spcBef>
                <a:spcPct val="50000"/>
              </a:spcBef>
            </a:pPr>
            <a:r>
              <a:rPr lang="en-US" sz="1200" dirty="0">
                <a:latin typeface="Calibri"/>
                <a:cs typeface="Calibri"/>
              </a:rPr>
              <a:t>[Many slides adapted from those created by Dan Klein and Pieter Abbeel for CS188 Intro to AI at UC Berkeley. Some others from colleagues at Adelaide University.]</a:t>
            </a:r>
          </a:p>
        </p:txBody>
      </p:sp>
    </p:spTree>
    <p:extLst>
      <p:ext uri="{BB962C8B-B14F-4D97-AF65-F5344CB8AC3E}">
        <p14:creationId xmlns:p14="http://schemas.microsoft.com/office/powerpoint/2010/main" val="881656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1857375" y="1447800"/>
            <a:ext cx="668655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about this domain: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Fire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Smoke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Alarm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257" y="1371601"/>
            <a:ext cx="2724148" cy="2202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31" y="4038600"/>
            <a:ext cx="4055269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9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 and the Chain Rule</a:t>
            </a:r>
          </a:p>
        </p:txBody>
      </p:sp>
      <p:sp>
        <p:nvSpPr>
          <p:cNvPr id="1039363" name="Rectangle 3"/>
          <p:cNvSpPr>
            <a:spLocks noGrp="1" noChangeArrowheads="1"/>
          </p:cNvSpPr>
          <p:nvPr>
            <p:ph idx="1"/>
          </p:nvPr>
        </p:nvSpPr>
        <p:spPr>
          <a:xfrm>
            <a:off x="277317" y="1524000"/>
            <a:ext cx="9319121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Chain rule: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Trivial decomposition: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3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With assumption of conditional independence: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nets / graphical models help us express conditional independence assumptions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0" name="Picture 9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951" y="3505200"/>
            <a:ext cx="5764311" cy="3071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9" name="Picture 8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300" y="3048000"/>
            <a:ext cx="3398738" cy="298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1" name="Picture 10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300" y="4654210"/>
            <a:ext cx="3398738" cy="298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2" name="Picture 11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950" y="5105400"/>
            <a:ext cx="4903986" cy="3099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8" name="Picture 7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2238" y="1600200"/>
            <a:ext cx="5819775" cy="3024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638" y="2438400"/>
            <a:ext cx="3184025" cy="20318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Nets: Big Picture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1" y="1447800"/>
            <a:ext cx="594508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Nets: Big Picture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30200" y="1397001"/>
            <a:ext cx="5799138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Two problems with using full joint distribution tables as our probabilistic models: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Unless there are only a few variables, the joint is WAY too big to represent explicitly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Hard to learn (estimate) anything empirically about more than a few variables at a time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Bayes</a:t>
            </a:r>
            <a:r>
              <a:rPr lang="ja-JP" altLang="en-US" sz="2400" dirty="0">
                <a:solidFill>
                  <a:srgbClr val="CC0000"/>
                </a:solidFill>
                <a:latin typeface="Calibri"/>
                <a:cs typeface="Calibri"/>
              </a:rPr>
              <a:t>’</a:t>
            </a: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 nets: </a:t>
            </a:r>
            <a:r>
              <a:rPr lang="en-US" sz="2400" dirty="0">
                <a:latin typeface="Calibri"/>
                <a:cs typeface="Calibri"/>
              </a:rPr>
              <a:t>a technique for describing complex joint distributions (models) using simple, local distributions (conditional probabilities)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More properly called</a:t>
            </a:r>
            <a:r>
              <a:rPr lang="en-US" sz="2000" dirty="0">
                <a:solidFill>
                  <a:srgbClr val="CC0000"/>
                </a:solidFill>
                <a:latin typeface="Calibri"/>
                <a:cs typeface="Calibri"/>
              </a:rPr>
              <a:t> graphical models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describe how variables locally interact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Local interactions chain together to give global, indirect interactions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For about 10 min, we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 err="1">
                <a:latin typeface="Calibri"/>
                <a:cs typeface="Calibri"/>
              </a:rPr>
              <a:t>ll</a:t>
            </a:r>
            <a:r>
              <a:rPr lang="en-US" sz="2000" dirty="0">
                <a:latin typeface="Calibri"/>
                <a:cs typeface="Calibri"/>
              </a:rPr>
              <a:t> be vague about how these interactions are specified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026" y="3581401"/>
            <a:ext cx="3398246" cy="304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447801"/>
            <a:ext cx="3343652" cy="18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5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 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Net: Insurance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295400"/>
            <a:ext cx="6091932" cy="495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 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Net: Car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19" y="1447800"/>
            <a:ext cx="6913563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Graphical Model Notation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23825" y="1371600"/>
            <a:ext cx="4581525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Nodes: variables (with domains)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Can be assigned (observed) or unassigned (unobserved)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Arcs: interactions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Indicate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direct influence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between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Formally: encode conditional independence (more later)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58" b="49960"/>
          <a:stretch>
            <a:fillRect/>
          </a:stretch>
        </p:blipFill>
        <p:spPr bwMode="auto">
          <a:xfrm>
            <a:off x="5324475" y="1676400"/>
            <a:ext cx="11763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4643438" y="3125788"/>
            <a:ext cx="2279154" cy="1979613"/>
            <a:chOff x="3600" y="2208"/>
            <a:chExt cx="1767" cy="1247"/>
          </a:xfrm>
        </p:grpSpPr>
        <p:pic>
          <p:nvPicPr>
            <p:cNvPr id="17415" name="Picture 6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939" y="3276601"/>
            <a:ext cx="2476498" cy="1822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850" y="1219200"/>
            <a:ext cx="222885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Coin Flips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N independent coin flips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No interactions between variables: </a:t>
            </a: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absolute independence</a:t>
            </a:r>
          </a:p>
          <a:p>
            <a:pPr eaLnBrk="1" hangingPunct="1"/>
            <a:endParaRPr lang="en-US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1176338" y="32004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X</a:t>
            </a:r>
            <a:r>
              <a:rPr lang="en-US" sz="2800" baseline="-25000" dirty="0">
                <a:latin typeface="Calibri"/>
                <a:cs typeface="Calibri"/>
              </a:rPr>
              <a:t>1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2538413" y="32004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5324475" y="32004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1843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3505201"/>
            <a:ext cx="381794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067" y="1447800"/>
            <a:ext cx="2333001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18436" grpId="0" animBg="1"/>
      <p:bldP spid="184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Variables: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R: It rains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T: There is traffic</a:t>
            </a: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Model 1: independence</a:t>
            </a: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Why is an agent using model 2 better?</a:t>
            </a: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1919288" y="35052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1919288" y="51816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T</a:t>
            </a:r>
            <a:endParaRPr lang="en-US" sz="2800" baseline="-250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6" y="1143001"/>
            <a:ext cx="3157536" cy="1628965"/>
          </a:xfrm>
          <a:prstGeom prst="rect">
            <a:avLst/>
          </a:prstGeom>
        </p:spPr>
      </p:pic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6005513" y="35052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6005513" y="51816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10" name="AutoShape 6"/>
          <p:cNvCxnSpPr>
            <a:cxnSpLocks noChangeShapeType="1"/>
            <a:stCxn id="8" idx="4"/>
            <a:endCxn id="9" idx="0"/>
          </p:cNvCxnSpPr>
          <p:nvPr/>
        </p:nvCxnSpPr>
        <p:spPr bwMode="auto">
          <a:xfrm>
            <a:off x="6315075" y="4281489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271963" y="1502074"/>
            <a:ext cx="800735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br>
              <a:rPr lang="en-US" sz="2400" dirty="0">
                <a:latin typeface="Calibri"/>
                <a:cs typeface="Calibri"/>
              </a:rPr>
            </a:br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Model 2: rain causes traffic</a:t>
            </a:r>
          </a:p>
          <a:p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388" y="1295400"/>
            <a:ext cx="121578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1" name="Rectangle 3"/>
          <p:cNvSpPr>
            <a:spLocks noGrp="1" noChangeArrowheads="1"/>
          </p:cNvSpPr>
          <p:nvPr>
            <p:ph idx="1"/>
          </p:nvPr>
        </p:nvSpPr>
        <p:spPr>
          <a:xfrm>
            <a:off x="330200" y="1290636"/>
            <a:ext cx="92456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Let’s build a causal graphical model!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T: Traffic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R: It rains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L: Low pressure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D: Roof drips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B: Ballgame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C: Cavity</a:t>
            </a:r>
          </a:p>
          <a:p>
            <a:pPr lvl="2">
              <a:lnSpc>
                <a:spcPct val="90000"/>
              </a:lnSpc>
            </a:pPr>
            <a:endParaRPr lang="en-US" sz="16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0" y="1447800"/>
            <a:ext cx="5757863" cy="4724400"/>
          </a:xfrm>
          <a:prstGeom prst="rect">
            <a:avLst/>
          </a:prstGeom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 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22" y="1447800"/>
            <a:ext cx="3776178" cy="2438400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Probabilistic Models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524000"/>
            <a:ext cx="622935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Models describe how (a portion of) the world works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Models are always simplifications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May not account for every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May not account for all interactions between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All models are wrong; but some are useful.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     – George E. P. Box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do we do with probabilistic models?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(or our agents) need to reason about unknown variables, given evidence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 explanation (diagnostic reasoning)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 prediction (causal reasoning)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 value of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>
          <a:xfrm>
            <a:off x="330200" y="1295400"/>
            <a:ext cx="9245600" cy="4729164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Variables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B: Burglary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A: Alarm goes off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M: Mary calls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J: John calls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E: Earthquake!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1" y="1295400"/>
            <a:ext cx="5492441" cy="4495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 Semantics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3" y="2667000"/>
            <a:ext cx="10060781" cy="8255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 Semantics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866775" y="1397001"/>
            <a:ext cx="5305425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set of nodes, one per variable X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directed, acyclic graph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conditional distribution for each node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 collection of distributions over X, one for each combination of parents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>
                <a:latin typeface="Calibri"/>
                <a:cs typeface="Calibri"/>
              </a:rPr>
              <a:t> values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CPT: conditional probability table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Description of a noisy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causal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process</a:t>
            </a:r>
          </a:p>
          <a:p>
            <a:pPr lvl="4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6686550" y="1930400"/>
            <a:ext cx="433388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Calibri"/>
                <a:cs typeface="Calibri"/>
              </a:rPr>
              <a:t>A</a:t>
            </a:r>
            <a:r>
              <a:rPr lang="en-US" sz="2400" baseline="-25000" dirty="0">
                <a:latin typeface="Calibri"/>
                <a:cs typeface="Calibri"/>
              </a:rPr>
              <a:t>1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7181850" y="3302000"/>
            <a:ext cx="433388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endParaRPr lang="en-US" sz="2400" baseline="-25000">
              <a:latin typeface="Calibri"/>
              <a:cs typeface="Calibri"/>
            </a:endParaRPr>
          </a:p>
        </p:txBody>
      </p:sp>
      <p:cxnSp>
        <p:nvCxnSpPr>
          <p:cNvPr id="23558" name="AutoShape 6"/>
          <p:cNvCxnSpPr>
            <a:cxnSpLocks noChangeShapeType="1"/>
            <a:stCxn id="23556" idx="4"/>
            <a:endCxn id="23557" idx="1"/>
          </p:cNvCxnSpPr>
          <p:nvPr/>
        </p:nvCxnSpPr>
        <p:spPr bwMode="auto">
          <a:xfrm>
            <a:off x="6903244" y="2478088"/>
            <a:ext cx="341809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7924800" y="1930400"/>
            <a:ext cx="433388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A</a:t>
            </a:r>
            <a:r>
              <a:rPr lang="en-US" sz="2400" i="1" baseline="-25000">
                <a:latin typeface="Calibri"/>
                <a:cs typeface="Calibri"/>
              </a:rPr>
              <a:t>n</a:t>
            </a:r>
          </a:p>
        </p:txBody>
      </p:sp>
      <p:cxnSp>
        <p:nvCxnSpPr>
          <p:cNvPr id="23560" name="AutoShape 8"/>
          <p:cNvCxnSpPr>
            <a:cxnSpLocks noChangeShapeType="1"/>
            <a:stCxn id="23559" idx="4"/>
            <a:endCxn id="23557" idx="7"/>
          </p:cNvCxnSpPr>
          <p:nvPr/>
        </p:nvCxnSpPr>
        <p:spPr bwMode="auto">
          <a:xfrm flipH="1">
            <a:off x="7552036" y="2478088"/>
            <a:ext cx="58945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2356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762" y="2082801"/>
            <a:ext cx="381794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62" name="AutoShape 10"/>
          <p:cNvCxnSpPr>
            <a:cxnSpLocks noChangeShapeType="1"/>
            <a:endCxn id="23557" idx="0"/>
          </p:cNvCxnSpPr>
          <p:nvPr/>
        </p:nvCxnSpPr>
        <p:spPr bwMode="auto">
          <a:xfrm flipH="1">
            <a:off x="7398544" y="2540001"/>
            <a:ext cx="123825" cy="7477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6" name="Picture 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8462" y="4368800"/>
            <a:ext cx="1671638" cy="3021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23564" name="AutoShape 12"/>
          <p:cNvSpPr>
            <a:spLocks noChangeArrowheads="1"/>
          </p:cNvSpPr>
          <p:nvPr/>
        </p:nvSpPr>
        <p:spPr bwMode="auto">
          <a:xfrm rot="5400000">
            <a:off x="7712869" y="3556794"/>
            <a:ext cx="609600" cy="5572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100 h 21600"/>
              <a:gd name="T14" fmla="*/ 19055 w 21600"/>
              <a:gd name="T15" fmla="*/ 805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3781" y="0"/>
                </a:lnTo>
                <a:lnTo>
                  <a:pt x="13781" y="4100"/>
                </a:lnTo>
                <a:lnTo>
                  <a:pt x="12427" y="4100"/>
                </a:lnTo>
                <a:cubicBezTo>
                  <a:pt x="5564" y="4100"/>
                  <a:pt x="0" y="7708"/>
                  <a:pt x="0" y="12158"/>
                </a:cubicBezTo>
                <a:lnTo>
                  <a:pt x="0" y="21600"/>
                </a:lnTo>
                <a:lnTo>
                  <a:pt x="4046" y="21600"/>
                </a:lnTo>
                <a:lnTo>
                  <a:pt x="4046" y="12158"/>
                </a:lnTo>
                <a:cubicBezTo>
                  <a:pt x="4046" y="9894"/>
                  <a:pt x="7798" y="8058"/>
                  <a:pt x="12427" y="8058"/>
                </a:cubicBezTo>
                <a:lnTo>
                  <a:pt x="13781" y="8058"/>
                </a:lnTo>
                <a:lnTo>
                  <a:pt x="13781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8400" y="4346172"/>
            <a:ext cx="1565870" cy="3020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742950" y="5867400"/>
            <a:ext cx="872966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i="1" dirty="0">
                <a:solidFill>
                  <a:srgbClr val="CC0000"/>
                </a:solidFill>
                <a:latin typeface="Calibri"/>
                <a:cs typeface="Calibri"/>
              </a:rPr>
              <a:t>A Bayes net = Topology (graph) + Local Conditional Probabilities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275" y="152400"/>
            <a:ext cx="22288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56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90763" y="-33295"/>
            <a:ext cx="5324475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Probabilities in BNs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609725" y="1524000"/>
            <a:ext cx="668655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 nets </a:t>
            </a: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implicitly</a:t>
            </a:r>
            <a:r>
              <a:rPr lang="en-US" sz="2400" dirty="0">
                <a:latin typeface="Calibri"/>
                <a:cs typeface="Calibri"/>
              </a:rPr>
              <a:t> encode joint distributions</a:t>
            </a: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As a product of local conditional distributions</a:t>
            </a: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To see what probability a BN gives to a full assignment, multiply all the relevant conditionals together: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5819775" y="4038601"/>
            <a:ext cx="1721942" cy="1495425"/>
            <a:chOff x="3600" y="2208"/>
            <a:chExt cx="1767" cy="1247"/>
          </a:xfrm>
        </p:grpSpPr>
        <p:pic>
          <p:nvPicPr>
            <p:cNvPr id="24584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5" name="Rectangle 6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0762" y="5715001"/>
            <a:ext cx="3652838" cy="2775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7538" y="3276600"/>
            <a:ext cx="3962400" cy="671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6" y="4191001"/>
            <a:ext cx="1552981" cy="11429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275" y="152400"/>
            <a:ext cx="222885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90763" y="-33295"/>
            <a:ext cx="5324475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Probabilities in BNs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71474" y="1371600"/>
            <a:ext cx="7553325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Why are we guaranteed that setting</a:t>
            </a:r>
            <a:endParaRPr lang="en-US" sz="2000" dirty="0">
              <a:latin typeface="Calibri"/>
              <a:cs typeface="Calibri"/>
            </a:endParaRP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results in a proper joint distribution?  </a:t>
            </a:r>
            <a:endParaRPr lang="en-US" sz="1200" dirty="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Chain rule (valid for all distributions):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u="sng" dirty="0">
                <a:latin typeface="Calibri"/>
                <a:cs typeface="Calibri"/>
              </a:rPr>
              <a:t>Assume</a:t>
            </a:r>
            <a:r>
              <a:rPr lang="en-US" sz="2400" dirty="0">
                <a:latin typeface="Calibri"/>
                <a:cs typeface="Calibri"/>
              </a:rPr>
              <a:t> conditional independences: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  <a:sym typeface="Wingdings"/>
              </a:rPr>
              <a:t>       Consequence:</a:t>
            </a: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Not every BN can represent every joint distribution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The topology enforces certain conditional independencies</a:t>
            </a:r>
          </a:p>
        </p:txBody>
      </p:sp>
      <p:pic>
        <p:nvPicPr>
          <p:cNvPr id="4" name="Picture 3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842796"/>
            <a:ext cx="3962400" cy="671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600" y="3200400"/>
            <a:ext cx="4156241" cy="7425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4724400"/>
            <a:ext cx="4126211" cy="6995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275" y="152400"/>
            <a:ext cx="2228850" cy="1828800"/>
          </a:xfrm>
          <a:prstGeom prst="rect">
            <a:avLst/>
          </a:prstGeom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600" y="4114800"/>
            <a:ext cx="3863060" cy="2720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174594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1857375" y="5943600"/>
            <a:ext cx="54483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Only distributions whose variables are absolutely independent can be represented by a Bayes</a:t>
            </a:r>
            <a:r>
              <a:rPr lang="ja-JP" altLang="en-US" i="1" dirty="0">
                <a:solidFill>
                  <a:srgbClr val="CC0000"/>
                </a:solidFill>
                <a:latin typeface="Calibri"/>
                <a:cs typeface="Calibri"/>
              </a:rPr>
              <a:t>’</a:t>
            </a: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 net with no arcs.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Coin Flips</a:t>
            </a:r>
          </a:p>
        </p:txBody>
      </p:sp>
      <p:graphicFrame>
        <p:nvGraphicFramePr>
          <p:cNvPr id="107110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617775"/>
              </p:ext>
            </p:extLst>
          </p:nvPr>
        </p:nvGraphicFramePr>
        <p:xfrm>
          <a:off x="990600" y="3448050"/>
          <a:ext cx="1160860" cy="742950"/>
        </p:xfrm>
        <a:graphic>
          <a:graphicData uri="http://schemas.openxmlformats.org/drawingml/2006/table">
            <a:tbl>
              <a:tblPr/>
              <a:tblGrid>
                <a:gridCol w="69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9222" y="3070225"/>
            <a:ext cx="740370" cy="298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1120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494891"/>
              </p:ext>
            </p:extLst>
          </p:nvPr>
        </p:nvGraphicFramePr>
        <p:xfrm>
          <a:off x="2430066" y="3444875"/>
          <a:ext cx="1160860" cy="742950"/>
        </p:xfrm>
        <a:graphic>
          <a:graphicData uri="http://schemas.openxmlformats.org/drawingml/2006/table">
            <a:tbl>
              <a:tblPr/>
              <a:tblGrid>
                <a:gridCol w="69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1131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668484"/>
              </p:ext>
            </p:extLst>
          </p:nvPr>
        </p:nvGraphicFramePr>
        <p:xfrm>
          <a:off x="5092303" y="3444875"/>
          <a:ext cx="1160860" cy="742950"/>
        </p:xfrm>
        <a:graphic>
          <a:graphicData uri="http://schemas.openxmlformats.org/drawingml/2006/table">
            <a:tbl>
              <a:tblPr/>
              <a:tblGrid>
                <a:gridCol w="69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7055" y="3070226"/>
            <a:ext cx="751979" cy="2985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9977" y="3070225"/>
            <a:ext cx="740370" cy="298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5640" name="Picture 4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7" y="3725864"/>
            <a:ext cx="381794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42" name="Oval 42"/>
          <p:cNvSpPr>
            <a:spLocks noChangeArrowheads="1"/>
          </p:cNvSpPr>
          <p:nvPr/>
        </p:nvSpPr>
        <p:spPr bwMode="auto">
          <a:xfrm>
            <a:off x="1300163" y="19050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1</a:t>
            </a:r>
          </a:p>
        </p:txBody>
      </p:sp>
      <p:sp>
        <p:nvSpPr>
          <p:cNvPr id="25643" name="Oval 43"/>
          <p:cNvSpPr>
            <a:spLocks noChangeArrowheads="1"/>
          </p:cNvSpPr>
          <p:nvPr/>
        </p:nvSpPr>
        <p:spPr bwMode="auto">
          <a:xfrm>
            <a:off x="2662238" y="19050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25644" name="Oval 44"/>
          <p:cNvSpPr>
            <a:spLocks noChangeArrowheads="1"/>
          </p:cNvSpPr>
          <p:nvPr/>
        </p:nvSpPr>
        <p:spPr bwMode="auto">
          <a:xfrm>
            <a:off x="5448300" y="19050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25645" name="Picture 4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209801"/>
            <a:ext cx="381794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0527" y="5108576"/>
            <a:ext cx="1601986" cy="298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763" y="1447798"/>
            <a:ext cx="2351304" cy="27647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412" y="1143002"/>
            <a:ext cx="2166936" cy="1773729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sp>
        <p:nvSpPr>
          <p:cNvPr id="5" name="Oval 4"/>
          <p:cNvSpPr/>
          <p:nvPr/>
        </p:nvSpPr>
        <p:spPr>
          <a:xfrm>
            <a:off x="2362200" y="1524000"/>
            <a:ext cx="139065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B</a:t>
            </a:r>
            <a:r>
              <a:rPr lang="en-US" dirty="0">
                <a:latin typeface="Calibri"/>
                <a:cs typeface="Calibri"/>
              </a:rPr>
              <a:t>urglary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3900486" y="1554162"/>
            <a:ext cx="1281113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latin typeface="Calibri"/>
                <a:cs typeface="Calibri"/>
              </a:rPr>
              <a:t>E</a:t>
            </a:r>
            <a:r>
              <a:rPr lang="en-US" dirty="0" err="1">
                <a:latin typeface="Calibri"/>
                <a:cs typeface="Calibri"/>
              </a:rPr>
              <a:t>arthqk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3048000" y="2514600"/>
            <a:ext cx="1233488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larm</a:t>
            </a:r>
          </a:p>
        </p:txBody>
      </p:sp>
      <p:sp>
        <p:nvSpPr>
          <p:cNvPr id="8" name="Oval 7"/>
          <p:cNvSpPr/>
          <p:nvPr/>
        </p:nvSpPr>
        <p:spPr>
          <a:xfrm>
            <a:off x="2133601" y="3611563"/>
            <a:ext cx="1023938" cy="8985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J</a:t>
            </a:r>
            <a:r>
              <a:rPr lang="en-US" dirty="0">
                <a:latin typeface="Calibri"/>
                <a:cs typeface="Calibri"/>
              </a:rPr>
              <a:t>ohn calls</a:t>
            </a:r>
          </a:p>
        </p:txBody>
      </p:sp>
      <p:sp>
        <p:nvSpPr>
          <p:cNvPr id="9" name="Oval 8"/>
          <p:cNvSpPr/>
          <p:nvPr/>
        </p:nvSpPr>
        <p:spPr>
          <a:xfrm>
            <a:off x="4114800" y="3581400"/>
            <a:ext cx="1019175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M</a:t>
            </a:r>
            <a:r>
              <a:rPr lang="en-US" dirty="0">
                <a:latin typeface="Calibri"/>
                <a:cs typeface="Calibri"/>
              </a:rPr>
              <a:t>ary calls</a:t>
            </a:r>
          </a:p>
        </p:txBody>
      </p:sp>
      <p:cxnSp>
        <p:nvCxnSpPr>
          <p:cNvPr id="11" name="Straight Arrow Connector 10"/>
          <p:cNvCxnSpPr>
            <a:stCxn id="5" idx="4"/>
            <a:endCxn id="7" idx="1"/>
          </p:cNvCxnSpPr>
          <p:nvPr/>
        </p:nvCxnSpPr>
        <p:spPr>
          <a:xfrm>
            <a:off x="3057525" y="2286000"/>
            <a:ext cx="171115" cy="373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7"/>
          </p:cNvCxnSpPr>
          <p:nvPr/>
        </p:nvCxnSpPr>
        <p:spPr>
          <a:xfrm flipH="1">
            <a:off x="4100848" y="2392362"/>
            <a:ext cx="440195" cy="267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flipH="1">
            <a:off x="2645570" y="3360130"/>
            <a:ext cx="583070" cy="251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0"/>
          </p:cNvCxnSpPr>
          <p:nvPr/>
        </p:nvCxnSpPr>
        <p:spPr>
          <a:xfrm>
            <a:off x="4100848" y="3360130"/>
            <a:ext cx="523540" cy="22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626305"/>
              </p:ext>
            </p:extLst>
          </p:nvPr>
        </p:nvGraphicFramePr>
        <p:xfrm>
          <a:off x="914400" y="1447800"/>
          <a:ext cx="120015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74295" marR="74295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 marL="74295" marR="742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74295" marR="74295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L="74295" marR="742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L="74295" marR="742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477928"/>
              </p:ext>
            </p:extLst>
          </p:nvPr>
        </p:nvGraphicFramePr>
        <p:xfrm>
          <a:off x="5695951" y="1350963"/>
          <a:ext cx="1238249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36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74277" marR="7427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74277" marR="742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74277" marR="7427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74277" marR="742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77" marR="7427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74277" marR="742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73459"/>
              </p:ext>
            </p:extLst>
          </p:nvPr>
        </p:nvGraphicFramePr>
        <p:xfrm>
          <a:off x="5695950" y="3200401"/>
          <a:ext cx="2290763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36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74295" marR="74295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74295" marR="74295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L="74295" marR="74295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88790"/>
              </p:ext>
            </p:extLst>
          </p:nvPr>
        </p:nvGraphicFramePr>
        <p:xfrm>
          <a:off x="1362075" y="4678363"/>
          <a:ext cx="1609725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30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L="74295" marR="74295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74295" marR="74295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682325"/>
              </p:ext>
            </p:extLst>
          </p:nvPr>
        </p:nvGraphicFramePr>
        <p:xfrm>
          <a:off x="3467100" y="4678363"/>
          <a:ext cx="1943099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0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L="74295" marR="74295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74295" marR="74295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L="74295" marR="7429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Causal direction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742950" y="34290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R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742950" y="510540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28678" name="AutoShape 6"/>
          <p:cNvCxnSpPr>
            <a:cxnSpLocks noChangeShapeType="1"/>
            <a:stCxn id="28676" idx="4"/>
            <a:endCxn id="28677" idx="0"/>
          </p:cNvCxnSpPr>
          <p:nvPr/>
        </p:nvCxnSpPr>
        <p:spPr bwMode="auto">
          <a:xfrm>
            <a:off x="1052513" y="4205289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107827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61444"/>
              </p:ext>
            </p:extLst>
          </p:nvPr>
        </p:nvGraphicFramePr>
        <p:xfrm>
          <a:off x="2058591" y="3498850"/>
          <a:ext cx="1160859" cy="742950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2023" y="3124201"/>
            <a:ext cx="594618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8291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383901"/>
              </p:ext>
            </p:extLst>
          </p:nvPr>
        </p:nvGraphicFramePr>
        <p:xfrm>
          <a:off x="1749028" y="4940300"/>
          <a:ext cx="1779984" cy="742950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6937" y="4560888"/>
            <a:ext cx="861616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8305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854939"/>
              </p:ext>
            </p:extLst>
          </p:nvPr>
        </p:nvGraphicFramePr>
        <p:xfrm>
          <a:off x="1749028" y="5803900"/>
          <a:ext cx="1779984" cy="742950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831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243600"/>
              </p:ext>
            </p:extLst>
          </p:nvPr>
        </p:nvGraphicFramePr>
        <p:xfrm>
          <a:off x="4581523" y="4419600"/>
          <a:ext cx="2276476" cy="1485900"/>
        </p:xfrm>
        <a:graphic>
          <a:graphicData uri="http://schemas.openxmlformats.org/drawingml/2006/table">
            <a:tbl>
              <a:tblPr/>
              <a:tblGrid>
                <a:gridCol w="791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3/16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+r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1/16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2319" y="3971925"/>
            <a:ext cx="886122" cy="2987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0" y="1295400"/>
            <a:ext cx="3644854" cy="1880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62" y="1447800"/>
            <a:ext cx="1372997" cy="163501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Reverse Traffic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Reverse causality?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742950" y="343535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742950" y="5111750"/>
            <a:ext cx="619125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29702" name="AutoShape 6"/>
          <p:cNvCxnSpPr>
            <a:cxnSpLocks noChangeShapeType="1"/>
            <a:stCxn id="29700" idx="4"/>
            <a:endCxn id="29701" idx="0"/>
          </p:cNvCxnSpPr>
          <p:nvPr/>
        </p:nvCxnSpPr>
        <p:spPr bwMode="auto">
          <a:xfrm>
            <a:off x="1052513" y="4211639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107930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98278"/>
              </p:ext>
            </p:extLst>
          </p:nvPr>
        </p:nvGraphicFramePr>
        <p:xfrm>
          <a:off x="2058591" y="3505200"/>
          <a:ext cx="1160859" cy="742950"/>
        </p:xfrm>
        <a:graphic>
          <a:graphicData uri="http://schemas.openxmlformats.org/drawingml/2006/table">
            <a:tbl>
              <a:tblPr/>
              <a:tblGrid>
                <a:gridCol w="45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9/16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7/16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1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52390"/>
              </p:ext>
            </p:extLst>
          </p:nvPr>
        </p:nvGraphicFramePr>
        <p:xfrm>
          <a:off x="1749028" y="4946650"/>
          <a:ext cx="1779984" cy="742950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1/3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2/3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2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067075"/>
              </p:ext>
            </p:extLst>
          </p:nvPr>
        </p:nvGraphicFramePr>
        <p:xfrm>
          <a:off x="1749028" y="5810250"/>
          <a:ext cx="1779984" cy="742950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1/7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6/7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40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542607"/>
              </p:ext>
            </p:extLst>
          </p:nvPr>
        </p:nvGraphicFramePr>
        <p:xfrm>
          <a:off x="4495800" y="4297680"/>
          <a:ext cx="2160984" cy="1485900"/>
        </p:xfrm>
        <a:graphic>
          <a:graphicData uri="http://schemas.openxmlformats.org/drawingml/2006/table">
            <a:tbl>
              <a:tblPr/>
              <a:tblGrid>
                <a:gridCol w="751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3/16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+r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1/16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2319" y="3962400"/>
            <a:ext cx="886122" cy="2987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4603" y="3133726"/>
            <a:ext cx="594618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9517" y="4562475"/>
            <a:ext cx="861616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524000"/>
            <a:ext cx="7800975" cy="6400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2970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906" y="1371600"/>
            <a:ext cx="8358188" cy="6858000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Causality?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30200" y="1397001"/>
            <a:ext cx="56134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When 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 nets reflect the true causal patterns:</a:t>
            </a:r>
          </a:p>
          <a:p>
            <a:pPr lvl="8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Often simpler (nodes have fewer parents)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Often easier to think about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Often easier to elicit from experts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BNs need not actually be causal</a:t>
            </a:r>
          </a:p>
          <a:p>
            <a:pPr lvl="7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Sometimes no causal net exists over the domain (especially if variables are missing)</a:t>
            </a:r>
            <a:endParaRPr lang="en-US" sz="2000" i="1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End up with arrows that reflect correlation, not causation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do the arrows really mean?</a:t>
            </a:r>
          </a:p>
          <a:p>
            <a:pPr lvl="7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Topology may happen to encode causal structure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CC0000"/>
                </a:solidFill>
                <a:latin typeface="Calibri"/>
                <a:cs typeface="Calibri"/>
              </a:rPr>
              <a:t>Topology really encodes conditional independence</a:t>
            </a:r>
          </a:p>
        </p:txBody>
      </p:sp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3000" y="6400800"/>
            <a:ext cx="3863060" cy="2720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Independence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1981200"/>
            <a:ext cx="3788605" cy="411002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Bayes’</a:t>
            </a:r>
            <a:r>
              <a:rPr lang="en-US" altLang="ja-JP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Nets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30200" y="1397001"/>
            <a:ext cx="4994275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So far: how a 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 net encodes a joint distribution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Next: how to answer queries about that distribution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Today: </a:t>
            </a:r>
          </a:p>
          <a:p>
            <a:pPr lvl="2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First assembled BNs using an intuitive notion of conditional independence as causality</a:t>
            </a:r>
          </a:p>
          <a:p>
            <a:pPr lvl="2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Then saw that key property is conditional independence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Main goal: answer queries about conditional independence and influence 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After that: how to answer numerical queries (inference)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50" y="1524001"/>
            <a:ext cx="4332764" cy="38861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699135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Two variables are </a:t>
            </a:r>
            <a:r>
              <a:rPr lang="en-US" sz="2400" i="1" dirty="0">
                <a:latin typeface="Calibri"/>
                <a:cs typeface="Calibri"/>
              </a:rPr>
              <a:t>independent</a:t>
            </a:r>
            <a:r>
              <a:rPr lang="en-US" sz="2400" dirty="0">
                <a:latin typeface="Calibri"/>
                <a:cs typeface="Calibri"/>
              </a:rPr>
              <a:t> if: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This says that their joint distribution </a:t>
            </a:r>
            <a:r>
              <a:rPr lang="en-US" sz="2000" i="1" dirty="0">
                <a:latin typeface="Calibri"/>
                <a:cs typeface="Calibri"/>
              </a:rPr>
              <a:t>factors</a:t>
            </a:r>
            <a:r>
              <a:rPr lang="en-US" sz="2000" dirty="0">
                <a:latin typeface="Calibri"/>
                <a:cs typeface="Calibri"/>
              </a:rPr>
              <a:t> into a product two simpler distributions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Another form:</a:t>
            </a: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		</a:t>
            </a:r>
          </a:p>
          <a:p>
            <a:pPr lvl="4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write: 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Independence is a simplifying </a:t>
            </a:r>
            <a:r>
              <a:rPr lang="en-US" sz="2400" i="1" dirty="0">
                <a:latin typeface="Calibri"/>
                <a:cs typeface="Calibri"/>
              </a:rPr>
              <a:t>modeling assumption</a:t>
            </a:r>
          </a:p>
          <a:p>
            <a:pPr lvl="6">
              <a:lnSpc>
                <a:spcPct val="80000"/>
              </a:lnSpc>
            </a:pPr>
            <a:endParaRPr lang="en-US" sz="1200" i="1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i="1" dirty="0">
                <a:latin typeface="Calibri"/>
                <a:cs typeface="Calibri"/>
              </a:rPr>
              <a:t>Empirical </a:t>
            </a:r>
            <a:r>
              <a:rPr lang="en-US" sz="2000" dirty="0">
                <a:latin typeface="Calibri"/>
                <a:cs typeface="Calibri"/>
              </a:rPr>
              <a:t>joint distributions: at best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close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to independent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What could we assume for {Weather, Traffic, Cavity, Toothache}?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Independence</a:t>
            </a: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8147" y="1925639"/>
            <a:ext cx="3084016" cy="2988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9725" y="3886200"/>
            <a:ext cx="2476500" cy="3137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3113" y="4648201"/>
            <a:ext cx="825500" cy="2627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48" y="1828800"/>
            <a:ext cx="2669152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8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Independence?</a:t>
            </a:r>
          </a:p>
        </p:txBody>
      </p:sp>
      <p:graphicFrame>
        <p:nvGraphicFramePr>
          <p:cNvPr id="10414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034608"/>
              </p:ext>
            </p:extLst>
          </p:nvPr>
        </p:nvGraphicFramePr>
        <p:xfrm>
          <a:off x="1850967" y="3277391"/>
          <a:ext cx="1795462" cy="1854201"/>
        </p:xfrm>
        <a:graphic>
          <a:graphicData uri="http://schemas.openxmlformats.org/drawingml/2006/table">
            <a:tbl>
              <a:tblPr/>
              <a:tblGrid>
                <a:gridCol w="673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1438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90476"/>
              </p:ext>
            </p:extLst>
          </p:nvPr>
        </p:nvGraphicFramePr>
        <p:xfrm>
          <a:off x="6008133" y="3285328"/>
          <a:ext cx="1795462" cy="1854201"/>
        </p:xfrm>
        <a:graphic>
          <a:graphicData uri="http://schemas.openxmlformats.org/drawingml/2006/table">
            <a:tbl>
              <a:tblPr/>
              <a:tblGrid>
                <a:gridCol w="673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1464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320077"/>
              </p:ext>
            </p:extLst>
          </p:nvPr>
        </p:nvGraphicFramePr>
        <p:xfrm>
          <a:off x="4172687" y="2108991"/>
          <a:ext cx="1160860" cy="1114425"/>
        </p:xfrm>
        <a:graphic>
          <a:graphicData uri="http://schemas.openxmlformats.org/drawingml/2006/table">
            <a:tbl>
              <a:tblPr/>
              <a:tblGrid>
                <a:gridCol w="69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4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129775"/>
              </p:ext>
            </p:extLst>
          </p:nvPr>
        </p:nvGraphicFramePr>
        <p:xfrm>
          <a:off x="4176556" y="5076028"/>
          <a:ext cx="1160860" cy="1114425"/>
        </p:xfrm>
        <a:graphic>
          <a:graphicData uri="http://schemas.openxmlformats.org/drawingml/2006/table">
            <a:tbl>
              <a:tblPr/>
              <a:tblGrid>
                <a:gridCol w="69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2124" y="2848765"/>
            <a:ext cx="1053802" cy="298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4829" y="1731166"/>
            <a:ext cx="594618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34524" y="4704553"/>
            <a:ext cx="691356" cy="2985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3479" y="2853528"/>
            <a:ext cx="1055092" cy="2985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26373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Example: Independence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N fair, independent coin flips:</a:t>
            </a:r>
          </a:p>
        </p:txBody>
      </p:sp>
      <p:graphicFrame>
        <p:nvGraphicFramePr>
          <p:cNvPr id="104347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43122"/>
              </p:ext>
            </p:extLst>
          </p:nvPr>
        </p:nvGraphicFramePr>
        <p:xfrm>
          <a:off x="568487" y="2892425"/>
          <a:ext cx="1160860" cy="742950"/>
        </p:xfrm>
        <a:graphic>
          <a:graphicData uri="http://schemas.openxmlformats.org/drawingml/2006/table">
            <a:tbl>
              <a:tblPr/>
              <a:tblGrid>
                <a:gridCol w="69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663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09" y="2514600"/>
            <a:ext cx="74037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4347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33116"/>
              </p:ext>
            </p:extLst>
          </p:nvPr>
        </p:nvGraphicFramePr>
        <p:xfrm>
          <a:off x="2007953" y="2889250"/>
          <a:ext cx="1160860" cy="742950"/>
        </p:xfrm>
        <a:graphic>
          <a:graphicData uri="http://schemas.openxmlformats.org/drawingml/2006/table">
            <a:tbl>
              <a:tblPr/>
              <a:tblGrid>
                <a:gridCol w="69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348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927875"/>
              </p:ext>
            </p:extLst>
          </p:nvPr>
        </p:nvGraphicFramePr>
        <p:xfrm>
          <a:off x="4670190" y="2889250"/>
          <a:ext cx="1160860" cy="742950"/>
        </p:xfrm>
        <a:graphic>
          <a:graphicData uri="http://schemas.openxmlformats.org/drawingml/2006/table">
            <a:tbl>
              <a:tblPr/>
              <a:tblGrid>
                <a:gridCol w="69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686" name="Picture 4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942" y="2514600"/>
            <a:ext cx="751979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7" name="Picture 4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864" y="2514600"/>
            <a:ext cx="74037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8" name="Picture 4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024" y="3170239"/>
            <a:ext cx="381794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89" name="AutoShape 49"/>
          <p:cNvSpPr>
            <a:spLocks/>
          </p:cNvSpPr>
          <p:nvPr/>
        </p:nvSpPr>
        <p:spPr bwMode="auto">
          <a:xfrm rot="-5400000">
            <a:off x="3055702" y="1258490"/>
            <a:ext cx="381000" cy="5788819"/>
          </a:xfrm>
          <a:prstGeom prst="leftBrace">
            <a:avLst>
              <a:gd name="adj1" fmla="val 15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0" name="Rectangle 52"/>
          <p:cNvSpPr>
            <a:spLocks noChangeArrowheads="1"/>
          </p:cNvSpPr>
          <p:nvPr/>
        </p:nvSpPr>
        <p:spPr bwMode="auto">
          <a:xfrm>
            <a:off x="2178212" y="5181600"/>
            <a:ext cx="2352675" cy="1295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1" name="AutoShape 57"/>
          <p:cNvSpPr>
            <a:spLocks/>
          </p:cNvSpPr>
          <p:nvPr/>
        </p:nvSpPr>
        <p:spPr bwMode="auto">
          <a:xfrm>
            <a:off x="1868649" y="5105400"/>
            <a:ext cx="123825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27692" name="Picture 5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49" y="4800600"/>
            <a:ext cx="200312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93" name="Picture 59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75" y="5588000"/>
            <a:ext cx="26699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94" name="Freeform 60"/>
          <p:cNvSpPr>
            <a:spLocks/>
          </p:cNvSpPr>
          <p:nvPr/>
        </p:nvSpPr>
        <p:spPr bwMode="auto">
          <a:xfrm>
            <a:off x="2116299" y="5791200"/>
            <a:ext cx="2414588" cy="457200"/>
          </a:xfrm>
          <a:custGeom>
            <a:avLst/>
            <a:gdLst>
              <a:gd name="T0" fmla="*/ 0 w 1872"/>
              <a:gd name="T1" fmla="*/ 2147483647 h 288"/>
              <a:gd name="T2" fmla="*/ 2147483647 w 1872"/>
              <a:gd name="T3" fmla="*/ 0 h 288"/>
              <a:gd name="T4" fmla="*/ 2147483647 w 1872"/>
              <a:gd name="T5" fmla="*/ 2147483647 h 288"/>
              <a:gd name="T6" fmla="*/ 2147483647 w 1872"/>
              <a:gd name="T7" fmla="*/ 0 h 288"/>
              <a:gd name="T8" fmla="*/ 2147483647 w 1872"/>
              <a:gd name="T9" fmla="*/ 2147483647 h 288"/>
              <a:gd name="T10" fmla="*/ 2147483647 w 1872"/>
              <a:gd name="T11" fmla="*/ 0 h 288"/>
              <a:gd name="T12" fmla="*/ 2147483647 w 1872"/>
              <a:gd name="T13" fmla="*/ 2147483647 h 288"/>
              <a:gd name="T14" fmla="*/ 2147483647 w 1872"/>
              <a:gd name="T15" fmla="*/ 2147483647 h 288"/>
              <a:gd name="T16" fmla="*/ 2147483647 w 1872"/>
              <a:gd name="T17" fmla="*/ 2147483647 h 288"/>
              <a:gd name="T18" fmla="*/ 2147483647 w 1872"/>
              <a:gd name="T19" fmla="*/ 2147483647 h 288"/>
              <a:gd name="T20" fmla="*/ 2147483647 w 1872"/>
              <a:gd name="T21" fmla="*/ 2147483647 h 288"/>
              <a:gd name="T22" fmla="*/ 2147483647 w 1872"/>
              <a:gd name="T23" fmla="*/ 2147483647 h 288"/>
              <a:gd name="T24" fmla="*/ 2147483647 w 1872"/>
              <a:gd name="T25" fmla="*/ 2147483647 h 288"/>
              <a:gd name="T26" fmla="*/ 0 w 1872"/>
              <a:gd name="T27" fmla="*/ 2147483647 h 288"/>
              <a:gd name="T28" fmla="*/ 0 w 1872"/>
              <a:gd name="T29" fmla="*/ 2147483647 h 2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72"/>
              <a:gd name="T46" fmla="*/ 0 h 288"/>
              <a:gd name="T47" fmla="*/ 1872 w 1872"/>
              <a:gd name="T48" fmla="*/ 288 h 2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72" h="288">
                <a:moveTo>
                  <a:pt x="0" y="115"/>
                </a:moveTo>
                <a:lnTo>
                  <a:pt x="197" y="0"/>
                </a:lnTo>
                <a:lnTo>
                  <a:pt x="493" y="58"/>
                </a:lnTo>
                <a:lnTo>
                  <a:pt x="837" y="0"/>
                </a:lnTo>
                <a:lnTo>
                  <a:pt x="1182" y="115"/>
                </a:lnTo>
                <a:lnTo>
                  <a:pt x="1576" y="0"/>
                </a:lnTo>
                <a:lnTo>
                  <a:pt x="1872" y="115"/>
                </a:lnTo>
                <a:lnTo>
                  <a:pt x="1872" y="230"/>
                </a:lnTo>
                <a:lnTo>
                  <a:pt x="1576" y="173"/>
                </a:lnTo>
                <a:lnTo>
                  <a:pt x="1182" y="288"/>
                </a:lnTo>
                <a:lnTo>
                  <a:pt x="841" y="136"/>
                </a:lnTo>
                <a:lnTo>
                  <a:pt x="502" y="201"/>
                </a:lnTo>
                <a:lnTo>
                  <a:pt x="197" y="173"/>
                </a:lnTo>
                <a:lnTo>
                  <a:pt x="0" y="230"/>
                </a:lnTo>
                <a:lnTo>
                  <a:pt x="0" y="1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051" y="1150854"/>
            <a:ext cx="2624100" cy="3085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057" y="4749347"/>
            <a:ext cx="3343652" cy="18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1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876" y="1828800"/>
            <a:ext cx="3105966" cy="2286000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45507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397001"/>
            <a:ext cx="645795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P(Toothache, Cavity, Catch)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If I have a cavity, the probability that the probe catches in it doesn't depend on whether I have a toothache: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P(+catch | +toothache, +cavity) = P(+catch | +cavity)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The same independence holds if I don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>
                <a:latin typeface="Calibri"/>
                <a:cs typeface="Calibri"/>
              </a:rPr>
              <a:t>t have a cavity: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P(+catch | +toothache, </a:t>
            </a:r>
            <a:r>
              <a:rPr lang="en-US" sz="1800" dirty="0">
                <a:latin typeface="Calibri"/>
                <a:cs typeface="Calibri"/>
                <a:sym typeface="Symbol" charset="0"/>
              </a:rPr>
              <a:t>-</a:t>
            </a:r>
            <a:r>
              <a:rPr lang="en-US" sz="1800" dirty="0">
                <a:latin typeface="Calibri"/>
                <a:cs typeface="Calibri"/>
              </a:rPr>
              <a:t>cavity) = P(+catch| </a:t>
            </a:r>
            <a:r>
              <a:rPr lang="en-US" sz="1800" dirty="0">
                <a:latin typeface="Calibri"/>
                <a:cs typeface="Calibri"/>
                <a:sym typeface="Symbol" charset="0"/>
              </a:rPr>
              <a:t>-</a:t>
            </a:r>
            <a:r>
              <a:rPr lang="en-US" sz="1800" dirty="0">
                <a:latin typeface="Calibri"/>
                <a:cs typeface="Calibri"/>
              </a:rPr>
              <a:t>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Catch is </a:t>
            </a:r>
            <a:r>
              <a:rPr lang="en-US" sz="2000" i="1" dirty="0">
                <a:latin typeface="Calibri"/>
                <a:cs typeface="Calibri"/>
              </a:rPr>
              <a:t>conditionally independent</a:t>
            </a:r>
            <a:r>
              <a:rPr lang="en-US" sz="2000" dirty="0">
                <a:latin typeface="Calibri"/>
                <a:cs typeface="Calibri"/>
              </a:rPr>
              <a:t> of Toothache given Cavity: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P(Catch | Toothache, Cavity) = P(Catch | 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47650" y="4948236"/>
            <a:ext cx="6315075" cy="84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Equivalent statements: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P(Toothache | Catch , Cavity) = P(Toothache | Cavity)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P(Toothache, Catch | Cavity) = P(Toothache | Cavity) P(Catch | Cavity)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One can be derived from the other easily</a:t>
            </a:r>
          </a:p>
        </p:txBody>
      </p:sp>
    </p:spTree>
    <p:extLst>
      <p:ext uri="{BB962C8B-B14F-4D97-AF65-F5344CB8AC3E}">
        <p14:creationId xmlns:p14="http://schemas.microsoft.com/office/powerpoint/2010/main" val="246192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1709043" y="1524000"/>
            <a:ext cx="668655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Unconditional (absolute) independence very rare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i="1" dirty="0">
                <a:latin typeface="Calibri"/>
                <a:cs typeface="Calibri"/>
              </a:rPr>
              <a:t>Conditional independence</a:t>
            </a:r>
            <a:r>
              <a:rPr lang="en-US" sz="2400" dirty="0">
                <a:latin typeface="Calibri"/>
                <a:cs typeface="Calibri"/>
              </a:rPr>
              <a:t> is our most basic and robust form of knowledge about uncertain environments.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X is conditionally independent of Y given Z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 if and only if: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 or, equivalently, if and only if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600" y="4800600"/>
            <a:ext cx="3934023" cy="313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7150" y="3352801"/>
            <a:ext cx="1138932" cy="36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000" y="5943600"/>
            <a:ext cx="3156248" cy="3137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1857375" y="1447800"/>
            <a:ext cx="668655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about this domain: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Traffic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Umbrella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Raining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0" y="3733801"/>
            <a:ext cx="4643437" cy="296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108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404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2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97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796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2^n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5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2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 | z, y) = P(x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09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Rain}) P(\mbox{Traffic} | \mbox{Rain}) P(\mbox{Umbrella} | \mbox{Rain}, \mbox{Traffic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85"/>
  <p:tag name="PICTUREFILESIZE" val="2128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Traffic}, \mbox{Rain}, \mbox{Umbrella}) =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14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5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Traffic}, \mbox{Rain}, \mbox{Umbrella}) =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145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Rain}) P(\mbox{Traffic} | \mbox{Rain}) P(\mbox{Umbrella} | \mbox{Rain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9"/>
  <p:tag name="PICTUREFILESIZE" val="1969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, X_2, \ldots X_n) = P(X_1) P(X_2 | X_1) P(X_3|X_1,X_2) \ldots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1"/>
  <p:tag name="PICTUREFILESIZE" val="2589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3"/>
  <p:tag name="PICTUREFILESIZE" val="703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4"/>
  <p:tag name="PICTUREFILESIZE" val="673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\it +cavity, +catch, -toothache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621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 | y) = P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4"/>
  <p:tag name="PICTUREFILESIZE" val="1022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x_1 \ldots x_{i-1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2"/>
  <p:tag name="PICTUREFILESIZE" val="1937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i | x_1, \ldots x_{i-1}) =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7"/>
  <p:tag name="PICTUREFILESIZE" val="1885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368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2"/>
  <p:tag name="PICTUREFILESIZE" val="404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2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404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h, h, t, h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643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"/>
  <p:tag name="PICTUREFILESIZE" val="24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408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408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72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7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i | x_1, \ldots x_{i-1}) =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7"/>
  <p:tag name="PICTUREFILESIZE" val="188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1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48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72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8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2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526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608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12 -- probability.pptx</Template>
  <TotalTime>53553</TotalTime>
  <Words>1368</Words>
  <Application>Microsoft Office PowerPoint</Application>
  <PresentationFormat>A4 纸张(210x297 毫米)</PresentationFormat>
  <Paragraphs>474</Paragraphs>
  <Slides>30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ＭＳ Ｐゴシック</vt:lpstr>
      <vt:lpstr>Arial</vt:lpstr>
      <vt:lpstr>Calibri</vt:lpstr>
      <vt:lpstr>Symbol</vt:lpstr>
      <vt:lpstr>Wingdings</vt:lpstr>
      <vt:lpstr>dan-berkeley-nlp-v1</vt:lpstr>
      <vt:lpstr>Artificial Intelligence </vt:lpstr>
      <vt:lpstr>Probabilistic Models</vt:lpstr>
      <vt:lpstr>Independence</vt:lpstr>
      <vt:lpstr>Independence</vt:lpstr>
      <vt:lpstr>Example: Independence?</vt:lpstr>
      <vt:lpstr>Example: Independence</vt:lpstr>
      <vt:lpstr>Conditional Independence</vt:lpstr>
      <vt:lpstr>Conditional Independence</vt:lpstr>
      <vt:lpstr>Conditional Independence</vt:lpstr>
      <vt:lpstr>Conditional Independence</vt:lpstr>
      <vt:lpstr>Conditional Independence and the Chain Rule</vt:lpstr>
      <vt:lpstr>Bayes’Nets: Big Picture</vt:lpstr>
      <vt:lpstr>Bayes’ Nets: Big Picture</vt:lpstr>
      <vt:lpstr>Example Bayes’ Net: Insurance</vt:lpstr>
      <vt:lpstr>Example Bayes’ Net: Car</vt:lpstr>
      <vt:lpstr>Graphical Model Notation</vt:lpstr>
      <vt:lpstr>Example: Coin Flips</vt:lpstr>
      <vt:lpstr>Example: Traffic</vt:lpstr>
      <vt:lpstr>Example: Traffic II</vt:lpstr>
      <vt:lpstr>Example: Alarm Network</vt:lpstr>
      <vt:lpstr>Bayes’ Net Semantics</vt:lpstr>
      <vt:lpstr>Bayes’ Net Semantics</vt:lpstr>
      <vt:lpstr>Probabilities in BNs</vt:lpstr>
      <vt:lpstr>Probabilities in BNs</vt:lpstr>
      <vt:lpstr>Example: Coin Flips</vt:lpstr>
      <vt:lpstr>Example: Alarm Network</vt:lpstr>
      <vt:lpstr>Example: Traffic</vt:lpstr>
      <vt:lpstr>Example: Reverse Traffic</vt:lpstr>
      <vt:lpstr>Causality?</vt:lpstr>
      <vt:lpstr>Bayes’ Nets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Qince Li</cp:lastModifiedBy>
  <cp:revision>3296</cp:revision>
  <cp:lastPrinted>2016-07-13T01:48:43Z</cp:lastPrinted>
  <dcterms:created xsi:type="dcterms:W3CDTF">2004-08-27T04:16:05Z</dcterms:created>
  <dcterms:modified xsi:type="dcterms:W3CDTF">2018-10-25T07:37:13Z</dcterms:modified>
</cp:coreProperties>
</file>