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 id="2147483696" r:id="rId2"/>
  </p:sldMasterIdLst>
  <p:notesMasterIdLst>
    <p:notesMasterId r:id="rId59"/>
  </p:notesMasterIdLst>
  <p:sldIdLst>
    <p:sldId id="256" r:id="rId3"/>
    <p:sldId id="268" r:id="rId4"/>
    <p:sldId id="269" r:id="rId5"/>
    <p:sldId id="271" r:id="rId6"/>
    <p:sldId id="330" r:id="rId7"/>
    <p:sldId id="331" r:id="rId8"/>
    <p:sldId id="332" r:id="rId9"/>
    <p:sldId id="334" r:id="rId10"/>
    <p:sldId id="333" r:id="rId11"/>
    <p:sldId id="277" r:id="rId12"/>
    <p:sldId id="336" r:id="rId13"/>
    <p:sldId id="337" r:id="rId14"/>
    <p:sldId id="280" r:id="rId15"/>
    <p:sldId id="281" r:id="rId16"/>
    <p:sldId id="335" r:id="rId17"/>
    <p:sldId id="287" r:id="rId18"/>
    <p:sldId id="288" r:id="rId19"/>
    <p:sldId id="349" r:id="rId20"/>
    <p:sldId id="290" r:id="rId21"/>
    <p:sldId id="291" r:id="rId22"/>
    <p:sldId id="292" r:id="rId23"/>
    <p:sldId id="293" r:id="rId24"/>
    <p:sldId id="294" r:id="rId25"/>
    <p:sldId id="299" r:id="rId26"/>
    <p:sldId id="300" r:id="rId27"/>
    <p:sldId id="308" r:id="rId28"/>
    <p:sldId id="309" r:id="rId29"/>
    <p:sldId id="310" r:id="rId30"/>
    <p:sldId id="311" r:id="rId31"/>
    <p:sldId id="312" r:id="rId32"/>
    <p:sldId id="313" r:id="rId33"/>
    <p:sldId id="314" r:id="rId34"/>
    <p:sldId id="315" r:id="rId35"/>
    <p:sldId id="316" r:id="rId36"/>
    <p:sldId id="317" r:id="rId37"/>
    <p:sldId id="345" r:id="rId38"/>
    <p:sldId id="346" r:id="rId39"/>
    <p:sldId id="347" r:id="rId40"/>
    <p:sldId id="348" r:id="rId41"/>
    <p:sldId id="344" r:id="rId42"/>
    <p:sldId id="350" r:id="rId43"/>
    <p:sldId id="351" r:id="rId44"/>
    <p:sldId id="352" r:id="rId45"/>
    <p:sldId id="323" r:id="rId46"/>
    <p:sldId id="324" r:id="rId47"/>
    <p:sldId id="325" r:id="rId48"/>
    <p:sldId id="326" r:id="rId49"/>
    <p:sldId id="327" r:id="rId50"/>
    <p:sldId id="328" r:id="rId51"/>
    <p:sldId id="343" r:id="rId52"/>
    <p:sldId id="329" r:id="rId53"/>
    <p:sldId id="338" r:id="rId54"/>
    <p:sldId id="340" r:id="rId55"/>
    <p:sldId id="339" r:id="rId56"/>
    <p:sldId id="341" r:id="rId57"/>
    <p:sldId id="342" r:id="rId58"/>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DDDD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972" autoAdjust="0"/>
    <p:restoredTop sz="97912" autoAdjust="0"/>
  </p:normalViewPr>
  <p:slideViewPr>
    <p:cSldViewPr>
      <p:cViewPr varScale="1">
        <p:scale>
          <a:sx n="82" d="100"/>
          <a:sy n="82" d="100"/>
        </p:scale>
        <p:origin x="1690" y="6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32.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32.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34.png"/></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37.wmf"/><Relationship Id="rId1" Type="http://schemas.openxmlformats.org/officeDocument/2006/relationships/image" Target="../media/image36.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42.wmf"/><Relationship Id="rId2" Type="http://schemas.openxmlformats.org/officeDocument/2006/relationships/image" Target="../media/image41.wmf"/><Relationship Id="rId1" Type="http://schemas.openxmlformats.org/officeDocument/2006/relationships/image" Target="../media/image40.wmf"/><Relationship Id="rId4" Type="http://schemas.openxmlformats.org/officeDocument/2006/relationships/image" Target="../media/image43.w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44.wmf"/><Relationship Id="rId1" Type="http://schemas.openxmlformats.org/officeDocument/2006/relationships/image" Target="../media/image40.wmf"/></Relationships>
</file>

<file path=ppt/drawings/_rels/vmlDrawing16.vml.rels><?xml version="1.0" encoding="UTF-8" standalone="yes"?>
<Relationships xmlns="http://schemas.openxmlformats.org/package/2006/relationships"><Relationship Id="rId2" Type="http://schemas.openxmlformats.org/officeDocument/2006/relationships/image" Target="../media/image46.wmf"/><Relationship Id="rId1" Type="http://schemas.openxmlformats.org/officeDocument/2006/relationships/image" Target="../media/image45.wmf"/></Relationships>
</file>

<file path=ppt/drawings/_rels/vmlDrawing17.vml.rels><?xml version="1.0" encoding="UTF-8" standalone="yes"?>
<Relationships xmlns="http://schemas.openxmlformats.org/package/2006/relationships"><Relationship Id="rId2" Type="http://schemas.openxmlformats.org/officeDocument/2006/relationships/image" Target="../media/image48.wmf"/><Relationship Id="rId1" Type="http://schemas.openxmlformats.org/officeDocument/2006/relationships/image" Target="../media/image47.wmf"/></Relationships>
</file>

<file path=ppt/drawings/_rels/vmlDrawing18.vml.rels><?xml version="1.0" encoding="UTF-8" standalone="yes"?>
<Relationships xmlns="http://schemas.openxmlformats.org/package/2006/relationships"><Relationship Id="rId8" Type="http://schemas.openxmlformats.org/officeDocument/2006/relationships/image" Target="../media/image56.wmf"/><Relationship Id="rId13" Type="http://schemas.openxmlformats.org/officeDocument/2006/relationships/image" Target="../media/image61.wmf"/><Relationship Id="rId3" Type="http://schemas.openxmlformats.org/officeDocument/2006/relationships/image" Target="../media/image51.wmf"/><Relationship Id="rId7" Type="http://schemas.openxmlformats.org/officeDocument/2006/relationships/image" Target="../media/image55.wmf"/><Relationship Id="rId12" Type="http://schemas.openxmlformats.org/officeDocument/2006/relationships/image" Target="../media/image60.wmf"/><Relationship Id="rId2" Type="http://schemas.openxmlformats.org/officeDocument/2006/relationships/image" Target="../media/image50.wmf"/><Relationship Id="rId16" Type="http://schemas.openxmlformats.org/officeDocument/2006/relationships/image" Target="../media/image64.wmf"/><Relationship Id="rId1" Type="http://schemas.openxmlformats.org/officeDocument/2006/relationships/image" Target="../media/image49.wmf"/><Relationship Id="rId6" Type="http://schemas.openxmlformats.org/officeDocument/2006/relationships/image" Target="../media/image54.wmf"/><Relationship Id="rId11" Type="http://schemas.openxmlformats.org/officeDocument/2006/relationships/image" Target="../media/image59.wmf"/><Relationship Id="rId5" Type="http://schemas.openxmlformats.org/officeDocument/2006/relationships/image" Target="../media/image53.wmf"/><Relationship Id="rId15" Type="http://schemas.openxmlformats.org/officeDocument/2006/relationships/image" Target="../media/image63.wmf"/><Relationship Id="rId10" Type="http://schemas.openxmlformats.org/officeDocument/2006/relationships/image" Target="../media/image58.wmf"/><Relationship Id="rId4" Type="http://schemas.openxmlformats.org/officeDocument/2006/relationships/image" Target="../media/image52.wmf"/><Relationship Id="rId9" Type="http://schemas.openxmlformats.org/officeDocument/2006/relationships/image" Target="../media/image57.wmf"/><Relationship Id="rId14" Type="http://schemas.openxmlformats.org/officeDocument/2006/relationships/image" Target="../media/image62.wmf"/></Relationships>
</file>

<file path=ppt/drawings/_rels/vmlDrawing19.vml.rels><?xml version="1.0" encoding="UTF-8" standalone="yes"?>
<Relationships xmlns="http://schemas.openxmlformats.org/package/2006/relationships"><Relationship Id="rId8" Type="http://schemas.openxmlformats.org/officeDocument/2006/relationships/image" Target="../media/image69.wmf"/><Relationship Id="rId3" Type="http://schemas.openxmlformats.org/officeDocument/2006/relationships/image" Target="../media/image61.wmf"/><Relationship Id="rId7" Type="http://schemas.openxmlformats.org/officeDocument/2006/relationships/image" Target="../media/image68.wmf"/><Relationship Id="rId2" Type="http://schemas.openxmlformats.org/officeDocument/2006/relationships/image" Target="../media/image60.wmf"/><Relationship Id="rId1" Type="http://schemas.openxmlformats.org/officeDocument/2006/relationships/image" Target="../media/image65.wmf"/><Relationship Id="rId6" Type="http://schemas.openxmlformats.org/officeDocument/2006/relationships/image" Target="../media/image67.wmf"/><Relationship Id="rId11" Type="http://schemas.openxmlformats.org/officeDocument/2006/relationships/image" Target="../media/image71.wmf"/><Relationship Id="rId5" Type="http://schemas.openxmlformats.org/officeDocument/2006/relationships/image" Target="../media/image66.wmf"/><Relationship Id="rId10" Type="http://schemas.openxmlformats.org/officeDocument/2006/relationships/image" Target="../media/image63.wmf"/><Relationship Id="rId4" Type="http://schemas.openxmlformats.org/officeDocument/2006/relationships/image" Target="../media/image62.wmf"/><Relationship Id="rId9" Type="http://schemas.openxmlformats.org/officeDocument/2006/relationships/image" Target="../media/image70.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20.vml.rels><?xml version="1.0" encoding="UTF-8" standalone="yes"?>
<Relationships xmlns="http://schemas.openxmlformats.org/package/2006/relationships"><Relationship Id="rId2" Type="http://schemas.openxmlformats.org/officeDocument/2006/relationships/image" Target="../media/image73.wmf"/><Relationship Id="rId1" Type="http://schemas.openxmlformats.org/officeDocument/2006/relationships/image" Target="../media/image72.w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76.wmf"/><Relationship Id="rId2" Type="http://schemas.openxmlformats.org/officeDocument/2006/relationships/image" Target="../media/image75.wmf"/><Relationship Id="rId1" Type="http://schemas.openxmlformats.org/officeDocument/2006/relationships/image" Target="../media/image74.wmf"/><Relationship Id="rId4" Type="http://schemas.openxmlformats.org/officeDocument/2006/relationships/image" Target="../media/image77.wmf"/></Relationships>
</file>

<file path=ppt/drawings/_rels/vmlDrawing22.v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image" Target="../media/image3.png"/></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82.wmf"/><Relationship Id="rId2" Type="http://schemas.openxmlformats.org/officeDocument/2006/relationships/image" Target="../media/image2.png"/><Relationship Id="rId1" Type="http://schemas.openxmlformats.org/officeDocument/2006/relationships/image" Target="../media/image3.png"/><Relationship Id="rId5" Type="http://schemas.openxmlformats.org/officeDocument/2006/relationships/image" Target="../media/image84.wmf"/><Relationship Id="rId4" Type="http://schemas.openxmlformats.org/officeDocument/2006/relationships/image" Target="../media/image83.wmf"/></Relationships>
</file>

<file path=ppt/drawings/_rels/vmlDrawing24.vml.rels><?xml version="1.0" encoding="UTF-8" standalone="yes"?>
<Relationships xmlns="http://schemas.openxmlformats.org/package/2006/relationships"><Relationship Id="rId3" Type="http://schemas.openxmlformats.org/officeDocument/2006/relationships/image" Target="../media/image87.wmf"/><Relationship Id="rId2" Type="http://schemas.openxmlformats.org/officeDocument/2006/relationships/image" Target="../media/image86.wmf"/><Relationship Id="rId1" Type="http://schemas.openxmlformats.org/officeDocument/2006/relationships/image" Target="../media/image85.wmf"/><Relationship Id="rId4" Type="http://schemas.openxmlformats.org/officeDocument/2006/relationships/image" Target="../media/image88.wmf"/></Relationships>
</file>

<file path=ppt/drawings/_rels/vmlDrawing25.vml.rels><?xml version="1.0" encoding="UTF-8" standalone="yes"?>
<Relationships xmlns="http://schemas.openxmlformats.org/package/2006/relationships"><Relationship Id="rId2" Type="http://schemas.openxmlformats.org/officeDocument/2006/relationships/image" Target="../media/image90.wmf"/><Relationship Id="rId1" Type="http://schemas.openxmlformats.org/officeDocument/2006/relationships/image" Target="../media/image89.wmf"/></Relationships>
</file>

<file path=ppt/drawings/_rels/vmlDrawing26.vml.rels><?xml version="1.0" encoding="UTF-8" standalone="yes"?>
<Relationships xmlns="http://schemas.openxmlformats.org/package/2006/relationships"><Relationship Id="rId3" Type="http://schemas.openxmlformats.org/officeDocument/2006/relationships/image" Target="../media/image93.wmf"/><Relationship Id="rId7" Type="http://schemas.openxmlformats.org/officeDocument/2006/relationships/image" Target="../media/image97.wmf"/><Relationship Id="rId2" Type="http://schemas.openxmlformats.org/officeDocument/2006/relationships/image" Target="../media/image92.wmf"/><Relationship Id="rId1" Type="http://schemas.openxmlformats.org/officeDocument/2006/relationships/image" Target="../media/image91.wmf"/><Relationship Id="rId6" Type="http://schemas.openxmlformats.org/officeDocument/2006/relationships/image" Target="../media/image96.wmf"/><Relationship Id="rId5" Type="http://schemas.openxmlformats.org/officeDocument/2006/relationships/image" Target="../media/image95.wmf"/><Relationship Id="rId4" Type="http://schemas.openxmlformats.org/officeDocument/2006/relationships/image" Target="../media/image94.wmf"/></Relationships>
</file>

<file path=ppt/drawings/_rels/vmlDrawing27.vml.rels><?xml version="1.0" encoding="UTF-8" standalone="yes"?>
<Relationships xmlns="http://schemas.openxmlformats.org/package/2006/relationships"><Relationship Id="rId3" Type="http://schemas.openxmlformats.org/officeDocument/2006/relationships/image" Target="../media/image100.wmf"/><Relationship Id="rId2" Type="http://schemas.openxmlformats.org/officeDocument/2006/relationships/image" Target="../media/image99.wmf"/><Relationship Id="rId1" Type="http://schemas.openxmlformats.org/officeDocument/2006/relationships/image" Target="../media/image98.wmf"/><Relationship Id="rId4" Type="http://schemas.openxmlformats.org/officeDocument/2006/relationships/image" Target="../media/image101.wmf"/></Relationships>
</file>

<file path=ppt/drawings/_rels/vmlDrawing28.vml.rels><?xml version="1.0" encoding="UTF-8" standalone="yes"?>
<Relationships xmlns="http://schemas.openxmlformats.org/package/2006/relationships"><Relationship Id="rId3" Type="http://schemas.openxmlformats.org/officeDocument/2006/relationships/image" Target="../media/image104.wmf"/><Relationship Id="rId7" Type="http://schemas.openxmlformats.org/officeDocument/2006/relationships/image" Target="../media/image108.wmf"/><Relationship Id="rId2" Type="http://schemas.openxmlformats.org/officeDocument/2006/relationships/image" Target="../media/image103.wmf"/><Relationship Id="rId1" Type="http://schemas.openxmlformats.org/officeDocument/2006/relationships/image" Target="../media/image102.wmf"/><Relationship Id="rId6" Type="http://schemas.openxmlformats.org/officeDocument/2006/relationships/image" Target="../media/image107.wmf"/><Relationship Id="rId5" Type="http://schemas.openxmlformats.org/officeDocument/2006/relationships/image" Target="../media/image106.wmf"/><Relationship Id="rId4" Type="http://schemas.openxmlformats.org/officeDocument/2006/relationships/image" Target="../media/image105.wmf"/></Relationships>
</file>

<file path=ppt/drawings/_rels/vmlDrawing29.vml.rels><?xml version="1.0" encoding="UTF-8" standalone="yes"?>
<Relationships xmlns="http://schemas.openxmlformats.org/package/2006/relationships"><Relationship Id="rId2" Type="http://schemas.openxmlformats.org/officeDocument/2006/relationships/image" Target="../media/image110.wmf"/><Relationship Id="rId1" Type="http://schemas.openxmlformats.org/officeDocument/2006/relationships/image" Target="../media/image109.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6.wmf"/><Relationship Id="rId7" Type="http://schemas.openxmlformats.org/officeDocument/2006/relationships/image" Target="../media/image10.wmf"/><Relationship Id="rId2" Type="http://schemas.openxmlformats.org/officeDocument/2006/relationships/image" Target="../media/image5.wmf"/><Relationship Id="rId1" Type="http://schemas.openxmlformats.org/officeDocument/2006/relationships/image" Target="../media/image4.wmf"/><Relationship Id="rId6" Type="http://schemas.openxmlformats.org/officeDocument/2006/relationships/image" Target="../media/image9.wmf"/><Relationship Id="rId5" Type="http://schemas.openxmlformats.org/officeDocument/2006/relationships/image" Target="../media/image8.wmf"/><Relationship Id="rId4" Type="http://schemas.openxmlformats.org/officeDocument/2006/relationships/image" Target="../media/image7.wmf"/></Relationships>
</file>

<file path=ppt/drawings/_rels/vmlDrawing30.vml.rels><?xml version="1.0" encoding="UTF-8" standalone="yes"?>
<Relationships xmlns="http://schemas.openxmlformats.org/package/2006/relationships"><Relationship Id="rId2" Type="http://schemas.openxmlformats.org/officeDocument/2006/relationships/image" Target="../media/image113.wmf"/><Relationship Id="rId1" Type="http://schemas.openxmlformats.org/officeDocument/2006/relationships/image" Target="../media/image112.emf"/></Relationships>
</file>

<file path=ppt/drawings/_rels/vmlDrawing31.vml.rels><?xml version="1.0" encoding="UTF-8" standalone="yes"?>
<Relationships xmlns="http://schemas.openxmlformats.org/package/2006/relationships"><Relationship Id="rId3" Type="http://schemas.openxmlformats.org/officeDocument/2006/relationships/image" Target="../media/image116.emf"/><Relationship Id="rId2" Type="http://schemas.openxmlformats.org/officeDocument/2006/relationships/image" Target="../media/image115.wmf"/><Relationship Id="rId1" Type="http://schemas.openxmlformats.org/officeDocument/2006/relationships/image" Target="../media/image114.wmf"/><Relationship Id="rId5" Type="http://schemas.openxmlformats.org/officeDocument/2006/relationships/image" Target="../media/image118.wmf"/><Relationship Id="rId4" Type="http://schemas.openxmlformats.org/officeDocument/2006/relationships/image" Target="../media/image117.wmf"/></Relationships>
</file>

<file path=ppt/drawings/_rels/vmlDrawing32.vml.rels><?xml version="1.0" encoding="UTF-8" standalone="yes"?>
<Relationships xmlns="http://schemas.openxmlformats.org/package/2006/relationships"><Relationship Id="rId3" Type="http://schemas.openxmlformats.org/officeDocument/2006/relationships/image" Target="../media/image121.wmf"/><Relationship Id="rId2" Type="http://schemas.openxmlformats.org/officeDocument/2006/relationships/image" Target="../media/image120.wmf"/><Relationship Id="rId1" Type="http://schemas.openxmlformats.org/officeDocument/2006/relationships/image" Target="../media/image119.wmf"/><Relationship Id="rId4" Type="http://schemas.openxmlformats.org/officeDocument/2006/relationships/image" Target="../media/image122.wmf"/></Relationships>
</file>

<file path=ppt/drawings/_rels/vmlDrawing33.vml.rels><?xml version="1.0" encoding="UTF-8" standalone="yes"?>
<Relationships xmlns="http://schemas.openxmlformats.org/package/2006/relationships"><Relationship Id="rId3" Type="http://schemas.openxmlformats.org/officeDocument/2006/relationships/image" Target="../media/image126.wmf"/><Relationship Id="rId2" Type="http://schemas.openxmlformats.org/officeDocument/2006/relationships/image" Target="../media/image125.wmf"/><Relationship Id="rId1" Type="http://schemas.openxmlformats.org/officeDocument/2006/relationships/image" Target="../media/image124.wmf"/><Relationship Id="rId4" Type="http://schemas.openxmlformats.org/officeDocument/2006/relationships/image" Target="../media/image127.wmf"/></Relationships>
</file>

<file path=ppt/drawings/_rels/vmlDrawing34.vml.rels><?xml version="1.0" encoding="UTF-8" standalone="yes"?>
<Relationships xmlns="http://schemas.openxmlformats.org/package/2006/relationships"><Relationship Id="rId3" Type="http://schemas.openxmlformats.org/officeDocument/2006/relationships/image" Target="../media/image129.wmf"/><Relationship Id="rId2" Type="http://schemas.openxmlformats.org/officeDocument/2006/relationships/image" Target="../media/image128.wmf"/><Relationship Id="rId1" Type="http://schemas.openxmlformats.org/officeDocument/2006/relationships/image" Target="../media/image104.wmf"/></Relationships>
</file>

<file path=ppt/drawings/_rels/vmlDrawing35.vml.rels><?xml version="1.0" encoding="UTF-8" standalone="yes"?>
<Relationships xmlns="http://schemas.openxmlformats.org/package/2006/relationships"><Relationship Id="rId3" Type="http://schemas.openxmlformats.org/officeDocument/2006/relationships/image" Target="../media/image132.wmf"/><Relationship Id="rId2" Type="http://schemas.openxmlformats.org/officeDocument/2006/relationships/image" Target="../media/image131.wmf"/><Relationship Id="rId1" Type="http://schemas.openxmlformats.org/officeDocument/2006/relationships/image" Target="../media/image130.wmf"/><Relationship Id="rId4" Type="http://schemas.openxmlformats.org/officeDocument/2006/relationships/image" Target="../media/image133.wmf"/></Relationships>
</file>

<file path=ppt/drawings/_rels/vmlDrawing36.vml.rels><?xml version="1.0" encoding="UTF-8" standalone="yes"?>
<Relationships xmlns="http://schemas.openxmlformats.org/package/2006/relationships"><Relationship Id="rId2" Type="http://schemas.openxmlformats.org/officeDocument/2006/relationships/image" Target="../media/image135.emf"/><Relationship Id="rId1" Type="http://schemas.openxmlformats.org/officeDocument/2006/relationships/image" Target="../media/image134.wmf"/></Relationships>
</file>

<file path=ppt/drawings/_rels/vmlDrawing37.vml.rels><?xml version="1.0" encoding="UTF-8" standalone="yes"?>
<Relationships xmlns="http://schemas.openxmlformats.org/package/2006/relationships"><Relationship Id="rId1" Type="http://schemas.openxmlformats.org/officeDocument/2006/relationships/image" Target="../media/image136.png"/></Relationships>
</file>

<file path=ppt/drawings/_rels/vmlDrawing38.vml.rels><?xml version="1.0" encoding="UTF-8" standalone="yes"?>
<Relationships xmlns="http://schemas.openxmlformats.org/package/2006/relationships"><Relationship Id="rId2" Type="http://schemas.openxmlformats.org/officeDocument/2006/relationships/image" Target="../media/image138.wmf"/><Relationship Id="rId1" Type="http://schemas.openxmlformats.org/officeDocument/2006/relationships/image" Target="../media/image137.wmf"/></Relationships>
</file>

<file path=ppt/drawings/_rels/vmlDrawing39.vml.rels><?xml version="1.0" encoding="UTF-8" standalone="yes"?>
<Relationships xmlns="http://schemas.openxmlformats.org/package/2006/relationships"><Relationship Id="rId2" Type="http://schemas.openxmlformats.org/officeDocument/2006/relationships/image" Target="../media/image140.emf"/><Relationship Id="rId1" Type="http://schemas.openxmlformats.org/officeDocument/2006/relationships/image" Target="../media/image139.e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image" Target="../media/image11.wmf"/></Relationships>
</file>

<file path=ppt/drawings/_rels/vmlDrawing40.vml.rels><?xml version="1.0" encoding="UTF-8" standalone="yes"?>
<Relationships xmlns="http://schemas.openxmlformats.org/package/2006/relationships"><Relationship Id="rId3" Type="http://schemas.openxmlformats.org/officeDocument/2006/relationships/image" Target="../media/image143.wmf"/><Relationship Id="rId2" Type="http://schemas.openxmlformats.org/officeDocument/2006/relationships/image" Target="../media/image142.wmf"/><Relationship Id="rId1" Type="http://schemas.openxmlformats.org/officeDocument/2006/relationships/image" Target="../media/image141.png"/></Relationships>
</file>

<file path=ppt/drawings/_rels/vmlDrawing41.vml.rels><?xml version="1.0" encoding="UTF-8" standalone="yes"?>
<Relationships xmlns="http://schemas.openxmlformats.org/package/2006/relationships"><Relationship Id="rId3" Type="http://schemas.openxmlformats.org/officeDocument/2006/relationships/image" Target="../media/image147.wmf"/><Relationship Id="rId2" Type="http://schemas.openxmlformats.org/officeDocument/2006/relationships/image" Target="../media/image146.wmf"/><Relationship Id="rId1" Type="http://schemas.openxmlformats.org/officeDocument/2006/relationships/image" Target="../media/image145.emf"/><Relationship Id="rId4" Type="http://schemas.openxmlformats.org/officeDocument/2006/relationships/image" Target="../media/image148.wmf"/></Relationships>
</file>

<file path=ppt/drawings/_rels/vmlDrawing42.vml.rels><?xml version="1.0" encoding="UTF-8" standalone="yes"?>
<Relationships xmlns="http://schemas.openxmlformats.org/package/2006/relationships"><Relationship Id="rId8" Type="http://schemas.openxmlformats.org/officeDocument/2006/relationships/image" Target="../media/image156.wmf"/><Relationship Id="rId13" Type="http://schemas.openxmlformats.org/officeDocument/2006/relationships/image" Target="../media/image161.wmf"/><Relationship Id="rId3" Type="http://schemas.openxmlformats.org/officeDocument/2006/relationships/image" Target="../media/image151.wmf"/><Relationship Id="rId7" Type="http://schemas.openxmlformats.org/officeDocument/2006/relationships/image" Target="../media/image155.wmf"/><Relationship Id="rId12" Type="http://schemas.openxmlformats.org/officeDocument/2006/relationships/image" Target="../media/image160.wmf"/><Relationship Id="rId2" Type="http://schemas.openxmlformats.org/officeDocument/2006/relationships/image" Target="../media/image150.wmf"/><Relationship Id="rId1" Type="http://schemas.openxmlformats.org/officeDocument/2006/relationships/image" Target="../media/image149.wmf"/><Relationship Id="rId6" Type="http://schemas.openxmlformats.org/officeDocument/2006/relationships/image" Target="../media/image154.wmf"/><Relationship Id="rId11" Type="http://schemas.openxmlformats.org/officeDocument/2006/relationships/image" Target="../media/image159.wmf"/><Relationship Id="rId5" Type="http://schemas.openxmlformats.org/officeDocument/2006/relationships/image" Target="../media/image153.wmf"/><Relationship Id="rId15" Type="http://schemas.openxmlformats.org/officeDocument/2006/relationships/image" Target="../media/image163.wmf"/><Relationship Id="rId10" Type="http://schemas.openxmlformats.org/officeDocument/2006/relationships/image" Target="../media/image158.wmf"/><Relationship Id="rId4" Type="http://schemas.openxmlformats.org/officeDocument/2006/relationships/image" Target="../media/image152.wmf"/><Relationship Id="rId9" Type="http://schemas.openxmlformats.org/officeDocument/2006/relationships/image" Target="../media/image157.wmf"/><Relationship Id="rId14" Type="http://schemas.openxmlformats.org/officeDocument/2006/relationships/image" Target="../media/image162.wmf"/></Relationships>
</file>

<file path=ppt/drawings/_rels/vmlDrawing43.vml.rels><?xml version="1.0" encoding="UTF-8" standalone="yes"?>
<Relationships xmlns="http://schemas.openxmlformats.org/package/2006/relationships"><Relationship Id="rId1" Type="http://schemas.openxmlformats.org/officeDocument/2006/relationships/image" Target="../media/image164.emf"/></Relationships>
</file>

<file path=ppt/drawings/_rels/vmlDrawing44.vml.rels><?xml version="1.0" encoding="UTF-8" standalone="yes"?>
<Relationships xmlns="http://schemas.openxmlformats.org/package/2006/relationships"><Relationship Id="rId3" Type="http://schemas.openxmlformats.org/officeDocument/2006/relationships/image" Target="../media/image167.wmf"/><Relationship Id="rId2" Type="http://schemas.openxmlformats.org/officeDocument/2006/relationships/image" Target="../media/image166.wmf"/><Relationship Id="rId1" Type="http://schemas.openxmlformats.org/officeDocument/2006/relationships/image" Target="../media/image165.wmf"/><Relationship Id="rId4" Type="http://schemas.openxmlformats.org/officeDocument/2006/relationships/image" Target="../media/image168.wmf"/></Relationships>
</file>

<file path=ppt/drawings/_rels/vmlDrawing45.vml.rels><?xml version="1.0" encoding="UTF-8" standalone="yes"?>
<Relationships xmlns="http://schemas.openxmlformats.org/package/2006/relationships"><Relationship Id="rId8" Type="http://schemas.openxmlformats.org/officeDocument/2006/relationships/image" Target="../media/image175.wmf"/><Relationship Id="rId3" Type="http://schemas.openxmlformats.org/officeDocument/2006/relationships/image" Target="../media/image170.wmf"/><Relationship Id="rId7" Type="http://schemas.openxmlformats.org/officeDocument/2006/relationships/image" Target="../media/image174.wmf"/><Relationship Id="rId2" Type="http://schemas.openxmlformats.org/officeDocument/2006/relationships/image" Target="../media/image169.wmf"/><Relationship Id="rId1" Type="http://schemas.openxmlformats.org/officeDocument/2006/relationships/image" Target="../media/image168.wmf"/><Relationship Id="rId6" Type="http://schemas.openxmlformats.org/officeDocument/2006/relationships/image" Target="../media/image173.wmf"/><Relationship Id="rId5" Type="http://schemas.openxmlformats.org/officeDocument/2006/relationships/image" Target="../media/image172.wmf"/><Relationship Id="rId4" Type="http://schemas.openxmlformats.org/officeDocument/2006/relationships/image" Target="../media/image171.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image" Target="../media/image14.wmf"/><Relationship Id="rId1" Type="http://schemas.openxmlformats.org/officeDocument/2006/relationships/image" Target="../media/image13.wmf"/><Relationship Id="rId5" Type="http://schemas.openxmlformats.org/officeDocument/2006/relationships/image" Target="../media/image17.emf"/><Relationship Id="rId4" Type="http://schemas.openxmlformats.org/officeDocument/2006/relationships/image" Target="../media/image16.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19.wmf"/><Relationship Id="rId1" Type="http://schemas.openxmlformats.org/officeDocument/2006/relationships/image" Target="../media/image18.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image" Target="../media/image14.wmf"/><Relationship Id="rId1" Type="http://schemas.openxmlformats.org/officeDocument/2006/relationships/image" Target="../media/image13.wmf"/><Relationship Id="rId4" Type="http://schemas.openxmlformats.org/officeDocument/2006/relationships/image" Target="../media/image21.wmf"/></Relationships>
</file>

<file path=ppt/drawings/_rels/vmlDrawing8.vml.rels><?xml version="1.0" encoding="UTF-8" standalone="yes"?>
<Relationships xmlns="http://schemas.openxmlformats.org/package/2006/relationships"><Relationship Id="rId8" Type="http://schemas.openxmlformats.org/officeDocument/2006/relationships/image" Target="../media/image29.wmf"/><Relationship Id="rId3" Type="http://schemas.openxmlformats.org/officeDocument/2006/relationships/image" Target="../media/image24.wmf"/><Relationship Id="rId7" Type="http://schemas.openxmlformats.org/officeDocument/2006/relationships/image" Target="../media/image28.wmf"/><Relationship Id="rId2" Type="http://schemas.openxmlformats.org/officeDocument/2006/relationships/image" Target="../media/image23.wmf"/><Relationship Id="rId1" Type="http://schemas.openxmlformats.org/officeDocument/2006/relationships/image" Target="../media/image22.wmf"/><Relationship Id="rId6" Type="http://schemas.openxmlformats.org/officeDocument/2006/relationships/image" Target="../media/image27.wmf"/><Relationship Id="rId5" Type="http://schemas.openxmlformats.org/officeDocument/2006/relationships/image" Target="../media/image26.wmf"/><Relationship Id="rId4" Type="http://schemas.openxmlformats.org/officeDocument/2006/relationships/image" Target="../media/image25.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31.wmf"/><Relationship Id="rId1" Type="http://schemas.openxmlformats.org/officeDocument/2006/relationships/image" Target="../media/image30.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BDB76DA-BD1B-4BE1-8EEF-83EC51F63F77}" type="datetimeFigureOut">
              <a:rPr lang="zh-CN" altLang="en-US" smtClean="0"/>
              <a:t>2020/4/29</a:t>
            </a:fld>
            <a:endParaRPr lang="zh-CN" alt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2FF9109-9473-414C-B3CF-7F8C286F7241}" type="slidenum">
              <a:rPr lang="zh-CN" altLang="en-US" smtClean="0"/>
              <a:t>‹#›</a:t>
            </a:fld>
            <a:endParaRPr lang="zh-CN" altLang="en-US"/>
          </a:p>
        </p:txBody>
      </p:sp>
    </p:spTree>
    <p:extLst>
      <p:ext uri="{BB962C8B-B14F-4D97-AF65-F5344CB8AC3E}">
        <p14:creationId xmlns:p14="http://schemas.microsoft.com/office/powerpoint/2010/main" val="3982382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zh-CN" sz="1200" kern="1200" dirty="0">
                <a:solidFill>
                  <a:schemeClr val="tx1"/>
                </a:solidFill>
                <a:effectLst/>
                <a:latin typeface="+mn-lt"/>
                <a:ea typeface="+mn-ea"/>
                <a:cs typeface="+mn-cs"/>
              </a:rPr>
              <a:t>经过特征抽取之后，一个模式可以用</a:t>
            </a:r>
            <a:r>
              <a:rPr lang="en-US" altLang="zh-CN" sz="1200" kern="1200" dirty="0">
                <a:solidFill>
                  <a:schemeClr val="tx1"/>
                </a:solidFill>
                <a:effectLst/>
                <a:latin typeface="+mn-lt"/>
                <a:ea typeface="+mn-ea"/>
                <a:cs typeface="+mn-cs"/>
              </a:rPr>
              <a:t> </a:t>
            </a:r>
            <a:r>
              <a:rPr lang="zh-CN" altLang="zh-CN" sz="1200" kern="1200" dirty="0">
                <a:solidFill>
                  <a:schemeClr val="tx1"/>
                </a:solidFill>
                <a:effectLst/>
                <a:latin typeface="+mn-lt"/>
                <a:ea typeface="+mn-ea"/>
                <a:cs typeface="+mn-cs"/>
              </a:rPr>
              <a:t>维特征空间中的一个点</a:t>
            </a:r>
            <a:r>
              <a:rPr lang="en-US" altLang="zh-CN" sz="1200" kern="1200" dirty="0">
                <a:solidFill>
                  <a:schemeClr val="tx1"/>
                </a:solidFill>
                <a:effectLst/>
                <a:latin typeface="+mn-lt"/>
                <a:ea typeface="+mn-ea"/>
                <a:cs typeface="+mn-cs"/>
              </a:rPr>
              <a:t> </a:t>
            </a:r>
            <a:r>
              <a:rPr lang="zh-CN" altLang="zh-CN" sz="1200" kern="1200" dirty="0">
                <a:solidFill>
                  <a:schemeClr val="tx1"/>
                </a:solidFill>
                <a:effectLst/>
                <a:latin typeface="+mn-lt"/>
                <a:ea typeface="+mn-ea"/>
                <a:cs typeface="+mn-cs"/>
              </a:rPr>
              <a:t>来表示，当特征选择适当时，可以使同一类模式的特征点在特征空间中某个子区域内分布，另一类模式的特征点在另一子区域分布（例如苹果和橙子的问题）。这样，我们就可以用空间中的一些超曲面将特征空间划分为一些互不重叠的子区域，使不同类别的模式分布在不同的子区域中。这些超曲面称为判别界面，可以用一个方程来表示称为是判别函数</a:t>
            </a:r>
            <a:r>
              <a:rPr lang="en-US" altLang="zh-CN" sz="1200" kern="1200" dirty="0">
                <a:solidFill>
                  <a:schemeClr val="tx1"/>
                </a:solidFill>
                <a:effectLst/>
                <a:latin typeface="+mn-lt"/>
                <a:ea typeface="+mn-ea"/>
                <a:cs typeface="+mn-cs"/>
              </a:rPr>
              <a:t>(Discriminant Function)</a:t>
            </a:r>
            <a:r>
              <a:rPr lang="zh-CN" altLang="zh-CN" sz="1200" kern="1200" dirty="0">
                <a:solidFill>
                  <a:schemeClr val="tx1"/>
                </a:solidFill>
                <a:effectLst/>
                <a:latin typeface="+mn-lt"/>
                <a:ea typeface="+mn-ea"/>
                <a:cs typeface="+mn-cs"/>
              </a:rPr>
              <a:t>。</a:t>
            </a:r>
          </a:p>
          <a:p>
            <a:r>
              <a:rPr lang="zh-CN" altLang="zh-CN" sz="1200" kern="1200" dirty="0">
                <a:solidFill>
                  <a:schemeClr val="tx1"/>
                </a:solidFill>
                <a:effectLst/>
                <a:latin typeface="+mn-lt"/>
                <a:ea typeface="+mn-ea"/>
                <a:cs typeface="+mn-cs"/>
              </a:rPr>
              <a:t>在所有的函数形式中，线性函数是一种最简单的形式，下面我们就从线性判别函数入手来研究判别函数分类器。</a:t>
            </a:r>
          </a:p>
          <a:p>
            <a:endParaRPr lang="zh-CN" altLang="en-US" dirty="0"/>
          </a:p>
        </p:txBody>
      </p:sp>
      <p:sp>
        <p:nvSpPr>
          <p:cNvPr id="4" name="Slide Number Placeholder 3"/>
          <p:cNvSpPr>
            <a:spLocks noGrp="1"/>
          </p:cNvSpPr>
          <p:nvPr>
            <p:ph type="sldNum" sz="quarter" idx="10"/>
          </p:nvPr>
        </p:nvSpPr>
        <p:spPr/>
        <p:txBody>
          <a:bodyPr/>
          <a:lstStyle/>
          <a:p>
            <a:fld id="{02FF9109-9473-414C-B3CF-7F8C286F7241}" type="slidenum">
              <a:rPr lang="zh-CN" altLang="en-US" smtClean="0"/>
              <a:t>2</a:t>
            </a:fld>
            <a:endParaRPr lang="zh-CN" altLang="en-US"/>
          </a:p>
        </p:txBody>
      </p:sp>
    </p:spTree>
    <p:extLst>
      <p:ext uri="{BB962C8B-B14F-4D97-AF65-F5344CB8AC3E}">
        <p14:creationId xmlns:p14="http://schemas.microsoft.com/office/powerpoint/2010/main" val="29576759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lvl1pPr>
              <a:defRPr b="1">
                <a:solidFill>
                  <a:schemeClr val="tx1"/>
                </a:solidFill>
                <a:latin typeface="Arial" charset="0"/>
                <a:ea typeface="宋体" pitchFamily="2" charset="-122"/>
              </a:defRPr>
            </a:lvl1pPr>
            <a:lvl2pPr marL="742950" indent="-285750">
              <a:defRPr b="1">
                <a:solidFill>
                  <a:schemeClr val="tx1"/>
                </a:solidFill>
                <a:latin typeface="Arial" charset="0"/>
                <a:ea typeface="宋体" pitchFamily="2" charset="-122"/>
              </a:defRPr>
            </a:lvl2pPr>
            <a:lvl3pPr marL="1143000" indent="-228600">
              <a:defRPr b="1">
                <a:solidFill>
                  <a:schemeClr val="tx1"/>
                </a:solidFill>
                <a:latin typeface="Arial" charset="0"/>
                <a:ea typeface="宋体" pitchFamily="2" charset="-122"/>
              </a:defRPr>
            </a:lvl3pPr>
            <a:lvl4pPr marL="1600200" indent="-228600">
              <a:defRPr b="1">
                <a:solidFill>
                  <a:schemeClr val="tx1"/>
                </a:solidFill>
                <a:latin typeface="Arial" charset="0"/>
                <a:ea typeface="宋体" pitchFamily="2" charset="-122"/>
              </a:defRPr>
            </a:lvl4pPr>
            <a:lvl5pPr marL="2057400" indent="-22860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fld id="{1859D602-41E0-45B3-B25D-B7F74AF6F0C4}" type="slidenum">
              <a:rPr lang="en-US" altLang="zh-CN" b="0"/>
              <a:pPr/>
              <a:t>22</a:t>
            </a:fld>
            <a:endParaRPr lang="en-US" altLang="zh-CN" b="0"/>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p:spPr>
        <p:txBody>
          <a:bodyPr/>
          <a:lstStyle/>
          <a:p>
            <a:pPr eaLnBrk="1" hangingPunct="1"/>
            <a:r>
              <a:rPr lang="zh-CN" altLang="en-US">
                <a:latin typeface="Arial" charset="0"/>
              </a:rPr>
              <a:t>可以结合“口袋算法”改进，依据概率收敛。</a:t>
            </a:r>
          </a:p>
        </p:txBody>
      </p:sp>
    </p:spTree>
    <p:extLst>
      <p:ext uri="{BB962C8B-B14F-4D97-AF65-F5344CB8AC3E}">
        <p14:creationId xmlns:p14="http://schemas.microsoft.com/office/powerpoint/2010/main" val="15349492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p:spPr>
        <p:txBody>
          <a:bodyPr/>
          <a:lstStyle>
            <a:lvl1pPr>
              <a:defRPr b="1">
                <a:solidFill>
                  <a:schemeClr val="tx1"/>
                </a:solidFill>
                <a:latin typeface="Arial" charset="0"/>
                <a:ea typeface="宋体" pitchFamily="2" charset="-122"/>
              </a:defRPr>
            </a:lvl1pPr>
            <a:lvl2pPr marL="742950" indent="-285750">
              <a:defRPr b="1">
                <a:solidFill>
                  <a:schemeClr val="tx1"/>
                </a:solidFill>
                <a:latin typeface="Arial" charset="0"/>
                <a:ea typeface="宋体" pitchFamily="2" charset="-122"/>
              </a:defRPr>
            </a:lvl2pPr>
            <a:lvl3pPr marL="1143000" indent="-228600">
              <a:defRPr b="1">
                <a:solidFill>
                  <a:schemeClr val="tx1"/>
                </a:solidFill>
                <a:latin typeface="Arial" charset="0"/>
                <a:ea typeface="宋体" pitchFamily="2" charset="-122"/>
              </a:defRPr>
            </a:lvl3pPr>
            <a:lvl4pPr marL="1600200" indent="-228600">
              <a:defRPr b="1">
                <a:solidFill>
                  <a:schemeClr val="tx1"/>
                </a:solidFill>
                <a:latin typeface="Arial" charset="0"/>
                <a:ea typeface="宋体" pitchFamily="2" charset="-122"/>
              </a:defRPr>
            </a:lvl4pPr>
            <a:lvl5pPr marL="2057400" indent="-22860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fld id="{55094CE8-E219-4D32-91B0-4636E4C0B3BC}" type="slidenum">
              <a:rPr lang="en-US" altLang="zh-CN" b="0"/>
              <a:pPr/>
              <a:t>23</a:t>
            </a:fld>
            <a:endParaRPr lang="en-US" altLang="zh-CN" b="0"/>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p:spPr>
        <p:txBody>
          <a:bodyPr/>
          <a:lstStyle/>
          <a:p>
            <a:pPr eaLnBrk="1" hangingPunct="1"/>
            <a:r>
              <a:rPr lang="zh-CN" altLang="en-US">
                <a:latin typeface="Arial" charset="0"/>
              </a:rPr>
              <a:t>可以结合“口袋算法”改进，依据概率收敛。</a:t>
            </a:r>
          </a:p>
        </p:txBody>
      </p:sp>
    </p:spTree>
    <p:extLst>
      <p:ext uri="{BB962C8B-B14F-4D97-AF65-F5344CB8AC3E}">
        <p14:creationId xmlns:p14="http://schemas.microsoft.com/office/powerpoint/2010/main" val="9218007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p:spPr>
        <p:txBody>
          <a:bodyPr/>
          <a:lstStyle>
            <a:lvl1pPr>
              <a:defRPr b="1">
                <a:solidFill>
                  <a:schemeClr val="tx1"/>
                </a:solidFill>
                <a:latin typeface="Arial" charset="0"/>
                <a:ea typeface="宋体" pitchFamily="2" charset="-122"/>
              </a:defRPr>
            </a:lvl1pPr>
            <a:lvl2pPr marL="742950" indent="-285750">
              <a:defRPr b="1">
                <a:solidFill>
                  <a:schemeClr val="tx1"/>
                </a:solidFill>
                <a:latin typeface="Arial" charset="0"/>
                <a:ea typeface="宋体" pitchFamily="2" charset="-122"/>
              </a:defRPr>
            </a:lvl2pPr>
            <a:lvl3pPr marL="1143000" indent="-228600">
              <a:defRPr b="1">
                <a:solidFill>
                  <a:schemeClr val="tx1"/>
                </a:solidFill>
                <a:latin typeface="Arial" charset="0"/>
                <a:ea typeface="宋体" pitchFamily="2" charset="-122"/>
              </a:defRPr>
            </a:lvl3pPr>
            <a:lvl4pPr marL="1600200" indent="-228600">
              <a:defRPr b="1">
                <a:solidFill>
                  <a:schemeClr val="tx1"/>
                </a:solidFill>
                <a:latin typeface="Arial" charset="0"/>
                <a:ea typeface="宋体" pitchFamily="2" charset="-122"/>
              </a:defRPr>
            </a:lvl4pPr>
            <a:lvl5pPr marL="2057400" indent="-22860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fld id="{55EF4791-1E43-4F1C-965E-05D36892CF5B}" type="slidenum">
              <a:rPr lang="en-US" altLang="zh-CN" b="0"/>
              <a:pPr/>
              <a:t>24</a:t>
            </a:fld>
            <a:endParaRPr lang="en-US" altLang="zh-CN" b="0"/>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p:spPr>
        <p:txBody>
          <a:bodyPr/>
          <a:lstStyle/>
          <a:p>
            <a:pPr eaLnBrk="1" hangingPunct="1"/>
            <a:r>
              <a:rPr lang="zh-CN" altLang="en-US">
                <a:latin typeface="Arial" charset="0"/>
              </a:rPr>
              <a:t>可以结合“口袋算法”改进，依据概率收敛。</a:t>
            </a:r>
          </a:p>
        </p:txBody>
      </p:sp>
    </p:spTree>
    <p:extLst>
      <p:ext uri="{BB962C8B-B14F-4D97-AF65-F5344CB8AC3E}">
        <p14:creationId xmlns:p14="http://schemas.microsoft.com/office/powerpoint/2010/main" val="36311224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p:spPr>
        <p:txBody>
          <a:bodyPr/>
          <a:lstStyle>
            <a:lvl1pPr>
              <a:defRPr b="1">
                <a:solidFill>
                  <a:schemeClr val="tx1"/>
                </a:solidFill>
                <a:latin typeface="Arial" charset="0"/>
                <a:ea typeface="宋体" pitchFamily="2" charset="-122"/>
              </a:defRPr>
            </a:lvl1pPr>
            <a:lvl2pPr marL="742950" indent="-285750">
              <a:defRPr b="1">
                <a:solidFill>
                  <a:schemeClr val="tx1"/>
                </a:solidFill>
                <a:latin typeface="Arial" charset="0"/>
                <a:ea typeface="宋体" pitchFamily="2" charset="-122"/>
              </a:defRPr>
            </a:lvl2pPr>
            <a:lvl3pPr marL="1143000" indent="-228600">
              <a:defRPr b="1">
                <a:solidFill>
                  <a:schemeClr val="tx1"/>
                </a:solidFill>
                <a:latin typeface="Arial" charset="0"/>
                <a:ea typeface="宋体" pitchFamily="2" charset="-122"/>
              </a:defRPr>
            </a:lvl3pPr>
            <a:lvl4pPr marL="1600200" indent="-228600">
              <a:defRPr b="1">
                <a:solidFill>
                  <a:schemeClr val="tx1"/>
                </a:solidFill>
                <a:latin typeface="Arial" charset="0"/>
                <a:ea typeface="宋体" pitchFamily="2" charset="-122"/>
              </a:defRPr>
            </a:lvl4pPr>
            <a:lvl5pPr marL="2057400" indent="-22860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fld id="{98F6017C-BE08-4016-99D2-790D133E3072}" type="slidenum">
              <a:rPr lang="en-US" altLang="zh-CN" b="0"/>
              <a:pPr/>
              <a:t>25</a:t>
            </a:fld>
            <a:endParaRPr lang="en-US" altLang="zh-CN" b="0"/>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p:spPr>
        <p:txBody>
          <a:bodyPr/>
          <a:lstStyle/>
          <a:p>
            <a:pPr eaLnBrk="1" hangingPunct="1"/>
            <a:r>
              <a:rPr lang="zh-CN" altLang="en-US">
                <a:latin typeface="Arial" charset="0"/>
              </a:rPr>
              <a:t>可以结合“口袋算法”改进，依据概率收敛。</a:t>
            </a:r>
          </a:p>
        </p:txBody>
      </p:sp>
    </p:spTree>
    <p:extLst>
      <p:ext uri="{BB962C8B-B14F-4D97-AF65-F5344CB8AC3E}">
        <p14:creationId xmlns:p14="http://schemas.microsoft.com/office/powerpoint/2010/main" val="36640906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p:spPr>
        <p:txBody>
          <a:bodyPr/>
          <a:lstStyle>
            <a:lvl1pPr>
              <a:defRPr b="1">
                <a:solidFill>
                  <a:schemeClr val="tx1"/>
                </a:solidFill>
                <a:latin typeface="Arial" charset="0"/>
                <a:ea typeface="宋体" pitchFamily="2" charset="-122"/>
              </a:defRPr>
            </a:lvl1pPr>
            <a:lvl2pPr marL="742950" indent="-285750">
              <a:defRPr b="1">
                <a:solidFill>
                  <a:schemeClr val="tx1"/>
                </a:solidFill>
                <a:latin typeface="Arial" charset="0"/>
                <a:ea typeface="宋体" pitchFamily="2" charset="-122"/>
              </a:defRPr>
            </a:lvl2pPr>
            <a:lvl3pPr marL="1143000" indent="-228600">
              <a:defRPr b="1">
                <a:solidFill>
                  <a:schemeClr val="tx1"/>
                </a:solidFill>
                <a:latin typeface="Arial" charset="0"/>
                <a:ea typeface="宋体" pitchFamily="2" charset="-122"/>
              </a:defRPr>
            </a:lvl3pPr>
            <a:lvl4pPr marL="1600200" indent="-228600">
              <a:defRPr b="1">
                <a:solidFill>
                  <a:schemeClr val="tx1"/>
                </a:solidFill>
                <a:latin typeface="Arial" charset="0"/>
                <a:ea typeface="宋体" pitchFamily="2" charset="-122"/>
              </a:defRPr>
            </a:lvl4pPr>
            <a:lvl5pPr marL="2057400" indent="-22860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fld id="{68A48660-4F9B-4348-BE4F-FC9AC8B49AEA}" type="slidenum">
              <a:rPr lang="en-US" altLang="zh-CN" b="0"/>
              <a:pPr/>
              <a:t>28</a:t>
            </a:fld>
            <a:endParaRPr lang="en-US" altLang="zh-CN" b="0"/>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p:spPr>
        <p:txBody>
          <a:bodyPr/>
          <a:lstStyle/>
          <a:p>
            <a:pPr eaLnBrk="1" hangingPunct="1"/>
            <a:r>
              <a:rPr lang="zh-CN" altLang="en-US">
                <a:latin typeface="Arial" charset="0"/>
              </a:rPr>
              <a:t>这是一个比线性不等式组更强的条件，当</a:t>
            </a:r>
            <a:r>
              <a:rPr lang="en-US" altLang="zh-CN">
                <a:latin typeface="Arial" charset="0"/>
              </a:rPr>
              <a:t>n=d+1</a:t>
            </a:r>
            <a:r>
              <a:rPr lang="zh-CN" altLang="en-US">
                <a:latin typeface="Arial" charset="0"/>
              </a:rPr>
              <a:t>时可以直接求解，但通常</a:t>
            </a:r>
            <a:r>
              <a:rPr lang="en-US" altLang="zh-CN">
                <a:latin typeface="Arial" charset="0"/>
              </a:rPr>
              <a:t>n&gt;&gt;d+1</a:t>
            </a:r>
            <a:r>
              <a:rPr lang="zh-CN" altLang="en-US">
                <a:latin typeface="Arial" charset="0"/>
              </a:rPr>
              <a:t>，需要采用伪逆的方法求解</a:t>
            </a:r>
          </a:p>
          <a:p>
            <a:pPr eaLnBrk="1" hangingPunct="1"/>
            <a:r>
              <a:rPr lang="en-US" altLang="zh-CN">
                <a:latin typeface="Arial" charset="0"/>
              </a:rPr>
              <a:t>Y</a:t>
            </a:r>
            <a:r>
              <a:rPr lang="zh-CN" altLang="en-US">
                <a:latin typeface="Arial" charset="0"/>
              </a:rPr>
              <a:t>的一行是样本的转置</a:t>
            </a:r>
          </a:p>
        </p:txBody>
      </p:sp>
    </p:spTree>
    <p:extLst>
      <p:ext uri="{BB962C8B-B14F-4D97-AF65-F5344CB8AC3E}">
        <p14:creationId xmlns:p14="http://schemas.microsoft.com/office/powerpoint/2010/main" val="10402990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p:spPr>
        <p:txBody>
          <a:bodyPr/>
          <a:lstStyle>
            <a:lvl1pPr>
              <a:defRPr b="1">
                <a:solidFill>
                  <a:schemeClr val="tx1"/>
                </a:solidFill>
                <a:latin typeface="Arial" charset="0"/>
                <a:ea typeface="宋体" pitchFamily="2" charset="-122"/>
              </a:defRPr>
            </a:lvl1pPr>
            <a:lvl2pPr marL="742950" indent="-285750">
              <a:defRPr b="1">
                <a:solidFill>
                  <a:schemeClr val="tx1"/>
                </a:solidFill>
                <a:latin typeface="Arial" charset="0"/>
                <a:ea typeface="宋体" pitchFamily="2" charset="-122"/>
              </a:defRPr>
            </a:lvl2pPr>
            <a:lvl3pPr marL="1143000" indent="-228600">
              <a:defRPr b="1">
                <a:solidFill>
                  <a:schemeClr val="tx1"/>
                </a:solidFill>
                <a:latin typeface="Arial" charset="0"/>
                <a:ea typeface="宋体" pitchFamily="2" charset="-122"/>
              </a:defRPr>
            </a:lvl3pPr>
            <a:lvl4pPr marL="1600200" indent="-228600">
              <a:defRPr b="1">
                <a:solidFill>
                  <a:schemeClr val="tx1"/>
                </a:solidFill>
                <a:latin typeface="Arial" charset="0"/>
                <a:ea typeface="宋体" pitchFamily="2" charset="-122"/>
              </a:defRPr>
            </a:lvl4pPr>
            <a:lvl5pPr marL="2057400" indent="-22860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fld id="{7675B8DD-B2CA-4A32-BC1A-69E149B9ECB1}" type="slidenum">
              <a:rPr lang="en-US" altLang="zh-CN" b="0"/>
              <a:pPr/>
              <a:t>32</a:t>
            </a:fld>
            <a:endParaRPr lang="en-US" altLang="zh-CN" b="0"/>
          </a:p>
        </p:txBody>
      </p:sp>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noFill/>
        </p:spPr>
        <p:txBody>
          <a:bodyPr/>
          <a:lstStyle/>
          <a:p>
            <a:pPr eaLnBrk="1" hangingPunct="1"/>
            <a:r>
              <a:rPr lang="zh-CN" altLang="en-US">
                <a:latin typeface="Arial" charset="0"/>
              </a:rPr>
              <a:t>此算法由</a:t>
            </a:r>
            <a:r>
              <a:rPr lang="en-US" altLang="zh-CN">
                <a:latin typeface="Arial" charset="0"/>
              </a:rPr>
              <a:t>Widrow </a:t>
            </a:r>
            <a:r>
              <a:rPr lang="zh-CN" altLang="en-US">
                <a:latin typeface="Arial" charset="0"/>
              </a:rPr>
              <a:t>和 </a:t>
            </a:r>
            <a:r>
              <a:rPr lang="en-US" altLang="zh-CN">
                <a:latin typeface="Arial" charset="0"/>
              </a:rPr>
              <a:t>Hoff</a:t>
            </a:r>
            <a:r>
              <a:rPr lang="zh-CN" altLang="en-US">
                <a:latin typeface="Arial" charset="0"/>
              </a:rPr>
              <a:t>提出，也称为</a:t>
            </a:r>
            <a:r>
              <a:rPr lang="en-US" altLang="zh-CN">
                <a:latin typeface="Arial" charset="0"/>
              </a:rPr>
              <a:t>Widrow-Hoff</a:t>
            </a:r>
            <a:r>
              <a:rPr lang="zh-CN" altLang="en-US">
                <a:latin typeface="Arial" charset="0"/>
              </a:rPr>
              <a:t>算法。</a:t>
            </a:r>
          </a:p>
        </p:txBody>
      </p:sp>
    </p:spTree>
    <p:extLst>
      <p:ext uri="{BB962C8B-B14F-4D97-AF65-F5344CB8AC3E}">
        <p14:creationId xmlns:p14="http://schemas.microsoft.com/office/powerpoint/2010/main" val="100598799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p:spPr>
        <p:txBody>
          <a:bodyPr/>
          <a:lstStyle>
            <a:lvl1pPr>
              <a:defRPr b="1">
                <a:solidFill>
                  <a:schemeClr val="tx1"/>
                </a:solidFill>
                <a:latin typeface="Arial" charset="0"/>
                <a:ea typeface="宋体" pitchFamily="2" charset="-122"/>
              </a:defRPr>
            </a:lvl1pPr>
            <a:lvl2pPr marL="742950" indent="-285750">
              <a:defRPr b="1">
                <a:solidFill>
                  <a:schemeClr val="tx1"/>
                </a:solidFill>
                <a:latin typeface="Arial" charset="0"/>
                <a:ea typeface="宋体" pitchFamily="2" charset="-122"/>
              </a:defRPr>
            </a:lvl2pPr>
            <a:lvl3pPr marL="1143000" indent="-228600">
              <a:defRPr b="1">
                <a:solidFill>
                  <a:schemeClr val="tx1"/>
                </a:solidFill>
                <a:latin typeface="Arial" charset="0"/>
                <a:ea typeface="宋体" pitchFamily="2" charset="-122"/>
              </a:defRPr>
            </a:lvl3pPr>
            <a:lvl4pPr marL="1600200" indent="-228600">
              <a:defRPr b="1">
                <a:solidFill>
                  <a:schemeClr val="tx1"/>
                </a:solidFill>
                <a:latin typeface="Arial" charset="0"/>
                <a:ea typeface="宋体" pitchFamily="2" charset="-122"/>
              </a:defRPr>
            </a:lvl4pPr>
            <a:lvl5pPr marL="2057400" indent="-22860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fld id="{B060857C-D308-42BE-BFD7-4F44D0245C3D}" type="slidenum">
              <a:rPr lang="en-US" altLang="zh-CN" b="0"/>
              <a:pPr/>
              <a:t>33</a:t>
            </a:fld>
            <a:endParaRPr lang="en-US" altLang="zh-CN" b="0"/>
          </a:p>
        </p:txBody>
      </p:sp>
      <p:sp>
        <p:nvSpPr>
          <p:cNvPr id="91139" name="Rectangle 2"/>
          <p:cNvSpPr>
            <a:spLocks noGrp="1" noRot="1" noChangeAspect="1" noChangeArrowheads="1" noTextEdit="1"/>
          </p:cNvSpPr>
          <p:nvPr>
            <p:ph type="sldImg"/>
          </p:nvPr>
        </p:nvSpPr>
        <p:spPr>
          <a:ln/>
        </p:spPr>
      </p:sp>
      <p:sp>
        <p:nvSpPr>
          <p:cNvPr id="91140" name="Rectangle 3"/>
          <p:cNvSpPr>
            <a:spLocks noGrp="1" noChangeArrowheads="1"/>
          </p:cNvSpPr>
          <p:nvPr>
            <p:ph type="body" idx="1"/>
          </p:nvPr>
        </p:nvSpPr>
        <p:spPr>
          <a:noFill/>
        </p:spPr>
        <p:txBody>
          <a:bodyPr/>
          <a:lstStyle/>
          <a:p>
            <a:pPr eaLnBrk="1" hangingPunct="1"/>
            <a:r>
              <a:rPr lang="zh-CN" altLang="en-US">
                <a:latin typeface="Arial" charset="0"/>
              </a:rPr>
              <a:t>此算法由</a:t>
            </a:r>
            <a:r>
              <a:rPr lang="en-US" altLang="zh-CN">
                <a:latin typeface="Arial" charset="0"/>
              </a:rPr>
              <a:t>Widrow </a:t>
            </a:r>
            <a:r>
              <a:rPr lang="zh-CN" altLang="en-US">
                <a:latin typeface="Arial" charset="0"/>
              </a:rPr>
              <a:t>和 </a:t>
            </a:r>
            <a:r>
              <a:rPr lang="en-US" altLang="zh-CN">
                <a:latin typeface="Arial" charset="0"/>
              </a:rPr>
              <a:t>Hoff</a:t>
            </a:r>
            <a:r>
              <a:rPr lang="zh-CN" altLang="en-US">
                <a:latin typeface="Arial" charset="0"/>
              </a:rPr>
              <a:t>提出，也称为</a:t>
            </a:r>
            <a:r>
              <a:rPr lang="en-US" altLang="zh-CN">
                <a:latin typeface="Arial" charset="0"/>
              </a:rPr>
              <a:t>Widrow-Hoff</a:t>
            </a:r>
            <a:r>
              <a:rPr lang="zh-CN" altLang="en-US">
                <a:latin typeface="Arial" charset="0"/>
              </a:rPr>
              <a:t>算法。</a:t>
            </a:r>
          </a:p>
        </p:txBody>
      </p:sp>
    </p:spTree>
    <p:extLst>
      <p:ext uri="{BB962C8B-B14F-4D97-AF65-F5344CB8AC3E}">
        <p14:creationId xmlns:p14="http://schemas.microsoft.com/office/powerpoint/2010/main" val="13376614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lvl1pPr>
              <a:defRPr b="1">
                <a:solidFill>
                  <a:schemeClr val="tx1"/>
                </a:solidFill>
                <a:latin typeface="Arial" charset="0"/>
                <a:ea typeface="宋体" pitchFamily="2" charset="-122"/>
              </a:defRPr>
            </a:lvl1pPr>
            <a:lvl2pPr marL="742950" indent="-285750">
              <a:defRPr b="1">
                <a:solidFill>
                  <a:schemeClr val="tx1"/>
                </a:solidFill>
                <a:latin typeface="Arial" charset="0"/>
                <a:ea typeface="宋体" pitchFamily="2" charset="-122"/>
              </a:defRPr>
            </a:lvl2pPr>
            <a:lvl3pPr marL="1143000" indent="-228600">
              <a:defRPr b="1">
                <a:solidFill>
                  <a:schemeClr val="tx1"/>
                </a:solidFill>
                <a:latin typeface="Arial" charset="0"/>
                <a:ea typeface="宋体" pitchFamily="2" charset="-122"/>
              </a:defRPr>
            </a:lvl3pPr>
            <a:lvl4pPr marL="1600200" indent="-228600">
              <a:defRPr b="1">
                <a:solidFill>
                  <a:schemeClr val="tx1"/>
                </a:solidFill>
                <a:latin typeface="Arial" charset="0"/>
                <a:ea typeface="宋体" pitchFamily="2" charset="-122"/>
              </a:defRPr>
            </a:lvl4pPr>
            <a:lvl5pPr marL="2057400" indent="-22860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fld id="{783761AB-3ABF-45AA-A64F-2C630EFB613A}" type="slidenum">
              <a:rPr lang="en-US" altLang="zh-CN" b="0"/>
              <a:pPr/>
              <a:t>34</a:t>
            </a:fld>
            <a:endParaRPr lang="en-US" altLang="zh-CN" b="0"/>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p:spPr>
        <p:txBody>
          <a:bodyPr/>
          <a:lstStyle/>
          <a:p>
            <a:pPr eaLnBrk="1" hangingPunct="1"/>
            <a:r>
              <a:rPr lang="zh-CN" altLang="en-US">
                <a:latin typeface="Arial" charset="0"/>
              </a:rPr>
              <a:t>书第</a:t>
            </a:r>
            <a:r>
              <a:rPr lang="en-US" altLang="zh-CN">
                <a:latin typeface="Arial" charset="0"/>
              </a:rPr>
              <a:t>201</a:t>
            </a:r>
            <a:r>
              <a:rPr lang="zh-CN" altLang="en-US">
                <a:latin typeface="Arial" charset="0"/>
              </a:rPr>
              <a:t>页有一个小例子说明第</a:t>
            </a:r>
            <a:r>
              <a:rPr lang="en-US" altLang="zh-CN">
                <a:latin typeface="Arial" charset="0"/>
              </a:rPr>
              <a:t>4</a:t>
            </a:r>
            <a:r>
              <a:rPr lang="zh-CN" altLang="en-US">
                <a:latin typeface="Arial" charset="0"/>
              </a:rPr>
              <a:t>点</a:t>
            </a:r>
          </a:p>
        </p:txBody>
      </p:sp>
    </p:spTree>
    <p:extLst>
      <p:ext uri="{BB962C8B-B14F-4D97-AF65-F5344CB8AC3E}">
        <p14:creationId xmlns:p14="http://schemas.microsoft.com/office/powerpoint/2010/main" val="88537035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p:spPr>
        <p:txBody>
          <a:bodyPr/>
          <a:lstStyle>
            <a:lvl1pPr>
              <a:defRPr b="1">
                <a:solidFill>
                  <a:schemeClr val="tx1"/>
                </a:solidFill>
                <a:latin typeface="Arial" charset="0"/>
                <a:ea typeface="宋体" pitchFamily="2" charset="-122"/>
              </a:defRPr>
            </a:lvl1pPr>
            <a:lvl2pPr marL="742950" indent="-285750">
              <a:defRPr b="1">
                <a:solidFill>
                  <a:schemeClr val="tx1"/>
                </a:solidFill>
                <a:latin typeface="Arial" charset="0"/>
                <a:ea typeface="宋体" pitchFamily="2" charset="-122"/>
              </a:defRPr>
            </a:lvl2pPr>
            <a:lvl3pPr marL="1143000" indent="-228600">
              <a:defRPr b="1">
                <a:solidFill>
                  <a:schemeClr val="tx1"/>
                </a:solidFill>
                <a:latin typeface="Arial" charset="0"/>
                <a:ea typeface="宋体" pitchFamily="2" charset="-122"/>
              </a:defRPr>
            </a:lvl3pPr>
            <a:lvl4pPr marL="1600200" indent="-228600">
              <a:defRPr b="1">
                <a:solidFill>
                  <a:schemeClr val="tx1"/>
                </a:solidFill>
                <a:latin typeface="Arial" charset="0"/>
                <a:ea typeface="宋体" pitchFamily="2" charset="-122"/>
              </a:defRPr>
            </a:lvl4pPr>
            <a:lvl5pPr marL="2057400" indent="-22860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fld id="{BD934AAD-9A5C-4635-9A44-17FDE24F75A8}" type="slidenum">
              <a:rPr lang="en-US" altLang="zh-CN" b="0"/>
              <a:pPr/>
              <a:t>44</a:t>
            </a:fld>
            <a:endParaRPr lang="en-US" altLang="zh-CN" b="0"/>
          </a:p>
        </p:txBody>
      </p:sp>
      <p:sp>
        <p:nvSpPr>
          <p:cNvPr id="101379" name="Rectangle 2"/>
          <p:cNvSpPr>
            <a:spLocks noGrp="1" noRot="1" noChangeAspect="1" noChangeArrowheads="1" noTextEdit="1"/>
          </p:cNvSpPr>
          <p:nvPr>
            <p:ph type="sldImg"/>
          </p:nvPr>
        </p:nvSpPr>
        <p:spPr>
          <a:ln/>
        </p:spPr>
      </p:sp>
      <p:sp>
        <p:nvSpPr>
          <p:cNvPr id="101380" name="Rectangle 3"/>
          <p:cNvSpPr>
            <a:spLocks noGrp="1" noChangeArrowheads="1"/>
          </p:cNvSpPr>
          <p:nvPr>
            <p:ph type="body" idx="1"/>
          </p:nvPr>
        </p:nvSpPr>
        <p:spPr>
          <a:noFill/>
        </p:spPr>
        <p:txBody>
          <a:bodyPr/>
          <a:lstStyle/>
          <a:p>
            <a:pPr eaLnBrk="1" hangingPunct="1"/>
            <a:r>
              <a:rPr lang="en-US" altLang="zh-CN">
                <a:latin typeface="Arial" charset="0"/>
              </a:rPr>
              <a:t>Ambiguous region</a:t>
            </a:r>
            <a:r>
              <a:rPr lang="zh-CN" altLang="en-US">
                <a:latin typeface="Arial" charset="0"/>
              </a:rPr>
              <a:t>：模糊区域或拒识区域</a:t>
            </a:r>
          </a:p>
        </p:txBody>
      </p:sp>
    </p:spTree>
    <p:extLst>
      <p:ext uri="{BB962C8B-B14F-4D97-AF65-F5344CB8AC3E}">
        <p14:creationId xmlns:p14="http://schemas.microsoft.com/office/powerpoint/2010/main" val="163390822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a:noFill/>
        </p:spPr>
        <p:txBody>
          <a:bodyPr/>
          <a:lstStyle>
            <a:lvl1pPr>
              <a:defRPr b="1">
                <a:solidFill>
                  <a:schemeClr val="tx1"/>
                </a:solidFill>
                <a:latin typeface="Arial" charset="0"/>
                <a:ea typeface="宋体" pitchFamily="2" charset="-122"/>
              </a:defRPr>
            </a:lvl1pPr>
            <a:lvl2pPr marL="742950" indent="-285750">
              <a:defRPr b="1">
                <a:solidFill>
                  <a:schemeClr val="tx1"/>
                </a:solidFill>
                <a:latin typeface="Arial" charset="0"/>
                <a:ea typeface="宋体" pitchFamily="2" charset="-122"/>
              </a:defRPr>
            </a:lvl2pPr>
            <a:lvl3pPr marL="1143000" indent="-228600">
              <a:defRPr b="1">
                <a:solidFill>
                  <a:schemeClr val="tx1"/>
                </a:solidFill>
                <a:latin typeface="Arial" charset="0"/>
                <a:ea typeface="宋体" pitchFamily="2" charset="-122"/>
              </a:defRPr>
            </a:lvl3pPr>
            <a:lvl4pPr marL="1600200" indent="-228600">
              <a:defRPr b="1">
                <a:solidFill>
                  <a:schemeClr val="tx1"/>
                </a:solidFill>
                <a:latin typeface="Arial" charset="0"/>
                <a:ea typeface="宋体" pitchFamily="2" charset="-122"/>
              </a:defRPr>
            </a:lvl4pPr>
            <a:lvl5pPr marL="2057400" indent="-22860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fld id="{4608FA0A-6EA5-4BF8-9CAB-A4E96B72A718}" type="slidenum">
              <a:rPr lang="en-US" altLang="zh-CN" b="0"/>
              <a:pPr/>
              <a:t>48</a:t>
            </a:fld>
            <a:endParaRPr lang="en-US" altLang="zh-CN" b="0"/>
          </a:p>
        </p:txBody>
      </p:sp>
      <p:sp>
        <p:nvSpPr>
          <p:cNvPr id="106499" name="Rectangle 2"/>
          <p:cNvSpPr>
            <a:spLocks noGrp="1" noRot="1" noChangeAspect="1" noChangeArrowheads="1" noTextEdit="1"/>
          </p:cNvSpPr>
          <p:nvPr>
            <p:ph type="sldImg"/>
          </p:nvPr>
        </p:nvSpPr>
        <p:spPr>
          <a:ln/>
        </p:spPr>
      </p:sp>
      <p:sp>
        <p:nvSpPr>
          <p:cNvPr id="106500" name="Rectangle 3"/>
          <p:cNvSpPr>
            <a:spLocks noGrp="1" noChangeArrowheads="1"/>
          </p:cNvSpPr>
          <p:nvPr>
            <p:ph type="body" idx="1"/>
          </p:nvPr>
        </p:nvSpPr>
        <p:spPr>
          <a:noFill/>
        </p:spPr>
        <p:txBody>
          <a:bodyPr/>
          <a:lstStyle/>
          <a:p>
            <a:pPr eaLnBrk="1" hangingPunct="1"/>
            <a:r>
              <a:rPr lang="en-US" altLang="zh-CN">
                <a:latin typeface="Arial" charset="0"/>
              </a:rPr>
              <a:t>Gij(x)=-gji(x)</a:t>
            </a:r>
          </a:p>
        </p:txBody>
      </p:sp>
    </p:spTree>
    <p:extLst>
      <p:ext uri="{BB962C8B-B14F-4D97-AF65-F5344CB8AC3E}">
        <p14:creationId xmlns:p14="http://schemas.microsoft.com/office/powerpoint/2010/main" val="26347839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p:spPr>
        <p:txBody>
          <a:bodyPr/>
          <a:lstStyle>
            <a:lvl1pPr>
              <a:defRPr b="1">
                <a:solidFill>
                  <a:schemeClr val="tx1"/>
                </a:solidFill>
                <a:latin typeface="Arial" charset="0"/>
                <a:ea typeface="宋体" pitchFamily="2" charset="-122"/>
              </a:defRPr>
            </a:lvl1pPr>
            <a:lvl2pPr marL="742950" indent="-285750">
              <a:defRPr b="1">
                <a:solidFill>
                  <a:schemeClr val="tx1"/>
                </a:solidFill>
                <a:latin typeface="Arial" charset="0"/>
                <a:ea typeface="宋体" pitchFamily="2" charset="-122"/>
              </a:defRPr>
            </a:lvl2pPr>
            <a:lvl3pPr marL="1143000" indent="-228600">
              <a:defRPr b="1">
                <a:solidFill>
                  <a:schemeClr val="tx1"/>
                </a:solidFill>
                <a:latin typeface="Arial" charset="0"/>
                <a:ea typeface="宋体" pitchFamily="2" charset="-122"/>
              </a:defRPr>
            </a:lvl3pPr>
            <a:lvl4pPr marL="1600200" indent="-228600">
              <a:defRPr b="1">
                <a:solidFill>
                  <a:schemeClr val="tx1"/>
                </a:solidFill>
                <a:latin typeface="Arial" charset="0"/>
                <a:ea typeface="宋体" pitchFamily="2" charset="-122"/>
              </a:defRPr>
            </a:lvl4pPr>
            <a:lvl5pPr marL="2057400" indent="-22860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fld id="{F4557E05-A04C-4237-B1FF-9FB6DACB69BB}" type="slidenum">
              <a:rPr lang="en-US" altLang="zh-CN" b="0"/>
              <a:pPr/>
              <a:t>11</a:t>
            </a:fld>
            <a:endParaRPr lang="en-US" altLang="zh-CN" b="0"/>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p:spPr>
        <p:txBody>
          <a:bodyPr/>
          <a:lstStyle/>
          <a:p>
            <a:pPr eaLnBrk="1" hangingPunct="1"/>
            <a:r>
              <a:rPr lang="zh-CN" altLang="en-US">
                <a:latin typeface="Arial" charset="0"/>
              </a:rPr>
              <a:t>解释一下准则函数，准则函数的梯度，剃度下降法的道理</a:t>
            </a:r>
          </a:p>
          <a:p>
            <a:pPr eaLnBrk="1" hangingPunct="1"/>
            <a:r>
              <a:rPr lang="zh-CN" altLang="en-US">
                <a:latin typeface="Arial" charset="0"/>
              </a:rPr>
              <a:t>剃度下降法找到的是极小点，而不是最小点，在线性分类器的学习中，可以通过构造准则函数解决</a:t>
            </a:r>
          </a:p>
        </p:txBody>
      </p:sp>
    </p:spTree>
    <p:extLst>
      <p:ext uri="{BB962C8B-B14F-4D97-AF65-F5344CB8AC3E}">
        <p14:creationId xmlns:p14="http://schemas.microsoft.com/office/powerpoint/2010/main" val="335318988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a:p>
        </p:txBody>
      </p:sp>
      <p:sp>
        <p:nvSpPr>
          <p:cNvPr id="4" name="Slide Number Placeholder 3"/>
          <p:cNvSpPr>
            <a:spLocks noGrp="1"/>
          </p:cNvSpPr>
          <p:nvPr>
            <p:ph type="sldNum" sz="quarter" idx="10"/>
          </p:nvPr>
        </p:nvSpPr>
        <p:spPr/>
        <p:txBody>
          <a:bodyPr/>
          <a:lstStyle/>
          <a:p>
            <a:fld id="{02FF9109-9473-414C-B3CF-7F8C286F7241}" type="slidenum">
              <a:rPr lang="zh-CN" altLang="en-US" smtClean="0"/>
              <a:t>51</a:t>
            </a:fld>
            <a:endParaRPr lang="zh-CN" altLang="en-US"/>
          </a:p>
        </p:txBody>
      </p:sp>
    </p:spTree>
    <p:extLst>
      <p:ext uri="{BB962C8B-B14F-4D97-AF65-F5344CB8AC3E}">
        <p14:creationId xmlns:p14="http://schemas.microsoft.com/office/powerpoint/2010/main" val="23946699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p:spPr>
        <p:txBody>
          <a:bodyPr/>
          <a:lstStyle>
            <a:lvl1pPr>
              <a:defRPr b="1">
                <a:solidFill>
                  <a:schemeClr val="tx1"/>
                </a:solidFill>
                <a:latin typeface="Arial" charset="0"/>
                <a:ea typeface="宋体" pitchFamily="2" charset="-122"/>
              </a:defRPr>
            </a:lvl1pPr>
            <a:lvl2pPr marL="742950" indent="-285750">
              <a:defRPr b="1">
                <a:solidFill>
                  <a:schemeClr val="tx1"/>
                </a:solidFill>
                <a:latin typeface="Arial" charset="0"/>
                <a:ea typeface="宋体" pitchFamily="2" charset="-122"/>
              </a:defRPr>
            </a:lvl2pPr>
            <a:lvl3pPr marL="1143000" indent="-228600">
              <a:defRPr b="1">
                <a:solidFill>
                  <a:schemeClr val="tx1"/>
                </a:solidFill>
                <a:latin typeface="Arial" charset="0"/>
                <a:ea typeface="宋体" pitchFamily="2" charset="-122"/>
              </a:defRPr>
            </a:lvl3pPr>
            <a:lvl4pPr marL="1600200" indent="-228600">
              <a:defRPr b="1">
                <a:solidFill>
                  <a:schemeClr val="tx1"/>
                </a:solidFill>
                <a:latin typeface="Arial" charset="0"/>
                <a:ea typeface="宋体" pitchFamily="2" charset="-122"/>
              </a:defRPr>
            </a:lvl4pPr>
            <a:lvl5pPr marL="2057400" indent="-22860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fld id="{F4557E05-A04C-4237-B1FF-9FB6DACB69BB}" type="slidenum">
              <a:rPr lang="en-US" altLang="zh-CN" b="0"/>
              <a:pPr/>
              <a:t>12</a:t>
            </a:fld>
            <a:endParaRPr lang="en-US" altLang="zh-CN" b="0"/>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p:spPr>
        <p:txBody>
          <a:bodyPr/>
          <a:lstStyle/>
          <a:p>
            <a:pPr eaLnBrk="1" hangingPunct="1"/>
            <a:r>
              <a:rPr lang="zh-CN" altLang="en-US">
                <a:latin typeface="Arial" charset="0"/>
              </a:rPr>
              <a:t>解释一下准则函数，准则函数的梯度，剃度下降法的道理</a:t>
            </a:r>
          </a:p>
          <a:p>
            <a:pPr eaLnBrk="1" hangingPunct="1"/>
            <a:r>
              <a:rPr lang="zh-CN" altLang="en-US">
                <a:latin typeface="Arial" charset="0"/>
              </a:rPr>
              <a:t>剃度下降法找到的是极小点，而不是最小点，在线性分类器的学习中，可以通过构造准则函数解决</a:t>
            </a:r>
          </a:p>
        </p:txBody>
      </p:sp>
    </p:spTree>
    <p:extLst>
      <p:ext uri="{BB962C8B-B14F-4D97-AF65-F5344CB8AC3E}">
        <p14:creationId xmlns:p14="http://schemas.microsoft.com/office/powerpoint/2010/main" val="22777924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p:spPr>
        <p:txBody>
          <a:bodyPr/>
          <a:lstStyle>
            <a:lvl1pPr>
              <a:defRPr b="1">
                <a:solidFill>
                  <a:schemeClr val="tx1"/>
                </a:solidFill>
                <a:latin typeface="Arial" charset="0"/>
                <a:ea typeface="宋体" pitchFamily="2" charset="-122"/>
              </a:defRPr>
            </a:lvl1pPr>
            <a:lvl2pPr marL="742950" indent="-285750">
              <a:defRPr b="1">
                <a:solidFill>
                  <a:schemeClr val="tx1"/>
                </a:solidFill>
                <a:latin typeface="Arial" charset="0"/>
                <a:ea typeface="宋体" pitchFamily="2" charset="-122"/>
              </a:defRPr>
            </a:lvl2pPr>
            <a:lvl3pPr marL="1143000" indent="-228600">
              <a:defRPr b="1">
                <a:solidFill>
                  <a:schemeClr val="tx1"/>
                </a:solidFill>
                <a:latin typeface="Arial" charset="0"/>
                <a:ea typeface="宋体" pitchFamily="2" charset="-122"/>
              </a:defRPr>
            </a:lvl3pPr>
            <a:lvl4pPr marL="1600200" indent="-228600">
              <a:defRPr b="1">
                <a:solidFill>
                  <a:schemeClr val="tx1"/>
                </a:solidFill>
                <a:latin typeface="Arial" charset="0"/>
                <a:ea typeface="宋体" pitchFamily="2" charset="-122"/>
              </a:defRPr>
            </a:lvl4pPr>
            <a:lvl5pPr marL="2057400" indent="-22860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fld id="{E6B3566F-5CE7-4FF7-B9E6-B2714E018412}" type="slidenum">
              <a:rPr lang="en-US" altLang="zh-CN" b="0"/>
              <a:pPr/>
              <a:t>13</a:t>
            </a:fld>
            <a:endParaRPr lang="en-US" altLang="zh-CN" b="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p:spPr>
        <p:txBody>
          <a:bodyPr/>
          <a:lstStyle/>
          <a:p>
            <a:pPr eaLnBrk="1" hangingPunct="1"/>
            <a:r>
              <a:rPr lang="zh-CN" altLang="en-US">
                <a:latin typeface="Arial" charset="0"/>
              </a:rPr>
              <a:t>满足上述不等式组的向量</a:t>
            </a:r>
            <a:r>
              <a:rPr lang="en-US" altLang="zh-CN">
                <a:latin typeface="Arial" charset="0"/>
              </a:rPr>
              <a:t>A</a:t>
            </a:r>
            <a:r>
              <a:rPr lang="zh-CN" altLang="en-US">
                <a:latin typeface="Arial" charset="0"/>
              </a:rPr>
              <a:t>可能不唯一，增广形式下，分类界面是一个通过原点的超平面</a:t>
            </a:r>
          </a:p>
        </p:txBody>
      </p:sp>
    </p:spTree>
    <p:extLst>
      <p:ext uri="{BB962C8B-B14F-4D97-AF65-F5344CB8AC3E}">
        <p14:creationId xmlns:p14="http://schemas.microsoft.com/office/powerpoint/2010/main" val="41408198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p:spPr>
        <p:txBody>
          <a:bodyPr/>
          <a:lstStyle>
            <a:lvl1pPr>
              <a:defRPr b="1">
                <a:solidFill>
                  <a:schemeClr val="tx1"/>
                </a:solidFill>
                <a:latin typeface="Arial" charset="0"/>
                <a:ea typeface="宋体" pitchFamily="2" charset="-122"/>
              </a:defRPr>
            </a:lvl1pPr>
            <a:lvl2pPr marL="742950" indent="-285750">
              <a:defRPr b="1">
                <a:solidFill>
                  <a:schemeClr val="tx1"/>
                </a:solidFill>
                <a:latin typeface="Arial" charset="0"/>
                <a:ea typeface="宋体" pitchFamily="2" charset="-122"/>
              </a:defRPr>
            </a:lvl2pPr>
            <a:lvl3pPr marL="1143000" indent="-228600">
              <a:defRPr b="1">
                <a:solidFill>
                  <a:schemeClr val="tx1"/>
                </a:solidFill>
                <a:latin typeface="Arial" charset="0"/>
                <a:ea typeface="宋体" pitchFamily="2" charset="-122"/>
              </a:defRPr>
            </a:lvl3pPr>
            <a:lvl4pPr marL="1600200" indent="-228600">
              <a:defRPr b="1">
                <a:solidFill>
                  <a:schemeClr val="tx1"/>
                </a:solidFill>
                <a:latin typeface="Arial" charset="0"/>
                <a:ea typeface="宋体" pitchFamily="2" charset="-122"/>
              </a:defRPr>
            </a:lvl4pPr>
            <a:lvl5pPr marL="2057400" indent="-22860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fld id="{02B79FF4-D622-44E4-A695-822869EC8E4D}" type="slidenum">
              <a:rPr lang="en-US" altLang="zh-CN" b="0"/>
              <a:pPr/>
              <a:t>14</a:t>
            </a:fld>
            <a:endParaRPr lang="en-US" altLang="zh-CN" b="0"/>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p:spPr>
        <p:txBody>
          <a:bodyPr/>
          <a:lstStyle/>
          <a:p>
            <a:pPr eaLnBrk="1" hangingPunct="1"/>
            <a:r>
              <a:rPr lang="zh-CN" altLang="en-US">
                <a:latin typeface="Arial" charset="0"/>
              </a:rPr>
              <a:t>线性分类器的学习实际上就是在权空间中寻找一个满足要求的点。</a:t>
            </a:r>
          </a:p>
        </p:txBody>
      </p:sp>
    </p:spTree>
    <p:extLst>
      <p:ext uri="{BB962C8B-B14F-4D97-AF65-F5344CB8AC3E}">
        <p14:creationId xmlns:p14="http://schemas.microsoft.com/office/powerpoint/2010/main" val="33533590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lvl1pPr>
              <a:defRPr b="1">
                <a:solidFill>
                  <a:schemeClr val="tx1"/>
                </a:solidFill>
                <a:latin typeface="Arial" charset="0"/>
                <a:ea typeface="宋体" pitchFamily="2" charset="-122"/>
              </a:defRPr>
            </a:lvl1pPr>
            <a:lvl2pPr marL="742950" indent="-285750">
              <a:defRPr b="1">
                <a:solidFill>
                  <a:schemeClr val="tx1"/>
                </a:solidFill>
                <a:latin typeface="Arial" charset="0"/>
                <a:ea typeface="宋体" pitchFamily="2" charset="-122"/>
              </a:defRPr>
            </a:lvl2pPr>
            <a:lvl3pPr marL="1143000" indent="-228600">
              <a:defRPr b="1">
                <a:solidFill>
                  <a:schemeClr val="tx1"/>
                </a:solidFill>
                <a:latin typeface="Arial" charset="0"/>
                <a:ea typeface="宋体" pitchFamily="2" charset="-122"/>
              </a:defRPr>
            </a:lvl3pPr>
            <a:lvl4pPr marL="1600200" indent="-228600">
              <a:defRPr b="1">
                <a:solidFill>
                  <a:schemeClr val="tx1"/>
                </a:solidFill>
                <a:latin typeface="Arial" charset="0"/>
                <a:ea typeface="宋体" pitchFamily="2" charset="-122"/>
              </a:defRPr>
            </a:lvl4pPr>
            <a:lvl5pPr marL="2057400" indent="-22860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fld id="{0B071D1C-9690-4C09-A7AF-50935F5CC872}" type="slidenum">
              <a:rPr lang="en-US" altLang="zh-CN" b="0"/>
              <a:pPr/>
              <a:t>16</a:t>
            </a:fld>
            <a:endParaRPr lang="en-US" altLang="zh-CN" b="0"/>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p:spPr>
        <p:txBody>
          <a:bodyPr/>
          <a:lstStyle/>
          <a:p>
            <a:pPr eaLnBrk="1" hangingPunct="1"/>
            <a:r>
              <a:rPr lang="el-GR" altLang="zh-CN">
                <a:latin typeface="Arial" charset="0"/>
                <a:cs typeface="Arial" charset="0"/>
              </a:rPr>
              <a:t>η</a:t>
            </a:r>
            <a:r>
              <a:rPr lang="en-US" altLang="zh-CN">
                <a:latin typeface="Arial" charset="0"/>
                <a:cs typeface="Arial" charset="0"/>
              </a:rPr>
              <a:t>(k)</a:t>
            </a:r>
            <a:r>
              <a:rPr lang="zh-CN" altLang="en-US">
                <a:latin typeface="Arial" charset="0"/>
                <a:cs typeface="Arial" charset="0"/>
              </a:rPr>
              <a:t>的取法： </a:t>
            </a:r>
            <a:r>
              <a:rPr lang="el-GR" altLang="zh-CN">
                <a:latin typeface="Arial" charset="0"/>
                <a:cs typeface="Arial" charset="0"/>
              </a:rPr>
              <a:t>η</a:t>
            </a:r>
            <a:r>
              <a:rPr lang="en-US" altLang="zh-CN">
                <a:latin typeface="Arial" charset="0"/>
                <a:cs typeface="Arial" charset="0"/>
              </a:rPr>
              <a:t>(k)=1</a:t>
            </a:r>
            <a:r>
              <a:rPr lang="zh-CN" altLang="en-US">
                <a:latin typeface="Arial" charset="0"/>
                <a:cs typeface="Arial" charset="0"/>
              </a:rPr>
              <a:t>， </a:t>
            </a:r>
            <a:r>
              <a:rPr lang="el-GR" altLang="zh-CN">
                <a:latin typeface="Arial" charset="0"/>
                <a:cs typeface="Arial" charset="0"/>
              </a:rPr>
              <a:t>η</a:t>
            </a:r>
            <a:r>
              <a:rPr lang="en-US" altLang="zh-CN">
                <a:latin typeface="Arial" charset="0"/>
                <a:cs typeface="Arial" charset="0"/>
              </a:rPr>
              <a:t>(k)=1/k</a:t>
            </a:r>
            <a:endParaRPr lang="zh-CN" altLang="el-GR">
              <a:latin typeface="Arial" charset="0"/>
              <a:cs typeface="Arial" charset="0"/>
            </a:endParaRPr>
          </a:p>
        </p:txBody>
      </p:sp>
    </p:spTree>
    <p:extLst>
      <p:ext uri="{BB962C8B-B14F-4D97-AF65-F5344CB8AC3E}">
        <p14:creationId xmlns:p14="http://schemas.microsoft.com/office/powerpoint/2010/main" val="22583436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p:spPr>
        <p:txBody>
          <a:bodyPr/>
          <a:lstStyle>
            <a:lvl1pPr>
              <a:defRPr b="1">
                <a:solidFill>
                  <a:schemeClr val="tx1"/>
                </a:solidFill>
                <a:latin typeface="Arial" charset="0"/>
                <a:ea typeface="宋体" pitchFamily="2" charset="-122"/>
              </a:defRPr>
            </a:lvl1pPr>
            <a:lvl2pPr marL="742950" indent="-285750">
              <a:defRPr b="1">
                <a:solidFill>
                  <a:schemeClr val="tx1"/>
                </a:solidFill>
                <a:latin typeface="Arial" charset="0"/>
                <a:ea typeface="宋体" pitchFamily="2" charset="-122"/>
              </a:defRPr>
            </a:lvl2pPr>
            <a:lvl3pPr marL="1143000" indent="-228600">
              <a:defRPr b="1">
                <a:solidFill>
                  <a:schemeClr val="tx1"/>
                </a:solidFill>
                <a:latin typeface="Arial" charset="0"/>
                <a:ea typeface="宋体" pitchFamily="2" charset="-122"/>
              </a:defRPr>
            </a:lvl3pPr>
            <a:lvl4pPr marL="1600200" indent="-228600">
              <a:defRPr b="1">
                <a:solidFill>
                  <a:schemeClr val="tx1"/>
                </a:solidFill>
                <a:latin typeface="Arial" charset="0"/>
                <a:ea typeface="宋体" pitchFamily="2" charset="-122"/>
              </a:defRPr>
            </a:lvl4pPr>
            <a:lvl5pPr marL="2057400" indent="-22860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fld id="{271322FB-8E1E-4AE4-8480-6A2A867F0BDE}" type="slidenum">
              <a:rPr lang="en-US" altLang="zh-CN" b="0"/>
              <a:pPr/>
              <a:t>18</a:t>
            </a:fld>
            <a:endParaRPr lang="en-US" altLang="zh-CN" b="0"/>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p:spPr>
        <p:txBody>
          <a:bodyPr/>
          <a:lstStyle/>
          <a:p>
            <a:pPr eaLnBrk="1" hangingPunct="1"/>
            <a:r>
              <a:rPr lang="en-US" altLang="zh-CN">
                <a:latin typeface="Arial" charset="0"/>
              </a:rPr>
              <a:t>C=1, a(1) = (0,0,1)’</a:t>
            </a:r>
          </a:p>
        </p:txBody>
      </p:sp>
    </p:spTree>
    <p:extLst>
      <p:ext uri="{BB962C8B-B14F-4D97-AF65-F5344CB8AC3E}">
        <p14:creationId xmlns:p14="http://schemas.microsoft.com/office/powerpoint/2010/main" val="37659363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lvl1pPr>
              <a:defRPr b="1">
                <a:solidFill>
                  <a:schemeClr val="tx1"/>
                </a:solidFill>
                <a:latin typeface="Arial" charset="0"/>
                <a:ea typeface="宋体" pitchFamily="2" charset="-122"/>
              </a:defRPr>
            </a:lvl1pPr>
            <a:lvl2pPr marL="742950" indent="-285750">
              <a:defRPr b="1">
                <a:solidFill>
                  <a:schemeClr val="tx1"/>
                </a:solidFill>
                <a:latin typeface="Arial" charset="0"/>
                <a:ea typeface="宋体" pitchFamily="2" charset="-122"/>
              </a:defRPr>
            </a:lvl2pPr>
            <a:lvl3pPr marL="1143000" indent="-228600">
              <a:defRPr b="1">
                <a:solidFill>
                  <a:schemeClr val="tx1"/>
                </a:solidFill>
                <a:latin typeface="Arial" charset="0"/>
                <a:ea typeface="宋体" pitchFamily="2" charset="-122"/>
              </a:defRPr>
            </a:lvl3pPr>
            <a:lvl4pPr marL="1600200" indent="-228600">
              <a:defRPr b="1">
                <a:solidFill>
                  <a:schemeClr val="tx1"/>
                </a:solidFill>
                <a:latin typeface="Arial" charset="0"/>
                <a:ea typeface="宋体" pitchFamily="2" charset="-122"/>
              </a:defRPr>
            </a:lvl4pPr>
            <a:lvl5pPr marL="2057400" indent="-22860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fld id="{BF682956-0673-43D5-BBBA-6E073B3D7FAE}" type="slidenum">
              <a:rPr lang="en-US" altLang="zh-CN" b="0"/>
              <a:pPr/>
              <a:t>20</a:t>
            </a:fld>
            <a:endParaRPr lang="en-US" altLang="zh-CN" b="0"/>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p:spPr>
        <p:txBody>
          <a:bodyPr/>
          <a:lstStyle/>
          <a:p>
            <a:pPr eaLnBrk="1" hangingPunct="1"/>
            <a:r>
              <a:rPr lang="zh-CN" altLang="en-US">
                <a:latin typeface="Arial" charset="0"/>
              </a:rPr>
              <a:t>可以结合“口袋算法”改进，依据概率收敛。</a:t>
            </a:r>
          </a:p>
        </p:txBody>
      </p:sp>
    </p:spTree>
    <p:extLst>
      <p:ext uri="{BB962C8B-B14F-4D97-AF65-F5344CB8AC3E}">
        <p14:creationId xmlns:p14="http://schemas.microsoft.com/office/powerpoint/2010/main" val="24198554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lvl1pPr>
              <a:defRPr b="1">
                <a:solidFill>
                  <a:schemeClr val="tx1"/>
                </a:solidFill>
                <a:latin typeface="Arial" charset="0"/>
                <a:ea typeface="宋体" pitchFamily="2" charset="-122"/>
              </a:defRPr>
            </a:lvl1pPr>
            <a:lvl2pPr marL="742950" indent="-285750">
              <a:defRPr b="1">
                <a:solidFill>
                  <a:schemeClr val="tx1"/>
                </a:solidFill>
                <a:latin typeface="Arial" charset="0"/>
                <a:ea typeface="宋体" pitchFamily="2" charset="-122"/>
              </a:defRPr>
            </a:lvl2pPr>
            <a:lvl3pPr marL="1143000" indent="-228600">
              <a:defRPr b="1">
                <a:solidFill>
                  <a:schemeClr val="tx1"/>
                </a:solidFill>
                <a:latin typeface="Arial" charset="0"/>
                <a:ea typeface="宋体" pitchFamily="2" charset="-122"/>
              </a:defRPr>
            </a:lvl3pPr>
            <a:lvl4pPr marL="1600200" indent="-228600">
              <a:defRPr b="1">
                <a:solidFill>
                  <a:schemeClr val="tx1"/>
                </a:solidFill>
                <a:latin typeface="Arial" charset="0"/>
                <a:ea typeface="宋体" pitchFamily="2" charset="-122"/>
              </a:defRPr>
            </a:lvl4pPr>
            <a:lvl5pPr marL="2057400" indent="-22860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fld id="{729C58C4-06B8-473D-97F9-7035B3113C22}" type="slidenum">
              <a:rPr lang="en-US" altLang="zh-CN" b="0"/>
              <a:pPr/>
              <a:t>21</a:t>
            </a:fld>
            <a:endParaRPr lang="en-US" altLang="zh-CN" b="0"/>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p:spPr>
        <p:txBody>
          <a:bodyPr/>
          <a:lstStyle/>
          <a:p>
            <a:pPr eaLnBrk="1" hangingPunct="1"/>
            <a:r>
              <a:rPr lang="zh-CN" altLang="en-US">
                <a:latin typeface="Arial" charset="0"/>
              </a:rPr>
              <a:t>可以结合“口袋算法”改进，依据概率收敛。</a:t>
            </a:r>
          </a:p>
        </p:txBody>
      </p:sp>
    </p:spTree>
    <p:extLst>
      <p:ext uri="{BB962C8B-B14F-4D97-AF65-F5344CB8AC3E}">
        <p14:creationId xmlns:p14="http://schemas.microsoft.com/office/powerpoint/2010/main" val="4628576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548680"/>
            <a:ext cx="7848600" cy="1927225"/>
          </a:xfrm>
        </p:spPr>
        <p:txBody>
          <a:bodyPr anchor="b">
            <a:noAutofit/>
          </a:bodyPr>
          <a:lstStyle>
            <a:lvl1pPr>
              <a:defRPr sz="5400" cap="all" baseline="0"/>
            </a:lvl1pPr>
          </a:lstStyle>
          <a:p>
            <a:r>
              <a:rPr lang="en-US" altLang="zh-CN" dirty="0"/>
              <a:t>Click to edit Master title style</a:t>
            </a:r>
            <a:endParaRPr lang="en-US" dirty="0"/>
          </a:p>
        </p:txBody>
      </p:sp>
      <p:sp>
        <p:nvSpPr>
          <p:cNvPr id="3" name="Subtitle 2"/>
          <p:cNvSpPr>
            <a:spLocks noGrp="1"/>
          </p:cNvSpPr>
          <p:nvPr>
            <p:ph type="subTitle" idx="1"/>
          </p:nvPr>
        </p:nvSpPr>
        <p:spPr>
          <a:xfrm>
            <a:off x="685800" y="2636912"/>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CN" dirty="0"/>
              <a:t>Click to edit Master subtitle style</a:t>
            </a:r>
            <a:endParaRPr lang="en-US" dirty="0"/>
          </a:p>
        </p:txBody>
      </p:sp>
      <p:sp>
        <p:nvSpPr>
          <p:cNvPr id="4" name="Date Placeholder 3"/>
          <p:cNvSpPr>
            <a:spLocks noGrp="1"/>
          </p:cNvSpPr>
          <p:nvPr>
            <p:ph type="dt" sz="half" idx="10"/>
          </p:nvPr>
        </p:nvSpPr>
        <p:spPr/>
        <p:txBody>
          <a:bodyPr/>
          <a:lstStyle/>
          <a:p>
            <a:fld id="{8385717A-F73B-4EC6-A425-4C73955FDB08}" type="datetimeFigureOut">
              <a:rPr lang="zh-CN" altLang="en-US" smtClean="0"/>
              <a:t>2020/4/29</a:t>
            </a:fld>
            <a:endParaRPr lang="zh-CN" altLang="en-US" dirty="0"/>
          </a:p>
        </p:txBody>
      </p:sp>
      <p:sp>
        <p:nvSpPr>
          <p:cNvPr id="5" name="Footer Placeholder 4"/>
          <p:cNvSpPr>
            <a:spLocks noGrp="1"/>
          </p:cNvSpPr>
          <p:nvPr>
            <p:ph type="ftr" sz="quarter" idx="11"/>
          </p:nvPr>
        </p:nvSpPr>
        <p:spPr/>
        <p:txBody>
          <a:bodyPr/>
          <a:lstStyle/>
          <a:p>
            <a:endParaRPr lang="zh-CN" altLang="en-US" dirty="0"/>
          </a:p>
        </p:txBody>
      </p:sp>
      <p:sp>
        <p:nvSpPr>
          <p:cNvPr id="6" name="Slide Number Placeholder 5"/>
          <p:cNvSpPr>
            <a:spLocks noGrp="1"/>
          </p:cNvSpPr>
          <p:nvPr>
            <p:ph type="sldNum" sz="quarter" idx="12"/>
          </p:nvPr>
        </p:nvSpPr>
        <p:spPr/>
        <p:txBody>
          <a:bodyPr/>
          <a:lstStyle>
            <a:lvl1pPr>
              <a:defRPr>
                <a:latin typeface="宋体" pitchFamily="2" charset="-122"/>
                <a:ea typeface="宋体" pitchFamily="2" charset="-122"/>
              </a:defRPr>
            </a:lvl1pPr>
          </a:lstStyle>
          <a:p>
            <a:r>
              <a:rPr lang="zh-CN" altLang="en-US" dirty="0">
                <a:latin typeface="宋体" pitchFamily="2" charset="-122"/>
                <a:ea typeface="宋体" pitchFamily="2" charset="-122"/>
              </a:rPr>
              <a:t>模式识别</a:t>
            </a:r>
            <a:endParaRPr lang="zh-CN" altLang="en-US" dirty="0"/>
          </a:p>
        </p:txBody>
      </p:sp>
      <p:cxnSp>
        <p:nvCxnSpPr>
          <p:cNvPr id="8" name="Straight Connector 7"/>
          <p:cNvCxnSpPr/>
          <p:nvPr/>
        </p:nvCxnSpPr>
        <p:spPr>
          <a:xfrm>
            <a:off x="685800" y="2564904"/>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9" name="Subtitle 2"/>
          <p:cNvSpPr txBox="1">
            <a:spLocks/>
          </p:cNvSpPr>
          <p:nvPr userDrawn="1"/>
        </p:nvSpPr>
        <p:spPr>
          <a:xfrm>
            <a:off x="2486" y="-27384"/>
            <a:ext cx="4569514" cy="836712"/>
          </a:xfrm>
          <a:prstGeom prst="rect">
            <a:avLst/>
          </a:prstGeom>
        </p:spPr>
        <p:txBody>
          <a:bodyPr vert="horz" lIns="91440" tIns="45720" rIns="91440" bIns="45720" rtlCol="0">
            <a:normAutofit/>
          </a:bodyPr>
          <a:lstStyle>
            <a:lvl1pPr marL="0" indent="0" algn="l" defTabSz="914400" rtl="0" eaLnBrk="1" latinLnBrk="0" hangingPunct="1">
              <a:spcBef>
                <a:spcPct val="20000"/>
              </a:spcBef>
              <a:buClr>
                <a:schemeClr val="accent1"/>
              </a:buClr>
              <a:buSzPct val="85000"/>
              <a:buFont typeface="Arial" pitchFamily="34" charset="0"/>
              <a:buNone/>
              <a:defRPr sz="2400" kern="1200">
                <a:solidFill>
                  <a:schemeClr val="tx1">
                    <a:lumMod val="75000"/>
                    <a:lumOff val="25000"/>
                  </a:schemeClr>
                </a:solidFill>
                <a:latin typeface="+mn-lt"/>
                <a:ea typeface="+mn-ea"/>
                <a:cs typeface="+mn-cs"/>
              </a:defRPr>
            </a:lvl1pPr>
            <a:lvl2pPr marL="457200" indent="0" algn="ctr" defTabSz="914400" rtl="0" eaLnBrk="1" latinLnBrk="0" hangingPunct="1">
              <a:spcBef>
                <a:spcPct val="20000"/>
              </a:spcBef>
              <a:buClr>
                <a:schemeClr val="accent1"/>
              </a:buClr>
              <a:buSzPct val="85000"/>
              <a:buFont typeface="Arial" pitchFamily="34" charset="0"/>
              <a:buNone/>
              <a:defRPr sz="2000" kern="1200">
                <a:solidFill>
                  <a:schemeClr val="tx1">
                    <a:tint val="75000"/>
                  </a:schemeClr>
                </a:solidFill>
                <a:latin typeface="+mn-lt"/>
                <a:ea typeface="+mn-ea"/>
                <a:cs typeface="+mn-cs"/>
              </a:defRPr>
            </a:lvl2pPr>
            <a:lvl3pPr marL="914400" indent="0" algn="ctr" defTabSz="914400" rtl="0" eaLnBrk="1" latinLnBrk="0" hangingPunct="1">
              <a:spcBef>
                <a:spcPct val="20000"/>
              </a:spcBef>
              <a:buClr>
                <a:schemeClr val="accent1"/>
              </a:buClr>
              <a:buSzPct val="90000"/>
              <a:buFont typeface="Arial" pitchFamily="34" charset="0"/>
              <a:buNone/>
              <a:defRPr sz="1800" kern="1200">
                <a:solidFill>
                  <a:schemeClr val="tx1">
                    <a:tint val="75000"/>
                  </a:schemeClr>
                </a:solidFill>
                <a:latin typeface="+mn-lt"/>
                <a:ea typeface="+mn-ea"/>
                <a:cs typeface="+mn-cs"/>
              </a:defRPr>
            </a:lvl3pPr>
            <a:lvl4pPr marL="1371600" indent="0" algn="ctr" defTabSz="914400" rtl="0" eaLnBrk="1" latinLnBrk="0" hangingPunct="1">
              <a:spcBef>
                <a:spcPct val="20000"/>
              </a:spcBef>
              <a:buClr>
                <a:schemeClr val="accent1"/>
              </a:buClr>
              <a:buFont typeface="Arial" pitchFamily="34" charset="0"/>
              <a:buNone/>
              <a:defRPr sz="1600" kern="1200">
                <a:solidFill>
                  <a:schemeClr val="tx1">
                    <a:tint val="75000"/>
                  </a:schemeClr>
                </a:solidFill>
                <a:latin typeface="+mn-lt"/>
                <a:ea typeface="+mn-ea"/>
                <a:cs typeface="+mn-cs"/>
              </a:defRPr>
            </a:lvl4pPr>
            <a:lvl5pPr marL="1828800" indent="0" algn="ctr" defTabSz="914400" rtl="0" eaLnBrk="1" latinLnBrk="0" hangingPunct="1">
              <a:spcBef>
                <a:spcPct val="20000"/>
              </a:spcBef>
              <a:buClr>
                <a:schemeClr val="accent1"/>
              </a:buClr>
              <a:buSzPct val="100000"/>
              <a:buFont typeface="Arial" pitchFamily="34" charset="0"/>
              <a:buNone/>
              <a:defRPr sz="1400" kern="1200" baseline="0">
                <a:solidFill>
                  <a:schemeClr val="tx1">
                    <a:tint val="75000"/>
                  </a:schemeClr>
                </a:solidFill>
                <a:latin typeface="+mn-lt"/>
                <a:ea typeface="+mn-ea"/>
                <a:cs typeface="+mn-cs"/>
              </a:defRPr>
            </a:lvl5pPr>
            <a:lvl6pPr marL="2286000" indent="0" algn="ctr" defTabSz="914400" rtl="0" eaLnBrk="1" latinLnBrk="0" hangingPunct="1">
              <a:spcBef>
                <a:spcPct val="20000"/>
              </a:spcBef>
              <a:buClr>
                <a:schemeClr val="accent1"/>
              </a:buClr>
              <a:buFont typeface="Arial" pitchFamily="34" charset="0"/>
              <a:buNone/>
              <a:defRPr sz="1300" kern="1200">
                <a:solidFill>
                  <a:schemeClr val="tx1">
                    <a:tint val="75000"/>
                  </a:schemeClr>
                </a:solidFill>
                <a:latin typeface="+mn-lt"/>
                <a:ea typeface="+mn-ea"/>
                <a:cs typeface="+mn-cs"/>
              </a:defRPr>
            </a:lvl6pPr>
            <a:lvl7pPr marL="2743200" indent="0" algn="ctr" defTabSz="914400" rtl="0" eaLnBrk="1" latinLnBrk="0" hangingPunct="1">
              <a:spcBef>
                <a:spcPct val="20000"/>
              </a:spcBef>
              <a:buClr>
                <a:schemeClr val="accent1"/>
              </a:buClr>
              <a:buFont typeface="Arial" pitchFamily="34" charset="0"/>
              <a:buNone/>
              <a:defRPr sz="1300" kern="1200">
                <a:solidFill>
                  <a:schemeClr val="tx1">
                    <a:tint val="75000"/>
                  </a:schemeClr>
                </a:solidFill>
                <a:latin typeface="+mn-lt"/>
                <a:ea typeface="+mn-ea"/>
                <a:cs typeface="+mn-cs"/>
              </a:defRPr>
            </a:lvl7pPr>
            <a:lvl8pPr marL="3200400" indent="0" algn="ctr" defTabSz="914400" rtl="0" eaLnBrk="1" latinLnBrk="0" hangingPunct="1">
              <a:spcBef>
                <a:spcPct val="20000"/>
              </a:spcBef>
              <a:buClr>
                <a:schemeClr val="accent1"/>
              </a:buClr>
              <a:buFont typeface="Arial" pitchFamily="34" charset="0"/>
              <a:buNone/>
              <a:defRPr sz="1300" kern="1200">
                <a:solidFill>
                  <a:schemeClr val="tx1">
                    <a:tint val="75000"/>
                  </a:schemeClr>
                </a:solidFill>
                <a:latin typeface="+mn-lt"/>
                <a:ea typeface="+mn-ea"/>
                <a:cs typeface="+mn-cs"/>
              </a:defRPr>
            </a:lvl8pPr>
            <a:lvl9pPr marL="3657600" indent="0" algn="ctr" defTabSz="914400" rtl="0" eaLnBrk="1" latinLnBrk="0" hangingPunct="1">
              <a:spcBef>
                <a:spcPct val="20000"/>
              </a:spcBef>
              <a:buClr>
                <a:schemeClr val="accent1"/>
              </a:buClr>
              <a:buFont typeface="Arial" pitchFamily="34" charset="0"/>
              <a:buNone/>
              <a:defRPr sz="1300" kern="1200">
                <a:solidFill>
                  <a:schemeClr val="tx1">
                    <a:tint val="75000"/>
                  </a:schemeClr>
                </a:solidFill>
                <a:latin typeface="+mn-lt"/>
                <a:ea typeface="+mn-ea"/>
                <a:cs typeface="+mn-cs"/>
              </a:defRPr>
            </a:lvl9pPr>
          </a:lstStyle>
          <a:p>
            <a:pPr algn="dist"/>
            <a:r>
              <a:rPr lang="zh-CN" altLang="en-US" sz="1800" b="1" dirty="0">
                <a:solidFill>
                  <a:schemeClr val="tx1">
                    <a:lumMod val="65000"/>
                    <a:lumOff val="35000"/>
                  </a:schemeClr>
                </a:solidFill>
                <a:latin typeface="黑体" pitchFamily="2" charset="-122"/>
                <a:ea typeface="黑体" pitchFamily="2" charset="-122"/>
              </a:rPr>
              <a:t>工业和信息化部“十二五”规划教材</a:t>
            </a:r>
            <a:endParaRPr lang="en-US" altLang="zh-CN" sz="1800" b="1" dirty="0">
              <a:solidFill>
                <a:schemeClr val="tx1">
                  <a:lumMod val="65000"/>
                  <a:lumOff val="35000"/>
                </a:schemeClr>
              </a:solidFill>
              <a:latin typeface="黑体" pitchFamily="2" charset="-122"/>
              <a:ea typeface="黑体" pitchFamily="2" charset="-122"/>
            </a:endParaRPr>
          </a:p>
          <a:p>
            <a:pPr algn="dist"/>
            <a:r>
              <a:rPr lang="zh-CN" altLang="en-US" sz="1800" b="1" dirty="0">
                <a:solidFill>
                  <a:schemeClr val="tx1">
                    <a:lumMod val="65000"/>
                    <a:lumOff val="35000"/>
                  </a:schemeClr>
                </a:solidFill>
                <a:latin typeface="黑体" pitchFamily="2" charset="-122"/>
                <a:ea typeface="黑体" pitchFamily="2" charset="-122"/>
              </a:rPr>
              <a:t>“十二五”国家重点图书出版规划项目</a:t>
            </a:r>
          </a:p>
        </p:txBody>
      </p:sp>
      <p:sp>
        <p:nvSpPr>
          <p:cNvPr id="10" name="Rectangle 9"/>
          <p:cNvSpPr/>
          <p:nvPr userDrawn="1"/>
        </p:nvSpPr>
        <p:spPr>
          <a:xfrm>
            <a:off x="6228183" y="6021288"/>
            <a:ext cx="2874505" cy="830997"/>
          </a:xfrm>
          <a:prstGeom prst="rect">
            <a:avLst/>
          </a:prstGeom>
          <a:noFill/>
        </p:spPr>
        <p:txBody>
          <a:bodyPr wrap="none" lIns="91440" tIns="45720" rIns="91440" bIns="45720">
            <a:spAutoFit/>
          </a:bodyPr>
          <a:lstStyle/>
          <a:p>
            <a:pPr lvl="0" algn="ctr"/>
            <a:r>
              <a:rPr lang="zh-CN" altLang="en-US" sz="1600" b="1" kern="1200" cap="none" spc="0" dirty="0">
                <a:ln w="1905"/>
                <a:solidFill>
                  <a:schemeClr val="accent2">
                    <a:lumMod val="20000"/>
                    <a:lumOff val="80000"/>
                  </a:schemeClr>
                </a:solidFill>
                <a:effectLst>
                  <a:innerShdw blurRad="69850" dist="43180" dir="5400000">
                    <a:srgbClr val="000000">
                      <a:alpha val="65000"/>
                    </a:srgbClr>
                  </a:innerShdw>
                </a:effectLst>
                <a:latin typeface="黑体" pitchFamily="2" charset="-122"/>
                <a:ea typeface="黑体" pitchFamily="2" charset="-122"/>
                <a:cs typeface="+mn-cs"/>
              </a:rPr>
              <a:t>哈尔滨工业大学 计算机学院 </a:t>
            </a:r>
            <a:endParaRPr lang="en-US" altLang="zh-CN" sz="1600" b="1" kern="1200" cap="none" spc="0" dirty="0">
              <a:ln w="1905"/>
              <a:solidFill>
                <a:schemeClr val="accent2">
                  <a:lumMod val="20000"/>
                  <a:lumOff val="80000"/>
                </a:schemeClr>
              </a:solidFill>
              <a:effectLst>
                <a:innerShdw blurRad="69850" dist="43180" dir="5400000">
                  <a:srgbClr val="000000">
                    <a:alpha val="65000"/>
                  </a:srgbClr>
                </a:innerShdw>
              </a:effectLst>
              <a:latin typeface="黑体" pitchFamily="2" charset="-122"/>
              <a:ea typeface="黑体" pitchFamily="2" charset="-122"/>
              <a:cs typeface="+mn-cs"/>
            </a:endParaRPr>
          </a:p>
          <a:p>
            <a:pPr lvl="0" algn="ctr"/>
            <a:r>
              <a:rPr lang="zh-CN" altLang="en-US" sz="1600" b="1" kern="1200" cap="none" spc="0" dirty="0">
                <a:ln w="1905"/>
                <a:solidFill>
                  <a:schemeClr val="accent2">
                    <a:lumMod val="20000"/>
                    <a:lumOff val="80000"/>
                  </a:schemeClr>
                </a:solidFill>
                <a:effectLst>
                  <a:innerShdw blurRad="69850" dist="43180" dir="5400000">
                    <a:srgbClr val="000000">
                      <a:alpha val="65000"/>
                    </a:srgbClr>
                  </a:innerShdw>
                </a:effectLst>
                <a:latin typeface="黑体" pitchFamily="2" charset="-122"/>
                <a:ea typeface="黑体" pitchFamily="2" charset="-122"/>
                <a:cs typeface="+mn-cs"/>
              </a:rPr>
              <a:t>模式识别与智能系统研究中心</a:t>
            </a:r>
            <a:endParaRPr lang="en-US" altLang="zh-CN" sz="1600" b="1" kern="1200" cap="none" spc="0" dirty="0">
              <a:ln w="1905"/>
              <a:solidFill>
                <a:schemeClr val="accent2">
                  <a:lumMod val="20000"/>
                  <a:lumOff val="80000"/>
                </a:schemeClr>
              </a:solidFill>
              <a:effectLst>
                <a:innerShdw blurRad="69850" dist="43180" dir="5400000">
                  <a:srgbClr val="000000">
                    <a:alpha val="65000"/>
                  </a:srgbClr>
                </a:innerShdw>
              </a:effectLst>
              <a:latin typeface="黑体" pitchFamily="2" charset="-122"/>
              <a:ea typeface="黑体" pitchFamily="2" charset="-122"/>
              <a:cs typeface="+mn-cs"/>
            </a:endParaRPr>
          </a:p>
          <a:p>
            <a:pPr lvl="0" algn="ctr"/>
            <a:r>
              <a:rPr lang="en-US" altLang="zh-CN" sz="1600" b="1" kern="1200" cap="none" spc="0" dirty="0">
                <a:ln w="1905"/>
                <a:solidFill>
                  <a:schemeClr val="accent2">
                    <a:lumMod val="20000"/>
                    <a:lumOff val="80000"/>
                  </a:schemeClr>
                </a:solidFill>
                <a:effectLst>
                  <a:innerShdw blurRad="69850" dist="43180" dir="5400000">
                    <a:srgbClr val="000000">
                      <a:alpha val="65000"/>
                    </a:srgbClr>
                  </a:innerShdw>
                </a:effectLst>
                <a:latin typeface="黑体" pitchFamily="2" charset="-122"/>
                <a:ea typeface="黑体" pitchFamily="2" charset="-122"/>
                <a:cs typeface="+mn-cs"/>
              </a:rPr>
              <a:t>ISBN 978-7-5603-4763-9</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Date Placeholder 3"/>
          <p:cNvSpPr>
            <a:spLocks noGrp="1"/>
          </p:cNvSpPr>
          <p:nvPr>
            <p:ph type="dt" sz="half" idx="10"/>
          </p:nvPr>
        </p:nvSpPr>
        <p:spPr/>
        <p:txBody>
          <a:bodyPr/>
          <a:lstStyle/>
          <a:p>
            <a:fld id="{8385717A-F73B-4EC6-A425-4C73955FDB08}" type="datetimeFigureOut">
              <a:rPr lang="zh-CN" altLang="en-US" smtClean="0"/>
              <a:t>2020/4/29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957937D-F794-402F-BD26-F6FA2B352968}" type="slidenum">
              <a:rPr lang="zh-CN" altLang="en-US" smtClean="0"/>
              <a:t>‹#›</a:t>
            </a:fld>
            <a:endParaRPr lang="zh-CN" altLang="en-US"/>
          </a:p>
        </p:txBody>
      </p:sp>
      <p:sp>
        <p:nvSpPr>
          <p:cNvPr id="7" name="Rectangle 6"/>
          <p:cNvSpPr/>
          <p:nvPr userDrawn="1"/>
        </p:nvSpPr>
        <p:spPr>
          <a:xfrm>
            <a:off x="6228184" y="6165304"/>
            <a:ext cx="2874505" cy="584775"/>
          </a:xfrm>
          <a:prstGeom prst="rect">
            <a:avLst/>
          </a:prstGeom>
          <a:noFill/>
        </p:spPr>
        <p:txBody>
          <a:bodyPr wrap="none" lIns="91440" tIns="45720" rIns="91440" bIns="45720">
            <a:spAutoFit/>
          </a:bodyPr>
          <a:lstStyle/>
          <a:p>
            <a:pPr lvl="0" algn="ctr"/>
            <a:r>
              <a:rPr lang="zh-CN" altLang="en-US" sz="1600" b="1" kern="1200" cap="none" spc="0" dirty="0">
                <a:ln w="1905"/>
                <a:solidFill>
                  <a:schemeClr val="accent1">
                    <a:lumMod val="90000"/>
                  </a:schemeClr>
                </a:solidFill>
                <a:effectLst>
                  <a:innerShdw blurRad="69850" dist="43180" dir="5400000">
                    <a:srgbClr val="000000">
                      <a:alpha val="65000"/>
                    </a:srgbClr>
                  </a:innerShdw>
                </a:effectLst>
                <a:latin typeface="黑体" pitchFamily="2" charset="-122"/>
                <a:ea typeface="黑体" pitchFamily="2" charset="-122"/>
                <a:cs typeface="+mn-cs"/>
              </a:rPr>
              <a:t>哈尔滨工业大学 计算机学院 </a:t>
            </a:r>
            <a:endParaRPr lang="en-US" altLang="zh-CN" sz="1600" b="1" kern="1200" cap="none" spc="0" dirty="0">
              <a:ln w="1905"/>
              <a:solidFill>
                <a:schemeClr val="accent1">
                  <a:lumMod val="90000"/>
                </a:schemeClr>
              </a:solidFill>
              <a:effectLst>
                <a:innerShdw blurRad="69850" dist="43180" dir="5400000">
                  <a:srgbClr val="000000">
                    <a:alpha val="65000"/>
                  </a:srgbClr>
                </a:innerShdw>
              </a:effectLst>
              <a:latin typeface="黑体" pitchFamily="2" charset="-122"/>
              <a:ea typeface="黑体" pitchFamily="2" charset="-122"/>
              <a:cs typeface="+mn-cs"/>
            </a:endParaRPr>
          </a:p>
          <a:p>
            <a:pPr lvl="0" algn="ctr"/>
            <a:r>
              <a:rPr lang="zh-CN" altLang="en-US" sz="1600" b="1" kern="1200" cap="none" spc="0" dirty="0">
                <a:ln w="1905"/>
                <a:solidFill>
                  <a:schemeClr val="accent1">
                    <a:lumMod val="90000"/>
                  </a:schemeClr>
                </a:solidFill>
                <a:effectLst>
                  <a:innerShdw blurRad="69850" dist="43180" dir="5400000">
                    <a:srgbClr val="000000">
                      <a:alpha val="65000"/>
                    </a:srgbClr>
                  </a:innerShdw>
                </a:effectLst>
                <a:latin typeface="黑体" pitchFamily="2" charset="-122"/>
                <a:ea typeface="黑体" pitchFamily="2" charset="-122"/>
                <a:cs typeface="+mn-cs"/>
              </a:rPr>
              <a:t>模式识别与智能系统研究中心</a:t>
            </a:r>
            <a:endParaRPr lang="zh-CN" altLang="en-US" sz="5400" b="1" cap="none" spc="0" dirty="0">
              <a:ln w="1905"/>
              <a:solidFill>
                <a:schemeClr val="accent1">
                  <a:lumMod val="90000"/>
                </a:schemeClr>
              </a:solidFill>
              <a:effectLst>
                <a:innerShdw blurRad="69850" dist="43180" dir="5400000">
                  <a:srgbClr val="000000">
                    <a:alpha val="65000"/>
                  </a:srgbClr>
                </a:innerShdw>
              </a:effectLst>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altLang="zh-CN"/>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Date Placeholder 3"/>
          <p:cNvSpPr>
            <a:spLocks noGrp="1"/>
          </p:cNvSpPr>
          <p:nvPr>
            <p:ph type="dt" sz="half" idx="10"/>
          </p:nvPr>
        </p:nvSpPr>
        <p:spPr/>
        <p:txBody>
          <a:bodyPr/>
          <a:lstStyle/>
          <a:p>
            <a:fld id="{8385717A-F73B-4EC6-A425-4C73955FDB08}" type="datetimeFigureOut">
              <a:rPr lang="zh-CN" altLang="en-US" smtClean="0"/>
              <a:t>2020/4/29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957937D-F794-402F-BD26-F6FA2B352968}"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323850" y="260350"/>
            <a:ext cx="8496300" cy="909638"/>
          </a:xfrm>
        </p:spPr>
        <p:txBody>
          <a:bodyPr/>
          <a:lstStyle/>
          <a:p>
            <a:r>
              <a:rPr lang="zh-CN" altLang="en-US"/>
              <a:t>单击此处编辑母版标题样式</a:t>
            </a:r>
          </a:p>
        </p:txBody>
      </p:sp>
      <p:sp>
        <p:nvSpPr>
          <p:cNvPr id="3" name="文本占位符 2"/>
          <p:cNvSpPr>
            <a:spLocks noGrp="1"/>
          </p:cNvSpPr>
          <p:nvPr>
            <p:ph type="body" sz="half" idx="1"/>
          </p:nvPr>
        </p:nvSpPr>
        <p:spPr>
          <a:xfrm>
            <a:off x="323850" y="1557338"/>
            <a:ext cx="4171950" cy="504031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557338"/>
            <a:ext cx="4171950" cy="504031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40067676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xAndTwoObj">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323850" y="260350"/>
            <a:ext cx="8496300" cy="909638"/>
          </a:xfrm>
        </p:spPr>
        <p:txBody>
          <a:bodyPr/>
          <a:lstStyle/>
          <a:p>
            <a:r>
              <a:rPr lang="zh-CN" altLang="en-US"/>
              <a:t>单击此处编辑母版标题样式</a:t>
            </a:r>
          </a:p>
        </p:txBody>
      </p:sp>
      <p:sp>
        <p:nvSpPr>
          <p:cNvPr id="3" name="文本占位符 2"/>
          <p:cNvSpPr>
            <a:spLocks noGrp="1"/>
          </p:cNvSpPr>
          <p:nvPr>
            <p:ph type="body" sz="half" idx="1"/>
          </p:nvPr>
        </p:nvSpPr>
        <p:spPr>
          <a:xfrm>
            <a:off x="323850" y="1557338"/>
            <a:ext cx="4171950" cy="504031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648200" y="1557338"/>
            <a:ext cx="4171950" cy="244316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648200" y="4152900"/>
            <a:ext cx="4171950" cy="24447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4987715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fourObj">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a:xfrm>
            <a:off x="323850" y="260350"/>
            <a:ext cx="8496300" cy="909638"/>
          </a:xfrm>
        </p:spPr>
        <p:txBody>
          <a:bodyPr/>
          <a:lstStyle/>
          <a:p>
            <a:r>
              <a:rPr lang="zh-CN" altLang="en-US"/>
              <a:t>单击此处编辑母版标题样式</a:t>
            </a:r>
          </a:p>
        </p:txBody>
      </p:sp>
      <p:sp>
        <p:nvSpPr>
          <p:cNvPr id="3" name="内容占位符 2"/>
          <p:cNvSpPr>
            <a:spLocks noGrp="1"/>
          </p:cNvSpPr>
          <p:nvPr>
            <p:ph sz="quarter" idx="1"/>
          </p:nvPr>
        </p:nvSpPr>
        <p:spPr>
          <a:xfrm>
            <a:off x="323850" y="1557338"/>
            <a:ext cx="4171950" cy="244316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648200" y="1557338"/>
            <a:ext cx="4171950" cy="244316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323850" y="4152900"/>
            <a:ext cx="4171950" cy="24447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内容占位符 5"/>
          <p:cNvSpPr>
            <a:spLocks noGrp="1"/>
          </p:cNvSpPr>
          <p:nvPr>
            <p:ph sz="quarter" idx="4"/>
          </p:nvPr>
        </p:nvSpPr>
        <p:spPr>
          <a:xfrm>
            <a:off x="4648200" y="4152900"/>
            <a:ext cx="4171950" cy="24447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6782168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ltLang="zh-CN"/>
              <a:t>Click to edit Master title style</a:t>
            </a:r>
            <a:endParaRPr lang="zh-CN" alt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CN"/>
              <a:t>Click to edit Master subtitle style</a:t>
            </a:r>
            <a:endParaRPr lang="zh-CN" altLang="en-US"/>
          </a:p>
        </p:txBody>
      </p:sp>
      <p:sp>
        <p:nvSpPr>
          <p:cNvPr id="4" name="Date Placeholder 3"/>
          <p:cNvSpPr>
            <a:spLocks noGrp="1"/>
          </p:cNvSpPr>
          <p:nvPr>
            <p:ph type="dt" sz="half" idx="10"/>
          </p:nvPr>
        </p:nvSpPr>
        <p:spPr/>
        <p:txBody>
          <a:bodyPr/>
          <a:lstStyle/>
          <a:p>
            <a:fld id="{87BF96C4-D820-4CF2-AA2F-B0EAC74A149D}" type="datetimeFigureOut">
              <a:rPr lang="zh-CN" altLang="en-US" smtClean="0"/>
              <a:t>2020/4/29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CB0D6E2-68AE-4397-BE73-E4DC9E7F4D93}" type="slidenum">
              <a:rPr lang="zh-CN" altLang="en-US" smtClean="0"/>
              <a:t>‹#›</a:t>
            </a:fld>
            <a:endParaRPr lang="zh-CN" altLang="en-US"/>
          </a:p>
        </p:txBody>
      </p:sp>
    </p:spTree>
    <p:extLst>
      <p:ext uri="{BB962C8B-B14F-4D97-AF65-F5344CB8AC3E}">
        <p14:creationId xmlns:p14="http://schemas.microsoft.com/office/powerpoint/2010/main" val="318179230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Content Placeholder 2"/>
          <p:cNvSpPr>
            <a:spLocks noGrp="1"/>
          </p:cNvSpPr>
          <p:nvPr>
            <p:ph idx="1"/>
          </p:nvPr>
        </p:nvSpPr>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p:cNvSpPr>
            <a:spLocks noGrp="1"/>
          </p:cNvSpPr>
          <p:nvPr>
            <p:ph type="dt" sz="half" idx="10"/>
          </p:nvPr>
        </p:nvSpPr>
        <p:spPr/>
        <p:txBody>
          <a:bodyPr/>
          <a:lstStyle/>
          <a:p>
            <a:fld id="{87BF96C4-D820-4CF2-AA2F-B0EAC74A149D}" type="datetimeFigureOut">
              <a:rPr lang="zh-CN" altLang="en-US" smtClean="0"/>
              <a:t>2020/4/29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CB0D6E2-68AE-4397-BE73-E4DC9E7F4D93}" type="slidenum">
              <a:rPr lang="zh-CN" altLang="en-US" smtClean="0"/>
              <a:t>‹#›</a:t>
            </a:fld>
            <a:endParaRPr lang="zh-CN" altLang="en-US"/>
          </a:p>
        </p:txBody>
      </p:sp>
    </p:spTree>
    <p:extLst>
      <p:ext uri="{BB962C8B-B14F-4D97-AF65-F5344CB8AC3E}">
        <p14:creationId xmlns:p14="http://schemas.microsoft.com/office/powerpoint/2010/main" val="94694801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zh-CN"/>
              <a:t>Click to edit Master title style</a:t>
            </a:r>
            <a:endParaRPr lang="zh-CN" alt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CN"/>
              <a:t>Click to edit Master text styles</a:t>
            </a:r>
          </a:p>
        </p:txBody>
      </p:sp>
      <p:sp>
        <p:nvSpPr>
          <p:cNvPr id="4" name="Date Placeholder 3"/>
          <p:cNvSpPr>
            <a:spLocks noGrp="1"/>
          </p:cNvSpPr>
          <p:nvPr>
            <p:ph type="dt" sz="half" idx="10"/>
          </p:nvPr>
        </p:nvSpPr>
        <p:spPr/>
        <p:txBody>
          <a:bodyPr/>
          <a:lstStyle/>
          <a:p>
            <a:fld id="{87BF96C4-D820-4CF2-AA2F-B0EAC74A149D}" type="datetimeFigureOut">
              <a:rPr lang="zh-CN" altLang="en-US" smtClean="0"/>
              <a:t>2020/4/29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CB0D6E2-68AE-4397-BE73-E4DC9E7F4D93}" type="slidenum">
              <a:rPr lang="zh-CN" altLang="en-US" smtClean="0"/>
              <a:t>‹#›</a:t>
            </a:fld>
            <a:endParaRPr lang="zh-CN" altLang="en-US"/>
          </a:p>
        </p:txBody>
      </p:sp>
    </p:spTree>
    <p:extLst>
      <p:ext uri="{BB962C8B-B14F-4D97-AF65-F5344CB8AC3E}">
        <p14:creationId xmlns:p14="http://schemas.microsoft.com/office/powerpoint/2010/main" val="87527742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Date Placeholder 4"/>
          <p:cNvSpPr>
            <a:spLocks noGrp="1"/>
          </p:cNvSpPr>
          <p:nvPr>
            <p:ph type="dt" sz="half" idx="10"/>
          </p:nvPr>
        </p:nvSpPr>
        <p:spPr/>
        <p:txBody>
          <a:bodyPr/>
          <a:lstStyle/>
          <a:p>
            <a:fld id="{87BF96C4-D820-4CF2-AA2F-B0EAC74A149D}" type="datetimeFigureOut">
              <a:rPr lang="zh-CN" altLang="en-US" smtClean="0"/>
              <a:t>2020/4/29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CB0D6E2-68AE-4397-BE73-E4DC9E7F4D93}" type="slidenum">
              <a:rPr lang="zh-CN" altLang="en-US" smtClean="0"/>
              <a:t>‹#›</a:t>
            </a:fld>
            <a:endParaRPr lang="zh-CN" altLang="en-US"/>
          </a:p>
        </p:txBody>
      </p:sp>
    </p:spTree>
    <p:extLst>
      <p:ext uri="{BB962C8B-B14F-4D97-AF65-F5344CB8AC3E}">
        <p14:creationId xmlns:p14="http://schemas.microsoft.com/office/powerpoint/2010/main" val="225080480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ltLang="zh-CN"/>
              <a:t>Click to edit Master title style</a:t>
            </a:r>
            <a:endParaRPr lang="zh-CN" alt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7" name="Date Placeholder 6"/>
          <p:cNvSpPr>
            <a:spLocks noGrp="1"/>
          </p:cNvSpPr>
          <p:nvPr>
            <p:ph type="dt" sz="half" idx="10"/>
          </p:nvPr>
        </p:nvSpPr>
        <p:spPr/>
        <p:txBody>
          <a:bodyPr/>
          <a:lstStyle/>
          <a:p>
            <a:fld id="{87BF96C4-D820-4CF2-AA2F-B0EAC74A149D}" type="datetimeFigureOut">
              <a:rPr lang="zh-CN" altLang="en-US" smtClean="0"/>
              <a:t>2020/4/29</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6CB0D6E2-68AE-4397-BE73-E4DC9E7F4D93}" type="slidenum">
              <a:rPr lang="zh-CN" altLang="en-US" smtClean="0"/>
              <a:t>‹#›</a:t>
            </a:fld>
            <a:endParaRPr lang="zh-CN" altLang="en-US"/>
          </a:p>
        </p:txBody>
      </p:sp>
    </p:spTree>
    <p:extLst>
      <p:ext uri="{BB962C8B-B14F-4D97-AF65-F5344CB8AC3E}">
        <p14:creationId xmlns:p14="http://schemas.microsoft.com/office/powerpoint/2010/main" val="7354883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latin typeface="+mj-lt"/>
                <a:ea typeface="黑体" pitchFamily="2" charset="-122"/>
              </a:defRPr>
            </a:lvl1pPr>
          </a:lstStyle>
          <a:p>
            <a:r>
              <a:rPr lang="en-US" altLang="zh-CN" dirty="0"/>
              <a:t>Click to edit Master title style</a:t>
            </a:r>
            <a:endParaRPr lang="en-US" dirty="0"/>
          </a:p>
        </p:txBody>
      </p:sp>
      <p:sp>
        <p:nvSpPr>
          <p:cNvPr id="3" name="Content Placeholder 2"/>
          <p:cNvSpPr>
            <a:spLocks noGrp="1"/>
          </p:cNvSpPr>
          <p:nvPr>
            <p:ph idx="1" hasCustomPrompt="1"/>
          </p:nvPr>
        </p:nvSpPr>
        <p:spPr/>
        <p:txBody>
          <a:bodyPr/>
          <a:lstStyle>
            <a:lvl1pPr marL="182880" indent="-182880">
              <a:buClr>
                <a:srgbClr val="002060"/>
              </a:buClr>
              <a:buSzPct val="80000"/>
              <a:buFont typeface="Wingdings" pitchFamily="2" charset="2"/>
              <a:buChar char="p"/>
              <a:defRPr sz="2800">
                <a:latin typeface="+mj-lt"/>
                <a:ea typeface="宋体" pitchFamily="2" charset="-122"/>
              </a:defRPr>
            </a:lvl1pPr>
            <a:lvl2pPr marL="457200" indent="-182880">
              <a:buClr>
                <a:srgbClr val="002060"/>
              </a:buClr>
              <a:buSzPct val="80000"/>
              <a:buFont typeface="Wingdings" pitchFamily="2" charset="2"/>
              <a:buChar char="Ø"/>
              <a:defRPr sz="2400">
                <a:latin typeface="+mj-lt"/>
                <a:ea typeface="宋体" pitchFamily="2" charset="-122"/>
              </a:defRPr>
            </a:lvl2pPr>
            <a:lvl3pPr marL="731520" indent="-182880">
              <a:buClr>
                <a:srgbClr val="002060"/>
              </a:buClr>
              <a:buFont typeface="Arial" pitchFamily="34" charset="0"/>
              <a:buChar char="•"/>
              <a:defRPr sz="2000">
                <a:latin typeface="+mj-lt"/>
                <a:ea typeface="宋体" pitchFamily="2" charset="-122"/>
              </a:defRPr>
            </a:lvl3pPr>
            <a:lvl4pPr>
              <a:buClr>
                <a:srgbClr val="002060"/>
              </a:buClr>
              <a:defRPr sz="1800">
                <a:latin typeface="+mj-lt"/>
                <a:ea typeface="宋体" pitchFamily="2" charset="-122"/>
              </a:defRPr>
            </a:lvl4pPr>
            <a:lvl5pPr>
              <a:defRPr sz="1600">
                <a:latin typeface="+mj-lt"/>
                <a:ea typeface="宋体" pitchFamily="2" charset="-122"/>
              </a:defRPr>
            </a:lvl5pPr>
          </a:lstStyle>
          <a:p>
            <a:pPr lvl="0"/>
            <a:r>
              <a:rPr lang="en-US" altLang="zh-CN" dirty="0"/>
              <a:t>  Click to edit Master text styles</a:t>
            </a:r>
          </a:p>
          <a:p>
            <a:pPr lvl="1"/>
            <a:r>
              <a:rPr lang="en-US" altLang="zh-CN" dirty="0"/>
              <a:t> Second level</a:t>
            </a:r>
          </a:p>
          <a:p>
            <a:pPr lvl="2"/>
            <a:r>
              <a:rPr lang="en-US" altLang="zh-CN" dirty="0"/>
              <a:t> Third level</a:t>
            </a:r>
          </a:p>
          <a:p>
            <a:pPr lvl="3"/>
            <a:r>
              <a:rPr lang="en-US" altLang="zh-CN" dirty="0"/>
              <a:t> Fourth level</a:t>
            </a:r>
          </a:p>
          <a:p>
            <a:pPr lvl="4"/>
            <a:r>
              <a:rPr lang="en-US" altLang="zh-CN" dirty="0"/>
              <a:t> Fifth level</a:t>
            </a:r>
            <a:endParaRPr lang="en-US" dirty="0"/>
          </a:p>
        </p:txBody>
      </p:sp>
      <p:sp>
        <p:nvSpPr>
          <p:cNvPr id="4" name="Date Placeholder 3"/>
          <p:cNvSpPr>
            <a:spLocks noGrp="1"/>
          </p:cNvSpPr>
          <p:nvPr>
            <p:ph type="dt" sz="half" idx="10"/>
          </p:nvPr>
        </p:nvSpPr>
        <p:spPr/>
        <p:txBody>
          <a:bodyPr/>
          <a:lstStyle/>
          <a:p>
            <a:fld id="{8385717A-F73B-4EC6-A425-4C73955FDB08}" type="datetimeFigureOut">
              <a:rPr lang="zh-CN" altLang="en-US" smtClean="0"/>
              <a:t>2020/4/29</a:t>
            </a:fld>
            <a:endParaRPr lang="zh-CN" altLang="en-US"/>
          </a:p>
        </p:txBody>
      </p:sp>
      <p:sp>
        <p:nvSpPr>
          <p:cNvPr id="5" name="Footer Placeholder 4"/>
          <p:cNvSpPr>
            <a:spLocks noGrp="1"/>
          </p:cNvSpPr>
          <p:nvPr>
            <p:ph type="ftr" sz="quarter" idx="11"/>
          </p:nvPr>
        </p:nvSpPr>
        <p:spPr/>
        <p:txBody>
          <a:bodyPr/>
          <a:lstStyle/>
          <a:p>
            <a:endParaRPr lang="zh-CN" altLang="en-US" dirty="0"/>
          </a:p>
        </p:txBody>
      </p:sp>
      <p:sp>
        <p:nvSpPr>
          <p:cNvPr id="6" name="Slide Number Placeholder 5"/>
          <p:cNvSpPr>
            <a:spLocks noGrp="1"/>
          </p:cNvSpPr>
          <p:nvPr>
            <p:ph type="sldNum" sz="quarter" idx="12"/>
          </p:nvPr>
        </p:nvSpPr>
        <p:spPr/>
        <p:txBody>
          <a:bodyPr/>
          <a:lstStyle/>
          <a:p>
            <a:fld id="{A957937D-F794-402F-BD26-F6FA2B352968}" type="slidenum">
              <a:rPr lang="zh-CN" altLang="en-US" smtClean="0"/>
              <a:t>‹#›</a:t>
            </a:fld>
            <a:endParaRPr lang="zh-CN" altLang="en-US"/>
          </a:p>
        </p:txBody>
      </p:sp>
      <p:sp>
        <p:nvSpPr>
          <p:cNvPr id="8" name="Rectangle 7"/>
          <p:cNvSpPr/>
          <p:nvPr userDrawn="1"/>
        </p:nvSpPr>
        <p:spPr>
          <a:xfrm>
            <a:off x="0" y="0"/>
            <a:ext cx="3903633" cy="369332"/>
          </a:xfrm>
          <a:prstGeom prst="rect">
            <a:avLst/>
          </a:prstGeom>
        </p:spPr>
        <p:txBody>
          <a:bodyPr wrap="none">
            <a:spAutoFit/>
          </a:bodyPr>
          <a:lstStyle/>
          <a:p>
            <a:pPr algn="dist"/>
            <a:r>
              <a:rPr lang="zh-CN" altLang="en-US" sz="1800" b="1" dirty="0">
                <a:solidFill>
                  <a:schemeClr val="tx1">
                    <a:lumMod val="50000"/>
                    <a:lumOff val="50000"/>
                  </a:schemeClr>
                </a:solidFill>
                <a:latin typeface="黑体" pitchFamily="2" charset="-122"/>
                <a:ea typeface="黑体" pitchFamily="2" charset="-122"/>
              </a:rPr>
              <a:t>工业和信息化部“十二五”规划教材</a:t>
            </a:r>
            <a:endParaRPr lang="en-US" altLang="zh-CN" sz="1800" b="1" dirty="0">
              <a:solidFill>
                <a:schemeClr val="tx1">
                  <a:lumMod val="50000"/>
                  <a:lumOff val="50000"/>
                </a:schemeClr>
              </a:solidFill>
              <a:latin typeface="黑体" pitchFamily="2" charset="-122"/>
              <a:ea typeface="黑体" pitchFamily="2" charset="-122"/>
            </a:endParaRPr>
          </a:p>
        </p:txBody>
      </p:sp>
      <p:sp>
        <p:nvSpPr>
          <p:cNvPr id="9" name="Rectangle 8"/>
          <p:cNvSpPr/>
          <p:nvPr userDrawn="1"/>
        </p:nvSpPr>
        <p:spPr>
          <a:xfrm>
            <a:off x="6228183" y="6021288"/>
            <a:ext cx="2874505" cy="830997"/>
          </a:xfrm>
          <a:prstGeom prst="rect">
            <a:avLst/>
          </a:prstGeom>
          <a:noFill/>
        </p:spPr>
        <p:txBody>
          <a:bodyPr wrap="none" lIns="91440" tIns="45720" rIns="91440" bIns="45720">
            <a:spAutoFit/>
          </a:bodyPr>
          <a:lstStyle/>
          <a:p>
            <a:pPr lvl="0" algn="ctr"/>
            <a:r>
              <a:rPr lang="zh-CN" altLang="en-US" sz="1600" b="1" kern="1200" cap="none" spc="0" dirty="0">
                <a:ln w="1905"/>
                <a:solidFill>
                  <a:schemeClr val="accent2">
                    <a:lumMod val="20000"/>
                    <a:lumOff val="80000"/>
                  </a:schemeClr>
                </a:solidFill>
                <a:effectLst>
                  <a:innerShdw blurRad="69850" dist="43180" dir="5400000">
                    <a:srgbClr val="000000">
                      <a:alpha val="65000"/>
                    </a:srgbClr>
                  </a:innerShdw>
                </a:effectLst>
                <a:latin typeface="+mj-lt"/>
                <a:ea typeface="宋体" pitchFamily="2" charset="-122"/>
                <a:cs typeface="+mn-cs"/>
              </a:rPr>
              <a:t>哈尔滨工业大学 计算机学院 </a:t>
            </a:r>
            <a:endParaRPr lang="en-US" altLang="zh-CN" sz="1600" b="1" kern="1200" cap="none" spc="0" dirty="0">
              <a:ln w="1905"/>
              <a:solidFill>
                <a:schemeClr val="accent2">
                  <a:lumMod val="20000"/>
                  <a:lumOff val="80000"/>
                </a:schemeClr>
              </a:solidFill>
              <a:effectLst>
                <a:innerShdw blurRad="69850" dist="43180" dir="5400000">
                  <a:srgbClr val="000000">
                    <a:alpha val="65000"/>
                  </a:srgbClr>
                </a:innerShdw>
              </a:effectLst>
              <a:latin typeface="+mj-lt"/>
              <a:ea typeface="宋体" pitchFamily="2" charset="-122"/>
              <a:cs typeface="+mn-cs"/>
            </a:endParaRPr>
          </a:p>
          <a:p>
            <a:pPr lvl="0" algn="ctr"/>
            <a:r>
              <a:rPr lang="zh-CN" altLang="en-US" sz="1600" b="1" kern="1200" cap="none" spc="0" dirty="0">
                <a:ln w="1905"/>
                <a:solidFill>
                  <a:schemeClr val="accent2">
                    <a:lumMod val="20000"/>
                    <a:lumOff val="80000"/>
                  </a:schemeClr>
                </a:solidFill>
                <a:effectLst>
                  <a:innerShdw blurRad="69850" dist="43180" dir="5400000">
                    <a:srgbClr val="000000">
                      <a:alpha val="65000"/>
                    </a:srgbClr>
                  </a:innerShdw>
                </a:effectLst>
                <a:latin typeface="+mj-lt"/>
                <a:ea typeface="宋体" pitchFamily="2" charset="-122"/>
                <a:cs typeface="+mn-cs"/>
              </a:rPr>
              <a:t>模式识别与智能系统研究中心</a:t>
            </a:r>
            <a:endParaRPr lang="en-US" altLang="zh-CN" sz="1600" b="1" kern="1200" cap="none" spc="0" dirty="0">
              <a:ln w="1905"/>
              <a:solidFill>
                <a:schemeClr val="accent2">
                  <a:lumMod val="20000"/>
                  <a:lumOff val="80000"/>
                </a:schemeClr>
              </a:solidFill>
              <a:effectLst>
                <a:innerShdw blurRad="69850" dist="43180" dir="5400000">
                  <a:srgbClr val="000000">
                    <a:alpha val="65000"/>
                  </a:srgbClr>
                </a:innerShdw>
              </a:effectLst>
              <a:latin typeface="+mj-lt"/>
              <a:ea typeface="宋体" pitchFamily="2" charset="-122"/>
              <a:cs typeface="+mn-cs"/>
            </a:endParaRPr>
          </a:p>
          <a:p>
            <a:pPr lvl="0" algn="ctr"/>
            <a:r>
              <a:rPr lang="en-US" altLang="zh-CN" sz="1600" b="1" kern="1200" cap="none" spc="0" dirty="0">
                <a:ln w="1905"/>
                <a:solidFill>
                  <a:schemeClr val="accent2">
                    <a:lumMod val="20000"/>
                    <a:lumOff val="80000"/>
                  </a:schemeClr>
                </a:solidFill>
                <a:effectLst>
                  <a:innerShdw blurRad="69850" dist="43180" dir="5400000">
                    <a:srgbClr val="000000">
                      <a:alpha val="65000"/>
                    </a:srgbClr>
                  </a:innerShdw>
                </a:effectLst>
                <a:latin typeface="+mj-lt"/>
                <a:ea typeface="宋体" pitchFamily="2" charset="-122"/>
                <a:cs typeface="+mn-cs"/>
              </a:rPr>
              <a:t>ISBN 978-7-5603-4763-9</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Date Placeholder 2"/>
          <p:cNvSpPr>
            <a:spLocks noGrp="1"/>
          </p:cNvSpPr>
          <p:nvPr>
            <p:ph type="dt" sz="half" idx="10"/>
          </p:nvPr>
        </p:nvSpPr>
        <p:spPr/>
        <p:txBody>
          <a:bodyPr/>
          <a:lstStyle/>
          <a:p>
            <a:fld id="{87BF96C4-D820-4CF2-AA2F-B0EAC74A149D}" type="datetimeFigureOut">
              <a:rPr lang="zh-CN" altLang="en-US" smtClean="0"/>
              <a:t>2020/4/29</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6CB0D6E2-68AE-4397-BE73-E4DC9E7F4D93}" type="slidenum">
              <a:rPr lang="zh-CN" altLang="en-US" smtClean="0"/>
              <a:t>‹#›</a:t>
            </a:fld>
            <a:endParaRPr lang="zh-CN" altLang="en-US"/>
          </a:p>
        </p:txBody>
      </p:sp>
    </p:spTree>
    <p:extLst>
      <p:ext uri="{BB962C8B-B14F-4D97-AF65-F5344CB8AC3E}">
        <p14:creationId xmlns:p14="http://schemas.microsoft.com/office/powerpoint/2010/main" val="260155348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BF96C4-D820-4CF2-AA2F-B0EAC74A149D}" type="datetimeFigureOut">
              <a:rPr lang="zh-CN" altLang="en-US" smtClean="0"/>
              <a:t>2020/4/29</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6CB0D6E2-68AE-4397-BE73-E4DC9E7F4D93}" type="slidenum">
              <a:rPr lang="zh-CN" altLang="en-US" smtClean="0"/>
              <a:t>‹#›</a:t>
            </a:fld>
            <a:endParaRPr lang="zh-CN" altLang="en-US"/>
          </a:p>
        </p:txBody>
      </p:sp>
    </p:spTree>
    <p:extLst>
      <p:ext uri="{BB962C8B-B14F-4D97-AF65-F5344CB8AC3E}">
        <p14:creationId xmlns:p14="http://schemas.microsoft.com/office/powerpoint/2010/main" val="269815456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zh-CN"/>
              <a:t>Click to edit Master title style</a:t>
            </a:r>
            <a:endParaRPr lang="zh-CN" alt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
        <p:nvSpPr>
          <p:cNvPr id="5" name="Date Placeholder 4"/>
          <p:cNvSpPr>
            <a:spLocks noGrp="1"/>
          </p:cNvSpPr>
          <p:nvPr>
            <p:ph type="dt" sz="half" idx="10"/>
          </p:nvPr>
        </p:nvSpPr>
        <p:spPr/>
        <p:txBody>
          <a:bodyPr/>
          <a:lstStyle/>
          <a:p>
            <a:fld id="{87BF96C4-D820-4CF2-AA2F-B0EAC74A149D}" type="datetimeFigureOut">
              <a:rPr lang="zh-CN" altLang="en-US" smtClean="0"/>
              <a:t>2020/4/29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CB0D6E2-68AE-4397-BE73-E4DC9E7F4D93}" type="slidenum">
              <a:rPr lang="zh-CN" altLang="en-US" smtClean="0"/>
              <a:t>‹#›</a:t>
            </a:fld>
            <a:endParaRPr lang="zh-CN" altLang="en-US"/>
          </a:p>
        </p:txBody>
      </p:sp>
    </p:spTree>
    <p:extLst>
      <p:ext uri="{BB962C8B-B14F-4D97-AF65-F5344CB8AC3E}">
        <p14:creationId xmlns:p14="http://schemas.microsoft.com/office/powerpoint/2010/main" val="323221971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zh-CN"/>
              <a:t>Click to edit Master title style</a:t>
            </a:r>
            <a:endParaRPr lang="zh-CN" alt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
        <p:nvSpPr>
          <p:cNvPr id="5" name="Date Placeholder 4"/>
          <p:cNvSpPr>
            <a:spLocks noGrp="1"/>
          </p:cNvSpPr>
          <p:nvPr>
            <p:ph type="dt" sz="half" idx="10"/>
          </p:nvPr>
        </p:nvSpPr>
        <p:spPr/>
        <p:txBody>
          <a:bodyPr/>
          <a:lstStyle/>
          <a:p>
            <a:fld id="{87BF96C4-D820-4CF2-AA2F-B0EAC74A149D}" type="datetimeFigureOut">
              <a:rPr lang="zh-CN" altLang="en-US" smtClean="0"/>
              <a:t>2020/4/29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CB0D6E2-68AE-4397-BE73-E4DC9E7F4D93}" type="slidenum">
              <a:rPr lang="zh-CN" altLang="en-US" smtClean="0"/>
              <a:t>‹#›</a:t>
            </a:fld>
            <a:endParaRPr lang="zh-CN" altLang="en-US"/>
          </a:p>
        </p:txBody>
      </p:sp>
    </p:spTree>
    <p:extLst>
      <p:ext uri="{BB962C8B-B14F-4D97-AF65-F5344CB8AC3E}">
        <p14:creationId xmlns:p14="http://schemas.microsoft.com/office/powerpoint/2010/main" val="148830412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Vertical Text Placeholder 2"/>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p:cNvSpPr>
            <a:spLocks noGrp="1"/>
          </p:cNvSpPr>
          <p:nvPr>
            <p:ph type="dt" sz="half" idx="10"/>
          </p:nvPr>
        </p:nvSpPr>
        <p:spPr/>
        <p:txBody>
          <a:bodyPr/>
          <a:lstStyle/>
          <a:p>
            <a:fld id="{87BF96C4-D820-4CF2-AA2F-B0EAC74A149D}" type="datetimeFigureOut">
              <a:rPr lang="zh-CN" altLang="en-US" smtClean="0"/>
              <a:t>2020/4/29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CB0D6E2-68AE-4397-BE73-E4DC9E7F4D93}" type="slidenum">
              <a:rPr lang="zh-CN" altLang="en-US" smtClean="0"/>
              <a:t>‹#›</a:t>
            </a:fld>
            <a:endParaRPr lang="zh-CN" altLang="en-US"/>
          </a:p>
        </p:txBody>
      </p:sp>
    </p:spTree>
    <p:extLst>
      <p:ext uri="{BB962C8B-B14F-4D97-AF65-F5344CB8AC3E}">
        <p14:creationId xmlns:p14="http://schemas.microsoft.com/office/powerpoint/2010/main" val="94249814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ltLang="zh-CN"/>
              <a:t>Click to edit Master title style</a:t>
            </a:r>
            <a:endParaRPr lang="zh-CN" alt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p:cNvSpPr>
            <a:spLocks noGrp="1"/>
          </p:cNvSpPr>
          <p:nvPr>
            <p:ph type="dt" sz="half" idx="10"/>
          </p:nvPr>
        </p:nvSpPr>
        <p:spPr/>
        <p:txBody>
          <a:bodyPr/>
          <a:lstStyle/>
          <a:p>
            <a:fld id="{87BF96C4-D820-4CF2-AA2F-B0EAC74A149D}" type="datetimeFigureOut">
              <a:rPr lang="zh-CN" altLang="en-US" smtClean="0"/>
              <a:t>2020/4/29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CB0D6E2-68AE-4397-BE73-E4DC9E7F4D93}" type="slidenum">
              <a:rPr lang="zh-CN" altLang="en-US" smtClean="0"/>
              <a:t>‹#›</a:t>
            </a:fld>
            <a:endParaRPr lang="zh-CN" altLang="en-US"/>
          </a:p>
        </p:txBody>
      </p:sp>
    </p:spTree>
    <p:extLst>
      <p:ext uri="{BB962C8B-B14F-4D97-AF65-F5344CB8AC3E}">
        <p14:creationId xmlns:p14="http://schemas.microsoft.com/office/powerpoint/2010/main" val="26462682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altLang="zh-CN"/>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CN"/>
              <a:t>Click to edit Master text styles</a:t>
            </a:r>
          </a:p>
        </p:txBody>
      </p:sp>
      <p:sp>
        <p:nvSpPr>
          <p:cNvPr id="4" name="Date Placeholder 3"/>
          <p:cNvSpPr>
            <a:spLocks noGrp="1"/>
          </p:cNvSpPr>
          <p:nvPr>
            <p:ph type="dt" sz="half" idx="10"/>
          </p:nvPr>
        </p:nvSpPr>
        <p:spPr/>
        <p:txBody>
          <a:bodyPr/>
          <a:lstStyle/>
          <a:p>
            <a:fld id="{8385717A-F73B-4EC6-A425-4C73955FDB08}" type="datetimeFigureOut">
              <a:rPr lang="zh-CN" altLang="en-US" smtClean="0"/>
              <a:t>2020/4/29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957937D-F794-402F-BD26-F6FA2B352968}" type="slidenum">
              <a:rPr lang="zh-CN" altLang="en-US" smtClean="0"/>
              <a:t>‹#›</a:t>
            </a:fld>
            <a:endParaRPr lang="zh-CN" alt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latin typeface="+mj-lt"/>
                <a:ea typeface="黑体" pitchFamily="2" charset="-122"/>
                <a:cs typeface="Times New Roman" pitchFamily="18" charset="0"/>
              </a:defRPr>
            </a:lvl1pPr>
          </a:lstStyle>
          <a:p>
            <a:r>
              <a:rPr lang="en-US" altLang="zh-CN" dirty="0"/>
              <a:t>Click to edit Master title style</a:t>
            </a:r>
            <a:endParaRPr lang="en-US" dirty="0"/>
          </a:p>
        </p:txBody>
      </p:sp>
      <p:sp>
        <p:nvSpPr>
          <p:cNvPr id="3" name="Content Placeholder 2"/>
          <p:cNvSpPr>
            <a:spLocks noGrp="1"/>
          </p:cNvSpPr>
          <p:nvPr>
            <p:ph sz="half" idx="1"/>
          </p:nvPr>
        </p:nvSpPr>
        <p:spPr>
          <a:xfrm>
            <a:off x="457200" y="1673352"/>
            <a:ext cx="4038600" cy="4718304"/>
          </a:xfrm>
        </p:spPr>
        <p:txBody>
          <a:bodyPr/>
          <a:lstStyle>
            <a:lvl1pPr>
              <a:defRPr sz="2800">
                <a:latin typeface="Times New Roman" pitchFamily="18" charset="0"/>
                <a:ea typeface="宋体" pitchFamily="2" charset="-122"/>
                <a:cs typeface="Times New Roman" pitchFamily="18" charset="0"/>
              </a:defRPr>
            </a:lvl1pPr>
            <a:lvl2pPr>
              <a:defRPr sz="2400">
                <a:latin typeface="Times New Roman" pitchFamily="18" charset="0"/>
                <a:ea typeface="宋体" pitchFamily="2" charset="-122"/>
                <a:cs typeface="Times New Roman" pitchFamily="18" charset="0"/>
              </a:defRPr>
            </a:lvl2pPr>
            <a:lvl3pPr>
              <a:defRPr sz="2000">
                <a:latin typeface="Times New Roman" pitchFamily="18" charset="0"/>
                <a:ea typeface="宋体" pitchFamily="2" charset="-122"/>
                <a:cs typeface="Times New Roman" pitchFamily="18" charset="0"/>
              </a:defRPr>
            </a:lvl3pPr>
            <a:lvl4pPr>
              <a:defRPr sz="1800">
                <a:latin typeface="Times New Roman" pitchFamily="18" charset="0"/>
                <a:ea typeface="宋体" pitchFamily="2" charset="-122"/>
                <a:cs typeface="Times New Roman" pitchFamily="18" charset="0"/>
              </a:defRPr>
            </a:lvl4pPr>
            <a:lvl5pPr>
              <a:defRPr sz="1800">
                <a:latin typeface="Times New Roman" pitchFamily="18" charset="0"/>
                <a:ea typeface="宋体" pitchFamily="2" charset="-122"/>
                <a:cs typeface="Times New Roman" pitchFamily="18" charset="0"/>
              </a:defRPr>
            </a:lvl5pPr>
            <a:lvl6pPr>
              <a:defRPr sz="1800"/>
            </a:lvl6pPr>
            <a:lvl7pPr>
              <a:defRPr sz="1800"/>
            </a:lvl7pPr>
            <a:lvl8pPr>
              <a:defRPr sz="1800"/>
            </a:lvl8pPr>
            <a:lvl9pPr>
              <a:defRPr sz="18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atin typeface="Times New Roman" pitchFamily="18" charset="0"/>
                <a:ea typeface="宋体" pitchFamily="2" charset="-122"/>
                <a:cs typeface="Times New Roman" pitchFamily="18" charset="0"/>
              </a:defRPr>
            </a:lvl1pPr>
            <a:lvl2pPr>
              <a:defRPr sz="2400">
                <a:latin typeface="Times New Roman" pitchFamily="18" charset="0"/>
                <a:ea typeface="宋体" pitchFamily="2" charset="-122"/>
                <a:cs typeface="Times New Roman" pitchFamily="18" charset="0"/>
              </a:defRPr>
            </a:lvl2pPr>
            <a:lvl3pPr>
              <a:defRPr sz="2000">
                <a:latin typeface="Times New Roman" pitchFamily="18" charset="0"/>
                <a:ea typeface="宋体" pitchFamily="2" charset="-122"/>
                <a:cs typeface="Times New Roman" pitchFamily="18" charset="0"/>
              </a:defRPr>
            </a:lvl3pPr>
            <a:lvl4pPr>
              <a:defRPr sz="1800">
                <a:latin typeface="Times New Roman" pitchFamily="18" charset="0"/>
                <a:ea typeface="宋体" pitchFamily="2" charset="-122"/>
                <a:cs typeface="Times New Roman" pitchFamily="18" charset="0"/>
              </a:defRPr>
            </a:lvl4pPr>
            <a:lvl5pPr>
              <a:defRPr sz="1800">
                <a:latin typeface="Times New Roman" pitchFamily="18" charset="0"/>
                <a:ea typeface="宋体" pitchFamily="2" charset="-122"/>
                <a:cs typeface="Times New Roman" pitchFamily="18" charset="0"/>
              </a:defRPr>
            </a:lvl5pPr>
            <a:lvl6pPr>
              <a:defRPr sz="1800"/>
            </a:lvl6pPr>
            <a:lvl7pPr>
              <a:defRPr sz="1800"/>
            </a:lvl7pPr>
            <a:lvl8pPr>
              <a:defRPr sz="1800"/>
            </a:lvl8pPr>
            <a:lvl9pPr>
              <a:defRPr sz="18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5" name="Date Placeholder 4"/>
          <p:cNvSpPr>
            <a:spLocks noGrp="1"/>
          </p:cNvSpPr>
          <p:nvPr>
            <p:ph type="dt" sz="half" idx="10"/>
          </p:nvPr>
        </p:nvSpPr>
        <p:spPr/>
        <p:txBody>
          <a:bodyPr/>
          <a:lstStyle/>
          <a:p>
            <a:fld id="{8385717A-F73B-4EC6-A425-4C73955FDB08}" type="datetimeFigureOut">
              <a:rPr lang="zh-CN" altLang="en-US" smtClean="0"/>
              <a:t>2020/4/29</a:t>
            </a:fld>
            <a:endParaRPr lang="zh-CN" altLang="en-US" dirty="0"/>
          </a:p>
        </p:txBody>
      </p:sp>
      <p:sp>
        <p:nvSpPr>
          <p:cNvPr id="6" name="Footer Placeholder 5"/>
          <p:cNvSpPr>
            <a:spLocks noGrp="1"/>
          </p:cNvSpPr>
          <p:nvPr>
            <p:ph type="ftr" sz="quarter" idx="11"/>
          </p:nvPr>
        </p:nvSpPr>
        <p:spPr/>
        <p:txBody>
          <a:bodyPr/>
          <a:lstStyle/>
          <a:p>
            <a:endParaRPr lang="zh-CN" altLang="en-US" dirty="0"/>
          </a:p>
        </p:txBody>
      </p:sp>
      <p:sp>
        <p:nvSpPr>
          <p:cNvPr id="7" name="Slide Number Placeholder 6"/>
          <p:cNvSpPr>
            <a:spLocks noGrp="1"/>
          </p:cNvSpPr>
          <p:nvPr>
            <p:ph type="sldNum" sz="quarter" idx="12"/>
          </p:nvPr>
        </p:nvSpPr>
        <p:spPr/>
        <p:txBody>
          <a:bodyPr/>
          <a:lstStyle/>
          <a:p>
            <a:fld id="{A957937D-F794-402F-BD26-F6FA2B352968}" type="slidenum">
              <a:rPr lang="zh-CN" altLang="en-US" smtClean="0"/>
              <a:t>‹#›</a:t>
            </a:fld>
            <a:endParaRPr lang="zh-CN" altLang="en-US"/>
          </a:p>
        </p:txBody>
      </p:sp>
      <p:sp>
        <p:nvSpPr>
          <p:cNvPr id="8" name="Rectangle 7"/>
          <p:cNvSpPr/>
          <p:nvPr userDrawn="1"/>
        </p:nvSpPr>
        <p:spPr>
          <a:xfrm>
            <a:off x="6228184" y="6165304"/>
            <a:ext cx="2874505" cy="584775"/>
          </a:xfrm>
          <a:prstGeom prst="rect">
            <a:avLst/>
          </a:prstGeom>
          <a:noFill/>
        </p:spPr>
        <p:txBody>
          <a:bodyPr wrap="none" lIns="91440" tIns="45720" rIns="91440" bIns="45720">
            <a:spAutoFit/>
          </a:bodyPr>
          <a:lstStyle/>
          <a:p>
            <a:pPr lvl="0" algn="ctr"/>
            <a:r>
              <a:rPr lang="zh-CN" altLang="en-US" sz="1600" b="1" kern="1200" cap="none" spc="0" dirty="0">
                <a:ln w="1905"/>
                <a:solidFill>
                  <a:schemeClr val="accent2">
                    <a:lumMod val="20000"/>
                    <a:lumOff val="80000"/>
                  </a:schemeClr>
                </a:solidFill>
                <a:effectLst>
                  <a:innerShdw blurRad="69850" dist="43180" dir="5400000">
                    <a:srgbClr val="000000">
                      <a:alpha val="65000"/>
                    </a:srgbClr>
                  </a:innerShdw>
                </a:effectLst>
                <a:latin typeface="黑体" pitchFamily="2" charset="-122"/>
                <a:ea typeface="黑体" pitchFamily="2" charset="-122"/>
                <a:cs typeface="+mn-cs"/>
              </a:rPr>
              <a:t>哈尔滨工业大学 计算机学院 </a:t>
            </a:r>
            <a:endParaRPr lang="en-US" altLang="zh-CN" sz="1600" b="1" kern="1200" cap="none" spc="0" dirty="0">
              <a:ln w="1905"/>
              <a:solidFill>
                <a:schemeClr val="accent2">
                  <a:lumMod val="20000"/>
                  <a:lumOff val="80000"/>
                </a:schemeClr>
              </a:solidFill>
              <a:effectLst>
                <a:innerShdw blurRad="69850" dist="43180" dir="5400000">
                  <a:srgbClr val="000000">
                    <a:alpha val="65000"/>
                  </a:srgbClr>
                </a:innerShdw>
              </a:effectLst>
              <a:latin typeface="黑体" pitchFamily="2" charset="-122"/>
              <a:ea typeface="黑体" pitchFamily="2" charset="-122"/>
              <a:cs typeface="+mn-cs"/>
            </a:endParaRPr>
          </a:p>
          <a:p>
            <a:pPr lvl="0" algn="ctr"/>
            <a:r>
              <a:rPr lang="zh-CN" altLang="en-US" sz="1600" b="1" kern="1200" cap="none" spc="0" dirty="0">
                <a:ln w="1905"/>
                <a:solidFill>
                  <a:schemeClr val="accent2">
                    <a:lumMod val="20000"/>
                    <a:lumOff val="80000"/>
                  </a:schemeClr>
                </a:solidFill>
                <a:effectLst>
                  <a:innerShdw blurRad="69850" dist="43180" dir="5400000">
                    <a:srgbClr val="000000">
                      <a:alpha val="65000"/>
                    </a:srgbClr>
                  </a:innerShdw>
                </a:effectLst>
                <a:latin typeface="黑体" pitchFamily="2" charset="-122"/>
                <a:ea typeface="黑体" pitchFamily="2" charset="-122"/>
                <a:cs typeface="+mn-cs"/>
              </a:rPr>
              <a:t>模式识别与智能系统研究中心</a:t>
            </a:r>
            <a:endParaRPr lang="zh-CN" altLang="en-US" sz="5400" b="1" cap="none" spc="0" dirty="0">
              <a:ln w="1905"/>
              <a:solidFill>
                <a:schemeClr val="accent2">
                  <a:lumMod val="20000"/>
                  <a:lumOff val="80000"/>
                </a:schemeClr>
              </a:solidFill>
              <a:effectLst>
                <a:innerShdw blurRad="69850" dist="43180" dir="5400000">
                  <a:srgbClr val="000000">
                    <a:alpha val="65000"/>
                  </a:srgbClr>
                </a:innerShdw>
              </a:effectLst>
            </a:endParaRPr>
          </a:p>
        </p:txBody>
      </p:sp>
      <p:sp>
        <p:nvSpPr>
          <p:cNvPr id="9" name="Rectangle 8"/>
          <p:cNvSpPr/>
          <p:nvPr userDrawn="1"/>
        </p:nvSpPr>
        <p:spPr>
          <a:xfrm>
            <a:off x="9063" y="0"/>
            <a:ext cx="3903633" cy="369332"/>
          </a:xfrm>
          <a:prstGeom prst="rect">
            <a:avLst/>
          </a:prstGeom>
        </p:spPr>
        <p:txBody>
          <a:bodyPr wrap="none">
            <a:spAutoFit/>
          </a:bodyPr>
          <a:lstStyle/>
          <a:p>
            <a:pPr algn="dist"/>
            <a:r>
              <a:rPr lang="zh-CN" altLang="en-US" sz="1800" b="1" dirty="0">
                <a:solidFill>
                  <a:schemeClr val="tx1">
                    <a:lumMod val="50000"/>
                    <a:lumOff val="50000"/>
                  </a:schemeClr>
                </a:solidFill>
                <a:latin typeface="黑体" pitchFamily="2" charset="-122"/>
                <a:ea typeface="黑体" pitchFamily="2" charset="-122"/>
              </a:rPr>
              <a:t>工业和信息化部“十二五”规划教材</a:t>
            </a:r>
            <a:endParaRPr lang="en-US" altLang="zh-CN" sz="1800" b="1" dirty="0">
              <a:solidFill>
                <a:schemeClr val="tx1">
                  <a:lumMod val="50000"/>
                  <a:lumOff val="50000"/>
                </a:schemeClr>
              </a:solidFill>
              <a:latin typeface="黑体" pitchFamily="2" charset="-122"/>
              <a:ea typeface="黑体" pitchFamily="2" charset="-122"/>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latin typeface="+mj-lt"/>
                <a:ea typeface="宋体" pitchFamily="2" charset="-122"/>
              </a:defRPr>
            </a:lvl1pPr>
          </a:lstStyle>
          <a:p>
            <a:r>
              <a:rPr lang="en-US" altLang="zh-CN" dirty="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1"/>
                </a:solidFill>
                <a:latin typeface="+mj-lt"/>
                <a:ea typeface="宋体" pitchFamily="2"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dirty="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atin typeface="+mj-lt"/>
                <a:ea typeface="宋体" pitchFamily="2" charset="-122"/>
              </a:defRPr>
            </a:lvl1pPr>
            <a:lvl2pPr>
              <a:defRPr sz="2000">
                <a:latin typeface="+mj-lt"/>
                <a:ea typeface="宋体" pitchFamily="2" charset="-122"/>
              </a:defRPr>
            </a:lvl2pPr>
            <a:lvl3pPr>
              <a:defRPr sz="1800">
                <a:latin typeface="+mj-lt"/>
                <a:ea typeface="宋体" pitchFamily="2" charset="-122"/>
              </a:defRPr>
            </a:lvl3pPr>
            <a:lvl4pPr>
              <a:defRPr sz="1600">
                <a:latin typeface="+mj-lt"/>
                <a:ea typeface="宋体" pitchFamily="2" charset="-122"/>
              </a:defRPr>
            </a:lvl4pPr>
            <a:lvl5pPr>
              <a:defRPr sz="1600">
                <a:latin typeface="+mj-lt"/>
                <a:ea typeface="宋体" pitchFamily="2" charset="-122"/>
              </a:defRPr>
            </a:lvl5pPr>
            <a:lvl6pPr>
              <a:defRPr sz="1600"/>
            </a:lvl6pPr>
            <a:lvl7pPr>
              <a:defRPr sz="1600"/>
            </a:lvl7pPr>
            <a:lvl8pPr>
              <a:defRPr sz="1600"/>
            </a:lvl8pPr>
            <a:lvl9pPr>
              <a:defRPr sz="1600"/>
            </a:lvl9p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1"/>
                </a:solidFill>
                <a:latin typeface="+mj-lt"/>
                <a:ea typeface="宋体" pitchFamily="2" charset="-122"/>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dirty="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atin typeface="+mj-lt"/>
                <a:ea typeface="宋体" pitchFamily="2" charset="-122"/>
              </a:defRPr>
            </a:lvl1pPr>
            <a:lvl2pPr>
              <a:defRPr sz="2000">
                <a:latin typeface="+mj-lt"/>
                <a:ea typeface="宋体" pitchFamily="2" charset="-122"/>
              </a:defRPr>
            </a:lvl2pPr>
            <a:lvl3pPr>
              <a:defRPr sz="1800">
                <a:latin typeface="+mj-lt"/>
                <a:ea typeface="宋体" pitchFamily="2" charset="-122"/>
              </a:defRPr>
            </a:lvl3pPr>
            <a:lvl4pPr>
              <a:defRPr sz="1600">
                <a:latin typeface="+mj-lt"/>
                <a:ea typeface="宋体" pitchFamily="2" charset="-122"/>
              </a:defRPr>
            </a:lvl4pPr>
            <a:lvl5pPr>
              <a:defRPr sz="1600">
                <a:latin typeface="+mj-lt"/>
                <a:ea typeface="宋体" pitchFamily="2" charset="-122"/>
              </a:defRPr>
            </a:lvl5pPr>
            <a:lvl6pPr>
              <a:defRPr sz="1600"/>
            </a:lvl6pPr>
            <a:lvl7pPr>
              <a:defRPr sz="1600"/>
            </a:lvl7pPr>
            <a:lvl8pPr>
              <a:defRPr sz="1600"/>
            </a:lvl8pPr>
            <a:lvl9pPr>
              <a:defRPr sz="1600"/>
            </a:lvl9p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en-US" dirty="0"/>
          </a:p>
        </p:txBody>
      </p:sp>
      <p:sp>
        <p:nvSpPr>
          <p:cNvPr id="7" name="Date Placeholder 6"/>
          <p:cNvSpPr>
            <a:spLocks noGrp="1"/>
          </p:cNvSpPr>
          <p:nvPr>
            <p:ph type="dt" sz="half" idx="10"/>
          </p:nvPr>
        </p:nvSpPr>
        <p:spPr/>
        <p:txBody>
          <a:bodyPr/>
          <a:lstStyle/>
          <a:p>
            <a:fld id="{8385717A-F73B-4EC6-A425-4C73955FDB08}" type="datetimeFigureOut">
              <a:rPr lang="zh-CN" altLang="en-US" smtClean="0"/>
              <a:t>2020/4/29</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A957937D-F794-402F-BD26-F6FA2B352968}" type="slidenum">
              <a:rPr lang="zh-CN" altLang="en-US" smtClean="0"/>
              <a:t>‹#›</a:t>
            </a:fld>
            <a:endParaRPr lang="zh-CN" alt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12" name="Rectangle 11"/>
          <p:cNvSpPr/>
          <p:nvPr userDrawn="1"/>
        </p:nvSpPr>
        <p:spPr>
          <a:xfrm>
            <a:off x="6228184" y="6165304"/>
            <a:ext cx="2874505" cy="584775"/>
          </a:xfrm>
          <a:prstGeom prst="rect">
            <a:avLst/>
          </a:prstGeom>
          <a:noFill/>
        </p:spPr>
        <p:txBody>
          <a:bodyPr wrap="none" lIns="91440" tIns="45720" rIns="91440" bIns="45720">
            <a:spAutoFit/>
          </a:bodyPr>
          <a:lstStyle/>
          <a:p>
            <a:pPr lvl="0" algn="ctr"/>
            <a:r>
              <a:rPr lang="zh-CN" altLang="en-US" sz="1600" b="1" kern="1200" cap="none" spc="0" dirty="0">
                <a:ln w="1905"/>
                <a:solidFill>
                  <a:schemeClr val="accent1">
                    <a:lumMod val="90000"/>
                  </a:schemeClr>
                </a:solidFill>
                <a:effectLst>
                  <a:innerShdw blurRad="69850" dist="43180" dir="5400000">
                    <a:srgbClr val="000000">
                      <a:alpha val="65000"/>
                    </a:srgbClr>
                  </a:innerShdw>
                </a:effectLst>
                <a:latin typeface="+mj-lt"/>
                <a:ea typeface="宋体" pitchFamily="2" charset="-122"/>
                <a:cs typeface="+mn-cs"/>
              </a:rPr>
              <a:t>哈尔滨工业大学 计算机学院 </a:t>
            </a:r>
            <a:endParaRPr lang="en-US" altLang="zh-CN" sz="1600" b="1" kern="1200" cap="none" spc="0" dirty="0">
              <a:ln w="1905"/>
              <a:solidFill>
                <a:schemeClr val="accent1">
                  <a:lumMod val="90000"/>
                </a:schemeClr>
              </a:solidFill>
              <a:effectLst>
                <a:innerShdw blurRad="69850" dist="43180" dir="5400000">
                  <a:srgbClr val="000000">
                    <a:alpha val="65000"/>
                  </a:srgbClr>
                </a:innerShdw>
              </a:effectLst>
              <a:latin typeface="+mj-lt"/>
              <a:ea typeface="宋体" pitchFamily="2" charset="-122"/>
              <a:cs typeface="+mn-cs"/>
            </a:endParaRPr>
          </a:p>
          <a:p>
            <a:pPr lvl="0" algn="ctr"/>
            <a:r>
              <a:rPr lang="zh-CN" altLang="en-US" sz="1600" b="1" kern="1200" cap="none" spc="0" dirty="0">
                <a:ln w="1905"/>
                <a:solidFill>
                  <a:schemeClr val="accent1">
                    <a:lumMod val="90000"/>
                  </a:schemeClr>
                </a:solidFill>
                <a:effectLst>
                  <a:innerShdw blurRad="69850" dist="43180" dir="5400000">
                    <a:srgbClr val="000000">
                      <a:alpha val="65000"/>
                    </a:srgbClr>
                  </a:innerShdw>
                </a:effectLst>
                <a:latin typeface="+mj-lt"/>
                <a:ea typeface="宋体" pitchFamily="2" charset="-122"/>
                <a:cs typeface="+mn-cs"/>
              </a:rPr>
              <a:t>模式识别与智能系统研究中心</a:t>
            </a:r>
            <a:endParaRPr lang="zh-CN" altLang="en-US" sz="5400" b="1" cap="none" spc="0" dirty="0">
              <a:ln w="1905"/>
              <a:solidFill>
                <a:schemeClr val="accent1">
                  <a:lumMod val="90000"/>
                </a:schemeClr>
              </a:solidFill>
              <a:effectLst>
                <a:innerShdw blurRad="69850" dist="43180" dir="5400000">
                  <a:srgbClr val="000000">
                    <a:alpha val="65000"/>
                  </a:srgbClr>
                </a:innerShdw>
              </a:effectLst>
              <a:latin typeface="+mj-lt"/>
              <a:ea typeface="宋体" pitchFamily="2" charset="-122"/>
            </a:endParaRPr>
          </a:p>
        </p:txBody>
      </p:sp>
      <p:sp>
        <p:nvSpPr>
          <p:cNvPr id="13" name="Rectangle 12"/>
          <p:cNvSpPr/>
          <p:nvPr userDrawn="1"/>
        </p:nvSpPr>
        <p:spPr>
          <a:xfrm>
            <a:off x="9063" y="0"/>
            <a:ext cx="3903633" cy="369332"/>
          </a:xfrm>
          <a:prstGeom prst="rect">
            <a:avLst/>
          </a:prstGeom>
        </p:spPr>
        <p:txBody>
          <a:bodyPr wrap="none">
            <a:spAutoFit/>
          </a:bodyPr>
          <a:lstStyle/>
          <a:p>
            <a:pPr algn="dist"/>
            <a:r>
              <a:rPr lang="zh-CN" altLang="en-US" sz="1800" b="1" dirty="0">
                <a:solidFill>
                  <a:schemeClr val="tx1">
                    <a:lumMod val="50000"/>
                    <a:lumOff val="50000"/>
                  </a:schemeClr>
                </a:solidFill>
                <a:latin typeface="黑体" pitchFamily="2" charset="-122"/>
                <a:ea typeface="黑体" pitchFamily="2" charset="-122"/>
              </a:rPr>
              <a:t>工业和信息化部“十二五”规划教材</a:t>
            </a:r>
            <a:endParaRPr lang="en-US" altLang="zh-CN" sz="1800" b="1" dirty="0">
              <a:solidFill>
                <a:schemeClr val="tx1">
                  <a:lumMod val="50000"/>
                  <a:lumOff val="50000"/>
                </a:schemeClr>
              </a:solidFill>
              <a:latin typeface="黑体" pitchFamily="2" charset="-122"/>
              <a:ea typeface="黑体" pitchFamily="2" charset="-122"/>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a:p>
        </p:txBody>
      </p:sp>
      <p:sp>
        <p:nvSpPr>
          <p:cNvPr id="3" name="Date Placeholder 2"/>
          <p:cNvSpPr>
            <a:spLocks noGrp="1"/>
          </p:cNvSpPr>
          <p:nvPr>
            <p:ph type="dt" sz="half" idx="10"/>
          </p:nvPr>
        </p:nvSpPr>
        <p:spPr/>
        <p:txBody>
          <a:bodyPr/>
          <a:lstStyle/>
          <a:p>
            <a:fld id="{8385717A-F73B-4EC6-A425-4C73955FDB08}" type="datetimeFigureOut">
              <a:rPr lang="zh-CN" altLang="en-US" smtClean="0"/>
              <a:t>2020/4/29</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A957937D-F794-402F-BD26-F6FA2B352968}" type="slidenum">
              <a:rPr lang="zh-CN" altLang="en-US" smtClean="0"/>
              <a:t>‹#›</a:t>
            </a:fld>
            <a:endParaRPr lang="zh-CN" altLang="en-US"/>
          </a:p>
        </p:txBody>
      </p:sp>
      <p:sp>
        <p:nvSpPr>
          <p:cNvPr id="6" name="Rectangle 5"/>
          <p:cNvSpPr/>
          <p:nvPr userDrawn="1"/>
        </p:nvSpPr>
        <p:spPr>
          <a:xfrm>
            <a:off x="6228184" y="6165304"/>
            <a:ext cx="2874505" cy="584775"/>
          </a:xfrm>
          <a:prstGeom prst="rect">
            <a:avLst/>
          </a:prstGeom>
          <a:noFill/>
        </p:spPr>
        <p:txBody>
          <a:bodyPr wrap="none" lIns="91440" tIns="45720" rIns="91440" bIns="45720">
            <a:spAutoFit/>
          </a:bodyPr>
          <a:lstStyle/>
          <a:p>
            <a:pPr lvl="0" algn="ctr"/>
            <a:r>
              <a:rPr lang="zh-CN" altLang="en-US" sz="1600" b="1" kern="1200" cap="none" spc="0" dirty="0">
                <a:ln w="1905"/>
                <a:solidFill>
                  <a:schemeClr val="accent1">
                    <a:lumMod val="90000"/>
                  </a:schemeClr>
                </a:solidFill>
                <a:effectLst>
                  <a:innerShdw blurRad="69850" dist="43180" dir="5400000">
                    <a:srgbClr val="000000">
                      <a:alpha val="65000"/>
                    </a:srgbClr>
                  </a:innerShdw>
                </a:effectLst>
                <a:latin typeface="黑体" pitchFamily="2" charset="-122"/>
                <a:ea typeface="黑体" pitchFamily="2" charset="-122"/>
                <a:cs typeface="+mn-cs"/>
              </a:rPr>
              <a:t>哈尔滨工业大学 计算机学院 </a:t>
            </a:r>
            <a:endParaRPr lang="en-US" altLang="zh-CN" sz="1600" b="1" kern="1200" cap="none" spc="0" dirty="0">
              <a:ln w="1905"/>
              <a:solidFill>
                <a:schemeClr val="accent1">
                  <a:lumMod val="90000"/>
                </a:schemeClr>
              </a:solidFill>
              <a:effectLst>
                <a:innerShdw blurRad="69850" dist="43180" dir="5400000">
                  <a:srgbClr val="000000">
                    <a:alpha val="65000"/>
                  </a:srgbClr>
                </a:innerShdw>
              </a:effectLst>
              <a:latin typeface="黑体" pitchFamily="2" charset="-122"/>
              <a:ea typeface="黑体" pitchFamily="2" charset="-122"/>
              <a:cs typeface="+mn-cs"/>
            </a:endParaRPr>
          </a:p>
          <a:p>
            <a:pPr lvl="0" algn="ctr"/>
            <a:r>
              <a:rPr lang="zh-CN" altLang="en-US" sz="1600" b="1" kern="1200" cap="none" spc="0" dirty="0">
                <a:ln w="1905"/>
                <a:solidFill>
                  <a:schemeClr val="accent1">
                    <a:lumMod val="90000"/>
                  </a:schemeClr>
                </a:solidFill>
                <a:effectLst>
                  <a:innerShdw blurRad="69850" dist="43180" dir="5400000">
                    <a:srgbClr val="000000">
                      <a:alpha val="65000"/>
                    </a:srgbClr>
                  </a:innerShdw>
                </a:effectLst>
                <a:latin typeface="黑体" pitchFamily="2" charset="-122"/>
                <a:ea typeface="黑体" pitchFamily="2" charset="-122"/>
                <a:cs typeface="+mn-cs"/>
              </a:rPr>
              <a:t>模式识别与智能系统研究中心</a:t>
            </a:r>
            <a:endParaRPr lang="zh-CN" altLang="en-US" sz="5400" b="1" cap="none" spc="0" dirty="0">
              <a:ln w="1905"/>
              <a:solidFill>
                <a:schemeClr val="accent1">
                  <a:lumMod val="90000"/>
                </a:schemeClr>
              </a:solidFill>
              <a:effectLst>
                <a:innerShdw blurRad="69850" dist="43180" dir="5400000">
                  <a:srgbClr val="000000">
                    <a:alpha val="65000"/>
                  </a:srgbClr>
                </a:innerShdw>
              </a:effectLst>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385717A-F73B-4EC6-A425-4C73955FDB08}" type="datetimeFigureOut">
              <a:rPr lang="zh-CN" altLang="en-US" smtClean="0"/>
              <a:t>2020/4/29</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A957937D-F794-402F-BD26-F6FA2B352968}" type="slidenum">
              <a:rPr lang="zh-CN" altLang="en-US" smtClean="0"/>
              <a:t>‹#›</a:t>
            </a:fld>
            <a:endParaRPr lang="zh-CN" altLang="en-US"/>
          </a:p>
        </p:txBody>
      </p:sp>
      <p:sp>
        <p:nvSpPr>
          <p:cNvPr id="5" name="Rectangle 4"/>
          <p:cNvSpPr/>
          <p:nvPr userDrawn="1"/>
        </p:nvSpPr>
        <p:spPr>
          <a:xfrm>
            <a:off x="6228184" y="6165304"/>
            <a:ext cx="2874505" cy="584775"/>
          </a:xfrm>
          <a:prstGeom prst="rect">
            <a:avLst/>
          </a:prstGeom>
          <a:noFill/>
        </p:spPr>
        <p:txBody>
          <a:bodyPr wrap="none" lIns="91440" tIns="45720" rIns="91440" bIns="45720">
            <a:spAutoFit/>
          </a:bodyPr>
          <a:lstStyle/>
          <a:p>
            <a:pPr lvl="0" algn="ctr"/>
            <a:r>
              <a:rPr lang="zh-CN" altLang="en-US" sz="1600" b="1" kern="1200" cap="none" spc="0" dirty="0">
                <a:ln w="1905"/>
                <a:solidFill>
                  <a:schemeClr val="accent1">
                    <a:lumMod val="90000"/>
                  </a:schemeClr>
                </a:solidFill>
                <a:effectLst>
                  <a:innerShdw blurRad="69850" dist="43180" dir="5400000">
                    <a:srgbClr val="000000">
                      <a:alpha val="65000"/>
                    </a:srgbClr>
                  </a:innerShdw>
                </a:effectLst>
                <a:latin typeface="黑体" pitchFamily="2" charset="-122"/>
                <a:ea typeface="黑体" pitchFamily="2" charset="-122"/>
                <a:cs typeface="+mn-cs"/>
              </a:rPr>
              <a:t>哈尔滨工业大学 计算机学院 </a:t>
            </a:r>
            <a:endParaRPr lang="en-US" altLang="zh-CN" sz="1600" b="1" kern="1200" cap="none" spc="0" dirty="0">
              <a:ln w="1905"/>
              <a:solidFill>
                <a:schemeClr val="accent1">
                  <a:lumMod val="90000"/>
                </a:schemeClr>
              </a:solidFill>
              <a:effectLst>
                <a:innerShdw blurRad="69850" dist="43180" dir="5400000">
                  <a:srgbClr val="000000">
                    <a:alpha val="65000"/>
                  </a:srgbClr>
                </a:innerShdw>
              </a:effectLst>
              <a:latin typeface="黑体" pitchFamily="2" charset="-122"/>
              <a:ea typeface="黑体" pitchFamily="2" charset="-122"/>
              <a:cs typeface="+mn-cs"/>
            </a:endParaRPr>
          </a:p>
          <a:p>
            <a:pPr lvl="0" algn="ctr"/>
            <a:r>
              <a:rPr lang="zh-CN" altLang="en-US" sz="1600" b="1" kern="1200" cap="none" spc="0" dirty="0">
                <a:ln w="1905"/>
                <a:solidFill>
                  <a:schemeClr val="accent1">
                    <a:lumMod val="90000"/>
                  </a:schemeClr>
                </a:solidFill>
                <a:effectLst>
                  <a:innerShdw blurRad="69850" dist="43180" dir="5400000">
                    <a:srgbClr val="000000">
                      <a:alpha val="65000"/>
                    </a:srgbClr>
                  </a:innerShdw>
                </a:effectLst>
                <a:latin typeface="黑体" pitchFamily="2" charset="-122"/>
                <a:ea typeface="黑体" pitchFamily="2" charset="-122"/>
                <a:cs typeface="+mn-cs"/>
              </a:rPr>
              <a:t>模式识别与智能系统研究中心</a:t>
            </a:r>
            <a:endParaRPr lang="zh-CN" altLang="en-US" sz="5400" b="1" cap="none" spc="0" dirty="0">
              <a:ln w="1905"/>
              <a:solidFill>
                <a:schemeClr val="accent1">
                  <a:lumMod val="90000"/>
                </a:schemeClr>
              </a:solidFill>
              <a:effectLst>
                <a:innerShdw blurRad="69850" dist="43180" dir="5400000">
                  <a:srgbClr val="000000">
                    <a:alpha val="65000"/>
                  </a:srgbClr>
                </a:innerShdw>
              </a:effectLst>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altLang="zh-CN"/>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
        <p:nvSpPr>
          <p:cNvPr id="5" name="Date Placeholder 4"/>
          <p:cNvSpPr>
            <a:spLocks noGrp="1"/>
          </p:cNvSpPr>
          <p:nvPr>
            <p:ph type="dt" sz="half" idx="10"/>
          </p:nvPr>
        </p:nvSpPr>
        <p:spPr/>
        <p:txBody>
          <a:bodyPr/>
          <a:lstStyle/>
          <a:p>
            <a:fld id="{8385717A-F73B-4EC6-A425-4C73955FDB08}" type="datetimeFigureOut">
              <a:rPr lang="zh-CN" altLang="en-US" smtClean="0"/>
              <a:t>2020/4/29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957937D-F794-402F-BD26-F6FA2B352968}" type="slidenum">
              <a:rPr lang="zh-CN" altLang="en-US" smtClean="0"/>
              <a:t>‹#›</a:t>
            </a:fld>
            <a:endParaRPr lang="zh-CN" alt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10" name="Rectangle 9"/>
          <p:cNvSpPr/>
          <p:nvPr userDrawn="1"/>
        </p:nvSpPr>
        <p:spPr>
          <a:xfrm>
            <a:off x="6228184" y="6165304"/>
            <a:ext cx="2874505" cy="584775"/>
          </a:xfrm>
          <a:prstGeom prst="rect">
            <a:avLst/>
          </a:prstGeom>
          <a:noFill/>
        </p:spPr>
        <p:txBody>
          <a:bodyPr wrap="none" lIns="91440" tIns="45720" rIns="91440" bIns="45720">
            <a:spAutoFit/>
          </a:bodyPr>
          <a:lstStyle/>
          <a:p>
            <a:pPr lvl="0" algn="ctr"/>
            <a:r>
              <a:rPr lang="zh-CN" altLang="en-US" sz="1600" b="1" kern="1200" cap="none" spc="0" dirty="0">
                <a:ln w="1905"/>
                <a:solidFill>
                  <a:schemeClr val="accent1">
                    <a:lumMod val="90000"/>
                  </a:schemeClr>
                </a:solidFill>
                <a:effectLst>
                  <a:innerShdw blurRad="69850" dist="43180" dir="5400000">
                    <a:srgbClr val="000000">
                      <a:alpha val="65000"/>
                    </a:srgbClr>
                  </a:innerShdw>
                </a:effectLst>
                <a:latin typeface="黑体" pitchFamily="2" charset="-122"/>
                <a:ea typeface="黑体" pitchFamily="2" charset="-122"/>
                <a:cs typeface="+mn-cs"/>
              </a:rPr>
              <a:t>哈尔滨工业大学 计算机学院 </a:t>
            </a:r>
            <a:endParaRPr lang="en-US" altLang="zh-CN" sz="1600" b="1" kern="1200" cap="none" spc="0" dirty="0">
              <a:ln w="1905"/>
              <a:solidFill>
                <a:schemeClr val="accent1">
                  <a:lumMod val="90000"/>
                </a:schemeClr>
              </a:solidFill>
              <a:effectLst>
                <a:innerShdw blurRad="69850" dist="43180" dir="5400000">
                  <a:srgbClr val="000000">
                    <a:alpha val="65000"/>
                  </a:srgbClr>
                </a:innerShdw>
              </a:effectLst>
              <a:latin typeface="黑体" pitchFamily="2" charset="-122"/>
              <a:ea typeface="黑体" pitchFamily="2" charset="-122"/>
              <a:cs typeface="+mn-cs"/>
            </a:endParaRPr>
          </a:p>
          <a:p>
            <a:pPr lvl="0" algn="ctr"/>
            <a:r>
              <a:rPr lang="zh-CN" altLang="en-US" sz="1600" b="1" kern="1200" cap="none" spc="0" dirty="0">
                <a:ln w="1905"/>
                <a:solidFill>
                  <a:schemeClr val="accent1">
                    <a:lumMod val="90000"/>
                  </a:schemeClr>
                </a:solidFill>
                <a:effectLst>
                  <a:innerShdw blurRad="69850" dist="43180" dir="5400000">
                    <a:srgbClr val="000000">
                      <a:alpha val="65000"/>
                    </a:srgbClr>
                  </a:innerShdw>
                </a:effectLst>
                <a:latin typeface="黑体" pitchFamily="2" charset="-122"/>
                <a:ea typeface="黑体" pitchFamily="2" charset="-122"/>
                <a:cs typeface="+mn-cs"/>
              </a:rPr>
              <a:t>模式识别与智能系统研究中心</a:t>
            </a:r>
            <a:endParaRPr lang="zh-CN" altLang="en-US" sz="5400" b="1" cap="none" spc="0" dirty="0">
              <a:ln w="1905"/>
              <a:solidFill>
                <a:schemeClr val="accent1">
                  <a:lumMod val="90000"/>
                </a:schemeClr>
              </a:solidFill>
              <a:effectLst>
                <a:innerShdw blurRad="69850" dist="43180" dir="5400000">
                  <a:srgbClr val="000000">
                    <a:alpha val="65000"/>
                  </a:srgbClr>
                </a:innerShdw>
              </a:effectLst>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altLang="zh-CN"/>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zh-CN"/>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
        <p:nvSpPr>
          <p:cNvPr id="5" name="Date Placeholder 4"/>
          <p:cNvSpPr>
            <a:spLocks noGrp="1"/>
          </p:cNvSpPr>
          <p:nvPr>
            <p:ph type="dt" sz="half" idx="10"/>
          </p:nvPr>
        </p:nvSpPr>
        <p:spPr/>
        <p:txBody>
          <a:bodyPr/>
          <a:lstStyle/>
          <a:p>
            <a:fld id="{8385717A-F73B-4EC6-A425-4C73955FDB08}" type="datetimeFigureOut">
              <a:rPr lang="zh-CN" altLang="en-US" smtClean="0"/>
              <a:t>2020/4/29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957937D-F794-402F-BD26-F6FA2B352968}" type="slidenum">
              <a:rPr lang="zh-CN" altLang="en-US" smtClean="0"/>
              <a:t>‹#›</a:t>
            </a:fld>
            <a:endParaRPr lang="zh-CN" altLang="en-US"/>
          </a:p>
        </p:txBody>
      </p:sp>
      <p:sp>
        <p:nvSpPr>
          <p:cNvPr id="8" name="Rectangle 7"/>
          <p:cNvSpPr/>
          <p:nvPr userDrawn="1"/>
        </p:nvSpPr>
        <p:spPr>
          <a:xfrm>
            <a:off x="6228184" y="6165304"/>
            <a:ext cx="2874505" cy="584775"/>
          </a:xfrm>
          <a:prstGeom prst="rect">
            <a:avLst/>
          </a:prstGeom>
          <a:noFill/>
        </p:spPr>
        <p:txBody>
          <a:bodyPr wrap="none" lIns="91440" tIns="45720" rIns="91440" bIns="45720">
            <a:spAutoFit/>
          </a:bodyPr>
          <a:lstStyle/>
          <a:p>
            <a:pPr lvl="0" algn="ctr"/>
            <a:r>
              <a:rPr lang="zh-CN" altLang="en-US" sz="1600" b="1" kern="1200" cap="none" spc="0" dirty="0">
                <a:ln w="1905"/>
                <a:solidFill>
                  <a:schemeClr val="accent1">
                    <a:lumMod val="90000"/>
                  </a:schemeClr>
                </a:solidFill>
                <a:effectLst>
                  <a:innerShdw blurRad="69850" dist="43180" dir="5400000">
                    <a:srgbClr val="000000">
                      <a:alpha val="65000"/>
                    </a:srgbClr>
                  </a:innerShdw>
                </a:effectLst>
                <a:latin typeface="黑体" pitchFamily="2" charset="-122"/>
                <a:ea typeface="黑体" pitchFamily="2" charset="-122"/>
                <a:cs typeface="+mn-cs"/>
              </a:rPr>
              <a:t>哈尔滨工业大学 计算机学院 </a:t>
            </a:r>
            <a:endParaRPr lang="en-US" altLang="zh-CN" sz="1600" b="1" kern="1200" cap="none" spc="0" dirty="0">
              <a:ln w="1905"/>
              <a:solidFill>
                <a:schemeClr val="accent1">
                  <a:lumMod val="90000"/>
                </a:schemeClr>
              </a:solidFill>
              <a:effectLst>
                <a:innerShdw blurRad="69850" dist="43180" dir="5400000">
                  <a:srgbClr val="000000">
                    <a:alpha val="65000"/>
                  </a:srgbClr>
                </a:innerShdw>
              </a:effectLst>
              <a:latin typeface="黑体" pitchFamily="2" charset="-122"/>
              <a:ea typeface="黑体" pitchFamily="2" charset="-122"/>
              <a:cs typeface="+mn-cs"/>
            </a:endParaRPr>
          </a:p>
          <a:p>
            <a:pPr lvl="0" algn="ctr"/>
            <a:r>
              <a:rPr lang="zh-CN" altLang="en-US" sz="1600" b="1" kern="1200" cap="none" spc="0" dirty="0">
                <a:ln w="1905"/>
                <a:solidFill>
                  <a:schemeClr val="accent1">
                    <a:lumMod val="90000"/>
                  </a:schemeClr>
                </a:solidFill>
                <a:effectLst>
                  <a:innerShdw blurRad="69850" dist="43180" dir="5400000">
                    <a:srgbClr val="000000">
                      <a:alpha val="65000"/>
                    </a:srgbClr>
                  </a:innerShdw>
                </a:effectLst>
                <a:latin typeface="黑体" pitchFamily="2" charset="-122"/>
                <a:ea typeface="黑体" pitchFamily="2" charset="-122"/>
                <a:cs typeface="+mn-cs"/>
              </a:rPr>
              <a:t>模式识别与智能系统研究中心</a:t>
            </a:r>
            <a:endParaRPr lang="zh-CN" altLang="en-US" sz="5400" b="1" cap="none" spc="0" dirty="0">
              <a:ln w="1905"/>
              <a:solidFill>
                <a:schemeClr val="accent1">
                  <a:lumMod val="90000"/>
                </a:schemeClr>
              </a:solidFill>
              <a:effectLst>
                <a:innerShdw blurRad="69850" dist="43180" dir="5400000">
                  <a:srgbClr val="000000">
                    <a:alpha val="65000"/>
                  </a:srgbClr>
                </a:innerShdw>
              </a:effectLst>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theme" Target="../theme/theme2.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altLang="zh-CN" dirty="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8385717A-F73B-4EC6-A425-4C73955FDB08}" type="datetimeFigureOut">
              <a:rPr lang="zh-CN" altLang="en-US" smtClean="0"/>
              <a:t>2020/4/29</a:t>
            </a:fld>
            <a:endParaRPr lang="zh-CN" alt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zh-CN" altLang="en-US"/>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r>
              <a:rPr lang="zh-CN" altLang="en-US" dirty="0"/>
              <a:t>模式识别</a:t>
            </a:r>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708" r:id="rId12"/>
    <p:sldLayoutId id="2147483709" r:id="rId13"/>
    <p:sldLayoutId id="2147483710" r:id="rId14"/>
  </p:sldLayoutIdLst>
  <p:txStyles>
    <p:titleStyle>
      <a:lvl1pPr algn="l" defTabSz="914400" rtl="0" eaLnBrk="1" latinLnBrk="0" hangingPunct="1">
        <a:spcBef>
          <a:spcPct val="0"/>
        </a:spcBef>
        <a:buNone/>
        <a:defRPr sz="4000" kern="1200" spc="-100" baseline="0">
          <a:solidFill>
            <a:schemeClr val="tx1"/>
          </a:solidFill>
          <a:latin typeface="+mj-lt"/>
          <a:ea typeface="黑体" pitchFamily="2" charset="-122"/>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ltLang="zh-CN"/>
              <a:t>Click to edit Master title style</a:t>
            </a:r>
            <a:endParaRPr lang="zh-CN" alt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7BF96C4-D820-4CF2-AA2F-B0EAC74A149D}" type="datetimeFigureOut">
              <a:rPr lang="zh-CN" altLang="en-US" smtClean="0"/>
              <a:t>2020/4/29</a:t>
            </a:fld>
            <a:endParaRPr lang="zh-CN" alt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CB0D6E2-68AE-4397-BE73-E4DC9E7F4D93}" type="slidenum">
              <a:rPr lang="zh-CN" altLang="en-US" smtClean="0"/>
              <a:t>‹#›</a:t>
            </a:fld>
            <a:endParaRPr lang="zh-CN" altLang="en-US"/>
          </a:p>
        </p:txBody>
      </p:sp>
    </p:spTree>
    <p:extLst>
      <p:ext uri="{BB962C8B-B14F-4D97-AF65-F5344CB8AC3E}">
        <p14:creationId xmlns:p14="http://schemas.microsoft.com/office/powerpoint/2010/main" val="4149744256"/>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31.bin"/><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image" Target="../media/image31.wmf"/><Relationship Id="rId5" Type="http://schemas.openxmlformats.org/officeDocument/2006/relationships/oleObject" Target="../embeddings/oleObject32.bin"/><Relationship Id="rId4" Type="http://schemas.openxmlformats.org/officeDocument/2006/relationships/image" Target="../media/image30.wmf"/></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vmlDrawing" Target="../drawings/vmlDrawing10.vml"/><Relationship Id="rId5" Type="http://schemas.openxmlformats.org/officeDocument/2006/relationships/image" Target="../media/image32.wmf"/><Relationship Id="rId4" Type="http://schemas.openxmlformats.org/officeDocument/2006/relationships/oleObject" Target="../embeddings/oleObject33.bin"/></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image" Target="../media/image32.wmf"/><Relationship Id="rId5" Type="http://schemas.openxmlformats.org/officeDocument/2006/relationships/oleObject" Target="../embeddings/oleObject34.bin"/><Relationship Id="rId4" Type="http://schemas.openxmlformats.org/officeDocument/2006/relationships/image" Target="../media/image33.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vmlDrawing" Target="../drawings/vmlDrawing12.vml"/><Relationship Id="rId5" Type="http://schemas.openxmlformats.org/officeDocument/2006/relationships/image" Target="../media/image34.png"/><Relationship Id="rId4" Type="http://schemas.openxmlformats.org/officeDocument/2006/relationships/oleObject" Target="../embeddings/oleObject35.bin"/></Relationships>
</file>

<file path=ppt/slides/_rels/slide1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image" Target="../media/image38.png"/><Relationship Id="rId7" Type="http://schemas.openxmlformats.org/officeDocument/2006/relationships/image" Target="../media/image37.wmf"/><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oleObject" Target="../embeddings/oleObject37.bin"/><Relationship Id="rId5" Type="http://schemas.openxmlformats.org/officeDocument/2006/relationships/image" Target="../media/image36.wmf"/><Relationship Id="rId4" Type="http://schemas.openxmlformats.org/officeDocument/2006/relationships/oleObject" Target="../embeddings/oleObject36.bin"/></Relationships>
</file>

<file path=ppt/slides/_rels/slide16.xml.rels><?xml version="1.0" encoding="UTF-8" standalone="yes"?>
<Relationships xmlns="http://schemas.openxmlformats.org/package/2006/relationships"><Relationship Id="rId8" Type="http://schemas.openxmlformats.org/officeDocument/2006/relationships/oleObject" Target="../embeddings/oleObject40.bin"/><Relationship Id="rId3" Type="http://schemas.openxmlformats.org/officeDocument/2006/relationships/notesSlide" Target="../notesSlides/notesSlide6.xml"/><Relationship Id="rId7" Type="http://schemas.openxmlformats.org/officeDocument/2006/relationships/image" Target="../media/image41.wmf"/><Relationship Id="rId2" Type="http://schemas.openxmlformats.org/officeDocument/2006/relationships/slideLayout" Target="../slideLayouts/slideLayout2.xml"/><Relationship Id="rId1" Type="http://schemas.openxmlformats.org/officeDocument/2006/relationships/vmlDrawing" Target="../drawings/vmlDrawing14.vml"/><Relationship Id="rId6" Type="http://schemas.openxmlformats.org/officeDocument/2006/relationships/oleObject" Target="../embeddings/oleObject39.bin"/><Relationship Id="rId11" Type="http://schemas.openxmlformats.org/officeDocument/2006/relationships/image" Target="../media/image43.wmf"/><Relationship Id="rId5" Type="http://schemas.openxmlformats.org/officeDocument/2006/relationships/image" Target="../media/image40.wmf"/><Relationship Id="rId10" Type="http://schemas.openxmlformats.org/officeDocument/2006/relationships/oleObject" Target="../embeddings/oleObject41.bin"/><Relationship Id="rId4" Type="http://schemas.openxmlformats.org/officeDocument/2006/relationships/oleObject" Target="../embeddings/oleObject38.bin"/><Relationship Id="rId9" Type="http://schemas.openxmlformats.org/officeDocument/2006/relationships/image" Target="../media/image42.wmf"/></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42.bin"/><Relationship Id="rId2" Type="http://schemas.openxmlformats.org/officeDocument/2006/relationships/slideLayout" Target="../slideLayouts/slideLayout2.xml"/><Relationship Id="rId1" Type="http://schemas.openxmlformats.org/officeDocument/2006/relationships/vmlDrawing" Target="../drawings/vmlDrawing15.vml"/><Relationship Id="rId6" Type="http://schemas.openxmlformats.org/officeDocument/2006/relationships/image" Target="../media/image44.wmf"/><Relationship Id="rId5" Type="http://schemas.openxmlformats.org/officeDocument/2006/relationships/oleObject" Target="../embeddings/oleObject43.bin"/><Relationship Id="rId4" Type="http://schemas.openxmlformats.org/officeDocument/2006/relationships/image" Target="../media/image40.wmf"/></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7.xml"/><Relationship Id="rId7" Type="http://schemas.openxmlformats.org/officeDocument/2006/relationships/image" Target="../media/image46.wmf"/><Relationship Id="rId2" Type="http://schemas.openxmlformats.org/officeDocument/2006/relationships/slideLayout" Target="../slideLayouts/slideLayout2.xml"/><Relationship Id="rId1" Type="http://schemas.openxmlformats.org/officeDocument/2006/relationships/vmlDrawing" Target="../drawings/vmlDrawing16.vml"/><Relationship Id="rId6" Type="http://schemas.openxmlformats.org/officeDocument/2006/relationships/oleObject" Target="../embeddings/oleObject45.bin"/><Relationship Id="rId5" Type="http://schemas.openxmlformats.org/officeDocument/2006/relationships/image" Target="../media/image45.wmf"/><Relationship Id="rId4" Type="http://schemas.openxmlformats.org/officeDocument/2006/relationships/oleObject" Target="../embeddings/oleObject44.bin"/></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2.png"/><Relationship Id="rId4" Type="http://schemas.openxmlformats.org/officeDocument/2006/relationships/oleObject" Target="../embeddings/oleObject1.bin"/></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8.xml"/><Relationship Id="rId7" Type="http://schemas.openxmlformats.org/officeDocument/2006/relationships/image" Target="../media/image48.wmf"/><Relationship Id="rId2" Type="http://schemas.openxmlformats.org/officeDocument/2006/relationships/slideLayout" Target="../slideLayouts/slideLayout2.xml"/><Relationship Id="rId1" Type="http://schemas.openxmlformats.org/officeDocument/2006/relationships/vmlDrawing" Target="../drawings/vmlDrawing17.vml"/><Relationship Id="rId6" Type="http://schemas.openxmlformats.org/officeDocument/2006/relationships/oleObject" Target="../embeddings/oleObject47.bin"/><Relationship Id="rId5" Type="http://schemas.openxmlformats.org/officeDocument/2006/relationships/image" Target="../media/image47.wmf"/><Relationship Id="rId4" Type="http://schemas.openxmlformats.org/officeDocument/2006/relationships/oleObject" Target="../embeddings/oleObject46.bin"/></Relationships>
</file>

<file path=ppt/slides/_rels/slide21.xml.rels><?xml version="1.0" encoding="UTF-8" standalone="yes"?>
<Relationships xmlns="http://schemas.openxmlformats.org/package/2006/relationships"><Relationship Id="rId8" Type="http://schemas.openxmlformats.org/officeDocument/2006/relationships/oleObject" Target="../embeddings/oleObject50.bin"/><Relationship Id="rId13" Type="http://schemas.openxmlformats.org/officeDocument/2006/relationships/image" Target="../media/image53.wmf"/><Relationship Id="rId18" Type="http://schemas.openxmlformats.org/officeDocument/2006/relationships/oleObject" Target="../embeddings/oleObject55.bin"/><Relationship Id="rId26" Type="http://schemas.openxmlformats.org/officeDocument/2006/relationships/oleObject" Target="../embeddings/oleObject59.bin"/><Relationship Id="rId3" Type="http://schemas.openxmlformats.org/officeDocument/2006/relationships/notesSlide" Target="../notesSlides/notesSlide9.xml"/><Relationship Id="rId21" Type="http://schemas.openxmlformats.org/officeDocument/2006/relationships/image" Target="../media/image57.wmf"/><Relationship Id="rId34" Type="http://schemas.openxmlformats.org/officeDocument/2006/relationships/oleObject" Target="../embeddings/oleObject63.bin"/><Relationship Id="rId7" Type="http://schemas.openxmlformats.org/officeDocument/2006/relationships/image" Target="../media/image50.wmf"/><Relationship Id="rId12" Type="http://schemas.openxmlformats.org/officeDocument/2006/relationships/oleObject" Target="../embeddings/oleObject52.bin"/><Relationship Id="rId17" Type="http://schemas.openxmlformats.org/officeDocument/2006/relationships/image" Target="../media/image55.wmf"/><Relationship Id="rId25" Type="http://schemas.openxmlformats.org/officeDocument/2006/relationships/image" Target="../media/image59.wmf"/><Relationship Id="rId33" Type="http://schemas.openxmlformats.org/officeDocument/2006/relationships/image" Target="../media/image63.wmf"/><Relationship Id="rId2" Type="http://schemas.openxmlformats.org/officeDocument/2006/relationships/slideLayout" Target="../slideLayouts/slideLayout2.xml"/><Relationship Id="rId16" Type="http://schemas.openxmlformats.org/officeDocument/2006/relationships/oleObject" Target="../embeddings/oleObject54.bin"/><Relationship Id="rId20" Type="http://schemas.openxmlformats.org/officeDocument/2006/relationships/oleObject" Target="../embeddings/oleObject56.bin"/><Relationship Id="rId29" Type="http://schemas.openxmlformats.org/officeDocument/2006/relationships/image" Target="../media/image61.wmf"/><Relationship Id="rId1" Type="http://schemas.openxmlformats.org/officeDocument/2006/relationships/vmlDrawing" Target="../drawings/vmlDrawing18.vml"/><Relationship Id="rId6" Type="http://schemas.openxmlformats.org/officeDocument/2006/relationships/oleObject" Target="../embeddings/oleObject49.bin"/><Relationship Id="rId11" Type="http://schemas.openxmlformats.org/officeDocument/2006/relationships/image" Target="../media/image52.wmf"/><Relationship Id="rId24" Type="http://schemas.openxmlformats.org/officeDocument/2006/relationships/oleObject" Target="../embeddings/oleObject58.bin"/><Relationship Id="rId32" Type="http://schemas.openxmlformats.org/officeDocument/2006/relationships/oleObject" Target="../embeddings/oleObject62.bin"/><Relationship Id="rId5" Type="http://schemas.openxmlformats.org/officeDocument/2006/relationships/image" Target="../media/image49.wmf"/><Relationship Id="rId15" Type="http://schemas.openxmlformats.org/officeDocument/2006/relationships/image" Target="../media/image54.wmf"/><Relationship Id="rId23" Type="http://schemas.openxmlformats.org/officeDocument/2006/relationships/image" Target="../media/image58.wmf"/><Relationship Id="rId28" Type="http://schemas.openxmlformats.org/officeDocument/2006/relationships/oleObject" Target="../embeddings/oleObject60.bin"/><Relationship Id="rId10" Type="http://schemas.openxmlformats.org/officeDocument/2006/relationships/oleObject" Target="../embeddings/oleObject51.bin"/><Relationship Id="rId19" Type="http://schemas.openxmlformats.org/officeDocument/2006/relationships/image" Target="../media/image56.wmf"/><Relationship Id="rId31" Type="http://schemas.openxmlformats.org/officeDocument/2006/relationships/image" Target="../media/image62.wmf"/><Relationship Id="rId4" Type="http://schemas.openxmlformats.org/officeDocument/2006/relationships/oleObject" Target="../embeddings/oleObject48.bin"/><Relationship Id="rId9" Type="http://schemas.openxmlformats.org/officeDocument/2006/relationships/image" Target="../media/image51.wmf"/><Relationship Id="rId14" Type="http://schemas.openxmlformats.org/officeDocument/2006/relationships/oleObject" Target="../embeddings/oleObject53.bin"/><Relationship Id="rId22" Type="http://schemas.openxmlformats.org/officeDocument/2006/relationships/oleObject" Target="../embeddings/oleObject57.bin"/><Relationship Id="rId27" Type="http://schemas.openxmlformats.org/officeDocument/2006/relationships/image" Target="../media/image60.wmf"/><Relationship Id="rId30" Type="http://schemas.openxmlformats.org/officeDocument/2006/relationships/oleObject" Target="../embeddings/oleObject61.bin"/><Relationship Id="rId35" Type="http://schemas.openxmlformats.org/officeDocument/2006/relationships/image" Target="../media/image64.wmf"/></Relationships>
</file>

<file path=ppt/slides/_rels/slide22.xml.rels><?xml version="1.0" encoding="UTF-8" standalone="yes"?>
<Relationships xmlns="http://schemas.openxmlformats.org/package/2006/relationships"><Relationship Id="rId8" Type="http://schemas.openxmlformats.org/officeDocument/2006/relationships/oleObject" Target="../embeddings/oleObject66.bin"/><Relationship Id="rId13" Type="http://schemas.openxmlformats.org/officeDocument/2006/relationships/image" Target="../media/image66.wmf"/><Relationship Id="rId18" Type="http://schemas.openxmlformats.org/officeDocument/2006/relationships/oleObject" Target="../embeddings/oleObject71.bin"/><Relationship Id="rId3" Type="http://schemas.openxmlformats.org/officeDocument/2006/relationships/notesSlide" Target="../notesSlides/notesSlide10.xml"/><Relationship Id="rId21" Type="http://schemas.openxmlformats.org/officeDocument/2006/relationships/image" Target="../media/image70.wmf"/><Relationship Id="rId7" Type="http://schemas.openxmlformats.org/officeDocument/2006/relationships/image" Target="../media/image60.wmf"/><Relationship Id="rId12" Type="http://schemas.openxmlformats.org/officeDocument/2006/relationships/oleObject" Target="../embeddings/oleObject68.bin"/><Relationship Id="rId17" Type="http://schemas.openxmlformats.org/officeDocument/2006/relationships/image" Target="../media/image68.wmf"/><Relationship Id="rId25" Type="http://schemas.openxmlformats.org/officeDocument/2006/relationships/image" Target="../media/image71.wmf"/><Relationship Id="rId2" Type="http://schemas.openxmlformats.org/officeDocument/2006/relationships/slideLayout" Target="../slideLayouts/slideLayout2.xml"/><Relationship Id="rId16" Type="http://schemas.openxmlformats.org/officeDocument/2006/relationships/oleObject" Target="../embeddings/oleObject70.bin"/><Relationship Id="rId20" Type="http://schemas.openxmlformats.org/officeDocument/2006/relationships/oleObject" Target="../embeddings/oleObject72.bin"/><Relationship Id="rId1" Type="http://schemas.openxmlformats.org/officeDocument/2006/relationships/vmlDrawing" Target="../drawings/vmlDrawing19.vml"/><Relationship Id="rId6" Type="http://schemas.openxmlformats.org/officeDocument/2006/relationships/oleObject" Target="../embeddings/oleObject65.bin"/><Relationship Id="rId11" Type="http://schemas.openxmlformats.org/officeDocument/2006/relationships/image" Target="../media/image62.wmf"/><Relationship Id="rId24" Type="http://schemas.openxmlformats.org/officeDocument/2006/relationships/oleObject" Target="../embeddings/oleObject74.bin"/><Relationship Id="rId5" Type="http://schemas.openxmlformats.org/officeDocument/2006/relationships/image" Target="../media/image65.wmf"/><Relationship Id="rId15" Type="http://schemas.openxmlformats.org/officeDocument/2006/relationships/image" Target="../media/image67.wmf"/><Relationship Id="rId23" Type="http://schemas.openxmlformats.org/officeDocument/2006/relationships/image" Target="../media/image63.wmf"/><Relationship Id="rId10" Type="http://schemas.openxmlformats.org/officeDocument/2006/relationships/oleObject" Target="../embeddings/oleObject67.bin"/><Relationship Id="rId19" Type="http://schemas.openxmlformats.org/officeDocument/2006/relationships/image" Target="../media/image69.wmf"/><Relationship Id="rId4" Type="http://schemas.openxmlformats.org/officeDocument/2006/relationships/oleObject" Target="../embeddings/oleObject64.bin"/><Relationship Id="rId9" Type="http://schemas.openxmlformats.org/officeDocument/2006/relationships/image" Target="../media/image61.wmf"/><Relationship Id="rId14" Type="http://schemas.openxmlformats.org/officeDocument/2006/relationships/oleObject" Target="../embeddings/oleObject69.bin"/><Relationship Id="rId22" Type="http://schemas.openxmlformats.org/officeDocument/2006/relationships/oleObject" Target="../embeddings/oleObject73.bin"/></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1.xml"/><Relationship Id="rId7" Type="http://schemas.openxmlformats.org/officeDocument/2006/relationships/image" Target="../media/image73.wmf"/><Relationship Id="rId2" Type="http://schemas.openxmlformats.org/officeDocument/2006/relationships/slideLayout" Target="../slideLayouts/slideLayout2.xml"/><Relationship Id="rId1" Type="http://schemas.openxmlformats.org/officeDocument/2006/relationships/vmlDrawing" Target="../drawings/vmlDrawing20.vml"/><Relationship Id="rId6" Type="http://schemas.openxmlformats.org/officeDocument/2006/relationships/oleObject" Target="../embeddings/oleObject76.bin"/><Relationship Id="rId5" Type="http://schemas.openxmlformats.org/officeDocument/2006/relationships/image" Target="../media/image72.wmf"/><Relationship Id="rId4" Type="http://schemas.openxmlformats.org/officeDocument/2006/relationships/oleObject" Target="../embeddings/oleObject75.bin"/></Relationships>
</file>

<file path=ppt/slides/_rels/slide24.xml.rels><?xml version="1.0" encoding="UTF-8" standalone="yes"?>
<Relationships xmlns="http://schemas.openxmlformats.org/package/2006/relationships"><Relationship Id="rId8" Type="http://schemas.openxmlformats.org/officeDocument/2006/relationships/oleObject" Target="../embeddings/oleObject79.bin"/><Relationship Id="rId3" Type="http://schemas.openxmlformats.org/officeDocument/2006/relationships/notesSlide" Target="../notesSlides/notesSlide12.xml"/><Relationship Id="rId7" Type="http://schemas.openxmlformats.org/officeDocument/2006/relationships/image" Target="../media/image75.wmf"/><Relationship Id="rId2" Type="http://schemas.openxmlformats.org/officeDocument/2006/relationships/slideLayout" Target="../slideLayouts/slideLayout2.xml"/><Relationship Id="rId1" Type="http://schemas.openxmlformats.org/officeDocument/2006/relationships/vmlDrawing" Target="../drawings/vmlDrawing21.vml"/><Relationship Id="rId6" Type="http://schemas.openxmlformats.org/officeDocument/2006/relationships/oleObject" Target="../embeddings/oleObject78.bin"/><Relationship Id="rId11" Type="http://schemas.openxmlformats.org/officeDocument/2006/relationships/image" Target="../media/image77.wmf"/><Relationship Id="rId5" Type="http://schemas.openxmlformats.org/officeDocument/2006/relationships/image" Target="../media/image74.wmf"/><Relationship Id="rId10" Type="http://schemas.openxmlformats.org/officeDocument/2006/relationships/oleObject" Target="../embeddings/oleObject80.bin"/><Relationship Id="rId4" Type="http://schemas.openxmlformats.org/officeDocument/2006/relationships/oleObject" Target="../embeddings/oleObject77.bin"/><Relationship Id="rId9" Type="http://schemas.openxmlformats.org/officeDocument/2006/relationships/image" Target="../media/image76.wmf"/></Relationships>
</file>

<file path=ppt/slides/_rels/slide25.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notesSlide" Target="../notesSlides/notesSlide13.xml"/><Relationship Id="rId1" Type="http://schemas.openxmlformats.org/officeDocument/2006/relationships/slideLayout" Target="../slideLayouts/slideLayout12.xml"/><Relationship Id="rId6" Type="http://schemas.openxmlformats.org/officeDocument/2006/relationships/image" Target="../media/image81.png"/><Relationship Id="rId5" Type="http://schemas.openxmlformats.org/officeDocument/2006/relationships/image" Target="../media/image80.png"/><Relationship Id="rId4" Type="http://schemas.openxmlformats.org/officeDocument/2006/relationships/image" Target="../media/image79.png"/></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81.bin"/><Relationship Id="rId2" Type="http://schemas.openxmlformats.org/officeDocument/2006/relationships/slideLayout" Target="../slideLayouts/slideLayout2.xml"/><Relationship Id="rId1" Type="http://schemas.openxmlformats.org/officeDocument/2006/relationships/vmlDrawing" Target="../drawings/vmlDrawing22.vml"/><Relationship Id="rId6" Type="http://schemas.openxmlformats.org/officeDocument/2006/relationships/image" Target="../media/image2.png"/><Relationship Id="rId5" Type="http://schemas.openxmlformats.org/officeDocument/2006/relationships/oleObject" Target="../embeddings/oleObject82.bin"/><Relationship Id="rId4" Type="http://schemas.openxmlformats.org/officeDocument/2006/relationships/image" Target="../media/image3.png"/></Relationships>
</file>

<file path=ppt/slides/_rels/slide27.xml.rels><?xml version="1.0" encoding="UTF-8" standalone="yes"?>
<Relationships xmlns="http://schemas.openxmlformats.org/package/2006/relationships"><Relationship Id="rId8" Type="http://schemas.openxmlformats.org/officeDocument/2006/relationships/image" Target="../media/image82.wmf"/><Relationship Id="rId3" Type="http://schemas.openxmlformats.org/officeDocument/2006/relationships/oleObject" Target="../embeddings/oleObject83.bin"/><Relationship Id="rId7" Type="http://schemas.openxmlformats.org/officeDocument/2006/relationships/oleObject" Target="../embeddings/oleObject85.bin"/><Relationship Id="rId12" Type="http://schemas.openxmlformats.org/officeDocument/2006/relationships/image" Target="../media/image84.wmf"/><Relationship Id="rId2" Type="http://schemas.openxmlformats.org/officeDocument/2006/relationships/slideLayout" Target="../slideLayouts/slideLayout2.xml"/><Relationship Id="rId1" Type="http://schemas.openxmlformats.org/officeDocument/2006/relationships/vmlDrawing" Target="../drawings/vmlDrawing23.vml"/><Relationship Id="rId6" Type="http://schemas.openxmlformats.org/officeDocument/2006/relationships/image" Target="../media/image2.png"/><Relationship Id="rId11" Type="http://schemas.openxmlformats.org/officeDocument/2006/relationships/oleObject" Target="../embeddings/oleObject87.bin"/><Relationship Id="rId5" Type="http://schemas.openxmlformats.org/officeDocument/2006/relationships/oleObject" Target="../embeddings/oleObject84.bin"/><Relationship Id="rId10" Type="http://schemas.openxmlformats.org/officeDocument/2006/relationships/image" Target="../media/image83.wmf"/><Relationship Id="rId4" Type="http://schemas.openxmlformats.org/officeDocument/2006/relationships/image" Target="../media/image3.png"/><Relationship Id="rId9" Type="http://schemas.openxmlformats.org/officeDocument/2006/relationships/oleObject" Target="../embeddings/oleObject86.bin"/></Relationships>
</file>

<file path=ppt/slides/_rels/slide28.xml.rels><?xml version="1.0" encoding="UTF-8" standalone="yes"?>
<Relationships xmlns="http://schemas.openxmlformats.org/package/2006/relationships"><Relationship Id="rId8" Type="http://schemas.openxmlformats.org/officeDocument/2006/relationships/oleObject" Target="../embeddings/oleObject90.bin"/><Relationship Id="rId3" Type="http://schemas.openxmlformats.org/officeDocument/2006/relationships/notesSlide" Target="../notesSlides/notesSlide14.xml"/><Relationship Id="rId7" Type="http://schemas.openxmlformats.org/officeDocument/2006/relationships/image" Target="../media/image86.wmf"/><Relationship Id="rId2" Type="http://schemas.openxmlformats.org/officeDocument/2006/relationships/slideLayout" Target="../slideLayouts/slideLayout2.xml"/><Relationship Id="rId1" Type="http://schemas.openxmlformats.org/officeDocument/2006/relationships/vmlDrawing" Target="../drawings/vmlDrawing24.vml"/><Relationship Id="rId6" Type="http://schemas.openxmlformats.org/officeDocument/2006/relationships/oleObject" Target="../embeddings/oleObject89.bin"/><Relationship Id="rId11" Type="http://schemas.openxmlformats.org/officeDocument/2006/relationships/image" Target="../media/image88.wmf"/><Relationship Id="rId5" Type="http://schemas.openxmlformats.org/officeDocument/2006/relationships/image" Target="../media/image85.wmf"/><Relationship Id="rId10" Type="http://schemas.openxmlformats.org/officeDocument/2006/relationships/oleObject" Target="../embeddings/oleObject91.bin"/><Relationship Id="rId4" Type="http://schemas.openxmlformats.org/officeDocument/2006/relationships/oleObject" Target="../embeddings/oleObject88.bin"/><Relationship Id="rId9" Type="http://schemas.openxmlformats.org/officeDocument/2006/relationships/image" Target="../media/image87.wmf"/></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92.bin"/><Relationship Id="rId2" Type="http://schemas.openxmlformats.org/officeDocument/2006/relationships/slideLayout" Target="../slideLayouts/slideLayout2.xml"/><Relationship Id="rId1" Type="http://schemas.openxmlformats.org/officeDocument/2006/relationships/vmlDrawing" Target="../drawings/vmlDrawing25.vml"/><Relationship Id="rId6" Type="http://schemas.openxmlformats.org/officeDocument/2006/relationships/image" Target="../media/image90.wmf"/><Relationship Id="rId5" Type="http://schemas.openxmlformats.org/officeDocument/2006/relationships/oleObject" Target="../embeddings/oleObject93.bin"/><Relationship Id="rId4" Type="http://schemas.openxmlformats.org/officeDocument/2006/relationships/image" Target="../media/image89.wmf"/></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8" Type="http://schemas.openxmlformats.org/officeDocument/2006/relationships/image" Target="../media/image93.wmf"/><Relationship Id="rId13" Type="http://schemas.openxmlformats.org/officeDocument/2006/relationships/oleObject" Target="../embeddings/oleObject99.bin"/><Relationship Id="rId3" Type="http://schemas.openxmlformats.org/officeDocument/2006/relationships/oleObject" Target="../embeddings/oleObject94.bin"/><Relationship Id="rId7" Type="http://schemas.openxmlformats.org/officeDocument/2006/relationships/oleObject" Target="../embeddings/oleObject96.bin"/><Relationship Id="rId12" Type="http://schemas.openxmlformats.org/officeDocument/2006/relationships/image" Target="../media/image95.wmf"/><Relationship Id="rId2" Type="http://schemas.openxmlformats.org/officeDocument/2006/relationships/slideLayout" Target="../slideLayouts/slideLayout2.xml"/><Relationship Id="rId16" Type="http://schemas.openxmlformats.org/officeDocument/2006/relationships/image" Target="../media/image97.wmf"/><Relationship Id="rId1" Type="http://schemas.openxmlformats.org/officeDocument/2006/relationships/vmlDrawing" Target="../drawings/vmlDrawing26.vml"/><Relationship Id="rId6" Type="http://schemas.openxmlformats.org/officeDocument/2006/relationships/image" Target="../media/image92.wmf"/><Relationship Id="rId11" Type="http://schemas.openxmlformats.org/officeDocument/2006/relationships/oleObject" Target="../embeddings/oleObject98.bin"/><Relationship Id="rId5" Type="http://schemas.openxmlformats.org/officeDocument/2006/relationships/oleObject" Target="../embeddings/oleObject95.bin"/><Relationship Id="rId15" Type="http://schemas.openxmlformats.org/officeDocument/2006/relationships/oleObject" Target="../embeddings/oleObject100.bin"/><Relationship Id="rId10" Type="http://schemas.openxmlformats.org/officeDocument/2006/relationships/image" Target="../media/image94.wmf"/><Relationship Id="rId4" Type="http://schemas.openxmlformats.org/officeDocument/2006/relationships/image" Target="../media/image91.wmf"/><Relationship Id="rId9" Type="http://schemas.openxmlformats.org/officeDocument/2006/relationships/oleObject" Target="../embeddings/oleObject97.bin"/><Relationship Id="rId14" Type="http://schemas.openxmlformats.org/officeDocument/2006/relationships/image" Target="../media/image96.wmf"/></Relationships>
</file>

<file path=ppt/slides/_rels/slide31.xml.rels><?xml version="1.0" encoding="UTF-8" standalone="yes"?>
<Relationships xmlns="http://schemas.openxmlformats.org/package/2006/relationships"><Relationship Id="rId8" Type="http://schemas.openxmlformats.org/officeDocument/2006/relationships/image" Target="../media/image100.wmf"/><Relationship Id="rId3" Type="http://schemas.openxmlformats.org/officeDocument/2006/relationships/oleObject" Target="../embeddings/oleObject101.bin"/><Relationship Id="rId7" Type="http://schemas.openxmlformats.org/officeDocument/2006/relationships/oleObject" Target="../embeddings/oleObject103.bin"/><Relationship Id="rId2" Type="http://schemas.openxmlformats.org/officeDocument/2006/relationships/slideLayout" Target="../slideLayouts/slideLayout2.xml"/><Relationship Id="rId1" Type="http://schemas.openxmlformats.org/officeDocument/2006/relationships/vmlDrawing" Target="../drawings/vmlDrawing27.vml"/><Relationship Id="rId6" Type="http://schemas.openxmlformats.org/officeDocument/2006/relationships/image" Target="../media/image99.wmf"/><Relationship Id="rId5" Type="http://schemas.openxmlformats.org/officeDocument/2006/relationships/oleObject" Target="../embeddings/oleObject102.bin"/><Relationship Id="rId10" Type="http://schemas.openxmlformats.org/officeDocument/2006/relationships/image" Target="../media/image101.wmf"/><Relationship Id="rId4" Type="http://schemas.openxmlformats.org/officeDocument/2006/relationships/image" Target="../media/image98.wmf"/><Relationship Id="rId9" Type="http://schemas.openxmlformats.org/officeDocument/2006/relationships/oleObject" Target="../embeddings/oleObject104.bin"/></Relationships>
</file>

<file path=ppt/slides/_rels/slide32.xml.rels><?xml version="1.0" encoding="UTF-8" standalone="yes"?>
<Relationships xmlns="http://schemas.openxmlformats.org/package/2006/relationships"><Relationship Id="rId8" Type="http://schemas.openxmlformats.org/officeDocument/2006/relationships/oleObject" Target="../embeddings/oleObject107.bin"/><Relationship Id="rId13" Type="http://schemas.openxmlformats.org/officeDocument/2006/relationships/image" Target="../media/image106.wmf"/><Relationship Id="rId18" Type="http://schemas.openxmlformats.org/officeDocument/2006/relationships/oleObject" Target="../embeddings/oleObject112.bin"/><Relationship Id="rId3" Type="http://schemas.openxmlformats.org/officeDocument/2006/relationships/notesSlide" Target="../notesSlides/notesSlide15.xml"/><Relationship Id="rId7" Type="http://schemas.openxmlformats.org/officeDocument/2006/relationships/image" Target="../media/image103.wmf"/><Relationship Id="rId12" Type="http://schemas.openxmlformats.org/officeDocument/2006/relationships/oleObject" Target="../embeddings/oleObject109.bin"/><Relationship Id="rId17" Type="http://schemas.openxmlformats.org/officeDocument/2006/relationships/image" Target="../media/image108.wmf"/><Relationship Id="rId2" Type="http://schemas.openxmlformats.org/officeDocument/2006/relationships/slideLayout" Target="../slideLayouts/slideLayout2.xml"/><Relationship Id="rId16" Type="http://schemas.openxmlformats.org/officeDocument/2006/relationships/oleObject" Target="../embeddings/oleObject111.bin"/><Relationship Id="rId1" Type="http://schemas.openxmlformats.org/officeDocument/2006/relationships/vmlDrawing" Target="../drawings/vmlDrawing28.vml"/><Relationship Id="rId6" Type="http://schemas.openxmlformats.org/officeDocument/2006/relationships/oleObject" Target="../embeddings/oleObject106.bin"/><Relationship Id="rId11" Type="http://schemas.openxmlformats.org/officeDocument/2006/relationships/image" Target="../media/image105.wmf"/><Relationship Id="rId5" Type="http://schemas.openxmlformats.org/officeDocument/2006/relationships/image" Target="../media/image102.wmf"/><Relationship Id="rId15" Type="http://schemas.openxmlformats.org/officeDocument/2006/relationships/image" Target="../media/image107.wmf"/><Relationship Id="rId10" Type="http://schemas.openxmlformats.org/officeDocument/2006/relationships/oleObject" Target="../embeddings/oleObject108.bin"/><Relationship Id="rId4" Type="http://schemas.openxmlformats.org/officeDocument/2006/relationships/oleObject" Target="../embeddings/oleObject105.bin"/><Relationship Id="rId9" Type="http://schemas.openxmlformats.org/officeDocument/2006/relationships/image" Target="../media/image104.wmf"/><Relationship Id="rId14" Type="http://schemas.openxmlformats.org/officeDocument/2006/relationships/oleObject" Target="../embeddings/oleObject110.bin"/></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16.xml"/><Relationship Id="rId7" Type="http://schemas.openxmlformats.org/officeDocument/2006/relationships/image" Target="../media/image110.wmf"/><Relationship Id="rId2" Type="http://schemas.openxmlformats.org/officeDocument/2006/relationships/slideLayout" Target="../slideLayouts/slideLayout2.xml"/><Relationship Id="rId1" Type="http://schemas.openxmlformats.org/officeDocument/2006/relationships/vmlDrawing" Target="../drawings/vmlDrawing29.vml"/><Relationship Id="rId6" Type="http://schemas.openxmlformats.org/officeDocument/2006/relationships/oleObject" Target="../embeddings/oleObject114.bin"/><Relationship Id="rId5" Type="http://schemas.openxmlformats.org/officeDocument/2006/relationships/image" Target="../media/image109.wmf"/><Relationship Id="rId4" Type="http://schemas.openxmlformats.org/officeDocument/2006/relationships/oleObject" Target="../embeddings/oleObject113.bin"/></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image" Target="../media/image111.wm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115.bin"/><Relationship Id="rId2" Type="http://schemas.openxmlformats.org/officeDocument/2006/relationships/slideLayout" Target="../slideLayouts/slideLayout2.xml"/><Relationship Id="rId1" Type="http://schemas.openxmlformats.org/officeDocument/2006/relationships/vmlDrawing" Target="../drawings/vmlDrawing30.vml"/><Relationship Id="rId6" Type="http://schemas.openxmlformats.org/officeDocument/2006/relationships/image" Target="../media/image113.wmf"/><Relationship Id="rId5" Type="http://schemas.openxmlformats.org/officeDocument/2006/relationships/oleObject" Target="../embeddings/oleObject116.bin"/><Relationship Id="rId4" Type="http://schemas.openxmlformats.org/officeDocument/2006/relationships/image" Target="../media/image112.emf"/></Relationships>
</file>

<file path=ppt/slides/_rels/slide37.xml.rels><?xml version="1.0" encoding="UTF-8" standalone="yes"?>
<Relationships xmlns="http://schemas.openxmlformats.org/package/2006/relationships"><Relationship Id="rId8" Type="http://schemas.openxmlformats.org/officeDocument/2006/relationships/image" Target="../media/image116.emf"/><Relationship Id="rId3" Type="http://schemas.openxmlformats.org/officeDocument/2006/relationships/oleObject" Target="../embeddings/oleObject117.bin"/><Relationship Id="rId7" Type="http://schemas.openxmlformats.org/officeDocument/2006/relationships/oleObject" Target="../embeddings/oleObject119.bin"/><Relationship Id="rId12" Type="http://schemas.openxmlformats.org/officeDocument/2006/relationships/image" Target="../media/image118.wmf"/><Relationship Id="rId2" Type="http://schemas.openxmlformats.org/officeDocument/2006/relationships/slideLayout" Target="../slideLayouts/slideLayout2.xml"/><Relationship Id="rId1" Type="http://schemas.openxmlformats.org/officeDocument/2006/relationships/vmlDrawing" Target="../drawings/vmlDrawing31.vml"/><Relationship Id="rId6" Type="http://schemas.openxmlformats.org/officeDocument/2006/relationships/image" Target="../media/image115.wmf"/><Relationship Id="rId11" Type="http://schemas.openxmlformats.org/officeDocument/2006/relationships/oleObject" Target="../embeddings/oleObject121.bin"/><Relationship Id="rId5" Type="http://schemas.openxmlformats.org/officeDocument/2006/relationships/oleObject" Target="../embeddings/oleObject118.bin"/><Relationship Id="rId10" Type="http://schemas.openxmlformats.org/officeDocument/2006/relationships/image" Target="../media/image117.wmf"/><Relationship Id="rId4" Type="http://schemas.openxmlformats.org/officeDocument/2006/relationships/image" Target="../media/image114.wmf"/><Relationship Id="rId9" Type="http://schemas.openxmlformats.org/officeDocument/2006/relationships/oleObject" Target="../embeddings/oleObject120.bin"/></Relationships>
</file>

<file path=ppt/slides/_rels/slide38.xml.rels><?xml version="1.0" encoding="UTF-8" standalone="yes"?>
<Relationships xmlns="http://schemas.openxmlformats.org/package/2006/relationships"><Relationship Id="rId8" Type="http://schemas.openxmlformats.org/officeDocument/2006/relationships/image" Target="../media/image121.wmf"/><Relationship Id="rId3" Type="http://schemas.openxmlformats.org/officeDocument/2006/relationships/oleObject" Target="../embeddings/oleObject122.bin"/><Relationship Id="rId7" Type="http://schemas.openxmlformats.org/officeDocument/2006/relationships/oleObject" Target="../embeddings/oleObject124.bin"/><Relationship Id="rId2" Type="http://schemas.openxmlformats.org/officeDocument/2006/relationships/slideLayout" Target="../slideLayouts/slideLayout2.xml"/><Relationship Id="rId1" Type="http://schemas.openxmlformats.org/officeDocument/2006/relationships/vmlDrawing" Target="../drawings/vmlDrawing32.vml"/><Relationship Id="rId6" Type="http://schemas.openxmlformats.org/officeDocument/2006/relationships/image" Target="../media/image120.wmf"/><Relationship Id="rId5" Type="http://schemas.openxmlformats.org/officeDocument/2006/relationships/oleObject" Target="../embeddings/oleObject123.bin"/><Relationship Id="rId10" Type="http://schemas.openxmlformats.org/officeDocument/2006/relationships/image" Target="../media/image122.wmf"/><Relationship Id="rId4" Type="http://schemas.openxmlformats.org/officeDocument/2006/relationships/image" Target="../media/image119.wmf"/><Relationship Id="rId9" Type="http://schemas.openxmlformats.org/officeDocument/2006/relationships/oleObject" Target="../embeddings/oleObject125.bin"/></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6.wmf"/><Relationship Id="rId13" Type="http://schemas.openxmlformats.org/officeDocument/2006/relationships/oleObject" Target="../embeddings/oleObject8.bin"/><Relationship Id="rId3" Type="http://schemas.openxmlformats.org/officeDocument/2006/relationships/oleObject" Target="../embeddings/oleObject3.bin"/><Relationship Id="rId7" Type="http://schemas.openxmlformats.org/officeDocument/2006/relationships/oleObject" Target="../embeddings/oleObject5.bin"/><Relationship Id="rId12" Type="http://schemas.openxmlformats.org/officeDocument/2006/relationships/image" Target="../media/image8.wmf"/><Relationship Id="rId2" Type="http://schemas.openxmlformats.org/officeDocument/2006/relationships/slideLayout" Target="../slideLayouts/slideLayout2.xml"/><Relationship Id="rId16" Type="http://schemas.openxmlformats.org/officeDocument/2006/relationships/image" Target="../media/image10.wmf"/><Relationship Id="rId1" Type="http://schemas.openxmlformats.org/officeDocument/2006/relationships/vmlDrawing" Target="../drawings/vmlDrawing3.vml"/><Relationship Id="rId6" Type="http://schemas.openxmlformats.org/officeDocument/2006/relationships/image" Target="../media/image5.wmf"/><Relationship Id="rId11" Type="http://schemas.openxmlformats.org/officeDocument/2006/relationships/oleObject" Target="../embeddings/oleObject7.bin"/><Relationship Id="rId5" Type="http://schemas.openxmlformats.org/officeDocument/2006/relationships/oleObject" Target="../embeddings/oleObject4.bin"/><Relationship Id="rId15" Type="http://schemas.openxmlformats.org/officeDocument/2006/relationships/oleObject" Target="../embeddings/oleObject9.bin"/><Relationship Id="rId10" Type="http://schemas.openxmlformats.org/officeDocument/2006/relationships/image" Target="../media/image7.wmf"/><Relationship Id="rId4" Type="http://schemas.openxmlformats.org/officeDocument/2006/relationships/image" Target="../media/image4.wmf"/><Relationship Id="rId9" Type="http://schemas.openxmlformats.org/officeDocument/2006/relationships/oleObject" Target="../embeddings/oleObject6.bin"/><Relationship Id="rId14" Type="http://schemas.openxmlformats.org/officeDocument/2006/relationships/image" Target="../media/image9.wmf"/></Relationships>
</file>

<file path=ppt/slides/_rels/slide40.xml.rels><?xml version="1.0" encoding="UTF-8" standalone="yes"?>
<Relationships xmlns="http://schemas.openxmlformats.org/package/2006/relationships"><Relationship Id="rId2" Type="http://schemas.openxmlformats.org/officeDocument/2006/relationships/image" Target="../media/image123.emf"/><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8" Type="http://schemas.openxmlformats.org/officeDocument/2006/relationships/image" Target="../media/image126.wmf"/><Relationship Id="rId3" Type="http://schemas.openxmlformats.org/officeDocument/2006/relationships/oleObject" Target="../embeddings/oleObject126.bin"/><Relationship Id="rId7" Type="http://schemas.openxmlformats.org/officeDocument/2006/relationships/oleObject" Target="../embeddings/oleObject128.bin"/><Relationship Id="rId2" Type="http://schemas.openxmlformats.org/officeDocument/2006/relationships/slideLayout" Target="../slideLayouts/slideLayout2.xml"/><Relationship Id="rId1" Type="http://schemas.openxmlformats.org/officeDocument/2006/relationships/vmlDrawing" Target="../drawings/vmlDrawing33.vml"/><Relationship Id="rId6" Type="http://schemas.openxmlformats.org/officeDocument/2006/relationships/image" Target="../media/image125.wmf"/><Relationship Id="rId5" Type="http://schemas.openxmlformats.org/officeDocument/2006/relationships/oleObject" Target="../embeddings/oleObject127.bin"/><Relationship Id="rId10" Type="http://schemas.openxmlformats.org/officeDocument/2006/relationships/image" Target="../media/image127.wmf"/><Relationship Id="rId4" Type="http://schemas.openxmlformats.org/officeDocument/2006/relationships/image" Target="../media/image124.wmf"/><Relationship Id="rId9" Type="http://schemas.openxmlformats.org/officeDocument/2006/relationships/oleObject" Target="../embeddings/oleObject129.bin"/></Relationships>
</file>

<file path=ppt/slides/_rels/slide42.xml.rels><?xml version="1.0" encoding="UTF-8" standalone="yes"?>
<Relationships xmlns="http://schemas.openxmlformats.org/package/2006/relationships"><Relationship Id="rId8" Type="http://schemas.openxmlformats.org/officeDocument/2006/relationships/image" Target="../media/image129.wmf"/><Relationship Id="rId3" Type="http://schemas.openxmlformats.org/officeDocument/2006/relationships/oleObject" Target="../embeddings/oleObject130.bin"/><Relationship Id="rId7" Type="http://schemas.openxmlformats.org/officeDocument/2006/relationships/oleObject" Target="../embeddings/oleObject132.bin"/><Relationship Id="rId2" Type="http://schemas.openxmlformats.org/officeDocument/2006/relationships/slideLayout" Target="../slideLayouts/slideLayout2.xml"/><Relationship Id="rId1" Type="http://schemas.openxmlformats.org/officeDocument/2006/relationships/vmlDrawing" Target="../drawings/vmlDrawing34.vml"/><Relationship Id="rId6" Type="http://schemas.openxmlformats.org/officeDocument/2006/relationships/image" Target="../media/image128.wmf"/><Relationship Id="rId5" Type="http://schemas.openxmlformats.org/officeDocument/2006/relationships/oleObject" Target="../embeddings/oleObject131.bin"/><Relationship Id="rId4" Type="http://schemas.openxmlformats.org/officeDocument/2006/relationships/image" Target="../media/image104.wmf"/></Relationships>
</file>

<file path=ppt/slides/_rels/slide43.xml.rels><?xml version="1.0" encoding="UTF-8" standalone="yes"?>
<Relationships xmlns="http://schemas.openxmlformats.org/package/2006/relationships"><Relationship Id="rId8" Type="http://schemas.openxmlformats.org/officeDocument/2006/relationships/image" Target="../media/image132.wmf"/><Relationship Id="rId3" Type="http://schemas.openxmlformats.org/officeDocument/2006/relationships/oleObject" Target="../embeddings/oleObject133.bin"/><Relationship Id="rId7" Type="http://schemas.openxmlformats.org/officeDocument/2006/relationships/oleObject" Target="../embeddings/oleObject135.bin"/><Relationship Id="rId2" Type="http://schemas.openxmlformats.org/officeDocument/2006/relationships/slideLayout" Target="../slideLayouts/slideLayout2.xml"/><Relationship Id="rId1" Type="http://schemas.openxmlformats.org/officeDocument/2006/relationships/vmlDrawing" Target="../drawings/vmlDrawing35.vml"/><Relationship Id="rId6" Type="http://schemas.openxmlformats.org/officeDocument/2006/relationships/image" Target="../media/image131.wmf"/><Relationship Id="rId5" Type="http://schemas.openxmlformats.org/officeDocument/2006/relationships/oleObject" Target="../embeddings/oleObject134.bin"/><Relationship Id="rId10" Type="http://schemas.openxmlformats.org/officeDocument/2006/relationships/image" Target="../media/image133.wmf"/><Relationship Id="rId4" Type="http://schemas.openxmlformats.org/officeDocument/2006/relationships/image" Target="../media/image130.wmf"/><Relationship Id="rId9" Type="http://schemas.openxmlformats.org/officeDocument/2006/relationships/oleObject" Target="../embeddings/oleObject136.bin"/></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137.bin"/><Relationship Id="rId2" Type="http://schemas.openxmlformats.org/officeDocument/2006/relationships/slideLayout" Target="../slideLayouts/slideLayout2.xml"/><Relationship Id="rId1" Type="http://schemas.openxmlformats.org/officeDocument/2006/relationships/vmlDrawing" Target="../drawings/vmlDrawing36.vml"/><Relationship Id="rId6" Type="http://schemas.openxmlformats.org/officeDocument/2006/relationships/image" Target="../media/image135.emf"/><Relationship Id="rId5" Type="http://schemas.openxmlformats.org/officeDocument/2006/relationships/oleObject" Target="../embeddings/oleObject138.bin"/><Relationship Id="rId4" Type="http://schemas.openxmlformats.org/officeDocument/2006/relationships/image" Target="../media/image134.wmf"/></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139.bin"/><Relationship Id="rId2" Type="http://schemas.openxmlformats.org/officeDocument/2006/relationships/slideLayout" Target="../slideLayouts/slideLayout2.xml"/><Relationship Id="rId1" Type="http://schemas.openxmlformats.org/officeDocument/2006/relationships/vmlDrawing" Target="../drawings/vmlDrawing37.vml"/><Relationship Id="rId4" Type="http://schemas.openxmlformats.org/officeDocument/2006/relationships/image" Target="../media/image136.png"/></Relationships>
</file>

<file path=ppt/slides/_rels/slide47.xml.rels><?xml version="1.0" encoding="UTF-8" standalone="yes"?>
<Relationships xmlns="http://schemas.openxmlformats.org/package/2006/relationships"><Relationship Id="rId3" Type="http://schemas.openxmlformats.org/officeDocument/2006/relationships/oleObject" Target="../embeddings/oleObject140.bin"/><Relationship Id="rId2" Type="http://schemas.openxmlformats.org/officeDocument/2006/relationships/slideLayout" Target="../slideLayouts/slideLayout2.xml"/><Relationship Id="rId1" Type="http://schemas.openxmlformats.org/officeDocument/2006/relationships/vmlDrawing" Target="../drawings/vmlDrawing38.vml"/><Relationship Id="rId6" Type="http://schemas.openxmlformats.org/officeDocument/2006/relationships/image" Target="../media/image138.wmf"/><Relationship Id="rId5" Type="http://schemas.openxmlformats.org/officeDocument/2006/relationships/oleObject" Target="../embeddings/oleObject141.bin"/><Relationship Id="rId4" Type="http://schemas.openxmlformats.org/officeDocument/2006/relationships/image" Target="../media/image137.wmf"/></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19.xml"/><Relationship Id="rId7" Type="http://schemas.openxmlformats.org/officeDocument/2006/relationships/image" Target="../media/image140.emf"/><Relationship Id="rId2" Type="http://schemas.openxmlformats.org/officeDocument/2006/relationships/slideLayout" Target="../slideLayouts/slideLayout2.xml"/><Relationship Id="rId1" Type="http://schemas.openxmlformats.org/officeDocument/2006/relationships/vmlDrawing" Target="../drawings/vmlDrawing39.vml"/><Relationship Id="rId6" Type="http://schemas.openxmlformats.org/officeDocument/2006/relationships/oleObject" Target="../embeddings/oleObject143.bin"/><Relationship Id="rId5" Type="http://schemas.openxmlformats.org/officeDocument/2006/relationships/image" Target="../media/image139.emf"/><Relationship Id="rId4" Type="http://schemas.openxmlformats.org/officeDocument/2006/relationships/oleObject" Target="../embeddings/oleObject142.bin"/></Relationships>
</file>

<file path=ppt/slides/_rels/slide49.xml.rels><?xml version="1.0" encoding="UTF-8" standalone="yes"?>
<Relationships xmlns="http://schemas.openxmlformats.org/package/2006/relationships"><Relationship Id="rId8" Type="http://schemas.openxmlformats.org/officeDocument/2006/relationships/image" Target="../media/image143.wmf"/><Relationship Id="rId3" Type="http://schemas.openxmlformats.org/officeDocument/2006/relationships/oleObject" Target="../embeddings/oleObject144.bin"/><Relationship Id="rId7" Type="http://schemas.openxmlformats.org/officeDocument/2006/relationships/oleObject" Target="../embeddings/oleObject146.bin"/><Relationship Id="rId2" Type="http://schemas.openxmlformats.org/officeDocument/2006/relationships/slideLayout" Target="../slideLayouts/slideLayout2.xml"/><Relationship Id="rId1" Type="http://schemas.openxmlformats.org/officeDocument/2006/relationships/vmlDrawing" Target="../drawings/vmlDrawing40.vml"/><Relationship Id="rId6" Type="http://schemas.openxmlformats.org/officeDocument/2006/relationships/image" Target="../media/image142.wmf"/><Relationship Id="rId5" Type="http://schemas.openxmlformats.org/officeDocument/2006/relationships/oleObject" Target="../embeddings/oleObject145.bin"/><Relationship Id="rId4" Type="http://schemas.openxmlformats.org/officeDocument/2006/relationships/image" Target="../media/image141.png"/></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12.emf"/><Relationship Id="rId5" Type="http://schemas.openxmlformats.org/officeDocument/2006/relationships/oleObject" Target="../embeddings/oleObject11.bin"/><Relationship Id="rId4" Type="http://schemas.openxmlformats.org/officeDocument/2006/relationships/image" Target="../media/image11.wmf"/></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44.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8" Type="http://schemas.openxmlformats.org/officeDocument/2006/relationships/image" Target="../media/image147.wmf"/><Relationship Id="rId3" Type="http://schemas.openxmlformats.org/officeDocument/2006/relationships/oleObject" Target="../embeddings/oleObject147.bin"/><Relationship Id="rId7" Type="http://schemas.openxmlformats.org/officeDocument/2006/relationships/oleObject" Target="../embeddings/oleObject149.bin"/><Relationship Id="rId2" Type="http://schemas.openxmlformats.org/officeDocument/2006/relationships/slideLayout" Target="../slideLayouts/slideLayout2.xml"/><Relationship Id="rId1" Type="http://schemas.openxmlformats.org/officeDocument/2006/relationships/vmlDrawing" Target="../drawings/vmlDrawing41.vml"/><Relationship Id="rId6" Type="http://schemas.openxmlformats.org/officeDocument/2006/relationships/image" Target="../media/image146.wmf"/><Relationship Id="rId5" Type="http://schemas.openxmlformats.org/officeDocument/2006/relationships/oleObject" Target="../embeddings/oleObject148.bin"/><Relationship Id="rId10" Type="http://schemas.openxmlformats.org/officeDocument/2006/relationships/image" Target="../media/image148.wmf"/><Relationship Id="rId4" Type="http://schemas.openxmlformats.org/officeDocument/2006/relationships/image" Target="../media/image145.emf"/><Relationship Id="rId9" Type="http://schemas.openxmlformats.org/officeDocument/2006/relationships/oleObject" Target="../embeddings/oleObject150.bin"/></Relationships>
</file>

<file path=ppt/slides/_rels/slide53.xml.rels><?xml version="1.0" encoding="UTF-8" standalone="yes"?>
<Relationships xmlns="http://schemas.openxmlformats.org/package/2006/relationships"><Relationship Id="rId8" Type="http://schemas.openxmlformats.org/officeDocument/2006/relationships/image" Target="../media/image151.wmf"/><Relationship Id="rId13" Type="http://schemas.openxmlformats.org/officeDocument/2006/relationships/oleObject" Target="../embeddings/oleObject156.bin"/><Relationship Id="rId18" Type="http://schemas.openxmlformats.org/officeDocument/2006/relationships/image" Target="../media/image156.wmf"/><Relationship Id="rId26" Type="http://schemas.openxmlformats.org/officeDocument/2006/relationships/image" Target="../media/image160.wmf"/><Relationship Id="rId3" Type="http://schemas.openxmlformats.org/officeDocument/2006/relationships/oleObject" Target="../embeddings/oleObject151.bin"/><Relationship Id="rId21" Type="http://schemas.openxmlformats.org/officeDocument/2006/relationships/oleObject" Target="../embeddings/oleObject160.bin"/><Relationship Id="rId7" Type="http://schemas.openxmlformats.org/officeDocument/2006/relationships/oleObject" Target="../embeddings/oleObject153.bin"/><Relationship Id="rId12" Type="http://schemas.openxmlformats.org/officeDocument/2006/relationships/image" Target="../media/image153.wmf"/><Relationship Id="rId17" Type="http://schemas.openxmlformats.org/officeDocument/2006/relationships/oleObject" Target="../embeddings/oleObject158.bin"/><Relationship Id="rId25" Type="http://schemas.openxmlformats.org/officeDocument/2006/relationships/oleObject" Target="../embeddings/oleObject162.bin"/><Relationship Id="rId2" Type="http://schemas.openxmlformats.org/officeDocument/2006/relationships/slideLayout" Target="../slideLayouts/slideLayout2.xml"/><Relationship Id="rId16" Type="http://schemas.openxmlformats.org/officeDocument/2006/relationships/image" Target="../media/image155.wmf"/><Relationship Id="rId20" Type="http://schemas.openxmlformats.org/officeDocument/2006/relationships/image" Target="../media/image157.wmf"/><Relationship Id="rId29" Type="http://schemas.openxmlformats.org/officeDocument/2006/relationships/oleObject" Target="../embeddings/oleObject164.bin"/><Relationship Id="rId1" Type="http://schemas.openxmlformats.org/officeDocument/2006/relationships/vmlDrawing" Target="../drawings/vmlDrawing42.vml"/><Relationship Id="rId6" Type="http://schemas.openxmlformats.org/officeDocument/2006/relationships/image" Target="../media/image150.wmf"/><Relationship Id="rId11" Type="http://schemas.openxmlformats.org/officeDocument/2006/relationships/oleObject" Target="../embeddings/oleObject155.bin"/><Relationship Id="rId24" Type="http://schemas.openxmlformats.org/officeDocument/2006/relationships/image" Target="../media/image159.wmf"/><Relationship Id="rId32" Type="http://schemas.openxmlformats.org/officeDocument/2006/relationships/image" Target="../media/image163.wmf"/><Relationship Id="rId5" Type="http://schemas.openxmlformats.org/officeDocument/2006/relationships/oleObject" Target="../embeddings/oleObject152.bin"/><Relationship Id="rId15" Type="http://schemas.openxmlformats.org/officeDocument/2006/relationships/oleObject" Target="../embeddings/oleObject157.bin"/><Relationship Id="rId23" Type="http://schemas.openxmlformats.org/officeDocument/2006/relationships/oleObject" Target="../embeddings/oleObject161.bin"/><Relationship Id="rId28" Type="http://schemas.openxmlformats.org/officeDocument/2006/relationships/image" Target="../media/image161.wmf"/><Relationship Id="rId10" Type="http://schemas.openxmlformats.org/officeDocument/2006/relationships/image" Target="../media/image152.wmf"/><Relationship Id="rId19" Type="http://schemas.openxmlformats.org/officeDocument/2006/relationships/oleObject" Target="../embeddings/oleObject159.bin"/><Relationship Id="rId31" Type="http://schemas.openxmlformats.org/officeDocument/2006/relationships/oleObject" Target="../embeddings/oleObject165.bin"/><Relationship Id="rId4" Type="http://schemas.openxmlformats.org/officeDocument/2006/relationships/image" Target="../media/image149.wmf"/><Relationship Id="rId9" Type="http://schemas.openxmlformats.org/officeDocument/2006/relationships/oleObject" Target="../embeddings/oleObject154.bin"/><Relationship Id="rId14" Type="http://schemas.openxmlformats.org/officeDocument/2006/relationships/image" Target="../media/image154.wmf"/><Relationship Id="rId22" Type="http://schemas.openxmlformats.org/officeDocument/2006/relationships/image" Target="../media/image158.wmf"/><Relationship Id="rId27" Type="http://schemas.openxmlformats.org/officeDocument/2006/relationships/oleObject" Target="../embeddings/oleObject163.bin"/><Relationship Id="rId30" Type="http://schemas.openxmlformats.org/officeDocument/2006/relationships/image" Target="../media/image162.wmf"/></Relationships>
</file>

<file path=ppt/slides/_rels/slide54.xml.rels><?xml version="1.0" encoding="UTF-8" standalone="yes"?>
<Relationships xmlns="http://schemas.openxmlformats.org/package/2006/relationships"><Relationship Id="rId3" Type="http://schemas.openxmlformats.org/officeDocument/2006/relationships/oleObject" Target="../embeddings/oleObject166.bin"/><Relationship Id="rId2" Type="http://schemas.openxmlformats.org/officeDocument/2006/relationships/slideLayout" Target="../slideLayouts/slideLayout2.xml"/><Relationship Id="rId1" Type="http://schemas.openxmlformats.org/officeDocument/2006/relationships/vmlDrawing" Target="../drawings/vmlDrawing43.vml"/><Relationship Id="rId4" Type="http://schemas.openxmlformats.org/officeDocument/2006/relationships/image" Target="../media/image164.emf"/></Relationships>
</file>

<file path=ppt/slides/_rels/slide55.xml.rels><?xml version="1.0" encoding="UTF-8" standalone="yes"?>
<Relationships xmlns="http://schemas.openxmlformats.org/package/2006/relationships"><Relationship Id="rId8" Type="http://schemas.openxmlformats.org/officeDocument/2006/relationships/image" Target="../media/image167.wmf"/><Relationship Id="rId3" Type="http://schemas.openxmlformats.org/officeDocument/2006/relationships/oleObject" Target="../embeddings/oleObject167.bin"/><Relationship Id="rId7" Type="http://schemas.openxmlformats.org/officeDocument/2006/relationships/oleObject" Target="../embeddings/oleObject169.bin"/><Relationship Id="rId2" Type="http://schemas.openxmlformats.org/officeDocument/2006/relationships/slideLayout" Target="../slideLayouts/slideLayout2.xml"/><Relationship Id="rId1" Type="http://schemas.openxmlformats.org/officeDocument/2006/relationships/vmlDrawing" Target="../drawings/vmlDrawing44.vml"/><Relationship Id="rId6" Type="http://schemas.openxmlformats.org/officeDocument/2006/relationships/image" Target="../media/image166.wmf"/><Relationship Id="rId5" Type="http://schemas.openxmlformats.org/officeDocument/2006/relationships/oleObject" Target="../embeddings/oleObject168.bin"/><Relationship Id="rId10" Type="http://schemas.openxmlformats.org/officeDocument/2006/relationships/image" Target="../media/image168.wmf"/><Relationship Id="rId4" Type="http://schemas.openxmlformats.org/officeDocument/2006/relationships/image" Target="../media/image165.wmf"/><Relationship Id="rId9" Type="http://schemas.openxmlformats.org/officeDocument/2006/relationships/oleObject" Target="../embeddings/oleObject170.bin"/></Relationships>
</file>

<file path=ppt/slides/_rels/slide56.xml.rels><?xml version="1.0" encoding="UTF-8" standalone="yes"?>
<Relationships xmlns="http://schemas.openxmlformats.org/package/2006/relationships"><Relationship Id="rId8" Type="http://schemas.openxmlformats.org/officeDocument/2006/relationships/image" Target="../media/image170.wmf"/><Relationship Id="rId13" Type="http://schemas.openxmlformats.org/officeDocument/2006/relationships/oleObject" Target="../embeddings/oleObject176.bin"/><Relationship Id="rId18" Type="http://schemas.openxmlformats.org/officeDocument/2006/relationships/image" Target="../media/image175.wmf"/><Relationship Id="rId3" Type="http://schemas.openxmlformats.org/officeDocument/2006/relationships/oleObject" Target="../embeddings/oleObject171.bin"/><Relationship Id="rId7" Type="http://schemas.openxmlformats.org/officeDocument/2006/relationships/oleObject" Target="../embeddings/oleObject173.bin"/><Relationship Id="rId12" Type="http://schemas.openxmlformats.org/officeDocument/2006/relationships/image" Target="../media/image172.wmf"/><Relationship Id="rId17" Type="http://schemas.openxmlformats.org/officeDocument/2006/relationships/oleObject" Target="../embeddings/oleObject178.bin"/><Relationship Id="rId2" Type="http://schemas.openxmlformats.org/officeDocument/2006/relationships/slideLayout" Target="../slideLayouts/slideLayout2.xml"/><Relationship Id="rId16" Type="http://schemas.openxmlformats.org/officeDocument/2006/relationships/image" Target="../media/image174.wmf"/><Relationship Id="rId1" Type="http://schemas.openxmlformats.org/officeDocument/2006/relationships/vmlDrawing" Target="../drawings/vmlDrawing45.vml"/><Relationship Id="rId6" Type="http://schemas.openxmlformats.org/officeDocument/2006/relationships/image" Target="../media/image169.wmf"/><Relationship Id="rId11" Type="http://schemas.openxmlformats.org/officeDocument/2006/relationships/oleObject" Target="../embeddings/oleObject175.bin"/><Relationship Id="rId5" Type="http://schemas.openxmlformats.org/officeDocument/2006/relationships/oleObject" Target="../embeddings/oleObject172.bin"/><Relationship Id="rId15" Type="http://schemas.openxmlformats.org/officeDocument/2006/relationships/oleObject" Target="../embeddings/oleObject177.bin"/><Relationship Id="rId10" Type="http://schemas.openxmlformats.org/officeDocument/2006/relationships/image" Target="../media/image171.wmf"/><Relationship Id="rId4" Type="http://schemas.openxmlformats.org/officeDocument/2006/relationships/image" Target="../media/image168.wmf"/><Relationship Id="rId9" Type="http://schemas.openxmlformats.org/officeDocument/2006/relationships/oleObject" Target="../embeddings/oleObject174.bin"/><Relationship Id="rId14" Type="http://schemas.openxmlformats.org/officeDocument/2006/relationships/image" Target="../media/image173.wmf"/></Relationships>
</file>

<file path=ppt/slides/_rels/slide6.xml.rels><?xml version="1.0" encoding="UTF-8" standalone="yes"?>
<Relationships xmlns="http://schemas.openxmlformats.org/package/2006/relationships"><Relationship Id="rId8" Type="http://schemas.openxmlformats.org/officeDocument/2006/relationships/image" Target="../media/image15.wmf"/><Relationship Id="rId3" Type="http://schemas.openxmlformats.org/officeDocument/2006/relationships/oleObject" Target="../embeddings/oleObject12.bin"/><Relationship Id="rId7" Type="http://schemas.openxmlformats.org/officeDocument/2006/relationships/oleObject" Target="../embeddings/oleObject14.bin"/><Relationship Id="rId12" Type="http://schemas.openxmlformats.org/officeDocument/2006/relationships/image" Target="../media/image17.emf"/><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14.wmf"/><Relationship Id="rId11" Type="http://schemas.openxmlformats.org/officeDocument/2006/relationships/oleObject" Target="../embeddings/oleObject16.bin"/><Relationship Id="rId5" Type="http://schemas.openxmlformats.org/officeDocument/2006/relationships/oleObject" Target="../embeddings/oleObject13.bin"/><Relationship Id="rId10" Type="http://schemas.openxmlformats.org/officeDocument/2006/relationships/image" Target="../media/image16.wmf"/><Relationship Id="rId4" Type="http://schemas.openxmlformats.org/officeDocument/2006/relationships/image" Target="../media/image13.wmf"/><Relationship Id="rId9" Type="http://schemas.openxmlformats.org/officeDocument/2006/relationships/oleObject" Target="../embeddings/oleObject15.bin"/></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19.wmf"/><Relationship Id="rId5" Type="http://schemas.openxmlformats.org/officeDocument/2006/relationships/oleObject" Target="../embeddings/oleObject18.bin"/><Relationship Id="rId4" Type="http://schemas.openxmlformats.org/officeDocument/2006/relationships/image" Target="../media/image18.wmf"/></Relationships>
</file>

<file path=ppt/slides/_rels/slide8.xml.rels><?xml version="1.0" encoding="UTF-8" standalone="yes"?>
<Relationships xmlns="http://schemas.openxmlformats.org/package/2006/relationships"><Relationship Id="rId8" Type="http://schemas.openxmlformats.org/officeDocument/2006/relationships/image" Target="../media/image20.wmf"/><Relationship Id="rId3" Type="http://schemas.openxmlformats.org/officeDocument/2006/relationships/oleObject" Target="../embeddings/oleObject19.bin"/><Relationship Id="rId7" Type="http://schemas.openxmlformats.org/officeDocument/2006/relationships/oleObject" Target="../embeddings/oleObject21.bin"/><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14.wmf"/><Relationship Id="rId5" Type="http://schemas.openxmlformats.org/officeDocument/2006/relationships/oleObject" Target="../embeddings/oleObject20.bin"/><Relationship Id="rId10" Type="http://schemas.openxmlformats.org/officeDocument/2006/relationships/image" Target="../media/image21.wmf"/><Relationship Id="rId4" Type="http://schemas.openxmlformats.org/officeDocument/2006/relationships/image" Target="../media/image13.wmf"/><Relationship Id="rId9" Type="http://schemas.openxmlformats.org/officeDocument/2006/relationships/oleObject" Target="../embeddings/oleObject22.bin"/></Relationships>
</file>

<file path=ppt/slides/_rels/slide9.xml.rels><?xml version="1.0" encoding="UTF-8" standalone="yes"?>
<Relationships xmlns="http://schemas.openxmlformats.org/package/2006/relationships"><Relationship Id="rId8" Type="http://schemas.openxmlformats.org/officeDocument/2006/relationships/image" Target="../media/image24.wmf"/><Relationship Id="rId13" Type="http://schemas.openxmlformats.org/officeDocument/2006/relationships/oleObject" Target="../embeddings/oleObject28.bin"/><Relationship Id="rId18" Type="http://schemas.openxmlformats.org/officeDocument/2006/relationships/image" Target="../media/image29.wmf"/><Relationship Id="rId3" Type="http://schemas.openxmlformats.org/officeDocument/2006/relationships/oleObject" Target="../embeddings/oleObject23.bin"/><Relationship Id="rId7" Type="http://schemas.openxmlformats.org/officeDocument/2006/relationships/oleObject" Target="../embeddings/oleObject25.bin"/><Relationship Id="rId12" Type="http://schemas.openxmlformats.org/officeDocument/2006/relationships/image" Target="../media/image26.wmf"/><Relationship Id="rId17" Type="http://schemas.openxmlformats.org/officeDocument/2006/relationships/oleObject" Target="../embeddings/oleObject30.bin"/><Relationship Id="rId2" Type="http://schemas.openxmlformats.org/officeDocument/2006/relationships/slideLayout" Target="../slideLayouts/slideLayout5.xml"/><Relationship Id="rId16" Type="http://schemas.openxmlformats.org/officeDocument/2006/relationships/image" Target="../media/image28.wmf"/><Relationship Id="rId1" Type="http://schemas.openxmlformats.org/officeDocument/2006/relationships/vmlDrawing" Target="../drawings/vmlDrawing8.vml"/><Relationship Id="rId6" Type="http://schemas.openxmlformats.org/officeDocument/2006/relationships/image" Target="../media/image23.wmf"/><Relationship Id="rId11" Type="http://schemas.openxmlformats.org/officeDocument/2006/relationships/oleObject" Target="../embeddings/oleObject27.bin"/><Relationship Id="rId5" Type="http://schemas.openxmlformats.org/officeDocument/2006/relationships/oleObject" Target="../embeddings/oleObject24.bin"/><Relationship Id="rId15" Type="http://schemas.openxmlformats.org/officeDocument/2006/relationships/oleObject" Target="../embeddings/oleObject29.bin"/><Relationship Id="rId10" Type="http://schemas.openxmlformats.org/officeDocument/2006/relationships/image" Target="../media/image25.wmf"/><Relationship Id="rId4" Type="http://schemas.openxmlformats.org/officeDocument/2006/relationships/image" Target="../media/image22.wmf"/><Relationship Id="rId9" Type="http://schemas.openxmlformats.org/officeDocument/2006/relationships/oleObject" Target="../embeddings/oleObject26.bin"/><Relationship Id="rId14" Type="http://schemas.openxmlformats.org/officeDocument/2006/relationships/image" Target="../media/image27.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zh-CN" altLang="en-US" sz="6000" dirty="0">
                <a:solidFill>
                  <a:srgbClr val="000000"/>
                </a:solidFill>
                <a:latin typeface="黑体" pitchFamily="2" charset="-122"/>
                <a:ea typeface="黑体" pitchFamily="2" charset="-122"/>
              </a:rPr>
              <a:t>模式识别</a:t>
            </a:r>
            <a:endParaRPr lang="zh-CN" altLang="en-US" sz="3200" dirty="0">
              <a:latin typeface="+mn-lt"/>
              <a:ea typeface="黑体" pitchFamily="2" charset="-122"/>
              <a:cs typeface="Times New Roman" pitchFamily="18" charset="0"/>
            </a:endParaRPr>
          </a:p>
        </p:txBody>
      </p:sp>
      <p:sp>
        <p:nvSpPr>
          <p:cNvPr id="3" name="Subtitle 2"/>
          <p:cNvSpPr>
            <a:spLocks noGrp="1"/>
          </p:cNvSpPr>
          <p:nvPr>
            <p:ph type="subTitle" idx="1"/>
          </p:nvPr>
        </p:nvSpPr>
        <p:spPr>
          <a:xfrm>
            <a:off x="685800" y="2636912"/>
            <a:ext cx="7848600" cy="1752600"/>
          </a:xfrm>
        </p:spPr>
        <p:txBody>
          <a:bodyPr>
            <a:normAutofit/>
          </a:bodyPr>
          <a:lstStyle/>
          <a:p>
            <a:r>
              <a:rPr lang="en-US" altLang="zh-CN" sz="3200" b="1" dirty="0"/>
              <a:t>Pattern Recognition</a:t>
            </a:r>
          </a:p>
          <a:p>
            <a:r>
              <a:rPr lang="zh-CN" altLang="en-US" sz="3200" dirty="0">
                <a:solidFill>
                  <a:srgbClr val="C00000"/>
                </a:solidFill>
                <a:latin typeface="黑体" pitchFamily="2" charset="-122"/>
                <a:ea typeface="黑体" pitchFamily="2" charset="-122"/>
              </a:rPr>
              <a:t>第</a:t>
            </a:r>
            <a:r>
              <a:rPr lang="en-US" altLang="zh-CN" sz="3200" dirty="0">
                <a:solidFill>
                  <a:srgbClr val="C00000"/>
                </a:solidFill>
                <a:latin typeface="黑体" pitchFamily="2" charset="-122"/>
                <a:ea typeface="黑体" pitchFamily="2" charset="-122"/>
              </a:rPr>
              <a:t>3</a:t>
            </a:r>
            <a:r>
              <a:rPr lang="zh-CN" altLang="en-US" sz="3200" dirty="0">
                <a:solidFill>
                  <a:srgbClr val="C00000"/>
                </a:solidFill>
                <a:latin typeface="黑体" pitchFamily="2" charset="-122"/>
                <a:ea typeface="黑体" pitchFamily="2" charset="-122"/>
              </a:rPr>
              <a:t>讲 线性判别函数分类器</a:t>
            </a:r>
            <a:endParaRPr lang="zh-CN" altLang="en-US" sz="3200" dirty="0">
              <a:solidFill>
                <a:srgbClr val="C00000"/>
              </a:solidFill>
            </a:endParaRPr>
          </a:p>
        </p:txBody>
      </p:sp>
    </p:spTree>
    <p:extLst>
      <p:ext uri="{BB962C8B-B14F-4D97-AF65-F5344CB8AC3E}">
        <p14:creationId xmlns:p14="http://schemas.microsoft.com/office/powerpoint/2010/main" val="20104645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zh-CN" altLang="en-US" dirty="0"/>
              <a:t>线性判别函数的增广形式</a:t>
            </a:r>
          </a:p>
        </p:txBody>
      </p:sp>
      <p:sp>
        <p:nvSpPr>
          <p:cNvPr id="29699" name="Rectangle 3"/>
          <p:cNvSpPr>
            <a:spLocks noGrp="1" noChangeArrowheads="1"/>
          </p:cNvSpPr>
          <p:nvPr>
            <p:ph type="body" idx="1"/>
          </p:nvPr>
        </p:nvSpPr>
        <p:spPr>
          <a:xfrm>
            <a:off x="549275" y="2924944"/>
            <a:ext cx="8189913" cy="2205037"/>
          </a:xfrm>
          <a:noFill/>
        </p:spPr>
        <p:txBody>
          <a:bodyPr>
            <a:normAutofit lnSpcReduction="10000"/>
          </a:bodyPr>
          <a:lstStyle/>
          <a:p>
            <a:pPr eaLnBrk="1" hangingPunct="1">
              <a:lnSpc>
                <a:spcPct val="130000"/>
              </a:lnSpc>
            </a:pPr>
            <a:r>
              <a:rPr lang="en-US" altLang="zh-CN" b="1" dirty="0">
                <a:latin typeface="Times New Roman" panose="02020603050405020304" pitchFamily="18" charset="0"/>
                <a:cs typeface="Times New Roman" panose="02020603050405020304" pitchFamily="18" charset="0"/>
              </a:rPr>
              <a:t>y</a:t>
            </a:r>
            <a:r>
              <a:rPr lang="en-US" altLang="zh-CN" dirty="0">
                <a:latin typeface="Times New Roman" panose="02020603050405020304" pitchFamily="18" charset="0"/>
                <a:cs typeface="Times New Roman" panose="02020603050405020304" pitchFamily="18" charset="0"/>
              </a:rPr>
              <a:t>=(1, </a:t>
            </a:r>
            <a:r>
              <a:rPr lang="en-US" altLang="zh-CN" i="1" dirty="0">
                <a:latin typeface="Times New Roman" panose="02020603050405020304" pitchFamily="18" charset="0"/>
                <a:cs typeface="Times New Roman" panose="02020603050405020304" pitchFamily="18" charset="0"/>
              </a:rPr>
              <a:t>x</a:t>
            </a:r>
            <a:r>
              <a:rPr lang="en-US" altLang="zh-CN" baseline="-25000" dirty="0">
                <a:latin typeface="Times New Roman" panose="02020603050405020304" pitchFamily="18" charset="0"/>
                <a:cs typeface="Times New Roman" panose="02020603050405020304" pitchFamily="18" charset="0"/>
              </a:rPr>
              <a:t>1</a:t>
            </a:r>
            <a:r>
              <a:rPr lang="en-US" altLang="zh-CN" dirty="0">
                <a:latin typeface="Times New Roman" panose="02020603050405020304" pitchFamily="18" charset="0"/>
                <a:cs typeface="Times New Roman" panose="02020603050405020304" pitchFamily="18" charset="0"/>
              </a:rPr>
              <a:t>, </a:t>
            </a:r>
            <a:r>
              <a:rPr lang="en-US" altLang="zh-CN" i="1" dirty="0">
                <a:latin typeface="Times New Roman" panose="02020603050405020304" pitchFamily="18" charset="0"/>
                <a:cs typeface="Times New Roman" panose="02020603050405020304" pitchFamily="18" charset="0"/>
              </a:rPr>
              <a:t>x</a:t>
            </a:r>
            <a:r>
              <a:rPr lang="en-US" altLang="zh-CN" baseline="-25000" dirty="0">
                <a:latin typeface="Times New Roman" panose="02020603050405020304" pitchFamily="18" charset="0"/>
                <a:cs typeface="Times New Roman" panose="02020603050405020304" pitchFamily="18" charset="0"/>
              </a:rPr>
              <a:t>2</a:t>
            </a:r>
            <a:r>
              <a:rPr lang="en-US" altLang="zh-CN" dirty="0">
                <a:latin typeface="Times New Roman" panose="02020603050405020304" pitchFamily="18" charset="0"/>
                <a:cs typeface="Times New Roman" panose="02020603050405020304" pitchFamily="18" charset="0"/>
              </a:rPr>
              <a:t>,…, </a:t>
            </a:r>
            <a:r>
              <a:rPr lang="en-US" altLang="zh-CN" i="1" dirty="0" err="1">
                <a:latin typeface="Times New Roman" panose="02020603050405020304" pitchFamily="18" charset="0"/>
                <a:cs typeface="Times New Roman" panose="02020603050405020304" pitchFamily="18" charset="0"/>
              </a:rPr>
              <a:t>x</a:t>
            </a:r>
            <a:r>
              <a:rPr lang="en-US" altLang="zh-CN" i="1" baseline="-25000" dirty="0" err="1">
                <a:latin typeface="Times New Roman" panose="02020603050405020304" pitchFamily="18" charset="0"/>
                <a:cs typeface="Times New Roman" panose="02020603050405020304" pitchFamily="18" charset="0"/>
              </a:rPr>
              <a:t>d</a:t>
            </a:r>
            <a:r>
              <a:rPr lang="en-US" altLang="zh-CN" dirty="0">
                <a:latin typeface="Times New Roman" panose="02020603050405020304" pitchFamily="18" charset="0"/>
                <a:cs typeface="Times New Roman" panose="02020603050405020304" pitchFamily="18" charset="0"/>
              </a:rPr>
              <a:t>)</a:t>
            </a:r>
            <a:r>
              <a:rPr lang="en-US" altLang="zh-CN" baseline="30000" dirty="0">
                <a:latin typeface="Times New Roman" panose="02020603050405020304" pitchFamily="18" charset="0"/>
                <a:cs typeface="Times New Roman" panose="02020603050405020304" pitchFamily="18" charset="0"/>
              </a:rPr>
              <a:t>T</a:t>
            </a:r>
            <a:r>
              <a:rPr lang="en-US" altLang="zh-CN" dirty="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增广的特征矢量；</a:t>
            </a:r>
          </a:p>
          <a:p>
            <a:pPr>
              <a:lnSpc>
                <a:spcPct val="130000"/>
              </a:lnSpc>
            </a:pPr>
            <a:r>
              <a:rPr lang="en-US" altLang="zh-CN" b="1" dirty="0">
                <a:latin typeface="Times New Roman" panose="02020603050405020304" pitchFamily="18" charset="0"/>
                <a:cs typeface="Times New Roman" panose="02020603050405020304" pitchFamily="18" charset="0"/>
              </a:rPr>
              <a:t>a</a:t>
            </a:r>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w</a:t>
            </a:r>
            <a:r>
              <a:rPr lang="en-US" altLang="zh-CN" baseline="-25000" dirty="0">
                <a:latin typeface="Times New Roman" panose="02020603050405020304" pitchFamily="18" charset="0"/>
                <a:cs typeface="Times New Roman" panose="02020603050405020304" pitchFamily="18" charset="0"/>
              </a:rPr>
              <a:t>0</a:t>
            </a:r>
            <a:r>
              <a:rPr lang="en-US" altLang="zh-CN" dirty="0">
                <a:latin typeface="Times New Roman" panose="02020603050405020304" pitchFamily="18" charset="0"/>
                <a:cs typeface="Times New Roman" panose="02020603050405020304" pitchFamily="18" charset="0"/>
              </a:rPr>
              <a:t>, </a:t>
            </a:r>
            <a:r>
              <a:rPr lang="en-US" altLang="zh-CN" i="1" dirty="0">
                <a:latin typeface="Times New Roman" panose="02020603050405020304" pitchFamily="18" charset="0"/>
                <a:cs typeface="Times New Roman" panose="02020603050405020304" pitchFamily="18" charset="0"/>
              </a:rPr>
              <a:t>w</a:t>
            </a:r>
            <a:r>
              <a:rPr lang="en-US" altLang="zh-CN" baseline="-25000" dirty="0">
                <a:latin typeface="Times New Roman" panose="02020603050405020304" pitchFamily="18" charset="0"/>
                <a:cs typeface="Times New Roman" panose="02020603050405020304" pitchFamily="18" charset="0"/>
              </a:rPr>
              <a:t>1</a:t>
            </a:r>
            <a:r>
              <a:rPr lang="en-US" altLang="zh-CN" dirty="0">
                <a:latin typeface="Times New Roman" panose="02020603050405020304" pitchFamily="18" charset="0"/>
                <a:cs typeface="Times New Roman" panose="02020603050405020304" pitchFamily="18" charset="0"/>
              </a:rPr>
              <a:t>, </a:t>
            </a:r>
            <a:r>
              <a:rPr lang="en-US" altLang="zh-CN" i="1" dirty="0">
                <a:latin typeface="Times New Roman" panose="02020603050405020304" pitchFamily="18" charset="0"/>
                <a:cs typeface="Times New Roman" panose="02020603050405020304" pitchFamily="18" charset="0"/>
              </a:rPr>
              <a:t>w</a:t>
            </a:r>
            <a:r>
              <a:rPr lang="en-US" altLang="zh-CN" baseline="-25000" dirty="0">
                <a:latin typeface="Times New Roman" panose="02020603050405020304" pitchFamily="18" charset="0"/>
                <a:cs typeface="Times New Roman" panose="02020603050405020304" pitchFamily="18" charset="0"/>
              </a:rPr>
              <a:t>2</a:t>
            </a:r>
            <a:r>
              <a:rPr lang="en-US" altLang="zh-CN" dirty="0">
                <a:latin typeface="Times New Roman" panose="02020603050405020304" pitchFamily="18" charset="0"/>
                <a:cs typeface="Times New Roman" panose="02020603050405020304" pitchFamily="18" charset="0"/>
              </a:rPr>
              <a:t>, …, </a:t>
            </a:r>
            <a:r>
              <a:rPr lang="en-US" altLang="zh-CN" i="1" dirty="0" err="1">
                <a:latin typeface="Times New Roman" panose="02020603050405020304" pitchFamily="18" charset="0"/>
                <a:cs typeface="Times New Roman" panose="02020603050405020304" pitchFamily="18" charset="0"/>
              </a:rPr>
              <a:t>w</a:t>
            </a:r>
            <a:r>
              <a:rPr lang="en-US" altLang="zh-CN" i="1" baseline="-25000" dirty="0" err="1">
                <a:latin typeface="Times New Roman" panose="02020603050405020304" pitchFamily="18" charset="0"/>
                <a:cs typeface="Times New Roman" panose="02020603050405020304" pitchFamily="18" charset="0"/>
              </a:rPr>
              <a:t>d</a:t>
            </a:r>
            <a:r>
              <a:rPr lang="en-US" altLang="zh-CN" dirty="0">
                <a:latin typeface="Times New Roman" panose="02020603050405020304" pitchFamily="18" charset="0"/>
                <a:cs typeface="Times New Roman" panose="02020603050405020304" pitchFamily="18" charset="0"/>
              </a:rPr>
              <a:t>)</a:t>
            </a:r>
            <a:r>
              <a:rPr lang="en-US" altLang="zh-CN" baseline="30000" dirty="0">
                <a:latin typeface="Times New Roman" panose="02020603050405020304" pitchFamily="18" charset="0"/>
                <a:cs typeface="Times New Roman" panose="02020603050405020304" pitchFamily="18" charset="0"/>
              </a:rPr>
              <a:t> T</a:t>
            </a:r>
            <a:r>
              <a:rPr lang="en-US" altLang="zh-CN" dirty="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增广的权矢量；</a:t>
            </a:r>
            <a:endParaRPr lang="en-US" altLang="zh-CN" dirty="0">
              <a:latin typeface="Times New Roman" panose="02020603050405020304" pitchFamily="18" charset="0"/>
              <a:cs typeface="Times New Roman" panose="02020603050405020304" pitchFamily="18" charset="0"/>
            </a:endParaRPr>
          </a:p>
          <a:p>
            <a:pPr marL="182880" lvl="1">
              <a:lnSpc>
                <a:spcPct val="130000"/>
              </a:lnSpc>
              <a:buFont typeface="Wingdings" pitchFamily="2" charset="2"/>
              <a:buChar char="p"/>
            </a:pPr>
            <a:r>
              <a:rPr lang="zh-CN" altLang="en-US" dirty="0">
                <a:latin typeface="Times New Roman" pitchFamily="18" charset="0"/>
                <a:cs typeface="Times New Roman" pitchFamily="18" charset="0"/>
              </a:rPr>
              <a:t>在线性可分的情况下，希望得到的判别函数能够将所有的训练样本</a:t>
            </a:r>
            <a:r>
              <a:rPr lang="en-US" altLang="zh-CN" b="1" dirty="0" err="1">
                <a:latin typeface="Times New Roman" pitchFamily="18" charset="0"/>
                <a:cs typeface="Times New Roman" pitchFamily="18" charset="0"/>
              </a:rPr>
              <a:t>y</a:t>
            </a:r>
            <a:r>
              <a:rPr lang="en-US" altLang="zh-CN" sz="2800" i="1" baseline="-25000" dirty="0" err="1">
                <a:latin typeface="Times New Roman" pitchFamily="18" charset="0"/>
                <a:cs typeface="Times New Roman" pitchFamily="18" charset="0"/>
              </a:rPr>
              <a:t>i</a:t>
            </a:r>
            <a:r>
              <a:rPr lang="zh-CN" altLang="en-US" dirty="0">
                <a:latin typeface="Times New Roman" pitchFamily="18" charset="0"/>
                <a:cs typeface="Times New Roman" pitchFamily="18" charset="0"/>
              </a:rPr>
              <a:t>正确分类：</a:t>
            </a:r>
            <a:endParaRPr lang="en-US" altLang="zh-CN" dirty="0">
              <a:latin typeface="Times New Roman" pitchFamily="18" charset="0"/>
              <a:cs typeface="Times New Roman" pitchFamily="18" charset="0"/>
            </a:endParaRPr>
          </a:p>
          <a:p>
            <a:pPr eaLnBrk="1" hangingPunct="1">
              <a:lnSpc>
                <a:spcPct val="130000"/>
              </a:lnSpc>
            </a:pPr>
            <a:endParaRPr lang="zh-CN" altLang="en-US" dirty="0">
              <a:latin typeface="Times New Roman" panose="02020603050405020304" pitchFamily="18" charset="0"/>
              <a:cs typeface="Times New Roman" panose="02020603050405020304" pitchFamily="18" charset="0"/>
            </a:endParaRPr>
          </a:p>
        </p:txBody>
      </p:sp>
      <p:graphicFrame>
        <p:nvGraphicFramePr>
          <p:cNvPr id="29700" name="Object 4"/>
          <p:cNvGraphicFramePr>
            <a:graphicFrameLocks noChangeAspect="1"/>
          </p:cNvGraphicFramePr>
          <p:nvPr>
            <p:extLst>
              <p:ext uri="{D42A27DB-BD31-4B8C-83A1-F6EECF244321}">
                <p14:modId xmlns:p14="http://schemas.microsoft.com/office/powerpoint/2010/main" val="1745125541"/>
              </p:ext>
            </p:extLst>
          </p:nvPr>
        </p:nvGraphicFramePr>
        <p:xfrm>
          <a:off x="2852738" y="1844675"/>
          <a:ext cx="2216150" cy="763588"/>
        </p:xfrm>
        <a:graphic>
          <a:graphicData uri="http://schemas.openxmlformats.org/presentationml/2006/ole">
            <mc:AlternateContent xmlns:mc="http://schemas.openxmlformats.org/markup-compatibility/2006">
              <mc:Choice xmlns:v="urn:schemas-microsoft-com:vml" Requires="v">
                <p:oleObj spid="_x0000_s86084" name="Equation" r:id="rId3" imgW="749160" imgH="253800" progId="Equation.DSMT4">
                  <p:embed/>
                </p:oleObj>
              </mc:Choice>
              <mc:Fallback>
                <p:oleObj name="Equation" r:id="rId3" imgW="749160" imgH="253800" progId="Equation.DSMT4">
                  <p:embed/>
                  <p:pic>
                    <p:nvPicPr>
                      <p:cNvPr id="0" name=""/>
                      <p:cNvPicPr>
                        <a:picLocks noChangeAspect="1" noChangeArrowheads="1"/>
                      </p:cNvPicPr>
                      <p:nvPr/>
                    </p:nvPicPr>
                    <p:blipFill>
                      <a:blip r:embed="rId4"/>
                      <a:srcRect/>
                      <a:stretch>
                        <a:fillRect/>
                      </a:stretch>
                    </p:blipFill>
                    <p:spPr bwMode="auto">
                      <a:xfrm>
                        <a:off x="2852738" y="1844675"/>
                        <a:ext cx="2216150" cy="763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 name="Object 2"/>
          <p:cNvGraphicFramePr>
            <a:graphicFrameLocks noChangeAspect="1"/>
          </p:cNvGraphicFramePr>
          <p:nvPr>
            <p:extLst>
              <p:ext uri="{D42A27DB-BD31-4B8C-83A1-F6EECF244321}">
                <p14:modId xmlns:p14="http://schemas.microsoft.com/office/powerpoint/2010/main" val="346914788"/>
              </p:ext>
            </p:extLst>
          </p:nvPr>
        </p:nvGraphicFramePr>
        <p:xfrm>
          <a:off x="2536825" y="5373688"/>
          <a:ext cx="3495675" cy="644525"/>
        </p:xfrm>
        <a:graphic>
          <a:graphicData uri="http://schemas.openxmlformats.org/presentationml/2006/ole">
            <mc:AlternateContent xmlns:mc="http://schemas.openxmlformats.org/markup-compatibility/2006">
              <mc:Choice xmlns:v="urn:schemas-microsoft-com:vml" Requires="v">
                <p:oleObj spid="_x0000_s86085" name="Equation" r:id="rId5" imgW="1130040" imgH="215640" progId="Equation.DSMT4">
                  <p:embed/>
                </p:oleObj>
              </mc:Choice>
              <mc:Fallback>
                <p:oleObj name="Equation" r:id="rId5" imgW="1130040" imgH="215640" progId="Equation.DSMT4">
                  <p:embed/>
                  <p:pic>
                    <p:nvPicPr>
                      <p:cNvPr id="0" name="Object 49"/>
                      <p:cNvPicPr>
                        <a:picLocks noChangeAspect="1" noChangeArrowheads="1"/>
                      </p:cNvPicPr>
                      <p:nvPr/>
                    </p:nvPicPr>
                    <p:blipFill>
                      <a:blip r:embed="rId6"/>
                      <a:srcRect/>
                      <a:stretch>
                        <a:fillRect/>
                      </a:stretch>
                    </p:blipFill>
                    <p:spPr bwMode="auto">
                      <a:xfrm>
                        <a:off x="2536825" y="5373688"/>
                        <a:ext cx="3495675" cy="644525"/>
                      </a:xfrm>
                      <a:prstGeom prst="rect">
                        <a:avLst/>
                      </a:prstGeom>
                      <a:noFill/>
                      <a:ln>
                        <a:noFill/>
                      </a:ln>
                    </p:spPr>
                  </p:pic>
                </p:oleObj>
              </mc:Fallback>
            </mc:AlternateContent>
          </a:graphicData>
        </a:graphic>
      </p:graphicFrame>
      <p:cxnSp>
        <p:nvCxnSpPr>
          <p:cNvPr id="5" name="Straight Connector 4"/>
          <p:cNvCxnSpPr/>
          <p:nvPr/>
        </p:nvCxnSpPr>
        <p:spPr>
          <a:xfrm>
            <a:off x="2411760" y="6093296"/>
            <a:ext cx="3816424"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6156176" y="5301208"/>
            <a:ext cx="2236510" cy="400110"/>
          </a:xfrm>
          <a:prstGeom prst="rect">
            <a:avLst/>
          </a:prstGeom>
          <a:ln>
            <a:solidFill>
              <a:srgbClr val="FF0000"/>
            </a:solidFill>
          </a:ln>
        </p:spPr>
        <p:txBody>
          <a:bodyPr wrap="none">
            <a:spAutoFit/>
          </a:bodyPr>
          <a:lstStyle/>
          <a:p>
            <a:r>
              <a:rPr lang="zh-CN" altLang="en-US" sz="2000" dirty="0"/>
              <a:t>不等式组的求解？</a:t>
            </a:r>
          </a:p>
        </p:txBody>
      </p:sp>
    </p:spTree>
    <p:extLst>
      <p:ext uri="{BB962C8B-B14F-4D97-AF65-F5344CB8AC3E}">
        <p14:creationId xmlns:p14="http://schemas.microsoft.com/office/powerpoint/2010/main" val="35019244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3"/>
          <p:cNvSpPr>
            <a:spLocks noGrp="1" noChangeArrowheads="1"/>
          </p:cNvSpPr>
          <p:nvPr>
            <p:ph type="body" sz="half" idx="4294967295"/>
          </p:nvPr>
        </p:nvSpPr>
        <p:spPr>
          <a:xfrm>
            <a:off x="755576" y="1484313"/>
            <a:ext cx="8029575" cy="3168650"/>
          </a:xfrm>
        </p:spPr>
        <p:txBody>
          <a:bodyPr>
            <a:normAutofit lnSpcReduction="10000"/>
          </a:bodyPr>
          <a:lstStyle/>
          <a:p>
            <a:pPr eaLnBrk="1" hangingPunct="1">
              <a:lnSpc>
                <a:spcPct val="150000"/>
              </a:lnSpc>
              <a:buClr>
                <a:srgbClr val="002060"/>
              </a:buClr>
              <a:buFont typeface="Wingdings" pitchFamily="2" charset="2"/>
              <a:buChar char="p"/>
            </a:pPr>
            <a:r>
              <a:rPr lang="zh-CN" altLang="en-US" sz="2800" dirty="0">
                <a:latin typeface="Times New Roman" pitchFamily="18" charset="0"/>
                <a:ea typeface="宋体" pitchFamily="2" charset="-122"/>
                <a:cs typeface="Times New Roman" pitchFamily="18" charset="0"/>
              </a:rPr>
              <a:t>求解不等式组采用的最优化的方法：</a:t>
            </a:r>
            <a:endParaRPr lang="en-US" altLang="zh-CN" sz="2800" dirty="0">
              <a:latin typeface="Times New Roman" pitchFamily="18" charset="0"/>
              <a:ea typeface="宋体" pitchFamily="2" charset="-122"/>
              <a:cs typeface="Times New Roman" pitchFamily="18" charset="0"/>
            </a:endParaRPr>
          </a:p>
          <a:p>
            <a:pPr lvl="1">
              <a:lnSpc>
                <a:spcPct val="150000"/>
              </a:lnSpc>
              <a:buClr>
                <a:srgbClr val="002060"/>
              </a:buClr>
              <a:buFont typeface="Wingdings" pitchFamily="2" charset="2"/>
              <a:buChar char="Ø"/>
            </a:pPr>
            <a:r>
              <a:rPr lang="zh-CN" altLang="en-US" sz="2400" dirty="0">
                <a:latin typeface="Times New Roman" pitchFamily="18" charset="0"/>
                <a:ea typeface="宋体" pitchFamily="2" charset="-122"/>
                <a:cs typeface="Times New Roman" pitchFamily="18" charset="0"/>
              </a:rPr>
              <a:t>定义一个准则函数</a:t>
            </a:r>
            <a:r>
              <a:rPr lang="en-US" altLang="zh-CN" sz="2400" i="1" dirty="0">
                <a:latin typeface="Times New Roman" pitchFamily="18" charset="0"/>
                <a:ea typeface="宋体" pitchFamily="2" charset="-122"/>
                <a:cs typeface="Times New Roman" pitchFamily="18" charset="0"/>
              </a:rPr>
              <a:t>J</a:t>
            </a:r>
            <a:r>
              <a:rPr lang="en-US" altLang="zh-CN" sz="2400" dirty="0">
                <a:latin typeface="Times New Roman" pitchFamily="18" charset="0"/>
                <a:ea typeface="宋体" pitchFamily="2" charset="-122"/>
                <a:cs typeface="Times New Roman" pitchFamily="18" charset="0"/>
              </a:rPr>
              <a:t>(</a:t>
            </a:r>
            <a:r>
              <a:rPr lang="en-US" altLang="zh-CN" sz="2400" b="0" dirty="0">
                <a:latin typeface="Times New Roman" pitchFamily="18" charset="0"/>
                <a:ea typeface="宋体" pitchFamily="2" charset="-122"/>
                <a:cs typeface="Times New Roman" pitchFamily="18" charset="0"/>
              </a:rPr>
              <a:t>a</a:t>
            </a:r>
            <a:r>
              <a:rPr lang="en-US" altLang="zh-CN" sz="2400" dirty="0">
                <a:latin typeface="Times New Roman" pitchFamily="18" charset="0"/>
                <a:ea typeface="宋体" pitchFamily="2" charset="-122"/>
                <a:cs typeface="Times New Roman" pitchFamily="18" charset="0"/>
              </a:rPr>
              <a:t>)</a:t>
            </a:r>
            <a:r>
              <a:rPr lang="zh-CN" altLang="en-US" sz="2400" dirty="0">
                <a:latin typeface="Times New Roman" pitchFamily="18" charset="0"/>
                <a:ea typeface="宋体" pitchFamily="2" charset="-122"/>
                <a:cs typeface="Times New Roman" pitchFamily="18" charset="0"/>
              </a:rPr>
              <a:t>，当</a:t>
            </a:r>
            <a:r>
              <a:rPr lang="en-US" altLang="zh-CN" sz="2400" b="0" dirty="0">
                <a:latin typeface="Times New Roman" pitchFamily="18" charset="0"/>
                <a:ea typeface="宋体" pitchFamily="2" charset="-122"/>
                <a:cs typeface="Times New Roman" pitchFamily="18" charset="0"/>
              </a:rPr>
              <a:t>a</a:t>
            </a:r>
            <a:r>
              <a:rPr lang="zh-CN" altLang="en-US" sz="2400" dirty="0">
                <a:latin typeface="Times New Roman" pitchFamily="18" charset="0"/>
                <a:ea typeface="宋体" pitchFamily="2" charset="-122"/>
                <a:cs typeface="Times New Roman" pitchFamily="18" charset="0"/>
              </a:rPr>
              <a:t>是解向量时，</a:t>
            </a:r>
            <a:r>
              <a:rPr lang="en-US" altLang="zh-CN" sz="2400" i="1" dirty="0">
                <a:latin typeface="Times New Roman" pitchFamily="18" charset="0"/>
                <a:ea typeface="宋体" pitchFamily="2" charset="-122"/>
                <a:cs typeface="Times New Roman" pitchFamily="18" charset="0"/>
              </a:rPr>
              <a:t>J</a:t>
            </a:r>
            <a:r>
              <a:rPr lang="en-US" altLang="zh-CN" sz="2400" dirty="0">
                <a:latin typeface="Times New Roman" pitchFamily="18" charset="0"/>
                <a:ea typeface="宋体" pitchFamily="2" charset="-122"/>
                <a:cs typeface="Times New Roman" pitchFamily="18" charset="0"/>
              </a:rPr>
              <a:t>(</a:t>
            </a:r>
            <a:r>
              <a:rPr lang="en-US" altLang="zh-CN" sz="2400" b="0" dirty="0">
                <a:latin typeface="Times New Roman" pitchFamily="18" charset="0"/>
                <a:ea typeface="宋体" pitchFamily="2" charset="-122"/>
                <a:cs typeface="Times New Roman" pitchFamily="18" charset="0"/>
              </a:rPr>
              <a:t>a</a:t>
            </a:r>
            <a:r>
              <a:rPr lang="en-US" altLang="zh-CN" sz="2400" dirty="0">
                <a:latin typeface="Times New Roman" pitchFamily="18" charset="0"/>
                <a:ea typeface="宋体" pitchFamily="2" charset="-122"/>
                <a:cs typeface="Times New Roman" pitchFamily="18" charset="0"/>
              </a:rPr>
              <a:t>)</a:t>
            </a:r>
            <a:r>
              <a:rPr lang="zh-CN" altLang="en-US" sz="2400" dirty="0">
                <a:latin typeface="Times New Roman" pitchFamily="18" charset="0"/>
                <a:ea typeface="宋体" pitchFamily="2" charset="-122"/>
                <a:cs typeface="Times New Roman" pitchFamily="18" charset="0"/>
              </a:rPr>
              <a:t>为最小；</a:t>
            </a:r>
            <a:endParaRPr lang="en-US" altLang="zh-CN" sz="2400" dirty="0">
              <a:latin typeface="Times New Roman" pitchFamily="18" charset="0"/>
              <a:ea typeface="宋体" pitchFamily="2" charset="-122"/>
              <a:cs typeface="Times New Roman" pitchFamily="18" charset="0"/>
            </a:endParaRPr>
          </a:p>
          <a:p>
            <a:pPr lvl="1">
              <a:lnSpc>
                <a:spcPct val="150000"/>
              </a:lnSpc>
              <a:buClr>
                <a:srgbClr val="002060"/>
              </a:buClr>
              <a:buFont typeface="Wingdings" pitchFamily="2" charset="2"/>
              <a:buChar char="Ø"/>
            </a:pPr>
            <a:r>
              <a:rPr lang="zh-CN" altLang="en-US" sz="2400" dirty="0">
                <a:latin typeface="Times New Roman" pitchFamily="18" charset="0"/>
                <a:ea typeface="宋体" pitchFamily="2" charset="-122"/>
                <a:cs typeface="Times New Roman" pitchFamily="18" charset="0"/>
              </a:rPr>
              <a:t>采用最优化方法求解标量函数</a:t>
            </a:r>
            <a:r>
              <a:rPr lang="en-US" altLang="zh-CN" sz="2400" i="1" dirty="0">
                <a:latin typeface="Times New Roman" pitchFamily="18" charset="0"/>
                <a:ea typeface="宋体" pitchFamily="2" charset="-122"/>
                <a:cs typeface="Times New Roman" pitchFamily="18" charset="0"/>
              </a:rPr>
              <a:t>J</a:t>
            </a:r>
            <a:r>
              <a:rPr lang="en-US" altLang="zh-CN" sz="2400" dirty="0">
                <a:latin typeface="Times New Roman" pitchFamily="18" charset="0"/>
                <a:ea typeface="宋体" pitchFamily="2" charset="-122"/>
                <a:cs typeface="Times New Roman" pitchFamily="18" charset="0"/>
              </a:rPr>
              <a:t>(</a:t>
            </a:r>
            <a:r>
              <a:rPr lang="en-US" altLang="zh-CN" sz="2400" b="0" dirty="0">
                <a:latin typeface="Times New Roman" pitchFamily="18" charset="0"/>
                <a:ea typeface="宋体" pitchFamily="2" charset="-122"/>
                <a:cs typeface="Times New Roman" pitchFamily="18" charset="0"/>
              </a:rPr>
              <a:t>a</a:t>
            </a:r>
            <a:r>
              <a:rPr lang="en-US" altLang="zh-CN" sz="2400" dirty="0">
                <a:latin typeface="Times New Roman" pitchFamily="18" charset="0"/>
                <a:ea typeface="宋体" pitchFamily="2" charset="-122"/>
                <a:cs typeface="Times New Roman" pitchFamily="18" charset="0"/>
              </a:rPr>
              <a:t>)</a:t>
            </a:r>
            <a:r>
              <a:rPr lang="zh-CN" altLang="en-US" sz="2400" dirty="0">
                <a:latin typeface="Times New Roman" pitchFamily="18" charset="0"/>
                <a:ea typeface="宋体" pitchFamily="2" charset="-122"/>
                <a:cs typeface="Times New Roman" pitchFamily="18" charset="0"/>
              </a:rPr>
              <a:t>的极小值。</a:t>
            </a:r>
            <a:endParaRPr lang="zh-CN" altLang="en-US" sz="2000" dirty="0">
              <a:latin typeface="Times New Roman" pitchFamily="18" charset="0"/>
              <a:ea typeface="宋体" pitchFamily="2" charset="-122"/>
              <a:cs typeface="Times New Roman" pitchFamily="18" charset="0"/>
            </a:endParaRPr>
          </a:p>
          <a:p>
            <a:pPr>
              <a:lnSpc>
                <a:spcPct val="150000"/>
              </a:lnSpc>
              <a:buClr>
                <a:srgbClr val="002060"/>
              </a:buClr>
              <a:buFont typeface="Wingdings" pitchFamily="2" charset="2"/>
              <a:buChar char="p"/>
            </a:pPr>
            <a:r>
              <a:rPr lang="zh-CN" altLang="en-US" sz="2800" dirty="0">
                <a:latin typeface="Times New Roman" pitchFamily="18" charset="0"/>
                <a:ea typeface="宋体" pitchFamily="2" charset="-122"/>
                <a:cs typeface="Times New Roman" pitchFamily="18" charset="0"/>
              </a:rPr>
              <a:t>最优化方法采用最多的是梯度下降法，</a:t>
            </a:r>
            <a:endParaRPr lang="en-US" altLang="zh-CN" sz="2800" dirty="0">
              <a:latin typeface="Times New Roman" pitchFamily="18" charset="0"/>
              <a:ea typeface="宋体" pitchFamily="2" charset="-122"/>
              <a:cs typeface="Times New Roman" pitchFamily="18" charset="0"/>
            </a:endParaRPr>
          </a:p>
          <a:p>
            <a:pPr lvl="1">
              <a:lnSpc>
                <a:spcPct val="150000"/>
              </a:lnSpc>
              <a:buClr>
                <a:srgbClr val="002060"/>
              </a:buClr>
              <a:buFont typeface="Wingdings" pitchFamily="2" charset="2"/>
              <a:buChar char="Ø"/>
            </a:pPr>
            <a:r>
              <a:rPr lang="zh-CN" altLang="en-US" sz="2400" dirty="0">
                <a:latin typeface="Times New Roman" pitchFamily="18" charset="0"/>
                <a:ea typeface="宋体" pitchFamily="2" charset="-122"/>
                <a:cs typeface="Times New Roman" pitchFamily="18" charset="0"/>
              </a:rPr>
              <a:t>设定初始权值矢量</a:t>
            </a:r>
            <a:r>
              <a:rPr lang="en-US" altLang="zh-CN" sz="2400" dirty="0">
                <a:latin typeface="Times New Roman" pitchFamily="18" charset="0"/>
                <a:ea typeface="宋体" pitchFamily="2" charset="-122"/>
                <a:cs typeface="Times New Roman" pitchFamily="18" charset="0"/>
              </a:rPr>
              <a:t>a(1)</a:t>
            </a:r>
            <a:r>
              <a:rPr lang="zh-CN" altLang="en-US" sz="2400" dirty="0">
                <a:latin typeface="Times New Roman" pitchFamily="18" charset="0"/>
                <a:ea typeface="宋体" pitchFamily="2" charset="-122"/>
                <a:cs typeface="Times New Roman" pitchFamily="18" charset="0"/>
              </a:rPr>
              <a:t>，然后沿梯度的负方向迭代计算：</a:t>
            </a:r>
          </a:p>
        </p:txBody>
      </p:sp>
      <p:sp>
        <p:nvSpPr>
          <p:cNvPr id="39938" name="Rectangle 2"/>
          <p:cNvSpPr>
            <a:spLocks noGrp="1" noChangeArrowheads="1"/>
          </p:cNvSpPr>
          <p:nvPr>
            <p:ph type="title"/>
          </p:nvPr>
        </p:nvSpPr>
        <p:spPr/>
        <p:txBody>
          <a:bodyPr/>
          <a:lstStyle/>
          <a:p>
            <a:pPr eaLnBrk="1" hangingPunct="1"/>
            <a:r>
              <a:rPr lang="zh-CN" altLang="en-US" dirty="0"/>
              <a:t>不等式组求解方法</a:t>
            </a:r>
            <a:r>
              <a:rPr lang="en-US" altLang="zh-CN" dirty="0"/>
              <a:t>—</a:t>
            </a:r>
            <a:r>
              <a:rPr lang="zh-CN" altLang="en-US" dirty="0"/>
              <a:t>梯度下降法</a:t>
            </a:r>
          </a:p>
        </p:txBody>
      </p:sp>
      <p:graphicFrame>
        <p:nvGraphicFramePr>
          <p:cNvPr id="39941" name="Object 5"/>
          <p:cNvGraphicFramePr>
            <a:graphicFrameLocks noGrp="1" noChangeAspect="1"/>
          </p:cNvGraphicFramePr>
          <p:nvPr>
            <p:ph idx="1"/>
            <p:extLst>
              <p:ext uri="{D42A27DB-BD31-4B8C-83A1-F6EECF244321}">
                <p14:modId xmlns:p14="http://schemas.microsoft.com/office/powerpoint/2010/main" val="1613577587"/>
              </p:ext>
            </p:extLst>
          </p:nvPr>
        </p:nvGraphicFramePr>
        <p:xfrm>
          <a:off x="1907704" y="4797152"/>
          <a:ext cx="4320480" cy="501410"/>
        </p:xfrm>
        <a:graphic>
          <a:graphicData uri="http://schemas.openxmlformats.org/presentationml/2006/ole">
            <mc:AlternateContent xmlns:mc="http://schemas.openxmlformats.org/markup-compatibility/2006">
              <mc:Choice xmlns:v="urn:schemas-microsoft-com:vml" Requires="v">
                <p:oleObj spid="_x0000_s106526" name="Equation" r:id="rId4" imgW="6565900" imgH="762000" progId="Equation.DSMT4">
                  <p:embed/>
                </p:oleObj>
              </mc:Choice>
              <mc:Fallback>
                <p:oleObj name="Equation" r:id="rId4" imgW="6565900" imgH="76200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07704" y="4797152"/>
                        <a:ext cx="4320480" cy="501410"/>
                      </a:xfrm>
                      <a:prstGeom prst="rect">
                        <a:avLst/>
                      </a:prstGeom>
                      <a:noFill/>
                      <a:ln>
                        <a:noFill/>
                      </a:ln>
                      <a:effectLst/>
                    </p:spPr>
                  </p:pic>
                </p:oleObj>
              </mc:Fallback>
            </mc:AlternateContent>
          </a:graphicData>
        </a:graphic>
      </p:graphicFrame>
      <p:sp>
        <p:nvSpPr>
          <p:cNvPr id="39940" name="Rectangle 4"/>
          <p:cNvSpPr>
            <a:spLocks noChangeArrowheads="1"/>
          </p:cNvSpPr>
          <p:nvPr/>
        </p:nvSpPr>
        <p:spPr bwMode="auto">
          <a:xfrm>
            <a:off x="0" y="21336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1" hangingPunct="1"/>
            <a:endParaRPr lang="zh-CN" altLang="en-US"/>
          </a:p>
        </p:txBody>
      </p:sp>
      <p:sp>
        <p:nvSpPr>
          <p:cNvPr id="39942" name="Rectangle 6"/>
          <p:cNvSpPr>
            <a:spLocks noChangeArrowheads="1"/>
          </p:cNvSpPr>
          <p:nvPr/>
        </p:nvSpPr>
        <p:spPr bwMode="auto">
          <a:xfrm>
            <a:off x="1691680" y="5445596"/>
            <a:ext cx="7661275" cy="64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609600" indent="-609600" eaLnBrk="1" hangingPunct="1">
              <a:spcBef>
                <a:spcPct val="20000"/>
              </a:spcBef>
              <a:buClr>
                <a:srgbClr val="0033CC"/>
              </a:buClr>
              <a:buFont typeface="Wingdings" pitchFamily="2" charset="2"/>
              <a:buNone/>
            </a:pPr>
            <a:r>
              <a:rPr lang="zh-CN" altLang="en-US" sz="2400" dirty="0">
                <a:latin typeface="宋体" pitchFamily="2" charset="-122"/>
                <a:ea typeface="宋体" pitchFamily="2" charset="-122"/>
              </a:rPr>
              <a:t>其中</a:t>
            </a:r>
            <a:r>
              <a:rPr lang="el-GR" altLang="zh-CN" sz="2400" i="1" dirty="0">
                <a:latin typeface="Times New Roman" panose="02020603050405020304" pitchFamily="18" charset="0"/>
                <a:ea typeface="宋体" pitchFamily="2" charset="-122"/>
                <a:cs typeface="Times New Roman" panose="02020603050405020304" pitchFamily="18" charset="0"/>
              </a:rPr>
              <a:t>η</a:t>
            </a:r>
            <a:r>
              <a:rPr lang="en-US" altLang="zh-CN" sz="2400" dirty="0">
                <a:latin typeface="宋体" pitchFamily="2" charset="-122"/>
                <a:ea typeface="宋体" pitchFamily="2" charset="-122"/>
              </a:rPr>
              <a:t>(</a:t>
            </a:r>
            <a:r>
              <a:rPr lang="en-US" altLang="zh-CN" sz="2400" i="1" dirty="0">
                <a:latin typeface="Times New Roman" panose="02020603050405020304" pitchFamily="18" charset="0"/>
                <a:ea typeface="宋体" pitchFamily="2" charset="-122"/>
                <a:cs typeface="Times New Roman" panose="02020603050405020304" pitchFamily="18" charset="0"/>
              </a:rPr>
              <a:t>k</a:t>
            </a:r>
            <a:r>
              <a:rPr lang="en-US" altLang="zh-CN" sz="2400" dirty="0">
                <a:latin typeface="宋体" pitchFamily="2" charset="-122"/>
                <a:ea typeface="宋体" pitchFamily="2" charset="-122"/>
              </a:rPr>
              <a:t>)</a:t>
            </a:r>
            <a:r>
              <a:rPr lang="zh-CN" altLang="en-US" sz="2400" dirty="0">
                <a:latin typeface="宋体" pitchFamily="2" charset="-122"/>
                <a:ea typeface="宋体" pitchFamily="2" charset="-122"/>
              </a:rPr>
              <a:t>称为学习率，或称步长。</a:t>
            </a:r>
            <a:endParaRPr lang="zh-CN" altLang="el-GR" sz="2400" dirty="0">
              <a:latin typeface="宋体" pitchFamily="2" charset="-122"/>
              <a:ea typeface="宋体" pitchFamily="2" charset="-122"/>
            </a:endParaRPr>
          </a:p>
        </p:txBody>
      </p:sp>
    </p:spTree>
    <p:extLst>
      <p:ext uri="{BB962C8B-B14F-4D97-AF65-F5344CB8AC3E}">
        <p14:creationId xmlns:p14="http://schemas.microsoft.com/office/powerpoint/2010/main" val="22397860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zh-CN" altLang="en-US" dirty="0"/>
              <a:t>不等式组求解方法</a:t>
            </a:r>
            <a:r>
              <a:rPr lang="en-US" altLang="zh-CN" dirty="0"/>
              <a:t>—</a:t>
            </a:r>
            <a:r>
              <a:rPr lang="zh-CN" altLang="en-US" dirty="0"/>
              <a:t>梯度下降法</a:t>
            </a:r>
          </a:p>
        </p:txBody>
      </p:sp>
      <p:sp>
        <p:nvSpPr>
          <p:cNvPr id="39940" name="Rectangle 4"/>
          <p:cNvSpPr>
            <a:spLocks noChangeArrowheads="1"/>
          </p:cNvSpPr>
          <p:nvPr/>
        </p:nvSpPr>
        <p:spPr bwMode="auto">
          <a:xfrm>
            <a:off x="0" y="21336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1" hangingPunct="1"/>
            <a:endParaRPr lang="zh-CN" altLang="en-US"/>
          </a:p>
        </p:txBody>
      </p:sp>
      <p:pic>
        <p:nvPicPr>
          <p:cNvPr id="7"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5616" y="1484784"/>
            <a:ext cx="7633952" cy="3960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3" name="Object 2"/>
          <p:cNvGraphicFramePr>
            <a:graphicFrameLocks noGrp="1" noChangeAspect="1"/>
          </p:cNvGraphicFramePr>
          <p:nvPr>
            <p:extLst>
              <p:ext uri="{D42A27DB-BD31-4B8C-83A1-F6EECF244321}">
                <p14:modId xmlns:p14="http://schemas.microsoft.com/office/powerpoint/2010/main" val="866344973"/>
              </p:ext>
            </p:extLst>
          </p:nvPr>
        </p:nvGraphicFramePr>
        <p:xfrm>
          <a:off x="1763688" y="5661248"/>
          <a:ext cx="4752528" cy="551930"/>
        </p:xfrm>
        <a:graphic>
          <a:graphicData uri="http://schemas.openxmlformats.org/presentationml/2006/ole">
            <mc:AlternateContent xmlns:mc="http://schemas.openxmlformats.org/markup-compatibility/2006">
              <mc:Choice xmlns:v="urn:schemas-microsoft-com:vml" Requires="v">
                <p:oleObj spid="_x0000_s107548" name="Equation" r:id="rId5" imgW="6565900" imgH="762000" progId="Equation.DSMT4">
                  <p:embed/>
                </p:oleObj>
              </mc:Choice>
              <mc:Fallback>
                <p:oleObj name="Equation" r:id="rId5" imgW="6565900" imgH="762000" progId="Equation.DSMT4">
                  <p:embed/>
                  <p:pic>
                    <p:nvPicPr>
                      <p:cNvPr id="0" name="Object 5"/>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63688" y="5661248"/>
                        <a:ext cx="4752528" cy="551930"/>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7115374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r>
              <a:rPr lang="zh-CN" altLang="en-US" sz="3600"/>
              <a:t>解区域的几何解释</a:t>
            </a:r>
            <a:r>
              <a:rPr lang="en-US" altLang="zh-CN" sz="3600"/>
              <a:t>(</a:t>
            </a:r>
            <a:r>
              <a:rPr lang="zh-CN" altLang="en-US" sz="3600"/>
              <a:t>特征空间中）</a:t>
            </a:r>
          </a:p>
        </p:txBody>
      </p:sp>
      <p:graphicFrame>
        <p:nvGraphicFramePr>
          <p:cNvPr id="33796" name="Object 4"/>
          <p:cNvGraphicFramePr>
            <a:graphicFrameLocks noGrp="1" noChangeAspect="1"/>
          </p:cNvGraphicFramePr>
          <p:nvPr>
            <p:ph idx="1"/>
            <p:extLst>
              <p:ext uri="{D42A27DB-BD31-4B8C-83A1-F6EECF244321}">
                <p14:modId xmlns:p14="http://schemas.microsoft.com/office/powerpoint/2010/main" val="463619260"/>
              </p:ext>
            </p:extLst>
          </p:nvPr>
        </p:nvGraphicFramePr>
        <p:xfrm>
          <a:off x="458788" y="2238375"/>
          <a:ext cx="8226425" cy="3600450"/>
        </p:xfrm>
        <a:graphic>
          <a:graphicData uri="http://schemas.openxmlformats.org/presentationml/2006/ole">
            <mc:AlternateContent xmlns:mc="http://schemas.openxmlformats.org/markup-compatibility/2006">
              <mc:Choice xmlns:v="urn:schemas-microsoft-com:vml" Requires="v">
                <p:oleObj spid="_x0000_s81955" name="Image" r:id="rId4" imgW="8850794" imgH="3873016" progId="Photoshop.Image.7">
                  <p:embed/>
                </p:oleObj>
              </mc:Choice>
              <mc:Fallback>
                <p:oleObj name="Image" r:id="rId4" imgW="8850794" imgH="3873016" progId="Photoshop.Image.7">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8788" y="2238375"/>
                        <a:ext cx="8226425" cy="3600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3795" name="Rectangle 3"/>
          <p:cNvSpPr>
            <a:spLocks noGrp="1" noChangeArrowheads="1"/>
          </p:cNvSpPr>
          <p:nvPr>
            <p:ph type="body" sz="half" idx="4294967295"/>
          </p:nvPr>
        </p:nvSpPr>
        <p:spPr>
          <a:xfrm>
            <a:off x="683568" y="1628800"/>
            <a:ext cx="7991475" cy="511175"/>
          </a:xfrm>
        </p:spPr>
        <p:txBody>
          <a:bodyPr>
            <a:normAutofit lnSpcReduction="10000"/>
          </a:bodyPr>
          <a:lstStyle/>
          <a:p>
            <a:pPr eaLnBrk="1" hangingPunct="1"/>
            <a:r>
              <a:rPr lang="zh-CN" altLang="en-US" sz="2800" dirty="0">
                <a:solidFill>
                  <a:srgbClr val="C00000"/>
                </a:solidFill>
                <a:latin typeface="黑体" panose="02010609060101010101" pitchFamily="49" charset="-122"/>
                <a:ea typeface="黑体" panose="02010609060101010101" pitchFamily="49" charset="-122"/>
              </a:rPr>
              <a:t>特征空间中：</a:t>
            </a:r>
            <a:r>
              <a:rPr lang="zh-CN" altLang="en-US" sz="2800" dirty="0">
                <a:latin typeface="黑体" panose="02010609060101010101" pitchFamily="49" charset="-122"/>
                <a:ea typeface="黑体" panose="02010609060101010101" pitchFamily="49" charset="-122"/>
              </a:rPr>
              <a:t>矢量</a:t>
            </a:r>
            <a:r>
              <a:rPr lang="en-US" altLang="zh-CN" sz="2800" b="0" dirty="0">
                <a:latin typeface="黑体" panose="02010609060101010101" pitchFamily="49" charset="-122"/>
                <a:ea typeface="黑体" panose="02010609060101010101" pitchFamily="49" charset="-122"/>
              </a:rPr>
              <a:t>a</a:t>
            </a:r>
            <a:r>
              <a:rPr lang="zh-CN" altLang="en-US" sz="2800" dirty="0">
                <a:latin typeface="黑体" panose="02010609060101010101" pitchFamily="49" charset="-122"/>
                <a:ea typeface="黑体" panose="02010609060101010101" pitchFamily="49" charset="-122"/>
              </a:rPr>
              <a:t>是垂直于分类界面的</a:t>
            </a:r>
            <a:r>
              <a:rPr lang="zh-CN" altLang="en-US" sz="2800" b="0" dirty="0">
                <a:latin typeface="黑体" panose="02010609060101010101" pitchFamily="49" charset="-122"/>
                <a:ea typeface="黑体" panose="02010609060101010101" pitchFamily="49" charset="-122"/>
              </a:rPr>
              <a:t>矢量</a:t>
            </a:r>
            <a:r>
              <a:rPr lang="zh-CN" altLang="en-US" sz="2800" dirty="0"/>
              <a:t>：</a:t>
            </a:r>
          </a:p>
        </p:txBody>
      </p:sp>
    </p:spTree>
    <p:extLst>
      <p:ext uri="{BB962C8B-B14F-4D97-AF65-F5344CB8AC3E}">
        <p14:creationId xmlns:p14="http://schemas.microsoft.com/office/powerpoint/2010/main" val="12584960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8175" y="2389188"/>
            <a:ext cx="8424863" cy="4468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5843" name="Rectangle 3"/>
          <p:cNvSpPr>
            <a:spLocks noGrp="1" noChangeArrowheads="1"/>
          </p:cNvSpPr>
          <p:nvPr>
            <p:ph type="title"/>
          </p:nvPr>
        </p:nvSpPr>
        <p:spPr/>
        <p:txBody>
          <a:bodyPr/>
          <a:lstStyle/>
          <a:p>
            <a:pPr eaLnBrk="1" hangingPunct="1"/>
            <a:r>
              <a:rPr lang="zh-CN" altLang="en-US" sz="3600" dirty="0"/>
              <a:t>解区域的几何解释</a:t>
            </a:r>
            <a:r>
              <a:rPr lang="en-US" altLang="zh-CN" sz="3600" dirty="0"/>
              <a:t>(</a:t>
            </a:r>
            <a:r>
              <a:rPr lang="zh-CN" altLang="en-US" sz="3600" dirty="0"/>
              <a:t>权空间中）</a:t>
            </a:r>
          </a:p>
        </p:txBody>
      </p:sp>
      <p:sp>
        <p:nvSpPr>
          <p:cNvPr id="35844" name="Rectangle 4"/>
          <p:cNvSpPr>
            <a:spLocks noGrp="1" noChangeArrowheads="1"/>
          </p:cNvSpPr>
          <p:nvPr>
            <p:ph type="body" idx="1"/>
          </p:nvPr>
        </p:nvSpPr>
        <p:spPr>
          <a:xfrm>
            <a:off x="755650" y="1700213"/>
            <a:ext cx="7661275" cy="1016000"/>
          </a:xfrm>
        </p:spPr>
        <p:txBody>
          <a:bodyPr/>
          <a:lstStyle/>
          <a:p>
            <a:pPr marL="0" indent="0" eaLnBrk="1" hangingPunct="1">
              <a:buNone/>
            </a:pPr>
            <a:r>
              <a:rPr lang="zh-CN" altLang="en-US" sz="2800"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权空间中：</a:t>
            </a:r>
            <a:r>
              <a:rPr lang="en-US" altLang="zh-CN" sz="2800" b="1" dirty="0" err="1">
                <a:latin typeface="Times New Roman" panose="02020603050405020304" pitchFamily="18" charset="0"/>
                <a:ea typeface="黑体" panose="02010609060101010101" pitchFamily="49" charset="-122"/>
                <a:cs typeface="Times New Roman" panose="02020603050405020304" pitchFamily="18" charset="0"/>
              </a:rPr>
              <a:t>a</a:t>
            </a:r>
            <a:r>
              <a:rPr lang="en-US" altLang="zh-CN" sz="2800" baseline="30000" dirty="0" err="1">
                <a:latin typeface="Times New Roman" panose="02020603050405020304" pitchFamily="18" charset="0"/>
                <a:ea typeface="黑体" panose="02010609060101010101" pitchFamily="49" charset="-122"/>
                <a:cs typeface="Times New Roman" panose="02020603050405020304" pitchFamily="18" charset="0"/>
              </a:rPr>
              <a:t>T</a:t>
            </a:r>
            <a:r>
              <a:rPr lang="en-US" altLang="zh-CN" sz="2800" b="1" dirty="0" err="1">
                <a:latin typeface="Times New Roman" panose="02020603050405020304" pitchFamily="18" charset="0"/>
                <a:ea typeface="黑体" panose="02010609060101010101" pitchFamily="49" charset="-122"/>
                <a:cs typeface="Times New Roman" panose="02020603050405020304" pitchFamily="18" charset="0"/>
              </a:rPr>
              <a:t>y</a:t>
            </a:r>
            <a:r>
              <a:rPr lang="en-US" altLang="zh-CN" sz="2800" i="1" baseline="-25000" dirty="0" err="1">
                <a:latin typeface="Times New Roman" panose="02020603050405020304" pitchFamily="18" charset="0"/>
                <a:ea typeface="黑体" panose="02010609060101010101" pitchFamily="49" charset="-122"/>
                <a:cs typeface="Times New Roman" panose="02020603050405020304" pitchFamily="18" charset="0"/>
              </a:rPr>
              <a:t>i</a:t>
            </a:r>
            <a:r>
              <a:rPr lang="en-US" altLang="zh-CN" sz="2800" dirty="0">
                <a:latin typeface="Times New Roman" panose="02020603050405020304" pitchFamily="18" charset="0"/>
                <a:ea typeface="黑体" panose="02010609060101010101" pitchFamily="49" charset="-122"/>
                <a:cs typeface="Times New Roman" panose="02020603050405020304" pitchFamily="18" charset="0"/>
              </a:rPr>
              <a:t>=0</a:t>
            </a:r>
            <a:r>
              <a:rPr lang="zh-CN" altLang="en-US" sz="2800" dirty="0">
                <a:latin typeface="Times New Roman" panose="02020603050405020304" pitchFamily="18" charset="0"/>
                <a:ea typeface="黑体" panose="02010609060101010101" pitchFamily="49" charset="-122"/>
                <a:cs typeface="Times New Roman" panose="02020603050405020304" pitchFamily="18" charset="0"/>
              </a:rPr>
              <a:t>是一个通过原点的超平面，</a:t>
            </a:r>
            <a:r>
              <a:rPr lang="en-US" altLang="zh-CN" sz="2800" b="1" dirty="0" err="1">
                <a:latin typeface="Times New Roman" panose="02020603050405020304" pitchFamily="18" charset="0"/>
                <a:ea typeface="黑体" panose="02010609060101010101" pitchFamily="49" charset="-122"/>
                <a:cs typeface="Times New Roman" panose="02020603050405020304" pitchFamily="18" charset="0"/>
              </a:rPr>
              <a:t>y</a:t>
            </a:r>
            <a:r>
              <a:rPr lang="en-US" altLang="zh-CN" sz="2800" i="1" baseline="-25000" dirty="0" err="1">
                <a:latin typeface="Times New Roman" panose="02020603050405020304" pitchFamily="18" charset="0"/>
                <a:ea typeface="黑体" panose="02010609060101010101" pitchFamily="49" charset="-122"/>
                <a:cs typeface="Times New Roman" panose="02020603050405020304" pitchFamily="18" charset="0"/>
              </a:rPr>
              <a:t>i</a:t>
            </a:r>
            <a:r>
              <a:rPr lang="zh-CN" altLang="en-US" sz="2800" dirty="0">
                <a:latin typeface="Times New Roman" panose="02020603050405020304" pitchFamily="18" charset="0"/>
                <a:ea typeface="黑体" panose="02010609060101010101" pitchFamily="49" charset="-122"/>
                <a:cs typeface="Times New Roman" panose="02020603050405020304" pitchFamily="18" charset="0"/>
              </a:rPr>
              <a:t>是法向量，</a:t>
            </a:r>
            <a:r>
              <a:rPr lang="en-US" altLang="zh-CN" sz="2800" b="1" dirty="0">
                <a:latin typeface="Times New Roman" panose="02020603050405020304" pitchFamily="18" charset="0"/>
                <a:ea typeface="黑体" panose="02010609060101010101" pitchFamily="49" charset="-122"/>
                <a:cs typeface="Times New Roman" panose="02020603050405020304" pitchFamily="18" charset="0"/>
              </a:rPr>
              <a:t>a</a:t>
            </a:r>
            <a:r>
              <a:rPr lang="zh-CN" altLang="en-US" sz="2800" dirty="0">
                <a:latin typeface="Times New Roman" panose="02020603050405020304" pitchFamily="18" charset="0"/>
                <a:ea typeface="黑体" panose="02010609060101010101" pitchFamily="49" charset="-122"/>
                <a:cs typeface="Times New Roman" panose="02020603050405020304" pitchFamily="18" charset="0"/>
              </a:rPr>
              <a:t>是空间中一个点。</a:t>
            </a:r>
          </a:p>
        </p:txBody>
      </p:sp>
      <p:sp>
        <p:nvSpPr>
          <p:cNvPr id="35845" name="Rectangle 5"/>
          <p:cNvSpPr>
            <a:spLocks noChangeArrowheads="1"/>
          </p:cNvSpPr>
          <p:nvPr/>
        </p:nvSpPr>
        <p:spPr bwMode="auto">
          <a:xfrm>
            <a:off x="7164388" y="2393950"/>
            <a:ext cx="4394200" cy="44640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en-US"/>
          </a:p>
        </p:txBody>
      </p:sp>
      <p:sp>
        <p:nvSpPr>
          <p:cNvPr id="35846" name="Rectangle 6"/>
          <p:cNvSpPr>
            <a:spLocks noChangeArrowheads="1"/>
          </p:cNvSpPr>
          <p:nvPr/>
        </p:nvSpPr>
        <p:spPr bwMode="auto">
          <a:xfrm>
            <a:off x="6012160" y="2780928"/>
            <a:ext cx="4394200" cy="44640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en-US"/>
          </a:p>
        </p:txBody>
      </p:sp>
    </p:spTree>
    <p:extLst>
      <p:ext uri="{BB962C8B-B14F-4D97-AF65-F5344CB8AC3E}">
        <p14:creationId xmlns:p14="http://schemas.microsoft.com/office/powerpoint/2010/main" val="31859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457200" y="188640"/>
            <a:ext cx="8229600" cy="990600"/>
          </a:xfrm>
        </p:spPr>
        <p:txBody>
          <a:bodyPr/>
          <a:lstStyle/>
          <a:p>
            <a:r>
              <a:rPr lang="en-US" altLang="zh-CN" dirty="0"/>
              <a:t>4.2</a:t>
            </a:r>
            <a:r>
              <a:rPr lang="zh-CN" altLang="en-US" dirty="0"/>
              <a:t>感知器算法</a:t>
            </a:r>
          </a:p>
        </p:txBody>
      </p:sp>
      <p:sp>
        <p:nvSpPr>
          <p:cNvPr id="22532" name="Rectangle 4"/>
          <p:cNvSpPr>
            <a:spLocks noGrp="1" noChangeArrowheads="1"/>
          </p:cNvSpPr>
          <p:nvPr>
            <p:ph idx="1"/>
          </p:nvPr>
        </p:nvSpPr>
        <p:spPr>
          <a:xfrm>
            <a:off x="395536" y="1196752"/>
            <a:ext cx="8229600" cy="5256584"/>
          </a:xfrm>
          <a:noFill/>
        </p:spPr>
        <p:txBody>
          <a:bodyPr>
            <a:normAutofit/>
          </a:bodyPr>
          <a:lstStyle/>
          <a:p>
            <a:pPr lvl="1"/>
            <a:r>
              <a:rPr lang="zh-CN" altLang="en-US" dirty="0"/>
              <a:t>最少错分样本数准则：</a:t>
            </a:r>
          </a:p>
          <a:p>
            <a:pPr lvl="1" algn="just">
              <a:lnSpc>
                <a:spcPct val="150000"/>
              </a:lnSpc>
            </a:pPr>
            <a:endParaRPr lang="en-US" altLang="zh-CN" dirty="0">
              <a:latin typeface="Times New Roman" pitchFamily="18" charset="0"/>
              <a:cs typeface="Times New Roman" pitchFamily="18" charset="0"/>
            </a:endParaRPr>
          </a:p>
          <a:p>
            <a:pPr>
              <a:lnSpc>
                <a:spcPct val="150000"/>
              </a:lnSpc>
            </a:pPr>
            <a:endParaRPr lang="en-US" altLang="zh-CN" sz="2400" b="1" dirty="0">
              <a:latin typeface="Times New Roman" pitchFamily="18" charset="0"/>
              <a:cs typeface="Times New Roman" pitchFamily="18" charset="0"/>
            </a:endParaRPr>
          </a:p>
          <a:p>
            <a:pPr lvl="1">
              <a:lnSpc>
                <a:spcPct val="150000"/>
              </a:lnSpc>
            </a:pPr>
            <a:endParaRPr lang="en-US" altLang="zh-CN" dirty="0">
              <a:latin typeface="Times New Roman" pitchFamily="18" charset="0"/>
              <a:cs typeface="Times New Roman" pitchFamily="18" charset="0"/>
            </a:endParaRPr>
          </a:p>
          <a:p>
            <a:pPr lvl="1">
              <a:lnSpc>
                <a:spcPct val="150000"/>
              </a:lnSpc>
            </a:pPr>
            <a:endParaRPr lang="en-US" altLang="zh-CN" dirty="0">
              <a:latin typeface="Times New Roman" pitchFamily="18" charset="0"/>
              <a:cs typeface="Times New Roman" pitchFamily="18" charset="0"/>
            </a:endParaRPr>
          </a:p>
          <a:p>
            <a:pPr lvl="1">
              <a:lnSpc>
                <a:spcPct val="150000"/>
              </a:lnSpc>
            </a:pPr>
            <a:endParaRPr lang="en-US" altLang="zh-CN" dirty="0">
              <a:latin typeface="Times New Roman" pitchFamily="18" charset="0"/>
              <a:cs typeface="Times New Roman" pitchFamily="18" charset="0"/>
            </a:endParaRPr>
          </a:p>
          <a:p>
            <a:pPr>
              <a:lnSpc>
                <a:spcPct val="150000"/>
              </a:lnSpc>
            </a:pPr>
            <a:endParaRPr lang="en-US" altLang="zh-CN" b="1" dirty="0">
              <a:latin typeface="Times New Roman" pitchFamily="18" charset="0"/>
              <a:cs typeface="Times New Roman" pitchFamily="18" charset="0"/>
            </a:endParaRPr>
          </a:p>
          <a:p>
            <a:pPr>
              <a:lnSpc>
                <a:spcPct val="150000"/>
              </a:lnSpc>
            </a:pPr>
            <a:endParaRPr lang="en-US" altLang="zh-CN" b="1" dirty="0">
              <a:latin typeface="Times New Roman" pitchFamily="18" charset="0"/>
              <a:cs typeface="Times New Roman" pitchFamily="18" charset="0"/>
            </a:endParaRPr>
          </a:p>
          <a:p>
            <a:pPr>
              <a:lnSpc>
                <a:spcPct val="150000"/>
              </a:lnSpc>
            </a:pPr>
            <a:endParaRPr lang="en-US" altLang="zh-CN" b="1" dirty="0">
              <a:latin typeface="Times New Roman" pitchFamily="18" charset="0"/>
              <a:cs typeface="Times New Roman" pitchFamily="18" charset="0"/>
            </a:endParaRPr>
          </a:p>
        </p:txBody>
      </p:sp>
      <p:sp>
        <p:nvSpPr>
          <p:cNvPr id="22531" name="Rectangle 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1" hangingPunct="1"/>
            <a:endParaRPr lang="zh-CN" altLang="en-US"/>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3" name="Rectangle 1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5" name="Rectangle 1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8" name="Rectangle 2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0" name="Rectangle 3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2528" name="Rectangle 38"/>
          <p:cNvSpPr>
            <a:spLocks noChangeArrowheads="1"/>
          </p:cNvSpPr>
          <p:nvPr/>
        </p:nvSpPr>
        <p:spPr bwMode="auto">
          <a:xfrm>
            <a:off x="0" y="1905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97289" name="Rectangle 4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97293" name="Rectangle 5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3"/>
          <p:cNvSpPr>
            <a:spLocks noChangeArrowheads="1"/>
          </p:cNvSpPr>
          <p:nvPr/>
        </p:nvSpPr>
        <p:spPr bwMode="auto">
          <a:xfrm>
            <a:off x="0" y="219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23"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544" y="3573016"/>
            <a:ext cx="3335857" cy="2880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1" name="Object 10"/>
          <p:cNvGraphicFramePr>
            <a:graphicFrameLocks noChangeAspect="1"/>
          </p:cNvGraphicFramePr>
          <p:nvPr>
            <p:extLst>
              <p:ext uri="{D42A27DB-BD31-4B8C-83A1-F6EECF244321}">
                <p14:modId xmlns:p14="http://schemas.microsoft.com/office/powerpoint/2010/main" val="3784726379"/>
              </p:ext>
            </p:extLst>
          </p:nvPr>
        </p:nvGraphicFramePr>
        <p:xfrm>
          <a:off x="1187624" y="1750767"/>
          <a:ext cx="1872548" cy="864096"/>
        </p:xfrm>
        <a:graphic>
          <a:graphicData uri="http://schemas.openxmlformats.org/presentationml/2006/ole">
            <mc:AlternateContent xmlns:mc="http://schemas.openxmlformats.org/markup-compatibility/2006">
              <mc:Choice xmlns:v="urn:schemas-microsoft-com:vml" Requires="v">
                <p:oleObj spid="_x0000_s104530" name="Equation" r:id="rId4" imgW="723600" imgH="330120" progId="Equation.DSMT4">
                  <p:embed/>
                </p:oleObj>
              </mc:Choice>
              <mc:Fallback>
                <p:oleObj name="Equation" r:id="rId4" imgW="723600" imgH="330120" progId="Equation.DSMT4">
                  <p:embed/>
                  <p:pic>
                    <p:nvPicPr>
                      <p:cNvPr id="0" name="Object 6"/>
                      <p:cNvPicPr>
                        <a:picLocks noChangeAspect="1" noChangeArrowheads="1"/>
                      </p:cNvPicPr>
                      <p:nvPr/>
                    </p:nvPicPr>
                    <p:blipFill>
                      <a:blip r:embed="rId5"/>
                      <a:srcRect/>
                      <a:stretch>
                        <a:fillRect/>
                      </a:stretch>
                    </p:blipFill>
                    <p:spPr bwMode="auto">
                      <a:xfrm>
                        <a:off x="1187624" y="1750767"/>
                        <a:ext cx="1872548" cy="864096"/>
                      </a:xfrm>
                      <a:prstGeom prst="rect">
                        <a:avLst/>
                      </a:prstGeom>
                      <a:noFill/>
                    </p:spPr>
                  </p:pic>
                </p:oleObj>
              </mc:Fallback>
            </mc:AlternateContent>
          </a:graphicData>
        </a:graphic>
      </p:graphicFrame>
      <p:sp>
        <p:nvSpPr>
          <p:cNvPr id="26" name="Rectangle 25"/>
          <p:cNvSpPr/>
          <p:nvPr/>
        </p:nvSpPr>
        <p:spPr>
          <a:xfrm>
            <a:off x="1115616" y="2564904"/>
            <a:ext cx="2376264" cy="707886"/>
          </a:xfrm>
          <a:prstGeom prst="rect">
            <a:avLst/>
          </a:prstGeom>
          <a:ln>
            <a:solidFill>
              <a:srgbClr val="FF0000"/>
            </a:solidFill>
          </a:ln>
        </p:spPr>
        <p:txBody>
          <a:bodyPr wrap="square">
            <a:spAutoFit/>
          </a:bodyPr>
          <a:lstStyle/>
          <a:p>
            <a:r>
              <a:rPr lang="zh-CN" altLang="en-US" sz="2000" dirty="0">
                <a:solidFill>
                  <a:srgbClr val="FF0000"/>
                </a:solidFill>
                <a:latin typeface="Times New Roman" pitchFamily="18" charset="0"/>
                <a:ea typeface="宋体" pitchFamily="2" charset="-122"/>
                <a:cs typeface="Times New Roman" pitchFamily="18" charset="0"/>
              </a:rPr>
              <a:t>不连续、梯度为</a:t>
            </a:r>
            <a:r>
              <a:rPr lang="en-US" altLang="zh-CN" sz="2000" dirty="0">
                <a:solidFill>
                  <a:srgbClr val="FF0000"/>
                </a:solidFill>
                <a:latin typeface="Times New Roman" pitchFamily="18" charset="0"/>
                <a:ea typeface="宋体" pitchFamily="2" charset="-122"/>
                <a:cs typeface="Times New Roman" pitchFamily="18" charset="0"/>
              </a:rPr>
              <a:t>0</a:t>
            </a:r>
          </a:p>
          <a:p>
            <a:r>
              <a:rPr lang="zh-CN" altLang="en-US" sz="2000" dirty="0">
                <a:solidFill>
                  <a:srgbClr val="FF0000"/>
                </a:solidFill>
                <a:latin typeface="Times New Roman" pitchFamily="18" charset="0"/>
                <a:ea typeface="宋体" pitchFamily="2" charset="-122"/>
                <a:cs typeface="Times New Roman" pitchFamily="18" charset="0"/>
              </a:rPr>
              <a:t>无法进行迭代优化</a:t>
            </a:r>
            <a:r>
              <a:rPr lang="zh-CN" altLang="en-US" dirty="0">
                <a:solidFill>
                  <a:srgbClr val="FF0000"/>
                </a:solidFill>
                <a:latin typeface="Times New Roman" pitchFamily="18" charset="0"/>
                <a:ea typeface="宋体" pitchFamily="2" charset="-122"/>
                <a:cs typeface="Times New Roman" pitchFamily="18" charset="0"/>
              </a:rPr>
              <a:t>！</a:t>
            </a:r>
          </a:p>
        </p:txBody>
      </p:sp>
      <p:cxnSp>
        <p:nvCxnSpPr>
          <p:cNvPr id="19" name="Straight Connector 18"/>
          <p:cNvCxnSpPr/>
          <p:nvPr/>
        </p:nvCxnSpPr>
        <p:spPr>
          <a:xfrm>
            <a:off x="4067944" y="1344488"/>
            <a:ext cx="0" cy="474880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4211960" y="1196752"/>
            <a:ext cx="4608512" cy="830997"/>
          </a:xfrm>
          <a:prstGeom prst="rect">
            <a:avLst/>
          </a:prstGeom>
        </p:spPr>
        <p:txBody>
          <a:bodyPr wrap="square">
            <a:spAutoFit/>
          </a:bodyPr>
          <a:lstStyle/>
          <a:p>
            <a:pPr lvl="1" indent="-182880">
              <a:spcBef>
                <a:spcPct val="20000"/>
              </a:spcBef>
              <a:buClr>
                <a:srgbClr val="002060"/>
              </a:buClr>
              <a:buSzPct val="80000"/>
              <a:buFont typeface="Wingdings" pitchFamily="2" charset="2"/>
              <a:buChar char="Ø"/>
            </a:pPr>
            <a:r>
              <a:rPr lang="zh-CN" altLang="en-US" sz="2400" dirty="0">
                <a:solidFill>
                  <a:prstClr val="black"/>
                </a:solidFill>
                <a:ea typeface="宋体" pitchFamily="2" charset="-122"/>
              </a:rPr>
              <a:t>感知器准则：错分样本到分类界面 “距离”之和</a:t>
            </a:r>
          </a:p>
        </p:txBody>
      </p:sp>
      <p:sp>
        <p:nvSpPr>
          <p:cNvPr id="24" name="Rectangle 1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5" name="Object 24"/>
          <p:cNvGraphicFramePr>
            <a:graphicFrameLocks noChangeAspect="1"/>
          </p:cNvGraphicFramePr>
          <p:nvPr>
            <p:extLst>
              <p:ext uri="{D42A27DB-BD31-4B8C-83A1-F6EECF244321}">
                <p14:modId xmlns:p14="http://schemas.microsoft.com/office/powerpoint/2010/main" val="3362921746"/>
              </p:ext>
            </p:extLst>
          </p:nvPr>
        </p:nvGraphicFramePr>
        <p:xfrm>
          <a:off x="4833938" y="2089150"/>
          <a:ext cx="2505075" cy="1598613"/>
        </p:xfrm>
        <a:graphic>
          <a:graphicData uri="http://schemas.openxmlformats.org/presentationml/2006/ole">
            <mc:AlternateContent xmlns:mc="http://schemas.openxmlformats.org/markup-compatibility/2006">
              <mc:Choice xmlns:v="urn:schemas-microsoft-com:vml" Requires="v">
                <p:oleObj spid="_x0000_s104531" name="Equation" r:id="rId6" imgW="1041120" imgH="660240" progId="Equation.DSMT4">
                  <p:embed/>
                </p:oleObj>
              </mc:Choice>
              <mc:Fallback>
                <p:oleObj name="Equation" r:id="rId6" imgW="1041120" imgH="660240" progId="Equation.DSMT4">
                  <p:embed/>
                  <p:pic>
                    <p:nvPicPr>
                      <p:cNvPr id="0" name="Object 11"/>
                      <p:cNvPicPr>
                        <a:picLocks noChangeAspect="1" noChangeArrowheads="1"/>
                      </p:cNvPicPr>
                      <p:nvPr/>
                    </p:nvPicPr>
                    <p:blipFill>
                      <a:blip r:embed="rId7"/>
                      <a:srcRect/>
                      <a:stretch>
                        <a:fillRect/>
                      </a:stretch>
                    </p:blipFill>
                    <p:spPr bwMode="auto">
                      <a:xfrm>
                        <a:off x="4833938" y="2089150"/>
                        <a:ext cx="2505075" cy="1598613"/>
                      </a:xfrm>
                      <a:prstGeom prst="rect">
                        <a:avLst/>
                      </a:prstGeom>
                      <a:noFill/>
                    </p:spPr>
                  </p:pic>
                </p:oleObj>
              </mc:Fallback>
            </mc:AlternateContent>
          </a:graphicData>
        </a:graphic>
      </p:graphicFrame>
      <p:pic>
        <p:nvPicPr>
          <p:cNvPr id="35"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a:xfrm>
            <a:off x="5220072" y="3672106"/>
            <a:ext cx="3168352" cy="2925246"/>
          </a:xfrm>
          <a:prstGeom prst="rect">
            <a:avLst/>
          </a:prstGeom>
        </p:spPr>
      </p:pic>
      <p:sp>
        <p:nvSpPr>
          <p:cNvPr id="36" name="Rectangle 35"/>
          <p:cNvSpPr/>
          <p:nvPr/>
        </p:nvSpPr>
        <p:spPr>
          <a:xfrm>
            <a:off x="7380312" y="2277325"/>
            <a:ext cx="1512168" cy="1015663"/>
          </a:xfrm>
          <a:prstGeom prst="rect">
            <a:avLst/>
          </a:prstGeom>
          <a:ln>
            <a:solidFill>
              <a:srgbClr val="FF0000"/>
            </a:solidFill>
          </a:ln>
        </p:spPr>
        <p:txBody>
          <a:bodyPr wrap="square">
            <a:spAutoFit/>
          </a:bodyPr>
          <a:lstStyle/>
          <a:p>
            <a:r>
              <a:rPr lang="zh-CN" altLang="en-US" sz="2000" dirty="0">
                <a:solidFill>
                  <a:srgbClr val="002060"/>
                </a:solidFill>
                <a:latin typeface="Times New Roman" pitchFamily="18" charset="0"/>
                <a:ea typeface="宋体" pitchFamily="2" charset="-122"/>
                <a:cs typeface="Times New Roman" pitchFamily="18" charset="0"/>
              </a:rPr>
              <a:t>连续、</a:t>
            </a:r>
            <a:endParaRPr lang="en-US" altLang="zh-CN" sz="2000" dirty="0">
              <a:solidFill>
                <a:srgbClr val="002060"/>
              </a:solidFill>
              <a:latin typeface="Times New Roman" pitchFamily="18" charset="0"/>
              <a:ea typeface="宋体" pitchFamily="2" charset="-122"/>
              <a:cs typeface="Times New Roman" pitchFamily="18" charset="0"/>
            </a:endParaRPr>
          </a:p>
          <a:p>
            <a:r>
              <a:rPr lang="zh-CN" altLang="en-US" sz="2000" dirty="0">
                <a:solidFill>
                  <a:srgbClr val="002060"/>
                </a:solidFill>
                <a:latin typeface="Times New Roman" pitchFamily="18" charset="0"/>
                <a:ea typeface="宋体" pitchFamily="2" charset="-122"/>
                <a:cs typeface="Times New Roman" pitchFamily="18" charset="0"/>
              </a:rPr>
              <a:t>梯度不为</a:t>
            </a:r>
            <a:r>
              <a:rPr lang="en-US" altLang="zh-CN" sz="2000" dirty="0">
                <a:solidFill>
                  <a:srgbClr val="002060"/>
                </a:solidFill>
                <a:latin typeface="Times New Roman" pitchFamily="18" charset="0"/>
                <a:ea typeface="宋体" pitchFamily="2" charset="-122"/>
                <a:cs typeface="Times New Roman" pitchFamily="18" charset="0"/>
              </a:rPr>
              <a:t>0</a:t>
            </a:r>
          </a:p>
          <a:p>
            <a:r>
              <a:rPr lang="zh-CN" altLang="en-US" sz="2000" dirty="0">
                <a:solidFill>
                  <a:srgbClr val="002060"/>
                </a:solidFill>
                <a:latin typeface="Times New Roman" pitchFamily="18" charset="0"/>
                <a:ea typeface="宋体" pitchFamily="2" charset="-122"/>
                <a:cs typeface="Times New Roman" pitchFamily="18" charset="0"/>
              </a:rPr>
              <a:t>可迭代优化！</a:t>
            </a:r>
          </a:p>
        </p:txBody>
      </p:sp>
    </p:spTree>
    <p:extLst>
      <p:ext uri="{BB962C8B-B14F-4D97-AF65-F5344CB8AC3E}">
        <p14:creationId xmlns:p14="http://schemas.microsoft.com/office/powerpoint/2010/main" val="38958981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7107" name="Rectangle 3"/>
          <p:cNvSpPr>
            <a:spLocks noGrp="1" noChangeArrowheads="1"/>
          </p:cNvSpPr>
          <p:nvPr>
            <p:ph type="body" sz="half" idx="4294967295"/>
          </p:nvPr>
        </p:nvSpPr>
        <p:spPr>
          <a:xfrm>
            <a:off x="1188640" y="1557338"/>
            <a:ext cx="8089900" cy="5040312"/>
          </a:xfrm>
        </p:spPr>
        <p:txBody>
          <a:bodyPr/>
          <a:lstStyle/>
          <a:p>
            <a:pPr marL="609600" indent="-609600" eaLnBrk="1" hangingPunct="1">
              <a:lnSpc>
                <a:spcPct val="130000"/>
              </a:lnSpc>
              <a:buClr>
                <a:srgbClr val="002060"/>
              </a:buClr>
              <a:buFont typeface="Wingdings" pitchFamily="2" charset="2"/>
              <a:buAutoNum type="arabicPeriod"/>
            </a:pPr>
            <a:r>
              <a:rPr lang="en-US" altLang="zh-CN" sz="2800" b="0" dirty="0"/>
              <a:t>begin initialize</a:t>
            </a:r>
            <a:r>
              <a:rPr lang="en-US" altLang="zh-CN" sz="2800" dirty="0"/>
              <a:t>        ,        ,</a:t>
            </a:r>
            <a:r>
              <a:rPr lang="el-GR" altLang="zh-CN" sz="2800" dirty="0">
                <a:cs typeface="Arial" charset="0"/>
              </a:rPr>
              <a:t>θ</a:t>
            </a:r>
            <a:r>
              <a:rPr lang="en-US" altLang="zh-CN" sz="2800" dirty="0">
                <a:cs typeface="Arial" charset="0"/>
              </a:rPr>
              <a:t>, k</a:t>
            </a:r>
            <a:r>
              <a:rPr lang="en-US" altLang="zh-CN" sz="2800" dirty="0">
                <a:cs typeface="Arial" charset="0"/>
                <a:sym typeface="Wingdings" pitchFamily="2" charset="2"/>
              </a:rPr>
              <a:t>0</a:t>
            </a:r>
          </a:p>
          <a:p>
            <a:pPr marL="609600" indent="-609600" eaLnBrk="1" hangingPunct="1">
              <a:lnSpc>
                <a:spcPct val="130000"/>
              </a:lnSpc>
              <a:buClr>
                <a:srgbClr val="002060"/>
              </a:buClr>
              <a:buFont typeface="Wingdings" pitchFamily="2" charset="2"/>
              <a:buAutoNum type="arabicPeriod"/>
            </a:pPr>
            <a:r>
              <a:rPr lang="en-US" altLang="zh-CN" sz="2800" b="0" dirty="0">
                <a:cs typeface="Arial" charset="0"/>
                <a:sym typeface="Wingdings" pitchFamily="2" charset="2"/>
              </a:rPr>
              <a:t>    do</a:t>
            </a:r>
            <a:r>
              <a:rPr lang="en-US" altLang="zh-CN" sz="2800" b="0" dirty="0"/>
              <a:t>  </a:t>
            </a:r>
            <a:r>
              <a:rPr lang="en-US" altLang="zh-CN" sz="2800" dirty="0"/>
              <a:t>k</a:t>
            </a:r>
            <a:r>
              <a:rPr lang="en-US" altLang="zh-CN" sz="2800" dirty="0">
                <a:sym typeface="Wingdings" pitchFamily="2" charset="2"/>
              </a:rPr>
              <a:t>k+1</a:t>
            </a:r>
          </a:p>
          <a:p>
            <a:pPr marL="609600" indent="-609600" eaLnBrk="1" hangingPunct="1">
              <a:lnSpc>
                <a:spcPct val="130000"/>
              </a:lnSpc>
              <a:buClr>
                <a:srgbClr val="002060"/>
              </a:buClr>
              <a:buFont typeface="Wingdings" pitchFamily="2" charset="2"/>
              <a:buAutoNum type="arabicPeriod"/>
            </a:pPr>
            <a:r>
              <a:rPr lang="en-US" altLang="zh-CN" sz="2800" b="0" dirty="0">
                <a:sym typeface="Wingdings" pitchFamily="2" charset="2"/>
              </a:rPr>
              <a:t>         </a:t>
            </a:r>
          </a:p>
          <a:p>
            <a:pPr marL="609600" indent="-609600" eaLnBrk="1" hangingPunct="1">
              <a:lnSpc>
                <a:spcPct val="130000"/>
              </a:lnSpc>
              <a:buClr>
                <a:srgbClr val="002060"/>
              </a:buClr>
              <a:buFont typeface="Wingdings" pitchFamily="2" charset="2"/>
              <a:buAutoNum type="arabicPeriod"/>
            </a:pPr>
            <a:endParaRPr lang="en-US" altLang="zh-CN" sz="2800" b="0" dirty="0">
              <a:sym typeface="Wingdings" pitchFamily="2" charset="2"/>
            </a:endParaRPr>
          </a:p>
          <a:p>
            <a:pPr marL="609600" indent="-609600" eaLnBrk="1" hangingPunct="1">
              <a:lnSpc>
                <a:spcPct val="130000"/>
              </a:lnSpc>
              <a:buClr>
                <a:srgbClr val="002060"/>
              </a:buClr>
              <a:buFont typeface="Wingdings" pitchFamily="2" charset="2"/>
              <a:buAutoNum type="arabicPeriod"/>
            </a:pPr>
            <a:r>
              <a:rPr lang="en-US" altLang="zh-CN" sz="2800" b="0" dirty="0"/>
              <a:t>    until </a:t>
            </a:r>
          </a:p>
          <a:p>
            <a:pPr marL="609600" indent="-609600" eaLnBrk="1" hangingPunct="1">
              <a:lnSpc>
                <a:spcPct val="130000"/>
              </a:lnSpc>
              <a:buClr>
                <a:srgbClr val="002060"/>
              </a:buClr>
              <a:buFont typeface="Wingdings" pitchFamily="2" charset="2"/>
              <a:buAutoNum type="arabicPeriod"/>
            </a:pPr>
            <a:r>
              <a:rPr lang="en-US" altLang="zh-CN" sz="2800" b="0" dirty="0"/>
              <a:t>return a</a:t>
            </a:r>
          </a:p>
          <a:p>
            <a:pPr marL="609600" indent="-609600" eaLnBrk="1" hangingPunct="1">
              <a:lnSpc>
                <a:spcPct val="130000"/>
              </a:lnSpc>
              <a:buClr>
                <a:srgbClr val="002060"/>
              </a:buClr>
              <a:buFont typeface="Wingdings" pitchFamily="2" charset="2"/>
              <a:buAutoNum type="arabicPeriod"/>
            </a:pPr>
            <a:r>
              <a:rPr lang="en-US" altLang="zh-CN" sz="2800" b="0" dirty="0"/>
              <a:t>end</a:t>
            </a:r>
            <a:endParaRPr lang="en-US" altLang="zh-CN" sz="2800" dirty="0"/>
          </a:p>
        </p:txBody>
      </p:sp>
      <p:sp>
        <p:nvSpPr>
          <p:cNvPr id="47106" name="Rectangle 2"/>
          <p:cNvSpPr>
            <a:spLocks noGrp="1" noChangeArrowheads="1"/>
          </p:cNvSpPr>
          <p:nvPr>
            <p:ph type="title"/>
          </p:nvPr>
        </p:nvSpPr>
        <p:spPr/>
        <p:txBody>
          <a:bodyPr/>
          <a:lstStyle/>
          <a:p>
            <a:pPr eaLnBrk="1" hangingPunct="1"/>
            <a:r>
              <a:rPr lang="zh-CN" altLang="en-US"/>
              <a:t>感知器算法</a:t>
            </a:r>
            <a:r>
              <a:rPr lang="en-US" altLang="zh-CN"/>
              <a:t>(</a:t>
            </a:r>
            <a:r>
              <a:rPr lang="zh-CN" altLang="en-US"/>
              <a:t>批量调整版本</a:t>
            </a:r>
            <a:r>
              <a:rPr lang="en-US" altLang="zh-CN"/>
              <a:t>)</a:t>
            </a:r>
          </a:p>
        </p:txBody>
      </p:sp>
      <p:graphicFrame>
        <p:nvGraphicFramePr>
          <p:cNvPr id="47108" name="Object 9"/>
          <p:cNvGraphicFramePr>
            <a:graphicFrameLocks noGrp="1" noChangeAspect="1"/>
          </p:cNvGraphicFramePr>
          <p:nvPr>
            <p:ph idx="1"/>
            <p:extLst>
              <p:ext uri="{D42A27DB-BD31-4B8C-83A1-F6EECF244321}">
                <p14:modId xmlns:p14="http://schemas.microsoft.com/office/powerpoint/2010/main" val="3985393141"/>
              </p:ext>
            </p:extLst>
          </p:nvPr>
        </p:nvGraphicFramePr>
        <p:xfrm>
          <a:off x="4176464" y="1628800"/>
          <a:ext cx="720080" cy="518458"/>
        </p:xfrm>
        <a:graphic>
          <a:graphicData uri="http://schemas.openxmlformats.org/presentationml/2006/ole">
            <mc:AlternateContent xmlns:mc="http://schemas.openxmlformats.org/markup-compatibility/2006">
              <mc:Choice xmlns:v="urn:schemas-microsoft-com:vml" Requires="v">
                <p:oleObj spid="_x0000_s68749" name="Equation" r:id="rId4" imgW="952500" imgH="685800" progId="Equation.DSMT4">
                  <p:embed/>
                </p:oleObj>
              </mc:Choice>
              <mc:Fallback>
                <p:oleObj name="Equation" r:id="rId4" imgW="952500" imgH="68580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76464" y="1628800"/>
                        <a:ext cx="720080" cy="518458"/>
                      </a:xfrm>
                      <a:prstGeom prst="rect">
                        <a:avLst/>
                      </a:prstGeom>
                      <a:noFill/>
                      <a:ln>
                        <a:noFill/>
                      </a:ln>
                      <a:effectLst/>
                    </p:spPr>
                  </p:pic>
                </p:oleObj>
              </mc:Fallback>
            </mc:AlternateContent>
          </a:graphicData>
        </a:graphic>
      </p:graphicFrame>
      <p:graphicFrame>
        <p:nvGraphicFramePr>
          <p:cNvPr id="47110" name="Object 11"/>
          <p:cNvGraphicFramePr>
            <a:graphicFrameLocks noGrp="1" noChangeAspect="1"/>
          </p:cNvGraphicFramePr>
          <p:nvPr>
            <p:ph sz="quarter" idx="4294967295"/>
            <p:extLst>
              <p:ext uri="{D42A27DB-BD31-4B8C-83A1-F6EECF244321}">
                <p14:modId xmlns:p14="http://schemas.microsoft.com/office/powerpoint/2010/main" val="3310742033"/>
              </p:ext>
            </p:extLst>
          </p:nvPr>
        </p:nvGraphicFramePr>
        <p:xfrm>
          <a:off x="5157992" y="1628800"/>
          <a:ext cx="576262" cy="484187"/>
        </p:xfrm>
        <a:graphic>
          <a:graphicData uri="http://schemas.openxmlformats.org/presentationml/2006/ole">
            <mc:AlternateContent xmlns:mc="http://schemas.openxmlformats.org/markup-compatibility/2006">
              <mc:Choice xmlns:v="urn:schemas-microsoft-com:vml" Requires="v">
                <p:oleObj spid="_x0000_s68750" name="Equation" r:id="rId6" imgW="901440" imgH="685800" progId="Equation.DSMT4">
                  <p:embed/>
                </p:oleObj>
              </mc:Choice>
              <mc:Fallback>
                <p:oleObj name="Equation" r:id="rId6" imgW="901440" imgH="685800" progId="Equation.DSMT4">
                  <p:embed/>
                  <p:pic>
                    <p:nvPicPr>
                      <p:cNvPr id="0" name=""/>
                      <p:cNvPicPr>
                        <a:picLocks noChangeAspect="1" noChangeArrowheads="1"/>
                      </p:cNvPicPr>
                      <p:nvPr/>
                    </p:nvPicPr>
                    <p:blipFill>
                      <a:blip r:embed="rId7"/>
                      <a:srcRect/>
                      <a:stretch>
                        <a:fillRect/>
                      </a:stretch>
                    </p:blipFill>
                    <p:spPr bwMode="auto">
                      <a:xfrm>
                        <a:off x="5157992" y="1628800"/>
                        <a:ext cx="576262" cy="484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7109" name="Rectangle 5"/>
          <p:cNvSpPr>
            <a:spLocks noChangeArrowheads="1"/>
          </p:cNvSpPr>
          <p:nvPr/>
        </p:nvSpPr>
        <p:spPr bwMode="auto">
          <a:xfrm>
            <a:off x="1188640" y="31765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1" hangingPunct="1"/>
            <a:endParaRPr lang="zh-CN" altLang="en-US"/>
          </a:p>
        </p:txBody>
      </p:sp>
      <p:graphicFrame>
        <p:nvGraphicFramePr>
          <p:cNvPr id="47111" name="Object 15"/>
          <p:cNvGraphicFramePr>
            <a:graphicFrameLocks noChangeAspect="1"/>
          </p:cNvGraphicFramePr>
          <p:nvPr>
            <p:extLst>
              <p:ext uri="{D42A27DB-BD31-4B8C-83A1-F6EECF244321}">
                <p14:modId xmlns:p14="http://schemas.microsoft.com/office/powerpoint/2010/main" val="1447206724"/>
              </p:ext>
            </p:extLst>
          </p:nvPr>
        </p:nvGraphicFramePr>
        <p:xfrm>
          <a:off x="2880121" y="3071000"/>
          <a:ext cx="4968751" cy="915981"/>
        </p:xfrm>
        <a:graphic>
          <a:graphicData uri="http://schemas.openxmlformats.org/presentationml/2006/ole">
            <mc:AlternateContent xmlns:mc="http://schemas.openxmlformats.org/markup-compatibility/2006">
              <mc:Choice xmlns:v="urn:schemas-microsoft-com:vml" Requires="v">
                <p:oleObj spid="_x0000_s68751" name="Equation" r:id="rId8" imgW="5791200" imgH="1066800" progId="Equation.DSMT4">
                  <p:embed/>
                </p:oleObj>
              </mc:Choice>
              <mc:Fallback>
                <p:oleObj name="Equation" r:id="rId8" imgW="5791200" imgH="1066800" progId="Equation.DSMT4">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880121" y="3071000"/>
                        <a:ext cx="4968751" cy="915981"/>
                      </a:xfrm>
                      <a:prstGeom prst="rect">
                        <a:avLst/>
                      </a:prstGeom>
                      <a:noFill/>
                      <a:ln>
                        <a:noFill/>
                      </a:ln>
                      <a:effectLst/>
                    </p:spPr>
                  </p:pic>
                </p:oleObj>
              </mc:Fallback>
            </mc:AlternateContent>
          </a:graphicData>
        </a:graphic>
      </p:graphicFrame>
      <p:graphicFrame>
        <p:nvGraphicFramePr>
          <p:cNvPr id="47112" name="Object 16"/>
          <p:cNvGraphicFramePr>
            <a:graphicFrameLocks noChangeAspect="1"/>
          </p:cNvGraphicFramePr>
          <p:nvPr>
            <p:extLst>
              <p:ext uri="{D42A27DB-BD31-4B8C-83A1-F6EECF244321}">
                <p14:modId xmlns:p14="http://schemas.microsoft.com/office/powerpoint/2010/main" val="2247121273"/>
              </p:ext>
            </p:extLst>
          </p:nvPr>
        </p:nvGraphicFramePr>
        <p:xfrm>
          <a:off x="3240360" y="4005064"/>
          <a:ext cx="1944439" cy="979364"/>
        </p:xfrm>
        <a:graphic>
          <a:graphicData uri="http://schemas.openxmlformats.org/presentationml/2006/ole">
            <mc:AlternateContent xmlns:mc="http://schemas.openxmlformats.org/markup-compatibility/2006">
              <mc:Choice xmlns:v="urn:schemas-microsoft-com:vml" Requires="v">
                <p:oleObj spid="_x0000_s68752" name="Equation" r:id="rId10" imgW="3022600" imgH="1524000" progId="Equation.DSMT4">
                  <p:embed/>
                </p:oleObj>
              </mc:Choice>
              <mc:Fallback>
                <p:oleObj name="Equation" r:id="rId10" imgW="3022600" imgH="1524000" progId="Equation.DSMT4">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240360" y="4005064"/>
                        <a:ext cx="1944439" cy="979364"/>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36449135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eaLnBrk="1" hangingPunct="1"/>
            <a:r>
              <a:rPr lang="zh-CN" altLang="en-US"/>
              <a:t>感知器算法</a:t>
            </a:r>
            <a:r>
              <a:rPr lang="en-US" altLang="zh-CN"/>
              <a:t>(</a:t>
            </a:r>
            <a:r>
              <a:rPr lang="zh-CN" altLang="en-US"/>
              <a:t>单样本调整版本</a:t>
            </a:r>
            <a:r>
              <a:rPr lang="en-US" altLang="zh-CN"/>
              <a:t>)</a:t>
            </a:r>
          </a:p>
        </p:txBody>
      </p:sp>
      <p:sp>
        <p:nvSpPr>
          <p:cNvPr id="49155" name="Rectangle 4"/>
          <p:cNvSpPr>
            <a:spLocks noGrp="1" noChangeArrowheads="1"/>
          </p:cNvSpPr>
          <p:nvPr>
            <p:ph type="body" sz="half" idx="1"/>
          </p:nvPr>
        </p:nvSpPr>
        <p:spPr>
          <a:xfrm>
            <a:off x="323850" y="1557338"/>
            <a:ext cx="8089900" cy="5040312"/>
          </a:xfrm>
          <a:noFill/>
        </p:spPr>
        <p:txBody>
          <a:bodyPr/>
          <a:lstStyle/>
          <a:p>
            <a:pPr marL="609600" indent="-609600" eaLnBrk="1" hangingPunct="1">
              <a:lnSpc>
                <a:spcPct val="130000"/>
              </a:lnSpc>
              <a:buFont typeface="Wingdings" pitchFamily="2" charset="2"/>
              <a:buAutoNum type="arabicPeriod"/>
            </a:pPr>
            <a:r>
              <a:rPr lang="en-US" altLang="zh-CN" sz="2800" b="0"/>
              <a:t>begin initialize</a:t>
            </a:r>
            <a:r>
              <a:rPr lang="en-US" altLang="zh-CN" sz="2800"/>
              <a:t>        , k</a:t>
            </a:r>
            <a:r>
              <a:rPr lang="en-US" altLang="zh-CN" sz="2800">
                <a:sym typeface="Wingdings" pitchFamily="2" charset="2"/>
              </a:rPr>
              <a:t>0</a:t>
            </a:r>
          </a:p>
          <a:p>
            <a:pPr marL="609600" indent="-609600" eaLnBrk="1" hangingPunct="1">
              <a:lnSpc>
                <a:spcPct val="130000"/>
              </a:lnSpc>
              <a:buFont typeface="Wingdings" pitchFamily="2" charset="2"/>
              <a:buAutoNum type="arabicPeriod"/>
            </a:pPr>
            <a:r>
              <a:rPr lang="en-US" altLang="zh-CN" sz="2800" b="0">
                <a:sym typeface="Wingdings" pitchFamily="2" charset="2"/>
              </a:rPr>
              <a:t>    do</a:t>
            </a:r>
            <a:r>
              <a:rPr lang="en-US" altLang="zh-CN" sz="2800"/>
              <a:t>  k</a:t>
            </a:r>
            <a:r>
              <a:rPr lang="en-US" altLang="zh-CN" sz="2800">
                <a:sym typeface="Wingdings" pitchFamily="2" charset="2"/>
              </a:rPr>
              <a:t>(k+1)mod n</a:t>
            </a:r>
          </a:p>
          <a:p>
            <a:pPr marL="609600" indent="-609600" eaLnBrk="1" hangingPunct="1">
              <a:lnSpc>
                <a:spcPct val="130000"/>
              </a:lnSpc>
              <a:buFont typeface="Wingdings" pitchFamily="2" charset="2"/>
              <a:buAutoNum type="arabicPeriod"/>
            </a:pPr>
            <a:r>
              <a:rPr lang="en-US" altLang="zh-CN" sz="2800" b="0">
                <a:sym typeface="Wingdings" pitchFamily="2" charset="2"/>
              </a:rPr>
              <a:t>        if y</a:t>
            </a:r>
            <a:r>
              <a:rPr lang="en-US" altLang="zh-CN" sz="2800" baseline="-25000">
                <a:sym typeface="Wingdings" pitchFamily="2" charset="2"/>
              </a:rPr>
              <a:t>k</a:t>
            </a:r>
            <a:r>
              <a:rPr lang="en-US" altLang="zh-CN" sz="2800" b="0">
                <a:sym typeface="Wingdings" pitchFamily="2" charset="2"/>
              </a:rPr>
              <a:t> </a:t>
            </a:r>
            <a:r>
              <a:rPr lang="en-US" altLang="zh-CN" sz="2800">
                <a:sym typeface="Wingdings" pitchFamily="2" charset="2"/>
              </a:rPr>
              <a:t>is misclassified by </a:t>
            </a:r>
            <a:r>
              <a:rPr lang="en-US" altLang="zh-CN" sz="2800" b="0">
                <a:sym typeface="Wingdings" pitchFamily="2" charset="2"/>
              </a:rPr>
              <a:t>a then </a:t>
            </a:r>
          </a:p>
          <a:p>
            <a:pPr marL="609600" indent="-609600" eaLnBrk="1" hangingPunct="1">
              <a:lnSpc>
                <a:spcPct val="130000"/>
              </a:lnSpc>
            </a:pPr>
            <a:endParaRPr lang="en-US" altLang="zh-CN" sz="2800" b="0">
              <a:sym typeface="Wingdings" pitchFamily="2" charset="2"/>
            </a:endParaRPr>
          </a:p>
          <a:p>
            <a:pPr marL="609600" indent="-609600" eaLnBrk="1" hangingPunct="1">
              <a:lnSpc>
                <a:spcPct val="130000"/>
              </a:lnSpc>
              <a:buFont typeface="Wingdings" pitchFamily="2" charset="2"/>
              <a:buAutoNum type="arabicPeriod" startAt="4"/>
            </a:pPr>
            <a:r>
              <a:rPr lang="en-US" altLang="zh-CN" sz="2800" b="0"/>
              <a:t>    until </a:t>
            </a:r>
            <a:r>
              <a:rPr lang="en-US" altLang="zh-CN" sz="2800"/>
              <a:t>all patterns properly classified</a:t>
            </a:r>
            <a:endParaRPr lang="en-US" altLang="zh-CN" sz="2800" b="0"/>
          </a:p>
          <a:p>
            <a:pPr marL="609600" indent="-609600" eaLnBrk="1" hangingPunct="1">
              <a:lnSpc>
                <a:spcPct val="130000"/>
              </a:lnSpc>
              <a:buFont typeface="Wingdings" pitchFamily="2" charset="2"/>
              <a:buAutoNum type="arabicPeriod" startAt="4"/>
            </a:pPr>
            <a:r>
              <a:rPr lang="en-US" altLang="zh-CN" sz="2800" b="0"/>
              <a:t>return a</a:t>
            </a:r>
          </a:p>
          <a:p>
            <a:pPr marL="609600" indent="-609600" eaLnBrk="1" hangingPunct="1">
              <a:lnSpc>
                <a:spcPct val="130000"/>
              </a:lnSpc>
              <a:buFont typeface="Wingdings" pitchFamily="2" charset="2"/>
              <a:buAutoNum type="arabicPeriod" startAt="4"/>
            </a:pPr>
            <a:r>
              <a:rPr lang="en-US" altLang="zh-CN" sz="2800" b="0"/>
              <a:t>end</a:t>
            </a:r>
          </a:p>
        </p:txBody>
      </p:sp>
      <p:graphicFrame>
        <p:nvGraphicFramePr>
          <p:cNvPr id="49156" name="Object 5"/>
          <p:cNvGraphicFramePr>
            <a:graphicFrameLocks noChangeAspect="1"/>
          </p:cNvGraphicFramePr>
          <p:nvPr/>
        </p:nvGraphicFramePr>
        <p:xfrm>
          <a:off x="3348038" y="1700213"/>
          <a:ext cx="647700" cy="465137"/>
        </p:xfrm>
        <a:graphic>
          <a:graphicData uri="http://schemas.openxmlformats.org/presentationml/2006/ole">
            <mc:AlternateContent xmlns:mc="http://schemas.openxmlformats.org/markup-compatibility/2006">
              <mc:Choice xmlns:v="urn:schemas-microsoft-com:vml" Requires="v">
                <p:oleObj spid="_x0000_s66629" name="Equation" r:id="rId3" imgW="952500" imgH="685800" progId="Equation.DSMT4">
                  <p:embed/>
                </p:oleObj>
              </mc:Choice>
              <mc:Fallback>
                <p:oleObj name="Equation" r:id="rId3" imgW="952500" imgH="6858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8038" y="1700213"/>
                        <a:ext cx="647700" cy="465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9157" name="Rectangle 6"/>
          <p:cNvSpPr>
            <a:spLocks noChangeArrowheads="1"/>
          </p:cNvSpPr>
          <p:nvPr/>
        </p:nvSpPr>
        <p:spPr bwMode="auto">
          <a:xfrm>
            <a:off x="0" y="31765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1" hangingPunct="1"/>
            <a:endParaRPr lang="zh-CN" altLang="en-US"/>
          </a:p>
        </p:txBody>
      </p:sp>
      <p:graphicFrame>
        <p:nvGraphicFramePr>
          <p:cNvPr id="49158" name="Object 8"/>
          <p:cNvGraphicFramePr>
            <a:graphicFrameLocks noChangeAspect="1"/>
          </p:cNvGraphicFramePr>
          <p:nvPr/>
        </p:nvGraphicFramePr>
        <p:xfrm>
          <a:off x="3059113" y="3644900"/>
          <a:ext cx="3011487" cy="492125"/>
        </p:xfrm>
        <a:graphic>
          <a:graphicData uri="http://schemas.openxmlformats.org/presentationml/2006/ole">
            <mc:AlternateContent xmlns:mc="http://schemas.openxmlformats.org/markup-compatibility/2006">
              <mc:Choice xmlns:v="urn:schemas-microsoft-com:vml" Requires="v">
                <p:oleObj spid="_x0000_s66630" name="Equation" r:id="rId5" imgW="4191000" imgH="685800" progId="Equation.DSMT4">
                  <p:embed/>
                </p:oleObj>
              </mc:Choice>
              <mc:Fallback>
                <p:oleObj name="Equation" r:id="rId5" imgW="4191000" imgH="68580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59113" y="3644900"/>
                        <a:ext cx="3011487" cy="492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5366506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pPr eaLnBrk="1" hangingPunct="1"/>
            <a:r>
              <a:rPr lang="zh-CN" altLang="en-US" dirty="0">
                <a:solidFill>
                  <a:srgbClr val="C00000"/>
                </a:solidFill>
              </a:rPr>
              <a:t>练习：</a:t>
            </a:r>
          </a:p>
        </p:txBody>
      </p:sp>
      <p:sp>
        <p:nvSpPr>
          <p:cNvPr id="50179" name="Rectangle 3"/>
          <p:cNvSpPr>
            <a:spLocks noGrp="1" noChangeArrowheads="1"/>
          </p:cNvSpPr>
          <p:nvPr>
            <p:ph type="body" idx="1"/>
          </p:nvPr>
        </p:nvSpPr>
        <p:spPr/>
        <p:txBody>
          <a:bodyPr/>
          <a:lstStyle/>
          <a:p>
            <a:pPr eaLnBrk="1" hangingPunct="1"/>
            <a:r>
              <a:rPr lang="zh-CN" altLang="en-US" dirty="0"/>
              <a:t>有两类模式的训练样本：</a:t>
            </a:r>
          </a:p>
          <a:p>
            <a:pPr eaLnBrk="1" hangingPunct="1">
              <a:buFont typeface="Wingdings" pitchFamily="2" charset="2"/>
              <a:buNone/>
            </a:pPr>
            <a:r>
              <a:rPr lang="zh-CN" altLang="en-US" dirty="0"/>
              <a:t>		</a:t>
            </a:r>
            <a:r>
              <a:rPr lang="el-GR" altLang="zh-CN" dirty="0">
                <a:cs typeface="Arial" charset="0"/>
              </a:rPr>
              <a:t>ω</a:t>
            </a:r>
            <a:r>
              <a:rPr lang="en-US" altLang="zh-CN" baseline="-25000" dirty="0">
                <a:cs typeface="Arial" charset="0"/>
              </a:rPr>
              <a:t>1</a:t>
            </a:r>
            <a:r>
              <a:rPr lang="zh-CN" altLang="en-US" dirty="0">
                <a:cs typeface="Arial" charset="0"/>
              </a:rPr>
              <a:t>：</a:t>
            </a:r>
            <a:r>
              <a:rPr lang="en-US" altLang="zh-CN" dirty="0">
                <a:cs typeface="Arial" charset="0"/>
              </a:rPr>
              <a:t>{ (0,0), (0,1) }</a:t>
            </a:r>
          </a:p>
          <a:p>
            <a:pPr eaLnBrk="1" hangingPunct="1">
              <a:buFont typeface="Wingdings" pitchFamily="2" charset="2"/>
              <a:buNone/>
            </a:pPr>
            <a:r>
              <a:rPr lang="en-US" altLang="zh-CN" dirty="0"/>
              <a:t>		</a:t>
            </a:r>
            <a:r>
              <a:rPr lang="el-GR" altLang="zh-CN" dirty="0">
                <a:cs typeface="Arial" charset="0"/>
              </a:rPr>
              <a:t>ω</a:t>
            </a:r>
            <a:r>
              <a:rPr lang="en-US" altLang="zh-CN" baseline="-25000" dirty="0">
                <a:cs typeface="Arial" charset="0"/>
              </a:rPr>
              <a:t>2</a:t>
            </a:r>
            <a:r>
              <a:rPr lang="zh-CN" altLang="en-US" dirty="0">
                <a:cs typeface="Arial" charset="0"/>
              </a:rPr>
              <a:t>：</a:t>
            </a:r>
            <a:r>
              <a:rPr lang="en-US" altLang="zh-CN" dirty="0">
                <a:cs typeface="Arial" charset="0"/>
              </a:rPr>
              <a:t>{ (1,0), (1,1) }</a:t>
            </a:r>
          </a:p>
          <a:p>
            <a:pPr eaLnBrk="1" hangingPunct="1">
              <a:buFont typeface="Wingdings" pitchFamily="2" charset="2"/>
              <a:buNone/>
            </a:pPr>
            <a:endParaRPr lang="en-US" altLang="zh-CN" dirty="0">
              <a:cs typeface="Arial" charset="0"/>
            </a:endParaRPr>
          </a:p>
          <a:p>
            <a:pPr lvl="1">
              <a:lnSpc>
                <a:spcPct val="150000"/>
              </a:lnSpc>
            </a:pPr>
            <a:r>
              <a:rPr lang="zh-CN" altLang="en-US" dirty="0">
                <a:cs typeface="Arial" charset="0"/>
              </a:rPr>
              <a:t>用感知器算法求取判别函数，将两类样本分开，</a:t>
            </a:r>
            <a:endParaRPr lang="en-US" altLang="zh-CN" dirty="0">
              <a:cs typeface="Arial" charset="0"/>
            </a:endParaRPr>
          </a:p>
          <a:p>
            <a:pPr lvl="1">
              <a:lnSpc>
                <a:spcPct val="150000"/>
              </a:lnSpc>
            </a:pPr>
            <a:r>
              <a:rPr lang="zh-CN" altLang="en-US" dirty="0"/>
              <a:t>初始权矢量为                         ，第</a:t>
            </a:r>
            <a:r>
              <a:rPr lang="en-US" altLang="zh-CN" dirty="0"/>
              <a:t>3</a:t>
            </a:r>
            <a:r>
              <a:rPr lang="zh-CN" altLang="en-US" dirty="0"/>
              <a:t>维为偏置，</a:t>
            </a:r>
            <a:endParaRPr lang="en-US" altLang="zh-CN" dirty="0"/>
          </a:p>
          <a:p>
            <a:pPr lvl="1">
              <a:lnSpc>
                <a:spcPct val="150000"/>
              </a:lnSpc>
            </a:pPr>
            <a:r>
              <a:rPr lang="zh-CN" altLang="en-US" dirty="0"/>
              <a:t>学习率 </a:t>
            </a:r>
            <a:endParaRPr lang="zh-CN" altLang="en-US" dirty="0">
              <a:cs typeface="Arial" charset="0"/>
            </a:endParaRPr>
          </a:p>
          <a:p>
            <a:pPr eaLnBrk="1" hangingPunct="1">
              <a:buFont typeface="Wingdings" pitchFamily="2" charset="2"/>
              <a:buNone/>
            </a:pPr>
            <a:endParaRPr lang="zh-CN" altLang="el-GR" dirty="0">
              <a:cs typeface="Arial" charset="0"/>
            </a:endParaRPr>
          </a:p>
        </p:txBody>
      </p:sp>
      <p:sp>
        <p:nvSpPr>
          <p:cNvPr id="50180"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1" hangingPunct="1"/>
            <a:endParaRPr lang="zh-CN" altLang="en-US"/>
          </a:p>
        </p:txBody>
      </p:sp>
      <p:sp>
        <p:nvSpPr>
          <p:cNvPr id="50181" name="Rectangle 7"/>
          <p:cNvSpPr>
            <a:spLocks noChangeArrowheads="1"/>
          </p:cNvSpPr>
          <p:nvPr/>
        </p:nvSpPr>
        <p:spPr bwMode="auto">
          <a:xfrm>
            <a:off x="0" y="32908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1" hangingPunct="1"/>
            <a:endParaRPr lang="zh-CN" altLang="en-US"/>
          </a:p>
        </p:txBody>
      </p:sp>
      <p:graphicFrame>
        <p:nvGraphicFramePr>
          <p:cNvPr id="50182" name="Object 6"/>
          <p:cNvGraphicFramePr>
            <a:graphicFrameLocks noChangeAspect="1"/>
          </p:cNvGraphicFramePr>
          <p:nvPr/>
        </p:nvGraphicFramePr>
        <p:xfrm>
          <a:off x="2819400" y="4292600"/>
          <a:ext cx="2282825" cy="563563"/>
        </p:xfrm>
        <a:graphic>
          <a:graphicData uri="http://schemas.openxmlformats.org/presentationml/2006/ole">
            <mc:AlternateContent xmlns:mc="http://schemas.openxmlformats.org/markup-compatibility/2006">
              <mc:Choice xmlns:v="urn:schemas-microsoft-com:vml" Requires="v">
                <p:oleObj spid="_x0000_s117774" name="Equation" r:id="rId4" imgW="1117440" imgH="279360" progId="Equation.DSMT4">
                  <p:embed/>
                </p:oleObj>
              </mc:Choice>
              <mc:Fallback>
                <p:oleObj name="Equation" r:id="rId4" imgW="1117440" imgH="279360" progId="Equation.DSMT4">
                  <p:embed/>
                  <p:pic>
                    <p:nvPicPr>
                      <p:cNvPr id="0" name=""/>
                      <p:cNvPicPr>
                        <a:picLocks noChangeAspect="1" noChangeArrowheads="1"/>
                      </p:cNvPicPr>
                      <p:nvPr/>
                    </p:nvPicPr>
                    <p:blipFill>
                      <a:blip r:embed="rId5"/>
                      <a:srcRect/>
                      <a:stretch>
                        <a:fillRect/>
                      </a:stretch>
                    </p:blipFill>
                    <p:spPr bwMode="auto">
                      <a:xfrm>
                        <a:off x="2819400" y="4292600"/>
                        <a:ext cx="2282825" cy="563563"/>
                      </a:xfrm>
                      <a:prstGeom prst="rect">
                        <a:avLst/>
                      </a:prstGeom>
                      <a:noFill/>
                      <a:ln>
                        <a:noFill/>
                      </a:ln>
                    </p:spPr>
                  </p:pic>
                </p:oleObj>
              </mc:Fallback>
            </mc:AlternateContent>
          </a:graphicData>
        </a:graphic>
      </p:graphicFrame>
      <p:sp>
        <p:nvSpPr>
          <p:cNvPr id="50183" name="Rectangle 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1" hangingPunct="1"/>
            <a:endParaRPr lang="zh-CN" altLang="en-US"/>
          </a:p>
        </p:txBody>
      </p:sp>
      <p:sp>
        <p:nvSpPr>
          <p:cNvPr id="50184" name="Rectangle 1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1" hangingPunct="1"/>
            <a:endParaRPr lang="zh-CN" altLang="en-US"/>
          </a:p>
        </p:txBody>
      </p:sp>
      <p:sp>
        <p:nvSpPr>
          <p:cNvPr id="50185" name="Rectangle 13"/>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1" hangingPunct="1"/>
            <a:endParaRPr lang="zh-CN" altLang="en-US"/>
          </a:p>
        </p:txBody>
      </p:sp>
      <p:graphicFrame>
        <p:nvGraphicFramePr>
          <p:cNvPr id="50186" name="Object 12"/>
          <p:cNvGraphicFramePr>
            <a:graphicFrameLocks noChangeAspect="1"/>
          </p:cNvGraphicFramePr>
          <p:nvPr/>
        </p:nvGraphicFramePr>
        <p:xfrm>
          <a:off x="1979712" y="5013176"/>
          <a:ext cx="720080" cy="432048"/>
        </p:xfrm>
        <a:graphic>
          <a:graphicData uri="http://schemas.openxmlformats.org/presentationml/2006/ole">
            <mc:AlternateContent xmlns:mc="http://schemas.openxmlformats.org/markup-compatibility/2006">
              <mc:Choice xmlns:v="urn:schemas-microsoft-com:vml" Requires="v">
                <p:oleObj spid="_x0000_s117775" name="Equation" r:id="rId6" imgW="330057" imgH="203112" progId="Equation.DSMT4">
                  <p:embed/>
                </p:oleObj>
              </mc:Choice>
              <mc:Fallback>
                <p:oleObj name="Equation" r:id="rId6" imgW="330057" imgH="203112"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79712" y="5013176"/>
                        <a:ext cx="720080" cy="432048"/>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22575776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3"/>
          <p:cNvSpPr>
            <a:spLocks noGrp="1" noChangeArrowheads="1"/>
          </p:cNvSpPr>
          <p:nvPr>
            <p:ph type="body" idx="1"/>
          </p:nvPr>
        </p:nvSpPr>
        <p:spPr>
          <a:xfrm>
            <a:off x="468313" y="1268413"/>
            <a:ext cx="8229600" cy="4530725"/>
          </a:xfrm>
        </p:spPr>
        <p:txBody>
          <a:bodyPr/>
          <a:lstStyle/>
          <a:p>
            <a:pPr eaLnBrk="1" hangingPunct="1">
              <a:lnSpc>
                <a:spcPct val="150000"/>
              </a:lnSpc>
            </a:pPr>
            <a:r>
              <a:rPr lang="zh-CN" altLang="en-US" sz="2800" b="0" dirty="0"/>
              <a:t>五十年代</a:t>
            </a:r>
            <a:r>
              <a:rPr lang="en-US" altLang="zh-CN" sz="2800" b="0" dirty="0"/>
              <a:t>Rosenblatt</a:t>
            </a:r>
            <a:r>
              <a:rPr lang="zh-CN" altLang="en-US" sz="2800" b="0" dirty="0"/>
              <a:t>提出的一种自学习判别函数生成方法，</a:t>
            </a:r>
            <a:endParaRPr lang="en-US" altLang="zh-CN" sz="2800" b="0" dirty="0"/>
          </a:p>
          <a:p>
            <a:pPr eaLnBrk="1" hangingPunct="1">
              <a:lnSpc>
                <a:spcPct val="150000"/>
              </a:lnSpc>
            </a:pPr>
            <a:r>
              <a:rPr lang="zh-CN" altLang="en-US" sz="2800" b="0" dirty="0"/>
              <a:t>企图将其用于脑模型感知器，因此被称为感知准则函数。</a:t>
            </a:r>
            <a:endParaRPr lang="en-US" altLang="zh-CN" sz="2800" b="0" dirty="0"/>
          </a:p>
          <a:p>
            <a:pPr eaLnBrk="1" hangingPunct="1">
              <a:lnSpc>
                <a:spcPct val="150000"/>
              </a:lnSpc>
            </a:pPr>
            <a:r>
              <a:rPr lang="zh-CN" altLang="en-US" sz="2800" b="0" dirty="0"/>
              <a:t>随意确定的判别函数初始值，在对样本分类训练过程中逐步修正直至最终确定。</a:t>
            </a:r>
          </a:p>
        </p:txBody>
      </p:sp>
    </p:spTree>
    <p:extLst>
      <p:ext uri="{BB962C8B-B14F-4D97-AF65-F5344CB8AC3E}">
        <p14:creationId xmlns:p14="http://schemas.microsoft.com/office/powerpoint/2010/main" val="29877015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19458" name="Object 3"/>
          <p:cNvGraphicFramePr>
            <a:graphicFrameLocks noGrp="1" noChangeAspect="1"/>
          </p:cNvGraphicFramePr>
          <p:nvPr>
            <p:ph idx="1"/>
          </p:nvPr>
        </p:nvGraphicFramePr>
        <p:xfrm>
          <a:off x="611188" y="1844675"/>
          <a:ext cx="8281987" cy="4448175"/>
        </p:xfrm>
        <a:graphic>
          <a:graphicData uri="http://schemas.openxmlformats.org/presentationml/2006/ole">
            <mc:AlternateContent xmlns:mc="http://schemas.openxmlformats.org/markup-compatibility/2006">
              <mc:Choice xmlns:v="urn:schemas-microsoft-com:vml" Requires="v">
                <p:oleObj spid="_x0000_s96290" name="Image" r:id="rId4" imgW="8876190" imgH="4457143" progId="Photoshop.Image.7">
                  <p:embed/>
                </p:oleObj>
              </mc:Choice>
              <mc:Fallback>
                <p:oleObj name="Image" r:id="rId4" imgW="8876190" imgH="4457143" progId="Photoshop.Image.7">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1188" y="1844675"/>
                        <a:ext cx="8281987" cy="444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63524" name="Line 4"/>
          <p:cNvSpPr>
            <a:spLocks noChangeShapeType="1"/>
          </p:cNvSpPr>
          <p:nvPr/>
        </p:nvSpPr>
        <p:spPr bwMode="auto">
          <a:xfrm>
            <a:off x="4572000" y="1628775"/>
            <a:ext cx="1657350" cy="403225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358323268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635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3524"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1" name="Rectangle 3"/>
          <p:cNvSpPr>
            <a:spLocks noGrp="1" noChangeArrowheads="1"/>
          </p:cNvSpPr>
          <p:nvPr>
            <p:ph type="body" sz="half" idx="4294967295"/>
          </p:nvPr>
        </p:nvSpPr>
        <p:spPr>
          <a:xfrm>
            <a:off x="1043608" y="1628800"/>
            <a:ext cx="7640638" cy="2951162"/>
          </a:xfrm>
        </p:spPr>
        <p:txBody>
          <a:bodyPr vert="horz" lIns="91440" tIns="45720" rIns="91440" bIns="45720" rtlCol="0">
            <a:normAutofit/>
          </a:bodyPr>
          <a:lstStyle/>
          <a:p>
            <a:pPr>
              <a:lnSpc>
                <a:spcPct val="150000"/>
              </a:lnSpc>
              <a:buClr>
                <a:srgbClr val="002060"/>
              </a:buClr>
              <a:buFont typeface="Wingdings" pitchFamily="2" charset="2"/>
              <a:buChar char="p"/>
            </a:pPr>
            <a:r>
              <a:rPr lang="zh-CN" altLang="en-US" sz="2800" dirty="0">
                <a:latin typeface="Times New Roman" pitchFamily="18" charset="0"/>
                <a:ea typeface="宋体" pitchFamily="2" charset="-122"/>
                <a:cs typeface="Times New Roman" pitchFamily="18" charset="0"/>
              </a:rPr>
              <a:t>如果训练样本线性可分，固定增量算法给出的权向量序列必定终止于某个解向量</a:t>
            </a:r>
          </a:p>
          <a:p>
            <a:pPr lvl="1">
              <a:lnSpc>
                <a:spcPct val="150000"/>
              </a:lnSpc>
              <a:buClr>
                <a:srgbClr val="002060"/>
              </a:buClr>
              <a:buFont typeface="Wingdings" pitchFamily="2" charset="2"/>
              <a:buChar char="Ø"/>
            </a:pPr>
            <a:r>
              <a:rPr lang="zh-CN" altLang="en-US" sz="2400" dirty="0">
                <a:latin typeface="Times New Roman" pitchFamily="18" charset="0"/>
                <a:ea typeface="宋体" pitchFamily="2" charset="-122"/>
                <a:cs typeface="Times New Roman" pitchFamily="18" charset="0"/>
              </a:rPr>
              <a:t>每次校正，都使权向量更靠近解区域</a:t>
            </a:r>
          </a:p>
          <a:p>
            <a:pPr lvl="1">
              <a:lnSpc>
                <a:spcPct val="150000"/>
              </a:lnSpc>
              <a:buClr>
                <a:srgbClr val="002060"/>
              </a:buClr>
              <a:buFont typeface="Wingdings" pitchFamily="2" charset="2"/>
              <a:buChar char="Ø"/>
            </a:pPr>
            <a:r>
              <a:rPr lang="zh-CN" altLang="en-US" sz="2400" dirty="0">
                <a:latin typeface="Times New Roman" pitchFamily="18" charset="0"/>
                <a:ea typeface="宋体" pitchFamily="2" charset="-122"/>
                <a:cs typeface="Times New Roman" pitchFamily="18" charset="0"/>
              </a:rPr>
              <a:t>如果      是解向量，随着训练样本的增加有：                   </a:t>
            </a:r>
          </a:p>
        </p:txBody>
      </p:sp>
      <p:sp>
        <p:nvSpPr>
          <p:cNvPr id="53250" name="Rectangle 2"/>
          <p:cNvSpPr>
            <a:spLocks noGrp="1" noChangeArrowheads="1"/>
          </p:cNvSpPr>
          <p:nvPr>
            <p:ph type="title"/>
          </p:nvPr>
        </p:nvSpPr>
        <p:spPr/>
        <p:txBody>
          <a:bodyPr/>
          <a:lstStyle/>
          <a:p>
            <a:pPr eaLnBrk="1" hangingPunct="1"/>
            <a:r>
              <a:rPr lang="zh-CN" altLang="en-US" dirty="0"/>
              <a:t>感知器算法收敛证明</a:t>
            </a:r>
          </a:p>
        </p:txBody>
      </p:sp>
      <p:graphicFrame>
        <p:nvGraphicFramePr>
          <p:cNvPr id="53252" name="Object 4"/>
          <p:cNvGraphicFramePr>
            <a:graphicFrameLocks noGrp="1" noChangeAspect="1"/>
          </p:cNvGraphicFramePr>
          <p:nvPr>
            <p:ph idx="1"/>
            <p:extLst>
              <p:ext uri="{D42A27DB-BD31-4B8C-83A1-F6EECF244321}">
                <p14:modId xmlns:p14="http://schemas.microsoft.com/office/powerpoint/2010/main" val="2895725504"/>
              </p:ext>
            </p:extLst>
          </p:nvPr>
        </p:nvGraphicFramePr>
        <p:xfrm>
          <a:off x="2403088" y="3691880"/>
          <a:ext cx="224695" cy="385192"/>
        </p:xfrm>
        <a:graphic>
          <a:graphicData uri="http://schemas.openxmlformats.org/presentationml/2006/ole">
            <mc:AlternateContent xmlns:mc="http://schemas.openxmlformats.org/markup-compatibility/2006">
              <mc:Choice xmlns:v="urn:schemas-microsoft-com:vml" Requires="v">
                <p:oleObj spid="_x0000_s62537" name="Equation" r:id="rId4" imgW="266584" imgH="457002" progId="Equation.DSMT4">
                  <p:embed/>
                </p:oleObj>
              </mc:Choice>
              <mc:Fallback>
                <p:oleObj name="Equation" r:id="rId4" imgW="266584" imgH="457002"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03088" y="3691880"/>
                        <a:ext cx="224695" cy="385192"/>
                      </a:xfrm>
                      <a:prstGeom prst="rect">
                        <a:avLst/>
                      </a:prstGeom>
                      <a:noFill/>
                      <a:ln>
                        <a:noFill/>
                      </a:ln>
                      <a:effectLst/>
                    </p:spPr>
                  </p:pic>
                </p:oleObj>
              </mc:Fallback>
            </mc:AlternateContent>
          </a:graphicData>
        </a:graphic>
      </p:graphicFrame>
      <p:graphicFrame>
        <p:nvGraphicFramePr>
          <p:cNvPr id="53253" name="Object 5"/>
          <p:cNvGraphicFramePr>
            <a:graphicFrameLocks noChangeAspect="1"/>
          </p:cNvGraphicFramePr>
          <p:nvPr>
            <p:extLst>
              <p:ext uri="{D42A27DB-BD31-4B8C-83A1-F6EECF244321}">
                <p14:modId xmlns:p14="http://schemas.microsoft.com/office/powerpoint/2010/main" val="1676341760"/>
              </p:ext>
            </p:extLst>
          </p:nvPr>
        </p:nvGraphicFramePr>
        <p:xfrm>
          <a:off x="2339752" y="4725144"/>
          <a:ext cx="4102100" cy="552450"/>
        </p:xfrm>
        <a:graphic>
          <a:graphicData uri="http://schemas.openxmlformats.org/presentationml/2006/ole">
            <mc:AlternateContent xmlns:mc="http://schemas.openxmlformats.org/markup-compatibility/2006">
              <mc:Choice xmlns:v="urn:schemas-microsoft-com:vml" Requires="v">
                <p:oleObj spid="_x0000_s62538" name="Equation" r:id="rId6" imgW="4889500" imgH="660400" progId="Equation.DSMT4">
                  <p:embed/>
                </p:oleObj>
              </mc:Choice>
              <mc:Fallback>
                <p:oleObj name="Equation" r:id="rId6" imgW="4889500" imgH="660400"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339752" y="4725144"/>
                        <a:ext cx="4102100" cy="552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0392608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106" name="Rectangle 18"/>
          <p:cNvSpPr>
            <a:spLocks noChangeArrowheads="1"/>
          </p:cNvSpPr>
          <p:nvPr/>
        </p:nvSpPr>
        <p:spPr bwMode="auto">
          <a:xfrm>
            <a:off x="6156325" y="2971800"/>
            <a:ext cx="26638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r>
              <a:rPr lang="en-US" altLang="zh-CN" dirty="0">
                <a:solidFill>
                  <a:srgbClr val="FF3300"/>
                </a:solidFill>
              </a:rPr>
              <a:t>            </a:t>
            </a:r>
            <a:r>
              <a:rPr lang="zh-CN" altLang="en-US" sz="2400" dirty="0">
                <a:solidFill>
                  <a:srgbClr val="FF3300"/>
                </a:solidFill>
                <a:latin typeface="宋体" panose="02010600030101010101" pitchFamily="2" charset="-122"/>
                <a:ea typeface="宋体" panose="02010600030101010101" pitchFamily="2" charset="-122"/>
              </a:rPr>
              <a:t>为错分样本</a:t>
            </a:r>
          </a:p>
        </p:txBody>
      </p:sp>
      <p:sp>
        <p:nvSpPr>
          <p:cNvPr id="55299" name="Rectangle 6"/>
          <p:cNvSpPr>
            <a:spLocks noChangeArrowheads="1"/>
          </p:cNvSpPr>
          <p:nvPr/>
        </p:nvSpPr>
        <p:spPr bwMode="auto">
          <a:xfrm>
            <a:off x="323850" y="1125538"/>
            <a:ext cx="9144000" cy="1152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447675" indent="-447675" eaLnBrk="1" hangingPunct="1">
              <a:spcBef>
                <a:spcPct val="20000"/>
              </a:spcBef>
              <a:buClr>
                <a:srgbClr val="0033CC"/>
              </a:buClr>
              <a:buFont typeface="Wingdings" pitchFamily="2" charset="2"/>
              <a:buNone/>
            </a:pPr>
            <a:r>
              <a:rPr lang="zh-CN" altLang="en-US" sz="2800" dirty="0">
                <a:latin typeface="宋体" pitchFamily="2" charset="-122"/>
                <a:ea typeface="宋体" pitchFamily="2" charset="-122"/>
              </a:rPr>
              <a:t>设  是解向量则         ，令  为一比例因子，有：</a:t>
            </a:r>
          </a:p>
          <a:p>
            <a:pPr marL="889000" lvl="1" indent="-439738" eaLnBrk="1" hangingPunct="1">
              <a:spcBef>
                <a:spcPct val="20000"/>
              </a:spcBef>
              <a:buClr>
                <a:srgbClr val="0033CC"/>
              </a:buClr>
              <a:buFont typeface="Wingdings" pitchFamily="2" charset="2"/>
              <a:buNone/>
            </a:pPr>
            <a:r>
              <a:rPr lang="zh-CN" altLang="en-US" sz="2400" dirty="0">
                <a:latin typeface="宋体" pitchFamily="2" charset="-122"/>
                <a:ea typeface="宋体" pitchFamily="2" charset="-122"/>
              </a:rPr>
              <a:t>                       </a:t>
            </a:r>
          </a:p>
        </p:txBody>
      </p:sp>
      <p:sp>
        <p:nvSpPr>
          <p:cNvPr id="55300" name="Rectangle 2"/>
          <p:cNvSpPr>
            <a:spLocks noGrp="1" noChangeArrowheads="1"/>
          </p:cNvSpPr>
          <p:nvPr>
            <p:ph type="title"/>
          </p:nvPr>
        </p:nvSpPr>
        <p:spPr>
          <a:xfrm>
            <a:off x="457200" y="188640"/>
            <a:ext cx="8229600" cy="990600"/>
          </a:xfrm>
        </p:spPr>
        <p:txBody>
          <a:bodyPr/>
          <a:lstStyle/>
          <a:p>
            <a:pPr eaLnBrk="1" hangingPunct="1"/>
            <a:r>
              <a:rPr lang="zh-CN" altLang="en-US" dirty="0"/>
              <a:t>感知器算法收敛定理</a:t>
            </a:r>
          </a:p>
        </p:txBody>
      </p:sp>
      <p:graphicFrame>
        <p:nvGraphicFramePr>
          <p:cNvPr id="55301" name="Object 4"/>
          <p:cNvGraphicFramePr>
            <a:graphicFrameLocks noGrp="1" noChangeAspect="1"/>
          </p:cNvGraphicFramePr>
          <p:nvPr>
            <p:ph idx="1"/>
            <p:extLst>
              <p:ext uri="{D42A27DB-BD31-4B8C-83A1-F6EECF244321}">
                <p14:modId xmlns:p14="http://schemas.microsoft.com/office/powerpoint/2010/main" val="1052868360"/>
              </p:ext>
            </p:extLst>
          </p:nvPr>
        </p:nvGraphicFramePr>
        <p:xfrm>
          <a:off x="827584" y="1196752"/>
          <a:ext cx="221972" cy="380524"/>
        </p:xfrm>
        <a:graphic>
          <a:graphicData uri="http://schemas.openxmlformats.org/presentationml/2006/ole">
            <mc:AlternateContent xmlns:mc="http://schemas.openxmlformats.org/markup-compatibility/2006">
              <mc:Choice xmlns:v="urn:schemas-microsoft-com:vml" Requires="v">
                <p:oleObj spid="_x0000_s60977" name="Equation" r:id="rId4" imgW="266584" imgH="457002" progId="Equation.DSMT4">
                  <p:embed/>
                </p:oleObj>
              </mc:Choice>
              <mc:Fallback>
                <p:oleObj name="Equation" r:id="rId4" imgW="266584" imgH="457002"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7584" y="1196752"/>
                        <a:ext cx="221972" cy="380524"/>
                      </a:xfrm>
                      <a:prstGeom prst="rect">
                        <a:avLst/>
                      </a:prstGeom>
                      <a:noFill/>
                      <a:ln>
                        <a:noFill/>
                      </a:ln>
                      <a:effectLst/>
                    </p:spPr>
                  </p:pic>
                </p:oleObj>
              </mc:Fallback>
            </mc:AlternateContent>
          </a:graphicData>
        </a:graphic>
      </p:graphicFrame>
      <p:graphicFrame>
        <p:nvGraphicFramePr>
          <p:cNvPr id="55302" name="Object 8"/>
          <p:cNvGraphicFramePr>
            <a:graphicFrameLocks noChangeAspect="1"/>
          </p:cNvGraphicFramePr>
          <p:nvPr>
            <p:extLst>
              <p:ext uri="{D42A27DB-BD31-4B8C-83A1-F6EECF244321}">
                <p14:modId xmlns:p14="http://schemas.microsoft.com/office/powerpoint/2010/main" val="3385304685"/>
              </p:ext>
            </p:extLst>
          </p:nvPr>
        </p:nvGraphicFramePr>
        <p:xfrm>
          <a:off x="3105150" y="1139825"/>
          <a:ext cx="1412875" cy="560388"/>
        </p:xfrm>
        <a:graphic>
          <a:graphicData uri="http://schemas.openxmlformats.org/presentationml/2006/ole">
            <mc:AlternateContent xmlns:mc="http://schemas.openxmlformats.org/markup-compatibility/2006">
              <mc:Choice xmlns:v="urn:schemas-microsoft-com:vml" Requires="v">
                <p:oleObj spid="_x0000_s60978" name="Equation" r:id="rId6" imgW="1625400" imgH="647640" progId="Equation.DSMT4">
                  <p:embed/>
                </p:oleObj>
              </mc:Choice>
              <mc:Fallback>
                <p:oleObj name="Equation" r:id="rId6" imgW="1625400" imgH="647640" progId="Equation.DSMT4">
                  <p:embed/>
                  <p:pic>
                    <p:nvPicPr>
                      <p:cNvPr id="0" name=""/>
                      <p:cNvPicPr>
                        <a:picLocks noChangeAspect="1" noChangeArrowheads="1"/>
                      </p:cNvPicPr>
                      <p:nvPr/>
                    </p:nvPicPr>
                    <p:blipFill>
                      <a:blip r:embed="rId7"/>
                      <a:srcRect/>
                      <a:stretch>
                        <a:fillRect/>
                      </a:stretch>
                    </p:blipFill>
                    <p:spPr bwMode="auto">
                      <a:xfrm>
                        <a:off x="3105150" y="1139825"/>
                        <a:ext cx="1412875" cy="560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5303" name="Object 9"/>
          <p:cNvGraphicFramePr>
            <a:graphicFrameLocks noChangeAspect="1"/>
          </p:cNvGraphicFramePr>
          <p:nvPr>
            <p:extLst>
              <p:ext uri="{D42A27DB-BD31-4B8C-83A1-F6EECF244321}">
                <p14:modId xmlns:p14="http://schemas.microsoft.com/office/powerpoint/2010/main" val="3190857835"/>
              </p:ext>
            </p:extLst>
          </p:nvPr>
        </p:nvGraphicFramePr>
        <p:xfrm>
          <a:off x="727075" y="1784350"/>
          <a:ext cx="7477125" cy="1347788"/>
        </p:xfrm>
        <a:graphic>
          <a:graphicData uri="http://schemas.openxmlformats.org/presentationml/2006/ole">
            <mc:AlternateContent xmlns:mc="http://schemas.openxmlformats.org/markup-compatibility/2006">
              <mc:Choice xmlns:v="urn:schemas-microsoft-com:vml" Requires="v">
                <p:oleObj spid="_x0000_s60979" name="Equation" r:id="rId8" imgW="9829800" imgH="1777680" progId="Equation.DSMT4">
                  <p:embed/>
                </p:oleObj>
              </mc:Choice>
              <mc:Fallback>
                <p:oleObj name="Equation" r:id="rId8" imgW="9829800" imgH="1777680" progId="Equation.DSMT4">
                  <p:embed/>
                  <p:pic>
                    <p:nvPicPr>
                      <p:cNvPr id="0" name=""/>
                      <p:cNvPicPr>
                        <a:picLocks noChangeAspect="1" noChangeArrowheads="1"/>
                      </p:cNvPicPr>
                      <p:nvPr/>
                    </p:nvPicPr>
                    <p:blipFill>
                      <a:blip r:embed="rId9"/>
                      <a:srcRect/>
                      <a:stretch>
                        <a:fillRect/>
                      </a:stretch>
                    </p:blipFill>
                    <p:spPr bwMode="auto">
                      <a:xfrm>
                        <a:off x="727075" y="1784350"/>
                        <a:ext cx="7477125" cy="1347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5304" name="Object 11"/>
          <p:cNvGraphicFramePr>
            <a:graphicFrameLocks noChangeAspect="1"/>
          </p:cNvGraphicFramePr>
          <p:nvPr>
            <p:extLst>
              <p:ext uri="{D42A27DB-BD31-4B8C-83A1-F6EECF244321}">
                <p14:modId xmlns:p14="http://schemas.microsoft.com/office/powerpoint/2010/main" val="2372021324"/>
              </p:ext>
            </p:extLst>
          </p:nvPr>
        </p:nvGraphicFramePr>
        <p:xfrm>
          <a:off x="5220072" y="1293267"/>
          <a:ext cx="319088" cy="263525"/>
        </p:xfrm>
        <a:graphic>
          <a:graphicData uri="http://schemas.openxmlformats.org/presentationml/2006/ole">
            <mc:AlternateContent xmlns:mc="http://schemas.openxmlformats.org/markup-compatibility/2006">
              <mc:Choice xmlns:v="urn:schemas-microsoft-com:vml" Requires="v">
                <p:oleObj spid="_x0000_s60980" name="Equation" r:id="rId10" imgW="368140" imgH="304668" progId="Equation.DSMT4">
                  <p:embed/>
                </p:oleObj>
              </mc:Choice>
              <mc:Fallback>
                <p:oleObj name="Equation" r:id="rId10" imgW="368140" imgH="304668" progId="Equation.DSMT4">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220072" y="1293267"/>
                        <a:ext cx="319088" cy="263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17101" name="Object 13"/>
          <p:cNvGraphicFramePr>
            <a:graphicFrameLocks noChangeAspect="1"/>
          </p:cNvGraphicFramePr>
          <p:nvPr/>
        </p:nvGraphicFramePr>
        <p:xfrm>
          <a:off x="6588125" y="2924175"/>
          <a:ext cx="417513" cy="504825"/>
        </p:xfrm>
        <a:graphic>
          <a:graphicData uri="http://schemas.openxmlformats.org/presentationml/2006/ole">
            <mc:AlternateContent xmlns:mc="http://schemas.openxmlformats.org/markup-compatibility/2006">
              <mc:Choice xmlns:v="urn:schemas-microsoft-com:vml" Requires="v">
                <p:oleObj spid="_x0000_s60981" name="Equation" r:id="rId12" imgW="482391" imgH="583947" progId="Equation.DSMT4">
                  <p:embed/>
                </p:oleObj>
              </mc:Choice>
              <mc:Fallback>
                <p:oleObj name="Equation" r:id="rId12" imgW="482391" imgH="583947" progId="Equation.DSMT4">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588125" y="2924175"/>
                        <a:ext cx="417513" cy="50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17103" name="Object 15"/>
          <p:cNvGraphicFramePr>
            <a:graphicFrameLocks noChangeAspect="1"/>
          </p:cNvGraphicFramePr>
          <p:nvPr>
            <p:extLst>
              <p:ext uri="{D42A27DB-BD31-4B8C-83A1-F6EECF244321}">
                <p14:modId xmlns:p14="http://schemas.microsoft.com/office/powerpoint/2010/main" val="719722010"/>
              </p:ext>
            </p:extLst>
          </p:nvPr>
        </p:nvGraphicFramePr>
        <p:xfrm>
          <a:off x="712788" y="3405188"/>
          <a:ext cx="5565775" cy="576262"/>
        </p:xfrm>
        <a:graphic>
          <a:graphicData uri="http://schemas.openxmlformats.org/presentationml/2006/ole">
            <mc:AlternateContent xmlns:mc="http://schemas.openxmlformats.org/markup-compatibility/2006">
              <mc:Choice xmlns:v="urn:schemas-microsoft-com:vml" Requires="v">
                <p:oleObj spid="_x0000_s60982" name="Equation" r:id="rId14" imgW="7315200" imgH="761760" progId="Equation.DSMT4">
                  <p:embed/>
                </p:oleObj>
              </mc:Choice>
              <mc:Fallback>
                <p:oleObj name="Equation" r:id="rId14" imgW="7315200" imgH="761760" progId="Equation.DSMT4">
                  <p:embed/>
                  <p:pic>
                    <p:nvPicPr>
                      <p:cNvPr id="0" name=""/>
                      <p:cNvPicPr>
                        <a:picLocks noChangeAspect="1" noChangeArrowheads="1"/>
                      </p:cNvPicPr>
                      <p:nvPr/>
                    </p:nvPicPr>
                    <p:blipFill>
                      <a:blip r:embed="rId15"/>
                      <a:srcRect/>
                      <a:stretch>
                        <a:fillRect/>
                      </a:stretch>
                    </p:blipFill>
                    <p:spPr bwMode="auto">
                      <a:xfrm>
                        <a:off x="712788" y="3405188"/>
                        <a:ext cx="5565775" cy="576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17104" name="Line 16"/>
          <p:cNvSpPr>
            <a:spLocks noChangeShapeType="1"/>
          </p:cNvSpPr>
          <p:nvPr/>
        </p:nvSpPr>
        <p:spPr bwMode="auto">
          <a:xfrm>
            <a:off x="4427538" y="3933825"/>
            <a:ext cx="504825" cy="0"/>
          </a:xfrm>
          <a:prstGeom prst="line">
            <a:avLst/>
          </a:prstGeom>
          <a:noFill/>
          <a:ln w="3810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217105" name="Object 17"/>
          <p:cNvGraphicFramePr>
            <a:graphicFrameLocks noChangeAspect="1"/>
          </p:cNvGraphicFramePr>
          <p:nvPr/>
        </p:nvGraphicFramePr>
        <p:xfrm>
          <a:off x="4576763" y="4076700"/>
          <a:ext cx="571500" cy="363538"/>
        </p:xfrm>
        <a:graphic>
          <a:graphicData uri="http://schemas.openxmlformats.org/presentationml/2006/ole">
            <mc:AlternateContent xmlns:mc="http://schemas.openxmlformats.org/markup-compatibility/2006">
              <mc:Choice xmlns:v="urn:schemas-microsoft-com:vml" Requires="v">
                <p:oleObj spid="_x0000_s60983" name="Equation" r:id="rId16" imgW="660400" imgH="419100" progId="Equation.DSMT4">
                  <p:embed/>
                </p:oleObj>
              </mc:Choice>
              <mc:Fallback>
                <p:oleObj name="Equation" r:id="rId16" imgW="660400" imgH="419100" progId="Equation.DSMT4">
                  <p:embed/>
                  <p:pic>
                    <p:nvPicPr>
                      <p:cNvPr id="0" name=""/>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576763" y="4076700"/>
                        <a:ext cx="571500"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17107" name="Line 19"/>
          <p:cNvSpPr>
            <a:spLocks noChangeShapeType="1"/>
          </p:cNvSpPr>
          <p:nvPr/>
        </p:nvSpPr>
        <p:spPr bwMode="auto">
          <a:xfrm>
            <a:off x="4500563" y="3068960"/>
            <a:ext cx="936625" cy="0"/>
          </a:xfrm>
          <a:prstGeom prst="line">
            <a:avLst/>
          </a:prstGeom>
          <a:noFill/>
          <a:ln w="3810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217108" name="Object 20"/>
          <p:cNvGraphicFramePr>
            <a:graphicFrameLocks noChangeAspect="1"/>
          </p:cNvGraphicFramePr>
          <p:nvPr/>
        </p:nvGraphicFramePr>
        <p:xfrm>
          <a:off x="5508625" y="2924175"/>
          <a:ext cx="571500" cy="363538"/>
        </p:xfrm>
        <a:graphic>
          <a:graphicData uri="http://schemas.openxmlformats.org/presentationml/2006/ole">
            <mc:AlternateContent xmlns:mc="http://schemas.openxmlformats.org/markup-compatibility/2006">
              <mc:Choice xmlns:v="urn:schemas-microsoft-com:vml" Requires="v">
                <p:oleObj spid="_x0000_s60984" name="Equation" r:id="rId18" imgW="660400" imgH="419100" progId="Equation.DSMT4">
                  <p:embed/>
                </p:oleObj>
              </mc:Choice>
              <mc:Fallback>
                <p:oleObj name="Equation" r:id="rId18" imgW="660400" imgH="419100" progId="Equation.DSMT4">
                  <p:embed/>
                  <p:pic>
                    <p:nvPicPr>
                      <p:cNvPr id="0" name=""/>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5508625" y="2924175"/>
                        <a:ext cx="571500"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17109" name="Object 21"/>
          <p:cNvGraphicFramePr>
            <a:graphicFrameLocks noChangeAspect="1"/>
          </p:cNvGraphicFramePr>
          <p:nvPr/>
        </p:nvGraphicFramePr>
        <p:xfrm>
          <a:off x="741363" y="4365625"/>
          <a:ext cx="4676775" cy="577850"/>
        </p:xfrm>
        <a:graphic>
          <a:graphicData uri="http://schemas.openxmlformats.org/presentationml/2006/ole">
            <mc:AlternateContent xmlns:mc="http://schemas.openxmlformats.org/markup-compatibility/2006">
              <mc:Choice xmlns:v="urn:schemas-microsoft-com:vml" Requires="v">
                <p:oleObj spid="_x0000_s60985" name="Equation" r:id="rId20" imgW="6146800" imgH="762000" progId="Equation.DSMT4">
                  <p:embed/>
                </p:oleObj>
              </mc:Choice>
              <mc:Fallback>
                <p:oleObj name="Equation" r:id="rId20" imgW="6146800" imgH="762000" progId="Equation.DSMT4">
                  <p:embed/>
                  <p:pic>
                    <p:nvPicPr>
                      <p:cNvPr id="0" name=""/>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741363" y="4365625"/>
                        <a:ext cx="4676775" cy="577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17110" name="Line 22"/>
          <p:cNvSpPr>
            <a:spLocks noChangeShapeType="1"/>
          </p:cNvSpPr>
          <p:nvPr/>
        </p:nvSpPr>
        <p:spPr bwMode="auto">
          <a:xfrm>
            <a:off x="5507038" y="4076700"/>
            <a:ext cx="504825" cy="0"/>
          </a:xfrm>
          <a:prstGeom prst="line">
            <a:avLst/>
          </a:prstGeom>
          <a:noFill/>
          <a:ln w="3810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7111" name="Line 23"/>
          <p:cNvSpPr>
            <a:spLocks noChangeShapeType="1"/>
          </p:cNvSpPr>
          <p:nvPr/>
        </p:nvSpPr>
        <p:spPr bwMode="auto">
          <a:xfrm>
            <a:off x="4356100" y="4940300"/>
            <a:ext cx="215900" cy="0"/>
          </a:xfrm>
          <a:prstGeom prst="line">
            <a:avLst/>
          </a:prstGeom>
          <a:noFill/>
          <a:ln w="3810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7112" name="Line 24"/>
          <p:cNvSpPr>
            <a:spLocks noChangeShapeType="1"/>
          </p:cNvSpPr>
          <p:nvPr/>
        </p:nvSpPr>
        <p:spPr bwMode="auto">
          <a:xfrm>
            <a:off x="5003800" y="4940300"/>
            <a:ext cx="215900" cy="0"/>
          </a:xfrm>
          <a:prstGeom prst="line">
            <a:avLst/>
          </a:prstGeom>
          <a:noFill/>
          <a:ln w="3810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217113" name="Object 25"/>
          <p:cNvGraphicFramePr>
            <a:graphicFrameLocks noChangeAspect="1"/>
          </p:cNvGraphicFramePr>
          <p:nvPr/>
        </p:nvGraphicFramePr>
        <p:xfrm>
          <a:off x="728663" y="5157788"/>
          <a:ext cx="3683000" cy="577850"/>
        </p:xfrm>
        <a:graphic>
          <a:graphicData uri="http://schemas.openxmlformats.org/presentationml/2006/ole">
            <mc:AlternateContent xmlns:mc="http://schemas.openxmlformats.org/markup-compatibility/2006">
              <mc:Choice xmlns:v="urn:schemas-microsoft-com:vml" Requires="v">
                <p:oleObj spid="_x0000_s60986" name="Equation" r:id="rId22" imgW="4838700" imgH="762000" progId="Equation.DSMT4">
                  <p:embed/>
                </p:oleObj>
              </mc:Choice>
              <mc:Fallback>
                <p:oleObj name="Equation" r:id="rId22" imgW="4838700" imgH="762000" progId="Equation.DSMT4">
                  <p:embed/>
                  <p:pic>
                    <p:nvPicPr>
                      <p:cNvPr id="0" name=""/>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728663" y="5157788"/>
                        <a:ext cx="3683000" cy="577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17114" name="Object 26"/>
          <p:cNvGraphicFramePr>
            <a:graphicFrameLocks noChangeAspect="1"/>
          </p:cNvGraphicFramePr>
          <p:nvPr>
            <p:extLst>
              <p:ext uri="{D42A27DB-BD31-4B8C-83A1-F6EECF244321}">
                <p14:modId xmlns:p14="http://schemas.microsoft.com/office/powerpoint/2010/main" val="1453444296"/>
              </p:ext>
            </p:extLst>
          </p:nvPr>
        </p:nvGraphicFramePr>
        <p:xfrm>
          <a:off x="6443663" y="4900141"/>
          <a:ext cx="1314450" cy="473075"/>
        </p:xfrm>
        <a:graphic>
          <a:graphicData uri="http://schemas.openxmlformats.org/presentationml/2006/ole">
            <mc:AlternateContent xmlns:mc="http://schemas.openxmlformats.org/markup-compatibility/2006">
              <mc:Choice xmlns:v="urn:schemas-microsoft-com:vml" Requires="v">
                <p:oleObj spid="_x0000_s60987" name="Equation" r:id="rId24" imgW="1727200" imgH="622300" progId="Equation.DSMT4">
                  <p:embed/>
                </p:oleObj>
              </mc:Choice>
              <mc:Fallback>
                <p:oleObj name="Equation" r:id="rId24" imgW="1727200" imgH="622300" progId="Equation.DSMT4">
                  <p:embed/>
                  <p:pic>
                    <p:nvPicPr>
                      <p:cNvPr id="0" name=""/>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6443663" y="4900141"/>
                        <a:ext cx="1314450" cy="47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17115" name="Rectangle 27"/>
          <p:cNvSpPr>
            <a:spLocks noChangeArrowheads="1"/>
          </p:cNvSpPr>
          <p:nvPr/>
        </p:nvSpPr>
        <p:spPr bwMode="auto">
          <a:xfrm>
            <a:off x="5940425" y="4941888"/>
            <a:ext cx="26638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r>
              <a:rPr lang="zh-CN" altLang="en-US" sz="2400" dirty="0">
                <a:solidFill>
                  <a:srgbClr val="0033CC"/>
                </a:solidFill>
                <a:latin typeface="宋体" panose="02010600030101010101" pitchFamily="2" charset="-122"/>
                <a:ea typeface="宋体" panose="02010600030101010101" pitchFamily="2" charset="-122"/>
              </a:rPr>
              <a:t>设</a:t>
            </a:r>
          </a:p>
        </p:txBody>
      </p:sp>
      <p:sp>
        <p:nvSpPr>
          <p:cNvPr id="217116" name="Line 28"/>
          <p:cNvSpPr>
            <a:spLocks noChangeShapeType="1"/>
          </p:cNvSpPr>
          <p:nvPr/>
        </p:nvSpPr>
        <p:spPr bwMode="auto">
          <a:xfrm flipV="1">
            <a:off x="3994150" y="5084763"/>
            <a:ext cx="1225550" cy="1587"/>
          </a:xfrm>
          <a:prstGeom prst="line">
            <a:avLst/>
          </a:prstGeom>
          <a:noFill/>
          <a:ln w="38100">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7117" name="Line 29"/>
          <p:cNvSpPr>
            <a:spLocks noChangeShapeType="1"/>
          </p:cNvSpPr>
          <p:nvPr/>
        </p:nvSpPr>
        <p:spPr bwMode="auto">
          <a:xfrm flipV="1">
            <a:off x="3852863" y="5661025"/>
            <a:ext cx="431800" cy="1588"/>
          </a:xfrm>
          <a:prstGeom prst="line">
            <a:avLst/>
          </a:prstGeom>
          <a:noFill/>
          <a:ln w="38100">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7118" name="Line 30"/>
          <p:cNvSpPr>
            <a:spLocks noChangeShapeType="1"/>
          </p:cNvSpPr>
          <p:nvPr/>
        </p:nvSpPr>
        <p:spPr bwMode="auto">
          <a:xfrm flipH="1">
            <a:off x="4498975" y="4076700"/>
            <a:ext cx="73025" cy="358775"/>
          </a:xfrm>
          <a:prstGeom prst="line">
            <a:avLst/>
          </a:prstGeom>
          <a:noFill/>
          <a:ln w="1905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7119" name="Line 31"/>
          <p:cNvSpPr>
            <a:spLocks noChangeShapeType="1"/>
          </p:cNvSpPr>
          <p:nvPr/>
        </p:nvSpPr>
        <p:spPr bwMode="auto">
          <a:xfrm flipH="1">
            <a:off x="5292725" y="4149725"/>
            <a:ext cx="287338" cy="287338"/>
          </a:xfrm>
          <a:prstGeom prst="line">
            <a:avLst/>
          </a:prstGeom>
          <a:noFill/>
          <a:ln w="1905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7120" name="Line 32"/>
          <p:cNvSpPr>
            <a:spLocks noChangeShapeType="1"/>
          </p:cNvSpPr>
          <p:nvPr/>
        </p:nvSpPr>
        <p:spPr bwMode="auto">
          <a:xfrm flipH="1">
            <a:off x="4473046" y="5144030"/>
            <a:ext cx="215900" cy="142875"/>
          </a:xfrm>
          <a:prstGeom prst="line">
            <a:avLst/>
          </a:prstGeom>
          <a:noFill/>
          <a:ln w="19050">
            <a:solidFill>
              <a:srgbClr val="00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7121" name="Rectangle 33"/>
          <p:cNvSpPr>
            <a:spLocks noChangeArrowheads="1"/>
          </p:cNvSpPr>
          <p:nvPr/>
        </p:nvSpPr>
        <p:spPr bwMode="auto">
          <a:xfrm>
            <a:off x="539750" y="5876875"/>
            <a:ext cx="9144000" cy="1152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447675" indent="-447675" eaLnBrk="1" hangingPunct="1">
              <a:spcBef>
                <a:spcPct val="20000"/>
              </a:spcBef>
              <a:buClr>
                <a:srgbClr val="0033CC"/>
              </a:buClr>
              <a:buFont typeface="Wingdings" pitchFamily="2" charset="2"/>
              <a:buNone/>
            </a:pPr>
            <a:r>
              <a:rPr lang="zh-CN" altLang="en-US" sz="2400" dirty="0">
                <a:latin typeface="宋体" panose="02010600030101010101" pitchFamily="2" charset="-122"/>
                <a:ea typeface="宋体" panose="02010600030101010101" pitchFamily="2" charset="-122"/>
              </a:rPr>
              <a:t>每次校正后，从          到     的平方距离减少了    </a:t>
            </a:r>
          </a:p>
          <a:p>
            <a:pPr marL="889000" lvl="1" indent="-439738" eaLnBrk="1" hangingPunct="1">
              <a:spcBef>
                <a:spcPct val="20000"/>
              </a:spcBef>
              <a:buClr>
                <a:srgbClr val="0033CC"/>
              </a:buClr>
              <a:buFont typeface="Wingdings" pitchFamily="2" charset="2"/>
              <a:buNone/>
            </a:pPr>
            <a:r>
              <a:rPr lang="zh-CN" altLang="en-US" sz="2400" dirty="0"/>
              <a:t>                       </a:t>
            </a:r>
          </a:p>
        </p:txBody>
      </p:sp>
      <p:graphicFrame>
        <p:nvGraphicFramePr>
          <p:cNvPr id="217122" name="Object 34"/>
          <p:cNvGraphicFramePr>
            <a:graphicFrameLocks noChangeAspect="1"/>
          </p:cNvGraphicFramePr>
          <p:nvPr>
            <p:extLst>
              <p:ext uri="{D42A27DB-BD31-4B8C-83A1-F6EECF244321}">
                <p14:modId xmlns:p14="http://schemas.microsoft.com/office/powerpoint/2010/main" val="1214192377"/>
              </p:ext>
            </p:extLst>
          </p:nvPr>
        </p:nvGraphicFramePr>
        <p:xfrm>
          <a:off x="2883693" y="5919325"/>
          <a:ext cx="1223963" cy="427038"/>
        </p:xfrm>
        <a:graphic>
          <a:graphicData uri="http://schemas.openxmlformats.org/presentationml/2006/ole">
            <mc:AlternateContent xmlns:mc="http://schemas.openxmlformats.org/markup-compatibility/2006">
              <mc:Choice xmlns:v="urn:schemas-microsoft-com:vml" Requires="v">
                <p:oleObj spid="_x0000_s60988" name="Equation" r:id="rId26" imgW="1524000" imgH="533400" progId="Equation.DSMT4">
                  <p:embed/>
                </p:oleObj>
              </mc:Choice>
              <mc:Fallback>
                <p:oleObj name="Equation" r:id="rId26" imgW="1524000" imgH="533400" progId="Equation.DSMT4">
                  <p:embed/>
                  <p:pic>
                    <p:nvPicPr>
                      <p:cNvPr id="0" name=""/>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2883693" y="5919325"/>
                        <a:ext cx="1223963" cy="42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17123" name="Object 35"/>
          <p:cNvGraphicFramePr>
            <a:graphicFrameLocks noChangeAspect="1"/>
          </p:cNvGraphicFramePr>
          <p:nvPr>
            <p:extLst>
              <p:ext uri="{D42A27DB-BD31-4B8C-83A1-F6EECF244321}">
                <p14:modId xmlns:p14="http://schemas.microsoft.com/office/powerpoint/2010/main" val="760748005"/>
              </p:ext>
            </p:extLst>
          </p:nvPr>
        </p:nvGraphicFramePr>
        <p:xfrm>
          <a:off x="4737100" y="5903491"/>
          <a:ext cx="504825" cy="387350"/>
        </p:xfrm>
        <a:graphic>
          <a:graphicData uri="http://schemas.openxmlformats.org/presentationml/2006/ole">
            <mc:AlternateContent xmlns:mc="http://schemas.openxmlformats.org/markup-compatibility/2006">
              <mc:Choice xmlns:v="urn:schemas-microsoft-com:vml" Requires="v">
                <p:oleObj spid="_x0000_s60989" name="Equation" r:id="rId28" imgW="596900" imgH="457200" progId="Equation.DSMT4">
                  <p:embed/>
                </p:oleObj>
              </mc:Choice>
              <mc:Fallback>
                <p:oleObj name="Equation" r:id="rId28" imgW="596900" imgH="457200" progId="Equation.DSMT4">
                  <p:embed/>
                  <p:pic>
                    <p:nvPicPr>
                      <p:cNvPr id="0" name=""/>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4737100" y="5903491"/>
                        <a:ext cx="504825" cy="387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17124" name="Object 36"/>
          <p:cNvGraphicFramePr>
            <a:graphicFrameLocks noChangeAspect="1"/>
          </p:cNvGraphicFramePr>
          <p:nvPr>
            <p:extLst>
              <p:ext uri="{D42A27DB-BD31-4B8C-83A1-F6EECF244321}">
                <p14:modId xmlns:p14="http://schemas.microsoft.com/office/powerpoint/2010/main" val="167680686"/>
              </p:ext>
            </p:extLst>
          </p:nvPr>
        </p:nvGraphicFramePr>
        <p:xfrm>
          <a:off x="7785100" y="5881689"/>
          <a:ext cx="419100" cy="477837"/>
        </p:xfrm>
        <a:graphic>
          <a:graphicData uri="http://schemas.openxmlformats.org/presentationml/2006/ole">
            <mc:AlternateContent xmlns:mc="http://schemas.openxmlformats.org/markup-compatibility/2006">
              <mc:Choice xmlns:v="urn:schemas-microsoft-com:vml" Requires="v">
                <p:oleObj spid="_x0000_s60990" name="Equation" r:id="rId30" imgW="545863" imgH="622030" progId="Equation.DSMT4">
                  <p:embed/>
                </p:oleObj>
              </mc:Choice>
              <mc:Fallback>
                <p:oleObj name="Equation" r:id="rId30" imgW="545863" imgH="622030" progId="Equation.DSMT4">
                  <p:embed/>
                  <p:pic>
                    <p:nvPicPr>
                      <p:cNvPr id="0" name=""/>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7785100" y="5881689"/>
                        <a:ext cx="419100" cy="477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17125" name="Object 37"/>
          <p:cNvGraphicFramePr>
            <a:graphicFrameLocks noChangeAspect="1"/>
          </p:cNvGraphicFramePr>
          <p:nvPr/>
        </p:nvGraphicFramePr>
        <p:xfrm>
          <a:off x="6516688" y="3500438"/>
          <a:ext cx="2087562" cy="628650"/>
        </p:xfrm>
        <a:graphic>
          <a:graphicData uri="http://schemas.openxmlformats.org/presentationml/2006/ole">
            <mc:AlternateContent xmlns:mc="http://schemas.openxmlformats.org/markup-compatibility/2006">
              <mc:Choice xmlns:v="urn:schemas-microsoft-com:vml" Requires="v">
                <p:oleObj spid="_x0000_s60991" name="Equation" r:id="rId32" imgW="2743200" imgH="825500" progId="Equation.DSMT4">
                  <p:embed/>
                </p:oleObj>
              </mc:Choice>
              <mc:Fallback>
                <p:oleObj name="Equation" r:id="rId32" imgW="2743200" imgH="825500" progId="Equation.DSMT4">
                  <p:embed/>
                  <p:pic>
                    <p:nvPicPr>
                      <p:cNvPr id="0" name=""/>
                      <p:cNvPicPr>
                        <a:picLocks noChangeAspect="1" noChangeArrowheads="1"/>
                      </p:cNvPicPr>
                      <p:nvPr/>
                    </p:nvPicPr>
                    <p:blipFill>
                      <a:blip r:embed="rId33">
                        <a:extLst>
                          <a:ext uri="{28A0092B-C50C-407E-A947-70E740481C1C}">
                            <a14:useLocalDpi xmlns:a14="http://schemas.microsoft.com/office/drawing/2010/main" val="0"/>
                          </a:ext>
                        </a:extLst>
                      </a:blip>
                      <a:srcRect/>
                      <a:stretch>
                        <a:fillRect/>
                      </a:stretch>
                    </p:blipFill>
                    <p:spPr bwMode="auto">
                      <a:xfrm>
                        <a:off x="6516688" y="3500438"/>
                        <a:ext cx="2087562" cy="628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17126" name="Object 38"/>
          <p:cNvGraphicFramePr>
            <a:graphicFrameLocks noChangeAspect="1"/>
          </p:cNvGraphicFramePr>
          <p:nvPr>
            <p:extLst>
              <p:ext uri="{D42A27DB-BD31-4B8C-83A1-F6EECF244321}">
                <p14:modId xmlns:p14="http://schemas.microsoft.com/office/powerpoint/2010/main" val="2291707298"/>
              </p:ext>
            </p:extLst>
          </p:nvPr>
        </p:nvGraphicFramePr>
        <p:xfrm>
          <a:off x="6132513" y="4221163"/>
          <a:ext cx="2832100" cy="647700"/>
        </p:xfrm>
        <a:graphic>
          <a:graphicData uri="http://schemas.openxmlformats.org/presentationml/2006/ole">
            <mc:AlternateContent xmlns:mc="http://schemas.openxmlformats.org/markup-compatibility/2006">
              <mc:Choice xmlns:v="urn:schemas-microsoft-com:vml" Requires="v">
                <p:oleObj spid="_x0000_s60992" name="Equation" r:id="rId34" imgW="3720960" imgH="850680" progId="Equation.DSMT4">
                  <p:embed/>
                </p:oleObj>
              </mc:Choice>
              <mc:Fallback>
                <p:oleObj name="Equation" r:id="rId34" imgW="3720960" imgH="850680" progId="Equation.DSMT4">
                  <p:embed/>
                  <p:pic>
                    <p:nvPicPr>
                      <p:cNvPr id="0" name=""/>
                      <p:cNvPicPr>
                        <a:picLocks noChangeAspect="1" noChangeArrowheads="1"/>
                      </p:cNvPicPr>
                      <p:nvPr/>
                    </p:nvPicPr>
                    <p:blipFill>
                      <a:blip r:embed="rId35"/>
                      <a:srcRect/>
                      <a:stretch>
                        <a:fillRect/>
                      </a:stretch>
                    </p:blipFill>
                    <p:spPr bwMode="auto">
                      <a:xfrm>
                        <a:off x="6132513" y="4221163"/>
                        <a:ext cx="2832100" cy="64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27866318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17107"/>
                                        </p:tgtEl>
                                        <p:attrNameLst>
                                          <p:attrName>style.visibility</p:attrName>
                                        </p:attrNameLst>
                                      </p:cBhvr>
                                      <p:to>
                                        <p:strVal val="visible"/>
                                      </p:to>
                                    </p:set>
                                    <p:animEffect transition="in" filter="blinds(horizontal)">
                                      <p:cBhvr>
                                        <p:cTn id="7" dur="500"/>
                                        <p:tgtEl>
                                          <p:spTgt spid="217107"/>
                                        </p:tgtEl>
                                      </p:cBhvr>
                                    </p:animEffect>
                                  </p:childTnLst>
                                </p:cTn>
                              </p:par>
                              <p:par>
                                <p:cTn id="8" presetID="3" presetClass="entr" presetSubtype="10" fill="hold" nodeType="withEffect">
                                  <p:stCondLst>
                                    <p:cond delay="0"/>
                                  </p:stCondLst>
                                  <p:childTnLst>
                                    <p:set>
                                      <p:cBhvr>
                                        <p:cTn id="9" dur="1" fill="hold">
                                          <p:stCondLst>
                                            <p:cond delay="0"/>
                                          </p:stCondLst>
                                        </p:cTn>
                                        <p:tgtEl>
                                          <p:spTgt spid="217108"/>
                                        </p:tgtEl>
                                        <p:attrNameLst>
                                          <p:attrName>style.visibility</p:attrName>
                                        </p:attrNameLst>
                                      </p:cBhvr>
                                      <p:to>
                                        <p:strVal val="visible"/>
                                      </p:to>
                                    </p:set>
                                    <p:animEffect transition="in" filter="blinds(horizontal)">
                                      <p:cBhvr>
                                        <p:cTn id="10" dur="500"/>
                                        <p:tgtEl>
                                          <p:spTgt spid="217108"/>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217106"/>
                                        </p:tgtEl>
                                        <p:attrNameLst>
                                          <p:attrName>style.visibility</p:attrName>
                                        </p:attrNameLst>
                                      </p:cBhvr>
                                      <p:to>
                                        <p:strVal val="visible"/>
                                      </p:to>
                                    </p:set>
                                    <p:animEffect transition="in" filter="blinds(horizontal)">
                                      <p:cBhvr>
                                        <p:cTn id="13" dur="500"/>
                                        <p:tgtEl>
                                          <p:spTgt spid="217106"/>
                                        </p:tgtEl>
                                      </p:cBhvr>
                                    </p:animEffect>
                                  </p:childTnLst>
                                </p:cTn>
                              </p:par>
                              <p:par>
                                <p:cTn id="14" presetID="3" presetClass="entr" presetSubtype="10" fill="hold" nodeType="withEffect">
                                  <p:stCondLst>
                                    <p:cond delay="0"/>
                                  </p:stCondLst>
                                  <p:childTnLst>
                                    <p:set>
                                      <p:cBhvr>
                                        <p:cTn id="15" dur="1" fill="hold">
                                          <p:stCondLst>
                                            <p:cond delay="0"/>
                                          </p:stCondLst>
                                        </p:cTn>
                                        <p:tgtEl>
                                          <p:spTgt spid="217101"/>
                                        </p:tgtEl>
                                        <p:attrNameLst>
                                          <p:attrName>style.visibility</p:attrName>
                                        </p:attrNameLst>
                                      </p:cBhvr>
                                      <p:to>
                                        <p:strVal val="visible"/>
                                      </p:to>
                                    </p:set>
                                    <p:animEffect transition="in" filter="blinds(horizontal)">
                                      <p:cBhvr>
                                        <p:cTn id="16" dur="500"/>
                                        <p:tgtEl>
                                          <p:spTgt spid="217101"/>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3" presetClass="entr" presetSubtype="10" fill="hold" nodeType="clickEffect">
                                  <p:stCondLst>
                                    <p:cond delay="0"/>
                                  </p:stCondLst>
                                  <p:childTnLst>
                                    <p:set>
                                      <p:cBhvr>
                                        <p:cTn id="20" dur="1" fill="hold">
                                          <p:stCondLst>
                                            <p:cond delay="0"/>
                                          </p:stCondLst>
                                        </p:cTn>
                                        <p:tgtEl>
                                          <p:spTgt spid="217103"/>
                                        </p:tgtEl>
                                        <p:attrNameLst>
                                          <p:attrName>style.visibility</p:attrName>
                                        </p:attrNameLst>
                                      </p:cBhvr>
                                      <p:to>
                                        <p:strVal val="visible"/>
                                      </p:to>
                                    </p:set>
                                    <p:animEffect transition="in" filter="blinds(horizontal)">
                                      <p:cBhvr>
                                        <p:cTn id="21" dur="500"/>
                                        <p:tgtEl>
                                          <p:spTgt spid="217103"/>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217104"/>
                                        </p:tgtEl>
                                        <p:attrNameLst>
                                          <p:attrName>style.visibility</p:attrName>
                                        </p:attrNameLst>
                                      </p:cBhvr>
                                      <p:to>
                                        <p:strVal val="visible"/>
                                      </p:to>
                                    </p:set>
                                    <p:animEffect transition="in" filter="blinds(horizontal)">
                                      <p:cBhvr>
                                        <p:cTn id="26" dur="500"/>
                                        <p:tgtEl>
                                          <p:spTgt spid="217104"/>
                                        </p:tgtEl>
                                      </p:cBhvr>
                                    </p:animEffect>
                                  </p:childTnLst>
                                </p:cTn>
                              </p:par>
                              <p:par>
                                <p:cTn id="27" presetID="3" presetClass="entr" presetSubtype="10" fill="hold" nodeType="withEffect">
                                  <p:stCondLst>
                                    <p:cond delay="0"/>
                                  </p:stCondLst>
                                  <p:childTnLst>
                                    <p:set>
                                      <p:cBhvr>
                                        <p:cTn id="28" dur="1" fill="hold">
                                          <p:stCondLst>
                                            <p:cond delay="0"/>
                                          </p:stCondLst>
                                        </p:cTn>
                                        <p:tgtEl>
                                          <p:spTgt spid="217105"/>
                                        </p:tgtEl>
                                        <p:attrNameLst>
                                          <p:attrName>style.visibility</p:attrName>
                                        </p:attrNameLst>
                                      </p:cBhvr>
                                      <p:to>
                                        <p:strVal val="visible"/>
                                      </p:to>
                                    </p:set>
                                    <p:animEffect transition="in" filter="blinds(horizontal)">
                                      <p:cBhvr>
                                        <p:cTn id="29" dur="500"/>
                                        <p:tgtEl>
                                          <p:spTgt spid="217105"/>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3" presetClass="entr" presetSubtype="10" fill="hold" grpId="0" nodeType="clickEffect">
                                  <p:stCondLst>
                                    <p:cond delay="0"/>
                                  </p:stCondLst>
                                  <p:childTnLst>
                                    <p:set>
                                      <p:cBhvr>
                                        <p:cTn id="33" dur="1" fill="hold">
                                          <p:stCondLst>
                                            <p:cond delay="0"/>
                                          </p:stCondLst>
                                        </p:cTn>
                                        <p:tgtEl>
                                          <p:spTgt spid="217118"/>
                                        </p:tgtEl>
                                        <p:attrNameLst>
                                          <p:attrName>style.visibility</p:attrName>
                                        </p:attrNameLst>
                                      </p:cBhvr>
                                      <p:to>
                                        <p:strVal val="visible"/>
                                      </p:to>
                                    </p:set>
                                    <p:animEffect transition="in" filter="blinds(horizontal)">
                                      <p:cBhvr>
                                        <p:cTn id="34" dur="500"/>
                                        <p:tgtEl>
                                          <p:spTgt spid="217118"/>
                                        </p:tgtEl>
                                      </p:cBhvr>
                                    </p:animEffect>
                                  </p:childTnLst>
                                </p:cTn>
                              </p:par>
                              <p:par>
                                <p:cTn id="35" presetID="3" presetClass="entr" presetSubtype="10" fill="hold" grpId="0" nodeType="withEffect">
                                  <p:stCondLst>
                                    <p:cond delay="0"/>
                                  </p:stCondLst>
                                  <p:childTnLst>
                                    <p:set>
                                      <p:cBhvr>
                                        <p:cTn id="36" dur="1" fill="hold">
                                          <p:stCondLst>
                                            <p:cond delay="0"/>
                                          </p:stCondLst>
                                        </p:cTn>
                                        <p:tgtEl>
                                          <p:spTgt spid="217110"/>
                                        </p:tgtEl>
                                        <p:attrNameLst>
                                          <p:attrName>style.visibility</p:attrName>
                                        </p:attrNameLst>
                                      </p:cBhvr>
                                      <p:to>
                                        <p:strVal val="visible"/>
                                      </p:to>
                                    </p:set>
                                    <p:animEffect transition="in" filter="blinds(horizontal)">
                                      <p:cBhvr>
                                        <p:cTn id="37" dur="500"/>
                                        <p:tgtEl>
                                          <p:spTgt spid="217110"/>
                                        </p:tgtEl>
                                      </p:cBhvr>
                                    </p:animEffect>
                                  </p:childTnLst>
                                </p:cTn>
                              </p:par>
                              <p:par>
                                <p:cTn id="38" presetID="3" presetClass="entr" presetSubtype="10" fill="hold" nodeType="withEffect">
                                  <p:stCondLst>
                                    <p:cond delay="0"/>
                                  </p:stCondLst>
                                  <p:childTnLst>
                                    <p:set>
                                      <p:cBhvr>
                                        <p:cTn id="39" dur="1" fill="hold">
                                          <p:stCondLst>
                                            <p:cond delay="0"/>
                                          </p:stCondLst>
                                        </p:cTn>
                                        <p:tgtEl>
                                          <p:spTgt spid="217109"/>
                                        </p:tgtEl>
                                        <p:attrNameLst>
                                          <p:attrName>style.visibility</p:attrName>
                                        </p:attrNameLst>
                                      </p:cBhvr>
                                      <p:to>
                                        <p:strVal val="visible"/>
                                      </p:to>
                                    </p:set>
                                    <p:animEffect transition="in" filter="blinds(horizontal)">
                                      <p:cBhvr>
                                        <p:cTn id="40" dur="500"/>
                                        <p:tgtEl>
                                          <p:spTgt spid="217109"/>
                                        </p:tgtEl>
                                      </p:cBhvr>
                                    </p:animEffect>
                                  </p:childTnLst>
                                </p:cTn>
                              </p:par>
                              <p:par>
                                <p:cTn id="41" presetID="3" presetClass="entr" presetSubtype="10" fill="hold" grpId="0" nodeType="withEffect">
                                  <p:stCondLst>
                                    <p:cond delay="0"/>
                                  </p:stCondLst>
                                  <p:childTnLst>
                                    <p:set>
                                      <p:cBhvr>
                                        <p:cTn id="42" dur="1" fill="hold">
                                          <p:stCondLst>
                                            <p:cond delay="0"/>
                                          </p:stCondLst>
                                        </p:cTn>
                                        <p:tgtEl>
                                          <p:spTgt spid="217111"/>
                                        </p:tgtEl>
                                        <p:attrNameLst>
                                          <p:attrName>style.visibility</p:attrName>
                                        </p:attrNameLst>
                                      </p:cBhvr>
                                      <p:to>
                                        <p:strVal val="visible"/>
                                      </p:to>
                                    </p:set>
                                    <p:animEffect transition="in" filter="blinds(horizontal)">
                                      <p:cBhvr>
                                        <p:cTn id="43" dur="500"/>
                                        <p:tgtEl>
                                          <p:spTgt spid="217111"/>
                                        </p:tgtEl>
                                      </p:cBhvr>
                                    </p:animEffect>
                                  </p:childTnLst>
                                </p:cTn>
                              </p:par>
                              <p:par>
                                <p:cTn id="44" presetID="3" presetClass="entr" presetSubtype="10" fill="hold" grpId="0" nodeType="withEffect">
                                  <p:stCondLst>
                                    <p:cond delay="0"/>
                                  </p:stCondLst>
                                  <p:childTnLst>
                                    <p:set>
                                      <p:cBhvr>
                                        <p:cTn id="45" dur="1" fill="hold">
                                          <p:stCondLst>
                                            <p:cond delay="0"/>
                                          </p:stCondLst>
                                        </p:cTn>
                                        <p:tgtEl>
                                          <p:spTgt spid="217112"/>
                                        </p:tgtEl>
                                        <p:attrNameLst>
                                          <p:attrName>style.visibility</p:attrName>
                                        </p:attrNameLst>
                                      </p:cBhvr>
                                      <p:to>
                                        <p:strVal val="visible"/>
                                      </p:to>
                                    </p:set>
                                    <p:animEffect transition="in" filter="blinds(horizontal)">
                                      <p:cBhvr>
                                        <p:cTn id="46" dur="500"/>
                                        <p:tgtEl>
                                          <p:spTgt spid="217112"/>
                                        </p:tgtEl>
                                      </p:cBhvr>
                                    </p:animEffect>
                                  </p:childTnLst>
                                </p:cTn>
                              </p:par>
                              <p:par>
                                <p:cTn id="47" presetID="3" presetClass="entr" presetSubtype="10" fill="hold" nodeType="withEffect">
                                  <p:stCondLst>
                                    <p:cond delay="0"/>
                                  </p:stCondLst>
                                  <p:childTnLst>
                                    <p:set>
                                      <p:cBhvr>
                                        <p:cTn id="48" dur="1" fill="hold">
                                          <p:stCondLst>
                                            <p:cond delay="0"/>
                                          </p:stCondLst>
                                        </p:cTn>
                                        <p:tgtEl>
                                          <p:spTgt spid="217126"/>
                                        </p:tgtEl>
                                        <p:attrNameLst>
                                          <p:attrName>style.visibility</p:attrName>
                                        </p:attrNameLst>
                                      </p:cBhvr>
                                      <p:to>
                                        <p:strVal val="visible"/>
                                      </p:to>
                                    </p:set>
                                    <p:animEffect transition="in" filter="blinds(horizontal)">
                                      <p:cBhvr>
                                        <p:cTn id="49" dur="500"/>
                                        <p:tgtEl>
                                          <p:spTgt spid="217126"/>
                                        </p:tgtEl>
                                      </p:cBhvr>
                                    </p:animEffect>
                                  </p:childTnLst>
                                </p:cTn>
                              </p:par>
                              <p:par>
                                <p:cTn id="50" presetID="3" presetClass="entr" presetSubtype="10" fill="hold" nodeType="withEffect">
                                  <p:stCondLst>
                                    <p:cond delay="0"/>
                                  </p:stCondLst>
                                  <p:childTnLst>
                                    <p:set>
                                      <p:cBhvr>
                                        <p:cTn id="51" dur="1" fill="hold">
                                          <p:stCondLst>
                                            <p:cond delay="0"/>
                                          </p:stCondLst>
                                        </p:cTn>
                                        <p:tgtEl>
                                          <p:spTgt spid="217125"/>
                                        </p:tgtEl>
                                        <p:attrNameLst>
                                          <p:attrName>style.visibility</p:attrName>
                                        </p:attrNameLst>
                                      </p:cBhvr>
                                      <p:to>
                                        <p:strVal val="visible"/>
                                      </p:to>
                                    </p:set>
                                    <p:animEffect transition="in" filter="blinds(horizontal)">
                                      <p:cBhvr>
                                        <p:cTn id="52" dur="500"/>
                                        <p:tgtEl>
                                          <p:spTgt spid="217125"/>
                                        </p:tgtEl>
                                      </p:cBhvr>
                                    </p:animEffect>
                                  </p:childTnLst>
                                </p:cTn>
                              </p:par>
                              <p:par>
                                <p:cTn id="53" presetID="3" presetClass="entr" presetSubtype="10" fill="hold" grpId="0" nodeType="withEffect">
                                  <p:stCondLst>
                                    <p:cond delay="0"/>
                                  </p:stCondLst>
                                  <p:childTnLst>
                                    <p:set>
                                      <p:cBhvr>
                                        <p:cTn id="54" dur="1" fill="hold">
                                          <p:stCondLst>
                                            <p:cond delay="0"/>
                                          </p:stCondLst>
                                        </p:cTn>
                                        <p:tgtEl>
                                          <p:spTgt spid="217119"/>
                                        </p:tgtEl>
                                        <p:attrNameLst>
                                          <p:attrName>style.visibility</p:attrName>
                                        </p:attrNameLst>
                                      </p:cBhvr>
                                      <p:to>
                                        <p:strVal val="visible"/>
                                      </p:to>
                                    </p:set>
                                    <p:animEffect transition="in" filter="blinds(horizontal)">
                                      <p:cBhvr>
                                        <p:cTn id="55" dur="500"/>
                                        <p:tgtEl>
                                          <p:spTgt spid="217119"/>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3" presetClass="entr" presetSubtype="10" fill="hold" grpId="0" nodeType="clickEffect">
                                  <p:stCondLst>
                                    <p:cond delay="0"/>
                                  </p:stCondLst>
                                  <p:childTnLst>
                                    <p:set>
                                      <p:cBhvr>
                                        <p:cTn id="59" dur="1" fill="hold">
                                          <p:stCondLst>
                                            <p:cond delay="0"/>
                                          </p:stCondLst>
                                        </p:cTn>
                                        <p:tgtEl>
                                          <p:spTgt spid="217115"/>
                                        </p:tgtEl>
                                        <p:attrNameLst>
                                          <p:attrName>style.visibility</p:attrName>
                                        </p:attrNameLst>
                                      </p:cBhvr>
                                      <p:to>
                                        <p:strVal val="visible"/>
                                      </p:to>
                                    </p:set>
                                    <p:animEffect transition="in" filter="blinds(horizontal)">
                                      <p:cBhvr>
                                        <p:cTn id="60" dur="500"/>
                                        <p:tgtEl>
                                          <p:spTgt spid="217115"/>
                                        </p:tgtEl>
                                      </p:cBhvr>
                                    </p:animEffect>
                                  </p:childTnLst>
                                </p:cTn>
                              </p:par>
                              <p:par>
                                <p:cTn id="61" presetID="3" presetClass="entr" presetSubtype="10" fill="hold" nodeType="withEffect">
                                  <p:stCondLst>
                                    <p:cond delay="0"/>
                                  </p:stCondLst>
                                  <p:childTnLst>
                                    <p:set>
                                      <p:cBhvr>
                                        <p:cTn id="62" dur="1" fill="hold">
                                          <p:stCondLst>
                                            <p:cond delay="0"/>
                                          </p:stCondLst>
                                        </p:cTn>
                                        <p:tgtEl>
                                          <p:spTgt spid="217114"/>
                                        </p:tgtEl>
                                        <p:attrNameLst>
                                          <p:attrName>style.visibility</p:attrName>
                                        </p:attrNameLst>
                                      </p:cBhvr>
                                      <p:to>
                                        <p:strVal val="visible"/>
                                      </p:to>
                                    </p:set>
                                    <p:animEffect transition="in" filter="blinds(horizontal)">
                                      <p:cBhvr>
                                        <p:cTn id="63" dur="500"/>
                                        <p:tgtEl>
                                          <p:spTgt spid="217114"/>
                                        </p:tgtEl>
                                      </p:cBhvr>
                                    </p:animEffect>
                                  </p:childTnLst>
                                </p:cTn>
                              </p:par>
                            </p:childTnLst>
                          </p:cTn>
                        </p:par>
                      </p:childTnLst>
                    </p:cTn>
                  </p:par>
                  <p:par>
                    <p:cTn id="64" fill="hold" nodeType="clickPar">
                      <p:stCondLst>
                        <p:cond delay="indefinite"/>
                      </p:stCondLst>
                      <p:childTnLst>
                        <p:par>
                          <p:cTn id="65" fill="hold" nodeType="withGroup">
                            <p:stCondLst>
                              <p:cond delay="0"/>
                            </p:stCondLst>
                            <p:childTnLst>
                              <p:par>
                                <p:cTn id="66" presetID="3" presetClass="entr" presetSubtype="10" fill="hold" grpId="0" nodeType="clickEffect">
                                  <p:stCondLst>
                                    <p:cond delay="0"/>
                                  </p:stCondLst>
                                  <p:childTnLst>
                                    <p:set>
                                      <p:cBhvr>
                                        <p:cTn id="67" dur="1" fill="hold">
                                          <p:stCondLst>
                                            <p:cond delay="0"/>
                                          </p:stCondLst>
                                        </p:cTn>
                                        <p:tgtEl>
                                          <p:spTgt spid="217116"/>
                                        </p:tgtEl>
                                        <p:attrNameLst>
                                          <p:attrName>style.visibility</p:attrName>
                                        </p:attrNameLst>
                                      </p:cBhvr>
                                      <p:to>
                                        <p:strVal val="visible"/>
                                      </p:to>
                                    </p:set>
                                    <p:animEffect transition="in" filter="blinds(horizontal)">
                                      <p:cBhvr>
                                        <p:cTn id="68" dur="500"/>
                                        <p:tgtEl>
                                          <p:spTgt spid="217116"/>
                                        </p:tgtEl>
                                      </p:cBhvr>
                                    </p:animEffect>
                                  </p:childTnLst>
                                </p:cTn>
                              </p:par>
                              <p:par>
                                <p:cTn id="69" presetID="3" presetClass="entr" presetSubtype="10" fill="hold" grpId="0" nodeType="withEffect">
                                  <p:stCondLst>
                                    <p:cond delay="0"/>
                                  </p:stCondLst>
                                  <p:childTnLst>
                                    <p:set>
                                      <p:cBhvr>
                                        <p:cTn id="70" dur="1" fill="hold">
                                          <p:stCondLst>
                                            <p:cond delay="0"/>
                                          </p:stCondLst>
                                        </p:cTn>
                                        <p:tgtEl>
                                          <p:spTgt spid="217120"/>
                                        </p:tgtEl>
                                        <p:attrNameLst>
                                          <p:attrName>style.visibility</p:attrName>
                                        </p:attrNameLst>
                                      </p:cBhvr>
                                      <p:to>
                                        <p:strVal val="visible"/>
                                      </p:to>
                                    </p:set>
                                    <p:animEffect transition="in" filter="blinds(horizontal)">
                                      <p:cBhvr>
                                        <p:cTn id="71" dur="500"/>
                                        <p:tgtEl>
                                          <p:spTgt spid="217120"/>
                                        </p:tgtEl>
                                      </p:cBhvr>
                                    </p:animEffect>
                                  </p:childTnLst>
                                </p:cTn>
                              </p:par>
                              <p:par>
                                <p:cTn id="72" presetID="3" presetClass="entr" presetSubtype="10" fill="hold" grpId="0" nodeType="withEffect">
                                  <p:stCondLst>
                                    <p:cond delay="0"/>
                                  </p:stCondLst>
                                  <p:childTnLst>
                                    <p:set>
                                      <p:cBhvr>
                                        <p:cTn id="73" dur="1" fill="hold">
                                          <p:stCondLst>
                                            <p:cond delay="0"/>
                                          </p:stCondLst>
                                        </p:cTn>
                                        <p:tgtEl>
                                          <p:spTgt spid="217117"/>
                                        </p:tgtEl>
                                        <p:attrNameLst>
                                          <p:attrName>style.visibility</p:attrName>
                                        </p:attrNameLst>
                                      </p:cBhvr>
                                      <p:to>
                                        <p:strVal val="visible"/>
                                      </p:to>
                                    </p:set>
                                    <p:animEffect transition="in" filter="blinds(horizontal)">
                                      <p:cBhvr>
                                        <p:cTn id="74" dur="500"/>
                                        <p:tgtEl>
                                          <p:spTgt spid="217117"/>
                                        </p:tgtEl>
                                      </p:cBhvr>
                                    </p:animEffect>
                                  </p:childTnLst>
                                </p:cTn>
                              </p:par>
                              <p:par>
                                <p:cTn id="75" presetID="3" presetClass="entr" presetSubtype="10" fill="hold" nodeType="withEffect">
                                  <p:stCondLst>
                                    <p:cond delay="0"/>
                                  </p:stCondLst>
                                  <p:childTnLst>
                                    <p:set>
                                      <p:cBhvr>
                                        <p:cTn id="76" dur="1" fill="hold">
                                          <p:stCondLst>
                                            <p:cond delay="0"/>
                                          </p:stCondLst>
                                        </p:cTn>
                                        <p:tgtEl>
                                          <p:spTgt spid="217113"/>
                                        </p:tgtEl>
                                        <p:attrNameLst>
                                          <p:attrName>style.visibility</p:attrName>
                                        </p:attrNameLst>
                                      </p:cBhvr>
                                      <p:to>
                                        <p:strVal val="visible"/>
                                      </p:to>
                                    </p:set>
                                    <p:animEffect transition="in" filter="blinds(horizontal)">
                                      <p:cBhvr>
                                        <p:cTn id="77" dur="500"/>
                                        <p:tgtEl>
                                          <p:spTgt spid="217113"/>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3" presetClass="entr" presetSubtype="10" fill="hold" grpId="1" nodeType="clickEffect">
                                  <p:stCondLst>
                                    <p:cond delay="0"/>
                                  </p:stCondLst>
                                  <p:childTnLst>
                                    <p:set>
                                      <p:cBhvr>
                                        <p:cTn id="81" dur="1" fill="hold">
                                          <p:stCondLst>
                                            <p:cond delay="0"/>
                                          </p:stCondLst>
                                        </p:cTn>
                                        <p:tgtEl>
                                          <p:spTgt spid="217117"/>
                                        </p:tgtEl>
                                        <p:attrNameLst>
                                          <p:attrName>style.visibility</p:attrName>
                                        </p:attrNameLst>
                                      </p:cBhvr>
                                      <p:to>
                                        <p:strVal val="visible"/>
                                      </p:to>
                                    </p:set>
                                    <p:animEffect transition="in" filter="blinds(horizontal)">
                                      <p:cBhvr>
                                        <p:cTn id="82" dur="500"/>
                                        <p:tgtEl>
                                          <p:spTgt spid="217117"/>
                                        </p:tgtEl>
                                      </p:cBhvr>
                                    </p:animEffect>
                                  </p:childTnLst>
                                </p:cTn>
                              </p:par>
                              <p:par>
                                <p:cTn id="83" presetID="3" presetClass="entr" presetSubtype="10" fill="hold" nodeType="withEffect">
                                  <p:stCondLst>
                                    <p:cond delay="0"/>
                                  </p:stCondLst>
                                  <p:childTnLst>
                                    <p:set>
                                      <p:cBhvr>
                                        <p:cTn id="84" dur="1" fill="hold">
                                          <p:stCondLst>
                                            <p:cond delay="0"/>
                                          </p:stCondLst>
                                        </p:cTn>
                                        <p:tgtEl>
                                          <p:spTgt spid="217122"/>
                                        </p:tgtEl>
                                        <p:attrNameLst>
                                          <p:attrName>style.visibility</p:attrName>
                                        </p:attrNameLst>
                                      </p:cBhvr>
                                      <p:to>
                                        <p:strVal val="visible"/>
                                      </p:to>
                                    </p:set>
                                    <p:animEffect transition="in" filter="blinds(horizontal)">
                                      <p:cBhvr>
                                        <p:cTn id="85" dur="500"/>
                                        <p:tgtEl>
                                          <p:spTgt spid="217122"/>
                                        </p:tgtEl>
                                      </p:cBhvr>
                                    </p:animEffect>
                                  </p:childTnLst>
                                </p:cTn>
                              </p:par>
                              <p:par>
                                <p:cTn id="86" presetID="3" presetClass="entr" presetSubtype="10" fill="hold" nodeType="withEffect">
                                  <p:stCondLst>
                                    <p:cond delay="0"/>
                                  </p:stCondLst>
                                  <p:childTnLst>
                                    <p:set>
                                      <p:cBhvr>
                                        <p:cTn id="87" dur="1" fill="hold">
                                          <p:stCondLst>
                                            <p:cond delay="0"/>
                                          </p:stCondLst>
                                        </p:cTn>
                                        <p:tgtEl>
                                          <p:spTgt spid="217123"/>
                                        </p:tgtEl>
                                        <p:attrNameLst>
                                          <p:attrName>style.visibility</p:attrName>
                                        </p:attrNameLst>
                                      </p:cBhvr>
                                      <p:to>
                                        <p:strVal val="visible"/>
                                      </p:to>
                                    </p:set>
                                    <p:animEffect transition="in" filter="blinds(horizontal)">
                                      <p:cBhvr>
                                        <p:cTn id="88" dur="500"/>
                                        <p:tgtEl>
                                          <p:spTgt spid="217123"/>
                                        </p:tgtEl>
                                      </p:cBhvr>
                                    </p:animEffect>
                                  </p:childTnLst>
                                </p:cTn>
                              </p:par>
                              <p:par>
                                <p:cTn id="89" presetID="3" presetClass="entr" presetSubtype="10" fill="hold" nodeType="withEffect">
                                  <p:stCondLst>
                                    <p:cond delay="0"/>
                                  </p:stCondLst>
                                  <p:childTnLst>
                                    <p:set>
                                      <p:cBhvr>
                                        <p:cTn id="90" dur="1" fill="hold">
                                          <p:stCondLst>
                                            <p:cond delay="0"/>
                                          </p:stCondLst>
                                        </p:cTn>
                                        <p:tgtEl>
                                          <p:spTgt spid="217124"/>
                                        </p:tgtEl>
                                        <p:attrNameLst>
                                          <p:attrName>style.visibility</p:attrName>
                                        </p:attrNameLst>
                                      </p:cBhvr>
                                      <p:to>
                                        <p:strVal val="visible"/>
                                      </p:to>
                                    </p:set>
                                    <p:animEffect transition="in" filter="blinds(horizontal)">
                                      <p:cBhvr>
                                        <p:cTn id="91" dur="500"/>
                                        <p:tgtEl>
                                          <p:spTgt spid="217124"/>
                                        </p:tgtEl>
                                      </p:cBhvr>
                                    </p:animEffect>
                                  </p:childTnLst>
                                </p:cTn>
                              </p:par>
                              <p:par>
                                <p:cTn id="92" presetID="3" presetClass="entr" presetSubtype="10" fill="hold" grpId="0" nodeType="withEffect">
                                  <p:stCondLst>
                                    <p:cond delay="0"/>
                                  </p:stCondLst>
                                  <p:childTnLst>
                                    <p:set>
                                      <p:cBhvr>
                                        <p:cTn id="93" dur="1" fill="hold">
                                          <p:stCondLst>
                                            <p:cond delay="0"/>
                                          </p:stCondLst>
                                        </p:cTn>
                                        <p:tgtEl>
                                          <p:spTgt spid="217121"/>
                                        </p:tgtEl>
                                        <p:attrNameLst>
                                          <p:attrName>style.visibility</p:attrName>
                                        </p:attrNameLst>
                                      </p:cBhvr>
                                      <p:to>
                                        <p:strVal val="visible"/>
                                      </p:to>
                                    </p:set>
                                    <p:animEffect transition="in" filter="blinds(horizontal)">
                                      <p:cBhvr>
                                        <p:cTn id="94" dur="500"/>
                                        <p:tgtEl>
                                          <p:spTgt spid="2171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7106" grpId="0"/>
      <p:bldP spid="217104" grpId="0" animBg="1"/>
      <p:bldP spid="217107" grpId="0" animBg="1"/>
      <p:bldP spid="217110" grpId="0" animBg="1"/>
      <p:bldP spid="217111" grpId="0" animBg="1"/>
      <p:bldP spid="217112" grpId="0" animBg="1"/>
      <p:bldP spid="217115" grpId="0"/>
      <p:bldP spid="217116" grpId="0" animBg="1"/>
      <p:bldP spid="217117" grpId="0" animBg="1"/>
      <p:bldP spid="217117" grpId="1" animBg="1"/>
      <p:bldP spid="217118" grpId="0" animBg="1"/>
      <p:bldP spid="217119" grpId="0" animBg="1"/>
      <p:bldP spid="217120" grpId="0" animBg="1"/>
      <p:bldP spid="217121"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4"/>
          <p:cNvSpPr>
            <a:spLocks noGrp="1" noChangeArrowheads="1"/>
          </p:cNvSpPr>
          <p:nvPr>
            <p:ph type="title"/>
          </p:nvPr>
        </p:nvSpPr>
        <p:spPr>
          <a:xfrm>
            <a:off x="457200" y="260648"/>
            <a:ext cx="8229600" cy="990600"/>
          </a:xfrm>
        </p:spPr>
        <p:txBody>
          <a:bodyPr/>
          <a:lstStyle/>
          <a:p>
            <a:pPr eaLnBrk="1" hangingPunct="1"/>
            <a:r>
              <a:rPr lang="zh-CN" altLang="en-US" dirty="0"/>
              <a:t>感知器算法收敛定理</a:t>
            </a:r>
          </a:p>
        </p:txBody>
      </p:sp>
      <p:graphicFrame>
        <p:nvGraphicFramePr>
          <p:cNvPr id="57347" name="Object 19"/>
          <p:cNvGraphicFramePr>
            <a:graphicFrameLocks noChangeAspect="1"/>
          </p:cNvGraphicFramePr>
          <p:nvPr/>
        </p:nvGraphicFramePr>
        <p:xfrm>
          <a:off x="1409700" y="1844675"/>
          <a:ext cx="5033963" cy="577850"/>
        </p:xfrm>
        <a:graphic>
          <a:graphicData uri="http://schemas.openxmlformats.org/presentationml/2006/ole">
            <mc:AlternateContent xmlns:mc="http://schemas.openxmlformats.org/markup-compatibility/2006">
              <mc:Choice xmlns:v="urn:schemas-microsoft-com:vml" Requires="v">
                <p:oleObj spid="_x0000_s58754" name="Equation" r:id="rId4" imgW="6616700" imgH="762000" progId="Equation.DSMT4">
                  <p:embed/>
                </p:oleObj>
              </mc:Choice>
              <mc:Fallback>
                <p:oleObj name="Equation" r:id="rId4" imgW="6616700" imgH="76200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09700" y="1844675"/>
                        <a:ext cx="5033963" cy="577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7348" name="Rectangle 27"/>
          <p:cNvSpPr>
            <a:spLocks noChangeArrowheads="1"/>
          </p:cNvSpPr>
          <p:nvPr/>
        </p:nvSpPr>
        <p:spPr bwMode="auto">
          <a:xfrm>
            <a:off x="36513" y="1124744"/>
            <a:ext cx="9144000" cy="1152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447675" indent="-447675" eaLnBrk="1" hangingPunct="1">
              <a:spcBef>
                <a:spcPct val="20000"/>
              </a:spcBef>
              <a:buClr>
                <a:srgbClr val="0033CC"/>
              </a:buClr>
              <a:buFont typeface="Wingdings" pitchFamily="2" charset="2"/>
              <a:buNone/>
            </a:pPr>
            <a:r>
              <a:rPr lang="zh-CN" altLang="en-US" sz="2800" dirty="0">
                <a:latin typeface="宋体" pitchFamily="2" charset="-122"/>
                <a:ea typeface="宋体" pitchFamily="2" charset="-122"/>
              </a:rPr>
              <a:t>每次校正后，从       到    的平方距离减少了    </a:t>
            </a:r>
          </a:p>
          <a:p>
            <a:pPr marL="889000" lvl="1" indent="-439738" eaLnBrk="1" hangingPunct="1">
              <a:spcBef>
                <a:spcPct val="20000"/>
              </a:spcBef>
              <a:buClr>
                <a:srgbClr val="0033CC"/>
              </a:buClr>
              <a:buFont typeface="Wingdings" pitchFamily="2" charset="2"/>
              <a:buNone/>
            </a:pPr>
            <a:r>
              <a:rPr lang="zh-CN" altLang="en-US" sz="2400" dirty="0">
                <a:latin typeface="宋体" pitchFamily="2" charset="-122"/>
                <a:ea typeface="宋体" pitchFamily="2" charset="-122"/>
              </a:rPr>
              <a:t>                       </a:t>
            </a:r>
          </a:p>
        </p:txBody>
      </p:sp>
      <p:graphicFrame>
        <p:nvGraphicFramePr>
          <p:cNvPr id="57349" name="Object 28"/>
          <p:cNvGraphicFramePr>
            <a:graphicFrameLocks noChangeAspect="1"/>
          </p:cNvGraphicFramePr>
          <p:nvPr>
            <p:extLst>
              <p:ext uri="{D42A27DB-BD31-4B8C-83A1-F6EECF244321}">
                <p14:modId xmlns:p14="http://schemas.microsoft.com/office/powerpoint/2010/main" val="723411674"/>
              </p:ext>
            </p:extLst>
          </p:nvPr>
        </p:nvGraphicFramePr>
        <p:xfrm>
          <a:off x="2698750" y="1196752"/>
          <a:ext cx="1223963" cy="427037"/>
        </p:xfrm>
        <a:graphic>
          <a:graphicData uri="http://schemas.openxmlformats.org/presentationml/2006/ole">
            <mc:AlternateContent xmlns:mc="http://schemas.openxmlformats.org/markup-compatibility/2006">
              <mc:Choice xmlns:v="urn:schemas-microsoft-com:vml" Requires="v">
                <p:oleObj spid="_x0000_s58755" name="Equation" r:id="rId6" imgW="1524000" imgH="533400" progId="Equation.DSMT4">
                  <p:embed/>
                </p:oleObj>
              </mc:Choice>
              <mc:Fallback>
                <p:oleObj name="Equation" r:id="rId6" imgW="1524000" imgH="533400"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698750" y="1196752"/>
                        <a:ext cx="1223963" cy="427037"/>
                      </a:xfrm>
                      <a:prstGeom prst="rect">
                        <a:avLst/>
                      </a:prstGeom>
                      <a:noFill/>
                      <a:ln>
                        <a:noFill/>
                      </a:ln>
                      <a:effectLst/>
                    </p:spPr>
                  </p:pic>
                </p:oleObj>
              </mc:Fallback>
            </mc:AlternateContent>
          </a:graphicData>
        </a:graphic>
      </p:graphicFrame>
      <p:graphicFrame>
        <p:nvGraphicFramePr>
          <p:cNvPr id="57350" name="Object 29"/>
          <p:cNvGraphicFramePr>
            <a:graphicFrameLocks noChangeAspect="1"/>
          </p:cNvGraphicFramePr>
          <p:nvPr>
            <p:extLst>
              <p:ext uri="{D42A27DB-BD31-4B8C-83A1-F6EECF244321}">
                <p14:modId xmlns:p14="http://schemas.microsoft.com/office/powerpoint/2010/main" val="4141472102"/>
              </p:ext>
            </p:extLst>
          </p:nvPr>
        </p:nvGraphicFramePr>
        <p:xfrm>
          <a:off x="4283968" y="1196752"/>
          <a:ext cx="504825" cy="387350"/>
        </p:xfrm>
        <a:graphic>
          <a:graphicData uri="http://schemas.openxmlformats.org/presentationml/2006/ole">
            <mc:AlternateContent xmlns:mc="http://schemas.openxmlformats.org/markup-compatibility/2006">
              <mc:Choice xmlns:v="urn:schemas-microsoft-com:vml" Requires="v">
                <p:oleObj spid="_x0000_s58756" name="Equation" r:id="rId8" imgW="596900" imgH="457200" progId="Equation.DSMT4">
                  <p:embed/>
                </p:oleObj>
              </mc:Choice>
              <mc:Fallback>
                <p:oleObj name="Equation" r:id="rId8" imgW="596900" imgH="457200" progId="Equation.DSMT4">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283968" y="1196752"/>
                        <a:ext cx="504825" cy="387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7351" name="Object 30"/>
          <p:cNvGraphicFramePr>
            <a:graphicFrameLocks noChangeAspect="1"/>
          </p:cNvGraphicFramePr>
          <p:nvPr>
            <p:extLst>
              <p:ext uri="{D42A27DB-BD31-4B8C-83A1-F6EECF244321}">
                <p14:modId xmlns:p14="http://schemas.microsoft.com/office/powerpoint/2010/main" val="3599377177"/>
              </p:ext>
            </p:extLst>
          </p:nvPr>
        </p:nvGraphicFramePr>
        <p:xfrm>
          <a:off x="7740352" y="1124744"/>
          <a:ext cx="419100" cy="477838"/>
        </p:xfrm>
        <a:graphic>
          <a:graphicData uri="http://schemas.openxmlformats.org/presentationml/2006/ole">
            <mc:AlternateContent xmlns:mc="http://schemas.openxmlformats.org/markup-compatibility/2006">
              <mc:Choice xmlns:v="urn:schemas-microsoft-com:vml" Requires="v">
                <p:oleObj spid="_x0000_s58757" name="Equation" r:id="rId10" imgW="545863" imgH="622030" progId="Equation.DSMT4">
                  <p:embed/>
                </p:oleObj>
              </mc:Choice>
              <mc:Fallback>
                <p:oleObj name="Equation" r:id="rId10" imgW="545863" imgH="622030" progId="Equation.DSMT4">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740352" y="1124744"/>
                        <a:ext cx="419100" cy="477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7352" name="Rectangle 32"/>
          <p:cNvSpPr>
            <a:spLocks noChangeArrowheads="1"/>
          </p:cNvSpPr>
          <p:nvPr/>
        </p:nvSpPr>
        <p:spPr bwMode="auto">
          <a:xfrm>
            <a:off x="179388" y="2636838"/>
            <a:ext cx="9144000" cy="1152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447675" indent="-447675" eaLnBrk="1" hangingPunct="1">
              <a:spcBef>
                <a:spcPct val="20000"/>
              </a:spcBef>
              <a:buClr>
                <a:srgbClr val="0033CC"/>
              </a:buClr>
              <a:buFont typeface="Wingdings" pitchFamily="2" charset="2"/>
              <a:buNone/>
            </a:pPr>
            <a:r>
              <a:rPr lang="zh-CN" altLang="en-US" sz="2800" dirty="0">
                <a:latin typeface="宋体" pitchFamily="2" charset="-122"/>
                <a:ea typeface="宋体" pitchFamily="2" charset="-122"/>
              </a:rPr>
              <a:t>经过</a:t>
            </a:r>
            <a:r>
              <a:rPr lang="en-US" altLang="zh-CN" sz="2800" dirty="0">
                <a:latin typeface="宋体" pitchFamily="2" charset="-122"/>
                <a:ea typeface="宋体" pitchFamily="2" charset="-122"/>
              </a:rPr>
              <a:t>k</a:t>
            </a:r>
            <a:r>
              <a:rPr lang="zh-CN" altLang="en-US" sz="2800" dirty="0">
                <a:latin typeface="宋体" pitchFamily="2" charset="-122"/>
                <a:ea typeface="宋体" pitchFamily="2" charset="-122"/>
              </a:rPr>
              <a:t>步校正后    </a:t>
            </a:r>
          </a:p>
          <a:p>
            <a:pPr marL="889000" lvl="1" indent="-439738" eaLnBrk="1" hangingPunct="1">
              <a:spcBef>
                <a:spcPct val="20000"/>
              </a:spcBef>
              <a:buClr>
                <a:srgbClr val="0033CC"/>
              </a:buClr>
              <a:buFont typeface="Wingdings" pitchFamily="2" charset="2"/>
              <a:buNone/>
            </a:pPr>
            <a:r>
              <a:rPr lang="zh-CN" altLang="en-US" sz="2400" dirty="0">
                <a:latin typeface="宋体" pitchFamily="2" charset="-122"/>
                <a:ea typeface="宋体" pitchFamily="2" charset="-122"/>
              </a:rPr>
              <a:t>                       </a:t>
            </a:r>
          </a:p>
        </p:txBody>
      </p:sp>
      <p:graphicFrame>
        <p:nvGraphicFramePr>
          <p:cNvPr id="57353" name="Object 33"/>
          <p:cNvGraphicFramePr>
            <a:graphicFrameLocks noChangeAspect="1"/>
          </p:cNvGraphicFramePr>
          <p:nvPr/>
        </p:nvGraphicFramePr>
        <p:xfrm>
          <a:off x="1357313" y="3213100"/>
          <a:ext cx="5159375" cy="577850"/>
        </p:xfrm>
        <a:graphic>
          <a:graphicData uri="http://schemas.openxmlformats.org/presentationml/2006/ole">
            <mc:AlternateContent xmlns:mc="http://schemas.openxmlformats.org/markup-compatibility/2006">
              <mc:Choice xmlns:v="urn:schemas-microsoft-com:vml" Requires="v">
                <p:oleObj spid="_x0000_s58758" name="Equation" r:id="rId12" imgW="6781800" imgH="762000" progId="Equation.DSMT4">
                  <p:embed/>
                </p:oleObj>
              </mc:Choice>
              <mc:Fallback>
                <p:oleObj name="Equation" r:id="rId12" imgW="6781800" imgH="762000" progId="Equation.DSMT4">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357313" y="3213100"/>
                        <a:ext cx="5159375" cy="577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7354" name="Rectangle 34"/>
          <p:cNvSpPr>
            <a:spLocks noChangeArrowheads="1"/>
          </p:cNvSpPr>
          <p:nvPr/>
        </p:nvSpPr>
        <p:spPr bwMode="auto">
          <a:xfrm>
            <a:off x="179388" y="4005263"/>
            <a:ext cx="9144000" cy="64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447675" indent="-447675" eaLnBrk="1" hangingPunct="1">
              <a:spcBef>
                <a:spcPct val="20000"/>
              </a:spcBef>
              <a:buClr>
                <a:srgbClr val="0033CC"/>
              </a:buClr>
              <a:buFont typeface="Wingdings" pitchFamily="2" charset="2"/>
              <a:buNone/>
            </a:pPr>
            <a:r>
              <a:rPr lang="zh-CN" altLang="en-US" sz="2800" dirty="0">
                <a:latin typeface="宋体" pitchFamily="2" charset="-122"/>
                <a:ea typeface="宋体" pitchFamily="2" charset="-122"/>
              </a:rPr>
              <a:t>经过不超过</a:t>
            </a:r>
            <a:r>
              <a:rPr lang="en-US" altLang="zh-CN" sz="2800" dirty="0">
                <a:latin typeface="宋体" pitchFamily="2" charset="-122"/>
                <a:ea typeface="宋体" pitchFamily="2" charset="-122"/>
              </a:rPr>
              <a:t>k</a:t>
            </a:r>
            <a:r>
              <a:rPr lang="en-US" altLang="zh-CN" sz="2800" baseline="-25000" dirty="0">
                <a:latin typeface="宋体" pitchFamily="2" charset="-122"/>
                <a:ea typeface="宋体" pitchFamily="2" charset="-122"/>
              </a:rPr>
              <a:t>0</a:t>
            </a:r>
            <a:r>
              <a:rPr lang="zh-CN" altLang="en-US" sz="2800" dirty="0">
                <a:latin typeface="宋体" pitchFamily="2" charset="-122"/>
                <a:ea typeface="宋体" pitchFamily="2" charset="-122"/>
              </a:rPr>
              <a:t>步校正后，校正终止    </a:t>
            </a:r>
          </a:p>
          <a:p>
            <a:pPr marL="889000" lvl="1" indent="-439738" eaLnBrk="1" hangingPunct="1">
              <a:spcBef>
                <a:spcPct val="20000"/>
              </a:spcBef>
              <a:buClr>
                <a:srgbClr val="0033CC"/>
              </a:buClr>
              <a:buFont typeface="Wingdings" pitchFamily="2" charset="2"/>
              <a:buNone/>
            </a:pPr>
            <a:r>
              <a:rPr lang="zh-CN" altLang="en-US" sz="2400" dirty="0">
                <a:latin typeface="宋体" pitchFamily="2" charset="-122"/>
                <a:ea typeface="宋体" pitchFamily="2" charset="-122"/>
              </a:rPr>
              <a:t>                       </a:t>
            </a:r>
          </a:p>
        </p:txBody>
      </p:sp>
      <p:graphicFrame>
        <p:nvGraphicFramePr>
          <p:cNvPr id="57355" name="Object 35"/>
          <p:cNvGraphicFramePr>
            <a:graphicFrameLocks noChangeAspect="1"/>
          </p:cNvGraphicFramePr>
          <p:nvPr/>
        </p:nvGraphicFramePr>
        <p:xfrm>
          <a:off x="349250" y="4652963"/>
          <a:ext cx="3140075" cy="577850"/>
        </p:xfrm>
        <a:graphic>
          <a:graphicData uri="http://schemas.openxmlformats.org/presentationml/2006/ole">
            <mc:AlternateContent xmlns:mc="http://schemas.openxmlformats.org/markup-compatibility/2006">
              <mc:Choice xmlns:v="urn:schemas-microsoft-com:vml" Requires="v">
                <p:oleObj spid="_x0000_s58759" name="Equation" r:id="rId14" imgW="4127500" imgH="762000" progId="Equation.DSMT4">
                  <p:embed/>
                </p:oleObj>
              </mc:Choice>
              <mc:Fallback>
                <p:oleObj name="Equation" r:id="rId14" imgW="4127500" imgH="762000" progId="Equation.DSMT4">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49250" y="4652963"/>
                        <a:ext cx="3140075" cy="577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19173" name="Object 37"/>
          <p:cNvGraphicFramePr>
            <a:graphicFrameLocks noChangeAspect="1"/>
          </p:cNvGraphicFramePr>
          <p:nvPr/>
        </p:nvGraphicFramePr>
        <p:xfrm>
          <a:off x="3635375" y="4797425"/>
          <a:ext cx="2036763" cy="398463"/>
        </p:xfrm>
        <a:graphic>
          <a:graphicData uri="http://schemas.openxmlformats.org/presentationml/2006/ole">
            <mc:AlternateContent xmlns:mc="http://schemas.openxmlformats.org/markup-compatibility/2006">
              <mc:Choice xmlns:v="urn:schemas-microsoft-com:vml" Requires="v">
                <p:oleObj spid="_x0000_s58760" name="Equation" r:id="rId16" imgW="2921000" imgH="571500" progId="Equation.DSMT4">
                  <p:embed/>
                </p:oleObj>
              </mc:Choice>
              <mc:Fallback>
                <p:oleObj name="Equation" r:id="rId16" imgW="2921000" imgH="571500" progId="Equation.DSMT4">
                  <p:embed/>
                  <p:pic>
                    <p:nvPicPr>
                      <p:cNvPr id="0" name=""/>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635375" y="4797425"/>
                        <a:ext cx="2036763" cy="398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19175" name="Object 39"/>
          <p:cNvGraphicFramePr>
            <a:graphicFrameLocks noChangeAspect="1"/>
          </p:cNvGraphicFramePr>
          <p:nvPr>
            <p:extLst>
              <p:ext uri="{D42A27DB-BD31-4B8C-83A1-F6EECF244321}">
                <p14:modId xmlns:p14="http://schemas.microsoft.com/office/powerpoint/2010/main" val="3793339188"/>
              </p:ext>
            </p:extLst>
          </p:nvPr>
        </p:nvGraphicFramePr>
        <p:xfrm>
          <a:off x="827088" y="5084763"/>
          <a:ext cx="6402387" cy="1416050"/>
        </p:xfrm>
        <a:graphic>
          <a:graphicData uri="http://schemas.openxmlformats.org/presentationml/2006/ole">
            <mc:AlternateContent xmlns:mc="http://schemas.openxmlformats.org/markup-compatibility/2006">
              <mc:Choice xmlns:v="urn:schemas-microsoft-com:vml" Requires="v">
                <p:oleObj spid="_x0000_s58761" name="Equation" r:id="rId18" imgW="8128000" imgH="1803400" progId="Equation.DSMT4">
                  <p:embed/>
                </p:oleObj>
              </mc:Choice>
              <mc:Fallback>
                <p:oleObj name="Equation" r:id="rId18" imgW="8128000" imgH="1803400" progId="Equation.DSMT4">
                  <p:embed/>
                  <p:pic>
                    <p:nvPicPr>
                      <p:cNvPr id="0" name=""/>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827088" y="5084763"/>
                        <a:ext cx="6402387" cy="1416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19176" name="Line 40"/>
          <p:cNvSpPr>
            <a:spLocks noChangeShapeType="1"/>
          </p:cNvSpPr>
          <p:nvPr/>
        </p:nvSpPr>
        <p:spPr bwMode="auto">
          <a:xfrm>
            <a:off x="5148263" y="6597650"/>
            <a:ext cx="1871662" cy="0"/>
          </a:xfrm>
          <a:prstGeom prst="line">
            <a:avLst/>
          </a:prstGeom>
          <a:noFill/>
          <a:ln w="3810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9177" name="Line 41"/>
          <p:cNvSpPr>
            <a:spLocks noChangeShapeType="1"/>
          </p:cNvSpPr>
          <p:nvPr/>
        </p:nvSpPr>
        <p:spPr bwMode="auto">
          <a:xfrm flipH="1" flipV="1">
            <a:off x="4643438" y="6237288"/>
            <a:ext cx="504825" cy="73025"/>
          </a:xfrm>
          <a:prstGeom prst="line">
            <a:avLst/>
          </a:prstGeom>
          <a:noFill/>
          <a:ln w="1905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9178" name="Rectangle 42"/>
          <p:cNvSpPr>
            <a:spLocks noChangeArrowheads="1"/>
          </p:cNvSpPr>
          <p:nvPr/>
        </p:nvSpPr>
        <p:spPr bwMode="auto">
          <a:xfrm>
            <a:off x="250825" y="5949950"/>
            <a:ext cx="4537075" cy="64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447675" indent="-447675" eaLnBrk="1" hangingPunct="1">
              <a:spcBef>
                <a:spcPct val="20000"/>
              </a:spcBef>
              <a:buClr>
                <a:srgbClr val="0033CC"/>
              </a:buClr>
              <a:buFont typeface="Wingdings" pitchFamily="2" charset="2"/>
              <a:buNone/>
            </a:pPr>
            <a:r>
              <a:rPr lang="en-US" altLang="zh-CN" sz="2800" dirty="0">
                <a:solidFill>
                  <a:srgbClr val="FF3300"/>
                </a:solidFill>
              </a:rPr>
              <a:t>     </a:t>
            </a:r>
            <a:r>
              <a:rPr lang="zh-CN" altLang="en-US" sz="2400" dirty="0">
                <a:solidFill>
                  <a:srgbClr val="FF3300"/>
                </a:solidFill>
                <a:latin typeface="宋体" panose="02010600030101010101" pitchFamily="2" charset="-122"/>
                <a:ea typeface="宋体" panose="02010600030101010101" pitchFamily="2" charset="-122"/>
              </a:rPr>
              <a:t>与解向量最接近正交的样本（收敛的难点）</a:t>
            </a:r>
            <a:r>
              <a:rPr lang="zh-CN" altLang="en-US" sz="2800" dirty="0">
                <a:latin typeface="宋体" panose="02010600030101010101" pitchFamily="2" charset="-122"/>
                <a:ea typeface="宋体" panose="02010600030101010101" pitchFamily="2" charset="-122"/>
              </a:rPr>
              <a:t>    </a:t>
            </a:r>
          </a:p>
          <a:p>
            <a:pPr marL="889000" lvl="1" indent="-439738" eaLnBrk="1" hangingPunct="1">
              <a:spcBef>
                <a:spcPct val="20000"/>
              </a:spcBef>
              <a:buClr>
                <a:srgbClr val="0033CC"/>
              </a:buClr>
              <a:buFont typeface="Wingdings" pitchFamily="2" charset="2"/>
              <a:buNone/>
            </a:pPr>
            <a:r>
              <a:rPr lang="zh-CN" altLang="en-US" sz="2400" dirty="0"/>
              <a:t>                       </a:t>
            </a:r>
          </a:p>
        </p:txBody>
      </p:sp>
      <p:graphicFrame>
        <p:nvGraphicFramePr>
          <p:cNvPr id="219179" name="Object 43"/>
          <p:cNvGraphicFramePr>
            <a:graphicFrameLocks noChangeAspect="1"/>
          </p:cNvGraphicFramePr>
          <p:nvPr/>
        </p:nvGraphicFramePr>
        <p:xfrm>
          <a:off x="6877050" y="2997200"/>
          <a:ext cx="1314450" cy="473075"/>
        </p:xfrm>
        <a:graphic>
          <a:graphicData uri="http://schemas.openxmlformats.org/presentationml/2006/ole">
            <mc:AlternateContent xmlns:mc="http://schemas.openxmlformats.org/markup-compatibility/2006">
              <mc:Choice xmlns:v="urn:schemas-microsoft-com:vml" Requires="v">
                <p:oleObj spid="_x0000_s58762" name="Equation" r:id="rId20" imgW="1727200" imgH="622300" progId="Equation.DSMT4">
                  <p:embed/>
                </p:oleObj>
              </mc:Choice>
              <mc:Fallback>
                <p:oleObj name="Equation" r:id="rId20" imgW="1727200" imgH="622300" progId="Equation.DSMT4">
                  <p:embed/>
                  <p:pic>
                    <p:nvPicPr>
                      <p:cNvPr id="0" name=""/>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6877050" y="2997200"/>
                        <a:ext cx="1314450" cy="47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19180" name="Object 44"/>
          <p:cNvGraphicFramePr>
            <a:graphicFrameLocks noChangeAspect="1"/>
          </p:cNvGraphicFramePr>
          <p:nvPr/>
        </p:nvGraphicFramePr>
        <p:xfrm>
          <a:off x="6804025" y="3644900"/>
          <a:ext cx="1871663" cy="563563"/>
        </p:xfrm>
        <a:graphic>
          <a:graphicData uri="http://schemas.openxmlformats.org/presentationml/2006/ole">
            <mc:AlternateContent xmlns:mc="http://schemas.openxmlformats.org/markup-compatibility/2006">
              <mc:Choice xmlns:v="urn:schemas-microsoft-com:vml" Requires="v">
                <p:oleObj spid="_x0000_s58763" name="Equation" r:id="rId22" imgW="2743200" imgH="825500" progId="Equation.DSMT4">
                  <p:embed/>
                </p:oleObj>
              </mc:Choice>
              <mc:Fallback>
                <p:oleObj name="Equation" r:id="rId22" imgW="2743200" imgH="825500" progId="Equation.DSMT4">
                  <p:embed/>
                  <p:pic>
                    <p:nvPicPr>
                      <p:cNvPr id="0" name=""/>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6804025" y="3644900"/>
                        <a:ext cx="1871663" cy="563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19181" name="Object 45"/>
          <p:cNvGraphicFramePr>
            <a:graphicFrameLocks noChangeAspect="1"/>
          </p:cNvGraphicFramePr>
          <p:nvPr/>
        </p:nvGraphicFramePr>
        <p:xfrm>
          <a:off x="6877050" y="4292600"/>
          <a:ext cx="2266950" cy="527050"/>
        </p:xfrm>
        <a:graphic>
          <a:graphicData uri="http://schemas.openxmlformats.org/presentationml/2006/ole">
            <mc:AlternateContent xmlns:mc="http://schemas.openxmlformats.org/markup-compatibility/2006">
              <mc:Choice xmlns:v="urn:schemas-microsoft-com:vml" Requires="v">
                <p:oleObj spid="_x0000_s58764" name="Equation" r:id="rId24" imgW="3657600" imgH="850900" progId="Equation.DSMT4">
                  <p:embed/>
                </p:oleObj>
              </mc:Choice>
              <mc:Fallback>
                <p:oleObj name="Equation" r:id="rId24" imgW="3657600" imgH="850900" progId="Equation.DSMT4">
                  <p:embed/>
                  <p:pic>
                    <p:nvPicPr>
                      <p:cNvPr id="0" name=""/>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6877050" y="4292600"/>
                        <a:ext cx="2266950" cy="527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19182" name="Line 46"/>
          <p:cNvSpPr>
            <a:spLocks noChangeShapeType="1"/>
          </p:cNvSpPr>
          <p:nvPr/>
        </p:nvSpPr>
        <p:spPr bwMode="auto">
          <a:xfrm flipH="1">
            <a:off x="4932363" y="4221163"/>
            <a:ext cx="1584325" cy="1079500"/>
          </a:xfrm>
          <a:prstGeom prst="line">
            <a:avLst/>
          </a:prstGeom>
          <a:noFill/>
          <a:ln w="19050">
            <a:solidFill>
              <a:srgbClr val="00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184776809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19173"/>
                                        </p:tgtEl>
                                        <p:attrNameLst>
                                          <p:attrName>style.visibility</p:attrName>
                                        </p:attrNameLst>
                                      </p:cBhvr>
                                      <p:to>
                                        <p:strVal val="visible"/>
                                      </p:to>
                                    </p:set>
                                    <p:animEffect transition="in" filter="blinds(horizontal)">
                                      <p:cBhvr>
                                        <p:cTn id="7" dur="500"/>
                                        <p:tgtEl>
                                          <p:spTgt spid="219173"/>
                                        </p:tgtEl>
                                      </p:cBhvr>
                                    </p:animEffect>
                                  </p:childTnLst>
                                </p:cTn>
                              </p:par>
                              <p:par>
                                <p:cTn id="8" presetID="3" presetClass="entr" presetSubtype="10" fill="hold" nodeType="withEffect">
                                  <p:stCondLst>
                                    <p:cond delay="0"/>
                                  </p:stCondLst>
                                  <p:childTnLst>
                                    <p:set>
                                      <p:cBhvr>
                                        <p:cTn id="9" dur="1" fill="hold">
                                          <p:stCondLst>
                                            <p:cond delay="0"/>
                                          </p:stCondLst>
                                        </p:cTn>
                                        <p:tgtEl>
                                          <p:spTgt spid="219175"/>
                                        </p:tgtEl>
                                        <p:attrNameLst>
                                          <p:attrName>style.visibility</p:attrName>
                                        </p:attrNameLst>
                                      </p:cBhvr>
                                      <p:to>
                                        <p:strVal val="visible"/>
                                      </p:to>
                                    </p:set>
                                    <p:animEffect transition="in" filter="blinds(horizontal)">
                                      <p:cBhvr>
                                        <p:cTn id="10" dur="500"/>
                                        <p:tgtEl>
                                          <p:spTgt spid="219175"/>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219176"/>
                                        </p:tgtEl>
                                        <p:attrNameLst>
                                          <p:attrName>style.visibility</p:attrName>
                                        </p:attrNameLst>
                                      </p:cBhvr>
                                      <p:to>
                                        <p:strVal val="visible"/>
                                      </p:to>
                                    </p:set>
                                    <p:animEffect transition="in" filter="blinds(horizontal)">
                                      <p:cBhvr>
                                        <p:cTn id="15" dur="500"/>
                                        <p:tgtEl>
                                          <p:spTgt spid="219176"/>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219177"/>
                                        </p:tgtEl>
                                        <p:attrNameLst>
                                          <p:attrName>style.visibility</p:attrName>
                                        </p:attrNameLst>
                                      </p:cBhvr>
                                      <p:to>
                                        <p:strVal val="visible"/>
                                      </p:to>
                                    </p:set>
                                    <p:animEffect transition="in" filter="blinds(horizontal)">
                                      <p:cBhvr>
                                        <p:cTn id="18" dur="500"/>
                                        <p:tgtEl>
                                          <p:spTgt spid="219177"/>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219178"/>
                                        </p:tgtEl>
                                        <p:attrNameLst>
                                          <p:attrName>style.visibility</p:attrName>
                                        </p:attrNameLst>
                                      </p:cBhvr>
                                      <p:to>
                                        <p:strVal val="visible"/>
                                      </p:to>
                                    </p:set>
                                    <p:animEffect transition="in" filter="blinds(horizontal)">
                                      <p:cBhvr>
                                        <p:cTn id="21" dur="500"/>
                                        <p:tgtEl>
                                          <p:spTgt spid="219178"/>
                                        </p:tgtEl>
                                      </p:cBhvr>
                                    </p:animEffect>
                                  </p:childTnLst>
                                </p:cTn>
                              </p:par>
                              <p:par>
                                <p:cTn id="22" presetID="3" presetClass="entr" presetSubtype="10" fill="hold" nodeType="withEffect">
                                  <p:stCondLst>
                                    <p:cond delay="0"/>
                                  </p:stCondLst>
                                  <p:childTnLst>
                                    <p:set>
                                      <p:cBhvr>
                                        <p:cTn id="23" dur="1" fill="hold">
                                          <p:stCondLst>
                                            <p:cond delay="0"/>
                                          </p:stCondLst>
                                        </p:cTn>
                                        <p:tgtEl>
                                          <p:spTgt spid="219179"/>
                                        </p:tgtEl>
                                        <p:attrNameLst>
                                          <p:attrName>style.visibility</p:attrName>
                                        </p:attrNameLst>
                                      </p:cBhvr>
                                      <p:to>
                                        <p:strVal val="visible"/>
                                      </p:to>
                                    </p:set>
                                    <p:animEffect transition="in" filter="blinds(horizontal)">
                                      <p:cBhvr>
                                        <p:cTn id="24" dur="500"/>
                                        <p:tgtEl>
                                          <p:spTgt spid="219179"/>
                                        </p:tgtEl>
                                      </p:cBhvr>
                                    </p:animEffect>
                                  </p:childTnLst>
                                </p:cTn>
                              </p:par>
                              <p:par>
                                <p:cTn id="25" presetID="3" presetClass="entr" presetSubtype="10" fill="hold" nodeType="withEffect">
                                  <p:stCondLst>
                                    <p:cond delay="0"/>
                                  </p:stCondLst>
                                  <p:childTnLst>
                                    <p:set>
                                      <p:cBhvr>
                                        <p:cTn id="26" dur="1" fill="hold">
                                          <p:stCondLst>
                                            <p:cond delay="0"/>
                                          </p:stCondLst>
                                        </p:cTn>
                                        <p:tgtEl>
                                          <p:spTgt spid="219181"/>
                                        </p:tgtEl>
                                        <p:attrNameLst>
                                          <p:attrName>style.visibility</p:attrName>
                                        </p:attrNameLst>
                                      </p:cBhvr>
                                      <p:to>
                                        <p:strVal val="visible"/>
                                      </p:to>
                                    </p:set>
                                    <p:animEffect transition="in" filter="blinds(horizontal)">
                                      <p:cBhvr>
                                        <p:cTn id="27" dur="500"/>
                                        <p:tgtEl>
                                          <p:spTgt spid="219181"/>
                                        </p:tgtEl>
                                      </p:cBhvr>
                                    </p:animEffect>
                                  </p:childTnLst>
                                </p:cTn>
                              </p:par>
                              <p:par>
                                <p:cTn id="28" presetID="3" presetClass="entr" presetSubtype="10" fill="hold" nodeType="withEffect">
                                  <p:stCondLst>
                                    <p:cond delay="0"/>
                                  </p:stCondLst>
                                  <p:childTnLst>
                                    <p:set>
                                      <p:cBhvr>
                                        <p:cTn id="29" dur="1" fill="hold">
                                          <p:stCondLst>
                                            <p:cond delay="0"/>
                                          </p:stCondLst>
                                        </p:cTn>
                                        <p:tgtEl>
                                          <p:spTgt spid="219180"/>
                                        </p:tgtEl>
                                        <p:attrNameLst>
                                          <p:attrName>style.visibility</p:attrName>
                                        </p:attrNameLst>
                                      </p:cBhvr>
                                      <p:to>
                                        <p:strVal val="visible"/>
                                      </p:to>
                                    </p:set>
                                    <p:animEffect transition="in" filter="blinds(horizontal)">
                                      <p:cBhvr>
                                        <p:cTn id="30" dur="500"/>
                                        <p:tgtEl>
                                          <p:spTgt spid="219180"/>
                                        </p:tgtEl>
                                      </p:cBhvr>
                                    </p:animEffect>
                                  </p:childTnLst>
                                </p:cTn>
                              </p:par>
                              <p:par>
                                <p:cTn id="31" presetID="3" presetClass="entr" presetSubtype="10" fill="hold" grpId="0" nodeType="withEffect">
                                  <p:stCondLst>
                                    <p:cond delay="0"/>
                                  </p:stCondLst>
                                  <p:childTnLst>
                                    <p:set>
                                      <p:cBhvr>
                                        <p:cTn id="32" dur="1" fill="hold">
                                          <p:stCondLst>
                                            <p:cond delay="0"/>
                                          </p:stCondLst>
                                        </p:cTn>
                                        <p:tgtEl>
                                          <p:spTgt spid="219182"/>
                                        </p:tgtEl>
                                        <p:attrNameLst>
                                          <p:attrName>style.visibility</p:attrName>
                                        </p:attrNameLst>
                                      </p:cBhvr>
                                      <p:to>
                                        <p:strVal val="visible"/>
                                      </p:to>
                                    </p:set>
                                    <p:animEffect transition="in" filter="blinds(horizontal)">
                                      <p:cBhvr>
                                        <p:cTn id="33" dur="500"/>
                                        <p:tgtEl>
                                          <p:spTgt spid="2191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9176" grpId="0" animBg="1"/>
      <p:bldP spid="219177" grpId="0" animBg="1"/>
      <p:bldP spid="219178" grpId="0"/>
      <p:bldP spid="219182"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Rectangle 3"/>
          <p:cNvSpPr>
            <a:spLocks noGrp="1" noChangeArrowheads="1"/>
          </p:cNvSpPr>
          <p:nvPr>
            <p:ph type="body" sz="half" idx="4294967295"/>
          </p:nvPr>
        </p:nvSpPr>
        <p:spPr>
          <a:xfrm>
            <a:off x="971600" y="1556792"/>
            <a:ext cx="7640637" cy="5040560"/>
          </a:xfrm>
        </p:spPr>
        <p:txBody>
          <a:bodyPr vert="horz" lIns="91440" tIns="45720" rIns="91440" bIns="45720" rtlCol="0">
            <a:normAutofit fontScale="92500" lnSpcReduction="20000"/>
          </a:bodyPr>
          <a:lstStyle/>
          <a:p>
            <a:pPr>
              <a:lnSpc>
                <a:spcPct val="150000"/>
              </a:lnSpc>
              <a:buClr>
                <a:srgbClr val="002060"/>
              </a:buClr>
              <a:buFont typeface="Wingdings" pitchFamily="2" charset="2"/>
              <a:buChar char="p"/>
            </a:pPr>
            <a:r>
              <a:rPr lang="zh-CN" altLang="en-US" sz="2800" b="1" dirty="0">
                <a:latin typeface="Times New Roman" pitchFamily="18" charset="0"/>
                <a:ea typeface="宋体" pitchFamily="2" charset="-122"/>
                <a:cs typeface="Times New Roman" pitchFamily="18" charset="0"/>
              </a:rPr>
              <a:t>学习率的选择</a:t>
            </a:r>
            <a:endParaRPr lang="en-US" altLang="zh-CN" sz="2800" b="1" dirty="0">
              <a:latin typeface="Times New Roman" pitchFamily="18" charset="0"/>
              <a:ea typeface="宋体" pitchFamily="2" charset="-122"/>
              <a:cs typeface="Times New Roman" pitchFamily="18" charset="0"/>
            </a:endParaRPr>
          </a:p>
          <a:p>
            <a:pPr marL="274320" lvl="1" indent="0">
              <a:lnSpc>
                <a:spcPct val="150000"/>
              </a:lnSpc>
              <a:buClr>
                <a:srgbClr val="002060"/>
              </a:buClr>
              <a:buNone/>
            </a:pPr>
            <a:r>
              <a:rPr lang="zh-CN" altLang="en-US" sz="2400" b="1" dirty="0">
                <a:latin typeface="Times New Roman" pitchFamily="18" charset="0"/>
                <a:ea typeface="宋体" pitchFamily="2" charset="-122"/>
                <a:cs typeface="Times New Roman" pitchFamily="18" charset="0"/>
              </a:rPr>
              <a:t>当样本线性可分情况下，学习率          合适时，算法具有收敛性；</a:t>
            </a:r>
            <a:endParaRPr lang="zh-CN" altLang="en-US" sz="3200" b="1" dirty="0">
              <a:latin typeface="Times New Roman" pitchFamily="18" charset="0"/>
              <a:ea typeface="宋体" pitchFamily="2" charset="-122"/>
              <a:cs typeface="Times New Roman" pitchFamily="18" charset="0"/>
            </a:endParaRPr>
          </a:p>
          <a:p>
            <a:pPr>
              <a:lnSpc>
                <a:spcPct val="150000"/>
              </a:lnSpc>
              <a:buClr>
                <a:srgbClr val="002060"/>
              </a:buClr>
              <a:buFont typeface="Wingdings" pitchFamily="2" charset="2"/>
              <a:buChar char="p"/>
            </a:pPr>
            <a:r>
              <a:rPr lang="zh-CN" altLang="en-US" sz="2800" b="1" dirty="0">
                <a:latin typeface="Times New Roman" pitchFamily="18" charset="0"/>
                <a:ea typeface="宋体" pitchFamily="2" charset="-122"/>
                <a:cs typeface="Times New Roman" pitchFamily="18" charset="0"/>
              </a:rPr>
              <a:t>收敛速度</a:t>
            </a:r>
            <a:endParaRPr lang="en-US" altLang="zh-CN" sz="2800" b="1" dirty="0">
              <a:latin typeface="Times New Roman" pitchFamily="18" charset="0"/>
              <a:ea typeface="宋体" pitchFamily="2" charset="-122"/>
              <a:cs typeface="Times New Roman" pitchFamily="18" charset="0"/>
            </a:endParaRPr>
          </a:p>
          <a:p>
            <a:pPr>
              <a:lnSpc>
                <a:spcPct val="150000"/>
              </a:lnSpc>
              <a:buClr>
                <a:srgbClr val="002060"/>
              </a:buClr>
              <a:buFont typeface="Wingdings" pitchFamily="2" charset="2"/>
              <a:buChar char="p"/>
            </a:pPr>
            <a:endParaRPr lang="en-US" altLang="zh-CN" sz="2800" b="1" dirty="0">
              <a:latin typeface="Times New Roman" pitchFamily="18" charset="0"/>
              <a:ea typeface="宋体" pitchFamily="2" charset="-122"/>
              <a:cs typeface="Times New Roman" pitchFamily="18" charset="0"/>
            </a:endParaRPr>
          </a:p>
          <a:p>
            <a:pPr>
              <a:lnSpc>
                <a:spcPct val="150000"/>
              </a:lnSpc>
              <a:buClr>
                <a:srgbClr val="002060"/>
              </a:buClr>
              <a:buFont typeface="Wingdings" pitchFamily="2" charset="2"/>
              <a:buChar char="p"/>
            </a:pPr>
            <a:endParaRPr lang="zh-CN" altLang="en-US" sz="2800" b="1" dirty="0">
              <a:latin typeface="Times New Roman" pitchFamily="18" charset="0"/>
              <a:ea typeface="宋体" pitchFamily="2" charset="-122"/>
              <a:cs typeface="Times New Roman" pitchFamily="18" charset="0"/>
            </a:endParaRPr>
          </a:p>
          <a:p>
            <a:pPr>
              <a:lnSpc>
                <a:spcPct val="150000"/>
              </a:lnSpc>
              <a:buClr>
                <a:srgbClr val="002060"/>
              </a:buClr>
              <a:buFont typeface="Wingdings" pitchFamily="2" charset="2"/>
              <a:buChar char="p"/>
            </a:pPr>
            <a:r>
              <a:rPr lang="zh-CN" altLang="en-US" sz="2800" b="1" dirty="0">
                <a:latin typeface="Times New Roman" pitchFamily="18" charset="0"/>
                <a:ea typeface="宋体" pitchFamily="2" charset="-122"/>
                <a:cs typeface="Times New Roman" pitchFamily="18" charset="0"/>
              </a:rPr>
              <a:t>线性不可分的训练样本集</a:t>
            </a:r>
            <a:endParaRPr lang="en-US" altLang="zh-CN" sz="2800" b="1" dirty="0">
              <a:latin typeface="Times New Roman" pitchFamily="18" charset="0"/>
              <a:ea typeface="宋体" pitchFamily="2" charset="-122"/>
              <a:cs typeface="Times New Roman" pitchFamily="18" charset="0"/>
            </a:endParaRPr>
          </a:p>
          <a:p>
            <a:pPr marL="0" indent="0">
              <a:lnSpc>
                <a:spcPct val="150000"/>
              </a:lnSpc>
              <a:buClr>
                <a:srgbClr val="002060"/>
              </a:buClr>
              <a:buNone/>
            </a:pPr>
            <a:r>
              <a:rPr lang="en-US" altLang="zh-CN" sz="2800" b="1" dirty="0">
                <a:latin typeface="Times New Roman" pitchFamily="18" charset="0"/>
                <a:ea typeface="宋体" pitchFamily="2" charset="-122"/>
                <a:cs typeface="Times New Roman" pitchFamily="18" charset="0"/>
              </a:rPr>
              <a:t>     </a:t>
            </a:r>
            <a:r>
              <a:rPr lang="zh-CN" altLang="en-US" b="1" dirty="0">
                <a:latin typeface="Times New Roman" pitchFamily="18" charset="0"/>
                <a:ea typeface="宋体" pitchFamily="2" charset="-122"/>
                <a:cs typeface="Times New Roman" pitchFamily="18" charset="0"/>
              </a:rPr>
              <a:t>当样本线性不可分情况下，算法不收敛，且无法判断样本是否线性可分。</a:t>
            </a:r>
          </a:p>
          <a:p>
            <a:pPr>
              <a:lnSpc>
                <a:spcPct val="150000"/>
              </a:lnSpc>
              <a:buClr>
                <a:srgbClr val="002060"/>
              </a:buClr>
              <a:buFont typeface="Wingdings" pitchFamily="2" charset="2"/>
              <a:buChar char="p"/>
            </a:pPr>
            <a:endParaRPr lang="en-US" altLang="zh-CN" sz="2800" dirty="0">
              <a:latin typeface="Times New Roman" pitchFamily="18" charset="0"/>
              <a:ea typeface="宋体" pitchFamily="2" charset="-122"/>
              <a:cs typeface="Times New Roman" pitchFamily="18" charset="0"/>
            </a:endParaRPr>
          </a:p>
        </p:txBody>
      </p:sp>
      <p:sp>
        <p:nvSpPr>
          <p:cNvPr id="59394" name="Rectangle 2"/>
          <p:cNvSpPr>
            <a:spLocks noGrp="1" noChangeArrowheads="1"/>
          </p:cNvSpPr>
          <p:nvPr>
            <p:ph type="title"/>
          </p:nvPr>
        </p:nvSpPr>
        <p:spPr/>
        <p:txBody>
          <a:bodyPr/>
          <a:lstStyle/>
          <a:p>
            <a:pPr eaLnBrk="1" hangingPunct="1"/>
            <a:r>
              <a:rPr lang="zh-CN" altLang="en-US" dirty="0"/>
              <a:t>感知器算法的特点</a:t>
            </a:r>
          </a:p>
        </p:txBody>
      </p:sp>
      <p:graphicFrame>
        <p:nvGraphicFramePr>
          <p:cNvPr id="59396" name="Object 4"/>
          <p:cNvGraphicFramePr>
            <a:graphicFrameLocks noGrp="1" noChangeAspect="1"/>
          </p:cNvGraphicFramePr>
          <p:nvPr>
            <p:ph idx="1"/>
            <p:extLst>
              <p:ext uri="{D42A27DB-BD31-4B8C-83A1-F6EECF244321}">
                <p14:modId xmlns:p14="http://schemas.microsoft.com/office/powerpoint/2010/main" val="699625950"/>
              </p:ext>
            </p:extLst>
          </p:nvPr>
        </p:nvGraphicFramePr>
        <p:xfrm>
          <a:off x="5364163" y="2214563"/>
          <a:ext cx="503237" cy="363537"/>
        </p:xfrm>
        <a:graphic>
          <a:graphicData uri="http://schemas.openxmlformats.org/presentationml/2006/ole">
            <mc:AlternateContent xmlns:mc="http://schemas.openxmlformats.org/markup-compatibility/2006">
              <mc:Choice xmlns:v="urn:schemas-microsoft-com:vml" Requires="v">
                <p:oleObj spid="_x0000_s56382" name="Equation" r:id="rId4" imgW="914400" imgH="660240" progId="Equation.DSMT4">
                  <p:embed/>
                </p:oleObj>
              </mc:Choice>
              <mc:Fallback>
                <p:oleObj name="Equation" r:id="rId4" imgW="914400" imgH="660240" progId="Equation.DSMT4">
                  <p:embed/>
                  <p:pic>
                    <p:nvPicPr>
                      <p:cNvPr id="0" name=""/>
                      <p:cNvPicPr>
                        <a:picLocks noChangeAspect="1" noChangeArrowheads="1"/>
                      </p:cNvPicPr>
                      <p:nvPr/>
                    </p:nvPicPr>
                    <p:blipFill>
                      <a:blip r:embed="rId5"/>
                      <a:srcRect/>
                      <a:stretch>
                        <a:fillRect/>
                      </a:stretch>
                    </p:blipFill>
                    <p:spPr bwMode="auto">
                      <a:xfrm>
                        <a:off x="5364163" y="2214563"/>
                        <a:ext cx="503237" cy="363537"/>
                      </a:xfrm>
                      <a:prstGeom prst="rect">
                        <a:avLst/>
                      </a:prstGeom>
                      <a:noFill/>
                      <a:ln>
                        <a:noFill/>
                      </a:ln>
                      <a:effectLst/>
                    </p:spPr>
                  </p:pic>
                </p:oleObj>
              </mc:Fallback>
            </mc:AlternateContent>
          </a:graphicData>
        </a:graphic>
      </p:graphicFrame>
      <p:graphicFrame>
        <p:nvGraphicFramePr>
          <p:cNvPr id="2" name="Object 1"/>
          <p:cNvGraphicFramePr>
            <a:graphicFrameLocks noChangeAspect="1"/>
          </p:cNvGraphicFramePr>
          <p:nvPr>
            <p:extLst>
              <p:ext uri="{D42A27DB-BD31-4B8C-83A1-F6EECF244321}">
                <p14:modId xmlns:p14="http://schemas.microsoft.com/office/powerpoint/2010/main" val="397653664"/>
              </p:ext>
            </p:extLst>
          </p:nvPr>
        </p:nvGraphicFramePr>
        <p:xfrm>
          <a:off x="3459162" y="3356993"/>
          <a:ext cx="2524737" cy="1296144"/>
        </p:xfrm>
        <a:graphic>
          <a:graphicData uri="http://schemas.openxmlformats.org/presentationml/2006/ole">
            <mc:AlternateContent xmlns:mc="http://schemas.openxmlformats.org/markup-compatibility/2006">
              <mc:Choice xmlns:v="urn:schemas-microsoft-com:vml" Requires="v">
                <p:oleObj spid="_x0000_s56383" name="Equation" r:id="rId6" imgW="3517560" imgH="1803240" progId="Equation.DSMT4">
                  <p:embed/>
                </p:oleObj>
              </mc:Choice>
              <mc:Fallback>
                <p:oleObj name="Equation" r:id="rId6" imgW="3517560" imgH="1803240" progId="Equation.DSMT4">
                  <p:embed/>
                  <p:pic>
                    <p:nvPicPr>
                      <p:cNvPr id="0" name=""/>
                      <p:cNvPicPr/>
                      <p:nvPr/>
                    </p:nvPicPr>
                    <p:blipFill>
                      <a:blip r:embed="rId7"/>
                      <a:stretch>
                        <a:fillRect/>
                      </a:stretch>
                    </p:blipFill>
                    <p:spPr>
                      <a:xfrm>
                        <a:off x="3459162" y="3356993"/>
                        <a:ext cx="2524737" cy="1296144"/>
                      </a:xfrm>
                      <a:prstGeom prst="rect">
                        <a:avLst/>
                      </a:prstGeom>
                    </p:spPr>
                  </p:pic>
                </p:oleObj>
              </mc:Fallback>
            </mc:AlternateContent>
          </a:graphicData>
        </a:graphic>
      </p:graphicFrame>
    </p:spTree>
    <p:extLst>
      <p:ext uri="{BB962C8B-B14F-4D97-AF65-F5344CB8AC3E}">
        <p14:creationId xmlns:p14="http://schemas.microsoft.com/office/powerpoint/2010/main" val="6155081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a:xfrm>
            <a:off x="457200" y="260648"/>
            <a:ext cx="8229600" cy="990600"/>
          </a:xfrm>
        </p:spPr>
        <p:txBody>
          <a:bodyPr/>
          <a:lstStyle/>
          <a:p>
            <a:pPr eaLnBrk="1" hangingPunct="1"/>
            <a:r>
              <a:rPr lang="zh-CN" altLang="en-US" dirty="0"/>
              <a:t>感知器算法推广</a:t>
            </a:r>
          </a:p>
        </p:txBody>
      </p:sp>
      <p:sp>
        <p:nvSpPr>
          <p:cNvPr id="68611" name="Rectangle 3"/>
          <p:cNvSpPr>
            <a:spLocks noGrp="1" noChangeArrowheads="1"/>
          </p:cNvSpPr>
          <p:nvPr>
            <p:ph idx="1"/>
          </p:nvPr>
        </p:nvSpPr>
        <p:spPr>
          <a:xfrm>
            <a:off x="457200" y="1196752"/>
            <a:ext cx="8229600" cy="4876800"/>
          </a:xfrm>
        </p:spPr>
        <p:txBody>
          <a:bodyPr>
            <a:normAutofit/>
          </a:bodyPr>
          <a:lstStyle/>
          <a:p>
            <a:pPr marL="274320" lvl="1" indent="0" eaLnBrk="1" hangingPunct="1">
              <a:lnSpc>
                <a:spcPct val="150000"/>
              </a:lnSpc>
              <a:buNone/>
            </a:pPr>
            <a:r>
              <a:rPr lang="zh-CN" altLang="en-US" dirty="0">
                <a:latin typeface="黑体" panose="02010609060101010101" pitchFamily="49" charset="-122"/>
                <a:ea typeface="黑体" panose="02010609060101010101" pitchFamily="49" charset="-122"/>
              </a:rPr>
              <a:t>错误分类点数：</a:t>
            </a:r>
          </a:p>
          <a:p>
            <a:pPr marL="274320" lvl="1" indent="0" eaLnBrk="1" hangingPunct="1">
              <a:lnSpc>
                <a:spcPct val="150000"/>
              </a:lnSpc>
              <a:buNone/>
            </a:pPr>
            <a:endParaRPr lang="zh-CN" altLang="en-US" dirty="0">
              <a:latin typeface="黑体" panose="02010609060101010101" pitchFamily="49" charset="-122"/>
              <a:ea typeface="黑体" panose="02010609060101010101" pitchFamily="49" charset="-122"/>
            </a:endParaRPr>
          </a:p>
          <a:p>
            <a:pPr marL="274320" lvl="1" indent="0" eaLnBrk="1" hangingPunct="1">
              <a:lnSpc>
                <a:spcPct val="150000"/>
              </a:lnSpc>
              <a:buNone/>
            </a:pPr>
            <a:r>
              <a:rPr lang="zh-CN" altLang="en-US" dirty="0">
                <a:latin typeface="黑体" panose="02010609060101010101" pitchFamily="49" charset="-122"/>
                <a:ea typeface="黑体" panose="02010609060101010101" pitchFamily="49" charset="-122"/>
              </a:rPr>
              <a:t>感知器判据：</a:t>
            </a:r>
          </a:p>
          <a:p>
            <a:pPr marL="274320" lvl="1" indent="0" eaLnBrk="1" hangingPunct="1">
              <a:lnSpc>
                <a:spcPct val="150000"/>
              </a:lnSpc>
              <a:buNone/>
            </a:pPr>
            <a:endParaRPr lang="zh-CN" altLang="en-US" dirty="0">
              <a:latin typeface="黑体" panose="02010609060101010101" pitchFamily="49" charset="-122"/>
              <a:ea typeface="黑体" panose="02010609060101010101" pitchFamily="49" charset="-122"/>
            </a:endParaRPr>
          </a:p>
          <a:p>
            <a:pPr marL="274320" lvl="1" indent="0" eaLnBrk="1" hangingPunct="1">
              <a:lnSpc>
                <a:spcPct val="150000"/>
              </a:lnSpc>
              <a:buNone/>
            </a:pPr>
            <a:r>
              <a:rPr lang="zh-CN" altLang="en-US" dirty="0">
                <a:latin typeface="黑体" panose="02010609060101010101" pitchFamily="49" charset="-122"/>
                <a:ea typeface="黑体" panose="02010609060101010101" pitchFamily="49" charset="-122"/>
              </a:rPr>
              <a:t>平方误差判据：</a:t>
            </a:r>
          </a:p>
          <a:p>
            <a:pPr marL="274320" lvl="1" indent="0" eaLnBrk="1" hangingPunct="1">
              <a:lnSpc>
                <a:spcPct val="150000"/>
              </a:lnSpc>
              <a:buNone/>
            </a:pPr>
            <a:endParaRPr lang="zh-CN" altLang="en-US" dirty="0">
              <a:latin typeface="黑体" panose="02010609060101010101" pitchFamily="49" charset="-122"/>
              <a:ea typeface="黑体" panose="02010609060101010101" pitchFamily="49" charset="-122"/>
            </a:endParaRPr>
          </a:p>
          <a:p>
            <a:pPr marL="274320" lvl="1" indent="0" eaLnBrk="1" hangingPunct="1">
              <a:lnSpc>
                <a:spcPct val="150000"/>
              </a:lnSpc>
              <a:buNone/>
            </a:pPr>
            <a:r>
              <a:rPr lang="zh-CN" altLang="en-US" dirty="0">
                <a:latin typeface="黑体" panose="02010609060101010101" pitchFamily="49" charset="-122"/>
                <a:ea typeface="黑体" panose="02010609060101010101" pitchFamily="49" charset="-122"/>
              </a:rPr>
              <a:t>规范化平方（裕量）误差判据：</a:t>
            </a:r>
          </a:p>
          <a:p>
            <a:pPr eaLnBrk="1" hangingPunct="1">
              <a:lnSpc>
                <a:spcPct val="150000"/>
              </a:lnSpc>
            </a:pPr>
            <a:endParaRPr lang="en-US" altLang="zh-CN" sz="2800" dirty="0">
              <a:latin typeface="黑体" panose="02010609060101010101" pitchFamily="49" charset="-122"/>
              <a:ea typeface="黑体" panose="02010609060101010101" pitchFamily="49" charset="-122"/>
            </a:endParaRPr>
          </a:p>
        </p:txBody>
      </p:sp>
      <p:graphicFrame>
        <p:nvGraphicFramePr>
          <p:cNvPr id="68612" name="Object 4"/>
          <p:cNvGraphicFramePr>
            <a:graphicFrameLocks noChangeAspect="1"/>
          </p:cNvGraphicFramePr>
          <p:nvPr>
            <p:extLst>
              <p:ext uri="{D42A27DB-BD31-4B8C-83A1-F6EECF244321}">
                <p14:modId xmlns:p14="http://schemas.microsoft.com/office/powerpoint/2010/main" val="3231614597"/>
              </p:ext>
            </p:extLst>
          </p:nvPr>
        </p:nvGraphicFramePr>
        <p:xfrm>
          <a:off x="3112525" y="1259549"/>
          <a:ext cx="2228850" cy="785812"/>
        </p:xfrm>
        <a:graphic>
          <a:graphicData uri="http://schemas.openxmlformats.org/presentationml/2006/ole">
            <mc:AlternateContent xmlns:mc="http://schemas.openxmlformats.org/markup-compatibility/2006">
              <mc:Choice xmlns:v="urn:schemas-microsoft-com:vml" Requires="v">
                <p:oleObj spid="_x0000_s47249" name="Equation" r:id="rId4" imgW="2984500" imgH="1054100" progId="Equation.DSMT4">
                  <p:embed/>
                </p:oleObj>
              </mc:Choice>
              <mc:Fallback>
                <p:oleObj name="Equation" r:id="rId4" imgW="2984500" imgH="105410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12525" y="1259549"/>
                        <a:ext cx="2228850" cy="785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8613" name="Object 5"/>
          <p:cNvGraphicFramePr>
            <a:graphicFrameLocks noChangeAspect="1"/>
          </p:cNvGraphicFramePr>
          <p:nvPr>
            <p:extLst>
              <p:ext uri="{D42A27DB-BD31-4B8C-83A1-F6EECF244321}">
                <p14:modId xmlns:p14="http://schemas.microsoft.com/office/powerpoint/2010/main" val="2836232437"/>
              </p:ext>
            </p:extLst>
          </p:nvPr>
        </p:nvGraphicFramePr>
        <p:xfrm>
          <a:off x="3070225" y="2430463"/>
          <a:ext cx="2457450" cy="871537"/>
        </p:xfrm>
        <a:graphic>
          <a:graphicData uri="http://schemas.openxmlformats.org/presentationml/2006/ole">
            <mc:AlternateContent xmlns:mc="http://schemas.openxmlformats.org/markup-compatibility/2006">
              <mc:Choice xmlns:v="urn:schemas-microsoft-com:vml" Requires="v">
                <p:oleObj spid="_x0000_s47250" name="Equation" r:id="rId6" imgW="3288960" imgH="1168200" progId="Equation.DSMT4">
                  <p:embed/>
                </p:oleObj>
              </mc:Choice>
              <mc:Fallback>
                <p:oleObj name="Equation" r:id="rId6" imgW="3288960" imgH="1168200" progId="Equation.DSMT4">
                  <p:embed/>
                  <p:pic>
                    <p:nvPicPr>
                      <p:cNvPr id="0" name=""/>
                      <p:cNvPicPr>
                        <a:picLocks noChangeAspect="1" noChangeArrowheads="1"/>
                      </p:cNvPicPr>
                      <p:nvPr/>
                    </p:nvPicPr>
                    <p:blipFill>
                      <a:blip r:embed="rId7"/>
                      <a:srcRect/>
                      <a:stretch>
                        <a:fillRect/>
                      </a:stretch>
                    </p:blipFill>
                    <p:spPr bwMode="auto">
                      <a:xfrm>
                        <a:off x="3070225" y="2430463"/>
                        <a:ext cx="2457450" cy="871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8614" name="Object 6"/>
          <p:cNvGraphicFramePr>
            <a:graphicFrameLocks noChangeAspect="1"/>
          </p:cNvGraphicFramePr>
          <p:nvPr>
            <p:extLst>
              <p:ext uri="{D42A27DB-BD31-4B8C-83A1-F6EECF244321}">
                <p14:modId xmlns:p14="http://schemas.microsoft.com/office/powerpoint/2010/main" val="188510575"/>
              </p:ext>
            </p:extLst>
          </p:nvPr>
        </p:nvGraphicFramePr>
        <p:xfrm>
          <a:off x="3073400" y="3797300"/>
          <a:ext cx="2600325" cy="871538"/>
        </p:xfrm>
        <a:graphic>
          <a:graphicData uri="http://schemas.openxmlformats.org/presentationml/2006/ole">
            <mc:AlternateContent xmlns:mc="http://schemas.openxmlformats.org/markup-compatibility/2006">
              <mc:Choice xmlns:v="urn:schemas-microsoft-com:vml" Requires="v">
                <p:oleObj spid="_x0000_s47251" name="Equation" r:id="rId8" imgW="3479760" imgH="1168200" progId="Equation.DSMT4">
                  <p:embed/>
                </p:oleObj>
              </mc:Choice>
              <mc:Fallback>
                <p:oleObj name="Equation" r:id="rId8" imgW="3479760" imgH="1168200" progId="Equation.DSMT4">
                  <p:embed/>
                  <p:pic>
                    <p:nvPicPr>
                      <p:cNvPr id="0" name=""/>
                      <p:cNvPicPr>
                        <a:picLocks noChangeAspect="1" noChangeArrowheads="1"/>
                      </p:cNvPicPr>
                      <p:nvPr/>
                    </p:nvPicPr>
                    <p:blipFill>
                      <a:blip r:embed="rId9"/>
                      <a:srcRect/>
                      <a:stretch>
                        <a:fillRect/>
                      </a:stretch>
                    </p:blipFill>
                    <p:spPr bwMode="auto">
                      <a:xfrm>
                        <a:off x="3073400" y="3797300"/>
                        <a:ext cx="2600325" cy="871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8615" name="Object 7"/>
          <p:cNvGraphicFramePr>
            <a:graphicFrameLocks noChangeAspect="1"/>
          </p:cNvGraphicFramePr>
          <p:nvPr>
            <p:extLst>
              <p:ext uri="{D42A27DB-BD31-4B8C-83A1-F6EECF244321}">
                <p14:modId xmlns:p14="http://schemas.microsoft.com/office/powerpoint/2010/main" val="282248852"/>
              </p:ext>
            </p:extLst>
          </p:nvPr>
        </p:nvGraphicFramePr>
        <p:xfrm>
          <a:off x="2762250" y="5529263"/>
          <a:ext cx="3208338" cy="1089025"/>
        </p:xfrm>
        <a:graphic>
          <a:graphicData uri="http://schemas.openxmlformats.org/presentationml/2006/ole">
            <mc:AlternateContent xmlns:mc="http://schemas.openxmlformats.org/markup-compatibility/2006">
              <mc:Choice xmlns:v="urn:schemas-microsoft-com:vml" Requires="v">
                <p:oleObj spid="_x0000_s47252" name="Equation" r:id="rId10" imgW="4292280" imgH="1460160" progId="Equation.DSMT4">
                  <p:embed/>
                </p:oleObj>
              </mc:Choice>
              <mc:Fallback>
                <p:oleObj name="Equation" r:id="rId10" imgW="4292280" imgH="1460160" progId="Equation.DSMT4">
                  <p:embed/>
                  <p:pic>
                    <p:nvPicPr>
                      <p:cNvPr id="0" name=""/>
                      <p:cNvPicPr>
                        <a:picLocks noChangeAspect="1" noChangeArrowheads="1"/>
                      </p:cNvPicPr>
                      <p:nvPr/>
                    </p:nvPicPr>
                    <p:blipFill>
                      <a:blip r:embed="rId11"/>
                      <a:srcRect/>
                      <a:stretch>
                        <a:fillRect/>
                      </a:stretch>
                    </p:blipFill>
                    <p:spPr bwMode="auto">
                      <a:xfrm>
                        <a:off x="2762250" y="5529263"/>
                        <a:ext cx="3208338" cy="1089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8616" name="Rectangle 8"/>
          <p:cNvSpPr>
            <a:spLocks noChangeArrowheads="1"/>
          </p:cNvSpPr>
          <p:nvPr/>
        </p:nvSpPr>
        <p:spPr bwMode="auto">
          <a:xfrm>
            <a:off x="6221925" y="1327439"/>
            <a:ext cx="162083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r>
              <a:rPr lang="zh-CN" altLang="en-US" sz="2400">
                <a:solidFill>
                  <a:srgbClr val="FF3300"/>
                </a:solidFill>
                <a:latin typeface="黑体" panose="02010609060101010101" pitchFamily="49" charset="-122"/>
                <a:ea typeface="黑体" panose="02010609060101010101" pitchFamily="49" charset="-122"/>
                <a:cs typeface="Times New Roman" panose="02020603050405020304" pitchFamily="18" charset="0"/>
              </a:rPr>
              <a:t>不连续 </a:t>
            </a:r>
          </a:p>
        </p:txBody>
      </p:sp>
      <p:sp>
        <p:nvSpPr>
          <p:cNvPr id="68617" name="Rectangle 9"/>
          <p:cNvSpPr>
            <a:spLocks noChangeArrowheads="1"/>
          </p:cNvSpPr>
          <p:nvPr/>
        </p:nvSpPr>
        <p:spPr bwMode="auto">
          <a:xfrm>
            <a:off x="6294950" y="2335501"/>
            <a:ext cx="208756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r>
              <a:rPr lang="zh-CN" altLang="en-US" sz="2400">
                <a:solidFill>
                  <a:srgbClr val="FF3300"/>
                </a:solidFill>
                <a:latin typeface="黑体" panose="02010609060101010101" pitchFamily="49" charset="-122"/>
                <a:ea typeface="黑体" panose="02010609060101010101" pitchFamily="49" charset="-122"/>
                <a:cs typeface="Times New Roman" panose="02020603050405020304" pitchFamily="18" charset="0"/>
              </a:rPr>
              <a:t>梯度不连续</a:t>
            </a:r>
          </a:p>
        </p:txBody>
      </p:sp>
      <p:sp>
        <p:nvSpPr>
          <p:cNvPr id="68618" name="Rectangle 10"/>
          <p:cNvSpPr>
            <a:spLocks noChangeArrowheads="1"/>
          </p:cNvSpPr>
          <p:nvPr/>
        </p:nvSpPr>
        <p:spPr bwMode="auto">
          <a:xfrm>
            <a:off x="6366387" y="3416589"/>
            <a:ext cx="208756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r>
              <a:rPr lang="zh-CN" altLang="en-US" sz="2400">
                <a:solidFill>
                  <a:srgbClr val="FF3300"/>
                </a:solidFill>
                <a:latin typeface="黑体" panose="02010609060101010101" pitchFamily="49" charset="-122"/>
                <a:ea typeface="黑体" panose="02010609060101010101" pitchFamily="49" charset="-122"/>
                <a:cs typeface="Times New Roman" panose="02020603050405020304" pitchFamily="18" charset="0"/>
              </a:rPr>
              <a:t>梯度连续</a:t>
            </a:r>
          </a:p>
        </p:txBody>
      </p:sp>
      <p:sp>
        <p:nvSpPr>
          <p:cNvPr id="68619" name="Rectangle 11"/>
          <p:cNvSpPr>
            <a:spLocks noChangeArrowheads="1"/>
          </p:cNvSpPr>
          <p:nvPr/>
        </p:nvSpPr>
        <p:spPr bwMode="auto">
          <a:xfrm>
            <a:off x="6366387" y="4496089"/>
            <a:ext cx="230505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r>
              <a:rPr lang="zh-CN" altLang="en-US" sz="2400" dirty="0">
                <a:solidFill>
                  <a:srgbClr val="FF3300"/>
                </a:solidFill>
                <a:latin typeface="黑体" panose="02010609060101010101" pitchFamily="49" charset="-122"/>
                <a:ea typeface="黑体" panose="02010609060101010101" pitchFamily="49" charset="-122"/>
                <a:cs typeface="Times New Roman" panose="02020603050405020304" pitchFamily="18" charset="0"/>
              </a:rPr>
              <a:t>克服边界点及</a:t>
            </a:r>
            <a:r>
              <a:rPr lang="en-US" altLang="zh-CN" sz="2400" dirty="0">
                <a:solidFill>
                  <a:srgbClr val="FF3300"/>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400" b="1" dirty="0">
                <a:solidFill>
                  <a:srgbClr val="FF3300"/>
                </a:solidFill>
                <a:latin typeface="Times New Roman" panose="02020603050405020304" pitchFamily="18" charset="0"/>
                <a:ea typeface="黑体" panose="02010609060101010101" pitchFamily="49" charset="-122"/>
                <a:cs typeface="Times New Roman" panose="02020603050405020304" pitchFamily="18" charset="0"/>
              </a:rPr>
              <a:t>y</a:t>
            </a:r>
            <a:r>
              <a:rPr lang="en-US" altLang="zh-CN" sz="2400" dirty="0">
                <a:solidFill>
                  <a:srgbClr val="FF33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en-US" sz="2400" dirty="0">
                <a:solidFill>
                  <a:srgbClr val="FF3300"/>
                </a:solidFill>
                <a:latin typeface="黑体" panose="02010609060101010101" pitchFamily="49" charset="-122"/>
                <a:ea typeface="黑体" panose="02010609060101010101" pitchFamily="49" charset="-122"/>
                <a:cs typeface="Times New Roman" panose="02020603050405020304" pitchFamily="18" charset="0"/>
              </a:rPr>
              <a:t>的影响</a:t>
            </a:r>
          </a:p>
        </p:txBody>
      </p:sp>
      <p:sp>
        <p:nvSpPr>
          <p:cNvPr id="68620" name="Line 12"/>
          <p:cNvSpPr>
            <a:spLocks noChangeShapeType="1"/>
          </p:cNvSpPr>
          <p:nvPr/>
        </p:nvSpPr>
        <p:spPr bwMode="auto">
          <a:xfrm>
            <a:off x="7014087" y="1832264"/>
            <a:ext cx="0" cy="431800"/>
          </a:xfrm>
          <a:prstGeom prst="line">
            <a:avLst/>
          </a:prstGeom>
          <a:noFill/>
          <a:ln w="57150">
            <a:solidFill>
              <a:srgbClr val="00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latin typeface="黑体" panose="02010609060101010101" pitchFamily="49" charset="-122"/>
              <a:ea typeface="黑体" panose="02010609060101010101" pitchFamily="49" charset="-122"/>
              <a:cs typeface="Times New Roman" panose="02020603050405020304" pitchFamily="18" charset="0"/>
            </a:endParaRPr>
          </a:p>
        </p:txBody>
      </p:sp>
      <p:sp>
        <p:nvSpPr>
          <p:cNvPr id="68621" name="Line 13"/>
          <p:cNvSpPr>
            <a:spLocks noChangeShapeType="1"/>
          </p:cNvSpPr>
          <p:nvPr/>
        </p:nvSpPr>
        <p:spPr bwMode="auto">
          <a:xfrm>
            <a:off x="7014087" y="2984789"/>
            <a:ext cx="0" cy="431800"/>
          </a:xfrm>
          <a:prstGeom prst="line">
            <a:avLst/>
          </a:prstGeom>
          <a:noFill/>
          <a:ln w="57150">
            <a:solidFill>
              <a:srgbClr val="00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latin typeface="黑体" panose="02010609060101010101" pitchFamily="49" charset="-122"/>
              <a:ea typeface="黑体" panose="02010609060101010101" pitchFamily="49" charset="-122"/>
              <a:cs typeface="Times New Roman" panose="02020603050405020304" pitchFamily="18" charset="0"/>
            </a:endParaRPr>
          </a:p>
        </p:txBody>
      </p:sp>
      <p:sp>
        <p:nvSpPr>
          <p:cNvPr id="68622" name="Line 14"/>
          <p:cNvSpPr>
            <a:spLocks noChangeShapeType="1"/>
          </p:cNvSpPr>
          <p:nvPr/>
        </p:nvSpPr>
        <p:spPr bwMode="auto">
          <a:xfrm>
            <a:off x="7014087" y="3992851"/>
            <a:ext cx="0" cy="431800"/>
          </a:xfrm>
          <a:prstGeom prst="line">
            <a:avLst/>
          </a:prstGeom>
          <a:noFill/>
          <a:ln w="57150">
            <a:solidFill>
              <a:srgbClr val="00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latin typeface="黑体" panose="02010609060101010101" pitchFamily="49" charset="-122"/>
              <a:ea typeface="黑体" panose="02010609060101010101" pitchFamily="49" charset="-122"/>
              <a:cs typeface="Times New Roman" panose="02020603050405020304" pitchFamily="18" charset="0"/>
            </a:endParaRPr>
          </a:p>
        </p:txBody>
      </p:sp>
      <p:sp>
        <p:nvSpPr>
          <p:cNvPr id="68623" name="Line 15"/>
          <p:cNvSpPr>
            <a:spLocks noChangeShapeType="1"/>
          </p:cNvSpPr>
          <p:nvPr/>
        </p:nvSpPr>
        <p:spPr bwMode="auto">
          <a:xfrm flipV="1">
            <a:off x="5940152" y="5944921"/>
            <a:ext cx="659086" cy="97086"/>
          </a:xfrm>
          <a:prstGeom prst="line">
            <a:avLst/>
          </a:prstGeom>
          <a:noFill/>
          <a:ln w="57150">
            <a:solidFill>
              <a:srgbClr val="00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8624" name="Rectangle 16"/>
          <p:cNvSpPr>
            <a:spLocks noChangeArrowheads="1"/>
          </p:cNvSpPr>
          <p:nvPr/>
        </p:nvSpPr>
        <p:spPr bwMode="auto">
          <a:xfrm>
            <a:off x="6599238" y="5683324"/>
            <a:ext cx="208756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r>
              <a:rPr lang="zh-CN" altLang="en-US" sz="2400" dirty="0">
                <a:solidFill>
                  <a:srgbClr val="FF3300"/>
                </a:solidFill>
                <a:latin typeface="黑体" panose="02010609060101010101" pitchFamily="49" charset="-122"/>
                <a:ea typeface="黑体" panose="02010609060101010101" pitchFamily="49" charset="-122"/>
                <a:cs typeface="Times New Roman" panose="02020603050405020304" pitchFamily="18" charset="0"/>
              </a:rPr>
              <a:t>松弛算法</a:t>
            </a:r>
          </a:p>
        </p:txBody>
      </p:sp>
    </p:spTree>
    <p:extLst>
      <p:ext uri="{BB962C8B-B14F-4D97-AF65-F5344CB8AC3E}">
        <p14:creationId xmlns:p14="http://schemas.microsoft.com/office/powerpoint/2010/main" val="6921135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0658" name="Picture 2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59338" y="3429000"/>
            <a:ext cx="3816350" cy="3467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0659" name="Picture 1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9388" y="260350"/>
            <a:ext cx="3671887" cy="327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0660" name="Picture 2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32363" y="333375"/>
            <a:ext cx="3600450" cy="3157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0661" name="Picture 2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3529013"/>
            <a:ext cx="3779838" cy="3328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845433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4" name="Rectangle 2"/>
          <p:cNvSpPr>
            <a:spLocks noGrp="1" noChangeArrowheads="1"/>
          </p:cNvSpPr>
          <p:nvPr>
            <p:ph type="title"/>
          </p:nvPr>
        </p:nvSpPr>
        <p:spPr>
          <a:xfrm>
            <a:off x="323850" y="431800"/>
            <a:ext cx="8496300" cy="909638"/>
          </a:xfrm>
        </p:spPr>
        <p:txBody>
          <a:bodyPr>
            <a:normAutofit fontScale="90000"/>
          </a:bodyPr>
          <a:lstStyle/>
          <a:p>
            <a:pPr eaLnBrk="1" hangingPunct="1">
              <a:defRPr/>
            </a:pPr>
            <a:r>
              <a:rPr lang="zh-CN" altLang="en-US" dirty="0">
                <a:latin typeface="黑体" panose="02010609060101010101" pitchFamily="49" charset="-122"/>
                <a:ea typeface="黑体" panose="02010609060101010101" pitchFamily="49" charset="-122"/>
              </a:rPr>
              <a:t>线性不可分情况</a:t>
            </a:r>
            <a:br>
              <a:rPr lang="en-US" altLang="zh-CN" dirty="0">
                <a:latin typeface="黑体" panose="02010609060101010101" pitchFamily="49" charset="-122"/>
                <a:ea typeface="黑体" panose="02010609060101010101" pitchFamily="49" charset="-122"/>
              </a:rPr>
            </a:br>
            <a:r>
              <a:rPr lang="en-US" altLang="zh-CN" dirty="0">
                <a:latin typeface="黑体" panose="02010609060101010101" pitchFamily="49" charset="-122"/>
                <a:ea typeface="黑体" panose="02010609060101010101" pitchFamily="49" charset="-122"/>
              </a:rPr>
              <a:t>——</a:t>
            </a:r>
            <a:r>
              <a:rPr lang="zh-CN" altLang="en-US" sz="3200" dirty="0">
                <a:latin typeface="黑体" panose="02010609060101010101" pitchFamily="49" charset="-122"/>
                <a:ea typeface="黑体" panose="02010609060101010101" pitchFamily="49" charset="-122"/>
              </a:rPr>
              <a:t>思路</a:t>
            </a:r>
            <a:r>
              <a:rPr lang="en-US" altLang="zh-CN" sz="3200" dirty="0">
                <a:latin typeface="黑体" panose="02010609060101010101" pitchFamily="49" charset="-122"/>
                <a:ea typeface="黑体" panose="02010609060101010101" pitchFamily="49" charset="-122"/>
              </a:rPr>
              <a:t>1</a:t>
            </a:r>
            <a:r>
              <a:rPr lang="zh-CN" altLang="en-US" sz="3200" dirty="0">
                <a:latin typeface="黑体" panose="02010609060101010101" pitchFamily="49" charset="-122"/>
                <a:ea typeface="黑体" panose="02010609060101010101" pitchFamily="49" charset="-122"/>
              </a:rPr>
              <a:t>：降低要求（</a:t>
            </a:r>
            <a:r>
              <a:rPr lang="zh-CN" altLang="zh-CN" sz="3200" kern="100" dirty="0">
                <a:latin typeface="黑体" panose="02010609060101010101" pitchFamily="49" charset="-122"/>
                <a:ea typeface="黑体" panose="02010609060101010101" pitchFamily="49" charset="-122"/>
                <a:cs typeface="Times New Roman" panose="02020603050405020304" pitchFamily="18" charset="0"/>
              </a:rPr>
              <a:t>口袋算法</a:t>
            </a:r>
            <a:r>
              <a:rPr lang="zh-CN" altLang="en-US" sz="3200" kern="100" dirty="0">
                <a:latin typeface="黑体" panose="02010609060101010101" pitchFamily="49" charset="-122"/>
                <a:ea typeface="黑体" panose="02010609060101010101" pitchFamily="49" charset="-122"/>
                <a:cs typeface="Times New Roman" panose="02020603050405020304" pitchFamily="18" charset="0"/>
              </a:rPr>
              <a:t>）</a:t>
            </a:r>
            <a:endParaRPr lang="zh-CN" altLang="en-US" sz="3200" dirty="0">
              <a:latin typeface="黑体" panose="02010609060101010101" pitchFamily="49" charset="-122"/>
              <a:ea typeface="黑体" panose="02010609060101010101" pitchFamily="49" charset="-122"/>
            </a:endParaRPr>
          </a:p>
        </p:txBody>
      </p:sp>
      <p:graphicFrame>
        <p:nvGraphicFramePr>
          <p:cNvPr id="80899" name="Object 3"/>
          <p:cNvGraphicFramePr>
            <a:graphicFrameLocks noGrp="1" noChangeAspect="1"/>
          </p:cNvGraphicFramePr>
          <p:nvPr>
            <p:ph idx="1"/>
            <p:extLst>
              <p:ext uri="{D42A27DB-BD31-4B8C-83A1-F6EECF244321}">
                <p14:modId xmlns:p14="http://schemas.microsoft.com/office/powerpoint/2010/main" val="1836881456"/>
              </p:ext>
            </p:extLst>
          </p:nvPr>
        </p:nvGraphicFramePr>
        <p:xfrm>
          <a:off x="4859338" y="1363663"/>
          <a:ext cx="4140200" cy="2928937"/>
        </p:xfrm>
        <a:graphic>
          <a:graphicData uri="http://schemas.openxmlformats.org/presentationml/2006/ole">
            <mc:AlternateContent xmlns:mc="http://schemas.openxmlformats.org/markup-compatibility/2006">
              <mc:Choice xmlns:v="urn:schemas-microsoft-com:vml" Requires="v">
                <p:oleObj spid="_x0000_s34887" name="Image" r:id="rId3" imgW="5053968" imgH="3225397" progId="Photoshop.Image.7">
                  <p:embed/>
                </p:oleObj>
              </mc:Choice>
              <mc:Fallback>
                <p:oleObj name="Image" r:id="rId3" imgW="5053968" imgH="3225397" progId="Photoshop.Image.7">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59338" y="1363663"/>
                        <a:ext cx="4140200" cy="2928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0900" name="Line 4"/>
          <p:cNvSpPr>
            <a:spLocks noChangeShapeType="1"/>
          </p:cNvSpPr>
          <p:nvPr/>
        </p:nvSpPr>
        <p:spPr bwMode="auto">
          <a:xfrm>
            <a:off x="6084888" y="1579563"/>
            <a:ext cx="1582737" cy="21590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黑体" panose="02010609060101010101" pitchFamily="49" charset="-122"/>
              <a:ea typeface="黑体" panose="02010609060101010101" pitchFamily="49" charset="-122"/>
            </a:endParaRPr>
          </a:p>
        </p:txBody>
      </p:sp>
      <p:graphicFrame>
        <p:nvGraphicFramePr>
          <p:cNvPr id="80901" name="Object 5"/>
          <p:cNvGraphicFramePr>
            <a:graphicFrameLocks noChangeAspect="1"/>
          </p:cNvGraphicFramePr>
          <p:nvPr>
            <p:extLst>
              <p:ext uri="{D42A27DB-BD31-4B8C-83A1-F6EECF244321}">
                <p14:modId xmlns:p14="http://schemas.microsoft.com/office/powerpoint/2010/main" val="3883271939"/>
              </p:ext>
            </p:extLst>
          </p:nvPr>
        </p:nvGraphicFramePr>
        <p:xfrm>
          <a:off x="323850" y="1435100"/>
          <a:ext cx="3673475" cy="2844800"/>
        </p:xfrm>
        <a:graphic>
          <a:graphicData uri="http://schemas.openxmlformats.org/presentationml/2006/ole">
            <mc:AlternateContent xmlns:mc="http://schemas.openxmlformats.org/markup-compatibility/2006">
              <mc:Choice xmlns:v="urn:schemas-microsoft-com:vml" Requires="v">
                <p:oleObj spid="_x0000_s34888" name="Image" r:id="rId5" imgW="8876190" imgH="4457143" progId="Photoshop.Image.7">
                  <p:embed/>
                </p:oleObj>
              </mc:Choice>
              <mc:Fallback>
                <p:oleObj name="Image" r:id="rId5" imgW="8876190" imgH="4457143" progId="Photoshop.Image.7">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3850" y="1435100"/>
                        <a:ext cx="3673475" cy="284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0902" name="Line 6"/>
          <p:cNvSpPr>
            <a:spLocks noChangeShapeType="1"/>
          </p:cNvSpPr>
          <p:nvPr/>
        </p:nvSpPr>
        <p:spPr bwMode="auto">
          <a:xfrm>
            <a:off x="1835150" y="1651000"/>
            <a:ext cx="1800225" cy="208756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黑体" panose="02010609060101010101" pitchFamily="49" charset="-122"/>
              <a:ea typeface="黑体" panose="02010609060101010101" pitchFamily="49" charset="-122"/>
            </a:endParaRPr>
          </a:p>
        </p:txBody>
      </p:sp>
      <p:sp>
        <p:nvSpPr>
          <p:cNvPr id="15" name="Rectangle 12"/>
          <p:cNvSpPr>
            <a:spLocks noChangeArrowheads="1"/>
          </p:cNvSpPr>
          <p:nvPr/>
        </p:nvSpPr>
        <p:spPr bwMode="auto">
          <a:xfrm>
            <a:off x="1475656" y="4394514"/>
            <a:ext cx="1627188"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zh-CN" altLang="en-US" sz="2800" dirty="0">
                <a:solidFill>
                  <a:srgbClr val="FF3300"/>
                </a:solidFill>
                <a:latin typeface="黑体" panose="02010609060101010101" pitchFamily="49" charset="-122"/>
                <a:ea typeface="黑体" panose="02010609060101010101" pitchFamily="49" charset="-122"/>
              </a:rPr>
              <a:t>全部分对</a:t>
            </a:r>
          </a:p>
        </p:txBody>
      </p:sp>
      <p:sp>
        <p:nvSpPr>
          <p:cNvPr id="16" name="Line 10"/>
          <p:cNvSpPr>
            <a:spLocks noChangeShapeType="1"/>
          </p:cNvSpPr>
          <p:nvPr/>
        </p:nvSpPr>
        <p:spPr bwMode="auto">
          <a:xfrm>
            <a:off x="4041776" y="4653136"/>
            <a:ext cx="936625" cy="0"/>
          </a:xfrm>
          <a:prstGeom prst="line">
            <a:avLst/>
          </a:prstGeom>
          <a:noFill/>
          <a:ln w="76200">
            <a:solidFill>
              <a:srgbClr val="00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黑体" panose="02010609060101010101" pitchFamily="49" charset="-122"/>
              <a:ea typeface="黑体" panose="02010609060101010101" pitchFamily="49" charset="-122"/>
            </a:endParaRPr>
          </a:p>
        </p:txBody>
      </p:sp>
      <p:sp>
        <p:nvSpPr>
          <p:cNvPr id="17" name="Rectangle 12"/>
          <p:cNvSpPr>
            <a:spLocks noChangeArrowheads="1"/>
          </p:cNvSpPr>
          <p:nvPr/>
        </p:nvSpPr>
        <p:spPr bwMode="auto">
          <a:xfrm>
            <a:off x="5681663" y="4364038"/>
            <a:ext cx="1627187"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zh-CN" altLang="en-US" sz="2800" dirty="0">
                <a:solidFill>
                  <a:srgbClr val="FF3300"/>
                </a:solidFill>
                <a:latin typeface="黑体" panose="02010609060101010101" pitchFamily="49" charset="-122"/>
                <a:ea typeface="黑体" panose="02010609060101010101" pitchFamily="49" charset="-122"/>
              </a:rPr>
              <a:t>尽力分对</a:t>
            </a:r>
          </a:p>
        </p:txBody>
      </p:sp>
      <p:sp>
        <p:nvSpPr>
          <p:cNvPr id="80906" name="矩形 2"/>
          <p:cNvSpPr>
            <a:spLocks noChangeArrowheads="1"/>
          </p:cNvSpPr>
          <p:nvPr/>
        </p:nvSpPr>
        <p:spPr bwMode="auto">
          <a:xfrm>
            <a:off x="900113" y="5002213"/>
            <a:ext cx="7632700"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r>
              <a:rPr lang="zh-CN" altLang="zh-CN" sz="2400" dirty="0">
                <a:latin typeface="黑体" panose="02010609060101010101" pitchFamily="49" charset="-122"/>
                <a:ea typeface="黑体" panose="02010609060101010101" pitchFamily="49" charset="-122"/>
              </a:rPr>
              <a:t>每一轮学习之后</a:t>
            </a:r>
            <a:r>
              <a:rPr lang="zh-CN" altLang="en-US" sz="2400" dirty="0">
                <a:latin typeface="黑体" panose="02010609060101010101" pitchFamily="49" charset="-122"/>
                <a:ea typeface="黑体" panose="02010609060101010101" pitchFamily="49" charset="-122"/>
              </a:rPr>
              <a:t>，</a:t>
            </a:r>
            <a:r>
              <a:rPr lang="zh-CN" altLang="zh-CN" sz="2400" dirty="0">
                <a:latin typeface="黑体" panose="02010609060101010101" pitchFamily="49" charset="-122"/>
                <a:ea typeface="黑体" panose="02010609060101010101" pitchFamily="49" charset="-122"/>
              </a:rPr>
              <a:t>如果更新权值能够正确识别更多的训练样本，则将其放入</a:t>
            </a:r>
            <a:r>
              <a:rPr lang="en-US" altLang="zh-CN" sz="2400" dirty="0">
                <a:latin typeface="黑体" panose="02010609060101010101" pitchFamily="49" charset="-122"/>
                <a:ea typeface="黑体" panose="02010609060101010101" pitchFamily="49" charset="-122"/>
              </a:rPr>
              <a:t>“</a:t>
            </a:r>
            <a:r>
              <a:rPr lang="zh-CN" altLang="zh-CN" sz="2400" dirty="0">
                <a:latin typeface="黑体" panose="02010609060101010101" pitchFamily="49" charset="-122"/>
                <a:ea typeface="黑体" panose="02010609060101010101" pitchFamily="49" charset="-122"/>
              </a:rPr>
              <a:t>口袋</a:t>
            </a:r>
            <a:r>
              <a:rPr lang="en-US" altLang="zh-CN" sz="2400" dirty="0">
                <a:latin typeface="黑体" panose="02010609060101010101" pitchFamily="49" charset="-122"/>
                <a:ea typeface="黑体" panose="02010609060101010101" pitchFamily="49" charset="-122"/>
              </a:rPr>
              <a:t>”</a:t>
            </a:r>
            <a:r>
              <a:rPr lang="zh-CN" altLang="en-US" sz="2400" dirty="0">
                <a:latin typeface="黑体" panose="02010609060101010101" pitchFamily="49" charset="-122"/>
                <a:ea typeface="黑体" panose="02010609060101010101" pitchFamily="49" charset="-122"/>
              </a:rPr>
              <a:t>。</a:t>
            </a:r>
          </a:p>
        </p:txBody>
      </p:sp>
      <p:sp>
        <p:nvSpPr>
          <p:cNvPr id="4" name="矩形 3"/>
          <p:cNvSpPr/>
          <p:nvPr/>
        </p:nvSpPr>
        <p:spPr>
          <a:xfrm>
            <a:off x="900113" y="5915025"/>
            <a:ext cx="7488237" cy="461963"/>
          </a:xfrm>
          <a:prstGeom prst="rect">
            <a:avLst/>
          </a:prstGeom>
        </p:spPr>
        <p:txBody>
          <a:bodyPr>
            <a:spAutoFit/>
          </a:bodyPr>
          <a:lstStyle/>
          <a:p>
            <a:pPr eaLnBrk="1" hangingPunct="1">
              <a:defRPr/>
            </a:pPr>
            <a:r>
              <a:rPr lang="zh-CN" altLang="zh-CN" sz="2400" kern="100" dirty="0">
                <a:latin typeface="黑体" panose="02010609060101010101" pitchFamily="49" charset="-122"/>
                <a:ea typeface="黑体" panose="02010609060101010101" pitchFamily="49" charset="-122"/>
                <a:cs typeface="Times New Roman" panose="02020603050405020304" pitchFamily="18" charset="0"/>
              </a:rPr>
              <a:t>依据概率</a:t>
            </a:r>
            <a:r>
              <a:rPr lang="en-US" altLang="zh-CN" sz="2400" kern="100" dirty="0">
                <a:latin typeface="黑体" panose="02010609060101010101" pitchFamily="49" charset="-122"/>
                <a:ea typeface="黑体" panose="02010609060101010101" pitchFamily="49" charset="-122"/>
              </a:rPr>
              <a:t>1</a:t>
            </a:r>
            <a:r>
              <a:rPr lang="zh-CN" altLang="zh-CN" sz="2400" kern="100" dirty="0">
                <a:latin typeface="黑体" panose="02010609060101010101" pitchFamily="49" charset="-122"/>
                <a:ea typeface="黑体" panose="02010609060101010101" pitchFamily="49" charset="-122"/>
                <a:cs typeface="Times New Roman" panose="02020603050405020304" pitchFamily="18" charset="0"/>
              </a:rPr>
              <a:t>收敛于错误分类训练样本数最少的超平面</a:t>
            </a:r>
            <a:endParaRPr lang="zh-CN" altLang="en-US" sz="2400"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87653115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animEffect transition="in" filter="blinds(horizontal)">
                                      <p:cBhvr>
                                        <p:cTn id="7" dur="500"/>
                                        <p:tgtEl>
                                          <p:spTgt spid="1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blinds(horizontal)">
                                      <p:cBhvr>
                                        <p:cTn id="12" dur="500"/>
                                        <p:tgtEl>
                                          <p:spTgt spid="1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17">
                                            <p:txEl>
                                              <p:pRg st="0" end="0"/>
                                            </p:txEl>
                                          </p:spTgt>
                                        </p:tgtEl>
                                        <p:attrNameLst>
                                          <p:attrName>style.visibility</p:attrName>
                                        </p:attrNameLst>
                                      </p:cBhvr>
                                      <p:to>
                                        <p:strVal val="visible"/>
                                      </p:to>
                                    </p:set>
                                    <p:animEffect transition="in" filter="blinds(horizontal)">
                                      <p:cBhvr>
                                        <p:cTn id="17" dur="500"/>
                                        <p:tgtEl>
                                          <p:spTgt spid="1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1922" name="Object 3"/>
          <p:cNvGraphicFramePr>
            <a:graphicFrameLocks noGrp="1" noChangeAspect="1"/>
          </p:cNvGraphicFramePr>
          <p:nvPr>
            <p:ph idx="1"/>
            <p:extLst>
              <p:ext uri="{D42A27DB-BD31-4B8C-83A1-F6EECF244321}">
                <p14:modId xmlns:p14="http://schemas.microsoft.com/office/powerpoint/2010/main" val="2477173866"/>
              </p:ext>
            </p:extLst>
          </p:nvPr>
        </p:nvGraphicFramePr>
        <p:xfrm>
          <a:off x="4859338" y="1652588"/>
          <a:ext cx="4140200" cy="2928937"/>
        </p:xfrm>
        <a:graphic>
          <a:graphicData uri="http://schemas.openxmlformats.org/presentationml/2006/ole">
            <mc:AlternateContent xmlns:mc="http://schemas.openxmlformats.org/markup-compatibility/2006">
              <mc:Choice xmlns:v="urn:schemas-microsoft-com:vml" Requires="v">
                <p:oleObj spid="_x0000_s33968" name="Image" r:id="rId3" imgW="5053968" imgH="3225397" progId="Photoshop.Image.7">
                  <p:embed/>
                </p:oleObj>
              </mc:Choice>
              <mc:Fallback>
                <p:oleObj name="Image" r:id="rId3" imgW="5053968" imgH="3225397" progId="Photoshop.Image.7">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59338" y="1652588"/>
                        <a:ext cx="4140200" cy="2928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1923" name="Line 4"/>
          <p:cNvSpPr>
            <a:spLocks noChangeShapeType="1"/>
          </p:cNvSpPr>
          <p:nvPr/>
        </p:nvSpPr>
        <p:spPr bwMode="auto">
          <a:xfrm>
            <a:off x="6084888" y="1868488"/>
            <a:ext cx="1582737" cy="21590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黑体" panose="02010609060101010101" pitchFamily="49" charset="-122"/>
              <a:ea typeface="黑体" panose="02010609060101010101" pitchFamily="49" charset="-122"/>
            </a:endParaRPr>
          </a:p>
        </p:txBody>
      </p:sp>
      <p:graphicFrame>
        <p:nvGraphicFramePr>
          <p:cNvPr id="81924" name="Object 5"/>
          <p:cNvGraphicFramePr>
            <a:graphicFrameLocks noChangeAspect="1"/>
          </p:cNvGraphicFramePr>
          <p:nvPr>
            <p:extLst>
              <p:ext uri="{D42A27DB-BD31-4B8C-83A1-F6EECF244321}">
                <p14:modId xmlns:p14="http://schemas.microsoft.com/office/powerpoint/2010/main" val="4123047472"/>
              </p:ext>
            </p:extLst>
          </p:nvPr>
        </p:nvGraphicFramePr>
        <p:xfrm>
          <a:off x="323850" y="1724025"/>
          <a:ext cx="3673475" cy="2844800"/>
        </p:xfrm>
        <a:graphic>
          <a:graphicData uri="http://schemas.openxmlformats.org/presentationml/2006/ole">
            <mc:AlternateContent xmlns:mc="http://schemas.openxmlformats.org/markup-compatibility/2006">
              <mc:Choice xmlns:v="urn:schemas-microsoft-com:vml" Requires="v">
                <p:oleObj spid="_x0000_s33969" name="Image" r:id="rId5" imgW="8876190" imgH="4457143" progId="Photoshop.Image.7">
                  <p:embed/>
                </p:oleObj>
              </mc:Choice>
              <mc:Fallback>
                <p:oleObj name="Image" r:id="rId5" imgW="8876190" imgH="4457143" progId="Photoshop.Image.7">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3850" y="1724025"/>
                        <a:ext cx="3673475" cy="284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1925" name="Line 6"/>
          <p:cNvSpPr>
            <a:spLocks noChangeShapeType="1"/>
          </p:cNvSpPr>
          <p:nvPr/>
        </p:nvSpPr>
        <p:spPr bwMode="auto">
          <a:xfrm>
            <a:off x="1835150" y="1939925"/>
            <a:ext cx="1800225" cy="208756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黑体" panose="02010609060101010101" pitchFamily="49" charset="-122"/>
              <a:ea typeface="黑体" panose="02010609060101010101" pitchFamily="49" charset="-122"/>
            </a:endParaRPr>
          </a:p>
        </p:txBody>
      </p:sp>
      <p:graphicFrame>
        <p:nvGraphicFramePr>
          <p:cNvPr id="243719" name="Object 7"/>
          <p:cNvGraphicFramePr>
            <a:graphicFrameLocks noChangeAspect="1"/>
          </p:cNvGraphicFramePr>
          <p:nvPr>
            <p:extLst>
              <p:ext uri="{D42A27DB-BD31-4B8C-83A1-F6EECF244321}">
                <p14:modId xmlns:p14="http://schemas.microsoft.com/office/powerpoint/2010/main" val="871005750"/>
              </p:ext>
            </p:extLst>
          </p:nvPr>
        </p:nvGraphicFramePr>
        <p:xfrm>
          <a:off x="1443038" y="4365625"/>
          <a:ext cx="1435100" cy="566738"/>
        </p:xfrm>
        <a:graphic>
          <a:graphicData uri="http://schemas.openxmlformats.org/presentationml/2006/ole">
            <mc:AlternateContent xmlns:mc="http://schemas.openxmlformats.org/markup-compatibility/2006">
              <mc:Choice xmlns:v="urn:schemas-microsoft-com:vml" Requires="v">
                <p:oleObj spid="_x0000_s33970" name="Equation" r:id="rId7" imgW="1638000" imgH="647640" progId="Equation.DSMT4">
                  <p:embed/>
                </p:oleObj>
              </mc:Choice>
              <mc:Fallback>
                <p:oleObj name="Equation" r:id="rId7" imgW="1638000" imgH="647640" progId="Equation.DSMT4">
                  <p:embed/>
                  <p:pic>
                    <p:nvPicPr>
                      <p:cNvPr id="0" name=""/>
                      <p:cNvPicPr>
                        <a:picLocks noChangeAspect="1" noChangeArrowheads="1"/>
                      </p:cNvPicPr>
                      <p:nvPr/>
                    </p:nvPicPr>
                    <p:blipFill>
                      <a:blip r:embed="rId8"/>
                      <a:srcRect/>
                      <a:stretch>
                        <a:fillRect/>
                      </a:stretch>
                    </p:blipFill>
                    <p:spPr bwMode="auto">
                      <a:xfrm>
                        <a:off x="1443038" y="4365625"/>
                        <a:ext cx="1435100" cy="566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43720" name="Object 8"/>
          <p:cNvGraphicFramePr>
            <a:graphicFrameLocks noChangeAspect="1"/>
          </p:cNvGraphicFramePr>
          <p:nvPr>
            <p:extLst>
              <p:ext uri="{D42A27DB-BD31-4B8C-83A1-F6EECF244321}">
                <p14:modId xmlns:p14="http://schemas.microsoft.com/office/powerpoint/2010/main" val="3960840306"/>
              </p:ext>
            </p:extLst>
          </p:nvPr>
        </p:nvGraphicFramePr>
        <p:xfrm>
          <a:off x="5380038" y="4241800"/>
          <a:ext cx="2638425" cy="688975"/>
        </p:xfrm>
        <a:graphic>
          <a:graphicData uri="http://schemas.openxmlformats.org/presentationml/2006/ole">
            <mc:AlternateContent xmlns:mc="http://schemas.openxmlformats.org/markup-compatibility/2006">
              <mc:Choice xmlns:v="urn:schemas-microsoft-com:vml" Requires="v">
                <p:oleObj spid="_x0000_s33971" name="Equation" r:id="rId9" imgW="3009600" imgH="787320" progId="Equation.DSMT4">
                  <p:embed/>
                </p:oleObj>
              </mc:Choice>
              <mc:Fallback>
                <p:oleObj name="Equation" r:id="rId9" imgW="3009600" imgH="787320" progId="Equation.DSMT4">
                  <p:embed/>
                  <p:pic>
                    <p:nvPicPr>
                      <p:cNvPr id="0" name=""/>
                      <p:cNvPicPr>
                        <a:picLocks noChangeAspect="1" noChangeArrowheads="1"/>
                      </p:cNvPicPr>
                      <p:nvPr/>
                    </p:nvPicPr>
                    <p:blipFill>
                      <a:blip r:embed="rId10"/>
                      <a:srcRect/>
                      <a:stretch>
                        <a:fillRect/>
                      </a:stretch>
                    </p:blipFill>
                    <p:spPr bwMode="auto">
                      <a:xfrm>
                        <a:off x="5380038" y="4241800"/>
                        <a:ext cx="2638425" cy="688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43721" name="Object 9"/>
          <p:cNvGraphicFramePr>
            <a:graphicFrameLocks noChangeAspect="1"/>
          </p:cNvGraphicFramePr>
          <p:nvPr>
            <p:extLst>
              <p:ext uri="{D42A27DB-BD31-4B8C-83A1-F6EECF244321}">
                <p14:modId xmlns:p14="http://schemas.microsoft.com/office/powerpoint/2010/main" val="1880256150"/>
              </p:ext>
            </p:extLst>
          </p:nvPr>
        </p:nvGraphicFramePr>
        <p:xfrm>
          <a:off x="5902325" y="5445125"/>
          <a:ext cx="2058988" cy="566738"/>
        </p:xfrm>
        <a:graphic>
          <a:graphicData uri="http://schemas.openxmlformats.org/presentationml/2006/ole">
            <mc:AlternateContent xmlns:mc="http://schemas.openxmlformats.org/markup-compatibility/2006">
              <mc:Choice xmlns:v="urn:schemas-microsoft-com:vml" Requires="v">
                <p:oleObj spid="_x0000_s33972" name="Equation" r:id="rId11" imgW="2349360" imgH="647640" progId="Equation.DSMT4">
                  <p:embed/>
                </p:oleObj>
              </mc:Choice>
              <mc:Fallback>
                <p:oleObj name="Equation" r:id="rId11" imgW="2349360" imgH="647640" progId="Equation.DSMT4">
                  <p:embed/>
                  <p:pic>
                    <p:nvPicPr>
                      <p:cNvPr id="0" name=""/>
                      <p:cNvPicPr>
                        <a:picLocks noChangeAspect="1" noChangeArrowheads="1"/>
                      </p:cNvPicPr>
                      <p:nvPr/>
                    </p:nvPicPr>
                    <p:blipFill>
                      <a:blip r:embed="rId12"/>
                      <a:srcRect/>
                      <a:stretch>
                        <a:fillRect/>
                      </a:stretch>
                    </p:blipFill>
                    <p:spPr bwMode="auto">
                      <a:xfrm>
                        <a:off x="5902325" y="5445125"/>
                        <a:ext cx="2058988" cy="566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43722" name="Line 10"/>
          <p:cNvSpPr>
            <a:spLocks noChangeShapeType="1"/>
          </p:cNvSpPr>
          <p:nvPr/>
        </p:nvSpPr>
        <p:spPr bwMode="auto">
          <a:xfrm>
            <a:off x="3779838" y="4652963"/>
            <a:ext cx="936625" cy="0"/>
          </a:xfrm>
          <a:prstGeom prst="line">
            <a:avLst/>
          </a:prstGeom>
          <a:noFill/>
          <a:ln w="76200">
            <a:solidFill>
              <a:srgbClr val="00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黑体" panose="02010609060101010101" pitchFamily="49" charset="-122"/>
              <a:ea typeface="黑体" panose="02010609060101010101" pitchFamily="49" charset="-122"/>
            </a:endParaRPr>
          </a:p>
        </p:txBody>
      </p:sp>
      <p:sp>
        <p:nvSpPr>
          <p:cNvPr id="243723" name="Line 11"/>
          <p:cNvSpPr>
            <a:spLocks noChangeShapeType="1"/>
          </p:cNvSpPr>
          <p:nvPr/>
        </p:nvSpPr>
        <p:spPr bwMode="auto">
          <a:xfrm>
            <a:off x="6877050" y="4868863"/>
            <a:ext cx="0" cy="576262"/>
          </a:xfrm>
          <a:prstGeom prst="line">
            <a:avLst/>
          </a:prstGeom>
          <a:noFill/>
          <a:ln w="76200">
            <a:solidFill>
              <a:srgbClr val="00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黑体" panose="02010609060101010101" pitchFamily="49" charset="-122"/>
              <a:ea typeface="黑体" panose="02010609060101010101" pitchFamily="49" charset="-122"/>
            </a:endParaRPr>
          </a:p>
        </p:txBody>
      </p:sp>
      <p:sp>
        <p:nvSpPr>
          <p:cNvPr id="243724" name="Rectangle 12"/>
          <p:cNvSpPr>
            <a:spLocks noChangeArrowheads="1"/>
          </p:cNvSpPr>
          <p:nvPr/>
        </p:nvSpPr>
        <p:spPr bwMode="auto">
          <a:xfrm>
            <a:off x="684213" y="5099050"/>
            <a:ext cx="234872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zh-CN" altLang="en-US" sz="2800">
                <a:solidFill>
                  <a:srgbClr val="FF3300"/>
                </a:solidFill>
                <a:latin typeface="黑体" panose="02010609060101010101" pitchFamily="49" charset="-122"/>
                <a:ea typeface="黑体" panose="02010609060101010101" pitchFamily="49" charset="-122"/>
              </a:rPr>
              <a:t>不等式组求解</a:t>
            </a:r>
          </a:p>
        </p:txBody>
      </p:sp>
      <p:sp>
        <p:nvSpPr>
          <p:cNvPr id="243725" name="Rectangle 13"/>
          <p:cNvSpPr>
            <a:spLocks noChangeArrowheads="1"/>
          </p:cNvSpPr>
          <p:nvPr/>
        </p:nvSpPr>
        <p:spPr bwMode="auto">
          <a:xfrm>
            <a:off x="5922963" y="6078538"/>
            <a:ext cx="198804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zh-CN" altLang="en-US" sz="2800" dirty="0">
                <a:solidFill>
                  <a:srgbClr val="FF3300"/>
                </a:solidFill>
                <a:latin typeface="黑体" panose="02010609060101010101" pitchFamily="49" charset="-122"/>
                <a:ea typeface="黑体" panose="02010609060101010101" pitchFamily="49" charset="-122"/>
              </a:rPr>
              <a:t>方程组求解</a:t>
            </a:r>
          </a:p>
        </p:txBody>
      </p:sp>
      <p:sp>
        <p:nvSpPr>
          <p:cNvPr id="243726" name="Line 14"/>
          <p:cNvSpPr>
            <a:spLocks noChangeShapeType="1"/>
          </p:cNvSpPr>
          <p:nvPr/>
        </p:nvSpPr>
        <p:spPr bwMode="auto">
          <a:xfrm>
            <a:off x="3348038" y="5516563"/>
            <a:ext cx="2160587" cy="720725"/>
          </a:xfrm>
          <a:prstGeom prst="line">
            <a:avLst/>
          </a:prstGeom>
          <a:noFill/>
          <a:ln w="7620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黑体" panose="02010609060101010101" pitchFamily="49" charset="-122"/>
              <a:ea typeface="黑体" panose="02010609060101010101" pitchFamily="49" charset="-122"/>
            </a:endParaRPr>
          </a:p>
        </p:txBody>
      </p:sp>
      <p:sp>
        <p:nvSpPr>
          <p:cNvPr id="16" name="Rectangle 2"/>
          <p:cNvSpPr>
            <a:spLocks noGrp="1" noChangeArrowheads="1"/>
          </p:cNvSpPr>
          <p:nvPr>
            <p:ph type="title"/>
          </p:nvPr>
        </p:nvSpPr>
        <p:spPr>
          <a:xfrm>
            <a:off x="323850" y="431800"/>
            <a:ext cx="8496300" cy="909638"/>
          </a:xfrm>
        </p:spPr>
        <p:txBody>
          <a:bodyPr>
            <a:normAutofit fontScale="90000"/>
          </a:bodyPr>
          <a:lstStyle/>
          <a:p>
            <a:pPr eaLnBrk="1" hangingPunct="1">
              <a:defRPr/>
            </a:pPr>
            <a:r>
              <a:rPr lang="zh-CN" altLang="en-US" dirty="0">
                <a:latin typeface="黑体" panose="02010609060101010101" pitchFamily="49" charset="-122"/>
                <a:ea typeface="黑体" panose="02010609060101010101" pitchFamily="49" charset="-122"/>
              </a:rPr>
              <a:t>线性不可分情况</a:t>
            </a:r>
            <a:br>
              <a:rPr lang="en-US" altLang="zh-CN" dirty="0">
                <a:latin typeface="黑体" panose="02010609060101010101" pitchFamily="49" charset="-122"/>
                <a:ea typeface="黑体" panose="02010609060101010101" pitchFamily="49" charset="-122"/>
              </a:rPr>
            </a:br>
            <a:r>
              <a:rPr lang="en-US" altLang="zh-CN" dirty="0">
                <a:latin typeface="黑体" panose="02010609060101010101" pitchFamily="49" charset="-122"/>
                <a:ea typeface="黑体" panose="02010609060101010101" pitchFamily="49" charset="-122"/>
              </a:rPr>
              <a:t>——</a:t>
            </a:r>
            <a:r>
              <a:rPr lang="zh-CN" altLang="en-US" sz="3200" dirty="0">
                <a:latin typeface="黑体" panose="02010609060101010101" pitchFamily="49" charset="-122"/>
                <a:ea typeface="黑体" panose="02010609060101010101" pitchFamily="49" charset="-122"/>
              </a:rPr>
              <a:t>思路</a:t>
            </a:r>
            <a:r>
              <a:rPr lang="en-US" altLang="zh-CN" sz="3200" dirty="0">
                <a:latin typeface="黑体" panose="02010609060101010101" pitchFamily="49" charset="-122"/>
                <a:ea typeface="黑体" panose="02010609060101010101" pitchFamily="49" charset="-122"/>
              </a:rPr>
              <a:t>2</a:t>
            </a:r>
            <a:r>
              <a:rPr lang="zh-CN" altLang="en-US" sz="3200" dirty="0">
                <a:latin typeface="黑体" panose="02010609060101010101" pitchFamily="49" charset="-122"/>
                <a:ea typeface="黑体" panose="02010609060101010101" pitchFamily="49" charset="-122"/>
              </a:rPr>
              <a:t>：改变标准（</a:t>
            </a:r>
            <a:r>
              <a:rPr lang="zh-CN" altLang="zh-CN" sz="3200" dirty="0">
                <a:latin typeface="黑体" panose="02010609060101010101" pitchFamily="49" charset="-122"/>
                <a:ea typeface="黑体" panose="02010609060101010101" pitchFamily="49" charset="-122"/>
              </a:rPr>
              <a:t>最小平方误差</a:t>
            </a:r>
            <a:r>
              <a:rPr lang="zh-CN" altLang="en-US" sz="3200" kern="100" dirty="0">
                <a:latin typeface="黑体" panose="02010609060101010101" pitchFamily="49" charset="-122"/>
                <a:ea typeface="黑体" panose="02010609060101010101" pitchFamily="49" charset="-122"/>
                <a:cs typeface="Times New Roman" panose="02020603050405020304" pitchFamily="18" charset="0"/>
              </a:rPr>
              <a:t>）</a:t>
            </a:r>
            <a:endParaRPr lang="zh-CN" altLang="en-US" sz="3200"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74598831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43719"/>
                                        </p:tgtEl>
                                        <p:attrNameLst>
                                          <p:attrName>style.visibility</p:attrName>
                                        </p:attrNameLst>
                                      </p:cBhvr>
                                      <p:to>
                                        <p:strVal val="visible"/>
                                      </p:to>
                                    </p:set>
                                    <p:animEffect transition="in" filter="blinds(horizontal)">
                                      <p:cBhvr>
                                        <p:cTn id="7" dur="500"/>
                                        <p:tgtEl>
                                          <p:spTgt spid="24371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43722"/>
                                        </p:tgtEl>
                                        <p:attrNameLst>
                                          <p:attrName>style.visibility</p:attrName>
                                        </p:attrNameLst>
                                      </p:cBhvr>
                                      <p:to>
                                        <p:strVal val="visible"/>
                                      </p:to>
                                    </p:set>
                                    <p:animEffect transition="in" filter="blinds(horizontal)">
                                      <p:cBhvr>
                                        <p:cTn id="12" dur="500"/>
                                        <p:tgtEl>
                                          <p:spTgt spid="243722"/>
                                        </p:tgtEl>
                                      </p:cBhvr>
                                    </p:animEffect>
                                  </p:childTnLst>
                                </p:cTn>
                              </p:par>
                              <p:par>
                                <p:cTn id="13" presetID="3" presetClass="entr" presetSubtype="10" fill="hold" nodeType="withEffect">
                                  <p:stCondLst>
                                    <p:cond delay="0"/>
                                  </p:stCondLst>
                                  <p:childTnLst>
                                    <p:set>
                                      <p:cBhvr>
                                        <p:cTn id="14" dur="1" fill="hold">
                                          <p:stCondLst>
                                            <p:cond delay="0"/>
                                          </p:stCondLst>
                                        </p:cTn>
                                        <p:tgtEl>
                                          <p:spTgt spid="243720"/>
                                        </p:tgtEl>
                                        <p:attrNameLst>
                                          <p:attrName>style.visibility</p:attrName>
                                        </p:attrNameLst>
                                      </p:cBhvr>
                                      <p:to>
                                        <p:strVal val="visible"/>
                                      </p:to>
                                    </p:set>
                                    <p:animEffect transition="in" filter="blinds(horizontal)">
                                      <p:cBhvr>
                                        <p:cTn id="15" dur="500"/>
                                        <p:tgtEl>
                                          <p:spTgt spid="243720"/>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243723"/>
                                        </p:tgtEl>
                                        <p:attrNameLst>
                                          <p:attrName>style.visibility</p:attrName>
                                        </p:attrNameLst>
                                      </p:cBhvr>
                                      <p:to>
                                        <p:strVal val="visible"/>
                                      </p:to>
                                    </p:set>
                                    <p:animEffect transition="in" filter="blinds(horizontal)">
                                      <p:cBhvr>
                                        <p:cTn id="20" dur="500"/>
                                        <p:tgtEl>
                                          <p:spTgt spid="243723"/>
                                        </p:tgtEl>
                                      </p:cBhvr>
                                    </p:animEffect>
                                  </p:childTnLst>
                                </p:cTn>
                              </p:par>
                              <p:par>
                                <p:cTn id="21" presetID="3" presetClass="entr" presetSubtype="10" fill="hold" nodeType="withEffect">
                                  <p:stCondLst>
                                    <p:cond delay="0"/>
                                  </p:stCondLst>
                                  <p:childTnLst>
                                    <p:set>
                                      <p:cBhvr>
                                        <p:cTn id="22" dur="1" fill="hold">
                                          <p:stCondLst>
                                            <p:cond delay="0"/>
                                          </p:stCondLst>
                                        </p:cTn>
                                        <p:tgtEl>
                                          <p:spTgt spid="243721"/>
                                        </p:tgtEl>
                                        <p:attrNameLst>
                                          <p:attrName>style.visibility</p:attrName>
                                        </p:attrNameLst>
                                      </p:cBhvr>
                                      <p:to>
                                        <p:strVal val="visible"/>
                                      </p:to>
                                    </p:set>
                                    <p:animEffect transition="in" filter="blinds(horizontal)">
                                      <p:cBhvr>
                                        <p:cTn id="23" dur="500"/>
                                        <p:tgtEl>
                                          <p:spTgt spid="243721"/>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3" presetClass="entr" presetSubtype="10" fill="hold" nodeType="clickEffect">
                                  <p:stCondLst>
                                    <p:cond delay="0"/>
                                  </p:stCondLst>
                                  <p:childTnLst>
                                    <p:set>
                                      <p:cBhvr>
                                        <p:cTn id="27" dur="1" fill="hold">
                                          <p:stCondLst>
                                            <p:cond delay="0"/>
                                          </p:stCondLst>
                                        </p:cTn>
                                        <p:tgtEl>
                                          <p:spTgt spid="243724">
                                            <p:txEl>
                                              <p:pRg st="0" end="0"/>
                                            </p:txEl>
                                          </p:spTgt>
                                        </p:tgtEl>
                                        <p:attrNameLst>
                                          <p:attrName>style.visibility</p:attrName>
                                        </p:attrNameLst>
                                      </p:cBhvr>
                                      <p:to>
                                        <p:strVal val="visible"/>
                                      </p:to>
                                    </p:set>
                                    <p:animEffect transition="in" filter="blinds(horizontal)">
                                      <p:cBhvr>
                                        <p:cTn id="28" dur="500"/>
                                        <p:tgtEl>
                                          <p:spTgt spid="243724">
                                            <p:txEl>
                                              <p:pRg st="0" end="0"/>
                                            </p:txEl>
                                          </p:spTgt>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243726"/>
                                        </p:tgtEl>
                                        <p:attrNameLst>
                                          <p:attrName>style.visibility</p:attrName>
                                        </p:attrNameLst>
                                      </p:cBhvr>
                                      <p:to>
                                        <p:strVal val="visible"/>
                                      </p:to>
                                    </p:set>
                                    <p:animEffect transition="in" filter="blinds(horizontal)">
                                      <p:cBhvr>
                                        <p:cTn id="33" dur="500"/>
                                        <p:tgtEl>
                                          <p:spTgt spid="243726"/>
                                        </p:tgtEl>
                                      </p:cBhvr>
                                    </p:animEffect>
                                  </p:childTnLst>
                                </p:cTn>
                              </p:par>
                              <p:par>
                                <p:cTn id="34" presetID="3" presetClass="entr" presetSubtype="10" fill="hold" grpId="0" nodeType="withEffect">
                                  <p:stCondLst>
                                    <p:cond delay="0"/>
                                  </p:stCondLst>
                                  <p:childTnLst>
                                    <p:set>
                                      <p:cBhvr>
                                        <p:cTn id="35" dur="1" fill="hold">
                                          <p:stCondLst>
                                            <p:cond delay="0"/>
                                          </p:stCondLst>
                                        </p:cTn>
                                        <p:tgtEl>
                                          <p:spTgt spid="243725"/>
                                        </p:tgtEl>
                                        <p:attrNameLst>
                                          <p:attrName>style.visibility</p:attrName>
                                        </p:attrNameLst>
                                      </p:cBhvr>
                                      <p:to>
                                        <p:strVal val="visible"/>
                                      </p:to>
                                    </p:set>
                                    <p:animEffect transition="in" filter="blinds(horizontal)">
                                      <p:cBhvr>
                                        <p:cTn id="36" dur="500"/>
                                        <p:tgtEl>
                                          <p:spTgt spid="2437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3722" grpId="0" animBg="1"/>
      <p:bldP spid="243723" grpId="0" animBg="1"/>
      <p:bldP spid="243725" grpId="0"/>
      <p:bldP spid="243726"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pPr eaLnBrk="1" hangingPunct="1"/>
            <a:r>
              <a:rPr lang="en-US" altLang="zh-CN" dirty="0"/>
              <a:t>3.3</a:t>
            </a:r>
            <a:r>
              <a:rPr lang="zh-CN" altLang="en-US" dirty="0"/>
              <a:t>最小平方误差算法</a:t>
            </a:r>
            <a:r>
              <a:rPr lang="en-US" altLang="zh-CN" dirty="0"/>
              <a:t>(LMSE)</a:t>
            </a:r>
          </a:p>
        </p:txBody>
      </p:sp>
      <p:graphicFrame>
        <p:nvGraphicFramePr>
          <p:cNvPr id="82948" name="Object 4"/>
          <p:cNvGraphicFramePr>
            <a:graphicFrameLocks noGrp="1" noChangeAspect="1"/>
          </p:cNvGraphicFramePr>
          <p:nvPr>
            <p:ph idx="1"/>
            <p:extLst>
              <p:ext uri="{D42A27DB-BD31-4B8C-83A1-F6EECF244321}">
                <p14:modId xmlns:p14="http://schemas.microsoft.com/office/powerpoint/2010/main" val="2140674903"/>
              </p:ext>
            </p:extLst>
          </p:nvPr>
        </p:nvGraphicFramePr>
        <p:xfrm>
          <a:off x="1149350" y="2924944"/>
          <a:ext cx="5582890" cy="2403025"/>
        </p:xfrm>
        <a:graphic>
          <a:graphicData uri="http://schemas.openxmlformats.org/presentationml/2006/ole">
            <mc:AlternateContent xmlns:mc="http://schemas.openxmlformats.org/markup-compatibility/2006">
              <mc:Choice xmlns:v="urn:schemas-microsoft-com:vml" Requires="v">
                <p:oleObj spid="_x0000_s32921" name="Equation" r:id="rId4" imgW="6845300" imgH="2946400" progId="Equation.DSMT4">
                  <p:embed/>
                </p:oleObj>
              </mc:Choice>
              <mc:Fallback>
                <p:oleObj name="Equation" r:id="rId4" imgW="6845300" imgH="294640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49350" y="2924944"/>
                        <a:ext cx="5582890" cy="2403025"/>
                      </a:xfrm>
                      <a:prstGeom prst="rect">
                        <a:avLst/>
                      </a:prstGeom>
                      <a:noFill/>
                      <a:ln>
                        <a:noFill/>
                      </a:ln>
                      <a:effectLst/>
                    </p:spPr>
                  </p:pic>
                </p:oleObj>
              </mc:Fallback>
            </mc:AlternateContent>
          </a:graphicData>
        </a:graphic>
      </p:graphicFrame>
      <p:sp>
        <p:nvSpPr>
          <p:cNvPr id="82947" name="Rectangle 3"/>
          <p:cNvSpPr>
            <a:spLocks noGrp="1" noChangeArrowheads="1"/>
          </p:cNvSpPr>
          <p:nvPr>
            <p:ph type="body" sz="half" idx="4294967295"/>
          </p:nvPr>
        </p:nvSpPr>
        <p:spPr>
          <a:xfrm>
            <a:off x="427806" y="1557338"/>
            <a:ext cx="8248650" cy="1333500"/>
          </a:xfrm>
        </p:spPr>
        <p:txBody>
          <a:bodyPr vert="horz" lIns="91440" tIns="45720" rIns="91440" bIns="45720" rtlCol="0">
            <a:normAutofit lnSpcReduction="10000"/>
          </a:bodyPr>
          <a:lstStyle/>
          <a:p>
            <a:pPr marL="0" indent="0">
              <a:lnSpc>
                <a:spcPct val="150000"/>
              </a:lnSpc>
              <a:buClr>
                <a:srgbClr val="002060"/>
              </a:buClr>
              <a:buNone/>
            </a:pPr>
            <a:r>
              <a:rPr lang="en-US" altLang="zh-CN" sz="2800" dirty="0">
                <a:latin typeface="Times New Roman" pitchFamily="18" charset="0"/>
                <a:ea typeface="宋体" pitchFamily="2" charset="-122"/>
                <a:cs typeface="Times New Roman" pitchFamily="18" charset="0"/>
              </a:rPr>
              <a:t>LMSE</a:t>
            </a:r>
            <a:r>
              <a:rPr lang="zh-CN" altLang="en-US" sz="2800" dirty="0">
                <a:latin typeface="Times New Roman" pitchFamily="18" charset="0"/>
                <a:ea typeface="宋体" pitchFamily="2" charset="-122"/>
                <a:cs typeface="Times New Roman" pitchFamily="18" charset="0"/>
              </a:rPr>
              <a:t>基本思想：求解线性不等式组的问题转化为求解线性方程组</a:t>
            </a:r>
          </a:p>
        </p:txBody>
      </p:sp>
      <p:graphicFrame>
        <p:nvGraphicFramePr>
          <p:cNvPr id="82949" name="Object 6"/>
          <p:cNvGraphicFramePr>
            <a:graphicFrameLocks noGrp="1" noChangeAspect="1"/>
          </p:cNvGraphicFramePr>
          <p:nvPr>
            <p:ph sz="quarter" idx="4294967295"/>
            <p:extLst>
              <p:ext uri="{D42A27DB-BD31-4B8C-83A1-F6EECF244321}">
                <p14:modId xmlns:p14="http://schemas.microsoft.com/office/powerpoint/2010/main" val="1362000032"/>
              </p:ext>
            </p:extLst>
          </p:nvPr>
        </p:nvGraphicFramePr>
        <p:xfrm>
          <a:off x="2483768" y="5602288"/>
          <a:ext cx="1241425" cy="419100"/>
        </p:xfrm>
        <a:graphic>
          <a:graphicData uri="http://schemas.openxmlformats.org/presentationml/2006/ole">
            <mc:AlternateContent xmlns:mc="http://schemas.openxmlformats.org/markup-compatibility/2006">
              <mc:Choice xmlns:v="urn:schemas-microsoft-com:vml" Requires="v">
                <p:oleObj spid="_x0000_s32922" name="Equation" r:id="rId6" imgW="1574800" imgH="482600" progId="Equation.DSMT4">
                  <p:embed/>
                </p:oleObj>
              </mc:Choice>
              <mc:Fallback>
                <p:oleObj name="Equation" r:id="rId6" imgW="1574800" imgH="482600"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483768" y="5602288"/>
                        <a:ext cx="1241425" cy="41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2950" name="Object 8"/>
          <p:cNvGraphicFramePr>
            <a:graphicFrameLocks noChangeAspect="1"/>
          </p:cNvGraphicFramePr>
          <p:nvPr>
            <p:extLst>
              <p:ext uri="{D42A27DB-BD31-4B8C-83A1-F6EECF244321}">
                <p14:modId xmlns:p14="http://schemas.microsoft.com/office/powerpoint/2010/main" val="608587929"/>
              </p:ext>
            </p:extLst>
          </p:nvPr>
        </p:nvGraphicFramePr>
        <p:xfrm>
          <a:off x="4121149" y="5577474"/>
          <a:ext cx="935038" cy="373062"/>
        </p:xfrm>
        <a:graphic>
          <a:graphicData uri="http://schemas.openxmlformats.org/presentationml/2006/ole">
            <mc:AlternateContent xmlns:mc="http://schemas.openxmlformats.org/markup-compatibility/2006">
              <mc:Choice xmlns:v="urn:schemas-microsoft-com:vml" Requires="v">
                <p:oleObj spid="_x0000_s32923" name="Equation" r:id="rId8" imgW="1054100" imgH="419100" progId="Equation.DSMT4">
                  <p:embed/>
                </p:oleObj>
              </mc:Choice>
              <mc:Fallback>
                <p:oleObj name="Equation" r:id="rId8" imgW="1054100" imgH="419100" progId="Equation.DSMT4">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121149" y="5577474"/>
                        <a:ext cx="935038" cy="373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2951" name="Rectangle 9"/>
          <p:cNvSpPr>
            <a:spLocks noChangeArrowheads="1"/>
          </p:cNvSpPr>
          <p:nvPr/>
        </p:nvSpPr>
        <p:spPr bwMode="auto">
          <a:xfrm>
            <a:off x="931862" y="6021388"/>
            <a:ext cx="8248650" cy="1333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447675" indent="-447675" eaLnBrk="1" hangingPunct="1">
              <a:spcBef>
                <a:spcPct val="20000"/>
              </a:spcBef>
              <a:buClr>
                <a:srgbClr val="0033CC"/>
              </a:buClr>
              <a:buFont typeface="Wingdings" pitchFamily="2" charset="2"/>
              <a:buNone/>
            </a:pPr>
            <a:r>
              <a:rPr lang="zh-CN" altLang="en-US" sz="2800" dirty="0">
                <a:latin typeface="宋体" pitchFamily="2" charset="-122"/>
                <a:ea typeface="宋体" pitchFamily="2" charset="-122"/>
                <a:cs typeface="Arial" charset="0"/>
              </a:rPr>
              <a:t>当       时，方程为超定方程</a:t>
            </a:r>
          </a:p>
        </p:txBody>
      </p:sp>
      <p:graphicFrame>
        <p:nvGraphicFramePr>
          <p:cNvPr id="82952" name="Object 10"/>
          <p:cNvGraphicFramePr>
            <a:graphicFrameLocks noChangeAspect="1"/>
          </p:cNvGraphicFramePr>
          <p:nvPr>
            <p:extLst>
              <p:ext uri="{D42A27DB-BD31-4B8C-83A1-F6EECF244321}">
                <p14:modId xmlns:p14="http://schemas.microsoft.com/office/powerpoint/2010/main" val="3667545790"/>
              </p:ext>
            </p:extLst>
          </p:nvPr>
        </p:nvGraphicFramePr>
        <p:xfrm>
          <a:off x="1515393" y="6073723"/>
          <a:ext cx="968375" cy="384175"/>
        </p:xfrm>
        <a:graphic>
          <a:graphicData uri="http://schemas.openxmlformats.org/presentationml/2006/ole">
            <mc:AlternateContent xmlns:mc="http://schemas.openxmlformats.org/markup-compatibility/2006">
              <mc:Choice xmlns:v="urn:schemas-microsoft-com:vml" Requires="v">
                <p:oleObj spid="_x0000_s32924" name="Equation" r:id="rId10" imgW="1091726" imgH="431613" progId="Equation.DSMT4">
                  <p:embed/>
                </p:oleObj>
              </mc:Choice>
              <mc:Fallback>
                <p:oleObj name="Equation" r:id="rId10" imgW="1091726" imgH="431613" progId="Equation.DSMT4">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515393" y="6073723"/>
                        <a:ext cx="968375" cy="38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8139" name="Line 11"/>
          <p:cNvSpPr>
            <a:spLocks noChangeShapeType="1"/>
          </p:cNvSpPr>
          <p:nvPr/>
        </p:nvSpPr>
        <p:spPr bwMode="auto">
          <a:xfrm>
            <a:off x="4427984" y="6536155"/>
            <a:ext cx="1368425" cy="0"/>
          </a:xfrm>
          <a:prstGeom prst="line">
            <a:avLst/>
          </a:prstGeom>
          <a:noFill/>
          <a:ln w="3810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8140" name="Line 12"/>
          <p:cNvSpPr>
            <a:spLocks noChangeShapeType="1"/>
          </p:cNvSpPr>
          <p:nvPr/>
        </p:nvSpPr>
        <p:spPr bwMode="auto">
          <a:xfrm flipV="1">
            <a:off x="5979779" y="5970839"/>
            <a:ext cx="752386" cy="180181"/>
          </a:xfrm>
          <a:prstGeom prst="line">
            <a:avLst/>
          </a:prstGeom>
          <a:noFill/>
          <a:ln w="19050">
            <a:solidFill>
              <a:srgbClr val="00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8141" name="Rectangle 13"/>
          <p:cNvSpPr>
            <a:spLocks noChangeArrowheads="1"/>
          </p:cNvSpPr>
          <p:nvPr/>
        </p:nvSpPr>
        <p:spPr bwMode="auto">
          <a:xfrm>
            <a:off x="6747221" y="5242726"/>
            <a:ext cx="2532062"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r>
              <a:rPr lang="zh-CN" altLang="en-US" sz="2400" dirty="0">
                <a:latin typeface="宋体" panose="02010600030101010101" pitchFamily="2" charset="-122"/>
                <a:ea typeface="宋体" panose="02010600030101010101" pitchFamily="2" charset="-122"/>
              </a:rPr>
              <a:t>超定方程的</a:t>
            </a:r>
            <a:r>
              <a:rPr lang="zh-CN" altLang="en-US" sz="2400" dirty="0">
                <a:solidFill>
                  <a:srgbClr val="FF3300"/>
                </a:solidFill>
                <a:latin typeface="宋体" panose="02010600030101010101" pitchFamily="2" charset="-122"/>
                <a:ea typeface="宋体" panose="02010600030101010101" pitchFamily="2" charset="-122"/>
              </a:rPr>
              <a:t>最小误差平方解</a:t>
            </a:r>
          </a:p>
        </p:txBody>
      </p:sp>
    </p:spTree>
    <p:extLst>
      <p:ext uri="{BB962C8B-B14F-4D97-AF65-F5344CB8AC3E}">
        <p14:creationId xmlns:p14="http://schemas.microsoft.com/office/powerpoint/2010/main" val="155148001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8139"/>
                                        </p:tgtEl>
                                        <p:attrNameLst>
                                          <p:attrName>style.visibility</p:attrName>
                                        </p:attrNameLst>
                                      </p:cBhvr>
                                      <p:to>
                                        <p:strVal val="visible"/>
                                      </p:to>
                                    </p:set>
                                    <p:animEffect transition="in" filter="blinds(horizontal)">
                                      <p:cBhvr>
                                        <p:cTn id="7" dur="500"/>
                                        <p:tgtEl>
                                          <p:spTgt spid="48139"/>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48140"/>
                                        </p:tgtEl>
                                        <p:attrNameLst>
                                          <p:attrName>style.visibility</p:attrName>
                                        </p:attrNameLst>
                                      </p:cBhvr>
                                      <p:to>
                                        <p:strVal val="visible"/>
                                      </p:to>
                                    </p:set>
                                    <p:animEffect transition="in" filter="blinds(horizontal)">
                                      <p:cBhvr>
                                        <p:cTn id="10" dur="500"/>
                                        <p:tgtEl>
                                          <p:spTgt spid="48140"/>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48141"/>
                                        </p:tgtEl>
                                        <p:attrNameLst>
                                          <p:attrName>style.visibility</p:attrName>
                                        </p:attrNameLst>
                                      </p:cBhvr>
                                      <p:to>
                                        <p:strVal val="visible"/>
                                      </p:to>
                                    </p:set>
                                    <p:animEffect transition="in" filter="blinds(horizontal)">
                                      <p:cBhvr>
                                        <p:cTn id="13" dur="500"/>
                                        <p:tgtEl>
                                          <p:spTgt spid="481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9" grpId="0" animBg="1"/>
      <p:bldP spid="48140" grpId="0" animBg="1"/>
      <p:bldP spid="48141"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p:txBody>
          <a:bodyPr/>
          <a:lstStyle/>
          <a:p>
            <a:pPr eaLnBrk="1" hangingPunct="1"/>
            <a:r>
              <a:rPr lang="zh-CN" altLang="en-US" dirty="0"/>
              <a:t>平方误差准则（</a:t>
            </a:r>
            <a:r>
              <a:rPr lang="en-US" altLang="zh-CN" dirty="0"/>
              <a:t>MSE</a:t>
            </a:r>
            <a:r>
              <a:rPr lang="zh-CN" altLang="en-US" dirty="0"/>
              <a:t>）</a:t>
            </a:r>
          </a:p>
        </p:txBody>
      </p:sp>
      <p:graphicFrame>
        <p:nvGraphicFramePr>
          <p:cNvPr id="84996" name="Object 4"/>
          <p:cNvGraphicFramePr>
            <a:graphicFrameLocks noGrp="1" noChangeAspect="1"/>
          </p:cNvGraphicFramePr>
          <p:nvPr>
            <p:ph idx="1"/>
            <p:extLst>
              <p:ext uri="{D42A27DB-BD31-4B8C-83A1-F6EECF244321}">
                <p14:modId xmlns:p14="http://schemas.microsoft.com/office/powerpoint/2010/main" val="4036074610"/>
              </p:ext>
            </p:extLst>
          </p:nvPr>
        </p:nvGraphicFramePr>
        <p:xfrm>
          <a:off x="3275856" y="2852936"/>
          <a:ext cx="2108200" cy="406400"/>
        </p:xfrm>
        <a:graphic>
          <a:graphicData uri="http://schemas.openxmlformats.org/presentationml/2006/ole">
            <mc:AlternateContent xmlns:mc="http://schemas.openxmlformats.org/markup-compatibility/2006">
              <mc:Choice xmlns:v="urn:schemas-microsoft-com:vml" Requires="v">
                <p:oleObj spid="_x0000_s30793" name="Equation" r:id="rId3" imgW="2108200" imgH="406400" progId="Equation.DSMT4">
                  <p:embed/>
                </p:oleObj>
              </mc:Choice>
              <mc:Fallback>
                <p:oleObj name="Equation" r:id="rId3" imgW="2108200" imgH="4064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75856" y="2852936"/>
                        <a:ext cx="2108200" cy="40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4995" name="Rectangle 3"/>
          <p:cNvSpPr>
            <a:spLocks noGrp="1" noChangeArrowheads="1"/>
          </p:cNvSpPr>
          <p:nvPr>
            <p:ph type="body" sz="half" idx="4294967295"/>
          </p:nvPr>
        </p:nvSpPr>
        <p:spPr>
          <a:xfrm>
            <a:off x="873138" y="1700808"/>
            <a:ext cx="8248650" cy="1509712"/>
          </a:xfrm>
        </p:spPr>
        <p:txBody>
          <a:bodyPr vert="horz" lIns="91440" tIns="45720" rIns="91440" bIns="45720" rtlCol="0">
            <a:normAutofit/>
          </a:bodyPr>
          <a:lstStyle/>
          <a:p>
            <a:pPr marL="0" indent="0">
              <a:lnSpc>
                <a:spcPct val="150000"/>
              </a:lnSpc>
              <a:buClr>
                <a:srgbClr val="002060"/>
              </a:buClr>
              <a:buNone/>
            </a:pPr>
            <a:r>
              <a:rPr lang="zh-CN" altLang="en-US" sz="2800" dirty="0">
                <a:latin typeface="Times New Roman" pitchFamily="18" charset="0"/>
                <a:ea typeface="宋体" pitchFamily="2" charset="-122"/>
                <a:cs typeface="Times New Roman" pitchFamily="18" charset="0"/>
              </a:rPr>
              <a:t>定义误差矢量</a:t>
            </a:r>
            <a:r>
              <a:rPr lang="en-US" altLang="zh-CN" sz="2800" b="1" dirty="0">
                <a:latin typeface="Times New Roman" pitchFamily="18" charset="0"/>
                <a:ea typeface="宋体" pitchFamily="2" charset="-122"/>
                <a:cs typeface="Times New Roman" pitchFamily="18" charset="0"/>
              </a:rPr>
              <a:t>e</a:t>
            </a:r>
            <a:r>
              <a:rPr lang="zh-CN" altLang="en-US" sz="2800" dirty="0">
                <a:latin typeface="Times New Roman" pitchFamily="18" charset="0"/>
                <a:ea typeface="宋体" pitchFamily="2" charset="-122"/>
                <a:cs typeface="Times New Roman" pitchFamily="18" charset="0"/>
              </a:rPr>
              <a:t>，用</a:t>
            </a:r>
            <a:r>
              <a:rPr lang="en-US" altLang="zh-CN" sz="2800" b="1" dirty="0">
                <a:latin typeface="Times New Roman" pitchFamily="18" charset="0"/>
                <a:ea typeface="宋体" pitchFamily="2" charset="-122"/>
                <a:cs typeface="Times New Roman" pitchFamily="18" charset="0"/>
              </a:rPr>
              <a:t>e</a:t>
            </a:r>
            <a:r>
              <a:rPr lang="zh-CN" altLang="en-US" sz="2800" dirty="0">
                <a:latin typeface="Times New Roman" pitchFamily="18" charset="0"/>
                <a:ea typeface="宋体" pitchFamily="2" charset="-122"/>
                <a:cs typeface="Times New Roman" pitchFamily="18" charset="0"/>
              </a:rPr>
              <a:t>长度的平方作为准则函数：</a:t>
            </a:r>
          </a:p>
        </p:txBody>
      </p:sp>
      <p:graphicFrame>
        <p:nvGraphicFramePr>
          <p:cNvPr id="84997" name="Object 6"/>
          <p:cNvGraphicFramePr>
            <a:graphicFrameLocks noGrp="1" noChangeAspect="1"/>
          </p:cNvGraphicFramePr>
          <p:nvPr>
            <p:ph sz="quarter" idx="4294967295"/>
            <p:extLst>
              <p:ext uri="{D42A27DB-BD31-4B8C-83A1-F6EECF244321}">
                <p14:modId xmlns:p14="http://schemas.microsoft.com/office/powerpoint/2010/main" val="1280731706"/>
              </p:ext>
            </p:extLst>
          </p:nvPr>
        </p:nvGraphicFramePr>
        <p:xfrm>
          <a:off x="1331913" y="3656013"/>
          <a:ext cx="6337300" cy="1168400"/>
        </p:xfrm>
        <a:graphic>
          <a:graphicData uri="http://schemas.openxmlformats.org/presentationml/2006/ole">
            <mc:AlternateContent xmlns:mc="http://schemas.openxmlformats.org/markup-compatibility/2006">
              <mc:Choice xmlns:v="urn:schemas-microsoft-com:vml" Requires="v">
                <p:oleObj spid="_x0000_s30794" name="Equation" r:id="rId5" imgW="7022880" imgH="1295280" progId="Equation.DSMT4">
                  <p:embed/>
                </p:oleObj>
              </mc:Choice>
              <mc:Fallback>
                <p:oleObj name="Equation" r:id="rId5" imgW="7022880" imgH="1295280" progId="Equation.DSMT4">
                  <p:embed/>
                  <p:pic>
                    <p:nvPicPr>
                      <p:cNvPr id="0" name=""/>
                      <p:cNvPicPr>
                        <a:picLocks noChangeAspect="1" noChangeArrowheads="1"/>
                      </p:cNvPicPr>
                      <p:nvPr/>
                    </p:nvPicPr>
                    <p:blipFill>
                      <a:blip r:embed="rId6"/>
                      <a:srcRect/>
                      <a:stretch>
                        <a:fillRect/>
                      </a:stretch>
                    </p:blipFill>
                    <p:spPr bwMode="auto">
                      <a:xfrm>
                        <a:off x="1331913" y="3656013"/>
                        <a:ext cx="6337300" cy="1168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5552690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482" name="Object 3"/>
          <p:cNvGraphicFramePr>
            <a:graphicFrameLocks noGrp="1" noChangeAspect="1"/>
          </p:cNvGraphicFramePr>
          <p:nvPr>
            <p:ph idx="1"/>
          </p:nvPr>
        </p:nvGraphicFramePr>
        <p:xfrm>
          <a:off x="827088" y="1700213"/>
          <a:ext cx="7632700" cy="4872037"/>
        </p:xfrm>
        <a:graphic>
          <a:graphicData uri="http://schemas.openxmlformats.org/presentationml/2006/ole">
            <mc:AlternateContent xmlns:mc="http://schemas.openxmlformats.org/markup-compatibility/2006">
              <mc:Choice xmlns:v="urn:schemas-microsoft-com:vml" Requires="v">
                <p:oleObj spid="_x0000_s95266" name="Image" r:id="rId3" imgW="5053968" imgH="3225397" progId="Photoshop.Image.7">
                  <p:embed/>
                </p:oleObj>
              </mc:Choice>
              <mc:Fallback>
                <p:oleObj name="Image" r:id="rId3" imgW="5053968" imgH="3225397" progId="Photoshop.Image.7">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7088" y="1700213"/>
                        <a:ext cx="7632700" cy="4872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64548" name="Line 4"/>
          <p:cNvSpPr>
            <a:spLocks noChangeShapeType="1"/>
          </p:cNvSpPr>
          <p:nvPr/>
        </p:nvSpPr>
        <p:spPr bwMode="auto">
          <a:xfrm>
            <a:off x="3132138" y="1844675"/>
            <a:ext cx="2592387" cy="432117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308029772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645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4548" grpId="0" animBg="1"/>
    </p:bld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a:xfrm>
            <a:off x="457200" y="260648"/>
            <a:ext cx="8229600" cy="990600"/>
          </a:xfrm>
        </p:spPr>
        <p:txBody>
          <a:bodyPr/>
          <a:lstStyle/>
          <a:p>
            <a:pPr eaLnBrk="1" hangingPunct="1"/>
            <a:r>
              <a:rPr lang="zh-CN" altLang="en-US" dirty="0"/>
              <a:t>权值矢量的求解</a:t>
            </a:r>
            <a:r>
              <a:rPr lang="en-US" altLang="zh-CN" dirty="0"/>
              <a:t>(</a:t>
            </a:r>
            <a:r>
              <a:rPr lang="zh-CN" altLang="en-US" dirty="0"/>
              <a:t>伪逆求解法</a:t>
            </a:r>
            <a:r>
              <a:rPr lang="en-US" altLang="zh-CN" dirty="0"/>
              <a:t>)</a:t>
            </a:r>
          </a:p>
        </p:txBody>
      </p:sp>
      <p:graphicFrame>
        <p:nvGraphicFramePr>
          <p:cNvPr id="49162" name="Object 10"/>
          <p:cNvGraphicFramePr>
            <a:graphicFrameLocks noGrp="1" noChangeAspect="1"/>
          </p:cNvGraphicFramePr>
          <p:nvPr>
            <p:ph sz="quarter" idx="4294967295"/>
            <p:extLst>
              <p:ext uri="{D42A27DB-BD31-4B8C-83A1-F6EECF244321}">
                <p14:modId xmlns:p14="http://schemas.microsoft.com/office/powerpoint/2010/main" val="2739234717"/>
              </p:ext>
            </p:extLst>
          </p:nvPr>
        </p:nvGraphicFramePr>
        <p:xfrm>
          <a:off x="769938" y="4241800"/>
          <a:ext cx="2362200" cy="609600"/>
        </p:xfrm>
        <a:graphic>
          <a:graphicData uri="http://schemas.openxmlformats.org/presentationml/2006/ole">
            <mc:AlternateContent xmlns:mc="http://schemas.openxmlformats.org/markup-compatibility/2006">
              <mc:Choice xmlns:v="urn:schemas-microsoft-com:vml" Requires="v">
                <p:oleObj spid="_x0000_s29973" name="Equation" r:id="rId3" imgW="3441600" imgH="888840" progId="Equation.DSMT4">
                  <p:embed/>
                </p:oleObj>
              </mc:Choice>
              <mc:Fallback>
                <p:oleObj name="Equation" r:id="rId3" imgW="3441600" imgH="888840" progId="Equation.DSMT4">
                  <p:embed/>
                  <p:pic>
                    <p:nvPicPr>
                      <p:cNvPr id="0" name=""/>
                      <p:cNvPicPr>
                        <a:picLocks noChangeAspect="1" noChangeArrowheads="1"/>
                      </p:cNvPicPr>
                      <p:nvPr/>
                    </p:nvPicPr>
                    <p:blipFill>
                      <a:blip r:embed="rId4"/>
                      <a:srcRect/>
                      <a:stretch>
                        <a:fillRect/>
                      </a:stretch>
                    </p:blipFill>
                    <p:spPr bwMode="auto">
                      <a:xfrm>
                        <a:off x="769938" y="4241800"/>
                        <a:ext cx="2362200" cy="609600"/>
                      </a:xfrm>
                      <a:prstGeom prst="rect">
                        <a:avLst/>
                      </a:prstGeom>
                      <a:noFill/>
                      <a:ln>
                        <a:noFill/>
                      </a:ln>
                      <a:effectLst/>
                    </p:spPr>
                  </p:pic>
                </p:oleObj>
              </mc:Fallback>
            </mc:AlternateContent>
          </a:graphicData>
        </a:graphic>
      </p:graphicFrame>
      <p:sp>
        <p:nvSpPr>
          <p:cNvPr id="49164" name="Text Box 12"/>
          <p:cNvSpPr txBox="1">
            <a:spLocks noChangeArrowheads="1"/>
          </p:cNvSpPr>
          <p:nvPr/>
        </p:nvSpPr>
        <p:spPr bwMode="auto">
          <a:xfrm>
            <a:off x="3203575" y="4238625"/>
            <a:ext cx="367347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charset="0"/>
                <a:ea typeface="宋体" pitchFamily="2" charset="-122"/>
              </a:defRPr>
            </a:lvl1pPr>
            <a:lvl2pPr marL="742950" indent="-285750">
              <a:defRPr b="1">
                <a:solidFill>
                  <a:schemeClr val="tx1"/>
                </a:solidFill>
                <a:latin typeface="Arial" charset="0"/>
                <a:ea typeface="宋体" pitchFamily="2" charset="-122"/>
              </a:defRPr>
            </a:lvl2pPr>
            <a:lvl3pPr marL="1143000" indent="-228600">
              <a:defRPr b="1">
                <a:solidFill>
                  <a:schemeClr val="tx1"/>
                </a:solidFill>
                <a:latin typeface="Arial" charset="0"/>
                <a:ea typeface="宋体" pitchFamily="2" charset="-122"/>
              </a:defRPr>
            </a:lvl3pPr>
            <a:lvl4pPr marL="1600200" indent="-228600">
              <a:defRPr b="1">
                <a:solidFill>
                  <a:schemeClr val="tx1"/>
                </a:solidFill>
                <a:latin typeface="Arial" charset="0"/>
                <a:ea typeface="宋体" pitchFamily="2" charset="-122"/>
              </a:defRPr>
            </a:lvl4pPr>
            <a:lvl5pPr marL="2057400" indent="-22860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zh-CN" altLang="en-US" sz="2800" dirty="0"/>
              <a:t>称为</a:t>
            </a:r>
            <a:r>
              <a:rPr lang="en-US" altLang="zh-CN" sz="2800" dirty="0"/>
              <a:t>Y</a:t>
            </a:r>
            <a:r>
              <a:rPr lang="zh-CN" altLang="en-US" sz="2800" dirty="0"/>
              <a:t>的伪逆矩阵，有</a:t>
            </a:r>
          </a:p>
        </p:txBody>
      </p:sp>
      <p:graphicFrame>
        <p:nvGraphicFramePr>
          <p:cNvPr id="86024" name="Object 13"/>
          <p:cNvGraphicFramePr>
            <a:graphicFrameLocks noChangeAspect="1"/>
          </p:cNvGraphicFramePr>
          <p:nvPr>
            <p:extLst>
              <p:ext uri="{D42A27DB-BD31-4B8C-83A1-F6EECF244321}">
                <p14:modId xmlns:p14="http://schemas.microsoft.com/office/powerpoint/2010/main" val="990208980"/>
              </p:ext>
            </p:extLst>
          </p:nvPr>
        </p:nvGraphicFramePr>
        <p:xfrm>
          <a:off x="2582863" y="1268413"/>
          <a:ext cx="3946525" cy="2805112"/>
        </p:xfrm>
        <a:graphic>
          <a:graphicData uri="http://schemas.openxmlformats.org/presentationml/2006/ole">
            <mc:AlternateContent xmlns:mc="http://schemas.openxmlformats.org/markup-compatibility/2006">
              <mc:Choice xmlns:v="urn:schemas-microsoft-com:vml" Requires="v">
                <p:oleObj spid="_x0000_s29974" name="Equation" r:id="rId5" imgW="5511600" imgH="3555720" progId="Equation.DSMT4">
                  <p:embed/>
                </p:oleObj>
              </mc:Choice>
              <mc:Fallback>
                <p:oleObj name="Equation" r:id="rId5" imgW="5511600" imgH="3555720" progId="Equation.DSMT4">
                  <p:embed/>
                  <p:pic>
                    <p:nvPicPr>
                      <p:cNvPr id="0" name=""/>
                      <p:cNvPicPr>
                        <a:picLocks noChangeAspect="1" noChangeArrowheads="1"/>
                      </p:cNvPicPr>
                      <p:nvPr/>
                    </p:nvPicPr>
                    <p:blipFill>
                      <a:blip r:embed="rId6"/>
                      <a:srcRect/>
                      <a:stretch>
                        <a:fillRect/>
                      </a:stretch>
                    </p:blipFill>
                    <p:spPr bwMode="auto">
                      <a:xfrm>
                        <a:off x="2582863" y="1268413"/>
                        <a:ext cx="3946525" cy="2805112"/>
                      </a:xfrm>
                      <a:prstGeom prst="rect">
                        <a:avLst/>
                      </a:prstGeom>
                      <a:noFill/>
                      <a:ln>
                        <a:noFill/>
                      </a:ln>
                      <a:effectLst/>
                    </p:spPr>
                  </p:pic>
                </p:oleObj>
              </mc:Fallback>
            </mc:AlternateContent>
          </a:graphicData>
        </a:graphic>
      </p:graphicFrame>
      <p:graphicFrame>
        <p:nvGraphicFramePr>
          <p:cNvPr id="49166" name="Object 14"/>
          <p:cNvGraphicFramePr>
            <a:graphicFrameLocks noChangeAspect="1"/>
          </p:cNvGraphicFramePr>
          <p:nvPr>
            <p:extLst>
              <p:ext uri="{D42A27DB-BD31-4B8C-83A1-F6EECF244321}">
                <p14:modId xmlns:p14="http://schemas.microsoft.com/office/powerpoint/2010/main" val="2870484315"/>
              </p:ext>
            </p:extLst>
          </p:nvPr>
        </p:nvGraphicFramePr>
        <p:xfrm>
          <a:off x="6877051" y="4283346"/>
          <a:ext cx="1367358" cy="407716"/>
        </p:xfrm>
        <a:graphic>
          <a:graphicData uri="http://schemas.openxmlformats.org/presentationml/2006/ole">
            <mc:AlternateContent xmlns:mc="http://schemas.openxmlformats.org/markup-compatibility/2006">
              <mc:Choice xmlns:v="urn:schemas-microsoft-com:vml" Requires="v">
                <p:oleObj spid="_x0000_s29975" name="Equation" r:id="rId7" imgW="1701800" imgH="508000" progId="Equation.DSMT4">
                  <p:embed/>
                </p:oleObj>
              </mc:Choice>
              <mc:Fallback>
                <p:oleObj name="Equation" r:id="rId7" imgW="1701800" imgH="50800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877051" y="4283346"/>
                        <a:ext cx="1367358" cy="407716"/>
                      </a:xfrm>
                      <a:prstGeom prst="rect">
                        <a:avLst/>
                      </a:prstGeom>
                      <a:noFill/>
                      <a:ln>
                        <a:noFill/>
                      </a:ln>
                      <a:effectLst/>
                    </p:spPr>
                  </p:pic>
                </p:oleObj>
              </mc:Fallback>
            </mc:AlternateContent>
          </a:graphicData>
        </a:graphic>
      </p:graphicFrame>
      <p:sp>
        <p:nvSpPr>
          <p:cNvPr id="49167" name="Rectangle 15"/>
          <p:cNvSpPr>
            <a:spLocks noChangeArrowheads="1"/>
          </p:cNvSpPr>
          <p:nvPr/>
        </p:nvSpPr>
        <p:spPr bwMode="auto">
          <a:xfrm>
            <a:off x="1001792" y="5565106"/>
            <a:ext cx="357020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zh-CN" altLang="en-US" sz="2400" dirty="0">
                <a:latin typeface="宋体" pitchFamily="2" charset="-122"/>
                <a:ea typeface="宋体" pitchFamily="2" charset="-122"/>
              </a:rPr>
              <a:t>伪逆矩阵的更一般形式：</a:t>
            </a:r>
          </a:p>
        </p:txBody>
      </p:sp>
      <p:graphicFrame>
        <p:nvGraphicFramePr>
          <p:cNvPr id="49168" name="Object 16"/>
          <p:cNvGraphicFramePr>
            <a:graphicFrameLocks noChangeAspect="1"/>
          </p:cNvGraphicFramePr>
          <p:nvPr>
            <p:extLst>
              <p:ext uri="{D42A27DB-BD31-4B8C-83A1-F6EECF244321}">
                <p14:modId xmlns:p14="http://schemas.microsoft.com/office/powerpoint/2010/main" val="4051024023"/>
              </p:ext>
            </p:extLst>
          </p:nvPr>
        </p:nvGraphicFramePr>
        <p:xfrm>
          <a:off x="4308475" y="5507038"/>
          <a:ext cx="3479800" cy="715962"/>
        </p:xfrm>
        <a:graphic>
          <a:graphicData uri="http://schemas.openxmlformats.org/presentationml/2006/ole">
            <mc:AlternateContent xmlns:mc="http://schemas.openxmlformats.org/markup-compatibility/2006">
              <mc:Choice xmlns:v="urn:schemas-microsoft-com:vml" Requires="v">
                <p:oleObj spid="_x0000_s29976" name="Equation" r:id="rId9" imgW="5105160" imgH="952200" progId="Equation.DSMT4">
                  <p:embed/>
                </p:oleObj>
              </mc:Choice>
              <mc:Fallback>
                <p:oleObj name="Equation" r:id="rId9" imgW="5105160" imgH="952200" progId="Equation.DSMT4">
                  <p:embed/>
                  <p:pic>
                    <p:nvPicPr>
                      <p:cNvPr id="0" name=""/>
                      <p:cNvPicPr>
                        <a:picLocks noChangeAspect="1" noChangeArrowheads="1"/>
                      </p:cNvPicPr>
                      <p:nvPr/>
                    </p:nvPicPr>
                    <p:blipFill>
                      <a:blip r:embed="rId10"/>
                      <a:srcRect/>
                      <a:stretch>
                        <a:fillRect/>
                      </a:stretch>
                    </p:blipFill>
                    <p:spPr bwMode="auto">
                      <a:xfrm>
                        <a:off x="4308475" y="5507038"/>
                        <a:ext cx="3479800" cy="715962"/>
                      </a:xfrm>
                      <a:prstGeom prst="rect">
                        <a:avLst/>
                      </a:prstGeom>
                      <a:noFill/>
                      <a:ln>
                        <a:noFill/>
                      </a:ln>
                      <a:effectLst/>
                    </p:spPr>
                  </p:pic>
                </p:oleObj>
              </mc:Fallback>
            </mc:AlternateContent>
          </a:graphicData>
        </a:graphic>
      </p:graphicFrame>
      <p:sp>
        <p:nvSpPr>
          <p:cNvPr id="49169" name="Rectangle 17"/>
          <p:cNvSpPr>
            <a:spLocks noChangeArrowheads="1"/>
          </p:cNvSpPr>
          <p:nvPr/>
        </p:nvSpPr>
        <p:spPr bwMode="auto">
          <a:xfrm>
            <a:off x="1191195" y="6141368"/>
            <a:ext cx="806132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r>
              <a:rPr lang="zh-CN" altLang="en-US" sz="2400" dirty="0">
                <a:latin typeface="宋体" pitchFamily="2" charset="-122"/>
                <a:ea typeface="宋体" pitchFamily="2" charset="-122"/>
              </a:rPr>
              <a:t>该极限总存在，且          是           </a:t>
            </a:r>
            <a:r>
              <a:rPr lang="en-US" altLang="zh-CN" sz="2400" dirty="0">
                <a:latin typeface="宋体" pitchFamily="2" charset="-122"/>
                <a:ea typeface="宋体" pitchFamily="2" charset="-122"/>
              </a:rPr>
              <a:t>MSE</a:t>
            </a:r>
            <a:r>
              <a:rPr lang="zh-CN" altLang="en-US" sz="2400" dirty="0">
                <a:latin typeface="宋体" pitchFamily="2" charset="-122"/>
                <a:ea typeface="宋体" pitchFamily="2" charset="-122"/>
              </a:rPr>
              <a:t>解</a:t>
            </a:r>
          </a:p>
        </p:txBody>
      </p:sp>
      <p:graphicFrame>
        <p:nvGraphicFramePr>
          <p:cNvPr id="49170" name="Object 18"/>
          <p:cNvGraphicFramePr>
            <a:graphicFrameLocks noChangeAspect="1"/>
          </p:cNvGraphicFramePr>
          <p:nvPr>
            <p:extLst>
              <p:ext uri="{D42A27DB-BD31-4B8C-83A1-F6EECF244321}">
                <p14:modId xmlns:p14="http://schemas.microsoft.com/office/powerpoint/2010/main" val="761888824"/>
              </p:ext>
            </p:extLst>
          </p:nvPr>
        </p:nvGraphicFramePr>
        <p:xfrm>
          <a:off x="3779515" y="6109618"/>
          <a:ext cx="1368425" cy="479425"/>
        </p:xfrm>
        <a:graphic>
          <a:graphicData uri="http://schemas.openxmlformats.org/presentationml/2006/ole">
            <mc:AlternateContent xmlns:mc="http://schemas.openxmlformats.org/markup-compatibility/2006">
              <mc:Choice xmlns:v="urn:schemas-microsoft-com:vml" Requires="v">
                <p:oleObj spid="_x0000_s29977" name="Equation" r:id="rId11" imgW="1638300" imgH="520700" progId="Equation.DSMT4">
                  <p:embed/>
                </p:oleObj>
              </mc:Choice>
              <mc:Fallback>
                <p:oleObj name="Equation" r:id="rId11" imgW="1638300" imgH="520700" progId="Equation.DSMT4">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779515" y="6109618"/>
                        <a:ext cx="1368425"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9171" name="Object 19"/>
          <p:cNvGraphicFramePr>
            <a:graphicFrameLocks noChangeAspect="1"/>
          </p:cNvGraphicFramePr>
          <p:nvPr>
            <p:extLst>
              <p:ext uri="{D42A27DB-BD31-4B8C-83A1-F6EECF244321}">
                <p14:modId xmlns:p14="http://schemas.microsoft.com/office/powerpoint/2010/main" val="3820687470"/>
              </p:ext>
            </p:extLst>
          </p:nvPr>
        </p:nvGraphicFramePr>
        <p:xfrm>
          <a:off x="5724203" y="6219156"/>
          <a:ext cx="1295400" cy="369887"/>
        </p:xfrm>
        <a:graphic>
          <a:graphicData uri="http://schemas.openxmlformats.org/presentationml/2006/ole">
            <mc:AlternateContent xmlns:mc="http://schemas.openxmlformats.org/markup-compatibility/2006">
              <mc:Choice xmlns:v="urn:schemas-microsoft-com:vml" Requires="v">
                <p:oleObj spid="_x0000_s29978" name="Equation" r:id="rId13" imgW="1422400" imgH="406400" progId="Equation.DSMT4">
                  <p:embed/>
                </p:oleObj>
              </mc:Choice>
              <mc:Fallback>
                <p:oleObj name="Equation" r:id="rId13" imgW="1422400" imgH="406400" progId="Equation.DSMT4">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724203" y="6219156"/>
                        <a:ext cx="1295400" cy="369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5" name="Text Box 12"/>
          <p:cNvSpPr txBox="1">
            <a:spLocks noChangeArrowheads="1"/>
          </p:cNvSpPr>
          <p:nvPr/>
        </p:nvSpPr>
        <p:spPr bwMode="auto">
          <a:xfrm>
            <a:off x="358775" y="4911725"/>
            <a:ext cx="8389938"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charset="0"/>
                <a:ea typeface="宋体" pitchFamily="2" charset="-122"/>
              </a:defRPr>
            </a:lvl1pPr>
            <a:lvl2pPr marL="742950" indent="-285750">
              <a:defRPr b="1">
                <a:solidFill>
                  <a:schemeClr val="tx1"/>
                </a:solidFill>
                <a:latin typeface="Arial" charset="0"/>
                <a:ea typeface="宋体" pitchFamily="2" charset="-122"/>
              </a:defRPr>
            </a:lvl2pPr>
            <a:lvl3pPr marL="1143000" indent="-228600">
              <a:defRPr b="1">
                <a:solidFill>
                  <a:schemeClr val="tx1"/>
                </a:solidFill>
                <a:latin typeface="Arial" charset="0"/>
                <a:ea typeface="宋体" pitchFamily="2" charset="-122"/>
              </a:defRPr>
            </a:lvl3pPr>
            <a:lvl4pPr marL="1600200" indent="-228600">
              <a:defRPr b="1">
                <a:solidFill>
                  <a:schemeClr val="tx1"/>
                </a:solidFill>
                <a:latin typeface="Arial" charset="0"/>
                <a:ea typeface="宋体" pitchFamily="2" charset="-122"/>
              </a:defRPr>
            </a:lvl4pPr>
            <a:lvl5pPr marL="2057400" indent="-22860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zh-CN" altLang="en-US" sz="2800" dirty="0"/>
              <a:t>当样本数量</a:t>
            </a:r>
            <a:r>
              <a:rPr lang="en-US" altLang="zh-CN" sz="2800" dirty="0"/>
              <a:t>n</a:t>
            </a:r>
            <a:r>
              <a:rPr lang="zh-CN" altLang="en-US" sz="2800" dirty="0"/>
              <a:t>远大于特征维数</a:t>
            </a:r>
            <a:r>
              <a:rPr lang="en-US" altLang="zh-CN" sz="2800" dirty="0"/>
              <a:t>d</a:t>
            </a:r>
            <a:r>
              <a:rPr lang="zh-CN" altLang="en-US" sz="2800" dirty="0"/>
              <a:t>时，      通常可逆</a:t>
            </a:r>
          </a:p>
        </p:txBody>
      </p:sp>
      <p:graphicFrame>
        <p:nvGraphicFramePr>
          <p:cNvPr id="5" name="Object 4"/>
          <p:cNvGraphicFramePr>
            <a:graphicFrameLocks noChangeAspect="1"/>
          </p:cNvGraphicFramePr>
          <p:nvPr>
            <p:extLst>
              <p:ext uri="{D42A27DB-BD31-4B8C-83A1-F6EECF244321}">
                <p14:modId xmlns:p14="http://schemas.microsoft.com/office/powerpoint/2010/main" val="932809544"/>
              </p:ext>
            </p:extLst>
          </p:nvPr>
        </p:nvGraphicFramePr>
        <p:xfrm>
          <a:off x="5724128" y="4931544"/>
          <a:ext cx="698252" cy="387918"/>
        </p:xfrm>
        <a:graphic>
          <a:graphicData uri="http://schemas.openxmlformats.org/presentationml/2006/ole">
            <mc:AlternateContent xmlns:mc="http://schemas.openxmlformats.org/markup-compatibility/2006">
              <mc:Choice xmlns:v="urn:schemas-microsoft-com:vml" Requires="v">
                <p:oleObj spid="_x0000_s29979" name="Equation" r:id="rId15" imgW="914400" imgH="507960" progId="Equation.DSMT4">
                  <p:embed/>
                </p:oleObj>
              </mc:Choice>
              <mc:Fallback>
                <p:oleObj name="Equation" r:id="rId15" imgW="914400" imgH="507960" progId="Equation.DSMT4">
                  <p:embed/>
                  <p:pic>
                    <p:nvPicPr>
                      <p:cNvPr id="0" name=""/>
                      <p:cNvPicPr/>
                      <p:nvPr/>
                    </p:nvPicPr>
                    <p:blipFill>
                      <a:blip r:embed="rId16"/>
                      <a:stretch>
                        <a:fillRect/>
                      </a:stretch>
                    </p:blipFill>
                    <p:spPr>
                      <a:xfrm>
                        <a:off x="5724128" y="4931544"/>
                        <a:ext cx="698252" cy="387918"/>
                      </a:xfrm>
                      <a:prstGeom prst="rect">
                        <a:avLst/>
                      </a:prstGeom>
                    </p:spPr>
                  </p:pic>
                </p:oleObj>
              </mc:Fallback>
            </mc:AlternateContent>
          </a:graphicData>
        </a:graphic>
      </p:graphicFrame>
      <p:sp>
        <p:nvSpPr>
          <p:cNvPr id="6" name="Rectangle 5"/>
          <p:cNvSpPr/>
          <p:nvPr/>
        </p:nvSpPr>
        <p:spPr>
          <a:xfrm>
            <a:off x="1001792" y="5507608"/>
            <a:ext cx="7026592" cy="115212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5826555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916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916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916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917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917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67" grpId="0"/>
      <p:bldP spid="49169" grpId="0"/>
      <p:bldP spid="6"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3"/>
          <p:cNvSpPr>
            <a:spLocks noGrp="1" noChangeArrowheads="1"/>
          </p:cNvSpPr>
          <p:nvPr>
            <p:ph type="body" idx="1"/>
          </p:nvPr>
        </p:nvSpPr>
        <p:spPr>
          <a:xfrm>
            <a:off x="468313" y="333375"/>
            <a:ext cx="8820150" cy="5040313"/>
          </a:xfrm>
        </p:spPr>
        <p:txBody>
          <a:bodyPr/>
          <a:lstStyle/>
          <a:p>
            <a:pPr eaLnBrk="1" hangingPunct="1"/>
            <a:r>
              <a:rPr lang="zh-CN" altLang="en-US" sz="2800" dirty="0"/>
              <a:t>有两类模式的训练样本：</a:t>
            </a:r>
          </a:p>
          <a:p>
            <a:pPr eaLnBrk="1" hangingPunct="1">
              <a:buFont typeface="Wingdings" pitchFamily="2" charset="2"/>
              <a:buNone/>
            </a:pPr>
            <a:r>
              <a:rPr lang="zh-CN" altLang="en-US" sz="2800" dirty="0"/>
              <a:t>	</a:t>
            </a:r>
            <a:r>
              <a:rPr lang="zh-CN" altLang="en-US" sz="2800" dirty="0">
                <a:latin typeface="Times New Roman" panose="02020603050405020304" pitchFamily="18" charset="0"/>
                <a:cs typeface="Times New Roman" panose="02020603050405020304" pitchFamily="18" charset="0"/>
              </a:rPr>
              <a:t>	</a:t>
            </a:r>
            <a:r>
              <a:rPr lang="el-GR" altLang="zh-CN" sz="2800" i="1" dirty="0">
                <a:latin typeface="Times New Roman" panose="02020603050405020304" pitchFamily="18" charset="0"/>
                <a:cs typeface="Times New Roman" panose="02020603050405020304" pitchFamily="18" charset="0"/>
              </a:rPr>
              <a:t>ω</a:t>
            </a:r>
            <a:r>
              <a:rPr lang="en-US" altLang="zh-CN" sz="2800" baseline="-25000" dirty="0">
                <a:latin typeface="Times New Roman" panose="02020603050405020304" pitchFamily="18" charset="0"/>
                <a:cs typeface="Times New Roman" panose="02020603050405020304" pitchFamily="18" charset="0"/>
              </a:rPr>
              <a:t>1</a:t>
            </a:r>
            <a:r>
              <a:rPr lang="zh-CN" altLang="en-US" sz="2800" dirty="0">
                <a:latin typeface="Times New Roman" panose="02020603050405020304" pitchFamily="18" charset="0"/>
                <a:cs typeface="Times New Roman" panose="02020603050405020304" pitchFamily="18" charset="0"/>
              </a:rPr>
              <a:t>：</a:t>
            </a:r>
            <a:r>
              <a:rPr lang="en-US" altLang="zh-CN" sz="2800" dirty="0">
                <a:latin typeface="Times New Roman" panose="02020603050405020304" pitchFamily="18" charset="0"/>
                <a:cs typeface="Times New Roman" panose="02020603050405020304" pitchFamily="18" charset="0"/>
              </a:rPr>
              <a:t>{ (1,2), (2,0) }     </a:t>
            </a:r>
            <a:r>
              <a:rPr lang="el-GR" altLang="zh-CN" sz="2800" i="1" dirty="0">
                <a:latin typeface="Times New Roman" panose="02020603050405020304" pitchFamily="18" charset="0"/>
                <a:cs typeface="Times New Roman" panose="02020603050405020304" pitchFamily="18" charset="0"/>
              </a:rPr>
              <a:t>ω</a:t>
            </a:r>
            <a:r>
              <a:rPr lang="en-US" altLang="zh-CN" sz="2800" baseline="-25000" dirty="0">
                <a:latin typeface="Times New Roman" panose="02020603050405020304" pitchFamily="18" charset="0"/>
                <a:cs typeface="Times New Roman" panose="02020603050405020304" pitchFamily="18" charset="0"/>
              </a:rPr>
              <a:t>2</a:t>
            </a:r>
            <a:r>
              <a:rPr lang="zh-CN" altLang="en-US" sz="2800" dirty="0">
                <a:latin typeface="Times New Roman" panose="02020603050405020304" pitchFamily="18" charset="0"/>
                <a:cs typeface="Times New Roman" panose="02020603050405020304" pitchFamily="18" charset="0"/>
              </a:rPr>
              <a:t>：</a:t>
            </a:r>
            <a:r>
              <a:rPr lang="en-US" altLang="zh-CN" sz="2800" dirty="0">
                <a:latin typeface="Times New Roman" panose="02020603050405020304" pitchFamily="18" charset="0"/>
                <a:cs typeface="Times New Roman" panose="02020603050405020304" pitchFamily="18" charset="0"/>
              </a:rPr>
              <a:t>{ (3,1), (2,3) }</a:t>
            </a:r>
          </a:p>
          <a:p>
            <a:pPr eaLnBrk="1" hangingPunct="1">
              <a:buFont typeface="Wingdings" pitchFamily="2" charset="2"/>
              <a:buNone/>
            </a:pPr>
            <a:r>
              <a:rPr lang="en-US" altLang="zh-CN" sz="2800" dirty="0"/>
              <a:t>		</a:t>
            </a:r>
            <a:r>
              <a:rPr lang="zh-CN" altLang="en-US" sz="2800" dirty="0">
                <a:cs typeface="Arial" charset="0"/>
              </a:rPr>
              <a:t>用</a:t>
            </a:r>
            <a:r>
              <a:rPr lang="en-US" altLang="zh-CN" sz="2800" dirty="0">
                <a:cs typeface="Arial" charset="0"/>
              </a:rPr>
              <a:t>LMSE</a:t>
            </a:r>
            <a:r>
              <a:rPr lang="zh-CN" altLang="en-US" sz="2800" dirty="0">
                <a:cs typeface="Arial" charset="0"/>
              </a:rPr>
              <a:t>算法求取判别函数，将两类样本分开。</a:t>
            </a:r>
          </a:p>
          <a:p>
            <a:pPr eaLnBrk="1" hangingPunct="1">
              <a:buFont typeface="Wingdings" pitchFamily="2" charset="2"/>
              <a:buNone/>
            </a:pPr>
            <a:r>
              <a:rPr lang="zh-CN" altLang="en-US" sz="2800" dirty="0">
                <a:cs typeface="Arial" charset="0"/>
              </a:rPr>
              <a:t>令所有裕量均为</a:t>
            </a:r>
            <a:r>
              <a:rPr lang="en-US" altLang="zh-CN" sz="2800" dirty="0">
                <a:cs typeface="Arial" charset="0"/>
              </a:rPr>
              <a:t>1</a:t>
            </a:r>
            <a:r>
              <a:rPr lang="zh-CN" altLang="en-US" sz="2800" dirty="0">
                <a:cs typeface="Arial" charset="0"/>
              </a:rPr>
              <a:t>，求判决边界方程。</a:t>
            </a:r>
          </a:p>
          <a:p>
            <a:pPr eaLnBrk="1" hangingPunct="1"/>
            <a:endParaRPr lang="en-US" altLang="zh-CN" sz="2800" dirty="0"/>
          </a:p>
        </p:txBody>
      </p:sp>
      <p:sp>
        <p:nvSpPr>
          <p:cNvPr id="114692" name="Rectangle 4"/>
          <p:cNvSpPr>
            <a:spLocks noChangeArrowheads="1"/>
          </p:cNvSpPr>
          <p:nvPr/>
        </p:nvSpPr>
        <p:spPr bwMode="auto">
          <a:xfrm>
            <a:off x="323850" y="2779713"/>
            <a:ext cx="3960813" cy="50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447675" indent="-447675" eaLnBrk="1" hangingPunct="1">
              <a:spcBef>
                <a:spcPct val="20000"/>
              </a:spcBef>
              <a:buClr>
                <a:srgbClr val="0033CC"/>
              </a:buClr>
              <a:buFont typeface="Wingdings" pitchFamily="2" charset="2"/>
              <a:buNone/>
            </a:pPr>
            <a:r>
              <a:rPr lang="en-US" altLang="zh-CN" sz="2400" dirty="0">
                <a:latin typeface="黑体" panose="02010609060101010101" pitchFamily="49" charset="-122"/>
                <a:ea typeface="黑体" panose="02010609060101010101" pitchFamily="49" charset="-122"/>
              </a:rPr>
              <a:t>1</a:t>
            </a:r>
            <a:r>
              <a:rPr lang="zh-CN" altLang="en-US" sz="2400" dirty="0">
                <a:latin typeface="黑体" panose="02010609060101010101" pitchFamily="49" charset="-122"/>
                <a:ea typeface="黑体" panose="02010609060101010101" pitchFamily="49" charset="-122"/>
              </a:rPr>
              <a:t>，通过向量增广得到</a:t>
            </a:r>
            <a:r>
              <a:rPr lang="en-US" altLang="zh-CN" sz="2400" b="1" dirty="0">
                <a:latin typeface="Times New Roman" panose="02020603050405020304" pitchFamily="18" charset="0"/>
                <a:ea typeface="黑体" panose="02010609060101010101" pitchFamily="49" charset="-122"/>
                <a:cs typeface="Times New Roman" panose="02020603050405020304" pitchFamily="18" charset="0"/>
              </a:rPr>
              <a:t>Y</a:t>
            </a:r>
            <a:r>
              <a:rPr lang="zh-CN" altLang="en-US" sz="3200" dirty="0">
                <a:latin typeface="黑体" panose="02010609060101010101" pitchFamily="49" charset="-122"/>
                <a:ea typeface="黑体" panose="02010609060101010101" pitchFamily="49" charset="-122"/>
              </a:rPr>
              <a:t>：</a:t>
            </a:r>
          </a:p>
        </p:txBody>
      </p:sp>
      <p:graphicFrame>
        <p:nvGraphicFramePr>
          <p:cNvPr id="114693" name="Object 5"/>
          <p:cNvGraphicFramePr>
            <a:graphicFrameLocks noChangeAspect="1"/>
          </p:cNvGraphicFramePr>
          <p:nvPr>
            <p:extLst>
              <p:ext uri="{D42A27DB-BD31-4B8C-83A1-F6EECF244321}">
                <p14:modId xmlns:p14="http://schemas.microsoft.com/office/powerpoint/2010/main" val="4114118389"/>
              </p:ext>
            </p:extLst>
          </p:nvPr>
        </p:nvGraphicFramePr>
        <p:xfrm>
          <a:off x="1116013" y="3500438"/>
          <a:ext cx="1931987" cy="1458912"/>
        </p:xfrm>
        <a:graphic>
          <a:graphicData uri="http://schemas.openxmlformats.org/presentationml/2006/ole">
            <mc:AlternateContent xmlns:mc="http://schemas.openxmlformats.org/markup-compatibility/2006">
              <mc:Choice xmlns:v="urn:schemas-microsoft-com:vml" Requires="v">
                <p:oleObj spid="_x0000_s28813" name="Equation" r:id="rId3" imgW="3898900" imgH="2946400" progId="Equation.DSMT4">
                  <p:embed/>
                </p:oleObj>
              </mc:Choice>
              <mc:Fallback>
                <p:oleObj name="Equation" r:id="rId3" imgW="3898900" imgH="29464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6013" y="3500438"/>
                        <a:ext cx="1931987" cy="1458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4694" name="Rectangle 6"/>
          <p:cNvSpPr>
            <a:spLocks noChangeArrowheads="1"/>
          </p:cNvSpPr>
          <p:nvPr/>
        </p:nvSpPr>
        <p:spPr bwMode="auto">
          <a:xfrm>
            <a:off x="3995738" y="2924175"/>
            <a:ext cx="3960812" cy="50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447675" indent="-447675" eaLnBrk="1" hangingPunct="1">
              <a:spcBef>
                <a:spcPct val="20000"/>
              </a:spcBef>
              <a:buClr>
                <a:srgbClr val="0033CC"/>
              </a:buClr>
              <a:buFont typeface="Wingdings" pitchFamily="2" charset="2"/>
              <a:buNone/>
            </a:pPr>
            <a:r>
              <a:rPr lang="en-US" altLang="zh-CN" sz="2400">
                <a:latin typeface="黑体" panose="02010609060101010101" pitchFamily="49" charset="-122"/>
                <a:ea typeface="黑体" panose="02010609060101010101" pitchFamily="49" charset="-122"/>
              </a:rPr>
              <a:t>2</a:t>
            </a:r>
            <a:r>
              <a:rPr lang="zh-CN" altLang="en-US" sz="2400">
                <a:latin typeface="黑体" panose="02010609060101010101" pitchFamily="49" charset="-122"/>
                <a:ea typeface="黑体" panose="02010609060101010101" pitchFamily="49" charset="-122"/>
              </a:rPr>
              <a:t>，计算</a:t>
            </a:r>
            <a:r>
              <a:rPr lang="en-US" altLang="zh-CN" sz="2400">
                <a:latin typeface="黑体" panose="02010609060101010101" pitchFamily="49" charset="-122"/>
                <a:ea typeface="黑体" panose="02010609060101010101" pitchFamily="49" charset="-122"/>
              </a:rPr>
              <a:t>Y</a:t>
            </a:r>
            <a:r>
              <a:rPr lang="zh-CN" altLang="en-US" sz="2400">
                <a:latin typeface="黑体" panose="02010609060101010101" pitchFamily="49" charset="-122"/>
                <a:ea typeface="黑体" panose="02010609060101010101" pitchFamily="49" charset="-122"/>
              </a:rPr>
              <a:t>的伪逆</a:t>
            </a:r>
            <a:endParaRPr lang="zh-CN" altLang="en-US" sz="3200">
              <a:latin typeface="黑体" panose="02010609060101010101" pitchFamily="49" charset="-122"/>
              <a:ea typeface="黑体" panose="02010609060101010101" pitchFamily="49" charset="-122"/>
            </a:endParaRPr>
          </a:p>
        </p:txBody>
      </p:sp>
      <p:graphicFrame>
        <p:nvGraphicFramePr>
          <p:cNvPr id="114695" name="Object 7"/>
          <p:cNvGraphicFramePr>
            <a:graphicFrameLocks noChangeAspect="1"/>
          </p:cNvGraphicFramePr>
          <p:nvPr>
            <p:extLst>
              <p:ext uri="{D42A27DB-BD31-4B8C-83A1-F6EECF244321}">
                <p14:modId xmlns:p14="http://schemas.microsoft.com/office/powerpoint/2010/main" val="3154924526"/>
              </p:ext>
            </p:extLst>
          </p:nvPr>
        </p:nvGraphicFramePr>
        <p:xfrm>
          <a:off x="6335713" y="2860675"/>
          <a:ext cx="2019300" cy="576263"/>
        </p:xfrm>
        <a:graphic>
          <a:graphicData uri="http://schemas.openxmlformats.org/presentationml/2006/ole">
            <mc:AlternateContent xmlns:mc="http://schemas.openxmlformats.org/markup-compatibility/2006">
              <mc:Choice xmlns:v="urn:schemas-microsoft-com:vml" Requires="v">
                <p:oleObj spid="_x0000_s28814" name="Equation" r:id="rId5" imgW="3441600" imgH="888840" progId="Equation.DSMT4">
                  <p:embed/>
                </p:oleObj>
              </mc:Choice>
              <mc:Fallback>
                <p:oleObj name="Equation" r:id="rId5" imgW="3441600" imgH="888840" progId="Equation.DSMT4">
                  <p:embed/>
                  <p:pic>
                    <p:nvPicPr>
                      <p:cNvPr id="0" name=""/>
                      <p:cNvPicPr>
                        <a:picLocks noChangeAspect="1" noChangeArrowheads="1"/>
                      </p:cNvPicPr>
                      <p:nvPr/>
                    </p:nvPicPr>
                    <p:blipFill>
                      <a:blip r:embed="rId6"/>
                      <a:srcRect/>
                      <a:stretch>
                        <a:fillRect/>
                      </a:stretch>
                    </p:blipFill>
                    <p:spPr bwMode="auto">
                      <a:xfrm>
                        <a:off x="6335713" y="2860675"/>
                        <a:ext cx="2019300" cy="576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4696" name="Rectangle 8"/>
          <p:cNvSpPr>
            <a:spLocks noChangeArrowheads="1"/>
          </p:cNvSpPr>
          <p:nvPr/>
        </p:nvSpPr>
        <p:spPr bwMode="auto">
          <a:xfrm>
            <a:off x="323850" y="5156200"/>
            <a:ext cx="5327650" cy="50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447675" indent="-447675" eaLnBrk="1" hangingPunct="1">
              <a:spcBef>
                <a:spcPct val="20000"/>
              </a:spcBef>
              <a:buClr>
                <a:srgbClr val="0033CC"/>
              </a:buClr>
              <a:buFont typeface="Wingdings" pitchFamily="2" charset="2"/>
              <a:buNone/>
            </a:pPr>
            <a:r>
              <a:rPr lang="en-US" altLang="zh-CN" sz="2400" dirty="0">
                <a:latin typeface="Times New Roman" panose="02020603050405020304" pitchFamily="18" charset="0"/>
                <a:ea typeface="黑体" panose="02010609060101010101" pitchFamily="49" charset="-122"/>
                <a:cs typeface="Times New Roman" panose="02020603050405020304" pitchFamily="18" charset="0"/>
              </a:rPr>
              <a:t>3</a:t>
            </a:r>
            <a:r>
              <a:rPr lang="zh-CN" altLang="en-US" sz="2400"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400" b="1" dirty="0">
                <a:latin typeface="Times New Roman" panose="02020603050405020304" pitchFamily="18" charset="0"/>
                <a:ea typeface="黑体" panose="02010609060101010101" pitchFamily="49" charset="-122"/>
                <a:cs typeface="Times New Roman" panose="02020603050405020304" pitchFamily="18" charset="0"/>
              </a:rPr>
              <a:t>b</a:t>
            </a:r>
            <a:r>
              <a:rPr lang="en-US" altLang="zh-CN" sz="2400" dirty="0">
                <a:latin typeface="Times New Roman" panose="02020603050405020304" pitchFamily="18" charset="0"/>
                <a:ea typeface="黑体" panose="02010609060101010101" pitchFamily="49" charset="-122"/>
                <a:cs typeface="Times New Roman" panose="02020603050405020304" pitchFamily="18" charset="0"/>
              </a:rPr>
              <a:t>=(1,1,1,1)</a:t>
            </a:r>
            <a:r>
              <a:rPr lang="en-US" altLang="zh-CN" sz="2400" baseline="30000" dirty="0">
                <a:latin typeface="Times New Roman" panose="02020603050405020304" pitchFamily="18" charset="0"/>
                <a:ea typeface="黑体" panose="02010609060101010101" pitchFamily="49" charset="-122"/>
                <a:cs typeface="Times New Roman" panose="02020603050405020304" pitchFamily="18" charset="0"/>
              </a:rPr>
              <a:t>T</a:t>
            </a:r>
            <a:r>
              <a:rPr lang="en-US" altLang="zh-CN" sz="2400" dirty="0">
                <a:latin typeface="Times New Roman" panose="02020603050405020304" pitchFamily="18" charset="0"/>
                <a:ea typeface="黑体" panose="02010609060101010101" pitchFamily="49" charset="-122"/>
                <a:cs typeface="Times New Roman" panose="02020603050405020304" pitchFamily="18" charset="0"/>
              </a:rPr>
              <a:t>, </a:t>
            </a:r>
            <a:r>
              <a:rPr lang="zh-CN" altLang="en-US" sz="2400" dirty="0">
                <a:latin typeface="Times New Roman" panose="02020603050405020304" pitchFamily="18" charset="0"/>
                <a:ea typeface="黑体" panose="02010609060101010101" pitchFamily="49" charset="-122"/>
                <a:cs typeface="Times New Roman" panose="02020603050405020304" pitchFamily="18" charset="0"/>
              </a:rPr>
              <a:t>计算</a:t>
            </a:r>
            <a:r>
              <a:rPr lang="en-US" altLang="zh-CN" sz="2400" b="1" dirty="0">
                <a:latin typeface="Times New Roman" panose="02020603050405020304" pitchFamily="18" charset="0"/>
                <a:ea typeface="黑体" panose="02010609060101010101" pitchFamily="49" charset="-122"/>
                <a:cs typeface="Times New Roman" panose="02020603050405020304" pitchFamily="18" charset="0"/>
              </a:rPr>
              <a:t>a</a:t>
            </a:r>
            <a:r>
              <a:rPr lang="en-US" altLang="zh-CN" sz="2400"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400" b="1" dirty="0" err="1">
                <a:latin typeface="Times New Roman" panose="02020603050405020304" pitchFamily="18" charset="0"/>
                <a:ea typeface="黑体" panose="02010609060101010101" pitchFamily="49" charset="-122"/>
                <a:cs typeface="Times New Roman" panose="02020603050405020304" pitchFamily="18" charset="0"/>
              </a:rPr>
              <a:t>Y</a:t>
            </a:r>
            <a:r>
              <a:rPr lang="en-US" altLang="zh-CN" sz="2400" baseline="30000" dirty="0" err="1">
                <a:latin typeface="Times New Roman" panose="02020603050405020304" pitchFamily="18" charset="0"/>
                <a:ea typeface="黑体" panose="02010609060101010101" pitchFamily="49" charset="-122"/>
                <a:cs typeface="Times New Roman" panose="02020603050405020304" pitchFamily="18" charset="0"/>
              </a:rPr>
              <a:t>+</a:t>
            </a:r>
            <a:r>
              <a:rPr lang="en-US" altLang="zh-CN" sz="2400" b="1" dirty="0" err="1">
                <a:latin typeface="Times New Roman" panose="02020603050405020304" pitchFamily="18" charset="0"/>
                <a:ea typeface="黑体" panose="02010609060101010101" pitchFamily="49" charset="-122"/>
                <a:cs typeface="Times New Roman" panose="02020603050405020304" pitchFamily="18" charset="0"/>
              </a:rPr>
              <a:t>b</a:t>
            </a:r>
            <a:endParaRPr lang="en-US" altLang="zh-CN" sz="2400" b="1" dirty="0">
              <a:latin typeface="Times New Roman" panose="02020603050405020304" pitchFamily="18" charset="0"/>
              <a:ea typeface="黑体" panose="02010609060101010101" pitchFamily="49" charset="-122"/>
              <a:cs typeface="Times New Roman" panose="02020603050405020304" pitchFamily="18" charset="0"/>
            </a:endParaRPr>
          </a:p>
          <a:p>
            <a:pPr marL="447675" indent="-447675" eaLnBrk="1" hangingPunct="1">
              <a:spcBef>
                <a:spcPct val="20000"/>
              </a:spcBef>
              <a:buClr>
                <a:srgbClr val="0033CC"/>
              </a:buClr>
              <a:buFont typeface="Wingdings" pitchFamily="2" charset="2"/>
              <a:buNone/>
            </a:pPr>
            <a:endParaRPr lang="en-US" altLang="zh-CN" sz="3200" dirty="0">
              <a:latin typeface="Times New Roman" panose="02020603050405020304" pitchFamily="18" charset="0"/>
              <a:ea typeface="黑体" panose="02010609060101010101" pitchFamily="49" charset="-122"/>
              <a:cs typeface="Times New Roman" panose="02020603050405020304" pitchFamily="18" charset="0"/>
            </a:endParaRPr>
          </a:p>
        </p:txBody>
      </p:sp>
      <p:graphicFrame>
        <p:nvGraphicFramePr>
          <p:cNvPr id="114697" name="Object 9"/>
          <p:cNvGraphicFramePr>
            <a:graphicFrameLocks noChangeAspect="1"/>
          </p:cNvGraphicFramePr>
          <p:nvPr>
            <p:extLst>
              <p:ext uri="{D42A27DB-BD31-4B8C-83A1-F6EECF244321}">
                <p14:modId xmlns:p14="http://schemas.microsoft.com/office/powerpoint/2010/main" val="2063258159"/>
              </p:ext>
            </p:extLst>
          </p:nvPr>
        </p:nvGraphicFramePr>
        <p:xfrm>
          <a:off x="4284663" y="3500438"/>
          <a:ext cx="4000500" cy="1414462"/>
        </p:xfrm>
        <a:graphic>
          <a:graphicData uri="http://schemas.openxmlformats.org/presentationml/2006/ole">
            <mc:AlternateContent xmlns:mc="http://schemas.openxmlformats.org/markup-compatibility/2006">
              <mc:Choice xmlns:v="urn:schemas-microsoft-com:vml" Requires="v">
                <p:oleObj spid="_x0000_s28815" name="Equation" r:id="rId7" imgW="6819900" imgH="2184400" progId="Equation.DSMT4">
                  <p:embed/>
                </p:oleObj>
              </mc:Choice>
              <mc:Fallback>
                <p:oleObj name="Equation" r:id="rId7" imgW="6819900" imgH="218440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284663" y="3500438"/>
                        <a:ext cx="4000500" cy="1414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14698" name="Object 10"/>
          <p:cNvGraphicFramePr>
            <a:graphicFrameLocks noChangeAspect="1"/>
          </p:cNvGraphicFramePr>
          <p:nvPr>
            <p:extLst>
              <p:ext uri="{D42A27DB-BD31-4B8C-83A1-F6EECF244321}">
                <p14:modId xmlns:p14="http://schemas.microsoft.com/office/powerpoint/2010/main" val="170393364"/>
              </p:ext>
            </p:extLst>
          </p:nvPr>
        </p:nvGraphicFramePr>
        <p:xfrm>
          <a:off x="3965575" y="5154613"/>
          <a:ext cx="2630488" cy="403225"/>
        </p:xfrm>
        <a:graphic>
          <a:graphicData uri="http://schemas.openxmlformats.org/presentationml/2006/ole">
            <mc:AlternateContent xmlns:mc="http://schemas.openxmlformats.org/markup-compatibility/2006">
              <mc:Choice xmlns:v="urn:schemas-microsoft-com:vml" Requires="v">
                <p:oleObj spid="_x0000_s28816" name="Equation" r:id="rId9" imgW="4483080" imgH="622080" progId="Equation.DSMT4">
                  <p:embed/>
                </p:oleObj>
              </mc:Choice>
              <mc:Fallback>
                <p:oleObj name="Equation" r:id="rId9" imgW="4483080" imgH="622080" progId="Equation.DSMT4">
                  <p:embed/>
                  <p:pic>
                    <p:nvPicPr>
                      <p:cNvPr id="0" name=""/>
                      <p:cNvPicPr>
                        <a:picLocks noChangeAspect="1" noChangeArrowheads="1"/>
                      </p:cNvPicPr>
                      <p:nvPr/>
                    </p:nvPicPr>
                    <p:blipFill>
                      <a:blip r:embed="rId10"/>
                      <a:srcRect/>
                      <a:stretch>
                        <a:fillRect/>
                      </a:stretch>
                    </p:blipFill>
                    <p:spPr bwMode="auto">
                      <a:xfrm>
                        <a:off x="3965575" y="5154613"/>
                        <a:ext cx="2630488" cy="403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00907060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4692"/>
                                        </p:tgtEl>
                                        <p:attrNameLst>
                                          <p:attrName>style.visibility</p:attrName>
                                        </p:attrNameLst>
                                      </p:cBhvr>
                                      <p:to>
                                        <p:strVal val="visible"/>
                                      </p:to>
                                    </p:set>
                                    <p:animEffect transition="in" filter="blinds(horizontal)">
                                      <p:cBhvr>
                                        <p:cTn id="7" dur="500"/>
                                        <p:tgtEl>
                                          <p:spTgt spid="11469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14694"/>
                                        </p:tgtEl>
                                        <p:attrNameLst>
                                          <p:attrName>style.visibility</p:attrName>
                                        </p:attrNameLst>
                                      </p:cBhvr>
                                      <p:to>
                                        <p:strVal val="visible"/>
                                      </p:to>
                                    </p:set>
                                    <p:animEffect transition="in" filter="blinds(horizontal)">
                                      <p:cBhvr>
                                        <p:cTn id="12" dur="500"/>
                                        <p:tgtEl>
                                          <p:spTgt spid="114694"/>
                                        </p:tgtEl>
                                      </p:cBhvr>
                                    </p:animEffect>
                                  </p:childTnLst>
                                </p:cTn>
                              </p:par>
                              <p:par>
                                <p:cTn id="13" presetID="3" presetClass="entr" presetSubtype="10" fill="hold" nodeType="withEffect">
                                  <p:stCondLst>
                                    <p:cond delay="0"/>
                                  </p:stCondLst>
                                  <p:childTnLst>
                                    <p:set>
                                      <p:cBhvr>
                                        <p:cTn id="14" dur="1" fill="hold">
                                          <p:stCondLst>
                                            <p:cond delay="0"/>
                                          </p:stCondLst>
                                        </p:cTn>
                                        <p:tgtEl>
                                          <p:spTgt spid="114695"/>
                                        </p:tgtEl>
                                        <p:attrNameLst>
                                          <p:attrName>style.visibility</p:attrName>
                                        </p:attrNameLst>
                                      </p:cBhvr>
                                      <p:to>
                                        <p:strVal val="visible"/>
                                      </p:to>
                                    </p:set>
                                    <p:animEffect transition="in" filter="blinds(horizontal)">
                                      <p:cBhvr>
                                        <p:cTn id="15" dur="500"/>
                                        <p:tgtEl>
                                          <p:spTgt spid="114695"/>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114696"/>
                                        </p:tgtEl>
                                        <p:attrNameLst>
                                          <p:attrName>style.visibility</p:attrName>
                                        </p:attrNameLst>
                                      </p:cBhvr>
                                      <p:to>
                                        <p:strVal val="visible"/>
                                      </p:to>
                                    </p:set>
                                    <p:animEffect transition="in" filter="blinds(horizontal)">
                                      <p:cBhvr>
                                        <p:cTn id="20" dur="500"/>
                                        <p:tgtEl>
                                          <p:spTgt spid="114696"/>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ntr" presetSubtype="10" fill="hold" nodeType="clickEffect">
                                  <p:stCondLst>
                                    <p:cond delay="0"/>
                                  </p:stCondLst>
                                  <p:childTnLst>
                                    <p:set>
                                      <p:cBhvr>
                                        <p:cTn id="24" dur="1" fill="hold">
                                          <p:stCondLst>
                                            <p:cond delay="0"/>
                                          </p:stCondLst>
                                        </p:cTn>
                                        <p:tgtEl>
                                          <p:spTgt spid="114693"/>
                                        </p:tgtEl>
                                        <p:attrNameLst>
                                          <p:attrName>style.visibility</p:attrName>
                                        </p:attrNameLst>
                                      </p:cBhvr>
                                      <p:to>
                                        <p:strVal val="visible"/>
                                      </p:to>
                                    </p:set>
                                    <p:animEffect transition="in" filter="blinds(horizontal)">
                                      <p:cBhvr>
                                        <p:cTn id="25" dur="500"/>
                                        <p:tgtEl>
                                          <p:spTgt spid="114693"/>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3" presetClass="entr" presetSubtype="10" fill="hold" nodeType="clickEffect">
                                  <p:stCondLst>
                                    <p:cond delay="0"/>
                                  </p:stCondLst>
                                  <p:childTnLst>
                                    <p:set>
                                      <p:cBhvr>
                                        <p:cTn id="29" dur="1" fill="hold">
                                          <p:stCondLst>
                                            <p:cond delay="0"/>
                                          </p:stCondLst>
                                        </p:cTn>
                                        <p:tgtEl>
                                          <p:spTgt spid="114697"/>
                                        </p:tgtEl>
                                        <p:attrNameLst>
                                          <p:attrName>style.visibility</p:attrName>
                                        </p:attrNameLst>
                                      </p:cBhvr>
                                      <p:to>
                                        <p:strVal val="visible"/>
                                      </p:to>
                                    </p:set>
                                    <p:animEffect transition="in" filter="blinds(horizontal)">
                                      <p:cBhvr>
                                        <p:cTn id="30" dur="500"/>
                                        <p:tgtEl>
                                          <p:spTgt spid="114697"/>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3" presetClass="entr" presetSubtype="10" fill="hold" nodeType="clickEffect">
                                  <p:stCondLst>
                                    <p:cond delay="0"/>
                                  </p:stCondLst>
                                  <p:childTnLst>
                                    <p:set>
                                      <p:cBhvr>
                                        <p:cTn id="34" dur="1" fill="hold">
                                          <p:stCondLst>
                                            <p:cond delay="0"/>
                                          </p:stCondLst>
                                        </p:cTn>
                                        <p:tgtEl>
                                          <p:spTgt spid="114698"/>
                                        </p:tgtEl>
                                        <p:attrNameLst>
                                          <p:attrName>style.visibility</p:attrName>
                                        </p:attrNameLst>
                                      </p:cBhvr>
                                      <p:to>
                                        <p:strVal val="visible"/>
                                      </p:to>
                                    </p:set>
                                    <p:animEffect transition="in" filter="blinds(horizontal)">
                                      <p:cBhvr>
                                        <p:cTn id="35" dur="500"/>
                                        <p:tgtEl>
                                          <p:spTgt spid="1146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692" grpId="0"/>
      <p:bldP spid="114694" grpId="0"/>
      <p:bldP spid="114696"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98" name="Rectangle 22"/>
          <p:cNvSpPr>
            <a:spLocks noChangeArrowheads="1"/>
          </p:cNvSpPr>
          <p:nvPr/>
        </p:nvSpPr>
        <p:spPr bwMode="auto">
          <a:xfrm>
            <a:off x="5867400" y="1916113"/>
            <a:ext cx="32766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r>
              <a:rPr lang="en-US" altLang="zh-CN" sz="2400">
                <a:solidFill>
                  <a:srgbClr val="FF3300"/>
                </a:solidFill>
                <a:latin typeface="Times New Roman" pitchFamily="18" charset="0"/>
                <a:ea typeface="仿宋_GB2312" pitchFamily="49" charset="-122"/>
                <a:cs typeface="Times New Roman" pitchFamily="18" charset="0"/>
              </a:rPr>
              <a:t>1</a:t>
            </a:r>
            <a:r>
              <a:rPr lang="zh-CN" altLang="en-US" sz="2400">
                <a:solidFill>
                  <a:srgbClr val="FF3300"/>
                </a:solidFill>
                <a:latin typeface="Times New Roman" pitchFamily="18" charset="0"/>
                <a:ea typeface="仿宋_GB2312" pitchFamily="49" charset="-122"/>
                <a:cs typeface="Times New Roman" pitchFamily="18" charset="0"/>
              </a:rPr>
              <a:t>，        可能为奇异阵</a:t>
            </a:r>
          </a:p>
        </p:txBody>
      </p:sp>
      <p:sp>
        <p:nvSpPr>
          <p:cNvPr id="88067" name="Rectangle 2"/>
          <p:cNvSpPr>
            <a:spLocks noGrp="1" noChangeArrowheads="1"/>
          </p:cNvSpPr>
          <p:nvPr>
            <p:ph type="title"/>
          </p:nvPr>
        </p:nvSpPr>
        <p:spPr>
          <a:xfrm>
            <a:off x="457200" y="188640"/>
            <a:ext cx="8229600" cy="990600"/>
          </a:xfrm>
        </p:spPr>
        <p:txBody>
          <a:bodyPr/>
          <a:lstStyle/>
          <a:p>
            <a:pPr eaLnBrk="1" hangingPunct="1"/>
            <a:r>
              <a:rPr lang="zh-CN" altLang="en-US" dirty="0"/>
              <a:t>权值矢量的求解</a:t>
            </a:r>
            <a:r>
              <a:rPr lang="en-US" altLang="zh-CN" dirty="0"/>
              <a:t>(</a:t>
            </a:r>
            <a:r>
              <a:rPr lang="zh-CN" altLang="en-US" dirty="0"/>
              <a:t>迭代求解</a:t>
            </a:r>
            <a:r>
              <a:rPr lang="en-US" altLang="zh-CN" dirty="0"/>
              <a:t>)</a:t>
            </a:r>
          </a:p>
        </p:txBody>
      </p:sp>
      <p:graphicFrame>
        <p:nvGraphicFramePr>
          <p:cNvPr id="50202" name="Object 26"/>
          <p:cNvGraphicFramePr>
            <a:graphicFrameLocks noGrp="1" noChangeAspect="1"/>
          </p:cNvGraphicFramePr>
          <p:nvPr>
            <p:ph idx="1"/>
            <p:extLst>
              <p:ext uri="{D42A27DB-BD31-4B8C-83A1-F6EECF244321}">
                <p14:modId xmlns:p14="http://schemas.microsoft.com/office/powerpoint/2010/main" val="3245740300"/>
              </p:ext>
            </p:extLst>
          </p:nvPr>
        </p:nvGraphicFramePr>
        <p:xfrm>
          <a:off x="395288" y="3848100"/>
          <a:ext cx="5184775" cy="866775"/>
        </p:xfrm>
        <a:graphic>
          <a:graphicData uri="http://schemas.openxmlformats.org/presentationml/2006/ole">
            <mc:AlternateContent xmlns:mc="http://schemas.openxmlformats.org/markup-compatibility/2006">
              <mc:Choice xmlns:v="urn:schemas-microsoft-com:vml" Requires="v">
                <p:oleObj spid="_x0000_s27945" name="Equation" r:id="rId4" imgW="7746840" imgH="1295280" progId="Equation.DSMT4">
                  <p:embed/>
                </p:oleObj>
              </mc:Choice>
              <mc:Fallback>
                <p:oleObj name="Equation" r:id="rId4" imgW="7746840" imgH="1295280" progId="Equation.DSMT4">
                  <p:embed/>
                  <p:pic>
                    <p:nvPicPr>
                      <p:cNvPr id="0" name=""/>
                      <p:cNvPicPr>
                        <a:picLocks noChangeAspect="1" noChangeArrowheads="1"/>
                      </p:cNvPicPr>
                      <p:nvPr/>
                    </p:nvPicPr>
                    <p:blipFill>
                      <a:blip r:embed="rId5"/>
                      <a:srcRect/>
                      <a:stretch>
                        <a:fillRect/>
                      </a:stretch>
                    </p:blipFill>
                    <p:spPr bwMode="auto">
                      <a:xfrm>
                        <a:off x="395288" y="3848100"/>
                        <a:ext cx="5184775" cy="866775"/>
                      </a:xfrm>
                      <a:prstGeom prst="rect">
                        <a:avLst/>
                      </a:prstGeom>
                      <a:noFill/>
                      <a:ln>
                        <a:noFill/>
                      </a:ln>
                      <a:effectLst/>
                    </p:spPr>
                  </p:pic>
                </p:oleObj>
              </mc:Fallback>
            </mc:AlternateContent>
          </a:graphicData>
        </a:graphic>
      </p:graphicFrame>
      <p:sp>
        <p:nvSpPr>
          <p:cNvPr id="88068" name="Rectangle 5"/>
          <p:cNvSpPr>
            <a:spLocks noChangeArrowheads="1"/>
          </p:cNvSpPr>
          <p:nvPr/>
        </p:nvSpPr>
        <p:spPr bwMode="auto">
          <a:xfrm>
            <a:off x="0" y="33575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1" hangingPunct="1"/>
            <a:endParaRPr lang="zh-CN" altLang="en-US"/>
          </a:p>
        </p:txBody>
      </p:sp>
      <p:sp>
        <p:nvSpPr>
          <p:cNvPr id="88069"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1" hangingPunct="1"/>
            <a:endParaRPr lang="zh-CN" altLang="en-US"/>
          </a:p>
        </p:txBody>
      </p:sp>
      <p:graphicFrame>
        <p:nvGraphicFramePr>
          <p:cNvPr id="88070" name="Object 16"/>
          <p:cNvGraphicFramePr>
            <a:graphicFrameLocks noChangeAspect="1"/>
          </p:cNvGraphicFramePr>
          <p:nvPr>
            <p:extLst>
              <p:ext uri="{D42A27DB-BD31-4B8C-83A1-F6EECF244321}">
                <p14:modId xmlns:p14="http://schemas.microsoft.com/office/powerpoint/2010/main" val="4131292830"/>
              </p:ext>
            </p:extLst>
          </p:nvPr>
        </p:nvGraphicFramePr>
        <p:xfrm>
          <a:off x="496888" y="2281238"/>
          <a:ext cx="3602037" cy="571500"/>
        </p:xfrm>
        <a:graphic>
          <a:graphicData uri="http://schemas.openxmlformats.org/presentationml/2006/ole">
            <mc:AlternateContent xmlns:mc="http://schemas.openxmlformats.org/markup-compatibility/2006">
              <mc:Choice xmlns:v="urn:schemas-microsoft-com:vml" Requires="v">
                <p:oleObj spid="_x0000_s27946" name="Equation" r:id="rId6" imgW="4762440" imgH="685800" progId="Equation.DSMT4">
                  <p:embed/>
                </p:oleObj>
              </mc:Choice>
              <mc:Fallback>
                <p:oleObj name="Equation" r:id="rId6" imgW="4762440" imgH="685800" progId="Equation.DSMT4">
                  <p:embed/>
                  <p:pic>
                    <p:nvPicPr>
                      <p:cNvPr id="0" name=""/>
                      <p:cNvPicPr>
                        <a:picLocks noChangeAspect="1" noChangeArrowheads="1"/>
                      </p:cNvPicPr>
                      <p:nvPr/>
                    </p:nvPicPr>
                    <p:blipFill>
                      <a:blip r:embed="rId7"/>
                      <a:srcRect/>
                      <a:stretch>
                        <a:fillRect/>
                      </a:stretch>
                    </p:blipFill>
                    <p:spPr bwMode="auto">
                      <a:xfrm>
                        <a:off x="496888" y="2281238"/>
                        <a:ext cx="3602037" cy="571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8071" name="Object 17"/>
          <p:cNvGraphicFramePr>
            <a:graphicFrameLocks noChangeAspect="1"/>
          </p:cNvGraphicFramePr>
          <p:nvPr/>
        </p:nvGraphicFramePr>
        <p:xfrm>
          <a:off x="539750" y="1341438"/>
          <a:ext cx="2879725" cy="688975"/>
        </p:xfrm>
        <a:graphic>
          <a:graphicData uri="http://schemas.openxmlformats.org/presentationml/2006/ole">
            <mc:AlternateContent xmlns:mc="http://schemas.openxmlformats.org/markup-compatibility/2006">
              <mc:Choice xmlns:v="urn:schemas-microsoft-com:vml" Requires="v">
                <p:oleObj spid="_x0000_s27947" name="Equation" r:id="rId8" imgW="3568700" imgH="774700" progId="Equation.DSMT4">
                  <p:embed/>
                </p:oleObj>
              </mc:Choice>
              <mc:Fallback>
                <p:oleObj name="Equation" r:id="rId8" imgW="3568700" imgH="774700" progId="Equation.DSMT4">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39750" y="1341438"/>
                        <a:ext cx="2879725" cy="688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0194" name="Line 18"/>
          <p:cNvSpPr>
            <a:spLocks noChangeShapeType="1"/>
          </p:cNvSpPr>
          <p:nvPr/>
        </p:nvSpPr>
        <p:spPr bwMode="auto">
          <a:xfrm flipV="1">
            <a:off x="4427538" y="1700213"/>
            <a:ext cx="1296987" cy="720725"/>
          </a:xfrm>
          <a:prstGeom prst="line">
            <a:avLst/>
          </a:prstGeom>
          <a:noFill/>
          <a:ln w="38100">
            <a:solidFill>
              <a:srgbClr val="00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50195" name="Object 19"/>
          <p:cNvGraphicFramePr>
            <a:graphicFrameLocks noChangeAspect="1"/>
          </p:cNvGraphicFramePr>
          <p:nvPr>
            <p:extLst>
              <p:ext uri="{D42A27DB-BD31-4B8C-83A1-F6EECF244321}">
                <p14:modId xmlns:p14="http://schemas.microsoft.com/office/powerpoint/2010/main" val="4312053"/>
              </p:ext>
            </p:extLst>
          </p:nvPr>
        </p:nvGraphicFramePr>
        <p:xfrm>
          <a:off x="5967413" y="1235075"/>
          <a:ext cx="2393950" cy="681038"/>
        </p:xfrm>
        <a:graphic>
          <a:graphicData uri="http://schemas.openxmlformats.org/presentationml/2006/ole">
            <mc:AlternateContent xmlns:mc="http://schemas.openxmlformats.org/markup-compatibility/2006">
              <mc:Choice xmlns:v="urn:schemas-microsoft-com:vml" Requires="v">
                <p:oleObj spid="_x0000_s27948" name="Equation" r:id="rId10" imgW="3441600" imgH="888840" progId="Equation.DSMT4">
                  <p:embed/>
                </p:oleObj>
              </mc:Choice>
              <mc:Fallback>
                <p:oleObj name="Equation" r:id="rId10" imgW="3441600" imgH="888840" progId="Equation.DSMT4">
                  <p:embed/>
                  <p:pic>
                    <p:nvPicPr>
                      <p:cNvPr id="0" name=""/>
                      <p:cNvPicPr>
                        <a:picLocks noChangeAspect="1" noChangeArrowheads="1"/>
                      </p:cNvPicPr>
                      <p:nvPr/>
                    </p:nvPicPr>
                    <p:blipFill>
                      <a:blip r:embed="rId11"/>
                      <a:srcRect/>
                      <a:stretch>
                        <a:fillRect/>
                      </a:stretch>
                    </p:blipFill>
                    <p:spPr bwMode="auto">
                      <a:xfrm>
                        <a:off x="5967413" y="1235075"/>
                        <a:ext cx="2393950" cy="681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0196" name="Rectangle 20"/>
          <p:cNvSpPr>
            <a:spLocks noChangeArrowheads="1"/>
          </p:cNvSpPr>
          <p:nvPr/>
        </p:nvSpPr>
        <p:spPr bwMode="auto">
          <a:xfrm>
            <a:off x="5900738" y="2420938"/>
            <a:ext cx="24876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zh-CN" sz="2400" dirty="0">
                <a:solidFill>
                  <a:srgbClr val="FF3300"/>
                </a:solidFill>
                <a:latin typeface="Times New Roman" pitchFamily="18" charset="0"/>
                <a:ea typeface="仿宋_GB2312" pitchFamily="49" charset="-122"/>
                <a:cs typeface="Times New Roman" pitchFamily="18" charset="0"/>
              </a:rPr>
              <a:t>2</a:t>
            </a:r>
            <a:r>
              <a:rPr lang="zh-CN" altLang="en-US" sz="2400" dirty="0">
                <a:solidFill>
                  <a:srgbClr val="FF3300"/>
                </a:solidFill>
                <a:latin typeface="Times New Roman" pitchFamily="18" charset="0"/>
                <a:ea typeface="仿宋_GB2312" pitchFamily="49" charset="-122"/>
                <a:cs typeface="Times New Roman" pitchFamily="18" charset="0"/>
              </a:rPr>
              <a:t>，计算量巨大。</a:t>
            </a:r>
          </a:p>
        </p:txBody>
      </p:sp>
      <p:graphicFrame>
        <p:nvGraphicFramePr>
          <p:cNvPr id="50197" name="Object 21"/>
          <p:cNvGraphicFramePr>
            <a:graphicFrameLocks noChangeAspect="1"/>
          </p:cNvGraphicFramePr>
          <p:nvPr>
            <p:extLst>
              <p:ext uri="{D42A27DB-BD31-4B8C-83A1-F6EECF244321}">
                <p14:modId xmlns:p14="http://schemas.microsoft.com/office/powerpoint/2010/main" val="2156866995"/>
              </p:ext>
            </p:extLst>
          </p:nvPr>
        </p:nvGraphicFramePr>
        <p:xfrm>
          <a:off x="6426200" y="1951038"/>
          <a:ext cx="682625" cy="358775"/>
        </p:xfrm>
        <a:graphic>
          <a:graphicData uri="http://schemas.openxmlformats.org/presentationml/2006/ole">
            <mc:AlternateContent xmlns:mc="http://schemas.openxmlformats.org/markup-compatibility/2006">
              <mc:Choice xmlns:v="urn:schemas-microsoft-com:vml" Requires="v">
                <p:oleObj spid="_x0000_s27949" name="Equation" r:id="rId12" imgW="965160" imgH="507960" progId="Equation.DSMT4">
                  <p:embed/>
                </p:oleObj>
              </mc:Choice>
              <mc:Fallback>
                <p:oleObj name="Equation" r:id="rId12" imgW="965160" imgH="507960" progId="Equation.DSMT4">
                  <p:embed/>
                  <p:pic>
                    <p:nvPicPr>
                      <p:cNvPr id="0" name=""/>
                      <p:cNvPicPr>
                        <a:picLocks noChangeAspect="1" noChangeArrowheads="1"/>
                      </p:cNvPicPr>
                      <p:nvPr/>
                    </p:nvPicPr>
                    <p:blipFill>
                      <a:blip r:embed="rId13"/>
                      <a:srcRect/>
                      <a:stretch>
                        <a:fillRect/>
                      </a:stretch>
                    </p:blipFill>
                    <p:spPr bwMode="auto">
                      <a:xfrm>
                        <a:off x="6426200" y="1951038"/>
                        <a:ext cx="682625" cy="358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0199" name="Rectangle 23"/>
          <p:cNvSpPr>
            <a:spLocks noChangeArrowheads="1"/>
          </p:cNvSpPr>
          <p:nvPr/>
        </p:nvSpPr>
        <p:spPr bwMode="auto">
          <a:xfrm rot="-1601860">
            <a:off x="4402138" y="1550988"/>
            <a:ext cx="12509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zh-CN" altLang="en-US" sz="2800" dirty="0">
                <a:solidFill>
                  <a:srgbClr val="FF3300"/>
                </a:solidFill>
                <a:latin typeface="Times New Roman" pitchFamily="18" charset="0"/>
                <a:ea typeface="仿宋_GB2312" pitchFamily="49" charset="-122"/>
                <a:cs typeface="Times New Roman" pitchFamily="18" charset="0"/>
              </a:rPr>
              <a:t>伪逆法</a:t>
            </a:r>
          </a:p>
        </p:txBody>
      </p:sp>
      <p:sp>
        <p:nvSpPr>
          <p:cNvPr id="50200" name="Line 24"/>
          <p:cNvSpPr>
            <a:spLocks noChangeShapeType="1"/>
          </p:cNvSpPr>
          <p:nvPr/>
        </p:nvSpPr>
        <p:spPr bwMode="auto">
          <a:xfrm>
            <a:off x="2268538" y="2852738"/>
            <a:ext cx="0" cy="433387"/>
          </a:xfrm>
          <a:prstGeom prst="line">
            <a:avLst/>
          </a:prstGeom>
          <a:noFill/>
          <a:ln w="38100">
            <a:solidFill>
              <a:srgbClr val="00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0201" name="Rectangle 25"/>
          <p:cNvSpPr>
            <a:spLocks noChangeArrowheads="1"/>
          </p:cNvSpPr>
          <p:nvPr/>
        </p:nvSpPr>
        <p:spPr bwMode="auto">
          <a:xfrm>
            <a:off x="179388" y="3357563"/>
            <a:ext cx="415209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zh-CN" altLang="en-US" sz="2800" b="1" dirty="0">
                <a:solidFill>
                  <a:srgbClr val="0033CC"/>
                </a:solidFill>
                <a:latin typeface="Times New Roman" pitchFamily="18" charset="0"/>
                <a:ea typeface="仿宋_GB2312" pitchFamily="49" charset="-122"/>
                <a:cs typeface="Times New Roman" pitchFamily="18" charset="0"/>
              </a:rPr>
              <a:t>迭代求解法：梯度下降法</a:t>
            </a:r>
          </a:p>
        </p:txBody>
      </p:sp>
      <p:sp>
        <p:nvSpPr>
          <p:cNvPr id="50204" name="Rectangle 28"/>
          <p:cNvSpPr>
            <a:spLocks noChangeArrowheads="1"/>
          </p:cNvSpPr>
          <p:nvPr/>
        </p:nvSpPr>
        <p:spPr bwMode="auto">
          <a:xfrm>
            <a:off x="179388" y="4797425"/>
            <a:ext cx="85693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r>
              <a:rPr lang="zh-CN" altLang="en-US" sz="2800" b="1">
                <a:solidFill>
                  <a:srgbClr val="0033CC"/>
                </a:solidFill>
                <a:latin typeface="Times New Roman" pitchFamily="18" charset="0"/>
                <a:ea typeface="仿宋_GB2312" pitchFamily="49" charset="-122"/>
                <a:cs typeface="Times New Roman" pitchFamily="18" charset="0"/>
              </a:rPr>
              <a:t>最小均方算法（</a:t>
            </a:r>
            <a:r>
              <a:rPr lang="en-US" altLang="zh-CN" sz="2800" b="1">
                <a:solidFill>
                  <a:srgbClr val="0033CC"/>
                </a:solidFill>
                <a:latin typeface="Times New Roman" pitchFamily="18" charset="0"/>
                <a:ea typeface="仿宋_GB2312" pitchFamily="49" charset="-122"/>
                <a:cs typeface="Times New Roman" pitchFamily="18" charset="0"/>
              </a:rPr>
              <a:t>Least-mean-squared</a:t>
            </a:r>
            <a:r>
              <a:rPr lang="zh-CN" altLang="en-US" sz="2800" b="1">
                <a:solidFill>
                  <a:srgbClr val="0033CC"/>
                </a:solidFill>
                <a:latin typeface="Times New Roman" pitchFamily="18" charset="0"/>
                <a:ea typeface="仿宋_GB2312" pitchFamily="49" charset="-122"/>
                <a:cs typeface="Times New Roman" pitchFamily="18" charset="0"/>
              </a:rPr>
              <a:t>，</a:t>
            </a:r>
            <a:r>
              <a:rPr lang="en-US" altLang="zh-CN" sz="2800" b="1">
                <a:solidFill>
                  <a:srgbClr val="0033CC"/>
                </a:solidFill>
                <a:latin typeface="Times New Roman" pitchFamily="18" charset="0"/>
                <a:ea typeface="仿宋_GB2312" pitchFamily="49" charset="-122"/>
                <a:cs typeface="Times New Roman" pitchFamily="18" charset="0"/>
              </a:rPr>
              <a:t>LMS</a:t>
            </a:r>
            <a:r>
              <a:rPr lang="zh-CN" altLang="en-US" sz="2800" b="1">
                <a:solidFill>
                  <a:srgbClr val="0033CC"/>
                </a:solidFill>
                <a:latin typeface="Times New Roman" pitchFamily="18" charset="0"/>
                <a:ea typeface="仿宋_GB2312" pitchFamily="49" charset="-122"/>
                <a:cs typeface="Times New Roman" pitchFamily="18" charset="0"/>
              </a:rPr>
              <a:t>）</a:t>
            </a:r>
          </a:p>
        </p:txBody>
      </p:sp>
      <p:graphicFrame>
        <p:nvGraphicFramePr>
          <p:cNvPr id="50205" name="Object 29"/>
          <p:cNvGraphicFramePr>
            <a:graphicFrameLocks noChangeAspect="1"/>
          </p:cNvGraphicFramePr>
          <p:nvPr>
            <p:extLst>
              <p:ext uri="{D42A27DB-BD31-4B8C-83A1-F6EECF244321}">
                <p14:modId xmlns:p14="http://schemas.microsoft.com/office/powerpoint/2010/main" val="1100705769"/>
              </p:ext>
            </p:extLst>
          </p:nvPr>
        </p:nvGraphicFramePr>
        <p:xfrm>
          <a:off x="276225" y="5524500"/>
          <a:ext cx="4979988" cy="511175"/>
        </p:xfrm>
        <a:graphic>
          <a:graphicData uri="http://schemas.openxmlformats.org/presentationml/2006/ole">
            <mc:AlternateContent xmlns:mc="http://schemas.openxmlformats.org/markup-compatibility/2006">
              <mc:Choice xmlns:v="urn:schemas-microsoft-com:vml" Requires="v">
                <p:oleObj spid="_x0000_s27950" name="Equation" r:id="rId14" imgW="8470800" imgH="787320" progId="Equation.DSMT4">
                  <p:embed/>
                </p:oleObj>
              </mc:Choice>
              <mc:Fallback>
                <p:oleObj name="Equation" r:id="rId14" imgW="8470800" imgH="787320" progId="Equation.DSMT4">
                  <p:embed/>
                  <p:pic>
                    <p:nvPicPr>
                      <p:cNvPr id="0" name=""/>
                      <p:cNvPicPr>
                        <a:picLocks noChangeAspect="1" noChangeArrowheads="1"/>
                      </p:cNvPicPr>
                      <p:nvPr/>
                    </p:nvPicPr>
                    <p:blipFill>
                      <a:blip r:embed="rId15"/>
                      <a:srcRect/>
                      <a:stretch>
                        <a:fillRect/>
                      </a:stretch>
                    </p:blipFill>
                    <p:spPr bwMode="auto">
                      <a:xfrm>
                        <a:off x="276225" y="5524500"/>
                        <a:ext cx="4979988"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0207" name="Object 31"/>
          <p:cNvGraphicFramePr>
            <a:graphicFrameLocks noChangeAspect="1"/>
          </p:cNvGraphicFramePr>
          <p:nvPr>
            <p:extLst>
              <p:ext uri="{D42A27DB-BD31-4B8C-83A1-F6EECF244321}">
                <p14:modId xmlns:p14="http://schemas.microsoft.com/office/powerpoint/2010/main" val="1611425586"/>
              </p:ext>
            </p:extLst>
          </p:nvPr>
        </p:nvGraphicFramePr>
        <p:xfrm>
          <a:off x="5939482" y="4006453"/>
          <a:ext cx="2520950" cy="574675"/>
        </p:xfrm>
        <a:graphic>
          <a:graphicData uri="http://schemas.openxmlformats.org/presentationml/2006/ole">
            <mc:AlternateContent xmlns:mc="http://schemas.openxmlformats.org/markup-compatibility/2006">
              <mc:Choice xmlns:v="urn:schemas-microsoft-com:vml" Requires="v">
                <p:oleObj spid="_x0000_s27951" name="Equation" r:id="rId16" imgW="3009900" imgH="685800" progId="Equation.DSMT4">
                  <p:embed/>
                </p:oleObj>
              </mc:Choice>
              <mc:Fallback>
                <p:oleObj name="Equation" r:id="rId16" imgW="3009900" imgH="685800" progId="Equation.DSMT4">
                  <p:embed/>
                  <p:pic>
                    <p:nvPicPr>
                      <p:cNvPr id="0" name=""/>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5939482" y="4006453"/>
                        <a:ext cx="2520950" cy="574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0208" name="Object 32"/>
          <p:cNvGraphicFramePr>
            <a:graphicFrameLocks noChangeAspect="1"/>
          </p:cNvGraphicFramePr>
          <p:nvPr/>
        </p:nvGraphicFramePr>
        <p:xfrm>
          <a:off x="5651500" y="5516563"/>
          <a:ext cx="2520950" cy="574675"/>
        </p:xfrm>
        <a:graphic>
          <a:graphicData uri="http://schemas.openxmlformats.org/presentationml/2006/ole">
            <mc:AlternateContent xmlns:mc="http://schemas.openxmlformats.org/markup-compatibility/2006">
              <mc:Choice xmlns:v="urn:schemas-microsoft-com:vml" Requires="v">
                <p:oleObj spid="_x0000_s27952" name="Equation" r:id="rId18" imgW="3009900" imgH="685800" progId="Equation.DSMT4">
                  <p:embed/>
                </p:oleObj>
              </mc:Choice>
              <mc:Fallback>
                <p:oleObj name="Equation" r:id="rId18" imgW="3009900" imgH="685800" progId="Equation.DSMT4">
                  <p:embed/>
                  <p:pic>
                    <p:nvPicPr>
                      <p:cNvPr id="0" name=""/>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5651500" y="5516563"/>
                        <a:ext cx="2520950" cy="574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49700446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0199"/>
                                        </p:tgtEl>
                                        <p:attrNameLst>
                                          <p:attrName>style.visibility</p:attrName>
                                        </p:attrNameLst>
                                      </p:cBhvr>
                                      <p:to>
                                        <p:strVal val="visible"/>
                                      </p:to>
                                    </p:set>
                                    <p:animEffect transition="in" filter="blinds(horizontal)">
                                      <p:cBhvr>
                                        <p:cTn id="7" dur="500"/>
                                        <p:tgtEl>
                                          <p:spTgt spid="50199"/>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50194"/>
                                        </p:tgtEl>
                                        <p:attrNameLst>
                                          <p:attrName>style.visibility</p:attrName>
                                        </p:attrNameLst>
                                      </p:cBhvr>
                                      <p:to>
                                        <p:strVal val="visible"/>
                                      </p:to>
                                    </p:set>
                                    <p:animEffect transition="in" filter="blinds(horizontal)">
                                      <p:cBhvr>
                                        <p:cTn id="10" dur="500"/>
                                        <p:tgtEl>
                                          <p:spTgt spid="50194"/>
                                        </p:tgtEl>
                                      </p:cBhvr>
                                    </p:animEffect>
                                  </p:childTnLst>
                                </p:cTn>
                              </p:par>
                              <p:par>
                                <p:cTn id="11" presetID="3" presetClass="entr" presetSubtype="10" fill="hold" nodeType="withEffect">
                                  <p:stCondLst>
                                    <p:cond delay="0"/>
                                  </p:stCondLst>
                                  <p:childTnLst>
                                    <p:set>
                                      <p:cBhvr>
                                        <p:cTn id="12" dur="1" fill="hold">
                                          <p:stCondLst>
                                            <p:cond delay="0"/>
                                          </p:stCondLst>
                                        </p:cTn>
                                        <p:tgtEl>
                                          <p:spTgt spid="50195"/>
                                        </p:tgtEl>
                                        <p:attrNameLst>
                                          <p:attrName>style.visibility</p:attrName>
                                        </p:attrNameLst>
                                      </p:cBhvr>
                                      <p:to>
                                        <p:strVal val="visible"/>
                                      </p:to>
                                    </p:set>
                                    <p:animEffect transition="in" filter="blinds(horizontal)">
                                      <p:cBhvr>
                                        <p:cTn id="13" dur="500"/>
                                        <p:tgtEl>
                                          <p:spTgt spid="50195"/>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50198"/>
                                        </p:tgtEl>
                                        <p:attrNameLst>
                                          <p:attrName>style.visibility</p:attrName>
                                        </p:attrNameLst>
                                      </p:cBhvr>
                                      <p:to>
                                        <p:strVal val="visible"/>
                                      </p:to>
                                    </p:set>
                                    <p:animEffect transition="in" filter="blinds(horizontal)">
                                      <p:cBhvr>
                                        <p:cTn id="18" dur="500"/>
                                        <p:tgtEl>
                                          <p:spTgt spid="50198"/>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50196"/>
                                        </p:tgtEl>
                                        <p:attrNameLst>
                                          <p:attrName>style.visibility</p:attrName>
                                        </p:attrNameLst>
                                      </p:cBhvr>
                                      <p:to>
                                        <p:strVal val="visible"/>
                                      </p:to>
                                    </p:set>
                                    <p:animEffect transition="in" filter="blinds(horizontal)">
                                      <p:cBhvr>
                                        <p:cTn id="21" dur="500"/>
                                        <p:tgtEl>
                                          <p:spTgt spid="50196"/>
                                        </p:tgtEl>
                                      </p:cBhvr>
                                    </p:animEffect>
                                  </p:childTnLst>
                                </p:cTn>
                              </p:par>
                              <p:par>
                                <p:cTn id="22" presetID="3" presetClass="entr" presetSubtype="10" fill="hold" nodeType="withEffect">
                                  <p:stCondLst>
                                    <p:cond delay="0"/>
                                  </p:stCondLst>
                                  <p:childTnLst>
                                    <p:set>
                                      <p:cBhvr>
                                        <p:cTn id="23" dur="1" fill="hold">
                                          <p:stCondLst>
                                            <p:cond delay="0"/>
                                          </p:stCondLst>
                                        </p:cTn>
                                        <p:tgtEl>
                                          <p:spTgt spid="50197"/>
                                        </p:tgtEl>
                                        <p:attrNameLst>
                                          <p:attrName>style.visibility</p:attrName>
                                        </p:attrNameLst>
                                      </p:cBhvr>
                                      <p:to>
                                        <p:strVal val="visible"/>
                                      </p:to>
                                    </p:set>
                                    <p:animEffect transition="in" filter="blinds(horizontal)">
                                      <p:cBhvr>
                                        <p:cTn id="24" dur="500"/>
                                        <p:tgtEl>
                                          <p:spTgt spid="50197"/>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3" presetClass="entr" presetSubtype="10" fill="hold" grpId="0" nodeType="clickEffect">
                                  <p:stCondLst>
                                    <p:cond delay="0"/>
                                  </p:stCondLst>
                                  <p:childTnLst>
                                    <p:set>
                                      <p:cBhvr>
                                        <p:cTn id="28" dur="1" fill="hold">
                                          <p:stCondLst>
                                            <p:cond delay="0"/>
                                          </p:stCondLst>
                                        </p:cTn>
                                        <p:tgtEl>
                                          <p:spTgt spid="50200"/>
                                        </p:tgtEl>
                                        <p:attrNameLst>
                                          <p:attrName>style.visibility</p:attrName>
                                        </p:attrNameLst>
                                      </p:cBhvr>
                                      <p:to>
                                        <p:strVal val="visible"/>
                                      </p:to>
                                    </p:set>
                                    <p:animEffect transition="in" filter="blinds(horizontal)">
                                      <p:cBhvr>
                                        <p:cTn id="29" dur="500"/>
                                        <p:tgtEl>
                                          <p:spTgt spid="50200"/>
                                        </p:tgtEl>
                                      </p:cBhvr>
                                    </p:animEffect>
                                  </p:childTnLst>
                                </p:cTn>
                              </p:par>
                              <p:par>
                                <p:cTn id="30" presetID="3" presetClass="entr" presetSubtype="10" fill="hold" grpId="0" nodeType="withEffect">
                                  <p:stCondLst>
                                    <p:cond delay="0"/>
                                  </p:stCondLst>
                                  <p:childTnLst>
                                    <p:set>
                                      <p:cBhvr>
                                        <p:cTn id="31" dur="1" fill="hold">
                                          <p:stCondLst>
                                            <p:cond delay="0"/>
                                          </p:stCondLst>
                                        </p:cTn>
                                        <p:tgtEl>
                                          <p:spTgt spid="50201"/>
                                        </p:tgtEl>
                                        <p:attrNameLst>
                                          <p:attrName>style.visibility</p:attrName>
                                        </p:attrNameLst>
                                      </p:cBhvr>
                                      <p:to>
                                        <p:strVal val="visible"/>
                                      </p:to>
                                    </p:set>
                                    <p:animEffect transition="in" filter="blinds(horizontal)">
                                      <p:cBhvr>
                                        <p:cTn id="32" dur="500"/>
                                        <p:tgtEl>
                                          <p:spTgt spid="50201"/>
                                        </p:tgtEl>
                                      </p:cBhvr>
                                    </p:animEffect>
                                  </p:childTnLst>
                                </p:cTn>
                              </p:par>
                              <p:par>
                                <p:cTn id="33" presetID="3" presetClass="entr" presetSubtype="10" fill="hold" nodeType="withEffect">
                                  <p:stCondLst>
                                    <p:cond delay="0"/>
                                  </p:stCondLst>
                                  <p:childTnLst>
                                    <p:set>
                                      <p:cBhvr>
                                        <p:cTn id="34" dur="1" fill="hold">
                                          <p:stCondLst>
                                            <p:cond delay="0"/>
                                          </p:stCondLst>
                                        </p:cTn>
                                        <p:tgtEl>
                                          <p:spTgt spid="50202"/>
                                        </p:tgtEl>
                                        <p:attrNameLst>
                                          <p:attrName>style.visibility</p:attrName>
                                        </p:attrNameLst>
                                      </p:cBhvr>
                                      <p:to>
                                        <p:strVal val="visible"/>
                                      </p:to>
                                    </p:set>
                                    <p:animEffect transition="in" filter="blinds(horizontal)">
                                      <p:cBhvr>
                                        <p:cTn id="35" dur="500"/>
                                        <p:tgtEl>
                                          <p:spTgt spid="50202"/>
                                        </p:tgtEl>
                                      </p:cBhvr>
                                    </p:animEffect>
                                  </p:childTnLst>
                                </p:cTn>
                              </p:par>
                              <p:par>
                                <p:cTn id="36" presetID="3" presetClass="entr" presetSubtype="10" fill="hold" nodeType="withEffect">
                                  <p:stCondLst>
                                    <p:cond delay="0"/>
                                  </p:stCondLst>
                                  <p:childTnLst>
                                    <p:set>
                                      <p:cBhvr>
                                        <p:cTn id="37" dur="1" fill="hold">
                                          <p:stCondLst>
                                            <p:cond delay="0"/>
                                          </p:stCondLst>
                                        </p:cTn>
                                        <p:tgtEl>
                                          <p:spTgt spid="50207"/>
                                        </p:tgtEl>
                                        <p:attrNameLst>
                                          <p:attrName>style.visibility</p:attrName>
                                        </p:attrNameLst>
                                      </p:cBhvr>
                                      <p:to>
                                        <p:strVal val="visible"/>
                                      </p:to>
                                    </p:set>
                                    <p:animEffect transition="in" filter="blinds(horizontal)">
                                      <p:cBhvr>
                                        <p:cTn id="38" dur="500"/>
                                        <p:tgtEl>
                                          <p:spTgt spid="50207"/>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3" presetClass="entr" presetSubtype="10" fill="hold" grpId="0" nodeType="clickEffect">
                                  <p:stCondLst>
                                    <p:cond delay="0"/>
                                  </p:stCondLst>
                                  <p:childTnLst>
                                    <p:set>
                                      <p:cBhvr>
                                        <p:cTn id="42" dur="1" fill="hold">
                                          <p:stCondLst>
                                            <p:cond delay="0"/>
                                          </p:stCondLst>
                                        </p:cTn>
                                        <p:tgtEl>
                                          <p:spTgt spid="50204"/>
                                        </p:tgtEl>
                                        <p:attrNameLst>
                                          <p:attrName>style.visibility</p:attrName>
                                        </p:attrNameLst>
                                      </p:cBhvr>
                                      <p:to>
                                        <p:strVal val="visible"/>
                                      </p:to>
                                    </p:set>
                                    <p:animEffect transition="in" filter="blinds(horizontal)">
                                      <p:cBhvr>
                                        <p:cTn id="43" dur="500"/>
                                        <p:tgtEl>
                                          <p:spTgt spid="50204"/>
                                        </p:tgtEl>
                                      </p:cBhvr>
                                    </p:animEffect>
                                  </p:childTnLst>
                                </p:cTn>
                              </p:par>
                              <p:par>
                                <p:cTn id="44" presetID="3" presetClass="entr" presetSubtype="10" fill="hold" nodeType="withEffect">
                                  <p:stCondLst>
                                    <p:cond delay="0"/>
                                  </p:stCondLst>
                                  <p:childTnLst>
                                    <p:set>
                                      <p:cBhvr>
                                        <p:cTn id="45" dur="1" fill="hold">
                                          <p:stCondLst>
                                            <p:cond delay="0"/>
                                          </p:stCondLst>
                                        </p:cTn>
                                        <p:tgtEl>
                                          <p:spTgt spid="50205"/>
                                        </p:tgtEl>
                                        <p:attrNameLst>
                                          <p:attrName>style.visibility</p:attrName>
                                        </p:attrNameLst>
                                      </p:cBhvr>
                                      <p:to>
                                        <p:strVal val="visible"/>
                                      </p:to>
                                    </p:set>
                                    <p:animEffect transition="in" filter="blinds(horizontal)">
                                      <p:cBhvr>
                                        <p:cTn id="46" dur="500"/>
                                        <p:tgtEl>
                                          <p:spTgt spid="50205"/>
                                        </p:tgtEl>
                                      </p:cBhvr>
                                    </p:animEffect>
                                  </p:childTnLst>
                                </p:cTn>
                              </p:par>
                              <p:par>
                                <p:cTn id="47" presetID="3" presetClass="entr" presetSubtype="10" fill="hold" nodeType="withEffect">
                                  <p:stCondLst>
                                    <p:cond delay="0"/>
                                  </p:stCondLst>
                                  <p:childTnLst>
                                    <p:set>
                                      <p:cBhvr>
                                        <p:cTn id="48" dur="1" fill="hold">
                                          <p:stCondLst>
                                            <p:cond delay="0"/>
                                          </p:stCondLst>
                                        </p:cTn>
                                        <p:tgtEl>
                                          <p:spTgt spid="50208"/>
                                        </p:tgtEl>
                                        <p:attrNameLst>
                                          <p:attrName>style.visibility</p:attrName>
                                        </p:attrNameLst>
                                      </p:cBhvr>
                                      <p:to>
                                        <p:strVal val="visible"/>
                                      </p:to>
                                    </p:set>
                                    <p:animEffect transition="in" filter="blinds(horizontal)">
                                      <p:cBhvr>
                                        <p:cTn id="49" dur="500"/>
                                        <p:tgtEl>
                                          <p:spTgt spid="502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98" grpId="0"/>
      <p:bldP spid="50194" grpId="0" animBg="1"/>
      <p:bldP spid="50196" grpId="0"/>
      <p:bldP spid="50199" grpId="0"/>
      <p:bldP spid="50200" grpId="0" animBg="1"/>
      <p:bldP spid="50201" grpId="0"/>
      <p:bldP spid="50204"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5" name="Rectangle 3"/>
          <p:cNvSpPr>
            <a:spLocks noGrp="1" noChangeArrowheads="1"/>
          </p:cNvSpPr>
          <p:nvPr>
            <p:ph type="body" sz="half" idx="4294967295"/>
          </p:nvPr>
        </p:nvSpPr>
        <p:spPr>
          <a:xfrm>
            <a:off x="827584" y="1557338"/>
            <a:ext cx="7640637" cy="4646612"/>
          </a:xfrm>
        </p:spPr>
        <p:txBody>
          <a:bodyPr/>
          <a:lstStyle/>
          <a:p>
            <a:pPr marL="0" indent="0" eaLnBrk="1" hangingPunct="1">
              <a:lnSpc>
                <a:spcPct val="130000"/>
              </a:lnSpc>
              <a:buNone/>
            </a:pPr>
            <a:r>
              <a:rPr lang="en-US" altLang="zh-CN" sz="2800" dirty="0"/>
              <a:t>begin initialize </a:t>
            </a:r>
            <a:r>
              <a:rPr lang="en-US" altLang="zh-CN" sz="2800" b="1" dirty="0">
                <a:latin typeface="Times New Roman" panose="02020603050405020304" pitchFamily="18" charset="0"/>
                <a:cs typeface="Times New Roman" panose="02020603050405020304" pitchFamily="18" charset="0"/>
              </a:rPr>
              <a:t>a</a:t>
            </a:r>
            <a:r>
              <a:rPr lang="en-US" altLang="zh-CN" sz="2800" dirty="0">
                <a:latin typeface="Times New Roman" panose="02020603050405020304" pitchFamily="18" charset="0"/>
                <a:cs typeface="Times New Roman" panose="02020603050405020304" pitchFamily="18" charset="0"/>
              </a:rPr>
              <a:t>(0), </a:t>
            </a:r>
            <a:r>
              <a:rPr lang="en-US" altLang="zh-CN" sz="2800" b="1" dirty="0">
                <a:latin typeface="Times New Roman" panose="02020603050405020304" pitchFamily="18" charset="0"/>
                <a:cs typeface="Times New Roman" panose="02020603050405020304" pitchFamily="18" charset="0"/>
              </a:rPr>
              <a:t>b</a:t>
            </a:r>
            <a:r>
              <a:rPr lang="en-US" altLang="zh-CN" sz="2800" dirty="0">
                <a:latin typeface="Times New Roman" panose="02020603050405020304" pitchFamily="18" charset="0"/>
                <a:cs typeface="Times New Roman" panose="02020603050405020304" pitchFamily="18" charset="0"/>
              </a:rPr>
              <a:t>, </a:t>
            </a:r>
            <a:r>
              <a:rPr lang="el-GR" altLang="zh-CN" sz="2800" i="1" dirty="0">
                <a:latin typeface="Times New Roman" panose="02020603050405020304" pitchFamily="18" charset="0"/>
                <a:cs typeface="Times New Roman" panose="02020603050405020304" pitchFamily="18" charset="0"/>
              </a:rPr>
              <a:t>θ</a:t>
            </a:r>
            <a:r>
              <a:rPr lang="en-US" altLang="zh-CN" sz="2800" dirty="0">
                <a:latin typeface="Times New Roman" panose="02020603050405020304" pitchFamily="18" charset="0"/>
                <a:cs typeface="Times New Roman" panose="02020603050405020304" pitchFamily="18" charset="0"/>
              </a:rPr>
              <a:t>, </a:t>
            </a:r>
            <a:r>
              <a:rPr lang="el-GR" altLang="zh-CN" sz="2800" i="1" dirty="0">
                <a:latin typeface="Times New Roman" panose="02020603050405020304" pitchFamily="18" charset="0"/>
                <a:cs typeface="Times New Roman" panose="02020603050405020304" pitchFamily="18" charset="0"/>
              </a:rPr>
              <a:t>η</a:t>
            </a:r>
            <a:r>
              <a:rPr lang="en-US" altLang="zh-CN" sz="2800" dirty="0">
                <a:latin typeface="Times New Roman" panose="02020603050405020304" pitchFamily="18" charset="0"/>
                <a:cs typeface="Times New Roman" panose="02020603050405020304" pitchFamily="18" charset="0"/>
              </a:rPr>
              <a:t>(•), </a:t>
            </a:r>
            <a:r>
              <a:rPr lang="en-US" altLang="zh-CN" sz="2800" i="1" dirty="0">
                <a:latin typeface="Times New Roman" panose="02020603050405020304" pitchFamily="18" charset="0"/>
                <a:cs typeface="Times New Roman" panose="02020603050405020304" pitchFamily="18" charset="0"/>
              </a:rPr>
              <a:t>k</a:t>
            </a:r>
            <a:r>
              <a:rPr lang="en-US" altLang="zh-CN" sz="2800" dirty="0">
                <a:latin typeface="Times New Roman" panose="02020603050405020304" pitchFamily="18" charset="0"/>
                <a:cs typeface="Times New Roman" panose="02020603050405020304" pitchFamily="18" charset="0"/>
                <a:sym typeface="Wingdings" pitchFamily="2" charset="2"/>
              </a:rPr>
              <a:t>0</a:t>
            </a:r>
            <a:r>
              <a:rPr lang="zh-CN" altLang="en-US" sz="2800" dirty="0">
                <a:cs typeface="Arial" charset="0"/>
                <a:sym typeface="Wingdings" pitchFamily="2" charset="2"/>
              </a:rPr>
              <a:t>；</a:t>
            </a:r>
          </a:p>
          <a:p>
            <a:pPr marL="0" indent="0">
              <a:lnSpc>
                <a:spcPct val="130000"/>
              </a:lnSpc>
              <a:buNone/>
            </a:pPr>
            <a:r>
              <a:rPr lang="zh-CN" altLang="en-US" sz="2800" dirty="0">
                <a:cs typeface="Arial" charset="0"/>
              </a:rPr>
              <a:t>    </a:t>
            </a:r>
            <a:r>
              <a:rPr lang="en-US" altLang="zh-CN" sz="2800" dirty="0">
                <a:cs typeface="Arial" charset="0"/>
              </a:rPr>
              <a:t>do </a:t>
            </a:r>
            <a:r>
              <a:rPr lang="en-US" altLang="zh-CN" sz="2800" i="1" dirty="0">
                <a:latin typeface="Times New Roman" panose="02020603050405020304" pitchFamily="18" charset="0"/>
                <a:cs typeface="Times New Roman" panose="02020603050405020304" pitchFamily="18" charset="0"/>
              </a:rPr>
              <a:t>k </a:t>
            </a:r>
            <a:r>
              <a:rPr lang="en-US" altLang="zh-CN" sz="2800" dirty="0">
                <a:latin typeface="Times New Roman" panose="02020603050405020304" pitchFamily="18" charset="0"/>
                <a:cs typeface="Times New Roman" panose="02020603050405020304" pitchFamily="18" charset="0"/>
                <a:sym typeface="Wingdings" pitchFamily="2" charset="2"/>
              </a:rPr>
              <a:t></a:t>
            </a:r>
            <a:r>
              <a:rPr lang="en-US" altLang="zh-CN" sz="2800" i="1" dirty="0">
                <a:latin typeface="Times New Roman" panose="02020603050405020304" pitchFamily="18" charset="0"/>
                <a:cs typeface="Times New Roman" panose="02020603050405020304" pitchFamily="18" charset="0"/>
              </a:rPr>
              <a:t> k </a:t>
            </a:r>
            <a:r>
              <a:rPr lang="en-US" altLang="zh-CN" sz="2800" dirty="0">
                <a:latin typeface="Times New Roman" panose="02020603050405020304" pitchFamily="18" charset="0"/>
                <a:cs typeface="Times New Roman" panose="02020603050405020304" pitchFamily="18" charset="0"/>
                <a:sym typeface="Wingdings" pitchFamily="2" charset="2"/>
              </a:rPr>
              <a:t>+1</a:t>
            </a:r>
            <a:r>
              <a:rPr lang="zh-CN" altLang="en-US" sz="2800" dirty="0">
                <a:cs typeface="Arial" charset="0"/>
                <a:sym typeface="Wingdings" pitchFamily="2" charset="2"/>
              </a:rPr>
              <a:t>；</a:t>
            </a:r>
          </a:p>
          <a:p>
            <a:pPr marL="0" indent="0" eaLnBrk="1" hangingPunct="1">
              <a:lnSpc>
                <a:spcPct val="130000"/>
              </a:lnSpc>
              <a:buNone/>
            </a:pPr>
            <a:r>
              <a:rPr lang="zh-CN" altLang="en-US" sz="2800" dirty="0">
                <a:cs typeface="Arial" charset="0"/>
              </a:rPr>
              <a:t> </a:t>
            </a:r>
          </a:p>
          <a:p>
            <a:pPr marL="0" indent="0" eaLnBrk="1" hangingPunct="1">
              <a:lnSpc>
                <a:spcPct val="130000"/>
              </a:lnSpc>
              <a:buNone/>
            </a:pPr>
            <a:r>
              <a:rPr lang="zh-CN" altLang="en-US" sz="2800" dirty="0">
                <a:cs typeface="Arial" charset="0"/>
              </a:rPr>
              <a:t> </a:t>
            </a:r>
          </a:p>
          <a:p>
            <a:pPr marL="0" indent="0" eaLnBrk="1" hangingPunct="1">
              <a:lnSpc>
                <a:spcPct val="130000"/>
              </a:lnSpc>
              <a:buNone/>
            </a:pPr>
            <a:r>
              <a:rPr lang="zh-CN" altLang="en-US" sz="2800" dirty="0">
                <a:cs typeface="Arial" charset="0"/>
              </a:rPr>
              <a:t>   </a:t>
            </a:r>
            <a:r>
              <a:rPr lang="en-US" altLang="zh-CN" sz="2800" dirty="0">
                <a:cs typeface="Arial" charset="0"/>
              </a:rPr>
              <a:t>until           </a:t>
            </a:r>
          </a:p>
          <a:p>
            <a:pPr marL="0" indent="0" eaLnBrk="1" hangingPunct="1">
              <a:lnSpc>
                <a:spcPct val="130000"/>
              </a:lnSpc>
              <a:buNone/>
            </a:pPr>
            <a:r>
              <a:rPr lang="en-US" altLang="zh-CN" sz="2800" dirty="0">
                <a:cs typeface="Arial" charset="0"/>
              </a:rPr>
              <a:t>return  </a:t>
            </a:r>
            <a:r>
              <a:rPr lang="en-US" altLang="zh-CN" sz="2800" b="1" dirty="0">
                <a:latin typeface="Times New Roman" panose="02020603050405020304" pitchFamily="18" charset="0"/>
                <a:cs typeface="Times New Roman" panose="02020603050405020304" pitchFamily="18" charset="0"/>
              </a:rPr>
              <a:t>a</a:t>
            </a:r>
          </a:p>
          <a:p>
            <a:pPr marL="0" indent="0" eaLnBrk="1" hangingPunct="1">
              <a:lnSpc>
                <a:spcPct val="130000"/>
              </a:lnSpc>
              <a:buNone/>
            </a:pPr>
            <a:r>
              <a:rPr lang="en-US" altLang="zh-CN" sz="2800" dirty="0">
                <a:cs typeface="Arial" charset="0"/>
              </a:rPr>
              <a:t>end</a:t>
            </a:r>
            <a:endParaRPr lang="el-GR" altLang="zh-CN" sz="2800" dirty="0">
              <a:cs typeface="Arial" charset="0"/>
            </a:endParaRPr>
          </a:p>
        </p:txBody>
      </p:sp>
      <p:sp>
        <p:nvSpPr>
          <p:cNvPr id="90114" name="Rectangle 2"/>
          <p:cNvSpPr>
            <a:spLocks noGrp="1" noChangeArrowheads="1"/>
          </p:cNvSpPr>
          <p:nvPr>
            <p:ph type="title"/>
          </p:nvPr>
        </p:nvSpPr>
        <p:spPr/>
        <p:txBody>
          <a:bodyPr/>
          <a:lstStyle/>
          <a:p>
            <a:pPr eaLnBrk="1" hangingPunct="1"/>
            <a:r>
              <a:rPr lang="zh-CN" altLang="en-US"/>
              <a:t>权值矢量的求解</a:t>
            </a:r>
            <a:r>
              <a:rPr lang="en-US" altLang="zh-CN"/>
              <a:t>(</a:t>
            </a:r>
            <a:r>
              <a:rPr lang="zh-CN" altLang="en-US"/>
              <a:t>迭代求解法</a:t>
            </a:r>
            <a:r>
              <a:rPr lang="en-US" altLang="zh-CN"/>
              <a:t>)</a:t>
            </a:r>
          </a:p>
        </p:txBody>
      </p:sp>
      <p:graphicFrame>
        <p:nvGraphicFramePr>
          <p:cNvPr id="90116" name="Object 4"/>
          <p:cNvGraphicFramePr>
            <a:graphicFrameLocks noGrp="1" noChangeAspect="1"/>
          </p:cNvGraphicFramePr>
          <p:nvPr>
            <p:ph idx="1"/>
            <p:extLst>
              <p:ext uri="{D42A27DB-BD31-4B8C-83A1-F6EECF244321}">
                <p14:modId xmlns:p14="http://schemas.microsoft.com/office/powerpoint/2010/main" val="3529130364"/>
              </p:ext>
            </p:extLst>
          </p:nvPr>
        </p:nvGraphicFramePr>
        <p:xfrm>
          <a:off x="2522538" y="2862263"/>
          <a:ext cx="5910262" cy="989012"/>
        </p:xfrm>
        <a:graphic>
          <a:graphicData uri="http://schemas.openxmlformats.org/presentationml/2006/ole">
            <mc:AlternateContent xmlns:mc="http://schemas.openxmlformats.org/markup-compatibility/2006">
              <mc:Choice xmlns:v="urn:schemas-microsoft-com:vml" Requires="v">
                <p:oleObj spid="_x0000_s25671" name="Equation" r:id="rId4" imgW="7746840" imgH="1295280" progId="Equation.DSMT4">
                  <p:embed/>
                </p:oleObj>
              </mc:Choice>
              <mc:Fallback>
                <p:oleObj name="Equation" r:id="rId4" imgW="7746840" imgH="1295280" progId="Equation.DSMT4">
                  <p:embed/>
                  <p:pic>
                    <p:nvPicPr>
                      <p:cNvPr id="0" name=""/>
                      <p:cNvPicPr>
                        <a:picLocks noChangeAspect="1" noChangeArrowheads="1"/>
                      </p:cNvPicPr>
                      <p:nvPr/>
                    </p:nvPicPr>
                    <p:blipFill>
                      <a:blip r:embed="rId5"/>
                      <a:srcRect/>
                      <a:stretch>
                        <a:fillRect/>
                      </a:stretch>
                    </p:blipFill>
                    <p:spPr bwMode="auto">
                      <a:xfrm>
                        <a:off x="2522538" y="2862263"/>
                        <a:ext cx="5910262" cy="989012"/>
                      </a:xfrm>
                      <a:prstGeom prst="rect">
                        <a:avLst/>
                      </a:prstGeom>
                      <a:noFill/>
                      <a:ln>
                        <a:noFill/>
                      </a:ln>
                      <a:effectLst/>
                    </p:spPr>
                  </p:pic>
                </p:oleObj>
              </mc:Fallback>
            </mc:AlternateContent>
          </a:graphicData>
        </a:graphic>
      </p:graphicFrame>
      <p:graphicFrame>
        <p:nvGraphicFramePr>
          <p:cNvPr id="90119" name="Object 7"/>
          <p:cNvGraphicFramePr>
            <a:graphicFrameLocks noGrp="1" noChangeAspect="1"/>
          </p:cNvGraphicFramePr>
          <p:nvPr>
            <p:ph sz="quarter" idx="4294967295"/>
            <p:extLst>
              <p:ext uri="{D42A27DB-BD31-4B8C-83A1-F6EECF244321}">
                <p14:modId xmlns:p14="http://schemas.microsoft.com/office/powerpoint/2010/main" val="2857265630"/>
              </p:ext>
            </p:extLst>
          </p:nvPr>
        </p:nvGraphicFramePr>
        <p:xfrm>
          <a:off x="2411413" y="3989388"/>
          <a:ext cx="3263900" cy="866775"/>
        </p:xfrm>
        <a:graphic>
          <a:graphicData uri="http://schemas.openxmlformats.org/presentationml/2006/ole">
            <mc:AlternateContent xmlns:mc="http://schemas.openxmlformats.org/markup-compatibility/2006">
              <mc:Choice xmlns:v="urn:schemas-microsoft-com:vml" Requires="v">
                <p:oleObj spid="_x0000_s25672" name="Equation" r:id="rId6" imgW="5168880" imgH="1371600" progId="Equation.DSMT4">
                  <p:embed/>
                </p:oleObj>
              </mc:Choice>
              <mc:Fallback>
                <p:oleObj name="Equation" r:id="rId6" imgW="5168880" imgH="1371600" progId="Equation.DSMT4">
                  <p:embed/>
                  <p:pic>
                    <p:nvPicPr>
                      <p:cNvPr id="0" name=""/>
                      <p:cNvPicPr>
                        <a:picLocks noChangeAspect="1" noChangeArrowheads="1"/>
                      </p:cNvPicPr>
                      <p:nvPr/>
                    </p:nvPicPr>
                    <p:blipFill>
                      <a:blip r:embed="rId7"/>
                      <a:srcRect/>
                      <a:stretch>
                        <a:fillRect/>
                      </a:stretch>
                    </p:blipFill>
                    <p:spPr bwMode="auto">
                      <a:xfrm>
                        <a:off x="2411413" y="3989388"/>
                        <a:ext cx="3263900" cy="866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0117" name="Rectangle 5"/>
          <p:cNvSpPr>
            <a:spLocks noChangeArrowheads="1"/>
          </p:cNvSpPr>
          <p:nvPr/>
        </p:nvSpPr>
        <p:spPr bwMode="auto">
          <a:xfrm>
            <a:off x="0" y="33575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1" hangingPunct="1"/>
            <a:endParaRPr lang="zh-CN" altLang="en-US"/>
          </a:p>
        </p:txBody>
      </p:sp>
      <p:sp>
        <p:nvSpPr>
          <p:cNvPr id="90118"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1" hangingPunct="1"/>
            <a:endParaRPr lang="zh-CN" altLang="en-US"/>
          </a:p>
        </p:txBody>
      </p:sp>
    </p:spTree>
    <p:extLst>
      <p:ext uri="{BB962C8B-B14F-4D97-AF65-F5344CB8AC3E}">
        <p14:creationId xmlns:p14="http://schemas.microsoft.com/office/powerpoint/2010/main" val="416362982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p:txBody>
          <a:bodyPr/>
          <a:lstStyle/>
          <a:p>
            <a:pPr eaLnBrk="1" hangingPunct="1"/>
            <a:r>
              <a:rPr lang="en-US" altLang="zh-CN"/>
              <a:t>LMSE</a:t>
            </a:r>
            <a:r>
              <a:rPr lang="zh-CN" altLang="en-US"/>
              <a:t>算法的特点</a:t>
            </a:r>
          </a:p>
        </p:txBody>
      </p:sp>
      <p:sp>
        <p:nvSpPr>
          <p:cNvPr id="92163" name="Rectangle 1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1" hangingPunct="1"/>
            <a:endParaRPr lang="zh-CN" altLang="en-US"/>
          </a:p>
        </p:txBody>
      </p:sp>
      <p:sp>
        <p:nvSpPr>
          <p:cNvPr id="92164" name="Rectangle 16"/>
          <p:cNvSpPr>
            <a:spLocks noGrp="1" noChangeArrowheads="1"/>
          </p:cNvSpPr>
          <p:nvPr>
            <p:ph type="body" sz="half" idx="1"/>
          </p:nvPr>
        </p:nvSpPr>
        <p:spPr>
          <a:xfrm>
            <a:off x="774700" y="1557338"/>
            <a:ext cx="7813675" cy="5040312"/>
          </a:xfrm>
        </p:spPr>
        <p:txBody>
          <a:bodyPr vert="horz" lIns="91440" tIns="45720" rIns="91440" bIns="45720" rtlCol="0">
            <a:normAutofit/>
          </a:bodyPr>
          <a:lstStyle/>
          <a:p>
            <a:pPr>
              <a:lnSpc>
                <a:spcPct val="150000"/>
              </a:lnSpc>
              <a:buClr>
                <a:srgbClr val="002060"/>
              </a:buClr>
              <a:buFont typeface="Wingdings" pitchFamily="2" charset="2"/>
              <a:buChar char="p"/>
            </a:pPr>
            <a:r>
              <a:rPr lang="zh-CN" altLang="en-US" sz="2800" dirty="0">
                <a:latin typeface="Times New Roman" pitchFamily="18" charset="0"/>
                <a:ea typeface="宋体" pitchFamily="2" charset="-122"/>
                <a:cs typeface="Times New Roman" pitchFamily="18" charset="0"/>
              </a:rPr>
              <a:t>算法的收敛依靠</a:t>
            </a:r>
            <a:r>
              <a:rPr lang="el-GR" altLang="zh-CN" sz="2800" i="1" dirty="0">
                <a:latin typeface="Times New Roman" pitchFamily="18" charset="0"/>
                <a:ea typeface="宋体" pitchFamily="2" charset="-122"/>
                <a:cs typeface="Times New Roman" pitchFamily="18" charset="0"/>
              </a:rPr>
              <a:t>η</a:t>
            </a:r>
            <a:r>
              <a:rPr lang="en-US" altLang="zh-CN" sz="2800" dirty="0">
                <a:latin typeface="Times New Roman" pitchFamily="18" charset="0"/>
                <a:ea typeface="宋体" pitchFamily="2" charset="-122"/>
                <a:cs typeface="Times New Roman" pitchFamily="18" charset="0"/>
              </a:rPr>
              <a:t>(</a:t>
            </a:r>
            <a:r>
              <a:rPr lang="en-US" altLang="zh-CN" sz="2800" i="1" dirty="0">
                <a:latin typeface="Times New Roman" pitchFamily="18" charset="0"/>
                <a:ea typeface="宋体" pitchFamily="2" charset="-122"/>
                <a:cs typeface="Times New Roman" pitchFamily="18" charset="0"/>
              </a:rPr>
              <a:t>k</a:t>
            </a:r>
            <a:r>
              <a:rPr lang="en-US" altLang="zh-CN" sz="2800" dirty="0">
                <a:latin typeface="Times New Roman" pitchFamily="18" charset="0"/>
                <a:ea typeface="宋体" pitchFamily="2" charset="-122"/>
                <a:cs typeface="Times New Roman" pitchFamily="18" charset="0"/>
              </a:rPr>
              <a:t>)</a:t>
            </a:r>
            <a:r>
              <a:rPr lang="zh-CN" altLang="en-US" sz="2800" dirty="0">
                <a:latin typeface="Times New Roman" pitchFamily="18" charset="0"/>
                <a:ea typeface="宋体" pitchFamily="2" charset="-122"/>
                <a:cs typeface="Times New Roman" pitchFamily="18" charset="0"/>
              </a:rPr>
              <a:t>的衰减，一般取</a:t>
            </a:r>
            <a:r>
              <a:rPr lang="el-GR" altLang="zh-CN" sz="2800" i="1" dirty="0">
                <a:latin typeface="Times New Roman" pitchFamily="18" charset="0"/>
                <a:ea typeface="宋体" pitchFamily="2" charset="-122"/>
                <a:cs typeface="Times New Roman" pitchFamily="18" charset="0"/>
              </a:rPr>
              <a:t>η</a:t>
            </a:r>
            <a:r>
              <a:rPr lang="en-US" altLang="zh-CN" sz="2800" dirty="0">
                <a:latin typeface="Times New Roman" pitchFamily="18" charset="0"/>
                <a:ea typeface="宋体" pitchFamily="2" charset="-122"/>
                <a:cs typeface="Times New Roman" pitchFamily="18" charset="0"/>
              </a:rPr>
              <a:t>(</a:t>
            </a:r>
            <a:r>
              <a:rPr lang="en-US" altLang="zh-CN" sz="2800" i="1" dirty="0">
                <a:latin typeface="Times New Roman" pitchFamily="18" charset="0"/>
                <a:ea typeface="宋体" pitchFamily="2" charset="-122"/>
                <a:cs typeface="Times New Roman" pitchFamily="18" charset="0"/>
              </a:rPr>
              <a:t>k</a:t>
            </a:r>
            <a:r>
              <a:rPr lang="en-US" altLang="zh-CN" sz="2800" dirty="0">
                <a:latin typeface="Times New Roman" pitchFamily="18" charset="0"/>
                <a:ea typeface="宋体" pitchFamily="2" charset="-122"/>
                <a:cs typeface="Times New Roman" pitchFamily="18" charset="0"/>
              </a:rPr>
              <a:t>)=</a:t>
            </a:r>
            <a:r>
              <a:rPr lang="el-GR" altLang="zh-CN" sz="2800" i="1" dirty="0">
                <a:latin typeface="Times New Roman" pitchFamily="18" charset="0"/>
                <a:ea typeface="宋体" pitchFamily="2" charset="-122"/>
                <a:cs typeface="Times New Roman" pitchFamily="18" charset="0"/>
              </a:rPr>
              <a:t>η</a:t>
            </a:r>
            <a:r>
              <a:rPr lang="en-US" altLang="zh-CN" sz="2800" dirty="0">
                <a:latin typeface="Times New Roman" pitchFamily="18" charset="0"/>
                <a:ea typeface="宋体" pitchFamily="2" charset="-122"/>
                <a:cs typeface="Times New Roman" pitchFamily="18" charset="0"/>
              </a:rPr>
              <a:t>(1)/</a:t>
            </a:r>
            <a:r>
              <a:rPr lang="en-US" altLang="zh-CN" sz="2800" i="1" dirty="0">
                <a:latin typeface="Times New Roman" pitchFamily="18" charset="0"/>
                <a:ea typeface="宋体" pitchFamily="2" charset="-122"/>
                <a:cs typeface="Times New Roman" pitchFamily="18" charset="0"/>
              </a:rPr>
              <a:t>k</a:t>
            </a:r>
            <a:r>
              <a:rPr lang="zh-CN" altLang="en-US" sz="2800" dirty="0">
                <a:latin typeface="Times New Roman" pitchFamily="18" charset="0"/>
                <a:ea typeface="宋体" pitchFamily="2" charset="-122"/>
                <a:cs typeface="Times New Roman" pitchFamily="18" charset="0"/>
              </a:rPr>
              <a:t>；</a:t>
            </a:r>
          </a:p>
          <a:p>
            <a:pPr>
              <a:lnSpc>
                <a:spcPct val="150000"/>
              </a:lnSpc>
              <a:buClr>
                <a:srgbClr val="002060"/>
              </a:buClr>
              <a:buFont typeface="Wingdings" pitchFamily="2" charset="2"/>
              <a:buChar char="p"/>
            </a:pPr>
            <a:r>
              <a:rPr lang="zh-CN" altLang="en-US" sz="2800" dirty="0">
                <a:latin typeface="Times New Roman" pitchFamily="18" charset="0"/>
                <a:ea typeface="宋体" pitchFamily="2" charset="-122"/>
                <a:cs typeface="Times New Roman" pitchFamily="18" charset="0"/>
              </a:rPr>
              <a:t>算法对于线性不可分的训练样本也能够收敛于一个均方误差最小解；</a:t>
            </a:r>
          </a:p>
          <a:p>
            <a:pPr>
              <a:lnSpc>
                <a:spcPct val="150000"/>
              </a:lnSpc>
              <a:buClr>
                <a:srgbClr val="002060"/>
              </a:buClr>
              <a:buFont typeface="Wingdings" pitchFamily="2" charset="2"/>
              <a:buChar char="p"/>
            </a:pPr>
            <a:r>
              <a:rPr lang="zh-CN" altLang="en-US" sz="2800" dirty="0">
                <a:latin typeface="Times New Roman" pitchFamily="18" charset="0"/>
                <a:ea typeface="宋体" pitchFamily="2" charset="-122"/>
                <a:cs typeface="Times New Roman" pitchFamily="18" charset="0"/>
              </a:rPr>
              <a:t>实际中常取</a:t>
            </a:r>
            <a:r>
              <a:rPr lang="en-US" altLang="zh-CN" sz="2800" i="1" dirty="0">
                <a:latin typeface="Times New Roman" pitchFamily="18" charset="0"/>
                <a:ea typeface="宋体" pitchFamily="2" charset="-122"/>
                <a:cs typeface="Times New Roman" pitchFamily="18" charset="0"/>
              </a:rPr>
              <a:t>b</a:t>
            </a:r>
            <a:r>
              <a:rPr lang="en-US" altLang="zh-CN" sz="2800" dirty="0">
                <a:latin typeface="Times New Roman" pitchFamily="18" charset="0"/>
                <a:ea typeface="宋体" pitchFamily="2" charset="-122"/>
                <a:cs typeface="Times New Roman" pitchFamily="18" charset="0"/>
              </a:rPr>
              <a:t>=1</a:t>
            </a:r>
            <a:r>
              <a:rPr lang="zh-CN" altLang="en-US" sz="2800" dirty="0">
                <a:latin typeface="Times New Roman" pitchFamily="18" charset="0"/>
                <a:ea typeface="宋体" pitchFamily="2" charset="-122"/>
                <a:cs typeface="Times New Roman" pitchFamily="18" charset="0"/>
              </a:rPr>
              <a:t>，当样本数趋于无穷多时，以最小均方误差逼近贝叶斯判别函数；</a:t>
            </a:r>
          </a:p>
          <a:p>
            <a:pPr>
              <a:lnSpc>
                <a:spcPct val="150000"/>
              </a:lnSpc>
              <a:buClr>
                <a:srgbClr val="002060"/>
              </a:buClr>
              <a:buFont typeface="Wingdings" pitchFamily="2" charset="2"/>
              <a:buChar char="p"/>
            </a:pPr>
            <a:r>
              <a:rPr lang="zh-CN" altLang="en-US" sz="2800" dirty="0">
                <a:latin typeface="Times New Roman" pitchFamily="18" charset="0"/>
                <a:ea typeface="宋体" pitchFamily="2" charset="-122"/>
                <a:cs typeface="Times New Roman" pitchFamily="18" charset="0"/>
              </a:rPr>
              <a:t>当训练样本线性可分的情况下，算法</a:t>
            </a:r>
            <a:r>
              <a:rPr lang="zh-CN" altLang="en-US" sz="2800" dirty="0">
                <a:solidFill>
                  <a:srgbClr val="C00000"/>
                </a:solidFill>
                <a:latin typeface="Times New Roman" pitchFamily="18" charset="0"/>
                <a:ea typeface="宋体" pitchFamily="2" charset="-122"/>
                <a:cs typeface="Times New Roman" pitchFamily="18" charset="0"/>
              </a:rPr>
              <a:t>未必</a:t>
            </a:r>
            <a:r>
              <a:rPr lang="zh-CN" altLang="en-US" sz="2800" dirty="0">
                <a:latin typeface="Times New Roman" pitchFamily="18" charset="0"/>
                <a:ea typeface="宋体" pitchFamily="2" charset="-122"/>
                <a:cs typeface="Times New Roman" pitchFamily="18" charset="0"/>
              </a:rPr>
              <a:t>收敛于一个分类超平面（依赖于</a:t>
            </a:r>
            <a:r>
              <a:rPr lang="en-US" altLang="zh-CN" sz="2800" i="1" dirty="0">
                <a:latin typeface="Times New Roman" pitchFamily="18" charset="0"/>
                <a:ea typeface="宋体" pitchFamily="2" charset="-122"/>
                <a:cs typeface="Times New Roman" pitchFamily="18" charset="0"/>
              </a:rPr>
              <a:t>b</a:t>
            </a:r>
            <a:r>
              <a:rPr lang="zh-CN" altLang="en-US" sz="2800" dirty="0">
                <a:latin typeface="Times New Roman" pitchFamily="18" charset="0"/>
                <a:ea typeface="宋体" pitchFamily="2" charset="-122"/>
                <a:cs typeface="Times New Roman" pitchFamily="18" charset="0"/>
              </a:rPr>
              <a:t>）。</a:t>
            </a:r>
          </a:p>
        </p:txBody>
      </p:sp>
      <p:sp>
        <p:nvSpPr>
          <p:cNvPr id="5" name="Line 18"/>
          <p:cNvSpPr>
            <a:spLocks noChangeShapeType="1"/>
          </p:cNvSpPr>
          <p:nvPr/>
        </p:nvSpPr>
        <p:spPr bwMode="auto">
          <a:xfrm flipV="1">
            <a:off x="6156176" y="3429000"/>
            <a:ext cx="648072" cy="360685"/>
          </a:xfrm>
          <a:prstGeom prst="line">
            <a:avLst/>
          </a:prstGeom>
          <a:noFill/>
          <a:ln w="38100">
            <a:solidFill>
              <a:srgbClr val="00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 name="矩形 1"/>
          <p:cNvSpPr/>
          <p:nvPr/>
        </p:nvSpPr>
        <p:spPr>
          <a:xfrm>
            <a:off x="6817072" y="3240010"/>
            <a:ext cx="1569660" cy="369332"/>
          </a:xfrm>
          <a:prstGeom prst="rect">
            <a:avLst/>
          </a:prstGeom>
        </p:spPr>
        <p:txBody>
          <a:bodyPr wrap="none">
            <a:spAutoFit/>
          </a:bodyPr>
          <a:lstStyle/>
          <a:p>
            <a:r>
              <a:rPr lang="zh-CN" altLang="en-US" dirty="0">
                <a:solidFill>
                  <a:srgbClr val="002060"/>
                </a:solidFill>
                <a:latin typeface="Times New Roman" pitchFamily="18" charset="0"/>
                <a:ea typeface="宋体" pitchFamily="2" charset="-122"/>
                <a:cs typeface="Times New Roman" pitchFamily="18" charset="0"/>
              </a:rPr>
              <a:t>模式分类</a:t>
            </a:r>
            <a:r>
              <a:rPr lang="en-US" altLang="zh-CN" dirty="0">
                <a:solidFill>
                  <a:srgbClr val="002060"/>
                </a:solidFill>
                <a:latin typeface="Times New Roman" pitchFamily="18" charset="0"/>
                <a:ea typeface="宋体" pitchFamily="2" charset="-122"/>
                <a:cs typeface="Times New Roman" pitchFamily="18" charset="0"/>
              </a:rPr>
              <a:t>5.8.3</a:t>
            </a:r>
            <a:endParaRPr lang="zh-CN" altLang="en-US" dirty="0">
              <a:solidFill>
                <a:srgbClr val="002060"/>
              </a:solidFill>
            </a:endParaRPr>
          </a:p>
        </p:txBody>
      </p:sp>
    </p:spTree>
    <p:extLst>
      <p:ext uri="{BB962C8B-B14F-4D97-AF65-F5344CB8AC3E}">
        <p14:creationId xmlns:p14="http://schemas.microsoft.com/office/powerpoint/2010/main" val="709825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p:txBody>
          <a:bodyPr/>
          <a:lstStyle/>
          <a:p>
            <a:pPr eaLnBrk="1" hangingPunct="1"/>
            <a:r>
              <a:rPr lang="en-US" altLang="zh-CN"/>
              <a:t>LMSE</a:t>
            </a:r>
            <a:r>
              <a:rPr lang="zh-CN" altLang="en-US"/>
              <a:t>算法</a:t>
            </a:r>
          </a:p>
        </p:txBody>
      </p:sp>
      <p:pic>
        <p:nvPicPr>
          <p:cNvPr id="94211"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813" y="1576388"/>
            <a:ext cx="5976937" cy="5208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7172807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457200" y="404664"/>
            <a:ext cx="8229600" cy="990600"/>
          </a:xfrm>
        </p:spPr>
        <p:txBody>
          <a:bodyPr/>
          <a:lstStyle/>
          <a:p>
            <a:pPr eaLnBrk="1" hangingPunct="1"/>
            <a:r>
              <a:rPr lang="zh-CN" altLang="en-US" dirty="0"/>
              <a:t>非线性判别函数</a:t>
            </a:r>
          </a:p>
        </p:txBody>
      </p:sp>
      <p:sp>
        <p:nvSpPr>
          <p:cNvPr id="5123" name="Rectangle 3"/>
          <p:cNvSpPr>
            <a:spLocks noGrp="1" noChangeArrowheads="1"/>
          </p:cNvSpPr>
          <p:nvPr>
            <p:ph idx="1"/>
          </p:nvPr>
        </p:nvSpPr>
        <p:spPr>
          <a:xfrm>
            <a:off x="457200" y="1340768"/>
            <a:ext cx="8363272" cy="4876800"/>
          </a:xfrm>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noAutofit/>
          </a:bodyPr>
          <a:lstStyle/>
          <a:p>
            <a:pPr marL="0" indent="0" fontAlgn="base">
              <a:lnSpc>
                <a:spcPct val="112000"/>
              </a:lnSpc>
              <a:spcAft>
                <a:spcPct val="0"/>
              </a:spcAft>
              <a:buClr>
                <a:srgbClr val="0033CC"/>
              </a:buClr>
              <a:buNone/>
            </a:pPr>
            <a:r>
              <a:rPr lang="zh-CN" altLang="en-US" sz="2400" dirty="0">
                <a:solidFill>
                  <a:srgbClr val="C00000"/>
                </a:solidFill>
                <a:latin typeface="黑体" panose="02010609060101010101" pitchFamily="49" charset="-122"/>
                <a:ea typeface="黑体" panose="02010609060101010101" pitchFamily="49" charset="-122"/>
              </a:rPr>
              <a:t>异或问题：</a:t>
            </a:r>
            <a:r>
              <a:rPr lang="zh-CN" altLang="en-US" sz="2400" dirty="0">
                <a:latin typeface="黑体" panose="02010609060101010101" pitchFamily="49" charset="-122"/>
                <a:ea typeface="黑体" panose="02010609060101010101" pitchFamily="49" charset="-122"/>
              </a:rPr>
              <a:t>线性判别函数无法处理异或问题</a:t>
            </a:r>
          </a:p>
          <a:p>
            <a:pPr marL="889000" lvl="1" indent="-439738" fontAlgn="base">
              <a:lnSpc>
                <a:spcPct val="112000"/>
              </a:lnSpc>
              <a:spcAft>
                <a:spcPct val="0"/>
              </a:spcAft>
              <a:buClr>
                <a:srgbClr val="0033CC"/>
              </a:buClr>
              <a:buFont typeface="Wingdings" pitchFamily="2" charset="2"/>
              <a:buChar char="¡"/>
            </a:pPr>
            <a:endParaRPr lang="en-US" altLang="zh-CN" dirty="0">
              <a:latin typeface="黑体" panose="02010609060101010101" pitchFamily="49" charset="-122"/>
              <a:ea typeface="黑体" panose="02010609060101010101" pitchFamily="49" charset="-122"/>
            </a:endParaRPr>
          </a:p>
          <a:p>
            <a:pPr marL="889000" lvl="1" indent="-439738" fontAlgn="base">
              <a:lnSpc>
                <a:spcPct val="112000"/>
              </a:lnSpc>
              <a:spcAft>
                <a:spcPct val="0"/>
              </a:spcAft>
              <a:buClr>
                <a:srgbClr val="0033CC"/>
              </a:buClr>
              <a:buFont typeface="Wingdings" pitchFamily="2" charset="2"/>
              <a:buChar char="¡"/>
            </a:pPr>
            <a:endParaRPr lang="zh-CN" altLang="en-US" dirty="0">
              <a:latin typeface="黑体" panose="02010609060101010101" pitchFamily="49" charset="-122"/>
              <a:ea typeface="黑体" panose="02010609060101010101" pitchFamily="49" charset="-122"/>
            </a:endParaRPr>
          </a:p>
          <a:p>
            <a:pPr marL="889000" lvl="1" indent="-439738" fontAlgn="base">
              <a:lnSpc>
                <a:spcPct val="112000"/>
              </a:lnSpc>
              <a:spcAft>
                <a:spcPct val="0"/>
              </a:spcAft>
              <a:buClr>
                <a:srgbClr val="0033CC"/>
              </a:buClr>
              <a:buFont typeface="Wingdings" pitchFamily="2" charset="2"/>
              <a:buChar char="¡"/>
            </a:pPr>
            <a:endParaRPr lang="zh-CN" altLang="en-US" dirty="0">
              <a:latin typeface="黑体" panose="02010609060101010101" pitchFamily="49" charset="-122"/>
              <a:ea typeface="黑体" panose="02010609060101010101" pitchFamily="49" charset="-122"/>
            </a:endParaRPr>
          </a:p>
          <a:p>
            <a:pPr marL="0" indent="0" fontAlgn="base">
              <a:lnSpc>
                <a:spcPct val="112000"/>
              </a:lnSpc>
              <a:spcAft>
                <a:spcPct val="0"/>
              </a:spcAft>
              <a:buClr>
                <a:srgbClr val="0033CC"/>
              </a:buClr>
              <a:buNone/>
            </a:pPr>
            <a:endParaRPr lang="en-US" altLang="zh-CN" sz="2400" dirty="0">
              <a:solidFill>
                <a:srgbClr val="C00000"/>
              </a:solidFill>
              <a:latin typeface="黑体" panose="02010609060101010101" pitchFamily="49" charset="-122"/>
              <a:ea typeface="黑体" panose="02010609060101010101" pitchFamily="49" charset="-122"/>
            </a:endParaRPr>
          </a:p>
          <a:p>
            <a:pPr marL="0" indent="0" fontAlgn="base">
              <a:lnSpc>
                <a:spcPct val="112000"/>
              </a:lnSpc>
              <a:spcAft>
                <a:spcPct val="0"/>
              </a:spcAft>
              <a:buClr>
                <a:srgbClr val="0033CC"/>
              </a:buClr>
              <a:buNone/>
            </a:pPr>
            <a:r>
              <a:rPr lang="zh-CN" altLang="en-US" sz="2400" dirty="0">
                <a:solidFill>
                  <a:srgbClr val="C00000"/>
                </a:solidFill>
                <a:latin typeface="黑体" panose="02010609060101010101" pitchFamily="49" charset="-122"/>
                <a:ea typeface="黑体" panose="02010609060101010101" pitchFamily="49" charset="-122"/>
              </a:rPr>
              <a:t>解决方法：</a:t>
            </a:r>
            <a:r>
              <a:rPr lang="zh-CN" altLang="en-US" sz="2400" dirty="0">
                <a:latin typeface="黑体" panose="02010609060101010101" pitchFamily="49" charset="-122"/>
                <a:ea typeface="黑体" panose="02010609060101010101" pitchFamily="49" charset="-122"/>
              </a:rPr>
              <a:t>引入非线性判别函数</a:t>
            </a:r>
          </a:p>
          <a:p>
            <a:pPr marL="449262" lvl="1" indent="0" fontAlgn="base">
              <a:lnSpc>
                <a:spcPct val="112000"/>
              </a:lnSpc>
              <a:spcAft>
                <a:spcPct val="0"/>
              </a:spcAft>
              <a:buClr>
                <a:srgbClr val="0033CC"/>
              </a:buClr>
              <a:buNone/>
            </a:pPr>
            <a:r>
              <a:rPr lang="zh-CN" altLang="en-US" dirty="0">
                <a:solidFill>
                  <a:srgbClr val="C00000"/>
                </a:solidFill>
                <a:latin typeface="黑体" panose="02010609060101010101" pitchFamily="49" charset="-122"/>
                <a:ea typeface="黑体" panose="02010609060101010101" pitchFamily="49" charset="-122"/>
              </a:rPr>
              <a:t>广义线性判别：</a:t>
            </a:r>
            <a:r>
              <a:rPr lang="zh-CN" altLang="en-US" dirty="0">
                <a:latin typeface="黑体" panose="02010609060101010101" pitchFamily="49" charset="-122"/>
                <a:ea typeface="黑体" panose="02010609060101010101" pitchFamily="49" charset="-122"/>
              </a:rPr>
              <a:t>从“一次线性”函数到“高次多项式函数”</a:t>
            </a:r>
            <a:endParaRPr lang="en-US" altLang="zh-CN" dirty="0">
              <a:latin typeface="黑体" panose="02010609060101010101" pitchFamily="49" charset="-122"/>
              <a:ea typeface="黑体" panose="02010609060101010101" pitchFamily="49" charset="-122"/>
            </a:endParaRPr>
          </a:p>
          <a:p>
            <a:pPr marL="449262" lvl="1" indent="0" fontAlgn="base">
              <a:lnSpc>
                <a:spcPct val="112000"/>
              </a:lnSpc>
              <a:spcAft>
                <a:spcPct val="0"/>
              </a:spcAft>
              <a:buClr>
                <a:srgbClr val="0033CC"/>
              </a:buClr>
              <a:buNone/>
            </a:pPr>
            <a:r>
              <a:rPr lang="zh-CN" altLang="en-US" dirty="0">
                <a:solidFill>
                  <a:srgbClr val="C00000"/>
                </a:solidFill>
                <a:latin typeface="黑体" panose="02010609060101010101" pitchFamily="49" charset="-122"/>
                <a:ea typeface="黑体" panose="02010609060101010101" pitchFamily="49" charset="-122"/>
              </a:rPr>
              <a:t>核方法：</a:t>
            </a:r>
            <a:r>
              <a:rPr lang="zh-CN" altLang="en-US" dirty="0">
                <a:latin typeface="黑体" panose="02010609060101010101" pitchFamily="49" charset="-122"/>
                <a:ea typeface="黑体" panose="02010609060101010101" pitchFamily="49" charset="-122"/>
              </a:rPr>
              <a:t>低维空间核函数，相当于高维空间中的内积，隐式实现高维空间线性判别（支持向量机</a:t>
            </a:r>
            <a:r>
              <a:rPr lang="en-US" altLang="zh-CN" dirty="0">
                <a:latin typeface="黑体" panose="02010609060101010101" pitchFamily="49" charset="-122"/>
                <a:ea typeface="黑体" panose="02010609060101010101" pitchFamily="49" charset="-122"/>
              </a:rPr>
              <a:t>SVM</a:t>
            </a:r>
            <a:r>
              <a:rPr lang="zh-CN" altLang="en-US" dirty="0">
                <a:latin typeface="黑体" panose="02010609060101010101" pitchFamily="49" charset="-122"/>
                <a:ea typeface="黑体" panose="02010609060101010101" pitchFamily="49" charset="-122"/>
              </a:rPr>
              <a:t>）</a:t>
            </a:r>
            <a:endParaRPr lang="en-US" altLang="zh-CN" dirty="0">
              <a:latin typeface="黑体" panose="02010609060101010101" pitchFamily="49" charset="-122"/>
              <a:ea typeface="黑体" panose="02010609060101010101" pitchFamily="49" charset="-122"/>
            </a:endParaRPr>
          </a:p>
          <a:p>
            <a:pPr marL="449262" lvl="1" indent="0" fontAlgn="base">
              <a:lnSpc>
                <a:spcPct val="112000"/>
              </a:lnSpc>
              <a:spcAft>
                <a:spcPct val="0"/>
              </a:spcAft>
              <a:buClr>
                <a:srgbClr val="0033CC"/>
              </a:buClr>
              <a:buNone/>
            </a:pPr>
            <a:r>
              <a:rPr lang="zh-CN" altLang="en-US" dirty="0">
                <a:solidFill>
                  <a:srgbClr val="C00000"/>
                </a:solidFill>
                <a:latin typeface="黑体" panose="02010609060101010101" pitchFamily="49" charset="-122"/>
                <a:ea typeface="黑体" panose="02010609060101010101" pitchFamily="49" charset="-122"/>
              </a:rPr>
              <a:t>多层感知器：</a:t>
            </a:r>
            <a:r>
              <a:rPr lang="zh-CN" altLang="en-US" dirty="0">
                <a:latin typeface="黑体" panose="02010609060101010101" pitchFamily="49" charset="-122"/>
                <a:ea typeface="黑体" panose="02010609060101010101" pitchFamily="49" charset="-122"/>
              </a:rPr>
              <a:t>非线性映射</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线性判别</a:t>
            </a:r>
            <a:endParaRPr lang="en-US" altLang="zh-CN" dirty="0">
              <a:latin typeface="黑体" panose="02010609060101010101" pitchFamily="49" charset="-122"/>
              <a:ea typeface="黑体" panose="02010609060101010101" pitchFamily="49" charset="-122"/>
            </a:endParaRPr>
          </a:p>
          <a:p>
            <a:pPr marL="449262" lvl="1" indent="0" fontAlgn="base">
              <a:lnSpc>
                <a:spcPct val="112000"/>
              </a:lnSpc>
              <a:spcAft>
                <a:spcPct val="0"/>
              </a:spcAft>
              <a:buClr>
                <a:srgbClr val="0033CC"/>
              </a:buClr>
              <a:buNone/>
            </a:pPr>
            <a:endParaRPr lang="zh-CN" altLang="en-US" dirty="0">
              <a:latin typeface="微软雅黑" panose="020B0503020204020204" pitchFamily="34" charset="-122"/>
              <a:ea typeface="微软雅黑" panose="020B0503020204020204" pitchFamily="34" charset="-122"/>
            </a:endParaRPr>
          </a:p>
          <a:p>
            <a:pPr marL="889000" lvl="1" indent="-439738" fontAlgn="base">
              <a:lnSpc>
                <a:spcPct val="112000"/>
              </a:lnSpc>
              <a:spcAft>
                <a:spcPct val="0"/>
              </a:spcAft>
              <a:buClr>
                <a:srgbClr val="0033CC"/>
              </a:buClr>
              <a:buFont typeface="Wingdings" pitchFamily="2" charset="2"/>
              <a:buChar char="¡"/>
            </a:pPr>
            <a:endParaRPr lang="en-US" dirty="0">
              <a:latin typeface="微软雅黑" panose="020B0503020204020204" pitchFamily="34" charset="-122"/>
              <a:ea typeface="微软雅黑" panose="020B0503020204020204" pitchFamily="34" charset="-122"/>
            </a:endParaRPr>
          </a:p>
        </p:txBody>
      </p:sp>
      <p:graphicFrame>
        <p:nvGraphicFramePr>
          <p:cNvPr id="5124" name="Object 5"/>
          <p:cNvGraphicFramePr>
            <a:graphicFrameLocks noChangeAspect="1"/>
          </p:cNvGraphicFramePr>
          <p:nvPr/>
        </p:nvGraphicFramePr>
        <p:xfrm>
          <a:off x="6190075" y="1186665"/>
          <a:ext cx="2808312" cy="2746391"/>
        </p:xfrm>
        <a:graphic>
          <a:graphicData uri="http://schemas.openxmlformats.org/presentationml/2006/ole">
            <mc:AlternateContent xmlns:mc="http://schemas.openxmlformats.org/markup-compatibility/2006">
              <mc:Choice xmlns:v="urn:schemas-microsoft-com:vml" Requires="v">
                <p:oleObj spid="_x0000_s114704" r:id="rId3" imgW="1787760" imgH="1743120" progId="">
                  <p:embed/>
                </p:oleObj>
              </mc:Choice>
              <mc:Fallback>
                <p:oleObj r:id="rId3" imgW="1787760" imgH="1743120"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90075" y="1186665"/>
                        <a:ext cx="2808312" cy="2746391"/>
                      </a:xfrm>
                      <a:prstGeom prst="rect">
                        <a:avLst/>
                      </a:prstGeom>
                      <a:noFill/>
                      <a:ln>
                        <a:noFill/>
                      </a:ln>
                    </p:spPr>
                  </p:pic>
                </p:oleObj>
              </mc:Fallback>
            </mc:AlternateContent>
          </a:graphicData>
        </a:graphic>
      </p:graphicFrame>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 name="Object 2"/>
          <p:cNvGraphicFramePr>
            <a:graphicFrameLocks noChangeAspect="1"/>
          </p:cNvGraphicFramePr>
          <p:nvPr/>
        </p:nvGraphicFramePr>
        <p:xfrm>
          <a:off x="2262571" y="2042518"/>
          <a:ext cx="2556327" cy="1386482"/>
        </p:xfrm>
        <a:graphic>
          <a:graphicData uri="http://schemas.openxmlformats.org/presentationml/2006/ole">
            <mc:AlternateContent xmlns:mc="http://schemas.openxmlformats.org/markup-compatibility/2006">
              <mc:Choice xmlns:v="urn:schemas-microsoft-com:vml" Requires="v">
                <p:oleObj spid="_x0000_s114705" name="Equation" r:id="rId5" imgW="1130300" imgH="596900" progId="Equation.DSMT4">
                  <p:embed/>
                </p:oleObj>
              </mc:Choice>
              <mc:Fallback>
                <p:oleObj name="Equation" r:id="rId5" imgW="1130300" imgH="59690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62571" y="2042518"/>
                        <a:ext cx="2556327" cy="1386482"/>
                      </a:xfrm>
                      <a:prstGeom prst="rect">
                        <a:avLst/>
                      </a:prstGeom>
                      <a:noFill/>
                    </p:spPr>
                  </p:pic>
                </p:oleObj>
              </mc:Fallback>
            </mc:AlternateContent>
          </a:graphicData>
        </a:graphic>
      </p:graphicFrame>
      <p:sp>
        <p:nvSpPr>
          <p:cNvPr id="4" name="Rectangle 3"/>
          <p:cNvSpPr>
            <a:spLocks noChangeArrowheads="1"/>
          </p:cNvSpPr>
          <p:nvPr/>
        </p:nvSpPr>
        <p:spPr bwMode="auto">
          <a:xfrm>
            <a:off x="0" y="6096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32136398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3"/>
          <p:cNvSpPr>
            <a:spLocks noChangeArrowheads="1"/>
          </p:cNvSpPr>
          <p:nvPr/>
        </p:nvSpPr>
        <p:spPr bwMode="auto">
          <a:xfrm>
            <a:off x="179388" y="1628775"/>
            <a:ext cx="4248150" cy="5516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447675" indent="-447675" eaLnBrk="1" hangingPunct="1">
              <a:lnSpc>
                <a:spcPct val="160000"/>
              </a:lnSpc>
              <a:spcBef>
                <a:spcPct val="20000"/>
              </a:spcBef>
              <a:buClr>
                <a:srgbClr val="0033CC"/>
              </a:buClr>
              <a:buFont typeface="Wingdings" pitchFamily="2" charset="2"/>
              <a:buChar char="n"/>
            </a:pPr>
            <a:r>
              <a:rPr lang="zh-CN" altLang="en-US" sz="2400" dirty="0">
                <a:latin typeface="黑体" panose="02010609060101010101" pitchFamily="49" charset="-122"/>
                <a:ea typeface="黑体" panose="02010609060101010101" pitchFamily="49" charset="-122"/>
              </a:rPr>
              <a:t>直线不能分开异或问题</a:t>
            </a:r>
          </a:p>
          <a:p>
            <a:pPr marL="447675" indent="-447675" eaLnBrk="1" hangingPunct="1">
              <a:lnSpc>
                <a:spcPct val="160000"/>
              </a:lnSpc>
              <a:spcBef>
                <a:spcPct val="20000"/>
              </a:spcBef>
              <a:buClr>
                <a:srgbClr val="0033CC"/>
              </a:buClr>
              <a:buFont typeface="Wingdings" pitchFamily="2" charset="2"/>
              <a:buChar char="n"/>
            </a:pPr>
            <a:endParaRPr lang="zh-CN" altLang="en-US" sz="2400" dirty="0">
              <a:latin typeface="黑体" panose="02010609060101010101" pitchFamily="49" charset="-122"/>
              <a:ea typeface="黑体" panose="02010609060101010101" pitchFamily="49" charset="-122"/>
            </a:endParaRPr>
          </a:p>
          <a:p>
            <a:pPr marL="447675" indent="-447675" eaLnBrk="1" hangingPunct="1">
              <a:lnSpc>
                <a:spcPct val="160000"/>
              </a:lnSpc>
              <a:spcBef>
                <a:spcPct val="20000"/>
              </a:spcBef>
              <a:buClr>
                <a:srgbClr val="0033CC"/>
              </a:buClr>
              <a:buFont typeface="Wingdings" pitchFamily="2" charset="2"/>
              <a:buChar char="n"/>
            </a:pPr>
            <a:r>
              <a:rPr lang="zh-CN" altLang="en-US" sz="2400" dirty="0">
                <a:latin typeface="黑体" panose="02010609060101010101" pitchFamily="49" charset="-122"/>
                <a:ea typeface="黑体" panose="02010609060101010101" pitchFamily="49" charset="-122"/>
              </a:rPr>
              <a:t>换成双曲线就可以</a:t>
            </a:r>
          </a:p>
          <a:p>
            <a:pPr marL="447675" indent="-447675" eaLnBrk="1" hangingPunct="1">
              <a:lnSpc>
                <a:spcPct val="160000"/>
              </a:lnSpc>
              <a:spcBef>
                <a:spcPct val="20000"/>
              </a:spcBef>
              <a:buClr>
                <a:srgbClr val="0033CC"/>
              </a:buClr>
              <a:buFont typeface="Wingdings" pitchFamily="2" charset="2"/>
              <a:buChar char="n"/>
            </a:pPr>
            <a:endParaRPr lang="zh-CN" altLang="en-US" sz="2400" dirty="0">
              <a:latin typeface="黑体" panose="02010609060101010101" pitchFamily="49" charset="-122"/>
              <a:ea typeface="黑体" panose="02010609060101010101" pitchFamily="49" charset="-122"/>
            </a:endParaRPr>
          </a:p>
          <a:p>
            <a:pPr marL="889000" lvl="1" indent="-439738" eaLnBrk="1" hangingPunct="1">
              <a:lnSpc>
                <a:spcPct val="160000"/>
              </a:lnSpc>
              <a:spcBef>
                <a:spcPct val="20000"/>
              </a:spcBef>
              <a:buClr>
                <a:srgbClr val="0033CC"/>
              </a:buClr>
              <a:buFont typeface="Wingdings" pitchFamily="2" charset="2"/>
              <a:buChar char="¡"/>
            </a:pPr>
            <a:endParaRPr lang="zh-CN" altLang="en-US" dirty="0">
              <a:latin typeface="黑体" panose="02010609060101010101" pitchFamily="49" charset="-122"/>
              <a:ea typeface="黑体" panose="02010609060101010101" pitchFamily="49" charset="-122"/>
            </a:endParaRPr>
          </a:p>
          <a:p>
            <a:pPr marL="889000" lvl="1" indent="-439738" eaLnBrk="1" hangingPunct="1">
              <a:lnSpc>
                <a:spcPct val="160000"/>
              </a:lnSpc>
              <a:spcBef>
                <a:spcPct val="20000"/>
              </a:spcBef>
              <a:buClr>
                <a:srgbClr val="0033CC"/>
              </a:buClr>
              <a:buFont typeface="Wingdings" pitchFamily="2" charset="2"/>
              <a:buChar char="¡"/>
            </a:pPr>
            <a:endParaRPr lang="zh-CN" altLang="en-US" dirty="0">
              <a:latin typeface="黑体" panose="02010609060101010101" pitchFamily="49" charset="-122"/>
              <a:ea typeface="黑体" panose="02010609060101010101" pitchFamily="49" charset="-122"/>
            </a:endParaRPr>
          </a:p>
          <a:p>
            <a:pPr marL="889000" lvl="1" indent="-439738" eaLnBrk="1" hangingPunct="1">
              <a:lnSpc>
                <a:spcPct val="160000"/>
              </a:lnSpc>
              <a:spcBef>
                <a:spcPct val="20000"/>
              </a:spcBef>
              <a:buClr>
                <a:srgbClr val="0033CC"/>
              </a:buClr>
              <a:buFont typeface="Wingdings" pitchFamily="2" charset="2"/>
              <a:buChar char="¡"/>
            </a:pPr>
            <a:endParaRPr lang="en-US" sz="1600" dirty="0">
              <a:latin typeface="黑体" panose="02010609060101010101" pitchFamily="49" charset="-122"/>
              <a:ea typeface="黑体" panose="02010609060101010101" pitchFamily="49" charset="-122"/>
            </a:endParaRPr>
          </a:p>
        </p:txBody>
      </p:sp>
      <p:sp>
        <p:nvSpPr>
          <p:cNvPr id="6147" name="Rectangle 2"/>
          <p:cNvSpPr>
            <a:spLocks noGrp="1" noChangeArrowheads="1"/>
          </p:cNvSpPr>
          <p:nvPr>
            <p:ph type="title"/>
          </p:nvPr>
        </p:nvSpPr>
        <p:spPr>
          <a:xfrm>
            <a:off x="457200" y="404664"/>
            <a:ext cx="8229600" cy="990600"/>
          </a:xfrm>
        </p:spPr>
        <p:txBody>
          <a:bodyPr/>
          <a:lstStyle/>
          <a:p>
            <a:pPr eaLnBrk="1" hangingPunct="1"/>
            <a:r>
              <a:rPr lang="zh-CN" altLang="en-US" dirty="0">
                <a:latin typeface="黑体" panose="02010609060101010101" pitchFamily="49" charset="-122"/>
                <a:ea typeface="黑体" panose="02010609060101010101" pitchFamily="49" charset="-122"/>
              </a:rPr>
              <a:t>广义线性判别函数</a:t>
            </a:r>
          </a:p>
        </p:txBody>
      </p:sp>
      <p:graphicFrame>
        <p:nvGraphicFramePr>
          <p:cNvPr id="6148" name="Object 4"/>
          <p:cNvGraphicFramePr>
            <a:graphicFrameLocks noChangeAspect="1"/>
          </p:cNvGraphicFramePr>
          <p:nvPr/>
        </p:nvGraphicFramePr>
        <p:xfrm>
          <a:off x="626120" y="2392565"/>
          <a:ext cx="3225800" cy="480810"/>
        </p:xfrm>
        <a:graphic>
          <a:graphicData uri="http://schemas.openxmlformats.org/presentationml/2006/ole">
            <mc:AlternateContent xmlns:mc="http://schemas.openxmlformats.org/markup-compatibility/2006">
              <mc:Choice xmlns:v="urn:schemas-microsoft-com:vml" Requires="v">
                <p:oleObj spid="_x0000_s115744" r:id="rId3" imgW="1537017" imgH="228917" progId="Equation.DSMT4">
                  <p:embed/>
                </p:oleObj>
              </mc:Choice>
              <mc:Fallback>
                <p:oleObj r:id="rId3" imgW="1537017" imgH="228917"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6120" y="2392565"/>
                        <a:ext cx="3225800" cy="480810"/>
                      </a:xfrm>
                      <a:prstGeom prst="rect">
                        <a:avLst/>
                      </a:prstGeom>
                      <a:noFill/>
                      <a:ln>
                        <a:noFill/>
                      </a:ln>
                      <a:effectLst/>
                    </p:spPr>
                  </p:pic>
                </p:oleObj>
              </mc:Fallback>
            </mc:AlternateContent>
          </a:graphicData>
        </a:graphic>
      </p:graphicFrame>
      <p:graphicFrame>
        <p:nvGraphicFramePr>
          <p:cNvPr id="6149" name="Object 5"/>
          <p:cNvGraphicFramePr>
            <a:graphicFrameLocks noChangeAspect="1"/>
          </p:cNvGraphicFramePr>
          <p:nvPr/>
        </p:nvGraphicFramePr>
        <p:xfrm>
          <a:off x="468313" y="3854450"/>
          <a:ext cx="4008437" cy="523875"/>
        </p:xfrm>
        <a:graphic>
          <a:graphicData uri="http://schemas.openxmlformats.org/presentationml/2006/ole">
            <mc:AlternateContent xmlns:mc="http://schemas.openxmlformats.org/markup-compatibility/2006">
              <mc:Choice xmlns:v="urn:schemas-microsoft-com:vml" Requires="v">
                <p:oleObj spid="_x0000_s115745" r:id="rId5" imgW="1752917" imgH="228917" progId="Equation.DSMT4">
                  <p:embed/>
                </p:oleObj>
              </mc:Choice>
              <mc:Fallback>
                <p:oleObj r:id="rId5" imgW="1752917" imgH="228917"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8313" y="3854450"/>
                        <a:ext cx="4008437"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150" name="Rectangle 7"/>
          <p:cNvSpPr>
            <a:spLocks noChangeArrowheads="1"/>
          </p:cNvSpPr>
          <p:nvPr/>
        </p:nvSpPr>
        <p:spPr bwMode="auto">
          <a:xfrm>
            <a:off x="0" y="395394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1" hangingPunct="1"/>
            <a:endParaRPr lang="zh-CN" altLang="en-US">
              <a:latin typeface="黑体" panose="02010609060101010101" pitchFamily="49" charset="-122"/>
              <a:ea typeface="黑体" panose="02010609060101010101" pitchFamily="49" charset="-122"/>
            </a:endParaRPr>
          </a:p>
        </p:txBody>
      </p:sp>
      <p:graphicFrame>
        <p:nvGraphicFramePr>
          <p:cNvPr id="6151" name="Object 8"/>
          <p:cNvGraphicFramePr>
            <a:graphicFrameLocks noChangeAspect="1"/>
          </p:cNvGraphicFramePr>
          <p:nvPr/>
        </p:nvGraphicFramePr>
        <p:xfrm>
          <a:off x="5940425" y="260350"/>
          <a:ext cx="2232025" cy="2166938"/>
        </p:xfrm>
        <a:graphic>
          <a:graphicData uri="http://schemas.openxmlformats.org/presentationml/2006/ole">
            <mc:AlternateContent xmlns:mc="http://schemas.openxmlformats.org/markup-compatibility/2006">
              <mc:Choice xmlns:v="urn:schemas-microsoft-com:vml" Requires="v">
                <p:oleObj spid="_x0000_s115746" r:id="rId7" imgW="1546560" imgH="1498680" progId="">
                  <p:embed/>
                </p:oleObj>
              </mc:Choice>
              <mc:Fallback>
                <p:oleObj r:id="rId7" imgW="1546560" imgH="149868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40425" y="260350"/>
                        <a:ext cx="2232025" cy="2166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152" name="Rectangle 3"/>
          <p:cNvSpPr>
            <a:spLocks noChangeArrowheads="1"/>
          </p:cNvSpPr>
          <p:nvPr/>
        </p:nvSpPr>
        <p:spPr bwMode="auto">
          <a:xfrm>
            <a:off x="4859338" y="1628775"/>
            <a:ext cx="4248150" cy="5516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447675" indent="-447675" eaLnBrk="1" hangingPunct="1">
              <a:lnSpc>
                <a:spcPct val="160000"/>
              </a:lnSpc>
              <a:spcBef>
                <a:spcPct val="20000"/>
              </a:spcBef>
              <a:buClr>
                <a:srgbClr val="0033CC"/>
              </a:buClr>
              <a:buFont typeface="Wingdings" pitchFamily="2" charset="2"/>
              <a:buChar char="n"/>
            </a:pPr>
            <a:endParaRPr lang="en-US" sz="2400" dirty="0">
              <a:latin typeface="黑体" panose="02010609060101010101" pitchFamily="49" charset="-122"/>
              <a:ea typeface="黑体" panose="02010609060101010101" pitchFamily="49" charset="-122"/>
            </a:endParaRPr>
          </a:p>
          <a:p>
            <a:pPr marL="447675" indent="-447675" eaLnBrk="1" hangingPunct="1">
              <a:lnSpc>
                <a:spcPct val="160000"/>
              </a:lnSpc>
              <a:spcBef>
                <a:spcPct val="20000"/>
              </a:spcBef>
              <a:buClr>
                <a:srgbClr val="0033CC"/>
              </a:buClr>
              <a:buFont typeface="Wingdings" pitchFamily="2" charset="2"/>
              <a:buChar char="n"/>
            </a:pPr>
            <a:r>
              <a:rPr lang="zh-CN" altLang="en-US" sz="2400" dirty="0">
                <a:latin typeface="黑体" panose="02010609060101010101" pitchFamily="49" charset="-122"/>
                <a:ea typeface="黑体" panose="02010609060101010101" pitchFamily="49" charset="-122"/>
              </a:rPr>
              <a:t>换一种说法：</a:t>
            </a:r>
          </a:p>
          <a:p>
            <a:pPr marL="447675" indent="-447675" eaLnBrk="1" hangingPunct="1">
              <a:lnSpc>
                <a:spcPct val="160000"/>
              </a:lnSpc>
              <a:spcBef>
                <a:spcPct val="20000"/>
              </a:spcBef>
              <a:buClr>
                <a:srgbClr val="0033CC"/>
              </a:buClr>
              <a:buFont typeface="Wingdings" pitchFamily="2" charset="2"/>
              <a:buNone/>
            </a:pPr>
            <a:r>
              <a:rPr lang="zh-CN" altLang="en-US" sz="2400" dirty="0">
                <a:latin typeface="黑体" panose="02010609060101010101" pitchFamily="49" charset="-122"/>
                <a:ea typeface="黑体" panose="02010609060101010101" pitchFamily="49" charset="-122"/>
              </a:rPr>
              <a:t>   映射到三维空间就可以</a:t>
            </a:r>
          </a:p>
          <a:p>
            <a:pPr marL="447675" indent="-447675" eaLnBrk="1" hangingPunct="1">
              <a:lnSpc>
                <a:spcPct val="160000"/>
              </a:lnSpc>
              <a:spcBef>
                <a:spcPct val="20000"/>
              </a:spcBef>
              <a:buClr>
                <a:srgbClr val="0033CC"/>
              </a:buClr>
              <a:buFont typeface="Wingdings" pitchFamily="2" charset="2"/>
              <a:buChar char="n"/>
            </a:pPr>
            <a:endParaRPr lang="zh-CN" altLang="en-US" sz="2400" dirty="0">
              <a:latin typeface="黑体" panose="02010609060101010101" pitchFamily="49" charset="-122"/>
              <a:ea typeface="黑体" panose="02010609060101010101" pitchFamily="49" charset="-122"/>
            </a:endParaRPr>
          </a:p>
          <a:p>
            <a:pPr marL="447675" indent="-447675" eaLnBrk="1" hangingPunct="1">
              <a:lnSpc>
                <a:spcPct val="160000"/>
              </a:lnSpc>
              <a:spcBef>
                <a:spcPct val="20000"/>
              </a:spcBef>
              <a:buClr>
                <a:srgbClr val="0033CC"/>
              </a:buClr>
              <a:buFont typeface="Wingdings" pitchFamily="2" charset="2"/>
              <a:buChar char="n"/>
            </a:pPr>
            <a:endParaRPr lang="zh-CN" altLang="en-US" sz="2400" dirty="0">
              <a:latin typeface="黑体" panose="02010609060101010101" pitchFamily="49" charset="-122"/>
              <a:ea typeface="黑体" panose="02010609060101010101" pitchFamily="49" charset="-122"/>
            </a:endParaRPr>
          </a:p>
          <a:p>
            <a:pPr marL="889000" lvl="1" indent="-439738" eaLnBrk="1" hangingPunct="1">
              <a:lnSpc>
                <a:spcPct val="160000"/>
              </a:lnSpc>
              <a:spcBef>
                <a:spcPct val="20000"/>
              </a:spcBef>
              <a:buClr>
                <a:srgbClr val="0033CC"/>
              </a:buClr>
              <a:buFont typeface="Wingdings" pitchFamily="2" charset="2"/>
              <a:buChar char="¡"/>
            </a:pPr>
            <a:endParaRPr lang="zh-CN" altLang="en-US" dirty="0">
              <a:latin typeface="黑体" panose="02010609060101010101" pitchFamily="49" charset="-122"/>
              <a:ea typeface="黑体" panose="02010609060101010101" pitchFamily="49" charset="-122"/>
            </a:endParaRPr>
          </a:p>
          <a:p>
            <a:pPr marL="889000" lvl="1" indent="-439738" eaLnBrk="1" hangingPunct="1">
              <a:lnSpc>
                <a:spcPct val="160000"/>
              </a:lnSpc>
              <a:spcBef>
                <a:spcPct val="20000"/>
              </a:spcBef>
              <a:buClr>
                <a:srgbClr val="0033CC"/>
              </a:buClr>
              <a:buFont typeface="Wingdings" pitchFamily="2" charset="2"/>
              <a:buChar char="¡"/>
            </a:pPr>
            <a:endParaRPr lang="zh-CN" altLang="en-US" dirty="0">
              <a:latin typeface="黑体" panose="02010609060101010101" pitchFamily="49" charset="-122"/>
              <a:ea typeface="黑体" panose="02010609060101010101" pitchFamily="49" charset="-122"/>
            </a:endParaRPr>
          </a:p>
          <a:p>
            <a:pPr marL="889000" lvl="1" indent="-439738" eaLnBrk="1" hangingPunct="1">
              <a:lnSpc>
                <a:spcPct val="160000"/>
              </a:lnSpc>
              <a:spcBef>
                <a:spcPct val="20000"/>
              </a:spcBef>
              <a:buClr>
                <a:srgbClr val="0033CC"/>
              </a:buClr>
              <a:buFont typeface="Wingdings" pitchFamily="2" charset="2"/>
              <a:buChar char="¡"/>
            </a:pPr>
            <a:endParaRPr lang="en-US" sz="1600" dirty="0">
              <a:latin typeface="黑体" panose="02010609060101010101" pitchFamily="49" charset="-122"/>
              <a:ea typeface="黑体" panose="02010609060101010101" pitchFamily="49" charset="-122"/>
            </a:endParaRPr>
          </a:p>
        </p:txBody>
      </p:sp>
      <p:graphicFrame>
        <p:nvGraphicFramePr>
          <p:cNvPr id="6153" name="Object 9"/>
          <p:cNvGraphicFramePr>
            <a:graphicFrameLocks noChangeAspect="1"/>
          </p:cNvGraphicFramePr>
          <p:nvPr/>
        </p:nvGraphicFramePr>
        <p:xfrm>
          <a:off x="5360988" y="4057650"/>
          <a:ext cx="3748087" cy="523875"/>
        </p:xfrm>
        <a:graphic>
          <a:graphicData uri="http://schemas.openxmlformats.org/presentationml/2006/ole">
            <mc:AlternateContent xmlns:mc="http://schemas.openxmlformats.org/markup-compatibility/2006">
              <mc:Choice xmlns:v="urn:schemas-microsoft-com:vml" Requires="v">
                <p:oleObj spid="_x0000_s115747" r:id="rId9" imgW="1638617" imgH="228917" progId="Equation.DSMT4">
                  <p:embed/>
                </p:oleObj>
              </mc:Choice>
              <mc:Fallback>
                <p:oleObj r:id="rId9" imgW="1638617" imgH="228917"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360988" y="4057650"/>
                        <a:ext cx="3748087"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154" name="Object 10"/>
          <p:cNvGraphicFramePr>
            <a:graphicFrameLocks noChangeAspect="1"/>
          </p:cNvGraphicFramePr>
          <p:nvPr/>
        </p:nvGraphicFramePr>
        <p:xfrm>
          <a:off x="5435253" y="3573016"/>
          <a:ext cx="1296987" cy="530225"/>
        </p:xfrm>
        <a:graphic>
          <a:graphicData uri="http://schemas.openxmlformats.org/presentationml/2006/ole">
            <mc:AlternateContent xmlns:mc="http://schemas.openxmlformats.org/markup-compatibility/2006">
              <mc:Choice xmlns:v="urn:schemas-microsoft-com:vml" Requires="v">
                <p:oleObj spid="_x0000_s115748" r:id="rId11" imgW="559602" imgH="229116" progId="Equation.DSMT4">
                  <p:embed/>
                </p:oleObj>
              </mc:Choice>
              <mc:Fallback>
                <p:oleObj r:id="rId11" imgW="559602" imgH="229116" progId="Equation.DSMT4">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435253" y="3573016"/>
                        <a:ext cx="1296987" cy="53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155" name="Line 15"/>
          <p:cNvSpPr>
            <a:spLocks noChangeShapeType="1"/>
          </p:cNvSpPr>
          <p:nvPr/>
        </p:nvSpPr>
        <p:spPr bwMode="auto">
          <a:xfrm>
            <a:off x="4572000" y="1341438"/>
            <a:ext cx="0" cy="3240087"/>
          </a:xfrm>
          <a:prstGeom prst="line">
            <a:avLst/>
          </a:prstGeom>
          <a:noFill/>
          <a:ln w="9525" cmpd="sng">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黑体" panose="02010609060101010101" pitchFamily="49" charset="-122"/>
              <a:ea typeface="黑体" panose="02010609060101010101" pitchFamily="49" charset="-122"/>
            </a:endParaRPr>
          </a:p>
        </p:txBody>
      </p:sp>
      <p:sp>
        <p:nvSpPr>
          <p:cNvPr id="6156" name="Line 16"/>
          <p:cNvSpPr>
            <a:spLocks noChangeShapeType="1"/>
          </p:cNvSpPr>
          <p:nvPr/>
        </p:nvSpPr>
        <p:spPr bwMode="auto">
          <a:xfrm>
            <a:off x="1979613" y="4508500"/>
            <a:ext cx="0" cy="576263"/>
          </a:xfrm>
          <a:prstGeom prst="line">
            <a:avLst/>
          </a:prstGeom>
          <a:noFill/>
          <a:ln w="38100" cmpd="sng">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黑体" panose="02010609060101010101" pitchFamily="49" charset="-122"/>
              <a:ea typeface="黑体" panose="02010609060101010101" pitchFamily="49" charset="-122"/>
            </a:endParaRPr>
          </a:p>
        </p:txBody>
      </p:sp>
      <p:sp>
        <p:nvSpPr>
          <p:cNvPr id="6157" name="Line 17"/>
          <p:cNvSpPr>
            <a:spLocks noChangeShapeType="1"/>
          </p:cNvSpPr>
          <p:nvPr/>
        </p:nvSpPr>
        <p:spPr bwMode="auto">
          <a:xfrm flipH="1">
            <a:off x="6659563" y="4652963"/>
            <a:ext cx="1587" cy="504825"/>
          </a:xfrm>
          <a:prstGeom prst="line">
            <a:avLst/>
          </a:prstGeom>
          <a:noFill/>
          <a:ln w="38100" cmpd="sng">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黑体" panose="02010609060101010101" pitchFamily="49" charset="-122"/>
              <a:ea typeface="黑体" panose="02010609060101010101" pitchFamily="49" charset="-122"/>
            </a:endParaRPr>
          </a:p>
        </p:txBody>
      </p:sp>
      <p:sp>
        <p:nvSpPr>
          <p:cNvPr id="6158" name="Rectangle 19"/>
          <p:cNvSpPr>
            <a:spLocks noChangeArrowheads="1"/>
          </p:cNvSpPr>
          <p:nvPr/>
        </p:nvSpPr>
        <p:spPr bwMode="auto">
          <a:xfrm>
            <a:off x="5715000" y="5203825"/>
            <a:ext cx="264687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zh-CN" altLang="en-US" sz="2400" dirty="0">
                <a:latin typeface="黑体" panose="02010609060101010101" pitchFamily="49" charset="-122"/>
                <a:ea typeface="黑体" panose="02010609060101010101" pitchFamily="49" charset="-122"/>
              </a:rPr>
              <a:t>广义线性判别函数</a:t>
            </a:r>
          </a:p>
        </p:txBody>
      </p:sp>
      <p:sp>
        <p:nvSpPr>
          <p:cNvPr id="6159" name="Rectangle 20"/>
          <p:cNvSpPr>
            <a:spLocks noChangeArrowheads="1"/>
          </p:cNvSpPr>
          <p:nvPr/>
        </p:nvSpPr>
        <p:spPr bwMode="auto">
          <a:xfrm>
            <a:off x="1042988" y="5203825"/>
            <a:ext cx="233910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zh-CN" altLang="en-US" sz="2400" dirty="0">
                <a:latin typeface="黑体" panose="02010609060101010101" pitchFamily="49" charset="-122"/>
                <a:ea typeface="黑体" panose="02010609060101010101" pitchFamily="49" charset="-122"/>
              </a:rPr>
              <a:t>高次多项式函数</a:t>
            </a:r>
          </a:p>
        </p:txBody>
      </p:sp>
      <p:sp>
        <p:nvSpPr>
          <p:cNvPr id="6160" name="Line 21"/>
          <p:cNvSpPr>
            <a:spLocks noChangeShapeType="1"/>
          </p:cNvSpPr>
          <p:nvPr/>
        </p:nvSpPr>
        <p:spPr bwMode="auto">
          <a:xfrm>
            <a:off x="2411413" y="5734050"/>
            <a:ext cx="1223962" cy="431800"/>
          </a:xfrm>
          <a:prstGeom prst="line">
            <a:avLst/>
          </a:prstGeom>
          <a:noFill/>
          <a:ln w="38100" cmpd="sng">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黑体" panose="02010609060101010101" pitchFamily="49" charset="-122"/>
              <a:ea typeface="黑体" panose="02010609060101010101" pitchFamily="49" charset="-122"/>
            </a:endParaRPr>
          </a:p>
        </p:txBody>
      </p:sp>
      <p:sp>
        <p:nvSpPr>
          <p:cNvPr id="6161" name="Line 22"/>
          <p:cNvSpPr>
            <a:spLocks noChangeShapeType="1"/>
          </p:cNvSpPr>
          <p:nvPr/>
        </p:nvSpPr>
        <p:spPr bwMode="auto">
          <a:xfrm flipH="1">
            <a:off x="4932363" y="5661025"/>
            <a:ext cx="1727200" cy="504825"/>
          </a:xfrm>
          <a:prstGeom prst="line">
            <a:avLst/>
          </a:prstGeom>
          <a:noFill/>
          <a:ln w="38100" cmpd="sng">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黑体" panose="02010609060101010101" pitchFamily="49" charset="-122"/>
              <a:ea typeface="黑体" panose="02010609060101010101" pitchFamily="49" charset="-122"/>
            </a:endParaRPr>
          </a:p>
        </p:txBody>
      </p:sp>
      <p:sp>
        <p:nvSpPr>
          <p:cNvPr id="6162" name="Rectangle 23"/>
          <p:cNvSpPr>
            <a:spLocks noChangeArrowheads="1"/>
          </p:cNvSpPr>
          <p:nvPr/>
        </p:nvSpPr>
        <p:spPr bwMode="auto">
          <a:xfrm>
            <a:off x="467544" y="6153150"/>
            <a:ext cx="8443337" cy="584775"/>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zh-CN" altLang="en-US" sz="2400" dirty="0">
                <a:latin typeface="黑体" panose="02010609060101010101" pitchFamily="49" charset="-122"/>
                <a:ea typeface="黑体" panose="02010609060101010101" pitchFamily="49" charset="-122"/>
              </a:rPr>
              <a:t>二维平面上的二次曲线非线性判别</a:t>
            </a:r>
            <a:r>
              <a:rPr lang="zh-CN" altLang="en-US" sz="3200" dirty="0">
                <a:latin typeface="黑体" panose="02010609060101010101" pitchFamily="49" charset="-122"/>
                <a:ea typeface="黑体" panose="02010609060101010101" pitchFamily="49" charset="-122"/>
              </a:rPr>
              <a:t> </a:t>
            </a:r>
            <a:r>
              <a:rPr lang="en-US" sz="3200" dirty="0">
                <a:latin typeface="黑体" panose="02010609060101010101" pitchFamily="49" charset="-122"/>
                <a:ea typeface="黑体" panose="02010609060101010101" pitchFamily="49" charset="-122"/>
              </a:rPr>
              <a:t>=</a:t>
            </a:r>
            <a:r>
              <a:rPr lang="en-US" sz="2400" dirty="0">
                <a:latin typeface="黑体" panose="02010609060101010101" pitchFamily="49" charset="-122"/>
                <a:ea typeface="黑体" panose="02010609060101010101" pitchFamily="49" charset="-122"/>
              </a:rPr>
              <a:t> </a:t>
            </a:r>
            <a:r>
              <a:rPr lang="zh-CN" altLang="en-US" sz="2400" dirty="0">
                <a:latin typeface="黑体" panose="02010609060101010101" pitchFamily="49" charset="-122"/>
                <a:ea typeface="黑体" panose="02010609060101010101" pitchFamily="49" charset="-122"/>
              </a:rPr>
              <a:t>三维空间中的线性判别</a:t>
            </a:r>
          </a:p>
        </p:txBody>
      </p:sp>
    </p:spTree>
    <p:extLst>
      <p:ext uri="{BB962C8B-B14F-4D97-AF65-F5344CB8AC3E}">
        <p14:creationId xmlns:p14="http://schemas.microsoft.com/office/powerpoint/2010/main" val="392905901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6146">
                                            <p:txEl>
                                              <p:pRg st="0" end="0"/>
                                            </p:txEl>
                                          </p:spTgt>
                                        </p:tgtEl>
                                        <p:attrNameLst>
                                          <p:attrName>style.visibility</p:attrName>
                                        </p:attrNameLst>
                                      </p:cBhvr>
                                      <p:to>
                                        <p:strVal val="visible"/>
                                      </p:to>
                                    </p:set>
                                    <p:animEffect transition="in" filter="blinds(horizontal)">
                                      <p:cBhvr>
                                        <p:cTn id="7" dur="500"/>
                                        <p:tgtEl>
                                          <p:spTgt spid="6146">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6148"/>
                                        </p:tgtEl>
                                        <p:attrNameLst>
                                          <p:attrName>style.visibility</p:attrName>
                                        </p:attrNameLst>
                                      </p:cBhvr>
                                      <p:to>
                                        <p:strVal val="visible"/>
                                      </p:to>
                                    </p:set>
                                    <p:animEffect transition="in" filter="blinds(horizontal)">
                                      <p:cBhvr>
                                        <p:cTn id="10" dur="500"/>
                                        <p:tgtEl>
                                          <p:spTgt spid="6148"/>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nodeType="clickEffect">
                                  <p:stCondLst>
                                    <p:cond delay="0"/>
                                  </p:stCondLst>
                                  <p:childTnLst>
                                    <p:set>
                                      <p:cBhvr>
                                        <p:cTn id="14" dur="1" fill="hold">
                                          <p:stCondLst>
                                            <p:cond delay="0"/>
                                          </p:stCondLst>
                                        </p:cTn>
                                        <p:tgtEl>
                                          <p:spTgt spid="6146">
                                            <p:txEl>
                                              <p:pRg st="2" end="2"/>
                                            </p:txEl>
                                          </p:spTgt>
                                        </p:tgtEl>
                                        <p:attrNameLst>
                                          <p:attrName>style.visibility</p:attrName>
                                        </p:attrNameLst>
                                      </p:cBhvr>
                                      <p:to>
                                        <p:strVal val="visible"/>
                                      </p:to>
                                    </p:set>
                                    <p:animEffect transition="in" filter="blinds(horizontal)">
                                      <p:cBhvr>
                                        <p:cTn id="15" dur="500"/>
                                        <p:tgtEl>
                                          <p:spTgt spid="6146">
                                            <p:txEl>
                                              <p:pRg st="2" end="2"/>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6149"/>
                                        </p:tgtEl>
                                        <p:attrNameLst>
                                          <p:attrName>style.visibility</p:attrName>
                                        </p:attrNameLst>
                                      </p:cBhvr>
                                      <p:to>
                                        <p:strVal val="visible"/>
                                      </p:to>
                                    </p:set>
                                    <p:animEffect transition="in" filter="blinds(horizontal)">
                                      <p:cBhvr>
                                        <p:cTn id="18" dur="500"/>
                                        <p:tgtEl>
                                          <p:spTgt spid="6149"/>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3" presetClass="entr" presetSubtype="10" fill="hold" nodeType="clickEffect">
                                  <p:stCondLst>
                                    <p:cond delay="0"/>
                                  </p:stCondLst>
                                  <p:childTnLst>
                                    <p:set>
                                      <p:cBhvr>
                                        <p:cTn id="22" dur="1" fill="hold">
                                          <p:stCondLst>
                                            <p:cond delay="0"/>
                                          </p:stCondLst>
                                        </p:cTn>
                                        <p:tgtEl>
                                          <p:spTgt spid="6152">
                                            <p:txEl>
                                              <p:pRg st="1" end="1"/>
                                            </p:txEl>
                                          </p:spTgt>
                                        </p:tgtEl>
                                        <p:attrNameLst>
                                          <p:attrName>style.visibility</p:attrName>
                                        </p:attrNameLst>
                                      </p:cBhvr>
                                      <p:to>
                                        <p:strVal val="visible"/>
                                      </p:to>
                                    </p:set>
                                    <p:animEffect transition="in" filter="blinds(horizontal)">
                                      <p:cBhvr>
                                        <p:cTn id="23" dur="500"/>
                                        <p:tgtEl>
                                          <p:spTgt spid="6152">
                                            <p:txEl>
                                              <p:pRg st="1" end="1"/>
                                            </p:txEl>
                                          </p:spTgt>
                                        </p:tgtEl>
                                      </p:cBhvr>
                                    </p:animEffect>
                                  </p:childTnLst>
                                </p:cTn>
                              </p:par>
                              <p:par>
                                <p:cTn id="24" presetID="3" presetClass="entr" presetSubtype="10" fill="hold" nodeType="withEffect">
                                  <p:stCondLst>
                                    <p:cond delay="0"/>
                                  </p:stCondLst>
                                  <p:childTnLst>
                                    <p:set>
                                      <p:cBhvr>
                                        <p:cTn id="25" dur="1" fill="hold">
                                          <p:stCondLst>
                                            <p:cond delay="0"/>
                                          </p:stCondLst>
                                        </p:cTn>
                                        <p:tgtEl>
                                          <p:spTgt spid="6152">
                                            <p:txEl>
                                              <p:pRg st="2" end="2"/>
                                            </p:txEl>
                                          </p:spTgt>
                                        </p:tgtEl>
                                        <p:attrNameLst>
                                          <p:attrName>style.visibility</p:attrName>
                                        </p:attrNameLst>
                                      </p:cBhvr>
                                      <p:to>
                                        <p:strVal val="visible"/>
                                      </p:to>
                                    </p:set>
                                    <p:animEffect transition="in" filter="blinds(horizontal)">
                                      <p:cBhvr>
                                        <p:cTn id="26" dur="500"/>
                                        <p:tgtEl>
                                          <p:spTgt spid="6152">
                                            <p:txEl>
                                              <p:pRg st="2" end="2"/>
                                            </p:txEl>
                                          </p:spTgt>
                                        </p:tgtEl>
                                      </p:cBhvr>
                                    </p:animEffect>
                                  </p:childTnLst>
                                </p:cTn>
                              </p:par>
                              <p:par>
                                <p:cTn id="27" presetID="3" presetClass="entr" presetSubtype="10" fill="hold" nodeType="withEffect">
                                  <p:stCondLst>
                                    <p:cond delay="0"/>
                                  </p:stCondLst>
                                  <p:childTnLst>
                                    <p:set>
                                      <p:cBhvr>
                                        <p:cTn id="28" dur="1" fill="hold">
                                          <p:stCondLst>
                                            <p:cond delay="0"/>
                                          </p:stCondLst>
                                        </p:cTn>
                                        <p:tgtEl>
                                          <p:spTgt spid="6154"/>
                                        </p:tgtEl>
                                        <p:attrNameLst>
                                          <p:attrName>style.visibility</p:attrName>
                                        </p:attrNameLst>
                                      </p:cBhvr>
                                      <p:to>
                                        <p:strVal val="visible"/>
                                      </p:to>
                                    </p:set>
                                    <p:animEffect transition="in" filter="blinds(horizontal)">
                                      <p:cBhvr>
                                        <p:cTn id="29" dur="500"/>
                                        <p:tgtEl>
                                          <p:spTgt spid="6154"/>
                                        </p:tgtEl>
                                      </p:cBhvr>
                                    </p:animEffect>
                                  </p:childTnLst>
                                </p:cTn>
                              </p:par>
                              <p:par>
                                <p:cTn id="30" presetID="3" presetClass="entr" presetSubtype="10" fill="hold" nodeType="withEffect">
                                  <p:stCondLst>
                                    <p:cond delay="0"/>
                                  </p:stCondLst>
                                  <p:childTnLst>
                                    <p:set>
                                      <p:cBhvr>
                                        <p:cTn id="31" dur="1" fill="hold">
                                          <p:stCondLst>
                                            <p:cond delay="0"/>
                                          </p:stCondLst>
                                        </p:cTn>
                                        <p:tgtEl>
                                          <p:spTgt spid="6153"/>
                                        </p:tgtEl>
                                        <p:attrNameLst>
                                          <p:attrName>style.visibility</p:attrName>
                                        </p:attrNameLst>
                                      </p:cBhvr>
                                      <p:to>
                                        <p:strVal val="visible"/>
                                      </p:to>
                                    </p:set>
                                    <p:animEffect transition="in" filter="blinds(horizontal)">
                                      <p:cBhvr>
                                        <p:cTn id="32" dur="500"/>
                                        <p:tgtEl>
                                          <p:spTgt spid="6153"/>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6156"/>
                                        </p:tgtEl>
                                        <p:attrNameLst>
                                          <p:attrName>style.visibility</p:attrName>
                                        </p:attrNameLst>
                                      </p:cBhvr>
                                      <p:to>
                                        <p:strVal val="visible"/>
                                      </p:to>
                                    </p:set>
                                    <p:animEffect transition="in" filter="blinds(horizontal)">
                                      <p:cBhvr>
                                        <p:cTn id="37" dur="500"/>
                                        <p:tgtEl>
                                          <p:spTgt spid="6156"/>
                                        </p:tgtEl>
                                      </p:cBhvr>
                                    </p:animEffect>
                                  </p:childTnLst>
                                </p:cTn>
                              </p:par>
                              <p:par>
                                <p:cTn id="38" presetID="3" presetClass="entr" presetSubtype="10" fill="hold" grpId="0" nodeType="withEffect">
                                  <p:stCondLst>
                                    <p:cond delay="0"/>
                                  </p:stCondLst>
                                  <p:childTnLst>
                                    <p:set>
                                      <p:cBhvr>
                                        <p:cTn id="39" dur="1" fill="hold">
                                          <p:stCondLst>
                                            <p:cond delay="0"/>
                                          </p:stCondLst>
                                        </p:cTn>
                                        <p:tgtEl>
                                          <p:spTgt spid="6159"/>
                                        </p:tgtEl>
                                        <p:attrNameLst>
                                          <p:attrName>style.visibility</p:attrName>
                                        </p:attrNameLst>
                                      </p:cBhvr>
                                      <p:to>
                                        <p:strVal val="visible"/>
                                      </p:to>
                                    </p:set>
                                    <p:animEffect transition="in" filter="blinds(horizontal)">
                                      <p:cBhvr>
                                        <p:cTn id="40" dur="500"/>
                                        <p:tgtEl>
                                          <p:spTgt spid="6159"/>
                                        </p:tgtEl>
                                      </p:cBhvr>
                                    </p:animEffect>
                                  </p:childTnLst>
                                </p:cTn>
                              </p:par>
                              <p:par>
                                <p:cTn id="41" presetID="3" presetClass="entr" presetSubtype="10" fill="hold" grpId="0" nodeType="withEffect">
                                  <p:stCondLst>
                                    <p:cond delay="0"/>
                                  </p:stCondLst>
                                  <p:childTnLst>
                                    <p:set>
                                      <p:cBhvr>
                                        <p:cTn id="42" dur="1" fill="hold">
                                          <p:stCondLst>
                                            <p:cond delay="0"/>
                                          </p:stCondLst>
                                        </p:cTn>
                                        <p:tgtEl>
                                          <p:spTgt spid="6157"/>
                                        </p:tgtEl>
                                        <p:attrNameLst>
                                          <p:attrName>style.visibility</p:attrName>
                                        </p:attrNameLst>
                                      </p:cBhvr>
                                      <p:to>
                                        <p:strVal val="visible"/>
                                      </p:to>
                                    </p:set>
                                    <p:animEffect transition="in" filter="blinds(horizontal)">
                                      <p:cBhvr>
                                        <p:cTn id="43" dur="500"/>
                                        <p:tgtEl>
                                          <p:spTgt spid="6157"/>
                                        </p:tgtEl>
                                      </p:cBhvr>
                                    </p:animEffect>
                                  </p:childTnLst>
                                </p:cTn>
                              </p:par>
                              <p:par>
                                <p:cTn id="44" presetID="3" presetClass="entr" presetSubtype="10" fill="hold" grpId="0" nodeType="withEffect">
                                  <p:stCondLst>
                                    <p:cond delay="0"/>
                                  </p:stCondLst>
                                  <p:childTnLst>
                                    <p:set>
                                      <p:cBhvr>
                                        <p:cTn id="45" dur="1" fill="hold">
                                          <p:stCondLst>
                                            <p:cond delay="0"/>
                                          </p:stCondLst>
                                        </p:cTn>
                                        <p:tgtEl>
                                          <p:spTgt spid="6158"/>
                                        </p:tgtEl>
                                        <p:attrNameLst>
                                          <p:attrName>style.visibility</p:attrName>
                                        </p:attrNameLst>
                                      </p:cBhvr>
                                      <p:to>
                                        <p:strVal val="visible"/>
                                      </p:to>
                                    </p:set>
                                    <p:animEffect transition="in" filter="blinds(horizontal)">
                                      <p:cBhvr>
                                        <p:cTn id="46" dur="500"/>
                                        <p:tgtEl>
                                          <p:spTgt spid="6158"/>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3" presetClass="entr" presetSubtype="10" fill="hold" grpId="0" nodeType="clickEffect">
                                  <p:stCondLst>
                                    <p:cond delay="0"/>
                                  </p:stCondLst>
                                  <p:childTnLst>
                                    <p:set>
                                      <p:cBhvr>
                                        <p:cTn id="50" dur="1" fill="hold">
                                          <p:stCondLst>
                                            <p:cond delay="0"/>
                                          </p:stCondLst>
                                        </p:cTn>
                                        <p:tgtEl>
                                          <p:spTgt spid="6160"/>
                                        </p:tgtEl>
                                        <p:attrNameLst>
                                          <p:attrName>style.visibility</p:attrName>
                                        </p:attrNameLst>
                                      </p:cBhvr>
                                      <p:to>
                                        <p:strVal val="visible"/>
                                      </p:to>
                                    </p:set>
                                    <p:animEffect transition="in" filter="blinds(horizontal)">
                                      <p:cBhvr>
                                        <p:cTn id="51" dur="500"/>
                                        <p:tgtEl>
                                          <p:spTgt spid="6160"/>
                                        </p:tgtEl>
                                      </p:cBhvr>
                                    </p:animEffect>
                                  </p:childTnLst>
                                </p:cTn>
                              </p:par>
                              <p:par>
                                <p:cTn id="52" presetID="3" presetClass="entr" presetSubtype="10" fill="hold" grpId="0" nodeType="withEffect">
                                  <p:stCondLst>
                                    <p:cond delay="0"/>
                                  </p:stCondLst>
                                  <p:childTnLst>
                                    <p:set>
                                      <p:cBhvr>
                                        <p:cTn id="53" dur="1" fill="hold">
                                          <p:stCondLst>
                                            <p:cond delay="0"/>
                                          </p:stCondLst>
                                        </p:cTn>
                                        <p:tgtEl>
                                          <p:spTgt spid="6161"/>
                                        </p:tgtEl>
                                        <p:attrNameLst>
                                          <p:attrName>style.visibility</p:attrName>
                                        </p:attrNameLst>
                                      </p:cBhvr>
                                      <p:to>
                                        <p:strVal val="visible"/>
                                      </p:to>
                                    </p:set>
                                    <p:animEffect transition="in" filter="blinds(horizontal)">
                                      <p:cBhvr>
                                        <p:cTn id="54" dur="500"/>
                                        <p:tgtEl>
                                          <p:spTgt spid="6161"/>
                                        </p:tgtEl>
                                      </p:cBhvr>
                                    </p:animEffect>
                                  </p:childTnLst>
                                </p:cTn>
                              </p:par>
                              <p:par>
                                <p:cTn id="55" presetID="3" presetClass="entr" presetSubtype="10" fill="hold" grpId="0" nodeType="withEffect">
                                  <p:stCondLst>
                                    <p:cond delay="0"/>
                                  </p:stCondLst>
                                  <p:childTnLst>
                                    <p:set>
                                      <p:cBhvr>
                                        <p:cTn id="56" dur="1" fill="hold">
                                          <p:stCondLst>
                                            <p:cond delay="0"/>
                                          </p:stCondLst>
                                        </p:cTn>
                                        <p:tgtEl>
                                          <p:spTgt spid="6162"/>
                                        </p:tgtEl>
                                        <p:attrNameLst>
                                          <p:attrName>style.visibility</p:attrName>
                                        </p:attrNameLst>
                                      </p:cBhvr>
                                      <p:to>
                                        <p:strVal val="visible"/>
                                      </p:to>
                                    </p:set>
                                    <p:animEffect transition="in" filter="blinds(horizontal)">
                                      <p:cBhvr>
                                        <p:cTn id="57" dur="500"/>
                                        <p:tgtEl>
                                          <p:spTgt spid="61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56" grpId="0" animBg="1"/>
      <p:bldP spid="6157" grpId="0" animBg="1"/>
      <p:bldP spid="6158" grpId="0" autoUpdateAnimBg="0"/>
      <p:bldP spid="6159" grpId="0" autoUpdateAnimBg="0"/>
      <p:bldP spid="6160" grpId="0" animBg="1"/>
      <p:bldP spid="6161" grpId="0" animBg="1"/>
      <p:bldP spid="6162" grpId="0" animBg="1"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3"/>
          <p:cNvSpPr>
            <a:spLocks noChangeArrowheads="1"/>
          </p:cNvSpPr>
          <p:nvPr/>
        </p:nvSpPr>
        <p:spPr bwMode="auto">
          <a:xfrm>
            <a:off x="323850" y="692150"/>
            <a:ext cx="4248150" cy="5516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447675" indent="-447675" eaLnBrk="1" hangingPunct="1">
              <a:lnSpc>
                <a:spcPct val="160000"/>
              </a:lnSpc>
              <a:spcBef>
                <a:spcPct val="20000"/>
              </a:spcBef>
              <a:buClr>
                <a:srgbClr val="0033CC"/>
              </a:buClr>
              <a:buFont typeface="Wingdings" pitchFamily="2" charset="2"/>
              <a:buChar char="n"/>
            </a:pPr>
            <a:endParaRPr lang="en-US" sz="2400" dirty="0">
              <a:latin typeface="黑体" panose="02010609060101010101" pitchFamily="49" charset="-122"/>
              <a:ea typeface="黑体" panose="02010609060101010101" pitchFamily="49" charset="-122"/>
            </a:endParaRPr>
          </a:p>
          <a:p>
            <a:pPr marL="447675" indent="-447675" eaLnBrk="1" hangingPunct="1">
              <a:lnSpc>
                <a:spcPct val="160000"/>
              </a:lnSpc>
              <a:spcBef>
                <a:spcPct val="20000"/>
              </a:spcBef>
              <a:buClr>
                <a:srgbClr val="0033CC"/>
              </a:buClr>
              <a:buFont typeface="Wingdings" pitchFamily="2" charset="2"/>
              <a:buChar char="n"/>
            </a:pPr>
            <a:r>
              <a:rPr lang="zh-CN" altLang="en-US" sz="2400" dirty="0">
                <a:latin typeface="黑体" panose="02010609060101010101" pitchFamily="49" charset="-122"/>
                <a:ea typeface="黑体" panose="02010609060101010101" pitchFamily="49" charset="-122"/>
              </a:rPr>
              <a:t>更复杂的非线性问题，用更高次的多项式函数</a:t>
            </a:r>
          </a:p>
          <a:p>
            <a:pPr marL="447675" indent="-447675" eaLnBrk="1" hangingPunct="1">
              <a:lnSpc>
                <a:spcPct val="160000"/>
              </a:lnSpc>
              <a:spcBef>
                <a:spcPct val="20000"/>
              </a:spcBef>
              <a:buClr>
                <a:srgbClr val="0033CC"/>
              </a:buClr>
              <a:buFont typeface="Wingdings" pitchFamily="2" charset="2"/>
              <a:buChar char="n"/>
            </a:pPr>
            <a:endParaRPr lang="zh-CN" altLang="en-US" sz="2400" dirty="0">
              <a:latin typeface="黑体" panose="02010609060101010101" pitchFamily="49" charset="-122"/>
              <a:ea typeface="黑体" panose="02010609060101010101" pitchFamily="49" charset="-122"/>
            </a:endParaRPr>
          </a:p>
          <a:p>
            <a:pPr marL="889000" lvl="1" indent="-439738" eaLnBrk="1" hangingPunct="1">
              <a:lnSpc>
                <a:spcPct val="160000"/>
              </a:lnSpc>
              <a:spcBef>
                <a:spcPct val="20000"/>
              </a:spcBef>
              <a:buClr>
                <a:srgbClr val="0033CC"/>
              </a:buClr>
              <a:buFont typeface="Wingdings" pitchFamily="2" charset="2"/>
              <a:buChar char="¡"/>
            </a:pPr>
            <a:endParaRPr lang="zh-CN" altLang="en-US" dirty="0">
              <a:latin typeface="黑体" panose="02010609060101010101" pitchFamily="49" charset="-122"/>
              <a:ea typeface="黑体" panose="02010609060101010101" pitchFamily="49" charset="-122"/>
            </a:endParaRPr>
          </a:p>
          <a:p>
            <a:pPr marL="889000" lvl="1" indent="-439738" eaLnBrk="1" hangingPunct="1">
              <a:lnSpc>
                <a:spcPct val="160000"/>
              </a:lnSpc>
              <a:spcBef>
                <a:spcPct val="20000"/>
              </a:spcBef>
              <a:buClr>
                <a:srgbClr val="0033CC"/>
              </a:buClr>
              <a:buFont typeface="Wingdings" pitchFamily="2" charset="2"/>
              <a:buChar char="¡"/>
            </a:pPr>
            <a:endParaRPr lang="zh-CN" altLang="en-US" dirty="0">
              <a:latin typeface="黑体" panose="02010609060101010101" pitchFamily="49" charset="-122"/>
              <a:ea typeface="黑体" panose="02010609060101010101" pitchFamily="49" charset="-122"/>
            </a:endParaRPr>
          </a:p>
          <a:p>
            <a:pPr marL="889000" lvl="1" indent="-439738" eaLnBrk="1" hangingPunct="1">
              <a:lnSpc>
                <a:spcPct val="160000"/>
              </a:lnSpc>
              <a:spcBef>
                <a:spcPct val="20000"/>
              </a:spcBef>
              <a:buClr>
                <a:srgbClr val="0033CC"/>
              </a:buClr>
              <a:buFont typeface="Wingdings" pitchFamily="2" charset="2"/>
              <a:buChar char="¡"/>
            </a:pPr>
            <a:endParaRPr lang="zh-CN" altLang="en-US" dirty="0">
              <a:latin typeface="黑体" panose="02010609060101010101" pitchFamily="49" charset="-122"/>
              <a:ea typeface="黑体" panose="02010609060101010101" pitchFamily="49" charset="-122"/>
            </a:endParaRPr>
          </a:p>
          <a:p>
            <a:pPr marL="889000" lvl="1" indent="-439738" eaLnBrk="1" hangingPunct="1">
              <a:lnSpc>
                <a:spcPct val="160000"/>
              </a:lnSpc>
              <a:spcBef>
                <a:spcPct val="20000"/>
              </a:spcBef>
              <a:buClr>
                <a:srgbClr val="0033CC"/>
              </a:buClr>
              <a:buFont typeface="Wingdings" pitchFamily="2" charset="2"/>
              <a:buChar char="¡"/>
            </a:pPr>
            <a:endParaRPr lang="en-US" sz="1600" dirty="0">
              <a:latin typeface="黑体" panose="02010609060101010101" pitchFamily="49" charset="-122"/>
              <a:ea typeface="黑体" panose="02010609060101010101" pitchFamily="49" charset="-122"/>
            </a:endParaRPr>
          </a:p>
        </p:txBody>
      </p:sp>
      <p:sp>
        <p:nvSpPr>
          <p:cNvPr id="7171" name="Rectangle 2"/>
          <p:cNvSpPr>
            <a:spLocks noGrp="1" noChangeArrowheads="1"/>
          </p:cNvSpPr>
          <p:nvPr>
            <p:ph type="title"/>
          </p:nvPr>
        </p:nvSpPr>
        <p:spPr/>
        <p:txBody>
          <a:bodyPr/>
          <a:lstStyle/>
          <a:p>
            <a:pPr eaLnBrk="1" hangingPunct="1"/>
            <a:r>
              <a:rPr lang="zh-CN" altLang="en-US" dirty="0">
                <a:latin typeface="黑体" panose="02010609060101010101" pitchFamily="49" charset="-122"/>
                <a:ea typeface="黑体" panose="02010609060101010101" pitchFamily="49" charset="-122"/>
              </a:rPr>
              <a:t>广义线性判别函数</a:t>
            </a:r>
          </a:p>
        </p:txBody>
      </p:sp>
      <p:graphicFrame>
        <p:nvGraphicFramePr>
          <p:cNvPr id="7172" name="Object 4"/>
          <p:cNvGraphicFramePr>
            <a:graphicFrameLocks noChangeAspect="1"/>
          </p:cNvGraphicFramePr>
          <p:nvPr/>
        </p:nvGraphicFramePr>
        <p:xfrm>
          <a:off x="1403350" y="3068638"/>
          <a:ext cx="2003425" cy="785812"/>
        </p:xfrm>
        <a:graphic>
          <a:graphicData uri="http://schemas.openxmlformats.org/presentationml/2006/ole">
            <mc:AlternateContent xmlns:mc="http://schemas.openxmlformats.org/markup-compatibility/2006">
              <mc:Choice xmlns:v="urn:schemas-microsoft-com:vml" Requires="v">
                <p:oleObj spid="_x0000_s116762" r:id="rId3" imgW="877378" imgH="343515" progId="Equation.DSMT4">
                  <p:embed/>
                </p:oleObj>
              </mc:Choice>
              <mc:Fallback>
                <p:oleObj r:id="rId3" imgW="877378" imgH="343515"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03350" y="3068638"/>
                        <a:ext cx="2003425" cy="785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173" name="Rectangle 5"/>
          <p:cNvSpPr>
            <a:spLocks noChangeArrowheads="1"/>
          </p:cNvSpPr>
          <p:nvPr/>
        </p:nvSpPr>
        <p:spPr bwMode="auto">
          <a:xfrm>
            <a:off x="0" y="330624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1" hangingPunct="1"/>
            <a:endParaRPr lang="zh-CN" altLang="en-US">
              <a:latin typeface="黑体" panose="02010609060101010101" pitchFamily="49" charset="-122"/>
              <a:ea typeface="黑体" panose="02010609060101010101" pitchFamily="49" charset="-122"/>
            </a:endParaRPr>
          </a:p>
        </p:txBody>
      </p:sp>
      <p:sp>
        <p:nvSpPr>
          <p:cNvPr id="7174" name="Rectangle 3"/>
          <p:cNvSpPr>
            <a:spLocks noChangeArrowheads="1"/>
          </p:cNvSpPr>
          <p:nvPr/>
        </p:nvSpPr>
        <p:spPr bwMode="auto">
          <a:xfrm>
            <a:off x="4860925" y="692150"/>
            <a:ext cx="4248150" cy="5516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447675" indent="-447675" eaLnBrk="1" hangingPunct="1">
              <a:lnSpc>
                <a:spcPct val="160000"/>
              </a:lnSpc>
              <a:spcBef>
                <a:spcPct val="20000"/>
              </a:spcBef>
              <a:buClr>
                <a:srgbClr val="0033CC"/>
              </a:buClr>
              <a:buFont typeface="Wingdings" pitchFamily="2" charset="2"/>
              <a:buChar char="n"/>
            </a:pPr>
            <a:endParaRPr lang="en-US" sz="2400" dirty="0">
              <a:latin typeface="黑体" panose="02010609060101010101" pitchFamily="49" charset="-122"/>
              <a:ea typeface="黑体" panose="02010609060101010101" pitchFamily="49" charset="-122"/>
            </a:endParaRPr>
          </a:p>
          <a:p>
            <a:pPr marL="447675" indent="-447675" eaLnBrk="1" hangingPunct="1">
              <a:lnSpc>
                <a:spcPct val="160000"/>
              </a:lnSpc>
              <a:spcBef>
                <a:spcPct val="20000"/>
              </a:spcBef>
              <a:buClr>
                <a:srgbClr val="0033CC"/>
              </a:buClr>
              <a:buFont typeface="Wingdings" pitchFamily="2" charset="2"/>
              <a:buChar char="n"/>
            </a:pPr>
            <a:r>
              <a:rPr lang="zh-CN" altLang="en-US" sz="2400" dirty="0">
                <a:latin typeface="黑体" panose="02010609060101010101" pitchFamily="49" charset="-122"/>
                <a:ea typeface="黑体" panose="02010609060101010101" pitchFamily="49" charset="-122"/>
              </a:rPr>
              <a:t>等价于映射到更高维空间中，进行线性判别</a:t>
            </a:r>
          </a:p>
          <a:p>
            <a:pPr marL="447675" indent="-447675" eaLnBrk="1" hangingPunct="1">
              <a:lnSpc>
                <a:spcPct val="160000"/>
              </a:lnSpc>
              <a:spcBef>
                <a:spcPct val="20000"/>
              </a:spcBef>
              <a:buClr>
                <a:srgbClr val="0033CC"/>
              </a:buClr>
              <a:buFont typeface="Wingdings" pitchFamily="2" charset="2"/>
              <a:buChar char="n"/>
            </a:pPr>
            <a:endParaRPr lang="zh-CN" altLang="en-US" sz="2400" dirty="0">
              <a:latin typeface="黑体" panose="02010609060101010101" pitchFamily="49" charset="-122"/>
              <a:ea typeface="黑体" panose="02010609060101010101" pitchFamily="49" charset="-122"/>
            </a:endParaRPr>
          </a:p>
          <a:p>
            <a:pPr marL="889000" lvl="1" indent="-439738" eaLnBrk="1" hangingPunct="1">
              <a:lnSpc>
                <a:spcPct val="160000"/>
              </a:lnSpc>
              <a:spcBef>
                <a:spcPct val="20000"/>
              </a:spcBef>
              <a:buClr>
                <a:srgbClr val="0033CC"/>
              </a:buClr>
              <a:buFont typeface="Wingdings" pitchFamily="2" charset="2"/>
              <a:buChar char="¡"/>
            </a:pPr>
            <a:endParaRPr lang="zh-CN" altLang="en-US" dirty="0">
              <a:latin typeface="黑体" panose="02010609060101010101" pitchFamily="49" charset="-122"/>
              <a:ea typeface="黑体" panose="02010609060101010101" pitchFamily="49" charset="-122"/>
            </a:endParaRPr>
          </a:p>
          <a:p>
            <a:pPr marL="889000" lvl="1" indent="-439738" eaLnBrk="1" hangingPunct="1">
              <a:lnSpc>
                <a:spcPct val="160000"/>
              </a:lnSpc>
              <a:spcBef>
                <a:spcPct val="20000"/>
              </a:spcBef>
              <a:buClr>
                <a:srgbClr val="0033CC"/>
              </a:buClr>
              <a:buFont typeface="Wingdings" pitchFamily="2" charset="2"/>
              <a:buChar char="¡"/>
            </a:pPr>
            <a:endParaRPr lang="zh-CN" altLang="en-US" dirty="0">
              <a:latin typeface="黑体" panose="02010609060101010101" pitchFamily="49" charset="-122"/>
              <a:ea typeface="黑体" panose="02010609060101010101" pitchFamily="49" charset="-122"/>
            </a:endParaRPr>
          </a:p>
          <a:p>
            <a:pPr marL="889000" lvl="1" indent="-439738" eaLnBrk="1" hangingPunct="1">
              <a:lnSpc>
                <a:spcPct val="160000"/>
              </a:lnSpc>
              <a:spcBef>
                <a:spcPct val="20000"/>
              </a:spcBef>
              <a:buClr>
                <a:srgbClr val="0033CC"/>
              </a:buClr>
              <a:buFont typeface="Wingdings" pitchFamily="2" charset="2"/>
              <a:buChar char="¡"/>
            </a:pPr>
            <a:endParaRPr lang="zh-CN" altLang="en-US" dirty="0">
              <a:latin typeface="黑体" panose="02010609060101010101" pitchFamily="49" charset="-122"/>
              <a:ea typeface="黑体" panose="02010609060101010101" pitchFamily="49" charset="-122"/>
            </a:endParaRPr>
          </a:p>
          <a:p>
            <a:pPr marL="889000" lvl="1" indent="-439738" eaLnBrk="1" hangingPunct="1">
              <a:lnSpc>
                <a:spcPct val="160000"/>
              </a:lnSpc>
              <a:spcBef>
                <a:spcPct val="20000"/>
              </a:spcBef>
              <a:buClr>
                <a:srgbClr val="0033CC"/>
              </a:buClr>
              <a:buFont typeface="Wingdings" pitchFamily="2" charset="2"/>
              <a:buChar char="¡"/>
            </a:pPr>
            <a:endParaRPr lang="en-US" sz="1600" dirty="0">
              <a:latin typeface="黑体" panose="02010609060101010101" pitchFamily="49" charset="-122"/>
              <a:ea typeface="黑体" panose="02010609060101010101" pitchFamily="49" charset="-122"/>
            </a:endParaRPr>
          </a:p>
        </p:txBody>
      </p:sp>
      <p:graphicFrame>
        <p:nvGraphicFramePr>
          <p:cNvPr id="7175" name="Object 7"/>
          <p:cNvGraphicFramePr>
            <a:graphicFrameLocks noChangeAspect="1"/>
          </p:cNvGraphicFramePr>
          <p:nvPr/>
        </p:nvGraphicFramePr>
        <p:xfrm>
          <a:off x="5535613" y="2852936"/>
          <a:ext cx="1385887" cy="558800"/>
        </p:xfrm>
        <a:graphic>
          <a:graphicData uri="http://schemas.openxmlformats.org/presentationml/2006/ole">
            <mc:AlternateContent xmlns:mc="http://schemas.openxmlformats.org/markup-compatibility/2006">
              <mc:Choice xmlns:v="urn:schemas-microsoft-com:vml" Requires="v">
                <p:oleObj spid="_x0000_s116763" r:id="rId5" imgW="597736" imgH="241827" progId="Equation.DSMT4">
                  <p:embed/>
                </p:oleObj>
              </mc:Choice>
              <mc:Fallback>
                <p:oleObj r:id="rId5" imgW="597736" imgH="241827"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35613" y="2852936"/>
                        <a:ext cx="1385887" cy="55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176" name="Object 8"/>
          <p:cNvGraphicFramePr>
            <a:graphicFrameLocks noChangeAspect="1"/>
          </p:cNvGraphicFramePr>
          <p:nvPr/>
        </p:nvGraphicFramePr>
        <p:xfrm>
          <a:off x="5510113" y="3573016"/>
          <a:ext cx="1654175" cy="785813"/>
        </p:xfrm>
        <a:graphic>
          <a:graphicData uri="http://schemas.openxmlformats.org/presentationml/2006/ole">
            <mc:AlternateContent xmlns:mc="http://schemas.openxmlformats.org/markup-compatibility/2006">
              <mc:Choice xmlns:v="urn:schemas-microsoft-com:vml" Requires="v">
                <p:oleObj spid="_x0000_s116764" r:id="rId7" imgW="724531" imgH="343366" progId="Equation.DSMT4">
                  <p:embed/>
                </p:oleObj>
              </mc:Choice>
              <mc:Fallback>
                <p:oleObj r:id="rId7" imgW="724531" imgH="343366"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510113" y="3573016"/>
                        <a:ext cx="1654175" cy="785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177" name="Line 9"/>
          <p:cNvSpPr>
            <a:spLocks noChangeShapeType="1"/>
          </p:cNvSpPr>
          <p:nvPr/>
        </p:nvSpPr>
        <p:spPr bwMode="auto">
          <a:xfrm>
            <a:off x="4572000" y="1701800"/>
            <a:ext cx="0" cy="2735263"/>
          </a:xfrm>
          <a:prstGeom prst="line">
            <a:avLst/>
          </a:prstGeom>
          <a:noFill/>
          <a:ln w="9525" cmpd="sng">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黑体" panose="02010609060101010101" pitchFamily="49" charset="-122"/>
              <a:ea typeface="黑体" panose="02010609060101010101" pitchFamily="49" charset="-122"/>
            </a:endParaRPr>
          </a:p>
        </p:txBody>
      </p:sp>
      <p:sp>
        <p:nvSpPr>
          <p:cNvPr id="7178" name="Rectangle 3"/>
          <p:cNvSpPr>
            <a:spLocks noChangeArrowheads="1"/>
          </p:cNvSpPr>
          <p:nvPr/>
        </p:nvSpPr>
        <p:spPr bwMode="auto">
          <a:xfrm>
            <a:off x="250825" y="3860800"/>
            <a:ext cx="8569325" cy="5516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447675" indent="-447675" eaLnBrk="1" hangingPunct="1">
              <a:lnSpc>
                <a:spcPct val="160000"/>
              </a:lnSpc>
              <a:spcBef>
                <a:spcPct val="20000"/>
              </a:spcBef>
              <a:buClr>
                <a:srgbClr val="0033CC"/>
              </a:buClr>
              <a:buFont typeface="Wingdings" pitchFamily="2" charset="2"/>
              <a:buChar char="n"/>
            </a:pPr>
            <a:endParaRPr lang="en-US" sz="2400" dirty="0">
              <a:latin typeface="黑体" panose="02010609060101010101" pitchFamily="49" charset="-122"/>
              <a:ea typeface="黑体" panose="02010609060101010101" pitchFamily="49" charset="-122"/>
            </a:endParaRPr>
          </a:p>
          <a:p>
            <a:pPr marL="447675" indent="-447675" eaLnBrk="1" hangingPunct="1">
              <a:lnSpc>
                <a:spcPct val="160000"/>
              </a:lnSpc>
              <a:spcBef>
                <a:spcPct val="20000"/>
              </a:spcBef>
              <a:buClr>
                <a:srgbClr val="0033CC"/>
              </a:buClr>
              <a:buFont typeface="Wingdings" pitchFamily="2" charset="2"/>
              <a:buChar char="n"/>
            </a:pPr>
            <a:r>
              <a:rPr lang="zh-CN" altLang="en-US" sz="2400" dirty="0">
                <a:latin typeface="黑体" panose="02010609060101010101" pitchFamily="49" charset="-122"/>
                <a:ea typeface="黑体" panose="02010609060101010101" pitchFamily="49" charset="-122"/>
              </a:rPr>
              <a:t>更一般地，不限于多项式判别</a:t>
            </a:r>
          </a:p>
          <a:p>
            <a:pPr marL="447675" indent="-447675" eaLnBrk="1" hangingPunct="1">
              <a:lnSpc>
                <a:spcPct val="160000"/>
              </a:lnSpc>
              <a:spcBef>
                <a:spcPct val="20000"/>
              </a:spcBef>
              <a:buClr>
                <a:srgbClr val="0033CC"/>
              </a:buClr>
              <a:buFont typeface="Wingdings" pitchFamily="2" charset="2"/>
              <a:buChar char="n"/>
            </a:pPr>
            <a:endParaRPr lang="zh-CN" altLang="en-US" sz="2400" dirty="0">
              <a:latin typeface="黑体" panose="02010609060101010101" pitchFamily="49" charset="-122"/>
              <a:ea typeface="黑体" panose="02010609060101010101" pitchFamily="49" charset="-122"/>
            </a:endParaRPr>
          </a:p>
          <a:p>
            <a:pPr marL="889000" lvl="1" indent="-439738" eaLnBrk="1" hangingPunct="1">
              <a:lnSpc>
                <a:spcPct val="160000"/>
              </a:lnSpc>
              <a:spcBef>
                <a:spcPct val="20000"/>
              </a:spcBef>
              <a:buClr>
                <a:srgbClr val="0033CC"/>
              </a:buClr>
              <a:buFont typeface="Wingdings" pitchFamily="2" charset="2"/>
              <a:buChar char="¡"/>
            </a:pPr>
            <a:endParaRPr lang="zh-CN" altLang="en-US" dirty="0">
              <a:latin typeface="黑体" panose="02010609060101010101" pitchFamily="49" charset="-122"/>
              <a:ea typeface="黑体" panose="02010609060101010101" pitchFamily="49" charset="-122"/>
            </a:endParaRPr>
          </a:p>
          <a:p>
            <a:pPr marL="889000" lvl="1" indent="-439738" eaLnBrk="1" hangingPunct="1">
              <a:lnSpc>
                <a:spcPct val="160000"/>
              </a:lnSpc>
              <a:spcBef>
                <a:spcPct val="20000"/>
              </a:spcBef>
              <a:buClr>
                <a:srgbClr val="0033CC"/>
              </a:buClr>
              <a:buFont typeface="Wingdings" pitchFamily="2" charset="2"/>
              <a:buChar char="¡"/>
            </a:pPr>
            <a:endParaRPr lang="zh-CN" altLang="en-US" dirty="0">
              <a:latin typeface="黑体" panose="02010609060101010101" pitchFamily="49" charset="-122"/>
              <a:ea typeface="黑体" panose="02010609060101010101" pitchFamily="49" charset="-122"/>
            </a:endParaRPr>
          </a:p>
          <a:p>
            <a:pPr marL="889000" lvl="1" indent="-439738" eaLnBrk="1" hangingPunct="1">
              <a:lnSpc>
                <a:spcPct val="160000"/>
              </a:lnSpc>
              <a:spcBef>
                <a:spcPct val="20000"/>
              </a:spcBef>
              <a:buClr>
                <a:srgbClr val="0033CC"/>
              </a:buClr>
              <a:buFont typeface="Wingdings" pitchFamily="2" charset="2"/>
              <a:buChar char="¡"/>
            </a:pPr>
            <a:endParaRPr lang="zh-CN" altLang="en-US" dirty="0">
              <a:latin typeface="黑体" panose="02010609060101010101" pitchFamily="49" charset="-122"/>
              <a:ea typeface="黑体" panose="02010609060101010101" pitchFamily="49" charset="-122"/>
            </a:endParaRPr>
          </a:p>
          <a:p>
            <a:pPr marL="889000" lvl="1" indent="-439738" eaLnBrk="1" hangingPunct="1">
              <a:lnSpc>
                <a:spcPct val="160000"/>
              </a:lnSpc>
              <a:spcBef>
                <a:spcPct val="20000"/>
              </a:spcBef>
              <a:buClr>
                <a:srgbClr val="0033CC"/>
              </a:buClr>
              <a:buFont typeface="Wingdings" pitchFamily="2" charset="2"/>
              <a:buChar char="¡"/>
            </a:pPr>
            <a:endParaRPr lang="en-US" sz="1600" dirty="0">
              <a:latin typeface="黑体" panose="02010609060101010101" pitchFamily="49" charset="-122"/>
              <a:ea typeface="黑体" panose="02010609060101010101" pitchFamily="49" charset="-122"/>
            </a:endParaRPr>
          </a:p>
        </p:txBody>
      </p:sp>
      <p:sp>
        <p:nvSpPr>
          <p:cNvPr id="7179" name="Rectangle 12"/>
          <p:cNvSpPr>
            <a:spLocks noChangeArrowheads="1"/>
          </p:cNvSpPr>
          <p:nvPr/>
        </p:nvSpPr>
        <p:spPr bwMode="auto">
          <a:xfrm>
            <a:off x="0" y="313955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1" hangingPunct="1"/>
            <a:endParaRPr lang="zh-CN" altLang="en-US">
              <a:latin typeface="黑体" panose="02010609060101010101" pitchFamily="49" charset="-122"/>
              <a:ea typeface="黑体" panose="02010609060101010101" pitchFamily="49" charset="-122"/>
            </a:endParaRPr>
          </a:p>
        </p:txBody>
      </p:sp>
      <p:graphicFrame>
        <p:nvGraphicFramePr>
          <p:cNvPr id="7180" name="Object 12"/>
          <p:cNvGraphicFramePr>
            <a:graphicFrameLocks noChangeAspect="1"/>
          </p:cNvGraphicFramePr>
          <p:nvPr/>
        </p:nvGraphicFramePr>
        <p:xfrm>
          <a:off x="1042988" y="5516563"/>
          <a:ext cx="5183187" cy="520700"/>
        </p:xfrm>
        <a:graphic>
          <a:graphicData uri="http://schemas.openxmlformats.org/presentationml/2006/ole">
            <mc:AlternateContent xmlns:mc="http://schemas.openxmlformats.org/markup-compatibility/2006">
              <mc:Choice xmlns:v="urn:schemas-microsoft-com:vml" Requires="v">
                <p:oleObj spid="_x0000_s116765" r:id="rId9" imgW="2083117" imgH="216217" progId="Equation.DSMT4">
                  <p:embed/>
                </p:oleObj>
              </mc:Choice>
              <mc:Fallback>
                <p:oleObj r:id="rId9" imgW="2083117" imgH="216217"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042988" y="5516563"/>
                        <a:ext cx="5183187"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181" name="Rectangle 13"/>
          <p:cNvSpPr>
            <a:spLocks noChangeArrowheads="1"/>
          </p:cNvSpPr>
          <p:nvPr/>
        </p:nvSpPr>
        <p:spPr bwMode="auto">
          <a:xfrm>
            <a:off x="6588125" y="5229225"/>
            <a:ext cx="2232025" cy="1015663"/>
          </a:xfrm>
          <a:prstGeom prst="rect">
            <a:avLst/>
          </a:prstGeom>
          <a:noFill/>
          <a:ln w="9525" cmpd="sng">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r>
              <a:rPr lang="zh-CN" altLang="en-US" sz="2000" dirty="0">
                <a:solidFill>
                  <a:srgbClr val="FF0000"/>
                </a:solidFill>
                <a:latin typeface="黑体" panose="02010609060101010101" pitchFamily="49" charset="-122"/>
                <a:ea typeface="黑体" panose="02010609060101010101" pitchFamily="49" charset="-122"/>
              </a:rPr>
              <a:t>在低维空间中“分不开”，就扩展到高维空间中去吧！</a:t>
            </a:r>
          </a:p>
        </p:txBody>
      </p:sp>
    </p:spTree>
    <p:extLst>
      <p:ext uri="{BB962C8B-B14F-4D97-AF65-F5344CB8AC3E}">
        <p14:creationId xmlns:p14="http://schemas.microsoft.com/office/powerpoint/2010/main" val="29245929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3"/>
          <p:cNvSpPr>
            <a:spLocks noChangeArrowheads="1"/>
          </p:cNvSpPr>
          <p:nvPr/>
        </p:nvSpPr>
        <p:spPr bwMode="auto">
          <a:xfrm>
            <a:off x="323850" y="1008781"/>
            <a:ext cx="8362950" cy="5516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447675" indent="-447675" eaLnBrk="1" hangingPunct="1">
              <a:lnSpc>
                <a:spcPct val="160000"/>
              </a:lnSpc>
              <a:spcBef>
                <a:spcPct val="20000"/>
              </a:spcBef>
              <a:buClr>
                <a:srgbClr val="0033CC"/>
              </a:buClr>
              <a:buFont typeface="Wingdings" pitchFamily="2" charset="2"/>
              <a:buChar char="n"/>
            </a:pPr>
            <a:endParaRPr lang="en-US" sz="2400" dirty="0">
              <a:latin typeface="黑体" panose="02010609060101010101" pitchFamily="49" charset="-122"/>
              <a:ea typeface="黑体" panose="02010609060101010101" pitchFamily="49" charset="-122"/>
            </a:endParaRPr>
          </a:p>
          <a:p>
            <a:pPr marL="447675" indent="-447675" eaLnBrk="1" hangingPunct="1">
              <a:lnSpc>
                <a:spcPct val="160000"/>
              </a:lnSpc>
              <a:spcBef>
                <a:spcPct val="20000"/>
              </a:spcBef>
              <a:buClr>
                <a:srgbClr val="0033CC"/>
              </a:buClr>
              <a:buFont typeface="Wingdings" pitchFamily="2" charset="2"/>
              <a:buChar char="n"/>
            </a:pPr>
            <a:r>
              <a:rPr lang="zh-CN" altLang="en-US" sz="2400" dirty="0">
                <a:latin typeface="黑体" panose="02010609060101010101" pitchFamily="49" charset="-122"/>
                <a:ea typeface="黑体" panose="02010609060101010101" pitchFamily="49" charset="-122"/>
              </a:rPr>
              <a:t>非线性映射的方式多种多样，无法判断什么样的非线性映射能够保证映射之后的样本是线性可分的；</a:t>
            </a:r>
          </a:p>
          <a:p>
            <a:pPr marL="447675" indent="-447675" eaLnBrk="1" hangingPunct="1">
              <a:lnSpc>
                <a:spcPct val="160000"/>
              </a:lnSpc>
              <a:spcBef>
                <a:spcPct val="20000"/>
              </a:spcBef>
              <a:buClr>
                <a:srgbClr val="0033CC"/>
              </a:buClr>
              <a:buFont typeface="Wingdings" pitchFamily="2" charset="2"/>
              <a:buChar char="n"/>
            </a:pPr>
            <a:r>
              <a:rPr lang="zh-CN" altLang="en-US" sz="2400" dirty="0">
                <a:latin typeface="黑体" panose="02010609060101010101" pitchFamily="49" charset="-122"/>
                <a:ea typeface="黑体" panose="02010609060101010101" pitchFamily="49" charset="-122"/>
              </a:rPr>
              <a:t>维数灾难：</a:t>
            </a:r>
          </a:p>
          <a:p>
            <a:pPr marL="889000" lvl="1" indent="-439738" eaLnBrk="1" hangingPunct="1">
              <a:lnSpc>
                <a:spcPct val="160000"/>
              </a:lnSpc>
              <a:spcBef>
                <a:spcPct val="20000"/>
              </a:spcBef>
              <a:buClr>
                <a:srgbClr val="0033CC"/>
              </a:buClr>
              <a:buFont typeface="Wingdings" pitchFamily="2" charset="2"/>
              <a:buChar char="¡"/>
            </a:pPr>
            <a:r>
              <a:rPr lang="zh-CN" altLang="en-US" sz="2400" dirty="0">
                <a:latin typeface="黑体" panose="02010609060101010101" pitchFamily="49" charset="-122"/>
                <a:ea typeface="黑体" panose="02010609060101010101" pitchFamily="49" charset="-122"/>
              </a:rPr>
              <a:t>高维空间中学习线性分类器需要更多的训练样本，</a:t>
            </a:r>
          </a:p>
          <a:p>
            <a:pPr marL="889000" lvl="1" indent="-439738" eaLnBrk="1" hangingPunct="1">
              <a:lnSpc>
                <a:spcPct val="160000"/>
              </a:lnSpc>
              <a:spcBef>
                <a:spcPct val="20000"/>
              </a:spcBef>
              <a:buClr>
                <a:srgbClr val="0033CC"/>
              </a:buClr>
              <a:buFont typeface="Wingdings" pitchFamily="2" charset="2"/>
              <a:buChar char="¡"/>
            </a:pPr>
            <a:r>
              <a:rPr lang="zh-CN" altLang="en-US" sz="2400" dirty="0">
                <a:latin typeface="黑体" panose="02010609060101010101" pitchFamily="49" charset="-122"/>
                <a:ea typeface="黑体" panose="02010609060101010101" pitchFamily="49" charset="-122"/>
              </a:rPr>
              <a:t>一定训练样本数的条件下，过高的映射特征维数可能造成分类器对测试样本的识别率下降。</a:t>
            </a:r>
          </a:p>
          <a:p>
            <a:pPr marL="889000" lvl="1" indent="-439738" eaLnBrk="1" hangingPunct="1">
              <a:lnSpc>
                <a:spcPct val="160000"/>
              </a:lnSpc>
              <a:spcBef>
                <a:spcPct val="20000"/>
              </a:spcBef>
              <a:buClr>
                <a:srgbClr val="0033CC"/>
              </a:buClr>
              <a:buFont typeface="Wingdings" pitchFamily="2" charset="2"/>
              <a:buChar char="¡"/>
            </a:pPr>
            <a:endParaRPr lang="zh-CN" altLang="en-US" dirty="0">
              <a:latin typeface="黑体" panose="02010609060101010101" pitchFamily="49" charset="-122"/>
              <a:ea typeface="黑体" panose="02010609060101010101" pitchFamily="49" charset="-122"/>
            </a:endParaRPr>
          </a:p>
          <a:p>
            <a:pPr marL="889000" lvl="1" indent="-439738" eaLnBrk="1" hangingPunct="1">
              <a:lnSpc>
                <a:spcPct val="160000"/>
              </a:lnSpc>
              <a:spcBef>
                <a:spcPct val="20000"/>
              </a:spcBef>
              <a:buClr>
                <a:srgbClr val="0033CC"/>
              </a:buClr>
              <a:buFont typeface="Wingdings" pitchFamily="2" charset="2"/>
              <a:buChar char="¡"/>
            </a:pPr>
            <a:endParaRPr lang="zh-CN" altLang="en-US" dirty="0">
              <a:latin typeface="黑体" panose="02010609060101010101" pitchFamily="49" charset="-122"/>
              <a:ea typeface="黑体" panose="02010609060101010101" pitchFamily="49" charset="-122"/>
            </a:endParaRPr>
          </a:p>
          <a:p>
            <a:pPr marL="889000" lvl="1" indent="-439738" eaLnBrk="1" hangingPunct="1">
              <a:lnSpc>
                <a:spcPct val="160000"/>
              </a:lnSpc>
              <a:spcBef>
                <a:spcPct val="20000"/>
              </a:spcBef>
              <a:buClr>
                <a:srgbClr val="0033CC"/>
              </a:buClr>
              <a:buFont typeface="Wingdings" pitchFamily="2" charset="2"/>
              <a:buChar char="¡"/>
            </a:pPr>
            <a:endParaRPr lang="zh-CN" altLang="en-US" dirty="0">
              <a:latin typeface="黑体" panose="02010609060101010101" pitchFamily="49" charset="-122"/>
              <a:ea typeface="黑体" panose="02010609060101010101" pitchFamily="49" charset="-122"/>
            </a:endParaRPr>
          </a:p>
          <a:p>
            <a:pPr marL="889000" lvl="1" indent="-439738" eaLnBrk="1" hangingPunct="1">
              <a:lnSpc>
                <a:spcPct val="160000"/>
              </a:lnSpc>
              <a:spcBef>
                <a:spcPct val="20000"/>
              </a:spcBef>
              <a:buClr>
                <a:srgbClr val="0033CC"/>
              </a:buClr>
              <a:buFont typeface="Wingdings" pitchFamily="2" charset="2"/>
              <a:buChar char="¡"/>
            </a:pPr>
            <a:endParaRPr lang="en-US" sz="1600" dirty="0">
              <a:latin typeface="黑体" panose="02010609060101010101" pitchFamily="49" charset="-122"/>
              <a:ea typeface="黑体" panose="02010609060101010101" pitchFamily="49" charset="-122"/>
            </a:endParaRPr>
          </a:p>
        </p:txBody>
      </p:sp>
      <p:sp>
        <p:nvSpPr>
          <p:cNvPr id="8195" name="Rectangle 2"/>
          <p:cNvSpPr>
            <a:spLocks noGrp="1" noChangeArrowheads="1"/>
          </p:cNvSpPr>
          <p:nvPr>
            <p:ph type="title"/>
          </p:nvPr>
        </p:nvSpPr>
        <p:spPr/>
        <p:txBody>
          <a:bodyPr/>
          <a:lstStyle/>
          <a:p>
            <a:pPr eaLnBrk="1" hangingPunct="1"/>
            <a:r>
              <a:rPr lang="zh-CN" altLang="en-US" dirty="0">
                <a:latin typeface="黑体" panose="02010609060101010101" pitchFamily="49" charset="-122"/>
                <a:ea typeface="黑体" panose="02010609060101010101" pitchFamily="49" charset="-122"/>
              </a:rPr>
              <a:t>广义线性判别函数</a:t>
            </a:r>
          </a:p>
        </p:txBody>
      </p:sp>
      <p:sp>
        <p:nvSpPr>
          <p:cNvPr id="8196" name="Rectangle 5"/>
          <p:cNvSpPr>
            <a:spLocks noChangeArrowheads="1"/>
          </p:cNvSpPr>
          <p:nvPr/>
        </p:nvSpPr>
        <p:spPr bwMode="auto">
          <a:xfrm>
            <a:off x="0" y="330624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1" hangingPunct="1"/>
            <a:endParaRPr lang="zh-CN" altLang="en-US">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6272826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 name="Table 16"/>
          <p:cNvGraphicFramePr>
            <a:graphicFrameLocks noGrp="1"/>
          </p:cNvGraphicFramePr>
          <p:nvPr>
            <p:extLst>
              <p:ext uri="{D42A27DB-BD31-4B8C-83A1-F6EECF244321}">
                <p14:modId xmlns:p14="http://schemas.microsoft.com/office/powerpoint/2010/main" val="695627811"/>
              </p:ext>
            </p:extLst>
          </p:nvPr>
        </p:nvGraphicFramePr>
        <p:xfrm>
          <a:off x="632103" y="1788096"/>
          <a:ext cx="7879794" cy="2880320"/>
        </p:xfrm>
        <a:graphic>
          <a:graphicData uri="http://schemas.openxmlformats.org/drawingml/2006/table">
            <a:tbl>
              <a:tblPr firstRow="1" bandRow="1">
                <a:tableStyleId>{5C22544A-7EE6-4342-B048-85BDC9FD1C3A}</a:tableStyleId>
              </a:tblPr>
              <a:tblGrid>
                <a:gridCol w="1183050">
                  <a:extLst>
                    <a:ext uri="{9D8B030D-6E8A-4147-A177-3AD203B41FA5}">
                      <a16:colId xmlns:a16="http://schemas.microsoft.com/office/drawing/2014/main" val="20000"/>
                    </a:ext>
                  </a:extLst>
                </a:gridCol>
                <a:gridCol w="3096344">
                  <a:extLst>
                    <a:ext uri="{9D8B030D-6E8A-4147-A177-3AD203B41FA5}">
                      <a16:colId xmlns:a16="http://schemas.microsoft.com/office/drawing/2014/main" val="20001"/>
                    </a:ext>
                  </a:extLst>
                </a:gridCol>
                <a:gridCol w="3600400">
                  <a:extLst>
                    <a:ext uri="{9D8B030D-6E8A-4147-A177-3AD203B41FA5}">
                      <a16:colId xmlns:a16="http://schemas.microsoft.com/office/drawing/2014/main" val="20002"/>
                    </a:ext>
                  </a:extLst>
                </a:gridCol>
              </a:tblGrid>
              <a:tr h="492479">
                <a:tc>
                  <a:txBody>
                    <a:bodyPr/>
                    <a:lstStyle/>
                    <a:p>
                      <a:endParaRPr lang="zh-CN" altLang="en-US" dirty="0">
                        <a:solidFill>
                          <a:schemeClr val="tx1"/>
                        </a:solidFill>
                        <a:latin typeface="宋体" pitchFamily="2" charset="-122"/>
                        <a:ea typeface="宋体" pitchFamily="2" charset="-122"/>
                      </a:endParaRP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r>
                        <a:rPr lang="en-US" altLang="zh-CN" dirty="0">
                          <a:solidFill>
                            <a:schemeClr val="tx1"/>
                          </a:solidFill>
                          <a:latin typeface="宋体" pitchFamily="2" charset="-122"/>
                          <a:ea typeface="宋体" pitchFamily="2" charset="-122"/>
                        </a:rPr>
                        <a:t>3</a:t>
                      </a:r>
                      <a:r>
                        <a:rPr lang="zh-CN" altLang="zh-CN" dirty="0">
                          <a:solidFill>
                            <a:schemeClr val="tx1"/>
                          </a:solidFill>
                          <a:latin typeface="宋体" pitchFamily="2" charset="-122"/>
                          <a:ea typeface="宋体" pitchFamily="2" charset="-122"/>
                        </a:rPr>
                        <a:t>维空间</a:t>
                      </a:r>
                      <a:r>
                        <a:rPr lang="zh-CN" altLang="en-US" dirty="0">
                          <a:solidFill>
                            <a:schemeClr val="tx1"/>
                          </a:solidFill>
                          <a:latin typeface="宋体" pitchFamily="2" charset="-122"/>
                          <a:ea typeface="宋体" pitchFamily="2" charset="-122"/>
                        </a:rPr>
                        <a:t>平面</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r>
                        <a:rPr lang="en-US" altLang="zh-CN" sz="1800" dirty="0">
                          <a:solidFill>
                            <a:schemeClr val="tx1"/>
                          </a:solidFill>
                          <a:latin typeface="宋体" pitchFamily="2" charset="-122"/>
                          <a:ea typeface="宋体" pitchFamily="2" charset="-122"/>
                        </a:rPr>
                        <a:t>d</a:t>
                      </a:r>
                      <a:r>
                        <a:rPr lang="zh-CN" altLang="en-US" sz="1800" dirty="0">
                          <a:solidFill>
                            <a:schemeClr val="tx1"/>
                          </a:solidFill>
                          <a:latin typeface="宋体" pitchFamily="2" charset="-122"/>
                          <a:ea typeface="宋体" pitchFamily="2" charset="-122"/>
                        </a:rPr>
                        <a:t>维空间超平面</a:t>
                      </a:r>
                      <a:endParaRPr lang="zh-CN" altLang="en-US" dirty="0">
                        <a:solidFill>
                          <a:schemeClr val="tx1"/>
                        </a:solidFill>
                        <a:latin typeface="宋体" pitchFamily="2" charset="-122"/>
                        <a:ea typeface="宋体" pitchFamily="2" charset="-122"/>
                      </a:endParaRP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561973">
                <a:tc>
                  <a:txBody>
                    <a:bodyPr/>
                    <a:lstStyle/>
                    <a:p>
                      <a:r>
                        <a:rPr lang="zh-CN" altLang="en-US" dirty="0">
                          <a:solidFill>
                            <a:schemeClr val="tx1"/>
                          </a:solidFill>
                          <a:latin typeface="宋体" pitchFamily="2" charset="-122"/>
                          <a:ea typeface="宋体" pitchFamily="2" charset="-122"/>
                        </a:rPr>
                        <a:t>代数形式</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dirty="0">
                        <a:solidFill>
                          <a:schemeClr val="tx1"/>
                        </a:solidFill>
                        <a:latin typeface="宋体" pitchFamily="2" charset="-122"/>
                        <a:ea typeface="宋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dirty="0">
                        <a:solidFill>
                          <a:schemeClr val="tx1"/>
                        </a:solidFill>
                        <a:latin typeface="宋体" pitchFamily="2" charset="-122"/>
                        <a:ea typeface="宋体" pitchFamily="2" charset="-122"/>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492479">
                <a:tc>
                  <a:txBody>
                    <a:bodyPr/>
                    <a:lstStyle/>
                    <a:p>
                      <a:endParaRPr lang="zh-CN" altLang="en-US" dirty="0">
                        <a:solidFill>
                          <a:schemeClr val="tx1"/>
                        </a:solidFill>
                        <a:latin typeface="宋体" pitchFamily="2" charset="-122"/>
                        <a:ea typeface="宋体" pitchFamily="2" charset="-122"/>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endParaRPr lang="zh-CN" altLang="en-US">
                        <a:solidFill>
                          <a:schemeClr val="tx1"/>
                        </a:solidFill>
                        <a:latin typeface="宋体" pitchFamily="2" charset="-122"/>
                        <a:ea typeface="宋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endParaRPr lang="zh-CN" altLang="en-US">
                        <a:solidFill>
                          <a:schemeClr val="tx1"/>
                        </a:solidFill>
                        <a:latin typeface="宋体" pitchFamily="2" charset="-122"/>
                        <a:ea typeface="宋体" pitchFamily="2" charset="-122"/>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2"/>
                  </a:ext>
                </a:extLst>
              </a:tr>
              <a:tr h="782146">
                <a:tc rowSpan="2">
                  <a:txBody>
                    <a:bodyPr/>
                    <a:lstStyle/>
                    <a:p>
                      <a:r>
                        <a:rPr lang="zh-CN" altLang="en-US" dirty="0">
                          <a:solidFill>
                            <a:schemeClr val="tx1"/>
                          </a:solidFill>
                          <a:latin typeface="宋体" pitchFamily="2" charset="-122"/>
                          <a:ea typeface="宋体" pitchFamily="2" charset="-122"/>
                        </a:rPr>
                        <a:t>向量形式</a:t>
                      </a: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endParaRPr lang="zh-CN" altLang="en-US" dirty="0">
                        <a:solidFill>
                          <a:schemeClr val="tx1"/>
                        </a:solidFill>
                        <a:latin typeface="宋体" pitchFamily="2" charset="-122"/>
                        <a:ea typeface="宋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endParaRPr lang="zh-CN" altLang="en-US" dirty="0">
                        <a:solidFill>
                          <a:schemeClr val="tx1"/>
                        </a:solidFill>
                        <a:latin typeface="宋体" pitchFamily="2" charset="-122"/>
                        <a:ea typeface="宋体" pitchFamily="2" charset="-122"/>
                      </a:endParaRP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551243">
                <a:tc vMerge="1">
                  <a:txBody>
                    <a:bodyPr/>
                    <a:lstStyle/>
                    <a:p>
                      <a:endParaRPr lang="zh-CN" altLang="en-US"/>
                    </a:p>
                  </a:txBody>
                  <a:tcPr/>
                </a:tc>
                <a:tc gridSpan="2">
                  <a:txBody>
                    <a:bodyPr/>
                    <a:lstStyle/>
                    <a:p>
                      <a:endParaRPr lang="zh-CN" altLang="en-US" dirty="0">
                        <a:solidFill>
                          <a:schemeClr val="tx1"/>
                        </a:solidFill>
                        <a:latin typeface="宋体" pitchFamily="2" charset="-122"/>
                        <a:ea typeface="宋体" pitchFamily="2" charset="-122"/>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dirty="0">
                        <a:solidFill>
                          <a:schemeClr val="tx1"/>
                        </a:solidFill>
                        <a:latin typeface="宋体" pitchFamily="2" charset="-122"/>
                        <a:ea typeface="宋体" pitchFamily="2" charset="-122"/>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22530" name="Rectangle 2"/>
          <p:cNvSpPr>
            <a:spLocks noGrp="1" noChangeArrowheads="1"/>
          </p:cNvSpPr>
          <p:nvPr>
            <p:ph type="title"/>
          </p:nvPr>
        </p:nvSpPr>
        <p:spPr>
          <a:xfrm>
            <a:off x="457200" y="188640"/>
            <a:ext cx="8229600" cy="990600"/>
          </a:xfrm>
        </p:spPr>
        <p:txBody>
          <a:bodyPr/>
          <a:lstStyle/>
          <a:p>
            <a:r>
              <a:rPr lang="en-US" altLang="zh-CN" dirty="0"/>
              <a:t>3.1</a:t>
            </a:r>
            <a:r>
              <a:rPr lang="zh-CN" altLang="zh-CN" dirty="0"/>
              <a:t>线性判别函数和线性分类界面</a:t>
            </a:r>
            <a:endParaRPr lang="zh-CN" altLang="en-US" dirty="0"/>
          </a:p>
        </p:txBody>
      </p:sp>
      <p:sp>
        <p:nvSpPr>
          <p:cNvPr id="22532" name="Rectangle 4"/>
          <p:cNvSpPr>
            <a:spLocks noGrp="1" noChangeArrowheads="1"/>
          </p:cNvSpPr>
          <p:nvPr>
            <p:ph idx="1"/>
          </p:nvPr>
        </p:nvSpPr>
        <p:spPr>
          <a:xfrm>
            <a:off x="457200" y="1124744"/>
            <a:ext cx="8229600" cy="604664"/>
          </a:xfrm>
          <a:noFill/>
        </p:spPr>
        <p:txBody>
          <a:bodyPr/>
          <a:lstStyle/>
          <a:p>
            <a:r>
              <a:rPr lang="zh-CN" altLang="en-US" b="1" dirty="0"/>
              <a:t>线性判别函数</a:t>
            </a:r>
            <a:endParaRPr lang="en-US" altLang="zh-CN" sz="2000" b="1" dirty="0">
              <a:solidFill>
                <a:srgbClr val="002060"/>
              </a:solidFill>
            </a:endParaRPr>
          </a:p>
          <a:p>
            <a:pPr lvl="1"/>
            <a:endParaRPr lang="en-US" altLang="zh-CN" dirty="0"/>
          </a:p>
          <a:p>
            <a:pPr lvl="1"/>
            <a:endParaRPr lang="en-US" altLang="zh-CN" dirty="0"/>
          </a:p>
          <a:p>
            <a:pPr lvl="1"/>
            <a:endParaRPr lang="en-US" altLang="zh-CN" dirty="0"/>
          </a:p>
          <a:p>
            <a:endParaRPr lang="en-US" altLang="zh-CN" b="1" dirty="0"/>
          </a:p>
          <a:p>
            <a:endParaRPr lang="en-US" altLang="zh-CN" b="1" dirty="0"/>
          </a:p>
          <a:p>
            <a:endParaRPr lang="en-US" altLang="zh-CN" b="1" dirty="0"/>
          </a:p>
        </p:txBody>
      </p:sp>
      <p:sp>
        <p:nvSpPr>
          <p:cNvPr id="22531" name="Rectangle 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1" hangingPunct="1"/>
            <a:endParaRPr lang="zh-CN" altLang="en-US"/>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0" name="Object 9"/>
          <p:cNvGraphicFramePr>
            <a:graphicFrameLocks noChangeAspect="1"/>
          </p:cNvGraphicFramePr>
          <p:nvPr>
            <p:extLst>
              <p:ext uri="{D42A27DB-BD31-4B8C-83A1-F6EECF244321}">
                <p14:modId xmlns:p14="http://schemas.microsoft.com/office/powerpoint/2010/main" val="1051096255"/>
              </p:ext>
            </p:extLst>
          </p:nvPr>
        </p:nvGraphicFramePr>
        <p:xfrm>
          <a:off x="5004048" y="2292152"/>
          <a:ext cx="3027370" cy="334516"/>
        </p:xfrm>
        <a:graphic>
          <a:graphicData uri="http://schemas.openxmlformats.org/presentationml/2006/ole">
            <mc:AlternateContent xmlns:mc="http://schemas.openxmlformats.org/markup-compatibility/2006">
              <mc:Choice xmlns:v="urn:schemas-microsoft-com:vml" Requires="v">
                <p:oleObj spid="_x0000_s93490" name="Equation" r:id="rId3" imgW="1727200" imgH="190500" progId="Equation.DSMT4">
                  <p:embed/>
                </p:oleObj>
              </mc:Choice>
              <mc:Fallback>
                <p:oleObj name="Equation" r:id="rId3" imgW="1727200" imgH="190500" progId="Equation.DSMT4">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04048" y="2292152"/>
                        <a:ext cx="3027370" cy="334516"/>
                      </a:xfrm>
                      <a:prstGeom prst="rect">
                        <a:avLst/>
                      </a:prstGeom>
                      <a:noFill/>
                    </p:spPr>
                  </p:pic>
                </p:oleObj>
              </mc:Fallback>
            </mc:AlternateContent>
          </a:graphicData>
        </a:graphic>
      </p:graphicFrame>
      <p:graphicFrame>
        <p:nvGraphicFramePr>
          <p:cNvPr id="11" name="Object 10"/>
          <p:cNvGraphicFramePr>
            <a:graphicFrameLocks noChangeAspect="1"/>
          </p:cNvGraphicFramePr>
          <p:nvPr>
            <p:extLst>
              <p:ext uri="{D42A27DB-BD31-4B8C-83A1-F6EECF244321}">
                <p14:modId xmlns:p14="http://schemas.microsoft.com/office/powerpoint/2010/main" val="1763433254"/>
              </p:ext>
            </p:extLst>
          </p:nvPr>
        </p:nvGraphicFramePr>
        <p:xfrm>
          <a:off x="1979712" y="2364160"/>
          <a:ext cx="2582863" cy="355600"/>
        </p:xfrm>
        <a:graphic>
          <a:graphicData uri="http://schemas.openxmlformats.org/presentationml/2006/ole">
            <mc:AlternateContent xmlns:mc="http://schemas.openxmlformats.org/markup-compatibility/2006">
              <mc:Choice xmlns:v="urn:schemas-microsoft-com:vml" Requires="v">
                <p:oleObj spid="_x0000_s93491" name="Equation" r:id="rId5" imgW="1473120" imgH="203040" progId="Equation.DSMT4">
                  <p:embed/>
                </p:oleObj>
              </mc:Choice>
              <mc:Fallback>
                <p:oleObj name="Equation" r:id="rId5" imgW="1473120" imgH="203040" progId="Equation.DSMT4">
                  <p:embed/>
                  <p:pic>
                    <p:nvPicPr>
                      <p:cNvPr id="0" name="Object 9"/>
                      <p:cNvPicPr>
                        <a:picLocks noChangeAspect="1" noChangeArrowheads="1"/>
                      </p:cNvPicPr>
                      <p:nvPr/>
                    </p:nvPicPr>
                    <p:blipFill>
                      <a:blip r:embed="rId6"/>
                      <a:srcRect/>
                      <a:stretch>
                        <a:fillRect/>
                      </a:stretch>
                    </p:blipFill>
                    <p:spPr bwMode="auto">
                      <a:xfrm>
                        <a:off x="1979712" y="2364160"/>
                        <a:ext cx="2582863"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3" name="Rectangle 1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4" name="Object 13"/>
          <p:cNvGraphicFramePr>
            <a:graphicFrameLocks noChangeAspect="1"/>
          </p:cNvGraphicFramePr>
          <p:nvPr>
            <p:extLst>
              <p:ext uri="{D42A27DB-BD31-4B8C-83A1-F6EECF244321}">
                <p14:modId xmlns:p14="http://schemas.microsoft.com/office/powerpoint/2010/main" val="3937840710"/>
              </p:ext>
            </p:extLst>
          </p:nvPr>
        </p:nvGraphicFramePr>
        <p:xfrm>
          <a:off x="1979712" y="3012232"/>
          <a:ext cx="2190963" cy="1008112"/>
        </p:xfrm>
        <a:graphic>
          <a:graphicData uri="http://schemas.openxmlformats.org/presentationml/2006/ole">
            <mc:AlternateContent xmlns:mc="http://schemas.openxmlformats.org/markup-compatibility/2006">
              <mc:Choice xmlns:v="urn:schemas-microsoft-com:vml" Requires="v">
                <p:oleObj spid="_x0000_s93492" name="Equation" r:id="rId7" imgW="1548728" imgH="710891" progId="Equation.DSMT4">
                  <p:embed/>
                </p:oleObj>
              </mc:Choice>
              <mc:Fallback>
                <p:oleObj name="Equation" r:id="rId7" imgW="1548728" imgH="710891" progId="Equation.DSMT4">
                  <p:embed/>
                  <p:pic>
                    <p:nvPicPr>
                      <p:cNvPr id="0" name="Object 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79712" y="3012232"/>
                        <a:ext cx="2190963" cy="1008112"/>
                      </a:xfrm>
                      <a:prstGeom prst="rect">
                        <a:avLst/>
                      </a:prstGeom>
                      <a:noFill/>
                    </p:spPr>
                  </p:pic>
                </p:oleObj>
              </mc:Fallback>
            </mc:AlternateContent>
          </a:graphicData>
        </a:graphic>
      </p:graphicFrame>
      <p:sp>
        <p:nvSpPr>
          <p:cNvPr id="15" name="Rectangle 1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6" name="Object 15"/>
          <p:cNvGraphicFramePr>
            <a:graphicFrameLocks noChangeAspect="1"/>
          </p:cNvGraphicFramePr>
          <p:nvPr>
            <p:extLst>
              <p:ext uri="{D42A27DB-BD31-4B8C-83A1-F6EECF244321}">
                <p14:modId xmlns:p14="http://schemas.microsoft.com/office/powerpoint/2010/main" val="2112737468"/>
              </p:ext>
            </p:extLst>
          </p:nvPr>
        </p:nvGraphicFramePr>
        <p:xfrm>
          <a:off x="4514850" y="5013325"/>
          <a:ext cx="3275013" cy="538163"/>
        </p:xfrm>
        <a:graphic>
          <a:graphicData uri="http://schemas.openxmlformats.org/presentationml/2006/ole">
            <mc:AlternateContent xmlns:mc="http://schemas.openxmlformats.org/markup-compatibility/2006">
              <mc:Choice xmlns:v="urn:schemas-microsoft-com:vml" Requires="v">
                <p:oleObj spid="_x0000_s93493" name="Equation" r:id="rId9" imgW="1447560" imgH="241200" progId="Equation.DSMT4">
                  <p:embed/>
                </p:oleObj>
              </mc:Choice>
              <mc:Fallback>
                <p:oleObj name="Equation" r:id="rId9" imgW="1447560" imgH="241200" progId="Equation.DSMT4">
                  <p:embed/>
                  <p:pic>
                    <p:nvPicPr>
                      <p:cNvPr id="0" name="Object 14"/>
                      <p:cNvPicPr>
                        <a:picLocks noChangeAspect="1" noChangeArrowheads="1"/>
                      </p:cNvPicPr>
                      <p:nvPr/>
                    </p:nvPicPr>
                    <p:blipFill>
                      <a:blip r:embed="rId10"/>
                      <a:srcRect/>
                      <a:stretch>
                        <a:fillRect/>
                      </a:stretch>
                    </p:blipFill>
                    <p:spPr bwMode="auto">
                      <a:xfrm>
                        <a:off x="4514850" y="5013325"/>
                        <a:ext cx="3275013" cy="538163"/>
                      </a:xfrm>
                      <a:prstGeom prst="rect">
                        <a:avLst/>
                      </a:prstGeom>
                      <a:noFill/>
                    </p:spPr>
                  </p:pic>
                </p:oleObj>
              </mc:Fallback>
            </mc:AlternateContent>
          </a:graphicData>
        </a:graphic>
      </p:graphicFrame>
      <p:sp>
        <p:nvSpPr>
          <p:cNvPr id="18" name="Rectangle 2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9" name="Object 18"/>
          <p:cNvGraphicFramePr>
            <a:graphicFrameLocks noChangeAspect="1"/>
          </p:cNvGraphicFramePr>
          <p:nvPr>
            <p:extLst>
              <p:ext uri="{D42A27DB-BD31-4B8C-83A1-F6EECF244321}">
                <p14:modId xmlns:p14="http://schemas.microsoft.com/office/powerpoint/2010/main" val="138098913"/>
              </p:ext>
            </p:extLst>
          </p:nvPr>
        </p:nvGraphicFramePr>
        <p:xfrm>
          <a:off x="5187950" y="2852093"/>
          <a:ext cx="2446338" cy="1296987"/>
        </p:xfrm>
        <a:graphic>
          <a:graphicData uri="http://schemas.openxmlformats.org/presentationml/2006/ole">
            <mc:AlternateContent xmlns:mc="http://schemas.openxmlformats.org/markup-compatibility/2006">
              <mc:Choice xmlns:v="urn:schemas-microsoft-com:vml" Requires="v">
                <p:oleObj spid="_x0000_s93494" name="Equation" r:id="rId11" imgW="1777680" imgH="939600" progId="Equation.DSMT4">
                  <p:embed/>
                </p:oleObj>
              </mc:Choice>
              <mc:Fallback>
                <p:oleObj name="Equation" r:id="rId11" imgW="1777680" imgH="939600" progId="Equation.DSMT4">
                  <p:embed/>
                  <p:pic>
                    <p:nvPicPr>
                      <p:cNvPr id="0" name="Object 20"/>
                      <p:cNvPicPr>
                        <a:picLocks noChangeAspect="1" noChangeArrowheads="1"/>
                      </p:cNvPicPr>
                      <p:nvPr/>
                    </p:nvPicPr>
                    <p:blipFill>
                      <a:blip r:embed="rId12"/>
                      <a:srcRect/>
                      <a:stretch>
                        <a:fillRect/>
                      </a:stretch>
                    </p:blipFill>
                    <p:spPr bwMode="auto">
                      <a:xfrm>
                        <a:off x="5187950" y="2852093"/>
                        <a:ext cx="2446338" cy="1296987"/>
                      </a:xfrm>
                      <a:prstGeom prst="rect">
                        <a:avLst/>
                      </a:prstGeom>
                      <a:noFill/>
                    </p:spPr>
                  </p:pic>
                </p:oleObj>
              </mc:Fallback>
            </mc:AlternateContent>
          </a:graphicData>
        </a:graphic>
      </p:graphicFrame>
      <p:sp>
        <p:nvSpPr>
          <p:cNvPr id="21" name="Rectangle 20"/>
          <p:cNvSpPr/>
          <p:nvPr/>
        </p:nvSpPr>
        <p:spPr>
          <a:xfrm>
            <a:off x="4644008" y="4181018"/>
            <a:ext cx="2160240" cy="400110"/>
          </a:xfrm>
          <a:prstGeom prst="rect">
            <a:avLst/>
          </a:prstGeom>
        </p:spPr>
        <p:txBody>
          <a:bodyPr wrap="square">
            <a:spAutoFit/>
          </a:bodyPr>
          <a:lstStyle/>
          <a:p>
            <a:r>
              <a:rPr lang="zh-CN" altLang="en-US" sz="2000" b="1" dirty="0">
                <a:latin typeface="Times New Roman" pitchFamily="18" charset="0"/>
                <a:ea typeface="宋体" pitchFamily="2" charset="-122"/>
                <a:cs typeface="Times New Roman" pitchFamily="18" charset="0"/>
              </a:rPr>
              <a:t>其中 </a:t>
            </a:r>
            <a:r>
              <a:rPr lang="en-US" altLang="zh-CN" sz="2000" b="1" dirty="0">
                <a:latin typeface="Times New Roman" pitchFamily="18" charset="0"/>
                <a:ea typeface="宋体" pitchFamily="2" charset="-122"/>
                <a:cs typeface="Times New Roman" pitchFamily="18" charset="0"/>
              </a:rPr>
              <a:t>W</a:t>
            </a:r>
            <a:r>
              <a:rPr lang="en-US" altLang="zh-CN" sz="2000" b="1" dirty="0">
                <a:latin typeface="宋体" pitchFamily="2" charset="-122"/>
                <a:ea typeface="宋体" pitchFamily="2" charset="-122"/>
              </a:rPr>
              <a:t>:</a:t>
            </a:r>
            <a:r>
              <a:rPr lang="zh-CN" altLang="zh-CN" sz="2000" b="1" dirty="0">
                <a:latin typeface="宋体" pitchFamily="2" charset="-122"/>
                <a:ea typeface="宋体" pitchFamily="2" charset="-122"/>
              </a:rPr>
              <a:t>权值矢量</a:t>
            </a:r>
            <a:endParaRPr lang="zh-CN" altLang="en-US" sz="2000" b="1" dirty="0">
              <a:latin typeface="宋体" pitchFamily="2" charset="-122"/>
              <a:ea typeface="宋体" pitchFamily="2" charset="-122"/>
            </a:endParaRPr>
          </a:p>
        </p:txBody>
      </p:sp>
      <p:graphicFrame>
        <p:nvGraphicFramePr>
          <p:cNvPr id="25" name="Object 24"/>
          <p:cNvGraphicFramePr>
            <a:graphicFrameLocks noChangeAspect="1"/>
          </p:cNvGraphicFramePr>
          <p:nvPr>
            <p:extLst>
              <p:ext uri="{D42A27DB-BD31-4B8C-83A1-F6EECF244321}">
                <p14:modId xmlns:p14="http://schemas.microsoft.com/office/powerpoint/2010/main" val="3777954857"/>
              </p:ext>
            </p:extLst>
          </p:nvPr>
        </p:nvGraphicFramePr>
        <p:xfrm>
          <a:off x="2470150" y="4149725"/>
          <a:ext cx="1698625" cy="528638"/>
        </p:xfrm>
        <a:graphic>
          <a:graphicData uri="http://schemas.openxmlformats.org/presentationml/2006/ole">
            <mc:AlternateContent xmlns:mc="http://schemas.openxmlformats.org/markup-compatibility/2006">
              <mc:Choice xmlns:v="urn:schemas-microsoft-com:vml" Requires="v">
                <p:oleObj spid="_x0000_s93495" name="Equation" r:id="rId13" imgW="774360" imgH="241200" progId="Equation.DSMT4">
                  <p:embed/>
                </p:oleObj>
              </mc:Choice>
              <mc:Fallback>
                <p:oleObj name="Equation" r:id="rId13" imgW="774360" imgH="241200" progId="Equation.DSMT4">
                  <p:embed/>
                  <p:pic>
                    <p:nvPicPr>
                      <p:cNvPr id="0" name=""/>
                      <p:cNvPicPr/>
                      <p:nvPr/>
                    </p:nvPicPr>
                    <p:blipFill>
                      <a:blip r:embed="rId14"/>
                      <a:stretch>
                        <a:fillRect/>
                      </a:stretch>
                    </p:blipFill>
                    <p:spPr>
                      <a:xfrm>
                        <a:off x="2470150" y="4149725"/>
                        <a:ext cx="1698625" cy="528638"/>
                      </a:xfrm>
                      <a:prstGeom prst="rect">
                        <a:avLst/>
                      </a:prstGeom>
                    </p:spPr>
                  </p:pic>
                </p:oleObj>
              </mc:Fallback>
            </mc:AlternateContent>
          </a:graphicData>
        </a:graphic>
      </p:graphicFrame>
      <p:sp>
        <p:nvSpPr>
          <p:cNvPr id="29" name="Rectangle 28"/>
          <p:cNvSpPr/>
          <p:nvPr/>
        </p:nvSpPr>
        <p:spPr>
          <a:xfrm>
            <a:off x="6736170" y="4149080"/>
            <a:ext cx="1220206" cy="400110"/>
          </a:xfrm>
          <a:prstGeom prst="rect">
            <a:avLst/>
          </a:prstGeom>
        </p:spPr>
        <p:txBody>
          <a:bodyPr wrap="none">
            <a:spAutoFit/>
          </a:bodyPr>
          <a:lstStyle/>
          <a:p>
            <a:r>
              <a:rPr lang="en-US" altLang="zh-CN" sz="2000" b="1" dirty="0">
                <a:solidFill>
                  <a:srgbClr val="FF0000"/>
                </a:solidFill>
                <a:latin typeface="宋体" pitchFamily="2" charset="-122"/>
                <a:ea typeface="宋体" pitchFamily="2" charset="-122"/>
              </a:rPr>
              <a:t>   </a:t>
            </a:r>
            <a:r>
              <a:rPr lang="en-US" altLang="zh-CN" sz="2000" b="1" dirty="0">
                <a:latin typeface="宋体" pitchFamily="2" charset="-122"/>
                <a:ea typeface="宋体" pitchFamily="2" charset="-122"/>
              </a:rPr>
              <a:t>:</a:t>
            </a:r>
            <a:r>
              <a:rPr lang="zh-CN" altLang="zh-CN" sz="2000" b="1" dirty="0">
                <a:latin typeface="宋体" pitchFamily="2" charset="-122"/>
                <a:ea typeface="宋体" pitchFamily="2" charset="-122"/>
              </a:rPr>
              <a:t>偏置</a:t>
            </a:r>
            <a:endParaRPr lang="zh-CN" altLang="en-US" sz="2000" b="1" dirty="0">
              <a:latin typeface="宋体" pitchFamily="2" charset="-122"/>
              <a:ea typeface="宋体" pitchFamily="2" charset="-122"/>
            </a:endParaRPr>
          </a:p>
        </p:txBody>
      </p:sp>
      <p:sp>
        <p:nvSpPr>
          <p:cNvPr id="30" name="Rectangle 3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1" name="Object 30"/>
          <p:cNvGraphicFramePr>
            <a:graphicFrameLocks noChangeAspect="1"/>
          </p:cNvGraphicFramePr>
          <p:nvPr>
            <p:extLst>
              <p:ext uri="{D42A27DB-BD31-4B8C-83A1-F6EECF244321}">
                <p14:modId xmlns:p14="http://schemas.microsoft.com/office/powerpoint/2010/main" val="1985612673"/>
              </p:ext>
            </p:extLst>
          </p:nvPr>
        </p:nvGraphicFramePr>
        <p:xfrm>
          <a:off x="6801685" y="4149080"/>
          <a:ext cx="434611" cy="457485"/>
        </p:xfrm>
        <a:graphic>
          <a:graphicData uri="http://schemas.openxmlformats.org/presentationml/2006/ole">
            <mc:AlternateContent xmlns:mc="http://schemas.openxmlformats.org/markup-compatibility/2006">
              <mc:Choice xmlns:v="urn:schemas-microsoft-com:vml" Requires="v">
                <p:oleObj spid="_x0000_s93496" name="Equation" r:id="rId15" imgW="177646" imgH="190335" progId="Equation.DSMT4">
                  <p:embed/>
                </p:oleObj>
              </mc:Choice>
              <mc:Fallback>
                <p:oleObj name="Equation" r:id="rId15" imgW="177646" imgH="190335" progId="Equation.DSMT4">
                  <p:embed/>
                  <p:pic>
                    <p:nvPicPr>
                      <p:cNvPr id="0" name="Object 36"/>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801685" y="4149080"/>
                        <a:ext cx="434611" cy="457485"/>
                      </a:xfrm>
                      <a:prstGeom prst="rect">
                        <a:avLst/>
                      </a:prstGeom>
                      <a:noFill/>
                    </p:spPr>
                  </p:pic>
                </p:oleObj>
              </mc:Fallback>
            </mc:AlternateContent>
          </a:graphicData>
        </a:graphic>
      </p:graphicFrame>
      <p:sp>
        <p:nvSpPr>
          <p:cNvPr id="22528" name="Rectangle 38"/>
          <p:cNvSpPr>
            <a:spLocks noChangeArrowheads="1"/>
          </p:cNvSpPr>
          <p:nvPr/>
        </p:nvSpPr>
        <p:spPr bwMode="auto">
          <a:xfrm>
            <a:off x="0" y="1905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2529" name="Rectangle 22528"/>
          <p:cNvSpPr/>
          <p:nvPr/>
        </p:nvSpPr>
        <p:spPr>
          <a:xfrm>
            <a:off x="539552" y="5013176"/>
            <a:ext cx="4052713" cy="461665"/>
          </a:xfrm>
          <a:prstGeom prst="rect">
            <a:avLst/>
          </a:prstGeom>
        </p:spPr>
        <p:txBody>
          <a:bodyPr wrap="none">
            <a:spAutoFit/>
          </a:bodyPr>
          <a:lstStyle/>
          <a:p>
            <a:r>
              <a:rPr lang="en-US" altLang="zh-CN" sz="2400" b="1" dirty="0">
                <a:latin typeface="宋体" pitchFamily="2" charset="-122"/>
                <a:ea typeface="宋体" pitchFamily="2" charset="-122"/>
              </a:rPr>
              <a:t>d</a:t>
            </a:r>
            <a:r>
              <a:rPr lang="zh-CN" altLang="en-US" sz="2400" b="1" dirty="0">
                <a:latin typeface="宋体" pitchFamily="2" charset="-122"/>
                <a:ea typeface="宋体" pitchFamily="2" charset="-122"/>
              </a:rPr>
              <a:t>维特征空间中的超平面方程</a:t>
            </a:r>
            <a:endParaRPr lang="en-US" altLang="zh-CN" sz="2000" b="1" dirty="0">
              <a:latin typeface="宋体" pitchFamily="2" charset="-122"/>
              <a:ea typeface="宋体" pitchFamily="2" charset="-122"/>
            </a:endParaRPr>
          </a:p>
        </p:txBody>
      </p:sp>
      <p:sp>
        <p:nvSpPr>
          <p:cNvPr id="26" name="Rectangle 9"/>
          <p:cNvSpPr txBox="1">
            <a:spLocks noChangeArrowheads="1"/>
          </p:cNvSpPr>
          <p:nvPr/>
        </p:nvSpPr>
        <p:spPr>
          <a:xfrm>
            <a:off x="539552" y="5671287"/>
            <a:ext cx="4680520" cy="988033"/>
          </a:xfrm>
          <a:prstGeom prst="rect">
            <a:avLst/>
          </a:prstGeom>
          <a:noFill/>
        </p:spPr>
        <p:txBody>
          <a:bodyPr vert="horz" lIns="91440" tIns="45720" rIns="91440" bIns="45720" rtlCol="0">
            <a:noAutofit/>
          </a:bodyPr>
          <a:lstStyle>
            <a:lvl1pPr marL="182880" indent="-182880" algn="l" defTabSz="914400" rtl="0" eaLnBrk="1" latinLnBrk="0" hangingPunct="1">
              <a:spcBef>
                <a:spcPct val="20000"/>
              </a:spcBef>
              <a:buClr>
                <a:srgbClr val="002060"/>
              </a:buClr>
              <a:buSzPct val="80000"/>
              <a:buFont typeface="Wingdings" pitchFamily="2" charset="2"/>
              <a:buChar char="p"/>
              <a:defRPr sz="2800" kern="1200">
                <a:solidFill>
                  <a:schemeClr val="tx1"/>
                </a:solidFill>
                <a:latin typeface="宋体" pitchFamily="2" charset="-122"/>
                <a:ea typeface="宋体" pitchFamily="2" charset="-122"/>
                <a:cs typeface="+mn-cs"/>
              </a:defRPr>
            </a:lvl1pPr>
            <a:lvl2pPr marL="457200" indent="-182880" algn="l" defTabSz="914400" rtl="0" eaLnBrk="1" latinLnBrk="0" hangingPunct="1">
              <a:spcBef>
                <a:spcPct val="20000"/>
              </a:spcBef>
              <a:buClr>
                <a:srgbClr val="002060"/>
              </a:buClr>
              <a:buSzPct val="80000"/>
              <a:buFont typeface="Wingdings" pitchFamily="2" charset="2"/>
              <a:buChar char="Ø"/>
              <a:defRPr sz="2400" kern="1200">
                <a:solidFill>
                  <a:schemeClr val="tx1"/>
                </a:solidFill>
                <a:latin typeface="宋体" pitchFamily="2" charset="-122"/>
                <a:ea typeface="宋体" pitchFamily="2" charset="-122"/>
                <a:cs typeface="+mn-cs"/>
              </a:defRPr>
            </a:lvl2pPr>
            <a:lvl3pPr marL="731520" indent="-182880" algn="l" defTabSz="914400" rtl="0" eaLnBrk="1" latinLnBrk="0" hangingPunct="1">
              <a:spcBef>
                <a:spcPct val="20000"/>
              </a:spcBef>
              <a:buClr>
                <a:srgbClr val="002060"/>
              </a:buClr>
              <a:buSzPct val="90000"/>
              <a:buFont typeface="Arial" pitchFamily="34" charset="0"/>
              <a:buChar char="•"/>
              <a:defRPr sz="2000" kern="1200">
                <a:solidFill>
                  <a:schemeClr val="tx1"/>
                </a:solidFill>
                <a:latin typeface="宋体" pitchFamily="2" charset="-122"/>
                <a:ea typeface="宋体" pitchFamily="2" charset="-122"/>
                <a:cs typeface="+mn-cs"/>
              </a:defRPr>
            </a:lvl3pPr>
            <a:lvl4pPr marL="1005840" indent="-182880" algn="l" defTabSz="914400" rtl="0" eaLnBrk="1" latinLnBrk="0" hangingPunct="1">
              <a:spcBef>
                <a:spcPct val="20000"/>
              </a:spcBef>
              <a:buClr>
                <a:srgbClr val="002060"/>
              </a:buClr>
              <a:buFont typeface="Arial" pitchFamily="34" charset="0"/>
              <a:buChar char="•"/>
              <a:defRPr sz="1800" kern="1200">
                <a:solidFill>
                  <a:schemeClr val="tx1"/>
                </a:solidFill>
                <a:latin typeface="宋体" pitchFamily="2" charset="-122"/>
                <a:ea typeface="宋体" pitchFamily="2" charset="-122"/>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600" kern="1200" baseline="0">
                <a:solidFill>
                  <a:schemeClr val="tx1"/>
                </a:solidFill>
                <a:latin typeface="宋体" pitchFamily="2" charset="-122"/>
                <a:ea typeface="宋体" pitchFamily="2" charset="-122"/>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lvl="1"/>
            <a:r>
              <a:rPr lang="zh-CN" altLang="en-US" dirty="0">
                <a:latin typeface="Times New Roman" pitchFamily="18" charset="0"/>
                <a:cs typeface="Times New Roman" pitchFamily="18" charset="0"/>
              </a:rPr>
              <a:t>特征矢量：</a:t>
            </a:r>
            <a:r>
              <a:rPr lang="en-US" altLang="zh-CN" b="1" dirty="0">
                <a:latin typeface="Times New Roman" pitchFamily="18" charset="0"/>
                <a:cs typeface="Times New Roman" pitchFamily="18" charset="0"/>
              </a:rPr>
              <a:t>x</a:t>
            </a:r>
            <a:r>
              <a:rPr lang="en-US" altLang="zh-CN" dirty="0">
                <a:latin typeface="Times New Roman" pitchFamily="18" charset="0"/>
                <a:cs typeface="Times New Roman" pitchFamily="18" charset="0"/>
              </a:rPr>
              <a:t>=(</a:t>
            </a:r>
            <a:r>
              <a:rPr lang="en-US" altLang="zh-CN" i="1" dirty="0">
                <a:latin typeface="Times New Roman" pitchFamily="18" charset="0"/>
                <a:cs typeface="Times New Roman" pitchFamily="18" charset="0"/>
              </a:rPr>
              <a:t>x</a:t>
            </a:r>
            <a:r>
              <a:rPr lang="en-US" altLang="zh-CN" dirty="0">
                <a:latin typeface="Times New Roman" pitchFamily="18" charset="0"/>
                <a:cs typeface="Times New Roman" pitchFamily="18" charset="0"/>
              </a:rPr>
              <a:t>1, </a:t>
            </a:r>
            <a:r>
              <a:rPr lang="en-US" altLang="zh-CN" i="1" dirty="0">
                <a:latin typeface="Times New Roman" pitchFamily="18" charset="0"/>
                <a:cs typeface="Times New Roman" pitchFamily="18" charset="0"/>
              </a:rPr>
              <a:t>x</a:t>
            </a:r>
            <a:r>
              <a:rPr lang="en-US" altLang="zh-CN" dirty="0">
                <a:latin typeface="Times New Roman" pitchFamily="18" charset="0"/>
                <a:cs typeface="Times New Roman" pitchFamily="18" charset="0"/>
              </a:rPr>
              <a:t>2,…, </a:t>
            </a:r>
            <a:r>
              <a:rPr lang="en-US" altLang="zh-CN" i="1" dirty="0" err="1">
                <a:latin typeface="Times New Roman" pitchFamily="18" charset="0"/>
                <a:cs typeface="Times New Roman" pitchFamily="18" charset="0"/>
              </a:rPr>
              <a:t>x</a:t>
            </a:r>
            <a:r>
              <a:rPr lang="en-US" altLang="zh-CN" dirty="0" err="1">
                <a:latin typeface="Times New Roman" pitchFamily="18" charset="0"/>
                <a:cs typeface="Times New Roman" pitchFamily="18" charset="0"/>
              </a:rPr>
              <a:t>d</a:t>
            </a:r>
            <a:r>
              <a:rPr lang="en-US" altLang="zh-CN" dirty="0">
                <a:latin typeface="Times New Roman" pitchFamily="18" charset="0"/>
                <a:cs typeface="Times New Roman" pitchFamily="18" charset="0"/>
              </a:rPr>
              <a:t>)</a:t>
            </a:r>
            <a:r>
              <a:rPr lang="en-US" altLang="zh-CN" baseline="30000" dirty="0">
                <a:latin typeface="Times New Roman" pitchFamily="18" charset="0"/>
                <a:cs typeface="Times New Roman" pitchFamily="18" charset="0"/>
              </a:rPr>
              <a:t>T</a:t>
            </a:r>
            <a:endParaRPr lang="en-US" altLang="zh-CN" dirty="0">
              <a:latin typeface="Times New Roman" pitchFamily="18" charset="0"/>
              <a:cs typeface="Times New Roman" pitchFamily="18" charset="0"/>
            </a:endParaRPr>
          </a:p>
          <a:p>
            <a:pPr lvl="1"/>
            <a:r>
              <a:rPr lang="zh-CN" altLang="en-US" dirty="0">
                <a:latin typeface="Times New Roman" pitchFamily="18" charset="0"/>
                <a:cs typeface="Times New Roman" pitchFamily="18" charset="0"/>
              </a:rPr>
              <a:t>权矢量</a:t>
            </a:r>
            <a:r>
              <a:rPr lang="en-US" altLang="zh-CN" b="1" dirty="0">
                <a:latin typeface="Times New Roman" pitchFamily="18" charset="0"/>
                <a:cs typeface="Times New Roman" pitchFamily="18" charset="0"/>
              </a:rPr>
              <a:t>w</a:t>
            </a:r>
            <a:r>
              <a:rPr lang="en-US" altLang="zh-CN" dirty="0">
                <a:latin typeface="Times New Roman" pitchFamily="18" charset="0"/>
                <a:cs typeface="Times New Roman" pitchFamily="18" charset="0"/>
              </a:rPr>
              <a:t>=(</a:t>
            </a:r>
            <a:r>
              <a:rPr lang="en-US" altLang="zh-CN" i="1" dirty="0">
                <a:latin typeface="Times New Roman" pitchFamily="18" charset="0"/>
                <a:cs typeface="Times New Roman" pitchFamily="18" charset="0"/>
              </a:rPr>
              <a:t>w</a:t>
            </a:r>
            <a:r>
              <a:rPr lang="en-US" altLang="zh-CN" dirty="0">
                <a:latin typeface="Times New Roman" pitchFamily="18" charset="0"/>
                <a:cs typeface="Times New Roman" pitchFamily="18" charset="0"/>
              </a:rPr>
              <a:t>1, </a:t>
            </a:r>
            <a:r>
              <a:rPr lang="en-US" altLang="zh-CN" i="1" dirty="0">
                <a:latin typeface="Times New Roman" pitchFamily="18" charset="0"/>
                <a:cs typeface="Times New Roman" pitchFamily="18" charset="0"/>
              </a:rPr>
              <a:t>w</a:t>
            </a:r>
            <a:r>
              <a:rPr lang="en-US" altLang="zh-CN" dirty="0">
                <a:latin typeface="Times New Roman" pitchFamily="18" charset="0"/>
                <a:cs typeface="Times New Roman" pitchFamily="18" charset="0"/>
              </a:rPr>
              <a:t>2, …, </a:t>
            </a:r>
            <a:r>
              <a:rPr lang="en-US" altLang="zh-CN" i="1" dirty="0" err="1">
                <a:latin typeface="Times New Roman" pitchFamily="18" charset="0"/>
                <a:cs typeface="Times New Roman" pitchFamily="18" charset="0"/>
              </a:rPr>
              <a:t>w</a:t>
            </a:r>
            <a:r>
              <a:rPr lang="en-US" altLang="zh-CN" dirty="0" err="1">
                <a:latin typeface="Times New Roman" pitchFamily="18" charset="0"/>
                <a:cs typeface="Times New Roman" pitchFamily="18" charset="0"/>
              </a:rPr>
              <a:t>d</a:t>
            </a:r>
            <a:r>
              <a:rPr lang="en-US" altLang="zh-CN" dirty="0">
                <a:latin typeface="Times New Roman" pitchFamily="18" charset="0"/>
                <a:cs typeface="Times New Roman" pitchFamily="18" charset="0"/>
              </a:rPr>
              <a:t>)</a:t>
            </a:r>
            <a:r>
              <a:rPr lang="en-US" altLang="zh-CN" baseline="30000" dirty="0">
                <a:latin typeface="Times New Roman" pitchFamily="18" charset="0"/>
                <a:cs typeface="Times New Roman" pitchFamily="18" charset="0"/>
              </a:rPr>
              <a:t>T</a:t>
            </a:r>
            <a:r>
              <a:rPr lang="en-US" altLang="zh-CN" dirty="0">
                <a:latin typeface="Times New Roman" pitchFamily="18" charset="0"/>
                <a:cs typeface="Times New Roman" pitchFamily="18" charset="0"/>
              </a:rPr>
              <a:t>: </a:t>
            </a:r>
          </a:p>
          <a:p>
            <a:pPr lvl="1"/>
            <a:endParaRPr lang="en-US" altLang="zh-CN" dirty="0">
              <a:latin typeface="Times New Roman" pitchFamily="18" charset="0"/>
              <a:cs typeface="Times New Roman" pitchFamily="18" charset="0"/>
            </a:endParaRPr>
          </a:p>
          <a:p>
            <a:pPr>
              <a:buFont typeface="Wingdings" pitchFamily="2" charset="2"/>
              <a:buNone/>
            </a:pPr>
            <a:r>
              <a:rPr lang="en-US" altLang="zh-CN" dirty="0">
                <a:latin typeface="Times New Roman" pitchFamily="18" charset="0"/>
                <a:cs typeface="Times New Roman" pitchFamily="18" charset="0"/>
              </a:rPr>
              <a:t>     </a:t>
            </a:r>
            <a:endParaRPr lang="zh-CN" altLang="en-US" dirty="0">
              <a:latin typeface="Times New Roman" pitchFamily="18" charset="0"/>
              <a:cs typeface="Times New Roman" pitchFamily="18" charset="0"/>
            </a:endParaRPr>
          </a:p>
        </p:txBody>
      </p:sp>
      <p:sp>
        <p:nvSpPr>
          <p:cNvPr id="4" name="Rectangle 3"/>
          <p:cNvSpPr/>
          <p:nvPr/>
        </p:nvSpPr>
        <p:spPr>
          <a:xfrm>
            <a:off x="5064458" y="5703639"/>
            <a:ext cx="3007233" cy="461665"/>
          </a:xfrm>
          <a:prstGeom prst="rect">
            <a:avLst/>
          </a:prstGeom>
          <a:noFill/>
        </p:spPr>
        <p:txBody>
          <a:bodyPr vert="horz" lIns="91440" tIns="45720" rIns="91440" bIns="45720" rtlCol="0">
            <a:noAutofit/>
          </a:bodyPr>
          <a:lstStyle/>
          <a:p>
            <a:pPr lvl="1" indent="-182880">
              <a:spcBef>
                <a:spcPct val="20000"/>
              </a:spcBef>
              <a:buClr>
                <a:srgbClr val="002060"/>
              </a:buClr>
              <a:buSzPct val="80000"/>
              <a:buFont typeface="Wingdings" pitchFamily="2" charset="2"/>
              <a:buChar char="Ø"/>
            </a:pPr>
            <a:r>
              <a:rPr lang="zh-CN" altLang="en-US" sz="2400" b="1" dirty="0">
                <a:latin typeface="Times New Roman" pitchFamily="18" charset="0"/>
                <a:ea typeface="宋体" pitchFamily="2" charset="-122"/>
                <a:cs typeface="Times New Roman" pitchFamily="18" charset="0"/>
              </a:rPr>
              <a:t>偏置</a:t>
            </a:r>
            <a:r>
              <a:rPr lang="en-US" altLang="zh-CN" sz="2400" b="1" dirty="0">
                <a:latin typeface="Times New Roman" pitchFamily="18" charset="0"/>
                <a:ea typeface="宋体" pitchFamily="2" charset="-122"/>
                <a:cs typeface="Times New Roman" pitchFamily="18" charset="0"/>
              </a:rPr>
              <a:t>(bias)</a:t>
            </a:r>
            <a:r>
              <a:rPr lang="zh-CN" altLang="en-US" sz="2400" b="1" dirty="0">
                <a:latin typeface="Times New Roman" pitchFamily="18" charset="0"/>
                <a:ea typeface="宋体" pitchFamily="2" charset="-122"/>
                <a:cs typeface="Times New Roman" pitchFamily="18" charset="0"/>
              </a:rPr>
              <a:t>：</a:t>
            </a:r>
            <a:r>
              <a:rPr lang="en-US" altLang="zh-CN" sz="2400" b="1" dirty="0">
                <a:latin typeface="Times New Roman" pitchFamily="18" charset="0"/>
                <a:ea typeface="宋体" pitchFamily="2" charset="-122"/>
                <a:cs typeface="Times New Roman" pitchFamily="18" charset="0"/>
              </a:rPr>
              <a:t>w0</a:t>
            </a:r>
            <a:endParaRPr lang="zh-CN" altLang="en-US" sz="2400" b="1" dirty="0">
              <a:latin typeface="Times New Roman" pitchFamily="18" charset="0"/>
              <a:ea typeface="宋体" pitchFamily="2" charset="-122"/>
              <a:cs typeface="Times New Roman" pitchFamily="18" charset="0"/>
            </a:endParaRPr>
          </a:p>
        </p:txBody>
      </p:sp>
    </p:spTree>
    <p:extLst>
      <p:ext uri="{BB962C8B-B14F-4D97-AF65-F5344CB8AC3E}">
        <p14:creationId xmlns:p14="http://schemas.microsoft.com/office/powerpoint/2010/main" val="2161976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332656"/>
            <a:ext cx="8229600" cy="990600"/>
          </a:xfrm>
        </p:spPr>
        <p:txBody>
          <a:bodyPr/>
          <a:lstStyle/>
          <a:p>
            <a:r>
              <a:rPr lang="zh-CN" altLang="en-US" dirty="0">
                <a:solidFill>
                  <a:srgbClr val="C00000"/>
                </a:solidFill>
              </a:rPr>
              <a:t>作业：</a:t>
            </a:r>
          </a:p>
        </p:txBody>
      </p:sp>
      <p:pic>
        <p:nvPicPr>
          <p:cNvPr id="31" name="图片 30"/>
          <p:cNvPicPr>
            <a:picLocks noChangeAspect="1"/>
          </p:cNvPicPr>
          <p:nvPr/>
        </p:nvPicPr>
        <p:blipFill>
          <a:blip r:embed="rId2"/>
          <a:stretch>
            <a:fillRect/>
          </a:stretch>
        </p:blipFill>
        <p:spPr>
          <a:xfrm>
            <a:off x="457200" y="1052736"/>
            <a:ext cx="8301363" cy="1872208"/>
          </a:xfrm>
          <a:prstGeom prst="rect">
            <a:avLst/>
          </a:prstGeom>
        </p:spPr>
      </p:pic>
      <p:sp>
        <p:nvSpPr>
          <p:cNvPr id="32" name="矩形 31"/>
          <p:cNvSpPr/>
          <p:nvPr/>
        </p:nvSpPr>
        <p:spPr>
          <a:xfrm>
            <a:off x="450301" y="2813720"/>
            <a:ext cx="8298163" cy="4087273"/>
          </a:xfrm>
          <a:prstGeom prst="rect">
            <a:avLst/>
          </a:prstGeom>
        </p:spPr>
        <p:txBody>
          <a:bodyPr wrap="square">
            <a:spAutoFit/>
          </a:bodyPr>
          <a:lstStyle/>
          <a:p>
            <a:pPr>
              <a:lnSpc>
                <a:spcPct val="160000"/>
              </a:lnSpc>
              <a:spcBef>
                <a:spcPct val="20000"/>
              </a:spcBef>
              <a:buClr>
                <a:srgbClr val="0033CC"/>
              </a:buClr>
            </a:pPr>
            <a:r>
              <a:rPr lang="en-US" altLang="zh-CN" sz="2200" dirty="0">
                <a:latin typeface="宋体" panose="02010600030101010101" pitchFamily="2" charset="-122"/>
                <a:ea typeface="宋体" panose="02010600030101010101" pitchFamily="2" charset="-122"/>
              </a:rPr>
              <a:t>2.</a:t>
            </a:r>
            <a:r>
              <a:rPr lang="zh-CN" altLang="en-US" sz="2200" dirty="0">
                <a:latin typeface="宋体" panose="02010600030101010101" pitchFamily="2" charset="-122"/>
                <a:ea typeface="宋体" panose="02010600030101010101" pitchFamily="2" charset="-122"/>
              </a:rPr>
              <a:t>“构建</a:t>
            </a:r>
            <a:r>
              <a:rPr lang="zh-CN" altLang="en-US" sz="2200" dirty="0">
                <a:solidFill>
                  <a:srgbClr val="C00000"/>
                </a:solidFill>
                <a:latin typeface="宋体" panose="02010600030101010101" pitchFamily="2" charset="-122"/>
                <a:ea typeface="宋体" panose="02010600030101010101" pitchFamily="2" charset="-122"/>
              </a:rPr>
              <a:t>代价函数</a:t>
            </a:r>
            <a:r>
              <a:rPr lang="zh-CN" altLang="en-US" sz="2200" dirty="0">
                <a:latin typeface="宋体" panose="02010600030101010101" pitchFamily="2" charset="-122"/>
                <a:ea typeface="宋体" panose="02010600030101010101" pitchFamily="2" charset="-122"/>
              </a:rPr>
              <a:t>，然后采用</a:t>
            </a:r>
            <a:r>
              <a:rPr lang="zh-CN" altLang="en-US" sz="2200" dirty="0">
                <a:solidFill>
                  <a:srgbClr val="C00000"/>
                </a:solidFill>
                <a:latin typeface="宋体" panose="02010600030101010101" pitchFamily="2" charset="-122"/>
                <a:ea typeface="宋体" panose="02010600030101010101" pitchFamily="2" charset="-122"/>
              </a:rPr>
              <a:t>最优化方法求解</a:t>
            </a:r>
            <a:r>
              <a:rPr lang="zh-CN" altLang="en-US" sz="2200" dirty="0">
                <a:latin typeface="宋体" panose="02010600030101010101" pitchFamily="2" charset="-122"/>
                <a:ea typeface="宋体" panose="02010600030101010101" pitchFamily="2" charset="-122"/>
              </a:rPr>
              <a:t>”是模式识别领域的最基本、最重要的思维方式，讨论以下问题：</a:t>
            </a:r>
            <a:endParaRPr lang="en-US" altLang="zh-CN" sz="2200" dirty="0">
              <a:latin typeface="宋体" panose="02010600030101010101" pitchFamily="2" charset="-122"/>
              <a:ea typeface="宋体" panose="02010600030101010101" pitchFamily="2" charset="-122"/>
            </a:endParaRPr>
          </a:p>
          <a:p>
            <a:pPr>
              <a:lnSpc>
                <a:spcPct val="160000"/>
              </a:lnSpc>
              <a:spcBef>
                <a:spcPct val="20000"/>
              </a:spcBef>
              <a:buClr>
                <a:srgbClr val="0033CC"/>
              </a:buClr>
            </a:pPr>
            <a:r>
              <a:rPr lang="en-US" altLang="zh-CN" sz="2200" dirty="0">
                <a:latin typeface="宋体" panose="02010600030101010101" pitchFamily="2" charset="-122"/>
                <a:ea typeface="宋体" panose="02010600030101010101" pitchFamily="2" charset="-122"/>
              </a:rPr>
              <a:t>2.1</a:t>
            </a:r>
            <a:r>
              <a:rPr lang="zh-CN" altLang="en-US" sz="2200" dirty="0">
                <a:latin typeface="宋体" panose="02010600030101010101" pitchFamily="2" charset="-122"/>
                <a:ea typeface="宋体" panose="02010600030101010101" pitchFamily="2" charset="-122"/>
              </a:rPr>
              <a:t>比较分析“感知器算法” 及“最小平方误差算法” 构建代价函数时的不同思想及其对算法性能的影响。</a:t>
            </a:r>
            <a:endParaRPr lang="en-US" altLang="zh-CN" sz="2200" dirty="0">
              <a:latin typeface="宋体" panose="02010600030101010101" pitchFamily="2" charset="-122"/>
              <a:ea typeface="宋体" panose="02010600030101010101" pitchFamily="2" charset="-122"/>
            </a:endParaRPr>
          </a:p>
          <a:p>
            <a:pPr>
              <a:lnSpc>
                <a:spcPct val="160000"/>
              </a:lnSpc>
              <a:spcBef>
                <a:spcPct val="20000"/>
              </a:spcBef>
              <a:buClr>
                <a:srgbClr val="0033CC"/>
              </a:buClr>
            </a:pPr>
            <a:r>
              <a:rPr lang="en-US" altLang="zh-CN" sz="2200" dirty="0">
                <a:latin typeface="宋体" panose="02010600030101010101" pitchFamily="2" charset="-122"/>
                <a:ea typeface="宋体" panose="02010600030101010101" pitchFamily="2" charset="-122"/>
              </a:rPr>
              <a:t>2.2 </a:t>
            </a:r>
            <a:r>
              <a:rPr lang="zh-CN" altLang="en-US" sz="2200" dirty="0">
                <a:latin typeface="宋体" panose="02010600030101010101" pitchFamily="2" charset="-122"/>
                <a:ea typeface="宋体" panose="02010600030101010101" pitchFamily="2" charset="-122"/>
              </a:rPr>
              <a:t>代价函数的构建需要注意哪些问题？</a:t>
            </a:r>
            <a:endParaRPr lang="en-US" altLang="zh-CN" sz="2200" dirty="0">
              <a:latin typeface="宋体" panose="02010600030101010101" pitchFamily="2" charset="-122"/>
              <a:ea typeface="宋体" panose="02010600030101010101" pitchFamily="2" charset="-122"/>
            </a:endParaRPr>
          </a:p>
          <a:p>
            <a:pPr>
              <a:lnSpc>
                <a:spcPct val="160000"/>
              </a:lnSpc>
              <a:spcBef>
                <a:spcPct val="20000"/>
              </a:spcBef>
              <a:buClr>
                <a:srgbClr val="0033CC"/>
              </a:buClr>
            </a:pPr>
            <a:r>
              <a:rPr lang="en-US" altLang="zh-CN" sz="2200" dirty="0">
                <a:latin typeface="宋体" panose="02010600030101010101" pitchFamily="2" charset="-122"/>
                <a:ea typeface="宋体" panose="02010600030101010101" pitchFamily="2" charset="-122"/>
              </a:rPr>
              <a:t>2.2</a:t>
            </a:r>
            <a:r>
              <a:rPr lang="zh-CN" altLang="en-US" sz="2200" dirty="0">
                <a:latin typeface="宋体" panose="02010600030101010101" pitchFamily="2" charset="-122"/>
                <a:ea typeface="宋体" panose="02010600030101010101" pitchFamily="2" charset="-122"/>
              </a:rPr>
              <a:t>选择优化方法时，要注意哪些问题？为啥“梯度下降法”这么受欢迎？</a:t>
            </a:r>
          </a:p>
        </p:txBody>
      </p:sp>
    </p:spTree>
    <p:extLst>
      <p:ext uri="{BB962C8B-B14F-4D97-AF65-F5344CB8AC3E}">
        <p14:creationId xmlns:p14="http://schemas.microsoft.com/office/powerpoint/2010/main" val="134907142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4"/>
          <p:cNvSpPr>
            <a:spLocks noGrp="1" noChangeArrowheads="1"/>
          </p:cNvSpPr>
          <p:nvPr>
            <p:ph type="title"/>
          </p:nvPr>
        </p:nvSpPr>
        <p:spPr/>
        <p:txBody>
          <a:bodyPr/>
          <a:lstStyle/>
          <a:p>
            <a:pPr eaLnBrk="1" hangingPunct="1"/>
            <a:r>
              <a:rPr lang="zh-CN" altLang="en-US"/>
              <a:t>线性判别函数下降法（小结）</a:t>
            </a:r>
          </a:p>
        </p:txBody>
      </p:sp>
      <p:graphicFrame>
        <p:nvGraphicFramePr>
          <p:cNvPr id="247056" name="Group 272"/>
          <p:cNvGraphicFramePr>
            <a:graphicFrameLocks noGrp="1"/>
          </p:cNvGraphicFramePr>
          <p:nvPr/>
        </p:nvGraphicFramePr>
        <p:xfrm>
          <a:off x="684213" y="1341438"/>
          <a:ext cx="7920037" cy="4518025"/>
        </p:xfrm>
        <a:graphic>
          <a:graphicData uri="http://schemas.openxmlformats.org/drawingml/2006/table">
            <a:tbl>
              <a:tblPr/>
              <a:tblGrid>
                <a:gridCol w="1223962">
                  <a:extLst>
                    <a:ext uri="{9D8B030D-6E8A-4147-A177-3AD203B41FA5}">
                      <a16:colId xmlns:a16="http://schemas.microsoft.com/office/drawing/2014/main" val="20000"/>
                    </a:ext>
                  </a:extLst>
                </a:gridCol>
                <a:gridCol w="6696075">
                  <a:extLst>
                    <a:ext uri="{9D8B030D-6E8A-4147-A177-3AD203B41FA5}">
                      <a16:colId xmlns:a16="http://schemas.microsoft.com/office/drawing/2014/main" val="20001"/>
                    </a:ext>
                  </a:extLst>
                </a:gridCol>
              </a:tblGrid>
              <a:tr h="303213">
                <a:tc>
                  <a:txBody>
                    <a:bodyPr/>
                    <a:lstStyle>
                      <a:lvl1pPr>
                        <a:spcBef>
                          <a:spcPct val="20000"/>
                        </a:spcBef>
                        <a:buClr>
                          <a:srgbClr val="0033CC"/>
                        </a:buClr>
                        <a:buFont typeface="Wingdings" panose="05000000000000000000" pitchFamily="2" charset="2"/>
                        <a:defRPr sz="2800" b="1">
                          <a:solidFill>
                            <a:schemeClr val="tx1"/>
                          </a:solidFill>
                          <a:latin typeface="Arial" panose="020B0604020202020204" pitchFamily="34" charset="0"/>
                          <a:ea typeface="宋体" panose="02010600030101010101" pitchFamily="2" charset="-122"/>
                        </a:defRPr>
                      </a:lvl1pPr>
                      <a:lvl2pPr marL="449263">
                        <a:spcBef>
                          <a:spcPct val="20000"/>
                        </a:spcBef>
                        <a:buClr>
                          <a:srgbClr val="0033CC"/>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2pPr>
                      <a:lvl3pPr marL="890588">
                        <a:spcBef>
                          <a:spcPct val="20000"/>
                        </a:spcBef>
                        <a:buClr>
                          <a:srgbClr val="0033CC"/>
                        </a:buClr>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295400">
                        <a:spcBef>
                          <a:spcPct val="20000"/>
                        </a:spcBef>
                        <a:buClr>
                          <a:srgbClr val="0033CC"/>
                        </a:buClr>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4pPr>
                      <a:lvl5pPr marL="1682750">
                        <a:spcBef>
                          <a:spcPct val="20000"/>
                        </a:spcBef>
                        <a:buClr>
                          <a:srgbClr val="0033CC"/>
                        </a:buClr>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5pPr>
                      <a:lvl6pPr marL="2139950" fontAlgn="base">
                        <a:spcBef>
                          <a:spcPct val="20000"/>
                        </a:spcBef>
                        <a:spcAft>
                          <a:spcPct val="0"/>
                        </a:spcAft>
                        <a:buClr>
                          <a:srgbClr val="0033CC"/>
                        </a:buClr>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6pPr>
                      <a:lvl7pPr marL="2597150" fontAlgn="base">
                        <a:spcBef>
                          <a:spcPct val="20000"/>
                        </a:spcBef>
                        <a:spcAft>
                          <a:spcPct val="0"/>
                        </a:spcAft>
                        <a:buClr>
                          <a:srgbClr val="0033CC"/>
                        </a:buClr>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7pPr>
                      <a:lvl8pPr marL="3054350" fontAlgn="base">
                        <a:spcBef>
                          <a:spcPct val="20000"/>
                        </a:spcBef>
                        <a:spcAft>
                          <a:spcPct val="0"/>
                        </a:spcAft>
                        <a:buClr>
                          <a:srgbClr val="0033CC"/>
                        </a:buClr>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8pPr>
                      <a:lvl9pPr marL="3511550" fontAlgn="base">
                        <a:spcBef>
                          <a:spcPct val="20000"/>
                        </a:spcBef>
                        <a:spcAft>
                          <a:spcPct val="0"/>
                        </a:spcAft>
                        <a:buClr>
                          <a:srgbClr val="0033CC"/>
                        </a:buClr>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0033CC"/>
                        </a:buClr>
                        <a:buSzTx/>
                        <a:buFont typeface="Wingdings" panose="05000000000000000000" pitchFamily="2" charset="2"/>
                        <a:buNone/>
                        <a:tabLst/>
                      </a:pPr>
                      <a:r>
                        <a:rPr kumimoji="0" lang="zh-CN" altLang="en-US" sz="2400" b="1" i="0" u="none" strike="noStrike" cap="none" normalizeH="0" baseline="0">
                          <a:ln>
                            <a:noFill/>
                          </a:ln>
                          <a:solidFill>
                            <a:schemeClr val="tx1"/>
                          </a:solidFill>
                          <a:effectLst/>
                          <a:latin typeface="Arial" panose="020B0604020202020204" pitchFamily="34" charset="0"/>
                          <a:ea typeface="宋体" panose="02010600030101010101" pitchFamily="2" charset="-122"/>
                        </a:rPr>
                        <a:t>名称</a:t>
                      </a:r>
                    </a:p>
                  </a:txBody>
                  <a:tcPr horzOverflow="overflow">
                    <a:lnL cap="flat">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0033CC"/>
                        </a:buClr>
                        <a:buFont typeface="Wingdings" panose="05000000000000000000" pitchFamily="2" charset="2"/>
                        <a:defRPr sz="2800" b="1">
                          <a:solidFill>
                            <a:schemeClr val="tx1"/>
                          </a:solidFill>
                          <a:latin typeface="Arial" panose="020B0604020202020204" pitchFamily="34" charset="0"/>
                          <a:ea typeface="宋体" panose="02010600030101010101" pitchFamily="2" charset="-122"/>
                        </a:defRPr>
                      </a:lvl1pPr>
                      <a:lvl2pPr marL="449263">
                        <a:spcBef>
                          <a:spcPct val="20000"/>
                        </a:spcBef>
                        <a:buClr>
                          <a:srgbClr val="0033CC"/>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2pPr>
                      <a:lvl3pPr marL="890588">
                        <a:spcBef>
                          <a:spcPct val="20000"/>
                        </a:spcBef>
                        <a:buClr>
                          <a:srgbClr val="0033CC"/>
                        </a:buClr>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295400">
                        <a:spcBef>
                          <a:spcPct val="20000"/>
                        </a:spcBef>
                        <a:buClr>
                          <a:srgbClr val="0033CC"/>
                        </a:buClr>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4pPr>
                      <a:lvl5pPr marL="1682750">
                        <a:spcBef>
                          <a:spcPct val="20000"/>
                        </a:spcBef>
                        <a:buClr>
                          <a:srgbClr val="0033CC"/>
                        </a:buClr>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5pPr>
                      <a:lvl6pPr marL="2139950" fontAlgn="base">
                        <a:spcBef>
                          <a:spcPct val="20000"/>
                        </a:spcBef>
                        <a:spcAft>
                          <a:spcPct val="0"/>
                        </a:spcAft>
                        <a:buClr>
                          <a:srgbClr val="0033CC"/>
                        </a:buClr>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6pPr>
                      <a:lvl7pPr marL="2597150" fontAlgn="base">
                        <a:spcBef>
                          <a:spcPct val="20000"/>
                        </a:spcBef>
                        <a:spcAft>
                          <a:spcPct val="0"/>
                        </a:spcAft>
                        <a:buClr>
                          <a:srgbClr val="0033CC"/>
                        </a:buClr>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7pPr>
                      <a:lvl8pPr marL="3054350" fontAlgn="base">
                        <a:spcBef>
                          <a:spcPct val="20000"/>
                        </a:spcBef>
                        <a:spcAft>
                          <a:spcPct val="0"/>
                        </a:spcAft>
                        <a:buClr>
                          <a:srgbClr val="0033CC"/>
                        </a:buClr>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8pPr>
                      <a:lvl9pPr marL="3511550" fontAlgn="base">
                        <a:spcBef>
                          <a:spcPct val="20000"/>
                        </a:spcBef>
                        <a:spcAft>
                          <a:spcPct val="0"/>
                        </a:spcAft>
                        <a:buClr>
                          <a:srgbClr val="0033CC"/>
                        </a:buClr>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0033CC"/>
                        </a:buClr>
                        <a:buSzTx/>
                        <a:buFont typeface="Wingdings" panose="05000000000000000000" pitchFamily="2" charset="2"/>
                        <a:buNone/>
                        <a:tabLst/>
                      </a:pPr>
                      <a:r>
                        <a:rPr kumimoji="0" lang="zh-CN" altLang="en-US" sz="2400" b="1" i="0" u="none" strike="noStrike" cap="none" normalizeH="0" baseline="0">
                          <a:ln>
                            <a:noFill/>
                          </a:ln>
                          <a:solidFill>
                            <a:schemeClr val="tx1"/>
                          </a:solidFill>
                          <a:effectLst/>
                          <a:latin typeface="Arial" panose="020B0604020202020204" pitchFamily="34" charset="0"/>
                          <a:ea typeface="宋体" panose="02010600030101010101" pitchFamily="2" charset="-122"/>
                        </a:rPr>
                        <a:t>固定增量法</a:t>
                      </a:r>
                    </a:p>
                  </a:txBody>
                  <a:tcPr horzOverflow="overflow">
                    <a:lnL w="12700"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984250">
                <a:tc>
                  <a:txBody>
                    <a:bodyPr/>
                    <a:lstStyle>
                      <a:lvl1pPr>
                        <a:spcBef>
                          <a:spcPct val="20000"/>
                        </a:spcBef>
                        <a:buClr>
                          <a:srgbClr val="0033CC"/>
                        </a:buClr>
                        <a:buFont typeface="Wingdings" panose="05000000000000000000" pitchFamily="2" charset="2"/>
                        <a:defRPr sz="2800" b="1">
                          <a:solidFill>
                            <a:schemeClr val="tx1"/>
                          </a:solidFill>
                          <a:latin typeface="Arial" panose="020B0604020202020204" pitchFamily="34" charset="0"/>
                          <a:ea typeface="宋体" panose="02010600030101010101" pitchFamily="2" charset="-122"/>
                        </a:defRPr>
                      </a:lvl1pPr>
                      <a:lvl2pPr marL="449263">
                        <a:spcBef>
                          <a:spcPct val="20000"/>
                        </a:spcBef>
                        <a:buClr>
                          <a:srgbClr val="0033CC"/>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2pPr>
                      <a:lvl3pPr marL="890588">
                        <a:spcBef>
                          <a:spcPct val="20000"/>
                        </a:spcBef>
                        <a:buClr>
                          <a:srgbClr val="0033CC"/>
                        </a:buClr>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295400">
                        <a:spcBef>
                          <a:spcPct val="20000"/>
                        </a:spcBef>
                        <a:buClr>
                          <a:srgbClr val="0033CC"/>
                        </a:buClr>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4pPr>
                      <a:lvl5pPr marL="1682750">
                        <a:spcBef>
                          <a:spcPct val="20000"/>
                        </a:spcBef>
                        <a:buClr>
                          <a:srgbClr val="0033CC"/>
                        </a:buClr>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5pPr>
                      <a:lvl6pPr marL="2139950" fontAlgn="base">
                        <a:spcBef>
                          <a:spcPct val="20000"/>
                        </a:spcBef>
                        <a:spcAft>
                          <a:spcPct val="0"/>
                        </a:spcAft>
                        <a:buClr>
                          <a:srgbClr val="0033CC"/>
                        </a:buClr>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6pPr>
                      <a:lvl7pPr marL="2597150" fontAlgn="base">
                        <a:spcBef>
                          <a:spcPct val="20000"/>
                        </a:spcBef>
                        <a:spcAft>
                          <a:spcPct val="0"/>
                        </a:spcAft>
                        <a:buClr>
                          <a:srgbClr val="0033CC"/>
                        </a:buClr>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7pPr>
                      <a:lvl8pPr marL="3054350" fontAlgn="base">
                        <a:spcBef>
                          <a:spcPct val="20000"/>
                        </a:spcBef>
                        <a:spcAft>
                          <a:spcPct val="0"/>
                        </a:spcAft>
                        <a:buClr>
                          <a:srgbClr val="0033CC"/>
                        </a:buClr>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8pPr>
                      <a:lvl9pPr marL="3511550" fontAlgn="base">
                        <a:spcBef>
                          <a:spcPct val="20000"/>
                        </a:spcBef>
                        <a:spcAft>
                          <a:spcPct val="0"/>
                        </a:spcAft>
                        <a:buClr>
                          <a:srgbClr val="0033CC"/>
                        </a:buClr>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0033CC"/>
                        </a:buClr>
                        <a:buSzTx/>
                        <a:buFont typeface="Wingdings" panose="05000000000000000000" pitchFamily="2" charset="2"/>
                        <a:buNone/>
                        <a:tabLst/>
                      </a:pPr>
                      <a:r>
                        <a:rPr kumimoji="0" lang="zh-CN" altLang="en-US" sz="2400" b="1" i="0" u="none" strike="noStrike" cap="none" normalizeH="0" baseline="0">
                          <a:ln>
                            <a:noFill/>
                          </a:ln>
                          <a:solidFill>
                            <a:schemeClr val="tx1"/>
                          </a:solidFill>
                          <a:effectLst/>
                          <a:latin typeface="Arial" panose="020B0604020202020204" pitchFamily="34" charset="0"/>
                          <a:ea typeface="宋体" panose="02010600030101010101" pitchFamily="2" charset="-122"/>
                        </a:rPr>
                        <a:t>准则</a:t>
                      </a:r>
                    </a:p>
                    <a:p>
                      <a:pPr marL="0" marR="0" lvl="0" indent="0" algn="l" defTabSz="914400" rtl="0" eaLnBrk="1" fontAlgn="base" latinLnBrk="0" hangingPunct="1">
                        <a:lnSpc>
                          <a:spcPct val="100000"/>
                        </a:lnSpc>
                        <a:spcBef>
                          <a:spcPct val="20000"/>
                        </a:spcBef>
                        <a:spcAft>
                          <a:spcPct val="0"/>
                        </a:spcAft>
                        <a:buClr>
                          <a:srgbClr val="0033CC"/>
                        </a:buClr>
                        <a:buSzTx/>
                        <a:buFont typeface="Wingdings" panose="05000000000000000000" pitchFamily="2" charset="2"/>
                        <a:buNone/>
                        <a:tabLst/>
                      </a:pPr>
                      <a:endParaRPr kumimoji="0" lang="en-US" altLang="zh-CN" sz="24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0033CC"/>
                        </a:buClr>
                        <a:buFont typeface="Wingdings" panose="05000000000000000000" pitchFamily="2" charset="2"/>
                        <a:defRPr sz="2800" b="1">
                          <a:solidFill>
                            <a:schemeClr val="tx1"/>
                          </a:solidFill>
                          <a:latin typeface="Arial" panose="020B0604020202020204" pitchFamily="34" charset="0"/>
                          <a:ea typeface="宋体" panose="02010600030101010101" pitchFamily="2" charset="-122"/>
                        </a:defRPr>
                      </a:lvl1pPr>
                      <a:lvl2pPr marL="449263">
                        <a:spcBef>
                          <a:spcPct val="20000"/>
                        </a:spcBef>
                        <a:buClr>
                          <a:srgbClr val="0033CC"/>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2pPr>
                      <a:lvl3pPr marL="890588">
                        <a:spcBef>
                          <a:spcPct val="20000"/>
                        </a:spcBef>
                        <a:buClr>
                          <a:srgbClr val="0033CC"/>
                        </a:buClr>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295400">
                        <a:spcBef>
                          <a:spcPct val="20000"/>
                        </a:spcBef>
                        <a:buClr>
                          <a:srgbClr val="0033CC"/>
                        </a:buClr>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4pPr>
                      <a:lvl5pPr marL="1682750">
                        <a:spcBef>
                          <a:spcPct val="20000"/>
                        </a:spcBef>
                        <a:buClr>
                          <a:srgbClr val="0033CC"/>
                        </a:buClr>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5pPr>
                      <a:lvl6pPr marL="2139950" fontAlgn="base">
                        <a:spcBef>
                          <a:spcPct val="20000"/>
                        </a:spcBef>
                        <a:spcAft>
                          <a:spcPct val="0"/>
                        </a:spcAft>
                        <a:buClr>
                          <a:srgbClr val="0033CC"/>
                        </a:buClr>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6pPr>
                      <a:lvl7pPr marL="2597150" fontAlgn="base">
                        <a:spcBef>
                          <a:spcPct val="20000"/>
                        </a:spcBef>
                        <a:spcAft>
                          <a:spcPct val="0"/>
                        </a:spcAft>
                        <a:buClr>
                          <a:srgbClr val="0033CC"/>
                        </a:buClr>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7pPr>
                      <a:lvl8pPr marL="3054350" fontAlgn="base">
                        <a:spcBef>
                          <a:spcPct val="20000"/>
                        </a:spcBef>
                        <a:spcAft>
                          <a:spcPct val="0"/>
                        </a:spcAft>
                        <a:buClr>
                          <a:srgbClr val="0033CC"/>
                        </a:buClr>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8pPr>
                      <a:lvl9pPr marL="3511550" fontAlgn="base">
                        <a:spcBef>
                          <a:spcPct val="20000"/>
                        </a:spcBef>
                        <a:spcAft>
                          <a:spcPct val="0"/>
                        </a:spcAft>
                        <a:buClr>
                          <a:srgbClr val="0033CC"/>
                        </a:buClr>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0033CC"/>
                        </a:buClr>
                        <a:buSzTx/>
                        <a:buFont typeface="Wingdings" panose="05000000000000000000" pitchFamily="2" charset="2"/>
                        <a:buNone/>
                        <a:tabLst/>
                      </a:pPr>
                      <a:endParaRPr kumimoji="0" lang="zh-CN" altLang="zh-CN" sz="24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025525">
                <a:tc>
                  <a:txBody>
                    <a:bodyPr/>
                    <a:lstStyle>
                      <a:lvl1pPr>
                        <a:spcBef>
                          <a:spcPct val="20000"/>
                        </a:spcBef>
                        <a:buClr>
                          <a:srgbClr val="0033CC"/>
                        </a:buClr>
                        <a:buFont typeface="Wingdings" panose="05000000000000000000" pitchFamily="2" charset="2"/>
                        <a:defRPr sz="2800" b="1">
                          <a:solidFill>
                            <a:schemeClr val="tx1"/>
                          </a:solidFill>
                          <a:latin typeface="Arial" panose="020B0604020202020204" pitchFamily="34" charset="0"/>
                          <a:ea typeface="宋体" panose="02010600030101010101" pitchFamily="2" charset="-122"/>
                        </a:defRPr>
                      </a:lvl1pPr>
                      <a:lvl2pPr marL="449263">
                        <a:spcBef>
                          <a:spcPct val="20000"/>
                        </a:spcBef>
                        <a:buClr>
                          <a:srgbClr val="0033CC"/>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2pPr>
                      <a:lvl3pPr marL="890588">
                        <a:spcBef>
                          <a:spcPct val="20000"/>
                        </a:spcBef>
                        <a:buClr>
                          <a:srgbClr val="0033CC"/>
                        </a:buClr>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295400">
                        <a:spcBef>
                          <a:spcPct val="20000"/>
                        </a:spcBef>
                        <a:buClr>
                          <a:srgbClr val="0033CC"/>
                        </a:buClr>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4pPr>
                      <a:lvl5pPr marL="1682750">
                        <a:spcBef>
                          <a:spcPct val="20000"/>
                        </a:spcBef>
                        <a:buClr>
                          <a:srgbClr val="0033CC"/>
                        </a:buClr>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5pPr>
                      <a:lvl6pPr marL="2139950" fontAlgn="base">
                        <a:spcBef>
                          <a:spcPct val="20000"/>
                        </a:spcBef>
                        <a:spcAft>
                          <a:spcPct val="0"/>
                        </a:spcAft>
                        <a:buClr>
                          <a:srgbClr val="0033CC"/>
                        </a:buClr>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6pPr>
                      <a:lvl7pPr marL="2597150" fontAlgn="base">
                        <a:spcBef>
                          <a:spcPct val="20000"/>
                        </a:spcBef>
                        <a:spcAft>
                          <a:spcPct val="0"/>
                        </a:spcAft>
                        <a:buClr>
                          <a:srgbClr val="0033CC"/>
                        </a:buClr>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7pPr>
                      <a:lvl8pPr marL="3054350" fontAlgn="base">
                        <a:spcBef>
                          <a:spcPct val="20000"/>
                        </a:spcBef>
                        <a:spcAft>
                          <a:spcPct val="0"/>
                        </a:spcAft>
                        <a:buClr>
                          <a:srgbClr val="0033CC"/>
                        </a:buClr>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8pPr>
                      <a:lvl9pPr marL="3511550" fontAlgn="base">
                        <a:spcBef>
                          <a:spcPct val="20000"/>
                        </a:spcBef>
                        <a:spcAft>
                          <a:spcPct val="0"/>
                        </a:spcAft>
                        <a:buClr>
                          <a:srgbClr val="0033CC"/>
                        </a:buClr>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0033CC"/>
                        </a:buClr>
                        <a:buSzTx/>
                        <a:buFont typeface="Wingdings" panose="05000000000000000000" pitchFamily="2" charset="2"/>
                        <a:buNone/>
                        <a:tabLst/>
                      </a:pPr>
                      <a:r>
                        <a:rPr kumimoji="0" lang="zh-CN" altLang="en-US" sz="2400" b="1" i="0" u="none" strike="noStrike" cap="none" normalizeH="0" baseline="0">
                          <a:ln>
                            <a:noFill/>
                          </a:ln>
                          <a:solidFill>
                            <a:schemeClr val="tx1"/>
                          </a:solidFill>
                          <a:effectLst/>
                          <a:latin typeface="Arial" panose="020B0604020202020204" pitchFamily="34" charset="0"/>
                          <a:ea typeface="宋体" panose="02010600030101010101" pitchFamily="2" charset="-122"/>
                        </a:rPr>
                        <a:t>算法</a:t>
                      </a:r>
                    </a:p>
                    <a:p>
                      <a:pPr marL="0" marR="0" lvl="0" indent="0" algn="l" defTabSz="914400" rtl="0" eaLnBrk="1" fontAlgn="base" latinLnBrk="0" hangingPunct="1">
                        <a:lnSpc>
                          <a:spcPct val="100000"/>
                        </a:lnSpc>
                        <a:spcBef>
                          <a:spcPct val="20000"/>
                        </a:spcBef>
                        <a:spcAft>
                          <a:spcPct val="0"/>
                        </a:spcAft>
                        <a:buClr>
                          <a:srgbClr val="0033CC"/>
                        </a:buClr>
                        <a:buSzTx/>
                        <a:buFont typeface="Wingdings" panose="05000000000000000000" pitchFamily="2" charset="2"/>
                        <a:buNone/>
                        <a:tabLst/>
                      </a:pPr>
                      <a:endParaRPr kumimoji="0" lang="en-US" altLang="zh-CN" sz="24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0033CC"/>
                        </a:buClr>
                        <a:buFont typeface="Wingdings" panose="05000000000000000000" pitchFamily="2" charset="2"/>
                        <a:defRPr sz="2800" b="1">
                          <a:solidFill>
                            <a:schemeClr val="tx1"/>
                          </a:solidFill>
                          <a:latin typeface="Arial" panose="020B0604020202020204" pitchFamily="34" charset="0"/>
                          <a:ea typeface="宋体" panose="02010600030101010101" pitchFamily="2" charset="-122"/>
                        </a:defRPr>
                      </a:lvl1pPr>
                      <a:lvl2pPr marL="449263">
                        <a:spcBef>
                          <a:spcPct val="20000"/>
                        </a:spcBef>
                        <a:buClr>
                          <a:srgbClr val="0033CC"/>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2pPr>
                      <a:lvl3pPr marL="890588">
                        <a:spcBef>
                          <a:spcPct val="20000"/>
                        </a:spcBef>
                        <a:buClr>
                          <a:srgbClr val="0033CC"/>
                        </a:buClr>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295400">
                        <a:spcBef>
                          <a:spcPct val="20000"/>
                        </a:spcBef>
                        <a:buClr>
                          <a:srgbClr val="0033CC"/>
                        </a:buClr>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4pPr>
                      <a:lvl5pPr marL="1682750">
                        <a:spcBef>
                          <a:spcPct val="20000"/>
                        </a:spcBef>
                        <a:buClr>
                          <a:srgbClr val="0033CC"/>
                        </a:buClr>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5pPr>
                      <a:lvl6pPr marL="2139950" fontAlgn="base">
                        <a:spcBef>
                          <a:spcPct val="20000"/>
                        </a:spcBef>
                        <a:spcAft>
                          <a:spcPct val="0"/>
                        </a:spcAft>
                        <a:buClr>
                          <a:srgbClr val="0033CC"/>
                        </a:buClr>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6pPr>
                      <a:lvl7pPr marL="2597150" fontAlgn="base">
                        <a:spcBef>
                          <a:spcPct val="20000"/>
                        </a:spcBef>
                        <a:spcAft>
                          <a:spcPct val="0"/>
                        </a:spcAft>
                        <a:buClr>
                          <a:srgbClr val="0033CC"/>
                        </a:buClr>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7pPr>
                      <a:lvl8pPr marL="3054350" fontAlgn="base">
                        <a:spcBef>
                          <a:spcPct val="20000"/>
                        </a:spcBef>
                        <a:spcAft>
                          <a:spcPct val="0"/>
                        </a:spcAft>
                        <a:buClr>
                          <a:srgbClr val="0033CC"/>
                        </a:buClr>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8pPr>
                      <a:lvl9pPr marL="3511550" fontAlgn="base">
                        <a:spcBef>
                          <a:spcPct val="20000"/>
                        </a:spcBef>
                        <a:spcAft>
                          <a:spcPct val="0"/>
                        </a:spcAft>
                        <a:buClr>
                          <a:srgbClr val="0033CC"/>
                        </a:buClr>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0033CC"/>
                        </a:buClr>
                        <a:buSzTx/>
                        <a:buFont typeface="Wingdings" panose="05000000000000000000" pitchFamily="2" charset="2"/>
                        <a:buNone/>
                        <a:tabLst/>
                      </a:pPr>
                      <a:endParaRPr kumimoji="0" lang="zh-CN" altLang="zh-CN" sz="24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025525">
                <a:tc>
                  <a:txBody>
                    <a:bodyPr/>
                    <a:lstStyle>
                      <a:lvl1pPr>
                        <a:spcBef>
                          <a:spcPct val="20000"/>
                        </a:spcBef>
                        <a:buClr>
                          <a:srgbClr val="0033CC"/>
                        </a:buClr>
                        <a:buFont typeface="Wingdings" panose="05000000000000000000" pitchFamily="2" charset="2"/>
                        <a:defRPr sz="2800" b="1">
                          <a:solidFill>
                            <a:schemeClr val="tx1"/>
                          </a:solidFill>
                          <a:latin typeface="Arial" panose="020B0604020202020204" pitchFamily="34" charset="0"/>
                          <a:ea typeface="宋体" panose="02010600030101010101" pitchFamily="2" charset="-122"/>
                        </a:defRPr>
                      </a:lvl1pPr>
                      <a:lvl2pPr marL="449263">
                        <a:spcBef>
                          <a:spcPct val="20000"/>
                        </a:spcBef>
                        <a:buClr>
                          <a:srgbClr val="0033CC"/>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2pPr>
                      <a:lvl3pPr marL="890588">
                        <a:spcBef>
                          <a:spcPct val="20000"/>
                        </a:spcBef>
                        <a:buClr>
                          <a:srgbClr val="0033CC"/>
                        </a:buClr>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295400">
                        <a:spcBef>
                          <a:spcPct val="20000"/>
                        </a:spcBef>
                        <a:buClr>
                          <a:srgbClr val="0033CC"/>
                        </a:buClr>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4pPr>
                      <a:lvl5pPr marL="1682750">
                        <a:spcBef>
                          <a:spcPct val="20000"/>
                        </a:spcBef>
                        <a:buClr>
                          <a:srgbClr val="0033CC"/>
                        </a:buClr>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5pPr>
                      <a:lvl6pPr marL="2139950" fontAlgn="base">
                        <a:spcBef>
                          <a:spcPct val="20000"/>
                        </a:spcBef>
                        <a:spcAft>
                          <a:spcPct val="0"/>
                        </a:spcAft>
                        <a:buClr>
                          <a:srgbClr val="0033CC"/>
                        </a:buClr>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6pPr>
                      <a:lvl7pPr marL="2597150" fontAlgn="base">
                        <a:spcBef>
                          <a:spcPct val="20000"/>
                        </a:spcBef>
                        <a:spcAft>
                          <a:spcPct val="0"/>
                        </a:spcAft>
                        <a:buClr>
                          <a:srgbClr val="0033CC"/>
                        </a:buClr>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7pPr>
                      <a:lvl8pPr marL="3054350" fontAlgn="base">
                        <a:spcBef>
                          <a:spcPct val="20000"/>
                        </a:spcBef>
                        <a:spcAft>
                          <a:spcPct val="0"/>
                        </a:spcAft>
                        <a:buClr>
                          <a:srgbClr val="0033CC"/>
                        </a:buClr>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8pPr>
                      <a:lvl9pPr marL="3511550" fontAlgn="base">
                        <a:spcBef>
                          <a:spcPct val="20000"/>
                        </a:spcBef>
                        <a:spcAft>
                          <a:spcPct val="0"/>
                        </a:spcAft>
                        <a:buClr>
                          <a:srgbClr val="0033CC"/>
                        </a:buClr>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0033CC"/>
                        </a:buClr>
                        <a:buSzTx/>
                        <a:buFont typeface="Wingdings" panose="05000000000000000000" pitchFamily="2" charset="2"/>
                        <a:buNone/>
                        <a:tabLst/>
                      </a:pPr>
                      <a:r>
                        <a:rPr kumimoji="0" lang="zh-CN" altLang="en-US" sz="2400" b="1" i="0" u="none" strike="noStrike" cap="none" normalizeH="0" baseline="0">
                          <a:ln>
                            <a:noFill/>
                          </a:ln>
                          <a:solidFill>
                            <a:schemeClr val="tx1"/>
                          </a:solidFill>
                          <a:effectLst/>
                          <a:latin typeface="Arial" panose="020B0604020202020204" pitchFamily="34" charset="0"/>
                          <a:ea typeface="宋体" panose="02010600030101010101" pitchFamily="2" charset="-122"/>
                        </a:rPr>
                        <a:t>条件</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0033CC"/>
                        </a:buClr>
                        <a:buFont typeface="Wingdings" panose="05000000000000000000" pitchFamily="2" charset="2"/>
                        <a:defRPr sz="2800" b="1">
                          <a:solidFill>
                            <a:schemeClr val="tx1"/>
                          </a:solidFill>
                          <a:latin typeface="Arial" panose="020B0604020202020204" pitchFamily="34" charset="0"/>
                          <a:ea typeface="宋体" panose="02010600030101010101" pitchFamily="2" charset="-122"/>
                        </a:defRPr>
                      </a:lvl1pPr>
                      <a:lvl2pPr marL="449263">
                        <a:spcBef>
                          <a:spcPct val="20000"/>
                        </a:spcBef>
                        <a:buClr>
                          <a:srgbClr val="0033CC"/>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2pPr>
                      <a:lvl3pPr marL="890588">
                        <a:spcBef>
                          <a:spcPct val="20000"/>
                        </a:spcBef>
                        <a:buClr>
                          <a:srgbClr val="0033CC"/>
                        </a:buClr>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295400">
                        <a:spcBef>
                          <a:spcPct val="20000"/>
                        </a:spcBef>
                        <a:buClr>
                          <a:srgbClr val="0033CC"/>
                        </a:buClr>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4pPr>
                      <a:lvl5pPr marL="1682750">
                        <a:spcBef>
                          <a:spcPct val="20000"/>
                        </a:spcBef>
                        <a:buClr>
                          <a:srgbClr val="0033CC"/>
                        </a:buClr>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5pPr>
                      <a:lvl6pPr marL="2139950" fontAlgn="base">
                        <a:spcBef>
                          <a:spcPct val="20000"/>
                        </a:spcBef>
                        <a:spcAft>
                          <a:spcPct val="0"/>
                        </a:spcAft>
                        <a:buClr>
                          <a:srgbClr val="0033CC"/>
                        </a:buClr>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6pPr>
                      <a:lvl7pPr marL="2597150" fontAlgn="base">
                        <a:spcBef>
                          <a:spcPct val="20000"/>
                        </a:spcBef>
                        <a:spcAft>
                          <a:spcPct val="0"/>
                        </a:spcAft>
                        <a:buClr>
                          <a:srgbClr val="0033CC"/>
                        </a:buClr>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7pPr>
                      <a:lvl8pPr marL="3054350" fontAlgn="base">
                        <a:spcBef>
                          <a:spcPct val="20000"/>
                        </a:spcBef>
                        <a:spcAft>
                          <a:spcPct val="0"/>
                        </a:spcAft>
                        <a:buClr>
                          <a:srgbClr val="0033CC"/>
                        </a:buClr>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8pPr>
                      <a:lvl9pPr marL="3511550" fontAlgn="base">
                        <a:spcBef>
                          <a:spcPct val="20000"/>
                        </a:spcBef>
                        <a:spcAft>
                          <a:spcPct val="0"/>
                        </a:spcAft>
                        <a:buClr>
                          <a:srgbClr val="0033CC"/>
                        </a:buClr>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0033CC"/>
                        </a:buClr>
                        <a:buSzTx/>
                        <a:buFont typeface="Wingdings" panose="05000000000000000000" pitchFamily="2" charset="2"/>
                        <a:buNone/>
                        <a:tabLst/>
                      </a:pPr>
                      <a:endParaRPr kumimoji="0" lang="zh-CN" altLang="zh-CN" sz="24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1025525">
                <a:tc>
                  <a:txBody>
                    <a:bodyPr/>
                    <a:lstStyle>
                      <a:lvl1pPr>
                        <a:spcBef>
                          <a:spcPct val="20000"/>
                        </a:spcBef>
                        <a:buClr>
                          <a:srgbClr val="0033CC"/>
                        </a:buClr>
                        <a:buFont typeface="Wingdings" panose="05000000000000000000" pitchFamily="2" charset="2"/>
                        <a:defRPr sz="2800" b="1">
                          <a:solidFill>
                            <a:schemeClr val="tx1"/>
                          </a:solidFill>
                          <a:latin typeface="Arial" panose="020B0604020202020204" pitchFamily="34" charset="0"/>
                          <a:ea typeface="宋体" panose="02010600030101010101" pitchFamily="2" charset="-122"/>
                        </a:defRPr>
                      </a:lvl1pPr>
                      <a:lvl2pPr marL="449263">
                        <a:spcBef>
                          <a:spcPct val="20000"/>
                        </a:spcBef>
                        <a:buClr>
                          <a:srgbClr val="0033CC"/>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2pPr>
                      <a:lvl3pPr marL="890588">
                        <a:spcBef>
                          <a:spcPct val="20000"/>
                        </a:spcBef>
                        <a:buClr>
                          <a:srgbClr val="0033CC"/>
                        </a:buClr>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295400">
                        <a:spcBef>
                          <a:spcPct val="20000"/>
                        </a:spcBef>
                        <a:buClr>
                          <a:srgbClr val="0033CC"/>
                        </a:buClr>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4pPr>
                      <a:lvl5pPr marL="1682750">
                        <a:spcBef>
                          <a:spcPct val="20000"/>
                        </a:spcBef>
                        <a:buClr>
                          <a:srgbClr val="0033CC"/>
                        </a:buClr>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5pPr>
                      <a:lvl6pPr marL="2139950" fontAlgn="base">
                        <a:spcBef>
                          <a:spcPct val="20000"/>
                        </a:spcBef>
                        <a:spcAft>
                          <a:spcPct val="0"/>
                        </a:spcAft>
                        <a:buClr>
                          <a:srgbClr val="0033CC"/>
                        </a:buClr>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6pPr>
                      <a:lvl7pPr marL="2597150" fontAlgn="base">
                        <a:spcBef>
                          <a:spcPct val="20000"/>
                        </a:spcBef>
                        <a:spcAft>
                          <a:spcPct val="0"/>
                        </a:spcAft>
                        <a:buClr>
                          <a:srgbClr val="0033CC"/>
                        </a:buClr>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7pPr>
                      <a:lvl8pPr marL="3054350" fontAlgn="base">
                        <a:spcBef>
                          <a:spcPct val="20000"/>
                        </a:spcBef>
                        <a:spcAft>
                          <a:spcPct val="0"/>
                        </a:spcAft>
                        <a:buClr>
                          <a:srgbClr val="0033CC"/>
                        </a:buClr>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8pPr>
                      <a:lvl9pPr marL="3511550" fontAlgn="base">
                        <a:spcBef>
                          <a:spcPct val="20000"/>
                        </a:spcBef>
                        <a:spcAft>
                          <a:spcPct val="0"/>
                        </a:spcAft>
                        <a:buClr>
                          <a:srgbClr val="0033CC"/>
                        </a:buClr>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0033CC"/>
                        </a:buClr>
                        <a:buSzTx/>
                        <a:buFont typeface="Wingdings" panose="05000000000000000000" pitchFamily="2" charset="2"/>
                        <a:buNone/>
                        <a:tabLst/>
                      </a:pPr>
                      <a:r>
                        <a:rPr kumimoji="0" lang="zh-CN" altLang="en-US" sz="2400" b="1" i="0" u="none" strike="noStrike" cap="none" normalizeH="0" baseline="0">
                          <a:ln>
                            <a:noFill/>
                          </a:ln>
                          <a:solidFill>
                            <a:schemeClr val="tx1"/>
                          </a:solidFill>
                          <a:effectLst/>
                          <a:latin typeface="Arial" panose="020B0604020202020204" pitchFamily="34" charset="0"/>
                          <a:ea typeface="宋体" panose="02010600030101010101" pitchFamily="2" charset="-122"/>
                        </a:rPr>
                        <a:t>备注</a:t>
                      </a:r>
                    </a:p>
                    <a:p>
                      <a:pPr marL="0" marR="0" lvl="0" indent="0" algn="l" defTabSz="914400" rtl="0" eaLnBrk="1" fontAlgn="base" latinLnBrk="0" hangingPunct="1">
                        <a:lnSpc>
                          <a:spcPct val="100000"/>
                        </a:lnSpc>
                        <a:spcBef>
                          <a:spcPct val="20000"/>
                        </a:spcBef>
                        <a:spcAft>
                          <a:spcPct val="0"/>
                        </a:spcAft>
                        <a:buClr>
                          <a:srgbClr val="0033CC"/>
                        </a:buClr>
                        <a:buSzTx/>
                        <a:buFont typeface="Wingdings" panose="05000000000000000000" pitchFamily="2" charset="2"/>
                        <a:buNone/>
                        <a:tabLst/>
                      </a:pPr>
                      <a:endParaRPr kumimoji="0" lang="en-US" altLang="zh-CN" sz="24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0033CC"/>
                        </a:buClr>
                        <a:buFont typeface="Wingdings" panose="05000000000000000000" pitchFamily="2" charset="2"/>
                        <a:defRPr sz="2800" b="1">
                          <a:solidFill>
                            <a:schemeClr val="tx1"/>
                          </a:solidFill>
                          <a:latin typeface="Arial" panose="020B0604020202020204" pitchFamily="34" charset="0"/>
                          <a:ea typeface="宋体" panose="02010600030101010101" pitchFamily="2" charset="-122"/>
                        </a:defRPr>
                      </a:lvl1pPr>
                      <a:lvl2pPr marL="449263">
                        <a:spcBef>
                          <a:spcPct val="20000"/>
                        </a:spcBef>
                        <a:buClr>
                          <a:srgbClr val="0033CC"/>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2pPr>
                      <a:lvl3pPr marL="890588">
                        <a:spcBef>
                          <a:spcPct val="20000"/>
                        </a:spcBef>
                        <a:buClr>
                          <a:srgbClr val="0033CC"/>
                        </a:buClr>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295400">
                        <a:spcBef>
                          <a:spcPct val="20000"/>
                        </a:spcBef>
                        <a:buClr>
                          <a:srgbClr val="0033CC"/>
                        </a:buClr>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4pPr>
                      <a:lvl5pPr marL="1682750">
                        <a:spcBef>
                          <a:spcPct val="20000"/>
                        </a:spcBef>
                        <a:buClr>
                          <a:srgbClr val="0033CC"/>
                        </a:buClr>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5pPr>
                      <a:lvl6pPr marL="2139950" fontAlgn="base">
                        <a:spcBef>
                          <a:spcPct val="20000"/>
                        </a:spcBef>
                        <a:spcAft>
                          <a:spcPct val="0"/>
                        </a:spcAft>
                        <a:buClr>
                          <a:srgbClr val="0033CC"/>
                        </a:buClr>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6pPr>
                      <a:lvl7pPr marL="2597150" fontAlgn="base">
                        <a:spcBef>
                          <a:spcPct val="20000"/>
                        </a:spcBef>
                        <a:spcAft>
                          <a:spcPct val="0"/>
                        </a:spcAft>
                        <a:buClr>
                          <a:srgbClr val="0033CC"/>
                        </a:buClr>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7pPr>
                      <a:lvl8pPr marL="3054350" fontAlgn="base">
                        <a:spcBef>
                          <a:spcPct val="20000"/>
                        </a:spcBef>
                        <a:spcAft>
                          <a:spcPct val="0"/>
                        </a:spcAft>
                        <a:buClr>
                          <a:srgbClr val="0033CC"/>
                        </a:buClr>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8pPr>
                      <a:lvl9pPr marL="3511550" fontAlgn="base">
                        <a:spcBef>
                          <a:spcPct val="20000"/>
                        </a:spcBef>
                        <a:spcAft>
                          <a:spcPct val="0"/>
                        </a:spcAft>
                        <a:buClr>
                          <a:srgbClr val="0033CC"/>
                        </a:buClr>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0033CC"/>
                        </a:buClr>
                        <a:buSzTx/>
                        <a:buFont typeface="Wingdings" panose="05000000000000000000" pitchFamily="2" charset="2"/>
                        <a:buNone/>
                        <a:tabLst/>
                      </a:pPr>
                      <a:r>
                        <a:rPr kumimoji="0" lang="zh-CN" altLang="en-US" sz="2400" b="1" i="0" u="none" strike="noStrike" cap="none" normalizeH="0" baseline="0">
                          <a:ln>
                            <a:noFill/>
                          </a:ln>
                          <a:solidFill>
                            <a:schemeClr val="tx1"/>
                          </a:solidFill>
                          <a:effectLst/>
                          <a:latin typeface="Arial" panose="020B0604020202020204" pitchFamily="34" charset="0"/>
                          <a:ea typeface="宋体" panose="02010600030101010101" pitchFamily="2" charset="-122"/>
                        </a:rPr>
                        <a:t>若线性可分，收敛到               的解；</a:t>
                      </a:r>
                    </a:p>
                    <a:p>
                      <a:pPr marL="0" marR="0" lvl="0" indent="0" algn="l" defTabSz="914400" rtl="0" eaLnBrk="1" fontAlgn="base" latinLnBrk="0" hangingPunct="1">
                        <a:lnSpc>
                          <a:spcPct val="100000"/>
                        </a:lnSpc>
                        <a:spcBef>
                          <a:spcPct val="20000"/>
                        </a:spcBef>
                        <a:spcAft>
                          <a:spcPct val="0"/>
                        </a:spcAft>
                        <a:buClr>
                          <a:srgbClr val="0033CC"/>
                        </a:buClr>
                        <a:buSzTx/>
                        <a:buFont typeface="Wingdings" panose="05000000000000000000" pitchFamily="2" charset="2"/>
                        <a:buNone/>
                        <a:tabLst/>
                      </a:pPr>
                      <a:r>
                        <a:rPr kumimoji="0" lang="zh-CN" altLang="en-US" sz="2400" b="1" i="0" u="none" strike="noStrike" cap="none" normalizeH="0" baseline="0">
                          <a:ln>
                            <a:noFill/>
                          </a:ln>
                          <a:solidFill>
                            <a:schemeClr val="tx1"/>
                          </a:solidFill>
                          <a:effectLst/>
                          <a:latin typeface="Arial" panose="020B0604020202020204" pitchFamily="34" charset="0"/>
                          <a:ea typeface="宋体" panose="02010600030101010101" pitchFamily="2" charset="-122"/>
                        </a:rPr>
                        <a:t>           总有界</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graphicFrame>
        <p:nvGraphicFramePr>
          <p:cNvPr id="95253" name="Object 48"/>
          <p:cNvGraphicFramePr>
            <a:graphicFrameLocks noChangeAspect="1"/>
          </p:cNvGraphicFramePr>
          <p:nvPr/>
        </p:nvGraphicFramePr>
        <p:xfrm>
          <a:off x="4211638" y="1916113"/>
          <a:ext cx="2016125" cy="809625"/>
        </p:xfrm>
        <a:graphic>
          <a:graphicData uri="http://schemas.openxmlformats.org/presentationml/2006/ole">
            <mc:AlternateContent xmlns:mc="http://schemas.openxmlformats.org/markup-compatibility/2006">
              <mc:Choice xmlns:v="urn:schemas-microsoft-com:vml" Requires="v">
                <p:oleObj spid="_x0000_s118798" name="Equation" r:id="rId3" imgW="3149600" imgH="1143000" progId="Equation.DSMT4">
                  <p:embed/>
                </p:oleObj>
              </mc:Choice>
              <mc:Fallback>
                <p:oleObj name="Equation" r:id="rId3" imgW="3149600" imgH="11430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11638" y="1916113"/>
                        <a:ext cx="2016125" cy="809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5254" name="Object 53"/>
          <p:cNvGraphicFramePr>
            <a:graphicFrameLocks noChangeAspect="1"/>
          </p:cNvGraphicFramePr>
          <p:nvPr/>
        </p:nvGraphicFramePr>
        <p:xfrm>
          <a:off x="3851275" y="2997200"/>
          <a:ext cx="3168650" cy="576263"/>
        </p:xfrm>
        <a:graphic>
          <a:graphicData uri="http://schemas.openxmlformats.org/presentationml/2006/ole">
            <mc:AlternateContent xmlns:mc="http://schemas.openxmlformats.org/markup-compatibility/2006">
              <mc:Choice xmlns:v="urn:schemas-microsoft-com:vml" Requires="v">
                <p:oleObj spid="_x0000_s118799" name="Equation" r:id="rId5" imgW="3771900" imgH="685800" progId="Equation.DSMT4">
                  <p:embed/>
                </p:oleObj>
              </mc:Choice>
              <mc:Fallback>
                <p:oleObj name="Equation" r:id="rId5" imgW="3771900" imgH="68580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51275" y="2997200"/>
                        <a:ext cx="3168650" cy="576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5255" name="Object 273"/>
          <p:cNvGraphicFramePr>
            <a:graphicFrameLocks noChangeAspect="1"/>
          </p:cNvGraphicFramePr>
          <p:nvPr/>
        </p:nvGraphicFramePr>
        <p:xfrm>
          <a:off x="4860925" y="4797425"/>
          <a:ext cx="1079500" cy="473075"/>
        </p:xfrm>
        <a:graphic>
          <a:graphicData uri="http://schemas.openxmlformats.org/presentationml/2006/ole">
            <mc:AlternateContent xmlns:mc="http://schemas.openxmlformats.org/markup-compatibility/2006">
              <mc:Choice xmlns:v="urn:schemas-microsoft-com:vml" Requires="v">
                <p:oleObj spid="_x0000_s118800" name="Equation" r:id="rId7" imgW="1422400" imgH="622300" progId="Equation.DSMT4">
                  <p:embed/>
                </p:oleObj>
              </mc:Choice>
              <mc:Fallback>
                <p:oleObj name="Equation" r:id="rId7" imgW="1422400" imgH="62230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860925" y="4797425"/>
                        <a:ext cx="1079500" cy="47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5256" name="Object 274"/>
          <p:cNvGraphicFramePr>
            <a:graphicFrameLocks noChangeAspect="1"/>
          </p:cNvGraphicFramePr>
          <p:nvPr/>
        </p:nvGraphicFramePr>
        <p:xfrm>
          <a:off x="2195513" y="5329238"/>
          <a:ext cx="577850" cy="404812"/>
        </p:xfrm>
        <a:graphic>
          <a:graphicData uri="http://schemas.openxmlformats.org/presentationml/2006/ole">
            <mc:AlternateContent xmlns:mc="http://schemas.openxmlformats.org/markup-compatibility/2006">
              <mc:Choice xmlns:v="urn:schemas-microsoft-com:vml" Requires="v">
                <p:oleObj spid="_x0000_s118801" name="Equation" r:id="rId9" imgW="977900" imgH="685800" progId="Equation.DSMT4">
                  <p:embed/>
                </p:oleObj>
              </mc:Choice>
              <mc:Fallback>
                <p:oleObj name="Equation" r:id="rId9" imgW="977900" imgH="685800"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195513" y="5329238"/>
                        <a:ext cx="577850" cy="404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08635755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p:txBody>
          <a:bodyPr/>
          <a:lstStyle/>
          <a:p>
            <a:pPr eaLnBrk="1" hangingPunct="1"/>
            <a:r>
              <a:rPr lang="zh-CN" altLang="en-US"/>
              <a:t>线性判别函数下降法（小结）</a:t>
            </a:r>
          </a:p>
        </p:txBody>
      </p:sp>
      <p:graphicFrame>
        <p:nvGraphicFramePr>
          <p:cNvPr id="250883" name="Group 3"/>
          <p:cNvGraphicFramePr>
            <a:graphicFrameLocks noGrp="1"/>
          </p:cNvGraphicFramePr>
          <p:nvPr/>
        </p:nvGraphicFramePr>
        <p:xfrm>
          <a:off x="684213" y="1341438"/>
          <a:ext cx="7920037" cy="4518025"/>
        </p:xfrm>
        <a:graphic>
          <a:graphicData uri="http://schemas.openxmlformats.org/drawingml/2006/table">
            <a:tbl>
              <a:tblPr/>
              <a:tblGrid>
                <a:gridCol w="1223962">
                  <a:extLst>
                    <a:ext uri="{9D8B030D-6E8A-4147-A177-3AD203B41FA5}">
                      <a16:colId xmlns:a16="http://schemas.microsoft.com/office/drawing/2014/main" val="20000"/>
                    </a:ext>
                  </a:extLst>
                </a:gridCol>
                <a:gridCol w="6696075">
                  <a:extLst>
                    <a:ext uri="{9D8B030D-6E8A-4147-A177-3AD203B41FA5}">
                      <a16:colId xmlns:a16="http://schemas.microsoft.com/office/drawing/2014/main" val="20001"/>
                    </a:ext>
                  </a:extLst>
                </a:gridCol>
              </a:tblGrid>
              <a:tr h="303213">
                <a:tc>
                  <a:txBody>
                    <a:bodyPr/>
                    <a:lstStyle>
                      <a:lvl1pPr>
                        <a:spcBef>
                          <a:spcPct val="20000"/>
                        </a:spcBef>
                        <a:buClr>
                          <a:srgbClr val="0033CC"/>
                        </a:buClr>
                        <a:buFont typeface="Wingdings" panose="05000000000000000000" pitchFamily="2" charset="2"/>
                        <a:defRPr sz="2800" b="1">
                          <a:solidFill>
                            <a:schemeClr val="tx1"/>
                          </a:solidFill>
                          <a:latin typeface="Arial" panose="020B0604020202020204" pitchFamily="34" charset="0"/>
                          <a:ea typeface="宋体" panose="02010600030101010101" pitchFamily="2" charset="-122"/>
                        </a:defRPr>
                      </a:lvl1pPr>
                      <a:lvl2pPr marL="449263">
                        <a:spcBef>
                          <a:spcPct val="20000"/>
                        </a:spcBef>
                        <a:buClr>
                          <a:srgbClr val="0033CC"/>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2pPr>
                      <a:lvl3pPr marL="890588">
                        <a:spcBef>
                          <a:spcPct val="20000"/>
                        </a:spcBef>
                        <a:buClr>
                          <a:srgbClr val="0033CC"/>
                        </a:buClr>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295400">
                        <a:spcBef>
                          <a:spcPct val="20000"/>
                        </a:spcBef>
                        <a:buClr>
                          <a:srgbClr val="0033CC"/>
                        </a:buClr>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4pPr>
                      <a:lvl5pPr marL="1682750">
                        <a:spcBef>
                          <a:spcPct val="20000"/>
                        </a:spcBef>
                        <a:buClr>
                          <a:srgbClr val="0033CC"/>
                        </a:buClr>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5pPr>
                      <a:lvl6pPr marL="2139950" fontAlgn="base">
                        <a:spcBef>
                          <a:spcPct val="20000"/>
                        </a:spcBef>
                        <a:spcAft>
                          <a:spcPct val="0"/>
                        </a:spcAft>
                        <a:buClr>
                          <a:srgbClr val="0033CC"/>
                        </a:buClr>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6pPr>
                      <a:lvl7pPr marL="2597150" fontAlgn="base">
                        <a:spcBef>
                          <a:spcPct val="20000"/>
                        </a:spcBef>
                        <a:spcAft>
                          <a:spcPct val="0"/>
                        </a:spcAft>
                        <a:buClr>
                          <a:srgbClr val="0033CC"/>
                        </a:buClr>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7pPr>
                      <a:lvl8pPr marL="3054350" fontAlgn="base">
                        <a:spcBef>
                          <a:spcPct val="20000"/>
                        </a:spcBef>
                        <a:spcAft>
                          <a:spcPct val="0"/>
                        </a:spcAft>
                        <a:buClr>
                          <a:srgbClr val="0033CC"/>
                        </a:buClr>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8pPr>
                      <a:lvl9pPr marL="3511550" fontAlgn="base">
                        <a:spcBef>
                          <a:spcPct val="20000"/>
                        </a:spcBef>
                        <a:spcAft>
                          <a:spcPct val="0"/>
                        </a:spcAft>
                        <a:buClr>
                          <a:srgbClr val="0033CC"/>
                        </a:buClr>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0033CC"/>
                        </a:buClr>
                        <a:buSzTx/>
                        <a:buFont typeface="Wingdings" panose="05000000000000000000" pitchFamily="2" charset="2"/>
                        <a:buNone/>
                        <a:tabLst/>
                      </a:pPr>
                      <a:r>
                        <a:rPr kumimoji="0" lang="zh-CN" altLang="en-US" sz="2400" b="1" i="0" u="none" strike="noStrike" cap="none" normalizeH="0" baseline="0">
                          <a:ln>
                            <a:noFill/>
                          </a:ln>
                          <a:solidFill>
                            <a:schemeClr val="tx1"/>
                          </a:solidFill>
                          <a:effectLst/>
                          <a:latin typeface="Arial" panose="020B0604020202020204" pitchFamily="34" charset="0"/>
                          <a:ea typeface="宋体" panose="02010600030101010101" pitchFamily="2" charset="-122"/>
                        </a:rPr>
                        <a:t>名称</a:t>
                      </a:r>
                    </a:p>
                  </a:txBody>
                  <a:tcPr horzOverflow="overflow">
                    <a:lnL cap="flat">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0033CC"/>
                        </a:buClr>
                        <a:buFont typeface="Wingdings" panose="05000000000000000000" pitchFamily="2" charset="2"/>
                        <a:defRPr sz="2800" b="1">
                          <a:solidFill>
                            <a:schemeClr val="tx1"/>
                          </a:solidFill>
                          <a:latin typeface="Arial" panose="020B0604020202020204" pitchFamily="34" charset="0"/>
                          <a:ea typeface="宋体" panose="02010600030101010101" pitchFamily="2" charset="-122"/>
                        </a:defRPr>
                      </a:lvl1pPr>
                      <a:lvl2pPr marL="449263">
                        <a:spcBef>
                          <a:spcPct val="20000"/>
                        </a:spcBef>
                        <a:buClr>
                          <a:srgbClr val="0033CC"/>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2pPr>
                      <a:lvl3pPr marL="890588">
                        <a:spcBef>
                          <a:spcPct val="20000"/>
                        </a:spcBef>
                        <a:buClr>
                          <a:srgbClr val="0033CC"/>
                        </a:buClr>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295400">
                        <a:spcBef>
                          <a:spcPct val="20000"/>
                        </a:spcBef>
                        <a:buClr>
                          <a:srgbClr val="0033CC"/>
                        </a:buClr>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4pPr>
                      <a:lvl5pPr marL="1682750">
                        <a:spcBef>
                          <a:spcPct val="20000"/>
                        </a:spcBef>
                        <a:buClr>
                          <a:srgbClr val="0033CC"/>
                        </a:buClr>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5pPr>
                      <a:lvl6pPr marL="2139950" fontAlgn="base">
                        <a:spcBef>
                          <a:spcPct val="20000"/>
                        </a:spcBef>
                        <a:spcAft>
                          <a:spcPct val="0"/>
                        </a:spcAft>
                        <a:buClr>
                          <a:srgbClr val="0033CC"/>
                        </a:buClr>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6pPr>
                      <a:lvl7pPr marL="2597150" fontAlgn="base">
                        <a:spcBef>
                          <a:spcPct val="20000"/>
                        </a:spcBef>
                        <a:spcAft>
                          <a:spcPct val="0"/>
                        </a:spcAft>
                        <a:buClr>
                          <a:srgbClr val="0033CC"/>
                        </a:buClr>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7pPr>
                      <a:lvl8pPr marL="3054350" fontAlgn="base">
                        <a:spcBef>
                          <a:spcPct val="20000"/>
                        </a:spcBef>
                        <a:spcAft>
                          <a:spcPct val="0"/>
                        </a:spcAft>
                        <a:buClr>
                          <a:srgbClr val="0033CC"/>
                        </a:buClr>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8pPr>
                      <a:lvl9pPr marL="3511550" fontAlgn="base">
                        <a:spcBef>
                          <a:spcPct val="20000"/>
                        </a:spcBef>
                        <a:spcAft>
                          <a:spcPct val="0"/>
                        </a:spcAft>
                        <a:buClr>
                          <a:srgbClr val="0033CC"/>
                        </a:buClr>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0033CC"/>
                        </a:buClr>
                        <a:buSzTx/>
                        <a:buFont typeface="Wingdings" panose="05000000000000000000" pitchFamily="2" charset="2"/>
                        <a:buNone/>
                        <a:tabLst/>
                      </a:pPr>
                      <a:r>
                        <a:rPr kumimoji="0" lang="zh-CN" altLang="en-US" sz="2400" b="1" i="0" u="none" strike="noStrike" cap="none" normalizeH="0" baseline="0">
                          <a:ln>
                            <a:noFill/>
                          </a:ln>
                          <a:solidFill>
                            <a:schemeClr val="tx1"/>
                          </a:solidFill>
                          <a:effectLst/>
                          <a:latin typeface="Arial" panose="020B0604020202020204" pitchFamily="34" charset="0"/>
                          <a:ea typeface="宋体" panose="02010600030101010101" pitchFamily="2" charset="-122"/>
                        </a:rPr>
                        <a:t>伪逆法</a:t>
                      </a:r>
                    </a:p>
                  </a:txBody>
                  <a:tcPr horzOverflow="overflow">
                    <a:lnL w="12700"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984250">
                <a:tc>
                  <a:txBody>
                    <a:bodyPr/>
                    <a:lstStyle>
                      <a:lvl1pPr>
                        <a:spcBef>
                          <a:spcPct val="20000"/>
                        </a:spcBef>
                        <a:buClr>
                          <a:srgbClr val="0033CC"/>
                        </a:buClr>
                        <a:buFont typeface="Wingdings" panose="05000000000000000000" pitchFamily="2" charset="2"/>
                        <a:defRPr sz="2800" b="1">
                          <a:solidFill>
                            <a:schemeClr val="tx1"/>
                          </a:solidFill>
                          <a:latin typeface="Arial" panose="020B0604020202020204" pitchFamily="34" charset="0"/>
                          <a:ea typeface="宋体" panose="02010600030101010101" pitchFamily="2" charset="-122"/>
                        </a:defRPr>
                      </a:lvl1pPr>
                      <a:lvl2pPr marL="449263">
                        <a:spcBef>
                          <a:spcPct val="20000"/>
                        </a:spcBef>
                        <a:buClr>
                          <a:srgbClr val="0033CC"/>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2pPr>
                      <a:lvl3pPr marL="890588">
                        <a:spcBef>
                          <a:spcPct val="20000"/>
                        </a:spcBef>
                        <a:buClr>
                          <a:srgbClr val="0033CC"/>
                        </a:buClr>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295400">
                        <a:spcBef>
                          <a:spcPct val="20000"/>
                        </a:spcBef>
                        <a:buClr>
                          <a:srgbClr val="0033CC"/>
                        </a:buClr>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4pPr>
                      <a:lvl5pPr marL="1682750">
                        <a:spcBef>
                          <a:spcPct val="20000"/>
                        </a:spcBef>
                        <a:buClr>
                          <a:srgbClr val="0033CC"/>
                        </a:buClr>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5pPr>
                      <a:lvl6pPr marL="2139950" fontAlgn="base">
                        <a:spcBef>
                          <a:spcPct val="20000"/>
                        </a:spcBef>
                        <a:spcAft>
                          <a:spcPct val="0"/>
                        </a:spcAft>
                        <a:buClr>
                          <a:srgbClr val="0033CC"/>
                        </a:buClr>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6pPr>
                      <a:lvl7pPr marL="2597150" fontAlgn="base">
                        <a:spcBef>
                          <a:spcPct val="20000"/>
                        </a:spcBef>
                        <a:spcAft>
                          <a:spcPct val="0"/>
                        </a:spcAft>
                        <a:buClr>
                          <a:srgbClr val="0033CC"/>
                        </a:buClr>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7pPr>
                      <a:lvl8pPr marL="3054350" fontAlgn="base">
                        <a:spcBef>
                          <a:spcPct val="20000"/>
                        </a:spcBef>
                        <a:spcAft>
                          <a:spcPct val="0"/>
                        </a:spcAft>
                        <a:buClr>
                          <a:srgbClr val="0033CC"/>
                        </a:buClr>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8pPr>
                      <a:lvl9pPr marL="3511550" fontAlgn="base">
                        <a:spcBef>
                          <a:spcPct val="20000"/>
                        </a:spcBef>
                        <a:spcAft>
                          <a:spcPct val="0"/>
                        </a:spcAft>
                        <a:buClr>
                          <a:srgbClr val="0033CC"/>
                        </a:buClr>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0033CC"/>
                        </a:buClr>
                        <a:buSzTx/>
                        <a:buFont typeface="Wingdings" panose="05000000000000000000" pitchFamily="2" charset="2"/>
                        <a:buNone/>
                        <a:tabLst/>
                      </a:pPr>
                      <a:r>
                        <a:rPr kumimoji="0" lang="zh-CN" altLang="en-US" sz="2400" b="1" i="0" u="none" strike="noStrike" cap="none" normalizeH="0" baseline="0">
                          <a:ln>
                            <a:noFill/>
                          </a:ln>
                          <a:solidFill>
                            <a:schemeClr val="tx1"/>
                          </a:solidFill>
                          <a:effectLst/>
                          <a:latin typeface="Arial" panose="020B0604020202020204" pitchFamily="34" charset="0"/>
                          <a:ea typeface="宋体" panose="02010600030101010101" pitchFamily="2" charset="-122"/>
                        </a:rPr>
                        <a:t>准则</a:t>
                      </a:r>
                    </a:p>
                    <a:p>
                      <a:pPr marL="0" marR="0" lvl="0" indent="0" algn="l" defTabSz="914400" rtl="0" eaLnBrk="1" fontAlgn="base" latinLnBrk="0" hangingPunct="1">
                        <a:lnSpc>
                          <a:spcPct val="100000"/>
                        </a:lnSpc>
                        <a:spcBef>
                          <a:spcPct val="20000"/>
                        </a:spcBef>
                        <a:spcAft>
                          <a:spcPct val="0"/>
                        </a:spcAft>
                        <a:buClr>
                          <a:srgbClr val="0033CC"/>
                        </a:buClr>
                        <a:buSzTx/>
                        <a:buFont typeface="Wingdings" panose="05000000000000000000" pitchFamily="2" charset="2"/>
                        <a:buNone/>
                        <a:tabLst/>
                      </a:pPr>
                      <a:endParaRPr kumimoji="0" lang="en-US" altLang="zh-CN" sz="24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0033CC"/>
                        </a:buClr>
                        <a:buFont typeface="Wingdings" panose="05000000000000000000" pitchFamily="2" charset="2"/>
                        <a:defRPr sz="2800" b="1">
                          <a:solidFill>
                            <a:schemeClr val="tx1"/>
                          </a:solidFill>
                          <a:latin typeface="Arial" panose="020B0604020202020204" pitchFamily="34" charset="0"/>
                          <a:ea typeface="宋体" panose="02010600030101010101" pitchFamily="2" charset="-122"/>
                        </a:defRPr>
                      </a:lvl1pPr>
                      <a:lvl2pPr marL="449263">
                        <a:spcBef>
                          <a:spcPct val="20000"/>
                        </a:spcBef>
                        <a:buClr>
                          <a:srgbClr val="0033CC"/>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2pPr>
                      <a:lvl3pPr marL="890588">
                        <a:spcBef>
                          <a:spcPct val="20000"/>
                        </a:spcBef>
                        <a:buClr>
                          <a:srgbClr val="0033CC"/>
                        </a:buClr>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295400">
                        <a:spcBef>
                          <a:spcPct val="20000"/>
                        </a:spcBef>
                        <a:buClr>
                          <a:srgbClr val="0033CC"/>
                        </a:buClr>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4pPr>
                      <a:lvl5pPr marL="1682750">
                        <a:spcBef>
                          <a:spcPct val="20000"/>
                        </a:spcBef>
                        <a:buClr>
                          <a:srgbClr val="0033CC"/>
                        </a:buClr>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5pPr>
                      <a:lvl6pPr marL="2139950" fontAlgn="base">
                        <a:spcBef>
                          <a:spcPct val="20000"/>
                        </a:spcBef>
                        <a:spcAft>
                          <a:spcPct val="0"/>
                        </a:spcAft>
                        <a:buClr>
                          <a:srgbClr val="0033CC"/>
                        </a:buClr>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6pPr>
                      <a:lvl7pPr marL="2597150" fontAlgn="base">
                        <a:spcBef>
                          <a:spcPct val="20000"/>
                        </a:spcBef>
                        <a:spcAft>
                          <a:spcPct val="0"/>
                        </a:spcAft>
                        <a:buClr>
                          <a:srgbClr val="0033CC"/>
                        </a:buClr>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7pPr>
                      <a:lvl8pPr marL="3054350" fontAlgn="base">
                        <a:spcBef>
                          <a:spcPct val="20000"/>
                        </a:spcBef>
                        <a:spcAft>
                          <a:spcPct val="0"/>
                        </a:spcAft>
                        <a:buClr>
                          <a:srgbClr val="0033CC"/>
                        </a:buClr>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8pPr>
                      <a:lvl9pPr marL="3511550" fontAlgn="base">
                        <a:spcBef>
                          <a:spcPct val="20000"/>
                        </a:spcBef>
                        <a:spcAft>
                          <a:spcPct val="0"/>
                        </a:spcAft>
                        <a:buClr>
                          <a:srgbClr val="0033CC"/>
                        </a:buClr>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0033CC"/>
                        </a:buClr>
                        <a:buSzTx/>
                        <a:buFont typeface="Wingdings" panose="05000000000000000000" pitchFamily="2" charset="2"/>
                        <a:buNone/>
                        <a:tabLst/>
                      </a:pPr>
                      <a:endParaRPr kumimoji="0" lang="zh-CN" altLang="zh-CN" sz="24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025525">
                <a:tc>
                  <a:txBody>
                    <a:bodyPr/>
                    <a:lstStyle>
                      <a:lvl1pPr>
                        <a:spcBef>
                          <a:spcPct val="20000"/>
                        </a:spcBef>
                        <a:buClr>
                          <a:srgbClr val="0033CC"/>
                        </a:buClr>
                        <a:buFont typeface="Wingdings" panose="05000000000000000000" pitchFamily="2" charset="2"/>
                        <a:defRPr sz="2800" b="1">
                          <a:solidFill>
                            <a:schemeClr val="tx1"/>
                          </a:solidFill>
                          <a:latin typeface="Arial" panose="020B0604020202020204" pitchFamily="34" charset="0"/>
                          <a:ea typeface="宋体" panose="02010600030101010101" pitchFamily="2" charset="-122"/>
                        </a:defRPr>
                      </a:lvl1pPr>
                      <a:lvl2pPr marL="449263">
                        <a:spcBef>
                          <a:spcPct val="20000"/>
                        </a:spcBef>
                        <a:buClr>
                          <a:srgbClr val="0033CC"/>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2pPr>
                      <a:lvl3pPr marL="890588">
                        <a:spcBef>
                          <a:spcPct val="20000"/>
                        </a:spcBef>
                        <a:buClr>
                          <a:srgbClr val="0033CC"/>
                        </a:buClr>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295400">
                        <a:spcBef>
                          <a:spcPct val="20000"/>
                        </a:spcBef>
                        <a:buClr>
                          <a:srgbClr val="0033CC"/>
                        </a:buClr>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4pPr>
                      <a:lvl5pPr marL="1682750">
                        <a:spcBef>
                          <a:spcPct val="20000"/>
                        </a:spcBef>
                        <a:buClr>
                          <a:srgbClr val="0033CC"/>
                        </a:buClr>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5pPr>
                      <a:lvl6pPr marL="2139950" fontAlgn="base">
                        <a:spcBef>
                          <a:spcPct val="20000"/>
                        </a:spcBef>
                        <a:spcAft>
                          <a:spcPct val="0"/>
                        </a:spcAft>
                        <a:buClr>
                          <a:srgbClr val="0033CC"/>
                        </a:buClr>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6pPr>
                      <a:lvl7pPr marL="2597150" fontAlgn="base">
                        <a:spcBef>
                          <a:spcPct val="20000"/>
                        </a:spcBef>
                        <a:spcAft>
                          <a:spcPct val="0"/>
                        </a:spcAft>
                        <a:buClr>
                          <a:srgbClr val="0033CC"/>
                        </a:buClr>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7pPr>
                      <a:lvl8pPr marL="3054350" fontAlgn="base">
                        <a:spcBef>
                          <a:spcPct val="20000"/>
                        </a:spcBef>
                        <a:spcAft>
                          <a:spcPct val="0"/>
                        </a:spcAft>
                        <a:buClr>
                          <a:srgbClr val="0033CC"/>
                        </a:buClr>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8pPr>
                      <a:lvl9pPr marL="3511550" fontAlgn="base">
                        <a:spcBef>
                          <a:spcPct val="20000"/>
                        </a:spcBef>
                        <a:spcAft>
                          <a:spcPct val="0"/>
                        </a:spcAft>
                        <a:buClr>
                          <a:srgbClr val="0033CC"/>
                        </a:buClr>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0033CC"/>
                        </a:buClr>
                        <a:buSzTx/>
                        <a:buFont typeface="Wingdings" panose="05000000000000000000" pitchFamily="2" charset="2"/>
                        <a:buNone/>
                        <a:tabLst/>
                      </a:pPr>
                      <a:r>
                        <a:rPr kumimoji="0" lang="zh-CN" altLang="en-US" sz="2400" b="1" i="0" u="none" strike="noStrike" cap="none" normalizeH="0" baseline="0">
                          <a:ln>
                            <a:noFill/>
                          </a:ln>
                          <a:solidFill>
                            <a:schemeClr val="tx1"/>
                          </a:solidFill>
                          <a:effectLst/>
                          <a:latin typeface="Arial" panose="020B0604020202020204" pitchFamily="34" charset="0"/>
                          <a:ea typeface="宋体" panose="02010600030101010101" pitchFamily="2" charset="-122"/>
                        </a:rPr>
                        <a:t>算法</a:t>
                      </a:r>
                    </a:p>
                    <a:p>
                      <a:pPr marL="0" marR="0" lvl="0" indent="0" algn="l" defTabSz="914400" rtl="0" eaLnBrk="1" fontAlgn="base" latinLnBrk="0" hangingPunct="1">
                        <a:lnSpc>
                          <a:spcPct val="100000"/>
                        </a:lnSpc>
                        <a:spcBef>
                          <a:spcPct val="20000"/>
                        </a:spcBef>
                        <a:spcAft>
                          <a:spcPct val="0"/>
                        </a:spcAft>
                        <a:buClr>
                          <a:srgbClr val="0033CC"/>
                        </a:buClr>
                        <a:buSzTx/>
                        <a:buFont typeface="Wingdings" panose="05000000000000000000" pitchFamily="2" charset="2"/>
                        <a:buNone/>
                        <a:tabLst/>
                      </a:pPr>
                      <a:endParaRPr kumimoji="0" lang="en-US" altLang="zh-CN" sz="24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0033CC"/>
                        </a:buClr>
                        <a:buFont typeface="Wingdings" panose="05000000000000000000" pitchFamily="2" charset="2"/>
                        <a:defRPr sz="2800" b="1">
                          <a:solidFill>
                            <a:schemeClr val="tx1"/>
                          </a:solidFill>
                          <a:latin typeface="Arial" panose="020B0604020202020204" pitchFamily="34" charset="0"/>
                          <a:ea typeface="宋体" panose="02010600030101010101" pitchFamily="2" charset="-122"/>
                        </a:defRPr>
                      </a:lvl1pPr>
                      <a:lvl2pPr marL="449263">
                        <a:spcBef>
                          <a:spcPct val="20000"/>
                        </a:spcBef>
                        <a:buClr>
                          <a:srgbClr val="0033CC"/>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2pPr>
                      <a:lvl3pPr marL="890588">
                        <a:spcBef>
                          <a:spcPct val="20000"/>
                        </a:spcBef>
                        <a:buClr>
                          <a:srgbClr val="0033CC"/>
                        </a:buClr>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295400">
                        <a:spcBef>
                          <a:spcPct val="20000"/>
                        </a:spcBef>
                        <a:buClr>
                          <a:srgbClr val="0033CC"/>
                        </a:buClr>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4pPr>
                      <a:lvl5pPr marL="1682750">
                        <a:spcBef>
                          <a:spcPct val="20000"/>
                        </a:spcBef>
                        <a:buClr>
                          <a:srgbClr val="0033CC"/>
                        </a:buClr>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5pPr>
                      <a:lvl6pPr marL="2139950" fontAlgn="base">
                        <a:spcBef>
                          <a:spcPct val="20000"/>
                        </a:spcBef>
                        <a:spcAft>
                          <a:spcPct val="0"/>
                        </a:spcAft>
                        <a:buClr>
                          <a:srgbClr val="0033CC"/>
                        </a:buClr>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6pPr>
                      <a:lvl7pPr marL="2597150" fontAlgn="base">
                        <a:spcBef>
                          <a:spcPct val="20000"/>
                        </a:spcBef>
                        <a:spcAft>
                          <a:spcPct val="0"/>
                        </a:spcAft>
                        <a:buClr>
                          <a:srgbClr val="0033CC"/>
                        </a:buClr>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7pPr>
                      <a:lvl8pPr marL="3054350" fontAlgn="base">
                        <a:spcBef>
                          <a:spcPct val="20000"/>
                        </a:spcBef>
                        <a:spcAft>
                          <a:spcPct val="0"/>
                        </a:spcAft>
                        <a:buClr>
                          <a:srgbClr val="0033CC"/>
                        </a:buClr>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8pPr>
                      <a:lvl9pPr marL="3511550" fontAlgn="base">
                        <a:spcBef>
                          <a:spcPct val="20000"/>
                        </a:spcBef>
                        <a:spcAft>
                          <a:spcPct val="0"/>
                        </a:spcAft>
                        <a:buClr>
                          <a:srgbClr val="0033CC"/>
                        </a:buClr>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0033CC"/>
                        </a:buClr>
                        <a:buSzTx/>
                        <a:buFont typeface="Wingdings" panose="05000000000000000000" pitchFamily="2" charset="2"/>
                        <a:buNone/>
                        <a:tabLst/>
                      </a:pPr>
                      <a:endParaRPr kumimoji="0" lang="zh-CN" altLang="zh-CN" sz="24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025525">
                <a:tc>
                  <a:txBody>
                    <a:bodyPr/>
                    <a:lstStyle>
                      <a:lvl1pPr>
                        <a:spcBef>
                          <a:spcPct val="20000"/>
                        </a:spcBef>
                        <a:buClr>
                          <a:srgbClr val="0033CC"/>
                        </a:buClr>
                        <a:buFont typeface="Wingdings" panose="05000000000000000000" pitchFamily="2" charset="2"/>
                        <a:defRPr sz="2800" b="1">
                          <a:solidFill>
                            <a:schemeClr val="tx1"/>
                          </a:solidFill>
                          <a:latin typeface="Arial" panose="020B0604020202020204" pitchFamily="34" charset="0"/>
                          <a:ea typeface="宋体" panose="02010600030101010101" pitchFamily="2" charset="-122"/>
                        </a:defRPr>
                      </a:lvl1pPr>
                      <a:lvl2pPr marL="449263">
                        <a:spcBef>
                          <a:spcPct val="20000"/>
                        </a:spcBef>
                        <a:buClr>
                          <a:srgbClr val="0033CC"/>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2pPr>
                      <a:lvl3pPr marL="890588">
                        <a:spcBef>
                          <a:spcPct val="20000"/>
                        </a:spcBef>
                        <a:buClr>
                          <a:srgbClr val="0033CC"/>
                        </a:buClr>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295400">
                        <a:spcBef>
                          <a:spcPct val="20000"/>
                        </a:spcBef>
                        <a:buClr>
                          <a:srgbClr val="0033CC"/>
                        </a:buClr>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4pPr>
                      <a:lvl5pPr marL="1682750">
                        <a:spcBef>
                          <a:spcPct val="20000"/>
                        </a:spcBef>
                        <a:buClr>
                          <a:srgbClr val="0033CC"/>
                        </a:buClr>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5pPr>
                      <a:lvl6pPr marL="2139950" fontAlgn="base">
                        <a:spcBef>
                          <a:spcPct val="20000"/>
                        </a:spcBef>
                        <a:spcAft>
                          <a:spcPct val="0"/>
                        </a:spcAft>
                        <a:buClr>
                          <a:srgbClr val="0033CC"/>
                        </a:buClr>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6pPr>
                      <a:lvl7pPr marL="2597150" fontAlgn="base">
                        <a:spcBef>
                          <a:spcPct val="20000"/>
                        </a:spcBef>
                        <a:spcAft>
                          <a:spcPct val="0"/>
                        </a:spcAft>
                        <a:buClr>
                          <a:srgbClr val="0033CC"/>
                        </a:buClr>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7pPr>
                      <a:lvl8pPr marL="3054350" fontAlgn="base">
                        <a:spcBef>
                          <a:spcPct val="20000"/>
                        </a:spcBef>
                        <a:spcAft>
                          <a:spcPct val="0"/>
                        </a:spcAft>
                        <a:buClr>
                          <a:srgbClr val="0033CC"/>
                        </a:buClr>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8pPr>
                      <a:lvl9pPr marL="3511550" fontAlgn="base">
                        <a:spcBef>
                          <a:spcPct val="20000"/>
                        </a:spcBef>
                        <a:spcAft>
                          <a:spcPct val="0"/>
                        </a:spcAft>
                        <a:buClr>
                          <a:srgbClr val="0033CC"/>
                        </a:buClr>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0033CC"/>
                        </a:buClr>
                        <a:buSzTx/>
                        <a:buFont typeface="Wingdings" panose="05000000000000000000" pitchFamily="2" charset="2"/>
                        <a:buNone/>
                        <a:tabLst/>
                      </a:pPr>
                      <a:r>
                        <a:rPr kumimoji="0" lang="zh-CN" altLang="en-US" sz="2400" b="1" i="0" u="none" strike="noStrike" cap="none" normalizeH="0" baseline="0">
                          <a:ln>
                            <a:noFill/>
                          </a:ln>
                          <a:solidFill>
                            <a:schemeClr val="tx1"/>
                          </a:solidFill>
                          <a:effectLst/>
                          <a:latin typeface="Arial" panose="020B0604020202020204" pitchFamily="34" charset="0"/>
                          <a:ea typeface="宋体" panose="02010600030101010101" pitchFamily="2" charset="-122"/>
                        </a:rPr>
                        <a:t>条件</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0033CC"/>
                        </a:buClr>
                        <a:buFont typeface="Wingdings" panose="05000000000000000000" pitchFamily="2" charset="2"/>
                        <a:defRPr sz="2800" b="1">
                          <a:solidFill>
                            <a:schemeClr val="tx1"/>
                          </a:solidFill>
                          <a:latin typeface="Arial" panose="020B0604020202020204" pitchFamily="34" charset="0"/>
                          <a:ea typeface="宋体" panose="02010600030101010101" pitchFamily="2" charset="-122"/>
                        </a:defRPr>
                      </a:lvl1pPr>
                      <a:lvl2pPr marL="449263">
                        <a:spcBef>
                          <a:spcPct val="20000"/>
                        </a:spcBef>
                        <a:buClr>
                          <a:srgbClr val="0033CC"/>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2pPr>
                      <a:lvl3pPr marL="890588">
                        <a:spcBef>
                          <a:spcPct val="20000"/>
                        </a:spcBef>
                        <a:buClr>
                          <a:srgbClr val="0033CC"/>
                        </a:buClr>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295400">
                        <a:spcBef>
                          <a:spcPct val="20000"/>
                        </a:spcBef>
                        <a:buClr>
                          <a:srgbClr val="0033CC"/>
                        </a:buClr>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4pPr>
                      <a:lvl5pPr marL="1682750">
                        <a:spcBef>
                          <a:spcPct val="20000"/>
                        </a:spcBef>
                        <a:buClr>
                          <a:srgbClr val="0033CC"/>
                        </a:buClr>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5pPr>
                      <a:lvl6pPr marL="2139950" fontAlgn="base">
                        <a:spcBef>
                          <a:spcPct val="20000"/>
                        </a:spcBef>
                        <a:spcAft>
                          <a:spcPct val="0"/>
                        </a:spcAft>
                        <a:buClr>
                          <a:srgbClr val="0033CC"/>
                        </a:buClr>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6pPr>
                      <a:lvl7pPr marL="2597150" fontAlgn="base">
                        <a:spcBef>
                          <a:spcPct val="20000"/>
                        </a:spcBef>
                        <a:spcAft>
                          <a:spcPct val="0"/>
                        </a:spcAft>
                        <a:buClr>
                          <a:srgbClr val="0033CC"/>
                        </a:buClr>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7pPr>
                      <a:lvl8pPr marL="3054350" fontAlgn="base">
                        <a:spcBef>
                          <a:spcPct val="20000"/>
                        </a:spcBef>
                        <a:spcAft>
                          <a:spcPct val="0"/>
                        </a:spcAft>
                        <a:buClr>
                          <a:srgbClr val="0033CC"/>
                        </a:buClr>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8pPr>
                      <a:lvl9pPr marL="3511550" fontAlgn="base">
                        <a:spcBef>
                          <a:spcPct val="20000"/>
                        </a:spcBef>
                        <a:spcAft>
                          <a:spcPct val="0"/>
                        </a:spcAft>
                        <a:buClr>
                          <a:srgbClr val="0033CC"/>
                        </a:buClr>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0033CC"/>
                        </a:buClr>
                        <a:buSzTx/>
                        <a:buFont typeface="Wingdings" panose="05000000000000000000" pitchFamily="2" charset="2"/>
                        <a:buNone/>
                        <a:tabLst/>
                      </a:pPr>
                      <a:endParaRPr kumimoji="0" lang="zh-CN" altLang="zh-CN" sz="24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1025525">
                <a:tc>
                  <a:txBody>
                    <a:bodyPr/>
                    <a:lstStyle>
                      <a:lvl1pPr>
                        <a:spcBef>
                          <a:spcPct val="20000"/>
                        </a:spcBef>
                        <a:buClr>
                          <a:srgbClr val="0033CC"/>
                        </a:buClr>
                        <a:buFont typeface="Wingdings" panose="05000000000000000000" pitchFamily="2" charset="2"/>
                        <a:defRPr sz="2800" b="1">
                          <a:solidFill>
                            <a:schemeClr val="tx1"/>
                          </a:solidFill>
                          <a:latin typeface="Arial" panose="020B0604020202020204" pitchFamily="34" charset="0"/>
                          <a:ea typeface="宋体" panose="02010600030101010101" pitchFamily="2" charset="-122"/>
                        </a:defRPr>
                      </a:lvl1pPr>
                      <a:lvl2pPr marL="449263">
                        <a:spcBef>
                          <a:spcPct val="20000"/>
                        </a:spcBef>
                        <a:buClr>
                          <a:srgbClr val="0033CC"/>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2pPr>
                      <a:lvl3pPr marL="890588">
                        <a:spcBef>
                          <a:spcPct val="20000"/>
                        </a:spcBef>
                        <a:buClr>
                          <a:srgbClr val="0033CC"/>
                        </a:buClr>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295400">
                        <a:spcBef>
                          <a:spcPct val="20000"/>
                        </a:spcBef>
                        <a:buClr>
                          <a:srgbClr val="0033CC"/>
                        </a:buClr>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4pPr>
                      <a:lvl5pPr marL="1682750">
                        <a:spcBef>
                          <a:spcPct val="20000"/>
                        </a:spcBef>
                        <a:buClr>
                          <a:srgbClr val="0033CC"/>
                        </a:buClr>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5pPr>
                      <a:lvl6pPr marL="2139950" fontAlgn="base">
                        <a:spcBef>
                          <a:spcPct val="20000"/>
                        </a:spcBef>
                        <a:spcAft>
                          <a:spcPct val="0"/>
                        </a:spcAft>
                        <a:buClr>
                          <a:srgbClr val="0033CC"/>
                        </a:buClr>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6pPr>
                      <a:lvl7pPr marL="2597150" fontAlgn="base">
                        <a:spcBef>
                          <a:spcPct val="20000"/>
                        </a:spcBef>
                        <a:spcAft>
                          <a:spcPct val="0"/>
                        </a:spcAft>
                        <a:buClr>
                          <a:srgbClr val="0033CC"/>
                        </a:buClr>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7pPr>
                      <a:lvl8pPr marL="3054350" fontAlgn="base">
                        <a:spcBef>
                          <a:spcPct val="20000"/>
                        </a:spcBef>
                        <a:spcAft>
                          <a:spcPct val="0"/>
                        </a:spcAft>
                        <a:buClr>
                          <a:srgbClr val="0033CC"/>
                        </a:buClr>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8pPr>
                      <a:lvl9pPr marL="3511550" fontAlgn="base">
                        <a:spcBef>
                          <a:spcPct val="20000"/>
                        </a:spcBef>
                        <a:spcAft>
                          <a:spcPct val="0"/>
                        </a:spcAft>
                        <a:buClr>
                          <a:srgbClr val="0033CC"/>
                        </a:buClr>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0033CC"/>
                        </a:buClr>
                        <a:buSzTx/>
                        <a:buFont typeface="Wingdings" panose="05000000000000000000" pitchFamily="2" charset="2"/>
                        <a:buNone/>
                        <a:tabLst/>
                      </a:pPr>
                      <a:r>
                        <a:rPr kumimoji="0" lang="zh-CN" altLang="en-US" sz="2400" b="1" i="0" u="none" strike="noStrike" cap="none" normalizeH="0" baseline="0">
                          <a:ln>
                            <a:noFill/>
                          </a:ln>
                          <a:solidFill>
                            <a:schemeClr val="tx1"/>
                          </a:solidFill>
                          <a:effectLst/>
                          <a:latin typeface="Arial" panose="020B0604020202020204" pitchFamily="34" charset="0"/>
                          <a:ea typeface="宋体" panose="02010600030101010101" pitchFamily="2" charset="-122"/>
                        </a:rPr>
                        <a:t>备注</a:t>
                      </a:r>
                    </a:p>
                    <a:p>
                      <a:pPr marL="0" marR="0" lvl="0" indent="0" algn="l" defTabSz="914400" rtl="0" eaLnBrk="1" fontAlgn="base" latinLnBrk="0" hangingPunct="1">
                        <a:lnSpc>
                          <a:spcPct val="100000"/>
                        </a:lnSpc>
                        <a:spcBef>
                          <a:spcPct val="20000"/>
                        </a:spcBef>
                        <a:spcAft>
                          <a:spcPct val="0"/>
                        </a:spcAft>
                        <a:buClr>
                          <a:srgbClr val="0033CC"/>
                        </a:buClr>
                        <a:buSzTx/>
                        <a:buFont typeface="Wingdings" panose="05000000000000000000" pitchFamily="2" charset="2"/>
                        <a:buNone/>
                        <a:tabLst/>
                      </a:pPr>
                      <a:endParaRPr kumimoji="0" lang="en-US" altLang="zh-CN" sz="24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0033CC"/>
                        </a:buClr>
                        <a:buFont typeface="Wingdings" panose="05000000000000000000" pitchFamily="2" charset="2"/>
                        <a:defRPr sz="2800" b="1">
                          <a:solidFill>
                            <a:schemeClr val="tx1"/>
                          </a:solidFill>
                          <a:latin typeface="Arial" panose="020B0604020202020204" pitchFamily="34" charset="0"/>
                          <a:ea typeface="宋体" panose="02010600030101010101" pitchFamily="2" charset="-122"/>
                        </a:defRPr>
                      </a:lvl1pPr>
                      <a:lvl2pPr marL="449263">
                        <a:spcBef>
                          <a:spcPct val="20000"/>
                        </a:spcBef>
                        <a:buClr>
                          <a:srgbClr val="0033CC"/>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2pPr>
                      <a:lvl3pPr marL="890588">
                        <a:spcBef>
                          <a:spcPct val="20000"/>
                        </a:spcBef>
                        <a:buClr>
                          <a:srgbClr val="0033CC"/>
                        </a:buClr>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295400">
                        <a:spcBef>
                          <a:spcPct val="20000"/>
                        </a:spcBef>
                        <a:buClr>
                          <a:srgbClr val="0033CC"/>
                        </a:buClr>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4pPr>
                      <a:lvl5pPr marL="1682750">
                        <a:spcBef>
                          <a:spcPct val="20000"/>
                        </a:spcBef>
                        <a:buClr>
                          <a:srgbClr val="0033CC"/>
                        </a:buClr>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5pPr>
                      <a:lvl6pPr marL="2139950" fontAlgn="base">
                        <a:spcBef>
                          <a:spcPct val="20000"/>
                        </a:spcBef>
                        <a:spcAft>
                          <a:spcPct val="0"/>
                        </a:spcAft>
                        <a:buClr>
                          <a:srgbClr val="0033CC"/>
                        </a:buClr>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6pPr>
                      <a:lvl7pPr marL="2597150" fontAlgn="base">
                        <a:spcBef>
                          <a:spcPct val="20000"/>
                        </a:spcBef>
                        <a:spcAft>
                          <a:spcPct val="0"/>
                        </a:spcAft>
                        <a:buClr>
                          <a:srgbClr val="0033CC"/>
                        </a:buClr>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7pPr>
                      <a:lvl8pPr marL="3054350" fontAlgn="base">
                        <a:spcBef>
                          <a:spcPct val="20000"/>
                        </a:spcBef>
                        <a:spcAft>
                          <a:spcPct val="0"/>
                        </a:spcAft>
                        <a:buClr>
                          <a:srgbClr val="0033CC"/>
                        </a:buClr>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8pPr>
                      <a:lvl9pPr marL="3511550" fontAlgn="base">
                        <a:spcBef>
                          <a:spcPct val="20000"/>
                        </a:spcBef>
                        <a:spcAft>
                          <a:spcPct val="0"/>
                        </a:spcAft>
                        <a:buClr>
                          <a:srgbClr val="0033CC"/>
                        </a:buClr>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0033CC"/>
                        </a:buClr>
                        <a:buSzTx/>
                        <a:buFont typeface="Wingdings" panose="05000000000000000000" pitchFamily="2" charset="2"/>
                        <a:buNone/>
                        <a:tabLst/>
                      </a:pPr>
                      <a:r>
                        <a:rPr kumimoji="0" lang="zh-CN" altLang="en-US" sz="2400" b="1" i="0" u="none" strike="noStrike" cap="none" normalizeH="0" baseline="0">
                          <a:ln>
                            <a:noFill/>
                          </a:ln>
                          <a:solidFill>
                            <a:schemeClr val="tx1"/>
                          </a:solidFill>
                          <a:effectLst/>
                          <a:latin typeface="Arial" panose="020B0604020202020204" pitchFamily="34" charset="0"/>
                          <a:ea typeface="宋体" panose="02010600030101010101" pitchFamily="2" charset="-122"/>
                        </a:rPr>
                        <a:t>典型的</a:t>
                      </a:r>
                      <a:r>
                        <a:rPr kumimoji="0" lang="en-US" altLang="zh-CN" sz="2400" b="1" i="0" u="none" strike="noStrike" cap="none" normalizeH="0" baseline="0">
                          <a:ln>
                            <a:noFill/>
                          </a:ln>
                          <a:solidFill>
                            <a:schemeClr val="tx1"/>
                          </a:solidFill>
                          <a:effectLst/>
                          <a:latin typeface="Arial" panose="020B0604020202020204" pitchFamily="34" charset="0"/>
                          <a:ea typeface="宋体" panose="02010600030101010101" pitchFamily="2" charset="-122"/>
                        </a:rPr>
                        <a:t>MSE</a:t>
                      </a:r>
                      <a:r>
                        <a:rPr kumimoji="0" lang="zh-CN" altLang="en-US" sz="2400" b="1" i="0" u="none" strike="noStrike" cap="none" normalizeH="0" baseline="0">
                          <a:ln>
                            <a:noFill/>
                          </a:ln>
                          <a:solidFill>
                            <a:schemeClr val="tx1"/>
                          </a:solidFill>
                          <a:effectLst/>
                          <a:latin typeface="Arial" panose="020B0604020202020204" pitchFamily="34" charset="0"/>
                          <a:ea typeface="宋体" panose="02010600030101010101" pitchFamily="2" charset="-122"/>
                        </a:rPr>
                        <a:t>解。特别选择</a:t>
                      </a:r>
                      <a:r>
                        <a:rPr kumimoji="0" lang="en-US" altLang="zh-CN" sz="2400" b="1" i="0" u="none" strike="noStrike" cap="none" normalizeH="0" baseline="0">
                          <a:ln>
                            <a:noFill/>
                          </a:ln>
                          <a:solidFill>
                            <a:schemeClr val="tx1"/>
                          </a:solidFill>
                          <a:effectLst/>
                          <a:latin typeface="Arial" panose="020B0604020202020204" pitchFamily="34" charset="0"/>
                          <a:ea typeface="宋体" panose="02010600030101010101" pitchFamily="2" charset="-122"/>
                        </a:rPr>
                        <a:t>b</a:t>
                      </a:r>
                      <a:r>
                        <a:rPr kumimoji="0" lang="zh-CN" altLang="en-US" sz="2400" b="1" i="0" u="none" strike="noStrike" cap="none" normalizeH="0" baseline="0">
                          <a:ln>
                            <a:noFill/>
                          </a:ln>
                          <a:solidFill>
                            <a:schemeClr val="tx1"/>
                          </a:solidFill>
                          <a:effectLst/>
                          <a:latin typeface="Arial" panose="020B0604020202020204" pitchFamily="34" charset="0"/>
                          <a:ea typeface="宋体" panose="02010600030101010101" pitchFamily="2" charset="-122"/>
                        </a:rPr>
                        <a:t>，将获得</a:t>
                      </a:r>
                      <a:r>
                        <a:rPr kumimoji="0" lang="en-US" altLang="zh-CN" sz="2400" b="1" i="0" u="none" strike="noStrike" cap="none" normalizeH="0" baseline="0">
                          <a:ln>
                            <a:noFill/>
                          </a:ln>
                          <a:solidFill>
                            <a:schemeClr val="tx1"/>
                          </a:solidFill>
                          <a:effectLst/>
                          <a:latin typeface="Arial" panose="020B0604020202020204" pitchFamily="34" charset="0"/>
                          <a:ea typeface="宋体" panose="02010600030101010101" pitchFamily="2" charset="-122"/>
                        </a:rPr>
                        <a:t>Fisher</a:t>
                      </a:r>
                      <a:r>
                        <a:rPr kumimoji="0" lang="zh-CN" altLang="en-US" sz="2400" b="1" i="0" u="none" strike="noStrike" cap="none" normalizeH="0" baseline="0">
                          <a:ln>
                            <a:noFill/>
                          </a:ln>
                          <a:solidFill>
                            <a:schemeClr val="tx1"/>
                          </a:solidFill>
                          <a:effectLst/>
                          <a:latin typeface="Arial" panose="020B0604020202020204" pitchFamily="34" charset="0"/>
                          <a:ea typeface="宋体" panose="02010600030101010101" pitchFamily="2" charset="-122"/>
                        </a:rPr>
                        <a:t>线性判别和对贝叶斯判别的</a:t>
                      </a:r>
                      <a:r>
                        <a:rPr kumimoji="0" lang="en-US" altLang="zh-CN" sz="2400" b="1" i="0" u="none" strike="noStrike" cap="none" normalizeH="0" baseline="0">
                          <a:ln>
                            <a:noFill/>
                          </a:ln>
                          <a:solidFill>
                            <a:schemeClr val="tx1"/>
                          </a:solidFill>
                          <a:effectLst/>
                          <a:latin typeface="Arial" panose="020B0604020202020204" pitchFamily="34" charset="0"/>
                          <a:ea typeface="宋体" panose="02010600030101010101" pitchFamily="2" charset="-122"/>
                        </a:rPr>
                        <a:t>MSE</a:t>
                      </a:r>
                      <a:r>
                        <a:rPr kumimoji="0" lang="zh-CN" altLang="en-US" sz="2400" b="1" i="0" u="none" strike="noStrike" cap="none" normalizeH="0" baseline="0">
                          <a:ln>
                            <a:noFill/>
                          </a:ln>
                          <a:solidFill>
                            <a:schemeClr val="tx1"/>
                          </a:solidFill>
                          <a:effectLst/>
                          <a:latin typeface="Arial" panose="020B0604020202020204" pitchFamily="34" charset="0"/>
                          <a:ea typeface="宋体" panose="02010600030101010101" pitchFamily="2" charset="-122"/>
                        </a:rPr>
                        <a:t>逼近</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graphicFrame>
        <p:nvGraphicFramePr>
          <p:cNvPr id="98325" name="Object 37"/>
          <p:cNvGraphicFramePr>
            <a:graphicFrameLocks noChangeAspect="1"/>
          </p:cNvGraphicFramePr>
          <p:nvPr/>
        </p:nvGraphicFramePr>
        <p:xfrm>
          <a:off x="3995738" y="2060575"/>
          <a:ext cx="2447925" cy="585788"/>
        </p:xfrm>
        <a:graphic>
          <a:graphicData uri="http://schemas.openxmlformats.org/presentationml/2006/ole">
            <mc:AlternateContent xmlns:mc="http://schemas.openxmlformats.org/markup-compatibility/2006">
              <mc:Choice xmlns:v="urn:schemas-microsoft-com:vml" Requires="v">
                <p:oleObj spid="_x0000_s119819" name="Equation" r:id="rId3" imgW="3568700" imgH="774700" progId="Equation.DSMT4">
                  <p:embed/>
                </p:oleObj>
              </mc:Choice>
              <mc:Fallback>
                <p:oleObj name="Equation" r:id="rId3" imgW="3568700" imgH="7747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95738" y="2060575"/>
                        <a:ext cx="2447925" cy="585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8326" name="Object 38"/>
          <p:cNvGraphicFramePr>
            <a:graphicFrameLocks noChangeAspect="1"/>
          </p:cNvGraphicFramePr>
          <p:nvPr/>
        </p:nvGraphicFramePr>
        <p:xfrm>
          <a:off x="3708400" y="2997200"/>
          <a:ext cx="3168650" cy="696913"/>
        </p:xfrm>
        <a:graphic>
          <a:graphicData uri="http://schemas.openxmlformats.org/presentationml/2006/ole">
            <mc:AlternateContent xmlns:mc="http://schemas.openxmlformats.org/markup-compatibility/2006">
              <mc:Choice xmlns:v="urn:schemas-microsoft-com:vml" Requires="v">
                <p:oleObj spid="_x0000_s119820" name="Equation" r:id="rId5" imgW="4584700" imgH="914400" progId="Equation.DSMT4">
                  <p:embed/>
                </p:oleObj>
              </mc:Choice>
              <mc:Fallback>
                <p:oleObj name="Equation" r:id="rId5" imgW="4584700" imgH="91440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08400" y="2997200"/>
                        <a:ext cx="3168650" cy="696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8327" name="Object 39"/>
          <p:cNvGraphicFramePr>
            <a:graphicFrameLocks noChangeAspect="1"/>
          </p:cNvGraphicFramePr>
          <p:nvPr/>
        </p:nvGraphicFramePr>
        <p:xfrm>
          <a:off x="3924300" y="4076700"/>
          <a:ext cx="1800225" cy="442913"/>
        </p:xfrm>
        <a:graphic>
          <a:graphicData uri="http://schemas.openxmlformats.org/presentationml/2006/ole">
            <mc:AlternateContent xmlns:mc="http://schemas.openxmlformats.org/markup-compatibility/2006">
              <mc:Choice xmlns:v="urn:schemas-microsoft-com:vml" Requires="v">
                <p:oleObj spid="_x0000_s119821" name="Equation" r:id="rId7" imgW="2425700" imgH="596900" progId="Equation.DSMT4">
                  <p:embed/>
                </p:oleObj>
              </mc:Choice>
              <mc:Fallback>
                <p:oleObj name="Equation" r:id="rId7" imgW="2425700" imgH="59690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24300" y="4076700"/>
                        <a:ext cx="1800225" cy="442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04124362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p:txBody>
          <a:bodyPr/>
          <a:lstStyle/>
          <a:p>
            <a:pPr eaLnBrk="1" hangingPunct="1"/>
            <a:r>
              <a:rPr lang="zh-CN" altLang="en-US"/>
              <a:t>线性判别函数下降法（小结）</a:t>
            </a:r>
          </a:p>
        </p:txBody>
      </p:sp>
      <p:graphicFrame>
        <p:nvGraphicFramePr>
          <p:cNvPr id="251907" name="Group 3"/>
          <p:cNvGraphicFramePr>
            <a:graphicFrameLocks noGrp="1"/>
          </p:cNvGraphicFramePr>
          <p:nvPr/>
        </p:nvGraphicFramePr>
        <p:xfrm>
          <a:off x="684213" y="1341438"/>
          <a:ext cx="7920037" cy="4518025"/>
        </p:xfrm>
        <a:graphic>
          <a:graphicData uri="http://schemas.openxmlformats.org/drawingml/2006/table">
            <a:tbl>
              <a:tblPr/>
              <a:tblGrid>
                <a:gridCol w="1223962">
                  <a:extLst>
                    <a:ext uri="{9D8B030D-6E8A-4147-A177-3AD203B41FA5}">
                      <a16:colId xmlns:a16="http://schemas.microsoft.com/office/drawing/2014/main" val="20000"/>
                    </a:ext>
                  </a:extLst>
                </a:gridCol>
                <a:gridCol w="6696075">
                  <a:extLst>
                    <a:ext uri="{9D8B030D-6E8A-4147-A177-3AD203B41FA5}">
                      <a16:colId xmlns:a16="http://schemas.microsoft.com/office/drawing/2014/main" val="20001"/>
                    </a:ext>
                  </a:extLst>
                </a:gridCol>
              </a:tblGrid>
              <a:tr h="303213">
                <a:tc>
                  <a:txBody>
                    <a:bodyPr/>
                    <a:lstStyle>
                      <a:lvl1pPr>
                        <a:spcBef>
                          <a:spcPct val="20000"/>
                        </a:spcBef>
                        <a:buClr>
                          <a:srgbClr val="0033CC"/>
                        </a:buClr>
                        <a:buFont typeface="Wingdings" panose="05000000000000000000" pitchFamily="2" charset="2"/>
                        <a:defRPr sz="2800" b="1">
                          <a:solidFill>
                            <a:schemeClr val="tx1"/>
                          </a:solidFill>
                          <a:latin typeface="Arial" panose="020B0604020202020204" pitchFamily="34" charset="0"/>
                          <a:ea typeface="宋体" panose="02010600030101010101" pitchFamily="2" charset="-122"/>
                        </a:defRPr>
                      </a:lvl1pPr>
                      <a:lvl2pPr marL="449263">
                        <a:spcBef>
                          <a:spcPct val="20000"/>
                        </a:spcBef>
                        <a:buClr>
                          <a:srgbClr val="0033CC"/>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2pPr>
                      <a:lvl3pPr marL="890588">
                        <a:spcBef>
                          <a:spcPct val="20000"/>
                        </a:spcBef>
                        <a:buClr>
                          <a:srgbClr val="0033CC"/>
                        </a:buClr>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295400">
                        <a:spcBef>
                          <a:spcPct val="20000"/>
                        </a:spcBef>
                        <a:buClr>
                          <a:srgbClr val="0033CC"/>
                        </a:buClr>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4pPr>
                      <a:lvl5pPr marL="1682750">
                        <a:spcBef>
                          <a:spcPct val="20000"/>
                        </a:spcBef>
                        <a:buClr>
                          <a:srgbClr val="0033CC"/>
                        </a:buClr>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5pPr>
                      <a:lvl6pPr marL="2139950" fontAlgn="base">
                        <a:spcBef>
                          <a:spcPct val="20000"/>
                        </a:spcBef>
                        <a:spcAft>
                          <a:spcPct val="0"/>
                        </a:spcAft>
                        <a:buClr>
                          <a:srgbClr val="0033CC"/>
                        </a:buClr>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6pPr>
                      <a:lvl7pPr marL="2597150" fontAlgn="base">
                        <a:spcBef>
                          <a:spcPct val="20000"/>
                        </a:spcBef>
                        <a:spcAft>
                          <a:spcPct val="0"/>
                        </a:spcAft>
                        <a:buClr>
                          <a:srgbClr val="0033CC"/>
                        </a:buClr>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7pPr>
                      <a:lvl8pPr marL="3054350" fontAlgn="base">
                        <a:spcBef>
                          <a:spcPct val="20000"/>
                        </a:spcBef>
                        <a:spcAft>
                          <a:spcPct val="0"/>
                        </a:spcAft>
                        <a:buClr>
                          <a:srgbClr val="0033CC"/>
                        </a:buClr>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8pPr>
                      <a:lvl9pPr marL="3511550" fontAlgn="base">
                        <a:spcBef>
                          <a:spcPct val="20000"/>
                        </a:spcBef>
                        <a:spcAft>
                          <a:spcPct val="0"/>
                        </a:spcAft>
                        <a:buClr>
                          <a:srgbClr val="0033CC"/>
                        </a:buClr>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0033CC"/>
                        </a:buClr>
                        <a:buSzTx/>
                        <a:buFont typeface="Wingdings" panose="05000000000000000000" pitchFamily="2" charset="2"/>
                        <a:buNone/>
                        <a:tabLst/>
                      </a:pPr>
                      <a:r>
                        <a:rPr kumimoji="0" lang="zh-CN" altLang="en-US" sz="2400" b="1" i="0" u="none" strike="noStrike" cap="none" normalizeH="0" baseline="0">
                          <a:ln>
                            <a:noFill/>
                          </a:ln>
                          <a:solidFill>
                            <a:schemeClr val="tx1"/>
                          </a:solidFill>
                          <a:effectLst/>
                          <a:latin typeface="Arial" panose="020B0604020202020204" pitchFamily="34" charset="0"/>
                          <a:ea typeface="宋体" panose="02010600030101010101" pitchFamily="2" charset="-122"/>
                        </a:rPr>
                        <a:t>名称</a:t>
                      </a:r>
                    </a:p>
                  </a:txBody>
                  <a:tcPr horzOverflow="overflow">
                    <a:lnL cap="flat">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0033CC"/>
                        </a:buClr>
                        <a:buFont typeface="Wingdings" panose="05000000000000000000" pitchFamily="2" charset="2"/>
                        <a:defRPr sz="2800" b="1">
                          <a:solidFill>
                            <a:schemeClr val="tx1"/>
                          </a:solidFill>
                          <a:latin typeface="Arial" panose="020B0604020202020204" pitchFamily="34" charset="0"/>
                          <a:ea typeface="宋体" panose="02010600030101010101" pitchFamily="2" charset="-122"/>
                        </a:defRPr>
                      </a:lvl1pPr>
                      <a:lvl2pPr marL="449263">
                        <a:spcBef>
                          <a:spcPct val="20000"/>
                        </a:spcBef>
                        <a:buClr>
                          <a:srgbClr val="0033CC"/>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2pPr>
                      <a:lvl3pPr marL="890588">
                        <a:spcBef>
                          <a:spcPct val="20000"/>
                        </a:spcBef>
                        <a:buClr>
                          <a:srgbClr val="0033CC"/>
                        </a:buClr>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295400">
                        <a:spcBef>
                          <a:spcPct val="20000"/>
                        </a:spcBef>
                        <a:buClr>
                          <a:srgbClr val="0033CC"/>
                        </a:buClr>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4pPr>
                      <a:lvl5pPr marL="1682750">
                        <a:spcBef>
                          <a:spcPct val="20000"/>
                        </a:spcBef>
                        <a:buClr>
                          <a:srgbClr val="0033CC"/>
                        </a:buClr>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5pPr>
                      <a:lvl6pPr marL="2139950" fontAlgn="base">
                        <a:spcBef>
                          <a:spcPct val="20000"/>
                        </a:spcBef>
                        <a:spcAft>
                          <a:spcPct val="0"/>
                        </a:spcAft>
                        <a:buClr>
                          <a:srgbClr val="0033CC"/>
                        </a:buClr>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6pPr>
                      <a:lvl7pPr marL="2597150" fontAlgn="base">
                        <a:spcBef>
                          <a:spcPct val="20000"/>
                        </a:spcBef>
                        <a:spcAft>
                          <a:spcPct val="0"/>
                        </a:spcAft>
                        <a:buClr>
                          <a:srgbClr val="0033CC"/>
                        </a:buClr>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7pPr>
                      <a:lvl8pPr marL="3054350" fontAlgn="base">
                        <a:spcBef>
                          <a:spcPct val="20000"/>
                        </a:spcBef>
                        <a:spcAft>
                          <a:spcPct val="0"/>
                        </a:spcAft>
                        <a:buClr>
                          <a:srgbClr val="0033CC"/>
                        </a:buClr>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8pPr>
                      <a:lvl9pPr marL="3511550" fontAlgn="base">
                        <a:spcBef>
                          <a:spcPct val="20000"/>
                        </a:spcBef>
                        <a:spcAft>
                          <a:spcPct val="0"/>
                        </a:spcAft>
                        <a:buClr>
                          <a:srgbClr val="0033CC"/>
                        </a:buClr>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0033CC"/>
                        </a:buClr>
                        <a:buSzTx/>
                        <a:buFont typeface="Wingdings" panose="05000000000000000000" pitchFamily="2" charset="2"/>
                        <a:buNone/>
                        <a:tabLst/>
                      </a:pPr>
                      <a:r>
                        <a:rPr kumimoji="0" lang="zh-CN" altLang="en-US" sz="2400" b="1" i="0" u="none" strike="noStrike" cap="none" normalizeH="0" baseline="0">
                          <a:ln>
                            <a:noFill/>
                          </a:ln>
                          <a:solidFill>
                            <a:schemeClr val="tx1"/>
                          </a:solidFill>
                          <a:effectLst/>
                          <a:latin typeface="Arial" panose="020B0604020202020204" pitchFamily="34" charset="0"/>
                          <a:ea typeface="宋体" panose="02010600030101010101" pitchFamily="2" charset="-122"/>
                        </a:rPr>
                        <a:t>最小均方（</a:t>
                      </a:r>
                      <a:r>
                        <a:rPr kumimoji="0" lang="en-US" altLang="zh-CN" sz="2400" b="1" i="0" u="none" strike="noStrike" cap="none" normalizeH="0" baseline="0">
                          <a:ln>
                            <a:noFill/>
                          </a:ln>
                          <a:solidFill>
                            <a:schemeClr val="tx1"/>
                          </a:solidFill>
                          <a:effectLst/>
                          <a:latin typeface="Arial" panose="020B0604020202020204" pitchFamily="34" charset="0"/>
                          <a:ea typeface="宋体" panose="02010600030101010101" pitchFamily="2" charset="-122"/>
                        </a:rPr>
                        <a:t>LMS</a:t>
                      </a:r>
                      <a:r>
                        <a:rPr kumimoji="0" lang="zh-CN" altLang="en-US" sz="2400" b="1" i="0" u="none" strike="noStrike" cap="none" normalizeH="0" baseline="0">
                          <a:ln>
                            <a:noFill/>
                          </a:ln>
                          <a:solidFill>
                            <a:schemeClr val="tx1"/>
                          </a:solidFill>
                          <a:effectLst/>
                          <a:latin typeface="Arial" panose="020B0604020202020204" pitchFamily="34" charset="0"/>
                          <a:ea typeface="宋体" panose="02010600030101010101" pitchFamily="2" charset="-122"/>
                        </a:rPr>
                        <a:t>）法</a:t>
                      </a:r>
                    </a:p>
                  </a:txBody>
                  <a:tcPr horzOverflow="overflow">
                    <a:lnL w="12700"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984250">
                <a:tc>
                  <a:txBody>
                    <a:bodyPr/>
                    <a:lstStyle>
                      <a:lvl1pPr>
                        <a:spcBef>
                          <a:spcPct val="20000"/>
                        </a:spcBef>
                        <a:buClr>
                          <a:srgbClr val="0033CC"/>
                        </a:buClr>
                        <a:buFont typeface="Wingdings" panose="05000000000000000000" pitchFamily="2" charset="2"/>
                        <a:defRPr sz="2800" b="1">
                          <a:solidFill>
                            <a:schemeClr val="tx1"/>
                          </a:solidFill>
                          <a:latin typeface="Arial" panose="020B0604020202020204" pitchFamily="34" charset="0"/>
                          <a:ea typeface="宋体" panose="02010600030101010101" pitchFamily="2" charset="-122"/>
                        </a:defRPr>
                      </a:lvl1pPr>
                      <a:lvl2pPr marL="449263">
                        <a:spcBef>
                          <a:spcPct val="20000"/>
                        </a:spcBef>
                        <a:buClr>
                          <a:srgbClr val="0033CC"/>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2pPr>
                      <a:lvl3pPr marL="890588">
                        <a:spcBef>
                          <a:spcPct val="20000"/>
                        </a:spcBef>
                        <a:buClr>
                          <a:srgbClr val="0033CC"/>
                        </a:buClr>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295400">
                        <a:spcBef>
                          <a:spcPct val="20000"/>
                        </a:spcBef>
                        <a:buClr>
                          <a:srgbClr val="0033CC"/>
                        </a:buClr>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4pPr>
                      <a:lvl5pPr marL="1682750">
                        <a:spcBef>
                          <a:spcPct val="20000"/>
                        </a:spcBef>
                        <a:buClr>
                          <a:srgbClr val="0033CC"/>
                        </a:buClr>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5pPr>
                      <a:lvl6pPr marL="2139950" fontAlgn="base">
                        <a:spcBef>
                          <a:spcPct val="20000"/>
                        </a:spcBef>
                        <a:spcAft>
                          <a:spcPct val="0"/>
                        </a:spcAft>
                        <a:buClr>
                          <a:srgbClr val="0033CC"/>
                        </a:buClr>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6pPr>
                      <a:lvl7pPr marL="2597150" fontAlgn="base">
                        <a:spcBef>
                          <a:spcPct val="20000"/>
                        </a:spcBef>
                        <a:spcAft>
                          <a:spcPct val="0"/>
                        </a:spcAft>
                        <a:buClr>
                          <a:srgbClr val="0033CC"/>
                        </a:buClr>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7pPr>
                      <a:lvl8pPr marL="3054350" fontAlgn="base">
                        <a:spcBef>
                          <a:spcPct val="20000"/>
                        </a:spcBef>
                        <a:spcAft>
                          <a:spcPct val="0"/>
                        </a:spcAft>
                        <a:buClr>
                          <a:srgbClr val="0033CC"/>
                        </a:buClr>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8pPr>
                      <a:lvl9pPr marL="3511550" fontAlgn="base">
                        <a:spcBef>
                          <a:spcPct val="20000"/>
                        </a:spcBef>
                        <a:spcAft>
                          <a:spcPct val="0"/>
                        </a:spcAft>
                        <a:buClr>
                          <a:srgbClr val="0033CC"/>
                        </a:buClr>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0033CC"/>
                        </a:buClr>
                        <a:buSzTx/>
                        <a:buFont typeface="Wingdings" panose="05000000000000000000" pitchFamily="2" charset="2"/>
                        <a:buNone/>
                        <a:tabLst/>
                      </a:pPr>
                      <a:r>
                        <a:rPr kumimoji="0" lang="zh-CN" altLang="en-US" sz="2400" b="1" i="0" u="none" strike="noStrike" cap="none" normalizeH="0" baseline="0">
                          <a:ln>
                            <a:noFill/>
                          </a:ln>
                          <a:solidFill>
                            <a:schemeClr val="tx1"/>
                          </a:solidFill>
                          <a:effectLst/>
                          <a:latin typeface="Arial" panose="020B0604020202020204" pitchFamily="34" charset="0"/>
                          <a:ea typeface="宋体" panose="02010600030101010101" pitchFamily="2" charset="-122"/>
                        </a:rPr>
                        <a:t>准则</a:t>
                      </a:r>
                    </a:p>
                    <a:p>
                      <a:pPr marL="0" marR="0" lvl="0" indent="0" algn="l" defTabSz="914400" rtl="0" eaLnBrk="1" fontAlgn="base" latinLnBrk="0" hangingPunct="1">
                        <a:lnSpc>
                          <a:spcPct val="100000"/>
                        </a:lnSpc>
                        <a:spcBef>
                          <a:spcPct val="20000"/>
                        </a:spcBef>
                        <a:spcAft>
                          <a:spcPct val="0"/>
                        </a:spcAft>
                        <a:buClr>
                          <a:srgbClr val="0033CC"/>
                        </a:buClr>
                        <a:buSzTx/>
                        <a:buFont typeface="Wingdings" panose="05000000000000000000" pitchFamily="2" charset="2"/>
                        <a:buNone/>
                        <a:tabLst/>
                      </a:pPr>
                      <a:endParaRPr kumimoji="0" lang="en-US" altLang="zh-CN" sz="24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0033CC"/>
                        </a:buClr>
                        <a:buFont typeface="Wingdings" panose="05000000000000000000" pitchFamily="2" charset="2"/>
                        <a:defRPr sz="2800" b="1">
                          <a:solidFill>
                            <a:schemeClr val="tx1"/>
                          </a:solidFill>
                          <a:latin typeface="Arial" panose="020B0604020202020204" pitchFamily="34" charset="0"/>
                          <a:ea typeface="宋体" panose="02010600030101010101" pitchFamily="2" charset="-122"/>
                        </a:defRPr>
                      </a:lvl1pPr>
                      <a:lvl2pPr marL="449263">
                        <a:spcBef>
                          <a:spcPct val="20000"/>
                        </a:spcBef>
                        <a:buClr>
                          <a:srgbClr val="0033CC"/>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2pPr>
                      <a:lvl3pPr marL="890588">
                        <a:spcBef>
                          <a:spcPct val="20000"/>
                        </a:spcBef>
                        <a:buClr>
                          <a:srgbClr val="0033CC"/>
                        </a:buClr>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295400">
                        <a:spcBef>
                          <a:spcPct val="20000"/>
                        </a:spcBef>
                        <a:buClr>
                          <a:srgbClr val="0033CC"/>
                        </a:buClr>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4pPr>
                      <a:lvl5pPr marL="1682750">
                        <a:spcBef>
                          <a:spcPct val="20000"/>
                        </a:spcBef>
                        <a:buClr>
                          <a:srgbClr val="0033CC"/>
                        </a:buClr>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5pPr>
                      <a:lvl6pPr marL="2139950" fontAlgn="base">
                        <a:spcBef>
                          <a:spcPct val="20000"/>
                        </a:spcBef>
                        <a:spcAft>
                          <a:spcPct val="0"/>
                        </a:spcAft>
                        <a:buClr>
                          <a:srgbClr val="0033CC"/>
                        </a:buClr>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6pPr>
                      <a:lvl7pPr marL="2597150" fontAlgn="base">
                        <a:spcBef>
                          <a:spcPct val="20000"/>
                        </a:spcBef>
                        <a:spcAft>
                          <a:spcPct val="0"/>
                        </a:spcAft>
                        <a:buClr>
                          <a:srgbClr val="0033CC"/>
                        </a:buClr>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7pPr>
                      <a:lvl8pPr marL="3054350" fontAlgn="base">
                        <a:spcBef>
                          <a:spcPct val="20000"/>
                        </a:spcBef>
                        <a:spcAft>
                          <a:spcPct val="0"/>
                        </a:spcAft>
                        <a:buClr>
                          <a:srgbClr val="0033CC"/>
                        </a:buClr>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8pPr>
                      <a:lvl9pPr marL="3511550" fontAlgn="base">
                        <a:spcBef>
                          <a:spcPct val="20000"/>
                        </a:spcBef>
                        <a:spcAft>
                          <a:spcPct val="0"/>
                        </a:spcAft>
                        <a:buClr>
                          <a:srgbClr val="0033CC"/>
                        </a:buClr>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0033CC"/>
                        </a:buClr>
                        <a:buSzTx/>
                        <a:buFont typeface="Wingdings" panose="05000000000000000000" pitchFamily="2" charset="2"/>
                        <a:buNone/>
                        <a:tabLst/>
                      </a:pPr>
                      <a:endParaRPr kumimoji="0" lang="zh-CN" altLang="zh-CN" sz="24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025525">
                <a:tc>
                  <a:txBody>
                    <a:bodyPr/>
                    <a:lstStyle>
                      <a:lvl1pPr>
                        <a:spcBef>
                          <a:spcPct val="20000"/>
                        </a:spcBef>
                        <a:buClr>
                          <a:srgbClr val="0033CC"/>
                        </a:buClr>
                        <a:buFont typeface="Wingdings" panose="05000000000000000000" pitchFamily="2" charset="2"/>
                        <a:defRPr sz="2800" b="1">
                          <a:solidFill>
                            <a:schemeClr val="tx1"/>
                          </a:solidFill>
                          <a:latin typeface="Arial" panose="020B0604020202020204" pitchFamily="34" charset="0"/>
                          <a:ea typeface="宋体" panose="02010600030101010101" pitchFamily="2" charset="-122"/>
                        </a:defRPr>
                      </a:lvl1pPr>
                      <a:lvl2pPr marL="449263">
                        <a:spcBef>
                          <a:spcPct val="20000"/>
                        </a:spcBef>
                        <a:buClr>
                          <a:srgbClr val="0033CC"/>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2pPr>
                      <a:lvl3pPr marL="890588">
                        <a:spcBef>
                          <a:spcPct val="20000"/>
                        </a:spcBef>
                        <a:buClr>
                          <a:srgbClr val="0033CC"/>
                        </a:buClr>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295400">
                        <a:spcBef>
                          <a:spcPct val="20000"/>
                        </a:spcBef>
                        <a:buClr>
                          <a:srgbClr val="0033CC"/>
                        </a:buClr>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4pPr>
                      <a:lvl5pPr marL="1682750">
                        <a:spcBef>
                          <a:spcPct val="20000"/>
                        </a:spcBef>
                        <a:buClr>
                          <a:srgbClr val="0033CC"/>
                        </a:buClr>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5pPr>
                      <a:lvl6pPr marL="2139950" fontAlgn="base">
                        <a:spcBef>
                          <a:spcPct val="20000"/>
                        </a:spcBef>
                        <a:spcAft>
                          <a:spcPct val="0"/>
                        </a:spcAft>
                        <a:buClr>
                          <a:srgbClr val="0033CC"/>
                        </a:buClr>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6pPr>
                      <a:lvl7pPr marL="2597150" fontAlgn="base">
                        <a:spcBef>
                          <a:spcPct val="20000"/>
                        </a:spcBef>
                        <a:spcAft>
                          <a:spcPct val="0"/>
                        </a:spcAft>
                        <a:buClr>
                          <a:srgbClr val="0033CC"/>
                        </a:buClr>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7pPr>
                      <a:lvl8pPr marL="3054350" fontAlgn="base">
                        <a:spcBef>
                          <a:spcPct val="20000"/>
                        </a:spcBef>
                        <a:spcAft>
                          <a:spcPct val="0"/>
                        </a:spcAft>
                        <a:buClr>
                          <a:srgbClr val="0033CC"/>
                        </a:buClr>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8pPr>
                      <a:lvl9pPr marL="3511550" fontAlgn="base">
                        <a:spcBef>
                          <a:spcPct val="20000"/>
                        </a:spcBef>
                        <a:spcAft>
                          <a:spcPct val="0"/>
                        </a:spcAft>
                        <a:buClr>
                          <a:srgbClr val="0033CC"/>
                        </a:buClr>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0033CC"/>
                        </a:buClr>
                        <a:buSzTx/>
                        <a:buFont typeface="Wingdings" panose="05000000000000000000" pitchFamily="2" charset="2"/>
                        <a:buNone/>
                        <a:tabLst/>
                      </a:pPr>
                      <a:r>
                        <a:rPr kumimoji="0" lang="zh-CN" altLang="en-US" sz="2400" b="1" i="0" u="none" strike="noStrike" cap="none" normalizeH="0" baseline="0">
                          <a:ln>
                            <a:noFill/>
                          </a:ln>
                          <a:solidFill>
                            <a:schemeClr val="tx1"/>
                          </a:solidFill>
                          <a:effectLst/>
                          <a:latin typeface="Arial" panose="020B0604020202020204" pitchFamily="34" charset="0"/>
                          <a:ea typeface="宋体" panose="02010600030101010101" pitchFamily="2" charset="-122"/>
                        </a:rPr>
                        <a:t>算法</a:t>
                      </a:r>
                    </a:p>
                    <a:p>
                      <a:pPr marL="0" marR="0" lvl="0" indent="0" algn="l" defTabSz="914400" rtl="0" eaLnBrk="1" fontAlgn="base" latinLnBrk="0" hangingPunct="1">
                        <a:lnSpc>
                          <a:spcPct val="100000"/>
                        </a:lnSpc>
                        <a:spcBef>
                          <a:spcPct val="20000"/>
                        </a:spcBef>
                        <a:spcAft>
                          <a:spcPct val="0"/>
                        </a:spcAft>
                        <a:buClr>
                          <a:srgbClr val="0033CC"/>
                        </a:buClr>
                        <a:buSzTx/>
                        <a:buFont typeface="Wingdings" panose="05000000000000000000" pitchFamily="2" charset="2"/>
                        <a:buNone/>
                        <a:tabLst/>
                      </a:pPr>
                      <a:endParaRPr kumimoji="0" lang="en-US" altLang="zh-CN" sz="24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0033CC"/>
                        </a:buClr>
                        <a:buFont typeface="Wingdings" panose="05000000000000000000" pitchFamily="2" charset="2"/>
                        <a:defRPr sz="2800" b="1">
                          <a:solidFill>
                            <a:schemeClr val="tx1"/>
                          </a:solidFill>
                          <a:latin typeface="Arial" panose="020B0604020202020204" pitchFamily="34" charset="0"/>
                          <a:ea typeface="宋体" panose="02010600030101010101" pitchFamily="2" charset="-122"/>
                        </a:defRPr>
                      </a:lvl1pPr>
                      <a:lvl2pPr marL="449263">
                        <a:spcBef>
                          <a:spcPct val="20000"/>
                        </a:spcBef>
                        <a:buClr>
                          <a:srgbClr val="0033CC"/>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2pPr>
                      <a:lvl3pPr marL="890588">
                        <a:spcBef>
                          <a:spcPct val="20000"/>
                        </a:spcBef>
                        <a:buClr>
                          <a:srgbClr val="0033CC"/>
                        </a:buClr>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295400">
                        <a:spcBef>
                          <a:spcPct val="20000"/>
                        </a:spcBef>
                        <a:buClr>
                          <a:srgbClr val="0033CC"/>
                        </a:buClr>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4pPr>
                      <a:lvl5pPr marL="1682750">
                        <a:spcBef>
                          <a:spcPct val="20000"/>
                        </a:spcBef>
                        <a:buClr>
                          <a:srgbClr val="0033CC"/>
                        </a:buClr>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5pPr>
                      <a:lvl6pPr marL="2139950" fontAlgn="base">
                        <a:spcBef>
                          <a:spcPct val="20000"/>
                        </a:spcBef>
                        <a:spcAft>
                          <a:spcPct val="0"/>
                        </a:spcAft>
                        <a:buClr>
                          <a:srgbClr val="0033CC"/>
                        </a:buClr>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6pPr>
                      <a:lvl7pPr marL="2597150" fontAlgn="base">
                        <a:spcBef>
                          <a:spcPct val="20000"/>
                        </a:spcBef>
                        <a:spcAft>
                          <a:spcPct val="0"/>
                        </a:spcAft>
                        <a:buClr>
                          <a:srgbClr val="0033CC"/>
                        </a:buClr>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7pPr>
                      <a:lvl8pPr marL="3054350" fontAlgn="base">
                        <a:spcBef>
                          <a:spcPct val="20000"/>
                        </a:spcBef>
                        <a:spcAft>
                          <a:spcPct val="0"/>
                        </a:spcAft>
                        <a:buClr>
                          <a:srgbClr val="0033CC"/>
                        </a:buClr>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8pPr>
                      <a:lvl9pPr marL="3511550" fontAlgn="base">
                        <a:spcBef>
                          <a:spcPct val="20000"/>
                        </a:spcBef>
                        <a:spcAft>
                          <a:spcPct val="0"/>
                        </a:spcAft>
                        <a:buClr>
                          <a:srgbClr val="0033CC"/>
                        </a:buClr>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0033CC"/>
                        </a:buClr>
                        <a:buSzTx/>
                        <a:buFont typeface="Wingdings" panose="05000000000000000000" pitchFamily="2" charset="2"/>
                        <a:buNone/>
                        <a:tabLst/>
                      </a:pPr>
                      <a:endParaRPr kumimoji="0" lang="zh-CN" altLang="zh-CN" sz="24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025525">
                <a:tc>
                  <a:txBody>
                    <a:bodyPr/>
                    <a:lstStyle>
                      <a:lvl1pPr>
                        <a:spcBef>
                          <a:spcPct val="20000"/>
                        </a:spcBef>
                        <a:buClr>
                          <a:srgbClr val="0033CC"/>
                        </a:buClr>
                        <a:buFont typeface="Wingdings" panose="05000000000000000000" pitchFamily="2" charset="2"/>
                        <a:defRPr sz="2800" b="1">
                          <a:solidFill>
                            <a:schemeClr val="tx1"/>
                          </a:solidFill>
                          <a:latin typeface="Arial" panose="020B0604020202020204" pitchFamily="34" charset="0"/>
                          <a:ea typeface="宋体" panose="02010600030101010101" pitchFamily="2" charset="-122"/>
                        </a:defRPr>
                      </a:lvl1pPr>
                      <a:lvl2pPr marL="449263">
                        <a:spcBef>
                          <a:spcPct val="20000"/>
                        </a:spcBef>
                        <a:buClr>
                          <a:srgbClr val="0033CC"/>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2pPr>
                      <a:lvl3pPr marL="890588">
                        <a:spcBef>
                          <a:spcPct val="20000"/>
                        </a:spcBef>
                        <a:buClr>
                          <a:srgbClr val="0033CC"/>
                        </a:buClr>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295400">
                        <a:spcBef>
                          <a:spcPct val="20000"/>
                        </a:spcBef>
                        <a:buClr>
                          <a:srgbClr val="0033CC"/>
                        </a:buClr>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4pPr>
                      <a:lvl5pPr marL="1682750">
                        <a:spcBef>
                          <a:spcPct val="20000"/>
                        </a:spcBef>
                        <a:buClr>
                          <a:srgbClr val="0033CC"/>
                        </a:buClr>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5pPr>
                      <a:lvl6pPr marL="2139950" fontAlgn="base">
                        <a:spcBef>
                          <a:spcPct val="20000"/>
                        </a:spcBef>
                        <a:spcAft>
                          <a:spcPct val="0"/>
                        </a:spcAft>
                        <a:buClr>
                          <a:srgbClr val="0033CC"/>
                        </a:buClr>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6pPr>
                      <a:lvl7pPr marL="2597150" fontAlgn="base">
                        <a:spcBef>
                          <a:spcPct val="20000"/>
                        </a:spcBef>
                        <a:spcAft>
                          <a:spcPct val="0"/>
                        </a:spcAft>
                        <a:buClr>
                          <a:srgbClr val="0033CC"/>
                        </a:buClr>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7pPr>
                      <a:lvl8pPr marL="3054350" fontAlgn="base">
                        <a:spcBef>
                          <a:spcPct val="20000"/>
                        </a:spcBef>
                        <a:spcAft>
                          <a:spcPct val="0"/>
                        </a:spcAft>
                        <a:buClr>
                          <a:srgbClr val="0033CC"/>
                        </a:buClr>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8pPr>
                      <a:lvl9pPr marL="3511550" fontAlgn="base">
                        <a:spcBef>
                          <a:spcPct val="20000"/>
                        </a:spcBef>
                        <a:spcAft>
                          <a:spcPct val="0"/>
                        </a:spcAft>
                        <a:buClr>
                          <a:srgbClr val="0033CC"/>
                        </a:buClr>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0033CC"/>
                        </a:buClr>
                        <a:buSzTx/>
                        <a:buFont typeface="Wingdings" panose="05000000000000000000" pitchFamily="2" charset="2"/>
                        <a:buNone/>
                        <a:tabLst/>
                      </a:pPr>
                      <a:r>
                        <a:rPr kumimoji="0" lang="zh-CN" altLang="en-US" sz="2400" b="1" i="0" u="none" strike="noStrike" cap="none" normalizeH="0" baseline="0">
                          <a:ln>
                            <a:noFill/>
                          </a:ln>
                          <a:solidFill>
                            <a:schemeClr val="tx1"/>
                          </a:solidFill>
                          <a:effectLst/>
                          <a:latin typeface="Arial" panose="020B0604020202020204" pitchFamily="34" charset="0"/>
                          <a:ea typeface="宋体" panose="02010600030101010101" pitchFamily="2" charset="-122"/>
                        </a:rPr>
                        <a:t>条件</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0033CC"/>
                        </a:buClr>
                        <a:buFont typeface="Wingdings" panose="05000000000000000000" pitchFamily="2" charset="2"/>
                        <a:defRPr sz="2800" b="1">
                          <a:solidFill>
                            <a:schemeClr val="tx1"/>
                          </a:solidFill>
                          <a:latin typeface="Arial" panose="020B0604020202020204" pitchFamily="34" charset="0"/>
                          <a:ea typeface="宋体" panose="02010600030101010101" pitchFamily="2" charset="-122"/>
                        </a:defRPr>
                      </a:lvl1pPr>
                      <a:lvl2pPr marL="449263">
                        <a:spcBef>
                          <a:spcPct val="20000"/>
                        </a:spcBef>
                        <a:buClr>
                          <a:srgbClr val="0033CC"/>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2pPr>
                      <a:lvl3pPr marL="890588">
                        <a:spcBef>
                          <a:spcPct val="20000"/>
                        </a:spcBef>
                        <a:buClr>
                          <a:srgbClr val="0033CC"/>
                        </a:buClr>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295400">
                        <a:spcBef>
                          <a:spcPct val="20000"/>
                        </a:spcBef>
                        <a:buClr>
                          <a:srgbClr val="0033CC"/>
                        </a:buClr>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4pPr>
                      <a:lvl5pPr marL="1682750">
                        <a:spcBef>
                          <a:spcPct val="20000"/>
                        </a:spcBef>
                        <a:buClr>
                          <a:srgbClr val="0033CC"/>
                        </a:buClr>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5pPr>
                      <a:lvl6pPr marL="2139950" fontAlgn="base">
                        <a:spcBef>
                          <a:spcPct val="20000"/>
                        </a:spcBef>
                        <a:spcAft>
                          <a:spcPct val="0"/>
                        </a:spcAft>
                        <a:buClr>
                          <a:srgbClr val="0033CC"/>
                        </a:buClr>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6pPr>
                      <a:lvl7pPr marL="2597150" fontAlgn="base">
                        <a:spcBef>
                          <a:spcPct val="20000"/>
                        </a:spcBef>
                        <a:spcAft>
                          <a:spcPct val="0"/>
                        </a:spcAft>
                        <a:buClr>
                          <a:srgbClr val="0033CC"/>
                        </a:buClr>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7pPr>
                      <a:lvl8pPr marL="3054350" fontAlgn="base">
                        <a:spcBef>
                          <a:spcPct val="20000"/>
                        </a:spcBef>
                        <a:spcAft>
                          <a:spcPct val="0"/>
                        </a:spcAft>
                        <a:buClr>
                          <a:srgbClr val="0033CC"/>
                        </a:buClr>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8pPr>
                      <a:lvl9pPr marL="3511550" fontAlgn="base">
                        <a:spcBef>
                          <a:spcPct val="20000"/>
                        </a:spcBef>
                        <a:spcAft>
                          <a:spcPct val="0"/>
                        </a:spcAft>
                        <a:buClr>
                          <a:srgbClr val="0033CC"/>
                        </a:buClr>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0033CC"/>
                        </a:buClr>
                        <a:buSzTx/>
                        <a:buFont typeface="Wingdings" panose="05000000000000000000" pitchFamily="2" charset="2"/>
                        <a:buNone/>
                        <a:tabLst/>
                      </a:pPr>
                      <a:endParaRPr kumimoji="0" lang="zh-CN" altLang="zh-CN" sz="24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1025525">
                <a:tc>
                  <a:txBody>
                    <a:bodyPr/>
                    <a:lstStyle>
                      <a:lvl1pPr>
                        <a:spcBef>
                          <a:spcPct val="20000"/>
                        </a:spcBef>
                        <a:buClr>
                          <a:srgbClr val="0033CC"/>
                        </a:buClr>
                        <a:buFont typeface="Wingdings" panose="05000000000000000000" pitchFamily="2" charset="2"/>
                        <a:defRPr sz="2800" b="1">
                          <a:solidFill>
                            <a:schemeClr val="tx1"/>
                          </a:solidFill>
                          <a:latin typeface="Arial" panose="020B0604020202020204" pitchFamily="34" charset="0"/>
                          <a:ea typeface="宋体" panose="02010600030101010101" pitchFamily="2" charset="-122"/>
                        </a:defRPr>
                      </a:lvl1pPr>
                      <a:lvl2pPr marL="449263">
                        <a:spcBef>
                          <a:spcPct val="20000"/>
                        </a:spcBef>
                        <a:buClr>
                          <a:srgbClr val="0033CC"/>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2pPr>
                      <a:lvl3pPr marL="890588">
                        <a:spcBef>
                          <a:spcPct val="20000"/>
                        </a:spcBef>
                        <a:buClr>
                          <a:srgbClr val="0033CC"/>
                        </a:buClr>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295400">
                        <a:spcBef>
                          <a:spcPct val="20000"/>
                        </a:spcBef>
                        <a:buClr>
                          <a:srgbClr val="0033CC"/>
                        </a:buClr>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4pPr>
                      <a:lvl5pPr marL="1682750">
                        <a:spcBef>
                          <a:spcPct val="20000"/>
                        </a:spcBef>
                        <a:buClr>
                          <a:srgbClr val="0033CC"/>
                        </a:buClr>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5pPr>
                      <a:lvl6pPr marL="2139950" fontAlgn="base">
                        <a:spcBef>
                          <a:spcPct val="20000"/>
                        </a:spcBef>
                        <a:spcAft>
                          <a:spcPct val="0"/>
                        </a:spcAft>
                        <a:buClr>
                          <a:srgbClr val="0033CC"/>
                        </a:buClr>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6pPr>
                      <a:lvl7pPr marL="2597150" fontAlgn="base">
                        <a:spcBef>
                          <a:spcPct val="20000"/>
                        </a:spcBef>
                        <a:spcAft>
                          <a:spcPct val="0"/>
                        </a:spcAft>
                        <a:buClr>
                          <a:srgbClr val="0033CC"/>
                        </a:buClr>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7pPr>
                      <a:lvl8pPr marL="3054350" fontAlgn="base">
                        <a:spcBef>
                          <a:spcPct val="20000"/>
                        </a:spcBef>
                        <a:spcAft>
                          <a:spcPct val="0"/>
                        </a:spcAft>
                        <a:buClr>
                          <a:srgbClr val="0033CC"/>
                        </a:buClr>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8pPr>
                      <a:lvl9pPr marL="3511550" fontAlgn="base">
                        <a:spcBef>
                          <a:spcPct val="20000"/>
                        </a:spcBef>
                        <a:spcAft>
                          <a:spcPct val="0"/>
                        </a:spcAft>
                        <a:buClr>
                          <a:srgbClr val="0033CC"/>
                        </a:buClr>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0033CC"/>
                        </a:buClr>
                        <a:buSzTx/>
                        <a:buFont typeface="Wingdings" panose="05000000000000000000" pitchFamily="2" charset="2"/>
                        <a:buNone/>
                        <a:tabLst/>
                      </a:pPr>
                      <a:r>
                        <a:rPr kumimoji="0" lang="zh-CN" altLang="en-US" sz="2400" b="1" i="0" u="none" strike="noStrike" cap="none" normalizeH="0" baseline="0">
                          <a:ln>
                            <a:noFill/>
                          </a:ln>
                          <a:solidFill>
                            <a:schemeClr val="tx1"/>
                          </a:solidFill>
                          <a:effectLst/>
                          <a:latin typeface="Arial" panose="020B0604020202020204" pitchFamily="34" charset="0"/>
                          <a:ea typeface="宋体" panose="02010600030101010101" pitchFamily="2" charset="-122"/>
                        </a:rPr>
                        <a:t>备注</a:t>
                      </a:r>
                    </a:p>
                    <a:p>
                      <a:pPr marL="0" marR="0" lvl="0" indent="0" algn="l" defTabSz="914400" rtl="0" eaLnBrk="1" fontAlgn="base" latinLnBrk="0" hangingPunct="1">
                        <a:lnSpc>
                          <a:spcPct val="100000"/>
                        </a:lnSpc>
                        <a:spcBef>
                          <a:spcPct val="20000"/>
                        </a:spcBef>
                        <a:spcAft>
                          <a:spcPct val="0"/>
                        </a:spcAft>
                        <a:buClr>
                          <a:srgbClr val="0033CC"/>
                        </a:buClr>
                        <a:buSzTx/>
                        <a:buFont typeface="Wingdings" panose="05000000000000000000" pitchFamily="2" charset="2"/>
                        <a:buNone/>
                        <a:tabLst/>
                      </a:pPr>
                      <a:endParaRPr kumimoji="0" lang="en-US" altLang="zh-CN" sz="24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0033CC"/>
                        </a:buClr>
                        <a:buFont typeface="Wingdings" panose="05000000000000000000" pitchFamily="2" charset="2"/>
                        <a:defRPr sz="2800" b="1">
                          <a:solidFill>
                            <a:schemeClr val="tx1"/>
                          </a:solidFill>
                          <a:latin typeface="Arial" panose="020B0604020202020204" pitchFamily="34" charset="0"/>
                          <a:ea typeface="宋体" panose="02010600030101010101" pitchFamily="2" charset="-122"/>
                        </a:defRPr>
                      </a:lvl1pPr>
                      <a:lvl2pPr marL="449263">
                        <a:spcBef>
                          <a:spcPct val="20000"/>
                        </a:spcBef>
                        <a:buClr>
                          <a:srgbClr val="0033CC"/>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2pPr>
                      <a:lvl3pPr marL="890588">
                        <a:spcBef>
                          <a:spcPct val="20000"/>
                        </a:spcBef>
                        <a:buClr>
                          <a:srgbClr val="0033CC"/>
                        </a:buClr>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295400">
                        <a:spcBef>
                          <a:spcPct val="20000"/>
                        </a:spcBef>
                        <a:buClr>
                          <a:srgbClr val="0033CC"/>
                        </a:buClr>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4pPr>
                      <a:lvl5pPr marL="1682750">
                        <a:spcBef>
                          <a:spcPct val="20000"/>
                        </a:spcBef>
                        <a:buClr>
                          <a:srgbClr val="0033CC"/>
                        </a:buClr>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5pPr>
                      <a:lvl6pPr marL="2139950" fontAlgn="base">
                        <a:spcBef>
                          <a:spcPct val="20000"/>
                        </a:spcBef>
                        <a:spcAft>
                          <a:spcPct val="0"/>
                        </a:spcAft>
                        <a:buClr>
                          <a:srgbClr val="0033CC"/>
                        </a:buClr>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6pPr>
                      <a:lvl7pPr marL="2597150" fontAlgn="base">
                        <a:spcBef>
                          <a:spcPct val="20000"/>
                        </a:spcBef>
                        <a:spcAft>
                          <a:spcPct val="0"/>
                        </a:spcAft>
                        <a:buClr>
                          <a:srgbClr val="0033CC"/>
                        </a:buClr>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7pPr>
                      <a:lvl8pPr marL="3054350" fontAlgn="base">
                        <a:spcBef>
                          <a:spcPct val="20000"/>
                        </a:spcBef>
                        <a:spcAft>
                          <a:spcPct val="0"/>
                        </a:spcAft>
                        <a:buClr>
                          <a:srgbClr val="0033CC"/>
                        </a:buClr>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8pPr>
                      <a:lvl9pPr marL="3511550" fontAlgn="base">
                        <a:spcBef>
                          <a:spcPct val="20000"/>
                        </a:spcBef>
                        <a:spcAft>
                          <a:spcPct val="0"/>
                        </a:spcAft>
                        <a:buClr>
                          <a:srgbClr val="0033CC"/>
                        </a:buClr>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0033CC"/>
                        </a:buClr>
                        <a:buSzTx/>
                        <a:buFont typeface="Wingdings" panose="05000000000000000000" pitchFamily="2" charset="2"/>
                        <a:buNone/>
                        <a:tabLst/>
                      </a:pPr>
                      <a:r>
                        <a:rPr kumimoji="0" lang="zh-CN" altLang="en-US" sz="2400" b="1" i="0" u="none" strike="noStrike" cap="none" normalizeH="0" baseline="0">
                          <a:ln>
                            <a:noFill/>
                          </a:ln>
                          <a:solidFill>
                            <a:schemeClr val="tx1"/>
                          </a:solidFill>
                          <a:effectLst/>
                          <a:latin typeface="Arial" panose="020B0604020202020204" pitchFamily="34" charset="0"/>
                          <a:ea typeface="宋体" panose="02010600030101010101" pitchFamily="2" charset="-122"/>
                        </a:rPr>
                        <a:t>趋于极小化        的解</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graphicFrame>
        <p:nvGraphicFramePr>
          <p:cNvPr id="99349" name="Object 34"/>
          <p:cNvGraphicFramePr>
            <a:graphicFrameLocks noChangeAspect="1"/>
          </p:cNvGraphicFramePr>
          <p:nvPr/>
        </p:nvGraphicFramePr>
        <p:xfrm>
          <a:off x="2627313" y="1758950"/>
          <a:ext cx="5040312" cy="949325"/>
        </p:xfrm>
        <a:graphic>
          <a:graphicData uri="http://schemas.openxmlformats.org/presentationml/2006/ole">
            <mc:AlternateContent xmlns:mc="http://schemas.openxmlformats.org/markup-compatibility/2006">
              <mc:Choice xmlns:v="urn:schemas-microsoft-com:vml" Requires="v">
                <p:oleObj spid="_x0000_s120846" name="Equation" r:id="rId3" imgW="6883400" imgH="1295400" progId="Equation.DSMT4">
                  <p:embed/>
                </p:oleObj>
              </mc:Choice>
              <mc:Fallback>
                <p:oleObj name="Equation" r:id="rId3" imgW="6883400" imgH="12954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27313" y="1758950"/>
                        <a:ext cx="5040312" cy="949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51939" name="Object 35"/>
          <p:cNvGraphicFramePr>
            <a:graphicFrameLocks noChangeAspect="1"/>
          </p:cNvGraphicFramePr>
          <p:nvPr/>
        </p:nvGraphicFramePr>
        <p:xfrm>
          <a:off x="2627313" y="2997200"/>
          <a:ext cx="4883150" cy="527050"/>
        </p:xfrm>
        <a:graphic>
          <a:graphicData uri="http://schemas.openxmlformats.org/presentationml/2006/ole">
            <mc:AlternateContent xmlns:mc="http://schemas.openxmlformats.org/markup-compatibility/2006">
              <mc:Choice xmlns:v="urn:schemas-microsoft-com:vml" Requires="v">
                <p:oleObj spid="_x0000_s120847" name="Equation" r:id="rId5" imgW="8305800" imgH="812800" progId="Equation.DSMT4">
                  <p:embed/>
                </p:oleObj>
              </mc:Choice>
              <mc:Fallback>
                <p:oleObj name="Equation" r:id="rId5" imgW="8305800" imgH="81280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27313" y="2997200"/>
                        <a:ext cx="4883150" cy="527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9351" name="Object 36"/>
          <p:cNvGraphicFramePr>
            <a:graphicFrameLocks noChangeAspect="1"/>
          </p:cNvGraphicFramePr>
          <p:nvPr/>
        </p:nvGraphicFramePr>
        <p:xfrm>
          <a:off x="2268538" y="4076700"/>
          <a:ext cx="3527425" cy="514350"/>
        </p:xfrm>
        <a:graphic>
          <a:graphicData uri="http://schemas.openxmlformats.org/presentationml/2006/ole">
            <mc:AlternateContent xmlns:mc="http://schemas.openxmlformats.org/markup-compatibility/2006">
              <mc:Choice xmlns:v="urn:schemas-microsoft-com:vml" Requires="v">
                <p:oleObj spid="_x0000_s120848" name="Equation" r:id="rId7" imgW="3987800" imgH="685800" progId="Equation.DSMT4">
                  <p:embed/>
                </p:oleObj>
              </mc:Choice>
              <mc:Fallback>
                <p:oleObj name="Equation" r:id="rId7" imgW="3987800" imgH="68580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68538" y="4076700"/>
                        <a:ext cx="3527425" cy="514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9352" name="Object 37"/>
          <p:cNvGraphicFramePr>
            <a:graphicFrameLocks noChangeAspect="1"/>
          </p:cNvGraphicFramePr>
          <p:nvPr/>
        </p:nvGraphicFramePr>
        <p:xfrm>
          <a:off x="3773488" y="4868863"/>
          <a:ext cx="366712" cy="431800"/>
        </p:xfrm>
        <a:graphic>
          <a:graphicData uri="http://schemas.openxmlformats.org/presentationml/2006/ole">
            <mc:AlternateContent xmlns:mc="http://schemas.openxmlformats.org/markup-compatibility/2006">
              <mc:Choice xmlns:v="urn:schemas-microsoft-com:vml" Requires="v">
                <p:oleObj spid="_x0000_s120849" name="Equation" r:id="rId9" imgW="495085" imgH="583947" progId="Equation.DSMT4">
                  <p:embed/>
                </p:oleObj>
              </mc:Choice>
              <mc:Fallback>
                <p:oleObj name="Equation" r:id="rId9" imgW="495085" imgH="583947"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773488" y="4868863"/>
                        <a:ext cx="366712"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87233769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p:txBody>
          <a:bodyPr/>
          <a:lstStyle/>
          <a:p>
            <a:pPr eaLnBrk="1" hangingPunct="1"/>
            <a:r>
              <a:rPr lang="en-US" altLang="zh-CN" dirty="0"/>
              <a:t>3.4</a:t>
            </a:r>
            <a:r>
              <a:rPr lang="zh-CN" altLang="en-US" dirty="0"/>
              <a:t>多类别分类问题</a:t>
            </a:r>
          </a:p>
        </p:txBody>
      </p:sp>
      <p:sp>
        <p:nvSpPr>
          <p:cNvPr id="100355" name="Rectangle 3"/>
          <p:cNvSpPr>
            <a:spLocks noChangeArrowheads="1"/>
          </p:cNvSpPr>
          <p:nvPr/>
        </p:nvSpPr>
        <p:spPr bwMode="auto">
          <a:xfrm>
            <a:off x="0" y="33004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1" hangingPunct="1"/>
            <a:endParaRPr lang="zh-CN" altLang="en-US"/>
          </a:p>
        </p:txBody>
      </p:sp>
      <p:sp>
        <p:nvSpPr>
          <p:cNvPr id="100356" name="Rectangle 4"/>
          <p:cNvSpPr>
            <a:spLocks noChangeArrowheads="1"/>
          </p:cNvSpPr>
          <p:nvPr/>
        </p:nvSpPr>
        <p:spPr bwMode="auto">
          <a:xfrm>
            <a:off x="0" y="33004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1" hangingPunct="1"/>
            <a:endParaRPr lang="zh-CN" altLang="en-US"/>
          </a:p>
        </p:txBody>
      </p:sp>
      <p:sp>
        <p:nvSpPr>
          <p:cNvPr id="100357" name="内容占位符 1"/>
          <p:cNvSpPr>
            <a:spLocks noGrp="1"/>
          </p:cNvSpPr>
          <p:nvPr>
            <p:ph idx="1"/>
          </p:nvPr>
        </p:nvSpPr>
        <p:spPr>
          <a:xfrm>
            <a:off x="899592" y="1600200"/>
            <a:ext cx="7272808" cy="4876800"/>
          </a:xfrm>
        </p:spPr>
        <p:txBody>
          <a:bodyPr/>
          <a:lstStyle/>
          <a:p>
            <a:pPr marL="0" indent="0" eaLnBrk="1" hangingPunct="1">
              <a:buNone/>
            </a:pPr>
            <a:r>
              <a:rPr lang="zh-CN" altLang="en-US" dirty="0">
                <a:solidFill>
                  <a:srgbClr val="C00000"/>
                </a:solidFill>
              </a:rPr>
              <a:t>思路</a:t>
            </a:r>
            <a:r>
              <a:rPr lang="en-US" altLang="zh-CN" dirty="0">
                <a:solidFill>
                  <a:srgbClr val="C00000"/>
                </a:solidFill>
              </a:rPr>
              <a:t>1</a:t>
            </a:r>
            <a:r>
              <a:rPr lang="zh-CN" altLang="en-US" dirty="0">
                <a:solidFill>
                  <a:srgbClr val="C00000"/>
                </a:solidFill>
              </a:rPr>
              <a:t>：</a:t>
            </a:r>
            <a:r>
              <a:rPr lang="zh-CN" altLang="en-US" dirty="0"/>
              <a:t>构造多类别分类优化准则，直接实现多类别分类</a:t>
            </a:r>
            <a:endParaRPr lang="en-US" altLang="zh-CN" dirty="0"/>
          </a:p>
          <a:p>
            <a:pPr eaLnBrk="1" hangingPunct="1"/>
            <a:endParaRPr lang="en-US" altLang="zh-CN" dirty="0"/>
          </a:p>
          <a:p>
            <a:pPr marL="0" indent="0" eaLnBrk="1" hangingPunct="1">
              <a:buNone/>
            </a:pPr>
            <a:r>
              <a:rPr lang="zh-CN" altLang="en-US" dirty="0">
                <a:solidFill>
                  <a:srgbClr val="C00000"/>
                </a:solidFill>
              </a:rPr>
              <a:t>思路</a:t>
            </a:r>
            <a:r>
              <a:rPr lang="en-US" altLang="zh-CN" dirty="0">
                <a:solidFill>
                  <a:srgbClr val="C00000"/>
                </a:solidFill>
              </a:rPr>
              <a:t>2</a:t>
            </a:r>
            <a:r>
              <a:rPr lang="zh-CN" altLang="en-US" dirty="0">
                <a:solidFill>
                  <a:srgbClr val="C00000"/>
                </a:solidFill>
              </a:rPr>
              <a:t> ：</a:t>
            </a:r>
            <a:r>
              <a:rPr lang="zh-CN" altLang="en-US" dirty="0"/>
              <a:t>多分类问题转化为若干二分类问题</a:t>
            </a:r>
            <a:endParaRPr lang="en-US" altLang="zh-CN" dirty="0"/>
          </a:p>
          <a:p>
            <a:pPr lvl="1" eaLnBrk="1" hangingPunct="1"/>
            <a:r>
              <a:rPr lang="zh-CN" altLang="en-US" sz="2800" dirty="0"/>
              <a:t>一对多</a:t>
            </a:r>
            <a:endParaRPr lang="en-US" altLang="zh-CN" sz="2800" dirty="0"/>
          </a:p>
          <a:p>
            <a:pPr lvl="1" eaLnBrk="1" hangingPunct="1"/>
            <a:r>
              <a:rPr lang="zh-CN" altLang="en-US" sz="2800" dirty="0"/>
              <a:t>一对一</a:t>
            </a:r>
            <a:endParaRPr lang="en-US" altLang="zh-CN" sz="2800" dirty="0"/>
          </a:p>
          <a:p>
            <a:pPr lvl="1" eaLnBrk="1" hangingPunct="1"/>
            <a:r>
              <a:rPr lang="zh-CN" altLang="en-US" sz="2800" dirty="0"/>
              <a:t>多对多</a:t>
            </a:r>
          </a:p>
        </p:txBody>
      </p:sp>
    </p:spTree>
    <p:extLst>
      <p:ext uri="{BB962C8B-B14F-4D97-AF65-F5344CB8AC3E}">
        <p14:creationId xmlns:p14="http://schemas.microsoft.com/office/powerpoint/2010/main" val="361641416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03" name="Rectangle 3"/>
          <p:cNvSpPr>
            <a:spLocks noGrp="1" noChangeArrowheads="1"/>
          </p:cNvSpPr>
          <p:nvPr>
            <p:ph type="body" sz="half" idx="4294967295"/>
          </p:nvPr>
        </p:nvSpPr>
        <p:spPr>
          <a:xfrm>
            <a:off x="649609" y="1124744"/>
            <a:ext cx="8170863" cy="5472608"/>
          </a:xfrm>
          <a:noFill/>
        </p:spPr>
        <p:txBody>
          <a:bodyPr vert="horz" lIns="91440" tIns="45720" rIns="91440" bIns="45720" rtlCol="0">
            <a:normAutofit lnSpcReduction="10000"/>
          </a:bodyPr>
          <a:lstStyle/>
          <a:p>
            <a:pPr>
              <a:lnSpc>
                <a:spcPct val="150000"/>
              </a:lnSpc>
              <a:buClr>
                <a:srgbClr val="002060"/>
              </a:buClr>
              <a:buSzPct val="80000"/>
              <a:buFont typeface="Wingdings" pitchFamily="2" charset="2"/>
              <a:buChar char="p"/>
            </a:pPr>
            <a:endParaRPr lang="en-US" altLang="zh-CN" sz="2800" b="1" dirty="0">
              <a:latin typeface="Times New Roman" pitchFamily="18" charset="0"/>
              <a:ea typeface="宋体" pitchFamily="2" charset="-122"/>
              <a:cs typeface="Times New Roman" pitchFamily="18" charset="0"/>
            </a:endParaRPr>
          </a:p>
          <a:p>
            <a:pPr>
              <a:lnSpc>
                <a:spcPct val="150000"/>
              </a:lnSpc>
              <a:buClr>
                <a:srgbClr val="002060"/>
              </a:buClr>
              <a:buSzPct val="80000"/>
              <a:buFont typeface="Wingdings" pitchFamily="2" charset="2"/>
              <a:buChar char="p"/>
            </a:pPr>
            <a:endParaRPr lang="en-US" altLang="zh-CN" sz="2800" b="1" dirty="0">
              <a:latin typeface="Times New Roman" pitchFamily="18" charset="0"/>
              <a:ea typeface="宋体" pitchFamily="2" charset="-122"/>
              <a:cs typeface="Times New Roman" pitchFamily="18" charset="0"/>
            </a:endParaRPr>
          </a:p>
          <a:p>
            <a:pPr>
              <a:lnSpc>
                <a:spcPct val="150000"/>
              </a:lnSpc>
              <a:buClr>
                <a:srgbClr val="002060"/>
              </a:buClr>
              <a:buSzPct val="80000"/>
              <a:buFont typeface="Wingdings" pitchFamily="2" charset="2"/>
              <a:buChar char="p"/>
            </a:pPr>
            <a:endParaRPr lang="en-US" altLang="zh-CN" sz="2800" b="1" dirty="0">
              <a:latin typeface="Times New Roman" pitchFamily="18" charset="0"/>
              <a:ea typeface="宋体" pitchFamily="2" charset="-122"/>
              <a:cs typeface="Times New Roman" pitchFamily="18" charset="0"/>
            </a:endParaRPr>
          </a:p>
          <a:p>
            <a:pPr>
              <a:lnSpc>
                <a:spcPct val="150000"/>
              </a:lnSpc>
              <a:buClr>
                <a:srgbClr val="002060"/>
              </a:buClr>
              <a:buSzPct val="80000"/>
              <a:buFont typeface="Wingdings" pitchFamily="2" charset="2"/>
              <a:buChar char="p"/>
            </a:pPr>
            <a:endParaRPr lang="en-US" altLang="zh-CN" sz="2800" b="1" dirty="0">
              <a:latin typeface="Times New Roman" pitchFamily="18" charset="0"/>
              <a:ea typeface="宋体" pitchFamily="2" charset="-122"/>
              <a:cs typeface="Times New Roman" pitchFamily="18" charset="0"/>
            </a:endParaRPr>
          </a:p>
          <a:p>
            <a:pPr>
              <a:lnSpc>
                <a:spcPct val="150000"/>
              </a:lnSpc>
              <a:buClr>
                <a:srgbClr val="002060"/>
              </a:buClr>
              <a:buSzPct val="80000"/>
              <a:buFont typeface="Wingdings" pitchFamily="2" charset="2"/>
              <a:buChar char="p"/>
            </a:pPr>
            <a:r>
              <a:rPr lang="zh-CN" altLang="en-US" sz="2800" b="1" dirty="0">
                <a:latin typeface="Times New Roman" pitchFamily="18" charset="0"/>
                <a:ea typeface="宋体" pitchFamily="2" charset="-122"/>
                <a:cs typeface="Times New Roman" pitchFamily="18" charset="0"/>
              </a:rPr>
              <a:t>每一类模式可以用一个超平面与其它类别分开；</a:t>
            </a:r>
          </a:p>
          <a:p>
            <a:pPr>
              <a:lnSpc>
                <a:spcPct val="150000"/>
              </a:lnSpc>
              <a:buClr>
                <a:srgbClr val="002060"/>
              </a:buClr>
              <a:buSzPct val="80000"/>
              <a:buFont typeface="Wingdings" pitchFamily="2" charset="2"/>
              <a:buChar char="p"/>
            </a:pPr>
            <a:r>
              <a:rPr lang="zh-CN" altLang="en-US" sz="2800" b="1" dirty="0">
                <a:latin typeface="Times New Roman" pitchFamily="18" charset="0"/>
                <a:ea typeface="宋体" pitchFamily="2" charset="-122"/>
                <a:cs typeface="Times New Roman" pitchFamily="18" charset="0"/>
              </a:rPr>
              <a:t>这种情况可以把</a:t>
            </a:r>
            <a:r>
              <a:rPr lang="en-US" altLang="zh-CN" sz="2800" b="1" dirty="0">
                <a:latin typeface="Times New Roman" pitchFamily="18" charset="0"/>
                <a:ea typeface="宋体" pitchFamily="2" charset="-122"/>
                <a:cs typeface="Times New Roman" pitchFamily="18" charset="0"/>
              </a:rPr>
              <a:t>c</a:t>
            </a:r>
            <a:r>
              <a:rPr lang="zh-CN" altLang="en-US" sz="2800" b="1" dirty="0">
                <a:latin typeface="Times New Roman" pitchFamily="18" charset="0"/>
                <a:ea typeface="宋体" pitchFamily="2" charset="-122"/>
                <a:cs typeface="Times New Roman" pitchFamily="18" charset="0"/>
              </a:rPr>
              <a:t>个类别的多类问题分解为</a:t>
            </a:r>
            <a:r>
              <a:rPr lang="en-US" altLang="zh-CN" sz="2800" b="1" dirty="0">
                <a:latin typeface="Times New Roman" pitchFamily="18" charset="0"/>
                <a:ea typeface="宋体" pitchFamily="2" charset="-122"/>
                <a:cs typeface="Times New Roman" pitchFamily="18" charset="0"/>
              </a:rPr>
              <a:t>c</a:t>
            </a:r>
            <a:r>
              <a:rPr lang="zh-CN" altLang="en-US" sz="2800" b="1" dirty="0">
                <a:latin typeface="Times New Roman" pitchFamily="18" charset="0"/>
                <a:ea typeface="宋体" pitchFamily="2" charset="-122"/>
                <a:cs typeface="Times New Roman" pitchFamily="18" charset="0"/>
              </a:rPr>
              <a:t>个两类问题解决，需要</a:t>
            </a:r>
            <a:r>
              <a:rPr lang="en-US" altLang="zh-CN" sz="2800" b="1" dirty="0">
                <a:latin typeface="Times New Roman" pitchFamily="18" charset="0"/>
                <a:ea typeface="宋体" pitchFamily="2" charset="-122"/>
                <a:cs typeface="Times New Roman" pitchFamily="18" charset="0"/>
              </a:rPr>
              <a:t>c</a:t>
            </a:r>
            <a:r>
              <a:rPr lang="zh-CN" altLang="en-US" sz="2800" b="1" dirty="0">
                <a:latin typeface="Times New Roman" pitchFamily="18" charset="0"/>
                <a:ea typeface="宋体" pitchFamily="2" charset="-122"/>
                <a:cs typeface="Times New Roman" pitchFamily="18" charset="0"/>
              </a:rPr>
              <a:t>个线性分类界面；</a:t>
            </a:r>
          </a:p>
          <a:p>
            <a:pPr>
              <a:lnSpc>
                <a:spcPct val="150000"/>
              </a:lnSpc>
              <a:buClr>
                <a:srgbClr val="002060"/>
              </a:buClr>
              <a:buSzPct val="80000"/>
              <a:buFont typeface="Wingdings" pitchFamily="2" charset="2"/>
              <a:buChar char="p"/>
            </a:pPr>
            <a:r>
              <a:rPr lang="zh-CN" altLang="en-US" sz="2800" b="1" dirty="0">
                <a:latin typeface="Times New Roman" pitchFamily="18" charset="0"/>
                <a:ea typeface="宋体" pitchFamily="2" charset="-122"/>
                <a:cs typeface="Times New Roman" pitchFamily="18" charset="0"/>
              </a:rPr>
              <a:t>第</a:t>
            </a:r>
            <a:r>
              <a:rPr lang="en-US" altLang="zh-CN" sz="2800" i="1" dirty="0" err="1">
                <a:latin typeface="Times New Roman" pitchFamily="18" charset="0"/>
                <a:ea typeface="宋体" pitchFamily="2" charset="-122"/>
                <a:cs typeface="Times New Roman" pitchFamily="18" charset="0"/>
              </a:rPr>
              <a:t>i</a:t>
            </a:r>
            <a:r>
              <a:rPr lang="zh-CN" altLang="en-US" sz="2800" b="1" dirty="0">
                <a:latin typeface="Times New Roman" pitchFamily="18" charset="0"/>
                <a:ea typeface="宋体" pitchFamily="2" charset="-122"/>
                <a:cs typeface="Times New Roman" pitchFamily="18" charset="0"/>
              </a:rPr>
              <a:t>类与其它类别之间的判别函数：</a:t>
            </a:r>
          </a:p>
        </p:txBody>
      </p:sp>
      <p:sp>
        <p:nvSpPr>
          <p:cNvPr id="102402" name="Rectangle 2"/>
          <p:cNvSpPr>
            <a:spLocks noGrp="1" noChangeArrowheads="1"/>
          </p:cNvSpPr>
          <p:nvPr>
            <p:ph type="title"/>
          </p:nvPr>
        </p:nvSpPr>
        <p:spPr>
          <a:xfrm>
            <a:off x="457200" y="332656"/>
            <a:ext cx="8229600" cy="990600"/>
          </a:xfrm>
        </p:spPr>
        <p:txBody>
          <a:bodyPr/>
          <a:lstStyle/>
          <a:p>
            <a:pPr eaLnBrk="1" hangingPunct="1"/>
            <a:r>
              <a:rPr lang="en-US" altLang="zh-CN" dirty="0"/>
              <a:t>3.4.1</a:t>
            </a:r>
            <a:r>
              <a:rPr lang="zh-CN" altLang="zh-CN" dirty="0"/>
              <a:t>一对多方式</a:t>
            </a:r>
            <a:endParaRPr lang="zh-CN" altLang="en-US" dirty="0"/>
          </a:p>
        </p:txBody>
      </p:sp>
      <p:graphicFrame>
        <p:nvGraphicFramePr>
          <p:cNvPr id="102404" name="Object 4"/>
          <p:cNvGraphicFramePr>
            <a:graphicFrameLocks noGrp="1" noChangeAspect="1"/>
          </p:cNvGraphicFramePr>
          <p:nvPr>
            <p:ph idx="1"/>
            <p:extLst>
              <p:ext uri="{D42A27DB-BD31-4B8C-83A1-F6EECF244321}">
                <p14:modId xmlns:p14="http://schemas.microsoft.com/office/powerpoint/2010/main" val="60166683"/>
              </p:ext>
            </p:extLst>
          </p:nvPr>
        </p:nvGraphicFramePr>
        <p:xfrm>
          <a:off x="6300788" y="5897563"/>
          <a:ext cx="1655762" cy="469900"/>
        </p:xfrm>
        <a:graphic>
          <a:graphicData uri="http://schemas.openxmlformats.org/presentationml/2006/ole">
            <mc:AlternateContent xmlns:mc="http://schemas.openxmlformats.org/markup-compatibility/2006">
              <mc:Choice xmlns:v="urn:schemas-microsoft-com:vml" Requires="v">
                <p:oleObj spid="_x0000_s13376" name="Equation" r:id="rId3" imgW="2412720" imgH="685800" progId="Equation.DSMT4">
                  <p:embed/>
                </p:oleObj>
              </mc:Choice>
              <mc:Fallback>
                <p:oleObj name="Equation" r:id="rId3" imgW="2412720" imgH="685800" progId="Equation.DSMT4">
                  <p:embed/>
                  <p:pic>
                    <p:nvPicPr>
                      <p:cNvPr id="0" name=""/>
                      <p:cNvPicPr>
                        <a:picLocks noChangeAspect="1" noChangeArrowheads="1"/>
                      </p:cNvPicPr>
                      <p:nvPr/>
                    </p:nvPicPr>
                    <p:blipFill>
                      <a:blip r:embed="rId4"/>
                      <a:srcRect/>
                      <a:stretch>
                        <a:fillRect/>
                      </a:stretch>
                    </p:blipFill>
                    <p:spPr bwMode="auto">
                      <a:xfrm>
                        <a:off x="6300788" y="5897563"/>
                        <a:ext cx="1655762" cy="469900"/>
                      </a:xfrm>
                      <a:prstGeom prst="rect">
                        <a:avLst/>
                      </a:prstGeom>
                      <a:noFill/>
                      <a:ln>
                        <a:noFill/>
                      </a:ln>
                      <a:effectLst/>
                    </p:spPr>
                  </p:pic>
                </p:oleObj>
              </mc:Fallback>
            </mc:AlternateContent>
          </a:graphicData>
        </a:graphic>
      </p:graphicFrame>
      <p:sp>
        <p:nvSpPr>
          <p:cNvPr id="2" name="Rectangle 1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3" name="Object 2"/>
          <p:cNvGraphicFramePr>
            <a:graphicFrameLocks noChangeAspect="1"/>
          </p:cNvGraphicFramePr>
          <p:nvPr>
            <p:extLst>
              <p:ext uri="{D42A27DB-BD31-4B8C-83A1-F6EECF244321}">
                <p14:modId xmlns:p14="http://schemas.microsoft.com/office/powerpoint/2010/main" val="386799643"/>
              </p:ext>
            </p:extLst>
          </p:nvPr>
        </p:nvGraphicFramePr>
        <p:xfrm>
          <a:off x="2663343" y="1196752"/>
          <a:ext cx="3817313" cy="2773115"/>
        </p:xfrm>
        <a:graphic>
          <a:graphicData uri="http://schemas.openxmlformats.org/presentationml/2006/ole">
            <mc:AlternateContent xmlns:mc="http://schemas.openxmlformats.org/markup-compatibility/2006">
              <mc:Choice xmlns:v="urn:schemas-microsoft-com:vml" Requires="v">
                <p:oleObj spid="_x0000_s13377" name="Visio" r:id="rId5" imgW="3743987" imgH="2709020" progId="Visio.Drawing.11">
                  <p:embed/>
                </p:oleObj>
              </mc:Choice>
              <mc:Fallback>
                <p:oleObj name="Visio" r:id="rId5" imgW="3743987" imgH="2709020" progId="Visio.Drawing.11">
                  <p:embed/>
                  <p:pic>
                    <p:nvPicPr>
                      <p:cNvPr id="0" name="Object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63343" y="1196752"/>
                        <a:ext cx="3817313" cy="2773115"/>
                      </a:xfrm>
                      <a:prstGeom prst="rect">
                        <a:avLst/>
                      </a:prstGeom>
                      <a:noFill/>
                    </p:spPr>
                  </p:pic>
                </p:oleObj>
              </mc:Fallback>
            </mc:AlternateContent>
          </a:graphicData>
        </a:graphic>
      </p:graphicFrame>
    </p:spTree>
    <p:extLst>
      <p:ext uri="{BB962C8B-B14F-4D97-AF65-F5344CB8AC3E}">
        <p14:creationId xmlns:p14="http://schemas.microsoft.com/office/powerpoint/2010/main" val="209775301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3426" name="Rectangle 2"/>
          <p:cNvSpPr>
            <a:spLocks noGrp="1" noChangeArrowheads="1"/>
          </p:cNvSpPr>
          <p:nvPr>
            <p:ph type="title"/>
          </p:nvPr>
        </p:nvSpPr>
        <p:spPr/>
        <p:txBody>
          <a:bodyPr/>
          <a:lstStyle/>
          <a:p>
            <a:pPr eaLnBrk="1" hangingPunct="1"/>
            <a:r>
              <a:rPr lang="zh-CN" altLang="zh-CN"/>
              <a:t>一对多</a:t>
            </a:r>
            <a:r>
              <a:rPr lang="zh-CN" altLang="en-US"/>
              <a:t>判别规则</a:t>
            </a:r>
          </a:p>
        </p:txBody>
      </p:sp>
      <p:sp>
        <p:nvSpPr>
          <p:cNvPr id="103427" name="Rectangle 3"/>
          <p:cNvSpPr>
            <a:spLocks noGrp="1" noChangeArrowheads="1"/>
          </p:cNvSpPr>
          <p:nvPr>
            <p:ph type="body" idx="1"/>
          </p:nvPr>
        </p:nvSpPr>
        <p:spPr/>
        <p:txBody>
          <a:bodyPr/>
          <a:lstStyle/>
          <a:p>
            <a:pPr eaLnBrk="1" hangingPunct="1"/>
            <a:r>
              <a:rPr lang="zh-CN" altLang="en-US" dirty="0">
                <a:latin typeface="Times New Roman" pitchFamily="18" charset="0"/>
                <a:cs typeface="Times New Roman" pitchFamily="18" charset="0"/>
              </a:rPr>
              <a:t>若存在</a:t>
            </a:r>
            <a:r>
              <a:rPr lang="en-US" altLang="zh-CN" i="1" dirty="0" err="1">
                <a:latin typeface="Times New Roman" pitchFamily="18" charset="0"/>
                <a:cs typeface="Times New Roman" pitchFamily="18" charset="0"/>
              </a:rPr>
              <a:t>i</a:t>
            </a:r>
            <a:r>
              <a:rPr lang="zh-CN" altLang="en-US" dirty="0">
                <a:latin typeface="Times New Roman" pitchFamily="18" charset="0"/>
                <a:cs typeface="Times New Roman" pitchFamily="18" charset="0"/>
              </a:rPr>
              <a:t>，使得</a:t>
            </a:r>
            <a:r>
              <a:rPr lang="en-US" altLang="zh-CN" i="1" dirty="0" err="1">
                <a:latin typeface="Times New Roman" pitchFamily="18" charset="0"/>
                <a:cs typeface="Times New Roman" pitchFamily="18" charset="0"/>
              </a:rPr>
              <a:t>g</a:t>
            </a:r>
            <a:r>
              <a:rPr lang="en-US" altLang="zh-CN" i="1" baseline="-25000" dirty="0" err="1">
                <a:latin typeface="Times New Roman" pitchFamily="18" charset="0"/>
                <a:cs typeface="Times New Roman" pitchFamily="18" charset="0"/>
              </a:rPr>
              <a:t>i</a:t>
            </a:r>
            <a:r>
              <a:rPr lang="en-US" altLang="zh-CN" i="1" baseline="-25000" dirty="0">
                <a:latin typeface="Times New Roman" pitchFamily="18" charset="0"/>
                <a:cs typeface="Times New Roman" pitchFamily="18" charset="0"/>
              </a:rPr>
              <a:t> </a:t>
            </a:r>
            <a:r>
              <a:rPr lang="en-US" altLang="zh-CN" dirty="0">
                <a:latin typeface="Times New Roman" pitchFamily="18" charset="0"/>
                <a:cs typeface="Times New Roman" pitchFamily="18" charset="0"/>
              </a:rPr>
              <a:t>(</a:t>
            </a:r>
            <a:r>
              <a:rPr lang="en-US" altLang="zh-CN" b="1" dirty="0">
                <a:latin typeface="Times New Roman" pitchFamily="18" charset="0"/>
                <a:cs typeface="Times New Roman" pitchFamily="18" charset="0"/>
              </a:rPr>
              <a:t>x</a:t>
            </a:r>
            <a:r>
              <a:rPr lang="en-US" altLang="zh-CN" dirty="0">
                <a:latin typeface="Times New Roman" pitchFamily="18" charset="0"/>
                <a:cs typeface="Times New Roman" pitchFamily="18" charset="0"/>
              </a:rPr>
              <a:t>)&gt;0</a:t>
            </a:r>
            <a:r>
              <a:rPr lang="zh-CN" altLang="en-US" dirty="0">
                <a:latin typeface="Times New Roman" pitchFamily="18" charset="0"/>
                <a:cs typeface="Times New Roman" pitchFamily="18" charset="0"/>
              </a:rPr>
              <a:t>， </a:t>
            </a:r>
            <a:r>
              <a:rPr lang="en-US" altLang="zh-CN" dirty="0" err="1">
                <a:latin typeface="Times New Roman" pitchFamily="18" charset="0"/>
                <a:cs typeface="Times New Roman" pitchFamily="18" charset="0"/>
              </a:rPr>
              <a:t>g</a:t>
            </a:r>
            <a:r>
              <a:rPr lang="en-US" altLang="zh-CN" i="1" baseline="-25000" dirty="0" err="1">
                <a:latin typeface="Times New Roman" pitchFamily="18" charset="0"/>
                <a:cs typeface="Times New Roman" pitchFamily="18" charset="0"/>
              </a:rPr>
              <a:t>j</a:t>
            </a:r>
            <a:r>
              <a:rPr lang="en-US" altLang="zh-CN" i="1" baseline="-25000" dirty="0">
                <a:latin typeface="Times New Roman" pitchFamily="18" charset="0"/>
                <a:cs typeface="Times New Roman" pitchFamily="18" charset="0"/>
              </a:rPr>
              <a:t> </a:t>
            </a:r>
            <a:r>
              <a:rPr lang="en-US" altLang="zh-CN" dirty="0">
                <a:latin typeface="Times New Roman" pitchFamily="18" charset="0"/>
                <a:cs typeface="Times New Roman" pitchFamily="18" charset="0"/>
              </a:rPr>
              <a:t>(</a:t>
            </a:r>
            <a:r>
              <a:rPr lang="en-US" altLang="zh-CN" b="1" dirty="0">
                <a:latin typeface="Times New Roman" pitchFamily="18" charset="0"/>
                <a:cs typeface="Times New Roman" pitchFamily="18" charset="0"/>
              </a:rPr>
              <a:t>x</a:t>
            </a:r>
            <a:r>
              <a:rPr lang="en-US" altLang="zh-CN" dirty="0">
                <a:latin typeface="Times New Roman" pitchFamily="18" charset="0"/>
                <a:cs typeface="Times New Roman" pitchFamily="18" charset="0"/>
              </a:rPr>
              <a:t>)&lt;0</a:t>
            </a:r>
            <a:r>
              <a:rPr lang="zh-CN" altLang="en-US" dirty="0">
                <a:latin typeface="Times New Roman" pitchFamily="18" charset="0"/>
                <a:cs typeface="Times New Roman" pitchFamily="18" charset="0"/>
              </a:rPr>
              <a:t>，</a:t>
            </a:r>
            <a:r>
              <a:rPr lang="en-US" altLang="zh-CN" i="1" dirty="0" err="1">
                <a:latin typeface="Times New Roman" pitchFamily="18" charset="0"/>
                <a:cs typeface="Times New Roman" pitchFamily="18" charset="0"/>
              </a:rPr>
              <a:t>j</a:t>
            </a:r>
            <a:r>
              <a:rPr lang="en-US" altLang="zh-CN" dirty="0" err="1">
                <a:latin typeface="Times New Roman" pitchFamily="18" charset="0"/>
                <a:cs typeface="Times New Roman" pitchFamily="18" charset="0"/>
              </a:rPr>
              <a:t>≠</a:t>
            </a:r>
            <a:r>
              <a:rPr lang="en-US" altLang="zh-CN" i="1" dirty="0" err="1">
                <a:latin typeface="Times New Roman" pitchFamily="18" charset="0"/>
                <a:cs typeface="Times New Roman" pitchFamily="18" charset="0"/>
              </a:rPr>
              <a:t>i</a:t>
            </a:r>
            <a:r>
              <a:rPr lang="zh-CN" altLang="en-US" dirty="0">
                <a:latin typeface="Times New Roman" pitchFamily="18" charset="0"/>
                <a:cs typeface="Times New Roman" pitchFamily="18" charset="0"/>
              </a:rPr>
              <a:t>，则判别</a:t>
            </a:r>
            <a:r>
              <a:rPr lang="en-US" altLang="zh-CN" b="1" dirty="0">
                <a:latin typeface="Times New Roman" pitchFamily="18" charset="0"/>
                <a:cs typeface="Times New Roman" pitchFamily="18" charset="0"/>
              </a:rPr>
              <a:t>x</a:t>
            </a:r>
            <a:r>
              <a:rPr lang="zh-CN" altLang="en-US" dirty="0">
                <a:latin typeface="Times New Roman" pitchFamily="18" charset="0"/>
                <a:cs typeface="Times New Roman" pitchFamily="18" charset="0"/>
              </a:rPr>
              <a:t>属于</a:t>
            </a:r>
            <a:r>
              <a:rPr lang="el-GR" altLang="zh-CN" i="1" dirty="0">
                <a:latin typeface="Times New Roman" pitchFamily="18" charset="0"/>
                <a:cs typeface="Times New Roman" pitchFamily="18" charset="0"/>
              </a:rPr>
              <a:t>ω</a:t>
            </a:r>
            <a:r>
              <a:rPr lang="en-US" altLang="zh-CN" i="1" baseline="-25000" dirty="0" err="1">
                <a:latin typeface="Times New Roman" pitchFamily="18" charset="0"/>
                <a:cs typeface="Times New Roman" pitchFamily="18" charset="0"/>
              </a:rPr>
              <a:t>i</a:t>
            </a:r>
            <a:r>
              <a:rPr lang="en-US" altLang="zh-CN" i="1" baseline="-25000" dirty="0">
                <a:latin typeface="Times New Roman" pitchFamily="18" charset="0"/>
                <a:cs typeface="Times New Roman" pitchFamily="18" charset="0"/>
              </a:rPr>
              <a:t> </a:t>
            </a:r>
            <a:r>
              <a:rPr lang="zh-CN" altLang="en-US" dirty="0">
                <a:latin typeface="Times New Roman" pitchFamily="18" charset="0"/>
                <a:cs typeface="Times New Roman" pitchFamily="18" charset="0"/>
              </a:rPr>
              <a:t>类；</a:t>
            </a:r>
          </a:p>
          <a:p>
            <a:pPr eaLnBrk="1" hangingPunct="1"/>
            <a:r>
              <a:rPr lang="zh-CN" altLang="en-US" dirty="0">
                <a:latin typeface="Times New Roman" pitchFamily="18" charset="0"/>
                <a:cs typeface="Times New Roman" pitchFamily="18" charset="0"/>
              </a:rPr>
              <a:t>其它情况，拒识。</a:t>
            </a:r>
            <a:endParaRPr lang="zh-CN" altLang="el-GR" dirty="0">
              <a:latin typeface="Times New Roman" pitchFamily="18" charset="0"/>
              <a:cs typeface="Times New Roman" pitchFamily="18" charset="0"/>
            </a:endParaRPr>
          </a:p>
        </p:txBody>
      </p:sp>
      <p:sp>
        <p:nvSpPr>
          <p:cNvPr id="103428"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1" hangingPunct="1"/>
            <a:endParaRPr lang="zh-CN" altLang="en-US"/>
          </a:p>
        </p:txBody>
      </p:sp>
      <p:graphicFrame>
        <p:nvGraphicFramePr>
          <p:cNvPr id="103429" name="Object 5"/>
          <p:cNvGraphicFramePr>
            <a:graphicFrameLocks noChangeAspect="1"/>
          </p:cNvGraphicFramePr>
          <p:nvPr>
            <p:extLst>
              <p:ext uri="{D42A27DB-BD31-4B8C-83A1-F6EECF244321}">
                <p14:modId xmlns:p14="http://schemas.microsoft.com/office/powerpoint/2010/main" val="3318843506"/>
              </p:ext>
            </p:extLst>
          </p:nvPr>
        </p:nvGraphicFramePr>
        <p:xfrm>
          <a:off x="755973" y="3140968"/>
          <a:ext cx="4320530" cy="3170886"/>
        </p:xfrm>
        <a:graphic>
          <a:graphicData uri="http://schemas.openxmlformats.org/presentationml/2006/ole">
            <mc:AlternateContent xmlns:mc="http://schemas.openxmlformats.org/markup-compatibility/2006">
              <mc:Choice xmlns:v="urn:schemas-microsoft-com:vml" Requires="v">
                <p:oleObj spid="_x0000_s12324" name="Image" r:id="rId3" imgW="5625397" imgH="4126984" progId="PhotoshopElements.Image.3">
                  <p:embed/>
                </p:oleObj>
              </mc:Choice>
              <mc:Fallback>
                <p:oleObj name="Image" r:id="rId3" imgW="5625397" imgH="4126984" progId="PhotoshopElements.Image.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5973" y="3140968"/>
                        <a:ext cx="4320530" cy="3170886"/>
                      </a:xfrm>
                      <a:prstGeom prst="rect">
                        <a:avLst/>
                      </a:prstGeom>
                      <a:noFill/>
                      <a:ln>
                        <a:noFill/>
                      </a:ln>
                    </p:spPr>
                  </p:pic>
                </p:oleObj>
              </mc:Fallback>
            </mc:AlternateContent>
          </a:graphicData>
        </a:graphic>
      </p:graphicFrame>
      <p:sp>
        <p:nvSpPr>
          <p:cNvPr id="2" name="矩形 1"/>
          <p:cNvSpPr/>
          <p:nvPr/>
        </p:nvSpPr>
        <p:spPr>
          <a:xfrm>
            <a:off x="5867400" y="3357563"/>
            <a:ext cx="3176588" cy="954087"/>
          </a:xfrm>
          <a:prstGeom prst="rect">
            <a:avLst/>
          </a:prstGeom>
        </p:spPr>
        <p:txBody>
          <a:bodyPr>
            <a:spAutoFit/>
          </a:bodyPr>
          <a:lstStyle/>
          <a:p>
            <a:pPr eaLnBrk="1" hangingPunct="1">
              <a:defRPr/>
            </a:pPr>
            <a:r>
              <a:rPr lang="zh-CN" altLang="zh-CN" sz="2800" b="1" kern="100" dirty="0">
                <a:solidFill>
                  <a:srgbClr val="002060"/>
                </a:solidFill>
                <a:latin typeface="仿宋_GB2312" pitchFamily="49" charset="-122"/>
                <a:ea typeface="仿宋_GB2312" pitchFamily="49" charset="-122"/>
                <a:cs typeface="Times New Roman" panose="02020603050405020304" pitchFamily="18" charset="0"/>
              </a:rPr>
              <a:t>存在着多个区域无法确定其类别属性</a:t>
            </a:r>
            <a:endParaRPr lang="zh-CN" altLang="en-US" sz="2800" b="1" dirty="0">
              <a:solidFill>
                <a:srgbClr val="002060"/>
              </a:solidFill>
              <a:latin typeface="仿宋_GB2312" pitchFamily="49" charset="-122"/>
              <a:ea typeface="仿宋_GB2312" pitchFamily="49" charset="-122"/>
            </a:endParaRPr>
          </a:p>
        </p:txBody>
      </p:sp>
      <p:sp>
        <p:nvSpPr>
          <p:cNvPr id="7" name="Line 18"/>
          <p:cNvSpPr>
            <a:spLocks noChangeShapeType="1"/>
          </p:cNvSpPr>
          <p:nvPr/>
        </p:nvSpPr>
        <p:spPr bwMode="auto">
          <a:xfrm flipH="1">
            <a:off x="2916238" y="3833813"/>
            <a:ext cx="2720975" cy="1108075"/>
          </a:xfrm>
          <a:prstGeom prst="line">
            <a:avLst/>
          </a:prstGeom>
          <a:noFill/>
          <a:ln w="38100">
            <a:solidFill>
              <a:srgbClr val="00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26721179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p:txBody>
          <a:bodyPr/>
          <a:lstStyle/>
          <a:p>
            <a:pPr eaLnBrk="1" hangingPunct="1"/>
            <a:r>
              <a:rPr lang="en-US" altLang="zh-CN" dirty="0"/>
              <a:t>3.4.2 </a:t>
            </a:r>
            <a:r>
              <a:rPr lang="zh-CN" altLang="zh-CN" dirty="0"/>
              <a:t>一对一方式</a:t>
            </a:r>
          </a:p>
        </p:txBody>
      </p:sp>
      <p:sp>
        <p:nvSpPr>
          <p:cNvPr id="104451" name="Rectangle 3"/>
          <p:cNvSpPr>
            <a:spLocks noGrp="1" noChangeArrowheads="1"/>
          </p:cNvSpPr>
          <p:nvPr>
            <p:ph type="body" idx="1"/>
          </p:nvPr>
        </p:nvSpPr>
        <p:spPr>
          <a:xfrm>
            <a:off x="323850" y="1557338"/>
            <a:ext cx="8496300" cy="3536950"/>
          </a:xfrm>
        </p:spPr>
        <p:txBody>
          <a:bodyPr/>
          <a:lstStyle/>
          <a:p>
            <a:pPr eaLnBrk="1" hangingPunct="1">
              <a:lnSpc>
                <a:spcPct val="130000"/>
              </a:lnSpc>
            </a:pPr>
            <a:r>
              <a:rPr lang="zh-CN" altLang="en-US" dirty="0">
                <a:latin typeface="Times New Roman" panose="02020603050405020304" pitchFamily="18" charset="0"/>
                <a:cs typeface="Times New Roman" panose="02020603050405020304" pitchFamily="18" charset="0"/>
              </a:rPr>
              <a:t>每两个类别之间可以用一个超平面分开；</a:t>
            </a:r>
          </a:p>
          <a:p>
            <a:pPr eaLnBrk="1" hangingPunct="1">
              <a:lnSpc>
                <a:spcPct val="130000"/>
              </a:lnSpc>
            </a:pPr>
            <a:r>
              <a:rPr lang="en-US" altLang="zh-CN" dirty="0">
                <a:latin typeface="Times New Roman" panose="02020603050405020304" pitchFamily="18" charset="0"/>
                <a:cs typeface="Times New Roman" panose="02020603050405020304" pitchFamily="18" charset="0"/>
              </a:rPr>
              <a:t>c</a:t>
            </a:r>
            <a:r>
              <a:rPr lang="zh-CN" altLang="en-US" dirty="0">
                <a:latin typeface="Times New Roman" panose="02020603050405020304" pitchFamily="18" charset="0"/>
                <a:cs typeface="Times New Roman" panose="02020603050405020304" pitchFamily="18" charset="0"/>
              </a:rPr>
              <a:t>个类别的问题需要</a:t>
            </a:r>
            <a:r>
              <a:rPr lang="en-US" altLang="zh-CN" dirty="0">
                <a:latin typeface="Times New Roman" panose="02020603050405020304" pitchFamily="18" charset="0"/>
                <a:cs typeface="Times New Roman" panose="02020603050405020304" pitchFamily="18" charset="0"/>
              </a:rPr>
              <a:t>c(c-1)/2</a:t>
            </a:r>
            <a:r>
              <a:rPr lang="zh-CN" altLang="en-US" dirty="0">
                <a:latin typeface="Times New Roman" panose="02020603050405020304" pitchFamily="18" charset="0"/>
                <a:cs typeface="Times New Roman" panose="02020603050405020304" pitchFamily="18" charset="0"/>
              </a:rPr>
              <a:t>个线性分类界面；</a:t>
            </a:r>
          </a:p>
          <a:p>
            <a:pPr eaLnBrk="1" hangingPunct="1">
              <a:lnSpc>
                <a:spcPct val="130000"/>
              </a:lnSpc>
            </a:pPr>
            <a:r>
              <a:rPr lang="zh-CN" altLang="en-US" dirty="0">
                <a:latin typeface="Times New Roman" panose="02020603050405020304" pitchFamily="18" charset="0"/>
                <a:cs typeface="Times New Roman" panose="02020603050405020304" pitchFamily="18" charset="0"/>
              </a:rPr>
              <a:t>第</a:t>
            </a:r>
            <a:r>
              <a:rPr lang="en-US" altLang="zh-CN" dirty="0" err="1">
                <a:latin typeface="Times New Roman" panose="02020603050405020304" pitchFamily="18" charset="0"/>
                <a:cs typeface="Times New Roman" panose="02020603050405020304" pitchFamily="18" charset="0"/>
              </a:rPr>
              <a:t>i</a:t>
            </a:r>
            <a:r>
              <a:rPr lang="zh-CN" altLang="en-US" dirty="0">
                <a:latin typeface="Times New Roman" panose="02020603050405020304" pitchFamily="18" charset="0"/>
                <a:cs typeface="Times New Roman" panose="02020603050405020304" pitchFamily="18" charset="0"/>
              </a:rPr>
              <a:t>类与第</a:t>
            </a:r>
            <a:r>
              <a:rPr lang="en-US" altLang="zh-CN" dirty="0">
                <a:latin typeface="Times New Roman" panose="02020603050405020304" pitchFamily="18" charset="0"/>
                <a:cs typeface="Times New Roman" panose="02020603050405020304" pitchFamily="18" charset="0"/>
              </a:rPr>
              <a:t>j</a:t>
            </a:r>
            <a:r>
              <a:rPr lang="zh-CN" altLang="en-US" dirty="0">
                <a:latin typeface="Times New Roman" panose="02020603050405020304" pitchFamily="18" charset="0"/>
                <a:cs typeface="Times New Roman" panose="02020603050405020304" pitchFamily="18" charset="0"/>
              </a:rPr>
              <a:t>类之间的判别函数为：</a:t>
            </a:r>
          </a:p>
        </p:txBody>
      </p:sp>
      <p:sp>
        <p:nvSpPr>
          <p:cNvPr id="104452" name="Rectangle 4"/>
          <p:cNvSpPr>
            <a:spLocks noChangeArrowheads="1"/>
          </p:cNvSpPr>
          <p:nvPr/>
        </p:nvSpPr>
        <p:spPr bwMode="auto">
          <a:xfrm>
            <a:off x="0" y="33004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1" hangingPunct="1"/>
            <a:endParaRPr lang="zh-CN" altLang="en-US"/>
          </a:p>
        </p:txBody>
      </p:sp>
      <p:sp>
        <p:nvSpPr>
          <p:cNvPr id="104453"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1" hangingPunct="1"/>
            <a:endParaRPr lang="zh-CN" altLang="en-US"/>
          </a:p>
        </p:txBody>
      </p:sp>
      <p:graphicFrame>
        <p:nvGraphicFramePr>
          <p:cNvPr id="104454" name="Object 6"/>
          <p:cNvGraphicFramePr>
            <a:graphicFrameLocks noChangeAspect="1"/>
          </p:cNvGraphicFramePr>
          <p:nvPr>
            <p:extLst>
              <p:ext uri="{D42A27DB-BD31-4B8C-83A1-F6EECF244321}">
                <p14:modId xmlns:p14="http://schemas.microsoft.com/office/powerpoint/2010/main" val="2077709622"/>
              </p:ext>
            </p:extLst>
          </p:nvPr>
        </p:nvGraphicFramePr>
        <p:xfrm>
          <a:off x="2611438" y="3789363"/>
          <a:ext cx="2119312" cy="647700"/>
        </p:xfrm>
        <a:graphic>
          <a:graphicData uri="http://schemas.openxmlformats.org/presentationml/2006/ole">
            <mc:AlternateContent xmlns:mc="http://schemas.openxmlformats.org/markup-compatibility/2006">
              <mc:Choice xmlns:v="urn:schemas-microsoft-com:vml" Requires="v">
                <p:oleObj spid="_x0000_s11333" name="Equation" r:id="rId3" imgW="838080" imgH="253800" progId="Equation.DSMT4">
                  <p:embed/>
                </p:oleObj>
              </mc:Choice>
              <mc:Fallback>
                <p:oleObj name="Equation" r:id="rId3" imgW="838080" imgH="253800" progId="Equation.DSMT4">
                  <p:embed/>
                  <p:pic>
                    <p:nvPicPr>
                      <p:cNvPr id="0" name=""/>
                      <p:cNvPicPr>
                        <a:picLocks noChangeAspect="1" noChangeArrowheads="1"/>
                      </p:cNvPicPr>
                      <p:nvPr/>
                    </p:nvPicPr>
                    <p:blipFill>
                      <a:blip r:embed="rId4"/>
                      <a:srcRect/>
                      <a:stretch>
                        <a:fillRect/>
                      </a:stretch>
                    </p:blipFill>
                    <p:spPr bwMode="auto">
                      <a:xfrm>
                        <a:off x="2611438" y="3789363"/>
                        <a:ext cx="2119312"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4455" name="Rectangle 7"/>
          <p:cNvSpPr>
            <a:spLocks noChangeArrowheads="1"/>
          </p:cNvSpPr>
          <p:nvPr/>
        </p:nvSpPr>
        <p:spPr bwMode="auto">
          <a:xfrm>
            <a:off x="0" y="3333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1" hangingPunct="1"/>
            <a:endParaRPr lang="zh-CN" altLang="en-US"/>
          </a:p>
        </p:txBody>
      </p:sp>
      <p:graphicFrame>
        <p:nvGraphicFramePr>
          <p:cNvPr id="104456" name="Object 8"/>
          <p:cNvGraphicFramePr>
            <a:graphicFrameLocks noChangeAspect="1"/>
          </p:cNvGraphicFramePr>
          <p:nvPr/>
        </p:nvGraphicFramePr>
        <p:xfrm>
          <a:off x="5076825" y="3862388"/>
          <a:ext cx="936625" cy="566737"/>
        </p:xfrm>
        <a:graphic>
          <a:graphicData uri="http://schemas.openxmlformats.org/presentationml/2006/ole">
            <mc:AlternateContent xmlns:mc="http://schemas.openxmlformats.org/markup-compatibility/2006">
              <mc:Choice xmlns:v="urn:schemas-microsoft-com:vml" Requires="v">
                <p:oleObj spid="_x0000_s11334" name="Equation" r:id="rId5" imgW="317225" imgH="190335" progId="Equation.DSMT4">
                  <p:embed/>
                </p:oleObj>
              </mc:Choice>
              <mc:Fallback>
                <p:oleObj name="Equation" r:id="rId5" imgW="317225" imgH="190335"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76825" y="3862388"/>
                        <a:ext cx="936625" cy="566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03836587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p:txBody>
          <a:bodyPr/>
          <a:lstStyle/>
          <a:p>
            <a:pPr eaLnBrk="1" hangingPunct="1"/>
            <a:r>
              <a:rPr lang="zh-CN" altLang="zh-CN" dirty="0">
                <a:latin typeface="Times New Roman" panose="02020603050405020304" pitchFamily="18" charset="0"/>
                <a:cs typeface="Times New Roman" panose="02020603050405020304" pitchFamily="18" charset="0"/>
              </a:rPr>
              <a:t>一对一</a:t>
            </a:r>
            <a:r>
              <a:rPr lang="zh-CN" altLang="en-US" dirty="0">
                <a:latin typeface="Times New Roman" panose="02020603050405020304" pitchFamily="18" charset="0"/>
                <a:cs typeface="Times New Roman" panose="02020603050405020304" pitchFamily="18" charset="0"/>
              </a:rPr>
              <a:t>判别准则</a:t>
            </a:r>
          </a:p>
        </p:txBody>
      </p:sp>
      <p:sp>
        <p:nvSpPr>
          <p:cNvPr id="105475" name="Rectangle 3"/>
          <p:cNvSpPr>
            <a:spLocks noGrp="1" noChangeArrowheads="1"/>
          </p:cNvSpPr>
          <p:nvPr>
            <p:ph type="body" idx="1"/>
          </p:nvPr>
        </p:nvSpPr>
        <p:spPr>
          <a:xfrm>
            <a:off x="355600" y="1340768"/>
            <a:ext cx="8820150" cy="5040312"/>
          </a:xfrm>
        </p:spPr>
        <p:txBody>
          <a:bodyPr/>
          <a:lstStyle/>
          <a:p>
            <a:pPr eaLnBrk="1" hangingPunct="1">
              <a:lnSpc>
                <a:spcPct val="150000"/>
              </a:lnSpc>
            </a:pPr>
            <a:r>
              <a:rPr lang="zh-CN" altLang="en-US" dirty="0">
                <a:latin typeface="Times New Roman" panose="02020603050405020304" pitchFamily="18" charset="0"/>
                <a:cs typeface="Times New Roman" panose="02020603050405020304" pitchFamily="18" charset="0"/>
              </a:rPr>
              <a:t>如果对任意 </a:t>
            </a:r>
            <a:r>
              <a:rPr lang="en-US" altLang="zh-CN" i="1" dirty="0" err="1">
                <a:latin typeface="Times New Roman" panose="02020603050405020304" pitchFamily="18" charset="0"/>
                <a:cs typeface="Times New Roman" panose="02020603050405020304" pitchFamily="18" charset="0"/>
              </a:rPr>
              <a:t>j</a:t>
            </a:r>
            <a:r>
              <a:rPr lang="en-US" altLang="zh-CN" dirty="0" err="1">
                <a:latin typeface="Times New Roman" panose="02020603050405020304" pitchFamily="18" charset="0"/>
                <a:cs typeface="Times New Roman" panose="02020603050405020304" pitchFamily="18" charset="0"/>
              </a:rPr>
              <a:t>≠</a:t>
            </a:r>
            <a:r>
              <a:rPr lang="en-US" altLang="zh-CN" i="1" dirty="0" err="1">
                <a:latin typeface="Times New Roman" panose="02020603050405020304" pitchFamily="18" charset="0"/>
                <a:cs typeface="Times New Roman" panose="02020603050405020304" pitchFamily="18" charset="0"/>
              </a:rPr>
              <a:t>i</a:t>
            </a:r>
            <a:r>
              <a:rPr lang="en-US" altLang="zh-CN" dirty="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，有 </a:t>
            </a:r>
            <a:r>
              <a:rPr lang="en-US" altLang="zh-CN" i="1" dirty="0" err="1">
                <a:latin typeface="Times New Roman" panose="02020603050405020304" pitchFamily="18" charset="0"/>
                <a:cs typeface="Times New Roman" panose="02020603050405020304" pitchFamily="18" charset="0"/>
              </a:rPr>
              <a:t>g</a:t>
            </a:r>
            <a:r>
              <a:rPr lang="en-US" altLang="zh-CN" i="1" baseline="-25000" dirty="0" err="1">
                <a:latin typeface="Times New Roman" panose="02020603050405020304" pitchFamily="18" charset="0"/>
                <a:cs typeface="Times New Roman" panose="02020603050405020304" pitchFamily="18" charset="0"/>
              </a:rPr>
              <a:t>ij</a:t>
            </a:r>
            <a:r>
              <a:rPr lang="en-US" altLang="zh-CN" dirty="0">
                <a:latin typeface="Times New Roman" panose="02020603050405020304" pitchFamily="18" charset="0"/>
                <a:cs typeface="Times New Roman" panose="02020603050405020304" pitchFamily="18" charset="0"/>
              </a:rPr>
              <a:t>(</a:t>
            </a:r>
            <a:r>
              <a:rPr lang="en-US" altLang="zh-CN" b="0" dirty="0">
                <a:latin typeface="Times New Roman" panose="02020603050405020304" pitchFamily="18" charset="0"/>
                <a:cs typeface="Times New Roman" panose="02020603050405020304" pitchFamily="18" charset="0"/>
              </a:rPr>
              <a:t>x</a:t>
            </a:r>
            <a:r>
              <a:rPr lang="en-US" altLang="zh-CN" dirty="0">
                <a:latin typeface="Times New Roman" panose="02020603050405020304" pitchFamily="18" charset="0"/>
                <a:cs typeface="Times New Roman" panose="02020603050405020304" pitchFamily="18" charset="0"/>
              </a:rPr>
              <a:t>) ≥ 0 </a:t>
            </a:r>
            <a:r>
              <a:rPr lang="zh-CN" altLang="en-US" dirty="0">
                <a:latin typeface="Times New Roman" panose="02020603050405020304" pitchFamily="18" charset="0"/>
                <a:cs typeface="Times New Roman" panose="02020603050405020304" pitchFamily="18" charset="0"/>
              </a:rPr>
              <a:t>，则决策</a:t>
            </a:r>
            <a:r>
              <a:rPr lang="en-US" altLang="zh-CN" b="1" dirty="0">
                <a:latin typeface="Times New Roman" panose="02020603050405020304" pitchFamily="18" charset="0"/>
                <a:cs typeface="Times New Roman" panose="02020603050405020304" pitchFamily="18" charset="0"/>
              </a:rPr>
              <a:t>x</a:t>
            </a:r>
            <a:r>
              <a:rPr lang="zh-CN" altLang="en-US" dirty="0">
                <a:latin typeface="Times New Roman" panose="02020603050405020304" pitchFamily="18" charset="0"/>
                <a:cs typeface="Times New Roman" panose="02020603050405020304" pitchFamily="18" charset="0"/>
              </a:rPr>
              <a:t>属于</a:t>
            </a:r>
            <a:r>
              <a:rPr lang="el-GR" altLang="zh-CN" i="1" dirty="0">
                <a:latin typeface="Times New Roman" panose="02020603050405020304" pitchFamily="18" charset="0"/>
                <a:cs typeface="Times New Roman" panose="02020603050405020304" pitchFamily="18" charset="0"/>
              </a:rPr>
              <a:t>ω</a:t>
            </a:r>
            <a:r>
              <a:rPr lang="en-US" altLang="zh-CN" i="1" baseline="-25000" dirty="0" err="1">
                <a:latin typeface="Times New Roman" panose="02020603050405020304" pitchFamily="18" charset="0"/>
                <a:cs typeface="Times New Roman" panose="02020603050405020304" pitchFamily="18" charset="0"/>
              </a:rPr>
              <a:t>i</a:t>
            </a:r>
            <a:r>
              <a:rPr lang="zh-CN" altLang="en-US" dirty="0">
                <a:latin typeface="Times New Roman" panose="02020603050405020304" pitchFamily="18" charset="0"/>
                <a:cs typeface="Times New Roman" panose="02020603050405020304" pitchFamily="18" charset="0"/>
              </a:rPr>
              <a:t>。 </a:t>
            </a:r>
          </a:p>
          <a:p>
            <a:pPr eaLnBrk="1" hangingPunct="1">
              <a:lnSpc>
                <a:spcPct val="150000"/>
              </a:lnSpc>
            </a:pPr>
            <a:r>
              <a:rPr lang="zh-CN" altLang="en-US" dirty="0">
                <a:latin typeface="Times New Roman" panose="02020603050405020304" pitchFamily="18" charset="0"/>
                <a:cs typeface="Times New Roman" panose="02020603050405020304" pitchFamily="18" charset="0"/>
              </a:rPr>
              <a:t>其它情况，则拒识。</a:t>
            </a:r>
          </a:p>
        </p:txBody>
      </p:sp>
      <p:sp>
        <p:nvSpPr>
          <p:cNvPr id="5" name="矩形 4"/>
          <p:cNvSpPr/>
          <p:nvPr/>
        </p:nvSpPr>
        <p:spPr>
          <a:xfrm>
            <a:off x="899592" y="5713259"/>
            <a:ext cx="3455988" cy="461665"/>
          </a:xfrm>
          <a:prstGeom prst="rect">
            <a:avLst/>
          </a:prstGeom>
        </p:spPr>
        <p:txBody>
          <a:bodyPr>
            <a:spAutoFit/>
          </a:bodyPr>
          <a:lstStyle/>
          <a:p>
            <a:pPr eaLnBrk="1" hangingPunct="1">
              <a:defRPr/>
            </a:pPr>
            <a:r>
              <a:rPr lang="zh-CN" altLang="en-US" sz="2400" b="1" kern="100" dirty="0">
                <a:solidFill>
                  <a:srgbClr val="002060"/>
                </a:solidFill>
                <a:latin typeface="Times New Roman" panose="02020603050405020304" pitchFamily="18" charset="0"/>
                <a:ea typeface="仿宋_GB2312" pitchFamily="49" charset="-122"/>
                <a:cs typeface="Times New Roman" panose="02020603050405020304" pitchFamily="18" charset="0"/>
              </a:rPr>
              <a:t>可能存在拒识区域</a:t>
            </a:r>
            <a:endParaRPr lang="zh-CN" altLang="en-US" sz="2400" b="1" dirty="0">
              <a:solidFill>
                <a:srgbClr val="002060"/>
              </a:solidFill>
              <a:latin typeface="Times New Roman" panose="02020603050405020304" pitchFamily="18" charset="0"/>
              <a:ea typeface="仿宋_GB2312" pitchFamily="49" charset="-122"/>
              <a:cs typeface="Times New Roman" panose="02020603050405020304" pitchFamily="18" charset="0"/>
            </a:endParaRPr>
          </a:p>
        </p:txBody>
      </p:sp>
      <p:graphicFrame>
        <p:nvGraphicFramePr>
          <p:cNvPr id="105477" name="对象 5"/>
          <p:cNvGraphicFramePr>
            <a:graphicFrameLocks noChangeAspect="1"/>
          </p:cNvGraphicFramePr>
          <p:nvPr>
            <p:extLst>
              <p:ext uri="{D42A27DB-BD31-4B8C-83A1-F6EECF244321}">
                <p14:modId xmlns:p14="http://schemas.microsoft.com/office/powerpoint/2010/main" val="3791360780"/>
              </p:ext>
            </p:extLst>
          </p:nvPr>
        </p:nvGraphicFramePr>
        <p:xfrm>
          <a:off x="325438" y="2924373"/>
          <a:ext cx="3756025" cy="2622550"/>
        </p:xfrm>
        <a:graphic>
          <a:graphicData uri="http://schemas.openxmlformats.org/presentationml/2006/ole">
            <mc:AlternateContent xmlns:mc="http://schemas.openxmlformats.org/markup-compatibility/2006">
              <mc:Choice xmlns:v="urn:schemas-microsoft-com:vml" Requires="v">
                <p:oleObj spid="_x0000_s10311" name="Visio" r:id="rId4" imgW="3221831" imgH="2258854" progId="Visio.Drawing.11">
                  <p:embed/>
                </p:oleObj>
              </mc:Choice>
              <mc:Fallback>
                <p:oleObj name="Visio" r:id="rId4" imgW="3221831" imgH="2258854" progId="Visio.Drawing.1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5438" y="2924373"/>
                        <a:ext cx="3756025" cy="2622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5478" name="对象 6"/>
          <p:cNvGraphicFramePr>
            <a:graphicFrameLocks noChangeAspect="1"/>
          </p:cNvGraphicFramePr>
          <p:nvPr>
            <p:extLst>
              <p:ext uri="{D42A27DB-BD31-4B8C-83A1-F6EECF244321}">
                <p14:modId xmlns:p14="http://schemas.microsoft.com/office/powerpoint/2010/main" val="3655004202"/>
              </p:ext>
            </p:extLst>
          </p:nvPr>
        </p:nvGraphicFramePr>
        <p:xfrm>
          <a:off x="4933950" y="2852936"/>
          <a:ext cx="3563938" cy="2808287"/>
        </p:xfrm>
        <a:graphic>
          <a:graphicData uri="http://schemas.openxmlformats.org/presentationml/2006/ole">
            <mc:AlternateContent xmlns:mc="http://schemas.openxmlformats.org/markup-compatibility/2006">
              <mc:Choice xmlns:v="urn:schemas-microsoft-com:vml" Requires="v">
                <p:oleObj spid="_x0000_s10312" name="Visio" r:id="rId6" imgW="3091339" imgH="2447925" progId="Visio.Drawing.11">
                  <p:embed/>
                </p:oleObj>
              </mc:Choice>
              <mc:Fallback>
                <p:oleObj name="Visio" r:id="rId6" imgW="3091339" imgH="2447925" progId="Visio.Drawing.11">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33950" y="2852936"/>
                        <a:ext cx="3563938" cy="2808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5479" name="Line 18"/>
          <p:cNvSpPr>
            <a:spLocks noChangeShapeType="1"/>
          </p:cNvSpPr>
          <p:nvPr/>
        </p:nvSpPr>
        <p:spPr bwMode="auto">
          <a:xfrm>
            <a:off x="4070350" y="4176911"/>
            <a:ext cx="863600" cy="0"/>
          </a:xfrm>
          <a:prstGeom prst="line">
            <a:avLst/>
          </a:prstGeom>
          <a:noFill/>
          <a:ln w="38100">
            <a:solidFill>
              <a:srgbClr val="00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105480" name="矩形 2"/>
          <p:cNvSpPr>
            <a:spLocks noChangeArrowheads="1"/>
          </p:cNvSpPr>
          <p:nvPr/>
        </p:nvSpPr>
        <p:spPr bwMode="auto">
          <a:xfrm>
            <a:off x="5076825" y="5756473"/>
            <a:ext cx="327818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r>
              <a:rPr lang="zh-CN" altLang="en-US" sz="2400" b="1" dirty="0">
                <a:solidFill>
                  <a:srgbClr val="002060"/>
                </a:solidFill>
                <a:latin typeface="Times New Roman" panose="02020603050405020304" pitchFamily="18" charset="0"/>
                <a:ea typeface="仿宋_GB2312" pitchFamily="49" charset="-122"/>
                <a:cs typeface="Times New Roman" panose="02020603050405020304" pitchFamily="18" charset="0"/>
              </a:rPr>
              <a:t>调整分类界面可以消除</a:t>
            </a:r>
          </a:p>
        </p:txBody>
      </p:sp>
    </p:spTree>
    <p:extLst>
      <p:ext uri="{BB962C8B-B14F-4D97-AF65-F5344CB8AC3E}">
        <p14:creationId xmlns:p14="http://schemas.microsoft.com/office/powerpoint/2010/main" val="231481445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7522" name="Object 5"/>
          <p:cNvGraphicFramePr>
            <a:graphicFrameLocks noChangeAspect="1"/>
          </p:cNvGraphicFramePr>
          <p:nvPr>
            <p:extLst>
              <p:ext uri="{D42A27DB-BD31-4B8C-83A1-F6EECF244321}">
                <p14:modId xmlns:p14="http://schemas.microsoft.com/office/powerpoint/2010/main" val="1138598516"/>
              </p:ext>
            </p:extLst>
          </p:nvPr>
        </p:nvGraphicFramePr>
        <p:xfrm>
          <a:off x="1187450" y="3356992"/>
          <a:ext cx="7073900" cy="2981325"/>
        </p:xfrm>
        <a:graphic>
          <a:graphicData uri="http://schemas.openxmlformats.org/presentationml/2006/ole">
            <mc:AlternateContent xmlns:mc="http://schemas.openxmlformats.org/markup-compatibility/2006">
              <mc:Choice xmlns:v="urn:schemas-microsoft-com:vml" Requires="v">
                <p:oleObj spid="_x0000_s8295" name="Image" r:id="rId3" imgW="8977778" imgH="3784127" progId="PhotoshopElements.Image.3">
                  <p:embed/>
                </p:oleObj>
              </mc:Choice>
              <mc:Fallback>
                <p:oleObj name="Image" r:id="rId3" imgW="8977778" imgH="3784127" progId="PhotoshopElements.Image.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7450" y="3356992"/>
                        <a:ext cx="7073900" cy="298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 name="内容占位符 2"/>
          <p:cNvSpPr>
            <a:spLocks noGrp="1"/>
          </p:cNvSpPr>
          <p:nvPr>
            <p:ph idx="1"/>
          </p:nvPr>
        </p:nvSpPr>
        <p:spPr>
          <a:xfrm>
            <a:off x="344488" y="1533525"/>
            <a:ext cx="8496300" cy="3463925"/>
          </a:xfrm>
        </p:spPr>
        <p:txBody>
          <a:bodyPr/>
          <a:lstStyle/>
          <a:p>
            <a:pPr eaLnBrk="1" hangingPunct="1">
              <a:defRPr/>
            </a:pPr>
            <a:r>
              <a:rPr lang="zh-CN" altLang="en-US" kern="100" dirty="0">
                <a:latin typeface="Times New Roman" panose="02020603050405020304" pitchFamily="18" charset="0"/>
                <a:cs typeface="Times New Roman" panose="02020603050405020304" pitchFamily="18" charset="0"/>
              </a:rPr>
              <a:t>每个类别构造一个判别函数</a:t>
            </a:r>
            <a:endParaRPr lang="en-US" altLang="zh-CN" kern="100" dirty="0">
              <a:latin typeface="Times New Roman" panose="02020603050405020304" pitchFamily="18" charset="0"/>
              <a:cs typeface="Times New Roman" panose="02020603050405020304" pitchFamily="18" charset="0"/>
            </a:endParaRPr>
          </a:p>
          <a:p>
            <a:pPr eaLnBrk="1" hangingPunct="1">
              <a:defRPr/>
            </a:pPr>
            <a:endParaRPr lang="en-US" altLang="zh-CN" dirty="0"/>
          </a:p>
          <a:p>
            <a:pPr eaLnBrk="1" hangingPunct="1">
              <a:defRPr/>
            </a:pPr>
            <a:r>
              <a:rPr lang="zh-CN" altLang="en-US" dirty="0"/>
              <a:t>等价于</a:t>
            </a:r>
          </a:p>
        </p:txBody>
      </p:sp>
      <p:sp>
        <p:nvSpPr>
          <p:cNvPr id="107524" name="Rectangle 2"/>
          <p:cNvSpPr>
            <a:spLocks noGrp="1" noChangeArrowheads="1"/>
          </p:cNvSpPr>
          <p:nvPr>
            <p:ph type="title"/>
          </p:nvPr>
        </p:nvSpPr>
        <p:spPr/>
        <p:txBody>
          <a:bodyPr/>
          <a:lstStyle/>
          <a:p>
            <a:pPr eaLnBrk="1" hangingPunct="1"/>
            <a:r>
              <a:rPr lang="zh-CN" altLang="zh-CN" dirty="0"/>
              <a:t>一对一</a:t>
            </a:r>
            <a:r>
              <a:rPr lang="zh-CN" altLang="en-US" dirty="0"/>
              <a:t>判决特例</a:t>
            </a:r>
            <a:r>
              <a:rPr lang="en-US" altLang="zh-CN" dirty="0"/>
              <a:t>——</a:t>
            </a:r>
            <a:r>
              <a:rPr lang="zh-CN" altLang="en-US" dirty="0"/>
              <a:t>最大值判别</a:t>
            </a:r>
          </a:p>
        </p:txBody>
      </p:sp>
      <p:sp>
        <p:nvSpPr>
          <p:cNvPr id="107525"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1" hangingPunct="1"/>
            <a:endParaRPr lang="zh-CN" altLang="en-US"/>
          </a:p>
        </p:txBody>
      </p:sp>
      <p:graphicFrame>
        <p:nvGraphicFramePr>
          <p:cNvPr id="107526" name="对象 5"/>
          <p:cNvGraphicFramePr>
            <a:graphicFrameLocks noChangeAspect="1"/>
          </p:cNvGraphicFramePr>
          <p:nvPr>
            <p:extLst>
              <p:ext uri="{D42A27DB-BD31-4B8C-83A1-F6EECF244321}">
                <p14:modId xmlns:p14="http://schemas.microsoft.com/office/powerpoint/2010/main" val="1997735148"/>
              </p:ext>
            </p:extLst>
          </p:nvPr>
        </p:nvGraphicFramePr>
        <p:xfrm>
          <a:off x="5148064" y="1556792"/>
          <a:ext cx="2663825" cy="812800"/>
        </p:xfrm>
        <a:graphic>
          <a:graphicData uri="http://schemas.openxmlformats.org/presentationml/2006/ole">
            <mc:AlternateContent xmlns:mc="http://schemas.openxmlformats.org/markup-compatibility/2006">
              <mc:Choice xmlns:v="urn:schemas-microsoft-com:vml" Requires="v">
                <p:oleObj spid="_x0000_s8296" name="Equation" r:id="rId5" imgW="977476" imgH="291973" progId="Equation.DSMT4">
                  <p:embed/>
                </p:oleObj>
              </mc:Choice>
              <mc:Fallback>
                <p:oleObj name="Equation" r:id="rId5" imgW="977476" imgH="291973"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48064" y="1556792"/>
                        <a:ext cx="2663825" cy="81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7527" name="Rectangle 8"/>
          <p:cNvSpPr>
            <a:spLocks noChangeArrowheads="1"/>
          </p:cNvSpPr>
          <p:nvPr/>
        </p:nvSpPr>
        <p:spPr bwMode="auto">
          <a:xfrm flipV="1">
            <a:off x="2195513" y="2947988"/>
            <a:ext cx="15381287" cy="46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eaLnBrk="1" hangingPunct="1"/>
            <a:endParaRPr lang="zh-CN" altLang="en-US"/>
          </a:p>
        </p:txBody>
      </p:sp>
      <p:graphicFrame>
        <p:nvGraphicFramePr>
          <p:cNvPr id="107528" name="对象 9"/>
          <p:cNvGraphicFramePr>
            <a:graphicFrameLocks noChangeAspect="1"/>
          </p:cNvGraphicFramePr>
          <p:nvPr>
            <p:extLst>
              <p:ext uri="{D42A27DB-BD31-4B8C-83A1-F6EECF244321}">
                <p14:modId xmlns:p14="http://schemas.microsoft.com/office/powerpoint/2010/main" val="3741507646"/>
              </p:ext>
            </p:extLst>
          </p:nvPr>
        </p:nvGraphicFramePr>
        <p:xfrm>
          <a:off x="1763688" y="2492896"/>
          <a:ext cx="3671887" cy="628650"/>
        </p:xfrm>
        <a:graphic>
          <a:graphicData uri="http://schemas.openxmlformats.org/presentationml/2006/ole">
            <mc:AlternateContent xmlns:mc="http://schemas.openxmlformats.org/markup-compatibility/2006">
              <mc:Choice xmlns:v="urn:schemas-microsoft-com:vml" Requires="v">
                <p:oleObj spid="_x0000_s8297" name="Equation" r:id="rId7" imgW="1244060" imgH="215806" progId="Equation.DSMT4">
                  <p:embed/>
                </p:oleObj>
              </mc:Choice>
              <mc:Fallback>
                <p:oleObj name="Equation" r:id="rId7" imgW="1244060" imgH="215806"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63688" y="2492896"/>
                        <a:ext cx="3671887"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7529" name="Rectangle 9"/>
          <p:cNvSpPr>
            <a:spLocks noChangeArrowheads="1"/>
          </p:cNvSpPr>
          <p:nvPr/>
        </p:nvSpPr>
        <p:spPr bwMode="auto">
          <a:xfrm flipV="1">
            <a:off x="1691680" y="2947988"/>
            <a:ext cx="15381287" cy="46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eaLnBrk="1" hangingPunct="1"/>
            <a:endParaRPr lang="zh-CN" altLang="en-US"/>
          </a:p>
        </p:txBody>
      </p:sp>
    </p:spTree>
    <p:extLst>
      <p:ext uri="{BB962C8B-B14F-4D97-AF65-F5344CB8AC3E}">
        <p14:creationId xmlns:p14="http://schemas.microsoft.com/office/powerpoint/2010/main" val="39872941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Rectangle 4"/>
          <p:cNvSpPr txBox="1">
            <a:spLocks noChangeArrowheads="1"/>
          </p:cNvSpPr>
          <p:nvPr/>
        </p:nvSpPr>
        <p:spPr>
          <a:xfrm>
            <a:off x="3995936" y="1656680"/>
            <a:ext cx="5040560" cy="604664"/>
          </a:xfrm>
          <a:prstGeom prst="rect">
            <a:avLst/>
          </a:prstGeom>
          <a:noFill/>
        </p:spPr>
        <p:txBody>
          <a:bodyPr vert="horz" lIns="91440" tIns="45720" rIns="91440" bIns="45720" rtlCol="0">
            <a:normAutofit/>
          </a:bodyPr>
          <a:lstStyle>
            <a:lvl1pPr marL="182880" indent="-182880" algn="l" defTabSz="914400" rtl="0" eaLnBrk="1" latinLnBrk="0" hangingPunct="1">
              <a:spcBef>
                <a:spcPct val="20000"/>
              </a:spcBef>
              <a:buClr>
                <a:srgbClr val="002060"/>
              </a:buClr>
              <a:buSzPct val="80000"/>
              <a:buFont typeface="Wingdings" pitchFamily="2" charset="2"/>
              <a:buChar char="p"/>
              <a:defRPr sz="2800" kern="1200">
                <a:solidFill>
                  <a:schemeClr val="tx1"/>
                </a:solidFill>
                <a:latin typeface="宋体" pitchFamily="2" charset="-122"/>
                <a:ea typeface="宋体" pitchFamily="2" charset="-122"/>
                <a:cs typeface="+mn-cs"/>
              </a:defRPr>
            </a:lvl1pPr>
            <a:lvl2pPr marL="457200" indent="-182880" algn="l" defTabSz="914400" rtl="0" eaLnBrk="1" latinLnBrk="0" hangingPunct="1">
              <a:spcBef>
                <a:spcPct val="20000"/>
              </a:spcBef>
              <a:buClr>
                <a:srgbClr val="002060"/>
              </a:buClr>
              <a:buSzPct val="80000"/>
              <a:buFont typeface="Wingdings" pitchFamily="2" charset="2"/>
              <a:buChar char="Ø"/>
              <a:defRPr sz="2400" kern="1200">
                <a:solidFill>
                  <a:schemeClr val="tx1"/>
                </a:solidFill>
                <a:latin typeface="宋体" pitchFamily="2" charset="-122"/>
                <a:ea typeface="宋体" pitchFamily="2" charset="-122"/>
                <a:cs typeface="+mn-cs"/>
              </a:defRPr>
            </a:lvl2pPr>
            <a:lvl3pPr marL="731520" indent="-182880" algn="l" defTabSz="914400" rtl="0" eaLnBrk="1" latinLnBrk="0" hangingPunct="1">
              <a:spcBef>
                <a:spcPct val="20000"/>
              </a:spcBef>
              <a:buClr>
                <a:srgbClr val="002060"/>
              </a:buClr>
              <a:buSzPct val="90000"/>
              <a:buFont typeface="Arial" pitchFamily="34" charset="0"/>
              <a:buChar char="•"/>
              <a:defRPr sz="2000" kern="1200">
                <a:solidFill>
                  <a:schemeClr val="tx1"/>
                </a:solidFill>
                <a:latin typeface="宋体" pitchFamily="2" charset="-122"/>
                <a:ea typeface="宋体" pitchFamily="2" charset="-122"/>
                <a:cs typeface="+mn-cs"/>
              </a:defRPr>
            </a:lvl3pPr>
            <a:lvl4pPr marL="1005840" indent="-182880" algn="l" defTabSz="914400" rtl="0" eaLnBrk="1" latinLnBrk="0" hangingPunct="1">
              <a:spcBef>
                <a:spcPct val="20000"/>
              </a:spcBef>
              <a:buClr>
                <a:srgbClr val="002060"/>
              </a:buClr>
              <a:buFont typeface="Arial" pitchFamily="34" charset="0"/>
              <a:buChar char="•"/>
              <a:defRPr sz="1800" kern="1200">
                <a:solidFill>
                  <a:schemeClr val="tx1"/>
                </a:solidFill>
                <a:latin typeface="宋体" pitchFamily="2" charset="-122"/>
                <a:ea typeface="宋体" pitchFamily="2" charset="-122"/>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600" kern="1200" baseline="0">
                <a:solidFill>
                  <a:schemeClr val="tx1"/>
                </a:solidFill>
                <a:latin typeface="宋体" pitchFamily="2" charset="-122"/>
                <a:ea typeface="宋体" pitchFamily="2" charset="-122"/>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lvl="1"/>
            <a:r>
              <a:rPr lang="en-US" altLang="zh-CN" dirty="0">
                <a:latin typeface="Times New Roman" pitchFamily="18" charset="0"/>
                <a:cs typeface="Times New Roman" pitchFamily="18" charset="0"/>
              </a:rPr>
              <a:t>H</a:t>
            </a:r>
            <a:r>
              <a:rPr lang="zh-CN" altLang="en-US" dirty="0"/>
              <a:t>将特征空间划分为两区域</a:t>
            </a:r>
            <a:r>
              <a:rPr lang="en-US" altLang="zh-CN" dirty="0">
                <a:latin typeface="Times New Roman" pitchFamily="18" charset="0"/>
                <a:cs typeface="Times New Roman" pitchFamily="18" charset="0"/>
              </a:rPr>
              <a:t>R1,R2</a:t>
            </a:r>
          </a:p>
          <a:p>
            <a:pPr lvl="1"/>
            <a:endParaRPr lang="en-US" altLang="zh-CN" dirty="0"/>
          </a:p>
          <a:p>
            <a:pPr lvl="1"/>
            <a:endParaRPr lang="en-US" altLang="zh-CN" dirty="0"/>
          </a:p>
          <a:p>
            <a:endParaRPr lang="en-US" altLang="zh-CN" dirty="0"/>
          </a:p>
          <a:p>
            <a:endParaRPr lang="en-US" altLang="zh-CN" dirty="0"/>
          </a:p>
          <a:p>
            <a:endParaRPr lang="en-US" altLang="zh-CN" dirty="0"/>
          </a:p>
        </p:txBody>
      </p:sp>
      <p:sp>
        <p:nvSpPr>
          <p:cNvPr id="22530" name="Rectangle 2"/>
          <p:cNvSpPr>
            <a:spLocks noGrp="1" noChangeArrowheads="1"/>
          </p:cNvSpPr>
          <p:nvPr>
            <p:ph type="title"/>
          </p:nvPr>
        </p:nvSpPr>
        <p:spPr>
          <a:xfrm>
            <a:off x="457200" y="188640"/>
            <a:ext cx="8229600" cy="990600"/>
          </a:xfrm>
        </p:spPr>
        <p:txBody>
          <a:bodyPr/>
          <a:lstStyle/>
          <a:p>
            <a:r>
              <a:rPr lang="en-US" altLang="zh-CN" dirty="0"/>
              <a:t>3.1</a:t>
            </a:r>
            <a:r>
              <a:rPr lang="zh-CN" altLang="zh-CN" dirty="0"/>
              <a:t>线性判别函数和线性分类界面</a:t>
            </a:r>
            <a:endParaRPr lang="zh-CN" altLang="en-US" dirty="0"/>
          </a:p>
        </p:txBody>
      </p:sp>
      <p:sp>
        <p:nvSpPr>
          <p:cNvPr id="22532" name="Rectangle 4"/>
          <p:cNvSpPr>
            <a:spLocks noGrp="1" noChangeArrowheads="1"/>
          </p:cNvSpPr>
          <p:nvPr>
            <p:ph idx="1"/>
          </p:nvPr>
        </p:nvSpPr>
        <p:spPr>
          <a:xfrm>
            <a:off x="457200" y="1124744"/>
            <a:ext cx="8229600" cy="604664"/>
          </a:xfrm>
          <a:noFill/>
        </p:spPr>
        <p:txBody>
          <a:bodyPr/>
          <a:lstStyle/>
          <a:p>
            <a:r>
              <a:rPr lang="zh-CN" altLang="en-US" b="1" dirty="0"/>
              <a:t>线性判别函数</a:t>
            </a:r>
            <a:endParaRPr lang="en-US" altLang="zh-CN" sz="2400" b="1" dirty="0"/>
          </a:p>
          <a:p>
            <a:pPr lvl="1"/>
            <a:endParaRPr lang="en-US" altLang="zh-CN" dirty="0"/>
          </a:p>
          <a:p>
            <a:pPr lvl="1"/>
            <a:endParaRPr lang="en-US" altLang="zh-CN" dirty="0"/>
          </a:p>
          <a:p>
            <a:pPr lvl="1"/>
            <a:endParaRPr lang="en-US" altLang="zh-CN" dirty="0"/>
          </a:p>
          <a:p>
            <a:endParaRPr lang="en-US" altLang="zh-CN" b="1" dirty="0"/>
          </a:p>
          <a:p>
            <a:endParaRPr lang="en-US" altLang="zh-CN" b="1" dirty="0"/>
          </a:p>
          <a:p>
            <a:endParaRPr lang="en-US" altLang="zh-CN" b="1" dirty="0"/>
          </a:p>
        </p:txBody>
      </p:sp>
      <p:sp>
        <p:nvSpPr>
          <p:cNvPr id="22531" name="Rectangle 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1" hangingPunct="1"/>
            <a:endParaRPr lang="zh-CN" altLang="en-US"/>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3" name="Rectangle 1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5" name="Rectangle 1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8" name="Rectangle 2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0" name="Rectangle 3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2528" name="Rectangle 38"/>
          <p:cNvSpPr>
            <a:spLocks noChangeArrowheads="1"/>
          </p:cNvSpPr>
          <p:nvPr/>
        </p:nvSpPr>
        <p:spPr bwMode="auto">
          <a:xfrm>
            <a:off x="0" y="1905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97289" name="Rectangle 4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97292" name="Object 97291"/>
          <p:cNvGraphicFramePr>
            <a:graphicFrameLocks noChangeAspect="1"/>
          </p:cNvGraphicFramePr>
          <p:nvPr>
            <p:extLst>
              <p:ext uri="{D42A27DB-BD31-4B8C-83A1-F6EECF244321}">
                <p14:modId xmlns:p14="http://schemas.microsoft.com/office/powerpoint/2010/main" val="368869855"/>
              </p:ext>
            </p:extLst>
          </p:nvPr>
        </p:nvGraphicFramePr>
        <p:xfrm>
          <a:off x="4709666" y="2420889"/>
          <a:ext cx="4319314" cy="1512168"/>
        </p:xfrm>
        <a:graphic>
          <a:graphicData uri="http://schemas.openxmlformats.org/presentationml/2006/ole">
            <mc:AlternateContent xmlns:mc="http://schemas.openxmlformats.org/markup-compatibility/2006">
              <mc:Choice xmlns:v="urn:schemas-microsoft-com:vml" Requires="v">
                <p:oleObj spid="_x0000_s97398" name="Equation" r:id="rId3" imgW="1815840" imgH="634680" progId="Equation.DSMT4">
                  <p:embed/>
                </p:oleObj>
              </mc:Choice>
              <mc:Fallback>
                <p:oleObj name="Equation" r:id="rId3" imgW="1815840" imgH="634680" progId="Equation.DSMT4">
                  <p:embed/>
                  <p:pic>
                    <p:nvPicPr>
                      <p:cNvPr id="0" name="Object 1"/>
                      <p:cNvPicPr>
                        <a:picLocks noChangeAspect="1" noChangeArrowheads="1"/>
                      </p:cNvPicPr>
                      <p:nvPr/>
                    </p:nvPicPr>
                    <p:blipFill>
                      <a:blip r:embed="rId4"/>
                      <a:srcRect/>
                      <a:stretch>
                        <a:fillRect/>
                      </a:stretch>
                    </p:blipFill>
                    <p:spPr bwMode="auto">
                      <a:xfrm>
                        <a:off x="4709666" y="2420889"/>
                        <a:ext cx="4319314" cy="1512168"/>
                      </a:xfrm>
                      <a:prstGeom prst="rect">
                        <a:avLst/>
                      </a:prstGeom>
                      <a:noFill/>
                      <a:ln>
                        <a:noFill/>
                      </a:ln>
                    </p:spPr>
                  </p:pic>
                </p:oleObj>
              </mc:Fallback>
            </mc:AlternateContent>
          </a:graphicData>
        </a:graphic>
      </p:graphicFrame>
      <p:sp>
        <p:nvSpPr>
          <p:cNvPr id="97293" name="Rectangle 5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97295" name="Object 97294"/>
          <p:cNvGraphicFramePr>
            <a:graphicFrameLocks noChangeAspect="1"/>
          </p:cNvGraphicFramePr>
          <p:nvPr>
            <p:extLst>
              <p:ext uri="{D42A27DB-BD31-4B8C-83A1-F6EECF244321}">
                <p14:modId xmlns:p14="http://schemas.microsoft.com/office/powerpoint/2010/main" val="4237047801"/>
              </p:ext>
            </p:extLst>
          </p:nvPr>
        </p:nvGraphicFramePr>
        <p:xfrm>
          <a:off x="-252536" y="2029398"/>
          <a:ext cx="4737496" cy="4828602"/>
        </p:xfrm>
        <a:graphic>
          <a:graphicData uri="http://schemas.openxmlformats.org/presentationml/2006/ole">
            <mc:AlternateContent xmlns:mc="http://schemas.openxmlformats.org/markup-compatibility/2006">
              <mc:Choice xmlns:v="urn:schemas-microsoft-com:vml" Requires="v">
                <p:oleObj spid="_x0000_s97399" name="Visio" r:id="rId5" imgW="2824353" imgH="2874645" progId="Visio.Drawing.11">
                  <p:embed/>
                </p:oleObj>
              </mc:Choice>
              <mc:Fallback>
                <p:oleObj name="Visio" r:id="rId5" imgW="2824353" imgH="2874645" progId="Visio.Drawing.11">
                  <p:embed/>
                  <p:pic>
                    <p:nvPicPr>
                      <p:cNvPr id="0" name="Object 49"/>
                      <p:cNvPicPr>
                        <a:picLocks noChangeAspect="1" noChangeArrowheads="1"/>
                      </p:cNvPicPr>
                      <p:nvPr/>
                    </p:nvPicPr>
                    <p:blipFill>
                      <a:blip r:embed="rId6"/>
                      <a:srcRect/>
                      <a:stretch>
                        <a:fillRect/>
                      </a:stretch>
                    </p:blipFill>
                    <p:spPr bwMode="auto">
                      <a:xfrm>
                        <a:off x="-252536" y="2029398"/>
                        <a:ext cx="4737496" cy="4828602"/>
                      </a:xfrm>
                      <a:prstGeom prst="rect">
                        <a:avLst/>
                      </a:prstGeom>
                      <a:noFill/>
                    </p:spPr>
                  </p:pic>
                </p:oleObj>
              </mc:Fallback>
            </mc:AlternateContent>
          </a:graphicData>
        </a:graphic>
      </p:graphicFrame>
      <p:sp>
        <p:nvSpPr>
          <p:cNvPr id="58" name="Rectangle 4"/>
          <p:cNvSpPr txBox="1">
            <a:spLocks noChangeArrowheads="1"/>
          </p:cNvSpPr>
          <p:nvPr/>
        </p:nvSpPr>
        <p:spPr>
          <a:xfrm>
            <a:off x="4067944" y="4480520"/>
            <a:ext cx="5040560" cy="604664"/>
          </a:xfrm>
          <a:prstGeom prst="rect">
            <a:avLst/>
          </a:prstGeom>
          <a:noFill/>
        </p:spPr>
        <p:txBody>
          <a:bodyPr vert="horz" lIns="91440" tIns="45720" rIns="91440" bIns="45720" rtlCol="0">
            <a:noAutofit/>
          </a:bodyPr>
          <a:lstStyle>
            <a:lvl1pPr marL="182880" indent="-182880" algn="l" defTabSz="914400" rtl="0" eaLnBrk="1" latinLnBrk="0" hangingPunct="1">
              <a:spcBef>
                <a:spcPct val="20000"/>
              </a:spcBef>
              <a:buClr>
                <a:srgbClr val="002060"/>
              </a:buClr>
              <a:buSzPct val="80000"/>
              <a:buFont typeface="Wingdings" pitchFamily="2" charset="2"/>
              <a:buChar char="p"/>
              <a:defRPr sz="2800" kern="1200">
                <a:solidFill>
                  <a:schemeClr val="tx1"/>
                </a:solidFill>
                <a:latin typeface="宋体" pitchFamily="2" charset="-122"/>
                <a:ea typeface="宋体" pitchFamily="2" charset="-122"/>
                <a:cs typeface="+mn-cs"/>
              </a:defRPr>
            </a:lvl1pPr>
            <a:lvl2pPr marL="457200" indent="-182880" algn="l" defTabSz="914400" rtl="0" eaLnBrk="1" latinLnBrk="0" hangingPunct="1">
              <a:spcBef>
                <a:spcPct val="20000"/>
              </a:spcBef>
              <a:buClr>
                <a:srgbClr val="002060"/>
              </a:buClr>
              <a:buSzPct val="80000"/>
              <a:buFont typeface="Wingdings" pitchFamily="2" charset="2"/>
              <a:buChar char="Ø"/>
              <a:defRPr sz="2400" kern="1200">
                <a:solidFill>
                  <a:schemeClr val="tx1"/>
                </a:solidFill>
                <a:latin typeface="宋体" pitchFamily="2" charset="-122"/>
                <a:ea typeface="宋体" pitchFamily="2" charset="-122"/>
                <a:cs typeface="+mn-cs"/>
              </a:defRPr>
            </a:lvl2pPr>
            <a:lvl3pPr marL="731520" indent="-182880" algn="l" defTabSz="914400" rtl="0" eaLnBrk="1" latinLnBrk="0" hangingPunct="1">
              <a:spcBef>
                <a:spcPct val="20000"/>
              </a:spcBef>
              <a:buClr>
                <a:srgbClr val="002060"/>
              </a:buClr>
              <a:buSzPct val="90000"/>
              <a:buFont typeface="Arial" pitchFamily="34" charset="0"/>
              <a:buChar char="•"/>
              <a:defRPr sz="2000" kern="1200">
                <a:solidFill>
                  <a:schemeClr val="tx1"/>
                </a:solidFill>
                <a:latin typeface="宋体" pitchFamily="2" charset="-122"/>
                <a:ea typeface="宋体" pitchFamily="2" charset="-122"/>
                <a:cs typeface="+mn-cs"/>
              </a:defRPr>
            </a:lvl3pPr>
            <a:lvl4pPr marL="1005840" indent="-182880" algn="l" defTabSz="914400" rtl="0" eaLnBrk="1" latinLnBrk="0" hangingPunct="1">
              <a:spcBef>
                <a:spcPct val="20000"/>
              </a:spcBef>
              <a:buClr>
                <a:srgbClr val="002060"/>
              </a:buClr>
              <a:buFont typeface="Arial" pitchFamily="34" charset="0"/>
              <a:buChar char="•"/>
              <a:defRPr sz="1800" kern="1200">
                <a:solidFill>
                  <a:schemeClr val="tx1"/>
                </a:solidFill>
                <a:latin typeface="宋体" pitchFamily="2" charset="-122"/>
                <a:ea typeface="宋体" pitchFamily="2" charset="-122"/>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600" kern="1200" baseline="0">
                <a:solidFill>
                  <a:schemeClr val="tx1"/>
                </a:solidFill>
                <a:latin typeface="宋体" pitchFamily="2" charset="-122"/>
                <a:ea typeface="宋体" pitchFamily="2" charset="-122"/>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lvl="1"/>
            <a:r>
              <a:rPr lang="zh-CN" altLang="zh-CN" dirty="0">
                <a:latin typeface="Times New Roman" pitchFamily="18" charset="0"/>
                <a:cs typeface="Times New Roman" pitchFamily="18" charset="0"/>
              </a:rPr>
              <a:t>权矢量</a:t>
            </a:r>
            <a:r>
              <a:rPr lang="en-US" altLang="zh-CN" b="1" dirty="0">
                <a:latin typeface="Times New Roman" pitchFamily="18" charset="0"/>
                <a:cs typeface="Times New Roman" pitchFamily="18" charset="0"/>
              </a:rPr>
              <a:t>w</a:t>
            </a:r>
            <a:r>
              <a:rPr lang="zh-CN" altLang="en-US" dirty="0">
                <a:latin typeface="Times New Roman" pitchFamily="18" charset="0"/>
                <a:cs typeface="Times New Roman" pitchFamily="18" charset="0"/>
              </a:rPr>
              <a:t>垂直于分类面</a:t>
            </a:r>
            <a:r>
              <a:rPr lang="en-US" altLang="zh-CN" dirty="0">
                <a:latin typeface="Times New Roman" pitchFamily="18" charset="0"/>
                <a:cs typeface="Times New Roman" pitchFamily="18" charset="0"/>
              </a:rPr>
              <a:t>H</a:t>
            </a:r>
            <a:r>
              <a:rPr lang="zh-CN" altLang="en-US" dirty="0">
                <a:latin typeface="Times New Roman" pitchFamily="18" charset="0"/>
                <a:cs typeface="Times New Roman" pitchFamily="18" charset="0"/>
              </a:rPr>
              <a:t>，指向</a:t>
            </a:r>
            <a:r>
              <a:rPr lang="en-US" altLang="zh-CN" dirty="0">
                <a:latin typeface="Times New Roman" pitchFamily="18" charset="0"/>
                <a:cs typeface="Times New Roman" pitchFamily="18" charset="0"/>
              </a:rPr>
              <a:t>R1</a:t>
            </a:r>
            <a:r>
              <a:rPr lang="zh-CN" altLang="en-US" dirty="0">
                <a:latin typeface="Times New Roman" pitchFamily="18" charset="0"/>
                <a:cs typeface="Times New Roman" pitchFamily="18" charset="0"/>
              </a:rPr>
              <a:t>区域</a:t>
            </a:r>
            <a:endParaRPr lang="en-US" altLang="zh-CN" dirty="0">
              <a:latin typeface="Times New Roman" pitchFamily="18" charset="0"/>
              <a:cs typeface="Times New Roman" pitchFamily="18" charset="0"/>
            </a:endParaRPr>
          </a:p>
          <a:p>
            <a:pPr lvl="1"/>
            <a:endParaRPr lang="en-US" altLang="zh-CN" dirty="0">
              <a:latin typeface="Times New Roman" pitchFamily="18" charset="0"/>
              <a:cs typeface="Times New Roman" pitchFamily="18" charset="0"/>
            </a:endParaRPr>
          </a:p>
          <a:p>
            <a:endParaRPr lang="en-US" altLang="zh-CN" sz="2400" b="1" dirty="0">
              <a:latin typeface="Times New Roman" pitchFamily="18" charset="0"/>
              <a:cs typeface="Times New Roman" pitchFamily="18" charset="0"/>
            </a:endParaRPr>
          </a:p>
          <a:p>
            <a:endParaRPr lang="en-US" altLang="zh-CN" sz="2400" b="1" dirty="0">
              <a:latin typeface="Times New Roman" pitchFamily="18" charset="0"/>
              <a:cs typeface="Times New Roman" pitchFamily="18" charset="0"/>
            </a:endParaRPr>
          </a:p>
          <a:p>
            <a:endParaRPr lang="en-US" altLang="zh-CN" sz="2400" b="1" dirty="0">
              <a:latin typeface="Times New Roman" pitchFamily="18" charset="0"/>
              <a:cs typeface="Times New Roman" pitchFamily="18" charset="0"/>
            </a:endParaRPr>
          </a:p>
        </p:txBody>
      </p:sp>
    </p:spTree>
    <p:extLst>
      <p:ext uri="{BB962C8B-B14F-4D97-AF65-F5344CB8AC3E}">
        <p14:creationId xmlns:p14="http://schemas.microsoft.com/office/powerpoint/2010/main" val="175372259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44488" y="1533525"/>
            <a:ext cx="8496300" cy="3463925"/>
          </a:xfrm>
        </p:spPr>
        <p:txBody>
          <a:bodyPr/>
          <a:lstStyle/>
          <a:p>
            <a:pPr marL="0" indent="0" eaLnBrk="1" hangingPunct="1">
              <a:buNone/>
              <a:defRPr/>
            </a:pPr>
            <a:r>
              <a:rPr lang="zh-CN" altLang="en-US" kern="100" dirty="0">
                <a:latin typeface="Times New Roman" panose="02020603050405020304" pitchFamily="18" charset="0"/>
                <a:cs typeface="Times New Roman" panose="02020603050405020304" pitchFamily="18" charset="0"/>
              </a:rPr>
              <a:t>按一定方法，每次选若干类作为正类，若干类作为反类</a:t>
            </a:r>
            <a:endParaRPr lang="en-US" altLang="zh-CN" dirty="0"/>
          </a:p>
          <a:p>
            <a:pPr eaLnBrk="1" hangingPunct="1">
              <a:defRPr/>
            </a:pPr>
            <a:r>
              <a:rPr lang="zh-CN" altLang="en-US" dirty="0"/>
              <a:t>纠错输出编码（</a:t>
            </a:r>
            <a:r>
              <a:rPr lang="en-US" altLang="zh-CN" dirty="0"/>
              <a:t>Error Correcting Output Codes</a:t>
            </a:r>
            <a:r>
              <a:rPr lang="zh-CN" altLang="en-US" dirty="0"/>
              <a:t>）</a:t>
            </a:r>
            <a:endParaRPr lang="en-US" altLang="zh-CN" dirty="0"/>
          </a:p>
          <a:p>
            <a:pPr marL="274320" lvl="1" indent="0">
              <a:lnSpc>
                <a:spcPct val="150000"/>
              </a:lnSpc>
              <a:buNone/>
              <a:defRPr/>
            </a:pPr>
            <a:r>
              <a:rPr lang="zh-CN" altLang="en-US" dirty="0"/>
              <a:t>编码：对</a:t>
            </a:r>
            <a:r>
              <a:rPr lang="en-US" altLang="zh-CN" dirty="0"/>
              <a:t>N</a:t>
            </a:r>
            <a:r>
              <a:rPr lang="zh-CN" altLang="en-US" dirty="0"/>
              <a:t>个类别做</a:t>
            </a:r>
            <a:r>
              <a:rPr lang="en-US" altLang="zh-CN" dirty="0"/>
              <a:t>M</a:t>
            </a:r>
            <a:r>
              <a:rPr lang="zh-CN" altLang="en-US" dirty="0"/>
              <a:t>次二分类</a:t>
            </a:r>
            <a:endParaRPr lang="en-US" altLang="zh-CN" dirty="0"/>
          </a:p>
          <a:p>
            <a:pPr marL="274320" lvl="1" indent="0">
              <a:lnSpc>
                <a:spcPct val="150000"/>
              </a:lnSpc>
              <a:buNone/>
              <a:defRPr/>
            </a:pPr>
            <a:r>
              <a:rPr lang="zh-CN" altLang="en-US" dirty="0"/>
              <a:t>解码：</a:t>
            </a:r>
            <a:r>
              <a:rPr lang="en-US" altLang="zh-CN" dirty="0"/>
              <a:t>M</a:t>
            </a:r>
            <a:r>
              <a:rPr lang="zh-CN" altLang="en-US" dirty="0"/>
              <a:t>个分类器分别进行预测、编码。将预测编码与各类别各自编码进行比较，返回距离最小值作为结果。</a:t>
            </a:r>
          </a:p>
        </p:txBody>
      </p:sp>
      <p:sp>
        <p:nvSpPr>
          <p:cNvPr id="107524" name="Rectangle 2"/>
          <p:cNvSpPr>
            <a:spLocks noGrp="1" noChangeArrowheads="1"/>
          </p:cNvSpPr>
          <p:nvPr>
            <p:ph type="title"/>
          </p:nvPr>
        </p:nvSpPr>
        <p:spPr/>
        <p:txBody>
          <a:bodyPr/>
          <a:lstStyle/>
          <a:p>
            <a:pPr eaLnBrk="1" hangingPunct="1"/>
            <a:r>
              <a:rPr lang="zh-CN" altLang="en-US" dirty="0"/>
              <a:t>多</a:t>
            </a:r>
            <a:r>
              <a:rPr lang="zh-CN" altLang="zh-CN" dirty="0"/>
              <a:t>对</a:t>
            </a:r>
            <a:r>
              <a:rPr lang="zh-CN" altLang="en-US" dirty="0"/>
              <a:t>多判决</a:t>
            </a:r>
          </a:p>
        </p:txBody>
      </p:sp>
      <p:sp>
        <p:nvSpPr>
          <p:cNvPr id="107525"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1" hangingPunct="1"/>
            <a:endParaRPr lang="zh-CN" altLang="en-US"/>
          </a:p>
        </p:txBody>
      </p:sp>
      <p:sp>
        <p:nvSpPr>
          <p:cNvPr id="107527" name="Rectangle 8"/>
          <p:cNvSpPr>
            <a:spLocks noChangeArrowheads="1"/>
          </p:cNvSpPr>
          <p:nvPr/>
        </p:nvSpPr>
        <p:spPr bwMode="auto">
          <a:xfrm flipV="1">
            <a:off x="2195513" y="2947988"/>
            <a:ext cx="15381287" cy="46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eaLnBrk="1" hangingPunct="1"/>
            <a:endParaRPr lang="zh-CN" altLang="en-US"/>
          </a:p>
        </p:txBody>
      </p:sp>
      <p:sp>
        <p:nvSpPr>
          <p:cNvPr id="107529" name="Rectangle 9"/>
          <p:cNvSpPr>
            <a:spLocks noChangeArrowheads="1"/>
          </p:cNvSpPr>
          <p:nvPr/>
        </p:nvSpPr>
        <p:spPr bwMode="auto">
          <a:xfrm flipV="1">
            <a:off x="1691680" y="2947988"/>
            <a:ext cx="15381287" cy="46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eaLnBrk="1" hangingPunct="1"/>
            <a:endParaRPr lang="zh-CN" altLang="en-US"/>
          </a:p>
        </p:txBody>
      </p:sp>
    </p:spTree>
    <p:extLst>
      <p:ext uri="{BB962C8B-B14F-4D97-AF65-F5344CB8AC3E}">
        <p14:creationId xmlns:p14="http://schemas.microsoft.com/office/powerpoint/2010/main" val="257628057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a:xfrm>
            <a:off x="323850" y="708025"/>
            <a:ext cx="8496300" cy="909638"/>
          </a:xfrm>
        </p:spPr>
        <p:txBody>
          <a:bodyPr>
            <a:normAutofit fontScale="90000"/>
          </a:bodyPr>
          <a:lstStyle/>
          <a:p>
            <a:pPr eaLnBrk="1" hangingPunct="1"/>
            <a:r>
              <a:rPr lang="en-US" altLang="zh-CN" dirty="0"/>
              <a:t>3.4.3 </a:t>
            </a:r>
            <a:r>
              <a:rPr lang="zh-CN" altLang="zh-CN" dirty="0"/>
              <a:t>扩展的感知器算法</a:t>
            </a:r>
            <a:br>
              <a:rPr lang="en-US" altLang="zh-CN" sz="3200" dirty="0"/>
            </a:br>
            <a:r>
              <a:rPr lang="en-US" altLang="zh-CN" sz="3200" dirty="0"/>
              <a:t>                                 ——</a:t>
            </a:r>
            <a:r>
              <a:rPr lang="zh-CN" altLang="en-US" sz="3200" dirty="0"/>
              <a:t>最大值分类面的学习</a:t>
            </a:r>
            <a:endParaRPr lang="zh-CN" altLang="zh-CN" sz="3200" dirty="0"/>
          </a:p>
        </p:txBody>
      </p:sp>
      <p:sp>
        <p:nvSpPr>
          <p:cNvPr id="108547" name="Rectangle 4"/>
          <p:cNvSpPr>
            <a:spLocks noChangeArrowheads="1"/>
          </p:cNvSpPr>
          <p:nvPr/>
        </p:nvSpPr>
        <p:spPr bwMode="auto">
          <a:xfrm>
            <a:off x="0" y="33004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1" hangingPunct="1"/>
            <a:endParaRPr lang="zh-CN" altLang="en-US"/>
          </a:p>
        </p:txBody>
      </p:sp>
      <p:sp>
        <p:nvSpPr>
          <p:cNvPr id="108548"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1" hangingPunct="1"/>
            <a:endParaRPr lang="zh-CN" altLang="en-US"/>
          </a:p>
        </p:txBody>
      </p:sp>
      <p:sp>
        <p:nvSpPr>
          <p:cNvPr id="108549" name="Rectangle 7"/>
          <p:cNvSpPr>
            <a:spLocks noChangeArrowheads="1"/>
          </p:cNvSpPr>
          <p:nvPr/>
        </p:nvSpPr>
        <p:spPr bwMode="auto">
          <a:xfrm>
            <a:off x="0" y="3333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1" hangingPunct="1"/>
            <a:endParaRPr lang="zh-CN" altLang="en-US"/>
          </a:p>
        </p:txBody>
      </p:sp>
      <p:sp>
        <p:nvSpPr>
          <p:cNvPr id="108550" name="Rectangle 2"/>
          <p:cNvSpPr>
            <a:spLocks noChangeArrowheads="1"/>
          </p:cNvSpPr>
          <p:nvPr/>
        </p:nvSpPr>
        <p:spPr bwMode="auto">
          <a:xfrm flipV="1">
            <a:off x="250825" y="5276850"/>
            <a:ext cx="15816263" cy="46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eaLnBrk="1" hangingPunct="1"/>
            <a:endParaRPr lang="zh-CN" altLang="en-US"/>
          </a:p>
        </p:txBody>
      </p:sp>
      <p:sp>
        <p:nvSpPr>
          <p:cNvPr id="108551" name="Rectangle 4"/>
          <p:cNvSpPr>
            <a:spLocks noChangeArrowheads="1"/>
          </p:cNvSpPr>
          <p:nvPr/>
        </p:nvSpPr>
        <p:spPr bwMode="auto">
          <a:xfrm>
            <a:off x="4859338" y="4003675"/>
            <a:ext cx="14068425" cy="46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eaLnBrk="1" hangingPunct="1"/>
            <a:endParaRPr lang="zh-CN" altLang="en-US"/>
          </a:p>
        </p:txBody>
      </p:sp>
      <p:pic>
        <p:nvPicPr>
          <p:cNvPr id="108552" name="图片 7"/>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27088" y="2565400"/>
            <a:ext cx="6840537" cy="416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矩形 8"/>
          <p:cNvSpPr/>
          <p:nvPr/>
        </p:nvSpPr>
        <p:spPr>
          <a:xfrm>
            <a:off x="439738" y="1849438"/>
            <a:ext cx="8840787" cy="523875"/>
          </a:xfrm>
          <a:prstGeom prst="rect">
            <a:avLst/>
          </a:prstGeom>
        </p:spPr>
        <p:txBody>
          <a:bodyPr wrap="none">
            <a:spAutoFit/>
          </a:bodyPr>
          <a:lstStyle/>
          <a:p>
            <a:pPr eaLnBrk="1" hangingPunct="1">
              <a:defRPr/>
            </a:pPr>
            <a:r>
              <a:rPr lang="zh-CN" altLang="en-US" sz="2800" b="1" kern="100" dirty="0">
                <a:solidFill>
                  <a:srgbClr val="0033CC"/>
                </a:solidFill>
                <a:latin typeface="仿宋_GB2312" pitchFamily="49" charset="-122"/>
                <a:ea typeface="仿宋_GB2312" pitchFamily="49" charset="-122"/>
                <a:cs typeface="Times New Roman" panose="02020603050405020304" pitchFamily="18" charset="0"/>
              </a:rPr>
              <a:t>对</a:t>
            </a:r>
            <a:r>
              <a:rPr lang="zh-CN" altLang="zh-CN" sz="2800" b="1" kern="100" dirty="0">
                <a:solidFill>
                  <a:srgbClr val="0033CC"/>
                </a:solidFill>
                <a:latin typeface="仿宋_GB2312" pitchFamily="49" charset="-122"/>
                <a:ea typeface="仿宋_GB2312" pitchFamily="49" charset="-122"/>
                <a:cs typeface="Times New Roman" panose="02020603050405020304" pitchFamily="18" charset="0"/>
              </a:rPr>
              <a:t>训练样本增广</a:t>
            </a:r>
            <a:r>
              <a:rPr lang="zh-CN" altLang="en-US" sz="2800" b="1" kern="100" dirty="0">
                <a:solidFill>
                  <a:srgbClr val="0033CC"/>
                </a:solidFill>
                <a:latin typeface="仿宋_GB2312" pitchFamily="49" charset="-122"/>
                <a:ea typeface="仿宋_GB2312" pitchFamily="49" charset="-122"/>
                <a:cs typeface="Times New Roman" panose="02020603050405020304" pitchFamily="18" charset="0"/>
              </a:rPr>
              <a:t>、但不规范化（多个类别，无法规范）</a:t>
            </a:r>
            <a:endParaRPr lang="zh-CN" altLang="en-US" sz="2800" b="1" dirty="0">
              <a:solidFill>
                <a:srgbClr val="0033CC"/>
              </a:solidFill>
              <a:latin typeface="仿宋_GB2312" pitchFamily="49" charset="-122"/>
              <a:ea typeface="仿宋_GB2312" pitchFamily="49" charset="-122"/>
            </a:endParaRPr>
          </a:p>
        </p:txBody>
      </p:sp>
    </p:spTree>
    <p:extLst>
      <p:ext uri="{BB962C8B-B14F-4D97-AF65-F5344CB8AC3E}">
        <p14:creationId xmlns:p14="http://schemas.microsoft.com/office/powerpoint/2010/main" val="24657274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a:xfrm>
            <a:off x="457200" y="332656"/>
            <a:ext cx="8229600" cy="990600"/>
          </a:xfrm>
        </p:spPr>
        <p:txBody>
          <a:bodyPr/>
          <a:lstStyle/>
          <a:p>
            <a:pPr eaLnBrk="1" hangingPunct="1"/>
            <a:r>
              <a:rPr lang="en-US" altLang="zh-CN" dirty="0"/>
              <a:t>3.4.4 </a:t>
            </a:r>
            <a:r>
              <a:rPr lang="zh-CN" altLang="en-US" dirty="0"/>
              <a:t>感知器网络</a:t>
            </a:r>
            <a:endParaRPr lang="zh-CN" altLang="zh-CN" dirty="0"/>
          </a:p>
        </p:txBody>
      </p:sp>
      <p:sp>
        <p:nvSpPr>
          <p:cNvPr id="104451" name="Rectangle 3"/>
          <p:cNvSpPr>
            <a:spLocks noGrp="1" noChangeArrowheads="1"/>
          </p:cNvSpPr>
          <p:nvPr>
            <p:ph type="body" idx="1"/>
          </p:nvPr>
        </p:nvSpPr>
        <p:spPr>
          <a:xfrm>
            <a:off x="323850" y="1268760"/>
            <a:ext cx="8496300" cy="5112022"/>
          </a:xfrm>
        </p:spPr>
        <p:txBody>
          <a:bodyPr>
            <a:normAutofit/>
          </a:bodyPr>
          <a:lstStyle/>
          <a:p>
            <a:pPr>
              <a:lnSpc>
                <a:spcPct val="130000"/>
              </a:lnSpc>
            </a:pPr>
            <a:r>
              <a:rPr lang="en-US" altLang="zh-CN" sz="2400" dirty="0"/>
              <a:t>1943</a:t>
            </a:r>
            <a:r>
              <a:rPr lang="zh-CN" altLang="zh-CN" sz="2400" dirty="0"/>
              <a:t>年</a:t>
            </a:r>
            <a:r>
              <a:rPr lang="en-US" altLang="zh-CN" sz="2400" dirty="0"/>
              <a:t>McCulloch</a:t>
            </a:r>
            <a:r>
              <a:rPr lang="zh-CN" altLang="zh-CN" sz="2400" dirty="0"/>
              <a:t>和</a:t>
            </a:r>
            <a:r>
              <a:rPr lang="en-US" altLang="zh-CN" sz="2400" dirty="0"/>
              <a:t>Pitt</a:t>
            </a:r>
            <a:r>
              <a:rPr lang="zh-CN" altLang="zh-CN" sz="2400" dirty="0"/>
              <a:t>提出了人工神经元模型</a:t>
            </a:r>
            <a:endParaRPr lang="en-US" altLang="zh-CN" sz="2400" dirty="0"/>
          </a:p>
          <a:p>
            <a:pPr>
              <a:lnSpc>
                <a:spcPct val="130000"/>
              </a:lnSpc>
            </a:pPr>
            <a:endParaRPr lang="en-US" altLang="zh-CN" sz="2400" dirty="0"/>
          </a:p>
          <a:p>
            <a:pPr>
              <a:lnSpc>
                <a:spcPct val="130000"/>
              </a:lnSpc>
            </a:pPr>
            <a:endParaRPr lang="en-US" altLang="zh-CN" sz="2400" dirty="0"/>
          </a:p>
          <a:p>
            <a:pPr>
              <a:lnSpc>
                <a:spcPct val="130000"/>
              </a:lnSpc>
            </a:pPr>
            <a:endParaRPr lang="en-US" altLang="zh-CN" sz="2400" dirty="0"/>
          </a:p>
          <a:p>
            <a:pPr>
              <a:lnSpc>
                <a:spcPct val="130000"/>
              </a:lnSpc>
            </a:pPr>
            <a:endParaRPr lang="en-US" altLang="zh-CN" sz="2400" dirty="0"/>
          </a:p>
        </p:txBody>
      </p:sp>
      <p:sp>
        <p:nvSpPr>
          <p:cNvPr id="104452" name="Rectangle 4"/>
          <p:cNvSpPr>
            <a:spLocks noChangeArrowheads="1"/>
          </p:cNvSpPr>
          <p:nvPr/>
        </p:nvSpPr>
        <p:spPr bwMode="auto">
          <a:xfrm>
            <a:off x="0" y="2796357"/>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1" hangingPunct="1"/>
            <a:endParaRPr lang="zh-CN" altLang="en-US"/>
          </a:p>
        </p:txBody>
      </p:sp>
      <p:sp>
        <p:nvSpPr>
          <p:cNvPr id="104453"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1" hangingPunct="1"/>
            <a:endParaRPr lang="zh-CN" altLang="en-US"/>
          </a:p>
        </p:txBody>
      </p:sp>
      <p:sp>
        <p:nvSpPr>
          <p:cNvPr id="104455" name="Rectangle 7"/>
          <p:cNvSpPr>
            <a:spLocks noChangeArrowheads="1"/>
          </p:cNvSpPr>
          <p:nvPr/>
        </p:nvSpPr>
        <p:spPr bwMode="auto">
          <a:xfrm>
            <a:off x="0" y="2829694"/>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1" hangingPunct="1"/>
            <a:endParaRPr lang="zh-CN" altLang="en-US"/>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 name="Object 2"/>
          <p:cNvGraphicFramePr>
            <a:graphicFrameLocks noChangeAspect="1"/>
          </p:cNvGraphicFramePr>
          <p:nvPr>
            <p:extLst>
              <p:ext uri="{D42A27DB-BD31-4B8C-83A1-F6EECF244321}">
                <p14:modId xmlns:p14="http://schemas.microsoft.com/office/powerpoint/2010/main" val="1812588420"/>
              </p:ext>
            </p:extLst>
          </p:nvPr>
        </p:nvGraphicFramePr>
        <p:xfrm>
          <a:off x="2051720" y="1772816"/>
          <a:ext cx="4543118" cy="1944216"/>
        </p:xfrm>
        <a:graphic>
          <a:graphicData uri="http://schemas.openxmlformats.org/presentationml/2006/ole">
            <mc:AlternateContent xmlns:mc="http://schemas.openxmlformats.org/markup-compatibility/2006">
              <mc:Choice xmlns:v="urn:schemas-microsoft-com:vml" Requires="v">
                <p:oleObj spid="_x0000_s108635" name="Visio" r:id="rId3" imgW="3479292" imgH="1481328" progId="Visio.Drawing.11">
                  <p:embed/>
                </p:oleObj>
              </mc:Choice>
              <mc:Fallback>
                <p:oleObj name="Visio" r:id="rId3" imgW="3479292" imgH="1481328" progId="Visio.Drawing.11">
                  <p:embed/>
                  <p:pic>
                    <p:nvPicPr>
                      <p:cNvPr id="0" name="Object 1"/>
                      <p:cNvPicPr>
                        <a:picLocks noChangeAspect="1" noChangeArrowheads="1"/>
                      </p:cNvPicPr>
                      <p:nvPr/>
                    </p:nvPicPr>
                    <p:blipFill>
                      <a:blip r:embed="rId4"/>
                      <a:srcRect/>
                      <a:stretch>
                        <a:fillRect/>
                      </a:stretch>
                    </p:blipFill>
                    <p:spPr bwMode="auto">
                      <a:xfrm>
                        <a:off x="2051720" y="1772816"/>
                        <a:ext cx="4543118" cy="1944216"/>
                      </a:xfrm>
                      <a:prstGeom prst="rect">
                        <a:avLst/>
                      </a:prstGeom>
                      <a:noFill/>
                    </p:spPr>
                  </p:pic>
                </p:oleObj>
              </mc:Fallback>
            </mc:AlternateContent>
          </a:graphicData>
        </a:graphic>
      </p:graphicFrame>
      <p:sp>
        <p:nvSpPr>
          <p:cNvPr id="4"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Object 4"/>
          <p:cNvGraphicFramePr>
            <a:graphicFrameLocks noChangeAspect="1"/>
          </p:cNvGraphicFramePr>
          <p:nvPr>
            <p:extLst>
              <p:ext uri="{D42A27DB-BD31-4B8C-83A1-F6EECF244321}">
                <p14:modId xmlns:p14="http://schemas.microsoft.com/office/powerpoint/2010/main" val="3725247671"/>
              </p:ext>
            </p:extLst>
          </p:nvPr>
        </p:nvGraphicFramePr>
        <p:xfrm>
          <a:off x="1318130" y="4221088"/>
          <a:ext cx="2448272" cy="909977"/>
        </p:xfrm>
        <a:graphic>
          <a:graphicData uri="http://schemas.openxmlformats.org/presentationml/2006/ole">
            <mc:AlternateContent xmlns:mc="http://schemas.openxmlformats.org/markup-compatibility/2006">
              <mc:Choice xmlns:v="urn:schemas-microsoft-com:vml" Requires="v">
                <p:oleObj spid="_x0000_s108636" name="Equation" r:id="rId5" imgW="1079032" imgH="393529" progId="Equation.DSMT4">
                  <p:embed/>
                </p:oleObj>
              </mc:Choice>
              <mc:Fallback>
                <p:oleObj name="Equation" r:id="rId5" imgW="1079032" imgH="393529" progId="Equation.DSMT4">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18130" y="4221088"/>
                        <a:ext cx="2448272" cy="909977"/>
                      </a:xfrm>
                      <a:prstGeom prst="rect">
                        <a:avLst/>
                      </a:prstGeom>
                      <a:noFill/>
                    </p:spPr>
                  </p:pic>
                </p:oleObj>
              </mc:Fallback>
            </mc:AlternateContent>
          </a:graphicData>
        </a:graphic>
      </p:graphicFrame>
      <p:sp>
        <p:nvSpPr>
          <p:cNvPr id="6"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7" name="Object 6"/>
          <p:cNvGraphicFramePr>
            <a:graphicFrameLocks noChangeAspect="1"/>
          </p:cNvGraphicFramePr>
          <p:nvPr>
            <p:extLst>
              <p:ext uri="{D42A27DB-BD31-4B8C-83A1-F6EECF244321}">
                <p14:modId xmlns:p14="http://schemas.microsoft.com/office/powerpoint/2010/main" val="380056910"/>
              </p:ext>
            </p:extLst>
          </p:nvPr>
        </p:nvGraphicFramePr>
        <p:xfrm>
          <a:off x="4139952" y="4326814"/>
          <a:ext cx="2952328" cy="614084"/>
        </p:xfrm>
        <a:graphic>
          <a:graphicData uri="http://schemas.openxmlformats.org/presentationml/2006/ole">
            <mc:AlternateContent xmlns:mc="http://schemas.openxmlformats.org/markup-compatibility/2006">
              <mc:Choice xmlns:v="urn:schemas-microsoft-com:vml" Requires="v">
                <p:oleObj spid="_x0000_s108637" name="Equation" r:id="rId7" imgW="1193800" imgH="254000" progId="Equation.DSMT4">
                  <p:embed/>
                </p:oleObj>
              </mc:Choice>
              <mc:Fallback>
                <p:oleObj name="Equation" r:id="rId7" imgW="1193800" imgH="254000" progId="Equation.DSMT4">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139952" y="4326814"/>
                        <a:ext cx="2952328" cy="614084"/>
                      </a:xfrm>
                      <a:prstGeom prst="rect">
                        <a:avLst/>
                      </a:prstGeom>
                      <a:noFill/>
                    </p:spPr>
                  </p:pic>
                </p:oleObj>
              </mc:Fallback>
            </mc:AlternateContent>
          </a:graphicData>
        </a:graphic>
      </p:graphicFrame>
      <p:sp>
        <p:nvSpPr>
          <p:cNvPr id="8" name="Rectangle 7"/>
          <p:cNvSpPr/>
          <p:nvPr/>
        </p:nvSpPr>
        <p:spPr>
          <a:xfrm>
            <a:off x="611560" y="3227022"/>
            <a:ext cx="800219" cy="461665"/>
          </a:xfrm>
          <a:prstGeom prst="rect">
            <a:avLst/>
          </a:prstGeom>
        </p:spPr>
        <p:txBody>
          <a:bodyPr wrap="none">
            <a:spAutoFit/>
          </a:bodyPr>
          <a:lstStyle/>
          <a:p>
            <a:r>
              <a:rPr lang="zh-CN" altLang="zh-CN" sz="2400" b="1" dirty="0">
                <a:solidFill>
                  <a:srgbClr val="FF0000"/>
                </a:solidFill>
                <a:latin typeface="仿宋_GB2312" pitchFamily="49" charset="-122"/>
                <a:ea typeface="仿宋_GB2312" pitchFamily="49" charset="-122"/>
              </a:rPr>
              <a:t>输入</a:t>
            </a:r>
            <a:endParaRPr lang="zh-CN" altLang="en-US" sz="2400" b="1" dirty="0">
              <a:solidFill>
                <a:srgbClr val="FF0000"/>
              </a:solidFill>
              <a:latin typeface="仿宋_GB2312" pitchFamily="49" charset="-122"/>
              <a:ea typeface="仿宋_GB2312" pitchFamily="49" charset="-122"/>
            </a:endParaRPr>
          </a:p>
        </p:txBody>
      </p:sp>
      <p:sp>
        <p:nvSpPr>
          <p:cNvPr id="9" name="Rectangle 8"/>
          <p:cNvSpPr/>
          <p:nvPr/>
        </p:nvSpPr>
        <p:spPr>
          <a:xfrm>
            <a:off x="3325859" y="3861048"/>
            <a:ext cx="800219" cy="461665"/>
          </a:xfrm>
          <a:prstGeom prst="rect">
            <a:avLst/>
          </a:prstGeom>
        </p:spPr>
        <p:txBody>
          <a:bodyPr wrap="none">
            <a:spAutoFit/>
          </a:bodyPr>
          <a:lstStyle/>
          <a:p>
            <a:r>
              <a:rPr lang="zh-CN" altLang="zh-CN" sz="2400" b="1" dirty="0">
                <a:solidFill>
                  <a:srgbClr val="FF0000"/>
                </a:solidFill>
                <a:latin typeface="仿宋_GB2312" pitchFamily="49" charset="-122"/>
                <a:ea typeface="仿宋_GB2312" pitchFamily="49" charset="-122"/>
              </a:rPr>
              <a:t>权值</a:t>
            </a:r>
            <a:endParaRPr lang="zh-CN" altLang="en-US" sz="2400" b="1" dirty="0">
              <a:solidFill>
                <a:srgbClr val="FF0000"/>
              </a:solidFill>
              <a:latin typeface="仿宋_GB2312" pitchFamily="49" charset="-122"/>
              <a:ea typeface="仿宋_GB2312" pitchFamily="49" charset="-122"/>
            </a:endParaRPr>
          </a:p>
        </p:txBody>
      </p:sp>
      <p:sp>
        <p:nvSpPr>
          <p:cNvPr id="10" name="Rectangle 9"/>
          <p:cNvSpPr/>
          <p:nvPr/>
        </p:nvSpPr>
        <p:spPr>
          <a:xfrm>
            <a:off x="4572000" y="3610127"/>
            <a:ext cx="1107996" cy="461665"/>
          </a:xfrm>
          <a:prstGeom prst="rect">
            <a:avLst/>
          </a:prstGeom>
        </p:spPr>
        <p:txBody>
          <a:bodyPr wrap="none">
            <a:spAutoFit/>
          </a:bodyPr>
          <a:lstStyle/>
          <a:p>
            <a:r>
              <a:rPr lang="zh-CN" altLang="zh-CN" sz="2400" b="1" dirty="0">
                <a:solidFill>
                  <a:srgbClr val="FF0000"/>
                </a:solidFill>
                <a:latin typeface="仿宋_GB2312" pitchFamily="49" charset="-122"/>
                <a:ea typeface="仿宋_GB2312" pitchFamily="49" charset="-122"/>
              </a:rPr>
              <a:t>净输入</a:t>
            </a:r>
            <a:endParaRPr lang="zh-CN" altLang="en-US" sz="2400" b="1" dirty="0">
              <a:solidFill>
                <a:srgbClr val="FF0000"/>
              </a:solidFill>
              <a:latin typeface="仿宋_GB2312" pitchFamily="49" charset="-122"/>
              <a:ea typeface="仿宋_GB2312" pitchFamily="49" charset="-122"/>
            </a:endParaRPr>
          </a:p>
        </p:txBody>
      </p:sp>
      <p:sp>
        <p:nvSpPr>
          <p:cNvPr id="11" name="Rectangle 10"/>
          <p:cNvSpPr/>
          <p:nvPr/>
        </p:nvSpPr>
        <p:spPr>
          <a:xfrm>
            <a:off x="6876256" y="1932801"/>
            <a:ext cx="800219" cy="461665"/>
          </a:xfrm>
          <a:prstGeom prst="rect">
            <a:avLst/>
          </a:prstGeom>
        </p:spPr>
        <p:txBody>
          <a:bodyPr wrap="none">
            <a:spAutoFit/>
          </a:bodyPr>
          <a:lstStyle/>
          <a:p>
            <a:r>
              <a:rPr lang="zh-CN" altLang="zh-CN" sz="2400" b="1" dirty="0">
                <a:solidFill>
                  <a:srgbClr val="FF0000"/>
                </a:solidFill>
                <a:latin typeface="仿宋_GB2312" pitchFamily="49" charset="-122"/>
                <a:ea typeface="仿宋_GB2312" pitchFamily="49" charset="-122"/>
              </a:rPr>
              <a:t>输出</a:t>
            </a:r>
            <a:endParaRPr lang="zh-CN" altLang="en-US" sz="2400" b="1" dirty="0">
              <a:solidFill>
                <a:srgbClr val="FF0000"/>
              </a:solidFill>
              <a:latin typeface="仿宋_GB2312" pitchFamily="49" charset="-122"/>
              <a:ea typeface="仿宋_GB2312" pitchFamily="49" charset="-122"/>
            </a:endParaRPr>
          </a:p>
        </p:txBody>
      </p:sp>
      <p:cxnSp>
        <p:nvCxnSpPr>
          <p:cNvPr id="13" name="Straight Arrow Connector 12"/>
          <p:cNvCxnSpPr>
            <a:endCxn id="3" idx="1"/>
          </p:cNvCxnSpPr>
          <p:nvPr/>
        </p:nvCxnSpPr>
        <p:spPr>
          <a:xfrm flipV="1">
            <a:off x="1381195" y="2744924"/>
            <a:ext cx="670525" cy="645695"/>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2400534" y="3946194"/>
            <a:ext cx="914400" cy="914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H="1" flipV="1">
            <a:off x="3309395" y="3525923"/>
            <a:ext cx="208288" cy="315037"/>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H="1" flipV="1">
            <a:off x="4602088" y="2996952"/>
            <a:ext cx="164976" cy="504056"/>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flipH="1">
            <a:off x="6169727" y="2132856"/>
            <a:ext cx="634521" cy="362331"/>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flipH="1" flipV="1">
            <a:off x="5710085" y="3108222"/>
            <a:ext cx="776902" cy="501905"/>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9" name="Rectangle 38"/>
          <p:cNvSpPr/>
          <p:nvPr/>
        </p:nvSpPr>
        <p:spPr>
          <a:xfrm>
            <a:off x="6568479" y="3525923"/>
            <a:ext cx="1415772" cy="461665"/>
          </a:xfrm>
          <a:prstGeom prst="rect">
            <a:avLst/>
          </a:prstGeom>
        </p:spPr>
        <p:txBody>
          <a:bodyPr wrap="none">
            <a:spAutoFit/>
          </a:bodyPr>
          <a:lstStyle/>
          <a:p>
            <a:r>
              <a:rPr lang="zh-CN" altLang="en-US" sz="2400" b="1" dirty="0">
                <a:solidFill>
                  <a:srgbClr val="FF0000"/>
                </a:solidFill>
                <a:latin typeface="仿宋_GB2312" pitchFamily="49" charset="-122"/>
                <a:ea typeface="仿宋_GB2312" pitchFamily="49" charset="-122"/>
              </a:rPr>
              <a:t>激活函数</a:t>
            </a:r>
          </a:p>
        </p:txBody>
      </p:sp>
      <p:cxnSp>
        <p:nvCxnSpPr>
          <p:cNvPr id="43" name="Straight Arrow Connector 42"/>
          <p:cNvCxnSpPr/>
          <p:nvPr/>
        </p:nvCxnSpPr>
        <p:spPr>
          <a:xfrm flipH="1">
            <a:off x="4767064" y="4902878"/>
            <a:ext cx="806991" cy="1"/>
          </a:xfrm>
          <a:prstGeom prst="straightConnector1">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8676456" y="4653136"/>
            <a:ext cx="914400" cy="914400"/>
          </a:xfrm>
          <a:prstGeom prst="line">
            <a:avLst/>
          </a:prstGeom>
        </p:spPr>
        <p:style>
          <a:lnRef idx="1">
            <a:schemeClr val="accent1"/>
          </a:lnRef>
          <a:fillRef idx="0">
            <a:schemeClr val="accent1"/>
          </a:fillRef>
          <a:effectRef idx="0">
            <a:schemeClr val="accent1"/>
          </a:effectRef>
          <a:fontRef idx="minor">
            <a:schemeClr val="tx1"/>
          </a:fontRef>
        </p:style>
      </p:cxnSp>
      <p:sp>
        <p:nvSpPr>
          <p:cNvPr id="38" name="Rectangle 37"/>
          <p:cNvSpPr/>
          <p:nvPr/>
        </p:nvSpPr>
        <p:spPr>
          <a:xfrm>
            <a:off x="899592" y="5190910"/>
            <a:ext cx="6593472" cy="400110"/>
          </a:xfrm>
          <a:prstGeom prst="rect">
            <a:avLst/>
          </a:prstGeom>
        </p:spPr>
        <p:txBody>
          <a:bodyPr wrap="none">
            <a:spAutoFit/>
          </a:bodyPr>
          <a:lstStyle/>
          <a:p>
            <a:r>
              <a:rPr lang="zh-CN" altLang="en-US" sz="2000" b="1" dirty="0">
                <a:latin typeface="仿宋_GB2312" pitchFamily="49" charset="-122"/>
                <a:ea typeface="仿宋_GB2312" pitchFamily="49" charset="-122"/>
              </a:rPr>
              <a:t>当 </a:t>
            </a:r>
            <a:r>
              <a:rPr lang="en-US" altLang="zh-CN" sz="2000" b="1" i="1" dirty="0">
                <a:latin typeface="Times New Roman" pitchFamily="18" charset="0"/>
                <a:ea typeface="仿宋_GB2312" pitchFamily="49" charset="-122"/>
                <a:cs typeface="Times New Roman" pitchFamily="18" charset="0"/>
              </a:rPr>
              <a:t>f </a:t>
            </a:r>
            <a:r>
              <a:rPr lang="zh-CN" altLang="en-US" sz="2000" b="1" dirty="0">
                <a:latin typeface="仿宋_GB2312" pitchFamily="49" charset="-122"/>
                <a:ea typeface="仿宋_GB2312" pitchFamily="49" charset="-122"/>
              </a:rPr>
              <a:t>为符号函数时，“</a:t>
            </a:r>
            <a:r>
              <a:rPr lang="zh-CN" altLang="zh-CN" sz="2000" b="1" dirty="0">
                <a:latin typeface="仿宋_GB2312" pitchFamily="49" charset="-122"/>
                <a:ea typeface="仿宋_GB2312" pitchFamily="49" charset="-122"/>
              </a:rPr>
              <a:t>神经元</a:t>
            </a:r>
            <a:r>
              <a:rPr lang="zh-CN" altLang="en-US" sz="2000" b="1" dirty="0">
                <a:latin typeface="仿宋_GB2312" pitchFamily="49" charset="-122"/>
                <a:ea typeface="仿宋_GB2312" pitchFamily="49" charset="-122"/>
              </a:rPr>
              <a:t>”</a:t>
            </a:r>
            <a:r>
              <a:rPr lang="zh-CN" altLang="zh-CN" sz="2000" b="1" dirty="0">
                <a:latin typeface="仿宋_GB2312" pitchFamily="49" charset="-122"/>
                <a:ea typeface="仿宋_GB2312" pitchFamily="49" charset="-122"/>
              </a:rPr>
              <a:t>等价于</a:t>
            </a:r>
            <a:r>
              <a:rPr lang="zh-CN" altLang="en-US" sz="2000" b="1" dirty="0">
                <a:latin typeface="仿宋_GB2312" pitchFamily="49" charset="-122"/>
                <a:ea typeface="仿宋_GB2312" pitchFamily="49" charset="-122"/>
              </a:rPr>
              <a:t>“</a:t>
            </a:r>
            <a:r>
              <a:rPr lang="zh-CN" altLang="zh-CN" sz="2000" b="1" dirty="0">
                <a:latin typeface="仿宋_GB2312" pitchFamily="49" charset="-122"/>
                <a:ea typeface="仿宋_GB2312" pitchFamily="49" charset="-122"/>
              </a:rPr>
              <a:t>线性判别函数</a:t>
            </a:r>
            <a:r>
              <a:rPr lang="zh-CN" altLang="en-US" sz="2000" b="1" dirty="0">
                <a:latin typeface="仿宋_GB2312" pitchFamily="49" charset="-122"/>
                <a:ea typeface="仿宋_GB2312" pitchFamily="49" charset="-122"/>
              </a:rPr>
              <a:t>”</a:t>
            </a:r>
          </a:p>
        </p:txBody>
      </p:sp>
      <p:sp>
        <p:nvSpPr>
          <p:cNvPr id="42" name="Rectangle 1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44" name="Object 43"/>
          <p:cNvGraphicFramePr>
            <a:graphicFrameLocks noChangeAspect="1"/>
          </p:cNvGraphicFramePr>
          <p:nvPr>
            <p:extLst>
              <p:ext uri="{D42A27DB-BD31-4B8C-83A1-F6EECF244321}">
                <p14:modId xmlns:p14="http://schemas.microsoft.com/office/powerpoint/2010/main" val="2643797555"/>
              </p:ext>
            </p:extLst>
          </p:nvPr>
        </p:nvGraphicFramePr>
        <p:xfrm>
          <a:off x="2783480" y="5733256"/>
          <a:ext cx="2853391" cy="923156"/>
        </p:xfrm>
        <a:graphic>
          <a:graphicData uri="http://schemas.openxmlformats.org/presentationml/2006/ole">
            <mc:AlternateContent xmlns:mc="http://schemas.openxmlformats.org/markup-compatibility/2006">
              <mc:Choice xmlns:v="urn:schemas-microsoft-com:vml" Requires="v">
                <p:oleObj spid="_x0000_s108638" name="Equation" r:id="rId9" imgW="1295400" imgH="419100" progId="Equation.DSMT4">
                  <p:embed/>
                </p:oleObj>
              </mc:Choice>
              <mc:Fallback>
                <p:oleObj name="Equation" r:id="rId9" imgW="1295400" imgH="419100" progId="Equation.DSMT4">
                  <p:embed/>
                  <p:pic>
                    <p:nvPicPr>
                      <p:cNvPr id="0" name="Object 1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783480" y="5733256"/>
                        <a:ext cx="2853391" cy="923156"/>
                      </a:xfrm>
                      <a:prstGeom prst="rect">
                        <a:avLst/>
                      </a:prstGeom>
                      <a:noFill/>
                    </p:spPr>
                  </p:pic>
                </p:oleObj>
              </mc:Fallback>
            </mc:AlternateContent>
          </a:graphicData>
        </a:graphic>
      </p:graphicFrame>
    </p:spTree>
    <p:extLst>
      <p:ext uri="{BB962C8B-B14F-4D97-AF65-F5344CB8AC3E}">
        <p14:creationId xmlns:p14="http://schemas.microsoft.com/office/powerpoint/2010/main" val="367011155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411" name="Group 3"/>
          <p:cNvGraphicFramePr>
            <a:graphicFrameLocks noGrp="1"/>
          </p:cNvGraphicFramePr>
          <p:nvPr>
            <p:extLst>
              <p:ext uri="{D42A27DB-BD31-4B8C-83A1-F6EECF244321}">
                <p14:modId xmlns:p14="http://schemas.microsoft.com/office/powerpoint/2010/main" val="2969231931"/>
              </p:ext>
            </p:extLst>
          </p:nvPr>
        </p:nvGraphicFramePr>
        <p:xfrm>
          <a:off x="215900" y="981075"/>
          <a:ext cx="8893175" cy="5654677"/>
        </p:xfrm>
        <a:graphic>
          <a:graphicData uri="http://schemas.openxmlformats.org/drawingml/2006/table">
            <a:tbl>
              <a:tblPr/>
              <a:tblGrid>
                <a:gridCol w="1116013">
                  <a:extLst>
                    <a:ext uri="{9D8B030D-6E8A-4147-A177-3AD203B41FA5}">
                      <a16:colId xmlns:a16="http://schemas.microsoft.com/office/drawing/2014/main" val="20000"/>
                    </a:ext>
                  </a:extLst>
                </a:gridCol>
                <a:gridCol w="2144712">
                  <a:extLst>
                    <a:ext uri="{9D8B030D-6E8A-4147-A177-3AD203B41FA5}">
                      <a16:colId xmlns:a16="http://schemas.microsoft.com/office/drawing/2014/main" val="20001"/>
                    </a:ext>
                  </a:extLst>
                </a:gridCol>
                <a:gridCol w="1258888">
                  <a:extLst>
                    <a:ext uri="{9D8B030D-6E8A-4147-A177-3AD203B41FA5}">
                      <a16:colId xmlns:a16="http://schemas.microsoft.com/office/drawing/2014/main" val="20002"/>
                    </a:ext>
                  </a:extLst>
                </a:gridCol>
                <a:gridCol w="1131887">
                  <a:extLst>
                    <a:ext uri="{9D8B030D-6E8A-4147-A177-3AD203B41FA5}">
                      <a16:colId xmlns:a16="http://schemas.microsoft.com/office/drawing/2014/main" val="20003"/>
                    </a:ext>
                  </a:extLst>
                </a:gridCol>
                <a:gridCol w="2017713">
                  <a:extLst>
                    <a:ext uri="{9D8B030D-6E8A-4147-A177-3AD203B41FA5}">
                      <a16:colId xmlns:a16="http://schemas.microsoft.com/office/drawing/2014/main" val="20004"/>
                    </a:ext>
                  </a:extLst>
                </a:gridCol>
                <a:gridCol w="1223962">
                  <a:extLst>
                    <a:ext uri="{9D8B030D-6E8A-4147-A177-3AD203B41FA5}">
                      <a16:colId xmlns:a16="http://schemas.microsoft.com/office/drawing/2014/main" val="20005"/>
                    </a:ext>
                  </a:extLst>
                </a:gridCol>
              </a:tblGrid>
              <a:tr h="457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sz="2400" b="0" i="0" u="none" strike="noStrike" cap="none" normalizeH="0" baseline="0" dirty="0">
                          <a:ln>
                            <a:noFill/>
                          </a:ln>
                          <a:solidFill>
                            <a:schemeClr val="tx1"/>
                          </a:solidFill>
                          <a:effectLst/>
                          <a:latin typeface="Arial" pitchFamily="34" charset="0"/>
                          <a:ea typeface="宋体" pitchFamily="2" charset="-122"/>
                        </a:rPr>
                        <a:t>名称</a:t>
                      </a:r>
                    </a:p>
                  </a:txBody>
                  <a:tcPr horzOverflow="overflow">
                    <a:lnL>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400" b="0" i="0" u="none" strike="noStrike" cap="none" normalizeH="0" baseline="0" dirty="0">
                          <a:ln>
                            <a:noFill/>
                          </a:ln>
                          <a:solidFill>
                            <a:schemeClr val="tx1"/>
                          </a:solidFill>
                          <a:effectLst/>
                          <a:latin typeface="Arial" pitchFamily="34" charset="0"/>
                          <a:ea typeface="宋体" pitchFamily="2" charset="-122"/>
                        </a:rPr>
                        <a:t>输入</a:t>
                      </a:r>
                      <a:r>
                        <a:rPr kumimoji="0" lang="en-US" altLang="zh-CN" sz="2400" b="0" i="1"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n</a:t>
                      </a:r>
                      <a:r>
                        <a:rPr kumimoji="0" lang="en-US" sz="2400" b="0" i="0" u="none" strike="noStrike" cap="none" normalizeH="0" baseline="0" dirty="0">
                          <a:ln>
                            <a:noFill/>
                          </a:ln>
                          <a:solidFill>
                            <a:schemeClr val="tx1"/>
                          </a:solidFill>
                          <a:effectLst/>
                          <a:latin typeface="Arial" pitchFamily="34" charset="0"/>
                          <a:ea typeface="宋体" pitchFamily="2" charset="-122"/>
                        </a:rPr>
                        <a:t>/</a:t>
                      </a:r>
                      <a:r>
                        <a:rPr kumimoji="0" lang="zh-CN" altLang="en-US" sz="2400" b="0" i="0" u="none" strike="noStrike" cap="none" normalizeH="0" baseline="0" dirty="0">
                          <a:ln>
                            <a:noFill/>
                          </a:ln>
                          <a:solidFill>
                            <a:schemeClr val="tx1"/>
                          </a:solidFill>
                          <a:effectLst/>
                          <a:latin typeface="Arial" pitchFamily="34" charset="0"/>
                          <a:ea typeface="宋体" pitchFamily="2" charset="-122"/>
                        </a:rPr>
                        <a:t>输出</a:t>
                      </a:r>
                      <a:r>
                        <a:rPr kumimoji="0" lang="en-US" altLang="zh-CN" sz="2400" b="0" i="1" u="none" strike="noStrike" kern="1200" cap="none" normalizeH="0" baseline="0" dirty="0">
                          <a:ln>
                            <a:noFill/>
                          </a:ln>
                          <a:solidFill>
                            <a:schemeClr val="tx1"/>
                          </a:solidFill>
                          <a:effectLst/>
                          <a:latin typeface="Times New Roman" pitchFamily="18" charset="0"/>
                          <a:ea typeface="宋体" pitchFamily="2" charset="-122"/>
                          <a:cs typeface="Times New Roman" pitchFamily="18" charset="0"/>
                        </a:rPr>
                        <a:t>y</a:t>
                      </a:r>
                      <a:endParaRPr kumimoji="0" lang="zh-CN" altLang="en-US" sz="2400" b="0" i="1" u="none" strike="noStrike" kern="1200" cap="none" normalizeH="0" baseline="0" dirty="0">
                        <a:ln>
                          <a:noFill/>
                        </a:ln>
                        <a:solidFill>
                          <a:schemeClr val="tx1"/>
                        </a:solidFill>
                        <a:effectLst/>
                        <a:latin typeface="Times New Roman" pitchFamily="18" charset="0"/>
                        <a:ea typeface="宋体" pitchFamily="2" charset="-122"/>
                        <a:cs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sz="2400" b="0" i="0" u="none" strike="noStrike" cap="none" normalizeH="0" baseline="0" dirty="0">
                          <a:ln>
                            <a:noFill/>
                          </a:ln>
                          <a:solidFill>
                            <a:schemeClr val="tx1"/>
                          </a:solidFill>
                          <a:effectLst/>
                          <a:latin typeface="Arial" pitchFamily="34" charset="0"/>
                          <a:ea typeface="宋体" pitchFamily="2" charset="-122"/>
                        </a:rPr>
                        <a:t>图标</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sz="2400" b="0" i="0" u="none" strike="noStrike" cap="none" normalizeH="0" baseline="0" dirty="0">
                          <a:ln>
                            <a:noFill/>
                          </a:ln>
                          <a:solidFill>
                            <a:schemeClr val="tx1"/>
                          </a:solidFill>
                          <a:effectLst/>
                          <a:latin typeface="Arial" pitchFamily="34" charset="0"/>
                          <a:ea typeface="宋体" pitchFamily="2" charset="-122"/>
                        </a:rPr>
                        <a:t>名称</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400" b="0" i="0" u="none" strike="noStrike" cap="none" normalizeH="0" baseline="0" dirty="0">
                          <a:ln>
                            <a:noFill/>
                          </a:ln>
                          <a:solidFill>
                            <a:schemeClr val="tx1"/>
                          </a:solidFill>
                          <a:effectLst/>
                          <a:latin typeface="Arial" pitchFamily="34" charset="0"/>
                          <a:ea typeface="宋体" pitchFamily="2" charset="-122"/>
                        </a:rPr>
                        <a:t>输入</a:t>
                      </a:r>
                      <a:r>
                        <a:rPr kumimoji="0" lang="en-US" altLang="zh-CN" sz="2400" b="0" i="1"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n</a:t>
                      </a:r>
                      <a:r>
                        <a:rPr kumimoji="0" lang="en-US" sz="2400" b="0" i="0" u="none" strike="noStrike" cap="none" normalizeH="0" baseline="0" dirty="0">
                          <a:ln>
                            <a:noFill/>
                          </a:ln>
                          <a:solidFill>
                            <a:schemeClr val="tx1"/>
                          </a:solidFill>
                          <a:effectLst/>
                          <a:latin typeface="Arial" pitchFamily="34" charset="0"/>
                          <a:ea typeface="宋体" pitchFamily="2" charset="-122"/>
                        </a:rPr>
                        <a:t>/</a:t>
                      </a:r>
                      <a:r>
                        <a:rPr kumimoji="0" lang="zh-CN" altLang="en-US" sz="2400" b="0" i="0" u="none" strike="noStrike" cap="none" normalizeH="0" baseline="0" dirty="0">
                          <a:ln>
                            <a:noFill/>
                          </a:ln>
                          <a:solidFill>
                            <a:schemeClr val="tx1"/>
                          </a:solidFill>
                          <a:effectLst/>
                          <a:latin typeface="Arial" pitchFamily="34" charset="0"/>
                          <a:ea typeface="宋体" pitchFamily="2" charset="-122"/>
                        </a:rPr>
                        <a:t>输出</a:t>
                      </a:r>
                      <a:r>
                        <a:rPr kumimoji="0" lang="en-US" altLang="zh-CN" sz="2400" b="0" i="1" u="none" strike="noStrike" kern="1200" cap="none" normalizeH="0" baseline="0" dirty="0">
                          <a:ln>
                            <a:noFill/>
                          </a:ln>
                          <a:solidFill>
                            <a:schemeClr val="tx1"/>
                          </a:solidFill>
                          <a:effectLst/>
                          <a:latin typeface="Times New Roman" pitchFamily="18" charset="0"/>
                          <a:ea typeface="宋体" pitchFamily="2" charset="-122"/>
                          <a:cs typeface="Times New Roman" pitchFamily="18" charset="0"/>
                        </a:rPr>
                        <a:t>y</a:t>
                      </a:r>
                      <a:endParaRPr kumimoji="0" lang="zh-CN" altLang="en-US" sz="2400" b="0" i="1" u="none" strike="noStrike" kern="1200" cap="none" normalizeH="0" baseline="0" dirty="0">
                        <a:ln>
                          <a:noFill/>
                        </a:ln>
                        <a:solidFill>
                          <a:schemeClr val="tx1"/>
                        </a:solidFill>
                        <a:effectLst/>
                        <a:latin typeface="Times New Roman" pitchFamily="18" charset="0"/>
                        <a:ea typeface="宋体" pitchFamily="2" charset="-122"/>
                        <a:cs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sz="2400" b="0" i="0" u="none" strike="noStrike" cap="none" normalizeH="0" baseline="0">
                          <a:ln>
                            <a:noFill/>
                          </a:ln>
                          <a:solidFill>
                            <a:schemeClr val="tx1"/>
                          </a:solidFill>
                          <a:effectLst/>
                          <a:latin typeface="Arial" pitchFamily="34" charset="0"/>
                          <a:ea typeface="宋体" pitchFamily="2" charset="-122"/>
                        </a:rPr>
                        <a:t>图标</a:t>
                      </a:r>
                    </a:p>
                  </a:txBody>
                  <a:tcPr horzOverflow="overflow">
                    <a:lnL w="12700"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1477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sz="2400" b="0" i="0" u="none" strike="noStrike" cap="none" normalizeH="0" baseline="0" dirty="0">
                          <a:ln>
                            <a:noFill/>
                          </a:ln>
                          <a:solidFill>
                            <a:schemeClr val="tx1"/>
                          </a:solidFill>
                          <a:effectLst/>
                          <a:latin typeface="Arial" pitchFamily="34" charset="0"/>
                          <a:ea typeface="宋体" pitchFamily="2" charset="-122"/>
                        </a:rPr>
                        <a:t>硬极限</a:t>
                      </a:r>
                    </a:p>
                  </a:txBody>
                  <a:tcPr horzOverflow="overflow">
                    <a:lnL>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400" b="0" i="0" u="none" strike="noStrike" cap="none" normalizeH="0" baseline="0" dirty="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400" b="0" i="0" u="none" strike="noStrike" cap="none" normalizeH="0" baseline="0" dirty="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sz="2400" b="0" i="0" u="none" strike="noStrike" cap="none" normalizeH="0" baseline="0" dirty="0">
                          <a:ln>
                            <a:noFill/>
                          </a:ln>
                          <a:solidFill>
                            <a:schemeClr val="tx1"/>
                          </a:solidFill>
                          <a:effectLst/>
                          <a:latin typeface="Arial" pitchFamily="34" charset="0"/>
                          <a:ea typeface="宋体" pitchFamily="2" charset="-122"/>
                        </a:rPr>
                        <a:t>对称硬极限</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400" b="0" i="0" u="none" strike="noStrike" cap="none" normalizeH="0" baseline="0" dirty="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400" b="0" i="0" u="none" strike="noStrike" cap="none" normalizeH="0" baseline="0" dirty="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20000"/>
                        <a:lumOff val="80000"/>
                      </a:schemeClr>
                    </a:solidFill>
                  </a:tcPr>
                </a:tc>
                <a:extLst>
                  <a:ext uri="{0D108BD9-81ED-4DB2-BD59-A6C34878D82A}">
                    <a16:rowId xmlns:a16="http://schemas.microsoft.com/office/drawing/2014/main" val="10001"/>
                  </a:ext>
                </a:extLst>
              </a:tr>
              <a:tr h="8445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sz="2400" b="0" i="0" u="none" strike="noStrike" cap="none" normalizeH="0" baseline="0">
                          <a:ln>
                            <a:noFill/>
                          </a:ln>
                          <a:solidFill>
                            <a:schemeClr val="tx1"/>
                          </a:solidFill>
                          <a:effectLst/>
                          <a:latin typeface="Arial" pitchFamily="34" charset="0"/>
                          <a:ea typeface="宋体" pitchFamily="2" charset="-122"/>
                        </a:rPr>
                        <a:t>线性</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400" b="0" i="0" u="none" strike="noStrike" cap="none" normalizeH="0" baseline="0" dirty="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400" b="0" i="0" u="none" strike="noStrike" cap="none" normalizeH="0" baseline="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sz="2400" b="0" i="0" u="none" strike="noStrike" cap="none" normalizeH="0" baseline="0">
                          <a:ln>
                            <a:noFill/>
                          </a:ln>
                          <a:solidFill>
                            <a:schemeClr val="tx1"/>
                          </a:solidFill>
                          <a:effectLst/>
                          <a:latin typeface="Arial" pitchFamily="34" charset="0"/>
                          <a:ea typeface="宋体" pitchFamily="2" charset="-122"/>
                        </a:rPr>
                        <a:t>正线性</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400" b="0" i="0" u="none" strike="noStrike" cap="none" normalizeH="0" baseline="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400" b="0" i="0" u="none" strike="noStrike" cap="none" normalizeH="0" baseline="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2620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400" b="0" i="0" u="none" strike="noStrike" cap="none" normalizeH="0" baseline="0" dirty="0">
                          <a:ln>
                            <a:noFill/>
                          </a:ln>
                          <a:solidFill>
                            <a:schemeClr val="tx1"/>
                          </a:solidFill>
                          <a:effectLst/>
                          <a:latin typeface="Arial" pitchFamily="34" charset="0"/>
                          <a:ea typeface="宋体" pitchFamily="2" charset="-122"/>
                        </a:rPr>
                        <a:t>饱和线性</a:t>
                      </a:r>
                    </a:p>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dirty="0">
                        <a:ln>
                          <a:noFill/>
                        </a:ln>
                        <a:solidFill>
                          <a:schemeClr val="tx1"/>
                        </a:solidFill>
                        <a:effectLst/>
                        <a:latin typeface="Arial" pitchFamily="34" charset="0"/>
                        <a:ea typeface="宋体" pitchFamily="2" charset="-122"/>
                      </a:endParaRP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400" b="0" i="0" u="none" strike="noStrike" cap="none" normalizeH="0" baseline="0" dirty="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400" b="0" i="0" u="none" strike="noStrike" cap="none" normalizeH="0" baseline="0" dirty="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sz="2400" b="0" i="0" u="none" strike="noStrike" cap="none" normalizeH="0" baseline="0" dirty="0">
                          <a:ln>
                            <a:noFill/>
                          </a:ln>
                          <a:solidFill>
                            <a:schemeClr val="tx1"/>
                          </a:solidFill>
                          <a:effectLst/>
                          <a:latin typeface="Arial" pitchFamily="34" charset="0"/>
                          <a:ea typeface="宋体" pitchFamily="2" charset="-122"/>
                        </a:rPr>
                        <a:t>对称饱和线性</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400" b="0" i="0" u="none" strike="noStrike" cap="none" normalizeH="0" baseline="0" dirty="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400" b="0" i="0" u="none" strike="noStrike" cap="none" normalizeH="0" baseline="0" dirty="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20000"/>
                        <a:lumOff val="80000"/>
                      </a:schemeClr>
                    </a:solidFill>
                  </a:tcPr>
                </a:tc>
                <a:extLst>
                  <a:ext uri="{0D108BD9-81ED-4DB2-BD59-A6C34878D82A}">
                    <a16:rowId xmlns:a16="http://schemas.microsoft.com/office/drawing/2014/main" val="10003"/>
                  </a:ext>
                </a:extLst>
              </a:tr>
              <a:tr h="10461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400" b="0" i="0" u="none" strike="noStrike" cap="none" normalizeH="0" baseline="0" dirty="0">
                          <a:ln>
                            <a:noFill/>
                          </a:ln>
                          <a:solidFill>
                            <a:schemeClr val="tx1"/>
                          </a:solidFill>
                          <a:effectLst/>
                          <a:latin typeface="Arial" pitchFamily="34" charset="0"/>
                          <a:ea typeface="宋体" pitchFamily="2" charset="-122"/>
                        </a:rPr>
                        <a:t>对数</a:t>
                      </a:r>
                      <a:r>
                        <a:rPr kumimoji="0" lang="en-US" sz="2400" b="0" i="0" u="none" strike="noStrike" cap="none" normalizeH="0" baseline="0" dirty="0">
                          <a:ln>
                            <a:noFill/>
                          </a:ln>
                          <a:solidFill>
                            <a:schemeClr val="tx1"/>
                          </a:solidFill>
                          <a:effectLst/>
                          <a:latin typeface="Arial" pitchFamily="34" charset="0"/>
                          <a:ea typeface="宋体" pitchFamily="2" charset="-122"/>
                        </a:rPr>
                        <a:t>-S</a:t>
                      </a:r>
                      <a:r>
                        <a:rPr kumimoji="0" lang="zh-CN" altLang="en-US" sz="2400" b="0" i="0" u="none" strike="noStrike" cap="none" normalizeH="0" baseline="0" dirty="0">
                          <a:ln>
                            <a:noFill/>
                          </a:ln>
                          <a:solidFill>
                            <a:schemeClr val="tx1"/>
                          </a:solidFill>
                          <a:effectLst/>
                          <a:latin typeface="Arial" pitchFamily="34" charset="0"/>
                          <a:ea typeface="宋体" pitchFamily="2" charset="-122"/>
                        </a:rPr>
                        <a:t>型</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400" b="0" i="0" u="none" strike="noStrike" cap="none" normalizeH="0" baseline="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400" b="0" i="0" u="none" strike="noStrike" cap="none" normalizeH="0" baseline="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400" b="0" i="0" u="none" strike="noStrike" cap="none" normalizeH="0" baseline="0">
                          <a:ln>
                            <a:noFill/>
                          </a:ln>
                          <a:solidFill>
                            <a:schemeClr val="tx1"/>
                          </a:solidFill>
                          <a:effectLst/>
                          <a:latin typeface="Arial" pitchFamily="34" charset="0"/>
                          <a:ea typeface="宋体" pitchFamily="2" charset="-122"/>
                        </a:rPr>
                        <a:t>双曲正切</a:t>
                      </a:r>
                      <a:r>
                        <a:rPr kumimoji="0" lang="en-US" sz="2400" b="0" i="0" u="none" strike="noStrike" cap="none" normalizeH="0" baseline="0">
                          <a:ln>
                            <a:noFill/>
                          </a:ln>
                          <a:solidFill>
                            <a:schemeClr val="tx1"/>
                          </a:solidFill>
                          <a:effectLst/>
                          <a:latin typeface="Arial" pitchFamily="34" charset="0"/>
                          <a:ea typeface="宋体" pitchFamily="2" charset="-122"/>
                        </a:rPr>
                        <a:t>S</a:t>
                      </a:r>
                      <a:r>
                        <a:rPr kumimoji="0" lang="zh-CN" altLang="en-US" sz="2400" b="0" i="0" u="none" strike="noStrike" cap="none" normalizeH="0" baseline="0">
                          <a:ln>
                            <a:noFill/>
                          </a:ln>
                          <a:solidFill>
                            <a:schemeClr val="tx1"/>
                          </a:solidFill>
                          <a:effectLst/>
                          <a:latin typeface="Arial" pitchFamily="34" charset="0"/>
                          <a:ea typeface="宋体" pitchFamily="2" charset="-122"/>
                        </a:rPr>
                        <a:t>型</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400" b="0" i="0" u="none" strike="noStrike" cap="none" normalizeH="0" baseline="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400" b="0" i="0" u="none" strike="noStrike" cap="none" normalizeH="0" baseline="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8969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sz="2400" b="0" i="0" u="none" strike="noStrike" cap="none" normalizeH="0" baseline="0" dirty="0">
                          <a:ln>
                            <a:noFill/>
                          </a:ln>
                          <a:solidFill>
                            <a:schemeClr val="tx1"/>
                          </a:solidFill>
                          <a:effectLst/>
                          <a:latin typeface="Arial" pitchFamily="34" charset="0"/>
                          <a:ea typeface="宋体" pitchFamily="2" charset="-122"/>
                        </a:rPr>
                        <a:t>竞争</a:t>
                      </a:r>
                    </a:p>
                  </a:txBody>
                  <a:tcPr horzOverflow="overflow">
                    <a:lnL>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3">
                        <a:lumMod val="20000"/>
                        <a:lumOff val="80000"/>
                      </a:schemeClr>
                    </a:solidFill>
                  </a:tcPr>
                </a:tc>
                <a:tc gridSpan="4">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dirty="0">
                        <a:ln>
                          <a:noFill/>
                        </a:ln>
                        <a:solidFill>
                          <a:schemeClr val="tx1"/>
                        </a:solidFill>
                        <a:effectLst/>
                        <a:latin typeface="Arial" pitchFamily="34" charset="0"/>
                        <a:ea typeface="宋体" pitchFamily="2" charset="-122"/>
                      </a:endParaRPr>
                    </a:p>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dirty="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3">
                        <a:lumMod val="20000"/>
                        <a:lumOff val="80000"/>
                      </a:schemeClr>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400" b="0" i="0" u="none" strike="noStrike" cap="none" normalizeH="0" baseline="0" dirty="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3">
                        <a:lumMod val="20000"/>
                        <a:lumOff val="80000"/>
                      </a:schemeClr>
                    </a:solidFill>
                  </a:tcPr>
                </a:tc>
                <a:extLst>
                  <a:ext uri="{0D108BD9-81ED-4DB2-BD59-A6C34878D82A}">
                    <a16:rowId xmlns:a16="http://schemas.microsoft.com/office/drawing/2014/main" val="10005"/>
                  </a:ext>
                </a:extLst>
              </a:tr>
            </a:tbl>
          </a:graphicData>
        </a:graphic>
      </p:graphicFrame>
      <p:sp>
        <p:nvSpPr>
          <p:cNvPr id="17410" name="Rectangle 2"/>
          <p:cNvSpPr>
            <a:spLocks noGrp="1" noChangeArrowheads="1"/>
          </p:cNvSpPr>
          <p:nvPr>
            <p:ph type="title"/>
          </p:nvPr>
        </p:nvSpPr>
        <p:spPr>
          <a:xfrm>
            <a:off x="457200" y="116632"/>
            <a:ext cx="8229600" cy="990600"/>
          </a:xfrm>
          <a:noFill/>
        </p:spPr>
        <p:txBody>
          <a:bodyPr/>
          <a:lstStyle/>
          <a:p>
            <a:pPr algn="l" eaLnBrk="1" hangingPunct="1"/>
            <a:r>
              <a:rPr lang="zh-CN" altLang="en-US" sz="3200" dirty="0"/>
              <a:t>激活函数（传输函数）</a:t>
            </a:r>
          </a:p>
        </p:txBody>
      </p:sp>
      <p:graphicFrame>
        <p:nvGraphicFramePr>
          <p:cNvPr id="17457" name="Object 49"/>
          <p:cNvGraphicFramePr>
            <a:graphicFrameLocks noChangeAspect="1"/>
          </p:cNvGraphicFramePr>
          <p:nvPr>
            <p:extLst>
              <p:ext uri="{D42A27DB-BD31-4B8C-83A1-F6EECF244321}">
                <p14:modId xmlns:p14="http://schemas.microsoft.com/office/powerpoint/2010/main" val="2400832905"/>
              </p:ext>
            </p:extLst>
          </p:nvPr>
        </p:nvGraphicFramePr>
        <p:xfrm>
          <a:off x="1533525" y="1557338"/>
          <a:ext cx="1685925" cy="1001712"/>
        </p:xfrm>
        <a:graphic>
          <a:graphicData uri="http://schemas.openxmlformats.org/presentationml/2006/ole">
            <mc:AlternateContent xmlns:mc="http://schemas.openxmlformats.org/markup-compatibility/2006">
              <mc:Choice xmlns:v="urn:schemas-microsoft-com:vml" Requires="v">
                <p:oleObj spid="_x0000_s110894" name="Equation" r:id="rId3" imgW="723600" imgH="431640" progId="Equation.DSMT4">
                  <p:embed/>
                </p:oleObj>
              </mc:Choice>
              <mc:Fallback>
                <p:oleObj name="Equation" r:id="rId3" imgW="723600" imgH="431640" progId="Equation.DSMT4">
                  <p:embed/>
                  <p:pic>
                    <p:nvPicPr>
                      <p:cNvPr id="0" name=""/>
                      <p:cNvPicPr>
                        <a:picLocks noChangeAspect="1" noChangeArrowheads="1"/>
                      </p:cNvPicPr>
                      <p:nvPr/>
                    </p:nvPicPr>
                    <p:blipFill>
                      <a:blip r:embed="rId4"/>
                      <a:srcRect/>
                      <a:stretch>
                        <a:fillRect/>
                      </a:stretch>
                    </p:blipFill>
                    <p:spPr bwMode="auto">
                      <a:xfrm>
                        <a:off x="1533525" y="1557338"/>
                        <a:ext cx="1685925" cy="1001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7458" name="Object 50"/>
          <p:cNvGraphicFramePr>
            <a:graphicFrameLocks noChangeAspect="1"/>
          </p:cNvGraphicFramePr>
          <p:nvPr>
            <p:extLst>
              <p:ext uri="{D42A27DB-BD31-4B8C-83A1-F6EECF244321}">
                <p14:modId xmlns:p14="http://schemas.microsoft.com/office/powerpoint/2010/main" val="4270609828"/>
              </p:ext>
            </p:extLst>
          </p:nvPr>
        </p:nvGraphicFramePr>
        <p:xfrm>
          <a:off x="5999163" y="1557338"/>
          <a:ext cx="1828800" cy="1001712"/>
        </p:xfrm>
        <a:graphic>
          <a:graphicData uri="http://schemas.openxmlformats.org/presentationml/2006/ole">
            <mc:AlternateContent xmlns:mc="http://schemas.openxmlformats.org/markup-compatibility/2006">
              <mc:Choice xmlns:v="urn:schemas-microsoft-com:vml" Requires="v">
                <p:oleObj spid="_x0000_s110895" name="Equation" r:id="rId5" imgW="787320" imgH="431640" progId="Equation.DSMT4">
                  <p:embed/>
                </p:oleObj>
              </mc:Choice>
              <mc:Fallback>
                <p:oleObj name="Equation" r:id="rId5" imgW="787320" imgH="431640" progId="Equation.DSMT4">
                  <p:embed/>
                  <p:pic>
                    <p:nvPicPr>
                      <p:cNvPr id="0" name=""/>
                      <p:cNvPicPr>
                        <a:picLocks noChangeAspect="1" noChangeArrowheads="1"/>
                      </p:cNvPicPr>
                      <p:nvPr/>
                    </p:nvPicPr>
                    <p:blipFill>
                      <a:blip r:embed="rId6"/>
                      <a:srcRect/>
                      <a:stretch>
                        <a:fillRect/>
                      </a:stretch>
                    </p:blipFill>
                    <p:spPr bwMode="auto">
                      <a:xfrm>
                        <a:off x="5999163" y="1557338"/>
                        <a:ext cx="1828800" cy="1001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7459" name="Object 51"/>
          <p:cNvGraphicFramePr>
            <a:graphicFrameLocks noChangeAspect="1"/>
          </p:cNvGraphicFramePr>
          <p:nvPr>
            <p:extLst>
              <p:ext uri="{D42A27DB-BD31-4B8C-83A1-F6EECF244321}">
                <p14:modId xmlns:p14="http://schemas.microsoft.com/office/powerpoint/2010/main" val="3164492962"/>
              </p:ext>
            </p:extLst>
          </p:nvPr>
        </p:nvGraphicFramePr>
        <p:xfrm>
          <a:off x="1604963" y="2679700"/>
          <a:ext cx="858837" cy="382588"/>
        </p:xfrm>
        <a:graphic>
          <a:graphicData uri="http://schemas.openxmlformats.org/presentationml/2006/ole">
            <mc:AlternateContent xmlns:mc="http://schemas.openxmlformats.org/markup-compatibility/2006">
              <mc:Choice xmlns:v="urn:schemas-microsoft-com:vml" Requires="v">
                <p:oleObj spid="_x0000_s110896" name="Equation" r:id="rId7" imgW="368280" imgH="164880" progId="Equation.DSMT4">
                  <p:embed/>
                </p:oleObj>
              </mc:Choice>
              <mc:Fallback>
                <p:oleObj name="Equation" r:id="rId7" imgW="368280" imgH="164880" progId="Equation.DSMT4">
                  <p:embed/>
                  <p:pic>
                    <p:nvPicPr>
                      <p:cNvPr id="0" name=""/>
                      <p:cNvPicPr>
                        <a:picLocks noChangeAspect="1" noChangeArrowheads="1"/>
                      </p:cNvPicPr>
                      <p:nvPr/>
                    </p:nvPicPr>
                    <p:blipFill>
                      <a:blip r:embed="rId8"/>
                      <a:srcRect/>
                      <a:stretch>
                        <a:fillRect/>
                      </a:stretch>
                    </p:blipFill>
                    <p:spPr bwMode="auto">
                      <a:xfrm>
                        <a:off x="1604963" y="2679700"/>
                        <a:ext cx="858837" cy="382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7460" name="Object 52"/>
          <p:cNvGraphicFramePr>
            <a:graphicFrameLocks noChangeAspect="1"/>
          </p:cNvGraphicFramePr>
          <p:nvPr>
            <p:extLst>
              <p:ext uri="{D42A27DB-BD31-4B8C-83A1-F6EECF244321}">
                <p14:modId xmlns:p14="http://schemas.microsoft.com/office/powerpoint/2010/main" val="3548687134"/>
              </p:ext>
            </p:extLst>
          </p:nvPr>
        </p:nvGraphicFramePr>
        <p:xfrm>
          <a:off x="1458913" y="3500438"/>
          <a:ext cx="2124075" cy="438150"/>
        </p:xfrm>
        <a:graphic>
          <a:graphicData uri="http://schemas.openxmlformats.org/presentationml/2006/ole">
            <mc:AlternateContent xmlns:mc="http://schemas.openxmlformats.org/markup-compatibility/2006">
              <mc:Choice xmlns:v="urn:schemas-microsoft-com:vml" Requires="v">
                <p:oleObj spid="_x0000_s110897" name="Equation" r:id="rId9" imgW="723600" imgH="203040" progId="Equation.DSMT4">
                  <p:embed/>
                </p:oleObj>
              </mc:Choice>
              <mc:Fallback>
                <p:oleObj name="Equation" r:id="rId9" imgW="723600" imgH="203040" progId="Equation.DSMT4">
                  <p:embed/>
                  <p:pic>
                    <p:nvPicPr>
                      <p:cNvPr id="0" name=""/>
                      <p:cNvPicPr>
                        <a:picLocks noChangeAspect="1" noChangeArrowheads="1"/>
                      </p:cNvPicPr>
                      <p:nvPr/>
                    </p:nvPicPr>
                    <p:blipFill>
                      <a:blip r:embed="rId10"/>
                      <a:srcRect/>
                      <a:stretch>
                        <a:fillRect/>
                      </a:stretch>
                    </p:blipFill>
                    <p:spPr bwMode="auto">
                      <a:xfrm>
                        <a:off x="1458913" y="3500438"/>
                        <a:ext cx="2124075" cy="438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7461" name="Object 53"/>
          <p:cNvGraphicFramePr>
            <a:graphicFrameLocks noChangeAspect="1"/>
          </p:cNvGraphicFramePr>
          <p:nvPr>
            <p:extLst>
              <p:ext uri="{D42A27DB-BD31-4B8C-83A1-F6EECF244321}">
                <p14:modId xmlns:p14="http://schemas.microsoft.com/office/powerpoint/2010/main" val="335665606"/>
              </p:ext>
            </p:extLst>
          </p:nvPr>
        </p:nvGraphicFramePr>
        <p:xfrm>
          <a:off x="1463675" y="3860800"/>
          <a:ext cx="2043113" cy="447675"/>
        </p:xfrm>
        <a:graphic>
          <a:graphicData uri="http://schemas.openxmlformats.org/presentationml/2006/ole">
            <mc:AlternateContent xmlns:mc="http://schemas.openxmlformats.org/markup-compatibility/2006">
              <mc:Choice xmlns:v="urn:schemas-microsoft-com:vml" Requires="v">
                <p:oleObj spid="_x0000_s110898" name="Equation" r:id="rId11" imgW="927000" imgH="203040" progId="Equation.DSMT4">
                  <p:embed/>
                </p:oleObj>
              </mc:Choice>
              <mc:Fallback>
                <p:oleObj name="Equation" r:id="rId11" imgW="927000" imgH="203040" progId="Equation.DSMT4">
                  <p:embed/>
                  <p:pic>
                    <p:nvPicPr>
                      <p:cNvPr id="0" name=""/>
                      <p:cNvPicPr>
                        <a:picLocks noChangeAspect="1" noChangeArrowheads="1"/>
                      </p:cNvPicPr>
                      <p:nvPr/>
                    </p:nvPicPr>
                    <p:blipFill>
                      <a:blip r:embed="rId12"/>
                      <a:srcRect/>
                      <a:stretch>
                        <a:fillRect/>
                      </a:stretch>
                    </p:blipFill>
                    <p:spPr bwMode="auto">
                      <a:xfrm>
                        <a:off x="1463675" y="3860800"/>
                        <a:ext cx="2043113" cy="447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7462" name="Object 54"/>
          <p:cNvGraphicFramePr>
            <a:graphicFrameLocks noChangeAspect="1"/>
          </p:cNvGraphicFramePr>
          <p:nvPr>
            <p:extLst>
              <p:ext uri="{D42A27DB-BD31-4B8C-83A1-F6EECF244321}">
                <p14:modId xmlns:p14="http://schemas.microsoft.com/office/powerpoint/2010/main" val="3839019186"/>
              </p:ext>
            </p:extLst>
          </p:nvPr>
        </p:nvGraphicFramePr>
        <p:xfrm>
          <a:off x="1476375" y="4221163"/>
          <a:ext cx="1511300" cy="465137"/>
        </p:xfrm>
        <a:graphic>
          <a:graphicData uri="http://schemas.openxmlformats.org/presentationml/2006/ole">
            <mc:AlternateContent xmlns:mc="http://schemas.openxmlformats.org/markup-compatibility/2006">
              <mc:Choice xmlns:v="urn:schemas-microsoft-com:vml" Requires="v">
                <p:oleObj spid="_x0000_s110899" name="Equation" r:id="rId13" imgW="660240" imgH="203040" progId="Equation.DSMT4">
                  <p:embed/>
                </p:oleObj>
              </mc:Choice>
              <mc:Fallback>
                <p:oleObj name="Equation" r:id="rId13" imgW="660240" imgH="203040" progId="Equation.DSMT4">
                  <p:embed/>
                  <p:pic>
                    <p:nvPicPr>
                      <p:cNvPr id="0" name=""/>
                      <p:cNvPicPr>
                        <a:picLocks noChangeAspect="1" noChangeArrowheads="1"/>
                      </p:cNvPicPr>
                      <p:nvPr/>
                    </p:nvPicPr>
                    <p:blipFill>
                      <a:blip r:embed="rId14"/>
                      <a:srcRect/>
                      <a:stretch>
                        <a:fillRect/>
                      </a:stretch>
                    </p:blipFill>
                    <p:spPr bwMode="auto">
                      <a:xfrm>
                        <a:off x="1476375" y="4221163"/>
                        <a:ext cx="1511300" cy="465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7463" name="Object 55"/>
          <p:cNvGraphicFramePr>
            <a:graphicFrameLocks noChangeAspect="1"/>
          </p:cNvGraphicFramePr>
          <p:nvPr>
            <p:extLst>
              <p:ext uri="{D42A27DB-BD31-4B8C-83A1-F6EECF244321}">
                <p14:modId xmlns:p14="http://schemas.microsoft.com/office/powerpoint/2010/main" val="20270446"/>
              </p:ext>
            </p:extLst>
          </p:nvPr>
        </p:nvGraphicFramePr>
        <p:xfrm>
          <a:off x="5849938" y="3429000"/>
          <a:ext cx="2124075" cy="438150"/>
        </p:xfrm>
        <a:graphic>
          <a:graphicData uri="http://schemas.openxmlformats.org/presentationml/2006/ole">
            <mc:AlternateContent xmlns:mc="http://schemas.openxmlformats.org/markup-compatibility/2006">
              <mc:Choice xmlns:v="urn:schemas-microsoft-com:vml" Requires="v">
                <p:oleObj spid="_x0000_s110900" name="Equation" r:id="rId15" imgW="723600" imgH="203040" progId="Equation.DSMT4">
                  <p:embed/>
                </p:oleObj>
              </mc:Choice>
              <mc:Fallback>
                <p:oleObj name="Equation" r:id="rId15" imgW="723600" imgH="203040" progId="Equation.DSMT4">
                  <p:embed/>
                  <p:pic>
                    <p:nvPicPr>
                      <p:cNvPr id="0" name=""/>
                      <p:cNvPicPr>
                        <a:picLocks noChangeAspect="1" noChangeArrowheads="1"/>
                      </p:cNvPicPr>
                      <p:nvPr/>
                    </p:nvPicPr>
                    <p:blipFill>
                      <a:blip r:embed="rId16"/>
                      <a:srcRect/>
                      <a:stretch>
                        <a:fillRect/>
                      </a:stretch>
                    </p:blipFill>
                    <p:spPr bwMode="auto">
                      <a:xfrm>
                        <a:off x="5849938" y="3429000"/>
                        <a:ext cx="2124075" cy="438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7464" name="Object 56"/>
          <p:cNvGraphicFramePr>
            <a:graphicFrameLocks noChangeAspect="1"/>
          </p:cNvGraphicFramePr>
          <p:nvPr>
            <p:extLst>
              <p:ext uri="{D42A27DB-BD31-4B8C-83A1-F6EECF244321}">
                <p14:modId xmlns:p14="http://schemas.microsoft.com/office/powerpoint/2010/main" val="3356447282"/>
              </p:ext>
            </p:extLst>
          </p:nvPr>
        </p:nvGraphicFramePr>
        <p:xfrm>
          <a:off x="5856288" y="3789363"/>
          <a:ext cx="2041525" cy="447675"/>
        </p:xfrm>
        <a:graphic>
          <a:graphicData uri="http://schemas.openxmlformats.org/presentationml/2006/ole">
            <mc:AlternateContent xmlns:mc="http://schemas.openxmlformats.org/markup-compatibility/2006">
              <mc:Choice xmlns:v="urn:schemas-microsoft-com:vml" Requires="v">
                <p:oleObj spid="_x0000_s110901" name="Equation" r:id="rId17" imgW="927000" imgH="203040" progId="Equation.DSMT4">
                  <p:embed/>
                </p:oleObj>
              </mc:Choice>
              <mc:Fallback>
                <p:oleObj name="Equation" r:id="rId17" imgW="927000" imgH="203040" progId="Equation.DSMT4">
                  <p:embed/>
                  <p:pic>
                    <p:nvPicPr>
                      <p:cNvPr id="0" name=""/>
                      <p:cNvPicPr>
                        <a:picLocks noChangeAspect="1" noChangeArrowheads="1"/>
                      </p:cNvPicPr>
                      <p:nvPr/>
                    </p:nvPicPr>
                    <p:blipFill>
                      <a:blip r:embed="rId18"/>
                      <a:srcRect/>
                      <a:stretch>
                        <a:fillRect/>
                      </a:stretch>
                    </p:blipFill>
                    <p:spPr bwMode="auto">
                      <a:xfrm>
                        <a:off x="5856288" y="3789363"/>
                        <a:ext cx="2041525" cy="447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7465" name="Object 57"/>
          <p:cNvGraphicFramePr>
            <a:graphicFrameLocks noChangeAspect="1"/>
          </p:cNvGraphicFramePr>
          <p:nvPr>
            <p:extLst>
              <p:ext uri="{D42A27DB-BD31-4B8C-83A1-F6EECF244321}">
                <p14:modId xmlns:p14="http://schemas.microsoft.com/office/powerpoint/2010/main" val="2658279784"/>
              </p:ext>
            </p:extLst>
          </p:nvPr>
        </p:nvGraphicFramePr>
        <p:xfrm>
          <a:off x="5867400" y="4221163"/>
          <a:ext cx="1511300" cy="465137"/>
        </p:xfrm>
        <a:graphic>
          <a:graphicData uri="http://schemas.openxmlformats.org/presentationml/2006/ole">
            <mc:AlternateContent xmlns:mc="http://schemas.openxmlformats.org/markup-compatibility/2006">
              <mc:Choice xmlns:v="urn:schemas-microsoft-com:vml" Requires="v">
                <p:oleObj spid="_x0000_s110902" name="Equation" r:id="rId19" imgW="660240" imgH="203040" progId="Equation.DSMT4">
                  <p:embed/>
                </p:oleObj>
              </mc:Choice>
              <mc:Fallback>
                <p:oleObj name="Equation" r:id="rId19" imgW="660240" imgH="203040" progId="Equation.DSMT4">
                  <p:embed/>
                  <p:pic>
                    <p:nvPicPr>
                      <p:cNvPr id="0" name=""/>
                      <p:cNvPicPr>
                        <a:picLocks noChangeAspect="1" noChangeArrowheads="1"/>
                      </p:cNvPicPr>
                      <p:nvPr/>
                    </p:nvPicPr>
                    <p:blipFill>
                      <a:blip r:embed="rId20"/>
                      <a:srcRect/>
                      <a:stretch>
                        <a:fillRect/>
                      </a:stretch>
                    </p:blipFill>
                    <p:spPr bwMode="auto">
                      <a:xfrm>
                        <a:off x="5867400" y="4221163"/>
                        <a:ext cx="1511300" cy="465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7466" name="Object 58"/>
          <p:cNvGraphicFramePr>
            <a:graphicFrameLocks noChangeAspect="1"/>
          </p:cNvGraphicFramePr>
          <p:nvPr>
            <p:extLst>
              <p:ext uri="{D42A27DB-BD31-4B8C-83A1-F6EECF244321}">
                <p14:modId xmlns:p14="http://schemas.microsoft.com/office/powerpoint/2010/main" val="4028848808"/>
              </p:ext>
            </p:extLst>
          </p:nvPr>
        </p:nvGraphicFramePr>
        <p:xfrm>
          <a:off x="5997575" y="2565400"/>
          <a:ext cx="1684338" cy="471488"/>
        </p:xfrm>
        <a:graphic>
          <a:graphicData uri="http://schemas.openxmlformats.org/presentationml/2006/ole">
            <mc:AlternateContent xmlns:mc="http://schemas.openxmlformats.org/markup-compatibility/2006">
              <mc:Choice xmlns:v="urn:schemas-microsoft-com:vml" Requires="v">
                <p:oleObj spid="_x0000_s110903" name="Equation" r:id="rId21" imgW="723600" imgH="203040" progId="Equation.DSMT4">
                  <p:embed/>
                </p:oleObj>
              </mc:Choice>
              <mc:Fallback>
                <p:oleObj name="Equation" r:id="rId21" imgW="723600" imgH="203040" progId="Equation.DSMT4">
                  <p:embed/>
                  <p:pic>
                    <p:nvPicPr>
                      <p:cNvPr id="0" name=""/>
                      <p:cNvPicPr>
                        <a:picLocks noChangeAspect="1" noChangeArrowheads="1"/>
                      </p:cNvPicPr>
                      <p:nvPr/>
                    </p:nvPicPr>
                    <p:blipFill>
                      <a:blip r:embed="rId22"/>
                      <a:srcRect/>
                      <a:stretch>
                        <a:fillRect/>
                      </a:stretch>
                    </p:blipFill>
                    <p:spPr bwMode="auto">
                      <a:xfrm>
                        <a:off x="5997575" y="2565400"/>
                        <a:ext cx="1684338" cy="471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7467" name="Object 59"/>
          <p:cNvGraphicFramePr>
            <a:graphicFrameLocks noChangeAspect="1"/>
          </p:cNvGraphicFramePr>
          <p:nvPr>
            <p:extLst>
              <p:ext uri="{D42A27DB-BD31-4B8C-83A1-F6EECF244321}">
                <p14:modId xmlns:p14="http://schemas.microsoft.com/office/powerpoint/2010/main" val="3153056040"/>
              </p:ext>
            </p:extLst>
          </p:nvPr>
        </p:nvGraphicFramePr>
        <p:xfrm>
          <a:off x="5999163" y="2997200"/>
          <a:ext cx="1611312" cy="454025"/>
        </p:xfrm>
        <a:graphic>
          <a:graphicData uri="http://schemas.openxmlformats.org/presentationml/2006/ole">
            <mc:AlternateContent xmlns:mc="http://schemas.openxmlformats.org/markup-compatibility/2006">
              <mc:Choice xmlns:v="urn:schemas-microsoft-com:vml" Requires="v">
                <p:oleObj spid="_x0000_s110904" name="Equation" r:id="rId23" imgW="723600" imgH="203040" progId="Equation.DSMT4">
                  <p:embed/>
                </p:oleObj>
              </mc:Choice>
              <mc:Fallback>
                <p:oleObj name="Equation" r:id="rId23" imgW="723600" imgH="203040" progId="Equation.DSMT4">
                  <p:embed/>
                  <p:pic>
                    <p:nvPicPr>
                      <p:cNvPr id="0" name=""/>
                      <p:cNvPicPr>
                        <a:picLocks noChangeAspect="1" noChangeArrowheads="1"/>
                      </p:cNvPicPr>
                      <p:nvPr/>
                    </p:nvPicPr>
                    <p:blipFill>
                      <a:blip r:embed="rId24"/>
                      <a:srcRect/>
                      <a:stretch>
                        <a:fillRect/>
                      </a:stretch>
                    </p:blipFill>
                    <p:spPr bwMode="auto">
                      <a:xfrm>
                        <a:off x="5999163" y="2997200"/>
                        <a:ext cx="1611312"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7468" name="Object 60"/>
          <p:cNvGraphicFramePr>
            <a:graphicFrameLocks noChangeAspect="1"/>
          </p:cNvGraphicFramePr>
          <p:nvPr>
            <p:extLst>
              <p:ext uri="{D42A27DB-BD31-4B8C-83A1-F6EECF244321}">
                <p14:modId xmlns:p14="http://schemas.microsoft.com/office/powerpoint/2010/main" val="2279232851"/>
              </p:ext>
            </p:extLst>
          </p:nvPr>
        </p:nvGraphicFramePr>
        <p:xfrm>
          <a:off x="1519238" y="4724400"/>
          <a:ext cx="1570037" cy="901700"/>
        </p:xfrm>
        <a:graphic>
          <a:graphicData uri="http://schemas.openxmlformats.org/presentationml/2006/ole">
            <mc:AlternateContent xmlns:mc="http://schemas.openxmlformats.org/markup-compatibility/2006">
              <mc:Choice xmlns:v="urn:schemas-microsoft-com:vml" Requires="v">
                <p:oleObj spid="_x0000_s110905" name="Equation" r:id="rId25" imgW="685800" imgH="393480" progId="Equation.DSMT4">
                  <p:embed/>
                </p:oleObj>
              </mc:Choice>
              <mc:Fallback>
                <p:oleObj name="Equation" r:id="rId25" imgW="685800" imgH="393480" progId="Equation.DSMT4">
                  <p:embed/>
                  <p:pic>
                    <p:nvPicPr>
                      <p:cNvPr id="0" name=""/>
                      <p:cNvPicPr>
                        <a:picLocks noChangeAspect="1" noChangeArrowheads="1"/>
                      </p:cNvPicPr>
                      <p:nvPr/>
                    </p:nvPicPr>
                    <p:blipFill>
                      <a:blip r:embed="rId26"/>
                      <a:srcRect/>
                      <a:stretch>
                        <a:fillRect/>
                      </a:stretch>
                    </p:blipFill>
                    <p:spPr bwMode="auto">
                      <a:xfrm>
                        <a:off x="1519238" y="4724400"/>
                        <a:ext cx="1570037" cy="901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7469" name="Object 61"/>
          <p:cNvGraphicFramePr>
            <a:graphicFrameLocks noChangeAspect="1"/>
          </p:cNvGraphicFramePr>
          <p:nvPr>
            <p:extLst>
              <p:ext uri="{D42A27DB-BD31-4B8C-83A1-F6EECF244321}">
                <p14:modId xmlns:p14="http://schemas.microsoft.com/office/powerpoint/2010/main" val="1588299245"/>
              </p:ext>
            </p:extLst>
          </p:nvPr>
        </p:nvGraphicFramePr>
        <p:xfrm>
          <a:off x="5926138" y="4724400"/>
          <a:ext cx="1773237" cy="960438"/>
        </p:xfrm>
        <a:graphic>
          <a:graphicData uri="http://schemas.openxmlformats.org/presentationml/2006/ole">
            <mc:AlternateContent xmlns:mc="http://schemas.openxmlformats.org/markup-compatibility/2006">
              <mc:Choice xmlns:v="urn:schemas-microsoft-com:vml" Requires="v">
                <p:oleObj spid="_x0000_s110906" name="Equation" r:id="rId27" imgW="774360" imgH="419040" progId="Equation.DSMT4">
                  <p:embed/>
                </p:oleObj>
              </mc:Choice>
              <mc:Fallback>
                <p:oleObj name="Equation" r:id="rId27" imgW="774360" imgH="419040" progId="Equation.DSMT4">
                  <p:embed/>
                  <p:pic>
                    <p:nvPicPr>
                      <p:cNvPr id="0" name=""/>
                      <p:cNvPicPr>
                        <a:picLocks noChangeAspect="1" noChangeArrowheads="1"/>
                      </p:cNvPicPr>
                      <p:nvPr/>
                    </p:nvPicPr>
                    <p:blipFill>
                      <a:blip r:embed="rId28"/>
                      <a:srcRect/>
                      <a:stretch>
                        <a:fillRect/>
                      </a:stretch>
                    </p:blipFill>
                    <p:spPr bwMode="auto">
                      <a:xfrm>
                        <a:off x="5926138" y="4724400"/>
                        <a:ext cx="1773237" cy="960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7470" name="Object 62"/>
          <p:cNvGraphicFramePr>
            <a:graphicFrameLocks noChangeAspect="1"/>
          </p:cNvGraphicFramePr>
          <p:nvPr>
            <p:extLst>
              <p:ext uri="{D42A27DB-BD31-4B8C-83A1-F6EECF244321}">
                <p14:modId xmlns:p14="http://schemas.microsoft.com/office/powerpoint/2010/main" val="4126016863"/>
              </p:ext>
            </p:extLst>
          </p:nvPr>
        </p:nvGraphicFramePr>
        <p:xfrm>
          <a:off x="1979613" y="5791694"/>
          <a:ext cx="3456483" cy="442419"/>
        </p:xfrm>
        <a:graphic>
          <a:graphicData uri="http://schemas.openxmlformats.org/presentationml/2006/ole">
            <mc:AlternateContent xmlns:mc="http://schemas.openxmlformats.org/markup-compatibility/2006">
              <mc:Choice xmlns:v="urn:schemas-microsoft-com:vml" Requires="v">
                <p:oleObj spid="_x0000_s110907" name="Equation" r:id="rId29" imgW="1676160" imgH="215640" progId="Equation.DSMT4">
                  <p:embed/>
                </p:oleObj>
              </mc:Choice>
              <mc:Fallback>
                <p:oleObj name="Equation" r:id="rId29" imgW="1676160" imgH="215640" progId="Equation.DSMT4">
                  <p:embed/>
                  <p:pic>
                    <p:nvPicPr>
                      <p:cNvPr id="0" name=""/>
                      <p:cNvPicPr>
                        <a:picLocks noChangeAspect="1" noChangeArrowheads="1"/>
                      </p:cNvPicPr>
                      <p:nvPr/>
                    </p:nvPicPr>
                    <p:blipFill>
                      <a:blip r:embed="rId30"/>
                      <a:srcRect/>
                      <a:stretch>
                        <a:fillRect/>
                      </a:stretch>
                    </p:blipFill>
                    <p:spPr bwMode="auto">
                      <a:xfrm>
                        <a:off x="1979613" y="5791694"/>
                        <a:ext cx="3456483" cy="442419"/>
                      </a:xfrm>
                      <a:prstGeom prst="rect">
                        <a:avLst/>
                      </a:prstGeom>
                      <a:noFill/>
                      <a:ln>
                        <a:noFill/>
                      </a:ln>
                      <a:effectLst/>
                    </p:spPr>
                  </p:pic>
                </p:oleObj>
              </mc:Fallback>
            </mc:AlternateContent>
          </a:graphicData>
        </a:graphic>
      </p:graphicFrame>
      <p:graphicFrame>
        <p:nvGraphicFramePr>
          <p:cNvPr id="17471" name="Object 63"/>
          <p:cNvGraphicFramePr>
            <a:graphicFrameLocks noChangeAspect="1"/>
          </p:cNvGraphicFramePr>
          <p:nvPr>
            <p:extLst>
              <p:ext uri="{D42A27DB-BD31-4B8C-83A1-F6EECF244321}">
                <p14:modId xmlns:p14="http://schemas.microsoft.com/office/powerpoint/2010/main" val="1849119916"/>
              </p:ext>
            </p:extLst>
          </p:nvPr>
        </p:nvGraphicFramePr>
        <p:xfrm>
          <a:off x="1979613" y="6239395"/>
          <a:ext cx="2952427" cy="429965"/>
        </p:xfrm>
        <a:graphic>
          <a:graphicData uri="http://schemas.openxmlformats.org/presentationml/2006/ole">
            <mc:AlternateContent xmlns:mc="http://schemas.openxmlformats.org/markup-compatibility/2006">
              <mc:Choice xmlns:v="urn:schemas-microsoft-com:vml" Requires="v">
                <p:oleObj spid="_x0000_s110908" name="Equation" r:id="rId31" imgW="1473120" imgH="215640" progId="Equation.DSMT4">
                  <p:embed/>
                </p:oleObj>
              </mc:Choice>
              <mc:Fallback>
                <p:oleObj name="Equation" r:id="rId31" imgW="1473120" imgH="215640" progId="Equation.DSMT4">
                  <p:embed/>
                  <p:pic>
                    <p:nvPicPr>
                      <p:cNvPr id="0" name=""/>
                      <p:cNvPicPr>
                        <a:picLocks noChangeAspect="1" noChangeArrowheads="1"/>
                      </p:cNvPicPr>
                      <p:nvPr/>
                    </p:nvPicPr>
                    <p:blipFill>
                      <a:blip r:embed="rId32"/>
                      <a:srcRect/>
                      <a:stretch>
                        <a:fillRect/>
                      </a:stretch>
                    </p:blipFill>
                    <p:spPr bwMode="auto">
                      <a:xfrm>
                        <a:off x="1979613" y="6239395"/>
                        <a:ext cx="2952427" cy="429965"/>
                      </a:xfrm>
                      <a:prstGeom prst="rect">
                        <a:avLst/>
                      </a:prstGeom>
                      <a:noFill/>
                      <a:ln>
                        <a:noFill/>
                      </a:ln>
                      <a:effectLst/>
                    </p:spPr>
                  </p:pic>
                </p:oleObj>
              </mc:Fallback>
            </mc:AlternateContent>
          </a:graphicData>
        </a:graphic>
      </p:graphicFrame>
      <p:sp>
        <p:nvSpPr>
          <p:cNvPr id="17472" name="Line 312"/>
          <p:cNvSpPr>
            <a:spLocks noChangeShapeType="1"/>
          </p:cNvSpPr>
          <p:nvPr/>
        </p:nvSpPr>
        <p:spPr bwMode="auto">
          <a:xfrm>
            <a:off x="3635375" y="2133600"/>
            <a:ext cx="936625" cy="0"/>
          </a:xfrm>
          <a:prstGeom prst="line">
            <a:avLst/>
          </a:prstGeom>
          <a:noFill/>
          <a:ln w="2857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473" name="Line 313"/>
          <p:cNvSpPr>
            <a:spLocks noChangeShapeType="1"/>
          </p:cNvSpPr>
          <p:nvPr/>
        </p:nvSpPr>
        <p:spPr bwMode="auto">
          <a:xfrm>
            <a:off x="3779838" y="2133600"/>
            <a:ext cx="431800" cy="0"/>
          </a:xfrm>
          <a:prstGeom prst="line">
            <a:avLst/>
          </a:prstGeom>
          <a:noFill/>
          <a:ln w="38100" cmpd="sng">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474" name="Line 314"/>
          <p:cNvSpPr>
            <a:spLocks noChangeShapeType="1"/>
          </p:cNvSpPr>
          <p:nvPr/>
        </p:nvSpPr>
        <p:spPr bwMode="auto">
          <a:xfrm flipV="1">
            <a:off x="4211638" y="1700213"/>
            <a:ext cx="0" cy="433387"/>
          </a:xfrm>
          <a:prstGeom prst="line">
            <a:avLst/>
          </a:prstGeom>
          <a:noFill/>
          <a:ln w="38100" cmpd="sng">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475" name="Line 315"/>
          <p:cNvSpPr>
            <a:spLocks noChangeShapeType="1"/>
          </p:cNvSpPr>
          <p:nvPr/>
        </p:nvSpPr>
        <p:spPr bwMode="auto">
          <a:xfrm>
            <a:off x="4211638" y="1700213"/>
            <a:ext cx="360362" cy="0"/>
          </a:xfrm>
          <a:prstGeom prst="line">
            <a:avLst/>
          </a:prstGeom>
          <a:noFill/>
          <a:ln w="38100" cmpd="sng">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476" name="Line 316"/>
          <p:cNvSpPr>
            <a:spLocks noChangeShapeType="1"/>
          </p:cNvSpPr>
          <p:nvPr/>
        </p:nvSpPr>
        <p:spPr bwMode="auto">
          <a:xfrm>
            <a:off x="8099425" y="2133600"/>
            <a:ext cx="936625" cy="0"/>
          </a:xfrm>
          <a:prstGeom prst="line">
            <a:avLst/>
          </a:prstGeom>
          <a:noFill/>
          <a:ln w="2857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477" name="Line 317"/>
          <p:cNvSpPr>
            <a:spLocks noChangeShapeType="1"/>
          </p:cNvSpPr>
          <p:nvPr/>
        </p:nvSpPr>
        <p:spPr bwMode="auto">
          <a:xfrm>
            <a:off x="8172450" y="2420938"/>
            <a:ext cx="431800" cy="0"/>
          </a:xfrm>
          <a:prstGeom prst="line">
            <a:avLst/>
          </a:prstGeom>
          <a:noFill/>
          <a:ln w="38100" cmpd="sng">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478" name="Line 318"/>
          <p:cNvSpPr>
            <a:spLocks noChangeShapeType="1"/>
          </p:cNvSpPr>
          <p:nvPr/>
        </p:nvSpPr>
        <p:spPr bwMode="auto">
          <a:xfrm flipV="1">
            <a:off x="8604250" y="1844675"/>
            <a:ext cx="0" cy="576263"/>
          </a:xfrm>
          <a:prstGeom prst="line">
            <a:avLst/>
          </a:prstGeom>
          <a:noFill/>
          <a:ln w="38100" cmpd="sng">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479" name="Line 319"/>
          <p:cNvSpPr>
            <a:spLocks noChangeShapeType="1"/>
          </p:cNvSpPr>
          <p:nvPr/>
        </p:nvSpPr>
        <p:spPr bwMode="auto">
          <a:xfrm>
            <a:off x="8604250" y="1844675"/>
            <a:ext cx="360363" cy="0"/>
          </a:xfrm>
          <a:prstGeom prst="line">
            <a:avLst/>
          </a:prstGeom>
          <a:noFill/>
          <a:ln w="38100" cmpd="sng">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480" name="Line 320"/>
          <p:cNvSpPr>
            <a:spLocks noChangeShapeType="1"/>
          </p:cNvSpPr>
          <p:nvPr/>
        </p:nvSpPr>
        <p:spPr bwMode="auto">
          <a:xfrm>
            <a:off x="3635375" y="2997200"/>
            <a:ext cx="936625" cy="0"/>
          </a:xfrm>
          <a:prstGeom prst="line">
            <a:avLst/>
          </a:prstGeom>
          <a:noFill/>
          <a:ln w="2857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481" name="Line 321"/>
          <p:cNvSpPr>
            <a:spLocks noChangeShapeType="1"/>
          </p:cNvSpPr>
          <p:nvPr/>
        </p:nvSpPr>
        <p:spPr bwMode="auto">
          <a:xfrm flipV="1">
            <a:off x="3708400" y="2636838"/>
            <a:ext cx="792163" cy="720725"/>
          </a:xfrm>
          <a:prstGeom prst="line">
            <a:avLst/>
          </a:prstGeom>
          <a:noFill/>
          <a:ln w="38100" cmpd="sng">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482" name="Line 322"/>
          <p:cNvSpPr>
            <a:spLocks noChangeShapeType="1"/>
          </p:cNvSpPr>
          <p:nvPr/>
        </p:nvSpPr>
        <p:spPr bwMode="auto">
          <a:xfrm>
            <a:off x="8027988" y="4149725"/>
            <a:ext cx="936625" cy="0"/>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483" name="Line 323"/>
          <p:cNvSpPr>
            <a:spLocks noChangeShapeType="1"/>
          </p:cNvSpPr>
          <p:nvPr/>
        </p:nvSpPr>
        <p:spPr bwMode="auto">
          <a:xfrm flipV="1">
            <a:off x="8243888" y="3862388"/>
            <a:ext cx="576262" cy="503237"/>
          </a:xfrm>
          <a:prstGeom prst="line">
            <a:avLst/>
          </a:prstGeom>
          <a:noFill/>
          <a:ln w="38100" cmpd="sng">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484" name="Line 324"/>
          <p:cNvSpPr>
            <a:spLocks noChangeShapeType="1"/>
          </p:cNvSpPr>
          <p:nvPr/>
        </p:nvSpPr>
        <p:spPr bwMode="auto">
          <a:xfrm>
            <a:off x="8820150" y="3862388"/>
            <a:ext cx="215900" cy="0"/>
          </a:xfrm>
          <a:prstGeom prst="line">
            <a:avLst/>
          </a:prstGeom>
          <a:noFill/>
          <a:ln w="38100" cmpd="sng">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485" name="Line 325"/>
          <p:cNvSpPr>
            <a:spLocks noChangeShapeType="1"/>
          </p:cNvSpPr>
          <p:nvPr/>
        </p:nvSpPr>
        <p:spPr bwMode="auto">
          <a:xfrm>
            <a:off x="8027988" y="4365625"/>
            <a:ext cx="215900" cy="0"/>
          </a:xfrm>
          <a:prstGeom prst="line">
            <a:avLst/>
          </a:prstGeom>
          <a:noFill/>
          <a:ln w="38100" cmpd="sng">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486" name="Line 413"/>
          <p:cNvSpPr>
            <a:spLocks noChangeShapeType="1"/>
          </p:cNvSpPr>
          <p:nvPr/>
        </p:nvSpPr>
        <p:spPr bwMode="auto">
          <a:xfrm>
            <a:off x="3708400" y="4076700"/>
            <a:ext cx="936625" cy="0"/>
          </a:xfrm>
          <a:prstGeom prst="line">
            <a:avLst/>
          </a:prstGeom>
          <a:noFill/>
          <a:ln w="2857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487" name="Line 414"/>
          <p:cNvSpPr>
            <a:spLocks noChangeShapeType="1"/>
          </p:cNvSpPr>
          <p:nvPr/>
        </p:nvSpPr>
        <p:spPr bwMode="auto">
          <a:xfrm flipV="1">
            <a:off x="3851275" y="3573463"/>
            <a:ext cx="576263" cy="503237"/>
          </a:xfrm>
          <a:prstGeom prst="line">
            <a:avLst/>
          </a:prstGeom>
          <a:noFill/>
          <a:ln w="38100" cmpd="sng">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488" name="Line 415"/>
          <p:cNvSpPr>
            <a:spLocks noChangeShapeType="1"/>
          </p:cNvSpPr>
          <p:nvPr/>
        </p:nvSpPr>
        <p:spPr bwMode="auto">
          <a:xfrm>
            <a:off x="4427538" y="3573463"/>
            <a:ext cx="215900" cy="0"/>
          </a:xfrm>
          <a:prstGeom prst="line">
            <a:avLst/>
          </a:prstGeom>
          <a:noFill/>
          <a:ln w="38100" cmpd="sng">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489" name="Line 416"/>
          <p:cNvSpPr>
            <a:spLocks noChangeShapeType="1"/>
          </p:cNvSpPr>
          <p:nvPr/>
        </p:nvSpPr>
        <p:spPr bwMode="auto">
          <a:xfrm>
            <a:off x="3635375" y="4076700"/>
            <a:ext cx="215900" cy="0"/>
          </a:xfrm>
          <a:prstGeom prst="line">
            <a:avLst/>
          </a:prstGeom>
          <a:noFill/>
          <a:ln w="38100" cmpd="sng">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490" name="Line 417"/>
          <p:cNvSpPr>
            <a:spLocks noChangeShapeType="1"/>
          </p:cNvSpPr>
          <p:nvPr/>
        </p:nvSpPr>
        <p:spPr bwMode="auto">
          <a:xfrm>
            <a:off x="8099425" y="3141663"/>
            <a:ext cx="936625" cy="0"/>
          </a:xfrm>
          <a:prstGeom prst="line">
            <a:avLst/>
          </a:prstGeom>
          <a:noFill/>
          <a:ln w="2857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491" name="Line 418"/>
          <p:cNvSpPr>
            <a:spLocks noChangeShapeType="1"/>
          </p:cNvSpPr>
          <p:nvPr/>
        </p:nvSpPr>
        <p:spPr bwMode="auto">
          <a:xfrm flipV="1">
            <a:off x="8316913" y="2636838"/>
            <a:ext cx="433387" cy="504825"/>
          </a:xfrm>
          <a:prstGeom prst="line">
            <a:avLst/>
          </a:prstGeom>
          <a:noFill/>
          <a:ln w="38100" cmpd="sng">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492" name="Line 419"/>
          <p:cNvSpPr>
            <a:spLocks noChangeShapeType="1"/>
          </p:cNvSpPr>
          <p:nvPr/>
        </p:nvSpPr>
        <p:spPr bwMode="auto">
          <a:xfrm>
            <a:off x="3492500" y="5445125"/>
            <a:ext cx="936625" cy="0"/>
          </a:xfrm>
          <a:prstGeom prst="line">
            <a:avLst/>
          </a:prstGeom>
          <a:noFill/>
          <a:ln w="2857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493" name="Freeform 421"/>
          <p:cNvSpPr>
            <a:spLocks/>
          </p:cNvSpPr>
          <p:nvPr/>
        </p:nvSpPr>
        <p:spPr bwMode="auto">
          <a:xfrm>
            <a:off x="3492500" y="4797425"/>
            <a:ext cx="1008063" cy="647700"/>
          </a:xfrm>
          <a:custGeom>
            <a:avLst/>
            <a:gdLst>
              <a:gd name="T0" fmla="*/ 861 w 861"/>
              <a:gd name="T1" fmla="*/ 0 h 544"/>
              <a:gd name="T2" fmla="*/ 498 w 861"/>
              <a:gd name="T3" fmla="*/ 91 h 544"/>
              <a:gd name="T4" fmla="*/ 272 w 861"/>
              <a:gd name="T5" fmla="*/ 453 h 544"/>
              <a:gd name="T6" fmla="*/ 0 w 861"/>
              <a:gd name="T7" fmla="*/ 544 h 544"/>
            </a:gdLst>
            <a:ahLst/>
            <a:cxnLst>
              <a:cxn ang="0">
                <a:pos x="T0" y="T1"/>
              </a:cxn>
              <a:cxn ang="0">
                <a:pos x="T2" y="T3"/>
              </a:cxn>
              <a:cxn ang="0">
                <a:pos x="T4" y="T5"/>
              </a:cxn>
              <a:cxn ang="0">
                <a:pos x="T6" y="T7"/>
              </a:cxn>
            </a:cxnLst>
            <a:rect l="0" t="0" r="r" b="b"/>
            <a:pathLst>
              <a:path w="861" h="544">
                <a:moveTo>
                  <a:pt x="861" y="0"/>
                </a:moveTo>
                <a:cubicBezTo>
                  <a:pt x="728" y="8"/>
                  <a:pt x="596" y="16"/>
                  <a:pt x="498" y="91"/>
                </a:cubicBezTo>
                <a:cubicBezTo>
                  <a:pt x="400" y="166"/>
                  <a:pt x="355" y="378"/>
                  <a:pt x="272" y="453"/>
                </a:cubicBezTo>
                <a:cubicBezTo>
                  <a:pt x="189" y="528"/>
                  <a:pt x="53" y="529"/>
                  <a:pt x="0" y="544"/>
                </a:cubicBezTo>
              </a:path>
            </a:pathLst>
          </a:custGeom>
          <a:noFill/>
          <a:ln w="38100" cmpd="sng">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494" name="Line 422"/>
          <p:cNvSpPr>
            <a:spLocks noChangeShapeType="1"/>
          </p:cNvSpPr>
          <p:nvPr/>
        </p:nvSpPr>
        <p:spPr bwMode="auto">
          <a:xfrm>
            <a:off x="7956550" y="5157788"/>
            <a:ext cx="936625" cy="0"/>
          </a:xfrm>
          <a:prstGeom prst="line">
            <a:avLst/>
          </a:prstGeom>
          <a:noFill/>
          <a:ln w="2857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495" name="Freeform 423"/>
          <p:cNvSpPr>
            <a:spLocks/>
          </p:cNvSpPr>
          <p:nvPr/>
        </p:nvSpPr>
        <p:spPr bwMode="auto">
          <a:xfrm>
            <a:off x="7956550" y="4795838"/>
            <a:ext cx="1008063" cy="647700"/>
          </a:xfrm>
          <a:custGeom>
            <a:avLst/>
            <a:gdLst>
              <a:gd name="T0" fmla="*/ 861 w 861"/>
              <a:gd name="T1" fmla="*/ 0 h 544"/>
              <a:gd name="T2" fmla="*/ 498 w 861"/>
              <a:gd name="T3" fmla="*/ 91 h 544"/>
              <a:gd name="T4" fmla="*/ 272 w 861"/>
              <a:gd name="T5" fmla="*/ 453 h 544"/>
              <a:gd name="T6" fmla="*/ 0 w 861"/>
              <a:gd name="T7" fmla="*/ 544 h 544"/>
            </a:gdLst>
            <a:ahLst/>
            <a:cxnLst>
              <a:cxn ang="0">
                <a:pos x="T0" y="T1"/>
              </a:cxn>
              <a:cxn ang="0">
                <a:pos x="T2" y="T3"/>
              </a:cxn>
              <a:cxn ang="0">
                <a:pos x="T4" y="T5"/>
              </a:cxn>
              <a:cxn ang="0">
                <a:pos x="T6" y="T7"/>
              </a:cxn>
            </a:cxnLst>
            <a:rect l="0" t="0" r="r" b="b"/>
            <a:pathLst>
              <a:path w="861" h="544">
                <a:moveTo>
                  <a:pt x="861" y="0"/>
                </a:moveTo>
                <a:cubicBezTo>
                  <a:pt x="728" y="8"/>
                  <a:pt x="596" y="16"/>
                  <a:pt x="498" y="91"/>
                </a:cubicBezTo>
                <a:cubicBezTo>
                  <a:pt x="400" y="166"/>
                  <a:pt x="355" y="378"/>
                  <a:pt x="272" y="453"/>
                </a:cubicBezTo>
                <a:cubicBezTo>
                  <a:pt x="189" y="528"/>
                  <a:pt x="53" y="529"/>
                  <a:pt x="0" y="544"/>
                </a:cubicBezTo>
              </a:path>
            </a:pathLst>
          </a:custGeom>
          <a:noFill/>
          <a:ln w="38100" cmpd="sng">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496" name="Rectangle 424"/>
          <p:cNvSpPr>
            <a:spLocks noChangeArrowheads="1"/>
          </p:cNvSpPr>
          <p:nvPr/>
        </p:nvSpPr>
        <p:spPr bwMode="auto">
          <a:xfrm>
            <a:off x="8101013" y="5805488"/>
            <a:ext cx="720725" cy="647700"/>
          </a:xfrm>
          <a:prstGeom prst="rect">
            <a:avLst/>
          </a:prstGeom>
          <a:solidFill>
            <a:schemeClr val="bg1"/>
          </a:solidFill>
          <a:ln w="952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sz="4000"/>
              <a:t>C</a:t>
            </a:r>
          </a:p>
        </p:txBody>
      </p:sp>
    </p:spTree>
    <p:extLst>
      <p:ext uri="{BB962C8B-B14F-4D97-AF65-F5344CB8AC3E}">
        <p14:creationId xmlns:p14="http://schemas.microsoft.com/office/powerpoint/2010/main" val="65638668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a:xfrm>
            <a:off x="457200" y="260648"/>
            <a:ext cx="8229600" cy="990600"/>
          </a:xfrm>
        </p:spPr>
        <p:txBody>
          <a:bodyPr/>
          <a:lstStyle/>
          <a:p>
            <a:pPr eaLnBrk="1" hangingPunct="1"/>
            <a:r>
              <a:rPr lang="en-US" altLang="zh-CN" dirty="0"/>
              <a:t>3.4.4 </a:t>
            </a:r>
            <a:r>
              <a:rPr lang="zh-CN" altLang="en-US" dirty="0"/>
              <a:t>感知器网络</a:t>
            </a:r>
            <a:endParaRPr lang="zh-CN" altLang="zh-CN" dirty="0"/>
          </a:p>
        </p:txBody>
      </p:sp>
      <p:sp>
        <p:nvSpPr>
          <p:cNvPr id="104451" name="Rectangle 3"/>
          <p:cNvSpPr>
            <a:spLocks noGrp="1" noChangeArrowheads="1"/>
          </p:cNvSpPr>
          <p:nvPr>
            <p:ph type="body" idx="1"/>
          </p:nvPr>
        </p:nvSpPr>
        <p:spPr>
          <a:xfrm>
            <a:off x="323850" y="1124744"/>
            <a:ext cx="8496300" cy="5112022"/>
          </a:xfrm>
        </p:spPr>
        <p:txBody>
          <a:bodyPr>
            <a:normAutofit/>
          </a:bodyPr>
          <a:lstStyle/>
          <a:p>
            <a:pPr>
              <a:lnSpc>
                <a:spcPct val="130000"/>
              </a:lnSpc>
            </a:pPr>
            <a:r>
              <a:rPr lang="zh-CN" altLang="zh-CN" sz="2400" dirty="0"/>
              <a:t>两层感知器网络</a:t>
            </a:r>
            <a:r>
              <a:rPr lang="zh-CN" altLang="en-US" sz="2400" dirty="0"/>
              <a:t>（</a:t>
            </a:r>
            <a:r>
              <a:rPr lang="zh-CN" altLang="zh-CN" sz="2400" dirty="0"/>
              <a:t>线性网络</a:t>
            </a:r>
            <a:r>
              <a:rPr lang="zh-CN" altLang="en-US" sz="2400" dirty="0"/>
              <a:t>）</a:t>
            </a:r>
            <a:endParaRPr lang="en-US" altLang="zh-CN" sz="2400" dirty="0"/>
          </a:p>
          <a:p>
            <a:pPr lvl="1">
              <a:lnSpc>
                <a:spcPct val="130000"/>
              </a:lnSpc>
            </a:pPr>
            <a:r>
              <a:rPr lang="zh-CN" altLang="zh-CN" sz="2000" dirty="0"/>
              <a:t>需要解决多个类别分类问题，由多个神经元构成一个神经网络</a:t>
            </a:r>
            <a:endParaRPr lang="en-US" altLang="zh-CN" sz="2000" dirty="0"/>
          </a:p>
          <a:p>
            <a:pPr>
              <a:lnSpc>
                <a:spcPct val="130000"/>
              </a:lnSpc>
            </a:pPr>
            <a:endParaRPr lang="en-US" altLang="zh-CN" sz="2400" dirty="0"/>
          </a:p>
          <a:p>
            <a:pPr>
              <a:lnSpc>
                <a:spcPct val="130000"/>
              </a:lnSpc>
            </a:pPr>
            <a:endParaRPr lang="en-US" altLang="zh-CN" sz="2400" dirty="0"/>
          </a:p>
          <a:p>
            <a:pPr>
              <a:lnSpc>
                <a:spcPct val="130000"/>
              </a:lnSpc>
            </a:pPr>
            <a:endParaRPr lang="en-US" altLang="zh-CN" sz="2400" dirty="0"/>
          </a:p>
        </p:txBody>
      </p:sp>
      <p:sp>
        <p:nvSpPr>
          <p:cNvPr id="104453"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1" hangingPunct="1"/>
            <a:endParaRPr lang="zh-CN" altLang="en-US"/>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cxnSp>
        <p:nvCxnSpPr>
          <p:cNvPr id="36" name="Straight Connector 35"/>
          <p:cNvCxnSpPr/>
          <p:nvPr/>
        </p:nvCxnSpPr>
        <p:spPr>
          <a:xfrm>
            <a:off x="8676456" y="4653136"/>
            <a:ext cx="914400" cy="914400"/>
          </a:xfrm>
          <a:prstGeom prst="line">
            <a:avLst/>
          </a:prstGeom>
        </p:spPr>
        <p:style>
          <a:lnRef idx="1">
            <a:schemeClr val="accent1"/>
          </a:lnRef>
          <a:fillRef idx="0">
            <a:schemeClr val="accent1"/>
          </a:fillRef>
          <a:effectRef idx="0">
            <a:schemeClr val="accent1"/>
          </a:effectRef>
          <a:fontRef idx="minor">
            <a:schemeClr val="tx1"/>
          </a:fontRef>
        </p:style>
      </p:cxnSp>
      <p:sp>
        <p:nvSpPr>
          <p:cNvPr id="12"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4" name="Object 13"/>
          <p:cNvGraphicFramePr>
            <a:graphicFrameLocks noChangeAspect="1"/>
          </p:cNvGraphicFramePr>
          <p:nvPr>
            <p:extLst>
              <p:ext uri="{D42A27DB-BD31-4B8C-83A1-F6EECF244321}">
                <p14:modId xmlns:p14="http://schemas.microsoft.com/office/powerpoint/2010/main" val="907502025"/>
              </p:ext>
            </p:extLst>
          </p:nvPr>
        </p:nvGraphicFramePr>
        <p:xfrm>
          <a:off x="971600" y="2276872"/>
          <a:ext cx="3811341" cy="3745249"/>
        </p:xfrm>
        <a:graphic>
          <a:graphicData uri="http://schemas.openxmlformats.org/presentationml/2006/ole">
            <mc:AlternateContent xmlns:mc="http://schemas.openxmlformats.org/markup-compatibility/2006">
              <mc:Choice xmlns:v="urn:schemas-microsoft-com:vml" Requires="v">
                <p:oleObj spid="_x0000_s109595" name="Visio" r:id="rId3" imgW="4010216" imgH="3952494" progId="Visio.Drawing.11">
                  <p:embed/>
                </p:oleObj>
              </mc:Choice>
              <mc:Fallback>
                <p:oleObj name="Visio" r:id="rId3" imgW="4010216" imgH="3952494" progId="Visio.Drawing.11">
                  <p:embed/>
                  <p:pic>
                    <p:nvPicPr>
                      <p:cNvPr id="0" name="Object 5"/>
                      <p:cNvPicPr>
                        <a:picLocks noChangeAspect="1" noChangeArrowheads="1"/>
                      </p:cNvPicPr>
                      <p:nvPr/>
                    </p:nvPicPr>
                    <p:blipFill>
                      <a:blip r:embed="rId4"/>
                      <a:srcRect/>
                      <a:stretch>
                        <a:fillRect/>
                      </a:stretch>
                    </p:blipFill>
                    <p:spPr bwMode="auto">
                      <a:xfrm>
                        <a:off x="971600" y="2276872"/>
                        <a:ext cx="3811341" cy="3745249"/>
                      </a:xfrm>
                      <a:prstGeom prst="rect">
                        <a:avLst/>
                      </a:prstGeom>
                      <a:noFill/>
                    </p:spPr>
                  </p:pic>
                </p:oleObj>
              </mc:Fallback>
            </mc:AlternateContent>
          </a:graphicData>
        </a:graphic>
      </p:graphicFrame>
      <p:sp>
        <p:nvSpPr>
          <p:cNvPr id="30" name="Rectangle 29"/>
          <p:cNvSpPr/>
          <p:nvPr/>
        </p:nvSpPr>
        <p:spPr>
          <a:xfrm>
            <a:off x="250944" y="6093296"/>
            <a:ext cx="3744936" cy="461665"/>
          </a:xfrm>
          <a:prstGeom prst="rect">
            <a:avLst/>
          </a:prstGeom>
        </p:spPr>
        <p:txBody>
          <a:bodyPr wrap="none">
            <a:spAutoFit/>
          </a:bodyPr>
          <a:lstStyle/>
          <a:p>
            <a:r>
              <a:rPr lang="zh-CN" altLang="zh-CN" sz="2400" b="1" dirty="0">
                <a:solidFill>
                  <a:srgbClr val="FF0000"/>
                </a:solidFill>
                <a:latin typeface="仿宋_GB2312" pitchFamily="49" charset="-122"/>
                <a:ea typeface="仿宋_GB2312" pitchFamily="49" charset="-122"/>
              </a:rPr>
              <a:t>输入</a:t>
            </a:r>
            <a:r>
              <a:rPr lang="zh-CN" altLang="en-US" sz="2400" b="1" dirty="0">
                <a:solidFill>
                  <a:srgbClr val="FF0000"/>
                </a:solidFill>
                <a:latin typeface="仿宋_GB2312" pitchFamily="49" charset="-122"/>
                <a:ea typeface="仿宋_GB2312" pitchFamily="49" charset="-122"/>
              </a:rPr>
              <a:t>：</a:t>
            </a:r>
            <a:r>
              <a:rPr lang="en-US" altLang="zh-CN" sz="2400" b="1" dirty="0">
                <a:solidFill>
                  <a:srgbClr val="FF0000"/>
                </a:solidFill>
                <a:latin typeface="仿宋_GB2312" pitchFamily="49" charset="-122"/>
                <a:ea typeface="仿宋_GB2312" pitchFamily="49" charset="-122"/>
              </a:rPr>
              <a:t>d+1</a:t>
            </a:r>
            <a:r>
              <a:rPr lang="zh-CN" altLang="en-US" sz="2400" b="1" dirty="0">
                <a:solidFill>
                  <a:srgbClr val="FF0000"/>
                </a:solidFill>
                <a:latin typeface="仿宋_GB2312" pitchFamily="49" charset="-122"/>
                <a:ea typeface="仿宋_GB2312" pitchFamily="49" charset="-122"/>
              </a:rPr>
              <a:t>维增广特征矢量</a:t>
            </a:r>
          </a:p>
        </p:txBody>
      </p:sp>
      <p:cxnSp>
        <p:nvCxnSpPr>
          <p:cNvPr id="31" name="Straight Arrow Connector 30"/>
          <p:cNvCxnSpPr/>
          <p:nvPr/>
        </p:nvCxnSpPr>
        <p:spPr>
          <a:xfrm flipV="1">
            <a:off x="651053" y="4869160"/>
            <a:ext cx="369526" cy="1152128"/>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4" name="Rectangle 33"/>
          <p:cNvSpPr/>
          <p:nvPr/>
        </p:nvSpPr>
        <p:spPr>
          <a:xfrm>
            <a:off x="5436096" y="2587134"/>
            <a:ext cx="2969083" cy="1569660"/>
          </a:xfrm>
          <a:prstGeom prst="rect">
            <a:avLst/>
          </a:prstGeom>
        </p:spPr>
        <p:txBody>
          <a:bodyPr wrap="none">
            <a:spAutoFit/>
          </a:bodyPr>
          <a:lstStyle/>
          <a:p>
            <a:r>
              <a:rPr lang="zh-CN" altLang="zh-CN" sz="2400" b="1" dirty="0">
                <a:solidFill>
                  <a:srgbClr val="FF0000"/>
                </a:solidFill>
                <a:latin typeface="仿宋_GB2312" pitchFamily="49" charset="-122"/>
                <a:ea typeface="仿宋_GB2312" pitchFamily="49" charset="-122"/>
              </a:rPr>
              <a:t>输</a:t>
            </a:r>
            <a:r>
              <a:rPr lang="zh-CN" altLang="en-US" sz="2400" b="1" dirty="0">
                <a:solidFill>
                  <a:srgbClr val="FF0000"/>
                </a:solidFill>
                <a:latin typeface="仿宋_GB2312" pitchFamily="49" charset="-122"/>
                <a:ea typeface="仿宋_GB2312" pitchFamily="49" charset="-122"/>
              </a:rPr>
              <a:t>出：可用多种方式</a:t>
            </a:r>
            <a:endParaRPr lang="en-US" altLang="zh-CN" sz="2400" b="1" dirty="0">
              <a:solidFill>
                <a:srgbClr val="FF0000"/>
              </a:solidFill>
              <a:latin typeface="仿宋_GB2312" pitchFamily="49" charset="-122"/>
              <a:ea typeface="仿宋_GB2312" pitchFamily="49" charset="-122"/>
            </a:endParaRPr>
          </a:p>
          <a:p>
            <a:r>
              <a:rPr lang="en-US" altLang="zh-CN" sz="2400" b="1" dirty="0">
                <a:solidFill>
                  <a:srgbClr val="FF0000"/>
                </a:solidFill>
                <a:latin typeface="仿宋_GB2312" pitchFamily="49" charset="-122"/>
                <a:ea typeface="仿宋_GB2312" pitchFamily="49" charset="-122"/>
              </a:rPr>
              <a:t>1</a:t>
            </a:r>
            <a:r>
              <a:rPr lang="zh-CN" altLang="en-US" sz="2400" b="1" dirty="0">
                <a:solidFill>
                  <a:srgbClr val="FF0000"/>
                </a:solidFill>
                <a:latin typeface="仿宋_GB2312" pitchFamily="49" charset="-122"/>
                <a:ea typeface="仿宋_GB2312" pitchFamily="49" charset="-122"/>
              </a:rPr>
              <a:t>）直接编码</a:t>
            </a:r>
            <a:endParaRPr lang="en-US" altLang="zh-CN" sz="2400" b="1" dirty="0">
              <a:solidFill>
                <a:srgbClr val="FF0000"/>
              </a:solidFill>
              <a:latin typeface="仿宋_GB2312" pitchFamily="49" charset="-122"/>
              <a:ea typeface="仿宋_GB2312" pitchFamily="49" charset="-122"/>
            </a:endParaRPr>
          </a:p>
          <a:p>
            <a:r>
              <a:rPr lang="en-US" altLang="zh-CN" sz="2400" b="1" dirty="0">
                <a:solidFill>
                  <a:srgbClr val="FF0000"/>
                </a:solidFill>
                <a:latin typeface="仿宋_GB2312" pitchFamily="49" charset="-122"/>
                <a:ea typeface="仿宋_GB2312" pitchFamily="49" charset="-122"/>
              </a:rPr>
              <a:t>2</a:t>
            </a:r>
            <a:r>
              <a:rPr lang="zh-CN" altLang="en-US" sz="2400" b="1" dirty="0">
                <a:solidFill>
                  <a:srgbClr val="FF0000"/>
                </a:solidFill>
                <a:latin typeface="仿宋_GB2312" pitchFamily="49" charset="-122"/>
                <a:ea typeface="仿宋_GB2312" pitchFamily="49" charset="-122"/>
              </a:rPr>
              <a:t>）进制编码</a:t>
            </a:r>
            <a:endParaRPr lang="en-US" altLang="zh-CN" sz="2400" b="1" dirty="0">
              <a:solidFill>
                <a:srgbClr val="FF0000"/>
              </a:solidFill>
              <a:latin typeface="仿宋_GB2312" pitchFamily="49" charset="-122"/>
              <a:ea typeface="仿宋_GB2312" pitchFamily="49" charset="-122"/>
            </a:endParaRPr>
          </a:p>
          <a:p>
            <a:r>
              <a:rPr lang="en-US" altLang="zh-CN" sz="2400" b="1" dirty="0">
                <a:solidFill>
                  <a:srgbClr val="FF0000"/>
                </a:solidFill>
                <a:latin typeface="仿宋_GB2312" pitchFamily="49" charset="-122"/>
                <a:ea typeface="仿宋_GB2312" pitchFamily="49" charset="-122"/>
              </a:rPr>
              <a:t>3</a:t>
            </a:r>
            <a:r>
              <a:rPr lang="zh-CN" altLang="en-US" sz="2400" b="1" dirty="0">
                <a:solidFill>
                  <a:srgbClr val="FF0000"/>
                </a:solidFill>
                <a:latin typeface="仿宋_GB2312" pitchFamily="49" charset="-122"/>
                <a:ea typeface="仿宋_GB2312" pitchFamily="49" charset="-122"/>
              </a:rPr>
              <a:t>）最大值</a:t>
            </a:r>
          </a:p>
        </p:txBody>
      </p:sp>
      <p:cxnSp>
        <p:nvCxnSpPr>
          <p:cNvPr id="40" name="Straight Arrow Connector 39"/>
          <p:cNvCxnSpPr/>
          <p:nvPr/>
        </p:nvCxnSpPr>
        <p:spPr>
          <a:xfrm flipV="1">
            <a:off x="4860032" y="3284984"/>
            <a:ext cx="576064" cy="663044"/>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41" name="Rectangle 40"/>
          <p:cNvSpPr/>
          <p:nvPr/>
        </p:nvSpPr>
        <p:spPr>
          <a:xfrm>
            <a:off x="5436096" y="4638326"/>
            <a:ext cx="3527630" cy="1569660"/>
          </a:xfrm>
          <a:prstGeom prst="rect">
            <a:avLst/>
          </a:prstGeom>
        </p:spPr>
        <p:txBody>
          <a:bodyPr wrap="square">
            <a:spAutoFit/>
          </a:bodyPr>
          <a:lstStyle/>
          <a:p>
            <a:r>
              <a:rPr lang="zh-CN" altLang="en-US" sz="2400" b="1" dirty="0">
                <a:solidFill>
                  <a:srgbClr val="FF0000"/>
                </a:solidFill>
                <a:latin typeface="仿宋_GB2312" pitchFamily="49" charset="-122"/>
                <a:ea typeface="仿宋_GB2312" pitchFamily="49" charset="-122"/>
              </a:rPr>
              <a:t>学习：网络结构、激活函数已确定，如何学习连接权值</a:t>
            </a:r>
            <a:r>
              <a:rPr lang="en-US" altLang="zh-CN" sz="2400" b="1" dirty="0">
                <a:solidFill>
                  <a:srgbClr val="FF0000"/>
                </a:solidFill>
                <a:latin typeface="Times New Roman" pitchFamily="18" charset="0"/>
                <a:ea typeface="仿宋_GB2312" pitchFamily="49" charset="-122"/>
                <a:cs typeface="Times New Roman" pitchFamily="18" charset="0"/>
              </a:rPr>
              <a:t>w</a:t>
            </a:r>
            <a:r>
              <a:rPr lang="zh-CN" altLang="en-US" sz="2400" b="1" dirty="0">
                <a:solidFill>
                  <a:srgbClr val="FF0000"/>
                </a:solidFill>
                <a:latin typeface="仿宋_GB2312" pitchFamily="49" charset="-122"/>
                <a:ea typeface="仿宋_GB2312" pitchFamily="49" charset="-122"/>
              </a:rPr>
              <a:t>？</a:t>
            </a:r>
            <a:endParaRPr lang="en-US" altLang="zh-CN" sz="2400" b="1" dirty="0">
              <a:solidFill>
                <a:srgbClr val="FF0000"/>
              </a:solidFill>
              <a:latin typeface="仿宋_GB2312" pitchFamily="49" charset="-122"/>
              <a:ea typeface="仿宋_GB2312" pitchFamily="49" charset="-122"/>
            </a:endParaRPr>
          </a:p>
          <a:p>
            <a:r>
              <a:rPr lang="en-US" altLang="zh-CN" sz="2400" b="1" dirty="0">
                <a:solidFill>
                  <a:srgbClr val="FF0000"/>
                </a:solidFill>
                <a:latin typeface="仿宋_GB2312" pitchFamily="49" charset="-122"/>
                <a:ea typeface="仿宋_GB2312" pitchFamily="49" charset="-122"/>
              </a:rPr>
              <a:t>——</a:t>
            </a:r>
            <a:r>
              <a:rPr lang="zh-CN" altLang="en-US" sz="2400" b="1" dirty="0">
                <a:solidFill>
                  <a:srgbClr val="FF0000"/>
                </a:solidFill>
                <a:latin typeface="仿宋_GB2312" pitchFamily="49" charset="-122"/>
                <a:ea typeface="仿宋_GB2312" pitchFamily="49" charset="-122"/>
              </a:rPr>
              <a:t>最小平方误差法</a:t>
            </a:r>
            <a:endParaRPr lang="en-US" altLang="zh-CN" sz="2400" b="1" dirty="0">
              <a:solidFill>
                <a:srgbClr val="FF0000"/>
              </a:solidFill>
              <a:latin typeface="仿宋_GB2312" pitchFamily="49" charset="-122"/>
              <a:ea typeface="仿宋_GB2312" pitchFamily="49" charset="-122"/>
            </a:endParaRPr>
          </a:p>
        </p:txBody>
      </p:sp>
    </p:spTree>
    <p:extLst>
      <p:ext uri="{BB962C8B-B14F-4D97-AF65-F5344CB8AC3E}">
        <p14:creationId xmlns:p14="http://schemas.microsoft.com/office/powerpoint/2010/main" val="112688593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a:xfrm>
            <a:off x="457200" y="260648"/>
            <a:ext cx="8229600" cy="990600"/>
          </a:xfrm>
        </p:spPr>
        <p:txBody>
          <a:bodyPr/>
          <a:lstStyle/>
          <a:p>
            <a:pPr eaLnBrk="1" hangingPunct="1"/>
            <a:r>
              <a:rPr lang="en-US" altLang="zh-CN" dirty="0"/>
              <a:t>3.4.4 </a:t>
            </a:r>
            <a:r>
              <a:rPr lang="zh-CN" altLang="en-US" dirty="0"/>
              <a:t>感知器网络</a:t>
            </a:r>
            <a:endParaRPr lang="zh-CN" altLang="zh-CN" dirty="0"/>
          </a:p>
        </p:txBody>
      </p:sp>
      <p:sp>
        <p:nvSpPr>
          <p:cNvPr id="104451" name="Rectangle 3"/>
          <p:cNvSpPr>
            <a:spLocks noGrp="1" noChangeArrowheads="1"/>
          </p:cNvSpPr>
          <p:nvPr>
            <p:ph type="body" idx="1"/>
          </p:nvPr>
        </p:nvSpPr>
        <p:spPr>
          <a:xfrm>
            <a:off x="323850" y="1124744"/>
            <a:ext cx="8496300" cy="5544616"/>
          </a:xfrm>
        </p:spPr>
        <p:txBody>
          <a:bodyPr>
            <a:normAutofit lnSpcReduction="10000"/>
          </a:bodyPr>
          <a:lstStyle/>
          <a:p>
            <a:pPr>
              <a:lnSpc>
                <a:spcPct val="130000"/>
              </a:lnSpc>
            </a:pPr>
            <a:r>
              <a:rPr lang="zh-CN" altLang="zh-CN" sz="2400" dirty="0"/>
              <a:t>两层感知器网络</a:t>
            </a:r>
            <a:r>
              <a:rPr lang="zh-CN" altLang="en-US" sz="2400" dirty="0"/>
              <a:t>的学习</a:t>
            </a:r>
            <a:endParaRPr lang="en-US" altLang="zh-CN" sz="2400" dirty="0"/>
          </a:p>
          <a:p>
            <a:pPr lvl="1">
              <a:lnSpc>
                <a:spcPct val="130000"/>
              </a:lnSpc>
            </a:pPr>
            <a:r>
              <a:rPr lang="zh-CN" altLang="zh-CN" sz="2000" dirty="0"/>
              <a:t>将所有的训练样本写成</a:t>
            </a:r>
            <a:r>
              <a:rPr lang="zh-CN" altLang="en-US" sz="2000" dirty="0"/>
              <a:t>“</a:t>
            </a:r>
            <a:r>
              <a:rPr lang="zh-CN" altLang="zh-CN" sz="2000" dirty="0"/>
              <a:t>样本矩阵</a:t>
            </a:r>
            <a:r>
              <a:rPr lang="zh-CN" altLang="en-US" sz="2000" dirty="0"/>
              <a:t>”</a:t>
            </a:r>
            <a:r>
              <a:rPr lang="en-US" altLang="zh-CN" sz="2000" dirty="0"/>
              <a:t> </a:t>
            </a:r>
            <a:r>
              <a:rPr lang="zh-CN" altLang="en-US" sz="2000" dirty="0"/>
              <a:t>，以及对应的“期望输出矩阵”</a:t>
            </a:r>
            <a:endParaRPr lang="en-US" altLang="zh-CN" sz="2000" dirty="0"/>
          </a:p>
          <a:p>
            <a:pPr lvl="1">
              <a:lnSpc>
                <a:spcPct val="130000"/>
              </a:lnSpc>
            </a:pPr>
            <a:endParaRPr lang="en-US" altLang="zh-CN" sz="2000" dirty="0"/>
          </a:p>
          <a:p>
            <a:pPr lvl="1">
              <a:lnSpc>
                <a:spcPct val="130000"/>
              </a:lnSpc>
            </a:pPr>
            <a:endParaRPr lang="en-US" altLang="zh-CN" sz="2000" dirty="0"/>
          </a:p>
          <a:p>
            <a:pPr lvl="1">
              <a:lnSpc>
                <a:spcPct val="130000"/>
              </a:lnSpc>
            </a:pPr>
            <a:endParaRPr lang="en-US" altLang="zh-CN" sz="2000" dirty="0"/>
          </a:p>
          <a:p>
            <a:pPr lvl="1">
              <a:lnSpc>
                <a:spcPct val="130000"/>
              </a:lnSpc>
            </a:pPr>
            <a:endParaRPr lang="en-US" altLang="zh-CN" sz="2000" dirty="0"/>
          </a:p>
          <a:p>
            <a:pPr lvl="1">
              <a:lnSpc>
                <a:spcPct val="130000"/>
              </a:lnSpc>
            </a:pPr>
            <a:r>
              <a:rPr lang="zh-CN" altLang="zh-CN" sz="2000" dirty="0"/>
              <a:t>输出层神经元权值写成矩阵形式</a:t>
            </a:r>
            <a:r>
              <a:rPr lang="zh-CN" altLang="en-US" sz="2000" dirty="0"/>
              <a:t>，每列对应一个神经元的权值矢量</a:t>
            </a:r>
            <a:endParaRPr lang="en-US" altLang="zh-CN" sz="2000" dirty="0"/>
          </a:p>
          <a:p>
            <a:pPr lvl="1">
              <a:lnSpc>
                <a:spcPct val="130000"/>
              </a:lnSpc>
            </a:pPr>
            <a:endParaRPr lang="en-US" altLang="zh-CN" sz="2000" dirty="0"/>
          </a:p>
          <a:p>
            <a:pPr lvl="1">
              <a:lnSpc>
                <a:spcPct val="130000"/>
              </a:lnSpc>
            </a:pPr>
            <a:endParaRPr lang="en-US" altLang="zh-CN" sz="2000" dirty="0"/>
          </a:p>
          <a:p>
            <a:pPr lvl="1">
              <a:lnSpc>
                <a:spcPct val="130000"/>
              </a:lnSpc>
            </a:pPr>
            <a:endParaRPr lang="en-US" altLang="zh-CN" sz="2000" dirty="0"/>
          </a:p>
          <a:p>
            <a:pPr lvl="1">
              <a:lnSpc>
                <a:spcPct val="130000"/>
              </a:lnSpc>
            </a:pPr>
            <a:endParaRPr lang="en-US" altLang="zh-CN" sz="2000" dirty="0"/>
          </a:p>
          <a:p>
            <a:pPr lvl="1">
              <a:lnSpc>
                <a:spcPct val="130000"/>
              </a:lnSpc>
            </a:pPr>
            <a:r>
              <a:rPr lang="zh-CN" altLang="en-US" sz="2000" dirty="0"/>
              <a:t>构建矩阵方程                ，采用最小平方误差法求近似解。</a:t>
            </a:r>
            <a:endParaRPr lang="en-US" altLang="zh-CN" sz="2000" dirty="0"/>
          </a:p>
          <a:p>
            <a:pPr>
              <a:lnSpc>
                <a:spcPct val="130000"/>
              </a:lnSpc>
            </a:pPr>
            <a:endParaRPr lang="en-US" altLang="zh-CN" sz="2400" dirty="0"/>
          </a:p>
          <a:p>
            <a:pPr>
              <a:lnSpc>
                <a:spcPct val="130000"/>
              </a:lnSpc>
            </a:pPr>
            <a:endParaRPr lang="en-US" altLang="zh-CN" sz="2400" dirty="0"/>
          </a:p>
        </p:txBody>
      </p:sp>
      <p:sp>
        <p:nvSpPr>
          <p:cNvPr id="104453"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1" hangingPunct="1"/>
            <a:endParaRPr lang="zh-CN" altLang="en-US"/>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cxnSp>
        <p:nvCxnSpPr>
          <p:cNvPr id="36" name="Straight Connector 35"/>
          <p:cNvCxnSpPr/>
          <p:nvPr/>
        </p:nvCxnSpPr>
        <p:spPr>
          <a:xfrm>
            <a:off x="8676456" y="4653136"/>
            <a:ext cx="914400" cy="914400"/>
          </a:xfrm>
          <a:prstGeom prst="line">
            <a:avLst/>
          </a:prstGeom>
        </p:spPr>
        <p:style>
          <a:lnRef idx="1">
            <a:schemeClr val="accent1"/>
          </a:lnRef>
          <a:fillRef idx="0">
            <a:schemeClr val="accent1"/>
          </a:fillRef>
          <a:effectRef idx="0">
            <a:schemeClr val="accent1"/>
          </a:effectRef>
          <a:fontRef idx="minor">
            <a:schemeClr val="tx1"/>
          </a:fontRef>
        </p:style>
      </p:cxnSp>
      <p:sp>
        <p:nvSpPr>
          <p:cNvPr id="12"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Object 4"/>
          <p:cNvGraphicFramePr>
            <a:graphicFrameLocks noChangeAspect="1"/>
          </p:cNvGraphicFramePr>
          <p:nvPr>
            <p:extLst>
              <p:ext uri="{D42A27DB-BD31-4B8C-83A1-F6EECF244321}">
                <p14:modId xmlns:p14="http://schemas.microsoft.com/office/powerpoint/2010/main" val="2801897893"/>
              </p:ext>
            </p:extLst>
          </p:nvPr>
        </p:nvGraphicFramePr>
        <p:xfrm>
          <a:off x="1547664" y="2132856"/>
          <a:ext cx="2543309" cy="1663668"/>
        </p:xfrm>
        <a:graphic>
          <a:graphicData uri="http://schemas.openxmlformats.org/presentationml/2006/ole">
            <mc:AlternateContent xmlns:mc="http://schemas.openxmlformats.org/markup-compatibility/2006">
              <mc:Choice xmlns:v="urn:schemas-microsoft-com:vml" Requires="v">
                <p:oleObj spid="_x0000_s111697" name="Equation" r:id="rId3" imgW="1270000" imgH="825500" progId="Equation.DSMT4">
                  <p:embed/>
                </p:oleObj>
              </mc:Choice>
              <mc:Fallback>
                <p:oleObj name="Equation" r:id="rId3" imgW="1270000" imgH="825500" progId="Equation.DSMT4">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47664" y="2132856"/>
                        <a:ext cx="2543309" cy="1663668"/>
                      </a:xfrm>
                      <a:prstGeom prst="rect">
                        <a:avLst/>
                      </a:prstGeom>
                      <a:noFill/>
                    </p:spPr>
                  </p:pic>
                </p:oleObj>
              </mc:Fallback>
            </mc:AlternateContent>
          </a:graphicData>
        </a:graphic>
      </p:graphicFrame>
      <p:sp>
        <p:nvSpPr>
          <p:cNvPr id="7"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8" name="Object 7"/>
          <p:cNvGraphicFramePr>
            <a:graphicFrameLocks noChangeAspect="1"/>
          </p:cNvGraphicFramePr>
          <p:nvPr>
            <p:extLst>
              <p:ext uri="{D42A27DB-BD31-4B8C-83A1-F6EECF244321}">
                <p14:modId xmlns:p14="http://schemas.microsoft.com/office/powerpoint/2010/main" val="142053626"/>
              </p:ext>
            </p:extLst>
          </p:nvPr>
        </p:nvGraphicFramePr>
        <p:xfrm>
          <a:off x="4860032" y="2420888"/>
          <a:ext cx="1763815" cy="1091885"/>
        </p:xfrm>
        <a:graphic>
          <a:graphicData uri="http://schemas.openxmlformats.org/presentationml/2006/ole">
            <mc:AlternateContent xmlns:mc="http://schemas.openxmlformats.org/markup-compatibility/2006">
              <mc:Choice xmlns:v="urn:schemas-microsoft-com:vml" Requires="v">
                <p:oleObj spid="_x0000_s111698" name="Equation" r:id="rId5" imgW="1002865" imgH="622030" progId="Equation.DSMT4">
                  <p:embed/>
                </p:oleObj>
              </mc:Choice>
              <mc:Fallback>
                <p:oleObj name="Equation" r:id="rId5" imgW="1002865" imgH="622030" progId="Equation.DSMT4">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60032" y="2420888"/>
                        <a:ext cx="1763815" cy="1091885"/>
                      </a:xfrm>
                      <a:prstGeom prst="rect">
                        <a:avLst/>
                      </a:prstGeom>
                      <a:noFill/>
                    </p:spPr>
                  </p:pic>
                </p:oleObj>
              </mc:Fallback>
            </mc:AlternateContent>
          </a:graphicData>
        </a:graphic>
      </p:graphicFrame>
      <p:sp>
        <p:nvSpPr>
          <p:cNvPr id="9"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0" name="Object 9"/>
          <p:cNvGraphicFramePr>
            <a:graphicFrameLocks noChangeAspect="1"/>
          </p:cNvGraphicFramePr>
          <p:nvPr>
            <p:extLst>
              <p:ext uri="{D42A27DB-BD31-4B8C-83A1-F6EECF244321}">
                <p14:modId xmlns:p14="http://schemas.microsoft.com/office/powerpoint/2010/main" val="2579376381"/>
              </p:ext>
            </p:extLst>
          </p:nvPr>
        </p:nvGraphicFramePr>
        <p:xfrm>
          <a:off x="3059832" y="4437112"/>
          <a:ext cx="2232248" cy="1043857"/>
        </p:xfrm>
        <a:graphic>
          <a:graphicData uri="http://schemas.openxmlformats.org/presentationml/2006/ole">
            <mc:AlternateContent xmlns:mc="http://schemas.openxmlformats.org/markup-compatibility/2006">
              <mc:Choice xmlns:v="urn:schemas-microsoft-com:vml" Requires="v">
                <p:oleObj spid="_x0000_s111699" name="Equation" r:id="rId7" imgW="1320227" imgH="622030" progId="Equation.DSMT4">
                  <p:embed/>
                </p:oleObj>
              </mc:Choice>
              <mc:Fallback>
                <p:oleObj name="Equation" r:id="rId7" imgW="1320227" imgH="622030" progId="Equation.DSMT4">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59832" y="4437112"/>
                        <a:ext cx="2232248" cy="1043857"/>
                      </a:xfrm>
                      <a:prstGeom prst="rect">
                        <a:avLst/>
                      </a:prstGeom>
                      <a:noFill/>
                    </p:spPr>
                  </p:pic>
                </p:oleObj>
              </mc:Fallback>
            </mc:AlternateContent>
          </a:graphicData>
        </a:graphic>
      </p:graphicFrame>
      <p:sp>
        <p:nvSpPr>
          <p:cNvPr id="11"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3" name="Object 12"/>
          <p:cNvGraphicFramePr>
            <a:graphicFrameLocks noChangeAspect="1"/>
          </p:cNvGraphicFramePr>
          <p:nvPr>
            <p:extLst>
              <p:ext uri="{D42A27DB-BD31-4B8C-83A1-F6EECF244321}">
                <p14:modId xmlns:p14="http://schemas.microsoft.com/office/powerpoint/2010/main" val="935481595"/>
              </p:ext>
            </p:extLst>
          </p:nvPr>
        </p:nvGraphicFramePr>
        <p:xfrm>
          <a:off x="2483769" y="5949280"/>
          <a:ext cx="1080119" cy="346453"/>
        </p:xfrm>
        <a:graphic>
          <a:graphicData uri="http://schemas.openxmlformats.org/presentationml/2006/ole">
            <mc:AlternateContent xmlns:mc="http://schemas.openxmlformats.org/markup-compatibility/2006">
              <mc:Choice xmlns:v="urn:schemas-microsoft-com:vml" Requires="v">
                <p:oleObj spid="_x0000_s111700" name="Equation" r:id="rId9" imgW="507780" imgH="165028" progId="Equation.DSMT4">
                  <p:embed/>
                </p:oleObj>
              </mc:Choice>
              <mc:Fallback>
                <p:oleObj name="Equation" r:id="rId9" imgW="507780" imgH="165028" progId="Equation.DSMT4">
                  <p:embed/>
                  <p:pic>
                    <p:nvPicPr>
                      <p:cNvPr id="0"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483769" y="5949280"/>
                        <a:ext cx="1080119" cy="346453"/>
                      </a:xfrm>
                      <a:prstGeom prst="rect">
                        <a:avLst/>
                      </a:prstGeom>
                      <a:noFill/>
                    </p:spPr>
                  </p:pic>
                </p:oleObj>
              </mc:Fallback>
            </mc:AlternateContent>
          </a:graphicData>
        </a:graphic>
      </p:graphicFrame>
      <p:sp>
        <p:nvSpPr>
          <p:cNvPr id="24" name="Rectangle 23"/>
          <p:cNvSpPr>
            <a:spLocks noChangeArrowheads="1"/>
          </p:cNvSpPr>
          <p:nvPr/>
        </p:nvSpPr>
        <p:spPr bwMode="auto">
          <a:xfrm rot="19998140">
            <a:off x="7374122" y="5320840"/>
            <a:ext cx="12509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zh-CN" altLang="en-US" sz="2800" dirty="0">
                <a:solidFill>
                  <a:srgbClr val="FF3300"/>
                </a:solidFill>
                <a:latin typeface="Times New Roman" pitchFamily="18" charset="0"/>
                <a:ea typeface="仿宋_GB2312" pitchFamily="49" charset="-122"/>
                <a:cs typeface="Times New Roman" pitchFamily="18" charset="0"/>
              </a:rPr>
              <a:t>伪逆法</a:t>
            </a:r>
          </a:p>
        </p:txBody>
      </p:sp>
      <p:sp>
        <p:nvSpPr>
          <p:cNvPr id="25" name="Rectangle 24"/>
          <p:cNvSpPr>
            <a:spLocks noChangeArrowheads="1"/>
          </p:cNvSpPr>
          <p:nvPr/>
        </p:nvSpPr>
        <p:spPr bwMode="auto">
          <a:xfrm rot="19998140">
            <a:off x="6828451" y="5945258"/>
            <a:ext cx="198002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zh-CN" altLang="en-US" sz="2800" dirty="0">
                <a:solidFill>
                  <a:srgbClr val="FF3300"/>
                </a:solidFill>
                <a:latin typeface="Times New Roman" pitchFamily="18" charset="0"/>
                <a:ea typeface="仿宋_GB2312" pitchFamily="49" charset="-122"/>
                <a:cs typeface="Times New Roman" pitchFamily="18" charset="0"/>
              </a:rPr>
              <a:t>梯度下降法</a:t>
            </a:r>
          </a:p>
        </p:txBody>
      </p:sp>
    </p:spTree>
    <p:extLst>
      <p:ext uri="{BB962C8B-B14F-4D97-AF65-F5344CB8AC3E}">
        <p14:creationId xmlns:p14="http://schemas.microsoft.com/office/powerpoint/2010/main" val="32007324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blinds(horizontal)">
                                      <p:cBhvr>
                                        <p:cTn id="7" dur="500"/>
                                        <p:tgtEl>
                                          <p:spTgt spid="2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blinds(horizontal)">
                                      <p:cBhvr>
                                        <p:cTn id="12"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5" grpId="0"/>
    </p:bldLst>
  </p:timing>
</p:sld>
</file>

<file path=ppt/slides/slide5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45" name="Table 44"/>
          <p:cNvGraphicFramePr>
            <a:graphicFrameLocks noGrp="1"/>
          </p:cNvGraphicFramePr>
          <p:nvPr>
            <p:extLst>
              <p:ext uri="{D42A27DB-BD31-4B8C-83A1-F6EECF244321}">
                <p14:modId xmlns:p14="http://schemas.microsoft.com/office/powerpoint/2010/main" val="3138107199"/>
              </p:ext>
            </p:extLst>
          </p:nvPr>
        </p:nvGraphicFramePr>
        <p:xfrm>
          <a:off x="467544" y="1844824"/>
          <a:ext cx="7879794" cy="4392488"/>
        </p:xfrm>
        <a:graphic>
          <a:graphicData uri="http://schemas.openxmlformats.org/drawingml/2006/table">
            <a:tbl>
              <a:tblPr firstRow="1" bandRow="1">
                <a:tableStyleId>{5C22544A-7EE6-4342-B048-85BDC9FD1C3A}</a:tableStyleId>
              </a:tblPr>
              <a:tblGrid>
                <a:gridCol w="823845">
                  <a:extLst>
                    <a:ext uri="{9D8B030D-6E8A-4147-A177-3AD203B41FA5}">
                      <a16:colId xmlns:a16="http://schemas.microsoft.com/office/drawing/2014/main" val="20000"/>
                    </a:ext>
                  </a:extLst>
                </a:gridCol>
                <a:gridCol w="1675892">
                  <a:extLst>
                    <a:ext uri="{9D8B030D-6E8A-4147-A177-3AD203B41FA5}">
                      <a16:colId xmlns:a16="http://schemas.microsoft.com/office/drawing/2014/main" val="20001"/>
                    </a:ext>
                  </a:extLst>
                </a:gridCol>
                <a:gridCol w="5380057">
                  <a:extLst>
                    <a:ext uri="{9D8B030D-6E8A-4147-A177-3AD203B41FA5}">
                      <a16:colId xmlns:a16="http://schemas.microsoft.com/office/drawing/2014/main" val="20002"/>
                    </a:ext>
                  </a:extLst>
                </a:gridCol>
              </a:tblGrid>
              <a:tr h="492479">
                <a:tc gridSpan="2">
                  <a:txBody>
                    <a:bodyPr/>
                    <a:lstStyle/>
                    <a:p>
                      <a:r>
                        <a:rPr lang="zh-CN" altLang="en-US" dirty="0">
                          <a:solidFill>
                            <a:schemeClr val="tx1"/>
                          </a:solidFill>
                          <a:latin typeface="宋体" pitchFamily="2" charset="-122"/>
                          <a:ea typeface="宋体" pitchFamily="2" charset="-122"/>
                        </a:rPr>
                        <a:t>目标函数</a:t>
                      </a: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hMerge="1">
                  <a:txBody>
                    <a:bodyPr/>
                    <a:lstStyle/>
                    <a:p>
                      <a:endParaRPr lang="zh-CN" altLang="en-US"/>
                    </a:p>
                  </a:txBody>
                  <a:tcPr/>
                </a:tc>
                <a:tc>
                  <a:txBody>
                    <a:bodyPr/>
                    <a:lstStyle/>
                    <a:p>
                      <a:endParaRPr lang="zh-CN" altLang="en-US" dirty="0">
                        <a:solidFill>
                          <a:schemeClr val="tx1"/>
                        </a:solidFill>
                        <a:latin typeface="宋体" pitchFamily="2" charset="-122"/>
                        <a:ea typeface="宋体" pitchFamily="2" charset="-122"/>
                      </a:endParaRP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1379729">
                <a:tc gridSpan="2">
                  <a:txBody>
                    <a:bodyPr/>
                    <a:lstStyle/>
                    <a:p>
                      <a:r>
                        <a:rPr lang="zh-CN" altLang="en-US" dirty="0">
                          <a:solidFill>
                            <a:schemeClr val="tx1"/>
                          </a:solidFill>
                          <a:latin typeface="宋体" pitchFamily="2" charset="-122"/>
                          <a:ea typeface="宋体" pitchFamily="2" charset="-122"/>
                        </a:rPr>
                        <a:t>最小平方误差代价函数</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a:p>
                  </a:txBody>
                  <a:tcPr/>
                </a:tc>
                <a:tc>
                  <a:txBody>
                    <a:bodyPr/>
                    <a:lstStyle/>
                    <a:p>
                      <a:endParaRPr lang="zh-CN" altLang="en-US" dirty="0">
                        <a:solidFill>
                          <a:schemeClr val="tx1"/>
                        </a:solidFill>
                        <a:latin typeface="宋体" pitchFamily="2" charset="-122"/>
                        <a:ea typeface="宋体" pitchFamily="2" charset="-122"/>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492479">
                <a:tc gridSpan="2">
                  <a:txBody>
                    <a:bodyPr/>
                    <a:lstStyle/>
                    <a:p>
                      <a:endParaRPr lang="en-US" altLang="zh-CN" dirty="0">
                        <a:solidFill>
                          <a:schemeClr val="tx1"/>
                        </a:solidFill>
                        <a:latin typeface="宋体" pitchFamily="2" charset="-122"/>
                        <a:ea typeface="宋体" pitchFamily="2" charset="-122"/>
                      </a:endParaRPr>
                    </a:p>
                    <a:p>
                      <a:r>
                        <a:rPr lang="zh-CN" altLang="en-US" dirty="0">
                          <a:solidFill>
                            <a:schemeClr val="tx1"/>
                          </a:solidFill>
                          <a:latin typeface="宋体" pitchFamily="2" charset="-122"/>
                          <a:ea typeface="宋体" pitchFamily="2" charset="-122"/>
                        </a:rPr>
                        <a:t>代价函数求导</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a:p>
                  </a:txBody>
                  <a:tcPr/>
                </a:tc>
                <a:tc>
                  <a:txBody>
                    <a:bodyPr/>
                    <a:lstStyle/>
                    <a:p>
                      <a:endParaRPr lang="en-US" altLang="zh-CN" dirty="0">
                        <a:solidFill>
                          <a:schemeClr val="tx1"/>
                        </a:solidFill>
                        <a:latin typeface="宋体" pitchFamily="2" charset="-122"/>
                        <a:ea typeface="宋体" pitchFamily="2" charset="-122"/>
                      </a:endParaRPr>
                    </a:p>
                    <a:p>
                      <a:endParaRPr lang="en-US" altLang="zh-CN" dirty="0">
                        <a:solidFill>
                          <a:schemeClr val="tx1"/>
                        </a:solidFill>
                        <a:latin typeface="宋体" pitchFamily="2" charset="-122"/>
                        <a:ea typeface="宋体" pitchFamily="2" charset="-122"/>
                      </a:endParaRPr>
                    </a:p>
                    <a:p>
                      <a:endParaRPr lang="zh-CN" altLang="en-US" dirty="0">
                        <a:solidFill>
                          <a:schemeClr val="tx1"/>
                        </a:solidFill>
                        <a:latin typeface="宋体" pitchFamily="2" charset="-122"/>
                        <a:ea typeface="宋体" pitchFamily="2" charset="-122"/>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782146">
                <a:tc rowSpan="2">
                  <a:txBody>
                    <a:bodyPr/>
                    <a:lstStyle/>
                    <a:p>
                      <a:endParaRPr lang="en-US" altLang="zh-CN" dirty="0">
                        <a:solidFill>
                          <a:schemeClr val="tx1"/>
                        </a:solidFill>
                        <a:latin typeface="宋体" pitchFamily="2" charset="-122"/>
                        <a:ea typeface="宋体" pitchFamily="2" charset="-122"/>
                      </a:endParaRPr>
                    </a:p>
                    <a:p>
                      <a:endParaRPr lang="en-US" altLang="zh-CN" dirty="0">
                        <a:solidFill>
                          <a:schemeClr val="tx1"/>
                        </a:solidFill>
                        <a:latin typeface="宋体" pitchFamily="2" charset="-122"/>
                        <a:ea typeface="宋体" pitchFamily="2" charset="-122"/>
                      </a:endParaRPr>
                    </a:p>
                    <a:p>
                      <a:r>
                        <a:rPr lang="zh-CN" altLang="en-US" dirty="0">
                          <a:solidFill>
                            <a:schemeClr val="tx1"/>
                          </a:solidFill>
                          <a:latin typeface="宋体" pitchFamily="2" charset="-122"/>
                          <a:ea typeface="宋体" pitchFamily="2" charset="-122"/>
                        </a:rPr>
                        <a:t>求解</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800" kern="100" dirty="0">
                          <a:effectLst/>
                          <a:latin typeface="Times New Roman"/>
                          <a:ea typeface="宋体"/>
                          <a:cs typeface="Times New Roman"/>
                        </a:rPr>
                        <a:t>伪逆</a:t>
                      </a:r>
                      <a:r>
                        <a:rPr lang="zh-CN" altLang="en-US" sz="1800" kern="100" dirty="0">
                          <a:effectLst/>
                          <a:latin typeface="Times New Roman"/>
                          <a:ea typeface="宋体"/>
                          <a:cs typeface="Times New Roman"/>
                        </a:rPr>
                        <a:t>法</a:t>
                      </a:r>
                      <a:endParaRPr lang="en-US" altLang="zh-CN" sz="1800" kern="100" dirty="0">
                        <a:effectLst/>
                        <a:latin typeface="Times New Roman"/>
                        <a:ea typeface="宋体"/>
                        <a:cs typeface="Times New Roman"/>
                      </a:endParaRPr>
                    </a:p>
                    <a:p>
                      <a:endParaRPr lang="zh-CN" altLang="en-US" dirty="0">
                        <a:solidFill>
                          <a:schemeClr val="tx1"/>
                        </a:solidFill>
                        <a:latin typeface="宋体" pitchFamily="2" charset="-122"/>
                        <a:ea typeface="宋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dirty="0">
                        <a:solidFill>
                          <a:schemeClr val="tx1"/>
                        </a:solidFill>
                        <a:latin typeface="宋体" pitchFamily="2" charset="-122"/>
                        <a:ea typeface="宋体" pitchFamily="2" charset="-122"/>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823734">
                <a:tc vMerge="1">
                  <a:txBody>
                    <a:bodyPr/>
                    <a:lstStyle/>
                    <a:p>
                      <a:endParaRPr lang="zh-CN" altLang="en-US"/>
                    </a:p>
                  </a:txBody>
                  <a:tcPr/>
                </a:tc>
                <a:tc>
                  <a:txBody>
                    <a:bodyPr/>
                    <a:lstStyle/>
                    <a:p>
                      <a:endParaRPr lang="en-US" altLang="zh-CN" sz="1800" kern="100" dirty="0">
                        <a:solidFill>
                          <a:schemeClr val="tx1"/>
                        </a:solidFill>
                        <a:effectLst/>
                        <a:latin typeface="Times New Roman"/>
                        <a:ea typeface="宋体"/>
                        <a:cs typeface="Times New Roman"/>
                      </a:endParaRPr>
                    </a:p>
                    <a:p>
                      <a:r>
                        <a:rPr lang="zh-CN" altLang="en-US" sz="1800" kern="100" dirty="0">
                          <a:solidFill>
                            <a:schemeClr val="tx1"/>
                          </a:solidFill>
                          <a:effectLst/>
                          <a:latin typeface="Times New Roman"/>
                          <a:ea typeface="宋体"/>
                          <a:cs typeface="Times New Roman"/>
                        </a:rPr>
                        <a:t>梯度下降法</a:t>
                      </a:r>
                      <a:endParaRPr lang="zh-CN" altLang="en-US" dirty="0">
                        <a:solidFill>
                          <a:schemeClr val="tx1"/>
                        </a:solidFill>
                        <a:latin typeface="宋体" pitchFamily="2" charset="-122"/>
                        <a:ea typeface="宋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dirty="0">
                        <a:solidFill>
                          <a:schemeClr val="tx1"/>
                        </a:solidFill>
                        <a:latin typeface="宋体" pitchFamily="2" charset="-122"/>
                        <a:ea typeface="宋体" pitchFamily="2" charset="-122"/>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104450" name="Rectangle 2"/>
          <p:cNvSpPr>
            <a:spLocks noGrp="1" noChangeArrowheads="1"/>
          </p:cNvSpPr>
          <p:nvPr>
            <p:ph type="title"/>
          </p:nvPr>
        </p:nvSpPr>
        <p:spPr>
          <a:xfrm>
            <a:off x="457200" y="260648"/>
            <a:ext cx="8229600" cy="990600"/>
          </a:xfrm>
        </p:spPr>
        <p:txBody>
          <a:bodyPr/>
          <a:lstStyle/>
          <a:p>
            <a:pPr eaLnBrk="1" hangingPunct="1"/>
            <a:r>
              <a:rPr lang="en-US" altLang="zh-CN" dirty="0"/>
              <a:t>3.4.4 </a:t>
            </a:r>
            <a:r>
              <a:rPr lang="zh-CN" altLang="en-US" dirty="0"/>
              <a:t>感知器网络</a:t>
            </a:r>
            <a:endParaRPr lang="zh-CN" altLang="zh-CN" dirty="0"/>
          </a:p>
        </p:txBody>
      </p:sp>
      <p:sp>
        <p:nvSpPr>
          <p:cNvPr id="104451" name="Rectangle 3"/>
          <p:cNvSpPr>
            <a:spLocks noGrp="1" noChangeArrowheads="1"/>
          </p:cNvSpPr>
          <p:nvPr>
            <p:ph type="body" idx="1"/>
          </p:nvPr>
        </p:nvSpPr>
        <p:spPr>
          <a:xfrm>
            <a:off x="323850" y="1124744"/>
            <a:ext cx="8496300" cy="576064"/>
          </a:xfrm>
        </p:spPr>
        <p:txBody>
          <a:bodyPr>
            <a:normAutofit/>
          </a:bodyPr>
          <a:lstStyle/>
          <a:p>
            <a:pPr>
              <a:lnSpc>
                <a:spcPct val="130000"/>
              </a:lnSpc>
            </a:pPr>
            <a:r>
              <a:rPr lang="zh-CN" altLang="zh-CN" sz="2400" dirty="0"/>
              <a:t>两层感知器网络</a:t>
            </a:r>
            <a:r>
              <a:rPr lang="zh-CN" altLang="en-US" sz="2400" dirty="0"/>
              <a:t>的学习</a:t>
            </a:r>
            <a:endParaRPr lang="en-US" altLang="zh-CN" sz="2400" dirty="0"/>
          </a:p>
          <a:p>
            <a:pPr lvl="1">
              <a:lnSpc>
                <a:spcPct val="130000"/>
              </a:lnSpc>
            </a:pPr>
            <a:endParaRPr lang="en-US" altLang="zh-CN" sz="2000" dirty="0"/>
          </a:p>
          <a:p>
            <a:pPr lvl="1">
              <a:lnSpc>
                <a:spcPct val="130000"/>
              </a:lnSpc>
            </a:pPr>
            <a:endParaRPr lang="en-US" altLang="zh-CN" sz="2000" dirty="0"/>
          </a:p>
          <a:p>
            <a:pPr lvl="1">
              <a:lnSpc>
                <a:spcPct val="130000"/>
              </a:lnSpc>
            </a:pPr>
            <a:endParaRPr lang="en-US" altLang="zh-CN" sz="2000" dirty="0"/>
          </a:p>
          <a:p>
            <a:pPr lvl="1">
              <a:lnSpc>
                <a:spcPct val="130000"/>
              </a:lnSpc>
            </a:pPr>
            <a:endParaRPr lang="en-US" altLang="zh-CN" sz="2000" dirty="0"/>
          </a:p>
          <a:p>
            <a:pPr lvl="1">
              <a:lnSpc>
                <a:spcPct val="130000"/>
              </a:lnSpc>
            </a:pPr>
            <a:endParaRPr lang="en-US" altLang="zh-CN" sz="2000" dirty="0"/>
          </a:p>
          <a:p>
            <a:pPr lvl="1">
              <a:lnSpc>
                <a:spcPct val="130000"/>
              </a:lnSpc>
            </a:pPr>
            <a:endParaRPr lang="en-US" altLang="zh-CN" sz="2000" dirty="0"/>
          </a:p>
          <a:p>
            <a:pPr lvl="1">
              <a:lnSpc>
                <a:spcPct val="130000"/>
              </a:lnSpc>
            </a:pPr>
            <a:endParaRPr lang="en-US" altLang="zh-CN" sz="2000" dirty="0"/>
          </a:p>
          <a:p>
            <a:pPr>
              <a:lnSpc>
                <a:spcPct val="130000"/>
              </a:lnSpc>
            </a:pPr>
            <a:endParaRPr lang="en-US" altLang="zh-CN" sz="2400" dirty="0"/>
          </a:p>
          <a:p>
            <a:pPr>
              <a:lnSpc>
                <a:spcPct val="130000"/>
              </a:lnSpc>
            </a:pPr>
            <a:endParaRPr lang="en-US" altLang="zh-CN" sz="2400" dirty="0"/>
          </a:p>
        </p:txBody>
      </p:sp>
      <p:sp>
        <p:nvSpPr>
          <p:cNvPr id="104453"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1" hangingPunct="1"/>
            <a:endParaRPr lang="zh-CN" altLang="en-US"/>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cxnSp>
        <p:nvCxnSpPr>
          <p:cNvPr id="36" name="Straight Connector 35"/>
          <p:cNvCxnSpPr/>
          <p:nvPr/>
        </p:nvCxnSpPr>
        <p:spPr>
          <a:xfrm>
            <a:off x="8676456" y="4653136"/>
            <a:ext cx="914400" cy="914400"/>
          </a:xfrm>
          <a:prstGeom prst="line">
            <a:avLst/>
          </a:prstGeom>
        </p:spPr>
        <p:style>
          <a:lnRef idx="1">
            <a:schemeClr val="accent1"/>
          </a:lnRef>
          <a:fillRef idx="0">
            <a:schemeClr val="accent1"/>
          </a:fillRef>
          <a:effectRef idx="0">
            <a:schemeClr val="accent1"/>
          </a:effectRef>
          <a:fontRef idx="minor">
            <a:schemeClr val="tx1"/>
          </a:fontRef>
        </p:style>
      </p:cxnSp>
      <p:sp>
        <p:nvSpPr>
          <p:cNvPr id="12"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3" name="Object 12"/>
          <p:cNvGraphicFramePr>
            <a:graphicFrameLocks noChangeAspect="1"/>
          </p:cNvGraphicFramePr>
          <p:nvPr>
            <p:extLst>
              <p:ext uri="{D42A27DB-BD31-4B8C-83A1-F6EECF244321}">
                <p14:modId xmlns:p14="http://schemas.microsoft.com/office/powerpoint/2010/main" val="2090715976"/>
              </p:ext>
            </p:extLst>
          </p:nvPr>
        </p:nvGraphicFramePr>
        <p:xfrm>
          <a:off x="3419872" y="1916832"/>
          <a:ext cx="1080119" cy="346453"/>
        </p:xfrm>
        <a:graphic>
          <a:graphicData uri="http://schemas.openxmlformats.org/presentationml/2006/ole">
            <mc:AlternateContent xmlns:mc="http://schemas.openxmlformats.org/markup-compatibility/2006">
              <mc:Choice xmlns:v="urn:schemas-microsoft-com:vml" Requires="v">
                <p:oleObj spid="_x0000_s112826" name="Equation" r:id="rId3" imgW="507780" imgH="165028" progId="Equation.DSMT4">
                  <p:embed/>
                </p:oleObj>
              </mc:Choice>
              <mc:Fallback>
                <p:oleObj name="Equation" r:id="rId3" imgW="507780" imgH="165028"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19872" y="1916832"/>
                        <a:ext cx="1080119" cy="346453"/>
                      </a:xfrm>
                      <a:prstGeom prst="rect">
                        <a:avLst/>
                      </a:prstGeom>
                      <a:noFill/>
                    </p:spPr>
                  </p:pic>
                </p:oleObj>
              </mc:Fallback>
            </mc:AlternateContent>
          </a:graphicData>
        </a:graphic>
      </p:graphicFrame>
      <p:sp>
        <p:nvSpPr>
          <p:cNvPr id="15"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6" name="Object 15"/>
          <p:cNvGraphicFramePr>
            <a:graphicFrameLocks noChangeAspect="1"/>
          </p:cNvGraphicFramePr>
          <p:nvPr>
            <p:extLst>
              <p:ext uri="{D42A27DB-BD31-4B8C-83A1-F6EECF244321}">
                <p14:modId xmlns:p14="http://schemas.microsoft.com/office/powerpoint/2010/main" val="2811361684"/>
              </p:ext>
            </p:extLst>
          </p:nvPr>
        </p:nvGraphicFramePr>
        <p:xfrm>
          <a:off x="3419872" y="2398471"/>
          <a:ext cx="3106276" cy="648072"/>
        </p:xfrm>
        <a:graphic>
          <a:graphicData uri="http://schemas.openxmlformats.org/presentationml/2006/ole">
            <mc:AlternateContent xmlns:mc="http://schemas.openxmlformats.org/markup-compatibility/2006">
              <mc:Choice xmlns:v="urn:schemas-microsoft-com:vml" Requires="v">
                <p:oleObj spid="_x0000_s112827" name="Equation" r:id="rId5" imgW="1320227" imgH="279279" progId="Equation.DSMT4">
                  <p:embed/>
                </p:oleObj>
              </mc:Choice>
              <mc:Fallback>
                <p:oleObj name="Equation" r:id="rId5" imgW="1320227" imgH="279279" progId="Equation.DSMT4">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19872" y="2398471"/>
                        <a:ext cx="3106276" cy="648072"/>
                      </a:xfrm>
                      <a:prstGeom prst="rect">
                        <a:avLst/>
                      </a:prstGeom>
                      <a:noFill/>
                    </p:spPr>
                  </p:pic>
                </p:oleObj>
              </mc:Fallback>
            </mc:AlternateContent>
          </a:graphicData>
        </a:graphic>
      </p:graphicFrame>
      <p:sp>
        <p:nvSpPr>
          <p:cNvPr id="19"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6" name="Rectangle 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37" name="Group 36"/>
          <p:cNvGrpSpPr/>
          <p:nvPr/>
        </p:nvGrpSpPr>
        <p:grpSpPr>
          <a:xfrm>
            <a:off x="4211960" y="3077760"/>
            <a:ext cx="4110887" cy="639276"/>
            <a:chOff x="1043978" y="3190658"/>
            <a:chExt cx="4131988" cy="578717"/>
          </a:xfrm>
        </p:grpSpPr>
        <p:graphicFrame>
          <p:nvGraphicFramePr>
            <p:cNvPr id="20" name="Object 19"/>
            <p:cNvGraphicFramePr>
              <a:graphicFrameLocks noChangeAspect="1"/>
            </p:cNvGraphicFramePr>
            <p:nvPr>
              <p:extLst>
                <p:ext uri="{D42A27DB-BD31-4B8C-83A1-F6EECF244321}">
                  <p14:modId xmlns:p14="http://schemas.microsoft.com/office/powerpoint/2010/main" val="171028967"/>
                </p:ext>
              </p:extLst>
            </p:nvPr>
          </p:nvGraphicFramePr>
          <p:xfrm>
            <a:off x="1043978" y="3206948"/>
            <a:ext cx="432048" cy="432048"/>
          </p:xfrm>
          <a:graphic>
            <a:graphicData uri="http://schemas.openxmlformats.org/presentationml/2006/ole">
              <mc:AlternateContent xmlns:mc="http://schemas.openxmlformats.org/markup-compatibility/2006">
                <mc:Choice xmlns:v="urn:schemas-microsoft-com:vml" Requires="v">
                  <p:oleObj spid="_x0000_s112828" name="Equation" r:id="rId7" imgW="228600" imgH="228600" progId="Equation.DSMT4">
                    <p:embed/>
                  </p:oleObj>
                </mc:Choice>
                <mc:Fallback>
                  <p:oleObj name="Equation" r:id="rId7" imgW="228600" imgH="228600" progId="Equation.DSMT4">
                    <p:embed/>
                    <p:pic>
                      <p:nvPicPr>
                        <p:cNvPr id="0" name="Object 6"/>
                        <p:cNvPicPr>
                          <a:picLocks noChangeAspect="1" noChangeArrowheads="1"/>
                        </p:cNvPicPr>
                        <p:nvPr/>
                      </p:nvPicPr>
                      <p:blipFill>
                        <a:blip r:embed="rId8"/>
                        <a:srcRect/>
                        <a:stretch>
                          <a:fillRect/>
                        </a:stretch>
                      </p:blipFill>
                      <p:spPr bwMode="auto">
                        <a:xfrm>
                          <a:off x="1043978" y="3206948"/>
                          <a:ext cx="432048" cy="432048"/>
                        </a:xfrm>
                        <a:prstGeom prst="rect">
                          <a:avLst/>
                        </a:prstGeom>
                        <a:noFill/>
                      </p:spPr>
                    </p:pic>
                  </p:oleObj>
                </mc:Fallback>
              </mc:AlternateContent>
            </a:graphicData>
          </a:graphic>
        </p:graphicFrame>
        <p:sp>
          <p:nvSpPr>
            <p:cNvPr id="22" name="Rectangle 21"/>
            <p:cNvSpPr/>
            <p:nvPr/>
          </p:nvSpPr>
          <p:spPr>
            <a:xfrm>
              <a:off x="1403648" y="3247882"/>
              <a:ext cx="2621795" cy="362208"/>
            </a:xfrm>
            <a:prstGeom prst="rect">
              <a:avLst/>
            </a:prstGeom>
          </p:spPr>
          <p:txBody>
            <a:bodyPr wrap="none">
              <a:spAutoFit/>
            </a:bodyPr>
            <a:lstStyle/>
            <a:p>
              <a:r>
                <a:rPr lang="zh-CN" altLang="en-US" sz="2000" dirty="0">
                  <a:latin typeface="+mj-lt"/>
                  <a:ea typeface="宋体" pitchFamily="2" charset="-122"/>
                </a:rPr>
                <a:t>矩阵的</a:t>
              </a:r>
              <a:r>
                <a:rPr lang="en-US" altLang="zh-CN" sz="2000" dirty="0" err="1">
                  <a:latin typeface="+mj-lt"/>
                  <a:ea typeface="宋体" pitchFamily="2" charset="-122"/>
                </a:rPr>
                <a:t>Frobenius</a:t>
              </a:r>
              <a:r>
                <a:rPr lang="zh-CN" altLang="en-US" sz="2000" dirty="0">
                  <a:latin typeface="+mj-lt"/>
                  <a:ea typeface="宋体" pitchFamily="2" charset="-122"/>
                </a:rPr>
                <a:t>范数</a:t>
              </a:r>
            </a:p>
          </p:txBody>
        </p:sp>
        <p:graphicFrame>
          <p:nvGraphicFramePr>
            <p:cNvPr id="27" name="Object 26"/>
            <p:cNvGraphicFramePr>
              <a:graphicFrameLocks noChangeAspect="1"/>
            </p:cNvGraphicFramePr>
            <p:nvPr>
              <p:extLst>
                <p:ext uri="{D42A27DB-BD31-4B8C-83A1-F6EECF244321}">
                  <p14:modId xmlns:p14="http://schemas.microsoft.com/office/powerpoint/2010/main" val="80007062"/>
                </p:ext>
              </p:extLst>
            </p:nvPr>
          </p:nvGraphicFramePr>
          <p:xfrm>
            <a:off x="3884982" y="3190658"/>
            <a:ext cx="1290984" cy="578717"/>
          </p:xfrm>
          <a:graphic>
            <a:graphicData uri="http://schemas.openxmlformats.org/presentationml/2006/ole">
              <mc:AlternateContent xmlns:mc="http://schemas.openxmlformats.org/markup-compatibility/2006">
                <mc:Choice xmlns:v="urn:schemas-microsoft-com:vml" Requires="v">
                  <p:oleObj spid="_x0000_s112829" name="Equation" r:id="rId9" imgW="825500" imgH="368300" progId="Equation.DSMT4">
                    <p:embed/>
                  </p:oleObj>
                </mc:Choice>
                <mc:Fallback>
                  <p:oleObj name="Equation" r:id="rId9" imgW="825500" imgH="368300" progId="Equation.DSMT4">
                    <p:embed/>
                    <p:pic>
                      <p:nvPicPr>
                        <p:cNvPr id="0" name="Object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884982" y="3190658"/>
                          <a:ext cx="1290984" cy="578717"/>
                        </a:xfrm>
                        <a:prstGeom prst="rect">
                          <a:avLst/>
                        </a:prstGeom>
                        <a:noFill/>
                      </p:spPr>
                    </p:pic>
                  </p:oleObj>
                </mc:Fallback>
              </mc:AlternateContent>
            </a:graphicData>
          </a:graphic>
        </p:graphicFrame>
      </p:grpSp>
      <p:sp>
        <p:nvSpPr>
          <p:cNvPr id="28" name="Rectangle 10"/>
          <p:cNvSpPr>
            <a:spLocks noChangeArrowheads="1"/>
          </p:cNvSpPr>
          <p:nvPr/>
        </p:nvSpPr>
        <p:spPr bwMode="auto">
          <a:xfrm>
            <a:off x="0" y="3714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9" name="Rectangle 1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0" name="Object 29"/>
          <p:cNvGraphicFramePr>
            <a:graphicFrameLocks noChangeAspect="1"/>
          </p:cNvGraphicFramePr>
          <p:nvPr>
            <p:extLst>
              <p:ext uri="{D42A27DB-BD31-4B8C-83A1-F6EECF244321}">
                <p14:modId xmlns:p14="http://schemas.microsoft.com/office/powerpoint/2010/main" val="1788420211"/>
              </p:ext>
            </p:extLst>
          </p:nvPr>
        </p:nvGraphicFramePr>
        <p:xfrm>
          <a:off x="3275855" y="3882072"/>
          <a:ext cx="3168353" cy="555040"/>
        </p:xfrm>
        <a:graphic>
          <a:graphicData uri="http://schemas.openxmlformats.org/presentationml/2006/ole">
            <mc:AlternateContent xmlns:mc="http://schemas.openxmlformats.org/markup-compatibility/2006">
              <mc:Choice xmlns:v="urn:schemas-microsoft-com:vml" Requires="v">
                <p:oleObj spid="_x0000_s112830" name="Equation" r:id="rId11" imgW="1308100" imgH="228600" progId="Equation.DSMT4">
                  <p:embed/>
                </p:oleObj>
              </mc:Choice>
              <mc:Fallback>
                <p:oleObj name="Equation" r:id="rId11" imgW="1308100" imgH="228600" progId="Equation.DSMT4">
                  <p:embed/>
                  <p:pic>
                    <p:nvPicPr>
                      <p:cNvPr id="0" name="Object 1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275855" y="3882072"/>
                        <a:ext cx="3168353" cy="555040"/>
                      </a:xfrm>
                      <a:prstGeom prst="rect">
                        <a:avLst/>
                      </a:prstGeom>
                      <a:noFill/>
                    </p:spPr>
                  </p:pic>
                </p:oleObj>
              </mc:Fallback>
            </mc:AlternateContent>
          </a:graphicData>
        </a:graphic>
      </p:graphicFrame>
      <p:sp>
        <p:nvSpPr>
          <p:cNvPr id="32" name="Rectangle 1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3" name="Object 32"/>
          <p:cNvGraphicFramePr>
            <a:graphicFrameLocks noChangeAspect="1"/>
          </p:cNvGraphicFramePr>
          <p:nvPr>
            <p:extLst>
              <p:ext uri="{D42A27DB-BD31-4B8C-83A1-F6EECF244321}">
                <p14:modId xmlns:p14="http://schemas.microsoft.com/office/powerpoint/2010/main" val="889170768"/>
              </p:ext>
            </p:extLst>
          </p:nvPr>
        </p:nvGraphicFramePr>
        <p:xfrm>
          <a:off x="5292080" y="4673460"/>
          <a:ext cx="3013190" cy="627748"/>
        </p:xfrm>
        <a:graphic>
          <a:graphicData uri="http://schemas.openxmlformats.org/presentationml/2006/ole">
            <mc:AlternateContent xmlns:mc="http://schemas.openxmlformats.org/markup-compatibility/2006">
              <mc:Choice xmlns:v="urn:schemas-microsoft-com:vml" Requires="v">
                <p:oleObj spid="_x0000_s112831" name="Equation" r:id="rId13" imgW="1371600" imgH="279400" progId="Equation.DSMT4">
                  <p:embed/>
                </p:oleObj>
              </mc:Choice>
              <mc:Fallback>
                <p:oleObj name="Equation" r:id="rId13" imgW="1371600" imgH="279400" progId="Equation.DSMT4">
                  <p:embed/>
                  <p:pic>
                    <p:nvPicPr>
                      <p:cNvPr id="0" name="Object 1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292080" y="4673460"/>
                        <a:ext cx="3013190" cy="627748"/>
                      </a:xfrm>
                      <a:prstGeom prst="rect">
                        <a:avLst/>
                      </a:prstGeom>
                      <a:noFill/>
                    </p:spPr>
                  </p:pic>
                </p:oleObj>
              </mc:Fallback>
            </mc:AlternateContent>
          </a:graphicData>
        </a:graphic>
      </p:graphicFrame>
      <p:sp>
        <p:nvSpPr>
          <p:cNvPr id="34" name="Rectangle 1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5" name="Object 34"/>
          <p:cNvGraphicFramePr>
            <a:graphicFrameLocks noChangeAspect="1"/>
          </p:cNvGraphicFramePr>
          <p:nvPr>
            <p:extLst>
              <p:ext uri="{D42A27DB-BD31-4B8C-83A1-F6EECF244321}">
                <p14:modId xmlns:p14="http://schemas.microsoft.com/office/powerpoint/2010/main" val="230014804"/>
              </p:ext>
            </p:extLst>
          </p:nvPr>
        </p:nvGraphicFramePr>
        <p:xfrm>
          <a:off x="3291862" y="5661249"/>
          <a:ext cx="4838937" cy="504056"/>
        </p:xfrm>
        <a:graphic>
          <a:graphicData uri="http://schemas.openxmlformats.org/presentationml/2006/ole">
            <mc:AlternateContent xmlns:mc="http://schemas.openxmlformats.org/markup-compatibility/2006">
              <mc:Choice xmlns:v="urn:schemas-microsoft-com:vml" Requires="v">
                <p:oleObj spid="_x0000_s112832" name="Equation" r:id="rId15" imgW="2286000" imgH="241300" progId="Equation.DSMT4">
                  <p:embed/>
                </p:oleObj>
              </mc:Choice>
              <mc:Fallback>
                <p:oleObj name="Equation" r:id="rId15" imgW="2286000" imgH="241300" progId="Equation.DSMT4">
                  <p:embed/>
                  <p:pic>
                    <p:nvPicPr>
                      <p:cNvPr id="0" name="Object 15"/>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291862" y="5661249"/>
                        <a:ext cx="4838937" cy="504056"/>
                      </a:xfrm>
                      <a:prstGeom prst="rect">
                        <a:avLst/>
                      </a:prstGeom>
                      <a:noFill/>
                    </p:spPr>
                  </p:pic>
                </p:oleObj>
              </mc:Fallback>
            </mc:AlternateContent>
          </a:graphicData>
        </a:graphic>
      </p:graphicFrame>
      <p:sp>
        <p:nvSpPr>
          <p:cNvPr id="42" name="Rectangle 3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43" name="Object 42"/>
          <p:cNvGraphicFramePr>
            <a:graphicFrameLocks noChangeAspect="1"/>
          </p:cNvGraphicFramePr>
          <p:nvPr>
            <p:extLst>
              <p:ext uri="{D42A27DB-BD31-4B8C-83A1-F6EECF244321}">
                <p14:modId xmlns:p14="http://schemas.microsoft.com/office/powerpoint/2010/main" val="1409875551"/>
              </p:ext>
            </p:extLst>
          </p:nvPr>
        </p:nvGraphicFramePr>
        <p:xfrm>
          <a:off x="3275856" y="4797152"/>
          <a:ext cx="1555999" cy="504056"/>
        </p:xfrm>
        <a:graphic>
          <a:graphicData uri="http://schemas.openxmlformats.org/presentationml/2006/ole">
            <mc:AlternateContent xmlns:mc="http://schemas.openxmlformats.org/markup-compatibility/2006">
              <mc:Choice xmlns:v="urn:schemas-microsoft-com:vml" Requires="v">
                <p:oleObj spid="_x0000_s112833" name="Equation" r:id="rId17" imgW="672808" imgH="215806" progId="Equation.DSMT4">
                  <p:embed/>
                </p:oleObj>
              </mc:Choice>
              <mc:Fallback>
                <p:oleObj name="Equation" r:id="rId17" imgW="672808" imgH="215806" progId="Equation.DSMT4">
                  <p:embed/>
                  <p:pic>
                    <p:nvPicPr>
                      <p:cNvPr id="0" name="Object 31"/>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275856" y="4797152"/>
                        <a:ext cx="1555999" cy="504056"/>
                      </a:xfrm>
                      <a:prstGeom prst="rect">
                        <a:avLst/>
                      </a:prstGeom>
                      <a:noFill/>
                    </p:spPr>
                  </p:pic>
                </p:oleObj>
              </mc:Fallback>
            </mc:AlternateContent>
          </a:graphicData>
        </a:graphic>
      </p:graphicFrame>
      <p:sp>
        <p:nvSpPr>
          <p:cNvPr id="44" name="Rectangle 33"/>
          <p:cNvSpPr>
            <a:spLocks noChangeArrowheads="1"/>
          </p:cNvSpPr>
          <p:nvPr/>
        </p:nvSpPr>
        <p:spPr bwMode="auto">
          <a:xfrm>
            <a:off x="0" y="219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cxnSp>
        <p:nvCxnSpPr>
          <p:cNvPr id="49" name="Straight Arrow Connector 48"/>
          <p:cNvCxnSpPr/>
          <p:nvPr/>
        </p:nvCxnSpPr>
        <p:spPr>
          <a:xfrm>
            <a:off x="4860032" y="5013176"/>
            <a:ext cx="432048" cy="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52878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457200" y="188640"/>
            <a:ext cx="8229600" cy="990600"/>
          </a:xfrm>
        </p:spPr>
        <p:txBody>
          <a:bodyPr/>
          <a:lstStyle/>
          <a:p>
            <a:r>
              <a:rPr lang="en-US" altLang="zh-CN" dirty="0"/>
              <a:t>3.1</a:t>
            </a:r>
            <a:r>
              <a:rPr lang="zh-CN" altLang="zh-CN" dirty="0"/>
              <a:t>线性判别函数和线性分类界面</a:t>
            </a:r>
            <a:endParaRPr lang="zh-CN" altLang="en-US" dirty="0"/>
          </a:p>
        </p:txBody>
      </p:sp>
      <p:sp>
        <p:nvSpPr>
          <p:cNvPr id="22532" name="Rectangle 4"/>
          <p:cNvSpPr>
            <a:spLocks noGrp="1" noChangeArrowheads="1"/>
          </p:cNvSpPr>
          <p:nvPr>
            <p:ph idx="1"/>
          </p:nvPr>
        </p:nvSpPr>
        <p:spPr>
          <a:xfrm>
            <a:off x="457200" y="1124744"/>
            <a:ext cx="8229600" cy="604664"/>
          </a:xfrm>
          <a:noFill/>
        </p:spPr>
        <p:txBody>
          <a:bodyPr/>
          <a:lstStyle/>
          <a:p>
            <a:r>
              <a:rPr lang="zh-CN" altLang="en-US" b="1" dirty="0"/>
              <a:t>线性判别函数</a:t>
            </a:r>
            <a:r>
              <a:rPr lang="en-US" altLang="zh-CN" b="1" dirty="0"/>
              <a:t>——</a:t>
            </a:r>
            <a:r>
              <a:rPr lang="zh-CN" altLang="en-US" b="1" dirty="0"/>
              <a:t>断言</a:t>
            </a:r>
            <a:endParaRPr lang="en-US" altLang="zh-CN" sz="2400" b="1" dirty="0"/>
          </a:p>
          <a:p>
            <a:pPr lvl="1"/>
            <a:endParaRPr lang="en-US" altLang="zh-CN" dirty="0"/>
          </a:p>
          <a:p>
            <a:pPr lvl="1"/>
            <a:endParaRPr lang="en-US" altLang="zh-CN" dirty="0"/>
          </a:p>
          <a:p>
            <a:pPr lvl="1"/>
            <a:endParaRPr lang="en-US" altLang="zh-CN" dirty="0"/>
          </a:p>
          <a:p>
            <a:endParaRPr lang="en-US" altLang="zh-CN" b="1" dirty="0"/>
          </a:p>
          <a:p>
            <a:endParaRPr lang="en-US" altLang="zh-CN" b="1" dirty="0"/>
          </a:p>
          <a:p>
            <a:endParaRPr lang="en-US" altLang="zh-CN" b="1" dirty="0"/>
          </a:p>
        </p:txBody>
      </p:sp>
      <p:sp>
        <p:nvSpPr>
          <p:cNvPr id="22531" name="Rectangle 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1" hangingPunct="1"/>
            <a:endParaRPr lang="zh-CN" altLang="en-US"/>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3" name="Rectangle 1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5" name="Rectangle 1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6" name="Object 15"/>
          <p:cNvGraphicFramePr>
            <a:graphicFrameLocks noChangeAspect="1"/>
          </p:cNvGraphicFramePr>
          <p:nvPr>
            <p:extLst>
              <p:ext uri="{D42A27DB-BD31-4B8C-83A1-F6EECF244321}">
                <p14:modId xmlns:p14="http://schemas.microsoft.com/office/powerpoint/2010/main" val="3631556390"/>
              </p:ext>
            </p:extLst>
          </p:nvPr>
        </p:nvGraphicFramePr>
        <p:xfrm>
          <a:off x="1907704" y="7380180"/>
          <a:ext cx="2736304" cy="657332"/>
        </p:xfrm>
        <a:graphic>
          <a:graphicData uri="http://schemas.openxmlformats.org/presentationml/2006/ole">
            <mc:AlternateContent xmlns:mc="http://schemas.openxmlformats.org/markup-compatibility/2006">
              <mc:Choice xmlns:v="urn:schemas-microsoft-com:vml" Requires="v">
                <p:oleObj spid="_x0000_s98468" name="Equation" r:id="rId3" imgW="990360" imgH="241200" progId="Equation.DSMT4">
                  <p:embed/>
                </p:oleObj>
              </mc:Choice>
              <mc:Fallback>
                <p:oleObj name="Equation" r:id="rId3" imgW="990360" imgH="241200" progId="Equation.DSMT4">
                  <p:embed/>
                  <p:pic>
                    <p:nvPicPr>
                      <p:cNvPr id="0" name=""/>
                      <p:cNvPicPr>
                        <a:picLocks noChangeAspect="1" noChangeArrowheads="1"/>
                      </p:cNvPicPr>
                      <p:nvPr/>
                    </p:nvPicPr>
                    <p:blipFill>
                      <a:blip r:embed="rId4"/>
                      <a:srcRect/>
                      <a:stretch>
                        <a:fillRect/>
                      </a:stretch>
                    </p:blipFill>
                    <p:spPr bwMode="auto">
                      <a:xfrm>
                        <a:off x="1907704" y="7380180"/>
                        <a:ext cx="2736304" cy="657332"/>
                      </a:xfrm>
                      <a:prstGeom prst="rect">
                        <a:avLst/>
                      </a:prstGeom>
                      <a:noFill/>
                    </p:spPr>
                  </p:pic>
                </p:oleObj>
              </mc:Fallback>
            </mc:AlternateContent>
          </a:graphicData>
        </a:graphic>
      </p:graphicFrame>
      <p:sp>
        <p:nvSpPr>
          <p:cNvPr id="18" name="Rectangle 2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2" name="Object 21"/>
          <p:cNvGraphicFramePr>
            <a:graphicFrameLocks noChangeAspect="1"/>
          </p:cNvGraphicFramePr>
          <p:nvPr>
            <p:extLst>
              <p:ext uri="{D42A27DB-BD31-4B8C-83A1-F6EECF244321}">
                <p14:modId xmlns:p14="http://schemas.microsoft.com/office/powerpoint/2010/main" val="1225672888"/>
              </p:ext>
            </p:extLst>
          </p:nvPr>
        </p:nvGraphicFramePr>
        <p:xfrm>
          <a:off x="4644008" y="7137138"/>
          <a:ext cx="2592288" cy="1260414"/>
        </p:xfrm>
        <a:graphic>
          <a:graphicData uri="http://schemas.openxmlformats.org/presentationml/2006/ole">
            <mc:AlternateContent xmlns:mc="http://schemas.openxmlformats.org/markup-compatibility/2006">
              <mc:Choice xmlns:v="urn:schemas-microsoft-com:vml" Requires="v">
                <p:oleObj spid="_x0000_s98469" name="Equation" r:id="rId5" imgW="1307880" imgH="634680" progId="Equation.DSMT4">
                  <p:embed/>
                </p:oleObj>
              </mc:Choice>
              <mc:Fallback>
                <p:oleObj name="Equation" r:id="rId5" imgW="1307880" imgH="634680" progId="Equation.DSMT4">
                  <p:embed/>
                  <p:pic>
                    <p:nvPicPr>
                      <p:cNvPr id="0" name=""/>
                      <p:cNvPicPr/>
                      <p:nvPr/>
                    </p:nvPicPr>
                    <p:blipFill>
                      <a:blip r:embed="rId6"/>
                      <a:stretch>
                        <a:fillRect/>
                      </a:stretch>
                    </p:blipFill>
                    <p:spPr>
                      <a:xfrm>
                        <a:off x="4644008" y="7137138"/>
                        <a:ext cx="2592288" cy="1260414"/>
                      </a:xfrm>
                      <a:prstGeom prst="rect">
                        <a:avLst/>
                      </a:prstGeom>
                    </p:spPr>
                  </p:pic>
                </p:oleObj>
              </mc:Fallback>
            </mc:AlternateContent>
          </a:graphicData>
        </a:graphic>
      </p:graphicFrame>
      <p:graphicFrame>
        <p:nvGraphicFramePr>
          <p:cNvPr id="25" name="Object 24"/>
          <p:cNvGraphicFramePr>
            <a:graphicFrameLocks noChangeAspect="1"/>
          </p:cNvGraphicFramePr>
          <p:nvPr>
            <p:extLst>
              <p:ext uri="{D42A27DB-BD31-4B8C-83A1-F6EECF244321}">
                <p14:modId xmlns:p14="http://schemas.microsoft.com/office/powerpoint/2010/main" val="775097789"/>
              </p:ext>
            </p:extLst>
          </p:nvPr>
        </p:nvGraphicFramePr>
        <p:xfrm>
          <a:off x="4352925" y="2586038"/>
          <a:ext cx="3492500" cy="1220787"/>
        </p:xfrm>
        <a:graphic>
          <a:graphicData uri="http://schemas.openxmlformats.org/presentationml/2006/ole">
            <mc:AlternateContent xmlns:mc="http://schemas.openxmlformats.org/markup-compatibility/2006">
              <mc:Choice xmlns:v="urn:schemas-microsoft-com:vml" Requires="v">
                <p:oleObj spid="_x0000_s98470" name="Equation" r:id="rId7" imgW="2031840" imgH="711000" progId="Equation.DSMT4">
                  <p:embed/>
                </p:oleObj>
              </mc:Choice>
              <mc:Fallback>
                <p:oleObj name="Equation" r:id="rId7" imgW="2031840" imgH="711000" progId="Equation.DSMT4">
                  <p:embed/>
                  <p:pic>
                    <p:nvPicPr>
                      <p:cNvPr id="0" name=""/>
                      <p:cNvPicPr/>
                      <p:nvPr/>
                    </p:nvPicPr>
                    <p:blipFill>
                      <a:blip r:embed="rId8"/>
                      <a:stretch>
                        <a:fillRect/>
                      </a:stretch>
                    </p:blipFill>
                    <p:spPr>
                      <a:xfrm>
                        <a:off x="4352925" y="2586038"/>
                        <a:ext cx="3492500" cy="1220787"/>
                      </a:xfrm>
                      <a:prstGeom prst="rect">
                        <a:avLst/>
                      </a:prstGeom>
                    </p:spPr>
                  </p:pic>
                </p:oleObj>
              </mc:Fallback>
            </mc:AlternateContent>
          </a:graphicData>
        </a:graphic>
      </p:graphicFrame>
      <p:sp>
        <p:nvSpPr>
          <p:cNvPr id="30" name="Rectangle 3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2528" name="Rectangle 38"/>
          <p:cNvSpPr>
            <a:spLocks noChangeArrowheads="1"/>
          </p:cNvSpPr>
          <p:nvPr/>
        </p:nvSpPr>
        <p:spPr bwMode="auto">
          <a:xfrm>
            <a:off x="0" y="1905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2529" name="Rectangle 22528"/>
          <p:cNvSpPr/>
          <p:nvPr/>
        </p:nvSpPr>
        <p:spPr>
          <a:xfrm>
            <a:off x="539552" y="6885384"/>
            <a:ext cx="2350323" cy="461665"/>
          </a:xfrm>
          <a:prstGeom prst="rect">
            <a:avLst/>
          </a:prstGeom>
        </p:spPr>
        <p:txBody>
          <a:bodyPr wrap="none">
            <a:spAutoFit/>
          </a:bodyPr>
          <a:lstStyle/>
          <a:p>
            <a:r>
              <a:rPr lang="zh-CN" altLang="en-US" sz="2400" b="1" dirty="0">
                <a:latin typeface="宋体" pitchFamily="2" charset="-122"/>
                <a:ea typeface="宋体" pitchFamily="2" charset="-122"/>
              </a:rPr>
              <a:t>线性判别函数：</a:t>
            </a:r>
            <a:endParaRPr lang="en-US" altLang="zh-CN" sz="2000" b="1" dirty="0">
              <a:latin typeface="宋体" pitchFamily="2" charset="-122"/>
              <a:ea typeface="宋体" pitchFamily="2" charset="-122"/>
            </a:endParaRPr>
          </a:p>
        </p:txBody>
      </p:sp>
      <p:sp>
        <p:nvSpPr>
          <p:cNvPr id="97288" name="Rectangle 97287"/>
          <p:cNvSpPr/>
          <p:nvPr/>
        </p:nvSpPr>
        <p:spPr>
          <a:xfrm>
            <a:off x="4355976" y="3861048"/>
            <a:ext cx="2592288" cy="430887"/>
          </a:xfrm>
          <a:prstGeom prst="rect">
            <a:avLst/>
          </a:prstGeom>
        </p:spPr>
        <p:txBody>
          <a:bodyPr wrap="square">
            <a:spAutoFit/>
          </a:bodyPr>
          <a:lstStyle/>
          <a:p>
            <a:r>
              <a:rPr lang="zh-CN" altLang="en-US" sz="2200" dirty="0">
                <a:latin typeface="宋体" pitchFamily="2" charset="-122"/>
                <a:ea typeface="宋体" pitchFamily="2" charset="-122"/>
              </a:rPr>
              <a:t>原点到平面距离：</a:t>
            </a:r>
          </a:p>
        </p:txBody>
      </p:sp>
      <p:sp>
        <p:nvSpPr>
          <p:cNvPr id="97289" name="Rectangle 4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97291" name="Object 97290"/>
          <p:cNvGraphicFramePr>
            <a:graphicFrameLocks noChangeAspect="1"/>
          </p:cNvGraphicFramePr>
          <p:nvPr>
            <p:extLst>
              <p:ext uri="{D42A27DB-BD31-4B8C-83A1-F6EECF244321}">
                <p14:modId xmlns:p14="http://schemas.microsoft.com/office/powerpoint/2010/main" val="1935886453"/>
              </p:ext>
            </p:extLst>
          </p:nvPr>
        </p:nvGraphicFramePr>
        <p:xfrm>
          <a:off x="4938713" y="4464050"/>
          <a:ext cx="3225800" cy="887413"/>
        </p:xfrm>
        <a:graphic>
          <a:graphicData uri="http://schemas.openxmlformats.org/presentationml/2006/ole">
            <mc:AlternateContent xmlns:mc="http://schemas.openxmlformats.org/markup-compatibility/2006">
              <mc:Choice xmlns:v="urn:schemas-microsoft-com:vml" Requires="v">
                <p:oleObj spid="_x0000_s98471" name="Equation" r:id="rId9" imgW="1536480" imgH="419040" progId="Equation.DSMT4">
                  <p:embed/>
                </p:oleObj>
              </mc:Choice>
              <mc:Fallback>
                <p:oleObj name="Equation" r:id="rId9" imgW="1536480" imgH="419040" progId="Equation.DSMT4">
                  <p:embed/>
                  <p:pic>
                    <p:nvPicPr>
                      <p:cNvPr id="0" name=""/>
                      <p:cNvPicPr>
                        <a:picLocks noChangeAspect="1" noChangeArrowheads="1"/>
                      </p:cNvPicPr>
                      <p:nvPr/>
                    </p:nvPicPr>
                    <p:blipFill>
                      <a:blip r:embed="rId10"/>
                      <a:srcRect/>
                      <a:stretch>
                        <a:fillRect/>
                      </a:stretch>
                    </p:blipFill>
                    <p:spPr bwMode="auto">
                      <a:xfrm>
                        <a:off x="4938713" y="4464050"/>
                        <a:ext cx="3225800" cy="887413"/>
                      </a:xfrm>
                      <a:prstGeom prst="rect">
                        <a:avLst/>
                      </a:prstGeom>
                      <a:noFill/>
                    </p:spPr>
                  </p:pic>
                </p:oleObj>
              </mc:Fallback>
            </mc:AlternateContent>
          </a:graphicData>
        </a:graphic>
      </p:graphicFrame>
      <p:sp>
        <p:nvSpPr>
          <p:cNvPr id="50" name="Rectangle 4"/>
          <p:cNvSpPr txBox="1">
            <a:spLocks noChangeArrowheads="1"/>
          </p:cNvSpPr>
          <p:nvPr/>
        </p:nvSpPr>
        <p:spPr>
          <a:xfrm>
            <a:off x="3707904" y="1700808"/>
            <a:ext cx="5040560" cy="604664"/>
          </a:xfrm>
          <a:prstGeom prst="rect">
            <a:avLst/>
          </a:prstGeom>
          <a:noFill/>
        </p:spPr>
        <p:txBody>
          <a:bodyPr vert="horz" lIns="91440" tIns="45720" rIns="91440" bIns="45720" rtlCol="0">
            <a:normAutofit/>
          </a:bodyPr>
          <a:lstStyle>
            <a:lvl1pPr marL="182880" indent="-182880" algn="l" defTabSz="914400" rtl="0" eaLnBrk="1" latinLnBrk="0" hangingPunct="1">
              <a:spcBef>
                <a:spcPct val="20000"/>
              </a:spcBef>
              <a:buClr>
                <a:srgbClr val="002060"/>
              </a:buClr>
              <a:buSzPct val="80000"/>
              <a:buFont typeface="Wingdings" pitchFamily="2" charset="2"/>
              <a:buChar char="p"/>
              <a:defRPr sz="2800" kern="1200">
                <a:solidFill>
                  <a:schemeClr val="tx1"/>
                </a:solidFill>
                <a:latin typeface="宋体" pitchFamily="2" charset="-122"/>
                <a:ea typeface="宋体" pitchFamily="2" charset="-122"/>
                <a:cs typeface="+mn-cs"/>
              </a:defRPr>
            </a:lvl1pPr>
            <a:lvl2pPr marL="457200" indent="-182880" algn="l" defTabSz="914400" rtl="0" eaLnBrk="1" latinLnBrk="0" hangingPunct="1">
              <a:spcBef>
                <a:spcPct val="20000"/>
              </a:spcBef>
              <a:buClr>
                <a:srgbClr val="002060"/>
              </a:buClr>
              <a:buSzPct val="80000"/>
              <a:buFont typeface="Wingdings" pitchFamily="2" charset="2"/>
              <a:buChar char="Ø"/>
              <a:defRPr sz="2400" kern="1200">
                <a:solidFill>
                  <a:schemeClr val="tx1"/>
                </a:solidFill>
                <a:latin typeface="宋体" pitchFamily="2" charset="-122"/>
                <a:ea typeface="宋体" pitchFamily="2" charset="-122"/>
                <a:cs typeface="+mn-cs"/>
              </a:defRPr>
            </a:lvl2pPr>
            <a:lvl3pPr marL="731520" indent="-182880" algn="l" defTabSz="914400" rtl="0" eaLnBrk="1" latinLnBrk="0" hangingPunct="1">
              <a:spcBef>
                <a:spcPct val="20000"/>
              </a:spcBef>
              <a:buClr>
                <a:srgbClr val="002060"/>
              </a:buClr>
              <a:buSzPct val="90000"/>
              <a:buFont typeface="Arial" pitchFamily="34" charset="0"/>
              <a:buChar char="•"/>
              <a:defRPr sz="2000" kern="1200">
                <a:solidFill>
                  <a:schemeClr val="tx1"/>
                </a:solidFill>
                <a:latin typeface="宋体" pitchFamily="2" charset="-122"/>
                <a:ea typeface="宋体" pitchFamily="2" charset="-122"/>
                <a:cs typeface="+mn-cs"/>
              </a:defRPr>
            </a:lvl3pPr>
            <a:lvl4pPr marL="1005840" indent="-182880" algn="l" defTabSz="914400" rtl="0" eaLnBrk="1" latinLnBrk="0" hangingPunct="1">
              <a:spcBef>
                <a:spcPct val="20000"/>
              </a:spcBef>
              <a:buClr>
                <a:srgbClr val="002060"/>
              </a:buClr>
              <a:buFont typeface="Arial" pitchFamily="34" charset="0"/>
              <a:buChar char="•"/>
              <a:defRPr sz="1800" kern="1200">
                <a:solidFill>
                  <a:schemeClr val="tx1"/>
                </a:solidFill>
                <a:latin typeface="宋体" pitchFamily="2" charset="-122"/>
                <a:ea typeface="宋体" pitchFamily="2" charset="-122"/>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600" kern="1200" baseline="0">
                <a:solidFill>
                  <a:schemeClr val="tx1"/>
                </a:solidFill>
                <a:latin typeface="宋体" pitchFamily="2" charset="-122"/>
                <a:ea typeface="宋体" pitchFamily="2" charset="-122"/>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lvl="1"/>
            <a:r>
              <a:rPr lang="zh-CN" altLang="en-US" dirty="0"/>
              <a:t>点到平面的距离</a:t>
            </a:r>
            <a:endParaRPr lang="en-US" altLang="zh-CN" dirty="0"/>
          </a:p>
          <a:p>
            <a:pPr lvl="1"/>
            <a:endParaRPr lang="en-US" altLang="zh-CN" dirty="0"/>
          </a:p>
          <a:p>
            <a:endParaRPr lang="en-US" altLang="zh-CN" b="1" dirty="0"/>
          </a:p>
          <a:p>
            <a:endParaRPr lang="en-US" altLang="zh-CN" b="1" dirty="0"/>
          </a:p>
          <a:p>
            <a:endParaRPr lang="en-US" altLang="zh-CN" b="1" dirty="0"/>
          </a:p>
        </p:txBody>
      </p:sp>
      <p:sp>
        <p:nvSpPr>
          <p:cNvPr id="4" name="Rectangle 1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6" name="Object 5"/>
          <p:cNvGraphicFramePr>
            <a:graphicFrameLocks noChangeAspect="1"/>
          </p:cNvGraphicFramePr>
          <p:nvPr>
            <p:extLst>
              <p:ext uri="{D42A27DB-BD31-4B8C-83A1-F6EECF244321}">
                <p14:modId xmlns:p14="http://schemas.microsoft.com/office/powerpoint/2010/main" val="520779419"/>
              </p:ext>
            </p:extLst>
          </p:nvPr>
        </p:nvGraphicFramePr>
        <p:xfrm>
          <a:off x="-41928" y="2132856"/>
          <a:ext cx="4168312" cy="4248472"/>
        </p:xfrm>
        <a:graphic>
          <a:graphicData uri="http://schemas.openxmlformats.org/presentationml/2006/ole">
            <mc:AlternateContent xmlns:mc="http://schemas.openxmlformats.org/markup-compatibility/2006">
              <mc:Choice xmlns:v="urn:schemas-microsoft-com:vml" Requires="v">
                <p:oleObj spid="_x0000_s98472" name="Visio" r:id="rId11" imgW="2824353" imgH="2874645" progId="Visio.Drawing.11">
                  <p:embed/>
                </p:oleObj>
              </mc:Choice>
              <mc:Fallback>
                <p:oleObj name="Visio" r:id="rId11" imgW="2824353" imgH="2874645" progId="Visio.Drawing.11">
                  <p:embed/>
                  <p:pic>
                    <p:nvPicPr>
                      <p:cNvPr id="0" name="Object 1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1928" y="2132856"/>
                        <a:ext cx="4168312" cy="4248472"/>
                      </a:xfrm>
                      <a:prstGeom prst="rect">
                        <a:avLst/>
                      </a:prstGeom>
                      <a:noFill/>
                    </p:spPr>
                  </p:pic>
                </p:oleObj>
              </mc:Fallback>
            </mc:AlternateContent>
          </a:graphicData>
        </a:graphic>
      </p:graphicFrame>
    </p:spTree>
    <p:extLst>
      <p:ext uri="{BB962C8B-B14F-4D97-AF65-F5344CB8AC3E}">
        <p14:creationId xmlns:p14="http://schemas.microsoft.com/office/powerpoint/2010/main" val="12553536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457200" y="188640"/>
            <a:ext cx="8229600" cy="990600"/>
          </a:xfrm>
        </p:spPr>
        <p:txBody>
          <a:bodyPr/>
          <a:lstStyle/>
          <a:p>
            <a:r>
              <a:rPr lang="en-US" altLang="zh-CN" dirty="0"/>
              <a:t>3.1</a:t>
            </a:r>
            <a:r>
              <a:rPr lang="zh-CN" altLang="zh-CN" dirty="0"/>
              <a:t>线性判别函数和线性分类界面</a:t>
            </a:r>
            <a:endParaRPr lang="zh-CN" altLang="en-US" dirty="0"/>
          </a:p>
        </p:txBody>
      </p:sp>
      <p:sp>
        <p:nvSpPr>
          <p:cNvPr id="22532" name="Rectangle 4"/>
          <p:cNvSpPr>
            <a:spLocks noGrp="1" noChangeArrowheads="1"/>
          </p:cNvSpPr>
          <p:nvPr>
            <p:ph idx="1"/>
          </p:nvPr>
        </p:nvSpPr>
        <p:spPr>
          <a:xfrm>
            <a:off x="457200" y="1124744"/>
            <a:ext cx="8229600" cy="604664"/>
          </a:xfrm>
          <a:noFill/>
        </p:spPr>
        <p:txBody>
          <a:bodyPr/>
          <a:lstStyle/>
          <a:p>
            <a:r>
              <a:rPr lang="zh-CN" altLang="en-US" b="1" dirty="0"/>
              <a:t>两类问题线性判别准则</a:t>
            </a:r>
            <a:endParaRPr lang="en-US" altLang="zh-CN" sz="2400" b="1" dirty="0"/>
          </a:p>
          <a:p>
            <a:pPr lvl="1"/>
            <a:endParaRPr lang="en-US" altLang="zh-CN" dirty="0"/>
          </a:p>
          <a:p>
            <a:pPr lvl="1"/>
            <a:endParaRPr lang="en-US" altLang="zh-CN" dirty="0"/>
          </a:p>
          <a:p>
            <a:pPr lvl="1"/>
            <a:endParaRPr lang="en-US" altLang="zh-CN" dirty="0"/>
          </a:p>
          <a:p>
            <a:endParaRPr lang="en-US" altLang="zh-CN" b="1" dirty="0"/>
          </a:p>
          <a:p>
            <a:endParaRPr lang="en-US" altLang="zh-CN" b="1" dirty="0"/>
          </a:p>
          <a:p>
            <a:endParaRPr lang="en-US" altLang="zh-CN" b="1" dirty="0"/>
          </a:p>
        </p:txBody>
      </p:sp>
      <p:sp>
        <p:nvSpPr>
          <p:cNvPr id="22531" name="Rectangle 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1" hangingPunct="1"/>
            <a:endParaRPr lang="zh-CN" altLang="en-US"/>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3" name="Rectangle 1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5" name="Rectangle 1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8" name="Rectangle 2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0" name="Rectangle 3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2528" name="Rectangle 38"/>
          <p:cNvSpPr>
            <a:spLocks noChangeArrowheads="1"/>
          </p:cNvSpPr>
          <p:nvPr/>
        </p:nvSpPr>
        <p:spPr bwMode="auto">
          <a:xfrm>
            <a:off x="0" y="1905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97289" name="Rectangle 4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97293" name="Rectangle 5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2" name="Object 1"/>
          <p:cNvGraphicFramePr>
            <a:graphicFrameLocks noChangeAspect="1"/>
          </p:cNvGraphicFramePr>
          <p:nvPr>
            <p:extLst>
              <p:ext uri="{D42A27DB-BD31-4B8C-83A1-F6EECF244321}">
                <p14:modId xmlns:p14="http://schemas.microsoft.com/office/powerpoint/2010/main" val="2396553046"/>
              </p:ext>
            </p:extLst>
          </p:nvPr>
        </p:nvGraphicFramePr>
        <p:xfrm>
          <a:off x="1866900" y="1819275"/>
          <a:ext cx="4186238" cy="1549400"/>
        </p:xfrm>
        <a:graphic>
          <a:graphicData uri="http://schemas.openxmlformats.org/presentationml/2006/ole">
            <mc:AlternateContent xmlns:mc="http://schemas.openxmlformats.org/markup-compatibility/2006">
              <mc:Choice xmlns:v="urn:schemas-microsoft-com:vml" Requires="v">
                <p:oleObj spid="_x0000_s100429" name="Equation" r:id="rId3" imgW="1930320" imgH="711000" progId="Equation.DSMT4">
                  <p:embed/>
                </p:oleObj>
              </mc:Choice>
              <mc:Fallback>
                <p:oleObj name="Equation" r:id="rId3" imgW="1930320" imgH="711000" progId="Equation.DSMT4">
                  <p:embed/>
                  <p:pic>
                    <p:nvPicPr>
                      <p:cNvPr id="0" name="Object 4"/>
                      <p:cNvPicPr>
                        <a:picLocks noChangeAspect="1" noChangeArrowheads="1"/>
                      </p:cNvPicPr>
                      <p:nvPr/>
                    </p:nvPicPr>
                    <p:blipFill>
                      <a:blip r:embed="rId4"/>
                      <a:srcRect/>
                      <a:stretch>
                        <a:fillRect/>
                      </a:stretch>
                    </p:blipFill>
                    <p:spPr bwMode="auto">
                      <a:xfrm>
                        <a:off x="1866900" y="1819275"/>
                        <a:ext cx="4186238" cy="1549400"/>
                      </a:xfrm>
                      <a:prstGeom prst="rect">
                        <a:avLst/>
                      </a:prstGeom>
                      <a:noFill/>
                      <a:ln>
                        <a:noFill/>
                      </a:ln>
                    </p:spPr>
                  </p:pic>
                </p:oleObj>
              </mc:Fallback>
            </mc:AlternateContent>
          </a:graphicData>
        </a:graphic>
      </p:graphicFrame>
      <p:sp>
        <p:nvSpPr>
          <p:cNvPr id="23" name="Rectangle 3"/>
          <p:cNvSpPr txBox="1">
            <a:spLocks noChangeArrowheads="1"/>
          </p:cNvSpPr>
          <p:nvPr/>
        </p:nvSpPr>
        <p:spPr>
          <a:xfrm>
            <a:off x="755576" y="3645024"/>
            <a:ext cx="6912768" cy="2917230"/>
          </a:xfrm>
          <a:prstGeom prst="rect">
            <a:avLst/>
          </a:prstGeom>
        </p:spPr>
        <p:txBody>
          <a:bodyPr vert="horz" lIns="91440" tIns="45720" rIns="91440" bIns="45720" rtlCol="0">
            <a:noAutofit/>
          </a:bodyPr>
          <a:lstStyle>
            <a:lvl1pPr marL="182880" indent="-182880" algn="l" defTabSz="914400" rtl="0" eaLnBrk="1" latinLnBrk="0" hangingPunct="1">
              <a:spcBef>
                <a:spcPct val="20000"/>
              </a:spcBef>
              <a:buClr>
                <a:srgbClr val="002060"/>
              </a:buClr>
              <a:buSzPct val="80000"/>
              <a:buFont typeface="Wingdings" pitchFamily="2" charset="2"/>
              <a:buChar char="p"/>
              <a:defRPr sz="2800" kern="1200">
                <a:solidFill>
                  <a:schemeClr val="tx1"/>
                </a:solidFill>
                <a:latin typeface="宋体" pitchFamily="2" charset="-122"/>
                <a:ea typeface="宋体" pitchFamily="2" charset="-122"/>
                <a:cs typeface="+mn-cs"/>
              </a:defRPr>
            </a:lvl1pPr>
            <a:lvl2pPr marL="457200" indent="-182880" algn="l" defTabSz="914400" rtl="0" eaLnBrk="1" latinLnBrk="0" hangingPunct="1">
              <a:spcBef>
                <a:spcPct val="20000"/>
              </a:spcBef>
              <a:buClr>
                <a:srgbClr val="002060"/>
              </a:buClr>
              <a:buSzPct val="80000"/>
              <a:buFont typeface="Wingdings" pitchFamily="2" charset="2"/>
              <a:buChar char="Ø"/>
              <a:defRPr sz="2400" kern="1200">
                <a:solidFill>
                  <a:schemeClr val="tx1"/>
                </a:solidFill>
                <a:latin typeface="宋体" pitchFamily="2" charset="-122"/>
                <a:ea typeface="宋体" pitchFamily="2" charset="-122"/>
                <a:cs typeface="+mn-cs"/>
              </a:defRPr>
            </a:lvl2pPr>
            <a:lvl3pPr marL="731520" indent="-182880" algn="l" defTabSz="914400" rtl="0" eaLnBrk="1" latinLnBrk="0" hangingPunct="1">
              <a:spcBef>
                <a:spcPct val="20000"/>
              </a:spcBef>
              <a:buClr>
                <a:srgbClr val="002060"/>
              </a:buClr>
              <a:buSzPct val="90000"/>
              <a:buFont typeface="Arial" pitchFamily="34" charset="0"/>
              <a:buChar char="•"/>
              <a:defRPr sz="2000" kern="1200">
                <a:solidFill>
                  <a:schemeClr val="tx1"/>
                </a:solidFill>
                <a:latin typeface="宋体" pitchFamily="2" charset="-122"/>
                <a:ea typeface="宋体" pitchFamily="2" charset="-122"/>
                <a:cs typeface="+mn-cs"/>
              </a:defRPr>
            </a:lvl3pPr>
            <a:lvl4pPr marL="1005840" indent="-182880" algn="l" defTabSz="914400" rtl="0" eaLnBrk="1" latinLnBrk="0" hangingPunct="1">
              <a:spcBef>
                <a:spcPct val="20000"/>
              </a:spcBef>
              <a:buClr>
                <a:srgbClr val="002060"/>
              </a:buClr>
              <a:buFont typeface="Arial" pitchFamily="34" charset="0"/>
              <a:buChar char="•"/>
              <a:defRPr sz="1800" kern="1200">
                <a:solidFill>
                  <a:schemeClr val="tx1"/>
                </a:solidFill>
                <a:latin typeface="宋体" pitchFamily="2" charset="-122"/>
                <a:ea typeface="宋体" pitchFamily="2" charset="-122"/>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600" kern="1200" baseline="0">
                <a:solidFill>
                  <a:schemeClr val="tx1"/>
                </a:solidFill>
                <a:latin typeface="宋体" pitchFamily="2" charset="-122"/>
                <a:ea typeface="宋体" pitchFamily="2" charset="-122"/>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609600" indent="-609600">
              <a:lnSpc>
                <a:spcPct val="120000"/>
              </a:lnSpc>
              <a:buFont typeface="Wingdings" pitchFamily="2" charset="2"/>
              <a:buAutoNum type="arabicPeriod"/>
            </a:pPr>
            <a:r>
              <a:rPr lang="zh-CN" altLang="en-US" sz="2000" dirty="0">
                <a:latin typeface="Times New Roman" pitchFamily="18" charset="0"/>
                <a:cs typeface="Times New Roman" pitchFamily="18" charset="0"/>
              </a:rPr>
              <a:t>线性分类界面</a:t>
            </a:r>
            <a:r>
              <a:rPr lang="en-US" altLang="zh-CN" sz="2000" dirty="0">
                <a:latin typeface="Times New Roman" pitchFamily="18" charset="0"/>
                <a:cs typeface="Times New Roman" pitchFamily="18" charset="0"/>
              </a:rPr>
              <a:t>H</a:t>
            </a:r>
            <a:r>
              <a:rPr lang="zh-CN" altLang="en-US" sz="2000" dirty="0">
                <a:latin typeface="Times New Roman" pitchFamily="18" charset="0"/>
                <a:cs typeface="Times New Roman" pitchFamily="18" charset="0"/>
              </a:rPr>
              <a:t>是</a:t>
            </a:r>
            <a:r>
              <a:rPr lang="en-US" altLang="zh-CN" sz="2000" dirty="0">
                <a:latin typeface="Times New Roman" pitchFamily="18" charset="0"/>
                <a:cs typeface="Times New Roman" pitchFamily="18" charset="0"/>
              </a:rPr>
              <a:t>d</a:t>
            </a:r>
            <a:r>
              <a:rPr lang="zh-CN" altLang="en-US" sz="2000" dirty="0">
                <a:latin typeface="Times New Roman" pitchFamily="18" charset="0"/>
                <a:cs typeface="Times New Roman" pitchFamily="18" charset="0"/>
              </a:rPr>
              <a:t>维空间中的一个超平面；</a:t>
            </a:r>
          </a:p>
          <a:p>
            <a:pPr marL="609600" indent="-609600">
              <a:lnSpc>
                <a:spcPct val="120000"/>
              </a:lnSpc>
              <a:buFont typeface="Wingdings" pitchFamily="2" charset="2"/>
              <a:buAutoNum type="arabicPeriod"/>
            </a:pPr>
            <a:r>
              <a:rPr lang="zh-CN" altLang="en-US" sz="2000" dirty="0">
                <a:latin typeface="Times New Roman" pitchFamily="18" charset="0"/>
                <a:cs typeface="Times New Roman" pitchFamily="18" charset="0"/>
              </a:rPr>
              <a:t>分类界面将</a:t>
            </a:r>
            <a:r>
              <a:rPr lang="en-US" altLang="zh-CN" sz="2000" dirty="0">
                <a:latin typeface="Times New Roman" pitchFamily="18" charset="0"/>
                <a:cs typeface="Times New Roman" pitchFamily="18" charset="0"/>
              </a:rPr>
              <a:t>d</a:t>
            </a:r>
            <a:r>
              <a:rPr lang="zh-CN" altLang="en-US" sz="2000" dirty="0">
                <a:latin typeface="Times New Roman" pitchFamily="18" charset="0"/>
                <a:cs typeface="Times New Roman" pitchFamily="18" charset="0"/>
              </a:rPr>
              <a:t>维空间分成两部分，</a:t>
            </a:r>
            <a:r>
              <a:rPr lang="en-US" altLang="zh-CN" sz="2000" dirty="0">
                <a:latin typeface="Times New Roman" pitchFamily="18" charset="0"/>
                <a:cs typeface="Times New Roman" pitchFamily="18" charset="0"/>
              </a:rPr>
              <a:t>R</a:t>
            </a:r>
            <a:r>
              <a:rPr lang="en-US" altLang="zh-CN" sz="2000" baseline="-25000" dirty="0">
                <a:latin typeface="Times New Roman" pitchFamily="18" charset="0"/>
                <a:cs typeface="Times New Roman" pitchFamily="18" charset="0"/>
              </a:rPr>
              <a:t>1</a:t>
            </a:r>
            <a:r>
              <a:rPr lang="zh-CN" altLang="en-US" sz="2000" dirty="0">
                <a:latin typeface="Times New Roman" pitchFamily="18" charset="0"/>
                <a:cs typeface="Times New Roman" pitchFamily="18" charset="0"/>
              </a:rPr>
              <a:t>，</a:t>
            </a:r>
            <a:r>
              <a:rPr lang="en-US" altLang="zh-CN" sz="2000" dirty="0">
                <a:latin typeface="Times New Roman" pitchFamily="18" charset="0"/>
                <a:cs typeface="Times New Roman" pitchFamily="18" charset="0"/>
              </a:rPr>
              <a:t>R</a:t>
            </a:r>
            <a:r>
              <a:rPr lang="en-US" altLang="zh-CN" sz="2000" baseline="-25000" dirty="0">
                <a:latin typeface="Times New Roman" pitchFamily="18" charset="0"/>
                <a:cs typeface="Times New Roman" pitchFamily="18" charset="0"/>
              </a:rPr>
              <a:t>2</a:t>
            </a:r>
            <a:r>
              <a:rPr lang="zh-CN" altLang="en-US" sz="2000" dirty="0">
                <a:latin typeface="Times New Roman" pitchFamily="18" charset="0"/>
                <a:cs typeface="Times New Roman" pitchFamily="18" charset="0"/>
              </a:rPr>
              <a:t>分别属于两个类别；</a:t>
            </a:r>
          </a:p>
          <a:p>
            <a:pPr marL="609600" indent="-609600">
              <a:lnSpc>
                <a:spcPct val="120000"/>
              </a:lnSpc>
              <a:buFont typeface="Wingdings" pitchFamily="2" charset="2"/>
              <a:buAutoNum type="arabicPeriod"/>
            </a:pPr>
            <a:r>
              <a:rPr lang="zh-CN" altLang="en-US" sz="2000" dirty="0">
                <a:latin typeface="Times New Roman" pitchFamily="18" charset="0"/>
                <a:cs typeface="Times New Roman" pitchFamily="18" charset="0"/>
              </a:rPr>
              <a:t>判别函数的权矢量</a:t>
            </a:r>
            <a:r>
              <a:rPr lang="en-US" altLang="zh-CN" sz="2000" dirty="0">
                <a:latin typeface="Times New Roman" pitchFamily="18" charset="0"/>
                <a:cs typeface="Times New Roman" pitchFamily="18" charset="0"/>
              </a:rPr>
              <a:t>w</a:t>
            </a:r>
            <a:r>
              <a:rPr lang="zh-CN" altLang="en-US" sz="2000" dirty="0">
                <a:latin typeface="Times New Roman" pitchFamily="18" charset="0"/>
                <a:cs typeface="Times New Roman" pitchFamily="18" charset="0"/>
              </a:rPr>
              <a:t>是一个垂直于分类界面</a:t>
            </a:r>
            <a:r>
              <a:rPr lang="en-US" altLang="zh-CN" sz="2000" dirty="0">
                <a:latin typeface="Times New Roman" pitchFamily="18" charset="0"/>
                <a:cs typeface="Times New Roman" pitchFamily="18" charset="0"/>
              </a:rPr>
              <a:t>H</a:t>
            </a:r>
            <a:r>
              <a:rPr lang="zh-CN" altLang="en-US" sz="2000" dirty="0">
                <a:latin typeface="Times New Roman" pitchFamily="18" charset="0"/>
                <a:cs typeface="Times New Roman" pitchFamily="18" charset="0"/>
              </a:rPr>
              <a:t>的矢量，其方向指向区域</a:t>
            </a:r>
            <a:r>
              <a:rPr lang="en-US" altLang="zh-CN" sz="2000" dirty="0">
                <a:latin typeface="Times New Roman" pitchFamily="18" charset="0"/>
                <a:cs typeface="Times New Roman" pitchFamily="18" charset="0"/>
              </a:rPr>
              <a:t>R</a:t>
            </a:r>
            <a:r>
              <a:rPr lang="en-US" altLang="zh-CN" sz="2000" baseline="-25000" dirty="0">
                <a:latin typeface="Times New Roman" pitchFamily="18" charset="0"/>
                <a:cs typeface="Times New Roman" pitchFamily="18" charset="0"/>
              </a:rPr>
              <a:t>1</a:t>
            </a:r>
            <a:r>
              <a:rPr lang="en-US" altLang="zh-CN" sz="2000" dirty="0">
                <a:latin typeface="Times New Roman" pitchFamily="18" charset="0"/>
                <a:cs typeface="Times New Roman" pitchFamily="18" charset="0"/>
              </a:rPr>
              <a:t> </a:t>
            </a:r>
            <a:r>
              <a:rPr lang="zh-CN" altLang="en-US" sz="2000" dirty="0">
                <a:latin typeface="Times New Roman" pitchFamily="18" charset="0"/>
                <a:cs typeface="Times New Roman" pitchFamily="18" charset="0"/>
              </a:rPr>
              <a:t>；</a:t>
            </a:r>
          </a:p>
          <a:p>
            <a:pPr marL="609600" indent="-609600">
              <a:lnSpc>
                <a:spcPct val="120000"/>
              </a:lnSpc>
              <a:buFont typeface="Wingdings" pitchFamily="2" charset="2"/>
              <a:buAutoNum type="arabicPeriod"/>
            </a:pPr>
            <a:r>
              <a:rPr lang="zh-CN" altLang="en-US" sz="2000" dirty="0">
                <a:latin typeface="Times New Roman" pitchFamily="18" charset="0"/>
                <a:cs typeface="Times New Roman" pitchFamily="18" charset="0"/>
              </a:rPr>
              <a:t>偏置</a:t>
            </a:r>
            <a:r>
              <a:rPr lang="en-US" altLang="zh-CN" sz="2000" dirty="0">
                <a:latin typeface="Times New Roman" pitchFamily="18" charset="0"/>
                <a:cs typeface="Times New Roman" pitchFamily="18" charset="0"/>
              </a:rPr>
              <a:t>w</a:t>
            </a:r>
            <a:r>
              <a:rPr lang="en-US" altLang="zh-CN" sz="2000" baseline="-25000" dirty="0">
                <a:latin typeface="Times New Roman" pitchFamily="18" charset="0"/>
                <a:cs typeface="Times New Roman" pitchFamily="18" charset="0"/>
              </a:rPr>
              <a:t>0</a:t>
            </a:r>
            <a:r>
              <a:rPr lang="zh-CN" altLang="en-US" sz="2000" dirty="0">
                <a:latin typeface="Times New Roman" pitchFamily="18" charset="0"/>
                <a:cs typeface="Times New Roman" pitchFamily="18" charset="0"/>
              </a:rPr>
              <a:t>与原点到分类界面</a:t>
            </a:r>
            <a:r>
              <a:rPr lang="en-US" altLang="zh-CN" sz="2000" dirty="0">
                <a:latin typeface="Times New Roman" pitchFamily="18" charset="0"/>
                <a:cs typeface="Times New Roman" pitchFamily="18" charset="0"/>
              </a:rPr>
              <a:t>H</a:t>
            </a:r>
            <a:r>
              <a:rPr lang="zh-CN" altLang="en-US" sz="2000" dirty="0">
                <a:latin typeface="Times New Roman" pitchFamily="18" charset="0"/>
                <a:cs typeface="Times New Roman" pitchFamily="18" charset="0"/>
              </a:rPr>
              <a:t>的距离有关：</a:t>
            </a:r>
          </a:p>
        </p:txBody>
      </p:sp>
      <p:graphicFrame>
        <p:nvGraphicFramePr>
          <p:cNvPr id="4" name="Object 3"/>
          <p:cNvGraphicFramePr>
            <a:graphicFrameLocks noGrp="1" noChangeAspect="1"/>
          </p:cNvGraphicFramePr>
          <p:nvPr>
            <p:extLst>
              <p:ext uri="{D42A27DB-BD31-4B8C-83A1-F6EECF244321}">
                <p14:modId xmlns:p14="http://schemas.microsoft.com/office/powerpoint/2010/main" val="2127164566"/>
              </p:ext>
            </p:extLst>
          </p:nvPr>
        </p:nvGraphicFramePr>
        <p:xfrm>
          <a:off x="5940152" y="5538079"/>
          <a:ext cx="864096" cy="771241"/>
        </p:xfrm>
        <a:graphic>
          <a:graphicData uri="http://schemas.openxmlformats.org/presentationml/2006/ole">
            <mc:AlternateContent xmlns:mc="http://schemas.openxmlformats.org/markup-compatibility/2006">
              <mc:Choice xmlns:v="urn:schemas-microsoft-com:vml" Requires="v">
                <p:oleObj spid="_x0000_s100430" name="Equation" r:id="rId5" imgW="1663700" imgH="1346200" progId="Equation.DSMT4">
                  <p:embed/>
                </p:oleObj>
              </mc:Choice>
              <mc:Fallback>
                <p:oleObj name="Equation" r:id="rId5" imgW="1663700" imgH="1346200" progId="Equation.DSMT4">
                  <p:embed/>
                  <p:pic>
                    <p:nvPicPr>
                      <p:cNvPr id="0" name="Object 4"/>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40152" y="5538079"/>
                        <a:ext cx="864096" cy="771241"/>
                      </a:xfrm>
                      <a:prstGeom prst="rect">
                        <a:avLst/>
                      </a:prstGeom>
                      <a:noFill/>
                      <a:ln>
                        <a:noFill/>
                      </a:ln>
                      <a:effectLst/>
                    </p:spPr>
                  </p:pic>
                </p:oleObj>
              </mc:Fallback>
            </mc:AlternateContent>
          </a:graphicData>
        </a:graphic>
      </p:graphicFrame>
      <p:sp>
        <p:nvSpPr>
          <p:cNvPr id="6" name="Rectangle 5"/>
          <p:cNvSpPr/>
          <p:nvPr/>
        </p:nvSpPr>
        <p:spPr>
          <a:xfrm>
            <a:off x="6948264" y="2527736"/>
            <a:ext cx="2088232" cy="1477328"/>
          </a:xfrm>
          <a:prstGeom prst="rect">
            <a:avLst/>
          </a:prstGeom>
          <a:ln>
            <a:solidFill>
              <a:srgbClr val="FF0000"/>
            </a:solidFill>
          </a:ln>
        </p:spPr>
        <p:txBody>
          <a:bodyPr wrap="square">
            <a:spAutoFit/>
          </a:bodyPr>
          <a:lstStyle/>
          <a:p>
            <a:r>
              <a:rPr lang="zh-CN" altLang="en-US" dirty="0">
                <a:latin typeface="Times New Roman" pitchFamily="18" charset="0"/>
                <a:ea typeface="宋体" pitchFamily="2" charset="-122"/>
                <a:cs typeface="Times New Roman" pitchFamily="18" charset="0"/>
              </a:rPr>
              <a:t>已知一组训练样本</a:t>
            </a:r>
            <a:r>
              <a:rPr lang="en-US" altLang="zh-CN" dirty="0">
                <a:latin typeface="Times New Roman" pitchFamily="18" charset="0"/>
                <a:ea typeface="宋体" pitchFamily="2" charset="-122"/>
                <a:cs typeface="Times New Roman" pitchFamily="18" charset="0"/>
              </a:rPr>
              <a:t>,</a:t>
            </a:r>
            <a:r>
              <a:rPr lang="zh-CN" altLang="en-US" dirty="0">
                <a:latin typeface="Times New Roman" pitchFamily="18" charset="0"/>
                <a:ea typeface="宋体" pitchFamily="2" charset="-122"/>
                <a:cs typeface="Times New Roman" pitchFamily="18" charset="0"/>
              </a:rPr>
              <a:t>如何计算出合适的</a:t>
            </a:r>
            <a:r>
              <a:rPr lang="en-US" altLang="zh-CN" b="1" dirty="0">
                <a:latin typeface="Times New Roman" pitchFamily="18" charset="0"/>
                <a:ea typeface="宋体" pitchFamily="2" charset="-122"/>
                <a:cs typeface="Times New Roman" pitchFamily="18" charset="0"/>
              </a:rPr>
              <a:t>w</a:t>
            </a:r>
            <a:r>
              <a:rPr lang="zh-CN" altLang="en-US" dirty="0">
                <a:latin typeface="Times New Roman" pitchFamily="18" charset="0"/>
                <a:ea typeface="宋体" pitchFamily="2" charset="-122"/>
                <a:cs typeface="Times New Roman" pitchFamily="18" charset="0"/>
              </a:rPr>
              <a:t>，</a:t>
            </a:r>
            <a:r>
              <a:rPr lang="en-US" altLang="zh-CN" i="1" dirty="0">
                <a:latin typeface="Times New Roman" pitchFamily="18" charset="0"/>
                <a:ea typeface="宋体" pitchFamily="2" charset="-122"/>
                <a:cs typeface="Times New Roman" pitchFamily="18" charset="0"/>
              </a:rPr>
              <a:t>w</a:t>
            </a:r>
            <a:r>
              <a:rPr lang="en-US" altLang="zh-CN" sz="2000" baseline="-25000" dirty="0">
                <a:latin typeface="Times New Roman" pitchFamily="18" charset="0"/>
                <a:ea typeface="宋体" pitchFamily="2" charset="-122"/>
                <a:cs typeface="Times New Roman" pitchFamily="18" charset="0"/>
              </a:rPr>
              <a:t>0</a:t>
            </a:r>
            <a:r>
              <a:rPr lang="zh-CN" altLang="en-US" dirty="0">
                <a:latin typeface="Times New Roman" pitchFamily="18" charset="0"/>
                <a:ea typeface="宋体" pitchFamily="2" charset="-122"/>
                <a:cs typeface="Times New Roman" pitchFamily="18" charset="0"/>
              </a:rPr>
              <a:t>？</a:t>
            </a:r>
            <a:endParaRPr lang="en-US" altLang="zh-CN" dirty="0">
              <a:latin typeface="Times New Roman" pitchFamily="18" charset="0"/>
              <a:ea typeface="宋体" pitchFamily="2" charset="-122"/>
              <a:cs typeface="Times New Roman" pitchFamily="18" charset="0"/>
            </a:endParaRPr>
          </a:p>
          <a:p>
            <a:r>
              <a:rPr lang="en-US" altLang="zh-CN" dirty="0">
                <a:solidFill>
                  <a:srgbClr val="FF0000"/>
                </a:solidFill>
                <a:latin typeface="Times New Roman" pitchFamily="18" charset="0"/>
                <a:ea typeface="宋体" pitchFamily="2" charset="-122"/>
                <a:cs typeface="Times New Roman" pitchFamily="18" charset="0"/>
              </a:rPr>
              <a:t>      ——</a:t>
            </a:r>
            <a:r>
              <a:rPr lang="zh-CN" altLang="en-US" dirty="0">
                <a:solidFill>
                  <a:srgbClr val="FF0000"/>
                </a:solidFill>
                <a:latin typeface="Times New Roman" pitchFamily="18" charset="0"/>
                <a:ea typeface="宋体" pitchFamily="2" charset="-122"/>
                <a:cs typeface="Times New Roman" pitchFamily="18" charset="0"/>
              </a:rPr>
              <a:t>分类器的学习</a:t>
            </a:r>
          </a:p>
        </p:txBody>
      </p:sp>
    </p:spTree>
    <p:extLst>
      <p:ext uri="{BB962C8B-B14F-4D97-AF65-F5344CB8AC3E}">
        <p14:creationId xmlns:p14="http://schemas.microsoft.com/office/powerpoint/2010/main" val="7040967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457200" y="188640"/>
            <a:ext cx="8229600" cy="990600"/>
          </a:xfrm>
        </p:spPr>
        <p:txBody>
          <a:bodyPr/>
          <a:lstStyle/>
          <a:p>
            <a:r>
              <a:rPr lang="en-US" altLang="zh-CN" dirty="0"/>
              <a:t>3.2</a:t>
            </a:r>
            <a:r>
              <a:rPr lang="zh-CN" altLang="en-US" dirty="0"/>
              <a:t>感知器算法</a:t>
            </a:r>
          </a:p>
        </p:txBody>
      </p:sp>
      <p:sp>
        <p:nvSpPr>
          <p:cNvPr id="22532" name="Rectangle 4"/>
          <p:cNvSpPr>
            <a:spLocks noGrp="1" noChangeArrowheads="1"/>
          </p:cNvSpPr>
          <p:nvPr>
            <p:ph idx="1"/>
          </p:nvPr>
        </p:nvSpPr>
        <p:spPr>
          <a:xfrm>
            <a:off x="457200" y="1124744"/>
            <a:ext cx="8229600" cy="5256584"/>
          </a:xfrm>
          <a:noFill/>
        </p:spPr>
        <p:txBody>
          <a:bodyPr>
            <a:normAutofit lnSpcReduction="10000"/>
          </a:bodyPr>
          <a:lstStyle/>
          <a:p>
            <a:pPr>
              <a:lnSpc>
                <a:spcPct val="150000"/>
              </a:lnSpc>
            </a:pPr>
            <a:r>
              <a:rPr lang="zh-CN" altLang="en-US" b="1" dirty="0">
                <a:latin typeface="Times New Roman" pitchFamily="18" charset="0"/>
                <a:cs typeface="Times New Roman" pitchFamily="18" charset="0"/>
              </a:rPr>
              <a:t>线性判别函数分类器的学习</a:t>
            </a:r>
            <a:endParaRPr lang="en-US" altLang="zh-CN" b="1" dirty="0">
              <a:latin typeface="Times New Roman" pitchFamily="18" charset="0"/>
              <a:cs typeface="Times New Roman" pitchFamily="18" charset="0"/>
            </a:endParaRPr>
          </a:p>
          <a:p>
            <a:pPr lvl="1" algn="just">
              <a:lnSpc>
                <a:spcPct val="150000"/>
              </a:lnSpc>
            </a:pPr>
            <a:r>
              <a:rPr lang="zh-CN" altLang="en-US" dirty="0">
                <a:latin typeface="Times New Roman" pitchFamily="18" charset="0"/>
                <a:cs typeface="Times New Roman" pitchFamily="18" charset="0"/>
              </a:rPr>
              <a:t>现有属于两个类别的训练样本集 </a:t>
            </a:r>
            <a:r>
              <a:rPr lang="en-US" altLang="zh-CN" b="1" i="1" dirty="0">
                <a:latin typeface="Times New Roman" pitchFamily="18" charset="0"/>
                <a:cs typeface="Times New Roman" pitchFamily="18" charset="0"/>
              </a:rPr>
              <a:t>D</a:t>
            </a:r>
            <a:r>
              <a:rPr lang="en-US" altLang="zh-CN" dirty="0">
                <a:latin typeface="Times New Roman" pitchFamily="18" charset="0"/>
                <a:cs typeface="Times New Roman" pitchFamily="18" charset="0"/>
              </a:rPr>
              <a:t>={</a:t>
            </a:r>
            <a:r>
              <a:rPr lang="en-US" altLang="zh-CN" b="1" dirty="0">
                <a:latin typeface="Times New Roman" pitchFamily="18" charset="0"/>
                <a:cs typeface="Times New Roman" pitchFamily="18" charset="0"/>
              </a:rPr>
              <a:t>x</a:t>
            </a:r>
            <a:r>
              <a:rPr lang="en-US" altLang="zh-CN" baseline="-25000" dirty="0">
                <a:latin typeface="Times New Roman" pitchFamily="18" charset="0"/>
                <a:cs typeface="Times New Roman" pitchFamily="18" charset="0"/>
              </a:rPr>
              <a:t>1</a:t>
            </a:r>
            <a:r>
              <a:rPr lang="en-US" altLang="zh-CN" dirty="0">
                <a:latin typeface="Times New Roman" pitchFamily="18" charset="0"/>
                <a:cs typeface="Times New Roman" pitchFamily="18" charset="0"/>
              </a:rPr>
              <a:t>, </a:t>
            </a:r>
            <a:r>
              <a:rPr lang="en-US" altLang="zh-CN" b="1" dirty="0">
                <a:latin typeface="Times New Roman" pitchFamily="18" charset="0"/>
                <a:cs typeface="Times New Roman" pitchFamily="18" charset="0"/>
              </a:rPr>
              <a:t>x</a:t>
            </a:r>
            <a:r>
              <a:rPr lang="en-US" altLang="zh-CN" baseline="-25000" dirty="0">
                <a:latin typeface="Times New Roman" pitchFamily="18" charset="0"/>
                <a:cs typeface="Times New Roman" pitchFamily="18" charset="0"/>
              </a:rPr>
              <a:t>2,…,</a:t>
            </a:r>
            <a:r>
              <a:rPr lang="en-US" altLang="zh-CN" b="1" dirty="0">
                <a:latin typeface="Times New Roman" pitchFamily="18" charset="0"/>
                <a:cs typeface="Times New Roman" pitchFamily="18" charset="0"/>
              </a:rPr>
              <a:t> x</a:t>
            </a:r>
            <a:r>
              <a:rPr lang="en-US" altLang="zh-CN" baseline="-25000" dirty="0">
                <a:latin typeface="Times New Roman" pitchFamily="18" charset="0"/>
                <a:cs typeface="Times New Roman" pitchFamily="18" charset="0"/>
              </a:rPr>
              <a:t>1n</a:t>
            </a:r>
            <a:r>
              <a:rPr lang="en-US" altLang="zh-CN" dirty="0">
                <a:latin typeface="Times New Roman" pitchFamily="18" charset="0"/>
                <a:cs typeface="Times New Roman" pitchFamily="18" charset="0"/>
              </a:rPr>
              <a:t>}</a:t>
            </a:r>
            <a:r>
              <a:rPr lang="zh-CN" altLang="en-US" dirty="0">
                <a:latin typeface="Times New Roman" pitchFamily="18" charset="0"/>
                <a:cs typeface="Times New Roman" pitchFamily="18" charset="0"/>
              </a:rPr>
              <a:t> 分别标记为</a:t>
            </a:r>
            <a:r>
              <a:rPr lang="el-GR" altLang="zh-CN" i="1" dirty="0">
                <a:latin typeface="Times New Roman" pitchFamily="18" charset="0"/>
                <a:cs typeface="Times New Roman" pitchFamily="18" charset="0"/>
              </a:rPr>
              <a:t>ω</a:t>
            </a:r>
            <a:r>
              <a:rPr lang="en-US" altLang="zh-CN" baseline="-25000" dirty="0">
                <a:latin typeface="Times New Roman" pitchFamily="18" charset="0"/>
                <a:cs typeface="Times New Roman" pitchFamily="18" charset="0"/>
              </a:rPr>
              <a:t>1,</a:t>
            </a:r>
            <a:r>
              <a:rPr lang="el-GR" altLang="zh-CN" i="1" dirty="0">
                <a:latin typeface="Times New Roman" pitchFamily="18" charset="0"/>
                <a:cs typeface="Times New Roman" pitchFamily="18" charset="0"/>
              </a:rPr>
              <a:t>ω</a:t>
            </a:r>
            <a:r>
              <a:rPr lang="en-US" altLang="zh-CN" baseline="-25000" dirty="0">
                <a:latin typeface="Times New Roman" pitchFamily="18" charset="0"/>
                <a:cs typeface="Times New Roman" pitchFamily="18" charset="0"/>
              </a:rPr>
              <a:t>2</a:t>
            </a:r>
            <a:r>
              <a:rPr lang="zh-CN" altLang="en-US" dirty="0">
                <a:latin typeface="Times New Roman" pitchFamily="18" charset="0"/>
                <a:cs typeface="Times New Roman" pitchFamily="18" charset="0"/>
              </a:rPr>
              <a:t>用这些样本来确定一个判别函数        </a:t>
            </a:r>
            <a:endParaRPr lang="en-US" altLang="zh-CN" dirty="0">
              <a:latin typeface="Times New Roman" pitchFamily="18" charset="0"/>
              <a:cs typeface="Times New Roman" pitchFamily="18" charset="0"/>
            </a:endParaRPr>
          </a:p>
          <a:p>
            <a:pPr marL="274320" lvl="1" indent="0" algn="just">
              <a:lnSpc>
                <a:spcPct val="150000"/>
              </a:lnSpc>
              <a:buNone/>
            </a:pPr>
            <a:r>
              <a:rPr lang="en-US" altLang="zh-CN" dirty="0">
                <a:latin typeface="Times New Roman" pitchFamily="18" charset="0"/>
                <a:cs typeface="Times New Roman" pitchFamily="18" charset="0"/>
              </a:rPr>
              <a:t>   </a:t>
            </a:r>
            <a:r>
              <a:rPr lang="zh-CN" altLang="en-US" dirty="0">
                <a:latin typeface="Times New Roman" pitchFamily="18" charset="0"/>
                <a:cs typeface="Times New Roman" pitchFamily="18" charset="0"/>
              </a:rPr>
              <a:t>的权矢量</a:t>
            </a:r>
            <a:r>
              <a:rPr lang="en-US" altLang="zh-CN" b="1" dirty="0">
                <a:latin typeface="Times New Roman" pitchFamily="18" charset="0"/>
                <a:cs typeface="Times New Roman" pitchFamily="18" charset="0"/>
              </a:rPr>
              <a:t>w</a:t>
            </a:r>
            <a:r>
              <a:rPr lang="zh-CN" altLang="en-US" dirty="0">
                <a:latin typeface="Times New Roman" pitchFamily="18" charset="0"/>
                <a:cs typeface="Times New Roman" pitchFamily="18" charset="0"/>
              </a:rPr>
              <a:t>及偏置</a:t>
            </a:r>
            <a:r>
              <a:rPr lang="en-US" altLang="zh-CN" i="1" dirty="0">
                <a:latin typeface="Times New Roman" pitchFamily="18" charset="0"/>
                <a:cs typeface="Times New Roman" pitchFamily="18" charset="0"/>
              </a:rPr>
              <a:t>w</a:t>
            </a:r>
            <a:r>
              <a:rPr lang="en-US" altLang="zh-CN" baseline="-25000" dirty="0">
                <a:latin typeface="Times New Roman" pitchFamily="18" charset="0"/>
                <a:cs typeface="Times New Roman" pitchFamily="18" charset="0"/>
              </a:rPr>
              <a:t>0 </a:t>
            </a:r>
            <a:r>
              <a:rPr lang="zh-CN" altLang="en-US" dirty="0">
                <a:latin typeface="Times New Roman" pitchFamily="18" charset="0"/>
                <a:cs typeface="Times New Roman" pitchFamily="18" charset="0"/>
              </a:rPr>
              <a:t>。</a:t>
            </a:r>
          </a:p>
          <a:p>
            <a:pPr lvl="1" algn="just">
              <a:lnSpc>
                <a:spcPct val="150000"/>
              </a:lnSpc>
            </a:pPr>
            <a:r>
              <a:rPr lang="zh-CN" altLang="en-US" dirty="0">
                <a:latin typeface="Times New Roman" pitchFamily="18" charset="0"/>
                <a:cs typeface="Times New Roman" pitchFamily="18" charset="0"/>
              </a:rPr>
              <a:t>在线性可分的情况下，希望得到的判别函数能够将所有的训练样本正确分类：</a:t>
            </a:r>
            <a:endParaRPr lang="en-US" altLang="zh-CN" dirty="0">
              <a:latin typeface="Times New Roman" pitchFamily="18" charset="0"/>
              <a:cs typeface="Times New Roman" pitchFamily="18" charset="0"/>
            </a:endParaRPr>
          </a:p>
          <a:p>
            <a:pPr lvl="1" algn="just">
              <a:lnSpc>
                <a:spcPct val="150000"/>
              </a:lnSpc>
            </a:pPr>
            <a:endParaRPr lang="en-US" altLang="zh-CN" dirty="0">
              <a:latin typeface="Times New Roman" pitchFamily="18" charset="0"/>
              <a:cs typeface="Times New Roman" pitchFamily="18" charset="0"/>
            </a:endParaRPr>
          </a:p>
          <a:p>
            <a:pPr lvl="1" algn="just">
              <a:lnSpc>
                <a:spcPct val="150000"/>
              </a:lnSpc>
            </a:pPr>
            <a:endParaRPr lang="zh-CN" altLang="en-US" dirty="0">
              <a:latin typeface="Times New Roman" pitchFamily="18" charset="0"/>
              <a:cs typeface="Times New Roman" pitchFamily="18" charset="0"/>
            </a:endParaRPr>
          </a:p>
          <a:p>
            <a:pPr lvl="1" algn="just">
              <a:lnSpc>
                <a:spcPct val="150000"/>
              </a:lnSpc>
            </a:pPr>
            <a:r>
              <a:rPr lang="zh-CN" altLang="el-GR" dirty="0">
                <a:latin typeface="Times New Roman" pitchFamily="18" charset="0"/>
                <a:cs typeface="Times New Roman" pitchFamily="18" charset="0"/>
              </a:rPr>
              <a:t>线性不可分的情况下，判别函数产生错误的概率最小。</a:t>
            </a:r>
          </a:p>
          <a:p>
            <a:pPr>
              <a:lnSpc>
                <a:spcPct val="150000"/>
              </a:lnSpc>
            </a:pPr>
            <a:endParaRPr lang="en-US" altLang="zh-CN" sz="2400" b="1" dirty="0">
              <a:latin typeface="Times New Roman" pitchFamily="18" charset="0"/>
              <a:cs typeface="Times New Roman" pitchFamily="18" charset="0"/>
            </a:endParaRPr>
          </a:p>
          <a:p>
            <a:pPr lvl="1">
              <a:lnSpc>
                <a:spcPct val="150000"/>
              </a:lnSpc>
            </a:pPr>
            <a:endParaRPr lang="en-US" altLang="zh-CN" dirty="0">
              <a:latin typeface="Times New Roman" pitchFamily="18" charset="0"/>
              <a:cs typeface="Times New Roman" pitchFamily="18" charset="0"/>
            </a:endParaRPr>
          </a:p>
          <a:p>
            <a:pPr lvl="1">
              <a:lnSpc>
                <a:spcPct val="150000"/>
              </a:lnSpc>
            </a:pPr>
            <a:endParaRPr lang="en-US" altLang="zh-CN" dirty="0">
              <a:latin typeface="Times New Roman" pitchFamily="18" charset="0"/>
              <a:cs typeface="Times New Roman" pitchFamily="18" charset="0"/>
            </a:endParaRPr>
          </a:p>
          <a:p>
            <a:pPr lvl="1">
              <a:lnSpc>
                <a:spcPct val="150000"/>
              </a:lnSpc>
            </a:pPr>
            <a:endParaRPr lang="en-US" altLang="zh-CN" dirty="0">
              <a:latin typeface="Times New Roman" pitchFamily="18" charset="0"/>
              <a:cs typeface="Times New Roman" pitchFamily="18" charset="0"/>
            </a:endParaRPr>
          </a:p>
          <a:p>
            <a:pPr>
              <a:lnSpc>
                <a:spcPct val="150000"/>
              </a:lnSpc>
            </a:pPr>
            <a:endParaRPr lang="en-US" altLang="zh-CN" b="1" dirty="0">
              <a:latin typeface="Times New Roman" pitchFamily="18" charset="0"/>
              <a:cs typeface="Times New Roman" pitchFamily="18" charset="0"/>
            </a:endParaRPr>
          </a:p>
          <a:p>
            <a:pPr>
              <a:lnSpc>
                <a:spcPct val="150000"/>
              </a:lnSpc>
            </a:pPr>
            <a:endParaRPr lang="en-US" altLang="zh-CN" b="1" dirty="0">
              <a:latin typeface="Times New Roman" pitchFamily="18" charset="0"/>
              <a:cs typeface="Times New Roman" pitchFamily="18" charset="0"/>
            </a:endParaRPr>
          </a:p>
          <a:p>
            <a:pPr>
              <a:lnSpc>
                <a:spcPct val="150000"/>
              </a:lnSpc>
            </a:pPr>
            <a:endParaRPr lang="en-US" altLang="zh-CN" b="1" dirty="0">
              <a:latin typeface="Times New Roman" pitchFamily="18" charset="0"/>
              <a:cs typeface="Times New Roman" pitchFamily="18" charset="0"/>
            </a:endParaRPr>
          </a:p>
        </p:txBody>
      </p:sp>
      <p:sp>
        <p:nvSpPr>
          <p:cNvPr id="22531" name="Rectangle 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1" hangingPunct="1"/>
            <a:endParaRPr lang="zh-CN" altLang="en-US"/>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3" name="Rectangle 1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5" name="Rectangle 1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6" name="Object 15"/>
          <p:cNvGraphicFramePr>
            <a:graphicFrameLocks noChangeAspect="1"/>
          </p:cNvGraphicFramePr>
          <p:nvPr>
            <p:extLst>
              <p:ext uri="{D42A27DB-BD31-4B8C-83A1-F6EECF244321}">
                <p14:modId xmlns:p14="http://schemas.microsoft.com/office/powerpoint/2010/main" val="2744602316"/>
              </p:ext>
            </p:extLst>
          </p:nvPr>
        </p:nvGraphicFramePr>
        <p:xfrm>
          <a:off x="1907704" y="7380180"/>
          <a:ext cx="2736304" cy="657332"/>
        </p:xfrm>
        <a:graphic>
          <a:graphicData uri="http://schemas.openxmlformats.org/presentationml/2006/ole">
            <mc:AlternateContent xmlns:mc="http://schemas.openxmlformats.org/markup-compatibility/2006">
              <mc:Choice xmlns:v="urn:schemas-microsoft-com:vml" Requires="v">
                <p:oleObj spid="_x0000_s102520" name="Equation" r:id="rId3" imgW="990360" imgH="241200" progId="Equation.DSMT4">
                  <p:embed/>
                </p:oleObj>
              </mc:Choice>
              <mc:Fallback>
                <p:oleObj name="Equation" r:id="rId3" imgW="990360" imgH="241200" progId="Equation.DSMT4">
                  <p:embed/>
                  <p:pic>
                    <p:nvPicPr>
                      <p:cNvPr id="0" name=""/>
                      <p:cNvPicPr>
                        <a:picLocks noChangeAspect="1" noChangeArrowheads="1"/>
                      </p:cNvPicPr>
                      <p:nvPr/>
                    </p:nvPicPr>
                    <p:blipFill>
                      <a:blip r:embed="rId4"/>
                      <a:srcRect/>
                      <a:stretch>
                        <a:fillRect/>
                      </a:stretch>
                    </p:blipFill>
                    <p:spPr bwMode="auto">
                      <a:xfrm>
                        <a:off x="1907704" y="7380180"/>
                        <a:ext cx="2736304" cy="657332"/>
                      </a:xfrm>
                      <a:prstGeom prst="rect">
                        <a:avLst/>
                      </a:prstGeom>
                      <a:noFill/>
                    </p:spPr>
                  </p:pic>
                </p:oleObj>
              </mc:Fallback>
            </mc:AlternateContent>
          </a:graphicData>
        </a:graphic>
      </p:graphicFrame>
      <p:sp>
        <p:nvSpPr>
          <p:cNvPr id="18" name="Rectangle 2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2" name="Object 21"/>
          <p:cNvGraphicFramePr>
            <a:graphicFrameLocks noChangeAspect="1"/>
          </p:cNvGraphicFramePr>
          <p:nvPr>
            <p:extLst>
              <p:ext uri="{D42A27DB-BD31-4B8C-83A1-F6EECF244321}">
                <p14:modId xmlns:p14="http://schemas.microsoft.com/office/powerpoint/2010/main" val="4139026313"/>
              </p:ext>
            </p:extLst>
          </p:nvPr>
        </p:nvGraphicFramePr>
        <p:xfrm>
          <a:off x="4644008" y="7137138"/>
          <a:ext cx="2592288" cy="1260414"/>
        </p:xfrm>
        <a:graphic>
          <a:graphicData uri="http://schemas.openxmlformats.org/presentationml/2006/ole">
            <mc:AlternateContent xmlns:mc="http://schemas.openxmlformats.org/markup-compatibility/2006">
              <mc:Choice xmlns:v="urn:schemas-microsoft-com:vml" Requires="v">
                <p:oleObj spid="_x0000_s102521" name="Equation" r:id="rId5" imgW="1307880" imgH="634680" progId="Equation.DSMT4">
                  <p:embed/>
                </p:oleObj>
              </mc:Choice>
              <mc:Fallback>
                <p:oleObj name="Equation" r:id="rId5" imgW="1307880" imgH="634680" progId="Equation.DSMT4">
                  <p:embed/>
                  <p:pic>
                    <p:nvPicPr>
                      <p:cNvPr id="0" name=""/>
                      <p:cNvPicPr/>
                      <p:nvPr/>
                    </p:nvPicPr>
                    <p:blipFill>
                      <a:blip r:embed="rId6"/>
                      <a:stretch>
                        <a:fillRect/>
                      </a:stretch>
                    </p:blipFill>
                    <p:spPr>
                      <a:xfrm>
                        <a:off x="4644008" y="7137138"/>
                        <a:ext cx="2592288" cy="1260414"/>
                      </a:xfrm>
                      <a:prstGeom prst="rect">
                        <a:avLst/>
                      </a:prstGeom>
                    </p:spPr>
                  </p:pic>
                </p:oleObj>
              </mc:Fallback>
            </mc:AlternateContent>
          </a:graphicData>
        </a:graphic>
      </p:graphicFrame>
      <p:sp>
        <p:nvSpPr>
          <p:cNvPr id="30" name="Rectangle 3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2528" name="Rectangle 38"/>
          <p:cNvSpPr>
            <a:spLocks noChangeArrowheads="1"/>
          </p:cNvSpPr>
          <p:nvPr/>
        </p:nvSpPr>
        <p:spPr bwMode="auto">
          <a:xfrm>
            <a:off x="0" y="1905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2529" name="Rectangle 22528"/>
          <p:cNvSpPr/>
          <p:nvPr/>
        </p:nvSpPr>
        <p:spPr>
          <a:xfrm>
            <a:off x="539552" y="6885384"/>
            <a:ext cx="2350323" cy="461665"/>
          </a:xfrm>
          <a:prstGeom prst="rect">
            <a:avLst/>
          </a:prstGeom>
        </p:spPr>
        <p:txBody>
          <a:bodyPr wrap="none">
            <a:spAutoFit/>
          </a:bodyPr>
          <a:lstStyle/>
          <a:p>
            <a:r>
              <a:rPr lang="zh-CN" altLang="en-US" sz="2400" b="1" dirty="0">
                <a:latin typeface="宋体" pitchFamily="2" charset="-122"/>
                <a:ea typeface="宋体" pitchFamily="2" charset="-122"/>
              </a:rPr>
              <a:t>线性判别函数：</a:t>
            </a:r>
            <a:endParaRPr lang="en-US" altLang="zh-CN" sz="2000" b="1" dirty="0">
              <a:latin typeface="宋体" pitchFamily="2" charset="-122"/>
              <a:ea typeface="宋体" pitchFamily="2" charset="-122"/>
            </a:endParaRPr>
          </a:p>
        </p:txBody>
      </p:sp>
      <p:sp>
        <p:nvSpPr>
          <p:cNvPr id="97289" name="Rectangle 4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97293" name="Rectangle 5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3"/>
          <p:cNvSpPr>
            <a:spLocks noChangeArrowheads="1"/>
          </p:cNvSpPr>
          <p:nvPr/>
        </p:nvSpPr>
        <p:spPr bwMode="auto">
          <a:xfrm>
            <a:off x="0" y="219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7" name="Object 6"/>
          <p:cNvGraphicFramePr>
            <a:graphicFrameLocks noChangeAspect="1"/>
          </p:cNvGraphicFramePr>
          <p:nvPr>
            <p:extLst>
              <p:ext uri="{D42A27DB-BD31-4B8C-83A1-F6EECF244321}">
                <p14:modId xmlns:p14="http://schemas.microsoft.com/office/powerpoint/2010/main" val="3081032811"/>
              </p:ext>
            </p:extLst>
          </p:nvPr>
        </p:nvGraphicFramePr>
        <p:xfrm>
          <a:off x="6467475" y="2349500"/>
          <a:ext cx="2073275" cy="479425"/>
        </p:xfrm>
        <a:graphic>
          <a:graphicData uri="http://schemas.openxmlformats.org/presentationml/2006/ole">
            <mc:AlternateContent xmlns:mc="http://schemas.openxmlformats.org/markup-compatibility/2006">
              <mc:Choice xmlns:v="urn:schemas-microsoft-com:vml" Requires="v">
                <p:oleObj spid="_x0000_s102522" name="Equation" r:id="rId7" imgW="1041120" imgH="241200" progId="Equation.DSMT4">
                  <p:embed/>
                </p:oleObj>
              </mc:Choice>
              <mc:Fallback>
                <p:oleObj name="Equation" r:id="rId7" imgW="1041120" imgH="241200" progId="Equation.DSMT4">
                  <p:embed/>
                  <p:pic>
                    <p:nvPicPr>
                      <p:cNvPr id="0" name=""/>
                      <p:cNvPicPr/>
                      <p:nvPr/>
                    </p:nvPicPr>
                    <p:blipFill>
                      <a:blip r:embed="rId8"/>
                      <a:stretch>
                        <a:fillRect/>
                      </a:stretch>
                    </p:blipFill>
                    <p:spPr>
                      <a:xfrm>
                        <a:off x="6467475" y="2349500"/>
                        <a:ext cx="2073275" cy="479425"/>
                      </a:xfrm>
                      <a:prstGeom prst="rect">
                        <a:avLst/>
                      </a:prstGeom>
                    </p:spPr>
                  </p:pic>
                </p:oleObj>
              </mc:Fallback>
            </mc:AlternateContent>
          </a:graphicData>
        </a:graphic>
      </p:graphicFrame>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8" name="Object 7"/>
          <p:cNvGraphicFramePr>
            <a:graphicFrameLocks noChangeAspect="1"/>
          </p:cNvGraphicFramePr>
          <p:nvPr>
            <p:extLst>
              <p:ext uri="{D42A27DB-BD31-4B8C-83A1-F6EECF244321}">
                <p14:modId xmlns:p14="http://schemas.microsoft.com/office/powerpoint/2010/main" val="3906271030"/>
              </p:ext>
            </p:extLst>
          </p:nvPr>
        </p:nvGraphicFramePr>
        <p:xfrm>
          <a:off x="2622550" y="4640263"/>
          <a:ext cx="3478213" cy="1108075"/>
        </p:xfrm>
        <a:graphic>
          <a:graphicData uri="http://schemas.openxmlformats.org/presentationml/2006/ole">
            <mc:AlternateContent xmlns:mc="http://schemas.openxmlformats.org/markup-compatibility/2006">
              <mc:Choice xmlns:v="urn:schemas-microsoft-com:vml" Requires="v">
                <p:oleObj spid="_x0000_s102523" name="Equation" r:id="rId9" imgW="1384200" imgH="444240" progId="Equation.DSMT4">
                  <p:embed/>
                </p:oleObj>
              </mc:Choice>
              <mc:Fallback>
                <p:oleObj name="Equation" r:id="rId9" imgW="1384200" imgH="444240" progId="Equation.DSMT4">
                  <p:embed/>
                  <p:pic>
                    <p:nvPicPr>
                      <p:cNvPr id="0" name="Object 1"/>
                      <p:cNvPicPr>
                        <a:picLocks noChangeAspect="1" noChangeArrowheads="1"/>
                      </p:cNvPicPr>
                      <p:nvPr/>
                    </p:nvPicPr>
                    <p:blipFill>
                      <a:blip r:embed="rId10"/>
                      <a:srcRect/>
                      <a:stretch>
                        <a:fillRect/>
                      </a:stretch>
                    </p:blipFill>
                    <p:spPr bwMode="auto">
                      <a:xfrm>
                        <a:off x="2622550" y="4640263"/>
                        <a:ext cx="3478213" cy="1108075"/>
                      </a:xfrm>
                      <a:prstGeom prst="rect">
                        <a:avLst/>
                      </a:prstGeom>
                      <a:noFill/>
                    </p:spPr>
                  </p:pic>
                </p:oleObj>
              </mc:Fallback>
            </mc:AlternateContent>
          </a:graphicData>
        </a:graphic>
      </p:graphicFrame>
    </p:spTree>
    <p:extLst>
      <p:ext uri="{BB962C8B-B14F-4D97-AF65-F5344CB8AC3E}">
        <p14:creationId xmlns:p14="http://schemas.microsoft.com/office/powerpoint/2010/main" val="27381162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35"/>
          <p:cNvSpPr/>
          <p:nvPr/>
        </p:nvSpPr>
        <p:spPr>
          <a:xfrm>
            <a:off x="4355976" y="1556792"/>
            <a:ext cx="360040" cy="511256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59" name="Table 58"/>
          <p:cNvGraphicFramePr>
            <a:graphicFrameLocks noGrp="1"/>
          </p:cNvGraphicFramePr>
          <p:nvPr>
            <p:extLst>
              <p:ext uri="{D42A27DB-BD31-4B8C-83A1-F6EECF244321}">
                <p14:modId xmlns:p14="http://schemas.microsoft.com/office/powerpoint/2010/main" val="1291797187"/>
              </p:ext>
            </p:extLst>
          </p:nvPr>
        </p:nvGraphicFramePr>
        <p:xfrm>
          <a:off x="0" y="1196752"/>
          <a:ext cx="9143999" cy="5688632"/>
        </p:xfrm>
        <a:graphic>
          <a:graphicData uri="http://schemas.openxmlformats.org/drawingml/2006/table">
            <a:tbl>
              <a:tblPr firstRow="1" bandRow="1">
                <a:tableStyleId>{5C22544A-7EE6-4342-B048-85BDC9FD1C3A}</a:tableStyleId>
              </a:tblPr>
              <a:tblGrid>
                <a:gridCol w="668486">
                  <a:extLst>
                    <a:ext uri="{9D8B030D-6E8A-4147-A177-3AD203B41FA5}">
                      <a16:colId xmlns:a16="http://schemas.microsoft.com/office/drawing/2014/main" val="20000"/>
                    </a:ext>
                  </a:extLst>
                </a:gridCol>
                <a:gridCol w="3461871">
                  <a:extLst>
                    <a:ext uri="{9D8B030D-6E8A-4147-A177-3AD203B41FA5}">
                      <a16:colId xmlns:a16="http://schemas.microsoft.com/office/drawing/2014/main" val="20001"/>
                    </a:ext>
                  </a:extLst>
                </a:gridCol>
                <a:gridCol w="5013642">
                  <a:extLst>
                    <a:ext uri="{9D8B030D-6E8A-4147-A177-3AD203B41FA5}">
                      <a16:colId xmlns:a16="http://schemas.microsoft.com/office/drawing/2014/main" val="20002"/>
                    </a:ext>
                  </a:extLst>
                </a:gridCol>
              </a:tblGrid>
              <a:tr h="608068">
                <a:tc>
                  <a:txBody>
                    <a:bodyPr/>
                    <a:lstStyle/>
                    <a:p>
                      <a:endParaRPr lang="zh-CN" altLang="en-US" dirty="0">
                        <a:solidFill>
                          <a:schemeClr val="tx1"/>
                        </a:solidFill>
                        <a:latin typeface="宋体" pitchFamily="2" charset="-122"/>
                        <a:ea typeface="宋体" pitchFamily="2" charset="-122"/>
                      </a:endParaRP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r>
                        <a:rPr lang="zh-CN" altLang="en-US" sz="2400" dirty="0">
                          <a:solidFill>
                            <a:schemeClr val="tx1"/>
                          </a:solidFill>
                          <a:latin typeface="宋体" pitchFamily="2" charset="-122"/>
                          <a:ea typeface="宋体" pitchFamily="2" charset="-122"/>
                        </a:rPr>
                        <a:t>线性判别函数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r>
                        <a:rPr lang="zh-CN" altLang="en-US" sz="2400" dirty="0">
                          <a:solidFill>
                            <a:schemeClr val="tx1"/>
                          </a:solidFill>
                          <a:latin typeface="宋体" pitchFamily="2" charset="-122"/>
                          <a:ea typeface="宋体" pitchFamily="2" charset="-122"/>
                        </a:rPr>
                        <a:t>线性判别函数的增广形式</a:t>
                      </a: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1840204">
                <a:tc rowSpan="3">
                  <a:txBody>
                    <a:bodyPr/>
                    <a:lstStyle/>
                    <a:p>
                      <a:r>
                        <a:rPr lang="zh-CN" altLang="en-US" sz="2000" dirty="0">
                          <a:solidFill>
                            <a:schemeClr val="tx1"/>
                          </a:solidFill>
                          <a:latin typeface="宋体" pitchFamily="2" charset="-122"/>
                          <a:ea typeface="宋体" pitchFamily="2" charset="-122"/>
                        </a:rPr>
                        <a:t>函数形式</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ltLang="zh-CN" dirty="0">
                        <a:solidFill>
                          <a:schemeClr val="tx1"/>
                        </a:solidFill>
                        <a:latin typeface="宋体" pitchFamily="2" charset="-122"/>
                        <a:ea typeface="宋体" pitchFamily="2" charset="-122"/>
                      </a:endParaRPr>
                    </a:p>
                    <a:p>
                      <a:endParaRPr lang="zh-CN" altLang="en-US" dirty="0">
                        <a:solidFill>
                          <a:schemeClr val="tx1"/>
                        </a:solidFill>
                        <a:latin typeface="宋体" pitchFamily="2" charset="-122"/>
                        <a:ea typeface="宋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dirty="0">
                        <a:solidFill>
                          <a:schemeClr val="tx1"/>
                        </a:solidFill>
                        <a:latin typeface="宋体" pitchFamily="2" charset="-122"/>
                        <a:ea typeface="宋体" pitchFamily="2" charset="-122"/>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706843">
                <a:tc vMerge="1">
                  <a:txBody>
                    <a:bodyPr/>
                    <a:lstStyle/>
                    <a:p>
                      <a:endParaRPr lang="zh-CN" altLang="en-US"/>
                    </a:p>
                  </a:txBody>
                  <a:tcPr/>
                </a:tc>
                <a:tc rowSpan="2">
                  <a:txBody>
                    <a:bodyPr/>
                    <a:lstStyle/>
                    <a:p>
                      <a:endParaRPr lang="zh-CN" altLang="en-US" dirty="0">
                        <a:solidFill>
                          <a:schemeClr val="tx1"/>
                        </a:solidFill>
                        <a:latin typeface="宋体" pitchFamily="2" charset="-122"/>
                        <a:ea typeface="宋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dirty="0">
                        <a:solidFill>
                          <a:schemeClr val="tx1"/>
                        </a:solidFill>
                        <a:latin typeface="宋体" pitchFamily="2" charset="-122"/>
                        <a:ea typeface="宋体" pitchFamily="2" charset="-122"/>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589301">
                <a:tc vMerge="1">
                  <a:txBody>
                    <a:bodyPr/>
                    <a:lstStyle/>
                    <a:p>
                      <a:endParaRPr lang="zh-CN" altLang="en-US"/>
                    </a:p>
                  </a:txBody>
                  <a:tcPr/>
                </a:tc>
                <a:tc vMerge="1">
                  <a:txBody>
                    <a:bodyPr/>
                    <a:lstStyle/>
                    <a:p>
                      <a:endParaRPr lang="zh-CN" altLang="en-US"/>
                    </a:p>
                  </a:txBody>
                  <a:tcPr/>
                </a:tc>
                <a:tc>
                  <a:txBody>
                    <a:bodyPr/>
                    <a:lstStyle/>
                    <a:p>
                      <a:endParaRPr lang="zh-CN" altLang="en-US" dirty="0">
                        <a:solidFill>
                          <a:schemeClr val="tx1"/>
                        </a:solidFill>
                        <a:latin typeface="宋体" pitchFamily="2" charset="-122"/>
                        <a:ea typeface="宋体" pitchFamily="2" charset="-122"/>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519839">
                <a:tc>
                  <a:txBody>
                    <a:bodyPr/>
                    <a:lstStyle/>
                    <a:p>
                      <a:endParaRPr lang="zh-CN" altLang="en-US" dirty="0">
                        <a:solidFill>
                          <a:schemeClr val="tx1"/>
                        </a:solidFill>
                        <a:latin typeface="宋体" pitchFamily="2" charset="-122"/>
                        <a:ea typeface="宋体" pitchFamily="2" charset="-122"/>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rowSpan="3">
                  <a:txBody>
                    <a:bodyPr/>
                    <a:lstStyle/>
                    <a:p>
                      <a:endParaRPr lang="zh-CN" altLang="en-US" dirty="0">
                        <a:solidFill>
                          <a:schemeClr val="tx1"/>
                        </a:solidFill>
                        <a:latin typeface="宋体" pitchFamily="2" charset="-122"/>
                        <a:ea typeface="宋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endParaRPr lang="zh-CN" altLang="en-US" dirty="0">
                        <a:solidFill>
                          <a:schemeClr val="tx1"/>
                        </a:solidFill>
                        <a:latin typeface="宋体" pitchFamily="2" charset="-122"/>
                        <a:ea typeface="宋体" pitchFamily="2" charset="-122"/>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776305">
                <a:tc rowSpan="2">
                  <a:txBody>
                    <a:bodyPr/>
                    <a:lstStyle/>
                    <a:p>
                      <a:r>
                        <a:rPr lang="zh-CN" altLang="en-US" sz="2000" dirty="0">
                          <a:solidFill>
                            <a:schemeClr val="tx1"/>
                          </a:solidFill>
                          <a:latin typeface="宋体" pitchFamily="2" charset="-122"/>
                          <a:ea typeface="宋体" pitchFamily="2" charset="-122"/>
                        </a:rPr>
                        <a:t>判别规则</a:t>
                      </a: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vMerge="1">
                  <a:txBody>
                    <a:bodyPr/>
                    <a:lstStyle/>
                    <a:p>
                      <a:endParaRPr lang="zh-CN" altLang="en-US" dirty="0">
                        <a:solidFill>
                          <a:schemeClr val="tx1"/>
                        </a:solidFill>
                        <a:latin typeface="宋体" pitchFamily="2" charset="-122"/>
                        <a:ea typeface="宋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vMerge="1">
                  <a:txBody>
                    <a:bodyPr/>
                    <a:lstStyle/>
                    <a:p>
                      <a:endParaRPr lang="zh-CN" altLang="en-US" dirty="0">
                        <a:solidFill>
                          <a:schemeClr val="tx1"/>
                        </a:solidFill>
                        <a:latin typeface="宋体" pitchFamily="2" charset="-122"/>
                        <a:ea typeface="宋体" pitchFamily="2" charset="-122"/>
                      </a:endParaRP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648072">
                <a:tc vMerge="1">
                  <a:txBody>
                    <a:bodyPr/>
                    <a:lstStyle/>
                    <a:p>
                      <a:endParaRPr lang="zh-CN" altLang="en-US"/>
                    </a:p>
                  </a:txBody>
                  <a:tcPr/>
                </a:tc>
                <a:tc vMerge="1">
                  <a:txBody>
                    <a:bodyPr/>
                    <a:lstStyle/>
                    <a:p>
                      <a:endParaRPr lang="zh-CN" altLang="en-US"/>
                    </a:p>
                  </a:txBody>
                  <a:tcPr/>
                </a:tc>
                <a:tc>
                  <a:txBody>
                    <a:bodyPr/>
                    <a:lstStyle/>
                    <a:p>
                      <a:endParaRPr lang="zh-CN" altLang="en-US" dirty="0">
                        <a:solidFill>
                          <a:schemeClr val="tx1"/>
                        </a:solidFill>
                        <a:latin typeface="宋体" pitchFamily="2" charset="-122"/>
                        <a:ea typeface="宋体" pitchFamily="2" charset="-122"/>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sp>
        <p:nvSpPr>
          <p:cNvPr id="22530" name="Rectangle 2"/>
          <p:cNvSpPr>
            <a:spLocks noGrp="1" noChangeArrowheads="1"/>
          </p:cNvSpPr>
          <p:nvPr>
            <p:ph type="title"/>
          </p:nvPr>
        </p:nvSpPr>
        <p:spPr>
          <a:xfrm>
            <a:off x="457200" y="206152"/>
            <a:ext cx="8229600" cy="990600"/>
          </a:xfrm>
        </p:spPr>
        <p:txBody>
          <a:bodyPr/>
          <a:lstStyle/>
          <a:p>
            <a:r>
              <a:rPr lang="en-US" altLang="zh-CN" dirty="0">
                <a:latin typeface="黑体" pitchFamily="2" charset="-122"/>
                <a:ea typeface="黑体" pitchFamily="2" charset="-122"/>
              </a:rPr>
              <a:t>3.2</a:t>
            </a:r>
            <a:r>
              <a:rPr lang="zh-CN" altLang="en-US" dirty="0">
                <a:latin typeface="黑体" pitchFamily="2" charset="-122"/>
                <a:ea typeface="黑体" pitchFamily="2" charset="-122"/>
              </a:rPr>
              <a:t>感知器算法</a:t>
            </a:r>
          </a:p>
        </p:txBody>
      </p:sp>
      <p:sp>
        <p:nvSpPr>
          <p:cNvPr id="22531" name="Rectangle 3"/>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1" hangingPunct="1"/>
            <a:endParaRPr lang="zh-CN" altLang="en-US">
              <a:latin typeface="宋体" pitchFamily="2" charset="-122"/>
              <a:ea typeface="宋体" pitchFamily="2" charset="-122"/>
            </a:endParaRPr>
          </a:p>
        </p:txBody>
      </p:sp>
      <p:sp>
        <p:nvSpPr>
          <p:cNvPr id="3" name="Rectangle 2"/>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latin typeface="宋体" pitchFamily="2" charset="-122"/>
              <a:ea typeface="宋体" pitchFamily="2" charset="-122"/>
            </a:endParaRPr>
          </a:p>
        </p:txBody>
      </p:sp>
      <p:sp>
        <p:nvSpPr>
          <p:cNvPr id="5" name="Rectangle 5"/>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latin typeface="宋体" pitchFamily="2" charset="-122"/>
              <a:ea typeface="宋体" pitchFamily="2" charset="-122"/>
            </a:endParaRPr>
          </a:p>
        </p:txBody>
      </p:sp>
      <p:sp>
        <p:nvSpPr>
          <p:cNvPr id="9" name="Rectangle 7"/>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latin typeface="宋体" pitchFamily="2" charset="-122"/>
              <a:ea typeface="宋体" pitchFamily="2" charset="-122"/>
            </a:endParaRPr>
          </a:p>
        </p:txBody>
      </p:sp>
      <p:sp>
        <p:nvSpPr>
          <p:cNvPr id="13" name="Rectangle 13"/>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latin typeface="宋体" pitchFamily="2" charset="-122"/>
              <a:ea typeface="宋体" pitchFamily="2" charset="-122"/>
            </a:endParaRPr>
          </a:p>
        </p:txBody>
      </p:sp>
      <p:sp>
        <p:nvSpPr>
          <p:cNvPr id="15" name="Rectangle 15"/>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latin typeface="宋体" pitchFamily="2" charset="-122"/>
              <a:ea typeface="宋体" pitchFamily="2" charset="-122"/>
            </a:endParaRPr>
          </a:p>
        </p:txBody>
      </p:sp>
      <p:sp>
        <p:nvSpPr>
          <p:cNvPr id="18" name="Rectangle 21"/>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latin typeface="宋体" pitchFamily="2" charset="-122"/>
              <a:ea typeface="宋体" pitchFamily="2" charset="-122"/>
            </a:endParaRPr>
          </a:p>
        </p:txBody>
      </p:sp>
      <p:sp>
        <p:nvSpPr>
          <p:cNvPr id="30" name="Rectangle 37"/>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latin typeface="宋体" pitchFamily="2" charset="-122"/>
              <a:ea typeface="宋体" pitchFamily="2" charset="-122"/>
            </a:endParaRPr>
          </a:p>
        </p:txBody>
      </p:sp>
      <p:sp>
        <p:nvSpPr>
          <p:cNvPr id="22528" name="Rectangle 38"/>
          <p:cNvSpPr>
            <a:spLocks noChangeArrowheads="1"/>
          </p:cNvSpPr>
          <p:nvPr/>
        </p:nvSpPr>
        <p:spPr bwMode="auto">
          <a:xfrm>
            <a:off x="0" y="58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latin typeface="宋体" pitchFamily="2" charset="-122"/>
              <a:ea typeface="宋体" pitchFamily="2" charset="-122"/>
            </a:endParaRPr>
          </a:p>
        </p:txBody>
      </p:sp>
      <p:sp>
        <p:nvSpPr>
          <p:cNvPr id="97289" name="Rectangle 41"/>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latin typeface="宋体" pitchFamily="2" charset="-122"/>
              <a:ea typeface="宋体" pitchFamily="2" charset="-122"/>
            </a:endParaRPr>
          </a:p>
        </p:txBody>
      </p:sp>
      <p:sp>
        <p:nvSpPr>
          <p:cNvPr id="97293" name="Rectangle 50"/>
          <p:cNvSpPr>
            <a:spLocks noChangeArrowheads="1"/>
          </p:cNvSpPr>
          <p:nvPr/>
        </p:nvSpPr>
        <p:spPr bwMode="auto">
          <a:xfrm>
            <a:off x="0" y="-184666"/>
            <a:ext cx="9144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latin typeface="宋体" pitchFamily="2" charset="-122"/>
              <a:ea typeface="宋体" pitchFamily="2" charset="-122"/>
            </a:endParaRPr>
          </a:p>
        </p:txBody>
      </p:sp>
      <p:sp>
        <p:nvSpPr>
          <p:cNvPr id="2" name="Rectangle 2"/>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latin typeface="宋体" pitchFamily="2" charset="-122"/>
              <a:ea typeface="宋体" pitchFamily="2" charset="-122"/>
            </a:endParaRPr>
          </a:p>
        </p:txBody>
      </p:sp>
      <p:sp>
        <p:nvSpPr>
          <p:cNvPr id="6" name="Rectangle 3"/>
          <p:cNvSpPr>
            <a:spLocks noChangeArrowheads="1"/>
          </p:cNvSpPr>
          <p:nvPr/>
        </p:nvSpPr>
        <p:spPr bwMode="auto">
          <a:xfrm>
            <a:off x="0" y="3440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latin typeface="宋体" pitchFamily="2" charset="-122"/>
              <a:ea typeface="宋体" pitchFamily="2" charset="-122"/>
            </a:endParaRPr>
          </a:p>
        </p:txBody>
      </p:sp>
      <p:graphicFrame>
        <p:nvGraphicFramePr>
          <p:cNvPr id="7" name="Object 6"/>
          <p:cNvGraphicFramePr>
            <a:graphicFrameLocks noChangeAspect="1"/>
          </p:cNvGraphicFramePr>
          <p:nvPr>
            <p:extLst>
              <p:ext uri="{D42A27DB-BD31-4B8C-83A1-F6EECF244321}">
                <p14:modId xmlns:p14="http://schemas.microsoft.com/office/powerpoint/2010/main" val="1743556768"/>
              </p:ext>
            </p:extLst>
          </p:nvPr>
        </p:nvGraphicFramePr>
        <p:xfrm>
          <a:off x="1281113" y="4021138"/>
          <a:ext cx="2074862" cy="481012"/>
        </p:xfrm>
        <a:graphic>
          <a:graphicData uri="http://schemas.openxmlformats.org/presentationml/2006/ole">
            <mc:AlternateContent xmlns:mc="http://schemas.openxmlformats.org/markup-compatibility/2006">
              <mc:Choice xmlns:v="urn:schemas-microsoft-com:vml" Requires="v">
                <p:oleObj spid="_x0000_s101652" name="Equation" r:id="rId3" imgW="1041120" imgH="241200" progId="Equation.DSMT4">
                  <p:embed/>
                </p:oleObj>
              </mc:Choice>
              <mc:Fallback>
                <p:oleObj name="Equation" r:id="rId3" imgW="1041120" imgH="241200" progId="Equation.DSMT4">
                  <p:embed/>
                  <p:pic>
                    <p:nvPicPr>
                      <p:cNvPr id="0" name=""/>
                      <p:cNvPicPr/>
                      <p:nvPr/>
                    </p:nvPicPr>
                    <p:blipFill>
                      <a:blip r:embed="rId4"/>
                      <a:stretch>
                        <a:fillRect/>
                      </a:stretch>
                    </p:blipFill>
                    <p:spPr>
                      <a:xfrm>
                        <a:off x="1281113" y="4021138"/>
                        <a:ext cx="2074862" cy="481012"/>
                      </a:xfrm>
                      <a:prstGeom prst="rect">
                        <a:avLst/>
                      </a:prstGeom>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839687366"/>
              </p:ext>
            </p:extLst>
          </p:nvPr>
        </p:nvGraphicFramePr>
        <p:xfrm>
          <a:off x="1043608" y="1959429"/>
          <a:ext cx="3006725" cy="1439863"/>
        </p:xfrm>
        <a:graphic>
          <a:graphicData uri="http://schemas.openxmlformats.org/presentationml/2006/ole">
            <mc:AlternateContent xmlns:mc="http://schemas.openxmlformats.org/markup-compatibility/2006">
              <mc:Choice xmlns:v="urn:schemas-microsoft-com:vml" Requires="v">
                <p:oleObj spid="_x0000_s101653" name="Equation" r:id="rId5" imgW="1968480" imgH="939600" progId="Equation.DSMT4">
                  <p:embed/>
                </p:oleObj>
              </mc:Choice>
              <mc:Fallback>
                <p:oleObj name="Equation" r:id="rId5" imgW="1968480" imgH="939600" progId="Equation.DSMT4">
                  <p:embed/>
                  <p:pic>
                    <p:nvPicPr>
                      <p:cNvPr id="0" name="Object 18"/>
                      <p:cNvPicPr>
                        <a:picLocks noChangeAspect="1" noChangeArrowheads="1"/>
                      </p:cNvPicPr>
                      <p:nvPr/>
                    </p:nvPicPr>
                    <p:blipFill>
                      <a:blip r:embed="rId6"/>
                      <a:srcRect/>
                      <a:stretch>
                        <a:fillRect/>
                      </a:stretch>
                    </p:blipFill>
                    <p:spPr bwMode="auto">
                      <a:xfrm>
                        <a:off x="1043608" y="1959429"/>
                        <a:ext cx="3006725" cy="1439863"/>
                      </a:xfrm>
                      <a:prstGeom prst="rect">
                        <a:avLst/>
                      </a:prstGeom>
                      <a:noFill/>
                      <a:ln>
                        <a:noFill/>
                      </a:ln>
                    </p:spPr>
                  </p:pic>
                </p:oleObj>
              </mc:Fallback>
            </mc:AlternateContent>
          </a:graphicData>
        </a:graphic>
      </p:graphicFrame>
      <p:graphicFrame>
        <p:nvGraphicFramePr>
          <p:cNvPr id="10" name="Object 9"/>
          <p:cNvGraphicFramePr>
            <a:graphicFrameLocks noChangeAspect="1"/>
          </p:cNvGraphicFramePr>
          <p:nvPr>
            <p:extLst>
              <p:ext uri="{D42A27DB-BD31-4B8C-83A1-F6EECF244321}">
                <p14:modId xmlns:p14="http://schemas.microsoft.com/office/powerpoint/2010/main" val="2344636611"/>
              </p:ext>
            </p:extLst>
          </p:nvPr>
        </p:nvGraphicFramePr>
        <p:xfrm>
          <a:off x="4788024" y="1815413"/>
          <a:ext cx="2909888" cy="1789113"/>
        </p:xfrm>
        <a:graphic>
          <a:graphicData uri="http://schemas.openxmlformats.org/presentationml/2006/ole">
            <mc:AlternateContent xmlns:mc="http://schemas.openxmlformats.org/markup-compatibility/2006">
              <mc:Choice xmlns:v="urn:schemas-microsoft-com:vml" Requires="v">
                <p:oleObj spid="_x0000_s101654" name="Equation" r:id="rId7" imgW="1904760" imgH="1168200" progId="Equation.DSMT4">
                  <p:embed/>
                </p:oleObj>
              </mc:Choice>
              <mc:Fallback>
                <p:oleObj name="Equation" r:id="rId7" imgW="1904760" imgH="1168200" progId="Equation.DSMT4">
                  <p:embed/>
                  <p:pic>
                    <p:nvPicPr>
                      <p:cNvPr id="0" name="Object 7"/>
                      <p:cNvPicPr>
                        <a:picLocks noChangeAspect="1" noChangeArrowheads="1"/>
                      </p:cNvPicPr>
                      <p:nvPr/>
                    </p:nvPicPr>
                    <p:blipFill>
                      <a:blip r:embed="rId8"/>
                      <a:srcRect/>
                      <a:stretch>
                        <a:fillRect/>
                      </a:stretch>
                    </p:blipFill>
                    <p:spPr bwMode="auto">
                      <a:xfrm>
                        <a:off x="4788024" y="1815413"/>
                        <a:ext cx="2909888" cy="178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1" name="Object 10"/>
          <p:cNvGraphicFramePr>
            <a:graphicFrameLocks noChangeAspect="1"/>
          </p:cNvGraphicFramePr>
          <p:nvPr>
            <p:extLst>
              <p:ext uri="{D42A27DB-BD31-4B8C-83A1-F6EECF244321}">
                <p14:modId xmlns:p14="http://schemas.microsoft.com/office/powerpoint/2010/main" val="1425445653"/>
              </p:ext>
            </p:extLst>
          </p:nvPr>
        </p:nvGraphicFramePr>
        <p:xfrm>
          <a:off x="5842000" y="4437063"/>
          <a:ext cx="1519238" cy="481012"/>
        </p:xfrm>
        <a:graphic>
          <a:graphicData uri="http://schemas.openxmlformats.org/presentationml/2006/ole">
            <mc:AlternateContent xmlns:mc="http://schemas.openxmlformats.org/markup-compatibility/2006">
              <mc:Choice xmlns:v="urn:schemas-microsoft-com:vml" Requires="v">
                <p:oleObj spid="_x0000_s101655" name="Equation" r:id="rId9" imgW="761760" imgH="241200" progId="Equation.DSMT4">
                  <p:embed/>
                </p:oleObj>
              </mc:Choice>
              <mc:Fallback>
                <p:oleObj name="Equation" r:id="rId9" imgW="761760" imgH="241200" progId="Equation.DSMT4">
                  <p:embed/>
                  <p:pic>
                    <p:nvPicPr>
                      <p:cNvPr id="0" name="Object 6"/>
                      <p:cNvPicPr>
                        <a:picLocks noChangeAspect="1" noChangeArrowheads="1"/>
                      </p:cNvPicPr>
                      <p:nvPr/>
                    </p:nvPicPr>
                    <p:blipFill>
                      <a:blip r:embed="rId10"/>
                      <a:srcRect/>
                      <a:stretch>
                        <a:fillRect/>
                      </a:stretch>
                    </p:blipFill>
                    <p:spPr bwMode="auto">
                      <a:xfrm>
                        <a:off x="5842000" y="4437063"/>
                        <a:ext cx="1519238" cy="481012"/>
                      </a:xfrm>
                      <a:prstGeom prst="rect">
                        <a:avLst/>
                      </a:prstGeom>
                      <a:noFill/>
                      <a:ln>
                        <a:noFill/>
                      </a:ln>
                    </p:spPr>
                  </p:pic>
                </p:oleObj>
              </mc:Fallback>
            </mc:AlternateContent>
          </a:graphicData>
        </a:graphic>
      </p:graphicFrame>
      <p:sp>
        <p:nvSpPr>
          <p:cNvPr id="20" name="Rectangle 25"/>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latin typeface="宋体" pitchFamily="2" charset="-122"/>
              <a:ea typeface="宋体" pitchFamily="2" charset="-122"/>
            </a:endParaRPr>
          </a:p>
        </p:txBody>
      </p:sp>
      <p:graphicFrame>
        <p:nvGraphicFramePr>
          <p:cNvPr id="21" name="Object 20"/>
          <p:cNvGraphicFramePr>
            <a:graphicFrameLocks noChangeAspect="1"/>
          </p:cNvGraphicFramePr>
          <p:nvPr>
            <p:extLst>
              <p:ext uri="{D42A27DB-BD31-4B8C-83A1-F6EECF244321}">
                <p14:modId xmlns:p14="http://schemas.microsoft.com/office/powerpoint/2010/main" val="547031817"/>
              </p:ext>
            </p:extLst>
          </p:nvPr>
        </p:nvGraphicFramePr>
        <p:xfrm>
          <a:off x="5778500" y="3716338"/>
          <a:ext cx="1582738" cy="584200"/>
        </p:xfrm>
        <a:graphic>
          <a:graphicData uri="http://schemas.openxmlformats.org/presentationml/2006/ole">
            <mc:AlternateContent xmlns:mc="http://schemas.openxmlformats.org/markup-compatibility/2006">
              <mc:Choice xmlns:v="urn:schemas-microsoft-com:vml" Requires="v">
                <p:oleObj spid="_x0000_s101656" name="Equation" r:id="rId11" imgW="774360" imgH="279360" progId="Equation.DSMT4">
                  <p:embed/>
                </p:oleObj>
              </mc:Choice>
              <mc:Fallback>
                <p:oleObj name="Equation" r:id="rId11" imgW="774360" imgH="279360" progId="Equation.DSMT4">
                  <p:embed/>
                  <p:pic>
                    <p:nvPicPr>
                      <p:cNvPr id="0" name="Object 24"/>
                      <p:cNvPicPr>
                        <a:picLocks noChangeAspect="1" noChangeArrowheads="1"/>
                      </p:cNvPicPr>
                      <p:nvPr/>
                    </p:nvPicPr>
                    <p:blipFill>
                      <a:blip r:embed="rId12"/>
                      <a:srcRect/>
                      <a:stretch>
                        <a:fillRect/>
                      </a:stretch>
                    </p:blipFill>
                    <p:spPr bwMode="auto">
                      <a:xfrm>
                        <a:off x="5778500" y="3716338"/>
                        <a:ext cx="1582738" cy="584200"/>
                      </a:xfrm>
                      <a:prstGeom prst="rect">
                        <a:avLst/>
                      </a:prstGeom>
                      <a:noFill/>
                    </p:spPr>
                  </p:pic>
                </p:oleObj>
              </mc:Fallback>
            </mc:AlternateContent>
          </a:graphicData>
        </a:graphic>
      </p:graphicFrame>
      <p:sp>
        <p:nvSpPr>
          <p:cNvPr id="23" name="Rectangle 26"/>
          <p:cNvSpPr>
            <a:spLocks noChangeArrowheads="1"/>
          </p:cNvSpPr>
          <p:nvPr/>
        </p:nvSpPr>
        <p:spPr bwMode="auto">
          <a:xfrm>
            <a:off x="0" y="10108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latin typeface="宋体" pitchFamily="2" charset="-122"/>
              <a:ea typeface="宋体" pitchFamily="2" charset="-122"/>
            </a:endParaRPr>
          </a:p>
        </p:txBody>
      </p:sp>
      <p:graphicFrame>
        <p:nvGraphicFramePr>
          <p:cNvPr id="33" name="Object 32"/>
          <p:cNvGraphicFramePr>
            <a:graphicFrameLocks noChangeAspect="1"/>
          </p:cNvGraphicFramePr>
          <p:nvPr>
            <p:extLst>
              <p:ext uri="{D42A27DB-BD31-4B8C-83A1-F6EECF244321}">
                <p14:modId xmlns:p14="http://schemas.microsoft.com/office/powerpoint/2010/main" val="150399131"/>
              </p:ext>
            </p:extLst>
          </p:nvPr>
        </p:nvGraphicFramePr>
        <p:xfrm>
          <a:off x="1259632" y="5445224"/>
          <a:ext cx="2306544" cy="1224136"/>
        </p:xfrm>
        <a:graphic>
          <a:graphicData uri="http://schemas.openxmlformats.org/presentationml/2006/ole">
            <mc:AlternateContent xmlns:mc="http://schemas.openxmlformats.org/markup-compatibility/2006">
              <mc:Choice xmlns:v="urn:schemas-microsoft-com:vml" Requires="v">
                <p:oleObj spid="_x0000_s101657" name="Equation" r:id="rId13" imgW="1346040" imgH="711000" progId="Equation.DSMT4">
                  <p:embed/>
                </p:oleObj>
              </mc:Choice>
              <mc:Fallback>
                <p:oleObj name="Equation" r:id="rId13" imgW="1346040" imgH="711000" progId="Equation.DSMT4">
                  <p:embed/>
                  <p:pic>
                    <p:nvPicPr>
                      <p:cNvPr id="0" name="Object 1"/>
                      <p:cNvPicPr>
                        <a:picLocks noChangeAspect="1" noChangeArrowheads="1"/>
                      </p:cNvPicPr>
                      <p:nvPr/>
                    </p:nvPicPr>
                    <p:blipFill>
                      <a:blip r:embed="rId14"/>
                      <a:srcRect/>
                      <a:stretch>
                        <a:fillRect/>
                      </a:stretch>
                    </p:blipFill>
                    <p:spPr bwMode="auto">
                      <a:xfrm>
                        <a:off x="1259632" y="5445224"/>
                        <a:ext cx="2306544" cy="1224136"/>
                      </a:xfrm>
                      <a:prstGeom prst="rect">
                        <a:avLst/>
                      </a:prstGeom>
                      <a:noFill/>
                      <a:ln>
                        <a:noFill/>
                      </a:ln>
                    </p:spPr>
                  </p:pic>
                </p:oleObj>
              </mc:Fallback>
            </mc:AlternateContent>
          </a:graphicData>
        </a:graphic>
      </p:graphicFrame>
      <p:sp>
        <p:nvSpPr>
          <p:cNvPr id="34" name="Rectangle 4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5" name="Object 34"/>
          <p:cNvGraphicFramePr>
            <a:graphicFrameLocks noChangeAspect="1"/>
          </p:cNvGraphicFramePr>
          <p:nvPr>
            <p:extLst>
              <p:ext uri="{D42A27DB-BD31-4B8C-83A1-F6EECF244321}">
                <p14:modId xmlns:p14="http://schemas.microsoft.com/office/powerpoint/2010/main" val="120891445"/>
              </p:ext>
            </p:extLst>
          </p:nvPr>
        </p:nvGraphicFramePr>
        <p:xfrm>
          <a:off x="5873750" y="5146675"/>
          <a:ext cx="2619375" cy="1030288"/>
        </p:xfrm>
        <a:graphic>
          <a:graphicData uri="http://schemas.openxmlformats.org/presentationml/2006/ole">
            <mc:AlternateContent xmlns:mc="http://schemas.openxmlformats.org/markup-compatibility/2006">
              <mc:Choice xmlns:v="urn:schemas-microsoft-com:vml" Requires="v">
                <p:oleObj spid="_x0000_s101658" name="Equation" r:id="rId15" imgW="1485720" imgH="583920" progId="Equation.DSMT4">
                  <p:embed/>
                </p:oleObj>
              </mc:Choice>
              <mc:Fallback>
                <p:oleObj name="Equation" r:id="rId15" imgW="1485720" imgH="583920" progId="Equation.DSMT4">
                  <p:embed/>
                  <p:pic>
                    <p:nvPicPr>
                      <p:cNvPr id="0" name="Object 43"/>
                      <p:cNvPicPr>
                        <a:picLocks noChangeAspect="1" noChangeArrowheads="1"/>
                      </p:cNvPicPr>
                      <p:nvPr/>
                    </p:nvPicPr>
                    <p:blipFill>
                      <a:blip r:embed="rId16"/>
                      <a:srcRect/>
                      <a:stretch>
                        <a:fillRect/>
                      </a:stretch>
                    </p:blipFill>
                    <p:spPr bwMode="auto">
                      <a:xfrm>
                        <a:off x="5873750" y="5146675"/>
                        <a:ext cx="2619375" cy="1030288"/>
                      </a:xfrm>
                      <a:prstGeom prst="rect">
                        <a:avLst/>
                      </a:prstGeom>
                      <a:noFill/>
                    </p:spPr>
                  </p:pic>
                </p:oleObj>
              </mc:Fallback>
            </mc:AlternateContent>
          </a:graphicData>
        </a:graphic>
      </p:graphicFrame>
      <p:sp>
        <p:nvSpPr>
          <p:cNvPr id="46" name="Rectangle 45"/>
          <p:cNvSpPr/>
          <p:nvPr/>
        </p:nvSpPr>
        <p:spPr>
          <a:xfrm>
            <a:off x="4283968" y="5405154"/>
            <a:ext cx="1723549" cy="400110"/>
          </a:xfrm>
          <a:prstGeom prst="rect">
            <a:avLst/>
          </a:prstGeom>
        </p:spPr>
        <p:txBody>
          <a:bodyPr wrap="none">
            <a:spAutoFit/>
          </a:bodyPr>
          <a:lstStyle/>
          <a:p>
            <a:r>
              <a:rPr lang="zh-CN" altLang="en-US" sz="2000" dirty="0">
                <a:latin typeface="宋体" pitchFamily="2" charset="-122"/>
                <a:ea typeface="宋体" pitchFamily="2" charset="-122"/>
              </a:rPr>
              <a:t>样本规范化：</a:t>
            </a:r>
          </a:p>
        </p:txBody>
      </p:sp>
      <p:sp>
        <p:nvSpPr>
          <p:cNvPr id="47" name="Rectangle 46"/>
          <p:cNvSpPr/>
          <p:nvPr/>
        </p:nvSpPr>
        <p:spPr>
          <a:xfrm>
            <a:off x="4283968" y="3820978"/>
            <a:ext cx="1723549" cy="400110"/>
          </a:xfrm>
          <a:prstGeom prst="rect">
            <a:avLst/>
          </a:prstGeom>
        </p:spPr>
        <p:txBody>
          <a:bodyPr wrap="none">
            <a:spAutoFit/>
          </a:bodyPr>
          <a:lstStyle/>
          <a:p>
            <a:r>
              <a:rPr lang="zh-CN" altLang="en-US" sz="2000" dirty="0">
                <a:latin typeface="宋体" pitchFamily="2" charset="-122"/>
                <a:ea typeface="宋体" pitchFamily="2" charset="-122"/>
              </a:rPr>
              <a:t>增广权矢量：</a:t>
            </a:r>
          </a:p>
        </p:txBody>
      </p:sp>
      <p:sp>
        <p:nvSpPr>
          <p:cNvPr id="49" name="Rectangle 6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0" name="Object 49"/>
          <p:cNvGraphicFramePr>
            <a:graphicFrameLocks noChangeAspect="1"/>
          </p:cNvGraphicFramePr>
          <p:nvPr>
            <p:extLst>
              <p:ext uri="{D42A27DB-BD31-4B8C-83A1-F6EECF244321}">
                <p14:modId xmlns:p14="http://schemas.microsoft.com/office/powerpoint/2010/main" val="1284474289"/>
              </p:ext>
            </p:extLst>
          </p:nvPr>
        </p:nvGraphicFramePr>
        <p:xfrm>
          <a:off x="5953125" y="6308725"/>
          <a:ext cx="2520950" cy="465138"/>
        </p:xfrm>
        <a:graphic>
          <a:graphicData uri="http://schemas.openxmlformats.org/presentationml/2006/ole">
            <mc:AlternateContent xmlns:mc="http://schemas.openxmlformats.org/markup-compatibility/2006">
              <mc:Choice xmlns:v="urn:schemas-microsoft-com:vml" Requires="v">
                <p:oleObj spid="_x0000_s101659" name="Equation" r:id="rId17" imgW="1130040" imgH="215640" progId="Equation.DSMT4">
                  <p:embed/>
                </p:oleObj>
              </mc:Choice>
              <mc:Fallback>
                <p:oleObj name="Equation" r:id="rId17" imgW="1130040" imgH="215640" progId="Equation.DSMT4">
                  <p:embed/>
                  <p:pic>
                    <p:nvPicPr>
                      <p:cNvPr id="0" name="Object 64"/>
                      <p:cNvPicPr>
                        <a:picLocks noChangeAspect="1" noChangeArrowheads="1"/>
                      </p:cNvPicPr>
                      <p:nvPr/>
                    </p:nvPicPr>
                    <p:blipFill>
                      <a:blip r:embed="rId18"/>
                      <a:srcRect/>
                      <a:stretch>
                        <a:fillRect/>
                      </a:stretch>
                    </p:blipFill>
                    <p:spPr bwMode="auto">
                      <a:xfrm>
                        <a:off x="5953125" y="6308725"/>
                        <a:ext cx="2520950" cy="465138"/>
                      </a:xfrm>
                      <a:prstGeom prst="rect">
                        <a:avLst/>
                      </a:prstGeom>
                      <a:noFill/>
                    </p:spPr>
                  </p:pic>
                </p:oleObj>
              </mc:Fallback>
            </mc:AlternateContent>
          </a:graphicData>
        </a:graphic>
      </p:graphicFrame>
      <p:sp>
        <p:nvSpPr>
          <p:cNvPr id="66" name="Rectangle 65"/>
          <p:cNvSpPr/>
          <p:nvPr/>
        </p:nvSpPr>
        <p:spPr>
          <a:xfrm>
            <a:off x="4355976" y="6341258"/>
            <a:ext cx="1467068" cy="400110"/>
          </a:xfrm>
          <a:prstGeom prst="rect">
            <a:avLst/>
          </a:prstGeom>
        </p:spPr>
        <p:txBody>
          <a:bodyPr wrap="none">
            <a:spAutoFit/>
          </a:bodyPr>
          <a:lstStyle/>
          <a:p>
            <a:r>
              <a:rPr lang="zh-CN" altLang="en-US" sz="2000" dirty="0">
                <a:latin typeface="宋体" pitchFamily="2" charset="-122"/>
                <a:ea typeface="宋体" pitchFamily="2" charset="-122"/>
              </a:rPr>
              <a:t>统一形式：</a:t>
            </a:r>
          </a:p>
        </p:txBody>
      </p:sp>
    </p:spTree>
    <p:extLst>
      <p:ext uri="{BB962C8B-B14F-4D97-AF65-F5344CB8AC3E}">
        <p14:creationId xmlns:p14="http://schemas.microsoft.com/office/powerpoint/2010/main" val="126796742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1518</TotalTime>
  <Words>2895</Words>
  <Application>Microsoft Office PowerPoint</Application>
  <PresentationFormat>全屏显示(4:3)</PresentationFormat>
  <Paragraphs>461</Paragraphs>
  <Slides>56</Slides>
  <Notes>20</Notes>
  <HiddenSlides>0</HiddenSlides>
  <MMClips>0</MMClips>
  <ScaleCrop>false</ScaleCrop>
  <HeadingPairs>
    <vt:vector size="8" baseType="variant">
      <vt:variant>
        <vt:lpstr>已用的字体</vt:lpstr>
      </vt:variant>
      <vt:variant>
        <vt:i4>8</vt:i4>
      </vt:variant>
      <vt:variant>
        <vt:lpstr>主题</vt:lpstr>
      </vt:variant>
      <vt:variant>
        <vt:i4>2</vt:i4>
      </vt:variant>
      <vt:variant>
        <vt:lpstr>嵌入 OLE 服务器</vt:lpstr>
      </vt:variant>
      <vt:variant>
        <vt:i4>4</vt:i4>
      </vt:variant>
      <vt:variant>
        <vt:lpstr>幻灯片标题</vt:lpstr>
      </vt:variant>
      <vt:variant>
        <vt:i4>56</vt:i4>
      </vt:variant>
    </vt:vector>
  </HeadingPairs>
  <TitlesOfParts>
    <vt:vector size="70" baseType="lpstr">
      <vt:lpstr>仿宋_GB2312</vt:lpstr>
      <vt:lpstr>黑体</vt:lpstr>
      <vt:lpstr>宋体</vt:lpstr>
      <vt:lpstr>微软雅黑</vt:lpstr>
      <vt:lpstr>Arial</vt:lpstr>
      <vt:lpstr>Calibri</vt:lpstr>
      <vt:lpstr>Times New Roman</vt:lpstr>
      <vt:lpstr>Wingdings</vt:lpstr>
      <vt:lpstr>Clarity</vt:lpstr>
      <vt:lpstr>Custom Design</vt:lpstr>
      <vt:lpstr>Image</vt:lpstr>
      <vt:lpstr>Equation</vt:lpstr>
      <vt:lpstr>Visio</vt:lpstr>
      <vt:lpstr>MathType 6.0 Equation</vt:lpstr>
      <vt:lpstr>模式识别</vt:lpstr>
      <vt:lpstr>PowerPoint 演示文稿</vt:lpstr>
      <vt:lpstr>PowerPoint 演示文稿</vt:lpstr>
      <vt:lpstr>3.1线性判别函数和线性分类界面</vt:lpstr>
      <vt:lpstr>3.1线性判别函数和线性分类界面</vt:lpstr>
      <vt:lpstr>3.1线性判别函数和线性分类界面</vt:lpstr>
      <vt:lpstr>3.1线性判别函数和线性分类界面</vt:lpstr>
      <vt:lpstr>3.2感知器算法</vt:lpstr>
      <vt:lpstr>3.2感知器算法</vt:lpstr>
      <vt:lpstr>线性判别函数的增广形式</vt:lpstr>
      <vt:lpstr>不等式组求解方法—梯度下降法</vt:lpstr>
      <vt:lpstr>不等式组求解方法—梯度下降法</vt:lpstr>
      <vt:lpstr>解区域的几何解释(特征空间中）</vt:lpstr>
      <vt:lpstr>解区域的几何解释(权空间中）</vt:lpstr>
      <vt:lpstr>4.2感知器算法</vt:lpstr>
      <vt:lpstr>感知器算法(批量调整版本)</vt:lpstr>
      <vt:lpstr>感知器算法(单样本调整版本)</vt:lpstr>
      <vt:lpstr>练习：</vt:lpstr>
      <vt:lpstr>PowerPoint 演示文稿</vt:lpstr>
      <vt:lpstr>感知器算法收敛证明</vt:lpstr>
      <vt:lpstr>感知器算法收敛定理</vt:lpstr>
      <vt:lpstr>感知器算法收敛定理</vt:lpstr>
      <vt:lpstr>感知器算法的特点</vt:lpstr>
      <vt:lpstr>感知器算法推广</vt:lpstr>
      <vt:lpstr>PowerPoint 演示文稿</vt:lpstr>
      <vt:lpstr>线性不可分情况 ——思路1：降低要求（口袋算法）</vt:lpstr>
      <vt:lpstr>线性不可分情况 ——思路2：改变标准（最小平方误差）</vt:lpstr>
      <vt:lpstr>3.3最小平方误差算法(LMSE)</vt:lpstr>
      <vt:lpstr>平方误差准则（MSE）</vt:lpstr>
      <vt:lpstr>权值矢量的求解(伪逆求解法)</vt:lpstr>
      <vt:lpstr>PowerPoint 演示文稿</vt:lpstr>
      <vt:lpstr>权值矢量的求解(迭代求解)</vt:lpstr>
      <vt:lpstr>权值矢量的求解(迭代求解法)</vt:lpstr>
      <vt:lpstr>LMSE算法的特点</vt:lpstr>
      <vt:lpstr>LMSE算法</vt:lpstr>
      <vt:lpstr>非线性判别函数</vt:lpstr>
      <vt:lpstr>广义线性判别函数</vt:lpstr>
      <vt:lpstr>广义线性判别函数</vt:lpstr>
      <vt:lpstr>广义线性判别函数</vt:lpstr>
      <vt:lpstr>作业：</vt:lpstr>
      <vt:lpstr>线性判别函数下降法（小结）</vt:lpstr>
      <vt:lpstr>线性判别函数下降法（小结）</vt:lpstr>
      <vt:lpstr>线性判别函数下降法（小结）</vt:lpstr>
      <vt:lpstr>3.4多类别分类问题</vt:lpstr>
      <vt:lpstr>3.4.1一对多方式</vt:lpstr>
      <vt:lpstr>一对多判别规则</vt:lpstr>
      <vt:lpstr>3.4.2 一对一方式</vt:lpstr>
      <vt:lpstr>一对一判别准则</vt:lpstr>
      <vt:lpstr>一对一判决特例——最大值判别</vt:lpstr>
      <vt:lpstr>多对多判决</vt:lpstr>
      <vt:lpstr>3.4.3 扩展的感知器算法                                  ——最大值分类面的学习</vt:lpstr>
      <vt:lpstr>3.4.4 感知器网络</vt:lpstr>
      <vt:lpstr>激活函数（传输函数）</vt:lpstr>
      <vt:lpstr>3.4.4 感知器网络</vt:lpstr>
      <vt:lpstr>3.4.4 感知器网络</vt:lpstr>
      <vt:lpstr>3.4.4 感知器网络</vt:lpstr>
    </vt:vector>
  </TitlesOfParts>
  <Company>hit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模式识别</dc:title>
  <dc:creator>jin</dc:creator>
  <cp:lastModifiedBy>云沧 墨</cp:lastModifiedBy>
  <cp:revision>94</cp:revision>
  <dcterms:created xsi:type="dcterms:W3CDTF">2015-09-15T01:24:02Z</dcterms:created>
  <dcterms:modified xsi:type="dcterms:W3CDTF">2020-04-29T05:13:09Z</dcterms:modified>
</cp:coreProperties>
</file>