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65"/>
  </p:notesMasterIdLst>
  <p:sldIdLst>
    <p:sldId id="256" r:id="rId3"/>
    <p:sldId id="546" r:id="rId4"/>
    <p:sldId id="511" r:id="rId5"/>
    <p:sldId id="544" r:id="rId6"/>
    <p:sldId id="512" r:id="rId7"/>
    <p:sldId id="513" r:id="rId8"/>
    <p:sldId id="514" r:id="rId9"/>
    <p:sldId id="515" r:id="rId10"/>
    <p:sldId id="516" r:id="rId11"/>
    <p:sldId id="590" r:id="rId12"/>
    <p:sldId id="601" r:id="rId13"/>
    <p:sldId id="589" r:id="rId14"/>
    <p:sldId id="517" r:id="rId15"/>
    <p:sldId id="593" r:id="rId16"/>
    <p:sldId id="542" r:id="rId17"/>
    <p:sldId id="594" r:id="rId18"/>
    <p:sldId id="518" r:id="rId19"/>
    <p:sldId id="545" r:id="rId20"/>
    <p:sldId id="519" r:id="rId21"/>
    <p:sldId id="520" r:id="rId22"/>
    <p:sldId id="521" r:id="rId23"/>
    <p:sldId id="522" r:id="rId24"/>
    <p:sldId id="523" r:id="rId25"/>
    <p:sldId id="591" r:id="rId26"/>
    <p:sldId id="600" r:id="rId27"/>
    <p:sldId id="524" r:id="rId28"/>
    <p:sldId id="525" r:id="rId29"/>
    <p:sldId id="526" r:id="rId30"/>
    <p:sldId id="554" r:id="rId31"/>
    <p:sldId id="555" r:id="rId32"/>
    <p:sldId id="527" r:id="rId33"/>
    <p:sldId id="561" r:id="rId34"/>
    <p:sldId id="562" r:id="rId35"/>
    <p:sldId id="548" r:id="rId36"/>
    <p:sldId id="547" r:id="rId37"/>
    <p:sldId id="549" r:id="rId38"/>
    <p:sldId id="550" r:id="rId39"/>
    <p:sldId id="566" r:id="rId40"/>
    <p:sldId id="559" r:id="rId41"/>
    <p:sldId id="567" r:id="rId42"/>
    <p:sldId id="568" r:id="rId43"/>
    <p:sldId id="569" r:id="rId44"/>
    <p:sldId id="570" r:id="rId45"/>
    <p:sldId id="571" r:id="rId46"/>
    <p:sldId id="572" r:id="rId47"/>
    <p:sldId id="573" r:id="rId48"/>
    <p:sldId id="574" r:id="rId49"/>
    <p:sldId id="582" r:id="rId50"/>
    <p:sldId id="577" r:id="rId51"/>
    <p:sldId id="553" r:id="rId52"/>
    <p:sldId id="533" r:id="rId53"/>
    <p:sldId id="557" r:id="rId54"/>
    <p:sldId id="558" r:id="rId55"/>
    <p:sldId id="602" r:id="rId56"/>
    <p:sldId id="535" r:id="rId57"/>
    <p:sldId id="534" r:id="rId58"/>
    <p:sldId id="586" r:id="rId59"/>
    <p:sldId id="587" r:id="rId60"/>
    <p:sldId id="584" r:id="rId61"/>
    <p:sldId id="585" r:id="rId62"/>
    <p:sldId id="603" r:id="rId63"/>
    <p:sldId id="604"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68" autoAdjust="0"/>
    <p:restoredTop sz="97912" autoAdjust="0"/>
  </p:normalViewPr>
  <p:slideViewPr>
    <p:cSldViewPr>
      <p:cViewPr varScale="1">
        <p:scale>
          <a:sx n="106" d="100"/>
          <a:sy n="106" d="100"/>
        </p:scale>
        <p:origin x="507"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e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10" Type="http://schemas.openxmlformats.org/officeDocument/2006/relationships/image" Target="../media/image64.wmf"/><Relationship Id="rId4" Type="http://schemas.openxmlformats.org/officeDocument/2006/relationships/image" Target="../media/image58.wmf"/><Relationship Id="rId9"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83.wmf"/><Relationship Id="rId1"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2.wmf"/><Relationship Id="rId5" Type="http://schemas.openxmlformats.org/officeDocument/2006/relationships/image" Target="../media/image87.wmf"/><Relationship Id="rId4"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image" Target="../media/image118.wmf"/><Relationship Id="rId3" Type="http://schemas.openxmlformats.org/officeDocument/2006/relationships/image" Target="../media/image108.wmf"/><Relationship Id="rId7" Type="http://schemas.openxmlformats.org/officeDocument/2006/relationships/image" Target="../media/image112.wmf"/><Relationship Id="rId12" Type="http://schemas.openxmlformats.org/officeDocument/2006/relationships/image" Target="../media/image117.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11" Type="http://schemas.openxmlformats.org/officeDocument/2006/relationships/image" Target="../media/image116.wmf"/><Relationship Id="rId5" Type="http://schemas.openxmlformats.org/officeDocument/2006/relationships/image" Target="../media/image110.wmf"/><Relationship Id="rId10" Type="http://schemas.openxmlformats.org/officeDocument/2006/relationships/image" Target="../media/image115.wmf"/><Relationship Id="rId4" Type="http://schemas.openxmlformats.org/officeDocument/2006/relationships/image" Target="../media/image109.wmf"/><Relationship Id="rId9" Type="http://schemas.openxmlformats.org/officeDocument/2006/relationships/image" Target="../media/image11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2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7.wmf"/><Relationship Id="rId7" Type="http://schemas.openxmlformats.org/officeDocument/2006/relationships/image" Target="../media/image141.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6.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8.wmf"/><Relationship Id="rId7" Type="http://schemas.openxmlformats.org/officeDocument/2006/relationships/image" Target="../media/image152.wmf"/><Relationship Id="rId2" Type="http://schemas.openxmlformats.org/officeDocument/2006/relationships/image" Target="../media/image147.wmf"/><Relationship Id="rId1" Type="http://schemas.openxmlformats.org/officeDocument/2006/relationships/image" Target="../media/image129.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53.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4" Type="http://schemas.openxmlformats.org/officeDocument/2006/relationships/image" Target="../media/image15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76.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9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01.wmf"/><Relationship Id="rId3" Type="http://schemas.openxmlformats.org/officeDocument/2006/relationships/image" Target="../media/image196.wmf"/><Relationship Id="rId7" Type="http://schemas.openxmlformats.org/officeDocument/2006/relationships/image" Target="../media/image200.wmf"/><Relationship Id="rId2" Type="http://schemas.openxmlformats.org/officeDocument/2006/relationships/image" Target="../media/image195.wmf"/><Relationship Id="rId1" Type="http://schemas.openxmlformats.org/officeDocument/2006/relationships/image" Target="../media/image194.wmf"/><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wmf"/><Relationship Id="rId5" Type="http://schemas.openxmlformats.org/officeDocument/2006/relationships/image" Target="../media/image206.wmf"/><Relationship Id="rId4" Type="http://schemas.openxmlformats.org/officeDocument/2006/relationships/image" Target="../media/image20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 Id="rId4" Type="http://schemas.openxmlformats.org/officeDocument/2006/relationships/image" Target="../media/image2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e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6.wmf"/><Relationship Id="rId1" Type="http://schemas.openxmlformats.org/officeDocument/2006/relationships/image" Target="../media/image24.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emf"/><Relationship Id="rId1" Type="http://schemas.openxmlformats.org/officeDocument/2006/relationships/image" Target="../media/image33.wmf"/><Relationship Id="rId4"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DB76DA-BD1B-4BE1-8EEF-83EC51F63F77}" type="datetimeFigureOut">
              <a:rPr lang="zh-CN" altLang="en-US" smtClean="0"/>
              <a:t>2020/3/17</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FF9109-9473-414C-B3CF-7F8C286F7241}" type="slidenum">
              <a:rPr lang="zh-CN" altLang="en-US" smtClean="0"/>
              <a:t>‹#›</a:t>
            </a:fld>
            <a:endParaRPr lang="zh-CN" altLang="en-US"/>
          </a:p>
        </p:txBody>
      </p:sp>
    </p:spTree>
    <p:extLst>
      <p:ext uri="{BB962C8B-B14F-4D97-AF65-F5344CB8AC3E}">
        <p14:creationId xmlns:p14="http://schemas.microsoft.com/office/powerpoint/2010/main" val="398238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r" eaLnBrk="1" hangingPunct="1"/>
            <a:fld id="{02D640BA-F8A5-4F96-9D11-5EA57D109F01}" type="slidenum">
              <a:rPr lang="en-US" sz="1200" b="0"/>
              <a:pPr algn="r" eaLnBrk="1" hangingPunct="1"/>
              <a:t>17</a:t>
            </a:fld>
            <a:endParaRPr lang="en-US" sz="1200" b="0"/>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p:txBody>
          <a:bodyPr anchor="t"/>
          <a:lstStyle/>
          <a:p>
            <a:pPr eaLnBrk="1" hangingPunct="1"/>
            <a:r>
              <a:rPr lang="en-US"/>
              <a:t>Lagra</a:t>
            </a:r>
          </a:p>
        </p:txBody>
      </p:sp>
    </p:spTree>
    <p:extLst>
      <p:ext uri="{BB962C8B-B14F-4D97-AF65-F5344CB8AC3E}">
        <p14:creationId xmlns:p14="http://schemas.microsoft.com/office/powerpoint/2010/main" val="737079463"/>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r" eaLnBrk="1" hangingPunct="1"/>
            <a:fld id="{EDB3A382-93DA-42DB-BE2C-63122E4C6CC3}" type="slidenum">
              <a:rPr lang="en-US" sz="1200" b="0"/>
              <a:pPr algn="r" eaLnBrk="1" hangingPunct="1"/>
              <a:t>31</a:t>
            </a:fld>
            <a:endParaRPr lang="en-US" sz="1200" b="0"/>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p:txBody>
          <a:bodyPr anchor="t"/>
          <a:lstStyle/>
          <a:p>
            <a:pPr eaLnBrk="1" hangingPunct="1"/>
            <a:r>
              <a:rPr lang="en-US"/>
              <a:t>Lagra</a:t>
            </a:r>
          </a:p>
        </p:txBody>
      </p:sp>
    </p:spTree>
    <p:extLst>
      <p:ext uri="{BB962C8B-B14F-4D97-AF65-F5344CB8AC3E}">
        <p14:creationId xmlns:p14="http://schemas.microsoft.com/office/powerpoint/2010/main" val="3452899615"/>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418865-3BAF-48D4-A9E5-9E29AB212DA5}" type="slidenum">
              <a:rPr lang="en-US" altLang="zh-CN"/>
              <a:pPr eaLnBrk="1" hangingPunct="1"/>
              <a:t>35</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映射是从输入空间</a:t>
            </a:r>
            <a:r>
              <a:rPr lang="zh-CN" altLang="en-US">
                <a:latin typeface="Arial" panose="020B0604020202020204" pitchFamily="34" charset="0"/>
                <a:sym typeface="Wingdings" panose="05000000000000000000" pitchFamily="2" charset="2"/>
              </a:rPr>
              <a:t>特征空间的映射，</a:t>
            </a:r>
            <a:r>
              <a:rPr lang="en-US" altLang="zh-CN">
                <a:latin typeface="Arial" panose="020B0604020202020204" pitchFamily="34" charset="0"/>
                <a:sym typeface="Wingdings" panose="05000000000000000000" pitchFamily="2" charset="2"/>
              </a:rPr>
              <a:t>K(x,y)</a:t>
            </a:r>
            <a:r>
              <a:rPr lang="zh-CN" altLang="en-US">
                <a:latin typeface="Arial" panose="020B0604020202020204" pitchFamily="34" charset="0"/>
                <a:sym typeface="Wingdings" panose="05000000000000000000" pitchFamily="2" charset="2"/>
              </a:rPr>
              <a:t>称为核函数。</a:t>
            </a:r>
          </a:p>
          <a:p>
            <a:pPr eaLnBrk="1" hangingPunct="1"/>
            <a:r>
              <a:rPr lang="zh-CN" altLang="en-US">
                <a:latin typeface="Arial" panose="020B0604020202020204" pitchFamily="34" charset="0"/>
                <a:sym typeface="Wingdings" panose="05000000000000000000" pitchFamily="2" charset="2"/>
              </a:rPr>
              <a:t>此例说明，特征空间中的内积可以用输入空间中的核函数来计算。</a:t>
            </a:r>
            <a:endParaRPr lang="zh-CN" altLang="en-US">
              <a:latin typeface="Arial" panose="020B0604020202020204" pitchFamily="34" charset="0"/>
            </a:endParaRPr>
          </a:p>
        </p:txBody>
      </p:sp>
    </p:spTree>
    <p:extLst>
      <p:ext uri="{BB962C8B-B14F-4D97-AF65-F5344CB8AC3E}">
        <p14:creationId xmlns:p14="http://schemas.microsoft.com/office/powerpoint/2010/main" val="334120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FC55F7-FCCE-4A8D-8E9E-C28110DDE77C}" type="slidenum">
              <a:rPr lang="en-US" altLang="zh-CN"/>
              <a:pPr eaLnBrk="1" hangingPunct="1"/>
              <a:t>50</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见第</a:t>
            </a:r>
            <a:r>
              <a:rPr lang="en-US" altLang="zh-CN">
                <a:latin typeface="Arial" panose="020B0604020202020204" pitchFamily="34" charset="0"/>
              </a:rPr>
              <a:t>5</a:t>
            </a:r>
            <a:r>
              <a:rPr lang="zh-CN" altLang="en-US">
                <a:latin typeface="Arial" panose="020B0604020202020204" pitchFamily="34" charset="0"/>
              </a:rPr>
              <a:t>章</a:t>
            </a:r>
            <a:r>
              <a:rPr lang="en-US" altLang="zh-CN">
                <a:latin typeface="Arial" panose="020B0604020202020204" pitchFamily="34" charset="0"/>
              </a:rPr>
              <a:t>41</a:t>
            </a:r>
            <a:r>
              <a:rPr lang="zh-CN" altLang="en-US">
                <a:latin typeface="Arial" panose="020B0604020202020204" pitchFamily="34" charset="0"/>
              </a:rPr>
              <a:t>页，</a:t>
            </a:r>
          </a:p>
          <a:p>
            <a:pPr eaLnBrk="1" hangingPunct="1"/>
            <a:r>
              <a:rPr lang="zh-CN" altLang="en-US">
                <a:latin typeface="Arial" panose="020B0604020202020204" pitchFamily="34" charset="0"/>
              </a:rPr>
              <a:t>见第</a:t>
            </a:r>
            <a:r>
              <a:rPr lang="en-US" altLang="zh-CN">
                <a:latin typeface="Arial" panose="020B0604020202020204" pitchFamily="34" charset="0"/>
              </a:rPr>
              <a:t>7</a:t>
            </a:r>
            <a:r>
              <a:rPr lang="zh-CN" altLang="en-US">
                <a:latin typeface="Arial" panose="020B0604020202020204" pitchFamily="34" charset="0"/>
              </a:rPr>
              <a:t>章</a:t>
            </a:r>
            <a:r>
              <a:rPr lang="en-US" altLang="zh-CN">
                <a:latin typeface="Arial" panose="020B0604020202020204" pitchFamily="34" charset="0"/>
              </a:rPr>
              <a:t>13</a:t>
            </a:r>
            <a:r>
              <a:rPr lang="zh-CN" altLang="en-US">
                <a:latin typeface="Arial" panose="020B0604020202020204" pitchFamily="34" charset="0"/>
              </a:rPr>
              <a:t>页，将样本由低维空间映射为高维空间对一般的线性分类器会降低推广能力，但</a:t>
            </a:r>
            <a:r>
              <a:rPr lang="en-US" altLang="zh-CN">
                <a:latin typeface="Arial" panose="020B0604020202020204" pitchFamily="34" charset="0"/>
              </a:rPr>
              <a:t>SVM</a:t>
            </a:r>
            <a:r>
              <a:rPr lang="zh-CN" altLang="en-US">
                <a:latin typeface="Arial" panose="020B0604020202020204" pitchFamily="34" charset="0"/>
              </a:rPr>
              <a:t>的</a:t>
            </a:r>
            <a:r>
              <a:rPr lang="en-US" altLang="zh-CN">
                <a:latin typeface="Arial" panose="020B0604020202020204" pitchFamily="34" charset="0"/>
              </a:rPr>
              <a:t>VC</a:t>
            </a:r>
            <a:r>
              <a:rPr lang="zh-CN" altLang="en-US">
                <a:latin typeface="Arial" panose="020B0604020202020204" pitchFamily="34" charset="0"/>
              </a:rPr>
              <a:t>维受样本与分类界面的间隔控制，因此并不会增大</a:t>
            </a:r>
            <a:r>
              <a:rPr lang="en-US" altLang="zh-CN">
                <a:latin typeface="Arial" panose="020B0604020202020204" pitchFamily="34" charset="0"/>
              </a:rPr>
              <a:t>VC</a:t>
            </a:r>
            <a:r>
              <a:rPr lang="zh-CN" altLang="en-US">
                <a:latin typeface="Arial" panose="020B0604020202020204" pitchFamily="34" charset="0"/>
              </a:rPr>
              <a:t>维，不会降低推广能力。</a:t>
            </a:r>
          </a:p>
        </p:txBody>
      </p:sp>
    </p:spTree>
    <p:extLst>
      <p:ext uri="{BB962C8B-B14F-4D97-AF65-F5344CB8AC3E}">
        <p14:creationId xmlns:p14="http://schemas.microsoft.com/office/powerpoint/2010/main" val="78791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r" eaLnBrk="1" hangingPunct="1"/>
            <a:fld id="{02D640BA-F8A5-4F96-9D11-5EA57D109F01}" type="slidenum">
              <a:rPr lang="en-US" sz="1200" b="0"/>
              <a:pPr algn="r" eaLnBrk="1" hangingPunct="1"/>
              <a:t>18</a:t>
            </a:fld>
            <a:endParaRPr lang="en-US" sz="1200" b="0"/>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p:txBody>
          <a:bodyPr anchor="t"/>
          <a:lstStyle/>
          <a:p>
            <a:pPr eaLnBrk="1" hangingPunct="1"/>
            <a:r>
              <a:rPr lang="en-US"/>
              <a:t>Lagra</a:t>
            </a:r>
          </a:p>
        </p:txBody>
      </p:sp>
    </p:spTree>
    <p:extLst>
      <p:ext uri="{BB962C8B-B14F-4D97-AF65-F5344CB8AC3E}">
        <p14:creationId xmlns:p14="http://schemas.microsoft.com/office/powerpoint/2010/main" val="1084795994"/>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r" eaLnBrk="1" hangingPunct="1"/>
            <a:fld id="{83D79887-F07E-41C3-806D-6B4A1511F8FC}" type="slidenum">
              <a:rPr lang="en-US" sz="1200" b="0"/>
              <a:pPr algn="r" eaLnBrk="1" hangingPunct="1"/>
              <a:t>20</a:t>
            </a:fld>
            <a:endParaRPr lang="en-US" sz="1200" b="0"/>
          </a:p>
        </p:txBody>
      </p:sp>
      <p:sp>
        <p:nvSpPr>
          <p:cNvPr id="161795" name="Rectangle 2"/>
          <p:cNvSpPr>
            <a:spLocks noGrp="1" noRot="1" noChangeAspect="1" noChangeArrowheads="1" noTextEdit="1"/>
          </p:cNvSpPr>
          <p:nvPr>
            <p:ph type="sldImg"/>
          </p:nvPr>
        </p:nvSpPr>
        <p:spPr/>
      </p:sp>
      <p:sp>
        <p:nvSpPr>
          <p:cNvPr id="161796" name="Rectangle 3"/>
          <p:cNvSpPr>
            <a:spLocks noGrp="1" noChangeArrowheads="1"/>
          </p:cNvSpPr>
          <p:nvPr>
            <p:ph type="body" idx="1"/>
          </p:nvPr>
        </p:nvSpPr>
        <p:spPr/>
        <p:txBody>
          <a:bodyPr anchor="t"/>
          <a:lstStyle/>
          <a:p>
            <a:pPr eaLnBrk="1" hangingPunct="1"/>
            <a:r>
              <a:rPr lang="en-US"/>
              <a:t>Lagra</a:t>
            </a:r>
          </a:p>
        </p:txBody>
      </p:sp>
    </p:spTree>
    <p:extLst>
      <p:ext uri="{BB962C8B-B14F-4D97-AF65-F5344CB8AC3E}">
        <p14:creationId xmlns:p14="http://schemas.microsoft.com/office/powerpoint/2010/main" val="480976859"/>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r" eaLnBrk="1" hangingPunct="1"/>
            <a:fld id="{2CB8FD2E-D458-4825-853C-BF0209A0DDC2}" type="slidenum">
              <a:rPr lang="en-US" sz="1200" b="0"/>
              <a:pPr algn="r" eaLnBrk="1" hangingPunct="1"/>
              <a:t>21</a:t>
            </a:fld>
            <a:endParaRPr lang="en-US" sz="1200" b="0"/>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p:txBody>
          <a:bodyPr anchor="t"/>
          <a:lstStyle/>
          <a:p>
            <a:pPr eaLnBrk="1" hangingPunct="1"/>
            <a:r>
              <a:rPr lang="zh-CN" altLang="en-US"/>
              <a:t>在实际计算中，不等于</a:t>
            </a:r>
            <a:r>
              <a:rPr lang="en-US"/>
              <a:t>0</a:t>
            </a:r>
            <a:r>
              <a:rPr lang="zh-CN" altLang="en-US"/>
              <a:t>的</a:t>
            </a:r>
            <a:r>
              <a:rPr lang="en-US"/>
              <a:t>a</a:t>
            </a:r>
            <a:r>
              <a:rPr lang="zh-CN" altLang="en-US"/>
              <a:t>值比例并不是很大，因此支持矢量的数目要远少于样本的数目。</a:t>
            </a:r>
          </a:p>
        </p:txBody>
      </p:sp>
    </p:spTree>
    <p:extLst>
      <p:ext uri="{BB962C8B-B14F-4D97-AF65-F5344CB8AC3E}">
        <p14:creationId xmlns:p14="http://schemas.microsoft.com/office/powerpoint/2010/main" val="232361946"/>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r" eaLnBrk="1" hangingPunct="1"/>
            <a:fld id="{6DBF7E58-C93C-40E2-A7D0-D3D647BAFF4E}" type="slidenum">
              <a:rPr lang="en-US" sz="1200" b="0"/>
              <a:pPr algn="r" eaLnBrk="1" hangingPunct="1"/>
              <a:t>22</a:t>
            </a:fld>
            <a:endParaRPr lang="en-US" sz="1200" b="0"/>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p:txBody>
          <a:bodyPr anchor="t"/>
          <a:lstStyle/>
          <a:p>
            <a:pPr eaLnBrk="1" hangingPunct="1"/>
            <a:r>
              <a:rPr lang="zh-CN" altLang="en-US"/>
              <a:t>这是线性可分情况下的结果，当训练样本线性不可分时，处理要稍微复杂一些，结果与此类似。</a:t>
            </a:r>
          </a:p>
        </p:txBody>
      </p:sp>
    </p:spTree>
    <p:extLst>
      <p:ext uri="{BB962C8B-B14F-4D97-AF65-F5344CB8AC3E}">
        <p14:creationId xmlns:p14="http://schemas.microsoft.com/office/powerpoint/2010/main" val="3807950789"/>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3025" y="86836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r" eaLnBrk="1" hangingPunct="1"/>
            <a:fld id="{8A3B17B1-AE47-4922-8C86-263AD2FEE627}" type="slidenum">
              <a:rPr lang="en-US" sz="1200" b="0"/>
              <a:pPr algn="r" eaLnBrk="1" hangingPunct="1"/>
              <a:t>23</a:t>
            </a:fld>
            <a:endParaRPr lang="en-US" sz="1200" b="0"/>
          </a:p>
        </p:txBody>
      </p:sp>
      <p:sp>
        <p:nvSpPr>
          <p:cNvPr id="167939" name="Rectangle 2"/>
          <p:cNvSpPr>
            <a:spLocks noGrp="1" noRot="1" noChangeAspect="1" noChangeArrowheads="1" noTextEdit="1"/>
          </p:cNvSpPr>
          <p:nvPr>
            <p:ph type="sldImg"/>
          </p:nvPr>
        </p:nvSpPr>
        <p:spPr>
          <a:xfrm>
            <a:off x="1141413" y="684213"/>
            <a:ext cx="4572000" cy="3429000"/>
          </a:xfrm>
        </p:spPr>
      </p:sp>
      <p:sp>
        <p:nvSpPr>
          <p:cNvPr id="167940" name="Rectangle 3"/>
          <p:cNvSpPr>
            <a:spLocks noGrp="1" noChangeArrowheads="1"/>
          </p:cNvSpPr>
          <p:nvPr>
            <p:ph type="body" idx="1"/>
          </p:nvPr>
        </p:nvSpPr>
        <p:spPr>
          <a:xfrm>
            <a:off x="684213" y="4341813"/>
            <a:ext cx="5486400" cy="4114800"/>
          </a:xfrm>
        </p:spPr>
        <p:txBody>
          <a:bodyPr anchor="t"/>
          <a:lstStyle/>
          <a:p>
            <a:pPr eaLnBrk="1" hangingPunct="1"/>
            <a:r>
              <a:rPr lang="zh-CN" altLang="en-US"/>
              <a:t>这是线性可分情况下的结果，当训练样本线性不可分时，处理要稍微复杂一些，结果与此类似。</a:t>
            </a:r>
          </a:p>
        </p:txBody>
      </p:sp>
    </p:spTree>
    <p:extLst>
      <p:ext uri="{BB962C8B-B14F-4D97-AF65-F5344CB8AC3E}">
        <p14:creationId xmlns:p14="http://schemas.microsoft.com/office/powerpoint/2010/main" val="2980123700"/>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3025" y="86836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r" eaLnBrk="1" hangingPunct="1"/>
            <a:fld id="{8A3B17B1-AE47-4922-8C86-263AD2FEE627}" type="slidenum">
              <a:rPr lang="en-US" sz="1200" b="0"/>
              <a:pPr algn="r" eaLnBrk="1" hangingPunct="1"/>
              <a:t>24</a:t>
            </a:fld>
            <a:endParaRPr lang="en-US" sz="1200" b="0"/>
          </a:p>
        </p:txBody>
      </p:sp>
      <p:sp>
        <p:nvSpPr>
          <p:cNvPr id="167939" name="Rectangle 2"/>
          <p:cNvSpPr>
            <a:spLocks noGrp="1" noRot="1" noChangeAspect="1" noChangeArrowheads="1" noTextEdit="1"/>
          </p:cNvSpPr>
          <p:nvPr>
            <p:ph type="sldImg"/>
          </p:nvPr>
        </p:nvSpPr>
        <p:spPr>
          <a:xfrm>
            <a:off x="1141413" y="684213"/>
            <a:ext cx="4572000" cy="3429000"/>
          </a:xfrm>
        </p:spPr>
      </p:sp>
      <p:sp>
        <p:nvSpPr>
          <p:cNvPr id="167940" name="Rectangle 3"/>
          <p:cNvSpPr>
            <a:spLocks noGrp="1" noChangeArrowheads="1"/>
          </p:cNvSpPr>
          <p:nvPr>
            <p:ph type="body" idx="1"/>
          </p:nvPr>
        </p:nvSpPr>
        <p:spPr>
          <a:xfrm>
            <a:off x="684213" y="4341813"/>
            <a:ext cx="5486400" cy="4114800"/>
          </a:xfrm>
        </p:spPr>
        <p:txBody>
          <a:bodyPr anchor="t"/>
          <a:lstStyle/>
          <a:p>
            <a:pPr eaLnBrk="1" hangingPunct="1"/>
            <a:r>
              <a:rPr lang="zh-CN" altLang="en-US"/>
              <a:t>这是线性可分情况下的结果，当训练样本线性不可分时，处理要稍微复杂一些，结果与此类似。</a:t>
            </a:r>
          </a:p>
        </p:txBody>
      </p:sp>
    </p:spTree>
    <p:extLst>
      <p:ext uri="{BB962C8B-B14F-4D97-AF65-F5344CB8AC3E}">
        <p14:creationId xmlns:p14="http://schemas.microsoft.com/office/powerpoint/2010/main" val="2557899535"/>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r" eaLnBrk="1" hangingPunct="1"/>
            <a:fld id="{B377E579-4AFA-45F2-A9F6-2055D1D0DFF9}" type="slidenum">
              <a:rPr lang="en-US" sz="1200" b="0"/>
              <a:pPr algn="r" eaLnBrk="1" hangingPunct="1"/>
              <a:t>26</a:t>
            </a:fld>
            <a:endParaRPr lang="en-US" sz="1200" b="0"/>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p:txBody>
          <a:bodyPr anchor="t"/>
          <a:lstStyle/>
          <a:p>
            <a:pPr eaLnBrk="1" hangingPunct="1"/>
            <a:r>
              <a:rPr lang="zh-CN" altLang="en-US"/>
              <a:t>这是线性可分情况下的结果，当训练样本线性不可分时，处理要稍微复杂一些，结果与此类似。</a:t>
            </a:r>
          </a:p>
        </p:txBody>
      </p:sp>
    </p:spTree>
    <p:extLst>
      <p:ext uri="{BB962C8B-B14F-4D97-AF65-F5344CB8AC3E}">
        <p14:creationId xmlns:p14="http://schemas.microsoft.com/office/powerpoint/2010/main" val="3248309280"/>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r" eaLnBrk="1" hangingPunct="1"/>
            <a:fld id="{EDB3A382-93DA-42DB-BE2C-63122E4C6CC3}" type="slidenum">
              <a:rPr lang="en-US" sz="1200" b="0"/>
              <a:pPr algn="r" eaLnBrk="1" hangingPunct="1"/>
              <a:t>30</a:t>
            </a:fld>
            <a:endParaRPr lang="en-US" sz="1200" b="0"/>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p:txBody>
          <a:bodyPr anchor="t"/>
          <a:lstStyle/>
          <a:p>
            <a:pPr eaLnBrk="1" hangingPunct="1"/>
            <a:r>
              <a:rPr lang="en-US"/>
              <a:t>Lagra</a:t>
            </a:r>
          </a:p>
        </p:txBody>
      </p:sp>
    </p:spTree>
    <p:extLst>
      <p:ext uri="{BB962C8B-B14F-4D97-AF65-F5344CB8AC3E}">
        <p14:creationId xmlns:p14="http://schemas.microsoft.com/office/powerpoint/2010/main" val="315119404"/>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848600" cy="1927225"/>
          </a:xfrm>
        </p:spPr>
        <p:txBody>
          <a:bodyPr anchor="b">
            <a:noAutofit/>
          </a:bodyPr>
          <a:lstStyle>
            <a:lvl1pPr>
              <a:defRPr sz="5400" cap="all" baseline="0"/>
            </a:lvl1pPr>
          </a:lstStyle>
          <a:p>
            <a:r>
              <a:rPr lang="en-US" altLang="zh-CN" dirty="0"/>
              <a:t>Click to edit Master title style</a:t>
            </a:r>
            <a:endParaRPr lang="en-US" dirty="0"/>
          </a:p>
        </p:txBody>
      </p:sp>
      <p:sp>
        <p:nvSpPr>
          <p:cNvPr id="3" name="Subtitle 2"/>
          <p:cNvSpPr>
            <a:spLocks noGrp="1"/>
          </p:cNvSpPr>
          <p:nvPr>
            <p:ph type="subTitle" idx="1"/>
          </p:nvPr>
        </p:nvSpPr>
        <p:spPr>
          <a:xfrm>
            <a:off x="685800" y="2636912"/>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8385717A-F73B-4EC6-A425-4C73955FDB08}" type="datetimeFigureOut">
              <a:rPr lang="zh-CN" altLang="en-US" smtClean="0"/>
              <a:t>2020/3/17</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lvl1pPr>
              <a:defRPr>
                <a:latin typeface="宋体" pitchFamily="2" charset="-122"/>
                <a:ea typeface="宋体" pitchFamily="2" charset="-122"/>
              </a:defRPr>
            </a:lvl1pPr>
          </a:lstStyle>
          <a:p>
            <a:r>
              <a:rPr lang="zh-CN" altLang="en-US" dirty="0">
                <a:latin typeface="宋体" pitchFamily="2" charset="-122"/>
                <a:ea typeface="宋体" pitchFamily="2" charset="-122"/>
              </a:rPr>
              <a:t>模式识别</a:t>
            </a:r>
            <a:endParaRPr lang="zh-CN" altLang="en-US" dirty="0"/>
          </a:p>
        </p:txBody>
      </p:sp>
      <p:cxnSp>
        <p:nvCxnSpPr>
          <p:cNvPr id="8" name="Straight Connector 7"/>
          <p:cNvCxnSpPr/>
          <p:nvPr/>
        </p:nvCxnSpPr>
        <p:spPr>
          <a:xfrm>
            <a:off x="685800" y="2564904"/>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ubtitle 2"/>
          <p:cNvSpPr txBox="1">
            <a:spLocks/>
          </p:cNvSpPr>
          <p:nvPr userDrawn="1"/>
        </p:nvSpPr>
        <p:spPr>
          <a:xfrm>
            <a:off x="2486" y="-27384"/>
            <a:ext cx="4569514" cy="836712"/>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algn="dist"/>
            <a:r>
              <a:rPr lang="zh-CN" altLang="en-US" sz="1800" b="1" dirty="0">
                <a:solidFill>
                  <a:schemeClr val="tx1">
                    <a:lumMod val="65000"/>
                    <a:lumOff val="35000"/>
                  </a:schemeClr>
                </a:solidFill>
                <a:latin typeface="黑体" pitchFamily="2" charset="-122"/>
                <a:ea typeface="黑体" pitchFamily="2" charset="-122"/>
              </a:rPr>
              <a:t>工业和信息化部“十二五”规划教材</a:t>
            </a:r>
            <a:endParaRPr lang="en-US" altLang="zh-CN" sz="1800" b="1" dirty="0">
              <a:solidFill>
                <a:schemeClr val="tx1">
                  <a:lumMod val="65000"/>
                  <a:lumOff val="35000"/>
                </a:schemeClr>
              </a:solidFill>
              <a:latin typeface="黑体" pitchFamily="2" charset="-122"/>
              <a:ea typeface="黑体" pitchFamily="2" charset="-122"/>
            </a:endParaRPr>
          </a:p>
          <a:p>
            <a:pPr algn="dist"/>
            <a:r>
              <a:rPr lang="zh-CN" altLang="en-US" sz="1800" b="1" dirty="0">
                <a:solidFill>
                  <a:schemeClr val="tx1">
                    <a:lumMod val="65000"/>
                    <a:lumOff val="35000"/>
                  </a:schemeClr>
                </a:solidFill>
                <a:latin typeface="黑体" pitchFamily="2" charset="-122"/>
                <a:ea typeface="黑体" pitchFamily="2" charset="-122"/>
              </a:rPr>
              <a:t>“十二五”国家重点图书出版规划项目</a:t>
            </a:r>
          </a:p>
        </p:txBody>
      </p:sp>
      <p:sp>
        <p:nvSpPr>
          <p:cNvPr id="10" name="Rectangle 9"/>
          <p:cNvSpPr/>
          <p:nvPr userDrawn="1"/>
        </p:nvSpPr>
        <p:spPr>
          <a:xfrm>
            <a:off x="6228183" y="6021288"/>
            <a:ext cx="2874505" cy="830997"/>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ISBN 978-7-5603-4763-9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8385717A-F73B-4EC6-A425-4C73955FDB08}" type="datetimeFigureOut">
              <a:rPr lang="zh-CN" altLang="en-US" smtClean="0"/>
              <a:t>2020/3/17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7" name="Rectangle 6"/>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385717A-F73B-4EC6-A425-4C73955FDB08}" type="datetimeFigureOut">
              <a:rPr lang="zh-CN" altLang="en-US" smtClean="0"/>
              <a:t>2020/3/17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23850" y="260350"/>
            <a:ext cx="8496300" cy="909638"/>
          </a:xfrm>
        </p:spPr>
        <p:txBody>
          <a:bodyPr/>
          <a:lstStyle/>
          <a:p>
            <a:r>
              <a:rPr lang="zh-CN" altLang="en-US"/>
              <a:t>单击此处编辑母版标题样式</a:t>
            </a:r>
          </a:p>
        </p:txBody>
      </p:sp>
      <p:sp>
        <p:nvSpPr>
          <p:cNvPr id="3" name="内容占位符 2"/>
          <p:cNvSpPr>
            <a:spLocks noGrp="1"/>
          </p:cNvSpPr>
          <p:nvPr>
            <p:ph sz="quarter" idx="1"/>
          </p:nvPr>
        </p:nvSpPr>
        <p:spPr>
          <a:xfrm>
            <a:off x="323850" y="1557338"/>
            <a:ext cx="4171950" cy="2443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557338"/>
            <a:ext cx="4171950" cy="2443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23850" y="4152900"/>
            <a:ext cx="4171950" cy="2444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152900"/>
            <a:ext cx="4171950" cy="2444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8216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277813"/>
            <a:ext cx="8435975" cy="9906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250825" y="1412875"/>
            <a:ext cx="8713788" cy="255111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250825" y="4116388"/>
            <a:ext cx="8713788" cy="25527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004129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277813"/>
            <a:ext cx="8435975" cy="9906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250825" y="1412875"/>
            <a:ext cx="4279900" cy="525621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83125" y="1412875"/>
            <a:ext cx="4281488" cy="255111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683125" y="4116388"/>
            <a:ext cx="4281488" cy="25527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060845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3181792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946948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7BF96C4-D820-4CF2-AA2F-B0EAC74A149D}" type="datetimeFigureOut">
              <a:rPr lang="zh-CN" altLang="en-US" smtClean="0"/>
              <a:t>2020/3/17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875277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87BF96C4-D820-4CF2-AA2F-B0EAC74A149D}" type="datetimeFigureOut">
              <a:rPr lang="zh-CN" altLang="en-US" smtClean="0"/>
              <a:t>2020/3/17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250804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87BF96C4-D820-4CF2-AA2F-B0EAC74A149D}" type="datetimeFigureOut">
              <a:rPr lang="zh-CN" altLang="en-US" smtClean="0"/>
              <a:t>2020/3/17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73548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mj-lt"/>
                <a:ea typeface="黑体" pitchFamily="2" charset="-122"/>
              </a:defRPr>
            </a:lvl1pPr>
          </a:lstStyle>
          <a:p>
            <a:r>
              <a:rPr lang="en-US" altLang="zh-CN" dirty="0"/>
              <a:t>Click to edit Master title style</a:t>
            </a:r>
            <a:endParaRPr lang="en-US" dirty="0"/>
          </a:p>
        </p:txBody>
      </p:sp>
      <p:sp>
        <p:nvSpPr>
          <p:cNvPr id="3" name="Content Placeholder 2"/>
          <p:cNvSpPr>
            <a:spLocks noGrp="1"/>
          </p:cNvSpPr>
          <p:nvPr>
            <p:ph idx="1" hasCustomPrompt="1"/>
          </p:nvPr>
        </p:nvSpPr>
        <p:spPr/>
        <p:txBody>
          <a:bodyPr/>
          <a:lstStyle>
            <a:lvl1pPr marL="182880" indent="-182880">
              <a:buClr>
                <a:srgbClr val="002060"/>
              </a:buClr>
              <a:buSzPct val="80000"/>
              <a:buFont typeface="Wingdings" pitchFamily="2" charset="2"/>
              <a:buChar char="p"/>
              <a:defRPr sz="2800">
                <a:latin typeface="+mj-lt"/>
                <a:ea typeface="宋体" pitchFamily="2" charset="-122"/>
              </a:defRPr>
            </a:lvl1pPr>
            <a:lvl2pPr marL="457200" indent="-182880">
              <a:buClr>
                <a:srgbClr val="002060"/>
              </a:buClr>
              <a:buSzPct val="80000"/>
              <a:buFont typeface="Wingdings" pitchFamily="2" charset="2"/>
              <a:buChar char="Ø"/>
              <a:defRPr sz="2400">
                <a:latin typeface="+mj-lt"/>
                <a:ea typeface="宋体" pitchFamily="2" charset="-122"/>
              </a:defRPr>
            </a:lvl2pPr>
            <a:lvl3pPr marL="731520" indent="-182880">
              <a:buClr>
                <a:srgbClr val="002060"/>
              </a:buClr>
              <a:buFont typeface="Arial" pitchFamily="34" charset="0"/>
              <a:buChar char="•"/>
              <a:defRPr sz="2000">
                <a:latin typeface="+mj-lt"/>
                <a:ea typeface="宋体" pitchFamily="2" charset="-122"/>
              </a:defRPr>
            </a:lvl3pPr>
            <a:lvl4pPr>
              <a:buClr>
                <a:srgbClr val="002060"/>
              </a:buClr>
              <a:defRPr sz="1800">
                <a:latin typeface="+mj-lt"/>
                <a:ea typeface="宋体" pitchFamily="2" charset="-122"/>
              </a:defRPr>
            </a:lvl4pPr>
            <a:lvl5pPr>
              <a:defRPr sz="1600">
                <a:latin typeface="+mj-lt"/>
                <a:ea typeface="宋体" pitchFamily="2" charset="-122"/>
              </a:defRPr>
            </a:lvl5pPr>
          </a:lstStyle>
          <a:p>
            <a:pPr lvl="0"/>
            <a:r>
              <a:rPr lang="en-US" altLang="zh-CN" dirty="0"/>
              <a:t>  Click to edit Master text styles</a:t>
            </a:r>
          </a:p>
          <a:p>
            <a:pPr lvl="1"/>
            <a:r>
              <a:rPr lang="en-US" altLang="zh-CN" dirty="0"/>
              <a:t> Second level</a:t>
            </a:r>
          </a:p>
          <a:p>
            <a:pPr lvl="2"/>
            <a:r>
              <a:rPr lang="en-US" altLang="zh-CN" dirty="0"/>
              <a:t> Third level</a:t>
            </a:r>
          </a:p>
          <a:p>
            <a:pPr lvl="3"/>
            <a:r>
              <a:rPr lang="en-US" altLang="zh-CN" dirty="0"/>
              <a:t> Fourth level</a:t>
            </a:r>
          </a:p>
          <a:p>
            <a:pPr lvl="4"/>
            <a:r>
              <a:rPr lang="en-US" altLang="zh-CN" dirty="0"/>
              <a:t> Fifth level</a:t>
            </a:r>
            <a:endParaRPr lang="en-US" dirty="0"/>
          </a:p>
        </p:txBody>
      </p:sp>
      <p:sp>
        <p:nvSpPr>
          <p:cNvPr id="4" name="Date Placeholder 3"/>
          <p:cNvSpPr>
            <a:spLocks noGrp="1"/>
          </p:cNvSpPr>
          <p:nvPr>
            <p:ph type="dt" sz="half" idx="10"/>
          </p:nvPr>
        </p:nvSpPr>
        <p:spPr/>
        <p:txBody>
          <a:bodyPr/>
          <a:lstStyle/>
          <a:p>
            <a:fld id="{8385717A-F73B-4EC6-A425-4C73955FDB08}" type="datetimeFigureOut">
              <a:rPr lang="zh-CN" altLang="en-US" smtClean="0"/>
              <a:t>2020/3/17</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8" name="Rectangle 7"/>
          <p:cNvSpPr/>
          <p:nvPr userDrawn="1"/>
        </p:nvSpPr>
        <p:spPr>
          <a:xfrm>
            <a:off x="0" y="0"/>
            <a:ext cx="3903633" cy="369332"/>
          </a:xfrm>
          <a:prstGeom prst="rect">
            <a:avLst/>
          </a:prstGeom>
        </p:spPr>
        <p:txBody>
          <a:bodyPr wrap="none">
            <a:spAutoFit/>
          </a:bodyPr>
          <a:lstStyle/>
          <a:p>
            <a:pPr algn="dist"/>
            <a:r>
              <a:rPr lang="zh-CN" altLang="en-US" sz="1800" b="1" dirty="0">
                <a:solidFill>
                  <a:schemeClr val="tx1">
                    <a:lumMod val="50000"/>
                    <a:lumOff val="50000"/>
                  </a:schemeClr>
                </a:solidFill>
                <a:latin typeface="黑体" pitchFamily="2" charset="-122"/>
                <a:ea typeface="黑体" pitchFamily="2" charset="-122"/>
              </a:rPr>
              <a:t>工业和信息化部“十二五”规划教材</a:t>
            </a:r>
            <a:endParaRPr lang="en-US" altLang="zh-CN" sz="1800" b="1" dirty="0">
              <a:solidFill>
                <a:schemeClr val="tx1">
                  <a:lumMod val="50000"/>
                  <a:lumOff val="50000"/>
                </a:schemeClr>
              </a:solidFill>
              <a:latin typeface="黑体" pitchFamily="2" charset="-122"/>
              <a:ea typeface="黑体" pitchFamily="2" charset="-122"/>
            </a:endParaRPr>
          </a:p>
        </p:txBody>
      </p:sp>
      <p:sp>
        <p:nvSpPr>
          <p:cNvPr id="9" name="Rectangle 8"/>
          <p:cNvSpPr/>
          <p:nvPr userDrawn="1"/>
        </p:nvSpPr>
        <p:spPr>
          <a:xfrm>
            <a:off x="6228183" y="6021288"/>
            <a:ext cx="2874505" cy="830997"/>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rPr>
              <a:t>哈尔滨工业大学 计算机学院 </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endParaRPr>
          </a:p>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rPr>
              <a:t>模式识别与智能系统研究中心</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endParaRPr>
          </a:p>
          <a:p>
            <a:pPr lvl="0" algn="ctr"/>
            <a:r>
              <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rPr>
              <a:t>ISBN 978-7-5603-4763-9</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87BF96C4-D820-4CF2-AA2F-B0EAC74A149D}" type="datetimeFigureOut">
              <a:rPr lang="zh-CN" altLang="en-US" smtClean="0"/>
              <a:t>2020/3/17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601553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F96C4-D820-4CF2-AA2F-B0EAC74A149D}" type="datetimeFigureOut">
              <a:rPr lang="zh-CN" altLang="en-US" smtClean="0"/>
              <a:t>2020/3/17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698154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7BF96C4-D820-4CF2-AA2F-B0EAC74A149D}" type="datetimeFigureOut">
              <a:rPr lang="zh-CN" altLang="en-US" smtClean="0"/>
              <a:t>2020/3/17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3232219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7BF96C4-D820-4CF2-AA2F-B0EAC74A149D}" type="datetimeFigureOut">
              <a:rPr lang="zh-CN" altLang="en-US" smtClean="0"/>
              <a:t>2020/3/17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14883041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942498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64626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ltLang="zh-CN"/>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385717A-F73B-4EC6-A425-4C73955FDB08}" type="datetimeFigureOut">
              <a:rPr lang="zh-CN" altLang="en-US" smtClean="0"/>
              <a:t>2020/3/17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mj-lt"/>
                <a:ea typeface="黑体" pitchFamily="2" charset="-122"/>
                <a:cs typeface="Times New Roman" pitchFamily="18" charset="0"/>
              </a:defRPr>
            </a:lvl1pPr>
          </a:lstStyle>
          <a:p>
            <a:r>
              <a:rPr lang="en-US" altLang="zh-CN" dirty="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atin typeface="Times New Roman" pitchFamily="18" charset="0"/>
                <a:ea typeface="宋体" pitchFamily="2" charset="-122"/>
                <a:cs typeface="Times New Roman" pitchFamily="18" charset="0"/>
              </a:defRPr>
            </a:lvl1pPr>
            <a:lvl2pPr>
              <a:defRPr sz="2400">
                <a:latin typeface="Times New Roman" pitchFamily="18" charset="0"/>
                <a:ea typeface="宋体" pitchFamily="2" charset="-122"/>
                <a:cs typeface="Times New Roman" pitchFamily="18" charset="0"/>
              </a:defRPr>
            </a:lvl2pPr>
            <a:lvl3pPr>
              <a:defRPr sz="2000">
                <a:latin typeface="Times New Roman" pitchFamily="18" charset="0"/>
                <a:ea typeface="宋体" pitchFamily="2" charset="-122"/>
                <a:cs typeface="Times New Roman" pitchFamily="18" charset="0"/>
              </a:defRPr>
            </a:lvl3pPr>
            <a:lvl4pPr>
              <a:defRPr sz="1800">
                <a:latin typeface="Times New Roman" pitchFamily="18" charset="0"/>
                <a:ea typeface="宋体" pitchFamily="2" charset="-122"/>
                <a:cs typeface="Times New Roman" pitchFamily="18" charset="0"/>
              </a:defRPr>
            </a:lvl4pPr>
            <a:lvl5pPr>
              <a:defRPr sz="1800">
                <a:latin typeface="Times New Roman" pitchFamily="18" charset="0"/>
                <a:ea typeface="宋体" pitchFamily="2" charset="-122"/>
                <a:cs typeface="Times New Roman" pitchFamily="18" charset="0"/>
              </a:defRPr>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atin typeface="Times New Roman" pitchFamily="18" charset="0"/>
                <a:ea typeface="宋体" pitchFamily="2" charset="-122"/>
                <a:cs typeface="Times New Roman" pitchFamily="18" charset="0"/>
              </a:defRPr>
            </a:lvl1pPr>
            <a:lvl2pPr>
              <a:defRPr sz="2400">
                <a:latin typeface="Times New Roman" pitchFamily="18" charset="0"/>
                <a:ea typeface="宋体" pitchFamily="2" charset="-122"/>
                <a:cs typeface="Times New Roman" pitchFamily="18" charset="0"/>
              </a:defRPr>
            </a:lvl2pPr>
            <a:lvl3pPr>
              <a:defRPr sz="2000">
                <a:latin typeface="Times New Roman" pitchFamily="18" charset="0"/>
                <a:ea typeface="宋体" pitchFamily="2" charset="-122"/>
                <a:cs typeface="Times New Roman" pitchFamily="18" charset="0"/>
              </a:defRPr>
            </a:lvl3pPr>
            <a:lvl4pPr>
              <a:defRPr sz="1800">
                <a:latin typeface="Times New Roman" pitchFamily="18" charset="0"/>
                <a:ea typeface="宋体" pitchFamily="2" charset="-122"/>
                <a:cs typeface="Times New Roman" pitchFamily="18" charset="0"/>
              </a:defRPr>
            </a:lvl4pPr>
            <a:lvl5pPr>
              <a:defRPr sz="1800">
                <a:latin typeface="Times New Roman" pitchFamily="18" charset="0"/>
                <a:ea typeface="宋体" pitchFamily="2" charset="-122"/>
                <a:cs typeface="Times New Roman" pitchFamily="18" charset="0"/>
              </a:defRPr>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8385717A-F73B-4EC6-A425-4C73955FDB08}" type="datetimeFigureOut">
              <a:rPr lang="zh-CN" altLang="en-US" smtClean="0"/>
              <a:t>2020/3/17</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8" name="Rectangle 7"/>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2">
                  <a:lumMod val="20000"/>
                  <a:lumOff val="80000"/>
                </a:schemeClr>
              </a:solidFill>
              <a:effectLst>
                <a:innerShdw blurRad="69850" dist="43180" dir="5400000">
                  <a:srgbClr val="000000">
                    <a:alpha val="65000"/>
                  </a:srgbClr>
                </a:innerShdw>
              </a:effectLst>
            </a:endParaRPr>
          </a:p>
        </p:txBody>
      </p:sp>
      <p:sp>
        <p:nvSpPr>
          <p:cNvPr id="9" name="Rectangle 8"/>
          <p:cNvSpPr/>
          <p:nvPr userDrawn="1"/>
        </p:nvSpPr>
        <p:spPr>
          <a:xfrm>
            <a:off x="9063" y="0"/>
            <a:ext cx="3903633" cy="369332"/>
          </a:xfrm>
          <a:prstGeom prst="rect">
            <a:avLst/>
          </a:prstGeom>
        </p:spPr>
        <p:txBody>
          <a:bodyPr wrap="none">
            <a:spAutoFit/>
          </a:bodyPr>
          <a:lstStyle/>
          <a:p>
            <a:pPr algn="dist"/>
            <a:r>
              <a:rPr lang="zh-CN" altLang="en-US" sz="1800" b="1" dirty="0">
                <a:solidFill>
                  <a:schemeClr val="tx1">
                    <a:lumMod val="50000"/>
                    <a:lumOff val="50000"/>
                  </a:schemeClr>
                </a:solidFill>
                <a:latin typeface="黑体" pitchFamily="2" charset="-122"/>
                <a:ea typeface="黑体" pitchFamily="2" charset="-122"/>
              </a:rPr>
              <a:t>工业和信息化部“十二五”规划教材</a:t>
            </a:r>
            <a:endParaRPr lang="en-US" altLang="zh-CN" sz="1800" b="1" dirty="0">
              <a:solidFill>
                <a:schemeClr val="tx1">
                  <a:lumMod val="50000"/>
                  <a:lumOff val="50000"/>
                </a:schemeClr>
              </a:solidFill>
              <a:latin typeface="黑体" pitchFamily="2" charset="-122"/>
              <a:ea typeface="黑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mj-lt"/>
                <a:ea typeface="宋体" pitchFamily="2" charset="-122"/>
              </a:defRPr>
            </a:lvl1p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1"/>
                </a:solidFill>
                <a:latin typeface="+mj-lt"/>
                <a:ea typeface="宋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atin typeface="+mj-lt"/>
                <a:ea typeface="宋体" pitchFamily="2" charset="-122"/>
              </a:defRPr>
            </a:lvl1pPr>
            <a:lvl2pPr>
              <a:defRPr sz="2000">
                <a:latin typeface="+mj-lt"/>
                <a:ea typeface="宋体" pitchFamily="2" charset="-122"/>
              </a:defRPr>
            </a:lvl2pPr>
            <a:lvl3pPr>
              <a:defRPr sz="1800">
                <a:latin typeface="+mj-lt"/>
                <a:ea typeface="宋体" pitchFamily="2" charset="-122"/>
              </a:defRPr>
            </a:lvl3pPr>
            <a:lvl4pPr>
              <a:defRPr sz="1600">
                <a:latin typeface="+mj-lt"/>
                <a:ea typeface="宋体" pitchFamily="2" charset="-122"/>
              </a:defRPr>
            </a:lvl4pPr>
            <a:lvl5pPr>
              <a:defRPr sz="1600">
                <a:latin typeface="+mj-lt"/>
                <a:ea typeface="宋体" pitchFamily="2" charset="-122"/>
              </a:defRPr>
            </a:lvl5pPr>
            <a:lvl6pPr>
              <a:defRPr sz="1600"/>
            </a:lvl6pPr>
            <a:lvl7pPr>
              <a:defRPr sz="1600"/>
            </a:lvl7pPr>
            <a:lvl8pPr>
              <a:defRPr sz="1600"/>
            </a:lvl8pPr>
            <a:lvl9pPr>
              <a:defRPr sz="16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1"/>
                </a:solidFill>
                <a:latin typeface="+mj-lt"/>
                <a:ea typeface="宋体" pitchFamily="2"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atin typeface="+mj-lt"/>
                <a:ea typeface="宋体" pitchFamily="2" charset="-122"/>
              </a:defRPr>
            </a:lvl1pPr>
            <a:lvl2pPr>
              <a:defRPr sz="2000">
                <a:latin typeface="+mj-lt"/>
                <a:ea typeface="宋体" pitchFamily="2" charset="-122"/>
              </a:defRPr>
            </a:lvl2pPr>
            <a:lvl3pPr>
              <a:defRPr sz="1800">
                <a:latin typeface="+mj-lt"/>
                <a:ea typeface="宋体" pitchFamily="2" charset="-122"/>
              </a:defRPr>
            </a:lvl3pPr>
            <a:lvl4pPr>
              <a:defRPr sz="1600">
                <a:latin typeface="+mj-lt"/>
                <a:ea typeface="宋体" pitchFamily="2" charset="-122"/>
              </a:defRPr>
            </a:lvl4pPr>
            <a:lvl5pPr>
              <a:defRPr sz="1600">
                <a:latin typeface="+mj-lt"/>
                <a:ea typeface="宋体" pitchFamily="2" charset="-122"/>
              </a:defRPr>
            </a:lvl5pPr>
            <a:lvl6pPr>
              <a:defRPr sz="1600"/>
            </a:lvl6pPr>
            <a:lvl7pPr>
              <a:defRPr sz="1600"/>
            </a:lvl7pPr>
            <a:lvl8pPr>
              <a:defRPr sz="1600"/>
            </a:lvl8pPr>
            <a:lvl9pPr>
              <a:defRPr sz="16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7" name="Date Placeholder 6"/>
          <p:cNvSpPr>
            <a:spLocks noGrp="1"/>
          </p:cNvSpPr>
          <p:nvPr>
            <p:ph type="dt" sz="half" idx="10"/>
          </p:nvPr>
        </p:nvSpPr>
        <p:spPr/>
        <p:txBody>
          <a:bodyPr/>
          <a:lstStyle/>
          <a:p>
            <a:fld id="{8385717A-F73B-4EC6-A425-4C73955FDB08}" type="datetimeFigureOut">
              <a:rPr lang="zh-CN" altLang="en-US" smtClean="0"/>
              <a:t>2020/3/17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957937D-F794-402F-BD26-F6FA2B352968}"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mj-lt"/>
                <a:ea typeface="宋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mj-lt"/>
              <a:ea typeface="宋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mj-lt"/>
                <a:ea typeface="宋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latin typeface="+mj-lt"/>
              <a:ea typeface="宋体" pitchFamily="2" charset="-122"/>
            </a:endParaRPr>
          </a:p>
        </p:txBody>
      </p:sp>
      <p:sp>
        <p:nvSpPr>
          <p:cNvPr id="13" name="Rectangle 12"/>
          <p:cNvSpPr/>
          <p:nvPr userDrawn="1"/>
        </p:nvSpPr>
        <p:spPr>
          <a:xfrm>
            <a:off x="9063" y="0"/>
            <a:ext cx="3903633" cy="369332"/>
          </a:xfrm>
          <a:prstGeom prst="rect">
            <a:avLst/>
          </a:prstGeom>
        </p:spPr>
        <p:txBody>
          <a:bodyPr wrap="none">
            <a:spAutoFit/>
          </a:bodyPr>
          <a:lstStyle/>
          <a:p>
            <a:pPr algn="dist"/>
            <a:r>
              <a:rPr lang="zh-CN" altLang="en-US" sz="1800" b="1" dirty="0">
                <a:solidFill>
                  <a:schemeClr val="tx1">
                    <a:lumMod val="50000"/>
                    <a:lumOff val="50000"/>
                  </a:schemeClr>
                </a:solidFill>
                <a:latin typeface="黑体" pitchFamily="2" charset="-122"/>
                <a:ea typeface="黑体" pitchFamily="2" charset="-122"/>
              </a:rPr>
              <a:t>工业和信息化部“十二五”规划教材</a:t>
            </a:r>
            <a:endParaRPr lang="en-US" altLang="zh-CN" sz="1800" b="1" dirty="0">
              <a:solidFill>
                <a:schemeClr val="tx1">
                  <a:lumMod val="50000"/>
                  <a:lumOff val="50000"/>
                </a:schemeClr>
              </a:solidFill>
              <a:latin typeface="黑体" pitchFamily="2" charset="-122"/>
              <a:ea typeface="黑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385717A-F73B-4EC6-A425-4C73955FDB08}" type="datetimeFigureOut">
              <a:rPr lang="zh-CN" altLang="en-US" smtClean="0"/>
              <a:t>2020/3/17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6" name="Rectangle 5"/>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5717A-F73B-4EC6-A425-4C73955FDB08}" type="datetimeFigureOut">
              <a:rPr lang="zh-CN" altLang="en-US" smtClean="0"/>
              <a:t>2020/3/17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5" name="Rectangle 4"/>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385717A-F73B-4EC6-A425-4C73955FDB08}" type="datetimeFigureOut">
              <a:rPr lang="zh-CN" altLang="en-US" smtClean="0"/>
              <a:t>2020/3/17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57937D-F794-402F-BD26-F6FA2B352968}"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385717A-F73B-4EC6-A425-4C73955FDB08}" type="datetimeFigureOut">
              <a:rPr lang="zh-CN" altLang="en-US" smtClean="0"/>
              <a:t>2020/3/17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8" name="Rectangle 7"/>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385717A-F73B-4EC6-A425-4C73955FDB08}" type="datetimeFigureOut">
              <a:rPr lang="zh-CN" altLang="en-US" smtClean="0"/>
              <a:t>2020/3/17</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r>
              <a:rPr lang="zh-CN" altLang="en-US" dirty="0"/>
              <a:t>模式识别</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10" r:id="rId12"/>
    <p:sldLayoutId id="2147483711" r:id="rId13"/>
    <p:sldLayoutId id="2147483712" r:id="rId14"/>
  </p:sldLayoutIdLst>
  <p:txStyles>
    <p:titleStyle>
      <a:lvl1pPr algn="l" defTabSz="914400" rtl="0" eaLnBrk="1" latinLnBrk="0" hangingPunct="1">
        <a:spcBef>
          <a:spcPct val="0"/>
        </a:spcBef>
        <a:buNone/>
        <a:defRPr sz="4000" kern="1200" spc="-100" baseline="0">
          <a:solidFill>
            <a:schemeClr val="tx1"/>
          </a:solidFill>
          <a:latin typeface="+mj-lt"/>
          <a:ea typeface="黑体" pitchFamily="2" charset="-122"/>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F96C4-D820-4CF2-AA2F-B0EAC74A149D}" type="datetimeFigureOut">
              <a:rPr lang="zh-CN" altLang="en-US" smtClean="0"/>
              <a:t>2020/3/17</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41497442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27.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oleObject" Target="../embeddings/oleObject23.bin"/><Relationship Id="rId17" Type="http://schemas.openxmlformats.org/officeDocument/2006/relationships/image" Target="../media/image50.png"/><Relationship Id="rId2" Type="http://schemas.openxmlformats.org/officeDocument/2006/relationships/slideLayout" Target="../slideLayouts/slideLayout2.xml"/><Relationship Id="rId16" Type="http://schemas.openxmlformats.org/officeDocument/2006/relationships/image" Target="../media/image49.png"/><Relationship Id="rId1" Type="http://schemas.openxmlformats.org/officeDocument/2006/relationships/vmlDrawing" Target="../drawings/vmlDrawing6.vml"/><Relationship Id="rId6" Type="http://schemas.openxmlformats.org/officeDocument/2006/relationships/image" Target="../media/image25.wmf"/><Relationship Id="rId11" Type="http://schemas.openxmlformats.org/officeDocument/2006/relationships/image" Target="../media/image48.png"/><Relationship Id="rId5" Type="http://schemas.openxmlformats.org/officeDocument/2006/relationships/oleObject" Target="../embeddings/oleObject21.bin"/><Relationship Id="rId15" Type="http://schemas.openxmlformats.org/officeDocument/2006/relationships/image" Target="../media/image28.emf"/><Relationship Id="rId10" Type="http://schemas.openxmlformats.org/officeDocument/2006/relationships/image" Target="../media/image47.png"/><Relationship Id="rId4" Type="http://schemas.openxmlformats.org/officeDocument/2006/relationships/image" Target="../media/image24.wmf"/><Relationship Id="rId9" Type="http://schemas.openxmlformats.org/officeDocument/2006/relationships/image" Target="../media/image46.png"/><Relationship Id="rId14"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6.png"/><Relationship Id="rId18" Type="http://schemas.openxmlformats.org/officeDocument/2006/relationships/image" Target="../media/image32.wmf"/><Relationship Id="rId3" Type="http://schemas.openxmlformats.org/officeDocument/2006/relationships/oleObject" Target="../embeddings/oleObject25.bin"/><Relationship Id="rId7" Type="http://schemas.openxmlformats.org/officeDocument/2006/relationships/image" Target="../media/image55.png"/><Relationship Id="rId12" Type="http://schemas.openxmlformats.org/officeDocument/2006/relationships/image" Target="../media/image49.png"/><Relationship Id="rId17" Type="http://schemas.openxmlformats.org/officeDocument/2006/relationships/oleObject" Target="../embeddings/oleObject29.bin"/><Relationship Id="rId2" Type="http://schemas.openxmlformats.org/officeDocument/2006/relationships/slideLayout" Target="../slideLayouts/slideLayout2.xml"/><Relationship Id="rId16" Type="http://schemas.openxmlformats.org/officeDocument/2006/relationships/image" Target="../media/image57.png"/><Relationship Id="rId1" Type="http://schemas.openxmlformats.org/officeDocument/2006/relationships/vmlDrawing" Target="../drawings/vmlDrawing7.vml"/><Relationship Id="rId6" Type="http://schemas.openxmlformats.org/officeDocument/2006/relationships/image" Target="../media/image26.wmf"/><Relationship Id="rId11" Type="http://schemas.openxmlformats.org/officeDocument/2006/relationships/image" Target="../media/image30.emf"/><Relationship Id="rId5" Type="http://schemas.openxmlformats.org/officeDocument/2006/relationships/oleObject" Target="../embeddings/oleObject22.bin"/><Relationship Id="rId15" Type="http://schemas.openxmlformats.org/officeDocument/2006/relationships/image" Target="../media/image31.wmf"/><Relationship Id="rId10" Type="http://schemas.openxmlformats.org/officeDocument/2006/relationships/oleObject" Target="../embeddings/oleObject27.bin"/><Relationship Id="rId4" Type="http://schemas.openxmlformats.org/officeDocument/2006/relationships/image" Target="../media/image24.wmf"/><Relationship Id="rId9" Type="http://schemas.openxmlformats.org/officeDocument/2006/relationships/image" Target="../media/image29.wmf"/><Relationship Id="rId14"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4.emf"/><Relationship Id="rId11" Type="http://schemas.openxmlformats.org/officeDocument/2006/relationships/image" Target="../media/image37.emf"/><Relationship Id="rId5" Type="http://schemas.openxmlformats.org/officeDocument/2006/relationships/oleObject" Target="../embeddings/oleObject31.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39.bin"/><Relationship Id="rId18" Type="http://schemas.openxmlformats.org/officeDocument/2006/relationships/image" Target="../media/image163.png"/><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2.wmf"/><Relationship Id="rId17" Type="http://schemas.openxmlformats.org/officeDocument/2006/relationships/image" Target="../media/image162.png"/><Relationship Id="rId2" Type="http://schemas.openxmlformats.org/officeDocument/2006/relationships/slideLayout" Target="../slideLayouts/slideLayout2.xml"/><Relationship Id="rId16" Type="http://schemas.openxmlformats.org/officeDocument/2006/relationships/image" Target="../media/image44.wmf"/><Relationship Id="rId20" Type="http://schemas.openxmlformats.org/officeDocument/2006/relationships/image" Target="../media/image45.wmf"/><Relationship Id="rId1" Type="http://schemas.openxmlformats.org/officeDocument/2006/relationships/vmlDrawing" Target="../drawings/vmlDrawing9.vml"/><Relationship Id="rId6" Type="http://schemas.openxmlformats.org/officeDocument/2006/relationships/image" Target="../media/image39.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41.wmf"/><Relationship Id="rId19" Type="http://schemas.openxmlformats.org/officeDocument/2006/relationships/oleObject" Target="../embeddings/oleObject41.bin"/><Relationship Id="rId4" Type="http://schemas.openxmlformats.org/officeDocument/2006/relationships/image" Target="../media/image38.wmf"/><Relationship Id="rId9" Type="http://schemas.openxmlformats.org/officeDocument/2006/relationships/oleObject" Target="../embeddings/oleObject37.bin"/><Relationship Id="rId14" Type="http://schemas.openxmlformats.org/officeDocument/2006/relationships/image" Target="../media/image43.wmf"/></Relationships>
</file>

<file path=ppt/slides/_rels/slide1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43.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5.bin"/></Relationships>
</file>

<file path=ppt/slides/_rels/slide15.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1.wmf"/><Relationship Id="rId5" Type="http://schemas.openxmlformats.org/officeDocument/2006/relationships/oleObject" Target="../embeddings/oleObject47.bin"/><Relationship Id="rId4" Type="http://schemas.openxmlformats.org/officeDocument/2006/relationships/image" Target="../media/image50.wmf"/></Relationships>
</file>

<file path=ppt/slides/_rels/slide16.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3.wmf"/><Relationship Id="rId5" Type="http://schemas.openxmlformats.org/officeDocument/2006/relationships/oleObject" Target="../embeddings/oleObject50.bin"/><Relationship Id="rId4" Type="http://schemas.openxmlformats.org/officeDocument/2006/relationships/image" Target="../media/image4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59.wmf"/><Relationship Id="rId18" Type="http://schemas.openxmlformats.org/officeDocument/2006/relationships/oleObject" Target="../embeddings/oleObject59.bin"/><Relationship Id="rId3" Type="http://schemas.openxmlformats.org/officeDocument/2006/relationships/notesSlide" Target="../notesSlides/notesSlide1.xml"/><Relationship Id="rId21" Type="http://schemas.openxmlformats.org/officeDocument/2006/relationships/image" Target="../media/image63.wmf"/><Relationship Id="rId7" Type="http://schemas.openxmlformats.org/officeDocument/2006/relationships/image" Target="../media/image56.wmf"/><Relationship Id="rId12" Type="http://schemas.openxmlformats.org/officeDocument/2006/relationships/oleObject" Target="../embeddings/oleObject56.bin"/><Relationship Id="rId17" Type="http://schemas.openxmlformats.org/officeDocument/2006/relationships/image" Target="../media/image61.wmf"/><Relationship Id="rId2" Type="http://schemas.openxmlformats.org/officeDocument/2006/relationships/slideLayout" Target="../slideLayouts/slideLayout2.xml"/><Relationship Id="rId16" Type="http://schemas.openxmlformats.org/officeDocument/2006/relationships/oleObject" Target="../embeddings/oleObject58.bin"/><Relationship Id="rId20" Type="http://schemas.openxmlformats.org/officeDocument/2006/relationships/oleObject" Target="../embeddings/oleObject60.bin"/><Relationship Id="rId1" Type="http://schemas.openxmlformats.org/officeDocument/2006/relationships/vmlDrawing" Target="../drawings/vmlDrawing13.vml"/><Relationship Id="rId6" Type="http://schemas.openxmlformats.org/officeDocument/2006/relationships/oleObject" Target="../embeddings/oleObject53.bin"/><Relationship Id="rId11" Type="http://schemas.openxmlformats.org/officeDocument/2006/relationships/image" Target="../media/image58.wmf"/><Relationship Id="rId5" Type="http://schemas.openxmlformats.org/officeDocument/2006/relationships/image" Target="../media/image55.wmf"/><Relationship Id="rId15" Type="http://schemas.openxmlformats.org/officeDocument/2006/relationships/image" Target="../media/image60.wmf"/><Relationship Id="rId23" Type="http://schemas.openxmlformats.org/officeDocument/2006/relationships/image" Target="../media/image64.wmf"/><Relationship Id="rId10" Type="http://schemas.openxmlformats.org/officeDocument/2006/relationships/oleObject" Target="../embeddings/oleObject55.bin"/><Relationship Id="rId19" Type="http://schemas.openxmlformats.org/officeDocument/2006/relationships/image" Target="../media/image62.wmf"/><Relationship Id="rId4" Type="http://schemas.openxmlformats.org/officeDocument/2006/relationships/oleObject" Target="../embeddings/oleObject52.bin"/><Relationship Id="rId9" Type="http://schemas.openxmlformats.org/officeDocument/2006/relationships/image" Target="../media/image57.wmf"/><Relationship Id="rId14" Type="http://schemas.openxmlformats.org/officeDocument/2006/relationships/oleObject" Target="../embeddings/oleObject57.bin"/><Relationship Id="rId22" Type="http://schemas.openxmlformats.org/officeDocument/2006/relationships/oleObject" Target="../embeddings/oleObject6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3.bin"/><Relationship Id="rId5" Type="http://schemas.openxmlformats.org/officeDocument/2006/relationships/image" Target="../media/image65.wmf"/><Relationship Id="rId4" Type="http://schemas.openxmlformats.org/officeDocument/2006/relationships/oleObject" Target="../embeddings/oleObject62.bin"/></Relationships>
</file>

<file path=ppt/slides/_rels/slide19.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71.wmf"/><Relationship Id="rId2" Type="http://schemas.openxmlformats.org/officeDocument/2006/relationships/slideLayout" Target="../slideLayouts/slideLayout2.xml"/><Relationship Id="rId16" Type="http://schemas.openxmlformats.org/officeDocument/2006/relationships/image" Target="../media/image73.wmf"/><Relationship Id="rId1" Type="http://schemas.openxmlformats.org/officeDocument/2006/relationships/vmlDrawing" Target="../drawings/vmlDrawing15.vml"/><Relationship Id="rId6" Type="http://schemas.openxmlformats.org/officeDocument/2006/relationships/image" Target="../media/image68.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67.bin"/><Relationship Id="rId14" Type="http://schemas.openxmlformats.org/officeDocument/2006/relationships/image" Target="../media/image72.wmf"/></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3.xml"/><Relationship Id="rId7" Type="http://schemas.openxmlformats.org/officeDocument/2006/relationships/image" Target="../media/image75.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72.bin"/><Relationship Id="rId5" Type="http://schemas.openxmlformats.org/officeDocument/2006/relationships/image" Target="../media/image74.wmf"/><Relationship Id="rId4" Type="http://schemas.openxmlformats.org/officeDocument/2006/relationships/oleObject" Target="../embeddings/oleObject71.bin"/><Relationship Id="rId9" Type="http://schemas.openxmlformats.org/officeDocument/2006/relationships/image" Target="../media/image76.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4.xml"/><Relationship Id="rId7" Type="http://schemas.openxmlformats.org/officeDocument/2006/relationships/image" Target="../media/image78.wmf"/><Relationship Id="rId12"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75.bin"/><Relationship Id="rId11" Type="http://schemas.openxmlformats.org/officeDocument/2006/relationships/oleObject" Target="../embeddings/oleObject77.bin"/><Relationship Id="rId5" Type="http://schemas.openxmlformats.org/officeDocument/2006/relationships/image" Target="../media/image77.wmf"/><Relationship Id="rId10" Type="http://schemas.openxmlformats.org/officeDocument/2006/relationships/image" Target="../media/image81.png"/><Relationship Id="rId4" Type="http://schemas.openxmlformats.org/officeDocument/2006/relationships/oleObject" Target="../embeddings/oleObject74.bin"/><Relationship Id="rId9" Type="http://schemas.openxmlformats.org/officeDocument/2006/relationships/image" Target="../media/image79.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notesSlide" Target="../notesSlides/notesSlide5.xml"/><Relationship Id="rId7" Type="http://schemas.openxmlformats.org/officeDocument/2006/relationships/image" Target="../media/image83.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79.bin"/><Relationship Id="rId5" Type="http://schemas.openxmlformats.org/officeDocument/2006/relationships/image" Target="../media/image82.wmf"/><Relationship Id="rId4" Type="http://schemas.openxmlformats.org/officeDocument/2006/relationships/oleObject" Target="../embeddings/oleObject78.bin"/><Relationship Id="rId9" Type="http://schemas.openxmlformats.org/officeDocument/2006/relationships/image" Target="../media/image80.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87.wmf"/><Relationship Id="rId3" Type="http://schemas.openxmlformats.org/officeDocument/2006/relationships/notesSlide" Target="../notesSlides/notesSlide6.xml"/><Relationship Id="rId7" Type="http://schemas.openxmlformats.org/officeDocument/2006/relationships/image" Target="../media/image84.wmf"/><Relationship Id="rId12"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82.bin"/><Relationship Id="rId11" Type="http://schemas.openxmlformats.org/officeDocument/2006/relationships/image" Target="../media/image86.wmf"/><Relationship Id="rId5" Type="http://schemas.openxmlformats.org/officeDocument/2006/relationships/image" Target="../media/image82.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85.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7.xml"/><Relationship Id="rId7" Type="http://schemas.openxmlformats.org/officeDocument/2006/relationships/image" Target="../media/image88.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87.bin"/><Relationship Id="rId5" Type="http://schemas.openxmlformats.org/officeDocument/2006/relationships/image" Target="../media/image53.wmf"/><Relationship Id="rId4" Type="http://schemas.openxmlformats.org/officeDocument/2006/relationships/oleObject" Target="../embeddings/oleObject86.bin"/><Relationship Id="rId9" Type="http://schemas.openxmlformats.org/officeDocument/2006/relationships/image" Target="../media/image89.wmf"/></Relationships>
</file>

<file path=ppt/slides/_rels/slide25.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94.bin"/><Relationship Id="rId18" Type="http://schemas.openxmlformats.org/officeDocument/2006/relationships/image" Target="../media/image96.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94.wmf"/><Relationship Id="rId17" Type="http://schemas.openxmlformats.org/officeDocument/2006/relationships/oleObject" Target="../embeddings/oleObject95.bin"/><Relationship Id="rId2" Type="http://schemas.openxmlformats.org/officeDocument/2006/relationships/slideLayout" Target="../slideLayouts/slideLayout2.xml"/><Relationship Id="rId16" Type="http://schemas.openxmlformats.org/officeDocument/2006/relationships/image" Target="../media/image112.png"/><Relationship Id="rId1" Type="http://schemas.openxmlformats.org/officeDocument/2006/relationships/vmlDrawing" Target="../drawings/vmlDrawing21.vml"/><Relationship Id="rId6" Type="http://schemas.openxmlformats.org/officeDocument/2006/relationships/image" Target="../media/image91.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image" Target="../media/image111.png"/><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92.bin"/><Relationship Id="rId14" Type="http://schemas.openxmlformats.org/officeDocument/2006/relationships/image" Target="../media/image95.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97.wmf"/><Relationship Id="rId4" Type="http://schemas.openxmlformats.org/officeDocument/2006/relationships/oleObject" Target="../embeddings/oleObject96.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9.wmf"/><Relationship Id="rId5" Type="http://schemas.openxmlformats.org/officeDocument/2006/relationships/oleObject" Target="../embeddings/oleObject98.bin"/><Relationship Id="rId4" Type="http://schemas.openxmlformats.org/officeDocument/2006/relationships/image" Target="../media/image98.wmf"/></Relationships>
</file>

<file path=ppt/slides/_rels/slide28.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1.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02.bin"/><Relationship Id="rId14" Type="http://schemas.openxmlformats.org/officeDocument/2006/relationships/image" Target="../media/image105.wmf"/></Relationships>
</file>

<file path=ppt/slides/_rels/slide29.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10.bin"/><Relationship Id="rId18" Type="http://schemas.openxmlformats.org/officeDocument/2006/relationships/image" Target="../media/image113.wmf"/><Relationship Id="rId26" Type="http://schemas.openxmlformats.org/officeDocument/2006/relationships/image" Target="../media/image117.wmf"/><Relationship Id="rId3" Type="http://schemas.openxmlformats.org/officeDocument/2006/relationships/oleObject" Target="../embeddings/oleObject105.bin"/><Relationship Id="rId21" Type="http://schemas.openxmlformats.org/officeDocument/2006/relationships/oleObject" Target="../embeddings/oleObject114.bin"/><Relationship Id="rId7" Type="http://schemas.openxmlformats.org/officeDocument/2006/relationships/oleObject" Target="../embeddings/oleObject107.bin"/><Relationship Id="rId12" Type="http://schemas.openxmlformats.org/officeDocument/2006/relationships/image" Target="../media/image110.wmf"/><Relationship Id="rId17" Type="http://schemas.openxmlformats.org/officeDocument/2006/relationships/oleObject" Target="../embeddings/oleObject112.bin"/><Relationship Id="rId25" Type="http://schemas.openxmlformats.org/officeDocument/2006/relationships/oleObject" Target="../embeddings/oleObject116.bin"/><Relationship Id="rId2" Type="http://schemas.openxmlformats.org/officeDocument/2006/relationships/slideLayout" Target="../slideLayouts/slideLayout2.xml"/><Relationship Id="rId16" Type="http://schemas.openxmlformats.org/officeDocument/2006/relationships/image" Target="../media/image112.wmf"/><Relationship Id="rId20" Type="http://schemas.openxmlformats.org/officeDocument/2006/relationships/image" Target="../media/image114.wmf"/><Relationship Id="rId1" Type="http://schemas.openxmlformats.org/officeDocument/2006/relationships/vmlDrawing" Target="../drawings/vmlDrawing25.vml"/><Relationship Id="rId6" Type="http://schemas.openxmlformats.org/officeDocument/2006/relationships/image" Target="../media/image107.wmf"/><Relationship Id="rId11" Type="http://schemas.openxmlformats.org/officeDocument/2006/relationships/oleObject" Target="../embeddings/oleObject109.bin"/><Relationship Id="rId24" Type="http://schemas.openxmlformats.org/officeDocument/2006/relationships/image" Target="../media/image116.wmf"/><Relationship Id="rId5" Type="http://schemas.openxmlformats.org/officeDocument/2006/relationships/oleObject" Target="../embeddings/oleObject106.bin"/><Relationship Id="rId15" Type="http://schemas.openxmlformats.org/officeDocument/2006/relationships/oleObject" Target="../embeddings/oleObject111.bin"/><Relationship Id="rId23" Type="http://schemas.openxmlformats.org/officeDocument/2006/relationships/oleObject" Target="../embeddings/oleObject115.bin"/><Relationship Id="rId28" Type="http://schemas.openxmlformats.org/officeDocument/2006/relationships/image" Target="../media/image118.wmf"/><Relationship Id="rId10" Type="http://schemas.openxmlformats.org/officeDocument/2006/relationships/image" Target="../media/image109.wmf"/><Relationship Id="rId19" Type="http://schemas.openxmlformats.org/officeDocument/2006/relationships/oleObject" Target="../embeddings/oleObject113.bin"/><Relationship Id="rId4" Type="http://schemas.openxmlformats.org/officeDocument/2006/relationships/image" Target="../media/image106.wmf"/><Relationship Id="rId9" Type="http://schemas.openxmlformats.org/officeDocument/2006/relationships/oleObject" Target="../embeddings/oleObject108.bin"/><Relationship Id="rId14" Type="http://schemas.openxmlformats.org/officeDocument/2006/relationships/image" Target="../media/image111.wmf"/><Relationship Id="rId22" Type="http://schemas.openxmlformats.org/officeDocument/2006/relationships/image" Target="../media/image115.wmf"/><Relationship Id="rId27" Type="http://schemas.openxmlformats.org/officeDocument/2006/relationships/oleObject" Target="../embeddings/oleObject11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20.bin"/><Relationship Id="rId13" Type="http://schemas.openxmlformats.org/officeDocument/2006/relationships/image" Target="../media/image123.wmf"/><Relationship Id="rId3" Type="http://schemas.openxmlformats.org/officeDocument/2006/relationships/notesSlide" Target="../notesSlides/notesSlide9.xml"/><Relationship Id="rId7" Type="http://schemas.openxmlformats.org/officeDocument/2006/relationships/image" Target="../media/image120.wmf"/><Relationship Id="rId12" Type="http://schemas.openxmlformats.org/officeDocument/2006/relationships/oleObject" Target="../embeddings/oleObject122.bin"/><Relationship Id="rId2" Type="http://schemas.openxmlformats.org/officeDocument/2006/relationships/slideLayout" Target="../slideLayouts/slideLayout2.xml"/><Relationship Id="rId16" Type="http://schemas.openxmlformats.org/officeDocument/2006/relationships/image" Target="../media/image125.emf"/><Relationship Id="rId1" Type="http://schemas.openxmlformats.org/officeDocument/2006/relationships/vmlDrawing" Target="../drawings/vmlDrawing26.vml"/><Relationship Id="rId6" Type="http://schemas.openxmlformats.org/officeDocument/2006/relationships/oleObject" Target="../embeddings/oleObject119.bin"/><Relationship Id="rId11" Type="http://schemas.openxmlformats.org/officeDocument/2006/relationships/image" Target="../media/image122.wmf"/><Relationship Id="rId5" Type="http://schemas.openxmlformats.org/officeDocument/2006/relationships/image" Target="../media/image119.wmf"/><Relationship Id="rId15" Type="http://schemas.openxmlformats.org/officeDocument/2006/relationships/image" Target="../media/image124.wmf"/><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21.wmf"/><Relationship Id="rId14" Type="http://schemas.openxmlformats.org/officeDocument/2006/relationships/oleObject" Target="../embeddings/oleObject12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126.emf"/><Relationship Id="rId4" Type="http://schemas.openxmlformats.org/officeDocument/2006/relationships/oleObject" Target="../embeddings/oleObject12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127.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1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129.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30.bin"/><Relationship Id="rId13" Type="http://schemas.openxmlformats.org/officeDocument/2006/relationships/image" Target="../media/image134.wmf"/><Relationship Id="rId3" Type="http://schemas.openxmlformats.org/officeDocument/2006/relationships/notesSlide" Target="../notesSlides/notesSlide11.xml"/><Relationship Id="rId7" Type="http://schemas.openxmlformats.org/officeDocument/2006/relationships/image" Target="../media/image131.wmf"/><Relationship Id="rId12"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29.bin"/><Relationship Id="rId11" Type="http://schemas.openxmlformats.org/officeDocument/2006/relationships/image" Target="../media/image133.wmf"/><Relationship Id="rId5" Type="http://schemas.openxmlformats.org/officeDocument/2006/relationships/image" Target="../media/image130.wmf"/><Relationship Id="rId10" Type="http://schemas.openxmlformats.org/officeDocument/2006/relationships/oleObject" Target="../embeddings/oleObject131.bin"/><Relationship Id="rId4" Type="http://schemas.openxmlformats.org/officeDocument/2006/relationships/oleObject" Target="../embeddings/oleObject128.bin"/><Relationship Id="rId9" Type="http://schemas.openxmlformats.org/officeDocument/2006/relationships/image" Target="../media/image132.wmf"/></Relationships>
</file>

<file path=ppt/slides/_rels/slide36.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38.bin"/><Relationship Id="rId3" Type="http://schemas.openxmlformats.org/officeDocument/2006/relationships/oleObject" Target="../embeddings/oleObject133.bin"/><Relationship Id="rId7" Type="http://schemas.openxmlformats.org/officeDocument/2006/relationships/oleObject" Target="../embeddings/oleObject135.bin"/><Relationship Id="rId12" Type="http://schemas.openxmlformats.org/officeDocument/2006/relationships/image" Target="../media/image139.wmf"/><Relationship Id="rId2" Type="http://schemas.openxmlformats.org/officeDocument/2006/relationships/slideLayout" Target="../slideLayouts/slideLayout2.xml"/><Relationship Id="rId16" Type="http://schemas.openxmlformats.org/officeDocument/2006/relationships/image" Target="../media/image141.wmf"/><Relationship Id="rId1" Type="http://schemas.openxmlformats.org/officeDocument/2006/relationships/vmlDrawing" Target="../drawings/vmlDrawing32.vml"/><Relationship Id="rId6" Type="http://schemas.openxmlformats.org/officeDocument/2006/relationships/image" Target="../media/image136.wmf"/><Relationship Id="rId11" Type="http://schemas.openxmlformats.org/officeDocument/2006/relationships/oleObject" Target="../embeddings/oleObject137.bin"/><Relationship Id="rId5" Type="http://schemas.openxmlformats.org/officeDocument/2006/relationships/oleObject" Target="../embeddings/oleObject134.bin"/><Relationship Id="rId15" Type="http://schemas.openxmlformats.org/officeDocument/2006/relationships/oleObject" Target="../embeddings/oleObject139.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36.bin"/><Relationship Id="rId14" Type="http://schemas.openxmlformats.org/officeDocument/2006/relationships/image" Target="../media/image140.wmf"/></Relationships>
</file>

<file path=ppt/slides/_rels/slide37.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40.bin"/><Relationship Id="rId7" Type="http://schemas.openxmlformats.org/officeDocument/2006/relationships/oleObject" Target="../embeddings/oleObject142.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43.wmf"/><Relationship Id="rId5" Type="http://schemas.openxmlformats.org/officeDocument/2006/relationships/oleObject" Target="../embeddings/oleObject141.bin"/><Relationship Id="rId10" Type="http://schemas.openxmlformats.org/officeDocument/2006/relationships/image" Target="../media/image145.wmf"/><Relationship Id="rId4" Type="http://schemas.openxmlformats.org/officeDocument/2006/relationships/image" Target="../media/image142.wmf"/><Relationship Id="rId9" Type="http://schemas.openxmlformats.org/officeDocument/2006/relationships/oleObject" Target="../embeddings/oleObject143.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46.emf"/></Relationships>
</file>

<file path=ppt/slides/_rels/slide39.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oleObject" Target="../embeddings/oleObject150.bin"/><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50.wmf"/><Relationship Id="rId2" Type="http://schemas.openxmlformats.org/officeDocument/2006/relationships/slideLayout" Target="../slideLayouts/slideLayout2.xml"/><Relationship Id="rId16" Type="http://schemas.openxmlformats.org/officeDocument/2006/relationships/image" Target="../media/image152.wmf"/><Relationship Id="rId1" Type="http://schemas.openxmlformats.org/officeDocument/2006/relationships/vmlDrawing" Target="../drawings/vmlDrawing35.vml"/><Relationship Id="rId6" Type="http://schemas.openxmlformats.org/officeDocument/2006/relationships/image" Target="../media/image147.w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1.bin"/><Relationship Id="rId10" Type="http://schemas.openxmlformats.org/officeDocument/2006/relationships/image" Target="../media/image149.wmf"/><Relationship Id="rId4" Type="http://schemas.openxmlformats.org/officeDocument/2006/relationships/image" Target="../media/image129.wmf"/><Relationship Id="rId9" Type="http://schemas.openxmlformats.org/officeDocument/2006/relationships/oleObject" Target="../embeddings/oleObject148.bin"/><Relationship Id="rId14" Type="http://schemas.openxmlformats.org/officeDocument/2006/relationships/image" Target="../media/image151.wmf"/></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53.emf"/></Relationships>
</file>

<file path=ppt/slides/_rels/slide41.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55.wmf"/><Relationship Id="rId5" Type="http://schemas.openxmlformats.org/officeDocument/2006/relationships/oleObject" Target="../embeddings/oleObject154.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156.bin"/></Relationships>
</file>

<file path=ppt/slides/_rels/slide42.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57.bin"/><Relationship Id="rId7"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59.wmf"/><Relationship Id="rId5" Type="http://schemas.openxmlformats.org/officeDocument/2006/relationships/oleObject" Target="../embeddings/oleObject158.bin"/><Relationship Id="rId4" Type="http://schemas.openxmlformats.org/officeDocument/2006/relationships/image" Target="../media/image158.wmf"/></Relationships>
</file>

<file path=ppt/slides/_rels/slide43.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60.bin"/><Relationship Id="rId7"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62.wmf"/><Relationship Id="rId5" Type="http://schemas.openxmlformats.org/officeDocument/2006/relationships/oleObject" Target="../embeddings/oleObject161.bin"/><Relationship Id="rId4" Type="http://schemas.openxmlformats.org/officeDocument/2006/relationships/image" Target="../media/image161.wmf"/></Relationships>
</file>

<file path=ppt/slides/_rels/slide44.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163.bin"/><Relationship Id="rId7" Type="http://schemas.openxmlformats.org/officeDocument/2006/relationships/oleObject" Target="../embeddings/oleObject165.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65.wmf"/><Relationship Id="rId5" Type="http://schemas.openxmlformats.org/officeDocument/2006/relationships/oleObject" Target="../embeddings/oleObject164.bin"/><Relationship Id="rId4" Type="http://schemas.openxmlformats.org/officeDocument/2006/relationships/image" Target="../media/image164.wmf"/></Relationships>
</file>

<file path=ppt/slides/_rels/slide45.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68.wmf"/><Relationship Id="rId5" Type="http://schemas.openxmlformats.org/officeDocument/2006/relationships/oleObject" Target="../embeddings/oleObject167.bin"/><Relationship Id="rId4" Type="http://schemas.openxmlformats.org/officeDocument/2006/relationships/image" Target="../media/image167.wmf"/></Relationships>
</file>

<file path=ppt/slides/_rels/slide46.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71.wmf"/><Relationship Id="rId5" Type="http://schemas.openxmlformats.org/officeDocument/2006/relationships/oleObject" Target="../embeddings/oleObject170.bin"/><Relationship Id="rId4" Type="http://schemas.openxmlformats.org/officeDocument/2006/relationships/image" Target="../media/image170.wmf"/></Relationships>
</file>

<file path=ppt/slides/_rels/slide47.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oleObject" Target="../embeddings/oleObject172.bin"/><Relationship Id="rId7"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74.wmf"/><Relationship Id="rId5" Type="http://schemas.openxmlformats.org/officeDocument/2006/relationships/oleObject" Target="../embeddings/oleObject173.bin"/><Relationship Id="rId4" Type="http://schemas.openxmlformats.org/officeDocument/2006/relationships/image" Target="../media/image173.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76.emf"/></Relationships>
</file>

<file path=ppt/slides/_rels/slide49.x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oleObject" Target="../embeddings/oleObject181.bin"/><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81.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78.wmf"/><Relationship Id="rId11" Type="http://schemas.openxmlformats.org/officeDocument/2006/relationships/oleObject" Target="../embeddings/oleObject180.bin"/><Relationship Id="rId5" Type="http://schemas.openxmlformats.org/officeDocument/2006/relationships/oleObject" Target="../embeddings/oleObject177.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79.bin"/><Relationship Id="rId14" Type="http://schemas.openxmlformats.org/officeDocument/2006/relationships/image" Target="../media/image182.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84.bin"/><Relationship Id="rId13" Type="http://schemas.openxmlformats.org/officeDocument/2006/relationships/image" Target="../media/image187.wmf"/><Relationship Id="rId3" Type="http://schemas.openxmlformats.org/officeDocument/2006/relationships/notesSlide" Target="../notesSlides/notesSlide12.xml"/><Relationship Id="rId7" Type="http://schemas.openxmlformats.org/officeDocument/2006/relationships/image" Target="../media/image184.wmf"/><Relationship Id="rId12" Type="http://schemas.openxmlformats.org/officeDocument/2006/relationships/oleObject" Target="../embeddings/oleObject186.bin"/><Relationship Id="rId2" Type="http://schemas.openxmlformats.org/officeDocument/2006/relationships/slideLayout" Target="../slideLayouts/slideLayout2.xml"/><Relationship Id="rId16" Type="http://schemas.openxmlformats.org/officeDocument/2006/relationships/image" Target="../media/image270.png"/><Relationship Id="rId1" Type="http://schemas.openxmlformats.org/officeDocument/2006/relationships/vmlDrawing" Target="../drawings/vmlDrawing46.vml"/><Relationship Id="rId6" Type="http://schemas.openxmlformats.org/officeDocument/2006/relationships/oleObject" Target="../embeddings/oleObject183.bin"/><Relationship Id="rId11" Type="http://schemas.openxmlformats.org/officeDocument/2006/relationships/image" Target="../media/image186.wmf"/><Relationship Id="rId5" Type="http://schemas.openxmlformats.org/officeDocument/2006/relationships/image" Target="../media/image183.wmf"/><Relationship Id="rId15" Type="http://schemas.openxmlformats.org/officeDocument/2006/relationships/image" Target="../media/image188.wmf"/><Relationship Id="rId10" Type="http://schemas.openxmlformats.org/officeDocument/2006/relationships/oleObject" Target="../embeddings/oleObject185.bin"/><Relationship Id="rId4" Type="http://schemas.openxmlformats.org/officeDocument/2006/relationships/oleObject" Target="../embeddings/oleObject182.bin"/><Relationship Id="rId9" Type="http://schemas.openxmlformats.org/officeDocument/2006/relationships/image" Target="../media/image185.wmf"/><Relationship Id="rId14" Type="http://schemas.openxmlformats.org/officeDocument/2006/relationships/oleObject" Target="../embeddings/oleObject18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90.wmf"/><Relationship Id="rId5" Type="http://schemas.openxmlformats.org/officeDocument/2006/relationships/oleObject" Target="../embeddings/oleObject189.bin"/><Relationship Id="rId4" Type="http://schemas.openxmlformats.org/officeDocument/2006/relationships/image" Target="../media/image189.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90.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92.wmf"/><Relationship Id="rId5" Type="http://schemas.openxmlformats.org/officeDocument/2006/relationships/oleObject" Target="../embeddings/oleObject191.bin"/><Relationship Id="rId4" Type="http://schemas.openxmlformats.org/officeDocument/2006/relationships/image" Target="../media/image191.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193.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oleObject" Target="../embeddings/oleObject198.bin"/><Relationship Id="rId18" Type="http://schemas.openxmlformats.org/officeDocument/2006/relationships/image" Target="../media/image201.wmf"/><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198.wmf"/><Relationship Id="rId17" Type="http://schemas.openxmlformats.org/officeDocument/2006/relationships/oleObject" Target="../embeddings/oleObject200.bin"/><Relationship Id="rId2" Type="http://schemas.openxmlformats.org/officeDocument/2006/relationships/slideLayout" Target="../slideLayouts/slideLayout2.xml"/><Relationship Id="rId16" Type="http://schemas.openxmlformats.org/officeDocument/2006/relationships/image" Target="../media/image200.wmf"/><Relationship Id="rId1" Type="http://schemas.openxmlformats.org/officeDocument/2006/relationships/vmlDrawing" Target="../drawings/vmlDrawing50.vml"/><Relationship Id="rId6" Type="http://schemas.openxmlformats.org/officeDocument/2006/relationships/image" Target="../media/image195.wmf"/><Relationship Id="rId11" Type="http://schemas.openxmlformats.org/officeDocument/2006/relationships/oleObject" Target="../embeddings/oleObject197.bin"/><Relationship Id="rId5" Type="http://schemas.openxmlformats.org/officeDocument/2006/relationships/oleObject" Target="../embeddings/oleObject194.bin"/><Relationship Id="rId15" Type="http://schemas.openxmlformats.org/officeDocument/2006/relationships/oleObject" Target="../embeddings/oleObject199.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196.bin"/><Relationship Id="rId14" Type="http://schemas.openxmlformats.org/officeDocument/2006/relationships/image" Target="../media/image199.wmf"/></Relationships>
</file>

<file path=ppt/slides/_rels/slide59.xml.rels><?xml version="1.0" encoding="UTF-8" standalone="yes"?>
<Relationships xmlns="http://schemas.openxmlformats.org/package/2006/relationships"><Relationship Id="rId8" Type="http://schemas.openxmlformats.org/officeDocument/2006/relationships/image" Target="../media/image213.png"/><Relationship Id="rId13" Type="http://schemas.openxmlformats.org/officeDocument/2006/relationships/oleObject" Target="../embeddings/oleObject203.bin"/><Relationship Id="rId18" Type="http://schemas.openxmlformats.org/officeDocument/2006/relationships/image" Target="../media/image206.wmf"/><Relationship Id="rId3" Type="http://schemas.openxmlformats.org/officeDocument/2006/relationships/image" Target="../media/image208.png"/><Relationship Id="rId7" Type="http://schemas.openxmlformats.org/officeDocument/2006/relationships/image" Target="../media/image212.png"/><Relationship Id="rId12" Type="http://schemas.openxmlformats.org/officeDocument/2006/relationships/image" Target="../media/image203.wmf"/><Relationship Id="rId17" Type="http://schemas.openxmlformats.org/officeDocument/2006/relationships/oleObject" Target="../embeddings/oleObject205.bin"/><Relationship Id="rId2" Type="http://schemas.openxmlformats.org/officeDocument/2006/relationships/slideLayout" Target="../slideLayouts/slideLayout2.xml"/><Relationship Id="rId16" Type="http://schemas.openxmlformats.org/officeDocument/2006/relationships/image" Target="../media/image205.wmf"/><Relationship Id="rId20" Type="http://schemas.openxmlformats.org/officeDocument/2006/relationships/image" Target="../media/image207.wmf"/><Relationship Id="rId1" Type="http://schemas.openxmlformats.org/officeDocument/2006/relationships/vmlDrawing" Target="../drawings/vmlDrawing51.vml"/><Relationship Id="rId6" Type="http://schemas.openxmlformats.org/officeDocument/2006/relationships/image" Target="../media/image211.png"/><Relationship Id="rId11" Type="http://schemas.openxmlformats.org/officeDocument/2006/relationships/oleObject" Target="../embeddings/oleObject202.bin"/><Relationship Id="rId5" Type="http://schemas.openxmlformats.org/officeDocument/2006/relationships/image" Target="../media/image210.png"/><Relationship Id="rId15" Type="http://schemas.openxmlformats.org/officeDocument/2006/relationships/oleObject" Target="../embeddings/oleObject204.bin"/><Relationship Id="rId10" Type="http://schemas.openxmlformats.org/officeDocument/2006/relationships/image" Target="../media/image202.wmf"/><Relationship Id="rId19" Type="http://schemas.openxmlformats.org/officeDocument/2006/relationships/oleObject" Target="../embeddings/oleObject206.bin"/><Relationship Id="rId4" Type="http://schemas.openxmlformats.org/officeDocument/2006/relationships/image" Target="../media/image209.png"/><Relationship Id="rId9" Type="http://schemas.openxmlformats.org/officeDocument/2006/relationships/oleObject" Target="../embeddings/oleObject201.bin"/><Relationship Id="rId14" Type="http://schemas.openxmlformats.org/officeDocument/2006/relationships/image" Target="../media/image20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4.wmf"/><Relationship Id="rId3" Type="http://schemas.openxmlformats.org/officeDocument/2006/relationships/image" Target="../media/image4.png"/><Relationship Id="rId7" Type="http://schemas.openxmlformats.org/officeDocument/2006/relationships/image" Target="../media/image11.wmf"/><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2.wmf"/></Relationships>
</file>

<file path=ppt/slides/_rels/slide60.x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oleObject" Target="../embeddings/oleObject210.bin"/><Relationship Id="rId3" Type="http://schemas.openxmlformats.org/officeDocument/2006/relationships/image" Target="../media/image218.png"/><Relationship Id="rId7" Type="http://schemas.openxmlformats.org/officeDocument/2006/relationships/oleObject" Target="../embeddings/oleObject207.bin"/><Relationship Id="rId12" Type="http://schemas.openxmlformats.org/officeDocument/2006/relationships/image" Target="../media/image216.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221.png"/><Relationship Id="rId11" Type="http://schemas.openxmlformats.org/officeDocument/2006/relationships/oleObject" Target="../embeddings/oleObject209.bin"/><Relationship Id="rId5" Type="http://schemas.openxmlformats.org/officeDocument/2006/relationships/image" Target="../media/image220.png"/><Relationship Id="rId10" Type="http://schemas.openxmlformats.org/officeDocument/2006/relationships/image" Target="../media/image215.wmf"/><Relationship Id="rId4" Type="http://schemas.openxmlformats.org/officeDocument/2006/relationships/image" Target="../media/image219.png"/><Relationship Id="rId9" Type="http://schemas.openxmlformats.org/officeDocument/2006/relationships/oleObject" Target="../embeddings/oleObject208.bin"/><Relationship Id="rId14" Type="http://schemas.openxmlformats.org/officeDocument/2006/relationships/image" Target="../media/image217.wmf"/></Relationships>
</file>

<file path=ppt/slides/_rels/slide61.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image" Target="../media/image19.emf"/><Relationship Id="rId5" Type="http://schemas.openxmlformats.org/officeDocument/2006/relationships/oleObject" Target="../embeddings/oleObject12.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sz="6000" dirty="0">
                <a:solidFill>
                  <a:srgbClr val="000000"/>
                </a:solidFill>
                <a:latin typeface="黑体" pitchFamily="2" charset="-122"/>
                <a:ea typeface="黑体" pitchFamily="2" charset="-122"/>
              </a:rPr>
              <a:t>模式识别</a:t>
            </a:r>
            <a:endParaRPr lang="zh-CN" altLang="en-US" sz="3200" dirty="0">
              <a:latin typeface="+mn-lt"/>
              <a:ea typeface="黑体" pitchFamily="2" charset="-122"/>
              <a:cs typeface="Times New Roman" pitchFamily="18" charset="0"/>
            </a:endParaRPr>
          </a:p>
        </p:txBody>
      </p:sp>
      <p:sp>
        <p:nvSpPr>
          <p:cNvPr id="3" name="Subtitle 2"/>
          <p:cNvSpPr>
            <a:spLocks noGrp="1"/>
          </p:cNvSpPr>
          <p:nvPr>
            <p:ph type="subTitle" idx="1"/>
          </p:nvPr>
        </p:nvSpPr>
        <p:spPr/>
        <p:txBody>
          <a:bodyPr>
            <a:normAutofit/>
          </a:bodyPr>
          <a:lstStyle/>
          <a:p>
            <a:r>
              <a:rPr lang="en-US" altLang="zh-CN" sz="3200" b="1" dirty="0"/>
              <a:t>Pattern Recognition</a:t>
            </a:r>
          </a:p>
          <a:p>
            <a:r>
              <a:rPr lang="zh-CN" altLang="en-US" sz="3200" dirty="0">
                <a:solidFill>
                  <a:srgbClr val="000000"/>
                </a:solidFill>
                <a:latin typeface="黑体" pitchFamily="2" charset="-122"/>
                <a:ea typeface="黑体" pitchFamily="2" charset="-122"/>
              </a:rPr>
              <a:t>第</a:t>
            </a:r>
            <a:r>
              <a:rPr lang="en-US" altLang="zh-CN" sz="3200" dirty="0">
                <a:solidFill>
                  <a:srgbClr val="000000"/>
                </a:solidFill>
                <a:latin typeface="黑体" pitchFamily="2" charset="-122"/>
                <a:ea typeface="黑体" pitchFamily="2" charset="-122"/>
              </a:rPr>
              <a:t>4</a:t>
            </a:r>
            <a:r>
              <a:rPr lang="zh-CN" altLang="en-US" sz="3200" dirty="0">
                <a:solidFill>
                  <a:srgbClr val="000000"/>
                </a:solidFill>
                <a:latin typeface="黑体" pitchFamily="2" charset="-122"/>
                <a:ea typeface="黑体" pitchFamily="2" charset="-122"/>
              </a:rPr>
              <a:t>讲 支持向量机</a:t>
            </a:r>
            <a:endParaRPr lang="zh-CN" altLang="en-US" sz="3200" b="1" dirty="0"/>
          </a:p>
        </p:txBody>
      </p:sp>
    </p:spTree>
    <p:extLst>
      <p:ext uri="{BB962C8B-B14F-4D97-AF65-F5344CB8AC3E}">
        <p14:creationId xmlns:p14="http://schemas.microsoft.com/office/powerpoint/2010/main" val="20104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2"/>
          <p:cNvSpPr/>
          <p:nvPr/>
        </p:nvSpPr>
        <p:spPr>
          <a:xfrm>
            <a:off x="4261657" y="1184424"/>
            <a:ext cx="4676082" cy="54013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329226" y="1258334"/>
            <a:ext cx="4608512" cy="1015663"/>
          </a:xfrm>
          <a:prstGeom prst="rect">
            <a:avLst/>
          </a:prstGeom>
        </p:spPr>
        <p:txBody>
          <a:bodyPr wrap="square">
            <a:spAutoFit/>
          </a:bodyPr>
          <a:lstStyle/>
          <a:p>
            <a:pPr lvl="0"/>
            <a:r>
              <a:rPr lang="zh-CN" altLang="en-US" sz="2000" kern="1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等值线与约束线相切时，取得最小值。等值线的法向量      与约束线的法</a:t>
            </a:r>
            <a:r>
              <a:rPr lang="zh-CN" altLang="en-US" sz="2000" kern="100">
                <a:solidFill>
                  <a:prstClr val="black"/>
                </a:solidFill>
                <a:latin typeface="黑体" panose="02010609060101010101" pitchFamily="49" charset="-122"/>
                <a:ea typeface="黑体" panose="02010609060101010101" pitchFamily="49" charset="-122"/>
                <a:cs typeface="Times New Roman" panose="02020603050405020304" pitchFamily="18" charset="0"/>
              </a:rPr>
              <a:t>向量      方向相反</a:t>
            </a:r>
            <a:endParaRPr lang="en-US" altLang="zh-CN" sz="2000" kern="1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5" name="矩形 24"/>
          <p:cNvSpPr/>
          <p:nvPr/>
        </p:nvSpPr>
        <p:spPr>
          <a:xfrm>
            <a:off x="4312089" y="3551646"/>
            <a:ext cx="4207301" cy="1477328"/>
          </a:xfrm>
          <a:prstGeom prst="rect">
            <a:avLst/>
          </a:prstGeom>
        </p:spPr>
        <p:txBody>
          <a:bodyPr wrap="square">
            <a:spAutoFit/>
          </a:bodyPr>
          <a:lstStyle/>
          <a:p>
            <a:pPr>
              <a:lnSpc>
                <a:spcPct val="150000"/>
              </a:lnSpc>
            </a:pPr>
            <a:r>
              <a:rPr lang="zh-CN" altLang="en-US" sz="2000" dirty="0">
                <a:solidFill>
                  <a:srgbClr val="C00000"/>
                </a:solidFill>
                <a:latin typeface="黑体" panose="02010609060101010101" pitchFamily="49" charset="-122"/>
                <a:ea typeface="黑体" panose="02010609060101010101" pitchFamily="49" charset="-122"/>
              </a:rPr>
              <a:t>构造</a:t>
            </a:r>
            <a:r>
              <a:rPr lang="en-US" altLang="zh-CN" sz="2000" dirty="0">
                <a:solidFill>
                  <a:srgbClr val="C00000"/>
                </a:solidFill>
                <a:latin typeface="+mj-lt"/>
                <a:ea typeface="黑体" panose="02010609060101010101" pitchFamily="49" charset="-122"/>
              </a:rPr>
              <a:t>Lagrange</a:t>
            </a:r>
            <a:r>
              <a:rPr lang="zh-CN" altLang="en-US" sz="2000" dirty="0">
                <a:solidFill>
                  <a:srgbClr val="C00000"/>
                </a:solidFill>
                <a:latin typeface="黑体" panose="02010609060101010101" pitchFamily="49" charset="-122"/>
                <a:ea typeface="黑体" panose="02010609060101010101" pitchFamily="49" charset="-122"/>
              </a:rPr>
              <a:t>函数</a:t>
            </a:r>
            <a:endParaRPr lang="en-US" altLang="zh-CN" sz="2000" dirty="0">
              <a:solidFill>
                <a:srgbClr val="C00000"/>
              </a:solidFill>
              <a:latin typeface="黑体" panose="02010609060101010101" pitchFamily="49" charset="-122"/>
              <a:ea typeface="黑体" panose="02010609060101010101" pitchFamily="49" charset="-122"/>
            </a:endParaRPr>
          </a:p>
          <a:p>
            <a:pPr>
              <a:lnSpc>
                <a:spcPct val="150000"/>
              </a:lnSpc>
            </a:pP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solidFill>
                  <a:srgbClr val="C00000"/>
                </a:solidFill>
                <a:latin typeface="黑体" panose="02010609060101010101" pitchFamily="49" charset="-122"/>
                <a:ea typeface="黑体" panose="02010609060101010101" pitchFamily="49" charset="-122"/>
              </a:rPr>
              <a:t>分别对    求导有</a:t>
            </a:r>
            <a:endParaRPr lang="zh-CN" altLang="en-US" dirty="0"/>
          </a:p>
        </p:txBody>
      </p:sp>
      <p:sp>
        <p:nvSpPr>
          <p:cNvPr id="154627" name="Rectangle 3"/>
          <p:cNvSpPr>
            <a:spLocks noGrp="1" noChangeArrowheads="1"/>
          </p:cNvSpPr>
          <p:nvPr>
            <p:ph idx="1"/>
          </p:nvPr>
        </p:nvSpPr>
        <p:spPr>
          <a:xfrm>
            <a:off x="179512" y="404664"/>
            <a:ext cx="8229600" cy="702855"/>
          </a:xfrm>
        </p:spPr>
        <p:txBody>
          <a:bodyPr>
            <a:normAutofit lnSpcReduction="10000"/>
          </a:bodyPr>
          <a:lstStyle/>
          <a:p>
            <a:pPr marL="0" indent="0" eaLnBrk="1" hangingPunct="1">
              <a:lnSpc>
                <a:spcPct val="150000"/>
              </a:lnSpc>
              <a:buNone/>
            </a:pPr>
            <a:r>
              <a:rPr lang="zh-CN" altLang="en-US" dirty="0">
                <a:solidFill>
                  <a:srgbClr val="C00000"/>
                </a:solidFill>
                <a:ea typeface="黑体" panose="02010609060101010101" pitchFamily="49" charset="-122"/>
              </a:rPr>
              <a:t>例 ：</a:t>
            </a:r>
            <a:r>
              <a:rPr lang="en-US" dirty="0">
                <a:solidFill>
                  <a:srgbClr val="C00000"/>
                </a:solidFill>
                <a:ea typeface="黑体" panose="02010609060101010101" pitchFamily="49" charset="-122"/>
              </a:rPr>
              <a:t> </a:t>
            </a:r>
          </a:p>
          <a:p>
            <a:pPr marL="0" indent="0" eaLnBrk="1" hangingPunct="1">
              <a:lnSpc>
                <a:spcPct val="150000"/>
              </a:lnSpc>
              <a:buNone/>
            </a:pPr>
            <a:endParaRPr lang="en-US" dirty="0">
              <a:solidFill>
                <a:srgbClr val="C00000"/>
              </a:solidFill>
              <a:ea typeface="黑体" panose="02010609060101010101" pitchFamily="49" charset="-122"/>
            </a:endParaRPr>
          </a:p>
          <a:p>
            <a:pPr marL="0" indent="0" eaLnBrk="1" hangingPunct="1">
              <a:lnSpc>
                <a:spcPct val="150000"/>
              </a:lnSpc>
              <a:buNone/>
            </a:pPr>
            <a:endParaRPr lang="en-US" dirty="0">
              <a:solidFill>
                <a:srgbClr val="C00000"/>
              </a:solidFill>
              <a:ea typeface="黑体" panose="02010609060101010101" pitchFamily="49" charset="-122"/>
            </a:endParaRPr>
          </a:p>
        </p:txBody>
      </p:sp>
      <p:sp>
        <p:nvSpPr>
          <p:cNvPr id="4" name="Rectangle 2"/>
          <p:cNvSpPr>
            <a:spLocks noChangeArrowheads="1"/>
          </p:cNvSpPr>
          <p:nvPr/>
        </p:nvSpPr>
        <p:spPr bwMode="auto">
          <a:xfrm flipV="1">
            <a:off x="-3636912" y="2358016"/>
            <a:ext cx="184112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43160458"/>
              </p:ext>
            </p:extLst>
          </p:nvPr>
        </p:nvGraphicFramePr>
        <p:xfrm>
          <a:off x="1222375" y="419100"/>
          <a:ext cx="6919913" cy="750888"/>
        </p:xfrm>
        <a:graphic>
          <a:graphicData uri="http://schemas.openxmlformats.org/presentationml/2006/ole">
            <mc:AlternateContent xmlns:mc="http://schemas.openxmlformats.org/markup-compatibility/2006">
              <mc:Choice xmlns:v="urn:schemas-microsoft-com:vml" Requires="v">
                <p:oleObj spid="_x0000_s395491" name="Equation" r:id="rId3" imgW="2755800" imgH="304560" progId="Equation.DSMT4">
                  <p:embed/>
                </p:oleObj>
              </mc:Choice>
              <mc:Fallback>
                <p:oleObj name="Equation" r:id="rId3" imgW="2755800" imgH="304560" progId="Equation.DSMT4">
                  <p:embed/>
                  <p:pic>
                    <p:nvPicPr>
                      <p:cNvPr id="0" name=""/>
                      <p:cNvPicPr>
                        <a:picLocks noChangeAspect="1" noChangeArrowheads="1"/>
                      </p:cNvPicPr>
                      <p:nvPr/>
                    </p:nvPicPr>
                    <p:blipFill>
                      <a:blip r:embed="rId4"/>
                      <a:srcRect/>
                      <a:stretch>
                        <a:fillRect/>
                      </a:stretch>
                    </p:blipFill>
                    <p:spPr bwMode="auto">
                      <a:xfrm>
                        <a:off x="1222375" y="419100"/>
                        <a:ext cx="6919913" cy="750888"/>
                      </a:xfrm>
                      <a:prstGeom prst="rect">
                        <a:avLst/>
                      </a:prstGeom>
                      <a:noFill/>
                    </p:spPr>
                  </p:pic>
                </p:oleObj>
              </mc:Fallback>
            </mc:AlternateContent>
          </a:graphicData>
        </a:graphic>
      </p:graphicFrame>
      <p:sp>
        <p:nvSpPr>
          <p:cNvPr id="8" name="Rectangle 4"/>
          <p:cNvSpPr>
            <a:spLocks noChangeArrowheads="1"/>
          </p:cNvSpPr>
          <p:nvPr/>
        </p:nvSpPr>
        <p:spPr bwMode="auto">
          <a:xfrm>
            <a:off x="6226467"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6"/>
          <p:cNvSpPr>
            <a:spLocks noChangeArrowheads="1"/>
          </p:cNvSpPr>
          <p:nvPr/>
        </p:nvSpPr>
        <p:spPr bwMode="auto">
          <a:xfrm>
            <a:off x="755575" y="2595973"/>
            <a:ext cx="197253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314831693"/>
              </p:ext>
            </p:extLst>
          </p:nvPr>
        </p:nvGraphicFramePr>
        <p:xfrm>
          <a:off x="4538520" y="2333721"/>
          <a:ext cx="3754437" cy="1292225"/>
        </p:xfrm>
        <a:graphic>
          <a:graphicData uri="http://schemas.openxmlformats.org/presentationml/2006/ole">
            <mc:AlternateContent xmlns:mc="http://schemas.openxmlformats.org/markup-compatibility/2006">
              <mc:Choice xmlns:v="urn:schemas-microsoft-com:vml" Requires="v">
                <p:oleObj spid="_x0000_s395492" name="Equation" r:id="rId5" imgW="1815840" imgH="622080" progId="Equation.DSMT4">
                  <p:embed/>
                </p:oleObj>
              </mc:Choice>
              <mc:Fallback>
                <p:oleObj name="Equation" r:id="rId5" imgW="1815840" imgH="622080" progId="Equation.DSMT4">
                  <p:embed/>
                  <p:pic>
                    <p:nvPicPr>
                      <p:cNvPr id="0" name=""/>
                      <p:cNvPicPr>
                        <a:picLocks noChangeAspect="1" noChangeArrowheads="1"/>
                      </p:cNvPicPr>
                      <p:nvPr/>
                    </p:nvPicPr>
                    <p:blipFill>
                      <a:blip r:embed="rId6"/>
                      <a:srcRect/>
                      <a:stretch>
                        <a:fillRect/>
                      </a:stretch>
                    </p:blipFill>
                    <p:spPr bwMode="auto">
                      <a:xfrm>
                        <a:off x="4538520" y="2333721"/>
                        <a:ext cx="3754437" cy="1292225"/>
                      </a:xfrm>
                      <a:prstGeom prst="rect">
                        <a:avLst/>
                      </a:prstGeom>
                      <a:noFill/>
                    </p:spPr>
                  </p:pic>
                </p:oleObj>
              </mc:Fallback>
            </mc:AlternateContent>
          </a:graphicData>
        </a:graphic>
      </p:graphicFrame>
      <p:sp>
        <p:nvSpPr>
          <p:cNvPr id="27" name="Rectangle 21"/>
          <p:cNvSpPr>
            <a:spLocks noChangeArrowheads="1"/>
          </p:cNvSpPr>
          <p:nvPr/>
        </p:nvSpPr>
        <p:spPr bwMode="auto">
          <a:xfrm>
            <a:off x="5456529" y="4726752"/>
            <a:ext cx="14416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3286035373"/>
              </p:ext>
            </p:extLst>
          </p:nvPr>
        </p:nvGraphicFramePr>
        <p:xfrm>
          <a:off x="5143861" y="4121689"/>
          <a:ext cx="2673350" cy="447675"/>
        </p:xfrm>
        <a:graphic>
          <a:graphicData uri="http://schemas.openxmlformats.org/presentationml/2006/ole">
            <mc:AlternateContent xmlns:mc="http://schemas.openxmlformats.org/markup-compatibility/2006">
              <mc:Choice xmlns:v="urn:schemas-microsoft-com:vml" Requires="v">
                <p:oleObj spid="_x0000_s395493" name="Equation" r:id="rId7" imgW="1282680" imgH="215640" progId="Equation.DSMT4">
                  <p:embed/>
                </p:oleObj>
              </mc:Choice>
              <mc:Fallback>
                <p:oleObj name="Equation" r:id="rId7" imgW="1282680" imgH="215640" progId="Equation.DSMT4">
                  <p:embed/>
                  <p:pic>
                    <p:nvPicPr>
                      <p:cNvPr id="0" name=""/>
                      <p:cNvPicPr>
                        <a:picLocks noChangeAspect="1" noChangeArrowheads="1"/>
                      </p:cNvPicPr>
                      <p:nvPr/>
                    </p:nvPicPr>
                    <p:blipFill>
                      <a:blip r:embed="rId8"/>
                      <a:srcRect/>
                      <a:stretch>
                        <a:fillRect/>
                      </a:stretch>
                    </p:blipFill>
                    <p:spPr bwMode="auto">
                      <a:xfrm>
                        <a:off x="5143861" y="4121689"/>
                        <a:ext cx="2673350" cy="44767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29" name="矩形 28"/>
              <p:cNvSpPr/>
              <p:nvPr/>
            </p:nvSpPr>
            <p:spPr>
              <a:xfrm>
                <a:off x="6145244" y="1588640"/>
                <a:ext cx="8334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b="1" i="0">
                              <a:latin typeface="Cambria Math" panose="02040503050406030204" pitchFamily="18" charset="0"/>
                            </a:rPr>
                            <m:t>𝐱</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6145244" y="1588640"/>
                <a:ext cx="833433" cy="369332"/>
              </a:xfrm>
              <a:prstGeom prst="rect">
                <a:avLst/>
              </a:prstGeom>
              <a:blipFill>
                <a:blip r:embed="rId9"/>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p:cNvSpPr/>
              <p:nvPr/>
            </p:nvSpPr>
            <p:spPr>
              <a:xfrm>
                <a:off x="4654111" y="1874150"/>
                <a:ext cx="8451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r>
                        <a:rPr lang="en-US" altLang="zh-CN" b="0" i="1" smtClean="0">
                          <a:latin typeface="Cambria Math" panose="02040503050406030204" pitchFamily="18" charset="0"/>
                        </a:rPr>
                        <m:t>𝑔</m:t>
                      </m:r>
                      <m:d>
                        <m:dPr>
                          <m:ctrlPr>
                            <a:rPr lang="zh-CN" altLang="en-US" i="1">
                              <a:latin typeface="Cambria Math" panose="02040503050406030204" pitchFamily="18" charset="0"/>
                            </a:rPr>
                          </m:ctrlPr>
                        </m:dPr>
                        <m:e>
                          <m:r>
                            <a:rPr lang="zh-CN" altLang="en-US" b="1" i="0">
                              <a:latin typeface="Cambria Math" panose="02040503050406030204" pitchFamily="18" charset="0"/>
                            </a:rPr>
                            <m:t>𝐱</m:t>
                          </m:r>
                        </m:e>
                      </m:d>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4654111" y="1874150"/>
                <a:ext cx="845103" cy="369332"/>
              </a:xfrm>
              <a:prstGeom prst="rect">
                <a:avLst/>
              </a:prstGeom>
              <a:blipFill>
                <a:blip r:embed="rId10"/>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5106479" y="4547529"/>
                <a:ext cx="71836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b="1" smtClean="0">
                          <a:solidFill>
                            <a:srgbClr val="C00000"/>
                          </a:solidFill>
                          <a:latin typeface="Cambria Math" panose="02040503050406030204" pitchFamily="18" charset="0"/>
                        </a:rPr>
                        <m:t>𝐱</m:t>
                      </m:r>
                      <m:r>
                        <a:rPr lang="zh-CN" altLang="en-US" sz="2000" b="0" i="0">
                          <a:solidFill>
                            <a:srgbClr val="C00000"/>
                          </a:solidFill>
                          <a:latin typeface="Cambria Math" panose="02040503050406030204" pitchFamily="18" charset="0"/>
                        </a:rPr>
                        <m:t>,</m:t>
                      </m:r>
                      <m:r>
                        <a:rPr lang="zh-CN" altLang="en-US" sz="2000" b="0" i="1" smtClean="0">
                          <a:solidFill>
                            <a:srgbClr val="C00000"/>
                          </a:solidFill>
                          <a:latin typeface="Cambria Math" panose="02040503050406030204" pitchFamily="18" charset="0"/>
                        </a:rPr>
                        <m:t>𝜆</m:t>
                      </m:r>
                    </m:oMath>
                  </m:oMathPara>
                </a14:m>
                <a:endParaRPr lang="zh-CN" altLang="en-US" sz="2000" dirty="0">
                  <a:solidFill>
                    <a:srgbClr val="C00000"/>
                  </a:solidFill>
                </a:endParaRPr>
              </a:p>
            </p:txBody>
          </p:sp>
        </mc:Choice>
        <mc:Fallback xmlns="">
          <p:sp>
            <p:nvSpPr>
              <p:cNvPr id="30" name="矩形 29"/>
              <p:cNvSpPr>
                <a:spLocks noRot="1" noChangeAspect="1" noMove="1" noResize="1" noEditPoints="1" noAdjustHandles="1" noChangeArrowheads="1" noChangeShapeType="1" noTextEdit="1"/>
              </p:cNvSpPr>
              <p:nvPr/>
            </p:nvSpPr>
            <p:spPr>
              <a:xfrm>
                <a:off x="5106479" y="4547529"/>
                <a:ext cx="718363" cy="400110"/>
              </a:xfrm>
              <a:prstGeom prst="rect">
                <a:avLst/>
              </a:prstGeom>
              <a:blipFill>
                <a:blip r:embed="rId11"/>
                <a:stretch>
                  <a:fillRect/>
                </a:stretch>
              </a:blipFill>
            </p:spPr>
            <p:txBody>
              <a:bodyPr/>
              <a:lstStyle/>
              <a:p>
                <a:r>
                  <a:rPr lang="zh-CN" altLang="en-US">
                    <a:noFill/>
                  </a:rPr>
                  <a:t> </a:t>
                </a:r>
              </a:p>
            </p:txBody>
          </p:sp>
        </mc:Fallback>
      </mc:AlternateContent>
      <p:sp>
        <p:nvSpPr>
          <p:cNvPr id="21" name="Rectangle 13"/>
          <p:cNvSpPr>
            <a:spLocks noChangeArrowheads="1"/>
          </p:cNvSpPr>
          <p:nvPr/>
        </p:nvSpPr>
        <p:spPr bwMode="auto">
          <a:xfrm>
            <a:off x="337636" y="5339486"/>
            <a:ext cx="3785180" cy="1323439"/>
          </a:xfrm>
          <a:prstGeom prst="rect">
            <a:avLst/>
          </a:prstGeom>
          <a:noFill/>
          <a:ln w="9525"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kern="100">
                <a:latin typeface="黑体" panose="02010609060101010101" pitchFamily="49" charset="-122"/>
                <a:ea typeface="黑体" panose="02010609060101010101" pitchFamily="49" charset="-122"/>
                <a:cs typeface="Times New Roman" panose="02020603050405020304" pitchFamily="18" charset="0"/>
              </a:rPr>
              <a:t>如果    极值点在约束区域外，条件极值一定在约束边界上。</a:t>
            </a:r>
            <a:r>
              <a:rPr lang="zh-CN" altLang="zh-CN" sz="2000" kern="100">
                <a:latin typeface="黑体" panose="02010609060101010101" pitchFamily="49" charset="-122"/>
                <a:ea typeface="黑体" panose="02010609060101010101" pitchFamily="49" charset="-122"/>
                <a:cs typeface="Times New Roman" panose="02020603050405020304" pitchFamily="18" charset="0"/>
              </a:rPr>
              <a:t>可以</a:t>
            </a:r>
            <a:r>
              <a:rPr lang="zh-CN" altLang="zh-CN" sz="2000" kern="100" dirty="0">
                <a:latin typeface="黑体" panose="02010609060101010101" pitchFamily="49" charset="-122"/>
                <a:ea typeface="黑体" panose="02010609060101010101" pitchFamily="49" charset="-122"/>
                <a:cs typeface="Times New Roman" panose="02020603050405020304" pitchFamily="18" charset="0"/>
              </a:rPr>
              <a:t>通过构造</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Lagrange</a:t>
            </a:r>
            <a:r>
              <a:rPr lang="zh-CN" altLang="zh-CN" sz="2000" kern="100" dirty="0">
                <a:latin typeface="黑体" panose="02010609060101010101" pitchFamily="49" charset="-122"/>
                <a:ea typeface="黑体" panose="02010609060101010101" pitchFamily="49" charset="-122"/>
                <a:cs typeface="Times New Roman" panose="02020603050405020304" pitchFamily="18" charset="0"/>
              </a:rPr>
              <a:t>函数转化为无</a:t>
            </a:r>
            <a:r>
              <a:rPr lang="zh-CN" altLang="zh-CN" sz="2000" kern="100">
                <a:latin typeface="黑体" panose="02010609060101010101" pitchFamily="49" charset="-122"/>
                <a:ea typeface="黑体" panose="02010609060101010101" pitchFamily="49" charset="-122"/>
                <a:cs typeface="Times New Roman" panose="02020603050405020304" pitchFamily="18" charset="0"/>
              </a:rPr>
              <a:t>约束问题</a:t>
            </a:r>
            <a:endParaRPr lang="zh-CN" altLang="en-US" sz="20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Rectangle 15"/>
          <p:cNvSpPr>
            <a:spLocks noChangeArrowheads="1"/>
          </p:cNvSpPr>
          <p:nvPr/>
        </p:nvSpPr>
        <p:spPr bwMode="auto">
          <a:xfrm>
            <a:off x="5477697" y="5486659"/>
            <a:ext cx="123808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41900630"/>
              </p:ext>
            </p:extLst>
          </p:nvPr>
        </p:nvGraphicFramePr>
        <p:xfrm>
          <a:off x="5161323" y="5150389"/>
          <a:ext cx="3178175" cy="1363662"/>
        </p:xfrm>
        <a:graphic>
          <a:graphicData uri="http://schemas.openxmlformats.org/presentationml/2006/ole">
            <mc:AlternateContent xmlns:mc="http://schemas.openxmlformats.org/markup-compatibility/2006">
              <mc:Choice xmlns:v="urn:schemas-microsoft-com:vml" Requires="v">
                <p:oleObj spid="_x0000_s395494" name="Equation" r:id="rId12" imgW="1803240" imgH="774360" progId="Equation.DSMT4">
                  <p:embed/>
                </p:oleObj>
              </mc:Choice>
              <mc:Fallback>
                <p:oleObj name="Equation" r:id="rId12" imgW="1803240" imgH="774360" progId="Equation.DSMT4">
                  <p:embed/>
                  <p:pic>
                    <p:nvPicPr>
                      <p:cNvPr id="0" name="Object 14"/>
                      <p:cNvPicPr>
                        <a:picLocks noChangeAspect="1" noChangeArrowheads="1"/>
                      </p:cNvPicPr>
                      <p:nvPr/>
                    </p:nvPicPr>
                    <p:blipFill>
                      <a:blip r:embed="rId13"/>
                      <a:srcRect/>
                      <a:stretch>
                        <a:fillRect/>
                      </a:stretch>
                    </p:blipFill>
                    <p:spPr bwMode="auto">
                      <a:xfrm>
                        <a:off x="5161323" y="5150389"/>
                        <a:ext cx="3178175" cy="1363662"/>
                      </a:xfrm>
                      <a:prstGeom prst="rect">
                        <a:avLst/>
                      </a:prstGeom>
                      <a:noFill/>
                    </p:spPr>
                  </p:pic>
                </p:oleObj>
              </mc:Fallback>
            </mc:AlternateContent>
          </a:graphicData>
        </a:graphic>
      </p:graphicFrame>
      <p:sp>
        <p:nvSpPr>
          <p:cNvPr id="6" name="Rectangle 17"/>
          <p:cNvSpPr>
            <a:spLocks noChangeArrowheads="1"/>
          </p:cNvSpPr>
          <p:nvPr/>
        </p:nvSpPr>
        <p:spPr bwMode="auto">
          <a:xfrm flipV="1">
            <a:off x="5392317" y="6331105"/>
            <a:ext cx="14213418" cy="4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4" name="对象 33"/>
          <p:cNvGraphicFramePr>
            <a:graphicFrameLocks noChangeAspect="1"/>
          </p:cNvGraphicFramePr>
          <p:nvPr>
            <p:extLst>
              <p:ext uri="{D42A27DB-BD31-4B8C-83A1-F6EECF244321}">
                <p14:modId xmlns:p14="http://schemas.microsoft.com/office/powerpoint/2010/main" val="4019131333"/>
              </p:ext>
            </p:extLst>
          </p:nvPr>
        </p:nvGraphicFramePr>
        <p:xfrm>
          <a:off x="187325" y="1255713"/>
          <a:ext cx="3843338" cy="3578225"/>
        </p:xfrm>
        <a:graphic>
          <a:graphicData uri="http://schemas.openxmlformats.org/presentationml/2006/ole">
            <mc:AlternateContent xmlns:mc="http://schemas.openxmlformats.org/markup-compatibility/2006">
              <mc:Choice xmlns:v="urn:schemas-microsoft-com:vml" Requires="v">
                <p:oleObj spid="_x0000_s395495" name="Visio" r:id="rId14" imgW="4229046" imgH="3939380" progId="Visio.Drawing.11">
                  <p:embed/>
                </p:oleObj>
              </mc:Choice>
              <mc:Fallback>
                <p:oleObj name="Visio" r:id="rId14" imgW="4229046" imgH="3939380" progId="Visio.Drawing.11">
                  <p:embed/>
                  <p:pic>
                    <p:nvPicPr>
                      <p:cNvPr id="0" name=""/>
                      <p:cNvPicPr>
                        <a:picLocks noChangeAspect="1" noChangeArrowheads="1"/>
                      </p:cNvPicPr>
                      <p:nvPr/>
                    </p:nvPicPr>
                    <p:blipFill>
                      <a:blip r:embed="rId15"/>
                      <a:srcRect/>
                      <a:stretch>
                        <a:fillRect/>
                      </a:stretch>
                    </p:blipFill>
                    <p:spPr bwMode="auto">
                      <a:xfrm>
                        <a:off x="187325" y="1255713"/>
                        <a:ext cx="3843338" cy="3578225"/>
                      </a:xfrm>
                      <a:prstGeom prst="rect">
                        <a:avLst/>
                      </a:prstGeom>
                      <a:noFill/>
                    </p:spPr>
                  </p:pic>
                </p:oleObj>
              </mc:Fallback>
            </mc:AlternateContent>
          </a:graphicData>
        </a:graphic>
      </p:graphicFrame>
      <p:sp>
        <p:nvSpPr>
          <p:cNvPr id="35" name="矩形 34"/>
          <p:cNvSpPr/>
          <p:nvPr/>
        </p:nvSpPr>
        <p:spPr>
          <a:xfrm>
            <a:off x="466282" y="1655800"/>
            <a:ext cx="954107" cy="400110"/>
          </a:xfrm>
          <a:prstGeom prst="rect">
            <a:avLst/>
          </a:prstGeom>
        </p:spPr>
        <p:txBody>
          <a:bodyPr wrap="none">
            <a:spAutoFit/>
          </a:bodyPr>
          <a:lstStyle/>
          <a:p>
            <a:r>
              <a:rPr lang="zh-CN" altLang="zh-CN" sz="2000"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等值线</a:t>
            </a:r>
            <a:endParaRPr lang="zh-CN" altLang="en-US" sz="2000" dirty="0">
              <a:solidFill>
                <a:srgbClr val="002060"/>
              </a:solidFill>
            </a:endParaRPr>
          </a:p>
        </p:txBody>
      </p:sp>
      <p:cxnSp>
        <p:nvCxnSpPr>
          <p:cNvPr id="36" name="直接箭头连接符 35"/>
          <p:cNvCxnSpPr/>
          <p:nvPr/>
        </p:nvCxnSpPr>
        <p:spPr>
          <a:xfrm>
            <a:off x="765038" y="2048093"/>
            <a:ext cx="504056" cy="28562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67511" y="4661960"/>
            <a:ext cx="954107" cy="400110"/>
          </a:xfrm>
          <a:prstGeom prst="rect">
            <a:avLst/>
          </a:prstGeom>
        </p:spPr>
        <p:txBody>
          <a:bodyPr wrap="none">
            <a:spAutoFit/>
          </a:bodyPr>
          <a:lstStyle/>
          <a:p>
            <a:r>
              <a:rPr lang="zh-CN" altLang="en-US" sz="2000"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约束</a:t>
            </a:r>
            <a:r>
              <a:rPr lang="zh-CN" altLang="zh-CN" sz="2000"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线</a:t>
            </a:r>
            <a:endParaRPr lang="zh-CN" altLang="en-US" sz="2000" dirty="0">
              <a:solidFill>
                <a:srgbClr val="002060"/>
              </a:solidFill>
            </a:endParaRPr>
          </a:p>
        </p:txBody>
      </p:sp>
      <p:cxnSp>
        <p:nvCxnSpPr>
          <p:cNvPr id="38" name="直接箭头连接符 37"/>
          <p:cNvCxnSpPr/>
          <p:nvPr/>
        </p:nvCxnSpPr>
        <p:spPr>
          <a:xfrm flipV="1">
            <a:off x="765038" y="4380077"/>
            <a:ext cx="433634" cy="18072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矩形 6"/>
              <p:cNvSpPr/>
              <p:nvPr/>
            </p:nvSpPr>
            <p:spPr>
              <a:xfrm>
                <a:off x="-49735" y="1677709"/>
                <a:ext cx="7216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r>
                            <a:rPr lang="zh-CN" altLang="en-US">
                              <a:latin typeface="Cambria Math" panose="02040503050406030204" pitchFamily="18" charset="0"/>
                            </a:rPr>
                            <m:t>‖</m:t>
                          </m:r>
                          <m:r>
                            <a:rPr lang="zh-CN" altLang="en-US" b="1" i="0">
                              <a:latin typeface="Cambria Math" panose="02040503050406030204" pitchFamily="18" charset="0"/>
                            </a:rPr>
                            <m:t>𝐱</m:t>
                          </m:r>
                          <m:r>
                            <a:rPr lang="zh-CN" altLang="en-US" b="0" i="0">
                              <a:latin typeface="Cambria Math" panose="02040503050406030204" pitchFamily="18" charset="0"/>
                            </a:rPr>
                            <m:t>‖</m:t>
                          </m:r>
                        </m:e>
                        <m:sup>
                          <m:r>
                            <a:rPr lang="zh-CN" altLang="en-US" b="0" i="0">
                              <a:latin typeface="Cambria Math" panose="02040503050406030204" pitchFamily="18" charset="0"/>
                            </a:rPr>
                            <m:t>2</m:t>
                          </m:r>
                        </m:sup>
                      </m:sSup>
                    </m:oMath>
                  </m:oMathPara>
                </a14:m>
                <a:endParaRPr lang="zh-CN" altLang="en-US"/>
              </a:p>
            </p:txBody>
          </p:sp>
        </mc:Choice>
        <mc:Fallback xmlns="">
          <p:sp>
            <p:nvSpPr>
              <p:cNvPr id="7" name="矩形 6"/>
              <p:cNvSpPr>
                <a:spLocks noRot="1" noChangeAspect="1" noMove="1" noResize="1" noEditPoints="1" noAdjustHandles="1" noChangeArrowheads="1" noChangeShapeType="1" noTextEdit="1"/>
              </p:cNvSpPr>
              <p:nvPr/>
            </p:nvSpPr>
            <p:spPr>
              <a:xfrm>
                <a:off x="-49735" y="1677709"/>
                <a:ext cx="721608" cy="369332"/>
              </a:xfrm>
              <a:prstGeom prst="rect">
                <a:avLst/>
              </a:prstGeom>
              <a:blipFill>
                <a:blip r:embed="rId16"/>
                <a:stretch>
                  <a:fillRect b="-14754"/>
                </a:stretch>
              </a:blipFill>
            </p:spPr>
            <p:txBody>
              <a:bodyPr/>
              <a:lstStyle/>
              <a:p>
                <a:r>
                  <a:rPr lang="zh-CN" altLang="en-US">
                    <a:noFill/>
                  </a:rPr>
                  <a:t> </a:t>
                </a:r>
              </a:p>
            </p:txBody>
          </p:sp>
        </mc:Fallback>
      </mc:AlternateContent>
      <p:cxnSp>
        <p:nvCxnSpPr>
          <p:cNvPr id="11" name="直接连接符 10"/>
          <p:cNvCxnSpPr/>
          <p:nvPr/>
        </p:nvCxnSpPr>
        <p:spPr>
          <a:xfrm>
            <a:off x="3419872" y="249289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直角三角形 15"/>
          <p:cNvSpPr/>
          <p:nvPr/>
        </p:nvSpPr>
        <p:spPr>
          <a:xfrm rot="16663524">
            <a:off x="1089611" y="2111388"/>
            <a:ext cx="2836137" cy="2412771"/>
          </a:xfrm>
          <a:prstGeom prst="rtTriangle">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矩形 19"/>
              <p:cNvSpPr/>
              <p:nvPr/>
            </p:nvSpPr>
            <p:spPr>
              <a:xfrm>
                <a:off x="874587" y="5373673"/>
                <a:ext cx="6955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b="1" i="0">
                              <a:latin typeface="Cambria Math" panose="02040503050406030204" pitchFamily="18" charset="0"/>
                            </a:rPr>
                            <m:t>𝐱</m:t>
                          </m:r>
                        </m:e>
                      </m:d>
                    </m:oMath>
                  </m:oMathPara>
                </a14:m>
                <a:endParaRPr lang="zh-CN" altLang="en-US"/>
              </a:p>
            </p:txBody>
          </p:sp>
        </mc:Choice>
        <mc:Fallback xmlns="">
          <p:sp>
            <p:nvSpPr>
              <p:cNvPr id="20" name="矩形 19"/>
              <p:cNvSpPr>
                <a:spLocks noRot="1" noChangeAspect="1" noMove="1" noResize="1" noEditPoints="1" noAdjustHandles="1" noChangeArrowheads="1" noChangeShapeType="1" noTextEdit="1"/>
              </p:cNvSpPr>
              <p:nvPr/>
            </p:nvSpPr>
            <p:spPr>
              <a:xfrm>
                <a:off x="874587" y="5373673"/>
                <a:ext cx="695575" cy="369332"/>
              </a:xfrm>
              <a:prstGeom prst="rect">
                <a:avLst/>
              </a:prstGeom>
              <a:blipFill>
                <a:blip r:embed="rId17"/>
                <a:stretch>
                  <a:fillRect b="-1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282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7" grpId="0"/>
      <p:bldP spid="29" grpId="0"/>
      <p:bldP spid="40" grpId="0"/>
      <p:bldP spid="30" grpId="0"/>
      <p:bldP spid="21" grpId="0" animBg="1"/>
      <p:bldP spid="35"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p:nvPr/>
        </p:nvSpPr>
        <p:spPr>
          <a:xfrm>
            <a:off x="4261657" y="1184424"/>
            <a:ext cx="4676082" cy="54013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606198" y="3148936"/>
            <a:ext cx="4207301" cy="1477328"/>
          </a:xfrm>
          <a:prstGeom prst="rect">
            <a:avLst/>
          </a:prstGeom>
        </p:spPr>
        <p:txBody>
          <a:bodyPr wrap="square">
            <a:spAutoFit/>
          </a:bodyPr>
          <a:lstStyle/>
          <a:p>
            <a:pPr>
              <a:lnSpc>
                <a:spcPct val="150000"/>
              </a:lnSpc>
            </a:pPr>
            <a:r>
              <a:rPr lang="zh-CN" altLang="en-US" sz="2000">
                <a:solidFill>
                  <a:srgbClr val="C00000"/>
                </a:solidFill>
                <a:latin typeface="黑体" panose="02010609060101010101" pitchFamily="49" charset="-122"/>
                <a:ea typeface="黑体" panose="02010609060101010101" pitchFamily="49" charset="-122"/>
              </a:rPr>
              <a:t>构造</a:t>
            </a:r>
            <a:r>
              <a:rPr lang="en-US" altLang="zh-CN" sz="2000">
                <a:solidFill>
                  <a:srgbClr val="C00000"/>
                </a:solidFill>
                <a:latin typeface="+mj-lt"/>
                <a:ea typeface="黑体" panose="02010609060101010101" pitchFamily="49" charset="-122"/>
              </a:rPr>
              <a:t>Lagrange</a:t>
            </a:r>
            <a:r>
              <a:rPr lang="zh-CN" altLang="en-US" sz="2000" dirty="0">
                <a:solidFill>
                  <a:srgbClr val="C00000"/>
                </a:solidFill>
                <a:latin typeface="黑体" panose="02010609060101010101" pitchFamily="49" charset="-122"/>
                <a:ea typeface="黑体" panose="02010609060101010101" pitchFamily="49" charset="-122"/>
              </a:rPr>
              <a:t>函数</a:t>
            </a:r>
            <a:endParaRPr lang="en-US" altLang="zh-CN" sz="2000" dirty="0">
              <a:solidFill>
                <a:srgbClr val="C00000"/>
              </a:solidFill>
              <a:latin typeface="黑体" panose="02010609060101010101" pitchFamily="49" charset="-122"/>
              <a:ea typeface="黑体" panose="02010609060101010101" pitchFamily="49" charset="-122"/>
            </a:endParaRPr>
          </a:p>
          <a:p>
            <a:pPr>
              <a:lnSpc>
                <a:spcPct val="150000"/>
              </a:lnSpc>
            </a:pP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solidFill>
                  <a:srgbClr val="C00000"/>
                </a:solidFill>
                <a:latin typeface="黑体" panose="02010609060101010101" pitchFamily="49" charset="-122"/>
                <a:ea typeface="黑体" panose="02010609060101010101" pitchFamily="49" charset="-122"/>
              </a:rPr>
              <a:t>分别对    求导有</a:t>
            </a:r>
            <a:endParaRPr lang="zh-CN" altLang="en-US" dirty="0"/>
          </a:p>
        </p:txBody>
      </p:sp>
      <p:sp>
        <p:nvSpPr>
          <p:cNvPr id="154627" name="Rectangle 3"/>
          <p:cNvSpPr>
            <a:spLocks noGrp="1" noChangeArrowheads="1"/>
          </p:cNvSpPr>
          <p:nvPr>
            <p:ph idx="1"/>
          </p:nvPr>
        </p:nvSpPr>
        <p:spPr>
          <a:xfrm>
            <a:off x="179512" y="404664"/>
            <a:ext cx="8229600" cy="702855"/>
          </a:xfrm>
        </p:spPr>
        <p:txBody>
          <a:bodyPr>
            <a:normAutofit lnSpcReduction="10000"/>
          </a:bodyPr>
          <a:lstStyle/>
          <a:p>
            <a:pPr marL="0" indent="0" eaLnBrk="1" hangingPunct="1">
              <a:lnSpc>
                <a:spcPct val="150000"/>
              </a:lnSpc>
              <a:buNone/>
            </a:pPr>
            <a:r>
              <a:rPr lang="zh-CN" altLang="en-US" dirty="0">
                <a:solidFill>
                  <a:srgbClr val="C00000"/>
                </a:solidFill>
                <a:ea typeface="黑体" panose="02010609060101010101" pitchFamily="49" charset="-122"/>
              </a:rPr>
              <a:t>例 ：</a:t>
            </a:r>
            <a:r>
              <a:rPr lang="en-US" dirty="0">
                <a:solidFill>
                  <a:srgbClr val="C00000"/>
                </a:solidFill>
                <a:ea typeface="黑体" panose="02010609060101010101" pitchFamily="49" charset="-122"/>
              </a:rPr>
              <a:t> </a:t>
            </a:r>
          </a:p>
          <a:p>
            <a:pPr marL="0" indent="0" eaLnBrk="1" hangingPunct="1">
              <a:lnSpc>
                <a:spcPct val="150000"/>
              </a:lnSpc>
              <a:buNone/>
            </a:pPr>
            <a:endParaRPr lang="en-US" dirty="0">
              <a:solidFill>
                <a:srgbClr val="C00000"/>
              </a:solidFill>
              <a:ea typeface="黑体" panose="02010609060101010101" pitchFamily="49" charset="-122"/>
            </a:endParaRPr>
          </a:p>
          <a:p>
            <a:pPr marL="0" indent="0" eaLnBrk="1" hangingPunct="1">
              <a:lnSpc>
                <a:spcPct val="150000"/>
              </a:lnSpc>
              <a:buNone/>
            </a:pPr>
            <a:endParaRPr lang="en-US" dirty="0">
              <a:solidFill>
                <a:srgbClr val="C00000"/>
              </a:solidFill>
              <a:ea typeface="黑体" panose="02010609060101010101" pitchFamily="49" charset="-122"/>
            </a:endParaRPr>
          </a:p>
        </p:txBody>
      </p:sp>
      <p:sp>
        <p:nvSpPr>
          <p:cNvPr id="4" name="Rectangle 2"/>
          <p:cNvSpPr>
            <a:spLocks noChangeArrowheads="1"/>
          </p:cNvSpPr>
          <p:nvPr/>
        </p:nvSpPr>
        <p:spPr bwMode="auto">
          <a:xfrm flipV="1">
            <a:off x="-3636912" y="2358016"/>
            <a:ext cx="184112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57724613"/>
              </p:ext>
            </p:extLst>
          </p:nvPr>
        </p:nvGraphicFramePr>
        <p:xfrm>
          <a:off x="1222375" y="419100"/>
          <a:ext cx="6919913" cy="750888"/>
        </p:xfrm>
        <a:graphic>
          <a:graphicData uri="http://schemas.openxmlformats.org/presentationml/2006/ole">
            <mc:AlternateContent xmlns:mc="http://schemas.openxmlformats.org/markup-compatibility/2006">
              <mc:Choice xmlns:v="urn:schemas-microsoft-com:vml" Requires="v">
                <p:oleObj spid="_x0000_s405571" name="Equation" r:id="rId3" imgW="2755800" imgH="304560" progId="Equation.DSMT4">
                  <p:embed/>
                </p:oleObj>
              </mc:Choice>
              <mc:Fallback>
                <p:oleObj name="Equation" r:id="rId3" imgW="2755800" imgH="304560" progId="Equation.DSMT4">
                  <p:embed/>
                  <p:pic>
                    <p:nvPicPr>
                      <p:cNvPr id="5" name="对象 4"/>
                      <p:cNvPicPr>
                        <a:picLocks noChangeAspect="1" noChangeArrowheads="1"/>
                      </p:cNvPicPr>
                      <p:nvPr/>
                    </p:nvPicPr>
                    <p:blipFill>
                      <a:blip r:embed="rId4"/>
                      <a:srcRect/>
                      <a:stretch>
                        <a:fillRect/>
                      </a:stretch>
                    </p:blipFill>
                    <p:spPr bwMode="auto">
                      <a:xfrm>
                        <a:off x="1222375" y="419100"/>
                        <a:ext cx="6919913" cy="750888"/>
                      </a:xfrm>
                      <a:prstGeom prst="rect">
                        <a:avLst/>
                      </a:prstGeom>
                      <a:noFill/>
                    </p:spPr>
                  </p:pic>
                </p:oleObj>
              </mc:Fallback>
            </mc:AlternateContent>
          </a:graphicData>
        </a:graphic>
      </p:graphicFrame>
      <p:sp>
        <p:nvSpPr>
          <p:cNvPr id="8" name="Rectangle 4"/>
          <p:cNvSpPr>
            <a:spLocks noChangeArrowheads="1"/>
          </p:cNvSpPr>
          <p:nvPr/>
        </p:nvSpPr>
        <p:spPr bwMode="auto">
          <a:xfrm>
            <a:off x="6226467" y="980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6"/>
          <p:cNvSpPr>
            <a:spLocks noChangeArrowheads="1"/>
          </p:cNvSpPr>
          <p:nvPr/>
        </p:nvSpPr>
        <p:spPr bwMode="auto">
          <a:xfrm>
            <a:off x="755575" y="2595973"/>
            <a:ext cx="197253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456529" y="4726752"/>
            <a:ext cx="14416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4171513320"/>
              </p:ext>
            </p:extLst>
          </p:nvPr>
        </p:nvGraphicFramePr>
        <p:xfrm>
          <a:off x="5350148" y="3672102"/>
          <a:ext cx="2673350" cy="447675"/>
        </p:xfrm>
        <a:graphic>
          <a:graphicData uri="http://schemas.openxmlformats.org/presentationml/2006/ole">
            <mc:AlternateContent xmlns:mc="http://schemas.openxmlformats.org/markup-compatibility/2006">
              <mc:Choice xmlns:v="urn:schemas-microsoft-com:vml" Requires="v">
                <p:oleObj spid="_x0000_s405572" name="Equation" r:id="rId5" imgW="1282680" imgH="215640" progId="Equation.DSMT4">
                  <p:embed/>
                </p:oleObj>
              </mc:Choice>
              <mc:Fallback>
                <p:oleObj name="Equation" r:id="rId5" imgW="1282680" imgH="215640" progId="Equation.DSMT4">
                  <p:embed/>
                  <p:pic>
                    <p:nvPicPr>
                      <p:cNvPr id="28" name="对象 27"/>
                      <p:cNvPicPr>
                        <a:picLocks noChangeAspect="1" noChangeArrowheads="1"/>
                      </p:cNvPicPr>
                      <p:nvPr/>
                    </p:nvPicPr>
                    <p:blipFill>
                      <a:blip r:embed="rId6"/>
                      <a:srcRect/>
                      <a:stretch>
                        <a:fillRect/>
                      </a:stretch>
                    </p:blipFill>
                    <p:spPr bwMode="auto">
                      <a:xfrm>
                        <a:off x="5350148" y="3672102"/>
                        <a:ext cx="2673350" cy="44767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30" name="矩形 29"/>
              <p:cNvSpPr/>
              <p:nvPr/>
            </p:nvSpPr>
            <p:spPr>
              <a:xfrm>
                <a:off x="5392317" y="4159125"/>
                <a:ext cx="71836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b="1" smtClean="0">
                          <a:solidFill>
                            <a:srgbClr val="C00000"/>
                          </a:solidFill>
                          <a:latin typeface="Cambria Math" panose="02040503050406030204" pitchFamily="18" charset="0"/>
                        </a:rPr>
                        <m:t>𝐱</m:t>
                      </m:r>
                      <m:r>
                        <a:rPr lang="zh-CN" altLang="en-US" sz="2000" b="0" i="0">
                          <a:solidFill>
                            <a:srgbClr val="C00000"/>
                          </a:solidFill>
                          <a:latin typeface="Cambria Math" panose="02040503050406030204" pitchFamily="18" charset="0"/>
                        </a:rPr>
                        <m:t>,</m:t>
                      </m:r>
                      <m:r>
                        <a:rPr lang="zh-CN" altLang="en-US" sz="2000" b="0" i="1" smtClean="0">
                          <a:solidFill>
                            <a:srgbClr val="C00000"/>
                          </a:solidFill>
                          <a:latin typeface="Cambria Math" panose="02040503050406030204" pitchFamily="18" charset="0"/>
                        </a:rPr>
                        <m:t>𝜆</m:t>
                      </m:r>
                    </m:oMath>
                  </m:oMathPara>
                </a14:m>
                <a:endParaRPr lang="zh-CN" altLang="en-US" sz="2000" dirty="0">
                  <a:solidFill>
                    <a:srgbClr val="C00000"/>
                  </a:solidFill>
                </a:endParaRPr>
              </a:p>
            </p:txBody>
          </p:sp>
        </mc:Choice>
        <mc:Fallback xmlns="">
          <p:sp>
            <p:nvSpPr>
              <p:cNvPr id="30" name="矩形 29"/>
              <p:cNvSpPr>
                <a:spLocks noRot="1" noChangeAspect="1" noMove="1" noResize="1" noEditPoints="1" noAdjustHandles="1" noChangeArrowheads="1" noChangeShapeType="1" noTextEdit="1"/>
              </p:cNvSpPr>
              <p:nvPr/>
            </p:nvSpPr>
            <p:spPr>
              <a:xfrm>
                <a:off x="5392317" y="4159125"/>
                <a:ext cx="718363" cy="400110"/>
              </a:xfrm>
              <a:prstGeom prst="rect">
                <a:avLst/>
              </a:prstGeom>
              <a:blipFill>
                <a:blip r:embed="rId7"/>
                <a:stretch>
                  <a:fillRect/>
                </a:stretch>
              </a:blipFill>
            </p:spPr>
            <p:txBody>
              <a:bodyPr/>
              <a:lstStyle/>
              <a:p>
                <a:r>
                  <a:rPr lang="zh-CN" altLang="en-US">
                    <a:noFill/>
                  </a:rPr>
                  <a:t> </a:t>
                </a:r>
              </a:p>
            </p:txBody>
          </p:sp>
        </mc:Fallback>
      </mc:AlternateContent>
      <p:sp>
        <p:nvSpPr>
          <p:cNvPr id="21" name="Rectangle 13"/>
          <p:cNvSpPr>
            <a:spLocks noChangeArrowheads="1"/>
          </p:cNvSpPr>
          <p:nvPr/>
        </p:nvSpPr>
        <p:spPr bwMode="auto">
          <a:xfrm>
            <a:off x="4817259" y="1359504"/>
            <a:ext cx="3785180" cy="400110"/>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kern="100">
                <a:latin typeface="黑体" panose="02010609060101010101" pitchFamily="49" charset="-122"/>
                <a:ea typeface="黑体" panose="02010609060101010101" pitchFamily="49" charset="-122"/>
                <a:cs typeface="Times New Roman" panose="02020603050405020304" pitchFamily="18" charset="0"/>
              </a:rPr>
              <a:t>如果    极值点在约束区域内，</a:t>
            </a:r>
          </a:p>
        </p:txBody>
      </p:sp>
      <p:sp>
        <p:nvSpPr>
          <p:cNvPr id="2" name="Rectangle 15"/>
          <p:cNvSpPr>
            <a:spLocks noChangeArrowheads="1"/>
          </p:cNvSpPr>
          <p:nvPr/>
        </p:nvSpPr>
        <p:spPr bwMode="auto">
          <a:xfrm>
            <a:off x="5477697" y="5486659"/>
            <a:ext cx="123808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869306681"/>
              </p:ext>
            </p:extLst>
          </p:nvPr>
        </p:nvGraphicFramePr>
        <p:xfrm>
          <a:off x="5275742" y="4786907"/>
          <a:ext cx="3178175" cy="1660728"/>
        </p:xfrm>
        <a:graphic>
          <a:graphicData uri="http://schemas.openxmlformats.org/presentationml/2006/ole">
            <mc:AlternateContent xmlns:mc="http://schemas.openxmlformats.org/markup-compatibility/2006">
              <mc:Choice xmlns:v="urn:schemas-microsoft-com:vml" Requires="v">
                <p:oleObj spid="_x0000_s405573" name="Equation" r:id="rId8" imgW="1803240" imgH="977760" progId="Equation.DSMT4">
                  <p:embed/>
                </p:oleObj>
              </mc:Choice>
              <mc:Fallback>
                <p:oleObj name="Equation" r:id="rId8" imgW="1803240" imgH="977760" progId="Equation.DSMT4">
                  <p:embed/>
                  <p:pic>
                    <p:nvPicPr>
                      <p:cNvPr id="3" name="对象 2"/>
                      <p:cNvPicPr>
                        <a:picLocks noChangeAspect="1" noChangeArrowheads="1"/>
                      </p:cNvPicPr>
                      <p:nvPr/>
                    </p:nvPicPr>
                    <p:blipFill>
                      <a:blip r:embed="rId9"/>
                      <a:srcRect/>
                      <a:stretch>
                        <a:fillRect/>
                      </a:stretch>
                    </p:blipFill>
                    <p:spPr bwMode="auto">
                      <a:xfrm>
                        <a:off x="5275742" y="4786907"/>
                        <a:ext cx="3178175" cy="1660728"/>
                      </a:xfrm>
                      <a:prstGeom prst="rect">
                        <a:avLst/>
                      </a:prstGeom>
                      <a:noFill/>
                    </p:spPr>
                  </p:pic>
                </p:oleObj>
              </mc:Fallback>
            </mc:AlternateContent>
          </a:graphicData>
        </a:graphic>
      </p:graphicFrame>
      <p:sp>
        <p:nvSpPr>
          <p:cNvPr id="6" name="Rectangle 17"/>
          <p:cNvSpPr>
            <a:spLocks noChangeArrowheads="1"/>
          </p:cNvSpPr>
          <p:nvPr/>
        </p:nvSpPr>
        <p:spPr bwMode="auto">
          <a:xfrm flipV="1">
            <a:off x="5392317" y="6331105"/>
            <a:ext cx="14213418" cy="4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4" name="对象 33"/>
          <p:cNvGraphicFramePr>
            <a:graphicFrameLocks noChangeAspect="1"/>
          </p:cNvGraphicFramePr>
          <p:nvPr>
            <p:extLst>
              <p:ext uri="{D42A27DB-BD31-4B8C-83A1-F6EECF244321}">
                <p14:modId xmlns:p14="http://schemas.microsoft.com/office/powerpoint/2010/main" val="2721895209"/>
              </p:ext>
            </p:extLst>
          </p:nvPr>
        </p:nvGraphicFramePr>
        <p:xfrm>
          <a:off x="187325" y="1255713"/>
          <a:ext cx="3843338" cy="3578225"/>
        </p:xfrm>
        <a:graphic>
          <a:graphicData uri="http://schemas.openxmlformats.org/presentationml/2006/ole">
            <mc:AlternateContent xmlns:mc="http://schemas.openxmlformats.org/markup-compatibility/2006">
              <mc:Choice xmlns:v="urn:schemas-microsoft-com:vml" Requires="v">
                <p:oleObj spid="_x0000_s405574" name="Visio" r:id="rId10" imgW="4229206" imgH="3939548" progId="Visio.Drawing.11">
                  <p:embed/>
                </p:oleObj>
              </mc:Choice>
              <mc:Fallback>
                <p:oleObj name="Visio" r:id="rId10" imgW="4229206" imgH="3939548" progId="Visio.Drawing.11">
                  <p:embed/>
                  <p:pic>
                    <p:nvPicPr>
                      <p:cNvPr id="34" name="对象 33"/>
                      <p:cNvPicPr>
                        <a:picLocks noChangeAspect="1" noChangeArrowheads="1"/>
                      </p:cNvPicPr>
                      <p:nvPr/>
                    </p:nvPicPr>
                    <p:blipFill>
                      <a:blip r:embed="rId11"/>
                      <a:srcRect/>
                      <a:stretch>
                        <a:fillRect/>
                      </a:stretch>
                    </p:blipFill>
                    <p:spPr bwMode="auto">
                      <a:xfrm>
                        <a:off x="187325" y="1255713"/>
                        <a:ext cx="3843338" cy="3578225"/>
                      </a:xfrm>
                      <a:prstGeom prst="rect">
                        <a:avLst/>
                      </a:prstGeom>
                      <a:noFill/>
                    </p:spPr>
                  </p:pic>
                </p:oleObj>
              </mc:Fallback>
            </mc:AlternateContent>
          </a:graphicData>
        </a:graphic>
      </p:graphicFrame>
      <p:sp>
        <p:nvSpPr>
          <p:cNvPr id="35" name="矩形 34"/>
          <p:cNvSpPr/>
          <p:nvPr/>
        </p:nvSpPr>
        <p:spPr>
          <a:xfrm>
            <a:off x="466282" y="1655800"/>
            <a:ext cx="954107" cy="400110"/>
          </a:xfrm>
          <a:prstGeom prst="rect">
            <a:avLst/>
          </a:prstGeom>
        </p:spPr>
        <p:txBody>
          <a:bodyPr wrap="none">
            <a:spAutoFit/>
          </a:bodyPr>
          <a:lstStyle/>
          <a:p>
            <a:r>
              <a:rPr lang="zh-CN" altLang="zh-CN" sz="2000"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等值线</a:t>
            </a:r>
            <a:endParaRPr lang="zh-CN" altLang="en-US" sz="2000" dirty="0">
              <a:solidFill>
                <a:srgbClr val="002060"/>
              </a:solidFill>
            </a:endParaRPr>
          </a:p>
        </p:txBody>
      </p:sp>
      <p:cxnSp>
        <p:nvCxnSpPr>
          <p:cNvPr id="36" name="直接箭头连接符 35"/>
          <p:cNvCxnSpPr/>
          <p:nvPr/>
        </p:nvCxnSpPr>
        <p:spPr>
          <a:xfrm>
            <a:off x="765038" y="2048093"/>
            <a:ext cx="504056" cy="28562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矩形 6"/>
              <p:cNvSpPr/>
              <p:nvPr/>
            </p:nvSpPr>
            <p:spPr>
              <a:xfrm>
                <a:off x="-49735" y="1677709"/>
                <a:ext cx="7216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r>
                            <a:rPr lang="zh-CN" altLang="en-US">
                              <a:latin typeface="Cambria Math" panose="02040503050406030204" pitchFamily="18" charset="0"/>
                            </a:rPr>
                            <m:t>‖</m:t>
                          </m:r>
                          <m:r>
                            <a:rPr lang="zh-CN" altLang="en-US" b="1" i="0">
                              <a:latin typeface="Cambria Math" panose="02040503050406030204" pitchFamily="18" charset="0"/>
                            </a:rPr>
                            <m:t>𝐱</m:t>
                          </m:r>
                          <m:r>
                            <a:rPr lang="zh-CN" altLang="en-US" b="0" i="0">
                              <a:latin typeface="Cambria Math" panose="02040503050406030204" pitchFamily="18" charset="0"/>
                            </a:rPr>
                            <m:t>‖</m:t>
                          </m:r>
                        </m:e>
                        <m:sup>
                          <m:r>
                            <a:rPr lang="zh-CN" altLang="en-US" b="0" i="0">
                              <a:latin typeface="Cambria Math" panose="02040503050406030204" pitchFamily="18" charset="0"/>
                            </a:rPr>
                            <m:t>2</m:t>
                          </m:r>
                        </m:sup>
                      </m:sSup>
                    </m:oMath>
                  </m:oMathPara>
                </a14:m>
                <a:endParaRPr lang="zh-CN" altLang="en-US"/>
              </a:p>
            </p:txBody>
          </p:sp>
        </mc:Choice>
        <mc:Fallback xmlns="">
          <p:sp>
            <p:nvSpPr>
              <p:cNvPr id="7" name="矩形 6"/>
              <p:cNvSpPr>
                <a:spLocks noRot="1" noChangeAspect="1" noMove="1" noResize="1" noEditPoints="1" noAdjustHandles="1" noChangeArrowheads="1" noChangeShapeType="1" noTextEdit="1"/>
              </p:cNvSpPr>
              <p:nvPr/>
            </p:nvSpPr>
            <p:spPr>
              <a:xfrm>
                <a:off x="-49735" y="1677709"/>
                <a:ext cx="721608" cy="369332"/>
              </a:xfrm>
              <a:prstGeom prst="rect">
                <a:avLst/>
              </a:prstGeom>
              <a:blipFill>
                <a:blip r:embed="rId12"/>
                <a:stretch>
                  <a:fillRect b="-14754"/>
                </a:stretch>
              </a:blipFill>
            </p:spPr>
            <p:txBody>
              <a:bodyPr/>
              <a:lstStyle/>
              <a:p>
                <a:r>
                  <a:rPr lang="zh-CN" altLang="en-US">
                    <a:noFill/>
                  </a:rPr>
                  <a:t> </a:t>
                </a:r>
              </a:p>
            </p:txBody>
          </p:sp>
        </mc:Fallback>
      </mc:AlternateContent>
      <p:cxnSp>
        <p:nvCxnSpPr>
          <p:cNvPr id="11" name="直接连接符 10"/>
          <p:cNvCxnSpPr/>
          <p:nvPr/>
        </p:nvCxnSpPr>
        <p:spPr>
          <a:xfrm>
            <a:off x="3419872" y="249289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直角三角形 15"/>
          <p:cNvSpPr/>
          <p:nvPr/>
        </p:nvSpPr>
        <p:spPr>
          <a:xfrm rot="16663524">
            <a:off x="446385" y="1407713"/>
            <a:ext cx="2993383" cy="2574571"/>
          </a:xfrm>
          <a:prstGeom prst="rtTriangle">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矩形 19"/>
              <p:cNvSpPr/>
              <p:nvPr/>
            </p:nvSpPr>
            <p:spPr>
              <a:xfrm>
                <a:off x="5328988" y="1368777"/>
                <a:ext cx="6955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b="1" i="0">
                              <a:latin typeface="Cambria Math" panose="02040503050406030204" pitchFamily="18" charset="0"/>
                            </a:rPr>
                            <m:t>𝐱</m:t>
                          </m:r>
                        </m:e>
                      </m:d>
                    </m:oMath>
                  </m:oMathPara>
                </a14:m>
                <a:endParaRPr lang="zh-CN" altLang="en-US"/>
              </a:p>
            </p:txBody>
          </p:sp>
        </mc:Choice>
        <mc:Fallback xmlns="">
          <p:sp>
            <p:nvSpPr>
              <p:cNvPr id="20" name="矩形 19"/>
              <p:cNvSpPr>
                <a:spLocks noRot="1" noChangeAspect="1" noMove="1" noResize="1" noEditPoints="1" noAdjustHandles="1" noChangeArrowheads="1" noChangeShapeType="1" noTextEdit="1"/>
              </p:cNvSpPr>
              <p:nvPr/>
            </p:nvSpPr>
            <p:spPr>
              <a:xfrm>
                <a:off x="5328988" y="1368777"/>
                <a:ext cx="695575" cy="369332"/>
              </a:xfrm>
              <a:prstGeom prst="rect">
                <a:avLst/>
              </a:prstGeom>
              <a:blipFill>
                <a:blip r:embed="rId13"/>
                <a:stretch>
                  <a:fillRect b="-15000"/>
                </a:stretch>
              </a:blipFill>
            </p:spPr>
            <p:txBody>
              <a:bodyPr/>
              <a:lstStyle/>
              <a:p>
                <a:r>
                  <a:rPr lang="zh-CN" altLang="en-US">
                    <a:noFill/>
                  </a:rPr>
                  <a:t> </a:t>
                </a:r>
              </a:p>
            </p:txBody>
          </p:sp>
        </mc:Fallback>
      </mc:AlternateContent>
      <p:graphicFrame>
        <p:nvGraphicFramePr>
          <p:cNvPr id="32" name="对象 31"/>
          <p:cNvGraphicFramePr>
            <a:graphicFrameLocks noChangeAspect="1"/>
          </p:cNvGraphicFramePr>
          <p:nvPr>
            <p:extLst>
              <p:ext uri="{D42A27DB-BD31-4B8C-83A1-F6EECF244321}">
                <p14:modId xmlns:p14="http://schemas.microsoft.com/office/powerpoint/2010/main" val="1097803392"/>
              </p:ext>
            </p:extLst>
          </p:nvPr>
        </p:nvGraphicFramePr>
        <p:xfrm>
          <a:off x="6024563" y="2003425"/>
          <a:ext cx="1163637" cy="1093788"/>
        </p:xfrm>
        <a:graphic>
          <a:graphicData uri="http://schemas.openxmlformats.org/presentationml/2006/ole">
            <mc:AlternateContent xmlns:mc="http://schemas.openxmlformats.org/markup-compatibility/2006">
              <mc:Choice xmlns:v="urn:schemas-microsoft-com:vml" Requires="v">
                <p:oleObj spid="_x0000_s405575" name="Equation" r:id="rId14" imgW="660240" imgH="622080" progId="Equation.DSMT4">
                  <p:embed/>
                </p:oleObj>
              </mc:Choice>
              <mc:Fallback>
                <p:oleObj name="Equation" r:id="rId14" imgW="660240" imgH="622080" progId="Equation.DSMT4">
                  <p:embed/>
                  <p:pic>
                    <p:nvPicPr>
                      <p:cNvPr id="3" name="对象 2"/>
                      <p:cNvPicPr>
                        <a:picLocks noChangeAspect="1" noChangeArrowheads="1"/>
                      </p:cNvPicPr>
                      <p:nvPr/>
                    </p:nvPicPr>
                    <p:blipFill>
                      <a:blip r:embed="rId15"/>
                      <a:srcRect/>
                      <a:stretch>
                        <a:fillRect/>
                      </a:stretch>
                    </p:blipFill>
                    <p:spPr bwMode="auto">
                      <a:xfrm>
                        <a:off x="6024563" y="2003425"/>
                        <a:ext cx="1163637" cy="1093788"/>
                      </a:xfrm>
                      <a:prstGeom prst="rect">
                        <a:avLst/>
                      </a:prstGeom>
                      <a:noFill/>
                    </p:spPr>
                  </p:pic>
                </p:oleObj>
              </mc:Fallback>
            </mc:AlternateContent>
          </a:graphicData>
        </a:graphic>
      </p:graphicFrame>
      <p:sp>
        <p:nvSpPr>
          <p:cNvPr id="42" name="Rectangle 13"/>
          <p:cNvSpPr>
            <a:spLocks noChangeArrowheads="1"/>
          </p:cNvSpPr>
          <p:nvPr/>
        </p:nvSpPr>
        <p:spPr bwMode="auto">
          <a:xfrm>
            <a:off x="323528" y="5089243"/>
            <a:ext cx="3785180" cy="1323439"/>
          </a:xfrm>
          <a:prstGeom prst="rect">
            <a:avLst/>
          </a:prstGeom>
          <a:noFill/>
          <a:ln w="9525"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kern="100">
                <a:latin typeface="黑体" panose="02010609060101010101" pitchFamily="49" charset="-122"/>
                <a:ea typeface="黑体" panose="02010609060101010101" pitchFamily="49" charset="-122"/>
                <a:cs typeface="Times New Roman" panose="02020603050405020304" pitchFamily="18" charset="0"/>
              </a:rPr>
              <a:t>如果    极值点在约束区域内，也可构造</a:t>
            </a:r>
            <a:r>
              <a:rPr lang="en-US" altLang="zh-CN" sz="2000" kern="100">
                <a:latin typeface="黑体" panose="02010609060101010101" pitchFamily="49" charset="-122"/>
                <a:ea typeface="黑体" panose="02010609060101010101" pitchFamily="49" charset="-122"/>
                <a:cs typeface="Times New Roman" panose="02020603050405020304" pitchFamily="18" charset="0"/>
              </a:rPr>
              <a:t>Lagrange</a:t>
            </a:r>
            <a:r>
              <a:rPr lang="zh-CN" altLang="zh-CN" sz="2000" kern="100">
                <a:latin typeface="黑体" panose="02010609060101010101" pitchFamily="49" charset="-122"/>
                <a:ea typeface="黑体" panose="02010609060101010101" pitchFamily="49" charset="-122"/>
                <a:cs typeface="Times New Roman" panose="02020603050405020304" pitchFamily="18" charset="0"/>
              </a:rPr>
              <a:t>函数</a:t>
            </a:r>
            <a:r>
              <a:rPr lang="zh-CN" altLang="en-US" sz="2000" kern="100">
                <a:latin typeface="黑体" panose="02010609060101010101" pitchFamily="49" charset="-122"/>
                <a:ea typeface="黑体" panose="02010609060101010101" pitchFamily="49" charset="-122"/>
                <a:cs typeface="Times New Roman" panose="02020603050405020304" pitchFamily="18" charset="0"/>
              </a:rPr>
              <a:t>，</a:t>
            </a:r>
            <a:endParaRPr lang="zh-CN" altLang="en-US" sz="2000"/>
          </a:p>
          <a:p>
            <a:endParaRPr lang="en-US" altLang="zh-CN" sz="2000" kern="100">
              <a:latin typeface="黑体" panose="02010609060101010101" pitchFamily="49" charset="-122"/>
              <a:ea typeface="黑体" panose="02010609060101010101" pitchFamily="49" charset="-122"/>
              <a:cs typeface="Times New Roman" panose="02020603050405020304" pitchFamily="18" charset="0"/>
            </a:endParaRPr>
          </a:p>
          <a:p>
            <a:endParaRPr lang="zh-CN" altLang="en-US" sz="2000" kern="100">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矩形 42"/>
              <p:cNvSpPr/>
              <p:nvPr/>
            </p:nvSpPr>
            <p:spPr>
              <a:xfrm>
                <a:off x="835257" y="5098516"/>
                <a:ext cx="6955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b="1" i="0">
                              <a:latin typeface="Cambria Math" panose="02040503050406030204" pitchFamily="18" charset="0"/>
                            </a:rPr>
                            <m:t>𝐱</m:t>
                          </m:r>
                        </m:e>
                      </m:d>
                    </m:oMath>
                  </m:oMathPara>
                </a14:m>
                <a:endParaRPr lang="zh-CN" altLang="en-US"/>
              </a:p>
            </p:txBody>
          </p:sp>
        </mc:Choice>
        <mc:Fallback xmlns="">
          <p:sp>
            <p:nvSpPr>
              <p:cNvPr id="43" name="矩形 42"/>
              <p:cNvSpPr>
                <a:spLocks noRot="1" noChangeAspect="1" noMove="1" noResize="1" noEditPoints="1" noAdjustHandles="1" noChangeArrowheads="1" noChangeShapeType="1" noTextEdit="1"/>
              </p:cNvSpPr>
              <p:nvPr/>
            </p:nvSpPr>
            <p:spPr>
              <a:xfrm>
                <a:off x="835257" y="5098516"/>
                <a:ext cx="695575" cy="369332"/>
              </a:xfrm>
              <a:prstGeom prst="rect">
                <a:avLst/>
              </a:prstGeom>
              <a:blipFill>
                <a:blip r:embed="rId16"/>
                <a:stretch>
                  <a:fillRect b="-14754"/>
                </a:stretch>
              </a:blipFill>
            </p:spPr>
            <p:txBody>
              <a:bodyPr/>
              <a:lstStyle/>
              <a:p>
                <a:r>
                  <a:rPr lang="zh-CN" altLang="en-US">
                    <a:noFill/>
                  </a:rPr>
                  <a:t> </a:t>
                </a:r>
              </a:p>
            </p:txBody>
          </p:sp>
        </mc:Fallback>
      </mc:AlternateContent>
      <p:graphicFrame>
        <p:nvGraphicFramePr>
          <p:cNvPr id="44" name="对象 43"/>
          <p:cNvGraphicFramePr>
            <a:graphicFrameLocks noChangeAspect="1"/>
          </p:cNvGraphicFramePr>
          <p:nvPr>
            <p:extLst>
              <p:ext uri="{D42A27DB-BD31-4B8C-83A1-F6EECF244321}">
                <p14:modId xmlns:p14="http://schemas.microsoft.com/office/powerpoint/2010/main" val="3415265688"/>
              </p:ext>
            </p:extLst>
          </p:nvPr>
        </p:nvGraphicFramePr>
        <p:xfrm>
          <a:off x="943335" y="5897822"/>
          <a:ext cx="1973263" cy="379413"/>
        </p:xfrm>
        <a:graphic>
          <a:graphicData uri="http://schemas.openxmlformats.org/presentationml/2006/ole">
            <mc:AlternateContent xmlns:mc="http://schemas.openxmlformats.org/markup-compatibility/2006">
              <mc:Choice xmlns:v="urn:schemas-microsoft-com:vml" Requires="v">
                <p:oleObj spid="_x0000_s405576" name="Equation" r:id="rId17" imgW="1117440" imgH="215640" progId="Equation.DSMT4">
                  <p:embed/>
                </p:oleObj>
              </mc:Choice>
              <mc:Fallback>
                <p:oleObj name="Equation" r:id="rId17" imgW="1117440" imgH="215640" progId="Equation.DSMT4">
                  <p:embed/>
                  <p:pic>
                    <p:nvPicPr>
                      <p:cNvPr id="3" name="对象 2"/>
                      <p:cNvPicPr>
                        <a:picLocks noChangeAspect="1" noChangeArrowheads="1"/>
                      </p:cNvPicPr>
                      <p:nvPr/>
                    </p:nvPicPr>
                    <p:blipFill>
                      <a:blip r:embed="rId18"/>
                      <a:srcRect/>
                      <a:stretch>
                        <a:fillRect/>
                      </a:stretch>
                    </p:blipFill>
                    <p:spPr bwMode="auto">
                      <a:xfrm>
                        <a:off x="943335" y="5897822"/>
                        <a:ext cx="1973263" cy="379413"/>
                      </a:xfrm>
                      <a:prstGeom prst="rect">
                        <a:avLst/>
                      </a:prstGeom>
                      <a:noFill/>
                    </p:spPr>
                  </p:pic>
                </p:oleObj>
              </mc:Fallback>
            </mc:AlternateContent>
          </a:graphicData>
        </a:graphic>
      </p:graphicFrame>
    </p:spTree>
    <p:extLst>
      <p:ext uri="{BB962C8B-B14F-4D97-AF65-F5344CB8AC3E}">
        <p14:creationId xmlns:p14="http://schemas.microsoft.com/office/powerpoint/2010/main" val="265352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0" grpId="0"/>
      <p:bldP spid="21" grpId="0"/>
      <p:bldP spid="35" grpId="0"/>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
          <p:cNvSpPr/>
          <p:nvPr/>
        </p:nvSpPr>
        <p:spPr>
          <a:xfrm>
            <a:off x="4355976" y="1844599"/>
            <a:ext cx="4617500" cy="3093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613316" y="1444225"/>
            <a:ext cx="4207301" cy="2831544"/>
          </a:xfrm>
          <a:prstGeom prst="rect">
            <a:avLst/>
          </a:prstGeom>
        </p:spPr>
        <p:txBody>
          <a:bodyPr wrap="square">
            <a:spAutoFit/>
          </a:bodyPr>
          <a:lstStyle/>
          <a:p>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a:latin typeface="黑体" panose="02010609060101010101" pitchFamily="49" charset="-122"/>
                <a:ea typeface="黑体" panose="02010609060101010101" pitchFamily="49" charset="-122"/>
              </a:rPr>
              <a:t>综合以上两种情况，构造</a:t>
            </a:r>
            <a:r>
              <a:rPr lang="en-US" altLang="zh-CN" sz="2000">
                <a:latin typeface="+mj-lt"/>
                <a:ea typeface="黑体" panose="02010609060101010101" pitchFamily="49" charset="-122"/>
              </a:rPr>
              <a:t>Lagrange</a:t>
            </a:r>
            <a:r>
              <a:rPr lang="zh-CN" altLang="en-US" sz="2000">
                <a:latin typeface="黑体" panose="02010609060101010101" pitchFamily="49" charset="-122"/>
                <a:ea typeface="黑体" panose="02010609060101010101" pitchFamily="49" charset="-122"/>
              </a:rPr>
              <a:t>函数</a:t>
            </a:r>
            <a:endParaRPr lang="en-US" altLang="zh-CN" sz="200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有：</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endParaRPr lang="zh-CN" altLang="en-US" dirty="0"/>
          </a:p>
        </p:txBody>
      </p:sp>
      <p:sp>
        <p:nvSpPr>
          <p:cNvPr id="154627" name="Rectangle 3"/>
          <p:cNvSpPr>
            <a:spLocks noGrp="1" noChangeArrowheads="1"/>
          </p:cNvSpPr>
          <p:nvPr>
            <p:ph idx="1"/>
          </p:nvPr>
        </p:nvSpPr>
        <p:spPr>
          <a:xfrm>
            <a:off x="107504" y="404664"/>
            <a:ext cx="8229600" cy="766463"/>
          </a:xfrm>
        </p:spPr>
        <p:txBody>
          <a:bodyPr>
            <a:normAutofit/>
          </a:bodyPr>
          <a:lstStyle/>
          <a:p>
            <a:pPr marL="0" indent="0" eaLnBrk="1" hangingPunct="1">
              <a:lnSpc>
                <a:spcPct val="150000"/>
              </a:lnSpc>
              <a:buNone/>
            </a:pPr>
            <a:r>
              <a:rPr lang="zh-CN" altLang="en-US" dirty="0">
                <a:solidFill>
                  <a:srgbClr val="C00000"/>
                </a:solidFill>
                <a:ea typeface="黑体" panose="02010609060101010101" pitchFamily="49" charset="-122"/>
              </a:rPr>
              <a:t>例 ：</a:t>
            </a:r>
            <a:r>
              <a:rPr lang="en-US" dirty="0">
                <a:solidFill>
                  <a:srgbClr val="C00000"/>
                </a:solidFill>
                <a:ea typeface="黑体" panose="02010609060101010101" pitchFamily="49" charset="-122"/>
              </a:rPr>
              <a:t> </a:t>
            </a:r>
          </a:p>
          <a:p>
            <a:pPr marL="0" indent="0" eaLnBrk="1" hangingPunct="1">
              <a:lnSpc>
                <a:spcPct val="150000"/>
              </a:lnSpc>
              <a:buNone/>
            </a:pPr>
            <a:endParaRPr lang="en-US" dirty="0">
              <a:solidFill>
                <a:srgbClr val="C00000"/>
              </a:solidFill>
              <a:ea typeface="黑体" panose="02010609060101010101" pitchFamily="49" charset="-122"/>
            </a:endParaRPr>
          </a:p>
          <a:p>
            <a:pPr marL="0" indent="0" eaLnBrk="1" hangingPunct="1">
              <a:lnSpc>
                <a:spcPct val="150000"/>
              </a:lnSpc>
              <a:buNone/>
            </a:pPr>
            <a:endParaRPr lang="en-US" dirty="0">
              <a:solidFill>
                <a:srgbClr val="C00000"/>
              </a:solidFill>
              <a:ea typeface="黑体" panose="02010609060101010101" pitchFamily="49" charset="-122"/>
            </a:endParaRPr>
          </a:p>
        </p:txBody>
      </p:sp>
      <p:sp>
        <p:nvSpPr>
          <p:cNvPr id="4" name="Rectangle 2"/>
          <p:cNvSpPr>
            <a:spLocks noChangeArrowheads="1"/>
          </p:cNvSpPr>
          <p:nvPr/>
        </p:nvSpPr>
        <p:spPr bwMode="auto">
          <a:xfrm flipV="1">
            <a:off x="2208001" y="836711"/>
            <a:ext cx="184112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41311830"/>
              </p:ext>
            </p:extLst>
          </p:nvPr>
        </p:nvGraphicFramePr>
        <p:xfrm>
          <a:off x="1054100" y="433388"/>
          <a:ext cx="7045325" cy="750887"/>
        </p:xfrm>
        <a:graphic>
          <a:graphicData uri="http://schemas.openxmlformats.org/presentationml/2006/ole">
            <mc:AlternateContent xmlns:mc="http://schemas.openxmlformats.org/markup-compatibility/2006">
              <mc:Choice xmlns:v="urn:schemas-microsoft-com:vml" Requires="v">
                <p:oleObj spid="_x0000_s394453" name="Equation" r:id="rId3" imgW="2806560" imgH="304560" progId="Equation.DSMT4">
                  <p:embed/>
                </p:oleObj>
              </mc:Choice>
              <mc:Fallback>
                <p:oleObj name="Equation" r:id="rId3" imgW="2806560" imgH="304560" progId="Equation.DSMT4">
                  <p:embed/>
                  <p:pic>
                    <p:nvPicPr>
                      <p:cNvPr id="0" name="Object 1"/>
                      <p:cNvPicPr>
                        <a:picLocks noChangeAspect="1" noChangeArrowheads="1"/>
                      </p:cNvPicPr>
                      <p:nvPr/>
                    </p:nvPicPr>
                    <p:blipFill>
                      <a:blip r:embed="rId4"/>
                      <a:srcRect/>
                      <a:stretch>
                        <a:fillRect/>
                      </a:stretch>
                    </p:blipFill>
                    <p:spPr bwMode="auto">
                      <a:xfrm>
                        <a:off x="1054100" y="433388"/>
                        <a:ext cx="7045325" cy="750887"/>
                      </a:xfrm>
                      <a:prstGeom prst="rect">
                        <a:avLst/>
                      </a:prstGeom>
                      <a:noFill/>
                    </p:spPr>
                  </p:pic>
                </p:oleObj>
              </mc:Fallback>
            </mc:AlternateContent>
          </a:graphicData>
        </a:graphic>
      </p:graphicFrame>
      <p:sp>
        <p:nvSpPr>
          <p:cNvPr id="8" name="Rectangle 4"/>
          <p:cNvSpPr>
            <a:spLocks noChangeArrowheads="1"/>
          </p:cNvSpPr>
          <p:nvPr/>
        </p:nvSpPr>
        <p:spPr bwMode="auto">
          <a:xfrm>
            <a:off x="-468560" y="50376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610882850"/>
              </p:ext>
            </p:extLst>
          </p:nvPr>
        </p:nvGraphicFramePr>
        <p:xfrm>
          <a:off x="214313" y="1450975"/>
          <a:ext cx="3843337" cy="3578225"/>
        </p:xfrm>
        <a:graphic>
          <a:graphicData uri="http://schemas.openxmlformats.org/presentationml/2006/ole">
            <mc:AlternateContent xmlns:mc="http://schemas.openxmlformats.org/markup-compatibility/2006">
              <mc:Choice xmlns:v="urn:schemas-microsoft-com:vml" Requires="v">
                <p:oleObj spid="_x0000_s394454" name="Visio" r:id="rId5" imgW="4229046" imgH="3939380" progId="Visio.Drawing.11">
                  <p:embed/>
                </p:oleObj>
              </mc:Choice>
              <mc:Fallback>
                <p:oleObj name="Visio" r:id="rId5" imgW="4229046" imgH="3939380" progId="Visio.Drawing.11">
                  <p:embed/>
                  <p:pic>
                    <p:nvPicPr>
                      <p:cNvPr id="0" name="Object 3"/>
                      <p:cNvPicPr>
                        <a:picLocks noChangeAspect="1" noChangeArrowheads="1"/>
                      </p:cNvPicPr>
                      <p:nvPr/>
                    </p:nvPicPr>
                    <p:blipFill>
                      <a:blip r:embed="rId6"/>
                      <a:srcRect/>
                      <a:stretch>
                        <a:fillRect/>
                      </a:stretch>
                    </p:blipFill>
                    <p:spPr bwMode="auto">
                      <a:xfrm>
                        <a:off x="214313" y="1450975"/>
                        <a:ext cx="3843337" cy="3578225"/>
                      </a:xfrm>
                      <a:prstGeom prst="rect">
                        <a:avLst/>
                      </a:prstGeom>
                      <a:noFill/>
                    </p:spPr>
                  </p:pic>
                </p:oleObj>
              </mc:Fallback>
            </mc:AlternateContent>
          </a:graphicData>
        </a:graphic>
      </p:graphicFrame>
      <p:sp>
        <p:nvSpPr>
          <p:cNvPr id="18" name="Rectangle 16"/>
          <p:cNvSpPr>
            <a:spLocks noChangeArrowheads="1"/>
          </p:cNvSpPr>
          <p:nvPr/>
        </p:nvSpPr>
        <p:spPr bwMode="auto">
          <a:xfrm>
            <a:off x="755575" y="2595973"/>
            <a:ext cx="197253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0" name="矩形 19"/>
          <p:cNvSpPr/>
          <p:nvPr/>
        </p:nvSpPr>
        <p:spPr>
          <a:xfrm>
            <a:off x="214602" y="1765719"/>
            <a:ext cx="954107" cy="400110"/>
          </a:xfrm>
          <a:prstGeom prst="rect">
            <a:avLst/>
          </a:prstGeom>
        </p:spPr>
        <p:txBody>
          <a:bodyPr wrap="none">
            <a:spAutoFit/>
          </a:bodyPr>
          <a:lstStyle/>
          <a:p>
            <a:r>
              <a:rPr lang="zh-CN" altLang="zh-CN" sz="2000"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等值线</a:t>
            </a:r>
            <a:endParaRPr lang="zh-CN" altLang="en-US" sz="2000" dirty="0">
              <a:solidFill>
                <a:srgbClr val="002060"/>
              </a:solidFill>
            </a:endParaRPr>
          </a:p>
        </p:txBody>
      </p:sp>
      <p:cxnSp>
        <p:nvCxnSpPr>
          <p:cNvPr id="22" name="直接箭头连接符 21"/>
          <p:cNvCxnSpPr/>
          <p:nvPr/>
        </p:nvCxnSpPr>
        <p:spPr>
          <a:xfrm>
            <a:off x="1013224" y="2137744"/>
            <a:ext cx="504056" cy="28562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73202" y="4199818"/>
            <a:ext cx="954107" cy="400110"/>
          </a:xfrm>
          <a:prstGeom prst="rect">
            <a:avLst/>
          </a:prstGeom>
        </p:spPr>
        <p:txBody>
          <a:bodyPr wrap="none">
            <a:spAutoFit/>
          </a:bodyPr>
          <a:lstStyle/>
          <a:p>
            <a:r>
              <a:rPr lang="zh-CN" altLang="en-US" sz="2000"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约束</a:t>
            </a:r>
            <a:r>
              <a:rPr lang="zh-CN" altLang="zh-CN" sz="2000" kern="1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线</a:t>
            </a:r>
            <a:endParaRPr lang="zh-CN" altLang="en-US" sz="2000" dirty="0">
              <a:solidFill>
                <a:srgbClr val="002060"/>
              </a:solidFill>
            </a:endParaRPr>
          </a:p>
        </p:txBody>
      </p:sp>
      <p:cxnSp>
        <p:nvCxnSpPr>
          <p:cNvPr id="33" name="直接箭头连接符 32"/>
          <p:cNvCxnSpPr/>
          <p:nvPr/>
        </p:nvCxnSpPr>
        <p:spPr>
          <a:xfrm>
            <a:off x="1085908" y="4455322"/>
            <a:ext cx="245732" cy="5610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1"/>
          <p:cNvSpPr>
            <a:spLocks noChangeArrowheads="1"/>
          </p:cNvSpPr>
          <p:nvPr/>
        </p:nvSpPr>
        <p:spPr bwMode="auto">
          <a:xfrm>
            <a:off x="5456529" y="4726752"/>
            <a:ext cx="14416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799992255"/>
              </p:ext>
            </p:extLst>
          </p:nvPr>
        </p:nvGraphicFramePr>
        <p:xfrm>
          <a:off x="5333606" y="2656726"/>
          <a:ext cx="2671763" cy="447675"/>
        </p:xfrm>
        <a:graphic>
          <a:graphicData uri="http://schemas.openxmlformats.org/presentationml/2006/ole">
            <mc:AlternateContent xmlns:mc="http://schemas.openxmlformats.org/markup-compatibility/2006">
              <mc:Choice xmlns:v="urn:schemas-microsoft-com:vml" Requires="v">
                <p:oleObj spid="_x0000_s394455" name="Equation" r:id="rId7" imgW="1282680" imgH="215640" progId="Equation.DSMT4">
                  <p:embed/>
                </p:oleObj>
              </mc:Choice>
              <mc:Fallback>
                <p:oleObj name="Equation" r:id="rId7" imgW="1282680" imgH="215640" progId="Equation.DSMT4">
                  <p:embed/>
                  <p:pic>
                    <p:nvPicPr>
                      <p:cNvPr id="0" name="Object 20"/>
                      <p:cNvPicPr>
                        <a:picLocks noChangeAspect="1" noChangeArrowheads="1"/>
                      </p:cNvPicPr>
                      <p:nvPr/>
                    </p:nvPicPr>
                    <p:blipFill>
                      <a:blip r:embed="rId8"/>
                      <a:srcRect/>
                      <a:stretch>
                        <a:fillRect/>
                      </a:stretch>
                    </p:blipFill>
                    <p:spPr bwMode="auto">
                      <a:xfrm>
                        <a:off x="5333606" y="2656726"/>
                        <a:ext cx="2671763" cy="447675"/>
                      </a:xfrm>
                      <a:prstGeom prst="rect">
                        <a:avLst/>
                      </a:prstGeom>
                      <a:noFill/>
                    </p:spPr>
                  </p:pic>
                </p:oleObj>
              </mc:Fallback>
            </mc:AlternateContent>
          </a:graphicData>
        </a:graphic>
      </p:graphicFrame>
      <p:graphicFrame>
        <p:nvGraphicFramePr>
          <p:cNvPr id="47" name="Object 16"/>
          <p:cNvGraphicFramePr>
            <a:graphicFrameLocks noChangeAspect="1"/>
          </p:cNvGraphicFramePr>
          <p:nvPr>
            <p:extLst>
              <p:ext uri="{D42A27DB-BD31-4B8C-83A1-F6EECF244321}">
                <p14:modId xmlns:p14="http://schemas.microsoft.com/office/powerpoint/2010/main" val="1276653741"/>
              </p:ext>
            </p:extLst>
          </p:nvPr>
        </p:nvGraphicFramePr>
        <p:xfrm>
          <a:off x="5533486" y="3334415"/>
          <a:ext cx="2066925" cy="1420812"/>
        </p:xfrm>
        <a:graphic>
          <a:graphicData uri="http://schemas.openxmlformats.org/presentationml/2006/ole">
            <mc:AlternateContent xmlns:mc="http://schemas.openxmlformats.org/markup-compatibility/2006">
              <mc:Choice xmlns:v="urn:schemas-microsoft-com:vml" Requires="v">
                <p:oleObj spid="_x0000_s394456" name="Equation" r:id="rId9" imgW="3466800" imgH="2387520" progId="Equation.DSMT4">
                  <p:embed/>
                </p:oleObj>
              </mc:Choice>
              <mc:Fallback>
                <p:oleObj name="Equation" r:id="rId9" imgW="3466800" imgH="2387520" progId="Equation.DSMT4">
                  <p:embed/>
                  <p:pic>
                    <p:nvPicPr>
                      <p:cNvPr id="0" name=""/>
                      <p:cNvPicPr>
                        <a:picLocks noChangeAspect="1" noChangeArrowheads="1"/>
                      </p:cNvPicPr>
                      <p:nvPr/>
                    </p:nvPicPr>
                    <p:blipFill>
                      <a:blip r:embed="rId10"/>
                      <a:srcRect/>
                      <a:stretch>
                        <a:fillRect/>
                      </a:stretch>
                    </p:blipFill>
                    <p:spPr bwMode="auto">
                      <a:xfrm>
                        <a:off x="5533486" y="3334415"/>
                        <a:ext cx="2066925" cy="1420812"/>
                      </a:xfrm>
                      <a:prstGeom prst="rect">
                        <a:avLst/>
                      </a:prstGeom>
                      <a:noFill/>
                      <a:ln>
                        <a:noFill/>
                      </a:ln>
                      <a:effectLst/>
                    </p:spPr>
                  </p:pic>
                </p:oleObj>
              </mc:Fallback>
            </mc:AlternateContent>
          </a:graphicData>
        </a:graphic>
      </p:graphicFrame>
      <p:pic>
        <p:nvPicPr>
          <p:cNvPr id="51" name="图片 50"/>
          <p:cNvPicPr>
            <a:picLocks noChangeAspect="1"/>
          </p:cNvPicPr>
          <p:nvPr/>
        </p:nvPicPr>
        <p:blipFill>
          <a:blip r:embed="rId11"/>
          <a:stretch>
            <a:fillRect/>
          </a:stretch>
        </p:blipFill>
        <p:spPr>
          <a:xfrm>
            <a:off x="691655" y="5711150"/>
            <a:ext cx="7651271" cy="1126120"/>
          </a:xfrm>
          <a:prstGeom prst="rect">
            <a:avLst/>
          </a:prstGeom>
          <a:ln>
            <a:solidFill>
              <a:srgbClr val="C00000"/>
            </a:solidFill>
          </a:ln>
        </p:spPr>
      </p:pic>
      <p:cxnSp>
        <p:nvCxnSpPr>
          <p:cNvPr id="61" name="直接箭头连接符 60"/>
          <p:cNvCxnSpPr/>
          <p:nvPr/>
        </p:nvCxnSpPr>
        <p:spPr>
          <a:xfrm flipV="1">
            <a:off x="3265317" y="4562040"/>
            <a:ext cx="2115769" cy="88343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813892" y="980728"/>
            <a:ext cx="1191477"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23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8" name="Object 6"/>
          <p:cNvGraphicFramePr>
            <a:graphicFrameLocks noChangeAspect="1"/>
          </p:cNvGraphicFramePr>
          <p:nvPr>
            <p:extLst>
              <p:ext uri="{D42A27DB-BD31-4B8C-83A1-F6EECF244321}">
                <p14:modId xmlns:p14="http://schemas.microsoft.com/office/powerpoint/2010/main" val="3938242818"/>
              </p:ext>
            </p:extLst>
          </p:nvPr>
        </p:nvGraphicFramePr>
        <p:xfrm>
          <a:off x="842297" y="1573177"/>
          <a:ext cx="6508260" cy="951846"/>
        </p:xfrm>
        <a:graphic>
          <a:graphicData uri="http://schemas.openxmlformats.org/presentationml/2006/ole">
            <mc:AlternateContent xmlns:mc="http://schemas.openxmlformats.org/markup-compatibility/2006">
              <mc:Choice xmlns:v="urn:schemas-microsoft-com:vml" Requires="v">
                <p:oleObj spid="_x0000_s188307" name="Equation" r:id="rId3" imgW="8864917" imgH="1295717" progId="Equation.DSMT4">
                  <p:embed/>
                </p:oleObj>
              </mc:Choice>
              <mc:Fallback>
                <p:oleObj name="Equation" r:id="rId3" imgW="8864917" imgH="12957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297" y="1573177"/>
                        <a:ext cx="6508260" cy="951846"/>
                      </a:xfrm>
                      <a:prstGeom prst="rect">
                        <a:avLst/>
                      </a:prstGeom>
                      <a:noFill/>
                      <a:ln>
                        <a:noFill/>
                      </a:ln>
                      <a:effectLst/>
                    </p:spPr>
                  </p:pic>
                </p:oleObj>
              </mc:Fallback>
            </mc:AlternateContent>
          </a:graphicData>
        </a:graphic>
      </p:graphicFrame>
      <p:sp>
        <p:nvSpPr>
          <p:cNvPr id="156679" name="Rectangle 12"/>
          <p:cNvSpPr>
            <a:spLocks noChangeArrowheads="1"/>
          </p:cNvSpPr>
          <p:nvPr/>
        </p:nvSpPr>
        <p:spPr bwMode="auto">
          <a:xfrm>
            <a:off x="252413" y="2492896"/>
            <a:ext cx="8496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50000"/>
              </a:lnSpc>
            </a:pPr>
            <a:r>
              <a:rPr lang="zh-CN" altLang="en-US" sz="2400" dirty="0">
                <a:latin typeface="微软雅黑" panose="020B0503020204020204" pitchFamily="34" charset="-122"/>
                <a:ea typeface="微软雅黑" panose="020B0503020204020204" pitchFamily="34" charset="-122"/>
              </a:rPr>
              <a:t>如果      在满足约束条件下最小化        ，则存在不同时为</a:t>
            </a:r>
            <a:r>
              <a:rPr lang="en-US" sz="24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微软雅黑" panose="020B0503020204020204" pitchFamily="34" charset="-122"/>
                <a:ea typeface="微软雅黑" panose="020B0503020204020204" pitchFamily="34" charset="-122"/>
              </a:rPr>
              <a:t>的</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pPr>
            <a:r>
              <a:rPr lang="zh-CN" altLang="en-US" sz="2400" dirty="0">
                <a:latin typeface="微软雅黑" panose="020B0503020204020204" pitchFamily="34" charset="-122"/>
                <a:ea typeface="微软雅黑" panose="020B0503020204020204" pitchFamily="34" charset="-122"/>
              </a:rPr>
              <a:t>                                   使下列三条件成立：</a:t>
            </a:r>
            <a:endParaRPr lang="zh-CN" altLang="en-US" sz="1600" b="0" dirty="0">
              <a:latin typeface="微软雅黑" panose="020B0503020204020204" pitchFamily="34" charset="-122"/>
              <a:ea typeface="微软雅黑" panose="020B0503020204020204" pitchFamily="34" charset="-122"/>
            </a:endParaRPr>
          </a:p>
        </p:txBody>
      </p:sp>
      <p:sp>
        <p:nvSpPr>
          <p:cNvPr id="156680" name="Rectangle 14"/>
          <p:cNvSpPr>
            <a:spLocks noChangeArrowheads="1"/>
          </p:cNvSpPr>
          <p:nvPr/>
        </p:nvSpPr>
        <p:spPr bwMode="auto">
          <a:xfrm>
            <a:off x="339236" y="1779274"/>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dirty="0">
                <a:latin typeface="微软雅黑" panose="020B0503020204020204" pitchFamily="34" charset="-122"/>
                <a:ea typeface="微软雅黑" panose="020B0503020204020204" pitchFamily="34" charset="-122"/>
              </a:rPr>
              <a:t>令</a:t>
            </a:r>
          </a:p>
        </p:txBody>
      </p:sp>
      <p:graphicFrame>
        <p:nvGraphicFramePr>
          <p:cNvPr id="156681" name="Object 9"/>
          <p:cNvGraphicFramePr>
            <a:graphicFrameLocks noChangeAspect="1"/>
          </p:cNvGraphicFramePr>
          <p:nvPr>
            <p:extLst>
              <p:ext uri="{D42A27DB-BD31-4B8C-83A1-F6EECF244321}">
                <p14:modId xmlns:p14="http://schemas.microsoft.com/office/powerpoint/2010/main" val="1933713534"/>
              </p:ext>
            </p:extLst>
          </p:nvPr>
        </p:nvGraphicFramePr>
        <p:xfrm>
          <a:off x="1073151" y="2564904"/>
          <a:ext cx="371475" cy="449263"/>
        </p:xfrm>
        <a:graphic>
          <a:graphicData uri="http://schemas.openxmlformats.org/presentationml/2006/ole">
            <mc:AlternateContent xmlns:mc="http://schemas.openxmlformats.org/markup-compatibility/2006">
              <mc:Choice xmlns:v="urn:schemas-microsoft-com:vml" Requires="v">
                <p:oleObj spid="_x0000_s188308" r:id="rId5" imgW="432304" imgH="521243" progId="Equation.DSMT4">
                  <p:embed/>
                </p:oleObj>
              </mc:Choice>
              <mc:Fallback>
                <p:oleObj r:id="rId5" imgW="432304" imgH="52124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151" y="2564904"/>
                        <a:ext cx="37147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82" name="Object 10"/>
          <p:cNvGraphicFramePr>
            <a:graphicFrameLocks noChangeAspect="1"/>
          </p:cNvGraphicFramePr>
          <p:nvPr>
            <p:extLst>
              <p:ext uri="{D42A27DB-BD31-4B8C-83A1-F6EECF244321}">
                <p14:modId xmlns:p14="http://schemas.microsoft.com/office/powerpoint/2010/main" val="4022475158"/>
              </p:ext>
            </p:extLst>
          </p:nvPr>
        </p:nvGraphicFramePr>
        <p:xfrm>
          <a:off x="4860032" y="2636912"/>
          <a:ext cx="792199" cy="418926"/>
        </p:xfrm>
        <a:graphic>
          <a:graphicData uri="http://schemas.openxmlformats.org/presentationml/2006/ole">
            <mc:AlternateContent xmlns:mc="http://schemas.openxmlformats.org/markup-compatibility/2006">
              <mc:Choice xmlns:v="urn:schemas-microsoft-com:vml" Requires="v">
                <p:oleObj spid="_x0000_s188309" r:id="rId7" imgW="1106177" imgH="585025" progId="Equation.DSMT4">
                  <p:embed/>
                </p:oleObj>
              </mc:Choice>
              <mc:Fallback>
                <p:oleObj r:id="rId7" imgW="1106177" imgH="58502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032" y="2636912"/>
                        <a:ext cx="792199" cy="418926"/>
                      </a:xfrm>
                      <a:prstGeom prst="rect">
                        <a:avLst/>
                      </a:prstGeom>
                      <a:noFill/>
                      <a:ln>
                        <a:noFill/>
                      </a:ln>
                      <a:effectLst/>
                    </p:spPr>
                  </p:pic>
                </p:oleObj>
              </mc:Fallback>
            </mc:AlternateContent>
          </a:graphicData>
        </a:graphic>
      </p:graphicFrame>
      <p:graphicFrame>
        <p:nvGraphicFramePr>
          <p:cNvPr id="156683" name="Object 11"/>
          <p:cNvGraphicFramePr>
            <a:graphicFrameLocks noChangeAspect="1"/>
          </p:cNvGraphicFramePr>
          <p:nvPr>
            <p:extLst>
              <p:ext uri="{D42A27DB-BD31-4B8C-83A1-F6EECF244321}">
                <p14:modId xmlns:p14="http://schemas.microsoft.com/office/powerpoint/2010/main" val="4209487370"/>
              </p:ext>
            </p:extLst>
          </p:nvPr>
        </p:nvGraphicFramePr>
        <p:xfrm>
          <a:off x="323528" y="3140968"/>
          <a:ext cx="2901144" cy="510672"/>
        </p:xfrm>
        <a:graphic>
          <a:graphicData uri="http://schemas.openxmlformats.org/presentationml/2006/ole">
            <mc:AlternateContent xmlns:mc="http://schemas.openxmlformats.org/markup-compatibility/2006">
              <mc:Choice xmlns:v="urn:schemas-microsoft-com:vml" Requires="v">
                <p:oleObj spid="_x0000_s188310" r:id="rId9" imgW="3683317" imgH="648017" progId="Equation.DSMT4">
                  <p:embed/>
                </p:oleObj>
              </mc:Choice>
              <mc:Fallback>
                <p:oleObj r:id="rId9" imgW="3683317" imgH="6480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28" y="3140968"/>
                        <a:ext cx="2901144" cy="510672"/>
                      </a:xfrm>
                      <a:prstGeom prst="rect">
                        <a:avLst/>
                      </a:prstGeom>
                      <a:noFill/>
                      <a:ln>
                        <a:noFill/>
                      </a:ln>
                      <a:effectLst/>
                    </p:spPr>
                  </p:pic>
                </p:oleObj>
              </mc:Fallback>
            </mc:AlternateContent>
          </a:graphicData>
        </a:graphic>
      </p:graphicFrame>
      <p:sp>
        <p:nvSpPr>
          <p:cNvPr id="156684" name="Rectangle 18"/>
          <p:cNvSpPr>
            <a:spLocks noChangeArrowheads="1"/>
          </p:cNvSpPr>
          <p:nvPr/>
        </p:nvSpPr>
        <p:spPr bwMode="auto">
          <a:xfrm>
            <a:off x="527402" y="3887467"/>
            <a:ext cx="21723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dirty="0">
                <a:solidFill>
                  <a:srgbClr val="C00000"/>
                </a:solidFill>
                <a:latin typeface="微软雅黑" panose="020B0503020204020204" pitchFamily="34" charset="-122"/>
                <a:ea typeface="微软雅黑" panose="020B0503020204020204" pitchFamily="34" charset="-122"/>
              </a:rPr>
              <a:t>(a):</a:t>
            </a:r>
            <a:r>
              <a:rPr lang="zh-CN" altLang="en-US" sz="2400" dirty="0">
                <a:solidFill>
                  <a:srgbClr val="C00000"/>
                </a:solidFill>
                <a:latin typeface="微软雅黑" panose="020B0503020204020204" pitchFamily="34" charset="-122"/>
                <a:ea typeface="微软雅黑" panose="020B0503020204020204" pitchFamily="34" charset="-122"/>
              </a:rPr>
              <a:t>最小值原理</a:t>
            </a:r>
          </a:p>
        </p:txBody>
      </p:sp>
      <p:sp>
        <p:nvSpPr>
          <p:cNvPr id="156685" name="Rectangle 19"/>
          <p:cNvSpPr>
            <a:spLocks noChangeArrowheads="1"/>
          </p:cNvSpPr>
          <p:nvPr/>
        </p:nvSpPr>
        <p:spPr bwMode="auto">
          <a:xfrm>
            <a:off x="527402" y="4729559"/>
            <a:ext cx="21996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dirty="0">
                <a:solidFill>
                  <a:srgbClr val="C00000"/>
                </a:solidFill>
                <a:latin typeface="微软雅黑" panose="020B0503020204020204" pitchFamily="34" charset="-122"/>
                <a:ea typeface="微软雅黑" panose="020B0503020204020204" pitchFamily="34" charset="-122"/>
              </a:rPr>
              <a:t>(b):</a:t>
            </a:r>
            <a:r>
              <a:rPr lang="zh-CN" altLang="en-US" sz="2400" dirty="0">
                <a:solidFill>
                  <a:srgbClr val="C00000"/>
                </a:solidFill>
                <a:latin typeface="微软雅黑" panose="020B0503020204020204" pitchFamily="34" charset="-122"/>
                <a:ea typeface="微软雅黑" panose="020B0503020204020204" pitchFamily="34" charset="-122"/>
              </a:rPr>
              <a:t>非负性条件</a:t>
            </a:r>
          </a:p>
        </p:txBody>
      </p:sp>
      <p:sp>
        <p:nvSpPr>
          <p:cNvPr id="156686" name="Rectangle 20"/>
          <p:cNvSpPr>
            <a:spLocks noChangeArrowheads="1"/>
          </p:cNvSpPr>
          <p:nvPr/>
        </p:nvSpPr>
        <p:spPr bwMode="auto">
          <a:xfrm>
            <a:off x="527402" y="5571651"/>
            <a:ext cx="31085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dirty="0">
                <a:solidFill>
                  <a:srgbClr val="C00000"/>
                </a:solidFill>
                <a:latin typeface="微软雅黑" panose="020B0503020204020204" pitchFamily="34" charset="-122"/>
                <a:ea typeface="微软雅黑" panose="020B0503020204020204" pitchFamily="34" charset="-122"/>
              </a:rPr>
              <a:t>(c):Kuhn-Tucker</a:t>
            </a:r>
            <a:r>
              <a:rPr lang="zh-CN" altLang="en-US" sz="2400" dirty="0">
                <a:solidFill>
                  <a:srgbClr val="C00000"/>
                </a:solidFill>
                <a:latin typeface="微软雅黑" panose="020B0503020204020204" pitchFamily="34" charset="-122"/>
                <a:ea typeface="微软雅黑" panose="020B0503020204020204" pitchFamily="34" charset="-122"/>
              </a:rPr>
              <a:t>条件</a:t>
            </a:r>
          </a:p>
        </p:txBody>
      </p:sp>
      <p:graphicFrame>
        <p:nvGraphicFramePr>
          <p:cNvPr id="156687" name="Object 15"/>
          <p:cNvGraphicFramePr>
            <a:graphicFrameLocks noChangeAspect="1"/>
          </p:cNvGraphicFramePr>
          <p:nvPr>
            <p:extLst>
              <p:ext uri="{D42A27DB-BD31-4B8C-83A1-F6EECF244321}">
                <p14:modId xmlns:p14="http://schemas.microsoft.com/office/powerpoint/2010/main" val="4067764959"/>
              </p:ext>
            </p:extLst>
          </p:nvPr>
        </p:nvGraphicFramePr>
        <p:xfrm>
          <a:off x="2771800" y="3861048"/>
          <a:ext cx="4536206" cy="578258"/>
        </p:xfrm>
        <a:graphic>
          <a:graphicData uri="http://schemas.openxmlformats.org/presentationml/2006/ole">
            <mc:AlternateContent xmlns:mc="http://schemas.openxmlformats.org/markup-compatibility/2006">
              <mc:Choice xmlns:v="urn:schemas-microsoft-com:vml" Requires="v">
                <p:oleObj spid="_x0000_s188311" r:id="rId11" imgW="6375717" imgH="813117" progId="Equation.DSMT4">
                  <p:embed/>
                </p:oleObj>
              </mc:Choice>
              <mc:Fallback>
                <p:oleObj r:id="rId11" imgW="6375717" imgH="81311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800" y="3861048"/>
                        <a:ext cx="4536206" cy="578258"/>
                      </a:xfrm>
                      <a:prstGeom prst="rect">
                        <a:avLst/>
                      </a:prstGeom>
                      <a:noFill/>
                      <a:ln>
                        <a:noFill/>
                      </a:ln>
                      <a:effectLst/>
                    </p:spPr>
                  </p:pic>
                </p:oleObj>
              </mc:Fallback>
            </mc:AlternateContent>
          </a:graphicData>
        </a:graphic>
      </p:graphicFrame>
      <p:graphicFrame>
        <p:nvGraphicFramePr>
          <p:cNvPr id="156688" name="Object 16"/>
          <p:cNvGraphicFramePr>
            <a:graphicFrameLocks noChangeAspect="1"/>
          </p:cNvGraphicFramePr>
          <p:nvPr>
            <p:extLst>
              <p:ext uri="{D42A27DB-BD31-4B8C-83A1-F6EECF244321}">
                <p14:modId xmlns:p14="http://schemas.microsoft.com/office/powerpoint/2010/main" val="4242715218"/>
              </p:ext>
            </p:extLst>
          </p:nvPr>
        </p:nvGraphicFramePr>
        <p:xfrm>
          <a:off x="2771800" y="4731114"/>
          <a:ext cx="976969" cy="503287"/>
        </p:xfrm>
        <a:graphic>
          <a:graphicData uri="http://schemas.openxmlformats.org/presentationml/2006/ole">
            <mc:AlternateContent xmlns:mc="http://schemas.openxmlformats.org/markup-compatibility/2006">
              <mc:Choice xmlns:v="urn:schemas-microsoft-com:vml" Requires="v">
                <p:oleObj spid="_x0000_s188312" r:id="rId13" imgW="1258709" imgH="648580" progId="Equation.DSMT4">
                  <p:embed/>
                </p:oleObj>
              </mc:Choice>
              <mc:Fallback>
                <p:oleObj r:id="rId13" imgW="1258709" imgH="6485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800" y="4731114"/>
                        <a:ext cx="976969" cy="503287"/>
                      </a:xfrm>
                      <a:prstGeom prst="rect">
                        <a:avLst/>
                      </a:prstGeom>
                      <a:noFill/>
                      <a:ln>
                        <a:noFill/>
                      </a:ln>
                      <a:effectLst/>
                    </p:spPr>
                  </p:pic>
                </p:oleObj>
              </mc:Fallback>
            </mc:AlternateContent>
          </a:graphicData>
        </a:graphic>
      </p:graphicFrame>
      <p:graphicFrame>
        <p:nvGraphicFramePr>
          <p:cNvPr id="156689" name="Object 17"/>
          <p:cNvGraphicFramePr>
            <a:graphicFrameLocks noChangeAspect="1"/>
          </p:cNvGraphicFramePr>
          <p:nvPr>
            <p:extLst>
              <p:ext uri="{D42A27DB-BD31-4B8C-83A1-F6EECF244321}">
                <p14:modId xmlns:p14="http://schemas.microsoft.com/office/powerpoint/2010/main" val="771655387"/>
              </p:ext>
            </p:extLst>
          </p:nvPr>
        </p:nvGraphicFramePr>
        <p:xfrm>
          <a:off x="3688911" y="5477186"/>
          <a:ext cx="4022477" cy="561943"/>
        </p:xfrm>
        <a:graphic>
          <a:graphicData uri="http://schemas.openxmlformats.org/presentationml/2006/ole">
            <mc:AlternateContent xmlns:mc="http://schemas.openxmlformats.org/markup-compatibility/2006">
              <mc:Choice xmlns:v="urn:schemas-microsoft-com:vml" Requires="v">
                <p:oleObj spid="_x0000_s188313" name="Equation" r:id="rId15" imgW="4635817" imgH="648017" progId="Equation.DSMT4">
                  <p:embed/>
                </p:oleObj>
              </mc:Choice>
              <mc:Fallback>
                <p:oleObj name="Equation" r:id="rId15" imgW="4635817" imgH="648017"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88911" y="5477186"/>
                        <a:ext cx="4022477" cy="561943"/>
                      </a:xfrm>
                      <a:prstGeom prst="rect">
                        <a:avLst/>
                      </a:prstGeom>
                      <a:noFill/>
                      <a:ln>
                        <a:noFill/>
                      </a:ln>
                      <a:effectLst/>
                    </p:spPr>
                  </p:pic>
                </p:oleObj>
              </mc:Fallback>
            </mc:AlternateContent>
          </a:graphicData>
        </a:graphic>
      </p:graphicFrame>
      <p:sp>
        <p:nvSpPr>
          <p:cNvPr id="21" name="Rectangle 2"/>
          <p:cNvSpPr>
            <a:spLocks noGrp="1" noChangeArrowheads="1"/>
          </p:cNvSpPr>
          <p:nvPr>
            <p:ph type="title"/>
          </p:nvPr>
        </p:nvSpPr>
        <p:spPr/>
        <p:txBody>
          <a:bodyPr/>
          <a:lstStyle/>
          <a:p>
            <a:r>
              <a:rPr lang="zh-CN" altLang="en-US" dirty="0">
                <a:solidFill>
                  <a:schemeClr val="tx1"/>
                </a:solidFill>
              </a:rPr>
              <a:t>凸优化</a:t>
            </a:r>
            <a:r>
              <a:rPr lang="en-US" altLang="zh-CN" dirty="0"/>
              <a:t>——Kuhn-Tucker</a:t>
            </a:r>
            <a:r>
              <a:rPr lang="zh-CN" altLang="en-US" dirty="0"/>
              <a:t>定理</a:t>
            </a:r>
            <a:endParaRPr lang="zh-CN" altLang="en-US" dirty="0">
              <a:solidFill>
                <a:schemeClr val="tx1"/>
              </a:solidFill>
            </a:endParaRPr>
          </a:p>
        </p:txBody>
      </p:sp>
      <p:sp>
        <p:nvSpPr>
          <p:cNvPr id="15" name="Rectangle 13"/>
          <p:cNvSpPr>
            <a:spLocks noChangeArrowheads="1"/>
          </p:cNvSpPr>
          <p:nvPr/>
        </p:nvSpPr>
        <p:spPr bwMode="auto">
          <a:xfrm rot="1278086">
            <a:off x="7532237" y="1532639"/>
            <a:ext cx="1512489" cy="830997"/>
          </a:xfrm>
          <a:prstGeom prst="rect">
            <a:avLst/>
          </a:prstGeom>
          <a:noFill/>
          <a:ln w="9525"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1" dirty="0">
                <a:solidFill>
                  <a:srgbClr val="FF0000"/>
                </a:solidFill>
                <a:latin typeface="宋体" pitchFamily="2" charset="-122"/>
                <a:ea typeface="宋体" pitchFamily="2" charset="-122"/>
              </a:rPr>
              <a:t>构建拉格朗日函数</a:t>
            </a:r>
          </a:p>
        </p:txBody>
      </p:sp>
      <p:grpSp>
        <p:nvGrpSpPr>
          <p:cNvPr id="4" name="组合 3"/>
          <p:cNvGrpSpPr/>
          <p:nvPr/>
        </p:nvGrpSpPr>
        <p:grpSpPr>
          <a:xfrm>
            <a:off x="2466137" y="6189956"/>
            <a:ext cx="6264696" cy="492182"/>
            <a:chOff x="2051721" y="6206795"/>
            <a:chExt cx="6264696" cy="492182"/>
          </a:xfrm>
        </p:grpSpPr>
        <p:sp>
          <p:nvSpPr>
            <p:cNvPr id="17" name="Rectangle 13"/>
            <p:cNvSpPr>
              <a:spLocks noChangeArrowheads="1"/>
            </p:cNvSpPr>
            <p:nvPr/>
          </p:nvSpPr>
          <p:spPr bwMode="auto">
            <a:xfrm>
              <a:off x="2051721" y="6215876"/>
              <a:ext cx="6264696" cy="461665"/>
            </a:xfrm>
            <a:prstGeom prst="rect">
              <a:avLst/>
            </a:prstGeom>
            <a:solidFill>
              <a:schemeClr val="bg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1" dirty="0">
                  <a:solidFill>
                    <a:srgbClr val="FF0000"/>
                  </a:solidFill>
                  <a:latin typeface="宋体" pitchFamily="2" charset="-122"/>
                  <a:ea typeface="宋体" pitchFamily="2" charset="-122"/>
                </a:rPr>
                <a:t>要么系数   为</a:t>
              </a:r>
              <a:r>
                <a:rPr lang="en-US" altLang="zh-CN" sz="2400" b="1" dirty="0">
                  <a:solidFill>
                    <a:srgbClr val="FF0000"/>
                  </a:solidFill>
                  <a:latin typeface="宋体" pitchFamily="2" charset="-122"/>
                  <a:ea typeface="宋体" pitchFamily="2" charset="-122"/>
                </a:rPr>
                <a:t>0</a:t>
              </a:r>
              <a:r>
                <a:rPr lang="zh-CN" altLang="en-US" sz="2400" b="1" dirty="0">
                  <a:solidFill>
                    <a:srgbClr val="FF0000"/>
                  </a:solidFill>
                  <a:latin typeface="宋体" pitchFamily="2" charset="-122"/>
                  <a:ea typeface="宋体" pitchFamily="2" charset="-122"/>
                </a:rPr>
                <a:t>、要么          等号成立！</a:t>
              </a:r>
            </a:p>
          </p:txBody>
        </p:sp>
        <mc:AlternateContent xmlns:mc="http://schemas.openxmlformats.org/markup-compatibility/2006" xmlns:a14="http://schemas.microsoft.com/office/drawing/2010/main">
          <mc:Choice Requires="a14">
            <p:sp>
              <p:nvSpPr>
                <p:cNvPr id="2" name="矩形 1"/>
                <p:cNvSpPr/>
                <p:nvPr/>
              </p:nvSpPr>
              <p:spPr>
                <a:xfrm>
                  <a:off x="3347864" y="6206795"/>
                  <a:ext cx="5839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rgbClr val="FF0000"/>
                                </a:solidFill>
                                <a:latin typeface="Cambria Math" panose="02040503050406030204" pitchFamily="18" charset="0"/>
                              </a:rPr>
                            </m:ctrlPr>
                          </m:sSubSupPr>
                          <m:e>
                            <m:r>
                              <a:rPr lang="zh-CN" altLang="en-US" sz="2400" i="1">
                                <a:solidFill>
                                  <a:srgbClr val="FF0000"/>
                                </a:solidFill>
                                <a:latin typeface="Cambria Math" panose="02040503050406030204" pitchFamily="18" charset="0"/>
                              </a:rPr>
                              <m:t>𝜆</m:t>
                            </m:r>
                          </m:e>
                          <m:sub>
                            <m:r>
                              <a:rPr lang="zh-CN" altLang="en-US" sz="2400" i="1">
                                <a:solidFill>
                                  <a:srgbClr val="FF0000"/>
                                </a:solidFill>
                                <a:latin typeface="Cambria Math" panose="02040503050406030204" pitchFamily="18" charset="0"/>
                              </a:rPr>
                              <m:t>𝑘</m:t>
                            </m:r>
                          </m:sub>
                          <m:sup>
                            <m:r>
                              <a:rPr lang="zh-CN" altLang="en-US" sz="2400" i="0">
                                <a:solidFill>
                                  <a:srgbClr val="FF0000"/>
                                </a:solidFill>
                                <a:latin typeface="Cambria Math" panose="02040503050406030204" pitchFamily="18" charset="0"/>
                              </a:rPr>
                              <m:t>∗</m:t>
                            </m:r>
                          </m:sup>
                        </m:sSubSup>
                      </m:oMath>
                    </m:oMathPara>
                  </a14:m>
                  <a:endParaRPr lang="zh-CN" altLang="en-US" sz="2000" dirty="0">
                    <a:solidFill>
                      <a:srgbClr val="FF00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3347864" y="6206795"/>
                  <a:ext cx="583942" cy="461665"/>
                </a:xfrm>
                <a:prstGeom prst="rect">
                  <a:avLst/>
                </a:prstGeom>
                <a:blipFill rotWithShape="0">
                  <a:blip r:embed="rId17"/>
                  <a:stretch>
                    <a:fillRect b="-65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5076056" y="6237312"/>
                  <a:ext cx="180020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𝑓</m:t>
                            </m:r>
                          </m:e>
                          <m:sub>
                            <m:r>
                              <a:rPr lang="zh-CN" altLang="en-US" sz="2400" i="1">
                                <a:solidFill>
                                  <a:srgbClr val="FF0000"/>
                                </a:solidFill>
                                <a:latin typeface="Cambria Math" panose="02040503050406030204" pitchFamily="18" charset="0"/>
                              </a:rPr>
                              <m:t>𝑘</m:t>
                            </m:r>
                          </m:sub>
                        </m:sSub>
                        <m:r>
                          <a:rPr lang="zh-CN" altLang="en-US" sz="2400" i="0">
                            <a:solidFill>
                              <a:srgbClr val="FF0000"/>
                            </a:solidFill>
                            <a:latin typeface="Cambria Math" panose="02040503050406030204" pitchFamily="18" charset="0"/>
                          </a:rPr>
                          <m:t>(</m:t>
                        </m:r>
                        <m:sSup>
                          <m:sSupPr>
                            <m:ctrlPr>
                              <a:rPr lang="zh-CN" altLang="en-US" sz="2400" i="1">
                                <a:solidFill>
                                  <a:srgbClr val="FF0000"/>
                                </a:solidFill>
                                <a:latin typeface="Cambria Math" panose="02040503050406030204" pitchFamily="18" charset="0"/>
                              </a:rPr>
                            </m:ctrlPr>
                          </m:sSupPr>
                          <m:e>
                            <m:r>
                              <a:rPr lang="zh-CN" altLang="en-US" sz="2400" i="1">
                                <a:solidFill>
                                  <a:srgbClr val="FF0000"/>
                                </a:solidFill>
                                <a:latin typeface="Cambria Math" panose="02040503050406030204" pitchFamily="18" charset="0"/>
                              </a:rPr>
                              <m:t>𝑥</m:t>
                            </m:r>
                          </m:e>
                          <m:sup>
                            <m:r>
                              <a:rPr lang="zh-CN" altLang="en-US" sz="2400" i="0">
                                <a:solidFill>
                                  <a:srgbClr val="FF0000"/>
                                </a:solidFill>
                                <a:latin typeface="Cambria Math" panose="02040503050406030204" pitchFamily="18" charset="0"/>
                              </a:rPr>
                              <m:t>∗</m:t>
                            </m:r>
                          </m:sup>
                        </m:sSup>
                        <m:r>
                          <a:rPr lang="zh-CN" altLang="en-US" sz="2400" i="0">
                            <a:solidFill>
                              <a:srgbClr val="FF0000"/>
                            </a:solidFill>
                            <a:latin typeface="Cambria Math" panose="02040503050406030204" pitchFamily="18" charset="0"/>
                          </a:rPr>
                          <m:t>)=0</m:t>
                        </m:r>
                      </m:oMath>
                    </m:oMathPara>
                  </a14:m>
                  <a:endParaRPr lang="zh-CN" altLang="en-US" sz="2400"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5076056" y="6237312"/>
                  <a:ext cx="1800200" cy="461665"/>
                </a:xfrm>
                <a:prstGeom prst="rect">
                  <a:avLst/>
                </a:prstGeom>
                <a:blipFill rotWithShape="0">
                  <a:blip r:embed="rId18"/>
                  <a:stretch>
                    <a:fillRect b="-19737"/>
                  </a:stretch>
                </a:blipFill>
              </p:spPr>
              <p:txBody>
                <a:bodyPr/>
                <a:lstStyle/>
                <a:p>
                  <a:r>
                    <a:rPr lang="zh-CN" altLang="en-US">
                      <a:noFill/>
                    </a:rPr>
                    <a:t> </a:t>
                  </a:r>
                </a:p>
              </p:txBody>
            </p:sp>
          </mc:Fallback>
        </mc:AlternateContent>
      </p:grpSp>
      <p:graphicFrame>
        <p:nvGraphicFramePr>
          <p:cNvPr id="22" name="Object 9"/>
          <p:cNvGraphicFramePr>
            <a:graphicFrameLocks noChangeAspect="1"/>
          </p:cNvGraphicFramePr>
          <p:nvPr>
            <p:extLst>
              <p:ext uri="{D42A27DB-BD31-4B8C-83A1-F6EECF244321}">
                <p14:modId xmlns:p14="http://schemas.microsoft.com/office/powerpoint/2010/main" val="3557163635"/>
              </p:ext>
            </p:extLst>
          </p:nvPr>
        </p:nvGraphicFramePr>
        <p:xfrm>
          <a:off x="6608869" y="4385694"/>
          <a:ext cx="2205038" cy="805530"/>
        </p:xfrm>
        <a:graphic>
          <a:graphicData uri="http://schemas.openxmlformats.org/presentationml/2006/ole">
            <mc:AlternateContent xmlns:mc="http://schemas.openxmlformats.org/markup-compatibility/2006">
              <mc:Choice xmlns:v="urn:schemas-microsoft-com:vml" Requires="v">
                <p:oleObj spid="_x0000_s188314" name="Equation" r:id="rId19" imgW="3974760" imgH="1447560" progId="Equation.DSMT4">
                  <p:embed/>
                </p:oleObj>
              </mc:Choice>
              <mc:Fallback>
                <p:oleObj name="Equation" r:id="rId19" imgW="3974760" imgH="1447560" progId="Equation.DSMT4">
                  <p:embed/>
                  <p:pic>
                    <p:nvPicPr>
                      <p:cNvPr id="0" name=""/>
                      <p:cNvPicPr>
                        <a:picLocks noChangeAspect="1" noChangeArrowheads="1"/>
                      </p:cNvPicPr>
                      <p:nvPr/>
                    </p:nvPicPr>
                    <p:blipFill>
                      <a:blip r:embed="rId20"/>
                      <a:srcRect/>
                      <a:stretch>
                        <a:fillRect/>
                      </a:stretch>
                    </p:blipFill>
                    <p:spPr bwMode="auto">
                      <a:xfrm>
                        <a:off x="6608869" y="4385694"/>
                        <a:ext cx="2205038" cy="805530"/>
                      </a:xfrm>
                      <a:prstGeom prst="rect">
                        <a:avLst/>
                      </a:prstGeom>
                      <a:noFill/>
                      <a:ln>
                        <a:solidFill>
                          <a:srgbClr val="FF0000"/>
                        </a:solidFill>
                      </a:ln>
                      <a:effectLst/>
                    </p:spPr>
                  </p:pic>
                </p:oleObj>
              </mc:Fallback>
            </mc:AlternateContent>
          </a:graphicData>
        </a:graphic>
      </p:graphicFrame>
      <p:cxnSp>
        <p:nvCxnSpPr>
          <p:cNvPr id="23" name="直接箭头连接符 22"/>
          <p:cNvCxnSpPr/>
          <p:nvPr/>
        </p:nvCxnSpPr>
        <p:spPr>
          <a:xfrm>
            <a:off x="5364088" y="4385694"/>
            <a:ext cx="1152128" cy="29066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07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6678"/>
                                        </p:tgtEl>
                                        <p:attrNameLst>
                                          <p:attrName>style.visibility</p:attrName>
                                        </p:attrNameLst>
                                      </p:cBhvr>
                                      <p:to>
                                        <p:strVal val="visible"/>
                                      </p:to>
                                    </p:set>
                                    <p:animEffect transition="in" filter="blinds(horizontal)">
                                      <p:cBhvr>
                                        <p:cTn id="7" dur="500"/>
                                        <p:tgtEl>
                                          <p:spTgt spid="15667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6680"/>
                                        </p:tgtEl>
                                        <p:attrNameLst>
                                          <p:attrName>style.visibility</p:attrName>
                                        </p:attrNameLst>
                                      </p:cBhvr>
                                      <p:to>
                                        <p:strVal val="visible"/>
                                      </p:to>
                                    </p:set>
                                    <p:animEffect transition="in" filter="blinds(horizontal)">
                                      <p:cBhvr>
                                        <p:cTn id="10" dur="500"/>
                                        <p:tgtEl>
                                          <p:spTgt spid="1566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6679"/>
                                        </p:tgtEl>
                                        <p:attrNameLst>
                                          <p:attrName>style.visibility</p:attrName>
                                        </p:attrNameLst>
                                      </p:cBhvr>
                                      <p:to>
                                        <p:strVal val="visible"/>
                                      </p:to>
                                    </p:set>
                                    <p:animEffect transition="in" filter="blinds(horizontal)">
                                      <p:cBhvr>
                                        <p:cTn id="15" dur="500"/>
                                        <p:tgtEl>
                                          <p:spTgt spid="156679"/>
                                        </p:tgtEl>
                                      </p:cBhvr>
                                    </p:animEffect>
                                  </p:childTnLst>
                                </p:cTn>
                              </p:par>
                              <p:par>
                                <p:cTn id="16" presetID="3" presetClass="entr" presetSubtype="10" fill="hold" nodeType="withEffect">
                                  <p:stCondLst>
                                    <p:cond delay="0"/>
                                  </p:stCondLst>
                                  <p:childTnLst>
                                    <p:set>
                                      <p:cBhvr>
                                        <p:cTn id="17" dur="1" fill="hold">
                                          <p:stCondLst>
                                            <p:cond delay="0"/>
                                          </p:stCondLst>
                                        </p:cTn>
                                        <p:tgtEl>
                                          <p:spTgt spid="156681"/>
                                        </p:tgtEl>
                                        <p:attrNameLst>
                                          <p:attrName>style.visibility</p:attrName>
                                        </p:attrNameLst>
                                      </p:cBhvr>
                                      <p:to>
                                        <p:strVal val="visible"/>
                                      </p:to>
                                    </p:set>
                                    <p:animEffect transition="in" filter="blinds(horizontal)">
                                      <p:cBhvr>
                                        <p:cTn id="18" dur="500"/>
                                        <p:tgtEl>
                                          <p:spTgt spid="156681"/>
                                        </p:tgtEl>
                                      </p:cBhvr>
                                    </p:animEffect>
                                  </p:childTnLst>
                                </p:cTn>
                              </p:par>
                              <p:par>
                                <p:cTn id="19" presetID="3" presetClass="entr" presetSubtype="10" fill="hold" nodeType="withEffect">
                                  <p:stCondLst>
                                    <p:cond delay="0"/>
                                  </p:stCondLst>
                                  <p:childTnLst>
                                    <p:set>
                                      <p:cBhvr>
                                        <p:cTn id="20" dur="1" fill="hold">
                                          <p:stCondLst>
                                            <p:cond delay="0"/>
                                          </p:stCondLst>
                                        </p:cTn>
                                        <p:tgtEl>
                                          <p:spTgt spid="156682"/>
                                        </p:tgtEl>
                                        <p:attrNameLst>
                                          <p:attrName>style.visibility</p:attrName>
                                        </p:attrNameLst>
                                      </p:cBhvr>
                                      <p:to>
                                        <p:strVal val="visible"/>
                                      </p:to>
                                    </p:set>
                                    <p:animEffect transition="in" filter="blinds(horizontal)">
                                      <p:cBhvr>
                                        <p:cTn id="21" dur="500"/>
                                        <p:tgtEl>
                                          <p:spTgt spid="156682"/>
                                        </p:tgtEl>
                                      </p:cBhvr>
                                    </p:animEffect>
                                  </p:childTnLst>
                                </p:cTn>
                              </p:par>
                              <p:par>
                                <p:cTn id="22" presetID="3" presetClass="entr" presetSubtype="10" fill="hold" nodeType="withEffect">
                                  <p:stCondLst>
                                    <p:cond delay="0"/>
                                  </p:stCondLst>
                                  <p:childTnLst>
                                    <p:set>
                                      <p:cBhvr>
                                        <p:cTn id="23" dur="1" fill="hold">
                                          <p:stCondLst>
                                            <p:cond delay="0"/>
                                          </p:stCondLst>
                                        </p:cTn>
                                        <p:tgtEl>
                                          <p:spTgt spid="156683"/>
                                        </p:tgtEl>
                                        <p:attrNameLst>
                                          <p:attrName>style.visibility</p:attrName>
                                        </p:attrNameLst>
                                      </p:cBhvr>
                                      <p:to>
                                        <p:strVal val="visible"/>
                                      </p:to>
                                    </p:set>
                                    <p:animEffect transition="in" filter="blinds(horizontal)">
                                      <p:cBhvr>
                                        <p:cTn id="24" dur="500"/>
                                        <p:tgtEl>
                                          <p:spTgt spid="15668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6684"/>
                                        </p:tgtEl>
                                        <p:attrNameLst>
                                          <p:attrName>style.visibility</p:attrName>
                                        </p:attrNameLst>
                                      </p:cBhvr>
                                      <p:to>
                                        <p:strVal val="visible"/>
                                      </p:to>
                                    </p:set>
                                    <p:animEffect transition="in" filter="blinds(horizontal)">
                                      <p:cBhvr>
                                        <p:cTn id="27" dur="500"/>
                                        <p:tgtEl>
                                          <p:spTgt spid="15668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6685"/>
                                        </p:tgtEl>
                                        <p:attrNameLst>
                                          <p:attrName>style.visibility</p:attrName>
                                        </p:attrNameLst>
                                      </p:cBhvr>
                                      <p:to>
                                        <p:strVal val="visible"/>
                                      </p:to>
                                    </p:set>
                                    <p:animEffect transition="in" filter="blinds(horizontal)">
                                      <p:cBhvr>
                                        <p:cTn id="30" dur="500"/>
                                        <p:tgtEl>
                                          <p:spTgt spid="15668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6686"/>
                                        </p:tgtEl>
                                        <p:attrNameLst>
                                          <p:attrName>style.visibility</p:attrName>
                                        </p:attrNameLst>
                                      </p:cBhvr>
                                      <p:to>
                                        <p:strVal val="visible"/>
                                      </p:to>
                                    </p:set>
                                    <p:animEffect transition="in" filter="blinds(horizontal)">
                                      <p:cBhvr>
                                        <p:cTn id="33" dur="500"/>
                                        <p:tgtEl>
                                          <p:spTgt spid="156686"/>
                                        </p:tgtEl>
                                      </p:cBhvr>
                                    </p:animEffect>
                                  </p:childTnLst>
                                </p:cTn>
                              </p:par>
                              <p:par>
                                <p:cTn id="34" presetID="3" presetClass="entr" presetSubtype="10" fill="hold" nodeType="withEffect">
                                  <p:stCondLst>
                                    <p:cond delay="0"/>
                                  </p:stCondLst>
                                  <p:childTnLst>
                                    <p:set>
                                      <p:cBhvr>
                                        <p:cTn id="35" dur="1" fill="hold">
                                          <p:stCondLst>
                                            <p:cond delay="0"/>
                                          </p:stCondLst>
                                        </p:cTn>
                                        <p:tgtEl>
                                          <p:spTgt spid="156687"/>
                                        </p:tgtEl>
                                        <p:attrNameLst>
                                          <p:attrName>style.visibility</p:attrName>
                                        </p:attrNameLst>
                                      </p:cBhvr>
                                      <p:to>
                                        <p:strVal val="visible"/>
                                      </p:to>
                                    </p:set>
                                    <p:animEffect transition="in" filter="blinds(horizontal)">
                                      <p:cBhvr>
                                        <p:cTn id="36" dur="500"/>
                                        <p:tgtEl>
                                          <p:spTgt spid="156687"/>
                                        </p:tgtEl>
                                      </p:cBhvr>
                                    </p:animEffect>
                                  </p:childTnLst>
                                </p:cTn>
                              </p:par>
                              <p:par>
                                <p:cTn id="37" presetID="3" presetClass="entr" presetSubtype="10" fill="hold" nodeType="withEffect">
                                  <p:stCondLst>
                                    <p:cond delay="0"/>
                                  </p:stCondLst>
                                  <p:childTnLst>
                                    <p:set>
                                      <p:cBhvr>
                                        <p:cTn id="38" dur="1" fill="hold">
                                          <p:stCondLst>
                                            <p:cond delay="0"/>
                                          </p:stCondLst>
                                        </p:cTn>
                                        <p:tgtEl>
                                          <p:spTgt spid="156688"/>
                                        </p:tgtEl>
                                        <p:attrNameLst>
                                          <p:attrName>style.visibility</p:attrName>
                                        </p:attrNameLst>
                                      </p:cBhvr>
                                      <p:to>
                                        <p:strVal val="visible"/>
                                      </p:to>
                                    </p:set>
                                    <p:animEffect transition="in" filter="blinds(horizontal)">
                                      <p:cBhvr>
                                        <p:cTn id="39" dur="500"/>
                                        <p:tgtEl>
                                          <p:spTgt spid="156688"/>
                                        </p:tgtEl>
                                      </p:cBhvr>
                                    </p:animEffect>
                                  </p:childTnLst>
                                </p:cTn>
                              </p:par>
                              <p:par>
                                <p:cTn id="40" presetID="3" presetClass="entr" presetSubtype="10" fill="hold" nodeType="withEffect">
                                  <p:stCondLst>
                                    <p:cond delay="0"/>
                                  </p:stCondLst>
                                  <p:childTnLst>
                                    <p:set>
                                      <p:cBhvr>
                                        <p:cTn id="41" dur="1" fill="hold">
                                          <p:stCondLst>
                                            <p:cond delay="0"/>
                                          </p:stCondLst>
                                        </p:cTn>
                                        <p:tgtEl>
                                          <p:spTgt spid="156689"/>
                                        </p:tgtEl>
                                        <p:attrNameLst>
                                          <p:attrName>style.visibility</p:attrName>
                                        </p:attrNameLst>
                                      </p:cBhvr>
                                      <p:to>
                                        <p:strVal val="visible"/>
                                      </p:to>
                                    </p:set>
                                    <p:animEffect transition="in" filter="blinds(horizontal)">
                                      <p:cBhvr>
                                        <p:cTn id="42" dur="500"/>
                                        <p:tgtEl>
                                          <p:spTgt spid="156689"/>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3" presetClass="entr" presetSubtype="1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9" grpId="0" bldLvl="0" autoUpdateAnimBg="0"/>
      <p:bldP spid="156680" grpId="0" bldLvl="0" autoUpdateAnimBg="0"/>
      <p:bldP spid="156684" grpId="0" bldLvl="0" autoUpdateAnimBg="0"/>
      <p:bldP spid="156685" grpId="0" bldLvl="0" autoUpdateAnimBg="0"/>
      <p:bldP spid="156686" grpId="0" bldLvl="0" autoUpdateAnimBg="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60"/>
            <a:ext cx="8229600" cy="990600"/>
          </a:xfrm>
        </p:spPr>
        <p:txBody>
          <a:bodyPr>
            <a:normAutofit/>
          </a:bodyPr>
          <a:lstStyle/>
          <a:p>
            <a:r>
              <a:rPr lang="en-US" altLang="zh-CN" dirty="0"/>
              <a:t>SVM</a:t>
            </a:r>
            <a:r>
              <a:rPr lang="zh-CN" altLang="en-US" dirty="0"/>
              <a:t>的对偶问题</a:t>
            </a:r>
          </a:p>
        </p:txBody>
      </p:sp>
      <p:sp>
        <p:nvSpPr>
          <p:cNvPr id="5" name="Rectangle 4"/>
          <p:cNvSpPr>
            <a:spLocks noChangeArrowheads="1"/>
          </p:cNvSpPr>
          <p:nvPr/>
        </p:nvSpPr>
        <p:spPr bwMode="auto">
          <a:xfrm flipV="1">
            <a:off x="2051720" y="3650779"/>
            <a:ext cx="9583360" cy="5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flipV="1">
            <a:off x="2627783" y="4396410"/>
            <a:ext cx="222742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1" name="Rectangle 18"/>
          <p:cNvSpPr>
            <a:spLocks noChangeArrowheads="1"/>
          </p:cNvSpPr>
          <p:nvPr/>
        </p:nvSpPr>
        <p:spPr bwMode="auto">
          <a:xfrm>
            <a:off x="60558" y="3625260"/>
            <a:ext cx="27895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构造</a:t>
            </a:r>
            <a:r>
              <a:rPr lang="en-US" altLang="zh-CN" sz="2400" dirty="0">
                <a:solidFill>
                  <a:srgbClr val="C00000"/>
                </a:solidFill>
                <a:latin typeface="微软雅黑" panose="020B0503020204020204" pitchFamily="34" charset="-122"/>
                <a:ea typeface="微软雅黑" panose="020B0503020204020204" pitchFamily="34" charset="-122"/>
              </a:rPr>
              <a:t>Lagrange</a:t>
            </a:r>
            <a:r>
              <a:rPr lang="zh-CN" altLang="en-US" sz="2400" dirty="0">
                <a:solidFill>
                  <a:srgbClr val="C00000"/>
                </a:solidFill>
                <a:latin typeface="微软雅黑" panose="020B0503020204020204" pitchFamily="34" charset="-122"/>
                <a:ea typeface="微软雅黑" panose="020B0503020204020204" pitchFamily="34" charset="-122"/>
              </a:rPr>
              <a:t>函数</a:t>
            </a:r>
          </a:p>
        </p:txBody>
      </p:sp>
      <p:sp>
        <p:nvSpPr>
          <p:cNvPr id="10" name="Rectangle 8"/>
          <p:cNvSpPr>
            <a:spLocks noChangeArrowheads="1"/>
          </p:cNvSpPr>
          <p:nvPr/>
        </p:nvSpPr>
        <p:spPr bwMode="auto">
          <a:xfrm flipV="1">
            <a:off x="683568" y="5672336"/>
            <a:ext cx="120855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08965567"/>
              </p:ext>
            </p:extLst>
          </p:nvPr>
        </p:nvGraphicFramePr>
        <p:xfrm>
          <a:off x="2850104" y="3359229"/>
          <a:ext cx="6100756" cy="950813"/>
        </p:xfrm>
        <a:graphic>
          <a:graphicData uri="http://schemas.openxmlformats.org/presentationml/2006/ole">
            <mc:AlternateContent xmlns:mc="http://schemas.openxmlformats.org/markup-compatibility/2006">
              <mc:Choice xmlns:v="urn:schemas-microsoft-com:vml" Requires="v">
                <p:oleObj spid="_x0000_s397378" name="Equation" r:id="rId3" imgW="2552400" imgH="393480" progId="Equation.DSMT4">
                  <p:embed/>
                </p:oleObj>
              </mc:Choice>
              <mc:Fallback>
                <p:oleObj name="Equation" r:id="rId3" imgW="2552400" imgH="393480" progId="Equation.DSMT4">
                  <p:embed/>
                  <p:pic>
                    <p:nvPicPr>
                      <p:cNvPr id="0" name=""/>
                      <p:cNvPicPr>
                        <a:picLocks noChangeAspect="1" noChangeArrowheads="1"/>
                      </p:cNvPicPr>
                      <p:nvPr/>
                    </p:nvPicPr>
                    <p:blipFill>
                      <a:blip r:embed="rId4"/>
                      <a:srcRect/>
                      <a:stretch>
                        <a:fillRect/>
                      </a:stretch>
                    </p:blipFill>
                    <p:spPr bwMode="auto">
                      <a:xfrm>
                        <a:off x="2850104" y="3359229"/>
                        <a:ext cx="6100756" cy="950813"/>
                      </a:xfrm>
                      <a:prstGeom prst="rect">
                        <a:avLst/>
                      </a:prstGeom>
                      <a:noFill/>
                    </p:spPr>
                  </p:pic>
                </p:oleObj>
              </mc:Fallback>
            </mc:AlternateContent>
          </a:graphicData>
        </a:graphic>
      </p:graphicFrame>
      <p:sp>
        <p:nvSpPr>
          <p:cNvPr id="13" name="Rectangle 4"/>
          <p:cNvSpPr>
            <a:spLocks noChangeArrowheads="1"/>
          </p:cNvSpPr>
          <p:nvPr/>
        </p:nvSpPr>
        <p:spPr bwMode="auto">
          <a:xfrm>
            <a:off x="-7878" y="173829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8"/>
          <p:cNvSpPr>
            <a:spLocks noChangeArrowheads="1"/>
          </p:cNvSpPr>
          <p:nvPr/>
        </p:nvSpPr>
        <p:spPr bwMode="auto">
          <a:xfrm>
            <a:off x="-36512" y="1592147"/>
            <a:ext cx="27967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代价函数</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3" name="Rectangle 204"/>
          <p:cNvSpPr>
            <a:spLocks noChangeArrowheads="1"/>
          </p:cNvSpPr>
          <p:nvPr/>
        </p:nvSpPr>
        <p:spPr bwMode="auto">
          <a:xfrm>
            <a:off x="3233738" y="2008965"/>
            <a:ext cx="15920752" cy="6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05"/>
          <p:cNvSpPr>
            <a:spLocks noChangeArrowheads="1"/>
          </p:cNvSpPr>
          <p:nvPr/>
        </p:nvSpPr>
        <p:spPr bwMode="auto">
          <a:xfrm>
            <a:off x="3233738" y="2207403"/>
            <a:ext cx="15920752" cy="6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4" name="Object 6"/>
          <p:cNvGraphicFramePr>
            <a:graphicFrameLocks noChangeAspect="1"/>
          </p:cNvGraphicFramePr>
          <p:nvPr>
            <p:extLst>
              <p:ext uri="{D42A27DB-BD31-4B8C-83A1-F6EECF244321}">
                <p14:modId xmlns:p14="http://schemas.microsoft.com/office/powerpoint/2010/main" val="4121160196"/>
              </p:ext>
            </p:extLst>
          </p:nvPr>
        </p:nvGraphicFramePr>
        <p:xfrm>
          <a:off x="2925451" y="1395665"/>
          <a:ext cx="2078598" cy="883294"/>
        </p:xfrm>
        <a:graphic>
          <a:graphicData uri="http://schemas.openxmlformats.org/presentationml/2006/ole">
            <mc:AlternateContent xmlns:mc="http://schemas.openxmlformats.org/markup-compatibility/2006">
              <mc:Choice xmlns:v="urn:schemas-microsoft-com:vml" Requires="v">
                <p:oleObj spid="_x0000_s397379" name="Equation" r:id="rId5" imgW="2755800" imgH="1168200" progId="Equation.DSMT4">
                  <p:embed/>
                </p:oleObj>
              </mc:Choice>
              <mc:Fallback>
                <p:oleObj name="Equation" r:id="rId5" imgW="2755800" imgH="1168200" progId="Equation.DSMT4">
                  <p:embed/>
                  <p:pic>
                    <p:nvPicPr>
                      <p:cNvPr id="0" name=""/>
                      <p:cNvPicPr>
                        <a:picLocks noChangeAspect="1" noChangeArrowheads="1"/>
                      </p:cNvPicPr>
                      <p:nvPr/>
                    </p:nvPicPr>
                    <p:blipFill>
                      <a:blip r:embed="rId6"/>
                      <a:srcRect/>
                      <a:stretch>
                        <a:fillRect/>
                      </a:stretch>
                    </p:blipFill>
                    <p:spPr bwMode="auto">
                      <a:xfrm>
                        <a:off x="2925451" y="1395665"/>
                        <a:ext cx="2078598" cy="883294"/>
                      </a:xfrm>
                      <a:prstGeom prst="rect">
                        <a:avLst/>
                      </a:prstGeom>
                      <a:noFill/>
                      <a:ln>
                        <a:noFill/>
                      </a:ln>
                      <a:effectLst/>
                    </p:spPr>
                  </p:pic>
                </p:oleObj>
              </mc:Fallback>
            </mc:AlternateContent>
          </a:graphicData>
        </a:graphic>
      </p:graphicFrame>
      <p:graphicFrame>
        <p:nvGraphicFramePr>
          <p:cNvPr id="25" name="Object 7"/>
          <p:cNvGraphicFramePr>
            <a:graphicFrameLocks noChangeAspect="1"/>
          </p:cNvGraphicFramePr>
          <p:nvPr>
            <p:extLst>
              <p:ext uri="{D42A27DB-BD31-4B8C-83A1-F6EECF244321}">
                <p14:modId xmlns:p14="http://schemas.microsoft.com/office/powerpoint/2010/main" val="1655541415"/>
              </p:ext>
            </p:extLst>
          </p:nvPr>
        </p:nvGraphicFramePr>
        <p:xfrm>
          <a:off x="2925450" y="2587151"/>
          <a:ext cx="3917950" cy="504825"/>
        </p:xfrm>
        <a:graphic>
          <a:graphicData uri="http://schemas.openxmlformats.org/presentationml/2006/ole">
            <mc:AlternateContent xmlns:mc="http://schemas.openxmlformats.org/markup-compatibility/2006">
              <mc:Choice xmlns:v="urn:schemas-microsoft-com:vml" Requires="v">
                <p:oleObj spid="_x0000_s397380" name="Equation" r:id="rId7" imgW="6286320" imgH="787320" progId="Equation.DSMT4">
                  <p:embed/>
                </p:oleObj>
              </mc:Choice>
              <mc:Fallback>
                <p:oleObj name="Equation" r:id="rId7" imgW="6286320" imgH="787320" progId="Equation.DSMT4">
                  <p:embed/>
                  <p:pic>
                    <p:nvPicPr>
                      <p:cNvPr id="0" name=""/>
                      <p:cNvPicPr>
                        <a:picLocks noChangeAspect="1" noChangeArrowheads="1"/>
                      </p:cNvPicPr>
                      <p:nvPr/>
                    </p:nvPicPr>
                    <p:blipFill>
                      <a:blip r:embed="rId8"/>
                      <a:srcRect/>
                      <a:stretch>
                        <a:fillRect/>
                      </a:stretch>
                    </p:blipFill>
                    <p:spPr bwMode="auto">
                      <a:xfrm>
                        <a:off x="2925450" y="2587151"/>
                        <a:ext cx="3917950" cy="504825"/>
                      </a:xfrm>
                      <a:prstGeom prst="rect">
                        <a:avLst/>
                      </a:prstGeom>
                      <a:noFill/>
                      <a:ln>
                        <a:noFill/>
                      </a:ln>
                      <a:effectLst/>
                    </p:spPr>
                  </p:pic>
                </p:oleObj>
              </mc:Fallback>
            </mc:AlternateContent>
          </a:graphicData>
        </a:graphic>
      </p:graphicFrame>
      <p:sp>
        <p:nvSpPr>
          <p:cNvPr id="26" name="Rectangle 18"/>
          <p:cNvSpPr>
            <a:spLocks noChangeArrowheads="1"/>
          </p:cNvSpPr>
          <p:nvPr/>
        </p:nvSpPr>
        <p:spPr bwMode="auto">
          <a:xfrm>
            <a:off x="-7878" y="2619380"/>
            <a:ext cx="27967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约束条件</a:t>
            </a:r>
            <a:endParaRPr lang="zh-CN" altLang="en-US"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1987444143"/>
              </p:ext>
            </p:extLst>
          </p:nvPr>
        </p:nvGraphicFramePr>
        <p:xfrm>
          <a:off x="3684221" y="5043668"/>
          <a:ext cx="2274366" cy="425465"/>
        </p:xfrm>
        <a:graphic>
          <a:graphicData uri="http://schemas.openxmlformats.org/presentationml/2006/ole">
            <mc:AlternateContent xmlns:mc="http://schemas.openxmlformats.org/markup-compatibility/2006">
              <mc:Choice xmlns:v="urn:schemas-microsoft-com:vml" Requires="v">
                <p:oleObj spid="_x0000_s397381" name="Equation" r:id="rId9" imgW="1143000" imgH="203040" progId="Equation.DSMT4">
                  <p:embed/>
                </p:oleObj>
              </mc:Choice>
              <mc:Fallback>
                <p:oleObj name="Equation" r:id="rId9" imgW="1143000" imgH="203040" progId="Equation.DSMT4">
                  <p:embed/>
                  <p:pic>
                    <p:nvPicPr>
                      <p:cNvPr id="0" name=""/>
                      <p:cNvPicPr>
                        <a:picLocks noChangeAspect="1" noChangeArrowheads="1"/>
                      </p:cNvPicPr>
                      <p:nvPr/>
                    </p:nvPicPr>
                    <p:blipFill>
                      <a:blip r:embed="rId10"/>
                      <a:srcRect/>
                      <a:stretch>
                        <a:fillRect/>
                      </a:stretch>
                    </p:blipFill>
                    <p:spPr bwMode="auto">
                      <a:xfrm>
                        <a:off x="3684221" y="5043668"/>
                        <a:ext cx="2274366" cy="425465"/>
                      </a:xfrm>
                      <a:prstGeom prst="rect">
                        <a:avLst/>
                      </a:prstGeom>
                      <a:noFill/>
                    </p:spPr>
                  </p:pic>
                </p:oleObj>
              </mc:Fallback>
            </mc:AlternateContent>
          </a:graphicData>
        </a:graphic>
      </p:graphicFrame>
      <p:sp>
        <p:nvSpPr>
          <p:cNvPr id="29" name="Line 13"/>
          <p:cNvSpPr>
            <a:spLocks noChangeShapeType="1"/>
          </p:cNvSpPr>
          <p:nvPr/>
        </p:nvSpPr>
        <p:spPr bwMode="auto">
          <a:xfrm flipH="1">
            <a:off x="5724127" y="4184263"/>
            <a:ext cx="508427" cy="669767"/>
          </a:xfrm>
          <a:prstGeom prst="line">
            <a:avLst/>
          </a:prstGeom>
          <a:noFill/>
          <a:ln w="3810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55351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par>
                                <p:cTn id="16" presetID="3" presetClass="entr" presetSubtype="1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utoUpdateAnimBg="0"/>
      <p:bldP spid="19" grpId="0" bldLvl="0" autoUpdateAnimBg="0"/>
      <p:bldP spid="26" grpId="0" bldLvl="0" autoUpdateAnimBg="0"/>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60"/>
            <a:ext cx="8229600" cy="990600"/>
          </a:xfrm>
        </p:spPr>
        <p:txBody>
          <a:bodyPr>
            <a:normAutofit/>
          </a:bodyPr>
          <a:lstStyle/>
          <a:p>
            <a:r>
              <a:rPr lang="zh-CN" altLang="en-US" dirty="0"/>
              <a:t>约束优化的对偶问题</a:t>
            </a:r>
          </a:p>
        </p:txBody>
      </p:sp>
      <p:sp>
        <p:nvSpPr>
          <p:cNvPr id="5" name="Rectangle 4"/>
          <p:cNvSpPr>
            <a:spLocks noChangeArrowheads="1"/>
          </p:cNvSpPr>
          <p:nvPr/>
        </p:nvSpPr>
        <p:spPr bwMode="auto">
          <a:xfrm flipV="1">
            <a:off x="2051720" y="3650779"/>
            <a:ext cx="9583360" cy="5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439602730"/>
              </p:ext>
            </p:extLst>
          </p:nvPr>
        </p:nvGraphicFramePr>
        <p:xfrm>
          <a:off x="3459052" y="1493286"/>
          <a:ext cx="4248472" cy="1377082"/>
        </p:xfrm>
        <a:graphic>
          <a:graphicData uri="http://schemas.openxmlformats.org/presentationml/2006/ole">
            <mc:AlternateContent xmlns:mc="http://schemas.openxmlformats.org/markup-compatibility/2006">
              <mc:Choice xmlns:v="urn:schemas-microsoft-com:vml" Requires="v">
                <p:oleObj spid="_x0000_s346343" name="Equation" r:id="rId3" imgW="1688367" imgH="520474" progId="Equation.DSMT4">
                  <p:embed/>
                </p:oleObj>
              </mc:Choice>
              <mc:Fallback>
                <p:oleObj name="Equation" r:id="rId3" imgW="1688367" imgH="520474"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052" y="1493286"/>
                        <a:ext cx="4248472" cy="1377082"/>
                      </a:xfrm>
                      <a:prstGeom prst="rect">
                        <a:avLst/>
                      </a:prstGeom>
                      <a:noFill/>
                    </p:spPr>
                  </p:pic>
                </p:oleObj>
              </mc:Fallback>
            </mc:AlternateContent>
          </a:graphicData>
        </a:graphic>
      </p:graphicFrame>
      <p:sp>
        <p:nvSpPr>
          <p:cNvPr id="7" name="Rectangle 6"/>
          <p:cNvSpPr>
            <a:spLocks noChangeArrowheads="1"/>
          </p:cNvSpPr>
          <p:nvPr/>
        </p:nvSpPr>
        <p:spPr bwMode="auto">
          <a:xfrm flipV="1">
            <a:off x="2627783" y="4396410"/>
            <a:ext cx="222742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461986979"/>
              </p:ext>
            </p:extLst>
          </p:nvPr>
        </p:nvGraphicFramePr>
        <p:xfrm>
          <a:off x="3459051" y="3014931"/>
          <a:ext cx="4353309" cy="1314055"/>
        </p:xfrm>
        <a:graphic>
          <a:graphicData uri="http://schemas.openxmlformats.org/presentationml/2006/ole">
            <mc:AlternateContent xmlns:mc="http://schemas.openxmlformats.org/markup-compatibility/2006">
              <mc:Choice xmlns:v="urn:schemas-microsoft-com:vml" Requires="v">
                <p:oleObj spid="_x0000_s346344" name="Equation" r:id="rId5" imgW="1714500" imgH="520700" progId="Equation.DSMT4">
                  <p:embed/>
                </p:oleObj>
              </mc:Choice>
              <mc:Fallback>
                <p:oleObj name="Equation" r:id="rId5" imgW="1714500" imgH="5207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9051" y="3014931"/>
                        <a:ext cx="4353309" cy="1314055"/>
                      </a:xfrm>
                      <a:prstGeom prst="rect">
                        <a:avLst/>
                      </a:prstGeom>
                      <a:noFill/>
                    </p:spPr>
                  </p:pic>
                </p:oleObj>
              </mc:Fallback>
            </mc:AlternateContent>
          </a:graphicData>
        </a:graphic>
      </p:graphicFrame>
      <p:sp>
        <p:nvSpPr>
          <p:cNvPr id="21" name="Rectangle 18"/>
          <p:cNvSpPr>
            <a:spLocks noChangeArrowheads="1"/>
          </p:cNvSpPr>
          <p:nvPr/>
        </p:nvSpPr>
        <p:spPr bwMode="auto">
          <a:xfrm>
            <a:off x="1154796" y="1950994"/>
            <a:ext cx="21066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dirty="0">
                <a:solidFill>
                  <a:srgbClr val="C00000"/>
                </a:solidFill>
                <a:latin typeface="微软雅黑" panose="020B0503020204020204" pitchFamily="34" charset="-122"/>
                <a:ea typeface="微软雅黑" panose="020B0503020204020204" pitchFamily="34" charset="-122"/>
              </a:rPr>
              <a:t>min-max</a:t>
            </a:r>
            <a:r>
              <a:rPr lang="zh-CN" altLang="en-US" sz="2400" dirty="0">
                <a:solidFill>
                  <a:srgbClr val="C00000"/>
                </a:solidFill>
                <a:latin typeface="微软雅黑" panose="020B0503020204020204" pitchFamily="34" charset="-122"/>
                <a:ea typeface="微软雅黑" panose="020B0503020204020204" pitchFamily="34" charset="-122"/>
              </a:rPr>
              <a:t>问题</a:t>
            </a:r>
          </a:p>
        </p:txBody>
      </p:sp>
      <p:sp>
        <p:nvSpPr>
          <p:cNvPr id="22" name="Rectangle 18"/>
          <p:cNvSpPr>
            <a:spLocks noChangeArrowheads="1"/>
          </p:cNvSpPr>
          <p:nvPr/>
        </p:nvSpPr>
        <p:spPr bwMode="auto">
          <a:xfrm>
            <a:off x="1154795" y="3441125"/>
            <a:ext cx="21066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C00000"/>
                </a:solidFill>
                <a:latin typeface="微软雅黑" panose="020B0503020204020204" pitchFamily="34" charset="-122"/>
                <a:ea typeface="微软雅黑" panose="020B0503020204020204" pitchFamily="34" charset="-122"/>
              </a:rPr>
              <a:t>max-min</a:t>
            </a:r>
            <a:r>
              <a:rPr lang="zh-CN" altLang="en-US" sz="2400" dirty="0">
                <a:solidFill>
                  <a:srgbClr val="C00000"/>
                </a:solidFill>
                <a:latin typeface="微软雅黑" panose="020B0503020204020204" pitchFamily="34" charset="-122"/>
                <a:ea typeface="微软雅黑" panose="020B0503020204020204" pitchFamily="34" charset="-122"/>
              </a:rPr>
              <a:t>问题</a:t>
            </a:r>
          </a:p>
        </p:txBody>
      </p:sp>
      <p:sp>
        <p:nvSpPr>
          <p:cNvPr id="9" name="矩形 8"/>
          <p:cNvSpPr/>
          <p:nvPr/>
        </p:nvSpPr>
        <p:spPr>
          <a:xfrm>
            <a:off x="457200" y="4508652"/>
            <a:ext cx="8399005" cy="461665"/>
          </a:xfrm>
          <a:prstGeom prst="rect">
            <a:avLst/>
          </a:prstGeom>
        </p:spPr>
        <p:txBody>
          <a:bodyPr wrap="square">
            <a:spAutoFit/>
          </a:bodyPr>
          <a:lstStyle/>
          <a:p>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上述两个问题如果有解存在的话，必在同一点取得最优解</a:t>
            </a:r>
            <a:endParaRPr lang="zh-CN" altLang="en-US" sz="2400" dirty="0">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flipV="1">
            <a:off x="683568" y="5672336"/>
            <a:ext cx="120855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501629975"/>
              </p:ext>
            </p:extLst>
          </p:nvPr>
        </p:nvGraphicFramePr>
        <p:xfrm>
          <a:off x="1143950" y="5219030"/>
          <a:ext cx="6668410" cy="735881"/>
        </p:xfrm>
        <a:graphic>
          <a:graphicData uri="http://schemas.openxmlformats.org/presentationml/2006/ole">
            <mc:AlternateContent xmlns:mc="http://schemas.openxmlformats.org/markup-compatibility/2006">
              <mc:Choice xmlns:v="urn:schemas-microsoft-com:vml" Requires="v">
                <p:oleObj spid="_x0000_s346345" name="Equation" r:id="rId7" imgW="2565400" imgH="279400" progId="Equation.DSMT4">
                  <p:embed/>
                </p:oleObj>
              </mc:Choice>
              <mc:Fallback>
                <p:oleObj name="Equation" r:id="rId7" imgW="2565400" imgH="2794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950" y="5219030"/>
                        <a:ext cx="6668410" cy="735881"/>
                      </a:xfrm>
                      <a:prstGeom prst="rect">
                        <a:avLst/>
                      </a:prstGeom>
                      <a:noFill/>
                    </p:spPr>
                  </p:pic>
                </p:oleObj>
              </mc:Fallback>
            </mc:AlternateContent>
          </a:graphicData>
        </a:graphic>
      </p:graphicFrame>
      <p:sp>
        <p:nvSpPr>
          <p:cNvPr id="12" name="矩形 11"/>
          <p:cNvSpPr/>
          <p:nvPr/>
        </p:nvSpPr>
        <p:spPr>
          <a:xfrm>
            <a:off x="1143950" y="6153202"/>
            <a:ext cx="5256585" cy="400110"/>
          </a:xfrm>
          <a:prstGeom prst="rect">
            <a:avLst/>
          </a:prstGeom>
        </p:spPr>
        <p:txBody>
          <a:bodyPr wrap="square">
            <a:spAutoFit/>
          </a:bodyPr>
          <a:lstStyle/>
          <a:p>
            <a:r>
              <a:rPr lang="zh-CN" altLang="zh-CN"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两个优化问题的求解顺序可以颠倒</a:t>
            </a:r>
            <a:r>
              <a:rPr lang="zh-CN" altLang="en-US"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solidFill>
                <a:srgbClr val="FF0000"/>
              </a:solidFill>
            </a:endParaRPr>
          </a:p>
        </p:txBody>
      </p:sp>
    </p:spTree>
    <p:extLst>
      <p:ext uri="{BB962C8B-B14F-4D97-AF65-F5344CB8AC3E}">
        <p14:creationId xmlns:p14="http://schemas.microsoft.com/office/powerpoint/2010/main" val="5435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utoUpdateAnimBg="0"/>
      <p:bldP spid="22"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60"/>
            <a:ext cx="8229600" cy="990600"/>
          </a:xfrm>
        </p:spPr>
        <p:txBody>
          <a:bodyPr>
            <a:normAutofit/>
          </a:bodyPr>
          <a:lstStyle/>
          <a:p>
            <a:r>
              <a:rPr lang="en-US" altLang="zh-CN" dirty="0"/>
              <a:t>SVM</a:t>
            </a:r>
            <a:r>
              <a:rPr lang="zh-CN" altLang="en-US" dirty="0"/>
              <a:t>的对偶问题</a:t>
            </a:r>
          </a:p>
        </p:txBody>
      </p:sp>
      <p:sp>
        <p:nvSpPr>
          <p:cNvPr id="5" name="Rectangle 4"/>
          <p:cNvSpPr>
            <a:spLocks noChangeArrowheads="1"/>
          </p:cNvSpPr>
          <p:nvPr/>
        </p:nvSpPr>
        <p:spPr bwMode="auto">
          <a:xfrm flipV="1">
            <a:off x="2051720" y="3650779"/>
            <a:ext cx="9583360" cy="5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flipV="1">
            <a:off x="2627783" y="4396410"/>
            <a:ext cx="222742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1" name="Rectangle 18"/>
          <p:cNvSpPr>
            <a:spLocks noChangeArrowheads="1"/>
          </p:cNvSpPr>
          <p:nvPr/>
        </p:nvSpPr>
        <p:spPr bwMode="auto">
          <a:xfrm>
            <a:off x="323528" y="1402036"/>
            <a:ext cx="27895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原始</a:t>
            </a:r>
            <a:r>
              <a:rPr lang="en-US" altLang="zh-CN" sz="2400" dirty="0">
                <a:solidFill>
                  <a:srgbClr val="C00000"/>
                </a:solidFill>
                <a:latin typeface="微软雅黑" panose="020B0503020204020204" pitchFamily="34" charset="-122"/>
                <a:ea typeface="微软雅黑" panose="020B0503020204020204" pitchFamily="34" charset="-122"/>
              </a:rPr>
              <a:t>Lagrange</a:t>
            </a:r>
            <a:r>
              <a:rPr lang="zh-CN" altLang="en-US" sz="2400" dirty="0">
                <a:solidFill>
                  <a:srgbClr val="C00000"/>
                </a:solidFill>
                <a:latin typeface="微软雅黑" panose="020B0503020204020204" pitchFamily="34" charset="-122"/>
                <a:ea typeface="微软雅黑" panose="020B0503020204020204" pitchFamily="34" charset="-122"/>
              </a:rPr>
              <a:t>函数</a:t>
            </a:r>
          </a:p>
        </p:txBody>
      </p:sp>
      <p:sp>
        <p:nvSpPr>
          <p:cNvPr id="22" name="Rectangle 18"/>
          <p:cNvSpPr>
            <a:spLocks noChangeArrowheads="1"/>
          </p:cNvSpPr>
          <p:nvPr/>
        </p:nvSpPr>
        <p:spPr bwMode="auto">
          <a:xfrm>
            <a:off x="679196" y="3429000"/>
            <a:ext cx="24338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zh-CN" sz="2400" i="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400" kern="100" baseline="-25000" dirty="0" err="1">
                <a:solidFill>
                  <a:srgbClr val="C00000"/>
                </a:solidFill>
                <a:latin typeface="Times New Roman" panose="02020603050405020304" pitchFamily="18" charset="0"/>
                <a:ea typeface="宋体" panose="02010600030101010101" pitchFamily="2" charset="-122"/>
              </a:rPr>
              <a:t>svm</a:t>
            </a:r>
            <a:r>
              <a:rPr lang="zh-CN" altLang="en-US" sz="2400" dirty="0">
                <a:solidFill>
                  <a:srgbClr val="C00000"/>
                </a:solidFill>
                <a:latin typeface="微软雅黑" panose="020B0503020204020204" pitchFamily="34" charset="-122"/>
                <a:ea typeface="微软雅黑" panose="020B0503020204020204" pitchFamily="34" charset="-122"/>
              </a:rPr>
              <a:t>函数的</a:t>
            </a:r>
            <a:r>
              <a:rPr lang="en-US" altLang="zh-CN" sz="2400" dirty="0">
                <a:solidFill>
                  <a:srgbClr val="C00000"/>
                </a:solidFill>
                <a:latin typeface="微软雅黑" panose="020B0503020204020204" pitchFamily="34" charset="-122"/>
                <a:ea typeface="微软雅黑" panose="020B0503020204020204" pitchFamily="34" charset="-122"/>
              </a:rPr>
              <a:t>max-min</a:t>
            </a:r>
            <a:r>
              <a:rPr lang="zh-CN" altLang="en-US" sz="2400" dirty="0">
                <a:solidFill>
                  <a:srgbClr val="C00000"/>
                </a:solidFill>
                <a:latin typeface="微软雅黑" panose="020B0503020204020204" pitchFamily="34" charset="-122"/>
                <a:ea typeface="微软雅黑" panose="020B0503020204020204" pitchFamily="34" charset="-122"/>
              </a:rPr>
              <a:t>对偶问题</a:t>
            </a:r>
          </a:p>
        </p:txBody>
      </p:sp>
      <p:sp>
        <p:nvSpPr>
          <p:cNvPr id="10" name="Rectangle 8"/>
          <p:cNvSpPr>
            <a:spLocks noChangeArrowheads="1"/>
          </p:cNvSpPr>
          <p:nvPr/>
        </p:nvSpPr>
        <p:spPr bwMode="auto">
          <a:xfrm flipV="1">
            <a:off x="683568" y="5672336"/>
            <a:ext cx="120855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3233738" y="1231900"/>
          <a:ext cx="5480050" cy="854075"/>
        </p:xfrm>
        <a:graphic>
          <a:graphicData uri="http://schemas.openxmlformats.org/presentationml/2006/ole">
            <mc:AlternateContent xmlns:mc="http://schemas.openxmlformats.org/markup-compatibility/2006">
              <mc:Choice xmlns:v="urn:schemas-microsoft-com:vml" Requires="v">
                <p:oleObj spid="_x0000_s398389" name="Equation" r:id="rId3" imgW="2552400" imgH="393480" progId="Equation.DSMT4">
                  <p:embed/>
                </p:oleObj>
              </mc:Choice>
              <mc:Fallback>
                <p:oleObj name="Equation" r:id="rId3" imgW="2552400" imgH="393480" progId="Equation.DSMT4">
                  <p:embed/>
                  <p:pic>
                    <p:nvPicPr>
                      <p:cNvPr id="0" name=""/>
                      <p:cNvPicPr>
                        <a:picLocks noChangeAspect="1" noChangeArrowheads="1"/>
                      </p:cNvPicPr>
                      <p:nvPr/>
                    </p:nvPicPr>
                    <p:blipFill>
                      <a:blip r:embed="rId4"/>
                      <a:srcRect/>
                      <a:stretch>
                        <a:fillRect/>
                      </a:stretch>
                    </p:blipFill>
                    <p:spPr bwMode="auto">
                      <a:xfrm>
                        <a:off x="3233738" y="1231900"/>
                        <a:ext cx="5480050" cy="854075"/>
                      </a:xfrm>
                      <a:prstGeom prst="rect">
                        <a:avLst/>
                      </a:prstGeom>
                      <a:noFill/>
                    </p:spPr>
                  </p:pic>
                </p:oleObj>
              </mc:Fallback>
            </mc:AlternateContent>
          </a:graphicData>
        </a:graphic>
      </p:graphicFrame>
      <p:sp>
        <p:nvSpPr>
          <p:cNvPr id="13" name="Rectangle 4"/>
          <p:cNvSpPr>
            <a:spLocks noChangeArrowheads="1"/>
          </p:cNvSpPr>
          <p:nvPr/>
        </p:nvSpPr>
        <p:spPr bwMode="auto">
          <a:xfrm>
            <a:off x="707830" y="17111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nvGraphicFramePr>
        <p:xfrm>
          <a:off x="3262796" y="2298073"/>
          <a:ext cx="5179426" cy="842895"/>
        </p:xfrm>
        <a:graphic>
          <a:graphicData uri="http://schemas.openxmlformats.org/presentationml/2006/ole">
            <mc:AlternateContent xmlns:mc="http://schemas.openxmlformats.org/markup-compatibility/2006">
              <mc:Choice xmlns:v="urn:schemas-microsoft-com:vml" Requires="v">
                <p:oleObj spid="_x0000_s398390" name="Equation" r:id="rId5" imgW="2158920" imgH="355320" progId="Equation.DSMT4">
                  <p:embed/>
                </p:oleObj>
              </mc:Choice>
              <mc:Fallback>
                <p:oleObj name="Equation" r:id="rId5" imgW="2158920" imgH="355320" progId="Equation.DSMT4">
                  <p:embed/>
                  <p:pic>
                    <p:nvPicPr>
                      <p:cNvPr id="0" name=""/>
                      <p:cNvPicPr>
                        <a:picLocks noChangeAspect="1" noChangeArrowheads="1"/>
                      </p:cNvPicPr>
                      <p:nvPr/>
                    </p:nvPicPr>
                    <p:blipFill>
                      <a:blip r:embed="rId6"/>
                      <a:srcRect/>
                      <a:stretch>
                        <a:fillRect/>
                      </a:stretch>
                    </p:blipFill>
                    <p:spPr bwMode="auto">
                      <a:xfrm>
                        <a:off x="3262796" y="2298073"/>
                        <a:ext cx="5179426" cy="842895"/>
                      </a:xfrm>
                      <a:prstGeom prst="rect">
                        <a:avLst/>
                      </a:prstGeom>
                      <a:noFill/>
                    </p:spPr>
                  </p:pic>
                </p:oleObj>
              </mc:Fallback>
            </mc:AlternateContent>
          </a:graphicData>
        </a:graphic>
      </p:graphicFrame>
      <p:graphicFrame>
        <p:nvGraphicFramePr>
          <p:cNvPr id="16" name="对象 15"/>
          <p:cNvGraphicFramePr>
            <a:graphicFrameLocks noChangeAspect="1"/>
          </p:cNvGraphicFramePr>
          <p:nvPr/>
        </p:nvGraphicFramePr>
        <p:xfrm>
          <a:off x="3268694" y="3438201"/>
          <a:ext cx="3201988" cy="2147887"/>
        </p:xfrm>
        <a:graphic>
          <a:graphicData uri="http://schemas.openxmlformats.org/presentationml/2006/ole">
            <mc:AlternateContent xmlns:mc="http://schemas.openxmlformats.org/markup-compatibility/2006">
              <mc:Choice xmlns:v="urn:schemas-microsoft-com:vml" Requires="v">
                <p:oleObj spid="_x0000_s398391" name="Equation" r:id="rId7" imgW="1231560" imgH="825480" progId="Equation.DSMT4">
                  <p:embed/>
                </p:oleObj>
              </mc:Choice>
              <mc:Fallback>
                <p:oleObj name="Equation" r:id="rId7" imgW="1231560" imgH="825480" progId="Equation.DSMT4">
                  <p:embed/>
                  <p:pic>
                    <p:nvPicPr>
                      <p:cNvPr id="0" name=""/>
                      <p:cNvPicPr>
                        <a:picLocks noChangeAspect="1" noChangeArrowheads="1"/>
                      </p:cNvPicPr>
                      <p:nvPr/>
                    </p:nvPicPr>
                    <p:blipFill>
                      <a:blip r:embed="rId8"/>
                      <a:srcRect/>
                      <a:stretch>
                        <a:fillRect/>
                      </a:stretch>
                    </p:blipFill>
                    <p:spPr bwMode="auto">
                      <a:xfrm>
                        <a:off x="3268694" y="3438201"/>
                        <a:ext cx="3201988" cy="2147887"/>
                      </a:xfrm>
                      <a:prstGeom prst="rect">
                        <a:avLst/>
                      </a:prstGeom>
                      <a:noFill/>
                    </p:spPr>
                  </p:pic>
                </p:oleObj>
              </mc:Fallback>
            </mc:AlternateContent>
          </a:graphicData>
        </a:graphic>
      </p:graphicFrame>
      <p:sp>
        <p:nvSpPr>
          <p:cNvPr id="19" name="Rectangle 18"/>
          <p:cNvSpPr>
            <a:spLocks noChangeArrowheads="1"/>
          </p:cNvSpPr>
          <p:nvPr/>
        </p:nvSpPr>
        <p:spPr bwMode="auto">
          <a:xfrm>
            <a:off x="323528" y="2280107"/>
            <a:ext cx="27967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zh-CN" sz="2400" i="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400" kern="100" baseline="-25000" dirty="0" err="1">
                <a:solidFill>
                  <a:srgbClr val="C00000"/>
                </a:solidFill>
                <a:latin typeface="Times New Roman" panose="02020603050405020304" pitchFamily="18" charset="0"/>
                <a:ea typeface="宋体" panose="02010600030101010101" pitchFamily="2" charset="-122"/>
              </a:rPr>
              <a:t>svm</a:t>
            </a:r>
            <a:r>
              <a:rPr lang="zh-CN" altLang="en-US" sz="2400" dirty="0">
                <a:solidFill>
                  <a:srgbClr val="C00000"/>
                </a:solidFill>
                <a:latin typeface="微软雅黑" panose="020B0503020204020204" pitchFamily="34" charset="-122"/>
                <a:ea typeface="微软雅黑" panose="020B0503020204020204" pitchFamily="34" charset="-122"/>
              </a:rPr>
              <a:t>是</a:t>
            </a:r>
            <a:r>
              <a:rPr lang="en-US" altLang="zh-CN" sz="2400" dirty="0">
                <a:solidFill>
                  <a:srgbClr val="C00000"/>
                </a:solidFill>
                <a:latin typeface="微软雅黑" panose="020B0503020204020204" pitchFamily="34" charset="-122"/>
                <a:ea typeface="微软雅黑" panose="020B0503020204020204" pitchFamily="34" charset="-122"/>
              </a:rPr>
              <a:t>Lagrange</a:t>
            </a:r>
            <a:r>
              <a:rPr lang="zh-CN" altLang="en-US" sz="2400" dirty="0">
                <a:solidFill>
                  <a:srgbClr val="C00000"/>
                </a:solidFill>
                <a:latin typeface="微软雅黑" panose="020B0503020204020204" pitchFamily="34" charset="-122"/>
                <a:ea typeface="微软雅黑" panose="020B0503020204020204" pitchFamily="34" charset="-122"/>
              </a:rPr>
              <a:t>函数关于</a:t>
            </a:r>
            <a:r>
              <a:rPr lang="el-GR" altLang="zh-CN" sz="2400" dirty="0">
                <a:solidFill>
                  <a:srgbClr val="C00000"/>
                </a:solidFill>
                <a:latin typeface="微软雅黑" panose="020B0503020204020204" pitchFamily="34" charset="-122"/>
                <a:ea typeface="微软雅黑" panose="020B0503020204020204" pitchFamily="34" charset="-122"/>
              </a:rPr>
              <a:t>α</a:t>
            </a:r>
            <a:r>
              <a:rPr lang="zh-CN" altLang="en-US" sz="2400" dirty="0">
                <a:solidFill>
                  <a:srgbClr val="C00000"/>
                </a:solidFill>
                <a:latin typeface="微软雅黑" panose="020B0503020204020204" pitchFamily="34" charset="-122"/>
                <a:ea typeface="微软雅黑" panose="020B0503020204020204" pitchFamily="34" charset="-122"/>
              </a:rPr>
              <a:t>的最大化</a:t>
            </a:r>
          </a:p>
        </p:txBody>
      </p:sp>
      <p:sp>
        <p:nvSpPr>
          <p:cNvPr id="27" name="矩形 26"/>
          <p:cNvSpPr/>
          <p:nvPr/>
        </p:nvSpPr>
        <p:spPr>
          <a:xfrm>
            <a:off x="4445202" y="2452246"/>
            <a:ext cx="2535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 </a:t>
            </a:r>
            <a:endParaRPr lang="zh-CN" altLang="en-US" dirty="0"/>
          </a:p>
        </p:txBody>
      </p:sp>
      <p:sp>
        <p:nvSpPr>
          <p:cNvPr id="32" name="矩形 31"/>
          <p:cNvSpPr/>
          <p:nvPr/>
        </p:nvSpPr>
        <p:spPr>
          <a:xfrm>
            <a:off x="3902004" y="5841935"/>
            <a:ext cx="5256585" cy="400110"/>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②</a:t>
            </a:r>
            <a:r>
              <a:rPr lang="zh-CN" altLang="en-US"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针对</a:t>
            </a:r>
            <a:r>
              <a:rPr lang="en-US"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a:t>
            </a:r>
            <a:r>
              <a:rPr lang="zh-CN" altLang="en-US"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a:t>
            </a:r>
            <a:r>
              <a:rPr lang="en-US" altLang="zh-CN" sz="2400" kern="100" baseline="-25000" dirty="0">
                <a:solidFill>
                  <a:srgbClr val="FF0000"/>
                </a:solidFill>
                <a:latin typeface="Times New Roman" panose="02020603050405020304" pitchFamily="18" charset="0"/>
                <a:ea typeface="宋体" panose="02010600030101010101" pitchFamily="2" charset="-122"/>
              </a:rPr>
              <a:t>0</a:t>
            </a:r>
            <a:r>
              <a:rPr lang="zh-CN" altLang="en-US"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的最小值问题</a:t>
            </a:r>
            <a:endParaRPr lang="zh-CN" altLang="en-US" sz="2000" dirty="0">
              <a:solidFill>
                <a:srgbClr val="FF0000"/>
              </a:solidFill>
            </a:endParaRPr>
          </a:p>
        </p:txBody>
      </p:sp>
      <p:sp>
        <p:nvSpPr>
          <p:cNvPr id="33" name="矩形 32"/>
          <p:cNvSpPr/>
          <p:nvPr/>
        </p:nvSpPr>
        <p:spPr>
          <a:xfrm>
            <a:off x="827584" y="6202451"/>
            <a:ext cx="5256585" cy="400110"/>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③</a:t>
            </a:r>
            <a:r>
              <a:rPr lang="zh-CN" altLang="en-US"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计算针对</a:t>
            </a:r>
            <a:r>
              <a:rPr lang="el-GR" altLang="zh-CN"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α</a:t>
            </a:r>
            <a:r>
              <a:rPr lang="zh-CN" altLang="en-US"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的最大值问题</a:t>
            </a:r>
            <a:endParaRPr lang="zh-CN" altLang="en-US" sz="2000" dirty="0">
              <a:solidFill>
                <a:srgbClr val="FF0000"/>
              </a:solidFill>
            </a:endParaRPr>
          </a:p>
        </p:txBody>
      </p:sp>
      <p:sp>
        <p:nvSpPr>
          <p:cNvPr id="34" name="Line 13"/>
          <p:cNvSpPr>
            <a:spLocks noChangeShapeType="1"/>
          </p:cNvSpPr>
          <p:nvPr/>
        </p:nvSpPr>
        <p:spPr bwMode="auto">
          <a:xfrm>
            <a:off x="4538796" y="5559516"/>
            <a:ext cx="238487" cy="188982"/>
          </a:xfrm>
          <a:prstGeom prst="line">
            <a:avLst/>
          </a:prstGeom>
          <a:noFill/>
          <a:ln w="3810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3"/>
          <p:cNvSpPr>
            <a:spLocks noChangeShapeType="1"/>
          </p:cNvSpPr>
          <p:nvPr/>
        </p:nvSpPr>
        <p:spPr bwMode="auto">
          <a:xfrm flipH="1">
            <a:off x="3233739" y="5514759"/>
            <a:ext cx="664146" cy="515730"/>
          </a:xfrm>
          <a:prstGeom prst="line">
            <a:avLst/>
          </a:prstGeom>
          <a:noFill/>
          <a:ln w="3810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矩形 38"/>
          <p:cNvSpPr/>
          <p:nvPr/>
        </p:nvSpPr>
        <p:spPr>
          <a:xfrm>
            <a:off x="6148741" y="5429157"/>
            <a:ext cx="2624462" cy="400110"/>
          </a:xfrm>
          <a:prstGeom prst="rect">
            <a:avLst/>
          </a:prstGeom>
        </p:spPr>
        <p:txBody>
          <a:bodyPr wrap="square">
            <a:spAutoFit/>
          </a:bodyPr>
          <a:lstStyle/>
          <a:p>
            <a:r>
              <a:rPr lang="zh-CN" altLang="en-US"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①</a:t>
            </a:r>
            <a:r>
              <a:rPr lang="zh-CN" altLang="en-US"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构建</a:t>
            </a:r>
            <a:r>
              <a:rPr lang="en-US" altLang="zh-CN"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Lagrange</a:t>
            </a:r>
            <a:r>
              <a:rPr lang="zh-CN" altLang="en-US"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函数</a:t>
            </a:r>
            <a:endParaRPr lang="zh-CN" altLang="en-US" sz="2000" dirty="0">
              <a:solidFill>
                <a:srgbClr val="FF0000"/>
              </a:solidFill>
            </a:endParaRPr>
          </a:p>
        </p:txBody>
      </p:sp>
      <p:sp>
        <p:nvSpPr>
          <p:cNvPr id="41" name="Line 13"/>
          <p:cNvSpPr>
            <a:spLocks noChangeShapeType="1"/>
          </p:cNvSpPr>
          <p:nvPr/>
        </p:nvSpPr>
        <p:spPr bwMode="auto">
          <a:xfrm>
            <a:off x="6470683" y="5184983"/>
            <a:ext cx="333565" cy="213731"/>
          </a:xfrm>
          <a:prstGeom prst="line">
            <a:avLst/>
          </a:prstGeom>
          <a:noFill/>
          <a:ln w="3810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Rectangle 204"/>
          <p:cNvSpPr>
            <a:spLocks noChangeArrowheads="1"/>
          </p:cNvSpPr>
          <p:nvPr/>
        </p:nvSpPr>
        <p:spPr bwMode="auto">
          <a:xfrm>
            <a:off x="3233738" y="2008965"/>
            <a:ext cx="15920752" cy="6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05"/>
          <p:cNvSpPr>
            <a:spLocks noChangeArrowheads="1"/>
          </p:cNvSpPr>
          <p:nvPr/>
        </p:nvSpPr>
        <p:spPr bwMode="auto">
          <a:xfrm>
            <a:off x="3233738" y="2207403"/>
            <a:ext cx="15920752" cy="6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7349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linds(horizontal)">
                                      <p:cBhvr>
                                        <p:cTn id="19" dur="500"/>
                                        <p:tgtEl>
                                          <p:spTgt spid="3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horizontal)">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utoUpdateAnimBg="0"/>
      <p:bldP spid="22" grpId="0" bldLvl="0" autoUpdateAnimBg="0"/>
      <p:bldP spid="19" grpId="0" bldLvl="0" autoUpdateAnimBg="0"/>
      <p:bldP spid="34" grpId="0" animBg="1"/>
      <p:bldP spid="35" grpId="0" animBg="1"/>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699" name="Object 3"/>
          <p:cNvGraphicFramePr>
            <a:graphicFrameLocks noGrp="1" noChangeAspect="1"/>
          </p:cNvGraphicFramePr>
          <p:nvPr>
            <p:ph idx="1"/>
            <p:extLst>
              <p:ext uri="{D42A27DB-BD31-4B8C-83A1-F6EECF244321}">
                <p14:modId xmlns:p14="http://schemas.microsoft.com/office/powerpoint/2010/main" val="2180217683"/>
              </p:ext>
            </p:extLst>
          </p:nvPr>
        </p:nvGraphicFramePr>
        <p:xfrm>
          <a:off x="962025" y="757238"/>
          <a:ext cx="7281863" cy="865187"/>
        </p:xfrm>
        <a:graphic>
          <a:graphicData uri="http://schemas.openxmlformats.org/presentationml/2006/ole">
            <mc:AlternateContent xmlns:mc="http://schemas.openxmlformats.org/markup-compatibility/2006">
              <mc:Choice xmlns:v="urn:schemas-microsoft-com:vml" Requires="v">
                <p:oleObj spid="_x0000_s406605" name="Equation" r:id="rId4" imgW="10909080" imgH="1295280" progId="Equation.DSMT4">
                  <p:embed/>
                </p:oleObj>
              </mc:Choice>
              <mc:Fallback>
                <p:oleObj name="Equation" r:id="rId4" imgW="10909080" imgH="1295280" progId="Equation.DSMT4">
                  <p:embed/>
                  <p:pic>
                    <p:nvPicPr>
                      <p:cNvPr id="0" name=""/>
                      <p:cNvPicPr>
                        <a:picLocks noChangeAspect="1" noChangeArrowheads="1"/>
                      </p:cNvPicPr>
                      <p:nvPr/>
                    </p:nvPicPr>
                    <p:blipFill>
                      <a:blip r:embed="rId5"/>
                      <a:srcRect/>
                      <a:stretch>
                        <a:fillRect/>
                      </a:stretch>
                    </p:blipFill>
                    <p:spPr bwMode="auto">
                      <a:xfrm>
                        <a:off x="962025" y="757238"/>
                        <a:ext cx="7281863" cy="865187"/>
                      </a:xfrm>
                      <a:prstGeom prst="rect">
                        <a:avLst/>
                      </a:prstGeom>
                      <a:noFill/>
                      <a:ln>
                        <a:noFill/>
                      </a:ln>
                      <a:effectLst/>
                    </p:spPr>
                  </p:pic>
                </p:oleObj>
              </mc:Fallback>
            </mc:AlternateContent>
          </a:graphicData>
        </a:graphic>
      </p:graphicFrame>
      <p:sp>
        <p:nvSpPr>
          <p:cNvPr id="157698" name="Rectangle 3"/>
          <p:cNvSpPr>
            <a:spLocks noGrp="1" noChangeArrowheads="1"/>
          </p:cNvSpPr>
          <p:nvPr>
            <p:ph type="body" sz="half" idx="4294967295"/>
          </p:nvPr>
        </p:nvSpPr>
        <p:spPr>
          <a:xfrm>
            <a:off x="288032" y="349870"/>
            <a:ext cx="7567613" cy="576263"/>
          </a:xfrm>
        </p:spPr>
        <p:txBody>
          <a:bodyPr/>
          <a:lstStyle/>
          <a:p>
            <a:pPr eaLnBrk="1" hangingPunct="1">
              <a:buFont typeface="Wingdings" pitchFamily="2" charset="2"/>
              <a:buNone/>
            </a:pPr>
            <a:r>
              <a:rPr lang="en-US" sz="2000" dirty="0">
                <a:solidFill>
                  <a:srgbClr val="C00000"/>
                </a:solidFill>
                <a:latin typeface="微软雅黑" panose="020B0503020204020204" pitchFamily="34" charset="-122"/>
                <a:ea typeface="微软雅黑" panose="020B0503020204020204" pitchFamily="34" charset="-122"/>
              </a:rPr>
              <a:t>1</a:t>
            </a:r>
            <a:r>
              <a:rPr lang="zh-CN" altLang="en-US" sz="2000" dirty="0">
                <a:solidFill>
                  <a:srgbClr val="C00000"/>
                </a:solidFill>
                <a:latin typeface="微软雅黑" panose="020B0503020204020204" pitchFamily="34" charset="-122"/>
                <a:ea typeface="微软雅黑" panose="020B0503020204020204" pitchFamily="34" charset="-122"/>
              </a:rPr>
              <a:t>，构造</a:t>
            </a:r>
            <a:r>
              <a:rPr lang="en-US" sz="2000" dirty="0">
                <a:solidFill>
                  <a:srgbClr val="C00000"/>
                </a:solidFill>
                <a:latin typeface="微软雅黑" panose="020B0503020204020204" pitchFamily="34" charset="-122"/>
                <a:ea typeface="微软雅黑" panose="020B0503020204020204" pitchFamily="34" charset="-122"/>
              </a:rPr>
              <a:t>Lagrange</a:t>
            </a:r>
            <a:r>
              <a:rPr lang="zh-CN" altLang="en-US" sz="2000" dirty="0">
                <a:solidFill>
                  <a:srgbClr val="C00000"/>
                </a:solidFill>
                <a:latin typeface="微软雅黑" panose="020B0503020204020204" pitchFamily="34" charset="-122"/>
                <a:ea typeface="微软雅黑" panose="020B0503020204020204" pitchFamily="34" charset="-122"/>
              </a:rPr>
              <a:t>函数：</a:t>
            </a:r>
          </a:p>
          <a:p>
            <a:pPr eaLnBrk="1" hangingPunct="1"/>
            <a:endParaRPr lang="zh-CN" altLang="en-US" sz="2000" dirty="0">
              <a:latin typeface="宋体" pitchFamily="2" charset="-122"/>
              <a:ea typeface="宋体" pitchFamily="2" charset="-122"/>
            </a:endParaRPr>
          </a:p>
          <a:p>
            <a:pPr eaLnBrk="1" hangingPunct="1"/>
            <a:endParaRPr lang="zh-CN" altLang="en-US" sz="2000" dirty="0">
              <a:latin typeface="宋体" pitchFamily="2" charset="-122"/>
              <a:ea typeface="宋体" pitchFamily="2" charset="-122"/>
            </a:endParaRPr>
          </a:p>
          <a:p>
            <a:pPr eaLnBrk="1" hangingPunct="1"/>
            <a:endParaRPr lang="en-US" sz="2000" dirty="0">
              <a:latin typeface="宋体" pitchFamily="2" charset="-122"/>
              <a:ea typeface="宋体" pitchFamily="2" charset="-122"/>
            </a:endParaRPr>
          </a:p>
        </p:txBody>
      </p:sp>
      <p:graphicFrame>
        <p:nvGraphicFramePr>
          <p:cNvPr id="157700" name="Object 4"/>
          <p:cNvGraphicFramePr>
            <a:graphicFrameLocks noGrp="1" noChangeAspect="1"/>
          </p:cNvGraphicFramePr>
          <p:nvPr>
            <p:ph sz="quarter" idx="4294967295"/>
            <p:extLst>
              <p:ext uri="{D42A27DB-BD31-4B8C-83A1-F6EECF244321}">
                <p14:modId xmlns:p14="http://schemas.microsoft.com/office/powerpoint/2010/main" val="1034328991"/>
              </p:ext>
            </p:extLst>
          </p:nvPr>
        </p:nvGraphicFramePr>
        <p:xfrm>
          <a:off x="653926" y="2276475"/>
          <a:ext cx="3702050" cy="854075"/>
        </p:xfrm>
        <a:graphic>
          <a:graphicData uri="http://schemas.openxmlformats.org/presentationml/2006/ole">
            <mc:AlternateContent xmlns:mc="http://schemas.openxmlformats.org/markup-compatibility/2006">
              <mc:Choice xmlns:v="urn:schemas-microsoft-com:vml" Requires="v">
                <p:oleObj spid="_x0000_s406606" r:id="rId6" imgW="6438917" imgH="1346357" progId="Equation.DSMT4">
                  <p:embed/>
                </p:oleObj>
              </mc:Choice>
              <mc:Fallback>
                <p:oleObj r:id="rId6" imgW="6438917" imgH="134635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926" y="2276475"/>
                        <a:ext cx="370205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1" name="Object 5"/>
          <p:cNvGraphicFramePr>
            <a:graphicFrameLocks noChangeAspect="1"/>
          </p:cNvGraphicFramePr>
          <p:nvPr>
            <p:extLst>
              <p:ext uri="{D42A27DB-BD31-4B8C-83A1-F6EECF244321}">
                <p14:modId xmlns:p14="http://schemas.microsoft.com/office/powerpoint/2010/main" val="2706819373"/>
              </p:ext>
            </p:extLst>
          </p:nvPr>
        </p:nvGraphicFramePr>
        <p:xfrm>
          <a:off x="684213" y="3213100"/>
          <a:ext cx="3455987" cy="914400"/>
        </p:xfrm>
        <a:graphic>
          <a:graphicData uri="http://schemas.openxmlformats.org/presentationml/2006/ole">
            <mc:AlternateContent xmlns:mc="http://schemas.openxmlformats.org/markup-compatibility/2006">
              <mc:Choice xmlns:v="urn:schemas-microsoft-com:vml" Requires="v">
                <p:oleObj spid="_x0000_s406607" r:id="rId8" imgW="5283517" imgH="1397317" progId="Equation.DSMT4">
                  <p:embed/>
                </p:oleObj>
              </mc:Choice>
              <mc:Fallback>
                <p:oleObj r:id="rId8" imgW="5283517" imgH="139731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3213100"/>
                        <a:ext cx="34559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2" name="Object 6"/>
          <p:cNvGraphicFramePr>
            <a:graphicFrameLocks noChangeAspect="1"/>
          </p:cNvGraphicFramePr>
          <p:nvPr>
            <p:extLst>
              <p:ext uri="{D42A27DB-BD31-4B8C-83A1-F6EECF244321}">
                <p14:modId xmlns:p14="http://schemas.microsoft.com/office/powerpoint/2010/main" val="1750212071"/>
              </p:ext>
            </p:extLst>
          </p:nvPr>
        </p:nvGraphicFramePr>
        <p:xfrm>
          <a:off x="5686375" y="2133600"/>
          <a:ext cx="2486025" cy="984250"/>
        </p:xfrm>
        <a:graphic>
          <a:graphicData uri="http://schemas.openxmlformats.org/presentationml/2006/ole">
            <mc:AlternateContent xmlns:mc="http://schemas.openxmlformats.org/markup-compatibility/2006">
              <mc:Choice xmlns:v="urn:schemas-microsoft-com:vml" Requires="v">
                <p:oleObj spid="_x0000_s406608" r:id="rId10" imgW="3606797" imgH="1295597" progId="Equation.DSMT4">
                  <p:embed/>
                </p:oleObj>
              </mc:Choice>
              <mc:Fallback>
                <p:oleObj r:id="rId10" imgW="3606797" imgH="1295597"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86375" y="2133600"/>
                        <a:ext cx="24860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3" name="Object 7"/>
          <p:cNvGraphicFramePr>
            <a:graphicFrameLocks noChangeAspect="1"/>
          </p:cNvGraphicFramePr>
          <p:nvPr>
            <p:extLst>
              <p:ext uri="{D42A27DB-BD31-4B8C-83A1-F6EECF244321}">
                <p14:modId xmlns:p14="http://schemas.microsoft.com/office/powerpoint/2010/main" val="3236743568"/>
              </p:ext>
            </p:extLst>
          </p:nvPr>
        </p:nvGraphicFramePr>
        <p:xfrm>
          <a:off x="6124525" y="3068638"/>
          <a:ext cx="2047875" cy="949325"/>
        </p:xfrm>
        <a:graphic>
          <a:graphicData uri="http://schemas.openxmlformats.org/presentationml/2006/ole">
            <mc:AlternateContent xmlns:mc="http://schemas.openxmlformats.org/markup-compatibility/2006">
              <mc:Choice xmlns:v="urn:schemas-microsoft-com:vml" Requires="v">
                <p:oleObj spid="_x0000_s406609" r:id="rId12" imgW="3086417" imgH="1295717" progId="Equation.DSMT4">
                  <p:embed/>
                </p:oleObj>
              </mc:Choice>
              <mc:Fallback>
                <p:oleObj r:id="rId12" imgW="3086417" imgH="1295717"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24525" y="3068638"/>
                        <a:ext cx="2047875"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04" name="Line 11"/>
          <p:cNvSpPr>
            <a:spLocks noChangeShapeType="1"/>
          </p:cNvSpPr>
          <p:nvPr/>
        </p:nvSpPr>
        <p:spPr bwMode="auto">
          <a:xfrm>
            <a:off x="4787900" y="2636838"/>
            <a:ext cx="649288" cy="0"/>
          </a:xfrm>
          <a:prstGeom prst="line">
            <a:avLst/>
          </a:prstGeom>
          <a:noFill/>
          <a:ln w="76200" cmpd="sng">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宋体" pitchFamily="2" charset="-122"/>
              <a:ea typeface="宋体" pitchFamily="2" charset="-122"/>
            </a:endParaRPr>
          </a:p>
        </p:txBody>
      </p:sp>
      <p:sp>
        <p:nvSpPr>
          <p:cNvPr id="157705" name="Line 12"/>
          <p:cNvSpPr>
            <a:spLocks noChangeShapeType="1"/>
          </p:cNvSpPr>
          <p:nvPr/>
        </p:nvSpPr>
        <p:spPr bwMode="auto">
          <a:xfrm>
            <a:off x="4786313" y="3573463"/>
            <a:ext cx="649287" cy="0"/>
          </a:xfrm>
          <a:prstGeom prst="line">
            <a:avLst/>
          </a:prstGeom>
          <a:noFill/>
          <a:ln w="76200" cmpd="sng">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宋体" pitchFamily="2" charset="-122"/>
              <a:ea typeface="宋体" pitchFamily="2" charset="-122"/>
            </a:endParaRPr>
          </a:p>
        </p:txBody>
      </p:sp>
      <p:graphicFrame>
        <p:nvGraphicFramePr>
          <p:cNvPr id="157706" name="Object 10"/>
          <p:cNvGraphicFramePr>
            <a:graphicFrameLocks noChangeAspect="1"/>
          </p:cNvGraphicFramePr>
          <p:nvPr>
            <p:extLst>
              <p:ext uri="{D42A27DB-BD31-4B8C-83A1-F6EECF244321}">
                <p14:modId xmlns:p14="http://schemas.microsoft.com/office/powerpoint/2010/main" val="568464692"/>
              </p:ext>
            </p:extLst>
          </p:nvPr>
        </p:nvGraphicFramePr>
        <p:xfrm>
          <a:off x="904875" y="4797425"/>
          <a:ext cx="5521325" cy="982663"/>
        </p:xfrm>
        <a:graphic>
          <a:graphicData uri="http://schemas.openxmlformats.org/presentationml/2006/ole">
            <mc:AlternateContent xmlns:mc="http://schemas.openxmlformats.org/markup-compatibility/2006">
              <mc:Choice xmlns:v="urn:schemas-microsoft-com:vml" Requires="v">
                <p:oleObj spid="_x0000_s406610" name="Equation" r:id="rId14" imgW="7632360" imgH="1358640" progId="Equation.DSMT4">
                  <p:embed/>
                </p:oleObj>
              </mc:Choice>
              <mc:Fallback>
                <p:oleObj name="Equation" r:id="rId14" imgW="7632360" imgH="1358640" progId="Equation.DSMT4">
                  <p:embed/>
                  <p:pic>
                    <p:nvPicPr>
                      <p:cNvPr id="0" name=""/>
                      <p:cNvPicPr>
                        <a:picLocks noChangeAspect="1" noChangeArrowheads="1"/>
                      </p:cNvPicPr>
                      <p:nvPr/>
                    </p:nvPicPr>
                    <p:blipFill>
                      <a:blip r:embed="rId15"/>
                      <a:srcRect/>
                      <a:stretch>
                        <a:fillRect/>
                      </a:stretch>
                    </p:blipFill>
                    <p:spPr bwMode="auto">
                      <a:xfrm>
                        <a:off x="904875" y="4797425"/>
                        <a:ext cx="5521325"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07" name="Rectangle 15"/>
          <p:cNvSpPr>
            <a:spLocks noChangeArrowheads="1"/>
          </p:cNvSpPr>
          <p:nvPr/>
        </p:nvSpPr>
        <p:spPr bwMode="auto">
          <a:xfrm>
            <a:off x="231775" y="1685925"/>
            <a:ext cx="79576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solidFill>
                  <a:srgbClr val="C00000"/>
                </a:solidFill>
                <a:latin typeface="微软雅黑" panose="020B0503020204020204" pitchFamily="34" charset="-122"/>
                <a:ea typeface="微软雅黑" panose="020B0503020204020204" pitchFamily="34" charset="-122"/>
              </a:rPr>
              <a:t>2</a:t>
            </a:r>
            <a:r>
              <a:rPr lang="zh-CN" altLang="en-US" sz="2000" dirty="0">
                <a:solidFill>
                  <a:srgbClr val="C00000"/>
                </a:solidFill>
                <a:latin typeface="微软雅黑" panose="020B0503020204020204" pitchFamily="34" charset="-122"/>
                <a:ea typeface="微软雅黑" panose="020B0503020204020204" pitchFamily="34" charset="-122"/>
              </a:rPr>
              <a:t>，针对</a:t>
            </a:r>
            <a:r>
              <a:rPr lang="en-US" altLang="zh-CN" sz="2000" dirty="0">
                <a:solidFill>
                  <a:srgbClr val="C00000"/>
                </a:solidFill>
                <a:latin typeface="微软雅黑" panose="020B0503020204020204" pitchFamily="34" charset="-122"/>
                <a:ea typeface="微软雅黑" panose="020B0503020204020204" pitchFamily="34" charset="-122"/>
              </a:rPr>
              <a:t>w</a:t>
            </a: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w0</a:t>
            </a:r>
            <a:r>
              <a:rPr lang="zh-CN" altLang="en-US" sz="2000" dirty="0">
                <a:solidFill>
                  <a:srgbClr val="C00000"/>
                </a:solidFill>
                <a:latin typeface="微软雅黑" panose="020B0503020204020204" pitchFamily="34" charset="-122"/>
                <a:ea typeface="微软雅黑" panose="020B0503020204020204" pitchFamily="34" charset="-122"/>
              </a:rPr>
              <a:t>的最小值问题：</a:t>
            </a:r>
            <a:r>
              <a:rPr lang="zh-CN" altLang="en-US" sz="2000" dirty="0">
                <a:latin typeface="微软雅黑" panose="020B0503020204020204" pitchFamily="34" charset="-122"/>
                <a:ea typeface="微软雅黑" panose="020B0503020204020204" pitchFamily="34" charset="-122"/>
              </a:rPr>
              <a:t>分别对参数</a:t>
            </a:r>
            <a:r>
              <a:rPr lang="en-US" sz="2000" b="0" dirty="0">
                <a:latin typeface="微软雅黑" panose="020B0503020204020204" pitchFamily="34" charset="-122"/>
                <a:ea typeface="微软雅黑" panose="020B0503020204020204" pitchFamily="34" charset="-122"/>
              </a:rPr>
              <a:t>w</a:t>
            </a:r>
            <a:r>
              <a:rPr lang="zh-CN" altLang="en-US" sz="2000" dirty="0">
                <a:latin typeface="微软雅黑" panose="020B0503020204020204" pitchFamily="34" charset="-122"/>
                <a:ea typeface="微软雅黑" panose="020B0503020204020204" pitchFamily="34" charset="-122"/>
              </a:rPr>
              <a:t>和</a:t>
            </a:r>
            <a:r>
              <a:rPr lang="en-US" sz="2000" dirty="0">
                <a:latin typeface="微软雅黑" panose="020B0503020204020204" pitchFamily="34" charset="-122"/>
                <a:ea typeface="微软雅黑" panose="020B0503020204020204" pitchFamily="34" charset="-122"/>
              </a:rPr>
              <a:t>w</a:t>
            </a:r>
            <a:r>
              <a:rPr lang="en-US" sz="2000" baseline="-25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求导，令导数为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p>
        </p:txBody>
      </p:sp>
      <p:sp>
        <p:nvSpPr>
          <p:cNvPr id="157708" name="Rectangle 16"/>
          <p:cNvSpPr>
            <a:spLocks noChangeArrowheads="1"/>
          </p:cNvSpPr>
          <p:nvPr/>
        </p:nvSpPr>
        <p:spPr bwMode="auto">
          <a:xfrm>
            <a:off x="250824" y="4292600"/>
            <a:ext cx="489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solidFill>
                  <a:srgbClr val="C00000"/>
                </a:solidFill>
                <a:latin typeface="微软雅黑" panose="020B0503020204020204" pitchFamily="34" charset="-122"/>
                <a:ea typeface="微软雅黑" panose="020B0503020204020204" pitchFamily="34" charset="-122"/>
              </a:rPr>
              <a:t>3</a:t>
            </a:r>
            <a:r>
              <a:rPr lang="zh-CN" altLang="en-US" sz="2000" dirty="0">
                <a:solidFill>
                  <a:srgbClr val="C00000"/>
                </a:solidFill>
                <a:latin typeface="微软雅黑" panose="020B0503020204020204" pitchFamily="34" charset="-122"/>
                <a:ea typeface="微软雅黑" panose="020B0503020204020204" pitchFamily="34" charset="-122"/>
              </a:rPr>
              <a:t>，针对</a:t>
            </a:r>
            <a:r>
              <a:rPr lang="el-GR" altLang="zh-CN" sz="2000" dirty="0">
                <a:solidFill>
                  <a:srgbClr val="C00000"/>
                </a:solidFill>
                <a:latin typeface="微软雅黑" panose="020B0503020204020204" pitchFamily="34" charset="-122"/>
                <a:ea typeface="微软雅黑" panose="020B0503020204020204" pitchFamily="34" charset="-122"/>
              </a:rPr>
              <a:t>α</a:t>
            </a:r>
            <a:r>
              <a:rPr lang="zh-CN" altLang="en-US" sz="2000" dirty="0">
                <a:solidFill>
                  <a:srgbClr val="C00000"/>
                </a:solidFill>
                <a:latin typeface="微软雅黑" panose="020B0503020204020204" pitchFamily="34" charset="-122"/>
                <a:ea typeface="微软雅黑" panose="020B0503020204020204" pitchFamily="34" charset="-122"/>
              </a:rPr>
              <a:t>的最大值问题：</a:t>
            </a:r>
            <a:r>
              <a:rPr lang="zh-CN" altLang="en-US" sz="2000" dirty="0">
                <a:latin typeface="微软雅黑" panose="020B0503020204020204" pitchFamily="34" charset="-122"/>
                <a:ea typeface="微软雅黑" panose="020B0503020204020204" pitchFamily="34" charset="-122"/>
              </a:rPr>
              <a:t>将</a:t>
            </a:r>
            <a:r>
              <a:rPr lang="en-US"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代人</a:t>
            </a:r>
          </a:p>
        </p:txBody>
      </p:sp>
      <p:graphicFrame>
        <p:nvGraphicFramePr>
          <p:cNvPr id="157709" name="Object 13"/>
          <p:cNvGraphicFramePr>
            <a:graphicFrameLocks noChangeAspect="1"/>
          </p:cNvGraphicFramePr>
          <p:nvPr>
            <p:extLst>
              <p:ext uri="{D42A27DB-BD31-4B8C-83A1-F6EECF244321}">
                <p14:modId xmlns:p14="http://schemas.microsoft.com/office/powerpoint/2010/main" val="1486978625"/>
              </p:ext>
            </p:extLst>
          </p:nvPr>
        </p:nvGraphicFramePr>
        <p:xfrm>
          <a:off x="4784027" y="4292600"/>
          <a:ext cx="1554006" cy="463187"/>
        </p:xfrm>
        <a:graphic>
          <a:graphicData uri="http://schemas.openxmlformats.org/presentationml/2006/ole">
            <mc:AlternateContent xmlns:mc="http://schemas.openxmlformats.org/markup-compatibility/2006">
              <mc:Choice xmlns:v="urn:schemas-microsoft-com:vml" Requires="v">
                <p:oleObj spid="_x0000_s406611" r:id="rId16" imgW="2299017" imgH="686117" progId="Equation.DSMT4">
                  <p:embed/>
                </p:oleObj>
              </mc:Choice>
              <mc:Fallback>
                <p:oleObj r:id="rId16" imgW="2299017" imgH="686117"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84027" y="4292600"/>
                        <a:ext cx="1554006" cy="463187"/>
                      </a:xfrm>
                      <a:prstGeom prst="rect">
                        <a:avLst/>
                      </a:prstGeom>
                      <a:noFill/>
                      <a:ln>
                        <a:noFill/>
                      </a:ln>
                      <a:effectLst/>
                    </p:spPr>
                  </p:pic>
                </p:oleObj>
              </mc:Fallback>
            </mc:AlternateContent>
          </a:graphicData>
        </a:graphic>
      </p:graphicFrame>
      <p:sp>
        <p:nvSpPr>
          <p:cNvPr id="157710" name="Rectangle 18"/>
          <p:cNvSpPr>
            <a:spLocks noChangeArrowheads="1"/>
          </p:cNvSpPr>
          <p:nvPr/>
        </p:nvSpPr>
        <p:spPr bwMode="auto">
          <a:xfrm rot="1023318">
            <a:off x="6736575" y="5080350"/>
            <a:ext cx="2100759" cy="10156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zh-CN" sz="2000" dirty="0">
                <a:solidFill>
                  <a:srgbClr val="FF3300"/>
                </a:solidFill>
                <a:latin typeface="宋体" pitchFamily="2" charset="-122"/>
                <a:ea typeface="宋体" pitchFamily="2" charset="-122"/>
              </a:rPr>
              <a:t>SVM</a:t>
            </a:r>
            <a:r>
              <a:rPr lang="zh-CN" altLang="en-US" sz="2000" dirty="0">
                <a:solidFill>
                  <a:srgbClr val="FF3300"/>
                </a:solidFill>
                <a:latin typeface="宋体" pitchFamily="2" charset="-122"/>
                <a:ea typeface="宋体" pitchFamily="2" charset="-122"/>
              </a:rPr>
              <a:t>约束优化的对偶问题</a:t>
            </a:r>
            <a:endParaRPr lang="en-US" altLang="zh-CN" sz="2000" dirty="0">
              <a:solidFill>
                <a:srgbClr val="FF3300"/>
              </a:solidFill>
              <a:latin typeface="宋体" pitchFamily="2" charset="-122"/>
              <a:ea typeface="宋体" pitchFamily="2" charset="-122"/>
            </a:endParaRPr>
          </a:p>
          <a:p>
            <a:pPr eaLnBrk="1" hangingPunct="1"/>
            <a:r>
              <a:rPr lang="en-US" altLang="zh-CN" sz="2000" dirty="0">
                <a:solidFill>
                  <a:srgbClr val="FF3300"/>
                </a:solidFill>
                <a:latin typeface="宋体" pitchFamily="2" charset="-122"/>
                <a:ea typeface="宋体" pitchFamily="2" charset="-122"/>
              </a:rPr>
              <a:t>——</a:t>
            </a:r>
            <a:r>
              <a:rPr lang="zh-CN" altLang="en-US" sz="2000" dirty="0">
                <a:solidFill>
                  <a:srgbClr val="FF3300"/>
                </a:solidFill>
                <a:latin typeface="宋体" pitchFamily="2" charset="-122"/>
                <a:ea typeface="宋体" pitchFamily="2" charset="-122"/>
              </a:rPr>
              <a:t>凸二次规划</a:t>
            </a:r>
          </a:p>
        </p:txBody>
      </p:sp>
      <p:graphicFrame>
        <p:nvGraphicFramePr>
          <p:cNvPr id="157711" name="Object 15"/>
          <p:cNvGraphicFramePr>
            <a:graphicFrameLocks noChangeAspect="1"/>
          </p:cNvGraphicFramePr>
          <p:nvPr>
            <p:extLst>
              <p:ext uri="{D42A27DB-BD31-4B8C-83A1-F6EECF244321}">
                <p14:modId xmlns:p14="http://schemas.microsoft.com/office/powerpoint/2010/main" val="941016878"/>
              </p:ext>
            </p:extLst>
          </p:nvPr>
        </p:nvGraphicFramePr>
        <p:xfrm>
          <a:off x="2085975" y="5734050"/>
          <a:ext cx="1495425" cy="944563"/>
        </p:xfrm>
        <a:graphic>
          <a:graphicData uri="http://schemas.openxmlformats.org/presentationml/2006/ole">
            <mc:AlternateContent xmlns:mc="http://schemas.openxmlformats.org/markup-compatibility/2006">
              <mc:Choice xmlns:v="urn:schemas-microsoft-com:vml" Requires="v">
                <p:oleObj spid="_x0000_s406612" r:id="rId18" imgW="2260917" imgH="1295717" progId="Equation.DSMT4">
                  <p:embed/>
                </p:oleObj>
              </mc:Choice>
              <mc:Fallback>
                <p:oleObj r:id="rId18" imgW="2260917" imgH="1295717"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85975" y="5734050"/>
                        <a:ext cx="1495425"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2" name="Object 16"/>
          <p:cNvGraphicFramePr>
            <a:graphicFrameLocks noChangeAspect="1"/>
          </p:cNvGraphicFramePr>
          <p:nvPr>
            <p:extLst>
              <p:ext uri="{D42A27DB-BD31-4B8C-83A1-F6EECF244321}">
                <p14:modId xmlns:p14="http://schemas.microsoft.com/office/powerpoint/2010/main" val="835010614"/>
              </p:ext>
            </p:extLst>
          </p:nvPr>
        </p:nvGraphicFramePr>
        <p:xfrm>
          <a:off x="3779912" y="5949280"/>
          <a:ext cx="1014413" cy="444500"/>
        </p:xfrm>
        <a:graphic>
          <a:graphicData uri="http://schemas.openxmlformats.org/presentationml/2006/ole">
            <mc:AlternateContent xmlns:mc="http://schemas.openxmlformats.org/markup-compatibility/2006">
              <mc:Choice xmlns:v="urn:schemas-microsoft-com:vml" Requires="v">
                <p:oleObj spid="_x0000_s406613" name="Equation" r:id="rId20" imgW="1333440" imgH="583920" progId="Equation.DSMT4">
                  <p:embed/>
                </p:oleObj>
              </mc:Choice>
              <mc:Fallback>
                <p:oleObj name="Equation" r:id="rId20" imgW="1333440" imgH="583920" progId="Equation.DSMT4">
                  <p:embed/>
                  <p:pic>
                    <p:nvPicPr>
                      <p:cNvPr id="0" name=""/>
                      <p:cNvPicPr>
                        <a:picLocks noChangeAspect="1" noChangeArrowheads="1"/>
                      </p:cNvPicPr>
                      <p:nvPr/>
                    </p:nvPicPr>
                    <p:blipFill>
                      <a:blip r:embed="rId21"/>
                      <a:srcRect/>
                      <a:stretch>
                        <a:fillRect/>
                      </a:stretch>
                    </p:blipFill>
                    <p:spPr bwMode="auto">
                      <a:xfrm>
                        <a:off x="3779912" y="5949280"/>
                        <a:ext cx="101441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3" name="Object 17"/>
          <p:cNvGraphicFramePr>
            <a:graphicFrameLocks noChangeAspect="1"/>
          </p:cNvGraphicFramePr>
          <p:nvPr>
            <p:extLst>
              <p:ext uri="{D42A27DB-BD31-4B8C-83A1-F6EECF244321}">
                <p14:modId xmlns:p14="http://schemas.microsoft.com/office/powerpoint/2010/main" val="1505441839"/>
              </p:ext>
            </p:extLst>
          </p:nvPr>
        </p:nvGraphicFramePr>
        <p:xfrm>
          <a:off x="5004048" y="5991225"/>
          <a:ext cx="1492250" cy="390525"/>
        </p:xfrm>
        <a:graphic>
          <a:graphicData uri="http://schemas.openxmlformats.org/presentationml/2006/ole">
            <mc:AlternateContent xmlns:mc="http://schemas.openxmlformats.org/markup-compatibility/2006">
              <mc:Choice xmlns:v="urn:schemas-microsoft-com:vml" Requires="v">
                <p:oleObj spid="_x0000_s406614" r:id="rId22" imgW="1892617" imgH="495617" progId="Equation.DSMT4">
                  <p:embed/>
                </p:oleObj>
              </mc:Choice>
              <mc:Fallback>
                <p:oleObj r:id="rId22" imgW="1892617" imgH="495617"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04048" y="5991225"/>
                        <a:ext cx="14922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15" name="Rectangle 23"/>
          <p:cNvSpPr>
            <a:spLocks noChangeArrowheads="1"/>
          </p:cNvSpPr>
          <p:nvPr/>
        </p:nvSpPr>
        <p:spPr bwMode="auto">
          <a:xfrm>
            <a:off x="468313" y="594995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a:solidFill>
                  <a:srgbClr val="0033CC"/>
                </a:solidFill>
                <a:latin typeface="宋体" pitchFamily="2" charset="-122"/>
                <a:ea typeface="宋体" pitchFamily="2" charset="-122"/>
              </a:rPr>
              <a:t>约束条件：</a:t>
            </a:r>
          </a:p>
        </p:txBody>
      </p:sp>
      <p:sp>
        <p:nvSpPr>
          <p:cNvPr id="20" name="Line 13"/>
          <p:cNvSpPr>
            <a:spLocks noChangeShapeType="1"/>
          </p:cNvSpPr>
          <p:nvPr/>
        </p:nvSpPr>
        <p:spPr bwMode="auto">
          <a:xfrm>
            <a:off x="6119096" y="5549356"/>
            <a:ext cx="488922" cy="253752"/>
          </a:xfrm>
          <a:prstGeom prst="line">
            <a:avLst/>
          </a:prstGeom>
          <a:noFill/>
          <a:ln w="3810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914008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707"/>
                                        </p:tgtEl>
                                        <p:attrNameLst>
                                          <p:attrName>style.visibility</p:attrName>
                                        </p:attrNameLst>
                                      </p:cBhvr>
                                      <p:to>
                                        <p:strVal val="visible"/>
                                      </p:to>
                                    </p:set>
                                    <p:animEffect transition="in" filter="blinds(horizontal)">
                                      <p:cBhvr>
                                        <p:cTn id="7" dur="500"/>
                                        <p:tgtEl>
                                          <p:spTgt spid="157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7700"/>
                                        </p:tgtEl>
                                        <p:attrNameLst>
                                          <p:attrName>style.visibility</p:attrName>
                                        </p:attrNameLst>
                                      </p:cBhvr>
                                      <p:to>
                                        <p:strVal val="visible"/>
                                      </p:to>
                                    </p:set>
                                    <p:animEffect transition="in" filter="blinds(horizontal)">
                                      <p:cBhvr>
                                        <p:cTn id="12" dur="500"/>
                                        <p:tgtEl>
                                          <p:spTgt spid="157700"/>
                                        </p:tgtEl>
                                      </p:cBhvr>
                                    </p:animEffect>
                                  </p:childTnLst>
                                </p:cTn>
                              </p:par>
                              <p:par>
                                <p:cTn id="13" presetID="3" presetClass="entr" presetSubtype="10" fill="hold" nodeType="withEffect">
                                  <p:stCondLst>
                                    <p:cond delay="0"/>
                                  </p:stCondLst>
                                  <p:childTnLst>
                                    <p:set>
                                      <p:cBhvr>
                                        <p:cTn id="14" dur="1" fill="hold">
                                          <p:stCondLst>
                                            <p:cond delay="0"/>
                                          </p:stCondLst>
                                        </p:cTn>
                                        <p:tgtEl>
                                          <p:spTgt spid="157702"/>
                                        </p:tgtEl>
                                        <p:attrNameLst>
                                          <p:attrName>style.visibility</p:attrName>
                                        </p:attrNameLst>
                                      </p:cBhvr>
                                      <p:to>
                                        <p:strVal val="visible"/>
                                      </p:to>
                                    </p:set>
                                    <p:animEffect transition="in" filter="blinds(horizontal)">
                                      <p:cBhvr>
                                        <p:cTn id="15" dur="500"/>
                                        <p:tgtEl>
                                          <p:spTgt spid="15770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7704"/>
                                        </p:tgtEl>
                                        <p:attrNameLst>
                                          <p:attrName>style.visibility</p:attrName>
                                        </p:attrNameLst>
                                      </p:cBhvr>
                                      <p:to>
                                        <p:strVal val="visible"/>
                                      </p:to>
                                    </p:set>
                                    <p:animEffect transition="in" filter="blinds(horizontal)">
                                      <p:cBhvr>
                                        <p:cTn id="18" dur="500"/>
                                        <p:tgtEl>
                                          <p:spTgt spid="1577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57701"/>
                                        </p:tgtEl>
                                        <p:attrNameLst>
                                          <p:attrName>style.visibility</p:attrName>
                                        </p:attrNameLst>
                                      </p:cBhvr>
                                      <p:to>
                                        <p:strVal val="visible"/>
                                      </p:to>
                                    </p:set>
                                    <p:animEffect transition="in" filter="blinds(horizontal)">
                                      <p:cBhvr>
                                        <p:cTn id="23" dur="500"/>
                                        <p:tgtEl>
                                          <p:spTgt spid="15770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7705"/>
                                        </p:tgtEl>
                                        <p:attrNameLst>
                                          <p:attrName>style.visibility</p:attrName>
                                        </p:attrNameLst>
                                      </p:cBhvr>
                                      <p:to>
                                        <p:strVal val="visible"/>
                                      </p:to>
                                    </p:set>
                                    <p:animEffect transition="in" filter="blinds(horizontal)">
                                      <p:cBhvr>
                                        <p:cTn id="26" dur="500"/>
                                        <p:tgtEl>
                                          <p:spTgt spid="157705"/>
                                        </p:tgtEl>
                                      </p:cBhvr>
                                    </p:animEffect>
                                  </p:childTnLst>
                                </p:cTn>
                              </p:par>
                              <p:par>
                                <p:cTn id="27" presetID="3" presetClass="entr" presetSubtype="10" fill="hold" nodeType="withEffect">
                                  <p:stCondLst>
                                    <p:cond delay="0"/>
                                  </p:stCondLst>
                                  <p:childTnLst>
                                    <p:set>
                                      <p:cBhvr>
                                        <p:cTn id="28" dur="1" fill="hold">
                                          <p:stCondLst>
                                            <p:cond delay="0"/>
                                          </p:stCondLst>
                                        </p:cTn>
                                        <p:tgtEl>
                                          <p:spTgt spid="157703"/>
                                        </p:tgtEl>
                                        <p:attrNameLst>
                                          <p:attrName>style.visibility</p:attrName>
                                        </p:attrNameLst>
                                      </p:cBhvr>
                                      <p:to>
                                        <p:strVal val="visible"/>
                                      </p:to>
                                    </p:set>
                                    <p:animEffect transition="in" filter="blinds(horizontal)">
                                      <p:cBhvr>
                                        <p:cTn id="29" dur="500"/>
                                        <p:tgtEl>
                                          <p:spTgt spid="15770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57709"/>
                                        </p:tgtEl>
                                        <p:attrNameLst>
                                          <p:attrName>style.visibility</p:attrName>
                                        </p:attrNameLst>
                                      </p:cBhvr>
                                      <p:to>
                                        <p:strVal val="visible"/>
                                      </p:to>
                                    </p:set>
                                    <p:animEffect transition="in" filter="blinds(horizontal)">
                                      <p:cBhvr>
                                        <p:cTn id="34" dur="500"/>
                                        <p:tgtEl>
                                          <p:spTgt spid="15770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57708"/>
                                        </p:tgtEl>
                                        <p:attrNameLst>
                                          <p:attrName>style.visibility</p:attrName>
                                        </p:attrNameLst>
                                      </p:cBhvr>
                                      <p:to>
                                        <p:strVal val="visible"/>
                                      </p:to>
                                    </p:set>
                                    <p:animEffect transition="in" filter="blinds(horizontal)">
                                      <p:cBhvr>
                                        <p:cTn id="37" dur="500"/>
                                        <p:tgtEl>
                                          <p:spTgt spid="1577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7706"/>
                                        </p:tgtEl>
                                        <p:attrNameLst>
                                          <p:attrName>style.visibility</p:attrName>
                                        </p:attrNameLst>
                                      </p:cBhvr>
                                      <p:to>
                                        <p:strVal val="visible"/>
                                      </p:to>
                                    </p:set>
                                    <p:animEffect transition="in" filter="blinds(horizontal)">
                                      <p:cBhvr>
                                        <p:cTn id="42" dur="500"/>
                                        <p:tgtEl>
                                          <p:spTgt spid="1577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7715"/>
                                        </p:tgtEl>
                                        <p:attrNameLst>
                                          <p:attrName>style.visibility</p:attrName>
                                        </p:attrNameLst>
                                      </p:cBhvr>
                                      <p:to>
                                        <p:strVal val="visible"/>
                                      </p:to>
                                    </p:set>
                                    <p:animEffect transition="in" filter="blinds(horizontal)">
                                      <p:cBhvr>
                                        <p:cTn id="47" dur="500"/>
                                        <p:tgtEl>
                                          <p:spTgt spid="157715"/>
                                        </p:tgtEl>
                                      </p:cBhvr>
                                    </p:animEffect>
                                  </p:childTnLst>
                                </p:cTn>
                              </p:par>
                              <p:par>
                                <p:cTn id="48" presetID="3" presetClass="entr" presetSubtype="10" fill="hold" nodeType="withEffect">
                                  <p:stCondLst>
                                    <p:cond delay="0"/>
                                  </p:stCondLst>
                                  <p:childTnLst>
                                    <p:set>
                                      <p:cBhvr>
                                        <p:cTn id="49" dur="1" fill="hold">
                                          <p:stCondLst>
                                            <p:cond delay="0"/>
                                          </p:stCondLst>
                                        </p:cTn>
                                        <p:tgtEl>
                                          <p:spTgt spid="157711"/>
                                        </p:tgtEl>
                                        <p:attrNameLst>
                                          <p:attrName>style.visibility</p:attrName>
                                        </p:attrNameLst>
                                      </p:cBhvr>
                                      <p:to>
                                        <p:strVal val="visible"/>
                                      </p:to>
                                    </p:set>
                                    <p:animEffect transition="in" filter="blinds(horizontal)">
                                      <p:cBhvr>
                                        <p:cTn id="50" dur="500"/>
                                        <p:tgtEl>
                                          <p:spTgt spid="157711"/>
                                        </p:tgtEl>
                                      </p:cBhvr>
                                    </p:animEffect>
                                  </p:childTnLst>
                                </p:cTn>
                              </p:par>
                              <p:par>
                                <p:cTn id="51" presetID="3" presetClass="entr" presetSubtype="10" fill="hold" nodeType="withEffect">
                                  <p:stCondLst>
                                    <p:cond delay="0"/>
                                  </p:stCondLst>
                                  <p:childTnLst>
                                    <p:set>
                                      <p:cBhvr>
                                        <p:cTn id="52" dur="1" fill="hold">
                                          <p:stCondLst>
                                            <p:cond delay="0"/>
                                          </p:stCondLst>
                                        </p:cTn>
                                        <p:tgtEl>
                                          <p:spTgt spid="157712"/>
                                        </p:tgtEl>
                                        <p:attrNameLst>
                                          <p:attrName>style.visibility</p:attrName>
                                        </p:attrNameLst>
                                      </p:cBhvr>
                                      <p:to>
                                        <p:strVal val="visible"/>
                                      </p:to>
                                    </p:set>
                                    <p:animEffect transition="in" filter="blinds(horizontal)">
                                      <p:cBhvr>
                                        <p:cTn id="53" dur="500"/>
                                        <p:tgtEl>
                                          <p:spTgt spid="157712"/>
                                        </p:tgtEl>
                                      </p:cBhvr>
                                    </p:animEffect>
                                  </p:childTnLst>
                                </p:cTn>
                              </p:par>
                              <p:par>
                                <p:cTn id="54" presetID="3" presetClass="entr" presetSubtype="10" fill="hold" nodeType="withEffect">
                                  <p:stCondLst>
                                    <p:cond delay="0"/>
                                  </p:stCondLst>
                                  <p:childTnLst>
                                    <p:set>
                                      <p:cBhvr>
                                        <p:cTn id="55" dur="1" fill="hold">
                                          <p:stCondLst>
                                            <p:cond delay="0"/>
                                          </p:stCondLst>
                                        </p:cTn>
                                        <p:tgtEl>
                                          <p:spTgt spid="157713"/>
                                        </p:tgtEl>
                                        <p:attrNameLst>
                                          <p:attrName>style.visibility</p:attrName>
                                        </p:attrNameLst>
                                      </p:cBhvr>
                                      <p:to>
                                        <p:strVal val="visible"/>
                                      </p:to>
                                    </p:set>
                                    <p:animEffect transition="in" filter="blinds(horizontal)">
                                      <p:cBhvr>
                                        <p:cTn id="56" dur="500"/>
                                        <p:tgtEl>
                                          <p:spTgt spid="157713"/>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57710"/>
                                        </p:tgtEl>
                                        <p:attrNameLst>
                                          <p:attrName>style.visibility</p:attrName>
                                        </p:attrNameLst>
                                      </p:cBhvr>
                                      <p:to>
                                        <p:strVal val="visible"/>
                                      </p:to>
                                    </p:set>
                                    <p:animEffect transition="in" filter="blinds(horizontal)">
                                      <p:cBhvr>
                                        <p:cTn id="61" dur="500"/>
                                        <p:tgtEl>
                                          <p:spTgt spid="15771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linds(horizontal)">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4" grpId="0" animBg="1"/>
      <p:bldP spid="157705" grpId="0" animBg="1"/>
      <p:bldP spid="157707" grpId="0" autoUpdateAnimBg="0"/>
      <p:bldP spid="157708" grpId="0" autoUpdateAnimBg="0"/>
      <p:bldP spid="157710" grpId="0" animBg="1" autoUpdateAnimBg="0"/>
      <p:bldP spid="157715" grpId="0" autoUpdateAnimBg="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body" sz="half" idx="4294967295"/>
          </p:nvPr>
        </p:nvSpPr>
        <p:spPr>
          <a:xfrm>
            <a:off x="251520" y="620688"/>
            <a:ext cx="7567613" cy="576263"/>
          </a:xfrm>
        </p:spPr>
        <p:txBody>
          <a:bodyPr>
            <a:noAutofit/>
          </a:bodyPr>
          <a:lstStyle/>
          <a:p>
            <a:pPr>
              <a:buNone/>
            </a:pPr>
            <a:r>
              <a:rPr lang="zh-CN" altLang="en-US" sz="3200" dirty="0">
                <a:latin typeface="微软雅黑" panose="020B0503020204020204" pitchFamily="34" charset="-122"/>
                <a:ea typeface="微软雅黑" panose="020B0503020204020204" pitchFamily="34" charset="-122"/>
              </a:rPr>
              <a:t>转化为</a:t>
            </a:r>
            <a:r>
              <a:rPr lang="zh-CN" altLang="zh-CN" sz="3200" dirty="0">
                <a:latin typeface="微软雅黑" panose="020B0503020204020204" pitchFamily="34" charset="-122"/>
                <a:ea typeface="微软雅黑" panose="020B0503020204020204" pitchFamily="34" charset="-122"/>
              </a:rPr>
              <a:t>对偶问题</a:t>
            </a:r>
            <a:r>
              <a:rPr lang="zh-CN" altLang="en-US" sz="3200" dirty="0">
                <a:latin typeface="微软雅黑" panose="020B0503020204020204" pitchFamily="34" charset="-122"/>
                <a:ea typeface="微软雅黑" panose="020B0503020204020204" pitchFamily="34" charset="-122"/>
              </a:rPr>
              <a:t>的优点</a:t>
            </a:r>
          </a:p>
          <a:p>
            <a:pPr eaLnBrk="1" hangingPunct="1"/>
            <a:endParaRPr lang="zh-CN" altLang="en-US" sz="1800" dirty="0">
              <a:latin typeface="宋体" pitchFamily="2" charset="-122"/>
              <a:ea typeface="宋体" pitchFamily="2" charset="-122"/>
            </a:endParaRPr>
          </a:p>
          <a:p>
            <a:pPr eaLnBrk="1" hangingPunct="1"/>
            <a:endParaRPr lang="zh-CN" altLang="en-US" sz="1800" dirty="0">
              <a:latin typeface="宋体" pitchFamily="2" charset="-122"/>
              <a:ea typeface="宋体" pitchFamily="2" charset="-122"/>
            </a:endParaRPr>
          </a:p>
          <a:p>
            <a:pPr eaLnBrk="1" hangingPunct="1"/>
            <a:endParaRPr lang="en-US" sz="1800" dirty="0">
              <a:latin typeface="宋体" pitchFamily="2" charset="-122"/>
              <a:ea typeface="宋体" pitchFamily="2" charset="-122"/>
            </a:endParaRPr>
          </a:p>
        </p:txBody>
      </p:sp>
      <p:graphicFrame>
        <p:nvGraphicFramePr>
          <p:cNvPr id="157706" name="Object 10"/>
          <p:cNvGraphicFramePr>
            <a:graphicFrameLocks noChangeAspect="1"/>
          </p:cNvGraphicFramePr>
          <p:nvPr>
            <p:extLst>
              <p:ext uri="{D42A27DB-BD31-4B8C-83A1-F6EECF244321}">
                <p14:modId xmlns:p14="http://schemas.microsoft.com/office/powerpoint/2010/main" val="3840794193"/>
              </p:ext>
            </p:extLst>
          </p:nvPr>
        </p:nvGraphicFramePr>
        <p:xfrm>
          <a:off x="1812925" y="1384300"/>
          <a:ext cx="5521325" cy="982663"/>
        </p:xfrm>
        <a:graphic>
          <a:graphicData uri="http://schemas.openxmlformats.org/presentationml/2006/ole">
            <mc:AlternateContent xmlns:mc="http://schemas.openxmlformats.org/markup-compatibility/2006">
              <mc:Choice xmlns:v="urn:schemas-microsoft-com:vml" Requires="v">
                <p:oleObj spid="_x0000_s348307" name="Equation" r:id="rId4" imgW="7632360" imgH="1358640" progId="Equation.DSMT4">
                  <p:embed/>
                </p:oleObj>
              </mc:Choice>
              <mc:Fallback>
                <p:oleObj name="Equation" r:id="rId4" imgW="7632360" imgH="1358640" progId="Equation.DSMT4">
                  <p:embed/>
                  <p:pic>
                    <p:nvPicPr>
                      <p:cNvPr id="0" name=""/>
                      <p:cNvPicPr>
                        <a:picLocks noChangeAspect="1" noChangeArrowheads="1"/>
                      </p:cNvPicPr>
                      <p:nvPr/>
                    </p:nvPicPr>
                    <p:blipFill>
                      <a:blip r:embed="rId5"/>
                      <a:srcRect/>
                      <a:stretch>
                        <a:fillRect/>
                      </a:stretch>
                    </p:blipFill>
                    <p:spPr bwMode="auto">
                      <a:xfrm>
                        <a:off x="1812925" y="1384300"/>
                        <a:ext cx="5521325"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矩形 9"/>
          <p:cNvSpPr/>
          <p:nvPr/>
        </p:nvSpPr>
        <p:spPr>
          <a:xfrm>
            <a:off x="467544" y="2367731"/>
            <a:ext cx="8352928" cy="4093428"/>
          </a:xfrm>
          <a:prstGeom prst="rect">
            <a:avLst/>
          </a:prstGeom>
        </p:spPr>
        <p:txBody>
          <a:bodyPr wrap="square">
            <a:spAutoFit/>
          </a:bodyPr>
          <a:lstStyle/>
          <a:p>
            <a:r>
              <a:rPr lang="zh-CN" altLang="en-US" sz="2200"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不直接优化权值矢量：</a:t>
            </a:r>
            <a:endParaRPr lang="en-US" altLang="zh-CN" sz="2200"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200" kern="100" dirty="0">
                <a:latin typeface="Times New Roman" panose="02020603050405020304" pitchFamily="18" charset="0"/>
                <a:ea typeface="黑体" panose="02010609060101010101" pitchFamily="49" charset="-122"/>
                <a:cs typeface="Times New Roman" panose="02020603050405020304" pitchFamily="18" charset="0"/>
              </a:rPr>
              <a:t>       与样本的特征维数无关，只与样本的数量有关。</a:t>
            </a:r>
            <a:endParaRPr lang="en-US" altLang="zh-CN" sz="2200" kern="1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200" kern="100" dirty="0">
                <a:latin typeface="Times New Roman" panose="02020603050405020304" pitchFamily="18" charset="0"/>
                <a:ea typeface="黑体" panose="02010609060101010101" pitchFamily="49" charset="-122"/>
                <a:cs typeface="Times New Roman" panose="02020603050405020304" pitchFamily="18" charset="0"/>
              </a:rPr>
              <a:t>       当样本的特征维数很高时，对偶问题更容易求解</a:t>
            </a:r>
            <a:endParaRPr lang="en-US" altLang="zh-CN" sz="2200" kern="1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200" kern="1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200"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只用内积，不要坐标：</a:t>
            </a:r>
            <a:endParaRPr lang="en-US" altLang="zh-CN" sz="2200"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200" kern="100" dirty="0">
                <a:latin typeface="Times New Roman" panose="02020603050405020304" pitchFamily="18" charset="0"/>
                <a:ea typeface="黑体" panose="02010609060101010101" pitchFamily="49" charset="-122"/>
                <a:cs typeface="Times New Roman" panose="02020603050405020304" pitchFamily="18" charset="0"/>
              </a:rPr>
              <a:t>       训练样本只以内积的形式出现</a:t>
            </a:r>
            <a:endParaRPr lang="en-US" altLang="zh-CN" sz="2200" kern="1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200" kern="100" dirty="0">
                <a:latin typeface="Times New Roman" panose="02020603050405020304" pitchFamily="18" charset="0"/>
                <a:ea typeface="黑体" panose="02010609060101010101" pitchFamily="49" charset="-122"/>
                <a:cs typeface="Times New Roman" panose="02020603050405020304" pitchFamily="18" charset="0"/>
              </a:rPr>
              <a:t>       优化求解过程中，只需计算内积，不需要知道每一维特征</a:t>
            </a:r>
            <a:endParaRPr lang="en-US" altLang="zh-CN" sz="2200" kern="10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200" kern="1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2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样本的内积矩阵：</a:t>
            </a:r>
            <a:endParaRPr lang="en-US" altLang="zh-CN" sz="22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200" i="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个样本，两两内积，构成 </a:t>
            </a:r>
            <a:r>
              <a:rPr lang="en-US" altLang="zh-CN" sz="2200" i="1" dirty="0">
                <a:latin typeface="Times New Roman" panose="02020603050405020304" pitchFamily="18" charset="0"/>
                <a:ea typeface="黑体" panose="02010609060101010101" pitchFamily="49" charset="-122"/>
                <a:cs typeface="Times New Roman" panose="02020603050405020304" pitchFamily="18" charset="0"/>
              </a:rPr>
              <a:t>n </a:t>
            </a:r>
            <a:r>
              <a:rPr lang="en-US" altLang="zh-CN" sz="2200" dirty="0">
                <a:ea typeface="黑体" panose="02010609060101010101" pitchFamily="49" charset="-122"/>
                <a:cs typeface="Times New Roman" panose="02020603050405020304" pitchFamily="18" charset="0"/>
              </a:rPr>
              <a:t>x </a:t>
            </a:r>
            <a:r>
              <a:rPr lang="en-US" altLang="zh-CN" sz="2200" i="1" dirty="0">
                <a:latin typeface="Times New Roman" panose="02020603050405020304" pitchFamily="18" charset="0"/>
                <a:ea typeface="黑体" panose="02010609060101010101" pitchFamily="49" charset="-122"/>
                <a:cs typeface="Times New Roman" panose="02020603050405020304" pitchFamily="18" charset="0"/>
              </a:rPr>
              <a:t>n </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矩阵</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G</a:t>
            </a:r>
          </a:p>
          <a:p>
            <a:endParaRPr lang="zh-CN" altLang="en-US"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0" name="Object 6"/>
          <p:cNvGraphicFramePr>
            <a:graphicFrameLocks noChangeAspect="1"/>
          </p:cNvGraphicFramePr>
          <p:nvPr>
            <p:extLst>
              <p:ext uri="{D42A27DB-BD31-4B8C-83A1-F6EECF244321}">
                <p14:modId xmlns:p14="http://schemas.microsoft.com/office/powerpoint/2010/main" val="3512201360"/>
              </p:ext>
            </p:extLst>
          </p:nvPr>
        </p:nvGraphicFramePr>
        <p:xfrm>
          <a:off x="2733675" y="5891213"/>
          <a:ext cx="2600325" cy="569912"/>
        </p:xfrm>
        <a:graphic>
          <a:graphicData uri="http://schemas.openxmlformats.org/presentationml/2006/ole">
            <mc:AlternateContent xmlns:mc="http://schemas.openxmlformats.org/markup-compatibility/2006">
              <mc:Choice xmlns:v="urn:schemas-microsoft-com:vml" Requires="v">
                <p:oleObj spid="_x0000_s348308" name="Equation" r:id="rId6" imgW="4051080" imgH="888840" progId="Equation.DSMT4">
                  <p:embed/>
                </p:oleObj>
              </mc:Choice>
              <mc:Fallback>
                <p:oleObj name="Equation" r:id="rId6" imgW="4051080" imgH="888840" progId="Equation.DSMT4">
                  <p:embed/>
                  <p:pic>
                    <p:nvPicPr>
                      <p:cNvPr id="0" name=""/>
                      <p:cNvPicPr>
                        <a:picLocks noChangeAspect="1" noChangeArrowheads="1"/>
                      </p:cNvPicPr>
                      <p:nvPr/>
                    </p:nvPicPr>
                    <p:blipFill>
                      <a:blip r:embed="rId7"/>
                      <a:srcRect/>
                      <a:stretch>
                        <a:fillRect/>
                      </a:stretch>
                    </p:blipFill>
                    <p:spPr bwMode="auto">
                      <a:xfrm>
                        <a:off x="2733675" y="5891213"/>
                        <a:ext cx="2600325" cy="569912"/>
                      </a:xfrm>
                      <a:prstGeom prst="rect">
                        <a:avLst/>
                      </a:prstGeom>
                      <a:noFill/>
                      <a:ln>
                        <a:noFill/>
                      </a:ln>
                      <a:effectLst/>
                    </p:spPr>
                  </p:pic>
                </p:oleObj>
              </mc:Fallback>
            </mc:AlternateContent>
          </a:graphicData>
        </a:graphic>
      </p:graphicFrame>
      <p:sp>
        <p:nvSpPr>
          <p:cNvPr id="2" name="矩形 1"/>
          <p:cNvSpPr/>
          <p:nvPr/>
        </p:nvSpPr>
        <p:spPr>
          <a:xfrm rot="1500160">
            <a:off x="6306963" y="5307263"/>
            <a:ext cx="2592288" cy="707886"/>
          </a:xfrm>
          <a:prstGeom prst="rect">
            <a:avLst/>
          </a:prstGeom>
          <a:ln>
            <a:solidFill>
              <a:srgbClr val="FF0000"/>
            </a:solidFill>
          </a:ln>
        </p:spPr>
        <p:txBody>
          <a:bodyPr wrap="square">
            <a:spAutoFit/>
          </a:bodyPr>
          <a:lstStyle/>
          <a:p>
            <a:r>
              <a:rPr lang="zh-CN" altLang="en-US" sz="2000">
                <a:solidFill>
                  <a:srgbClr val="FF0000"/>
                </a:solidFill>
                <a:latin typeface="微软雅黑" panose="020B0503020204020204" pitchFamily="34" charset="-122"/>
                <a:ea typeface="微软雅黑" panose="020B0503020204020204" pitchFamily="34" charset="-122"/>
              </a:rPr>
              <a:t>仅</a:t>
            </a:r>
            <a:r>
              <a:rPr lang="zh-CN" altLang="en-US" sz="2000" dirty="0">
                <a:solidFill>
                  <a:srgbClr val="FF0000"/>
                </a:solidFill>
                <a:latin typeface="微软雅黑" panose="020B0503020204020204" pitchFamily="34" charset="-122"/>
                <a:ea typeface="微软雅黑" panose="020B0503020204020204" pitchFamily="34" charset="-122"/>
              </a:rPr>
              <a:t>根据内积矩阵能解决多少模式识别问题？</a:t>
            </a:r>
            <a:endParaRPr lang="zh-CN" altLang="en-US" sz="2000" dirty="0">
              <a:solidFill>
                <a:srgbClr val="FF0000"/>
              </a:solidFill>
            </a:endParaRPr>
          </a:p>
        </p:txBody>
      </p:sp>
    </p:spTree>
    <p:extLst>
      <p:ext uri="{BB962C8B-B14F-4D97-AF65-F5344CB8AC3E}">
        <p14:creationId xmlns:p14="http://schemas.microsoft.com/office/powerpoint/2010/main" val="364764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46" name="Object 2"/>
          <p:cNvGraphicFramePr>
            <a:graphicFrameLocks noChangeAspect="1"/>
          </p:cNvGraphicFramePr>
          <p:nvPr>
            <p:extLst>
              <p:ext uri="{D42A27DB-BD31-4B8C-83A1-F6EECF244321}">
                <p14:modId xmlns:p14="http://schemas.microsoft.com/office/powerpoint/2010/main" val="2501793600"/>
              </p:ext>
            </p:extLst>
          </p:nvPr>
        </p:nvGraphicFramePr>
        <p:xfrm>
          <a:off x="5352135" y="1412776"/>
          <a:ext cx="3705370" cy="935656"/>
        </p:xfrm>
        <a:graphic>
          <a:graphicData uri="http://schemas.openxmlformats.org/presentationml/2006/ole">
            <mc:AlternateContent xmlns:mc="http://schemas.openxmlformats.org/markup-compatibility/2006">
              <mc:Choice xmlns:v="urn:schemas-microsoft-com:vml" Requires="v">
                <p:oleObj spid="_x0000_s185159" r:id="rId3" imgW="1207341" imgH="305249" progId="Equation.DSMT4">
                  <p:embed/>
                </p:oleObj>
              </mc:Choice>
              <mc:Fallback>
                <p:oleObj r:id="rId3" imgW="1207341" imgH="30524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2135" y="1412776"/>
                        <a:ext cx="3705370" cy="935656"/>
                      </a:xfrm>
                      <a:prstGeom prst="rect">
                        <a:avLst/>
                      </a:prstGeom>
                      <a:noFill/>
                      <a:ln>
                        <a:noFill/>
                      </a:ln>
                      <a:effectLst/>
                    </p:spPr>
                  </p:pic>
                </p:oleObj>
              </mc:Fallback>
            </mc:AlternateContent>
          </a:graphicData>
        </a:graphic>
      </p:graphicFrame>
      <p:graphicFrame>
        <p:nvGraphicFramePr>
          <p:cNvPr id="159747" name="Object 3"/>
          <p:cNvGraphicFramePr>
            <a:graphicFrameLocks noChangeAspect="1"/>
          </p:cNvGraphicFramePr>
          <p:nvPr>
            <p:extLst>
              <p:ext uri="{D42A27DB-BD31-4B8C-83A1-F6EECF244321}">
                <p14:modId xmlns:p14="http://schemas.microsoft.com/office/powerpoint/2010/main" val="260158542"/>
              </p:ext>
            </p:extLst>
          </p:nvPr>
        </p:nvGraphicFramePr>
        <p:xfrm>
          <a:off x="2390775" y="188913"/>
          <a:ext cx="4284663" cy="1243012"/>
        </p:xfrm>
        <a:graphic>
          <a:graphicData uri="http://schemas.openxmlformats.org/presentationml/2006/ole">
            <mc:AlternateContent xmlns:mc="http://schemas.openxmlformats.org/markup-compatibility/2006">
              <mc:Choice xmlns:v="urn:schemas-microsoft-com:vml" Requires="v">
                <p:oleObj spid="_x0000_s185160" name="Equation" r:id="rId5" imgW="1269720" imgH="368280" progId="Equation.DSMT4">
                  <p:embed/>
                </p:oleObj>
              </mc:Choice>
              <mc:Fallback>
                <p:oleObj name="Equation" r:id="rId5" imgW="1269720" imgH="368280" progId="Equation.DSMT4">
                  <p:embed/>
                  <p:pic>
                    <p:nvPicPr>
                      <p:cNvPr id="0" name=""/>
                      <p:cNvPicPr>
                        <a:picLocks noChangeAspect="1" noChangeArrowheads="1"/>
                      </p:cNvPicPr>
                      <p:nvPr/>
                    </p:nvPicPr>
                    <p:blipFill>
                      <a:blip r:embed="rId6"/>
                      <a:srcRect/>
                      <a:stretch>
                        <a:fillRect/>
                      </a:stretch>
                    </p:blipFill>
                    <p:spPr bwMode="auto">
                      <a:xfrm>
                        <a:off x="2390775" y="188913"/>
                        <a:ext cx="4284663" cy="1243012"/>
                      </a:xfrm>
                      <a:prstGeom prst="rect">
                        <a:avLst/>
                      </a:prstGeom>
                      <a:noFill/>
                      <a:ln>
                        <a:noFill/>
                      </a:ln>
                      <a:effectLst/>
                    </p:spPr>
                  </p:pic>
                </p:oleObj>
              </mc:Fallback>
            </mc:AlternateContent>
          </a:graphicData>
        </a:graphic>
      </p:graphicFrame>
      <p:graphicFrame>
        <p:nvGraphicFramePr>
          <p:cNvPr id="159750" name="Object 6"/>
          <p:cNvGraphicFramePr>
            <a:graphicFrameLocks noChangeAspect="1"/>
          </p:cNvGraphicFramePr>
          <p:nvPr>
            <p:extLst>
              <p:ext uri="{D42A27DB-BD31-4B8C-83A1-F6EECF244321}">
                <p14:modId xmlns:p14="http://schemas.microsoft.com/office/powerpoint/2010/main" val="2376068313"/>
              </p:ext>
            </p:extLst>
          </p:nvPr>
        </p:nvGraphicFramePr>
        <p:xfrm>
          <a:off x="2435655" y="1460534"/>
          <a:ext cx="2917298" cy="833923"/>
        </p:xfrm>
        <a:graphic>
          <a:graphicData uri="http://schemas.openxmlformats.org/presentationml/2006/ole">
            <mc:AlternateContent xmlns:mc="http://schemas.openxmlformats.org/markup-compatibility/2006">
              <mc:Choice xmlns:v="urn:schemas-microsoft-com:vml" Requires="v">
                <p:oleObj spid="_x0000_s185161" r:id="rId7" imgW="1067580" imgH="305249" progId="Equation.DSMT4">
                  <p:embed/>
                </p:oleObj>
              </mc:Choice>
              <mc:Fallback>
                <p:oleObj r:id="rId7" imgW="1067580" imgH="30524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5655" y="1460534"/>
                        <a:ext cx="2917298" cy="833923"/>
                      </a:xfrm>
                      <a:prstGeom prst="rect">
                        <a:avLst/>
                      </a:prstGeom>
                      <a:noFill/>
                      <a:ln>
                        <a:noFill/>
                      </a:ln>
                      <a:effectLst/>
                    </p:spPr>
                  </p:pic>
                </p:oleObj>
              </mc:Fallback>
            </mc:AlternateContent>
          </a:graphicData>
        </a:graphic>
      </p:graphicFrame>
      <p:sp>
        <p:nvSpPr>
          <p:cNvPr id="159754" name="Rectangle 38"/>
          <p:cNvSpPr>
            <a:spLocks noChangeArrowheads="1"/>
          </p:cNvSpPr>
          <p:nvPr/>
        </p:nvSpPr>
        <p:spPr bwMode="auto">
          <a:xfrm>
            <a:off x="165534" y="579605"/>
            <a:ext cx="2076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zh-CN" altLang="en-US" sz="2400" dirty="0">
                <a:solidFill>
                  <a:srgbClr val="C00000"/>
                </a:solidFill>
                <a:latin typeface="微软雅黑" panose="020B0503020204020204" pitchFamily="34" charset="-122"/>
                <a:ea typeface="微软雅黑" panose="020B0503020204020204" pitchFamily="34" charset="-122"/>
              </a:rPr>
              <a:t>内积符号</a:t>
            </a:r>
          </a:p>
        </p:txBody>
      </p:sp>
      <p:sp>
        <p:nvSpPr>
          <p:cNvPr id="15" name="Title 1"/>
          <p:cNvSpPr txBox="1">
            <a:spLocks/>
          </p:cNvSpPr>
          <p:nvPr/>
        </p:nvSpPr>
        <p:spPr>
          <a:xfrm>
            <a:off x="508499" y="3443866"/>
            <a:ext cx="1728192" cy="46374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1"/>
                </a:solidFill>
                <a:latin typeface="+mj-lt"/>
                <a:ea typeface="黑体" pitchFamily="2" charset="-122"/>
                <a:cs typeface="+mj-cs"/>
              </a:defRPr>
            </a:lvl1pPr>
          </a:lstStyle>
          <a:p>
            <a:pPr algn="r"/>
            <a:r>
              <a:rPr lang="zh-CN" altLang="en-US" sz="2400" dirty="0">
                <a:solidFill>
                  <a:srgbClr val="C00000"/>
                </a:solidFill>
              </a:rPr>
              <a:t>二次规划</a:t>
            </a:r>
          </a:p>
        </p:txBody>
      </p:sp>
      <p:graphicFrame>
        <p:nvGraphicFramePr>
          <p:cNvPr id="16" name="Object 10"/>
          <p:cNvGraphicFramePr>
            <a:graphicFrameLocks noChangeAspect="1"/>
          </p:cNvGraphicFramePr>
          <p:nvPr>
            <p:extLst>
              <p:ext uri="{D42A27DB-BD31-4B8C-83A1-F6EECF244321}">
                <p14:modId xmlns:p14="http://schemas.microsoft.com/office/powerpoint/2010/main" val="3379141007"/>
              </p:ext>
            </p:extLst>
          </p:nvPr>
        </p:nvGraphicFramePr>
        <p:xfrm>
          <a:off x="2590800" y="3284538"/>
          <a:ext cx="5749925" cy="982662"/>
        </p:xfrm>
        <a:graphic>
          <a:graphicData uri="http://schemas.openxmlformats.org/presentationml/2006/ole">
            <mc:AlternateContent xmlns:mc="http://schemas.openxmlformats.org/markup-compatibility/2006">
              <mc:Choice xmlns:v="urn:schemas-microsoft-com:vml" Requires="v">
                <p:oleObj spid="_x0000_s185162" name="Equation" r:id="rId9" imgW="7632360" imgH="1358640" progId="Equation.DSMT4">
                  <p:embed/>
                </p:oleObj>
              </mc:Choice>
              <mc:Fallback>
                <p:oleObj name="Equation" r:id="rId9" imgW="7632360" imgH="1358640" progId="Equation.DSMT4">
                  <p:embed/>
                  <p:pic>
                    <p:nvPicPr>
                      <p:cNvPr id="0" name=""/>
                      <p:cNvPicPr>
                        <a:picLocks noChangeAspect="1" noChangeArrowheads="1"/>
                      </p:cNvPicPr>
                      <p:nvPr/>
                    </p:nvPicPr>
                    <p:blipFill>
                      <a:blip r:embed="rId10"/>
                      <a:srcRect/>
                      <a:stretch>
                        <a:fillRect/>
                      </a:stretch>
                    </p:blipFill>
                    <p:spPr bwMode="auto">
                      <a:xfrm>
                        <a:off x="2590800" y="3284538"/>
                        <a:ext cx="5749925" cy="982662"/>
                      </a:xfrm>
                      <a:prstGeom prst="rect">
                        <a:avLst/>
                      </a:prstGeom>
                      <a:noFill/>
                      <a:ln>
                        <a:noFill/>
                      </a:ln>
                      <a:effectLst/>
                    </p:spPr>
                  </p:pic>
                </p:oleObj>
              </mc:Fallback>
            </mc:AlternateContent>
          </a:graphicData>
        </a:graphic>
      </p:graphicFrame>
      <p:graphicFrame>
        <p:nvGraphicFramePr>
          <p:cNvPr id="17" name="Object 10"/>
          <p:cNvGraphicFramePr>
            <a:graphicFrameLocks noChangeAspect="1"/>
          </p:cNvGraphicFramePr>
          <p:nvPr>
            <p:extLst>
              <p:ext uri="{D42A27DB-BD31-4B8C-83A1-F6EECF244321}">
                <p14:modId xmlns:p14="http://schemas.microsoft.com/office/powerpoint/2010/main" val="3029152579"/>
              </p:ext>
            </p:extLst>
          </p:nvPr>
        </p:nvGraphicFramePr>
        <p:xfrm>
          <a:off x="4193356" y="4294929"/>
          <a:ext cx="4483100" cy="982662"/>
        </p:xfrm>
        <a:graphic>
          <a:graphicData uri="http://schemas.openxmlformats.org/presentationml/2006/ole">
            <mc:AlternateContent xmlns:mc="http://schemas.openxmlformats.org/markup-compatibility/2006">
              <mc:Choice xmlns:v="urn:schemas-microsoft-com:vml" Requires="v">
                <p:oleObj spid="_x0000_s185163" name="Equation" r:id="rId11" imgW="6197400" imgH="1358640" progId="Equation.DSMT4">
                  <p:embed/>
                </p:oleObj>
              </mc:Choice>
              <mc:Fallback>
                <p:oleObj name="Equation" r:id="rId11" imgW="6197400" imgH="1358640" progId="Equation.DSMT4">
                  <p:embed/>
                  <p:pic>
                    <p:nvPicPr>
                      <p:cNvPr id="0" name=""/>
                      <p:cNvPicPr>
                        <a:picLocks noChangeAspect="1" noChangeArrowheads="1"/>
                      </p:cNvPicPr>
                      <p:nvPr/>
                    </p:nvPicPr>
                    <p:blipFill>
                      <a:blip r:embed="rId12"/>
                      <a:srcRect/>
                      <a:stretch>
                        <a:fillRect/>
                      </a:stretch>
                    </p:blipFill>
                    <p:spPr bwMode="auto">
                      <a:xfrm>
                        <a:off x="4193356" y="4294929"/>
                        <a:ext cx="4483100"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6"/>
          <p:cNvGraphicFramePr>
            <a:graphicFrameLocks noChangeAspect="1"/>
          </p:cNvGraphicFramePr>
          <p:nvPr>
            <p:extLst>
              <p:ext uri="{D42A27DB-BD31-4B8C-83A1-F6EECF244321}">
                <p14:modId xmlns:p14="http://schemas.microsoft.com/office/powerpoint/2010/main" val="1588702097"/>
              </p:ext>
            </p:extLst>
          </p:nvPr>
        </p:nvGraphicFramePr>
        <p:xfrm>
          <a:off x="2616878" y="2448500"/>
          <a:ext cx="3251200" cy="587375"/>
        </p:xfrm>
        <a:graphic>
          <a:graphicData uri="http://schemas.openxmlformats.org/presentationml/2006/ole">
            <mc:AlternateContent xmlns:mc="http://schemas.openxmlformats.org/markup-compatibility/2006">
              <mc:Choice xmlns:v="urn:schemas-microsoft-com:vml" Requires="v">
                <p:oleObj spid="_x0000_s185164" name="Equation" r:id="rId13" imgW="4495680" imgH="812520" progId="Equation.DSMT4">
                  <p:embed/>
                </p:oleObj>
              </mc:Choice>
              <mc:Fallback>
                <p:oleObj name="Equation" r:id="rId13" imgW="4495680" imgH="812520" progId="Equation.DSMT4">
                  <p:embed/>
                  <p:pic>
                    <p:nvPicPr>
                      <p:cNvPr id="0" name=""/>
                      <p:cNvPicPr>
                        <a:picLocks noChangeAspect="1" noChangeArrowheads="1"/>
                      </p:cNvPicPr>
                      <p:nvPr/>
                    </p:nvPicPr>
                    <p:blipFill>
                      <a:blip r:embed="rId14"/>
                      <a:srcRect/>
                      <a:stretch>
                        <a:fillRect/>
                      </a:stretch>
                    </p:blipFill>
                    <p:spPr bwMode="auto">
                      <a:xfrm>
                        <a:off x="2616878" y="2448500"/>
                        <a:ext cx="32512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2118426230"/>
              </p:ext>
            </p:extLst>
          </p:nvPr>
        </p:nvGraphicFramePr>
        <p:xfrm>
          <a:off x="4208463" y="5346700"/>
          <a:ext cx="2124075" cy="844550"/>
        </p:xfrm>
        <a:graphic>
          <a:graphicData uri="http://schemas.openxmlformats.org/presentationml/2006/ole">
            <mc:AlternateContent xmlns:mc="http://schemas.openxmlformats.org/markup-compatibility/2006">
              <mc:Choice xmlns:v="urn:schemas-microsoft-com:vml" Requires="v">
                <p:oleObj spid="_x0000_s185165" name="Equation" r:id="rId15" imgW="2933640" imgH="1168200" progId="Equation.DSMT4">
                  <p:embed/>
                </p:oleObj>
              </mc:Choice>
              <mc:Fallback>
                <p:oleObj name="Equation" r:id="rId15" imgW="2933640" imgH="1168200" progId="Equation.DSMT4">
                  <p:embed/>
                  <p:pic>
                    <p:nvPicPr>
                      <p:cNvPr id="0" name=""/>
                      <p:cNvPicPr>
                        <a:picLocks noChangeAspect="1" noChangeArrowheads="1"/>
                      </p:cNvPicPr>
                      <p:nvPr/>
                    </p:nvPicPr>
                    <p:blipFill>
                      <a:blip r:embed="rId16"/>
                      <a:srcRect/>
                      <a:stretch>
                        <a:fillRect/>
                      </a:stretch>
                    </p:blipFill>
                    <p:spPr bwMode="auto">
                      <a:xfrm>
                        <a:off x="4208463" y="5346700"/>
                        <a:ext cx="2124075"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40"/>
          <p:cNvSpPr>
            <a:spLocks noChangeArrowheads="1"/>
          </p:cNvSpPr>
          <p:nvPr/>
        </p:nvSpPr>
        <p:spPr bwMode="auto">
          <a:xfrm>
            <a:off x="419836" y="2276872"/>
            <a:ext cx="1821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zh-CN" altLang="en-US" sz="2400" dirty="0">
                <a:solidFill>
                  <a:srgbClr val="C00000"/>
                </a:solidFill>
                <a:latin typeface="微软雅黑" panose="020B0503020204020204" pitchFamily="34" charset="-122"/>
                <a:ea typeface="微软雅黑" panose="020B0503020204020204" pitchFamily="34" charset="-122"/>
              </a:rPr>
              <a:t>训练样本的内积矩阵</a:t>
            </a:r>
          </a:p>
        </p:txBody>
      </p:sp>
      <p:sp>
        <p:nvSpPr>
          <p:cNvPr id="5" name="矩形 4"/>
          <p:cNvSpPr/>
          <p:nvPr/>
        </p:nvSpPr>
        <p:spPr>
          <a:xfrm>
            <a:off x="524645" y="1537538"/>
            <a:ext cx="1717137" cy="461665"/>
          </a:xfrm>
          <a:prstGeom prst="rect">
            <a:avLst/>
          </a:prstGeom>
        </p:spPr>
        <p:txBody>
          <a:bodyPr wrap="none">
            <a:spAutoFit/>
          </a:bodyPr>
          <a:lstStyle/>
          <a:p>
            <a:pPr lvl="0" algn="r"/>
            <a:r>
              <a:rPr lang="zh-CN" altLang="en-US" sz="2400" dirty="0">
                <a:solidFill>
                  <a:srgbClr val="C00000"/>
                </a:solidFill>
                <a:latin typeface="微软雅黑" panose="020B0503020204020204" pitchFamily="34" charset="-122"/>
                <a:ea typeface="微软雅黑" panose="020B0503020204020204" pitchFamily="34" charset="-122"/>
              </a:rPr>
              <a:t>内积加权和</a:t>
            </a:r>
          </a:p>
        </p:txBody>
      </p:sp>
      <p:sp>
        <p:nvSpPr>
          <p:cNvPr id="24" name="矩形 23"/>
          <p:cNvSpPr/>
          <p:nvPr/>
        </p:nvSpPr>
        <p:spPr>
          <a:xfrm rot="20491312">
            <a:off x="1285887" y="4470302"/>
            <a:ext cx="1901607" cy="1015663"/>
          </a:xfrm>
          <a:prstGeom prst="rect">
            <a:avLst/>
          </a:prstGeom>
          <a:solidFill>
            <a:schemeClr val="bg1"/>
          </a:solidFill>
          <a:ln w="9525">
            <a:solidFill>
              <a:srgbClr val="FF0000"/>
            </a:solidFill>
            <a:miter lim="800000"/>
            <a:headEnd/>
            <a:tailEnd/>
          </a:ln>
          <a:effectLst/>
        </p:spPr>
        <p:txBody>
          <a:bodyPr wrap="square">
            <a:spAutoFit/>
          </a:bodyPr>
          <a:lstStyle/>
          <a:p>
            <a:r>
              <a:rPr lang="zh-CN" altLang="en-US" sz="2000" dirty="0">
                <a:solidFill>
                  <a:srgbClr val="FF3300"/>
                </a:solidFill>
                <a:latin typeface="宋体" pitchFamily="2" charset="-122"/>
                <a:ea typeface="宋体" pitchFamily="2" charset="-122"/>
              </a:rPr>
              <a:t>仅利用样本间的内积信息进行识别！</a:t>
            </a:r>
          </a:p>
        </p:txBody>
      </p:sp>
      <p:sp>
        <p:nvSpPr>
          <p:cNvPr id="26" name="矩形 25"/>
          <p:cNvSpPr/>
          <p:nvPr/>
        </p:nvSpPr>
        <p:spPr>
          <a:xfrm rot="1101645">
            <a:off x="6267701" y="2542132"/>
            <a:ext cx="1512168" cy="400110"/>
          </a:xfrm>
          <a:prstGeom prst="rect">
            <a:avLst/>
          </a:prstGeom>
          <a:solidFill>
            <a:schemeClr val="bg1"/>
          </a:solidFill>
          <a:ln w="9525">
            <a:solidFill>
              <a:srgbClr val="FF0000"/>
            </a:solidFill>
            <a:miter lim="800000"/>
            <a:headEnd/>
            <a:tailEnd/>
          </a:ln>
          <a:effectLst/>
        </p:spPr>
        <p:txBody>
          <a:bodyPr wrap="square">
            <a:spAutoFit/>
          </a:bodyPr>
          <a:lstStyle/>
          <a:p>
            <a:r>
              <a:rPr lang="zh-CN" altLang="en-US" sz="2000" dirty="0">
                <a:solidFill>
                  <a:srgbClr val="FF3300"/>
                </a:solidFill>
                <a:latin typeface="宋体" pitchFamily="2" charset="-122"/>
                <a:ea typeface="宋体" pitchFamily="2" charset="-122"/>
              </a:rPr>
              <a:t>信息瓶颈！</a:t>
            </a:r>
          </a:p>
        </p:txBody>
      </p:sp>
      <p:sp>
        <p:nvSpPr>
          <p:cNvPr id="6" name="矩形 5"/>
          <p:cNvSpPr/>
          <p:nvPr/>
        </p:nvSpPr>
        <p:spPr>
          <a:xfrm>
            <a:off x="419836" y="6165304"/>
            <a:ext cx="8420815" cy="461665"/>
          </a:xfrm>
          <a:prstGeom prst="rect">
            <a:avLst/>
          </a:prstGeom>
        </p:spPr>
        <p:txBody>
          <a:bodyPr wrap="square">
            <a:spAutoFit/>
          </a:bodyPr>
          <a:lstStyle/>
          <a:p>
            <a:pPr>
              <a:spcBef>
                <a:spcPct val="0"/>
              </a:spcBef>
            </a:pPr>
            <a:r>
              <a:rPr lang="en-US" altLang="zh-CN" sz="2400" b="1" spc="-100" dirty="0">
                <a:latin typeface="Times New Roman" panose="02020603050405020304" pitchFamily="18" charset="0"/>
                <a:ea typeface="黑体" pitchFamily="2" charset="-122"/>
                <a:cs typeface="Times New Roman" panose="02020603050405020304" pitchFamily="18" charset="0"/>
              </a:rPr>
              <a:t>G</a:t>
            </a:r>
            <a:r>
              <a:rPr lang="en-US" altLang="zh-CN" sz="2400" spc="-100" dirty="0">
                <a:latin typeface="+mj-lt"/>
                <a:ea typeface="黑体" pitchFamily="2" charset="-122"/>
                <a:cs typeface="+mj-cs"/>
              </a:rPr>
              <a:t> </a:t>
            </a:r>
            <a:r>
              <a:rPr lang="zh-CN" altLang="en-US" sz="2400" spc="-100" dirty="0">
                <a:latin typeface="+mj-lt"/>
                <a:ea typeface="黑体" pitchFamily="2" charset="-122"/>
                <a:cs typeface="+mj-cs"/>
              </a:rPr>
              <a:t>为对称矩阵时，叫做二次规划</a:t>
            </a:r>
            <a:r>
              <a:rPr lang="en-US" altLang="zh-CN" sz="2400" spc="-100" dirty="0">
                <a:latin typeface="+mj-lt"/>
                <a:ea typeface="黑体" pitchFamily="2" charset="-122"/>
                <a:cs typeface="+mj-cs"/>
              </a:rPr>
              <a:t>(Quadratic Programming</a:t>
            </a:r>
            <a:r>
              <a:rPr lang="zh-CN" altLang="en-US" sz="2400" spc="-100" dirty="0">
                <a:latin typeface="+mj-lt"/>
                <a:ea typeface="黑体" pitchFamily="2" charset="-122"/>
                <a:cs typeface="+mj-cs"/>
              </a:rPr>
              <a:t>，</a:t>
            </a:r>
            <a:r>
              <a:rPr lang="en-US" altLang="zh-CN" sz="2400" spc="-100" dirty="0">
                <a:latin typeface="+mj-lt"/>
                <a:ea typeface="黑体" pitchFamily="2" charset="-122"/>
                <a:cs typeface="+mj-cs"/>
              </a:rPr>
              <a:t>QP)</a:t>
            </a:r>
          </a:p>
        </p:txBody>
      </p:sp>
    </p:spTree>
    <p:extLst>
      <p:ext uri="{BB962C8B-B14F-4D97-AF65-F5344CB8AC3E}">
        <p14:creationId xmlns:p14="http://schemas.microsoft.com/office/powerpoint/2010/main" val="191965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fontScale="90000"/>
          </a:bodyPr>
          <a:lstStyle/>
          <a:p>
            <a:pPr algn="l" eaLnBrk="1" hangingPunct="1"/>
            <a:r>
              <a:rPr lang="zh-CN" altLang="en-US" sz="3600" dirty="0"/>
              <a:t>支持向量机</a:t>
            </a:r>
            <a:br>
              <a:rPr lang="zh-CN" altLang="en-US" sz="3600" dirty="0"/>
            </a:br>
            <a:r>
              <a:rPr lang="en-US" sz="3600" dirty="0"/>
              <a:t>(SVM, Support Vector Machine)</a:t>
            </a:r>
          </a:p>
        </p:txBody>
      </p:sp>
      <p:sp>
        <p:nvSpPr>
          <p:cNvPr id="150531" name="Rectangle 3"/>
          <p:cNvSpPr>
            <a:spLocks noGrp="1" noChangeArrowheads="1"/>
          </p:cNvSpPr>
          <p:nvPr>
            <p:ph idx="1"/>
          </p:nvPr>
        </p:nvSpPr>
        <p:spPr>
          <a:xfrm>
            <a:off x="457200" y="1600200"/>
            <a:ext cx="8229600" cy="676672"/>
          </a:xfrm>
          <a:noFill/>
          <a:ln/>
          <a:extLst>
            <a:ext uri="{91240B29-F687-4F45-9708-019B960494DF}">
              <a14:hiddenLine xmlns:a14="http://schemas.microsoft.com/office/drawing/2010/main" w="9525" cap="flat" cmpd="sng">
                <a:solidFill>
                  <a:srgbClr val="000000"/>
                </a:solidFill>
                <a:miter lim="800000"/>
                <a:headEnd/>
                <a:tailEnd/>
              </a14:hiddenLine>
            </a:ext>
          </a:extLst>
        </p:spPr>
        <p:txBody>
          <a:bodyPr>
            <a:normAutofit lnSpcReduction="10000"/>
          </a:bodyPr>
          <a:lstStyle/>
          <a:p>
            <a:pPr marL="0" indent="0" eaLnBrk="1" hangingPunct="1">
              <a:lnSpc>
                <a:spcPct val="160000"/>
              </a:lnSpc>
              <a:buClr>
                <a:srgbClr val="0033CC"/>
              </a:buClr>
              <a:buNone/>
            </a:pPr>
            <a:r>
              <a:rPr lang="zh-CN" altLang="en-US" b="1" dirty="0">
                <a:solidFill>
                  <a:srgbClr val="C00000"/>
                </a:solidFill>
                <a:sym typeface="Arial" pitchFamily="34" charset="0"/>
              </a:rPr>
              <a:t>曾经</a:t>
            </a:r>
            <a:r>
              <a:rPr lang="zh-CN" altLang="en-US" sz="2800" b="1" dirty="0">
                <a:solidFill>
                  <a:srgbClr val="C00000"/>
                </a:solidFill>
                <a:sym typeface="Arial" pitchFamily="34" charset="0"/>
              </a:rPr>
              <a:t>，最常用的分类方法！</a:t>
            </a:r>
            <a:endParaRPr lang="en-US" altLang="zh-CN" sz="2400" b="1" dirty="0">
              <a:sym typeface="Arial"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424953"/>
            <a:ext cx="1440160" cy="2184316"/>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2506813"/>
            <a:ext cx="1451795" cy="2020595"/>
          </a:xfrm>
          <a:prstGeom prst="rect">
            <a:avLst/>
          </a:prstGeom>
        </p:spPr>
      </p:pic>
      <p:sp>
        <p:nvSpPr>
          <p:cNvPr id="4" name="矩形 3"/>
          <p:cNvSpPr/>
          <p:nvPr/>
        </p:nvSpPr>
        <p:spPr>
          <a:xfrm>
            <a:off x="755576" y="4941168"/>
            <a:ext cx="3389902" cy="461665"/>
          </a:xfrm>
          <a:prstGeom prst="rect">
            <a:avLst/>
          </a:prstGeom>
        </p:spPr>
        <p:txBody>
          <a:bodyPr wrap="none">
            <a:spAutoFit/>
          </a:bodyPr>
          <a:lstStyle/>
          <a:p>
            <a:r>
              <a:rPr lang="zh-CN" altLang="en-US" sz="2400" b="1" dirty="0">
                <a:solidFill>
                  <a:srgbClr val="C00000"/>
                </a:solidFill>
                <a:latin typeface="微软雅黑" panose="020B0503020204020204" pitchFamily="34" charset="-122"/>
                <a:ea typeface="微软雅黑" panose="020B0503020204020204" pitchFamily="34" charset="-122"/>
                <a:sym typeface="Arial" pitchFamily="34" charset="0"/>
              </a:rPr>
              <a:t>统计学习理论，</a:t>
            </a:r>
            <a:r>
              <a:rPr lang="en-US" altLang="zh-CN" sz="2400" b="1" dirty="0" err="1">
                <a:solidFill>
                  <a:srgbClr val="C00000"/>
                </a:solidFill>
                <a:latin typeface="微软雅黑" panose="020B0503020204020204" pitchFamily="34" charset="-122"/>
                <a:ea typeface="微软雅黑" panose="020B0503020204020204" pitchFamily="34" charset="-122"/>
                <a:sym typeface="Arial" pitchFamily="34" charset="0"/>
              </a:rPr>
              <a:t>Vapnik</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5120174" y="4941167"/>
            <a:ext cx="3623108" cy="461665"/>
          </a:xfrm>
          <a:prstGeom prst="rect">
            <a:avLst/>
          </a:prstGeom>
        </p:spPr>
        <p:txBody>
          <a:bodyPr wrap="none">
            <a:spAutoFit/>
          </a:bodyPr>
          <a:lstStyle/>
          <a:p>
            <a:r>
              <a:rPr lang="zh-CN" altLang="en-US" sz="2400" b="1" dirty="0">
                <a:solidFill>
                  <a:srgbClr val="C00000"/>
                </a:solidFill>
                <a:latin typeface="微软雅黑" panose="020B0503020204020204" pitchFamily="34" charset="-122"/>
                <a:ea typeface="微软雅黑" panose="020B0503020204020204" pitchFamily="34" charset="-122"/>
                <a:sym typeface="Arial" pitchFamily="34" charset="0"/>
              </a:rPr>
              <a:t>模式分析的核方法，泰勒</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7350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ChangeArrowheads="1"/>
          </p:cNvSpPr>
          <p:nvPr/>
        </p:nvSpPr>
        <p:spPr bwMode="auto">
          <a:xfrm>
            <a:off x="327744" y="550421"/>
            <a:ext cx="27320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3600" dirty="0">
                <a:latin typeface="微软雅黑" panose="020B0503020204020204" pitchFamily="34" charset="-122"/>
                <a:ea typeface="微软雅黑" panose="020B0503020204020204" pitchFamily="34" charset="-122"/>
              </a:rPr>
              <a:t>凸二次规划</a:t>
            </a:r>
          </a:p>
        </p:txBody>
      </p:sp>
      <p:graphicFrame>
        <p:nvGraphicFramePr>
          <p:cNvPr id="160772" name="Object 4"/>
          <p:cNvGraphicFramePr>
            <a:graphicFrameLocks noChangeAspect="1"/>
          </p:cNvGraphicFramePr>
          <p:nvPr>
            <p:extLst>
              <p:ext uri="{D42A27DB-BD31-4B8C-83A1-F6EECF244321}">
                <p14:modId xmlns:p14="http://schemas.microsoft.com/office/powerpoint/2010/main" val="1187540871"/>
              </p:ext>
            </p:extLst>
          </p:nvPr>
        </p:nvGraphicFramePr>
        <p:xfrm>
          <a:off x="2889250" y="1196975"/>
          <a:ext cx="2921000" cy="844550"/>
        </p:xfrm>
        <a:graphic>
          <a:graphicData uri="http://schemas.openxmlformats.org/presentationml/2006/ole">
            <mc:AlternateContent xmlns:mc="http://schemas.openxmlformats.org/markup-compatibility/2006">
              <mc:Choice xmlns:v="urn:schemas-microsoft-com:vml" Requires="v">
                <p:oleObj spid="_x0000_s183746" name="Equation" r:id="rId4" imgW="4038480" imgH="1168200" progId="Equation.DSMT4">
                  <p:embed/>
                </p:oleObj>
              </mc:Choice>
              <mc:Fallback>
                <p:oleObj name="Equation" r:id="rId4" imgW="4038480" imgH="1168200" progId="Equation.DSMT4">
                  <p:embed/>
                  <p:pic>
                    <p:nvPicPr>
                      <p:cNvPr id="0" name=""/>
                      <p:cNvPicPr>
                        <a:picLocks noChangeAspect="1" noChangeArrowheads="1"/>
                      </p:cNvPicPr>
                      <p:nvPr/>
                    </p:nvPicPr>
                    <p:blipFill>
                      <a:blip r:embed="rId5"/>
                      <a:srcRect/>
                      <a:stretch>
                        <a:fillRect/>
                      </a:stretch>
                    </p:blipFill>
                    <p:spPr bwMode="auto">
                      <a:xfrm>
                        <a:off x="2889250" y="1196975"/>
                        <a:ext cx="292100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3" name="Rectangle 5"/>
          <p:cNvSpPr>
            <a:spLocks noChangeArrowheads="1"/>
          </p:cNvSpPr>
          <p:nvPr/>
        </p:nvSpPr>
        <p:spPr bwMode="auto">
          <a:xfrm>
            <a:off x="789792" y="2118297"/>
            <a:ext cx="77426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2400" dirty="0">
                <a:solidFill>
                  <a:srgbClr val="C00000"/>
                </a:solidFill>
                <a:latin typeface="微软雅黑" panose="020B0503020204020204" pitchFamily="34" charset="-122"/>
                <a:ea typeface="微软雅黑" panose="020B0503020204020204" pitchFamily="34" charset="-122"/>
              </a:rPr>
              <a:t>G</a:t>
            </a:r>
            <a:r>
              <a:rPr lang="zh-CN" altLang="en-US" sz="2400" dirty="0">
                <a:solidFill>
                  <a:srgbClr val="C00000"/>
                </a:solidFill>
                <a:latin typeface="微软雅黑" panose="020B0503020204020204" pitchFamily="34" charset="-122"/>
                <a:ea typeface="微软雅黑" panose="020B0503020204020204" pitchFamily="34" charset="-122"/>
              </a:rPr>
              <a:t>正定时目标函数为凸函数，线性约束下可行域又是凸集，称为凸二次规划</a:t>
            </a:r>
            <a:endParaRPr lang="en-US" sz="2400" dirty="0">
              <a:solidFill>
                <a:srgbClr val="C00000"/>
              </a:solidFill>
              <a:latin typeface="微软雅黑" panose="020B0503020204020204" pitchFamily="34" charset="-122"/>
              <a:ea typeface="微软雅黑" panose="020B0503020204020204" pitchFamily="34" charset="-122"/>
            </a:endParaRPr>
          </a:p>
          <a:p>
            <a:pPr eaLnBrk="1" hangingPunct="1"/>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160776" name="Object 8"/>
          <p:cNvGraphicFramePr>
            <a:graphicFrameLocks noChangeAspect="1"/>
          </p:cNvGraphicFramePr>
          <p:nvPr>
            <p:extLst>
              <p:ext uri="{D42A27DB-BD31-4B8C-83A1-F6EECF244321}">
                <p14:modId xmlns:p14="http://schemas.microsoft.com/office/powerpoint/2010/main" val="1813712300"/>
              </p:ext>
            </p:extLst>
          </p:nvPr>
        </p:nvGraphicFramePr>
        <p:xfrm>
          <a:off x="840982" y="3011488"/>
          <a:ext cx="5226050" cy="982663"/>
        </p:xfrm>
        <a:graphic>
          <a:graphicData uri="http://schemas.openxmlformats.org/presentationml/2006/ole">
            <mc:AlternateContent xmlns:mc="http://schemas.openxmlformats.org/markup-compatibility/2006">
              <mc:Choice xmlns:v="urn:schemas-microsoft-com:vml" Requires="v">
                <p:oleObj spid="_x0000_s183747" r:id="rId6" imgW="7226617" imgH="1359217" progId="Equation.DSMT4">
                  <p:embed/>
                </p:oleObj>
              </mc:Choice>
              <mc:Fallback>
                <p:oleObj r:id="rId6" imgW="7226617" imgH="135921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982" y="3011488"/>
                        <a:ext cx="522605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78" name="Object 10"/>
          <p:cNvGraphicFramePr>
            <a:graphicFrameLocks noChangeAspect="1"/>
          </p:cNvGraphicFramePr>
          <p:nvPr>
            <p:extLst>
              <p:ext uri="{D42A27DB-BD31-4B8C-83A1-F6EECF244321}">
                <p14:modId xmlns:p14="http://schemas.microsoft.com/office/powerpoint/2010/main" val="1908765203"/>
              </p:ext>
            </p:extLst>
          </p:nvPr>
        </p:nvGraphicFramePr>
        <p:xfrm>
          <a:off x="3347864" y="3994151"/>
          <a:ext cx="4968875" cy="1116013"/>
        </p:xfrm>
        <a:graphic>
          <a:graphicData uri="http://schemas.openxmlformats.org/presentationml/2006/ole">
            <mc:AlternateContent xmlns:mc="http://schemas.openxmlformats.org/markup-compatibility/2006">
              <mc:Choice xmlns:v="urn:schemas-microsoft-com:vml" Requires="v">
                <p:oleObj spid="_x0000_s183748" r:id="rId8" imgW="7112317" imgH="1600517" progId="Equation.DSMT4">
                  <p:embed/>
                </p:oleObj>
              </mc:Choice>
              <mc:Fallback>
                <p:oleObj r:id="rId8" imgW="7112317" imgH="160051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7864" y="3994151"/>
                        <a:ext cx="496887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p:cNvSpPr/>
          <p:nvPr/>
        </p:nvSpPr>
        <p:spPr>
          <a:xfrm>
            <a:off x="789792" y="5185524"/>
            <a:ext cx="8081594" cy="1200329"/>
          </a:xfrm>
          <a:prstGeom prst="rect">
            <a:avLst/>
          </a:prstGeom>
        </p:spPr>
        <p:txBody>
          <a:bodyPr wrap="square">
            <a:spAutoFit/>
          </a:bodyPr>
          <a:lstStyle/>
          <a:p>
            <a:pPr lvl="0"/>
            <a:r>
              <a:rPr lang="zh-CN" altLang="en-US" sz="2400" dirty="0">
                <a:solidFill>
                  <a:srgbClr val="C00000"/>
                </a:solidFill>
                <a:latin typeface="微软雅黑" panose="020B0503020204020204" pitchFamily="34" charset="-122"/>
                <a:ea typeface="微软雅黑" panose="020B0503020204020204" pitchFamily="34" charset="-122"/>
              </a:rPr>
              <a:t>凸二次规划性质： </a:t>
            </a:r>
          </a:p>
          <a:p>
            <a:pPr lvl="0"/>
            <a:r>
              <a:rPr lang="zh-CN" altLang="en-US" sz="2400" dirty="0">
                <a:solidFill>
                  <a:srgbClr val="C00000"/>
                </a:solidFill>
                <a:latin typeface="微软雅黑" panose="020B0503020204020204" pitchFamily="34" charset="-122"/>
                <a:ea typeface="微软雅黑" panose="020B0503020204020204" pitchFamily="34" charset="-122"/>
              </a:rPr>
              <a:t>	</a:t>
            </a:r>
            <a:r>
              <a:rPr lang="en-US" altLang="zh-CN" sz="2400" dirty="0">
                <a:solidFill>
                  <a:srgbClr val="C00000"/>
                </a:solidFill>
                <a:latin typeface="微软雅黑" panose="020B0503020204020204" pitchFamily="34" charset="-122"/>
                <a:ea typeface="微软雅黑" panose="020B0503020204020204" pitchFamily="34" charset="-122"/>
              </a:rPr>
              <a:t>K-T</a:t>
            </a:r>
            <a:r>
              <a:rPr lang="zh-CN" altLang="en-US" sz="2400" dirty="0">
                <a:solidFill>
                  <a:srgbClr val="C00000"/>
                </a:solidFill>
                <a:latin typeface="微软雅黑" panose="020B0503020204020204" pitchFamily="34" charset="-122"/>
                <a:ea typeface="微软雅黑" panose="020B0503020204020204" pitchFamily="34" charset="-122"/>
              </a:rPr>
              <a:t>条件是最优解的充要条件； </a:t>
            </a:r>
          </a:p>
          <a:p>
            <a:pPr lvl="0"/>
            <a:r>
              <a:rPr lang="zh-CN" altLang="en-US" sz="2400" dirty="0">
                <a:solidFill>
                  <a:srgbClr val="C00000"/>
                </a:solidFill>
                <a:latin typeface="微软雅黑" panose="020B0503020204020204" pitchFamily="34" charset="-122"/>
                <a:ea typeface="微软雅黑" panose="020B0503020204020204" pitchFamily="34" charset="-122"/>
              </a:rPr>
              <a:t>	局部最优解就是全局最优解。</a:t>
            </a:r>
          </a:p>
        </p:txBody>
      </p:sp>
    </p:spTree>
    <p:extLst>
      <p:ext uri="{BB962C8B-B14F-4D97-AF65-F5344CB8AC3E}">
        <p14:creationId xmlns:p14="http://schemas.microsoft.com/office/powerpoint/2010/main" val="3387271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blinds(horizontal)">
                                      <p:cBhvr>
                                        <p:cTn id="7" dur="500"/>
                                        <p:tgtEl>
                                          <p:spTgt spid="160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3"/>
                                        </p:tgtEl>
                                        <p:attrNameLst>
                                          <p:attrName>style.visibility</p:attrName>
                                        </p:attrNameLst>
                                      </p:cBhvr>
                                      <p:to>
                                        <p:strVal val="visible"/>
                                      </p:to>
                                    </p:set>
                                    <p:animEffect transition="in" filter="blinds(horizontal)">
                                      <p:cBhvr>
                                        <p:cTn id="12" dur="500"/>
                                        <p:tgtEl>
                                          <p:spTgt spid="160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0776"/>
                                        </p:tgtEl>
                                        <p:attrNameLst>
                                          <p:attrName>style.visibility</p:attrName>
                                        </p:attrNameLst>
                                      </p:cBhvr>
                                      <p:to>
                                        <p:strVal val="visible"/>
                                      </p:to>
                                    </p:set>
                                    <p:animEffect transition="in" filter="blinds(horizontal)">
                                      <p:cBhvr>
                                        <p:cTn id="17" dur="500"/>
                                        <p:tgtEl>
                                          <p:spTgt spid="1607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0778"/>
                                        </p:tgtEl>
                                        <p:attrNameLst>
                                          <p:attrName>style.visibility</p:attrName>
                                        </p:attrNameLst>
                                      </p:cBhvr>
                                      <p:to>
                                        <p:strVal val="visible"/>
                                      </p:to>
                                    </p:set>
                                    <p:animEffect transition="in" filter="blinds(horizontal)">
                                      <p:cBhvr>
                                        <p:cTn id="22" dur="500"/>
                                        <p:tgtEl>
                                          <p:spTgt spid="16077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457200" y="332656"/>
            <a:ext cx="8229600" cy="990600"/>
          </a:xfrm>
        </p:spPr>
        <p:txBody>
          <a:bodyPr/>
          <a:lstStyle/>
          <a:p>
            <a:pPr eaLnBrk="1" hangingPunct="1"/>
            <a:r>
              <a:rPr lang="en-US" dirty="0"/>
              <a:t>SVM</a:t>
            </a:r>
            <a:r>
              <a:rPr lang="zh-CN" altLang="en-US" dirty="0"/>
              <a:t>解的讨论</a:t>
            </a:r>
          </a:p>
        </p:txBody>
      </p:sp>
      <p:graphicFrame>
        <p:nvGraphicFramePr>
          <p:cNvPr id="162820" name="Object 4"/>
          <p:cNvGraphicFramePr>
            <a:graphicFrameLocks noGrp="1" noChangeAspect="1"/>
          </p:cNvGraphicFramePr>
          <p:nvPr>
            <p:ph idx="1"/>
            <p:extLst>
              <p:ext uri="{D42A27DB-BD31-4B8C-83A1-F6EECF244321}">
                <p14:modId xmlns:p14="http://schemas.microsoft.com/office/powerpoint/2010/main" val="3426783902"/>
              </p:ext>
            </p:extLst>
          </p:nvPr>
        </p:nvGraphicFramePr>
        <p:xfrm>
          <a:off x="755650" y="4252913"/>
          <a:ext cx="3840163" cy="1173162"/>
        </p:xfrm>
        <a:graphic>
          <a:graphicData uri="http://schemas.openxmlformats.org/presentationml/2006/ole">
            <mc:AlternateContent xmlns:mc="http://schemas.openxmlformats.org/markup-compatibility/2006">
              <mc:Choice xmlns:v="urn:schemas-microsoft-com:vml" Requires="v">
                <p:oleObj spid="_x0000_s181661" name="Equation" r:id="rId4" imgW="6070320" imgH="1854000" progId="Equation.DSMT4">
                  <p:embed/>
                </p:oleObj>
              </mc:Choice>
              <mc:Fallback>
                <p:oleObj name="Equation" r:id="rId4" imgW="6070320" imgH="1854000" progId="Equation.DSMT4">
                  <p:embed/>
                  <p:pic>
                    <p:nvPicPr>
                      <p:cNvPr id="0" name=""/>
                      <p:cNvPicPr>
                        <a:picLocks noChangeAspect="1" noChangeArrowheads="1"/>
                      </p:cNvPicPr>
                      <p:nvPr/>
                    </p:nvPicPr>
                    <p:blipFill>
                      <a:blip r:embed="rId5"/>
                      <a:srcRect/>
                      <a:stretch>
                        <a:fillRect/>
                      </a:stretch>
                    </p:blipFill>
                    <p:spPr bwMode="auto">
                      <a:xfrm>
                        <a:off x="755650" y="4252913"/>
                        <a:ext cx="3840163" cy="1173162"/>
                      </a:xfrm>
                      <a:prstGeom prst="rect">
                        <a:avLst/>
                      </a:prstGeom>
                      <a:noFill/>
                      <a:ln>
                        <a:noFill/>
                      </a:ln>
                      <a:effectLst/>
                    </p:spPr>
                  </p:pic>
                </p:oleObj>
              </mc:Fallback>
            </mc:AlternateContent>
          </a:graphicData>
        </a:graphic>
      </p:graphicFrame>
      <p:sp>
        <p:nvSpPr>
          <p:cNvPr id="162819" name="Rectangle 3"/>
          <p:cNvSpPr>
            <a:spLocks noGrp="1" noChangeArrowheads="1"/>
          </p:cNvSpPr>
          <p:nvPr>
            <p:ph type="body" sz="half" idx="4294967295"/>
          </p:nvPr>
        </p:nvSpPr>
        <p:spPr>
          <a:xfrm>
            <a:off x="540965" y="1198563"/>
            <a:ext cx="7991475" cy="164352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buNone/>
            </a:pPr>
            <a:r>
              <a:rPr lang="zh-CN" altLang="en-US" dirty="0">
                <a:solidFill>
                  <a:srgbClr val="C00000"/>
                </a:solidFill>
                <a:latin typeface="黑体" panose="02010609060101010101" pitchFamily="49" charset="-122"/>
                <a:ea typeface="黑体" panose="02010609060101010101" pitchFamily="49" charset="-122"/>
                <a:sym typeface="Arial" pitchFamily="34" charset="0"/>
              </a:rPr>
              <a:t>不等式约束条件下的凸二次优化问题，解法基础是</a:t>
            </a:r>
            <a:r>
              <a:rPr lang="en-US" dirty="0">
                <a:solidFill>
                  <a:srgbClr val="C00000"/>
                </a:solidFill>
                <a:latin typeface="黑体" panose="02010609060101010101" pitchFamily="49" charset="-122"/>
                <a:ea typeface="黑体" panose="02010609060101010101" pitchFamily="49" charset="-122"/>
                <a:sym typeface="Arial" pitchFamily="34" charset="0"/>
              </a:rPr>
              <a:t>Kuhn-Tucker</a:t>
            </a:r>
            <a:r>
              <a:rPr lang="zh-CN" altLang="en-US" dirty="0">
                <a:solidFill>
                  <a:srgbClr val="C00000"/>
                </a:solidFill>
                <a:latin typeface="黑体" panose="02010609060101010101" pitchFamily="49" charset="-122"/>
                <a:ea typeface="黑体" panose="02010609060101010101" pitchFamily="49" charset="-122"/>
                <a:sym typeface="Arial" pitchFamily="34" charset="0"/>
              </a:rPr>
              <a:t>定理；</a:t>
            </a:r>
          </a:p>
          <a:p>
            <a:pPr marL="0" indent="0">
              <a:buNone/>
            </a:pPr>
            <a:r>
              <a:rPr lang="zh-CN" altLang="en-US" dirty="0">
                <a:solidFill>
                  <a:srgbClr val="C00000"/>
                </a:solidFill>
                <a:latin typeface="黑体" panose="02010609060101010101" pitchFamily="49" charset="-122"/>
                <a:ea typeface="黑体" panose="02010609060101010101" pitchFamily="49" charset="-122"/>
                <a:sym typeface="Arial" pitchFamily="34" charset="0"/>
              </a:rPr>
              <a:t>首先求解</a:t>
            </a:r>
            <a:r>
              <a:rPr lang="en-US" dirty="0">
                <a:solidFill>
                  <a:srgbClr val="C00000"/>
                </a:solidFill>
                <a:latin typeface="黑体" panose="02010609060101010101" pitchFamily="49" charset="-122"/>
                <a:ea typeface="黑体" panose="02010609060101010101" pitchFamily="49" charset="-122"/>
                <a:sym typeface="Arial" pitchFamily="34" charset="0"/>
              </a:rPr>
              <a:t>n</a:t>
            </a:r>
            <a:r>
              <a:rPr lang="zh-CN" altLang="en-US" dirty="0">
                <a:solidFill>
                  <a:srgbClr val="C00000"/>
                </a:solidFill>
                <a:latin typeface="黑体" panose="02010609060101010101" pitchFamily="49" charset="-122"/>
                <a:ea typeface="黑体" panose="02010609060101010101" pitchFamily="49" charset="-122"/>
                <a:sym typeface="Arial" pitchFamily="34" charset="0"/>
              </a:rPr>
              <a:t>个</a:t>
            </a:r>
            <a:r>
              <a:rPr lang="en-US" dirty="0">
                <a:solidFill>
                  <a:srgbClr val="C00000"/>
                </a:solidFill>
                <a:latin typeface="黑体" panose="02010609060101010101" pitchFamily="49" charset="-122"/>
                <a:ea typeface="黑体" panose="02010609060101010101" pitchFamily="49" charset="-122"/>
                <a:sym typeface="Arial" pitchFamily="34" charset="0"/>
              </a:rPr>
              <a:t>Lagrange</a:t>
            </a:r>
            <a:r>
              <a:rPr lang="zh-CN" altLang="en-US" dirty="0">
                <a:solidFill>
                  <a:srgbClr val="C00000"/>
                </a:solidFill>
                <a:latin typeface="黑体" panose="02010609060101010101" pitchFamily="49" charset="-122"/>
                <a:ea typeface="黑体" panose="02010609060101010101" pitchFamily="49" charset="-122"/>
                <a:sym typeface="Arial" pitchFamily="34" charset="0"/>
              </a:rPr>
              <a:t>乘子，</a:t>
            </a:r>
            <a:r>
              <a:rPr lang="en-US" dirty="0">
                <a:solidFill>
                  <a:srgbClr val="C00000"/>
                </a:solidFill>
                <a:latin typeface="黑体" panose="02010609060101010101" pitchFamily="49" charset="-122"/>
                <a:ea typeface="黑体" panose="02010609060101010101" pitchFamily="49" charset="-122"/>
                <a:sym typeface="Arial" pitchFamily="34" charset="0"/>
              </a:rPr>
              <a:t>n</a:t>
            </a:r>
            <a:r>
              <a:rPr lang="zh-CN" altLang="en-US" dirty="0">
                <a:solidFill>
                  <a:srgbClr val="C00000"/>
                </a:solidFill>
                <a:latin typeface="黑体" panose="02010609060101010101" pitchFamily="49" charset="-122"/>
                <a:ea typeface="黑体" panose="02010609060101010101" pitchFamily="49" charset="-122"/>
                <a:sym typeface="Arial" pitchFamily="34" charset="0"/>
              </a:rPr>
              <a:t>为训练样本数。根据</a:t>
            </a:r>
            <a:r>
              <a:rPr lang="en-US" dirty="0">
                <a:solidFill>
                  <a:srgbClr val="C00000"/>
                </a:solidFill>
                <a:latin typeface="黑体" panose="02010609060101010101" pitchFamily="49" charset="-122"/>
                <a:ea typeface="黑体" panose="02010609060101010101" pitchFamily="49" charset="-122"/>
                <a:sym typeface="Arial" pitchFamily="34" charset="0"/>
              </a:rPr>
              <a:t>Kuhn-Tucker</a:t>
            </a:r>
            <a:r>
              <a:rPr lang="zh-CN" altLang="en-US" dirty="0">
                <a:solidFill>
                  <a:srgbClr val="C00000"/>
                </a:solidFill>
                <a:latin typeface="黑体" panose="02010609060101010101" pitchFamily="49" charset="-122"/>
                <a:ea typeface="黑体" panose="02010609060101010101" pitchFamily="49" charset="-122"/>
                <a:sym typeface="Arial" pitchFamily="34" charset="0"/>
              </a:rPr>
              <a:t>定理，有：</a:t>
            </a:r>
          </a:p>
        </p:txBody>
      </p:sp>
      <p:sp>
        <p:nvSpPr>
          <p:cNvPr id="162821" name="Text Box 10"/>
          <p:cNvSpPr txBox="1">
            <a:spLocks noChangeArrowheads="1"/>
          </p:cNvSpPr>
          <p:nvPr/>
        </p:nvSpPr>
        <p:spPr bwMode="auto">
          <a:xfrm>
            <a:off x="827088" y="5661025"/>
            <a:ext cx="48244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Arial" pitchFamily="34" charset="0"/>
                <a:ea typeface="宋体" pitchFamily="2" charset="-122"/>
              </a:defRPr>
            </a:lvl9pPr>
          </a:lstStyle>
          <a:p>
            <a:pPr eaLnBrk="1" hangingPunct="1">
              <a:spcBef>
                <a:spcPct val="50000"/>
              </a:spcBef>
            </a:pPr>
            <a:r>
              <a:rPr lang="zh-CN" altLang="en-US" sz="2400" b="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满足该条件的</a:t>
            </a:r>
            <a:r>
              <a:rPr lang="zh-CN" altLang="en-US" sz="24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x</a:t>
            </a:r>
            <a:r>
              <a:rPr lang="en-US" sz="2400" b="0" i="1" baseline="-250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b="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称为支持矢量。</a:t>
            </a:r>
          </a:p>
          <a:p>
            <a:pPr eaLnBrk="1" hangingPunct="1">
              <a:spcBef>
                <a:spcPct val="50000"/>
              </a:spcBef>
            </a:pPr>
            <a:r>
              <a:rPr lang="zh-CN" altLang="en-US" sz="2400" b="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只有支持向量的      才不为0</a:t>
            </a:r>
          </a:p>
        </p:txBody>
      </p:sp>
      <p:graphicFrame>
        <p:nvGraphicFramePr>
          <p:cNvPr id="162822" name="Object 6"/>
          <p:cNvGraphicFramePr>
            <a:graphicFrameLocks noChangeAspect="1"/>
          </p:cNvGraphicFramePr>
          <p:nvPr>
            <p:extLst>
              <p:ext uri="{D42A27DB-BD31-4B8C-83A1-F6EECF244321}">
                <p14:modId xmlns:p14="http://schemas.microsoft.com/office/powerpoint/2010/main" val="3063445790"/>
              </p:ext>
            </p:extLst>
          </p:nvPr>
        </p:nvGraphicFramePr>
        <p:xfrm>
          <a:off x="1115813" y="3068960"/>
          <a:ext cx="2306889" cy="594199"/>
        </p:xfrm>
        <a:graphic>
          <a:graphicData uri="http://schemas.openxmlformats.org/presentationml/2006/ole">
            <mc:AlternateContent xmlns:mc="http://schemas.openxmlformats.org/markup-compatibility/2006">
              <mc:Choice xmlns:v="urn:schemas-microsoft-com:vml" Requires="v">
                <p:oleObj spid="_x0000_s181662" r:id="rId6" imgW="2514917" imgH="648017" progId="Equation.DSMT4">
                  <p:embed/>
                </p:oleObj>
              </mc:Choice>
              <mc:Fallback>
                <p:oleObj r:id="rId6" imgW="2514917" imgH="64801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813" y="3068960"/>
                        <a:ext cx="2306889" cy="594199"/>
                      </a:xfrm>
                      <a:prstGeom prst="rect">
                        <a:avLst/>
                      </a:prstGeom>
                      <a:noFill/>
                      <a:ln>
                        <a:noFill/>
                      </a:ln>
                      <a:effectLst/>
                    </p:spPr>
                  </p:pic>
                </p:oleObj>
              </mc:Fallback>
            </mc:AlternateContent>
          </a:graphicData>
        </a:graphic>
      </p:graphicFrame>
      <p:graphicFrame>
        <p:nvGraphicFramePr>
          <p:cNvPr id="162823" name="Object 7"/>
          <p:cNvGraphicFramePr>
            <a:graphicFrameLocks noChangeAspect="1"/>
          </p:cNvGraphicFramePr>
          <p:nvPr>
            <p:extLst>
              <p:ext uri="{D42A27DB-BD31-4B8C-83A1-F6EECF244321}">
                <p14:modId xmlns:p14="http://schemas.microsoft.com/office/powerpoint/2010/main" val="248420751"/>
              </p:ext>
            </p:extLst>
          </p:nvPr>
        </p:nvGraphicFramePr>
        <p:xfrm>
          <a:off x="4316413" y="3006725"/>
          <a:ext cx="3967162" cy="666750"/>
        </p:xfrm>
        <a:graphic>
          <a:graphicData uri="http://schemas.openxmlformats.org/presentationml/2006/ole">
            <mc:AlternateContent xmlns:mc="http://schemas.openxmlformats.org/markup-compatibility/2006">
              <mc:Choice xmlns:v="urn:schemas-microsoft-com:vml" Requires="v">
                <p:oleObj spid="_x0000_s181663" name="Equation" r:id="rId8" imgW="5143320" imgH="863280" progId="Equation.DSMT4">
                  <p:embed/>
                </p:oleObj>
              </mc:Choice>
              <mc:Fallback>
                <p:oleObj name="Equation" r:id="rId8" imgW="5143320" imgH="863280" progId="Equation.DSMT4">
                  <p:embed/>
                  <p:pic>
                    <p:nvPicPr>
                      <p:cNvPr id="0" name=""/>
                      <p:cNvPicPr>
                        <a:picLocks noChangeAspect="1" noChangeArrowheads="1"/>
                      </p:cNvPicPr>
                      <p:nvPr/>
                    </p:nvPicPr>
                    <p:blipFill>
                      <a:blip r:embed="rId9"/>
                      <a:srcRect/>
                      <a:stretch>
                        <a:fillRect/>
                      </a:stretch>
                    </p:blipFill>
                    <p:spPr bwMode="auto">
                      <a:xfrm>
                        <a:off x="4316413" y="3006725"/>
                        <a:ext cx="3967162" cy="666750"/>
                      </a:xfrm>
                      <a:prstGeom prst="rect">
                        <a:avLst/>
                      </a:prstGeom>
                      <a:noFill/>
                      <a:ln>
                        <a:noFill/>
                      </a:ln>
                      <a:effectLst/>
                    </p:spPr>
                  </p:pic>
                </p:oleObj>
              </mc:Fallback>
            </mc:AlternateContent>
          </a:graphicData>
        </a:graphic>
      </p:graphicFrame>
      <p:sp>
        <p:nvSpPr>
          <p:cNvPr id="162824" name="Line 13"/>
          <p:cNvSpPr>
            <a:spLocks noChangeShapeType="1"/>
          </p:cNvSpPr>
          <p:nvPr/>
        </p:nvSpPr>
        <p:spPr bwMode="auto">
          <a:xfrm>
            <a:off x="3779912" y="3356992"/>
            <a:ext cx="396132" cy="0"/>
          </a:xfrm>
          <a:prstGeom prst="line">
            <a:avLst/>
          </a:prstGeom>
          <a:noFill/>
          <a:ln w="7620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5" name="Line 15"/>
          <p:cNvSpPr>
            <a:spLocks noChangeShapeType="1"/>
          </p:cNvSpPr>
          <p:nvPr/>
        </p:nvSpPr>
        <p:spPr bwMode="auto">
          <a:xfrm>
            <a:off x="1692275" y="5445125"/>
            <a:ext cx="2808288" cy="0"/>
          </a:xfrm>
          <a:prstGeom prst="line">
            <a:avLst/>
          </a:prstGeom>
          <a:noFill/>
          <a:ln w="38100"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62826"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4076700"/>
            <a:ext cx="3529013"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2827" name="Object 11"/>
          <p:cNvGraphicFramePr>
            <a:graphicFrameLocks/>
          </p:cNvGraphicFramePr>
          <p:nvPr/>
        </p:nvGraphicFramePr>
        <p:xfrm>
          <a:off x="3132138" y="6237288"/>
          <a:ext cx="360362" cy="455612"/>
        </p:xfrm>
        <a:graphic>
          <a:graphicData uri="http://schemas.openxmlformats.org/presentationml/2006/ole">
            <mc:AlternateContent xmlns:mc="http://schemas.openxmlformats.org/markup-compatibility/2006">
              <mc:Choice xmlns:v="urn:schemas-microsoft-com:vml" Requires="v">
                <p:oleObj spid="_x0000_s181664" r:id="rId11" imgW="406757" imgH="554717" progId="Equation.DSMT4">
                  <p:embed/>
                </p:oleObj>
              </mc:Choice>
              <mc:Fallback>
                <p:oleObj r:id="rId11" imgW="406757" imgH="554717" progId="Equation.DSMT4">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8" y="6237288"/>
                        <a:ext cx="3603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05531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2819">
                                            <p:txEl>
                                              <p:pRg st="1" end="1"/>
                                            </p:txEl>
                                          </p:spTgt>
                                        </p:tgtEl>
                                        <p:attrNameLst>
                                          <p:attrName>style.visibility</p:attrName>
                                        </p:attrNameLst>
                                      </p:cBhvr>
                                      <p:to>
                                        <p:strVal val="visible"/>
                                      </p:to>
                                    </p:set>
                                    <p:animEffect transition="in" filter="blinds(horizontal)">
                                      <p:cBhvr>
                                        <p:cTn id="7" dur="500"/>
                                        <p:tgtEl>
                                          <p:spTgt spid="162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2823"/>
                                        </p:tgtEl>
                                        <p:attrNameLst>
                                          <p:attrName>style.visibility</p:attrName>
                                        </p:attrNameLst>
                                      </p:cBhvr>
                                      <p:to>
                                        <p:strVal val="visible"/>
                                      </p:to>
                                    </p:set>
                                    <p:animEffect transition="in" filter="blinds(horizontal)">
                                      <p:cBhvr>
                                        <p:cTn id="12" dur="500"/>
                                        <p:tgtEl>
                                          <p:spTgt spid="162823"/>
                                        </p:tgtEl>
                                      </p:cBhvr>
                                    </p:animEffect>
                                  </p:childTnLst>
                                </p:cTn>
                              </p:par>
                              <p:par>
                                <p:cTn id="13" presetID="3" presetClass="entr" presetSubtype="10" fill="hold" nodeType="withEffect">
                                  <p:stCondLst>
                                    <p:cond delay="0"/>
                                  </p:stCondLst>
                                  <p:childTnLst>
                                    <p:set>
                                      <p:cBhvr>
                                        <p:cTn id="14" dur="1" fill="hold">
                                          <p:stCondLst>
                                            <p:cond delay="0"/>
                                          </p:stCondLst>
                                        </p:cTn>
                                        <p:tgtEl>
                                          <p:spTgt spid="162822"/>
                                        </p:tgtEl>
                                        <p:attrNameLst>
                                          <p:attrName>style.visibility</p:attrName>
                                        </p:attrNameLst>
                                      </p:cBhvr>
                                      <p:to>
                                        <p:strVal val="visible"/>
                                      </p:to>
                                    </p:set>
                                    <p:animEffect transition="in" filter="blinds(horizontal)">
                                      <p:cBhvr>
                                        <p:cTn id="15" dur="500"/>
                                        <p:tgtEl>
                                          <p:spTgt spid="1628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2824"/>
                                        </p:tgtEl>
                                        <p:attrNameLst>
                                          <p:attrName>style.visibility</p:attrName>
                                        </p:attrNameLst>
                                      </p:cBhvr>
                                      <p:to>
                                        <p:strVal val="visible"/>
                                      </p:to>
                                    </p:set>
                                    <p:animEffect transition="in" filter="blinds(horizontal)">
                                      <p:cBhvr>
                                        <p:cTn id="18" dur="500"/>
                                        <p:tgtEl>
                                          <p:spTgt spid="1628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62820"/>
                                        </p:tgtEl>
                                        <p:attrNameLst>
                                          <p:attrName>style.visibility</p:attrName>
                                        </p:attrNameLst>
                                      </p:cBhvr>
                                      <p:to>
                                        <p:strVal val="visible"/>
                                      </p:to>
                                    </p:set>
                                    <p:animEffect transition="in" filter="blinds(horizontal)">
                                      <p:cBhvr>
                                        <p:cTn id="23" dur="500"/>
                                        <p:tgtEl>
                                          <p:spTgt spid="1628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2825"/>
                                        </p:tgtEl>
                                        <p:attrNameLst>
                                          <p:attrName>style.visibility</p:attrName>
                                        </p:attrNameLst>
                                      </p:cBhvr>
                                      <p:to>
                                        <p:strVal val="visible"/>
                                      </p:to>
                                    </p:set>
                                    <p:animEffect transition="in" filter="blinds(horizontal)">
                                      <p:cBhvr>
                                        <p:cTn id="28" dur="500"/>
                                        <p:tgtEl>
                                          <p:spTgt spid="16282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2821"/>
                                        </p:tgtEl>
                                        <p:attrNameLst>
                                          <p:attrName>style.visibility</p:attrName>
                                        </p:attrNameLst>
                                      </p:cBhvr>
                                      <p:to>
                                        <p:strVal val="visible"/>
                                      </p:to>
                                    </p:set>
                                    <p:animEffect transition="in" filter="blinds(horizontal)">
                                      <p:cBhvr>
                                        <p:cTn id="31" dur="500"/>
                                        <p:tgtEl>
                                          <p:spTgt spid="162821"/>
                                        </p:tgtEl>
                                      </p:cBhvr>
                                    </p:animEffect>
                                  </p:childTnLst>
                                </p:cTn>
                              </p:par>
                              <p:par>
                                <p:cTn id="32" presetID="3" presetClass="entr" presetSubtype="10" fill="hold" nodeType="withEffect">
                                  <p:stCondLst>
                                    <p:cond delay="0"/>
                                  </p:stCondLst>
                                  <p:childTnLst>
                                    <p:set>
                                      <p:cBhvr>
                                        <p:cTn id="33" dur="1" fill="hold">
                                          <p:stCondLst>
                                            <p:cond delay="0"/>
                                          </p:stCondLst>
                                        </p:cTn>
                                        <p:tgtEl>
                                          <p:spTgt spid="162827"/>
                                        </p:tgtEl>
                                        <p:attrNameLst>
                                          <p:attrName>style.visibility</p:attrName>
                                        </p:attrNameLst>
                                      </p:cBhvr>
                                      <p:to>
                                        <p:strVal val="visible"/>
                                      </p:to>
                                    </p:set>
                                    <p:animEffect transition="in" filter="blinds(horizontal)">
                                      <p:cBhvr>
                                        <p:cTn id="34" dur="500"/>
                                        <p:tgtEl>
                                          <p:spTgt spid="162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bldLvl="0" autoUpdateAnimBg="0"/>
      <p:bldP spid="162824" grpId="0" animBg="1"/>
      <p:bldP spid="1628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en-US" dirty="0"/>
              <a:t>SVM</a:t>
            </a:r>
            <a:r>
              <a:rPr lang="zh-CN" altLang="en-US" dirty="0"/>
              <a:t>解的讨论</a:t>
            </a:r>
          </a:p>
        </p:txBody>
      </p:sp>
      <p:graphicFrame>
        <p:nvGraphicFramePr>
          <p:cNvPr id="164868" name="Object 4"/>
          <p:cNvGraphicFramePr>
            <a:graphicFrameLocks noGrp="1" noChangeAspect="1"/>
          </p:cNvGraphicFramePr>
          <p:nvPr>
            <p:ph idx="1"/>
            <p:extLst>
              <p:ext uri="{D42A27DB-BD31-4B8C-83A1-F6EECF244321}">
                <p14:modId xmlns:p14="http://schemas.microsoft.com/office/powerpoint/2010/main" val="4268815414"/>
              </p:ext>
            </p:extLst>
          </p:nvPr>
        </p:nvGraphicFramePr>
        <p:xfrm>
          <a:off x="2843808" y="2708920"/>
          <a:ext cx="2376264" cy="1154185"/>
        </p:xfrm>
        <a:graphic>
          <a:graphicData uri="http://schemas.openxmlformats.org/presentationml/2006/ole">
            <mc:AlternateContent xmlns:mc="http://schemas.openxmlformats.org/markup-compatibility/2006">
              <mc:Choice xmlns:v="urn:schemas-microsoft-com:vml" Requires="v">
                <p:oleObj spid="_x0000_s179516" r:id="rId4" imgW="2667197" imgH="1295597" progId="Equation.DSMT4">
                  <p:embed/>
                </p:oleObj>
              </mc:Choice>
              <mc:Fallback>
                <p:oleObj r:id="rId4" imgW="2667197" imgH="129559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708920"/>
                        <a:ext cx="2376264" cy="1154185"/>
                      </a:xfrm>
                      <a:prstGeom prst="rect">
                        <a:avLst/>
                      </a:prstGeom>
                      <a:noFill/>
                      <a:ln>
                        <a:noFill/>
                      </a:ln>
                      <a:effectLst/>
                    </p:spPr>
                  </p:pic>
                </p:oleObj>
              </mc:Fallback>
            </mc:AlternateContent>
          </a:graphicData>
        </a:graphic>
      </p:graphicFrame>
      <p:sp>
        <p:nvSpPr>
          <p:cNvPr id="164867" name="Rectangle 3"/>
          <p:cNvSpPr>
            <a:spLocks noGrp="1" noChangeArrowheads="1"/>
          </p:cNvSpPr>
          <p:nvPr>
            <p:ph type="body" sz="half" idx="4294967295"/>
          </p:nvPr>
        </p:nvSpPr>
        <p:spPr>
          <a:xfrm>
            <a:off x="355798" y="1557338"/>
            <a:ext cx="8248650" cy="120032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rtlCol="0">
            <a:spAutoFit/>
          </a:bodyPr>
          <a:lstStyle/>
          <a:p>
            <a:pPr marL="0" indent="0">
              <a:lnSpc>
                <a:spcPct val="150000"/>
              </a:lnSpc>
              <a:buNone/>
            </a:pPr>
            <a:r>
              <a:rPr lang="zh-CN" altLang="en-US" dirty="0">
                <a:solidFill>
                  <a:srgbClr val="C00000"/>
                </a:solidFill>
                <a:latin typeface="黑体" panose="02010609060101010101" pitchFamily="49" charset="-122"/>
                <a:ea typeface="黑体" panose="02010609060101010101" pitchFamily="49" charset="-122"/>
                <a:sym typeface="Arial" pitchFamily="34" charset="0"/>
              </a:rPr>
              <a:t>权矢量</a:t>
            </a:r>
            <a:r>
              <a:rPr lang="zh-CN" altLang="en-US" dirty="0">
                <a:solidFill>
                  <a:srgbClr val="C00000"/>
                </a:solidFill>
                <a:latin typeface="微软雅黑" panose="020B0503020204020204" pitchFamily="34" charset="-122"/>
                <a:ea typeface="微软雅黑" panose="020B0503020204020204" pitchFamily="34" charset="-122"/>
                <a:sym typeface="Arial" pitchFamily="34" charset="0"/>
              </a:rPr>
              <a:t> </a:t>
            </a:r>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Arial" pitchFamily="34" charset="0"/>
              </a:rPr>
              <a:t>w</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Arial" pitchFamily="34" charset="0"/>
              </a:rPr>
              <a:t>：</a:t>
            </a:r>
            <a:r>
              <a:rPr lang="zh-CN" altLang="en-US" dirty="0">
                <a:latin typeface="黑体" panose="02010609060101010101" pitchFamily="49" charset="-122"/>
                <a:ea typeface="黑体" panose="02010609060101010101" pitchFamily="49" charset="-122"/>
                <a:sym typeface="Arial" pitchFamily="34" charset="0"/>
              </a:rPr>
              <a:t>根据找到的支持矢量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Arial" pitchFamily="34" charset="0"/>
              </a:rPr>
              <a:t>x</a:t>
            </a:r>
            <a:r>
              <a:rPr lang="en-US" altLang="zh-CN" i="1" kern="100" baseline="-25000" dirty="0">
                <a:latin typeface="Times New Roman" panose="02020603050405020304" pitchFamily="18" charset="0"/>
                <a:ea typeface="宋体" panose="02010600030101010101" pitchFamily="2" charset="-122"/>
                <a:sym typeface="Arial" pitchFamily="34" charset="0"/>
              </a:rPr>
              <a:t> </a:t>
            </a:r>
            <a:r>
              <a:rPr lang="en-US" altLang="zh-CN" i="1" kern="100" baseline="-25000" dirty="0" err="1">
                <a:latin typeface="Times New Roman" panose="02020603050405020304" pitchFamily="18" charset="0"/>
                <a:ea typeface="宋体" panose="02010600030101010101" pitchFamily="2" charset="-122"/>
                <a:sym typeface="Arial" pitchFamily="34" charset="0"/>
              </a:rPr>
              <a:t>i</a:t>
            </a:r>
            <a:r>
              <a:rPr lang="en-US" altLang="zh-CN" i="1" kern="100" baseline="-25000" dirty="0">
                <a:latin typeface="Times New Roman" panose="02020603050405020304" pitchFamily="18" charset="0"/>
                <a:ea typeface="宋体" panose="02010600030101010101" pitchFamily="2" charset="-122"/>
                <a:sym typeface="Arial" pitchFamily="34" charset="0"/>
              </a:rPr>
              <a:t> </a:t>
            </a:r>
            <a:r>
              <a:rPr lang="zh-CN" altLang="en-US" dirty="0">
                <a:latin typeface="黑体" panose="02010609060101010101" pitchFamily="49" charset="-122"/>
                <a:ea typeface="黑体" panose="02010609060101010101" pitchFamily="49" charset="-122"/>
                <a:sym typeface="Arial" pitchFamily="34" charset="0"/>
              </a:rPr>
              <a:t>以及相应的</a:t>
            </a:r>
            <a:r>
              <a:rPr lang="en-US"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Lagrange</a:t>
            </a:r>
            <a:r>
              <a:rPr lang="zh-CN" altLang="en-US" dirty="0">
                <a:latin typeface="黑体" panose="02010609060101010101" pitchFamily="49" charset="-122"/>
                <a:ea typeface="黑体" panose="02010609060101010101" pitchFamily="49" charset="-122"/>
                <a:sym typeface="Arial" pitchFamily="34" charset="0"/>
              </a:rPr>
              <a:t>乘子</a:t>
            </a:r>
            <a:r>
              <a:rPr lang="zh-CN" altLang="en-US" dirty="0">
                <a:latin typeface="微软雅黑" panose="020B0503020204020204" pitchFamily="34" charset="-122"/>
                <a:ea typeface="微软雅黑" panose="020B0503020204020204" pitchFamily="34" charset="-122"/>
                <a:sym typeface="Arial" pitchFamily="34" charset="0"/>
              </a:rPr>
              <a:t> </a:t>
            </a:r>
            <a:r>
              <a:rPr lang="el-GR" altLang="en-US" i="1" dirty="0">
                <a:latin typeface="Times New Roman" panose="02020603050405020304" pitchFamily="18" charset="0"/>
                <a:ea typeface="微软雅黑" panose="020B0503020204020204" pitchFamily="34" charset="-122"/>
                <a:cs typeface="Times New Roman" panose="02020603050405020304" pitchFamily="18" charset="0"/>
                <a:sym typeface="Arial" pitchFamily="34" charset="0"/>
              </a:rPr>
              <a:t>α</a:t>
            </a:r>
            <a:r>
              <a:rPr lang="en-US" sz="2800" i="1" kern="100" baseline="-25000" dirty="0" err="1">
                <a:latin typeface="Times New Roman" panose="02020603050405020304" pitchFamily="18" charset="0"/>
                <a:ea typeface="宋体" panose="02010600030101010101" pitchFamily="2" charset="-122"/>
                <a:sym typeface="Arial" pitchFamily="34" charset="0"/>
              </a:rPr>
              <a:t>i</a:t>
            </a:r>
            <a:r>
              <a:rPr lang="en-US" altLang="zh-CN" i="1"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sym typeface="Arial" pitchFamily="34" charset="0"/>
              </a:rPr>
              <a:t>，</a:t>
            </a:r>
            <a:r>
              <a:rPr lang="zh-CN" altLang="en-US" dirty="0">
                <a:latin typeface="黑体" panose="02010609060101010101" pitchFamily="49" charset="-122"/>
                <a:ea typeface="黑体" panose="02010609060101010101" pitchFamily="49" charset="-122"/>
                <a:sym typeface="Arial" pitchFamily="34" charset="0"/>
              </a:rPr>
              <a:t>计算权矢量 </a:t>
            </a:r>
            <a:r>
              <a:rPr lang="en-US" b="1" dirty="0">
                <a:latin typeface="Times New Roman" panose="02020603050405020304" pitchFamily="18" charset="0"/>
                <a:ea typeface="微软雅黑" panose="020B0503020204020204" pitchFamily="34" charset="-122"/>
                <a:cs typeface="Times New Roman" panose="02020603050405020304" pitchFamily="18" charset="0"/>
                <a:sym typeface="Arial" pitchFamily="34" charset="0"/>
              </a:rPr>
              <a:t>w</a:t>
            </a:r>
            <a:r>
              <a:rPr lang="zh-CN" altLang="en-US" dirty="0">
                <a:latin typeface="微软雅黑" panose="020B0503020204020204" pitchFamily="34" charset="-122"/>
                <a:ea typeface="微软雅黑" panose="020B0503020204020204" pitchFamily="34" charset="-122"/>
                <a:sym typeface="Arial" pitchFamily="34" charset="0"/>
              </a:rPr>
              <a:t>：</a:t>
            </a:r>
          </a:p>
        </p:txBody>
      </p:sp>
      <p:graphicFrame>
        <p:nvGraphicFramePr>
          <p:cNvPr id="164870" name="Object 6"/>
          <p:cNvGraphicFramePr>
            <a:graphicFrameLocks noGrp="1" noChangeAspect="1"/>
          </p:cNvGraphicFramePr>
          <p:nvPr>
            <p:ph sz="quarter" idx="4294967295"/>
            <p:extLst>
              <p:ext uri="{D42A27DB-BD31-4B8C-83A1-F6EECF244321}">
                <p14:modId xmlns:p14="http://schemas.microsoft.com/office/powerpoint/2010/main" val="748183561"/>
              </p:ext>
            </p:extLst>
          </p:nvPr>
        </p:nvGraphicFramePr>
        <p:xfrm>
          <a:off x="2484438" y="4973638"/>
          <a:ext cx="3311525" cy="746125"/>
        </p:xfrm>
        <a:graphic>
          <a:graphicData uri="http://schemas.openxmlformats.org/presentationml/2006/ole">
            <mc:AlternateContent xmlns:mc="http://schemas.openxmlformats.org/markup-compatibility/2006">
              <mc:Choice xmlns:v="urn:schemas-microsoft-com:vml" Requires="v">
                <p:oleObj spid="_x0000_s179517" name="Equation" r:id="rId6" imgW="3492360" imgH="787320" progId="Equation.DSMT4">
                  <p:embed/>
                </p:oleObj>
              </mc:Choice>
              <mc:Fallback>
                <p:oleObj name="Equation" r:id="rId6" imgW="3492360" imgH="787320" progId="Equation.DSMT4">
                  <p:embed/>
                  <p:pic>
                    <p:nvPicPr>
                      <p:cNvPr id="0" name=""/>
                      <p:cNvPicPr>
                        <a:picLocks noChangeAspect="1" noChangeArrowheads="1"/>
                      </p:cNvPicPr>
                      <p:nvPr/>
                    </p:nvPicPr>
                    <p:blipFill>
                      <a:blip r:embed="rId7"/>
                      <a:srcRect/>
                      <a:stretch>
                        <a:fillRect/>
                      </a:stretch>
                    </p:blipFill>
                    <p:spPr bwMode="auto">
                      <a:xfrm>
                        <a:off x="2484438" y="4973638"/>
                        <a:ext cx="3311525" cy="746125"/>
                      </a:xfrm>
                      <a:prstGeom prst="rect">
                        <a:avLst/>
                      </a:prstGeom>
                      <a:noFill/>
                      <a:ln>
                        <a:noFill/>
                      </a:ln>
                      <a:effectLst/>
                    </p:spPr>
                  </p:pic>
                </p:oleObj>
              </mc:Fallback>
            </mc:AlternateContent>
          </a:graphicData>
        </a:graphic>
      </p:graphicFrame>
      <p:sp>
        <p:nvSpPr>
          <p:cNvPr id="164869" name="Rectangle 6"/>
          <p:cNvSpPr>
            <a:spLocks noChangeArrowheads="1"/>
          </p:cNvSpPr>
          <p:nvPr/>
        </p:nvSpPr>
        <p:spPr bwMode="auto">
          <a:xfrm>
            <a:off x="395288" y="4149725"/>
            <a:ext cx="7583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rtlCol="0">
            <a:spAutoFit/>
          </a:bodyPr>
          <a:lstStyle/>
          <a:p>
            <a:pPr>
              <a:spcBef>
                <a:spcPct val="20000"/>
              </a:spcBef>
              <a:buClr>
                <a:schemeClr val="accent1"/>
              </a:buClr>
              <a:buSzPct val="85000"/>
            </a:pPr>
            <a:r>
              <a:rPr lang="zh-CN" altLang="en-US" sz="2400" dirty="0">
                <a:solidFill>
                  <a:srgbClr val="C00000"/>
                </a:solidFill>
                <a:latin typeface="黑体" panose="02010609060101010101" pitchFamily="49" charset="-122"/>
                <a:ea typeface="黑体" panose="02010609060101010101" pitchFamily="49" charset="-122"/>
              </a:rPr>
              <a:t>偏置</a:t>
            </a:r>
            <a:r>
              <a:rPr lang="en-US" altLang="zh-CN" sz="2400" i="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w</a:t>
            </a:r>
            <a:r>
              <a:rPr lang="en-US" altLang="zh-CN" sz="2800" kern="100" baseline="-25000" dirty="0">
                <a:solidFill>
                  <a:srgbClr val="C00000"/>
                </a:solidFill>
                <a:latin typeface="Times New Roman" panose="02020603050405020304" pitchFamily="18" charset="0"/>
                <a:ea typeface="宋体" panose="02010600030101010101" pitchFamily="2" charset="-122"/>
              </a:rPr>
              <a:t>0</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Arial" pitchFamily="34" charset="0"/>
              </a:rPr>
              <a:t> ：</a:t>
            </a:r>
            <a:r>
              <a:rPr lang="zh-CN" altLang="en-US" sz="2400" dirty="0">
                <a:latin typeface="黑体" panose="02010609060101010101" pitchFamily="49" charset="-122"/>
                <a:ea typeface="黑体" panose="02010609060101010101" pitchFamily="49" charset="-122"/>
              </a:rPr>
              <a:t>可以用支持矢量满足的条件求得</a:t>
            </a:r>
          </a:p>
        </p:txBody>
      </p:sp>
      <p:sp>
        <p:nvSpPr>
          <p:cNvPr id="164871" name="Text Box 7"/>
          <p:cNvSpPr txBox="1">
            <a:spLocks noChangeArrowheads="1"/>
          </p:cNvSpPr>
          <p:nvPr/>
        </p:nvSpPr>
        <p:spPr bwMode="auto">
          <a:xfrm>
            <a:off x="5580112" y="2570443"/>
            <a:ext cx="338455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solidFill>
                  <a:srgbClr val="FF3300"/>
                </a:solidFill>
                <a:latin typeface="Times New Roman" pitchFamily="18" charset="0"/>
                <a:ea typeface="宋体" pitchFamily="2" charset="-122"/>
                <a:cs typeface="Times New Roman" pitchFamily="18" charset="0"/>
              </a:rPr>
              <a:t>只有支持向量的     不为0</a:t>
            </a:r>
          </a:p>
          <a:p>
            <a:r>
              <a:rPr lang="zh-CN" altLang="en-US" sz="2000" dirty="0">
                <a:solidFill>
                  <a:srgbClr val="FF3300"/>
                </a:solidFill>
                <a:latin typeface="Times New Roman" pitchFamily="18" charset="0"/>
                <a:ea typeface="宋体" pitchFamily="2" charset="-122"/>
                <a:cs typeface="Times New Roman" pitchFamily="18" charset="0"/>
              </a:rPr>
              <a:t>对W起到“支持”，</a:t>
            </a:r>
          </a:p>
          <a:p>
            <a:r>
              <a:rPr lang="zh-CN" altLang="en-US" sz="2000" dirty="0">
                <a:solidFill>
                  <a:srgbClr val="FF3300"/>
                </a:solidFill>
                <a:latin typeface="Times New Roman" pitchFamily="18" charset="0"/>
                <a:ea typeface="宋体" pitchFamily="2" charset="-122"/>
                <a:cs typeface="Times New Roman" pitchFamily="18" charset="0"/>
              </a:rPr>
              <a:t>其他向量对W不产生影响</a:t>
            </a:r>
          </a:p>
          <a:p>
            <a:endParaRPr lang="zh-CN" altLang="en-US" dirty="0">
              <a:solidFill>
                <a:srgbClr val="FF3300"/>
              </a:solidFill>
              <a:latin typeface="Times New Roman" pitchFamily="18" charset="0"/>
              <a:ea typeface="宋体" pitchFamily="2" charset="-122"/>
              <a:cs typeface="Times New Roman" pitchFamily="18" charset="0"/>
            </a:endParaRPr>
          </a:p>
        </p:txBody>
      </p:sp>
      <p:graphicFrame>
        <p:nvGraphicFramePr>
          <p:cNvPr id="164872" name="Object 8"/>
          <p:cNvGraphicFramePr>
            <a:graphicFrameLocks/>
          </p:cNvGraphicFramePr>
          <p:nvPr>
            <p:extLst>
              <p:ext uri="{D42A27DB-BD31-4B8C-83A1-F6EECF244321}">
                <p14:modId xmlns:p14="http://schemas.microsoft.com/office/powerpoint/2010/main" val="3731732351"/>
              </p:ext>
            </p:extLst>
          </p:nvPr>
        </p:nvGraphicFramePr>
        <p:xfrm>
          <a:off x="7433767" y="2566348"/>
          <a:ext cx="288032" cy="382637"/>
        </p:xfrm>
        <a:graphic>
          <a:graphicData uri="http://schemas.openxmlformats.org/presentationml/2006/ole">
            <mc:AlternateContent xmlns:mc="http://schemas.openxmlformats.org/markup-compatibility/2006">
              <mc:Choice xmlns:v="urn:schemas-microsoft-com:vml" Requires="v">
                <p:oleObj spid="_x0000_s179518" r:id="rId8" imgW="406757" imgH="554717" progId="Equation.DSMT4">
                  <p:embed/>
                </p:oleObj>
              </mc:Choice>
              <mc:Fallback>
                <p:oleObj r:id="rId8" imgW="406757" imgH="554717"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33767" y="2566348"/>
                        <a:ext cx="288032" cy="3826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1043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872"/>
                                        </p:tgtEl>
                                        <p:attrNameLst>
                                          <p:attrName>style.visibility</p:attrName>
                                        </p:attrNameLst>
                                      </p:cBhvr>
                                      <p:to>
                                        <p:strVal val="visible"/>
                                      </p:to>
                                    </p:set>
                                    <p:animEffect transition="in" filter="blinds(horizontal)">
                                      <p:cBhvr>
                                        <p:cTn id="7" dur="500"/>
                                        <p:tgtEl>
                                          <p:spTgt spid="1648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4871"/>
                                        </p:tgtEl>
                                        <p:attrNameLst>
                                          <p:attrName>style.visibility</p:attrName>
                                        </p:attrNameLst>
                                      </p:cBhvr>
                                      <p:to>
                                        <p:strVal val="visible"/>
                                      </p:to>
                                    </p:set>
                                    <p:animEffect transition="in" filter="blinds(horizontal)">
                                      <p:cBhvr>
                                        <p:cTn id="10" dur="500"/>
                                        <p:tgtEl>
                                          <p:spTgt spid="164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1"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20" name="Text Box 8"/>
          <p:cNvSpPr txBox="1">
            <a:spLocks noChangeArrowheads="1"/>
          </p:cNvSpPr>
          <p:nvPr/>
        </p:nvSpPr>
        <p:spPr bwMode="auto">
          <a:xfrm>
            <a:off x="457201" y="1412875"/>
            <a:ext cx="4869262"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0" dirty="0">
                <a:latin typeface="黑体" panose="02010609060101010101" pitchFamily="49" charset="-122"/>
                <a:ea typeface="黑体" panose="02010609060101010101" pitchFamily="49" charset="-122"/>
                <a:sym typeface="Arial" pitchFamily="34" charset="0"/>
              </a:rPr>
              <a:t>第一类样本：</a:t>
            </a:r>
          </a:p>
          <a:p>
            <a:endParaRPr lang="zh-CN" altLang="en-US" sz="2800" b="0" dirty="0">
              <a:latin typeface="黑体" panose="02010609060101010101" pitchFamily="49" charset="-122"/>
              <a:ea typeface="黑体" panose="02010609060101010101" pitchFamily="49" charset="-122"/>
              <a:sym typeface="Arial" pitchFamily="34" charset="0"/>
            </a:endParaRPr>
          </a:p>
          <a:p>
            <a:endParaRPr lang="zh-CN" altLang="en-US" sz="3200" b="0" dirty="0">
              <a:latin typeface="黑体" panose="02010609060101010101" pitchFamily="49" charset="-122"/>
              <a:ea typeface="黑体" panose="02010609060101010101" pitchFamily="49" charset="-122"/>
              <a:sym typeface="Arial" pitchFamily="34" charset="0"/>
            </a:endParaRPr>
          </a:p>
          <a:p>
            <a:r>
              <a:rPr lang="zh-CN" altLang="en-US" sz="2400" dirty="0">
                <a:latin typeface="黑体" panose="02010609060101010101" pitchFamily="49" charset="-122"/>
                <a:ea typeface="黑体" panose="02010609060101010101" pitchFamily="49" charset="-122"/>
              </a:rPr>
              <a:t>第二类样本：</a:t>
            </a:r>
          </a:p>
          <a:p>
            <a:endParaRPr lang="zh-CN" altLang="en-US" sz="2800" dirty="0">
              <a:latin typeface="黑体" panose="02010609060101010101" pitchFamily="49" charset="-122"/>
              <a:ea typeface="黑体" panose="02010609060101010101" pitchFamily="49" charset="-122"/>
            </a:endParaRPr>
          </a:p>
          <a:p>
            <a:endParaRPr lang="zh-CN" altLang="en-US" sz="32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对应Lagrange乘子：</a:t>
            </a:r>
          </a:p>
          <a:p>
            <a:endParaRPr lang="zh-CN" altLang="en-US" sz="28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zh-CN" altLang="en-US" sz="2400" dirty="0">
                <a:solidFill>
                  <a:srgbClr val="C00000"/>
                </a:solidFill>
                <a:latin typeface="黑体" panose="02010609060101010101" pitchFamily="49" charset="-122"/>
                <a:ea typeface="黑体" panose="02010609060101010101" pitchFamily="49" charset="-122"/>
              </a:rPr>
              <a:t>求线性判别函数，并判别(2,2)的类别属性</a:t>
            </a:r>
          </a:p>
        </p:txBody>
      </p:sp>
      <p:sp>
        <p:nvSpPr>
          <p:cNvPr id="166914" name="Rectangle 2"/>
          <p:cNvSpPr>
            <a:spLocks noChangeArrowheads="1"/>
          </p:cNvSpPr>
          <p:nvPr/>
        </p:nvSpPr>
        <p:spPr bwMode="auto">
          <a:xfrm>
            <a:off x="5399089" y="1484858"/>
            <a:ext cx="3565400" cy="3816350"/>
          </a:xfrm>
          <a:prstGeom prst="rect">
            <a:avLst/>
          </a:prstGeom>
          <a:solidFill>
            <a:schemeClr val="accent1">
              <a:alpha val="0"/>
            </a:schemeClr>
          </a:solidFill>
          <a:ln w="9525" cap="flat" cmpd="sng">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dirty="0">
              <a:latin typeface="宋体" pitchFamily="2" charset="-122"/>
              <a:ea typeface="宋体" pitchFamily="2" charset="-122"/>
            </a:endParaRPr>
          </a:p>
        </p:txBody>
      </p:sp>
      <p:sp>
        <p:nvSpPr>
          <p:cNvPr id="166915" name="Rectangle 2"/>
          <p:cNvSpPr>
            <a:spLocks noGrp="1" noChangeArrowheads="1"/>
          </p:cNvSpPr>
          <p:nvPr>
            <p:ph type="title"/>
          </p:nvPr>
        </p:nvSpPr>
        <p:spPr/>
        <p:txBody>
          <a:bodyPr/>
          <a:lstStyle/>
          <a:p>
            <a:pPr algn="l" eaLnBrk="1" hangingPunct="1"/>
            <a:r>
              <a:rPr lang="zh-CN" altLang="en-US" sz="2800" dirty="0">
                <a:solidFill>
                  <a:srgbClr val="C00000"/>
                </a:solidFill>
              </a:rPr>
              <a:t>练习：</a:t>
            </a:r>
            <a:r>
              <a:rPr lang="zh-CN" altLang="en-US" sz="2800" dirty="0"/>
              <a:t>SVM分类器训练结果如下：</a:t>
            </a:r>
          </a:p>
        </p:txBody>
      </p:sp>
      <p:graphicFrame>
        <p:nvGraphicFramePr>
          <p:cNvPr id="166917" name="Object 5"/>
          <p:cNvGraphicFramePr>
            <a:graphicFrameLocks noGrp="1" noChangeAspect="1"/>
          </p:cNvGraphicFramePr>
          <p:nvPr>
            <p:ph idx="1"/>
            <p:extLst>
              <p:ext uri="{D42A27DB-BD31-4B8C-83A1-F6EECF244321}">
                <p14:modId xmlns:p14="http://schemas.microsoft.com/office/powerpoint/2010/main" val="4123464312"/>
              </p:ext>
            </p:extLst>
          </p:nvPr>
        </p:nvGraphicFramePr>
        <p:xfrm>
          <a:off x="6516216" y="2740880"/>
          <a:ext cx="1477516" cy="717651"/>
        </p:xfrm>
        <a:graphic>
          <a:graphicData uri="http://schemas.openxmlformats.org/presentationml/2006/ole">
            <mc:AlternateContent xmlns:mc="http://schemas.openxmlformats.org/markup-compatibility/2006">
              <mc:Choice xmlns:v="urn:schemas-microsoft-com:vml" Requires="v">
                <p:oleObj spid="_x0000_s177668" r:id="rId4" imgW="2667197" imgH="1295597" progId="Equation.DSMT4">
                  <p:embed/>
                </p:oleObj>
              </mc:Choice>
              <mc:Fallback>
                <p:oleObj r:id="rId4" imgW="2667197" imgH="129559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2740880"/>
                        <a:ext cx="1477516" cy="717651"/>
                      </a:xfrm>
                      <a:prstGeom prst="rect">
                        <a:avLst/>
                      </a:prstGeom>
                      <a:noFill/>
                      <a:ln>
                        <a:noFill/>
                      </a:ln>
                      <a:effectLst/>
                    </p:spPr>
                  </p:pic>
                </p:oleObj>
              </mc:Fallback>
            </mc:AlternateContent>
          </a:graphicData>
        </a:graphic>
      </p:graphicFrame>
      <p:sp>
        <p:nvSpPr>
          <p:cNvPr id="166916" name="Rectangle 3"/>
          <p:cNvSpPr>
            <a:spLocks noGrp="1" noChangeArrowheads="1"/>
          </p:cNvSpPr>
          <p:nvPr>
            <p:ph type="body" sz="half" idx="4294967295"/>
          </p:nvPr>
        </p:nvSpPr>
        <p:spPr>
          <a:xfrm>
            <a:off x="5508104" y="1628775"/>
            <a:ext cx="3529012" cy="4684713"/>
          </a:xfrm>
          <a:noFill/>
          <a:ln/>
          <a:extLst>
            <a:ext uri="{91240B29-F687-4F45-9708-019B960494DF}">
              <a14:hiddenLine xmlns:a14="http://schemas.microsoft.com/office/drawing/2010/main" w="9525" cap="flat" cmpd="sng">
                <a:solidFill>
                  <a:srgbClr val="000000"/>
                </a:solidFill>
                <a:miter lim="800000"/>
                <a:headEnd/>
                <a:tailEnd/>
              </a14:hiddenLine>
            </a:ext>
          </a:extLst>
        </p:spPr>
        <p:txBody>
          <a:bodyPr>
            <a:normAutofit/>
          </a:bodyPr>
          <a:lstStyle/>
          <a:p>
            <a:pPr marL="0" indent="0">
              <a:buClr>
                <a:srgbClr val="0033CC"/>
              </a:buClr>
              <a:buNone/>
            </a:pPr>
            <a:r>
              <a:rPr lang="zh-CN" altLang="en-US" sz="2000" dirty="0">
                <a:latin typeface="黑体" panose="02010609060101010101" pitchFamily="49" charset="-122"/>
                <a:ea typeface="黑体" panose="02010609060101010101" pitchFamily="49" charset="-122"/>
                <a:cs typeface="Times New Roman" pitchFamily="18" charset="0"/>
                <a:sym typeface="Arial" pitchFamily="34" charset="0"/>
              </a:rPr>
              <a:t>根据找到的支持矢量</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x</a:t>
            </a:r>
            <a:r>
              <a:rPr lang="en-US" altLang="zh-CN" sz="2000" i="1" baseline="-25000" dirty="0" err="1">
                <a:latin typeface="Times New Roman" panose="02020603050405020304" pitchFamily="18" charset="0"/>
                <a:ea typeface="宋体" pitchFamily="2" charset="-122"/>
                <a:cs typeface="Times New Roman" panose="02020603050405020304" pitchFamily="18" charset="0"/>
              </a:rPr>
              <a:t>i</a:t>
            </a:r>
            <a:r>
              <a:rPr lang="zh-CN" altLang="en-US" sz="2000" dirty="0">
                <a:latin typeface="黑体" panose="02010609060101010101" pitchFamily="49" charset="-122"/>
                <a:ea typeface="黑体" panose="02010609060101010101" pitchFamily="49" charset="-122"/>
                <a:cs typeface="Times New Roman" pitchFamily="18" charset="0"/>
                <a:sym typeface="Arial" pitchFamily="34" charset="0"/>
              </a:rPr>
              <a:t>及相应的</a:t>
            </a:r>
            <a:r>
              <a:rPr lang="en-US" sz="2000" dirty="0">
                <a:ea typeface="黑体" panose="02010609060101010101" pitchFamily="49" charset="-122"/>
                <a:cs typeface="Times New Roman" pitchFamily="18" charset="0"/>
                <a:sym typeface="Arial" pitchFamily="34" charset="0"/>
              </a:rPr>
              <a:t>Lagrange</a:t>
            </a:r>
            <a:r>
              <a:rPr lang="zh-CN" altLang="en-US" sz="2000" dirty="0">
                <a:latin typeface="黑体" panose="02010609060101010101" pitchFamily="49" charset="-122"/>
                <a:ea typeface="黑体" panose="02010609060101010101" pitchFamily="49" charset="-122"/>
                <a:cs typeface="Times New Roman" pitchFamily="18" charset="0"/>
                <a:sym typeface="Arial" pitchFamily="34" charset="0"/>
              </a:rPr>
              <a:t>乘子</a:t>
            </a:r>
            <a:r>
              <a:rPr lang="el-GR" altLang="en-US" sz="2000" i="1"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α</a:t>
            </a:r>
            <a:r>
              <a:rPr lang="en-US" sz="2000" i="1" baseline="-25000" dirty="0" err="1">
                <a:latin typeface="Times New Roman" panose="02020603050405020304" pitchFamily="18" charset="0"/>
                <a:ea typeface="宋体" pitchFamily="2" charset="-122"/>
                <a:cs typeface="Times New Roman" panose="02020603050405020304" pitchFamily="18" charset="0"/>
                <a:sym typeface="Arial" pitchFamily="34" charset="0"/>
              </a:rPr>
              <a:t>i</a:t>
            </a:r>
            <a:r>
              <a:rPr lang="zh-CN" altLang="en-US" sz="2000" dirty="0">
                <a:latin typeface="黑体" panose="02010609060101010101" pitchFamily="49" charset="-122"/>
                <a:ea typeface="黑体" panose="02010609060101010101" pitchFamily="49" charset="-122"/>
                <a:cs typeface="Times New Roman" pitchFamily="18" charset="0"/>
                <a:sym typeface="Arial" pitchFamily="34" charset="0"/>
              </a:rPr>
              <a:t>，计算权矢量</a:t>
            </a:r>
            <a:r>
              <a:rPr lang="en-US" sz="2000" b="1"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w</a:t>
            </a:r>
            <a:r>
              <a:rPr lang="zh-CN" altLang="en-US" sz="2000" dirty="0">
                <a:latin typeface="黑体" panose="02010609060101010101" pitchFamily="49" charset="-122"/>
                <a:ea typeface="黑体" panose="02010609060101010101" pitchFamily="49" charset="-122"/>
                <a:cs typeface="Times New Roman" pitchFamily="18" charset="0"/>
                <a:sym typeface="Arial" pitchFamily="34" charset="0"/>
              </a:rPr>
              <a:t>：</a:t>
            </a:r>
          </a:p>
        </p:txBody>
      </p:sp>
      <p:graphicFrame>
        <p:nvGraphicFramePr>
          <p:cNvPr id="166919" name="Object 7"/>
          <p:cNvGraphicFramePr>
            <a:graphicFrameLocks noGrp="1" noChangeAspect="1"/>
          </p:cNvGraphicFramePr>
          <p:nvPr>
            <p:ph sz="quarter" idx="4294967295"/>
            <p:extLst>
              <p:ext uri="{D42A27DB-BD31-4B8C-83A1-F6EECF244321}">
                <p14:modId xmlns:p14="http://schemas.microsoft.com/office/powerpoint/2010/main" val="3093661719"/>
              </p:ext>
            </p:extLst>
          </p:nvPr>
        </p:nvGraphicFramePr>
        <p:xfrm>
          <a:off x="6430963" y="4518025"/>
          <a:ext cx="1825625" cy="411163"/>
        </p:xfrm>
        <a:graphic>
          <a:graphicData uri="http://schemas.openxmlformats.org/presentationml/2006/ole">
            <mc:AlternateContent xmlns:mc="http://schemas.openxmlformats.org/markup-compatibility/2006">
              <mc:Choice xmlns:v="urn:schemas-microsoft-com:vml" Requires="v">
                <p:oleObj spid="_x0000_s177669" name="Equation" r:id="rId6" imgW="3492360" imgH="787320" progId="Equation.DSMT4">
                  <p:embed/>
                </p:oleObj>
              </mc:Choice>
              <mc:Fallback>
                <p:oleObj name="Equation" r:id="rId6" imgW="3492360" imgH="787320" progId="Equation.DSMT4">
                  <p:embed/>
                  <p:pic>
                    <p:nvPicPr>
                      <p:cNvPr id="0" name=""/>
                      <p:cNvPicPr>
                        <a:picLocks noChangeAspect="1" noChangeArrowheads="1"/>
                      </p:cNvPicPr>
                      <p:nvPr/>
                    </p:nvPicPr>
                    <p:blipFill>
                      <a:blip r:embed="rId7"/>
                      <a:srcRect/>
                      <a:stretch>
                        <a:fillRect/>
                      </a:stretch>
                    </p:blipFill>
                    <p:spPr bwMode="auto">
                      <a:xfrm>
                        <a:off x="6430963" y="4518025"/>
                        <a:ext cx="18256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18" name="Rectangle 6"/>
          <p:cNvSpPr>
            <a:spLocks noChangeArrowheads="1"/>
          </p:cNvSpPr>
          <p:nvPr/>
        </p:nvSpPr>
        <p:spPr bwMode="auto">
          <a:xfrm>
            <a:off x="5651500" y="3644900"/>
            <a:ext cx="27368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Clr>
                <a:srgbClr val="0033CC"/>
              </a:buCl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偏置</a:t>
            </a:r>
            <a:r>
              <a:rPr lang="en-US" sz="2000" b="1" dirty="0">
                <a:latin typeface="Times New Roman" panose="02020603050405020304" pitchFamily="18" charset="0"/>
                <a:ea typeface="黑体" panose="02010609060101010101" pitchFamily="49" charset="-122"/>
                <a:cs typeface="Times New Roman" panose="02020603050405020304" pitchFamily="18" charset="0"/>
              </a:rPr>
              <a:t>w</a:t>
            </a:r>
            <a:r>
              <a:rPr lang="en-US" sz="2000" baseline="-250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可以用支持矢量满足的条件求得：</a:t>
            </a:r>
          </a:p>
        </p:txBody>
      </p:sp>
      <p:graphicFrame>
        <p:nvGraphicFramePr>
          <p:cNvPr id="166921" name="Object 9"/>
          <p:cNvGraphicFramePr>
            <a:graphicFrameLocks noChangeAspect="1"/>
          </p:cNvGraphicFramePr>
          <p:nvPr>
            <p:extLst>
              <p:ext uri="{D42A27DB-BD31-4B8C-83A1-F6EECF244321}">
                <p14:modId xmlns:p14="http://schemas.microsoft.com/office/powerpoint/2010/main" val="1249541494"/>
              </p:ext>
            </p:extLst>
          </p:nvPr>
        </p:nvGraphicFramePr>
        <p:xfrm>
          <a:off x="912813" y="1924050"/>
          <a:ext cx="2998787" cy="842963"/>
        </p:xfrm>
        <a:graphic>
          <a:graphicData uri="http://schemas.openxmlformats.org/presentationml/2006/ole">
            <mc:AlternateContent xmlns:mc="http://schemas.openxmlformats.org/markup-compatibility/2006">
              <mc:Choice xmlns:v="urn:schemas-microsoft-com:vml" Requires="v">
                <p:oleObj spid="_x0000_s177670" name="Equation" r:id="rId8" imgW="4508280" imgH="1396800" progId="Equation.DSMT4">
                  <p:embed/>
                </p:oleObj>
              </mc:Choice>
              <mc:Fallback>
                <p:oleObj name="Equation" r:id="rId8" imgW="4508280" imgH="1396800" progId="Equation.DSMT4">
                  <p:embed/>
                  <p:pic>
                    <p:nvPicPr>
                      <p:cNvPr id="0" name=""/>
                      <p:cNvPicPr>
                        <a:picLocks noChangeAspect="1" noChangeArrowheads="1"/>
                      </p:cNvPicPr>
                      <p:nvPr/>
                    </p:nvPicPr>
                    <p:blipFill>
                      <a:blip r:embed="rId9"/>
                      <a:srcRect/>
                      <a:stretch>
                        <a:fillRect/>
                      </a:stretch>
                    </p:blipFill>
                    <p:spPr bwMode="auto">
                      <a:xfrm>
                        <a:off x="912813" y="1924050"/>
                        <a:ext cx="2998787"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22" name="Object 10"/>
          <p:cNvGraphicFramePr>
            <a:graphicFrameLocks/>
          </p:cNvGraphicFramePr>
          <p:nvPr>
            <p:extLst>
              <p:ext uri="{D42A27DB-BD31-4B8C-83A1-F6EECF244321}">
                <p14:modId xmlns:p14="http://schemas.microsoft.com/office/powerpoint/2010/main" val="2331816440"/>
              </p:ext>
            </p:extLst>
          </p:nvPr>
        </p:nvGraphicFramePr>
        <p:xfrm>
          <a:off x="919163" y="3346450"/>
          <a:ext cx="2841625" cy="434975"/>
        </p:xfrm>
        <a:graphic>
          <a:graphicData uri="http://schemas.openxmlformats.org/presentationml/2006/ole">
            <mc:AlternateContent xmlns:mc="http://schemas.openxmlformats.org/markup-compatibility/2006">
              <mc:Choice xmlns:v="urn:schemas-microsoft-com:vml" Requires="v">
                <p:oleObj spid="_x0000_s177671" name="Equation" r:id="rId10" imgW="4520880" imgH="761760" progId="Equation.DSMT4">
                  <p:embed/>
                </p:oleObj>
              </mc:Choice>
              <mc:Fallback>
                <p:oleObj name="Equation" r:id="rId10" imgW="4520880" imgH="761760" progId="Equation.DSMT4">
                  <p:embed/>
                  <p:pic>
                    <p:nvPicPr>
                      <p:cNvPr id="0" name=""/>
                      <p:cNvPicPr>
                        <a:picLocks noChangeArrowheads="1"/>
                      </p:cNvPicPr>
                      <p:nvPr/>
                    </p:nvPicPr>
                    <p:blipFill>
                      <a:blip r:embed="rId11"/>
                      <a:srcRect/>
                      <a:stretch>
                        <a:fillRect/>
                      </a:stretch>
                    </p:blipFill>
                    <p:spPr bwMode="auto">
                      <a:xfrm>
                        <a:off x="919163" y="3346450"/>
                        <a:ext cx="28416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23" name="Object 11"/>
          <p:cNvGraphicFramePr>
            <a:graphicFrameLocks/>
          </p:cNvGraphicFramePr>
          <p:nvPr>
            <p:extLst>
              <p:ext uri="{D42A27DB-BD31-4B8C-83A1-F6EECF244321}">
                <p14:modId xmlns:p14="http://schemas.microsoft.com/office/powerpoint/2010/main" val="1942780541"/>
              </p:ext>
            </p:extLst>
          </p:nvPr>
        </p:nvGraphicFramePr>
        <p:xfrm>
          <a:off x="900113" y="4585568"/>
          <a:ext cx="3167062" cy="355600"/>
        </p:xfrm>
        <a:graphic>
          <a:graphicData uri="http://schemas.openxmlformats.org/presentationml/2006/ole">
            <mc:AlternateContent xmlns:mc="http://schemas.openxmlformats.org/markup-compatibility/2006">
              <mc:Choice xmlns:v="urn:schemas-microsoft-com:vml" Requires="v">
                <p:oleObj spid="_x0000_s177672" r:id="rId12" imgW="4308797" imgH="750197" progId="Equation.DSMT4">
                  <p:embed/>
                </p:oleObj>
              </mc:Choice>
              <mc:Fallback>
                <p:oleObj r:id="rId12" imgW="4308797" imgH="750197" progId="Equation.DSMT4">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0113" y="4585568"/>
                        <a:ext cx="31670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6812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a:xfrm>
            <a:off x="421743" y="1397496"/>
            <a:ext cx="8229600" cy="5703912"/>
          </a:xfrm>
        </p:spPr>
        <p:txBody>
          <a:bodyPr>
            <a:noAutofit/>
          </a:bodyPr>
          <a:lstStyle/>
          <a:p>
            <a:r>
              <a:rPr lang="zh-CN" altLang="en-US" sz="2800">
                <a:solidFill>
                  <a:srgbClr val="C00000"/>
                </a:solidFill>
              </a:rPr>
              <a:t>新手作业</a:t>
            </a:r>
            <a:r>
              <a:rPr lang="zh-CN" altLang="en-US" sz="2800" dirty="0">
                <a:solidFill>
                  <a:srgbClr val="C00000"/>
                </a:solidFill>
              </a:rPr>
              <a:t>：</a:t>
            </a:r>
            <a:r>
              <a:rPr lang="zh-CN" altLang="en-US" sz="2400" dirty="0"/>
              <a:t>SVM具有重要的理论及应用价值，</a:t>
            </a:r>
            <a:r>
              <a:rPr lang="zh-CN" altLang="en-US" sz="2400"/>
              <a:t>请完成：</a:t>
            </a:r>
            <a:br>
              <a:rPr lang="en-US" altLang="zh-CN" sz="2400" dirty="0"/>
            </a:br>
            <a:br>
              <a:rPr lang="en-US" altLang="zh-CN" sz="2400" dirty="0"/>
            </a:br>
            <a:r>
              <a:rPr lang="en-US" altLang="zh-CN" sz="2400" dirty="0"/>
              <a:t>1</a:t>
            </a:r>
            <a:r>
              <a:rPr lang="zh-CN" altLang="en-US" sz="2400" dirty="0"/>
              <a:t>，</a:t>
            </a:r>
            <a:r>
              <a:rPr lang="en-US" altLang="zh-CN" sz="2400" dirty="0"/>
              <a:t>SVM </a:t>
            </a:r>
            <a:r>
              <a:rPr lang="zh-CN" altLang="en-US" sz="2400" dirty="0"/>
              <a:t>中“最优分类面”的基本思想及数学模型 。</a:t>
            </a:r>
            <a:br>
              <a:rPr lang="en-US" altLang="zh-CN" sz="2400" dirty="0"/>
            </a:br>
            <a:r>
              <a:rPr lang="en-US" altLang="zh-CN" sz="2400" dirty="0"/>
              <a:t>2</a:t>
            </a:r>
            <a:r>
              <a:rPr lang="zh-CN" altLang="en-US" sz="2400" dirty="0"/>
              <a:t>，什么是对偶问题？如何理解以下公式：</a:t>
            </a:r>
            <a:br>
              <a:rPr lang="en-US" altLang="zh-CN" sz="2400" dirty="0"/>
            </a:br>
            <a:br>
              <a:rPr lang="en-US" altLang="zh-CN" sz="2400" dirty="0"/>
            </a:br>
            <a:br>
              <a:rPr lang="en-US" altLang="zh-CN" sz="2400" dirty="0"/>
            </a:br>
            <a:r>
              <a:rPr lang="en-US" altLang="zh-CN" sz="2400" dirty="0"/>
              <a:t>3</a:t>
            </a:r>
            <a:r>
              <a:rPr lang="zh-CN" altLang="en-US" sz="2400" dirty="0"/>
              <a:t>，参考</a:t>
            </a:r>
            <a:r>
              <a:rPr lang="en-US" altLang="zh-CN" sz="2400" dirty="0"/>
              <a:t>PPT</a:t>
            </a:r>
            <a:r>
              <a:rPr lang="zh-CN" altLang="en-US" sz="2400" dirty="0"/>
              <a:t>及相关书籍，完成从原始优化问题到对偶问题的推导。</a:t>
            </a:r>
            <a:br>
              <a:rPr lang="en-US" altLang="zh-CN" sz="2400" dirty="0"/>
            </a:br>
            <a:br>
              <a:rPr lang="en-US" altLang="zh-CN" sz="2400" dirty="0"/>
            </a:br>
            <a:br>
              <a:rPr lang="en-US" altLang="zh-CN" sz="2400" dirty="0"/>
            </a:br>
            <a:br>
              <a:rPr lang="en-US" altLang="zh-CN" sz="2400" dirty="0"/>
            </a:br>
            <a:br>
              <a:rPr lang="en-US" altLang="zh-CN" sz="2400" dirty="0"/>
            </a:br>
            <a:br>
              <a:rPr lang="en-US" altLang="zh-CN" sz="2400" dirty="0"/>
            </a:br>
            <a:br>
              <a:rPr lang="en-US" altLang="zh-CN" sz="2400" dirty="0"/>
            </a:br>
            <a:r>
              <a:rPr lang="en-US" altLang="zh-CN" sz="2400" dirty="0"/>
              <a:t> 4</a:t>
            </a:r>
            <a:r>
              <a:rPr lang="zh-CN" altLang="en-US" sz="2400" dirty="0"/>
              <a:t>，</a:t>
            </a:r>
            <a:r>
              <a:rPr lang="zh-CN" altLang="en-US" sz="2400" dirty="0">
                <a:latin typeface="微软雅黑" panose="020B0503020204020204" pitchFamily="34" charset="-122"/>
                <a:ea typeface="微软雅黑" panose="020B0503020204020204" pitchFamily="34" charset="-122"/>
              </a:rPr>
              <a:t>转化为</a:t>
            </a:r>
            <a:r>
              <a:rPr lang="zh-CN" altLang="zh-CN" sz="2400" dirty="0">
                <a:latin typeface="微软雅黑" panose="020B0503020204020204" pitchFamily="34" charset="-122"/>
                <a:ea typeface="微软雅黑" panose="020B0503020204020204" pitchFamily="34" charset="-122"/>
              </a:rPr>
              <a:t>对偶问题</a:t>
            </a:r>
            <a:r>
              <a:rPr lang="zh-CN" altLang="en-US" sz="2400" dirty="0">
                <a:latin typeface="微软雅黑" panose="020B0503020204020204" pitchFamily="34" charset="-122"/>
                <a:ea typeface="微软雅黑" panose="020B0503020204020204" pitchFamily="34" charset="-122"/>
              </a:rPr>
              <a:t>后，有哪些优点？</a:t>
            </a:r>
            <a:br>
              <a:rPr lang="zh-CN" altLang="en-US" sz="2400" dirty="0">
                <a:latin typeface="微软雅黑" panose="020B0503020204020204" pitchFamily="34" charset="-122"/>
                <a:ea typeface="微软雅黑" panose="020B0503020204020204" pitchFamily="34" charset="-122"/>
              </a:rPr>
            </a:br>
            <a:br>
              <a:rPr lang="en-US" altLang="zh-CN" sz="2400" dirty="0"/>
            </a:br>
            <a:br>
              <a:rPr lang="en-US" altLang="zh-CN" sz="2400" dirty="0"/>
            </a:br>
            <a:br>
              <a:rPr lang="en-US" altLang="zh-CN" sz="2400" dirty="0"/>
            </a:br>
            <a:br>
              <a:rPr lang="zh-CN" altLang="en-US" sz="2400" dirty="0"/>
            </a:br>
            <a:endParaRPr lang="zh-CN" altLang="en-US" sz="2400" dirty="0"/>
          </a:p>
        </p:txBody>
      </p:sp>
      <p:graphicFrame>
        <p:nvGraphicFramePr>
          <p:cNvPr id="14" name="对象 13"/>
          <p:cNvGraphicFramePr>
            <a:graphicFrameLocks noChangeAspect="1"/>
          </p:cNvGraphicFramePr>
          <p:nvPr>
            <p:extLst>
              <p:ext uri="{D42A27DB-BD31-4B8C-83A1-F6EECF244321}">
                <p14:modId xmlns:p14="http://schemas.microsoft.com/office/powerpoint/2010/main" val="2004904693"/>
              </p:ext>
            </p:extLst>
          </p:nvPr>
        </p:nvGraphicFramePr>
        <p:xfrm>
          <a:off x="2018812" y="2136515"/>
          <a:ext cx="4392488" cy="714829"/>
        </p:xfrm>
        <a:graphic>
          <a:graphicData uri="http://schemas.openxmlformats.org/presentationml/2006/ole">
            <mc:AlternateContent xmlns:mc="http://schemas.openxmlformats.org/markup-compatibility/2006">
              <mc:Choice xmlns:v="urn:schemas-microsoft-com:vml" Requires="v">
                <p:oleObj spid="_x0000_s396382" name="Equation" r:id="rId4" imgW="2158920" imgH="355320" progId="Equation.DSMT4">
                  <p:embed/>
                </p:oleObj>
              </mc:Choice>
              <mc:Fallback>
                <p:oleObj name="Equation" r:id="rId4" imgW="2158920" imgH="355320" progId="Equation.DSMT4">
                  <p:embed/>
                  <p:pic>
                    <p:nvPicPr>
                      <p:cNvPr id="0" name=""/>
                      <p:cNvPicPr>
                        <a:picLocks noChangeAspect="1" noChangeArrowheads="1"/>
                      </p:cNvPicPr>
                      <p:nvPr/>
                    </p:nvPicPr>
                    <p:blipFill>
                      <a:blip r:embed="rId5"/>
                      <a:srcRect/>
                      <a:stretch>
                        <a:fillRect/>
                      </a:stretch>
                    </p:blipFill>
                    <p:spPr bwMode="auto">
                      <a:xfrm>
                        <a:off x="2018812" y="2136515"/>
                        <a:ext cx="4392488" cy="714829"/>
                      </a:xfrm>
                      <a:prstGeom prst="rect">
                        <a:avLst/>
                      </a:prstGeom>
                      <a:noFill/>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05602677"/>
              </p:ext>
            </p:extLst>
          </p:nvPr>
        </p:nvGraphicFramePr>
        <p:xfrm>
          <a:off x="306388" y="3760788"/>
          <a:ext cx="3770312" cy="1252537"/>
        </p:xfrm>
        <a:graphic>
          <a:graphicData uri="http://schemas.openxmlformats.org/presentationml/2006/ole">
            <mc:AlternateContent xmlns:mc="http://schemas.openxmlformats.org/markup-compatibility/2006">
              <mc:Choice xmlns:v="urn:schemas-microsoft-com:vml" Requires="v">
                <p:oleObj spid="_x0000_s396383" name="Equation" r:id="rId6" imgW="1803240" imgH="609480" progId="Equation.DSMT4">
                  <p:embed/>
                </p:oleObj>
              </mc:Choice>
              <mc:Fallback>
                <p:oleObj name="Equation" r:id="rId6" imgW="1803240" imgH="609480" progId="Equation.DSMT4">
                  <p:embed/>
                  <p:pic>
                    <p:nvPicPr>
                      <p:cNvPr id="0" name="Object 3"/>
                      <p:cNvPicPr>
                        <a:picLocks noChangeAspect="1" noChangeArrowheads="1"/>
                      </p:cNvPicPr>
                      <p:nvPr/>
                    </p:nvPicPr>
                    <p:blipFill>
                      <a:blip r:embed="rId7"/>
                      <a:srcRect/>
                      <a:stretch>
                        <a:fillRect/>
                      </a:stretch>
                    </p:blipFill>
                    <p:spPr bwMode="auto">
                      <a:xfrm>
                        <a:off x="306388" y="3760788"/>
                        <a:ext cx="3770312" cy="1252537"/>
                      </a:xfrm>
                      <a:prstGeom prst="rect">
                        <a:avLst/>
                      </a:prstGeom>
                      <a:noFill/>
                    </p:spPr>
                  </p:pic>
                </p:oleObj>
              </mc:Fallback>
            </mc:AlternateContent>
          </a:graphicData>
        </a:graphic>
      </p:graphicFrame>
      <p:sp>
        <p:nvSpPr>
          <p:cNvPr id="6" name="Rectangle 6"/>
          <p:cNvSpPr>
            <a:spLocks noChangeArrowheads="1"/>
          </p:cNvSpPr>
          <p:nvPr/>
        </p:nvSpPr>
        <p:spPr bwMode="auto">
          <a:xfrm>
            <a:off x="5292080" y="480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301979584"/>
              </p:ext>
            </p:extLst>
          </p:nvPr>
        </p:nvGraphicFramePr>
        <p:xfrm>
          <a:off x="4619625" y="3752850"/>
          <a:ext cx="4279900" cy="1911350"/>
        </p:xfrm>
        <a:graphic>
          <a:graphicData uri="http://schemas.openxmlformats.org/presentationml/2006/ole">
            <mc:AlternateContent xmlns:mc="http://schemas.openxmlformats.org/markup-compatibility/2006">
              <mc:Choice xmlns:v="urn:schemas-microsoft-com:vml" Requires="v">
                <p:oleObj spid="_x0000_s396384" name="Equation" r:id="rId8" imgW="2197080" imgH="990360" progId="Equation.DSMT4">
                  <p:embed/>
                </p:oleObj>
              </mc:Choice>
              <mc:Fallback>
                <p:oleObj name="Equation" r:id="rId8" imgW="2197080" imgH="990360" progId="Equation.DSMT4">
                  <p:embed/>
                  <p:pic>
                    <p:nvPicPr>
                      <p:cNvPr id="0" name="Object 5"/>
                      <p:cNvPicPr>
                        <a:picLocks noChangeAspect="1" noChangeArrowheads="1"/>
                      </p:cNvPicPr>
                      <p:nvPr/>
                    </p:nvPicPr>
                    <p:blipFill>
                      <a:blip r:embed="rId9"/>
                      <a:srcRect/>
                      <a:stretch>
                        <a:fillRect/>
                      </a:stretch>
                    </p:blipFill>
                    <p:spPr bwMode="auto">
                      <a:xfrm>
                        <a:off x="4619625" y="3752850"/>
                        <a:ext cx="4279900" cy="1911350"/>
                      </a:xfrm>
                      <a:prstGeom prst="rect">
                        <a:avLst/>
                      </a:prstGeom>
                      <a:noFill/>
                    </p:spPr>
                  </p:pic>
                </p:oleObj>
              </mc:Fallback>
            </mc:AlternateContent>
          </a:graphicData>
        </a:graphic>
      </p:graphicFrame>
      <p:cxnSp>
        <p:nvCxnSpPr>
          <p:cNvPr id="9" name="直接箭头连接符 8"/>
          <p:cNvCxnSpPr/>
          <p:nvPr/>
        </p:nvCxnSpPr>
        <p:spPr>
          <a:xfrm>
            <a:off x="3963028" y="4337910"/>
            <a:ext cx="50405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966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2411413" y="1052513"/>
            <a:ext cx="64817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0">
                <a:latin typeface="微软雅黑" panose="020B0503020204020204" pitchFamily="34" charset="-122"/>
                <a:ea typeface="微软雅黑" panose="020B0503020204020204" pitchFamily="34" charset="-122"/>
              </a:rPr>
              <a:t>样本集：</a:t>
            </a:r>
          </a:p>
        </p:txBody>
      </p:sp>
      <p:sp>
        <p:nvSpPr>
          <p:cNvPr id="34818" name="Rectangle 2"/>
          <p:cNvSpPr>
            <a:spLocks noGrp="1" noChangeArrowheads="1"/>
          </p:cNvSpPr>
          <p:nvPr>
            <p:ph type="title"/>
          </p:nvPr>
        </p:nvSpPr>
        <p:spPr>
          <a:xfrm>
            <a:off x="439113" y="358775"/>
            <a:ext cx="7148268" cy="633412"/>
          </a:xfrm>
        </p:spPr>
        <p:txBody>
          <a:bodyPr>
            <a:noAutofit/>
          </a:bodyPr>
          <a:lstStyle/>
          <a:p>
            <a:pPr algn="l"/>
            <a:r>
              <a:rPr lang="zh-CN" altLang="en-US" sz="2800">
                <a:solidFill>
                  <a:srgbClr val="C00000"/>
                </a:solidFill>
                <a:latin typeface="微软雅黑" panose="020B0503020204020204" pitchFamily="34" charset="-122"/>
                <a:ea typeface="微软雅黑" panose="020B0503020204020204" pitchFamily="34" charset="-122"/>
              </a:rPr>
              <a:t>高手作业：</a:t>
            </a:r>
            <a:r>
              <a:rPr lang="zh-CN" altLang="en-US" sz="2800">
                <a:latin typeface="微软雅黑" panose="020B0503020204020204" pitchFamily="34" charset="-122"/>
                <a:ea typeface="微软雅黑" panose="020B0503020204020204" pitchFamily="34" charset="-122"/>
              </a:rPr>
              <a:t>包含点集合的最小超球体</a:t>
            </a:r>
          </a:p>
        </p:txBody>
      </p:sp>
      <p:graphicFrame>
        <p:nvGraphicFramePr>
          <p:cNvPr id="34819" name="Object 3"/>
          <p:cNvGraphicFramePr>
            <a:graphicFrameLocks noChangeAspect="1"/>
          </p:cNvGraphicFramePr>
          <p:nvPr>
            <p:extLst>
              <p:ext uri="{D42A27DB-BD31-4B8C-83A1-F6EECF244321}">
                <p14:modId xmlns:p14="http://schemas.microsoft.com/office/powerpoint/2010/main" val="1399789234"/>
              </p:ext>
            </p:extLst>
          </p:nvPr>
        </p:nvGraphicFramePr>
        <p:xfrm>
          <a:off x="3575049" y="1027300"/>
          <a:ext cx="2138363" cy="534987"/>
        </p:xfrm>
        <a:graphic>
          <a:graphicData uri="http://schemas.openxmlformats.org/presentationml/2006/ole">
            <mc:AlternateContent xmlns:mc="http://schemas.openxmlformats.org/markup-compatibility/2006">
              <mc:Choice xmlns:v="urn:schemas-microsoft-com:vml" Requires="v">
                <p:oleObj spid="_x0000_s404583" name="Equation" r:id="rId3" imgW="2082600" imgH="520560" progId="Equation.DSMT4">
                  <p:embed/>
                </p:oleObj>
              </mc:Choice>
              <mc:Fallback>
                <p:oleObj name="Equation" r:id="rId3" imgW="2082600" imgH="520560" progId="Equation.DSMT4">
                  <p:embed/>
                  <p:pic>
                    <p:nvPicPr>
                      <p:cNvPr id="34819" name="Object 3"/>
                      <p:cNvPicPr>
                        <a:picLocks noChangeAspect="1" noChangeArrowheads="1"/>
                      </p:cNvPicPr>
                      <p:nvPr/>
                    </p:nvPicPr>
                    <p:blipFill>
                      <a:blip r:embed="rId4"/>
                      <a:srcRect/>
                      <a:stretch>
                        <a:fillRect/>
                      </a:stretch>
                    </p:blipFill>
                    <p:spPr bwMode="auto">
                      <a:xfrm>
                        <a:off x="3575049" y="1027300"/>
                        <a:ext cx="2138363"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1" name="Oval 5"/>
          <p:cNvSpPr>
            <a:spLocks noChangeArrowheads="1"/>
          </p:cNvSpPr>
          <p:nvPr/>
        </p:nvSpPr>
        <p:spPr bwMode="auto">
          <a:xfrm>
            <a:off x="250825" y="1916113"/>
            <a:ext cx="73025" cy="7302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22" name="Oval 6"/>
          <p:cNvSpPr>
            <a:spLocks noChangeArrowheads="1"/>
          </p:cNvSpPr>
          <p:nvPr/>
        </p:nvSpPr>
        <p:spPr bwMode="auto">
          <a:xfrm>
            <a:off x="393700" y="1339850"/>
            <a:ext cx="73025" cy="7302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23" name="Oval 7"/>
          <p:cNvSpPr>
            <a:spLocks noChangeArrowheads="1"/>
          </p:cNvSpPr>
          <p:nvPr/>
        </p:nvSpPr>
        <p:spPr bwMode="auto">
          <a:xfrm>
            <a:off x="1403350" y="1844675"/>
            <a:ext cx="73025" cy="7302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24" name="Oval 8"/>
          <p:cNvSpPr>
            <a:spLocks noChangeArrowheads="1"/>
          </p:cNvSpPr>
          <p:nvPr/>
        </p:nvSpPr>
        <p:spPr bwMode="auto">
          <a:xfrm>
            <a:off x="754063" y="1700213"/>
            <a:ext cx="73025" cy="7302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25" name="Oval 9"/>
          <p:cNvSpPr>
            <a:spLocks noChangeArrowheads="1"/>
          </p:cNvSpPr>
          <p:nvPr/>
        </p:nvSpPr>
        <p:spPr bwMode="auto">
          <a:xfrm>
            <a:off x="969963" y="1196975"/>
            <a:ext cx="73025" cy="7302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26" name="Oval 10"/>
          <p:cNvSpPr>
            <a:spLocks noChangeArrowheads="1"/>
          </p:cNvSpPr>
          <p:nvPr/>
        </p:nvSpPr>
        <p:spPr bwMode="auto">
          <a:xfrm>
            <a:off x="1114425" y="2563813"/>
            <a:ext cx="73025" cy="7302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27" name="Oval 11"/>
          <p:cNvSpPr>
            <a:spLocks noChangeArrowheads="1"/>
          </p:cNvSpPr>
          <p:nvPr/>
        </p:nvSpPr>
        <p:spPr bwMode="auto">
          <a:xfrm>
            <a:off x="1762125" y="1412875"/>
            <a:ext cx="73025" cy="7302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28" name="Oval 12"/>
          <p:cNvSpPr>
            <a:spLocks noChangeArrowheads="1"/>
          </p:cNvSpPr>
          <p:nvPr/>
        </p:nvSpPr>
        <p:spPr bwMode="auto">
          <a:xfrm>
            <a:off x="736600" y="2203450"/>
            <a:ext cx="73025" cy="7302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29" name="Oval 13"/>
          <p:cNvSpPr>
            <a:spLocks noChangeArrowheads="1"/>
          </p:cNvSpPr>
          <p:nvPr/>
        </p:nvSpPr>
        <p:spPr bwMode="auto">
          <a:xfrm>
            <a:off x="969963" y="2060575"/>
            <a:ext cx="73025" cy="73025"/>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Oval 14"/>
          <p:cNvSpPr>
            <a:spLocks noChangeArrowheads="1"/>
          </p:cNvSpPr>
          <p:nvPr/>
        </p:nvSpPr>
        <p:spPr bwMode="auto">
          <a:xfrm>
            <a:off x="293688" y="1052513"/>
            <a:ext cx="1581150" cy="1581150"/>
          </a:xfrm>
          <a:prstGeom prst="ellipse">
            <a:avLst/>
          </a:prstGeom>
          <a:noFill/>
          <a:ln w="9525">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1" name="Rectangle 15"/>
          <p:cNvSpPr>
            <a:spLocks noChangeArrowheads="1"/>
          </p:cNvSpPr>
          <p:nvPr/>
        </p:nvSpPr>
        <p:spPr bwMode="auto">
          <a:xfrm>
            <a:off x="2403475" y="1569120"/>
            <a:ext cx="64896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2400" b="0">
                <a:latin typeface="微软雅黑" panose="020B0503020204020204" pitchFamily="34" charset="-122"/>
                <a:ea typeface="微软雅黑" panose="020B0503020204020204" pitchFamily="34" charset="-122"/>
              </a:rPr>
              <a:t>寻找一个包含所有样本的最小超球体：  </a:t>
            </a:r>
          </a:p>
        </p:txBody>
      </p:sp>
      <p:sp>
        <p:nvSpPr>
          <p:cNvPr id="34832" name="Line 16"/>
          <p:cNvSpPr>
            <a:spLocks noChangeShapeType="1"/>
          </p:cNvSpPr>
          <p:nvPr/>
        </p:nvSpPr>
        <p:spPr bwMode="auto">
          <a:xfrm>
            <a:off x="1114425" y="1844675"/>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833" name="Line 17"/>
          <p:cNvSpPr>
            <a:spLocks noChangeShapeType="1"/>
          </p:cNvSpPr>
          <p:nvPr/>
        </p:nvSpPr>
        <p:spPr bwMode="auto">
          <a:xfrm flipV="1">
            <a:off x="1114425" y="1196975"/>
            <a:ext cx="360363" cy="647700"/>
          </a:xfrm>
          <a:prstGeom prst="line">
            <a:avLst/>
          </a:prstGeom>
          <a:noFill/>
          <a:ln w="9525">
            <a:solidFill>
              <a:srgbClr val="00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34834" name="Object 18"/>
          <p:cNvGraphicFramePr>
            <a:graphicFrameLocks noChangeAspect="1"/>
          </p:cNvGraphicFramePr>
          <p:nvPr>
            <p:extLst>
              <p:ext uri="{D42A27DB-BD31-4B8C-83A1-F6EECF244321}">
                <p14:modId xmlns:p14="http://schemas.microsoft.com/office/powerpoint/2010/main" val="3780395182"/>
              </p:ext>
            </p:extLst>
          </p:nvPr>
        </p:nvGraphicFramePr>
        <p:xfrm>
          <a:off x="1336675" y="1484313"/>
          <a:ext cx="203200" cy="228600"/>
        </p:xfrm>
        <a:graphic>
          <a:graphicData uri="http://schemas.openxmlformats.org/presentationml/2006/ole">
            <mc:AlternateContent xmlns:mc="http://schemas.openxmlformats.org/markup-compatibility/2006">
              <mc:Choice xmlns:v="urn:schemas-microsoft-com:vml" Requires="v">
                <p:oleObj spid="_x0000_s404584" name="Equation" r:id="rId5" imgW="203040" imgH="228600" progId="Equation.DSMT4">
                  <p:embed/>
                </p:oleObj>
              </mc:Choice>
              <mc:Fallback>
                <p:oleObj name="Equation" r:id="rId5" imgW="203040" imgH="228600" progId="Equation.DSMT4">
                  <p:embed/>
                  <p:pic>
                    <p:nvPicPr>
                      <p:cNvPr id="34834"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6675" y="1484313"/>
                        <a:ext cx="203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5" name="Object 19"/>
          <p:cNvGraphicFramePr>
            <a:graphicFrameLocks noChangeAspect="1"/>
          </p:cNvGraphicFramePr>
          <p:nvPr>
            <p:extLst>
              <p:ext uri="{D42A27DB-BD31-4B8C-83A1-F6EECF244321}">
                <p14:modId xmlns:p14="http://schemas.microsoft.com/office/powerpoint/2010/main" val="521360794"/>
              </p:ext>
            </p:extLst>
          </p:nvPr>
        </p:nvGraphicFramePr>
        <p:xfrm>
          <a:off x="852488" y="1735138"/>
          <a:ext cx="190500" cy="254000"/>
        </p:xfrm>
        <a:graphic>
          <a:graphicData uri="http://schemas.openxmlformats.org/presentationml/2006/ole">
            <mc:AlternateContent xmlns:mc="http://schemas.openxmlformats.org/markup-compatibility/2006">
              <mc:Choice xmlns:v="urn:schemas-microsoft-com:vml" Requires="v">
                <p:oleObj spid="_x0000_s404585" name="Equation" r:id="rId7" imgW="190440" imgH="253800" progId="Equation.DSMT4">
                  <p:embed/>
                </p:oleObj>
              </mc:Choice>
              <mc:Fallback>
                <p:oleObj name="Equation" r:id="rId7" imgW="190440" imgH="253800" progId="Equation.DSMT4">
                  <p:embed/>
                  <p:pic>
                    <p:nvPicPr>
                      <p:cNvPr id="34835"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488" y="1735138"/>
                        <a:ext cx="1905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6" name="Object 20"/>
          <p:cNvGraphicFramePr>
            <a:graphicFrameLocks noChangeAspect="1"/>
          </p:cNvGraphicFramePr>
          <p:nvPr>
            <p:extLst>
              <p:ext uri="{D42A27DB-BD31-4B8C-83A1-F6EECF244321}">
                <p14:modId xmlns:p14="http://schemas.microsoft.com/office/powerpoint/2010/main" val="2376701996"/>
              </p:ext>
            </p:extLst>
          </p:nvPr>
        </p:nvGraphicFramePr>
        <p:xfrm>
          <a:off x="2695575" y="2126320"/>
          <a:ext cx="1435100" cy="547688"/>
        </p:xfrm>
        <a:graphic>
          <a:graphicData uri="http://schemas.openxmlformats.org/presentationml/2006/ole">
            <mc:AlternateContent xmlns:mc="http://schemas.openxmlformats.org/markup-compatibility/2006">
              <mc:Choice xmlns:v="urn:schemas-microsoft-com:vml" Requires="v">
                <p:oleObj spid="_x0000_s404586" name="Equation" r:id="rId9" imgW="1396800" imgH="533160" progId="Equation.DSMT4">
                  <p:embed/>
                </p:oleObj>
              </mc:Choice>
              <mc:Fallback>
                <p:oleObj name="Equation" r:id="rId9" imgW="1396800" imgH="533160" progId="Equation.DSMT4">
                  <p:embed/>
                  <p:pic>
                    <p:nvPicPr>
                      <p:cNvPr id="34836"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5575" y="2126320"/>
                        <a:ext cx="14351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7" name="Object 21"/>
          <p:cNvGraphicFramePr>
            <a:graphicFrameLocks noChangeAspect="1"/>
          </p:cNvGraphicFramePr>
          <p:nvPr>
            <p:extLst>
              <p:ext uri="{D42A27DB-BD31-4B8C-83A1-F6EECF244321}">
                <p14:modId xmlns:p14="http://schemas.microsoft.com/office/powerpoint/2010/main" val="3950266622"/>
              </p:ext>
            </p:extLst>
          </p:nvPr>
        </p:nvGraphicFramePr>
        <p:xfrm>
          <a:off x="2672580" y="2734232"/>
          <a:ext cx="3119438" cy="612775"/>
        </p:xfrm>
        <a:graphic>
          <a:graphicData uri="http://schemas.openxmlformats.org/presentationml/2006/ole">
            <mc:AlternateContent xmlns:mc="http://schemas.openxmlformats.org/markup-compatibility/2006">
              <mc:Choice xmlns:v="urn:schemas-microsoft-com:vml" Requires="v">
                <p:oleObj spid="_x0000_s404587" name="Equation" r:id="rId11" imgW="3035160" imgH="596880" progId="Equation.DSMT4">
                  <p:embed/>
                </p:oleObj>
              </mc:Choice>
              <mc:Fallback>
                <p:oleObj name="Equation" r:id="rId11" imgW="3035160" imgH="596880" progId="Equation.DSMT4">
                  <p:embed/>
                  <p:pic>
                    <p:nvPicPr>
                      <p:cNvPr id="34837" name="Object 21"/>
                      <p:cNvPicPr>
                        <a:picLocks noChangeAspect="1" noChangeArrowheads="1"/>
                      </p:cNvPicPr>
                      <p:nvPr/>
                    </p:nvPicPr>
                    <p:blipFill>
                      <a:blip r:embed="rId12"/>
                      <a:srcRect/>
                      <a:stretch>
                        <a:fillRect/>
                      </a:stretch>
                    </p:blipFill>
                    <p:spPr bwMode="auto">
                      <a:xfrm>
                        <a:off x="2672580" y="2734232"/>
                        <a:ext cx="3119438"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Rectangle 2"/>
          <p:cNvSpPr txBox="1">
            <a:spLocks noChangeArrowheads="1"/>
          </p:cNvSpPr>
          <p:nvPr/>
        </p:nvSpPr>
        <p:spPr>
          <a:xfrm>
            <a:off x="587868" y="4007968"/>
            <a:ext cx="8112724" cy="63341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1"/>
                </a:solidFill>
                <a:latin typeface="+mj-lt"/>
                <a:ea typeface="黑体" pitchFamily="2" charset="-122"/>
                <a:cs typeface="+mj-cs"/>
              </a:defRPr>
            </a:lvl1pPr>
          </a:lstStyle>
          <a:p>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，仿照本章</a:t>
            </a:r>
            <a:r>
              <a:rPr lang="en-US" altLang="zh-CN" sz="2400">
                <a:latin typeface="微软雅黑" panose="020B0503020204020204" pitchFamily="34" charset="-122"/>
                <a:ea typeface="微软雅黑" panose="020B0503020204020204" pitchFamily="34" charset="-122"/>
              </a:rPr>
              <a:t>SVM</a:t>
            </a:r>
            <a:r>
              <a:rPr lang="zh-CN" altLang="en-US" sz="2400">
                <a:latin typeface="微软雅黑" panose="020B0503020204020204" pitchFamily="34" charset="-122"/>
                <a:ea typeface="微软雅黑" panose="020B0503020204020204" pitchFamily="34" charset="-122"/>
              </a:rPr>
              <a:t>的推导，构建</a:t>
            </a:r>
            <a:r>
              <a:rPr lang="en-US" altLang="zh-CN" sz="2400">
                <a:latin typeface="微软雅黑" panose="020B0503020204020204" pitchFamily="34" charset="-122"/>
                <a:ea typeface="微软雅黑" panose="020B0503020204020204" pitchFamily="34" charset="-122"/>
              </a:rPr>
              <a:t>Lagrange</a:t>
            </a:r>
            <a:r>
              <a:rPr lang="zh-CN" altLang="en-US" sz="2400">
                <a:latin typeface="微软雅黑" panose="020B0503020204020204" pitchFamily="34" charset="-122"/>
                <a:ea typeface="微软雅黑" panose="020B0503020204020204" pitchFamily="34" charset="-122"/>
              </a:rPr>
              <a:t>函数</a:t>
            </a:r>
            <a:endParaRPr lang="en-US" altLang="zh-CN" sz="2400">
              <a:latin typeface="微软雅黑" panose="020B0503020204020204" pitchFamily="34" charset="-122"/>
              <a:ea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endParaRPr>
          </a:p>
          <a:p>
            <a:endParaRPr lang="zh-CN" altLang="en-US" sz="2800">
              <a:latin typeface="微软雅黑" panose="020B0503020204020204" pitchFamily="34" charset="-122"/>
              <a:ea typeface="微软雅黑" panose="020B0503020204020204" pitchFamily="34" charset="-122"/>
            </a:endParaRPr>
          </a:p>
          <a:p>
            <a:pPr>
              <a:lnSpc>
                <a:spcPct val="150000"/>
              </a:lnSpc>
            </a:pPr>
            <a:r>
              <a:rPr lang="zh-CN" altLang="en-US" sz="2400">
                <a:latin typeface="微软雅黑" panose="020B0503020204020204" pitchFamily="34" charset="-122"/>
                <a:ea typeface="微软雅黑" panose="020B0503020204020204" pitchFamily="34" charset="-122"/>
              </a:rPr>
              <a:t>     推导其关于    的凸二次规划形式。</a:t>
            </a:r>
            <a:endParaRPr lang="zh-CN" altLang="en-US" sz="2800">
              <a:latin typeface="微软雅黑" panose="020B0503020204020204" pitchFamily="34" charset="-122"/>
              <a:ea typeface="微软雅黑" panose="020B0503020204020204" pitchFamily="34" charset="-122"/>
            </a:endParaRPr>
          </a:p>
        </p:txBody>
      </p:sp>
      <p:graphicFrame>
        <p:nvGraphicFramePr>
          <p:cNvPr id="31" name="Object 22"/>
          <p:cNvGraphicFramePr>
            <a:graphicFrameLocks noChangeAspect="1"/>
          </p:cNvGraphicFramePr>
          <p:nvPr>
            <p:extLst>
              <p:ext uri="{D42A27DB-BD31-4B8C-83A1-F6EECF244321}">
                <p14:modId xmlns:p14="http://schemas.microsoft.com/office/powerpoint/2010/main" val="420727788"/>
              </p:ext>
            </p:extLst>
          </p:nvPr>
        </p:nvGraphicFramePr>
        <p:xfrm>
          <a:off x="1631950" y="3814763"/>
          <a:ext cx="5570538" cy="1003300"/>
        </p:xfrm>
        <a:graphic>
          <a:graphicData uri="http://schemas.openxmlformats.org/presentationml/2006/ole">
            <mc:AlternateContent xmlns:mc="http://schemas.openxmlformats.org/markup-compatibility/2006">
              <mc:Choice xmlns:v="urn:schemas-microsoft-com:vml" Requires="v">
                <p:oleObj spid="_x0000_s404588" name="Equation" r:id="rId13" imgW="5422680" imgH="977760" progId="Equation.DSMT4">
                  <p:embed/>
                </p:oleObj>
              </mc:Choice>
              <mc:Fallback>
                <p:oleObj name="Equation" r:id="rId13" imgW="5422680" imgH="977760" progId="Equation.DSMT4">
                  <p:embed/>
                  <p:pic>
                    <p:nvPicPr>
                      <p:cNvPr id="34838" name="Object 22"/>
                      <p:cNvPicPr>
                        <a:picLocks noChangeAspect="1" noChangeArrowheads="1"/>
                      </p:cNvPicPr>
                      <p:nvPr/>
                    </p:nvPicPr>
                    <p:blipFill>
                      <a:blip r:embed="rId14"/>
                      <a:srcRect/>
                      <a:stretch>
                        <a:fillRect/>
                      </a:stretch>
                    </p:blipFill>
                    <p:spPr bwMode="auto">
                      <a:xfrm>
                        <a:off x="1631950" y="3814763"/>
                        <a:ext cx="5570538"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矩形 1"/>
              <p:cNvSpPr/>
              <p:nvPr/>
            </p:nvSpPr>
            <p:spPr>
              <a:xfrm>
                <a:off x="2339752" y="4620682"/>
                <a:ext cx="64807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b="1">
                          <a:latin typeface="Cambria Math" panose="02040503050406030204" pitchFamily="18" charset="0"/>
                        </a:rPr>
                        <m:t>𝛂</m:t>
                      </m:r>
                    </m:oMath>
                  </m:oMathPara>
                </a14:m>
                <a:endParaRPr lang="zh-CN" altLang="en-US" sz="2800"/>
              </a:p>
            </p:txBody>
          </p:sp>
        </mc:Choice>
        <mc:Fallback xmlns="">
          <p:sp>
            <p:nvSpPr>
              <p:cNvPr id="2" name="矩形 1"/>
              <p:cNvSpPr>
                <a:spLocks noRot="1" noChangeAspect="1" noMove="1" noResize="1" noEditPoints="1" noAdjustHandles="1" noChangeArrowheads="1" noChangeShapeType="1" noTextEdit="1"/>
              </p:cNvSpPr>
              <p:nvPr/>
            </p:nvSpPr>
            <p:spPr>
              <a:xfrm>
                <a:off x="2339752" y="4620682"/>
                <a:ext cx="648072" cy="52322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726123" y="5477495"/>
                <a:ext cx="8167049" cy="954107"/>
              </a:xfrm>
              <a:prstGeom prst="rect">
                <a:avLst/>
              </a:prstGeom>
            </p:spPr>
            <p:txBody>
              <a:bodyPr wrap="square">
                <a:spAutoFit/>
              </a:bodyPr>
              <a:lstStyle/>
              <a:p>
                <a14:m>
                  <m:oMath xmlns:m="http://schemas.openxmlformats.org/officeDocument/2006/math">
                    <m:r>
                      <a:rPr lang="en-US" altLang="zh-CN" sz="2800" b="0" i="0" smtClean="0">
                        <a:latin typeface="Cambria Math" panose="02040503050406030204" pitchFamily="18" charset="0"/>
                      </a:rPr>
                      <m:t>2</m:t>
                    </m:r>
                    <m:r>
                      <a:rPr lang="zh-CN" altLang="en-US" sz="2800" b="1" i="1">
                        <a:latin typeface="Cambria Math" panose="02040503050406030204" pitchFamily="18" charset="0"/>
                      </a:rPr>
                      <m:t>，</m:t>
                    </m:r>
                    <m:r>
                      <m:rPr>
                        <m:nor/>
                      </m:rPr>
                      <a:rPr lang="zh-CN" altLang="en-US" sz="2800">
                        <a:latin typeface="微软雅黑" panose="020B0503020204020204" pitchFamily="34" charset="-122"/>
                        <a:ea typeface="微软雅黑" panose="020B0503020204020204" pitchFamily="34" charset="-122"/>
                      </a:rPr>
                      <m:t>设</m:t>
                    </m:r>
                    <m:r>
                      <a:rPr lang="zh-CN" altLang="en-US" sz="2800" b="1">
                        <a:latin typeface="Cambria Math" panose="02040503050406030204" pitchFamily="18" charset="0"/>
                      </a:rPr>
                      <m:t>𝛂</m:t>
                    </m:r>
                  </m:oMath>
                </a14:m>
                <a:r>
                  <a:rPr lang="zh-CN" altLang="en-US" sz="2800">
                    <a:latin typeface="微软雅黑" panose="020B0503020204020204" pitchFamily="34" charset="-122"/>
                    <a:ea typeface="微软雅黑" panose="020B0503020204020204" pitchFamily="34" charset="-122"/>
                  </a:rPr>
                  <a:t>最优解为                            求半径 </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rPr>
                  <a:t>r </a:t>
                </a:r>
                <a:r>
                  <a:rPr lang="zh-CN" altLang="en-US" sz="2800">
                    <a:latin typeface="微软雅黑" panose="020B0503020204020204" pitchFamily="34" charset="-122"/>
                    <a:ea typeface="微软雅黑" panose="020B0503020204020204" pitchFamily="34" charset="-122"/>
                  </a:rPr>
                  <a:t>与球心坐标 </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xmlns="">
          <p:sp>
            <p:nvSpPr>
              <p:cNvPr id="33" name="矩形 32"/>
              <p:cNvSpPr>
                <a:spLocks noRot="1" noChangeAspect="1" noMove="1" noResize="1" noEditPoints="1" noAdjustHandles="1" noChangeArrowheads="1" noChangeShapeType="1" noTextEdit="1"/>
              </p:cNvSpPr>
              <p:nvPr/>
            </p:nvSpPr>
            <p:spPr>
              <a:xfrm>
                <a:off x="726123" y="5477495"/>
                <a:ext cx="8167049" cy="954107"/>
              </a:xfrm>
              <a:prstGeom prst="rect">
                <a:avLst/>
              </a:prstGeom>
              <a:blipFill>
                <a:blip r:embed="rId16"/>
                <a:stretch>
                  <a:fillRect l="-1493" t="-7051" r="-1119" b="-17308"/>
                </a:stretch>
              </a:blipFill>
            </p:spPr>
            <p:txBody>
              <a:bodyPr/>
              <a:lstStyle/>
              <a:p>
                <a:r>
                  <a:rPr lang="zh-CN" altLang="en-US">
                    <a:noFill/>
                  </a:rPr>
                  <a:t> </a:t>
                </a:r>
              </a:p>
            </p:txBody>
          </p:sp>
        </mc:Fallback>
      </mc:AlternateContent>
      <p:graphicFrame>
        <p:nvGraphicFramePr>
          <p:cNvPr id="34" name="Object 3"/>
          <p:cNvGraphicFramePr>
            <a:graphicFrameLocks noChangeAspect="1"/>
          </p:cNvGraphicFramePr>
          <p:nvPr>
            <p:extLst>
              <p:ext uri="{D42A27DB-BD31-4B8C-83A1-F6EECF244321}">
                <p14:modId xmlns:p14="http://schemas.microsoft.com/office/powerpoint/2010/main" val="380721293"/>
              </p:ext>
            </p:extLst>
          </p:nvPr>
        </p:nvGraphicFramePr>
        <p:xfrm>
          <a:off x="3528975" y="5420017"/>
          <a:ext cx="2543175" cy="638175"/>
        </p:xfrm>
        <a:graphic>
          <a:graphicData uri="http://schemas.openxmlformats.org/presentationml/2006/ole">
            <mc:AlternateContent xmlns:mc="http://schemas.openxmlformats.org/markup-compatibility/2006">
              <mc:Choice xmlns:v="urn:schemas-microsoft-com:vml" Requires="v">
                <p:oleObj spid="_x0000_s404589" name="Equation" r:id="rId17" imgW="2476440" imgH="622080" progId="Equation.DSMT4">
                  <p:embed/>
                </p:oleObj>
              </mc:Choice>
              <mc:Fallback>
                <p:oleObj name="Equation" r:id="rId17" imgW="2476440" imgH="622080" progId="Equation.DSMT4">
                  <p:embed/>
                  <p:pic>
                    <p:nvPicPr>
                      <p:cNvPr id="34819" name="Object 3"/>
                      <p:cNvPicPr>
                        <a:picLocks noChangeAspect="1" noChangeArrowheads="1"/>
                      </p:cNvPicPr>
                      <p:nvPr/>
                    </p:nvPicPr>
                    <p:blipFill>
                      <a:blip r:embed="rId18"/>
                      <a:srcRect/>
                      <a:stretch>
                        <a:fillRect/>
                      </a:stretch>
                    </p:blipFill>
                    <p:spPr bwMode="auto">
                      <a:xfrm>
                        <a:off x="3528975" y="5420017"/>
                        <a:ext cx="25431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87991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30"/>
                                        </p:tgtEl>
                                        <p:attrNameLst>
                                          <p:attrName>style.visibility</p:attrName>
                                        </p:attrNameLst>
                                      </p:cBhvr>
                                      <p:to>
                                        <p:strVal val="visible"/>
                                      </p:to>
                                    </p:set>
                                    <p:animEffect transition="in" filter="blinds(horizontal)">
                                      <p:cBhvr>
                                        <p:cTn id="7" dur="500"/>
                                        <p:tgtEl>
                                          <p:spTgt spid="34830"/>
                                        </p:tgtEl>
                                      </p:cBhvr>
                                    </p:animEffect>
                                  </p:childTnLst>
                                </p:cTn>
                              </p:par>
                              <p:par>
                                <p:cTn id="8" presetID="3" presetClass="entr" presetSubtype="10" fill="hold" nodeType="withEffect">
                                  <p:stCondLst>
                                    <p:cond delay="0"/>
                                  </p:stCondLst>
                                  <p:childTnLst>
                                    <p:set>
                                      <p:cBhvr>
                                        <p:cTn id="9" dur="1" fill="hold">
                                          <p:stCondLst>
                                            <p:cond delay="0"/>
                                          </p:stCondLst>
                                        </p:cTn>
                                        <p:tgtEl>
                                          <p:spTgt spid="34834"/>
                                        </p:tgtEl>
                                        <p:attrNameLst>
                                          <p:attrName>style.visibility</p:attrName>
                                        </p:attrNameLst>
                                      </p:cBhvr>
                                      <p:to>
                                        <p:strVal val="visible"/>
                                      </p:to>
                                    </p:set>
                                    <p:animEffect transition="in" filter="blinds(horizontal)">
                                      <p:cBhvr>
                                        <p:cTn id="10" dur="500"/>
                                        <p:tgtEl>
                                          <p:spTgt spid="34834"/>
                                        </p:tgtEl>
                                      </p:cBhvr>
                                    </p:animEffect>
                                  </p:childTnLst>
                                </p:cTn>
                              </p:par>
                              <p:par>
                                <p:cTn id="11" presetID="3" presetClass="entr" presetSubtype="10" fill="hold" nodeType="withEffect">
                                  <p:stCondLst>
                                    <p:cond delay="0"/>
                                  </p:stCondLst>
                                  <p:childTnLst>
                                    <p:set>
                                      <p:cBhvr>
                                        <p:cTn id="12" dur="1" fill="hold">
                                          <p:stCondLst>
                                            <p:cond delay="0"/>
                                          </p:stCondLst>
                                        </p:cTn>
                                        <p:tgtEl>
                                          <p:spTgt spid="34833"/>
                                        </p:tgtEl>
                                        <p:attrNameLst>
                                          <p:attrName>style.visibility</p:attrName>
                                        </p:attrNameLst>
                                      </p:cBhvr>
                                      <p:to>
                                        <p:strVal val="visible"/>
                                      </p:to>
                                    </p:set>
                                    <p:animEffect transition="in" filter="blinds(horizontal)">
                                      <p:cBhvr>
                                        <p:cTn id="13" dur="500"/>
                                        <p:tgtEl>
                                          <p:spTgt spid="34833"/>
                                        </p:tgtEl>
                                      </p:cBhvr>
                                    </p:animEffect>
                                  </p:childTnLst>
                                </p:cTn>
                              </p:par>
                              <p:par>
                                <p:cTn id="14" presetID="3" presetClass="entr" presetSubtype="10" fill="hold" nodeType="withEffect">
                                  <p:stCondLst>
                                    <p:cond delay="0"/>
                                  </p:stCondLst>
                                  <p:childTnLst>
                                    <p:set>
                                      <p:cBhvr>
                                        <p:cTn id="15" dur="1" fill="hold">
                                          <p:stCondLst>
                                            <p:cond delay="0"/>
                                          </p:stCondLst>
                                        </p:cTn>
                                        <p:tgtEl>
                                          <p:spTgt spid="34835"/>
                                        </p:tgtEl>
                                        <p:attrNameLst>
                                          <p:attrName>style.visibility</p:attrName>
                                        </p:attrNameLst>
                                      </p:cBhvr>
                                      <p:to>
                                        <p:strVal val="visible"/>
                                      </p:to>
                                    </p:set>
                                    <p:animEffect transition="in" filter="blinds(horizontal)">
                                      <p:cBhvr>
                                        <p:cTn id="16" dur="500"/>
                                        <p:tgtEl>
                                          <p:spTgt spid="3483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blinds(horizontal)">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990600"/>
          </a:xfrm>
        </p:spPr>
        <p:txBody>
          <a:bodyPr>
            <a:normAutofit/>
          </a:bodyPr>
          <a:lstStyle/>
          <a:p>
            <a:r>
              <a:rPr lang="en-US" altLang="zh-CN" dirty="0"/>
              <a:t>SVM</a:t>
            </a:r>
            <a:r>
              <a:rPr lang="zh-CN" altLang="en-US" dirty="0"/>
              <a:t>应用过程中需要解决的问题</a:t>
            </a:r>
          </a:p>
        </p:txBody>
      </p:sp>
      <p:sp>
        <p:nvSpPr>
          <p:cNvPr id="168962" name="Rectangle 3"/>
          <p:cNvSpPr>
            <a:spLocks noGrp="1" noChangeArrowheads="1"/>
          </p:cNvSpPr>
          <p:nvPr>
            <p:ph idx="1"/>
          </p:nvPr>
        </p:nvSpPr>
        <p:spPr>
          <a:xfrm>
            <a:off x="806896" y="1268760"/>
            <a:ext cx="8229600" cy="4876800"/>
          </a:xfrm>
          <a:noFill/>
          <a:ln/>
          <a:extLst>
            <a:ext uri="{91240B29-F687-4F45-9708-019B960494DF}">
              <a14:hiddenLine xmlns:a14="http://schemas.microsoft.com/office/drawing/2010/main" w="9525" cap="flat" cmpd="sng">
                <a:solidFill>
                  <a:srgbClr val="000000"/>
                </a:solidFill>
                <a:miter lim="800000"/>
                <a:headEnd/>
                <a:tailEnd/>
              </a14:hiddenLine>
            </a:ext>
          </a:extLst>
        </p:spPr>
        <p:txBody>
          <a:bodyPr/>
          <a:lstStyle/>
          <a:p>
            <a:pPr marL="447675" indent="-447675" eaLnBrk="1" hangingPunct="1">
              <a:lnSpc>
                <a:spcPct val="80000"/>
              </a:lnSpc>
              <a:buClr>
                <a:srgbClr val="0033CC"/>
              </a:buClr>
              <a:buFont typeface="Wingdings" pitchFamily="2" charset="2"/>
              <a:buChar char="n"/>
            </a:pPr>
            <a:endParaRPr lang="en-US" sz="1800" b="1" dirty="0">
              <a:latin typeface="宋体" pitchFamily="2" charset="-122"/>
              <a:sym typeface="Arial" pitchFamily="34" charset="0"/>
            </a:endParaRPr>
          </a:p>
          <a:p>
            <a:pPr marL="447675" indent="-447675" eaLnBrk="1" hangingPunct="1">
              <a:lnSpc>
                <a:spcPct val="80000"/>
              </a:lnSpc>
              <a:buClr>
                <a:srgbClr val="0033CC"/>
              </a:buClr>
              <a:buFont typeface="Wingdings" pitchFamily="2" charset="2"/>
              <a:buChar char="n"/>
            </a:pPr>
            <a:endParaRPr lang="en-US" sz="1800" b="1" dirty="0">
              <a:latin typeface="宋体" pitchFamily="2" charset="-122"/>
              <a:sym typeface="Arial" pitchFamily="34" charset="0"/>
            </a:endParaRPr>
          </a:p>
          <a:p>
            <a:pPr marL="0" indent="0" eaLnBrk="1" hangingPunct="1">
              <a:lnSpc>
                <a:spcPct val="120000"/>
              </a:lnSpc>
              <a:buClr>
                <a:srgbClr val="0033CC"/>
              </a:buClr>
              <a:buNone/>
            </a:pPr>
            <a:r>
              <a:rPr lang="zh-CN" altLang="en-US" sz="2400" dirty="0">
                <a:solidFill>
                  <a:srgbClr val="C00000"/>
                </a:solidFill>
                <a:latin typeface="黑体" panose="02010609060101010101" pitchFamily="49" charset="-122"/>
                <a:ea typeface="黑体" panose="02010609060101010101" pitchFamily="49" charset="-122"/>
                <a:sym typeface="Arial" pitchFamily="34" charset="0"/>
              </a:rPr>
              <a:t>不可分问题：</a:t>
            </a:r>
            <a:r>
              <a:rPr lang="zh-CN" altLang="en-US" sz="2400" dirty="0">
                <a:latin typeface="黑体" panose="02010609060101010101" pitchFamily="49" charset="-122"/>
                <a:ea typeface="黑体" panose="02010609060101010101" pitchFamily="49" charset="-122"/>
                <a:sym typeface="Arial" pitchFamily="34" charset="0"/>
              </a:rPr>
              <a:t>增强分类面的稳定性、处理不可分情况</a:t>
            </a:r>
          </a:p>
          <a:p>
            <a:pPr marL="889000" lvl="1" indent="-439738" eaLnBrk="1" hangingPunct="1">
              <a:lnSpc>
                <a:spcPct val="120000"/>
              </a:lnSpc>
              <a:buClr>
                <a:srgbClr val="0033CC"/>
              </a:buClr>
              <a:buFont typeface="Wingdings" pitchFamily="2" charset="2"/>
              <a:buNone/>
            </a:pPr>
            <a:r>
              <a:rPr lang="zh-CN" altLang="en-US" sz="2400" dirty="0">
                <a:latin typeface="黑体" panose="02010609060101010101" pitchFamily="49" charset="-122"/>
                <a:ea typeface="黑体" panose="02010609060101010101" pitchFamily="49" charset="-122"/>
                <a:sym typeface="Arial" pitchFamily="34" charset="0"/>
              </a:rPr>
              <a:t>软间隔：</a:t>
            </a:r>
          </a:p>
          <a:p>
            <a:pPr marL="0" indent="0" eaLnBrk="1" hangingPunct="1">
              <a:lnSpc>
                <a:spcPct val="120000"/>
              </a:lnSpc>
              <a:buClr>
                <a:srgbClr val="0033CC"/>
              </a:buClr>
              <a:buNone/>
            </a:pPr>
            <a:r>
              <a:rPr lang="zh-CN" altLang="en-US" sz="2400" dirty="0">
                <a:solidFill>
                  <a:srgbClr val="C00000"/>
                </a:solidFill>
                <a:latin typeface="黑体" panose="02010609060101010101" pitchFamily="49" charset="-122"/>
                <a:ea typeface="黑体" panose="02010609060101010101" pitchFamily="49" charset="-122"/>
                <a:sym typeface="Arial" pitchFamily="34" charset="0"/>
              </a:rPr>
              <a:t>非线性问题：</a:t>
            </a:r>
            <a:r>
              <a:rPr lang="zh-CN" altLang="en-US" sz="2400" dirty="0">
                <a:latin typeface="黑体" panose="02010609060101010101" pitchFamily="49" charset="-122"/>
                <a:ea typeface="黑体" panose="02010609060101010101" pitchFamily="49" charset="-122"/>
                <a:sym typeface="Arial" pitchFamily="34" charset="0"/>
              </a:rPr>
              <a:t>如何映射到更高维度的空间中，增强分类能力</a:t>
            </a:r>
          </a:p>
          <a:p>
            <a:pPr marL="889000" lvl="1" indent="-439738" eaLnBrk="1" hangingPunct="1">
              <a:lnSpc>
                <a:spcPct val="120000"/>
              </a:lnSpc>
              <a:buClr>
                <a:srgbClr val="0033CC"/>
              </a:buClr>
              <a:buFont typeface="Wingdings" pitchFamily="2" charset="2"/>
              <a:buNone/>
            </a:pPr>
            <a:r>
              <a:rPr lang="zh-CN" altLang="en-US" sz="2400" dirty="0">
                <a:latin typeface="黑体" panose="02010609060101010101" pitchFamily="49" charset="-122"/>
                <a:ea typeface="黑体" panose="02010609060101010101" pitchFamily="49" charset="-122"/>
                <a:sym typeface="Arial" pitchFamily="34" charset="0"/>
              </a:rPr>
              <a:t>“到”高维空间中做内积</a:t>
            </a:r>
            <a:r>
              <a:rPr lang="en-US" sz="2400" dirty="0">
                <a:latin typeface="黑体" panose="02010609060101010101" pitchFamily="49" charset="-122"/>
                <a:ea typeface="黑体" panose="02010609060101010101" pitchFamily="49" charset="-122"/>
                <a:sym typeface="Arial" pitchFamily="34" charset="0"/>
              </a:rPr>
              <a:t>——</a:t>
            </a:r>
            <a:r>
              <a:rPr lang="zh-CN" altLang="en-US" sz="2400" dirty="0">
                <a:latin typeface="黑体" panose="02010609060101010101" pitchFamily="49" charset="-122"/>
                <a:ea typeface="黑体" panose="02010609060101010101" pitchFamily="49" charset="-122"/>
                <a:sym typeface="Arial" pitchFamily="34" charset="0"/>
              </a:rPr>
              <a:t>核方法</a:t>
            </a:r>
          </a:p>
          <a:p>
            <a:pPr marL="0" indent="0" eaLnBrk="1" hangingPunct="1">
              <a:lnSpc>
                <a:spcPct val="120000"/>
              </a:lnSpc>
              <a:buClr>
                <a:srgbClr val="0033CC"/>
              </a:buClr>
              <a:buNone/>
            </a:pPr>
            <a:r>
              <a:rPr lang="zh-CN" altLang="en-US" sz="2400" dirty="0">
                <a:solidFill>
                  <a:srgbClr val="C00000"/>
                </a:solidFill>
                <a:latin typeface="黑体" panose="02010609060101010101" pitchFamily="49" charset="-122"/>
                <a:ea typeface="黑体" panose="02010609060101010101" pitchFamily="49" charset="-122"/>
                <a:sym typeface="Arial" pitchFamily="34" charset="0"/>
              </a:rPr>
              <a:t>大规模优化问题：</a:t>
            </a:r>
            <a:r>
              <a:rPr lang="zh-CN" altLang="en-US" sz="2400" dirty="0">
                <a:latin typeface="黑体" panose="02010609060101010101" pitchFamily="49" charset="-122"/>
                <a:ea typeface="黑体" panose="02010609060101010101" pitchFamily="49" charset="-122"/>
                <a:sym typeface="Arial" pitchFamily="34" charset="0"/>
              </a:rPr>
              <a:t>大规模数据集应用中，如何进行寻优</a:t>
            </a:r>
          </a:p>
          <a:p>
            <a:pPr marL="889000" lvl="1" indent="-439738" eaLnBrk="1" hangingPunct="1">
              <a:lnSpc>
                <a:spcPct val="120000"/>
              </a:lnSpc>
              <a:buClr>
                <a:srgbClr val="0033CC"/>
              </a:buClr>
              <a:buFont typeface="Wingdings" pitchFamily="2" charset="2"/>
              <a:buNone/>
            </a:pPr>
            <a:r>
              <a:rPr lang="zh-CN" altLang="en-US" sz="2400" dirty="0">
                <a:latin typeface="黑体" panose="02010609060101010101" pitchFamily="49" charset="-122"/>
                <a:ea typeface="黑体" panose="02010609060101010101" pitchFamily="49" charset="-122"/>
                <a:sym typeface="Arial" pitchFamily="34" charset="0"/>
              </a:rPr>
              <a:t>根据应用规模选择不同优化方法</a:t>
            </a:r>
          </a:p>
          <a:p>
            <a:pPr marL="0" indent="0" eaLnBrk="1" hangingPunct="1">
              <a:lnSpc>
                <a:spcPct val="120000"/>
              </a:lnSpc>
              <a:buClr>
                <a:srgbClr val="0033CC"/>
              </a:buClr>
              <a:buNone/>
            </a:pPr>
            <a:r>
              <a:rPr lang="zh-CN" altLang="en-US" sz="2400" dirty="0">
                <a:solidFill>
                  <a:srgbClr val="C00000"/>
                </a:solidFill>
                <a:latin typeface="黑体" panose="02010609060101010101" pitchFamily="49" charset="-122"/>
                <a:ea typeface="黑体" panose="02010609060101010101" pitchFamily="49" charset="-122"/>
                <a:sym typeface="Arial" pitchFamily="34" charset="0"/>
              </a:rPr>
              <a:t>多类别问题：</a:t>
            </a:r>
            <a:r>
              <a:rPr lang="zh-CN" altLang="en-US" sz="2400" dirty="0">
                <a:latin typeface="黑体" panose="02010609060101010101" pitchFamily="49" charset="-122"/>
                <a:ea typeface="黑体" panose="02010609060101010101" pitchFamily="49" charset="-122"/>
                <a:sym typeface="Arial" pitchFamily="34" charset="0"/>
              </a:rPr>
              <a:t>如何将</a:t>
            </a:r>
            <a:r>
              <a:rPr lang="en-US" sz="2400" dirty="0">
                <a:latin typeface="黑体" panose="02010609060101010101" pitchFamily="49" charset="-122"/>
                <a:ea typeface="黑体" panose="02010609060101010101" pitchFamily="49" charset="-122"/>
                <a:sym typeface="Arial" pitchFamily="34" charset="0"/>
              </a:rPr>
              <a:t>2</a:t>
            </a:r>
            <a:r>
              <a:rPr lang="zh-CN" altLang="en-US" sz="2400" dirty="0">
                <a:latin typeface="黑体" panose="02010609060101010101" pitchFamily="49" charset="-122"/>
                <a:ea typeface="黑体" panose="02010609060101010101" pitchFamily="49" charset="-122"/>
                <a:sym typeface="Arial" pitchFamily="34" charset="0"/>
              </a:rPr>
              <a:t>分类推广到多分类</a:t>
            </a:r>
          </a:p>
          <a:p>
            <a:pPr marL="889000" lvl="1" indent="-439738" eaLnBrk="1" hangingPunct="1">
              <a:lnSpc>
                <a:spcPct val="120000"/>
              </a:lnSpc>
              <a:buClr>
                <a:srgbClr val="0033CC"/>
              </a:buClr>
              <a:buFont typeface="Wingdings" pitchFamily="2" charset="2"/>
              <a:buNone/>
            </a:pPr>
            <a:r>
              <a:rPr lang="zh-CN" altLang="en-US" sz="2400" dirty="0">
                <a:latin typeface="黑体" panose="02010609060101010101" pitchFamily="49" charset="-122"/>
                <a:ea typeface="黑体" panose="02010609060101010101" pitchFamily="49" charset="-122"/>
                <a:sym typeface="Arial" pitchFamily="34" charset="0"/>
              </a:rPr>
              <a:t>间接应用：</a:t>
            </a:r>
            <a:r>
              <a:rPr lang="en-US" sz="2400" dirty="0">
                <a:latin typeface="黑体" panose="02010609060101010101" pitchFamily="49" charset="-122"/>
                <a:ea typeface="黑体" panose="02010609060101010101" pitchFamily="49" charset="-122"/>
                <a:sym typeface="Arial" pitchFamily="34" charset="0"/>
              </a:rPr>
              <a:t>1</a:t>
            </a:r>
            <a:r>
              <a:rPr lang="zh-CN" altLang="en-US" sz="2400" dirty="0">
                <a:latin typeface="黑体" panose="02010609060101010101" pitchFamily="49" charset="-122"/>
                <a:ea typeface="黑体" panose="02010609060101010101" pitchFamily="49" charset="-122"/>
                <a:sym typeface="Arial" pitchFamily="34" charset="0"/>
              </a:rPr>
              <a:t>对多，</a:t>
            </a:r>
            <a:r>
              <a:rPr lang="en-US" sz="2400" dirty="0">
                <a:latin typeface="黑体" panose="02010609060101010101" pitchFamily="49" charset="-122"/>
                <a:ea typeface="黑体" panose="02010609060101010101" pitchFamily="49" charset="-122"/>
                <a:sym typeface="Arial" pitchFamily="34" charset="0"/>
              </a:rPr>
              <a:t>1</a:t>
            </a:r>
            <a:r>
              <a:rPr lang="zh-CN" altLang="en-US" sz="2400" dirty="0">
                <a:latin typeface="黑体" panose="02010609060101010101" pitchFamily="49" charset="-122"/>
                <a:ea typeface="黑体" panose="02010609060101010101" pitchFamily="49" charset="-122"/>
                <a:sym typeface="Arial" pitchFamily="34" charset="0"/>
              </a:rPr>
              <a:t>对</a:t>
            </a:r>
            <a:r>
              <a:rPr lang="en-US" sz="2400" dirty="0">
                <a:latin typeface="黑体" panose="02010609060101010101" pitchFamily="49" charset="-122"/>
                <a:ea typeface="黑体" panose="02010609060101010101" pitchFamily="49" charset="-122"/>
                <a:sym typeface="Arial" pitchFamily="34" charset="0"/>
              </a:rPr>
              <a:t>1</a:t>
            </a:r>
            <a:r>
              <a:rPr lang="zh-CN" altLang="en-US" sz="2400" dirty="0">
                <a:latin typeface="黑体" panose="02010609060101010101" pitchFamily="49" charset="-122"/>
                <a:ea typeface="黑体" panose="02010609060101010101" pitchFamily="49" charset="-122"/>
                <a:sym typeface="Arial" pitchFamily="34" charset="0"/>
              </a:rPr>
              <a:t>， 直接推广：多分类</a:t>
            </a:r>
            <a:r>
              <a:rPr lang="en-US" sz="2400" dirty="0">
                <a:latin typeface="黑体" panose="02010609060101010101" pitchFamily="49" charset="-122"/>
                <a:ea typeface="黑体" panose="02010609060101010101" pitchFamily="49" charset="-122"/>
                <a:sym typeface="Arial" pitchFamily="34" charset="0"/>
              </a:rPr>
              <a:t>SVM</a:t>
            </a:r>
          </a:p>
          <a:p>
            <a:pPr marL="447675" indent="-447675" eaLnBrk="1" hangingPunct="1">
              <a:lnSpc>
                <a:spcPct val="80000"/>
              </a:lnSpc>
              <a:buClr>
                <a:srgbClr val="0033CC"/>
              </a:buClr>
              <a:buFont typeface="Wingdings" pitchFamily="2" charset="2"/>
              <a:buChar char="n"/>
            </a:pPr>
            <a:endParaRPr lang="en-US" sz="1800" b="1" dirty="0">
              <a:latin typeface="宋体" pitchFamily="2" charset="-122"/>
              <a:sym typeface="Arial" pitchFamily="34" charset="0"/>
            </a:endParaRPr>
          </a:p>
          <a:p>
            <a:pPr marL="447675" indent="-447675" eaLnBrk="1" hangingPunct="1">
              <a:lnSpc>
                <a:spcPct val="80000"/>
              </a:lnSpc>
              <a:buClr>
                <a:srgbClr val="0033CC"/>
              </a:buClr>
              <a:buFont typeface="Wingdings" pitchFamily="2" charset="2"/>
              <a:buChar char="n"/>
            </a:pPr>
            <a:endParaRPr lang="zh-CN" altLang="en-US" sz="1800" b="1" dirty="0">
              <a:latin typeface="宋体" pitchFamily="2" charset="-122"/>
              <a:sym typeface="Arial" pitchFamily="34" charset="0"/>
            </a:endParaRPr>
          </a:p>
        </p:txBody>
      </p:sp>
      <p:sp>
        <p:nvSpPr>
          <p:cNvPr id="168963" name="Rectangle 4"/>
          <p:cNvSpPr>
            <a:spLocks noChangeArrowheads="1"/>
          </p:cNvSpPr>
          <p:nvPr/>
        </p:nvSpPr>
        <p:spPr bwMode="auto">
          <a:xfrm>
            <a:off x="744984" y="3316635"/>
            <a:ext cx="75834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spcBef>
                <a:spcPct val="20000"/>
              </a:spcBef>
              <a:buClr>
                <a:srgbClr val="0033CC"/>
              </a:buClr>
              <a:buFont typeface="Wingdings" pitchFamily="2" charset="2"/>
              <a:buChar char="n"/>
            </a:pPr>
            <a:endParaRPr lang="zh-CN" altLang="zh-CN" sz="2800">
              <a:latin typeface="宋体" pitchFamily="2" charset="-122"/>
            </a:endParaRPr>
          </a:p>
        </p:txBody>
      </p:sp>
      <p:graphicFrame>
        <p:nvGraphicFramePr>
          <p:cNvPr id="168965" name="Object 5"/>
          <p:cNvGraphicFramePr>
            <a:graphicFrameLocks noChangeAspect="1"/>
          </p:cNvGraphicFramePr>
          <p:nvPr>
            <p:extLst>
              <p:ext uri="{D42A27DB-BD31-4B8C-83A1-F6EECF244321}">
                <p14:modId xmlns:p14="http://schemas.microsoft.com/office/powerpoint/2010/main" val="1727284152"/>
              </p:ext>
            </p:extLst>
          </p:nvPr>
        </p:nvGraphicFramePr>
        <p:xfrm>
          <a:off x="3090863" y="2384425"/>
          <a:ext cx="2286000" cy="463550"/>
        </p:xfrm>
        <a:graphic>
          <a:graphicData uri="http://schemas.openxmlformats.org/presentationml/2006/ole">
            <mc:AlternateContent xmlns:mc="http://schemas.openxmlformats.org/markup-compatibility/2006">
              <mc:Choice xmlns:v="urn:schemas-microsoft-com:vml" Requires="v">
                <p:oleObj spid="_x0000_s175206" name="Equation" r:id="rId4" imgW="4279680" imgH="787320" progId="Equation.DSMT4">
                  <p:embed/>
                </p:oleObj>
              </mc:Choice>
              <mc:Fallback>
                <p:oleObj name="Equation" r:id="rId4" imgW="4279680" imgH="787320" progId="Equation.DSMT4">
                  <p:embed/>
                  <p:pic>
                    <p:nvPicPr>
                      <p:cNvPr id="0" name=""/>
                      <p:cNvPicPr>
                        <a:picLocks noChangeAspect="1" noChangeArrowheads="1"/>
                      </p:cNvPicPr>
                      <p:nvPr/>
                    </p:nvPicPr>
                    <p:blipFill>
                      <a:blip r:embed="rId5"/>
                      <a:srcRect/>
                      <a:stretch>
                        <a:fillRect/>
                      </a:stretch>
                    </p:blipFill>
                    <p:spPr bwMode="auto">
                      <a:xfrm>
                        <a:off x="3090863" y="2384425"/>
                        <a:ext cx="22860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86734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332656"/>
            <a:ext cx="8229600" cy="990600"/>
          </a:xfrm>
        </p:spPr>
        <p:txBody>
          <a:bodyPr/>
          <a:lstStyle/>
          <a:p>
            <a:pPr eaLnBrk="1" hangingPunct="1"/>
            <a:r>
              <a:rPr lang="zh-CN" altLang="en-US" dirty="0"/>
              <a:t>软间隔</a:t>
            </a:r>
            <a:r>
              <a:rPr lang="en-US" dirty="0"/>
              <a:t>SVM</a:t>
            </a:r>
            <a:endParaRPr lang="zh-CN" altLang="en-US" dirty="0"/>
          </a:p>
        </p:txBody>
      </p:sp>
      <p:sp>
        <p:nvSpPr>
          <p:cNvPr id="171011" name="Rectangle 3"/>
          <p:cNvSpPr>
            <a:spLocks noGrp="1" noChangeArrowheads="1"/>
          </p:cNvSpPr>
          <p:nvPr>
            <p:ph idx="1"/>
          </p:nvPr>
        </p:nvSpPr>
        <p:spPr>
          <a:xfrm>
            <a:off x="755576" y="3573016"/>
            <a:ext cx="8229600" cy="4876800"/>
          </a:xfrm>
          <a:noFill/>
          <a:ln/>
          <a:extLst>
            <a:ext uri="{91240B29-F687-4F45-9708-019B960494DF}">
              <a14:hiddenLine xmlns:a14="http://schemas.microsoft.com/office/drawing/2010/main" w="9525" cap="flat" cmpd="sng">
                <a:solidFill>
                  <a:srgbClr val="000000"/>
                </a:solidFill>
                <a:miter lim="800000"/>
                <a:headEnd/>
                <a:tailEnd/>
              </a14:hiddenLine>
            </a:ext>
          </a:extLst>
        </p:spPr>
        <p:txBody>
          <a:bodyPr/>
          <a:lstStyle/>
          <a:p>
            <a:pPr marL="0" indent="0">
              <a:lnSpc>
                <a:spcPct val="120000"/>
              </a:lnSpc>
              <a:buClr>
                <a:srgbClr val="0033CC"/>
              </a:buClr>
              <a:buNone/>
            </a:pP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惩罚系数</a:t>
            </a:r>
            <a:r>
              <a:rPr lang="en-US" sz="24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C</a:t>
            </a: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a:t>
            </a:r>
            <a:endParaRPr 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Arial" pitchFamily="34" charset="0"/>
            </a:endParaRPr>
          </a:p>
          <a:p>
            <a:pPr marL="889000" lvl="1" indent="-439738">
              <a:lnSpc>
                <a:spcPct val="120000"/>
              </a:lnSpc>
              <a:buClr>
                <a:srgbClr val="0033CC"/>
              </a:buClr>
              <a:buFont typeface="Wingdings" pitchFamily="2" charset="2"/>
              <a:buNone/>
            </a:pPr>
            <a:r>
              <a:rPr lang="en-US" sz="2400" i="1"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C</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越大，对错分的惩罚力度越大</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endParaRPr>
          </a:p>
          <a:p>
            <a:pPr marL="889000" lvl="1" indent="-439738">
              <a:lnSpc>
                <a:spcPct val="120000"/>
              </a:lnSpc>
              <a:buClr>
                <a:srgbClr val="0033CC"/>
              </a:buClr>
              <a:buFont typeface="Wingdings" pitchFamily="2" charset="2"/>
              <a:buNone/>
            </a:pPr>
            <a:r>
              <a:rPr lang="en-US" altLang="zh-CN" sz="2400" i="1"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C</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越小，获得的分类面间隔越大</a:t>
            </a:r>
          </a:p>
          <a:p>
            <a:pPr marL="0" indent="0">
              <a:lnSpc>
                <a:spcPct val="120000"/>
              </a:lnSpc>
              <a:buClr>
                <a:srgbClr val="0033CC"/>
              </a:buClr>
              <a:buNone/>
            </a:pP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软间隔系数</a:t>
            </a:r>
            <a:r>
              <a:rPr lang="en-US" sz="24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p</a:t>
            </a: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a:t>
            </a:r>
            <a:endParaRPr 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Arial" pitchFamily="34" charset="0"/>
            </a:endParaRPr>
          </a:p>
          <a:p>
            <a:pPr marL="889000" lvl="1" indent="-439738">
              <a:lnSpc>
                <a:spcPct val="120000"/>
              </a:lnSpc>
              <a:buClr>
                <a:srgbClr val="0033CC"/>
              </a:buClr>
              <a:buFont typeface="Wingdings" pitchFamily="2" charset="2"/>
              <a:buNone/>
            </a:pPr>
            <a:r>
              <a:rPr lang="en-US" sz="2400" i="1"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p</a:t>
            </a:r>
            <a:r>
              <a:rPr lang="en-US" sz="2400"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=1  L1-soft margin</a:t>
            </a:r>
          </a:p>
          <a:p>
            <a:pPr marL="889000" lvl="1" indent="-439738">
              <a:lnSpc>
                <a:spcPct val="120000"/>
              </a:lnSpc>
              <a:buClr>
                <a:srgbClr val="0033CC"/>
              </a:buClr>
              <a:buFont typeface="Wingdings" pitchFamily="2" charset="2"/>
              <a:buNone/>
            </a:pPr>
            <a:r>
              <a:rPr lang="en-US" sz="2400" i="1"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p</a:t>
            </a:r>
            <a:r>
              <a:rPr lang="en-US" sz="2400" dirty="0">
                <a:latin typeface="Times New Roman" panose="02020603050405020304" pitchFamily="18" charset="0"/>
                <a:ea typeface="黑体" panose="02010609060101010101" pitchFamily="49" charset="-122"/>
                <a:cs typeface="Times New Roman" panose="02020603050405020304" pitchFamily="18" charset="0"/>
                <a:sym typeface="Arial" pitchFamily="34" charset="0"/>
              </a:rPr>
              <a:t>=2  L2-soft margin</a:t>
            </a:r>
          </a:p>
          <a:p>
            <a:pPr marL="447675" indent="-447675">
              <a:lnSpc>
                <a:spcPct val="120000"/>
              </a:lnSpc>
              <a:buClr>
                <a:srgbClr val="0033CC"/>
              </a:buClr>
              <a:buFont typeface="Wingdings" pitchFamily="2" charset="2"/>
              <a:buChar char="n"/>
            </a:pPr>
            <a:endParaRPr lang="en-US" sz="2400" b="1" dirty="0">
              <a:sym typeface="Arial" pitchFamily="34" charset="0"/>
            </a:endParaRPr>
          </a:p>
          <a:p>
            <a:pPr marL="447675" indent="-447675">
              <a:lnSpc>
                <a:spcPct val="120000"/>
              </a:lnSpc>
              <a:buClr>
                <a:srgbClr val="0033CC"/>
              </a:buClr>
              <a:buFont typeface="Wingdings" pitchFamily="2" charset="2"/>
              <a:buChar char="n"/>
            </a:pPr>
            <a:endParaRPr lang="en-US" sz="2400" b="1" dirty="0">
              <a:sym typeface="Arial" pitchFamily="34" charset="0"/>
            </a:endParaRPr>
          </a:p>
          <a:p>
            <a:pPr marL="447675" indent="-447675">
              <a:lnSpc>
                <a:spcPct val="120000"/>
              </a:lnSpc>
              <a:buClr>
                <a:srgbClr val="0033CC"/>
              </a:buClr>
              <a:buFont typeface="Wingdings" pitchFamily="2" charset="2"/>
              <a:buChar char="n"/>
            </a:pPr>
            <a:endParaRPr lang="en-US" sz="2400" b="1" dirty="0">
              <a:sym typeface="Arial" pitchFamily="34" charset="0"/>
            </a:endParaRPr>
          </a:p>
        </p:txBody>
      </p:sp>
      <p:graphicFrame>
        <p:nvGraphicFramePr>
          <p:cNvPr id="171012" name="Object 4"/>
          <p:cNvGraphicFramePr>
            <a:graphicFrameLocks noChangeAspect="1"/>
          </p:cNvGraphicFramePr>
          <p:nvPr>
            <p:extLst>
              <p:ext uri="{D42A27DB-BD31-4B8C-83A1-F6EECF244321}">
                <p14:modId xmlns:p14="http://schemas.microsoft.com/office/powerpoint/2010/main" val="3094406852"/>
              </p:ext>
            </p:extLst>
          </p:nvPr>
        </p:nvGraphicFramePr>
        <p:xfrm>
          <a:off x="1115616" y="1124744"/>
          <a:ext cx="6480175" cy="1217612"/>
        </p:xfrm>
        <a:graphic>
          <a:graphicData uri="http://schemas.openxmlformats.org/presentationml/2006/ole">
            <mc:AlternateContent xmlns:mc="http://schemas.openxmlformats.org/markup-compatibility/2006">
              <mc:Choice xmlns:v="urn:schemas-microsoft-com:vml" Requires="v">
                <p:oleObj spid="_x0000_s173225" r:id="rId3" imgW="6705917" imgH="1257617" progId="Equation.DSMT4">
                  <p:embed/>
                </p:oleObj>
              </mc:Choice>
              <mc:Fallback>
                <p:oleObj r:id="rId3" imgW="6705917" imgH="12576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124744"/>
                        <a:ext cx="6480175" cy="121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995050361"/>
              </p:ext>
            </p:extLst>
          </p:nvPr>
        </p:nvGraphicFramePr>
        <p:xfrm>
          <a:off x="1115616" y="2492896"/>
          <a:ext cx="5405438" cy="749300"/>
        </p:xfrm>
        <a:graphic>
          <a:graphicData uri="http://schemas.openxmlformats.org/presentationml/2006/ole">
            <mc:AlternateContent xmlns:mc="http://schemas.openxmlformats.org/markup-compatibility/2006">
              <mc:Choice xmlns:v="urn:schemas-microsoft-com:vml" Requires="v">
                <p:oleObj spid="_x0000_s173226" name="Equation" r:id="rId5" imgW="6260760" imgH="787320" progId="Equation.DSMT4">
                  <p:embed/>
                </p:oleObj>
              </mc:Choice>
              <mc:Fallback>
                <p:oleObj name="Equation" r:id="rId5" imgW="6260760" imgH="787320" progId="Equation.DSMT4">
                  <p:embed/>
                  <p:pic>
                    <p:nvPicPr>
                      <p:cNvPr id="0" name=""/>
                      <p:cNvPicPr>
                        <a:picLocks noChangeAspect="1" noChangeArrowheads="1"/>
                      </p:cNvPicPr>
                      <p:nvPr/>
                    </p:nvPicPr>
                    <p:blipFill>
                      <a:blip r:embed="rId6"/>
                      <a:srcRect/>
                      <a:stretch>
                        <a:fillRect/>
                      </a:stretch>
                    </p:blipFill>
                    <p:spPr bwMode="auto">
                      <a:xfrm>
                        <a:off x="1115616" y="2492896"/>
                        <a:ext cx="5405438" cy="749300"/>
                      </a:xfrm>
                      <a:prstGeom prst="rect">
                        <a:avLst/>
                      </a:prstGeom>
                      <a:noFill/>
                      <a:ln>
                        <a:noFill/>
                      </a:ln>
                      <a:effectLst/>
                    </p:spPr>
                  </p:pic>
                </p:oleObj>
              </mc:Fallback>
            </mc:AlternateContent>
          </a:graphicData>
        </a:graphic>
      </p:graphicFrame>
      <p:sp>
        <p:nvSpPr>
          <p:cNvPr id="6" name="矩形 5"/>
          <p:cNvSpPr/>
          <p:nvPr/>
        </p:nvSpPr>
        <p:spPr>
          <a:xfrm>
            <a:off x="6228627" y="3518586"/>
            <a:ext cx="2624462" cy="400110"/>
          </a:xfrm>
          <a:prstGeom prst="rect">
            <a:avLst/>
          </a:prstGeom>
        </p:spPr>
        <p:txBody>
          <a:bodyPr wrap="square">
            <a:spAutoFit/>
          </a:bodyPr>
          <a:lstStyle/>
          <a:p>
            <a:r>
              <a:rPr lang="zh-CN" altLang="zh-CN" sz="2000" dirty="0">
                <a:solidFill>
                  <a:srgbClr val="FF0000"/>
                </a:solidFill>
                <a:latin typeface="微软雅黑" panose="020B0503020204020204" pitchFamily="34" charset="-122"/>
                <a:ea typeface="微软雅黑" panose="020B0503020204020204" pitchFamily="34" charset="-122"/>
              </a:rPr>
              <a:t>松弛变量</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7" name="Line 13"/>
          <p:cNvSpPr>
            <a:spLocks noChangeShapeType="1"/>
          </p:cNvSpPr>
          <p:nvPr/>
        </p:nvSpPr>
        <p:spPr bwMode="auto">
          <a:xfrm>
            <a:off x="5804113" y="3235241"/>
            <a:ext cx="424514" cy="283345"/>
          </a:xfrm>
          <a:prstGeom prst="line">
            <a:avLst/>
          </a:prstGeom>
          <a:noFill/>
          <a:ln w="3810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712941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035" name="Group 3"/>
          <p:cNvGraphicFramePr>
            <a:graphicFrameLocks noGrp="1"/>
          </p:cNvGraphicFramePr>
          <p:nvPr>
            <p:extLst>
              <p:ext uri="{D42A27DB-BD31-4B8C-83A1-F6EECF244321}">
                <p14:modId xmlns:p14="http://schemas.microsoft.com/office/powerpoint/2010/main" val="2407787501"/>
              </p:ext>
            </p:extLst>
          </p:nvPr>
        </p:nvGraphicFramePr>
        <p:xfrm>
          <a:off x="0" y="332656"/>
          <a:ext cx="9144000" cy="6391276"/>
        </p:xfrm>
        <a:graphic>
          <a:graphicData uri="http://schemas.openxmlformats.org/drawingml/2006/table">
            <a:tbl>
              <a:tblPr/>
              <a:tblGrid>
                <a:gridCol w="611188">
                  <a:extLst>
                    <a:ext uri="{9D8B030D-6E8A-4147-A177-3AD203B41FA5}">
                      <a16:colId xmlns:a16="http://schemas.microsoft.com/office/drawing/2014/main" val="20000"/>
                    </a:ext>
                  </a:extLst>
                </a:gridCol>
                <a:gridCol w="3960812">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781050">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itchFamily="2" charset="2"/>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itchFamily="2" charset="2"/>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硬间隔</a:t>
                      </a:r>
                      <a:r>
                        <a:rPr kumimoji="0" lang="en-US" sz="2800" b="1" i="0" u="none" strike="noStrike" cap="none" normalizeH="0" baseline="0">
                          <a:ln>
                            <a:noFill/>
                          </a:ln>
                          <a:solidFill>
                            <a:schemeClr val="tx1"/>
                          </a:solidFill>
                          <a:effectLst/>
                          <a:latin typeface="Arial" pitchFamily="34" charset="0"/>
                          <a:ea typeface="宋体" pitchFamily="2" charset="-122"/>
                        </a:rPr>
                        <a:t>SVM</a:t>
                      </a:r>
                      <a:endParaRPr kumimoji="0" lang="en-US"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itchFamily="2" charset="2"/>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软间隔</a:t>
                      </a:r>
                      <a:r>
                        <a:rPr kumimoji="0" lang="en-US" sz="2800" b="1" i="0" u="none" strike="noStrike" cap="none" normalizeH="0" baseline="0">
                          <a:ln>
                            <a:noFill/>
                          </a:ln>
                          <a:solidFill>
                            <a:schemeClr val="tx1"/>
                          </a:solidFill>
                          <a:effectLst/>
                          <a:latin typeface="Arial" pitchFamily="34" charset="0"/>
                          <a:ea typeface="宋体" pitchFamily="2" charset="-122"/>
                        </a:rPr>
                        <a:t>SVM</a:t>
                      </a:r>
                      <a:endParaRPr kumimoji="0" lang="en-US"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8225">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itchFamily="2" charset="2"/>
                        <a:buNone/>
                        <a:tabLst/>
                      </a:pPr>
                      <a:r>
                        <a:rPr kumimoji="0" lang="zh-CN" sz="2800" b="1" i="0" u="none" strike="noStrike" cap="none" normalizeH="0" baseline="0">
                          <a:ln>
                            <a:noFill/>
                          </a:ln>
                          <a:solidFill>
                            <a:schemeClr val="tx1"/>
                          </a:solidFill>
                          <a:effectLst/>
                          <a:latin typeface="Arial" pitchFamily="34" charset="0"/>
                          <a:ea typeface="宋体" pitchFamily="2" charset="-122"/>
                        </a:rPr>
                        <a:t>目标</a:t>
                      </a:r>
                      <a:endParaRPr kumimoji="0" 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itchFamily="2" charset="2"/>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5588">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itchFamily="2" charset="2"/>
                        <a:buNone/>
                        <a:tabLst/>
                      </a:pPr>
                      <a:r>
                        <a:rPr kumimoji="0" lang="zh-CN" sz="2800" b="1" i="0" u="none" strike="noStrike" cap="none" normalizeH="0" baseline="0">
                          <a:ln>
                            <a:noFill/>
                          </a:ln>
                          <a:solidFill>
                            <a:schemeClr val="tx1"/>
                          </a:solidFill>
                          <a:effectLst/>
                          <a:latin typeface="Arial" pitchFamily="34" charset="0"/>
                          <a:ea typeface="宋体" pitchFamily="2" charset="-122"/>
                        </a:rPr>
                        <a:t>条件</a:t>
                      </a:r>
                      <a:endParaRPr kumimoji="0" 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6413">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itchFamily="2" charset="2"/>
                        <a:buNone/>
                        <a:tabLst/>
                      </a:pPr>
                      <a:r>
                        <a:rPr kumimoji="0" lang="en-US" sz="2800" b="1" i="0" u="none" strike="noStrike" cap="none" normalizeH="0" baseline="0">
                          <a:ln>
                            <a:noFill/>
                          </a:ln>
                          <a:solidFill>
                            <a:schemeClr val="tx1"/>
                          </a:solidFill>
                          <a:effectLst/>
                          <a:latin typeface="Arial" pitchFamily="34" charset="0"/>
                          <a:ea typeface="宋体" pitchFamily="2" charset="-122"/>
                        </a:rPr>
                        <a:t>L</a:t>
                      </a:r>
                      <a:r>
                        <a:rPr kumimoji="0" lang="zh-CN" altLang="en-US" sz="2800" b="1" i="0" u="none" strike="noStrike" cap="none" normalizeH="0" baseline="0">
                          <a:ln>
                            <a:noFill/>
                          </a:ln>
                          <a:solidFill>
                            <a:schemeClr val="tx1"/>
                          </a:solidFill>
                          <a:effectLst/>
                          <a:latin typeface="Arial" pitchFamily="34" charset="0"/>
                          <a:ea typeface="宋体" pitchFamily="2" charset="-122"/>
                        </a:rPr>
                        <a:t>函数</a:t>
                      </a:r>
                      <a:endParaRPr kumimoji="0" lang="zh-CN" altLang="en-US"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itchFamily="2" charset="2"/>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72034" name="Object 2"/>
          <p:cNvGraphicFramePr>
            <a:graphicFrameLocks noChangeAspect="1"/>
          </p:cNvGraphicFramePr>
          <p:nvPr>
            <p:extLst>
              <p:ext uri="{D42A27DB-BD31-4B8C-83A1-F6EECF244321}">
                <p14:modId xmlns:p14="http://schemas.microsoft.com/office/powerpoint/2010/main" val="759356127"/>
              </p:ext>
            </p:extLst>
          </p:nvPr>
        </p:nvGraphicFramePr>
        <p:xfrm>
          <a:off x="4667448" y="3809950"/>
          <a:ext cx="3937000" cy="3219450"/>
        </p:xfrm>
        <a:graphic>
          <a:graphicData uri="http://schemas.openxmlformats.org/presentationml/2006/ole">
            <mc:AlternateContent xmlns:mc="http://schemas.openxmlformats.org/markup-compatibility/2006">
              <mc:Choice xmlns:v="urn:schemas-microsoft-com:vml" Requires="v">
                <p:oleObj spid="_x0000_s172639" name="Equation" r:id="rId3" imgW="6591240" imgH="4876560" progId="Equation.DSMT4">
                  <p:embed/>
                </p:oleObj>
              </mc:Choice>
              <mc:Fallback>
                <p:oleObj name="Equation" r:id="rId3" imgW="6591240" imgH="4876560" progId="Equation.DSMT4">
                  <p:embed/>
                  <p:pic>
                    <p:nvPicPr>
                      <p:cNvPr id="0" name=""/>
                      <p:cNvPicPr>
                        <a:picLocks noChangeAspect="1" noChangeArrowheads="1"/>
                      </p:cNvPicPr>
                      <p:nvPr/>
                    </p:nvPicPr>
                    <p:blipFill>
                      <a:blip r:embed="rId4"/>
                      <a:srcRect/>
                      <a:stretch>
                        <a:fillRect/>
                      </a:stretch>
                    </p:blipFill>
                    <p:spPr bwMode="auto">
                      <a:xfrm>
                        <a:off x="4667448" y="3809950"/>
                        <a:ext cx="393700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57" name="Object 25"/>
          <p:cNvGraphicFramePr>
            <a:graphicFrameLocks noChangeAspect="1"/>
          </p:cNvGraphicFramePr>
          <p:nvPr/>
        </p:nvGraphicFramePr>
        <p:xfrm>
          <a:off x="900113" y="1111250"/>
          <a:ext cx="3079750" cy="825500"/>
        </p:xfrm>
        <a:graphic>
          <a:graphicData uri="http://schemas.openxmlformats.org/presentationml/2006/ole">
            <mc:AlternateContent xmlns:mc="http://schemas.openxmlformats.org/markup-compatibility/2006">
              <mc:Choice xmlns:v="urn:schemas-microsoft-com:vml" Requires="v">
                <p:oleObj spid="_x0000_s172640" r:id="rId5" imgW="4699317" imgH="1257617" progId="Equation.DSMT4">
                  <p:embed/>
                </p:oleObj>
              </mc:Choice>
              <mc:Fallback>
                <p:oleObj r:id="rId5" imgW="4699317" imgH="12576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111250"/>
                        <a:ext cx="30797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58" name="Object 26"/>
          <p:cNvGraphicFramePr>
            <a:graphicFrameLocks noChangeAspect="1"/>
          </p:cNvGraphicFramePr>
          <p:nvPr/>
        </p:nvGraphicFramePr>
        <p:xfrm>
          <a:off x="900113" y="2370138"/>
          <a:ext cx="2362200" cy="568325"/>
        </p:xfrm>
        <a:graphic>
          <a:graphicData uri="http://schemas.openxmlformats.org/presentationml/2006/ole">
            <mc:AlternateContent xmlns:mc="http://schemas.openxmlformats.org/markup-compatibility/2006">
              <mc:Choice xmlns:v="urn:schemas-microsoft-com:vml" Requires="v">
                <p:oleObj spid="_x0000_s172641" r:id="rId7" imgW="3378197" imgH="812837" progId="Equation.DSMT4">
                  <p:embed/>
                </p:oleObj>
              </mc:Choice>
              <mc:Fallback>
                <p:oleObj r:id="rId7" imgW="3378197" imgH="81283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370138"/>
                        <a:ext cx="23622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59" name="Object 27"/>
          <p:cNvGraphicFramePr>
            <a:graphicFrameLocks noChangeAspect="1"/>
          </p:cNvGraphicFramePr>
          <p:nvPr>
            <p:extLst>
              <p:ext uri="{D42A27DB-BD31-4B8C-83A1-F6EECF244321}">
                <p14:modId xmlns:p14="http://schemas.microsoft.com/office/powerpoint/2010/main" val="379265264"/>
              </p:ext>
            </p:extLst>
          </p:nvPr>
        </p:nvGraphicFramePr>
        <p:xfrm>
          <a:off x="4629150" y="1111250"/>
          <a:ext cx="4419600" cy="825500"/>
        </p:xfrm>
        <a:graphic>
          <a:graphicData uri="http://schemas.openxmlformats.org/presentationml/2006/ole">
            <mc:AlternateContent xmlns:mc="http://schemas.openxmlformats.org/markup-compatibility/2006">
              <mc:Choice xmlns:v="urn:schemas-microsoft-com:vml" Requires="v">
                <p:oleObj spid="_x0000_s172642" name="Equation" r:id="rId9" imgW="6743520" imgH="1257120" progId="Equation.DSMT4">
                  <p:embed/>
                </p:oleObj>
              </mc:Choice>
              <mc:Fallback>
                <p:oleObj name="Equation" r:id="rId9" imgW="6743520" imgH="1257120" progId="Equation.DSMT4">
                  <p:embed/>
                  <p:pic>
                    <p:nvPicPr>
                      <p:cNvPr id="0" name=""/>
                      <p:cNvPicPr>
                        <a:picLocks noChangeAspect="1" noChangeArrowheads="1"/>
                      </p:cNvPicPr>
                      <p:nvPr/>
                    </p:nvPicPr>
                    <p:blipFill>
                      <a:blip r:embed="rId10"/>
                      <a:srcRect/>
                      <a:stretch>
                        <a:fillRect/>
                      </a:stretch>
                    </p:blipFill>
                    <p:spPr bwMode="auto">
                      <a:xfrm>
                        <a:off x="4629150" y="1111250"/>
                        <a:ext cx="4419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60" name="Object 28"/>
          <p:cNvGraphicFramePr>
            <a:graphicFrameLocks noChangeAspect="1"/>
          </p:cNvGraphicFramePr>
          <p:nvPr>
            <p:extLst>
              <p:ext uri="{D42A27DB-BD31-4B8C-83A1-F6EECF244321}">
                <p14:modId xmlns:p14="http://schemas.microsoft.com/office/powerpoint/2010/main" val="2362675193"/>
              </p:ext>
            </p:extLst>
          </p:nvPr>
        </p:nvGraphicFramePr>
        <p:xfrm>
          <a:off x="4755282" y="2259013"/>
          <a:ext cx="2913062" cy="1119187"/>
        </p:xfrm>
        <a:graphic>
          <a:graphicData uri="http://schemas.openxmlformats.org/presentationml/2006/ole">
            <mc:AlternateContent xmlns:mc="http://schemas.openxmlformats.org/markup-compatibility/2006">
              <mc:Choice xmlns:v="urn:schemas-microsoft-com:vml" Requires="v">
                <p:oleObj spid="_x0000_s172643" r:id="rId11" imgW="4165877" imgH="1600517" progId="Equation.DSMT4">
                  <p:embed/>
                </p:oleObj>
              </mc:Choice>
              <mc:Fallback>
                <p:oleObj r:id="rId11" imgW="4165877" imgH="160051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5282" y="2259013"/>
                        <a:ext cx="2913062"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61" name="Object 29"/>
          <p:cNvGraphicFramePr>
            <a:graphicFrameLocks noChangeAspect="1"/>
          </p:cNvGraphicFramePr>
          <p:nvPr>
            <p:extLst>
              <p:ext uri="{D42A27DB-BD31-4B8C-83A1-F6EECF244321}">
                <p14:modId xmlns:p14="http://schemas.microsoft.com/office/powerpoint/2010/main" val="1444356873"/>
              </p:ext>
            </p:extLst>
          </p:nvPr>
        </p:nvGraphicFramePr>
        <p:xfrm>
          <a:off x="827088" y="3861048"/>
          <a:ext cx="3521075" cy="1743075"/>
        </p:xfrm>
        <a:graphic>
          <a:graphicData uri="http://schemas.openxmlformats.org/presentationml/2006/ole">
            <mc:AlternateContent xmlns:mc="http://schemas.openxmlformats.org/markup-compatibility/2006">
              <mc:Choice xmlns:v="urn:schemas-microsoft-com:vml" Requires="v">
                <p:oleObj spid="_x0000_s172644" r:id="rId13" imgW="5892797" imgH="2641637" progId="Equation.DSMT4">
                  <p:embed/>
                </p:oleObj>
              </mc:Choice>
              <mc:Fallback>
                <p:oleObj r:id="rId13" imgW="5892797" imgH="264163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3861048"/>
                        <a:ext cx="35210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93952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2"/>
          <p:cNvSpPr/>
          <p:nvPr/>
        </p:nvSpPr>
        <p:spPr>
          <a:xfrm>
            <a:off x="-756592" y="1617967"/>
            <a:ext cx="10656168" cy="2989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457200" y="404664"/>
            <a:ext cx="2621230" cy="400110"/>
          </a:xfrm>
          <a:prstGeom prst="rect">
            <a:avLst/>
          </a:prstGeom>
        </p:spPr>
        <p:txBody>
          <a:bodyPr wrap="none">
            <a:spAutoFit/>
          </a:bodyPr>
          <a:lstStyle/>
          <a:p>
            <a:r>
              <a:rPr lang="en-US" altLang="zh-CN" sz="2000"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，构建</a:t>
            </a:r>
            <a:r>
              <a:rPr lang="en-US" altLang="zh-CN" sz="2000"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Lagrange</a:t>
            </a:r>
            <a:r>
              <a:rPr lang="zh-CN" altLang="zh-CN" sz="2000"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函数</a:t>
            </a:r>
            <a:endParaRPr lang="zh-CN" altLang="en-US"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 name="Object 2"/>
          <p:cNvGraphicFramePr>
            <a:graphicFrameLocks noChangeAspect="1"/>
          </p:cNvGraphicFramePr>
          <p:nvPr>
            <p:extLst>
              <p:ext uri="{D42A27DB-BD31-4B8C-83A1-F6EECF244321}">
                <p14:modId xmlns:p14="http://schemas.microsoft.com/office/powerpoint/2010/main" val="1328531518"/>
              </p:ext>
            </p:extLst>
          </p:nvPr>
        </p:nvGraphicFramePr>
        <p:xfrm>
          <a:off x="246063" y="692150"/>
          <a:ext cx="8786812" cy="950913"/>
        </p:xfrm>
        <a:graphic>
          <a:graphicData uri="http://schemas.openxmlformats.org/presentationml/2006/ole">
            <mc:AlternateContent xmlns:mc="http://schemas.openxmlformats.org/markup-compatibility/2006">
              <mc:Choice xmlns:v="urn:schemas-microsoft-com:vml" Requires="v">
                <p:oleObj spid="_x0000_s356254" name="Equation" r:id="rId3" imgW="4394160" imgH="431640" progId="Equation.DSMT4">
                  <p:embed/>
                </p:oleObj>
              </mc:Choice>
              <mc:Fallback>
                <p:oleObj name="Equation" r:id="rId3" imgW="4394160" imgH="431640" progId="Equation.DSMT4">
                  <p:embed/>
                  <p:pic>
                    <p:nvPicPr>
                      <p:cNvPr id="0" name=""/>
                      <p:cNvPicPr>
                        <a:picLocks noChangeAspect="1" noChangeArrowheads="1"/>
                      </p:cNvPicPr>
                      <p:nvPr/>
                    </p:nvPicPr>
                    <p:blipFill>
                      <a:blip r:embed="rId4"/>
                      <a:srcRect/>
                      <a:stretch>
                        <a:fillRect/>
                      </a:stretch>
                    </p:blipFill>
                    <p:spPr bwMode="auto">
                      <a:xfrm>
                        <a:off x="246063" y="692150"/>
                        <a:ext cx="8786812" cy="950913"/>
                      </a:xfrm>
                      <a:prstGeom prst="rect">
                        <a:avLst/>
                      </a:prstGeom>
                      <a:noFill/>
                      <a:ln>
                        <a:noFill/>
                      </a:ln>
                      <a:effectLst/>
                    </p:spPr>
                  </p:pic>
                </p:oleObj>
              </mc:Fallback>
            </mc:AlternateContent>
          </a:graphicData>
        </a:graphic>
      </p:graphicFrame>
      <p:sp>
        <p:nvSpPr>
          <p:cNvPr id="12" name="Rectangle 15"/>
          <p:cNvSpPr>
            <a:spLocks noChangeArrowheads="1"/>
          </p:cNvSpPr>
          <p:nvPr/>
        </p:nvSpPr>
        <p:spPr bwMode="auto">
          <a:xfrm>
            <a:off x="467544" y="1660738"/>
            <a:ext cx="8352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，针对</a:t>
            </a:r>
            <a:r>
              <a:rPr lang="en-US"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w</a:t>
            </a:r>
            <a:r>
              <a:rPr lang="zh-CN" altLang="en-US"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w</a:t>
            </a:r>
            <a:r>
              <a:rPr lang="en-US" altLang="zh-CN" sz="2000"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的最小值问题：</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对参数</a:t>
            </a:r>
            <a:r>
              <a:rPr lang="en-US" sz="2000" b="1" dirty="0">
                <a:latin typeface="Times New Roman" panose="02020603050405020304" pitchFamily="18" charset="0"/>
                <a:ea typeface="黑体" panose="02010609060101010101" pitchFamily="49" charset="-122"/>
                <a:cs typeface="Times New Roman" panose="02020603050405020304" pitchFamily="18" charset="0"/>
              </a:rPr>
              <a:t>w</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sz="2000" b="1" dirty="0">
                <a:latin typeface="Times New Roman" panose="02020603050405020304" pitchFamily="18" charset="0"/>
                <a:ea typeface="黑体" panose="02010609060101010101" pitchFamily="49" charset="-122"/>
                <a:cs typeface="Times New Roman" panose="02020603050405020304" pitchFamily="18" charset="0"/>
              </a:rPr>
              <a:t>w</a:t>
            </a:r>
            <a:r>
              <a:rPr lang="en-US" sz="2000" baseline="-25000" dirty="0">
                <a:latin typeface="Times New Roman" panose="02020603050405020304" pitchFamily="18" charset="0"/>
                <a:ea typeface="黑体" panose="02010609060101010101" pitchFamily="49" charset="-122"/>
                <a:cs typeface="Times New Roman" panose="02020603050405020304" pitchFamily="18" charset="0"/>
              </a:rPr>
              <a:t>0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求导，令导数为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 name="Rectangle 2"/>
          <p:cNvSpPr>
            <a:spLocks noChangeArrowheads="1"/>
          </p:cNvSpPr>
          <p:nvPr/>
        </p:nvSpPr>
        <p:spPr bwMode="auto">
          <a:xfrm flipV="1">
            <a:off x="-8697206" y="4594399"/>
            <a:ext cx="130661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221280115"/>
              </p:ext>
            </p:extLst>
          </p:nvPr>
        </p:nvGraphicFramePr>
        <p:xfrm>
          <a:off x="1439234" y="2002257"/>
          <a:ext cx="2929698" cy="920009"/>
        </p:xfrm>
        <a:graphic>
          <a:graphicData uri="http://schemas.openxmlformats.org/presentationml/2006/ole">
            <mc:AlternateContent xmlns:mc="http://schemas.openxmlformats.org/markup-compatibility/2006">
              <mc:Choice xmlns:v="urn:schemas-microsoft-com:vml" Requires="v">
                <p:oleObj spid="_x0000_s356255" name="Equation" r:id="rId5" imgW="1244520" imgH="393480" progId="Equation.DSMT4">
                  <p:embed/>
                </p:oleObj>
              </mc:Choice>
              <mc:Fallback>
                <p:oleObj name="Equation" r:id="rId5" imgW="1244520" imgH="393480" progId="Equation.DSMT4">
                  <p:embed/>
                  <p:pic>
                    <p:nvPicPr>
                      <p:cNvPr id="0" name="Object 1"/>
                      <p:cNvPicPr>
                        <a:picLocks noChangeAspect="1" noChangeArrowheads="1"/>
                      </p:cNvPicPr>
                      <p:nvPr/>
                    </p:nvPicPr>
                    <p:blipFill>
                      <a:blip r:embed="rId6"/>
                      <a:srcRect/>
                      <a:stretch>
                        <a:fillRect/>
                      </a:stretch>
                    </p:blipFill>
                    <p:spPr bwMode="auto">
                      <a:xfrm>
                        <a:off x="1439234" y="2002257"/>
                        <a:ext cx="2929698" cy="920009"/>
                      </a:xfrm>
                      <a:prstGeom prst="rect">
                        <a:avLst/>
                      </a:prstGeom>
                      <a:noFill/>
                    </p:spPr>
                  </p:pic>
                </p:oleObj>
              </mc:Fallback>
            </mc:AlternateContent>
          </a:graphicData>
        </a:graphic>
      </p:graphicFrame>
      <p:sp>
        <p:nvSpPr>
          <p:cNvPr id="11" name="Rectangle 8"/>
          <p:cNvSpPr>
            <a:spLocks noChangeArrowheads="1"/>
          </p:cNvSpPr>
          <p:nvPr/>
        </p:nvSpPr>
        <p:spPr bwMode="auto">
          <a:xfrm flipV="1">
            <a:off x="-2307720" y="4922070"/>
            <a:ext cx="165906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30994426"/>
              </p:ext>
            </p:extLst>
          </p:nvPr>
        </p:nvGraphicFramePr>
        <p:xfrm>
          <a:off x="5580112" y="1991601"/>
          <a:ext cx="1947133" cy="1024807"/>
        </p:xfrm>
        <a:graphic>
          <a:graphicData uri="http://schemas.openxmlformats.org/presentationml/2006/ole">
            <mc:AlternateContent xmlns:mc="http://schemas.openxmlformats.org/markup-compatibility/2006">
              <mc:Choice xmlns:v="urn:schemas-microsoft-com:vml" Requires="v">
                <p:oleObj spid="_x0000_s356256" name="Equation" r:id="rId7" imgW="748975" imgH="393529" progId="Equation.DSMT4">
                  <p:embed/>
                </p:oleObj>
              </mc:Choice>
              <mc:Fallback>
                <p:oleObj name="Equation" r:id="rId7" imgW="748975" imgH="393529"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112" y="1991601"/>
                        <a:ext cx="1947133" cy="1024807"/>
                      </a:xfrm>
                      <a:prstGeom prst="rect">
                        <a:avLst/>
                      </a:prstGeom>
                      <a:noFill/>
                    </p:spPr>
                  </p:pic>
                </p:oleObj>
              </mc:Fallback>
            </mc:AlternateContent>
          </a:graphicData>
        </a:graphic>
      </p:graphicFrame>
      <p:sp>
        <p:nvSpPr>
          <p:cNvPr id="14" name="Rectangle 10"/>
          <p:cNvSpPr>
            <a:spLocks noChangeArrowheads="1"/>
          </p:cNvSpPr>
          <p:nvPr/>
        </p:nvSpPr>
        <p:spPr bwMode="auto">
          <a:xfrm flipV="1">
            <a:off x="251520" y="4445914"/>
            <a:ext cx="1487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565443862"/>
              </p:ext>
            </p:extLst>
          </p:nvPr>
        </p:nvGraphicFramePr>
        <p:xfrm>
          <a:off x="1439233" y="2855697"/>
          <a:ext cx="2412687" cy="933987"/>
        </p:xfrm>
        <a:graphic>
          <a:graphicData uri="http://schemas.openxmlformats.org/presentationml/2006/ole">
            <mc:AlternateContent xmlns:mc="http://schemas.openxmlformats.org/markup-compatibility/2006">
              <mc:Choice xmlns:v="urn:schemas-microsoft-com:vml" Requires="v">
                <p:oleObj spid="_x0000_s356257" name="Equation" r:id="rId9" imgW="1028520" imgH="393480" progId="Equation.DSMT4">
                  <p:embed/>
                </p:oleObj>
              </mc:Choice>
              <mc:Fallback>
                <p:oleObj name="Equation" r:id="rId9" imgW="1028520" imgH="393480" progId="Equation.DSMT4">
                  <p:embed/>
                  <p:pic>
                    <p:nvPicPr>
                      <p:cNvPr id="0" name="Object 9"/>
                      <p:cNvPicPr>
                        <a:picLocks noChangeAspect="1" noChangeArrowheads="1"/>
                      </p:cNvPicPr>
                      <p:nvPr/>
                    </p:nvPicPr>
                    <p:blipFill>
                      <a:blip r:embed="rId10"/>
                      <a:srcRect/>
                      <a:stretch>
                        <a:fillRect/>
                      </a:stretch>
                    </p:blipFill>
                    <p:spPr bwMode="auto">
                      <a:xfrm>
                        <a:off x="1439233" y="2855697"/>
                        <a:ext cx="2412687" cy="933987"/>
                      </a:xfrm>
                      <a:prstGeom prst="rect">
                        <a:avLst/>
                      </a:prstGeom>
                      <a:noFill/>
                    </p:spPr>
                  </p:pic>
                </p:oleObj>
              </mc:Fallback>
            </mc:AlternateContent>
          </a:graphicData>
        </a:graphic>
      </p:graphicFrame>
      <p:sp>
        <p:nvSpPr>
          <p:cNvPr id="16" name="Rectangle 12"/>
          <p:cNvSpPr>
            <a:spLocks noChangeArrowheads="1"/>
          </p:cNvSpPr>
          <p:nvPr/>
        </p:nvSpPr>
        <p:spPr bwMode="auto">
          <a:xfrm flipV="1">
            <a:off x="4499991" y="3430016"/>
            <a:ext cx="195618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1331447414"/>
              </p:ext>
            </p:extLst>
          </p:nvPr>
        </p:nvGraphicFramePr>
        <p:xfrm>
          <a:off x="5677429" y="2783689"/>
          <a:ext cx="1543255" cy="1004724"/>
        </p:xfrm>
        <a:graphic>
          <a:graphicData uri="http://schemas.openxmlformats.org/presentationml/2006/ole">
            <mc:AlternateContent xmlns:mc="http://schemas.openxmlformats.org/markup-compatibility/2006">
              <mc:Choice xmlns:v="urn:schemas-microsoft-com:vml" Requires="v">
                <p:oleObj spid="_x0000_s356258" name="Equation" r:id="rId11" imgW="609336" imgH="393529" progId="Equation.DSMT4">
                  <p:embed/>
                </p:oleObj>
              </mc:Choice>
              <mc:Fallback>
                <p:oleObj name="Equation" r:id="rId11" imgW="609336" imgH="393529"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77429" y="2783689"/>
                        <a:ext cx="1543255" cy="1004724"/>
                      </a:xfrm>
                      <a:prstGeom prst="rect">
                        <a:avLst/>
                      </a:prstGeom>
                      <a:noFill/>
                    </p:spPr>
                  </p:pic>
                </p:oleObj>
              </mc:Fallback>
            </mc:AlternateContent>
          </a:graphicData>
        </a:graphic>
      </p:graphicFrame>
      <p:sp>
        <p:nvSpPr>
          <p:cNvPr id="18" name="Rectangle 14"/>
          <p:cNvSpPr>
            <a:spLocks noChangeArrowheads="1"/>
          </p:cNvSpPr>
          <p:nvPr/>
        </p:nvSpPr>
        <p:spPr bwMode="auto">
          <a:xfrm>
            <a:off x="755576" y="390684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3982830914"/>
              </p:ext>
            </p:extLst>
          </p:nvPr>
        </p:nvGraphicFramePr>
        <p:xfrm>
          <a:off x="1439233" y="3791801"/>
          <a:ext cx="2446891" cy="822861"/>
        </p:xfrm>
        <a:graphic>
          <a:graphicData uri="http://schemas.openxmlformats.org/presentationml/2006/ole">
            <mc:AlternateContent xmlns:mc="http://schemas.openxmlformats.org/markup-compatibility/2006">
              <mc:Choice xmlns:v="urn:schemas-microsoft-com:vml" Requires="v">
                <p:oleObj spid="_x0000_s356259" name="Equation" r:id="rId13" imgW="1143000" imgH="380880" progId="Equation.DSMT4">
                  <p:embed/>
                </p:oleObj>
              </mc:Choice>
              <mc:Fallback>
                <p:oleObj name="Equation" r:id="rId13" imgW="1143000" imgH="380880" progId="Equation.DSMT4">
                  <p:embed/>
                  <p:pic>
                    <p:nvPicPr>
                      <p:cNvPr id="0" name="Object 13"/>
                      <p:cNvPicPr>
                        <a:picLocks noChangeAspect="1" noChangeArrowheads="1"/>
                      </p:cNvPicPr>
                      <p:nvPr/>
                    </p:nvPicPr>
                    <p:blipFill>
                      <a:blip r:embed="rId14"/>
                      <a:srcRect/>
                      <a:stretch>
                        <a:fillRect/>
                      </a:stretch>
                    </p:blipFill>
                    <p:spPr bwMode="auto">
                      <a:xfrm>
                        <a:off x="1439233" y="3791801"/>
                        <a:ext cx="2446891" cy="822861"/>
                      </a:xfrm>
                      <a:prstGeom prst="rect">
                        <a:avLst/>
                      </a:prstGeom>
                      <a:noFill/>
                    </p:spPr>
                  </p:pic>
                </p:oleObj>
              </mc:Fallback>
            </mc:AlternateContent>
          </a:graphicData>
        </a:graphic>
      </p:graphicFrame>
      <p:sp>
        <p:nvSpPr>
          <p:cNvPr id="20" name="Rectangle 15"/>
          <p:cNvSpPr>
            <a:spLocks noChangeArrowheads="1"/>
          </p:cNvSpPr>
          <p:nvPr/>
        </p:nvSpPr>
        <p:spPr bwMode="auto">
          <a:xfrm>
            <a:off x="755576" y="431800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4" name="Object 2"/>
          <p:cNvGraphicFramePr>
            <a:graphicFrameLocks noChangeAspect="1"/>
          </p:cNvGraphicFramePr>
          <p:nvPr>
            <p:extLst>
              <p:ext uri="{D42A27DB-BD31-4B8C-83A1-F6EECF244321}">
                <p14:modId xmlns:p14="http://schemas.microsoft.com/office/powerpoint/2010/main" val="2388884763"/>
              </p:ext>
            </p:extLst>
          </p:nvPr>
        </p:nvGraphicFramePr>
        <p:xfrm>
          <a:off x="6228184" y="1660223"/>
          <a:ext cx="241869" cy="399336"/>
        </p:xfrm>
        <a:graphic>
          <a:graphicData uri="http://schemas.openxmlformats.org/presentationml/2006/ole">
            <mc:AlternateContent xmlns:mc="http://schemas.openxmlformats.org/markup-compatibility/2006">
              <mc:Choice xmlns:v="urn:schemas-microsoft-com:vml" Requires="v">
                <p:oleObj spid="_x0000_s356260" name="Equation" r:id="rId15" imgW="152280" imgH="228600" progId="Equation.DSMT4">
                  <p:embed/>
                </p:oleObj>
              </mc:Choice>
              <mc:Fallback>
                <p:oleObj name="Equation" r:id="rId15" imgW="152280" imgH="228600" progId="Equation.DSMT4">
                  <p:embed/>
                  <p:pic>
                    <p:nvPicPr>
                      <p:cNvPr id="0" name=""/>
                      <p:cNvPicPr>
                        <a:picLocks noChangeAspect="1" noChangeArrowheads="1"/>
                      </p:cNvPicPr>
                      <p:nvPr/>
                    </p:nvPicPr>
                    <p:blipFill>
                      <a:blip r:embed="rId16"/>
                      <a:srcRect/>
                      <a:stretch>
                        <a:fillRect/>
                      </a:stretch>
                    </p:blipFill>
                    <p:spPr bwMode="auto">
                      <a:xfrm>
                        <a:off x="6228184" y="1660223"/>
                        <a:ext cx="241869" cy="399336"/>
                      </a:xfrm>
                      <a:prstGeom prst="rect">
                        <a:avLst/>
                      </a:prstGeom>
                      <a:noFill/>
                      <a:ln>
                        <a:noFill/>
                      </a:ln>
                      <a:effectLst/>
                    </p:spPr>
                  </p:pic>
                </p:oleObj>
              </mc:Fallback>
            </mc:AlternateContent>
          </a:graphicData>
        </a:graphic>
      </p:graphicFrame>
      <p:sp>
        <p:nvSpPr>
          <p:cNvPr id="25" name="Rectangle 16"/>
          <p:cNvSpPr>
            <a:spLocks noChangeArrowheads="1"/>
          </p:cNvSpPr>
          <p:nvPr/>
        </p:nvSpPr>
        <p:spPr bwMode="auto">
          <a:xfrm>
            <a:off x="464313" y="4599214"/>
            <a:ext cx="6134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，针对</a:t>
            </a:r>
            <a:r>
              <a:rPr lang="el-GR"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α</a:t>
            </a:r>
            <a:r>
              <a:rPr lang="zh-CN" altLang="en-US"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的最大值问题：</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将</a:t>
            </a:r>
            <a:r>
              <a:rPr lang="en-US" sz="2000" dirty="0">
                <a:latin typeface="Times New Roman" panose="02020603050405020304" pitchFamily="18" charset="0"/>
                <a:ea typeface="黑体" panose="02010609060101010101" pitchFamily="49" charset="-122"/>
                <a:cs typeface="Times New Roman" panose="02020603050405020304" pitchFamily="18" charset="0"/>
              </a:rPr>
              <a:t>(1),(2),</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(3)</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代人</a:t>
            </a:r>
          </a:p>
        </p:txBody>
      </p:sp>
      <p:graphicFrame>
        <p:nvGraphicFramePr>
          <p:cNvPr id="26" name="Object 13"/>
          <p:cNvGraphicFramePr>
            <a:graphicFrameLocks noChangeAspect="1"/>
          </p:cNvGraphicFramePr>
          <p:nvPr>
            <p:extLst>
              <p:ext uri="{D42A27DB-BD31-4B8C-83A1-F6EECF244321}">
                <p14:modId xmlns:p14="http://schemas.microsoft.com/office/powerpoint/2010/main" val="1150286252"/>
              </p:ext>
            </p:extLst>
          </p:nvPr>
        </p:nvGraphicFramePr>
        <p:xfrm>
          <a:off x="5454104" y="4581128"/>
          <a:ext cx="1854200" cy="446087"/>
        </p:xfrm>
        <a:graphic>
          <a:graphicData uri="http://schemas.openxmlformats.org/presentationml/2006/ole">
            <mc:AlternateContent xmlns:mc="http://schemas.openxmlformats.org/markup-compatibility/2006">
              <mc:Choice xmlns:v="urn:schemas-microsoft-com:vml" Requires="v">
                <p:oleObj spid="_x0000_s356261" name="Equation" r:id="rId17" imgW="2743200" imgH="660240" progId="Equation.DSMT4">
                  <p:embed/>
                </p:oleObj>
              </mc:Choice>
              <mc:Fallback>
                <p:oleObj name="Equation" r:id="rId17" imgW="2743200" imgH="660240" progId="Equation.DSMT4">
                  <p:embed/>
                  <p:pic>
                    <p:nvPicPr>
                      <p:cNvPr id="0" name=""/>
                      <p:cNvPicPr>
                        <a:picLocks noChangeAspect="1" noChangeArrowheads="1"/>
                      </p:cNvPicPr>
                      <p:nvPr/>
                    </p:nvPicPr>
                    <p:blipFill>
                      <a:blip r:embed="rId18"/>
                      <a:srcRect/>
                      <a:stretch>
                        <a:fillRect/>
                      </a:stretch>
                    </p:blipFill>
                    <p:spPr bwMode="auto">
                      <a:xfrm>
                        <a:off x="5454104" y="4581128"/>
                        <a:ext cx="1854200" cy="446087"/>
                      </a:xfrm>
                      <a:prstGeom prst="rect">
                        <a:avLst/>
                      </a:prstGeom>
                      <a:noFill/>
                      <a:ln>
                        <a:noFill/>
                      </a:ln>
                      <a:effectLst/>
                    </p:spPr>
                  </p:pic>
                </p:oleObj>
              </mc:Fallback>
            </mc:AlternateContent>
          </a:graphicData>
        </a:graphic>
      </p:graphicFrame>
      <p:sp>
        <p:nvSpPr>
          <p:cNvPr id="21" name="矩形 20"/>
          <p:cNvSpPr/>
          <p:nvPr/>
        </p:nvSpPr>
        <p:spPr>
          <a:xfrm>
            <a:off x="7698073" y="2279633"/>
            <a:ext cx="453970" cy="369332"/>
          </a:xfrm>
          <a:prstGeom prst="rect">
            <a:avLst/>
          </a:prstGeom>
        </p:spPr>
        <p:txBody>
          <a:bodyPr wrap="none">
            <a:spAutoFit/>
          </a:bodyPr>
          <a:lstStyle/>
          <a:p>
            <a:r>
              <a:rPr lang="en-US" altLang="zh-CN"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矩形 21"/>
          <p:cNvSpPr/>
          <p:nvPr/>
        </p:nvSpPr>
        <p:spPr>
          <a:xfrm>
            <a:off x="7698073" y="3071721"/>
            <a:ext cx="453970" cy="369332"/>
          </a:xfrm>
          <a:prstGeom prst="rect">
            <a:avLst/>
          </a:prstGeom>
        </p:spPr>
        <p:txBody>
          <a:bodyPr wrap="none">
            <a:spAutoFit/>
          </a:bodyPr>
          <a:lstStyle/>
          <a:p>
            <a:r>
              <a:rPr lang="en-US" altLang="zh-CN"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a:t>
            </a:r>
            <a:endParaRPr lang="zh-CN" altLang="en-US"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矩形 28"/>
          <p:cNvSpPr/>
          <p:nvPr/>
        </p:nvSpPr>
        <p:spPr>
          <a:xfrm>
            <a:off x="7698073" y="3849417"/>
            <a:ext cx="453970" cy="369332"/>
          </a:xfrm>
          <a:prstGeom prst="rect">
            <a:avLst/>
          </a:prstGeom>
        </p:spPr>
        <p:txBody>
          <a:bodyPr wrap="none">
            <a:spAutoFit/>
          </a:bodyPr>
          <a:lstStyle/>
          <a:p>
            <a:r>
              <a:rPr lang="en-US" altLang="zh-CN"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Rectangle 17"/>
          <p:cNvSpPr>
            <a:spLocks noChangeArrowheads="1"/>
          </p:cNvSpPr>
          <p:nvPr/>
        </p:nvSpPr>
        <p:spPr bwMode="auto">
          <a:xfrm>
            <a:off x="1907704" y="603115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3454830948"/>
              </p:ext>
            </p:extLst>
          </p:nvPr>
        </p:nvGraphicFramePr>
        <p:xfrm>
          <a:off x="1181100" y="5016500"/>
          <a:ext cx="6184900" cy="995363"/>
        </p:xfrm>
        <a:graphic>
          <a:graphicData uri="http://schemas.openxmlformats.org/presentationml/2006/ole">
            <mc:AlternateContent xmlns:mc="http://schemas.openxmlformats.org/markup-compatibility/2006">
              <mc:Choice xmlns:v="urn:schemas-microsoft-com:vml" Requires="v">
                <p:oleObj spid="_x0000_s356262" name="Equation" r:id="rId19" imgW="2501640" imgH="406080" progId="Equation.DSMT4">
                  <p:embed/>
                </p:oleObj>
              </mc:Choice>
              <mc:Fallback>
                <p:oleObj name="Equation" r:id="rId19" imgW="2501640" imgH="406080" progId="Equation.DSMT4">
                  <p:embed/>
                  <p:pic>
                    <p:nvPicPr>
                      <p:cNvPr id="0" name="Object 16"/>
                      <p:cNvPicPr>
                        <a:picLocks noChangeAspect="1" noChangeArrowheads="1"/>
                      </p:cNvPicPr>
                      <p:nvPr/>
                    </p:nvPicPr>
                    <p:blipFill>
                      <a:blip r:embed="rId20"/>
                      <a:srcRect/>
                      <a:stretch>
                        <a:fillRect/>
                      </a:stretch>
                    </p:blipFill>
                    <p:spPr bwMode="auto">
                      <a:xfrm>
                        <a:off x="1181100" y="5016500"/>
                        <a:ext cx="6184900" cy="995363"/>
                      </a:xfrm>
                      <a:prstGeom prst="rect">
                        <a:avLst/>
                      </a:prstGeom>
                      <a:noFill/>
                    </p:spPr>
                  </p:pic>
                </p:oleObj>
              </mc:Fallback>
            </mc:AlternateContent>
          </a:graphicData>
        </a:graphic>
      </p:graphicFrame>
      <p:sp>
        <p:nvSpPr>
          <p:cNvPr id="28" name="Rectangle 18"/>
          <p:cNvSpPr>
            <a:spLocks noChangeArrowheads="1"/>
          </p:cNvSpPr>
          <p:nvPr/>
        </p:nvSpPr>
        <p:spPr bwMode="auto">
          <a:xfrm>
            <a:off x="1907704" y="635818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Line 11"/>
          <p:cNvSpPr>
            <a:spLocks noChangeShapeType="1"/>
          </p:cNvSpPr>
          <p:nvPr/>
        </p:nvSpPr>
        <p:spPr bwMode="auto">
          <a:xfrm>
            <a:off x="4791706" y="2495657"/>
            <a:ext cx="649288" cy="0"/>
          </a:xfrm>
          <a:prstGeom prst="line">
            <a:avLst/>
          </a:prstGeom>
          <a:noFill/>
          <a:ln w="76200" cmpd="sng">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Line 11"/>
          <p:cNvSpPr>
            <a:spLocks noChangeShapeType="1"/>
          </p:cNvSpPr>
          <p:nvPr/>
        </p:nvSpPr>
        <p:spPr bwMode="auto">
          <a:xfrm>
            <a:off x="4817523" y="3287745"/>
            <a:ext cx="649288" cy="0"/>
          </a:xfrm>
          <a:prstGeom prst="line">
            <a:avLst/>
          </a:prstGeom>
          <a:noFill/>
          <a:ln w="76200" cmpd="sng">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Line 11"/>
          <p:cNvSpPr>
            <a:spLocks noChangeShapeType="1"/>
          </p:cNvSpPr>
          <p:nvPr/>
        </p:nvSpPr>
        <p:spPr bwMode="auto">
          <a:xfrm>
            <a:off x="4817523" y="4079833"/>
            <a:ext cx="649288" cy="0"/>
          </a:xfrm>
          <a:prstGeom prst="line">
            <a:avLst/>
          </a:prstGeom>
          <a:noFill/>
          <a:ln w="76200" cmpd="sng">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2003642237"/>
              </p:ext>
            </p:extLst>
          </p:nvPr>
        </p:nvGraphicFramePr>
        <p:xfrm>
          <a:off x="5685433" y="3884695"/>
          <a:ext cx="1766887" cy="411162"/>
        </p:xfrm>
        <a:graphic>
          <a:graphicData uri="http://schemas.openxmlformats.org/presentationml/2006/ole">
            <mc:AlternateContent xmlns:mc="http://schemas.openxmlformats.org/markup-compatibility/2006">
              <mc:Choice xmlns:v="urn:schemas-microsoft-com:vml" Requires="v">
                <p:oleObj spid="_x0000_s356263" name="Equation" r:id="rId21" imgW="825480" imgH="190440" progId="Equation.DSMT4">
                  <p:embed/>
                </p:oleObj>
              </mc:Choice>
              <mc:Fallback>
                <p:oleObj name="Equation" r:id="rId21" imgW="825480" imgH="190440" progId="Equation.DSMT4">
                  <p:embed/>
                  <p:pic>
                    <p:nvPicPr>
                      <p:cNvPr id="0" name=""/>
                      <p:cNvPicPr>
                        <a:picLocks noChangeAspect="1" noChangeArrowheads="1"/>
                      </p:cNvPicPr>
                      <p:nvPr/>
                    </p:nvPicPr>
                    <p:blipFill>
                      <a:blip r:embed="rId22"/>
                      <a:srcRect/>
                      <a:stretch>
                        <a:fillRect/>
                      </a:stretch>
                    </p:blipFill>
                    <p:spPr bwMode="auto">
                      <a:xfrm>
                        <a:off x="5685433" y="3884695"/>
                        <a:ext cx="1766887" cy="411162"/>
                      </a:xfrm>
                      <a:prstGeom prst="rect">
                        <a:avLst/>
                      </a:prstGeom>
                      <a:noFill/>
                    </p:spPr>
                  </p:pic>
                </p:oleObj>
              </mc:Fallback>
            </mc:AlternateContent>
          </a:graphicData>
        </a:graphic>
      </p:graphicFrame>
      <p:graphicFrame>
        <p:nvGraphicFramePr>
          <p:cNvPr id="37" name="Object 15"/>
          <p:cNvGraphicFramePr>
            <a:graphicFrameLocks noChangeAspect="1"/>
          </p:cNvGraphicFramePr>
          <p:nvPr>
            <p:extLst>
              <p:ext uri="{D42A27DB-BD31-4B8C-83A1-F6EECF244321}">
                <p14:modId xmlns:p14="http://schemas.microsoft.com/office/powerpoint/2010/main" val="1456325478"/>
              </p:ext>
            </p:extLst>
          </p:nvPr>
        </p:nvGraphicFramePr>
        <p:xfrm>
          <a:off x="2753965" y="5796805"/>
          <a:ext cx="1495425" cy="944563"/>
        </p:xfrm>
        <a:graphic>
          <a:graphicData uri="http://schemas.openxmlformats.org/presentationml/2006/ole">
            <mc:AlternateContent xmlns:mc="http://schemas.openxmlformats.org/markup-compatibility/2006">
              <mc:Choice xmlns:v="urn:schemas-microsoft-com:vml" Requires="v">
                <p:oleObj spid="_x0000_s356264" name="Equation" r:id="rId23" imgW="2260440" imgH="1295280" progId="Equation.DSMT4">
                  <p:embed/>
                </p:oleObj>
              </mc:Choice>
              <mc:Fallback>
                <p:oleObj name="Equation" r:id="rId23" imgW="2260440" imgH="1295280" progId="Equation.DSMT4">
                  <p:embed/>
                  <p:pic>
                    <p:nvPicPr>
                      <p:cNvPr id="0" name=""/>
                      <p:cNvPicPr>
                        <a:picLocks noChangeAspect="1" noChangeArrowheads="1"/>
                      </p:cNvPicPr>
                      <p:nvPr/>
                    </p:nvPicPr>
                    <p:blipFill>
                      <a:blip r:embed="rId24"/>
                      <a:srcRect/>
                      <a:stretch>
                        <a:fillRect/>
                      </a:stretch>
                    </p:blipFill>
                    <p:spPr bwMode="auto">
                      <a:xfrm>
                        <a:off x="2753965" y="5796805"/>
                        <a:ext cx="1495425"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Rectangle 23"/>
          <p:cNvSpPr>
            <a:spLocks noChangeArrowheads="1"/>
          </p:cNvSpPr>
          <p:nvPr/>
        </p:nvSpPr>
        <p:spPr bwMode="auto">
          <a:xfrm>
            <a:off x="1136303" y="6053226"/>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约束条件：</a:t>
            </a:r>
          </a:p>
        </p:txBody>
      </p:sp>
      <p:sp>
        <p:nvSpPr>
          <p:cNvPr id="30" name="Rectangle 42"/>
          <p:cNvSpPr>
            <a:spLocks noChangeArrowheads="1"/>
          </p:cNvSpPr>
          <p:nvPr/>
        </p:nvSpPr>
        <p:spPr bwMode="auto">
          <a:xfrm>
            <a:off x="4703844" y="599361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1" name="对象 30"/>
          <p:cNvGraphicFramePr>
            <a:graphicFrameLocks noChangeAspect="1"/>
          </p:cNvGraphicFramePr>
          <p:nvPr>
            <p:extLst>
              <p:ext uri="{D42A27DB-BD31-4B8C-83A1-F6EECF244321}">
                <p14:modId xmlns:p14="http://schemas.microsoft.com/office/powerpoint/2010/main" val="4227272339"/>
              </p:ext>
            </p:extLst>
          </p:nvPr>
        </p:nvGraphicFramePr>
        <p:xfrm>
          <a:off x="4491038" y="6029325"/>
          <a:ext cx="1671637" cy="563563"/>
        </p:xfrm>
        <a:graphic>
          <a:graphicData uri="http://schemas.openxmlformats.org/presentationml/2006/ole">
            <mc:AlternateContent xmlns:mc="http://schemas.openxmlformats.org/markup-compatibility/2006">
              <mc:Choice xmlns:v="urn:schemas-microsoft-com:vml" Requires="v">
                <p:oleObj spid="_x0000_s356265" name="Equation" r:id="rId25" imgW="583920" imgH="190440" progId="Equation.DSMT4">
                  <p:embed/>
                </p:oleObj>
              </mc:Choice>
              <mc:Fallback>
                <p:oleObj name="Equation" r:id="rId25" imgW="583920" imgH="190440" progId="Equation.DSMT4">
                  <p:embed/>
                  <p:pic>
                    <p:nvPicPr>
                      <p:cNvPr id="0" name="Object 41"/>
                      <p:cNvPicPr>
                        <a:picLocks noChangeAspect="1" noChangeArrowheads="1"/>
                      </p:cNvPicPr>
                      <p:nvPr/>
                    </p:nvPicPr>
                    <p:blipFill>
                      <a:blip r:embed="rId26"/>
                      <a:srcRect/>
                      <a:stretch>
                        <a:fillRect/>
                      </a:stretch>
                    </p:blipFill>
                    <p:spPr bwMode="auto">
                      <a:xfrm>
                        <a:off x="4491038" y="6029325"/>
                        <a:ext cx="1671637" cy="563563"/>
                      </a:xfrm>
                      <a:prstGeom prst="rect">
                        <a:avLst/>
                      </a:prstGeom>
                      <a:noFill/>
                    </p:spPr>
                  </p:pic>
                </p:oleObj>
              </mc:Fallback>
            </mc:AlternateContent>
          </a:graphicData>
        </a:graphic>
      </p:graphicFrame>
      <p:sp>
        <p:nvSpPr>
          <p:cNvPr id="32" name="矩形 31"/>
          <p:cNvSpPr/>
          <p:nvPr/>
        </p:nvSpPr>
        <p:spPr>
          <a:xfrm rot="971926">
            <a:off x="7084011" y="5915143"/>
            <a:ext cx="1727760" cy="707886"/>
          </a:xfrm>
          <a:prstGeom prst="rect">
            <a:avLst/>
          </a:prstGeom>
          <a:solidFill>
            <a:schemeClr val="bg1"/>
          </a:solidFill>
          <a:ln>
            <a:solidFill>
              <a:srgbClr val="FF0000"/>
            </a:solidFill>
          </a:ln>
        </p:spPr>
        <p:txBody>
          <a:bodyPr wrap="square">
            <a:spAutoFit/>
          </a:bodyPr>
          <a:lstStyle/>
          <a:p>
            <a:r>
              <a:rPr lang="zh-CN" altLang="zh-CN" sz="2000"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与</a:t>
            </a:r>
            <a:r>
              <a:rPr lang="zh-CN" altLang="en-US" sz="2000"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硬间隔</a:t>
            </a:r>
            <a:r>
              <a:rPr lang="zh-CN" altLang="zh-CN" sz="2000"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的唯一不同</a:t>
            </a:r>
            <a:endPar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Line 13"/>
          <p:cNvSpPr>
            <a:spLocks noChangeShapeType="1"/>
          </p:cNvSpPr>
          <p:nvPr/>
        </p:nvSpPr>
        <p:spPr bwMode="auto">
          <a:xfrm>
            <a:off x="6162907" y="6280005"/>
            <a:ext cx="856660" cy="13294"/>
          </a:xfrm>
          <a:prstGeom prst="line">
            <a:avLst/>
          </a:prstGeom>
          <a:noFill/>
          <a:ln w="3810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6" name="Object 2"/>
          <p:cNvGraphicFramePr>
            <a:graphicFrameLocks noChangeAspect="1"/>
          </p:cNvGraphicFramePr>
          <p:nvPr>
            <p:extLst>
              <p:ext uri="{D42A27DB-BD31-4B8C-83A1-F6EECF244321}">
                <p14:modId xmlns:p14="http://schemas.microsoft.com/office/powerpoint/2010/main" val="2511154110"/>
              </p:ext>
            </p:extLst>
          </p:nvPr>
        </p:nvGraphicFramePr>
        <p:xfrm>
          <a:off x="2357878" y="1630326"/>
          <a:ext cx="280760" cy="463547"/>
        </p:xfrm>
        <a:graphic>
          <a:graphicData uri="http://schemas.openxmlformats.org/presentationml/2006/ole">
            <mc:AlternateContent xmlns:mc="http://schemas.openxmlformats.org/markup-compatibility/2006">
              <mc:Choice xmlns:v="urn:schemas-microsoft-com:vml" Requires="v">
                <p:oleObj spid="_x0000_s356266" name="Equation" r:id="rId27" imgW="152280" imgH="228600" progId="Equation.DSMT4">
                  <p:embed/>
                </p:oleObj>
              </mc:Choice>
              <mc:Fallback>
                <p:oleObj name="Equation" r:id="rId27" imgW="152280" imgH="228600" progId="Equation.DSMT4">
                  <p:embed/>
                  <p:pic>
                    <p:nvPicPr>
                      <p:cNvPr id="0" name=""/>
                      <p:cNvPicPr>
                        <a:picLocks noChangeAspect="1" noChangeArrowheads="1"/>
                      </p:cNvPicPr>
                      <p:nvPr/>
                    </p:nvPicPr>
                    <p:blipFill>
                      <a:blip r:embed="rId28"/>
                      <a:srcRect/>
                      <a:stretch>
                        <a:fillRect/>
                      </a:stretch>
                    </p:blipFill>
                    <p:spPr bwMode="auto">
                      <a:xfrm>
                        <a:off x="2357878" y="1630326"/>
                        <a:ext cx="280760" cy="46354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2412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fontScale="90000"/>
          </a:bodyPr>
          <a:lstStyle/>
          <a:p>
            <a:pPr algn="l" eaLnBrk="1" hangingPunct="1"/>
            <a:r>
              <a:rPr lang="zh-CN" altLang="en-US" sz="3600" dirty="0"/>
              <a:t>支持向量机</a:t>
            </a:r>
            <a:br>
              <a:rPr lang="zh-CN" altLang="en-US" sz="3600" dirty="0"/>
            </a:br>
            <a:r>
              <a:rPr lang="en-US" sz="3600" dirty="0"/>
              <a:t>(SVM, Support Vector Machine)</a:t>
            </a:r>
          </a:p>
        </p:txBody>
      </p:sp>
      <p:sp>
        <p:nvSpPr>
          <p:cNvPr id="150531" name="Rectangle 3"/>
          <p:cNvSpPr>
            <a:spLocks noGrp="1" noChangeArrowheads="1"/>
          </p:cNvSpPr>
          <p:nvPr>
            <p:ph idx="1"/>
          </p:nvPr>
        </p:nvSpPr>
        <p:spPr>
          <a:noFill/>
          <a:ln/>
          <a:extLst>
            <a:ext uri="{91240B29-F687-4F45-9708-019B960494DF}">
              <a14:hiddenLine xmlns:a14="http://schemas.microsoft.com/office/drawing/2010/main" w="9525" cap="flat" cmpd="sng">
                <a:solidFill>
                  <a:srgbClr val="000000"/>
                </a:solidFill>
                <a:miter lim="800000"/>
                <a:headEnd/>
                <a:tailEnd/>
              </a14:hiddenLine>
            </a:ext>
          </a:extLst>
        </p:spPr>
        <p:txBody>
          <a:bodyPr>
            <a:normAutofit/>
          </a:bodyPr>
          <a:lstStyle/>
          <a:p>
            <a:pPr marL="0" indent="0" eaLnBrk="1" hangingPunct="1">
              <a:lnSpc>
                <a:spcPct val="160000"/>
              </a:lnSpc>
              <a:buClr>
                <a:srgbClr val="0033CC"/>
              </a:buClr>
              <a:buNone/>
            </a:pPr>
            <a:r>
              <a:rPr lang="zh-CN" altLang="en-US" sz="2800" dirty="0">
                <a:solidFill>
                  <a:srgbClr val="C00000"/>
                </a:solidFill>
                <a:latin typeface="黑体" panose="02010609060101010101" pitchFamily="49" charset="-122"/>
                <a:ea typeface="黑体" panose="02010609060101010101" pitchFamily="49" charset="-122"/>
                <a:sym typeface="Arial" pitchFamily="34" charset="0"/>
              </a:rPr>
              <a:t>基本思想：</a:t>
            </a:r>
          </a:p>
          <a:p>
            <a:pPr marL="449262" lvl="1" indent="0" eaLnBrk="1" hangingPunct="1">
              <a:lnSpc>
                <a:spcPct val="160000"/>
              </a:lnSpc>
              <a:buClr>
                <a:srgbClr val="0033CC"/>
              </a:buClr>
              <a:buNone/>
            </a:pPr>
            <a:r>
              <a:rPr lang="zh-CN" altLang="en-US" sz="2400" dirty="0">
                <a:latin typeface="黑体" panose="02010609060101010101" pitchFamily="49" charset="-122"/>
                <a:ea typeface="黑体" panose="02010609060101010101" pitchFamily="49" charset="-122"/>
                <a:sym typeface="Arial" pitchFamily="34" charset="0"/>
              </a:rPr>
              <a:t>将特征“映射”到高维空间中去，寻找最优分类面。</a:t>
            </a:r>
            <a:endParaRPr lang="en-US" altLang="zh-CN" sz="2400" dirty="0">
              <a:latin typeface="黑体" panose="02010609060101010101" pitchFamily="49" charset="-122"/>
              <a:ea typeface="黑体" panose="02010609060101010101" pitchFamily="49" charset="-122"/>
              <a:sym typeface="Arial" pitchFamily="34" charset="0"/>
            </a:endParaRPr>
          </a:p>
          <a:p>
            <a:pPr marL="0" lvl="1" indent="0">
              <a:lnSpc>
                <a:spcPct val="160000"/>
              </a:lnSpc>
              <a:buClr>
                <a:srgbClr val="0033CC"/>
              </a:buClr>
              <a:buNone/>
            </a:pPr>
            <a:r>
              <a:rPr lang="zh-CN" altLang="en-US" sz="2800" dirty="0">
                <a:solidFill>
                  <a:srgbClr val="C00000"/>
                </a:solidFill>
                <a:latin typeface="黑体" panose="02010609060101010101" pitchFamily="49" charset="-122"/>
                <a:ea typeface="黑体" panose="02010609060101010101" pitchFamily="49" charset="-122"/>
                <a:sym typeface="Arial" pitchFamily="34" charset="0"/>
              </a:rPr>
              <a:t>关键问题：</a:t>
            </a:r>
          </a:p>
          <a:p>
            <a:pPr marL="449262" lvl="1" indent="0" eaLnBrk="1" hangingPunct="1">
              <a:lnSpc>
                <a:spcPct val="160000"/>
              </a:lnSpc>
              <a:buClr>
                <a:srgbClr val="0033CC"/>
              </a:buClr>
              <a:buNone/>
            </a:pPr>
            <a:r>
              <a:rPr lang="zh-CN" altLang="en-US" sz="2400" dirty="0">
                <a:latin typeface="黑体" panose="02010609060101010101" pitchFamily="49" charset="-122"/>
                <a:ea typeface="黑体" panose="02010609060101010101" pitchFamily="49" charset="-122"/>
                <a:sym typeface="Arial" pitchFamily="34" charset="0"/>
              </a:rPr>
              <a:t>最优分类面：定义和计算最优分类界面、保证泛化能力。</a:t>
            </a:r>
          </a:p>
          <a:p>
            <a:pPr marL="449262" lvl="1" indent="0" eaLnBrk="1" hangingPunct="1">
              <a:lnSpc>
                <a:spcPct val="160000"/>
              </a:lnSpc>
              <a:buClr>
                <a:srgbClr val="0033CC"/>
              </a:buClr>
              <a:buNone/>
            </a:pPr>
            <a:r>
              <a:rPr lang="zh-CN" altLang="en-US" sz="2400" dirty="0">
                <a:latin typeface="黑体" panose="02010609060101010101" pitchFamily="49" charset="-122"/>
                <a:ea typeface="黑体" panose="02010609060101010101" pitchFamily="49" charset="-122"/>
                <a:sym typeface="Arial" pitchFamily="34" charset="0"/>
              </a:rPr>
              <a:t>核方法：利用核函数进行隐式“映射”。</a:t>
            </a:r>
          </a:p>
          <a:p>
            <a:pPr marL="449262" lvl="1" indent="0" eaLnBrk="1" hangingPunct="1">
              <a:lnSpc>
                <a:spcPct val="160000"/>
              </a:lnSpc>
              <a:buClr>
                <a:srgbClr val="0033CC"/>
              </a:buClr>
              <a:buNone/>
            </a:pPr>
            <a:r>
              <a:rPr lang="zh-CN" altLang="en-US" sz="2400" dirty="0">
                <a:latin typeface="黑体" panose="02010609060101010101" pitchFamily="49" charset="-122"/>
                <a:ea typeface="黑体" panose="02010609060101010101" pitchFamily="49" charset="-122"/>
                <a:sym typeface="Arial" pitchFamily="34" charset="0"/>
              </a:rPr>
              <a:t>线性不可分问题：软间隔与折中。</a:t>
            </a:r>
          </a:p>
          <a:p>
            <a:pPr marL="449262" lvl="1" indent="0" eaLnBrk="1" hangingPunct="1">
              <a:lnSpc>
                <a:spcPct val="160000"/>
              </a:lnSpc>
              <a:buClr>
                <a:srgbClr val="0033CC"/>
              </a:buClr>
              <a:buNone/>
            </a:pPr>
            <a:r>
              <a:rPr lang="zh-CN" altLang="en-US" sz="2400" dirty="0">
                <a:latin typeface="黑体" panose="02010609060101010101" pitchFamily="49" charset="-122"/>
                <a:ea typeface="黑体" panose="02010609060101010101" pitchFamily="49" charset="-122"/>
                <a:sym typeface="Arial" pitchFamily="34" charset="0"/>
              </a:rPr>
              <a:t>优化方法：如何搜索最优解</a:t>
            </a:r>
          </a:p>
        </p:txBody>
      </p:sp>
    </p:spTree>
    <p:extLst>
      <p:ext uri="{BB962C8B-B14F-4D97-AF65-F5344CB8AC3E}">
        <p14:creationId xmlns:p14="http://schemas.microsoft.com/office/powerpoint/2010/main" val="2745822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473"/>
            <a:ext cx="8229600" cy="990600"/>
          </a:xfrm>
        </p:spPr>
        <p:txBody>
          <a:bodyPr>
            <a:normAutofit/>
          </a:bodyPr>
          <a:lstStyle/>
          <a:p>
            <a:r>
              <a:rPr lang="zh-CN" altLang="en-US" sz="3600" dirty="0"/>
              <a:t>软间隔</a:t>
            </a:r>
            <a:r>
              <a:rPr lang="en-US" altLang="zh-CN" sz="3600" dirty="0"/>
              <a:t>SVM</a:t>
            </a:r>
            <a:r>
              <a:rPr lang="zh-CN" altLang="en-US" sz="3600" dirty="0"/>
              <a:t>解的讨论</a:t>
            </a:r>
          </a:p>
        </p:txBody>
      </p:sp>
      <p:sp>
        <p:nvSpPr>
          <p:cNvPr id="3" name="矩形 2"/>
          <p:cNvSpPr/>
          <p:nvPr/>
        </p:nvSpPr>
        <p:spPr>
          <a:xfrm>
            <a:off x="251520" y="1012666"/>
            <a:ext cx="4572000" cy="400110"/>
          </a:xfrm>
          <a:prstGeom prst="rect">
            <a:avLst/>
          </a:prstGeom>
        </p:spPr>
        <p:txBody>
          <a:bodyPr>
            <a:spAutoFit/>
          </a:bodyPr>
          <a:lstStyle/>
          <a:p>
            <a:r>
              <a:rPr lang="en-US" altLang="zh-CN" sz="2000" kern="100" dirty="0">
                <a:solidFill>
                  <a:srgbClr val="C00000"/>
                </a:solidFill>
                <a:latin typeface="微软雅黑" panose="020B0503020204020204" pitchFamily="34" charset="-122"/>
                <a:ea typeface="微软雅黑" panose="020B0503020204020204" pitchFamily="34" charset="-122"/>
              </a:rPr>
              <a:t>α</a:t>
            </a:r>
            <a:r>
              <a:rPr lang="zh-CN" altLang="en-US" sz="2000" kern="100" dirty="0">
                <a:solidFill>
                  <a:srgbClr val="C00000"/>
                </a:solidFill>
                <a:latin typeface="微软雅黑" panose="020B0503020204020204" pitchFamily="34" charset="-122"/>
                <a:ea typeface="微软雅黑" panose="020B0503020204020204" pitchFamily="34" charset="-122"/>
              </a:rPr>
              <a:t>取值：</a:t>
            </a:r>
            <a:r>
              <a:rPr lang="en-US" altLang="zh-CN" sz="2000" kern="100" dirty="0">
                <a:latin typeface="微软雅黑" panose="020B0503020204020204" pitchFamily="34" charset="-122"/>
                <a:ea typeface="微软雅黑" panose="020B0503020204020204" pitchFamily="34" charset="-122"/>
              </a:rPr>
              <a:t>Kuhn-Tucker</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定理可以证明</a:t>
            </a:r>
            <a:endParaRPr lang="zh-CN" altLang="en-US" sz="2000" dirty="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flipV="1">
            <a:off x="899592" y="2636911"/>
            <a:ext cx="163623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50497223"/>
              </p:ext>
            </p:extLst>
          </p:nvPr>
        </p:nvGraphicFramePr>
        <p:xfrm>
          <a:off x="444500" y="1484313"/>
          <a:ext cx="3681413" cy="1657350"/>
        </p:xfrm>
        <a:graphic>
          <a:graphicData uri="http://schemas.openxmlformats.org/presentationml/2006/ole">
            <mc:AlternateContent xmlns:mc="http://schemas.openxmlformats.org/markup-compatibility/2006">
              <mc:Choice xmlns:v="urn:schemas-microsoft-com:vml" Requires="v">
                <p:oleObj spid="_x0000_s356779" name="Equation" r:id="rId4" imgW="1739880" imgH="787320" progId="Equation.DSMT4">
                  <p:embed/>
                </p:oleObj>
              </mc:Choice>
              <mc:Fallback>
                <p:oleObj name="Equation" r:id="rId4" imgW="1739880" imgH="787320" progId="Equation.DSMT4">
                  <p:embed/>
                  <p:pic>
                    <p:nvPicPr>
                      <p:cNvPr id="0" name="Object 1"/>
                      <p:cNvPicPr>
                        <a:picLocks noChangeAspect="1" noChangeArrowheads="1"/>
                      </p:cNvPicPr>
                      <p:nvPr/>
                    </p:nvPicPr>
                    <p:blipFill>
                      <a:blip r:embed="rId5"/>
                      <a:srcRect/>
                      <a:stretch>
                        <a:fillRect/>
                      </a:stretch>
                    </p:blipFill>
                    <p:spPr bwMode="auto">
                      <a:xfrm>
                        <a:off x="444500" y="1484313"/>
                        <a:ext cx="3681413" cy="1657350"/>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19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直接连接符 11"/>
          <p:cNvCxnSpPr/>
          <p:nvPr/>
        </p:nvCxnSpPr>
        <p:spPr>
          <a:xfrm>
            <a:off x="971600" y="3140968"/>
            <a:ext cx="158417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55576" y="3212976"/>
            <a:ext cx="4608512" cy="400110"/>
          </a:xfrm>
          <a:prstGeom prst="rect">
            <a:avLst/>
          </a:prstGeom>
          <a:ln>
            <a:solidFill>
              <a:srgbClr val="00B0F0"/>
            </a:solidFill>
          </a:ln>
        </p:spPr>
        <p:txBody>
          <a:bodyPr wrap="square">
            <a:spAutoFit/>
          </a:bodyPr>
          <a:lstStyle/>
          <a:p>
            <a:r>
              <a:rPr lang="zh-CN" altLang="en-US" sz="2000" dirty="0">
                <a:latin typeface="宋体" pitchFamily="2" charset="-122"/>
                <a:ea typeface="宋体" pitchFamily="2" charset="-122"/>
              </a:rPr>
              <a:t>此时     ，根据</a:t>
            </a:r>
            <a:r>
              <a:rPr lang="en-US" altLang="zh-CN" sz="2000" dirty="0">
                <a:latin typeface="宋体" pitchFamily="2" charset="-122"/>
                <a:ea typeface="宋体" pitchFamily="2" charset="-122"/>
              </a:rPr>
              <a:t>KT</a:t>
            </a:r>
            <a:r>
              <a:rPr lang="zh-CN" altLang="en-US" sz="2000" dirty="0">
                <a:latin typeface="宋体" pitchFamily="2" charset="-122"/>
                <a:ea typeface="宋体" pitchFamily="2" charset="-122"/>
              </a:rPr>
              <a:t>条件</a:t>
            </a:r>
            <a:endParaRPr lang="zh-CN" altLang="en-US" sz="2000" dirty="0"/>
          </a:p>
        </p:txBody>
      </p:sp>
      <p:sp>
        <p:nvSpPr>
          <p:cNvPr id="14" name="Rectangle 9"/>
          <p:cNvSpPr>
            <a:spLocks noChangeArrowheads="1"/>
          </p:cNvSpPr>
          <p:nvPr/>
        </p:nvSpPr>
        <p:spPr bwMode="auto">
          <a:xfrm>
            <a:off x="997922" y="17433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021514715"/>
              </p:ext>
            </p:extLst>
          </p:nvPr>
        </p:nvGraphicFramePr>
        <p:xfrm>
          <a:off x="1428773" y="3275979"/>
          <a:ext cx="622947" cy="369045"/>
        </p:xfrm>
        <a:graphic>
          <a:graphicData uri="http://schemas.openxmlformats.org/presentationml/2006/ole">
            <mc:AlternateContent xmlns:mc="http://schemas.openxmlformats.org/markup-compatibility/2006">
              <mc:Choice xmlns:v="urn:schemas-microsoft-com:vml" Requires="v">
                <p:oleObj spid="_x0000_s356780" name="Equation" r:id="rId6" imgW="342751" imgH="190417" progId="Equation.DSMT4">
                  <p:embed/>
                </p:oleObj>
              </mc:Choice>
              <mc:Fallback>
                <p:oleObj name="Equation" r:id="rId6" imgW="342751" imgH="190417"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8773" y="3275979"/>
                        <a:ext cx="622947" cy="369045"/>
                      </a:xfrm>
                      <a:prstGeom prst="rect">
                        <a:avLst/>
                      </a:prstGeom>
                      <a:noFill/>
                    </p:spPr>
                  </p:pic>
                </p:oleObj>
              </mc:Fallback>
            </mc:AlternateContent>
          </a:graphicData>
        </a:graphic>
      </p:graphicFrame>
      <p:sp>
        <p:nvSpPr>
          <p:cNvPr id="16" name="Rectangle 10"/>
          <p:cNvSpPr>
            <a:spLocks noChangeArrowheads="1"/>
          </p:cNvSpPr>
          <p:nvPr/>
        </p:nvSpPr>
        <p:spPr bwMode="auto">
          <a:xfrm>
            <a:off x="997922" y="19417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3"/>
          <p:cNvSpPr>
            <a:spLocks noChangeArrowheads="1"/>
          </p:cNvSpPr>
          <p:nvPr/>
        </p:nvSpPr>
        <p:spPr bwMode="auto">
          <a:xfrm>
            <a:off x="152400" y="35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1562790141"/>
              </p:ext>
            </p:extLst>
          </p:nvPr>
        </p:nvGraphicFramePr>
        <p:xfrm>
          <a:off x="3491880" y="3212976"/>
          <a:ext cx="1766887" cy="411162"/>
        </p:xfrm>
        <a:graphic>
          <a:graphicData uri="http://schemas.openxmlformats.org/presentationml/2006/ole">
            <mc:AlternateContent xmlns:mc="http://schemas.openxmlformats.org/markup-compatibility/2006">
              <mc:Choice xmlns:v="urn:schemas-microsoft-com:vml" Requires="v">
                <p:oleObj spid="_x0000_s356781" name="Equation" r:id="rId8" imgW="825480" imgH="190440" progId="Equation.DSMT4">
                  <p:embed/>
                </p:oleObj>
              </mc:Choice>
              <mc:Fallback>
                <p:oleObj name="Equation" r:id="rId8" imgW="825480" imgH="190440" progId="Equation.DSMT4">
                  <p:embed/>
                  <p:pic>
                    <p:nvPicPr>
                      <p:cNvPr id="0" name=""/>
                      <p:cNvPicPr>
                        <a:picLocks noChangeAspect="1" noChangeArrowheads="1"/>
                      </p:cNvPicPr>
                      <p:nvPr/>
                    </p:nvPicPr>
                    <p:blipFill>
                      <a:blip r:embed="rId9"/>
                      <a:srcRect/>
                      <a:stretch>
                        <a:fillRect/>
                      </a:stretch>
                    </p:blipFill>
                    <p:spPr bwMode="auto">
                      <a:xfrm>
                        <a:off x="3491880" y="3212976"/>
                        <a:ext cx="1766887" cy="411162"/>
                      </a:xfrm>
                      <a:prstGeom prst="rect">
                        <a:avLst/>
                      </a:prstGeom>
                      <a:noFill/>
                    </p:spPr>
                  </p:pic>
                </p:oleObj>
              </mc:Fallback>
            </mc:AlternateContent>
          </a:graphicData>
        </a:graphic>
      </p:graphicFrame>
      <p:sp>
        <p:nvSpPr>
          <p:cNvPr id="20" name="Rectangle 18"/>
          <p:cNvSpPr>
            <a:spLocks noChangeArrowheads="1"/>
          </p:cNvSpPr>
          <p:nvPr/>
        </p:nvSpPr>
        <p:spPr bwMode="auto">
          <a:xfrm>
            <a:off x="235078" y="3789040"/>
            <a:ext cx="45288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支持向量：</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所有对应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的训练样本</a:t>
            </a:r>
            <a:endParaRPr kumimoji="0" lang="zh-CN" altLang="en-US" sz="4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667073" y="4379791"/>
            <a:ext cx="116862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flipV="1">
            <a:off x="2123728" y="4089925"/>
            <a:ext cx="180333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400510130"/>
              </p:ext>
            </p:extLst>
          </p:nvPr>
        </p:nvGraphicFramePr>
        <p:xfrm>
          <a:off x="2627784" y="3806713"/>
          <a:ext cx="720080" cy="391349"/>
        </p:xfrm>
        <a:graphic>
          <a:graphicData uri="http://schemas.openxmlformats.org/presentationml/2006/ole">
            <mc:AlternateContent xmlns:mc="http://schemas.openxmlformats.org/markup-compatibility/2006">
              <mc:Choice xmlns:v="urn:schemas-microsoft-com:vml" Requires="v">
                <p:oleObj spid="_x0000_s356782" name="Equation" r:id="rId10" imgW="368300" imgH="190500" progId="Equation.DSMT4">
                  <p:embed/>
                </p:oleObj>
              </mc:Choice>
              <mc:Fallback>
                <p:oleObj name="Equation" r:id="rId10" imgW="368300" imgH="190500"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7784" y="3806713"/>
                        <a:ext cx="720080" cy="391349"/>
                      </a:xfrm>
                      <a:prstGeom prst="rect">
                        <a:avLst/>
                      </a:prstGeom>
                      <a:noFill/>
                    </p:spPr>
                  </p:pic>
                </p:oleObj>
              </mc:Fallback>
            </mc:AlternateContent>
          </a:graphicData>
        </a:graphic>
      </p:graphicFrame>
      <p:sp>
        <p:nvSpPr>
          <p:cNvPr id="25" name="Rectangle 22"/>
          <p:cNvSpPr>
            <a:spLocks noChangeArrowheads="1"/>
          </p:cNvSpPr>
          <p:nvPr/>
        </p:nvSpPr>
        <p:spPr bwMode="auto">
          <a:xfrm flipV="1">
            <a:off x="2123728" y="4288363"/>
            <a:ext cx="180333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0" name="Rectangle 18"/>
          <p:cNvSpPr>
            <a:spLocks noChangeArrowheads="1"/>
          </p:cNvSpPr>
          <p:nvPr/>
        </p:nvSpPr>
        <p:spPr bwMode="auto">
          <a:xfrm>
            <a:off x="251520" y="4301541"/>
            <a:ext cx="4052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分类面权向量</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训练样本加权和</a:t>
            </a:r>
            <a:endParaRPr kumimoji="0" lang="zh-CN" altLang="en-US" sz="4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Rectangle 28"/>
          <p:cNvSpPr>
            <a:spLocks noChangeArrowheads="1"/>
          </p:cNvSpPr>
          <p:nvPr/>
        </p:nvSpPr>
        <p:spPr bwMode="auto">
          <a:xfrm>
            <a:off x="1951330" y="4951840"/>
            <a:ext cx="18566482" cy="57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2653591033"/>
              </p:ext>
            </p:extLst>
          </p:nvPr>
        </p:nvGraphicFramePr>
        <p:xfrm>
          <a:off x="1913603" y="4670809"/>
          <a:ext cx="1794301" cy="944369"/>
        </p:xfrm>
        <a:graphic>
          <a:graphicData uri="http://schemas.openxmlformats.org/presentationml/2006/ole">
            <mc:AlternateContent xmlns:mc="http://schemas.openxmlformats.org/markup-compatibility/2006">
              <mc:Choice xmlns:v="urn:schemas-microsoft-com:vml" Requires="v">
                <p:oleObj spid="_x0000_s356783" name="Equation" r:id="rId12" imgW="748975" imgH="393529" progId="Equation.DSMT4">
                  <p:embed/>
                </p:oleObj>
              </mc:Choice>
              <mc:Fallback>
                <p:oleObj name="Equation" r:id="rId12" imgW="748975" imgH="393529" progId="Equation.DSMT4">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3603" y="4670809"/>
                        <a:ext cx="1794301" cy="944369"/>
                      </a:xfrm>
                      <a:prstGeom prst="rect">
                        <a:avLst/>
                      </a:prstGeom>
                      <a:noFill/>
                    </p:spPr>
                  </p:pic>
                </p:oleObj>
              </mc:Fallback>
            </mc:AlternateContent>
          </a:graphicData>
        </a:graphic>
      </p:graphicFrame>
      <p:sp>
        <p:nvSpPr>
          <p:cNvPr id="28" name="矩形 27"/>
          <p:cNvSpPr/>
          <p:nvPr/>
        </p:nvSpPr>
        <p:spPr>
          <a:xfrm>
            <a:off x="235078" y="5605357"/>
            <a:ext cx="4935967" cy="400110"/>
          </a:xfrm>
          <a:prstGeom prst="rect">
            <a:avLst/>
          </a:prstGeom>
        </p:spPr>
        <p:txBody>
          <a:bodyPr wrap="none">
            <a:spAutoFit/>
          </a:bodyPr>
          <a:lstStyle/>
          <a:p>
            <a:pPr>
              <a:spcBef>
                <a:spcPct val="20000"/>
              </a:spcBef>
              <a:buClr>
                <a:schemeClr val="accent1"/>
              </a:buClr>
              <a:buSzPct val="85000"/>
            </a:pPr>
            <a:r>
              <a:rPr lang="zh-CN" altLang="en-US" sz="2000" dirty="0">
                <a:solidFill>
                  <a:srgbClr val="C00000"/>
                </a:solidFill>
                <a:latin typeface="微软雅黑" panose="020B0503020204020204" pitchFamily="34" charset="-122"/>
                <a:ea typeface="微软雅黑" panose="020B0503020204020204" pitchFamily="34" charset="-122"/>
              </a:rPr>
              <a:t>偏置</a:t>
            </a:r>
            <a:r>
              <a:rPr lang="en-US" altLang="zh-CN" sz="2000" i="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w</a:t>
            </a:r>
            <a:r>
              <a:rPr lang="en-US" altLang="zh-CN" sz="2400" kern="100" baseline="-25000" dirty="0">
                <a:solidFill>
                  <a:srgbClr val="C00000"/>
                </a:solidFill>
                <a:latin typeface="Times New Roman" panose="02020603050405020304" pitchFamily="18" charset="0"/>
                <a:ea typeface="宋体" panose="02010600030101010101" pitchFamily="2" charset="-122"/>
              </a:rPr>
              <a:t>0</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Arial" pitchFamily="34" charset="0"/>
              </a:rPr>
              <a:t> ：</a:t>
            </a:r>
            <a:r>
              <a:rPr lang="zh-CN" altLang="en-US" sz="2000" dirty="0">
                <a:latin typeface="微软雅黑" panose="020B0503020204020204" pitchFamily="34" charset="-122"/>
                <a:ea typeface="微软雅黑" panose="020B0503020204020204" pitchFamily="34" charset="-122"/>
              </a:rPr>
              <a:t>可以用支持面上的支持向量求得</a:t>
            </a:r>
          </a:p>
        </p:txBody>
      </p:sp>
      <p:sp>
        <p:nvSpPr>
          <p:cNvPr id="30" name="Rectangle 30"/>
          <p:cNvSpPr>
            <a:spLocks noChangeArrowheads="1"/>
          </p:cNvSpPr>
          <p:nvPr/>
        </p:nvSpPr>
        <p:spPr bwMode="auto">
          <a:xfrm flipV="1">
            <a:off x="1675283" y="6449755"/>
            <a:ext cx="188218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val="1425798905"/>
              </p:ext>
            </p:extLst>
          </p:nvPr>
        </p:nvGraphicFramePr>
        <p:xfrm>
          <a:off x="1646238" y="6092825"/>
          <a:ext cx="2190750" cy="561975"/>
        </p:xfrm>
        <a:graphic>
          <a:graphicData uri="http://schemas.openxmlformats.org/presentationml/2006/ole">
            <mc:AlternateContent xmlns:mc="http://schemas.openxmlformats.org/markup-compatibility/2006">
              <mc:Choice xmlns:v="urn:schemas-microsoft-com:vml" Requires="v">
                <p:oleObj spid="_x0000_s356784" name="Equation" r:id="rId14" imgW="977760" imgH="253800" progId="Equation.DSMT4">
                  <p:embed/>
                </p:oleObj>
              </mc:Choice>
              <mc:Fallback>
                <p:oleObj name="Equation" r:id="rId14" imgW="977760" imgH="253800" progId="Equation.DSMT4">
                  <p:embed/>
                  <p:pic>
                    <p:nvPicPr>
                      <p:cNvPr id="0" name="Object 29"/>
                      <p:cNvPicPr>
                        <a:picLocks noChangeAspect="1" noChangeArrowheads="1"/>
                      </p:cNvPicPr>
                      <p:nvPr/>
                    </p:nvPicPr>
                    <p:blipFill>
                      <a:blip r:embed="rId15"/>
                      <a:srcRect/>
                      <a:stretch>
                        <a:fillRect/>
                      </a:stretch>
                    </p:blipFill>
                    <p:spPr bwMode="auto">
                      <a:xfrm>
                        <a:off x="1646238" y="6092825"/>
                        <a:ext cx="2190750" cy="561975"/>
                      </a:xfrm>
                      <a:prstGeom prst="rect">
                        <a:avLst/>
                      </a:prstGeom>
                      <a:noFill/>
                    </p:spPr>
                  </p:pic>
                </p:oleObj>
              </mc:Fallback>
            </mc:AlternateContent>
          </a:graphicData>
        </a:graphic>
      </p:graphicFrame>
      <p:sp>
        <p:nvSpPr>
          <p:cNvPr id="32" name="矩形 31"/>
          <p:cNvSpPr/>
          <p:nvPr/>
        </p:nvSpPr>
        <p:spPr>
          <a:xfrm>
            <a:off x="4067944" y="1562425"/>
            <a:ext cx="1210588" cy="400110"/>
          </a:xfrm>
          <a:prstGeom prst="rect">
            <a:avLst/>
          </a:prstGeom>
        </p:spPr>
        <p:txBody>
          <a:bodyPr wrap="none">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支持面内</a:t>
            </a:r>
            <a:endParaRPr lang="zh-CN" altLang="en-US" sz="2000" dirty="0">
              <a:solidFill>
                <a:srgbClr val="0070C0"/>
              </a:solidFill>
            </a:endParaRPr>
          </a:p>
        </p:txBody>
      </p:sp>
      <p:sp>
        <p:nvSpPr>
          <p:cNvPr id="48" name="矩形 47"/>
          <p:cNvSpPr/>
          <p:nvPr/>
        </p:nvSpPr>
        <p:spPr>
          <a:xfrm>
            <a:off x="4067944" y="2092771"/>
            <a:ext cx="1210588" cy="400110"/>
          </a:xfrm>
          <a:prstGeom prst="rect">
            <a:avLst/>
          </a:prstGeom>
        </p:spPr>
        <p:txBody>
          <a:bodyPr wrap="none">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支持面上</a:t>
            </a:r>
            <a:endParaRPr lang="zh-CN" altLang="en-US" sz="2000" dirty="0">
              <a:solidFill>
                <a:srgbClr val="0070C0"/>
              </a:solidFill>
            </a:endParaRPr>
          </a:p>
        </p:txBody>
      </p:sp>
      <p:sp>
        <p:nvSpPr>
          <p:cNvPr id="49" name="矩形 48"/>
          <p:cNvSpPr/>
          <p:nvPr/>
        </p:nvSpPr>
        <p:spPr>
          <a:xfrm>
            <a:off x="4067944" y="2633160"/>
            <a:ext cx="1210588" cy="400110"/>
          </a:xfrm>
          <a:prstGeom prst="rect">
            <a:avLst/>
          </a:prstGeom>
        </p:spPr>
        <p:txBody>
          <a:bodyPr wrap="none">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支持面外</a:t>
            </a:r>
            <a:endParaRPr lang="zh-CN" altLang="en-US" sz="2000" dirty="0">
              <a:solidFill>
                <a:srgbClr val="0070C0"/>
              </a:solidFill>
            </a:endParaRPr>
          </a:p>
        </p:txBody>
      </p:sp>
      <p:pic>
        <p:nvPicPr>
          <p:cNvPr id="35" name="图片 34"/>
          <p:cNvPicPr>
            <a:picLocks noChangeAspect="1"/>
          </p:cNvPicPr>
          <p:nvPr/>
        </p:nvPicPr>
        <p:blipFill>
          <a:blip r:embed="rId16"/>
          <a:stretch>
            <a:fillRect/>
          </a:stretch>
        </p:blipFill>
        <p:spPr>
          <a:xfrm>
            <a:off x="5646274" y="639773"/>
            <a:ext cx="3477844" cy="5375503"/>
          </a:xfrm>
          <a:prstGeom prst="rect">
            <a:avLst/>
          </a:prstGeom>
        </p:spPr>
      </p:pic>
    </p:spTree>
    <p:extLst>
      <p:ext uri="{BB962C8B-B14F-4D97-AF65-F5344CB8AC3E}">
        <p14:creationId xmlns:p14="http://schemas.microsoft.com/office/powerpoint/2010/main" val="589959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144"/>
            <a:ext cx="8229600" cy="990600"/>
          </a:xfrm>
        </p:spPr>
        <p:txBody>
          <a:bodyPr>
            <a:normAutofit/>
          </a:bodyPr>
          <a:lstStyle/>
          <a:p>
            <a:r>
              <a:rPr lang="zh-CN" altLang="en-US" sz="3600" dirty="0"/>
              <a:t>3核函数与非线性支持向量机</a:t>
            </a:r>
          </a:p>
        </p:txBody>
      </p:sp>
      <p:sp>
        <p:nvSpPr>
          <p:cNvPr id="3" name="矩形 2"/>
          <p:cNvSpPr/>
          <p:nvPr/>
        </p:nvSpPr>
        <p:spPr>
          <a:xfrm>
            <a:off x="611560" y="1196752"/>
            <a:ext cx="8136904" cy="5262979"/>
          </a:xfrm>
          <a:prstGeom prst="rect">
            <a:avLst/>
          </a:prstGeom>
        </p:spPr>
        <p:txBody>
          <a:bodyPr wrap="square">
            <a:spAutoFit/>
          </a:bodyPr>
          <a:lstStyle/>
          <a:p>
            <a:r>
              <a:rPr lang="zh-CN" altLang="zh-CN" sz="2400"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广义线性判别函数</a:t>
            </a:r>
            <a:r>
              <a:rPr lang="zh-CN" altLang="en-US" sz="2400"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低</a:t>
            </a:r>
            <a:r>
              <a:rPr lang="zh-CN" altLang="zh-CN" sz="2400" dirty="0">
                <a:latin typeface="微软雅黑" panose="020B0503020204020204" pitchFamily="34" charset="-122"/>
                <a:ea typeface="微软雅黑" panose="020B0503020204020204" pitchFamily="34" charset="-122"/>
              </a:rPr>
              <a:t>维特征</a:t>
            </a:r>
            <a:r>
              <a:rPr lang="zh-CN" altLang="en-US" sz="2400" dirty="0">
                <a:latin typeface="微软雅黑" panose="020B0503020204020204" pitchFamily="34" charset="-122"/>
                <a:ea typeface="微软雅黑" panose="020B0503020204020204" pitchFamily="34" charset="-122"/>
              </a:rPr>
              <a:t>向量</a:t>
            </a:r>
            <a:r>
              <a:rPr lang="zh-CN" altLang="zh-CN" sz="2400" dirty="0">
                <a:latin typeface="微软雅黑" panose="020B0503020204020204" pitchFamily="34" charset="-122"/>
                <a:ea typeface="微软雅黑" panose="020B0503020204020204" pitchFamily="34" charset="-122"/>
              </a:rPr>
              <a:t>映射</a:t>
            </a:r>
            <a:r>
              <a:rPr lang="zh-CN" altLang="en-US" sz="2400" dirty="0">
                <a:latin typeface="微软雅黑" panose="020B0503020204020204" pitchFamily="34" charset="-122"/>
                <a:ea typeface="微软雅黑" panose="020B0503020204020204" pitchFamily="34" charset="-122"/>
              </a:rPr>
              <a:t>到</a:t>
            </a:r>
            <a:r>
              <a:rPr lang="zh-CN" altLang="zh-CN" sz="2400" dirty="0">
                <a:latin typeface="微软雅黑" panose="020B0503020204020204" pitchFamily="34" charset="-122"/>
                <a:ea typeface="微软雅黑" panose="020B0503020204020204" pitchFamily="34" charset="-122"/>
              </a:rPr>
              <a:t>高</a:t>
            </a:r>
            <a:r>
              <a:rPr lang="zh-CN" altLang="en-US" sz="2400" dirty="0">
                <a:latin typeface="微软雅黑" panose="020B0503020204020204" pitchFamily="34" charset="-122"/>
                <a:ea typeface="微软雅黑" panose="020B0503020204020204" pitchFamily="34" charset="-122"/>
              </a:rPr>
              <a:t>维空间中，学习线性判别函数</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solidFill>
                <a:srgbClr val="C00000"/>
              </a:solidFill>
              <a:latin typeface="微软雅黑" panose="020B0503020204020204" pitchFamily="34" charset="-122"/>
              <a:ea typeface="微软雅黑" panose="020B0503020204020204" pitchFamily="34" charset="-122"/>
            </a:endParaRPr>
          </a:p>
          <a:p>
            <a:r>
              <a:rPr lang="zh-CN" altLang="en-US" sz="2400" dirty="0">
                <a:solidFill>
                  <a:srgbClr val="C00000"/>
                </a:solidFill>
                <a:latin typeface="微软雅黑" panose="020B0503020204020204" pitchFamily="34" charset="-122"/>
                <a:ea typeface="微软雅黑" panose="020B0503020204020204" pitchFamily="34" charset="-122"/>
              </a:rPr>
              <a:t>核函数</a:t>
            </a:r>
            <a:r>
              <a:rPr lang="en-US" altLang="zh-CN" sz="2400" dirty="0">
                <a:solidFill>
                  <a:srgbClr val="C00000"/>
                </a:solidFill>
                <a:latin typeface="微软雅黑" panose="020B0503020204020204" pitchFamily="34" charset="-122"/>
                <a:ea typeface="微软雅黑" panose="020B0503020204020204" pitchFamily="34" charset="-122"/>
              </a:rPr>
              <a:t>(Kernel Function)</a:t>
            </a:r>
            <a:r>
              <a:rPr lang="zh-CN" altLang="en-US" sz="2400" dirty="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内积的推广，低维空间中的核函数，相当于高维空间中的内积</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solidFill>
                  <a:srgbClr val="C00000"/>
                </a:solidFill>
                <a:latin typeface="微软雅黑" panose="020B0503020204020204" pitchFamily="34" charset="-122"/>
                <a:ea typeface="微软雅黑" panose="020B0503020204020204" pitchFamily="34" charset="-122"/>
              </a:rPr>
              <a:t>核方法：</a:t>
            </a:r>
            <a:r>
              <a:rPr lang="zh-CN" altLang="en-US" sz="2400" dirty="0">
                <a:latin typeface="微软雅黑" panose="020B0503020204020204" pitchFamily="34" charset="-122"/>
                <a:ea typeface="微软雅黑" panose="020B0503020204020204" pitchFamily="34" charset="-122"/>
              </a:rPr>
              <a:t>利用</a:t>
            </a:r>
            <a:r>
              <a:rPr lang="zh-CN" altLang="zh-CN" sz="2400" dirty="0">
                <a:latin typeface="微软雅黑" panose="020B0503020204020204" pitchFamily="34" charset="-122"/>
                <a:ea typeface="微软雅黑" panose="020B0503020204020204" pitchFamily="34" charset="-122"/>
              </a:rPr>
              <a:t>核函数，避免直接在</a:t>
            </a:r>
            <a:r>
              <a:rPr lang="zh-CN" altLang="en-US" sz="2400" dirty="0">
                <a:latin typeface="微软雅黑" panose="020B0503020204020204" pitchFamily="34" charset="-122"/>
                <a:ea typeface="微软雅黑" panose="020B0503020204020204" pitchFamily="34" charset="-122"/>
              </a:rPr>
              <a:t>高维空间中计算，实现非线性识别方法。</a:t>
            </a:r>
          </a:p>
        </p:txBody>
      </p:sp>
      <p:graphicFrame>
        <p:nvGraphicFramePr>
          <p:cNvPr id="6" name="对象 3"/>
          <p:cNvGraphicFramePr>
            <a:graphicFrameLocks noChangeAspect="1"/>
          </p:cNvGraphicFramePr>
          <p:nvPr>
            <p:extLst>
              <p:ext uri="{D42A27DB-BD31-4B8C-83A1-F6EECF244321}">
                <p14:modId xmlns:p14="http://schemas.microsoft.com/office/powerpoint/2010/main" val="3785682697"/>
              </p:ext>
            </p:extLst>
          </p:nvPr>
        </p:nvGraphicFramePr>
        <p:xfrm>
          <a:off x="1943708" y="2106690"/>
          <a:ext cx="5220580" cy="2441199"/>
        </p:xfrm>
        <a:graphic>
          <a:graphicData uri="http://schemas.openxmlformats.org/presentationml/2006/ole">
            <mc:AlternateContent xmlns:mc="http://schemas.openxmlformats.org/markup-compatibility/2006">
              <mc:Choice xmlns:v="urn:schemas-microsoft-com:vml" Requires="v">
                <p:oleObj spid="_x0000_s391211" name="Visio" r:id="rId4" imgW="8038974" imgH="4160713" progId="Visio.Drawing.11">
                  <p:embed/>
                </p:oleObj>
              </mc:Choice>
              <mc:Fallback>
                <p:oleObj name="Visio" r:id="rId4" imgW="8038974" imgH="4160713" progId="Visio.Drawing.11">
                  <p:embed/>
                  <p:pic>
                    <p:nvPicPr>
                      <p:cNvPr id="0" name=""/>
                      <p:cNvPicPr>
                        <a:picLocks noChangeAspect="1" noChangeArrowheads="1"/>
                      </p:cNvPicPr>
                      <p:nvPr/>
                    </p:nvPicPr>
                    <p:blipFill>
                      <a:blip r:embed="rId5"/>
                      <a:srcRect/>
                      <a:stretch>
                        <a:fillRect/>
                      </a:stretch>
                    </p:blipFill>
                    <p:spPr bwMode="auto">
                      <a:xfrm>
                        <a:off x="1943708" y="2106690"/>
                        <a:ext cx="5220580" cy="244119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35748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2396" y="345281"/>
            <a:ext cx="8229600" cy="908050"/>
          </a:xfrm>
        </p:spPr>
        <p:txBody>
          <a:bodyPr/>
          <a:lstStyle/>
          <a:p>
            <a:pPr algn="l"/>
            <a:r>
              <a:rPr lang="zh-CN" altLang="en-US" dirty="0"/>
              <a:t>核方法概述</a:t>
            </a:r>
          </a:p>
        </p:txBody>
      </p:sp>
      <p:sp>
        <p:nvSpPr>
          <p:cNvPr id="5123" name="Rectangle 3"/>
          <p:cNvSpPr>
            <a:spLocks noGrp="1" noChangeArrowheads="1"/>
          </p:cNvSpPr>
          <p:nvPr>
            <p:ph type="body" idx="1"/>
          </p:nvPr>
        </p:nvSpPr>
        <p:spPr>
          <a:xfrm>
            <a:off x="322396" y="4077072"/>
            <a:ext cx="8229600" cy="2552700"/>
          </a:xfrm>
        </p:spPr>
        <p:txBody>
          <a:bodyPr>
            <a:normAutofit/>
          </a:bodyPr>
          <a:lstStyle/>
          <a:p>
            <a:pPr marL="0" indent="0">
              <a:lnSpc>
                <a:spcPct val="120000"/>
              </a:lnSpc>
              <a:buNone/>
            </a:pPr>
            <a:r>
              <a:rPr lang="zh-CN" altLang="en-US" sz="2400" dirty="0">
                <a:solidFill>
                  <a:srgbClr val="C00000"/>
                </a:solidFill>
                <a:latin typeface="微软雅黑" panose="020B0503020204020204" pitchFamily="34" charset="-122"/>
                <a:ea typeface="微软雅黑" panose="020B0503020204020204" pitchFamily="34" charset="-122"/>
              </a:rPr>
              <a:t>核方法的</a:t>
            </a:r>
            <a:r>
              <a:rPr lang="en-US" altLang="zh-CN" sz="2400" dirty="0">
                <a:solidFill>
                  <a:srgbClr val="C00000"/>
                </a:solidFill>
                <a:latin typeface="微软雅黑" panose="020B0503020204020204" pitchFamily="34" charset="-122"/>
                <a:ea typeface="微软雅黑" panose="020B0503020204020204" pitchFamily="34" charset="-122"/>
              </a:rPr>
              <a:t>4</a:t>
            </a:r>
            <a:r>
              <a:rPr lang="zh-CN" altLang="en-US" sz="2400" dirty="0">
                <a:solidFill>
                  <a:srgbClr val="C00000"/>
                </a:solidFill>
                <a:latin typeface="微软雅黑" panose="020B0503020204020204" pitchFamily="34" charset="-122"/>
                <a:ea typeface="微软雅黑" panose="020B0503020204020204" pitchFamily="34" charset="-122"/>
              </a:rPr>
              <a:t>个关键：</a:t>
            </a:r>
          </a:p>
          <a:p>
            <a:pPr marL="274320" lvl="1" indent="0">
              <a:lnSpc>
                <a:spcPct val="120000"/>
              </a:lnSpc>
              <a:buNone/>
            </a:pPr>
            <a:r>
              <a:rPr lang="zh-CN" altLang="en-US" sz="2400" dirty="0">
                <a:latin typeface="微软雅黑" panose="020B0503020204020204" pitchFamily="34" charset="-122"/>
                <a:ea typeface="微软雅黑" panose="020B0503020204020204" pitchFamily="34" charset="-122"/>
              </a:rPr>
              <a:t>    数据嵌入特征空间</a:t>
            </a:r>
          </a:p>
          <a:p>
            <a:pPr marL="274320" lvl="1" indent="0">
              <a:lnSpc>
                <a:spcPct val="120000"/>
              </a:lnSpc>
              <a:buNone/>
            </a:pPr>
            <a:r>
              <a:rPr lang="zh-CN" altLang="en-US" sz="2400" dirty="0">
                <a:latin typeface="微软雅黑" panose="020B0503020204020204" pitchFamily="34" charset="-122"/>
                <a:ea typeface="微软雅黑" panose="020B0503020204020204" pitchFamily="34" charset="-122"/>
              </a:rPr>
              <a:t>    在特征空间中寻找线性模式</a:t>
            </a:r>
          </a:p>
          <a:p>
            <a:pPr marL="274320" lvl="1" indent="0">
              <a:lnSpc>
                <a:spcPct val="120000"/>
              </a:lnSpc>
              <a:buNone/>
            </a:pPr>
            <a:r>
              <a:rPr lang="zh-CN" altLang="en-US" sz="2400" dirty="0">
                <a:latin typeface="微软雅黑" panose="020B0503020204020204" pitchFamily="34" charset="-122"/>
                <a:ea typeface="微软雅黑" panose="020B0503020204020204" pitchFamily="34" charset="-122"/>
              </a:rPr>
              <a:t>    在嵌入空间中，不需要计算点的坐标，只用两两内积</a:t>
            </a:r>
          </a:p>
          <a:p>
            <a:pPr marL="274320" lvl="1" indent="0">
              <a:lnSpc>
                <a:spcPct val="120000"/>
              </a:lnSpc>
              <a:buNone/>
            </a:pPr>
            <a:r>
              <a:rPr lang="zh-CN" altLang="en-US" sz="2400" dirty="0">
                <a:latin typeface="微软雅黑" panose="020B0503020204020204" pitchFamily="34" charset="-122"/>
                <a:ea typeface="微软雅黑" panose="020B0503020204020204" pitchFamily="34" charset="-122"/>
              </a:rPr>
              <a:t>    利用核函数，可以直接从初始数据高效地计算内积。</a:t>
            </a:r>
          </a:p>
        </p:txBody>
      </p:sp>
      <p:sp>
        <p:nvSpPr>
          <p:cNvPr id="5124" name="Line 4"/>
          <p:cNvSpPr>
            <a:spLocks noChangeShapeType="1"/>
          </p:cNvSpPr>
          <p:nvPr/>
        </p:nvSpPr>
        <p:spPr bwMode="auto">
          <a:xfrm>
            <a:off x="3563888" y="5445224"/>
            <a:ext cx="1224136"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6" name="Line 6"/>
          <p:cNvSpPr>
            <a:spLocks noChangeShapeType="1"/>
          </p:cNvSpPr>
          <p:nvPr/>
        </p:nvSpPr>
        <p:spPr bwMode="auto">
          <a:xfrm flipH="1" flipV="1">
            <a:off x="4103936" y="3978276"/>
            <a:ext cx="1081584" cy="603249"/>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7" name="Rectangle 7"/>
          <p:cNvSpPr>
            <a:spLocks noChangeArrowheads="1"/>
          </p:cNvSpPr>
          <p:nvPr/>
        </p:nvSpPr>
        <p:spPr bwMode="auto">
          <a:xfrm>
            <a:off x="5327650" y="4221088"/>
            <a:ext cx="2484710" cy="70788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0" dirty="0">
                <a:solidFill>
                  <a:srgbClr val="0000FF"/>
                </a:solidFill>
                <a:latin typeface="微软雅黑" panose="020B0503020204020204" pitchFamily="34" charset="-122"/>
                <a:ea typeface="微软雅黑" panose="020B0503020204020204" pitchFamily="34" charset="-122"/>
              </a:rPr>
              <a:t>信息瓶颈，</a:t>
            </a:r>
            <a:endParaRPr lang="en-US" altLang="zh-CN" sz="2000" b="0" dirty="0">
              <a:solidFill>
                <a:srgbClr val="0000FF"/>
              </a:solidFill>
              <a:latin typeface="微软雅黑" panose="020B0503020204020204" pitchFamily="34" charset="-122"/>
              <a:ea typeface="微软雅黑" panose="020B0503020204020204" pitchFamily="34" charset="-122"/>
            </a:endParaRPr>
          </a:p>
          <a:p>
            <a:r>
              <a:rPr lang="zh-CN" altLang="en-US" sz="2000" b="0" dirty="0">
                <a:solidFill>
                  <a:srgbClr val="0000FF"/>
                </a:solidFill>
                <a:latin typeface="微软雅黑" panose="020B0503020204020204" pitchFamily="34" charset="-122"/>
                <a:ea typeface="微软雅黑" panose="020B0503020204020204" pitchFamily="34" charset="-122"/>
              </a:rPr>
              <a:t>滤去坐标，只剩内积</a:t>
            </a:r>
          </a:p>
        </p:txBody>
      </p:sp>
      <p:graphicFrame>
        <p:nvGraphicFramePr>
          <p:cNvPr id="5128" name="Object 8"/>
          <p:cNvGraphicFramePr>
            <a:graphicFrameLocks noChangeAspect="1"/>
          </p:cNvGraphicFramePr>
          <p:nvPr>
            <p:extLst>
              <p:ext uri="{D42A27DB-BD31-4B8C-83A1-F6EECF244321}">
                <p14:modId xmlns:p14="http://schemas.microsoft.com/office/powerpoint/2010/main" val="974862020"/>
              </p:ext>
            </p:extLst>
          </p:nvPr>
        </p:nvGraphicFramePr>
        <p:xfrm>
          <a:off x="719261" y="1064678"/>
          <a:ext cx="7633543" cy="2364099"/>
        </p:xfrm>
        <a:graphic>
          <a:graphicData uri="http://schemas.openxmlformats.org/presentationml/2006/ole">
            <mc:AlternateContent xmlns:mc="http://schemas.openxmlformats.org/markup-compatibility/2006">
              <mc:Choice xmlns:v="urn:schemas-microsoft-com:vml" Requires="v">
                <p:oleObj spid="_x0000_s364600" name="Visio" r:id="rId3" imgW="5349132" imgH="1653716" progId="Visio.Drawing.11">
                  <p:embed/>
                </p:oleObj>
              </mc:Choice>
              <mc:Fallback>
                <p:oleObj name="Visio" r:id="rId3" imgW="5349132" imgH="1653716" progId="Visio.Drawing.11">
                  <p:embed/>
                  <p:pic>
                    <p:nvPicPr>
                      <p:cNvPr id="0" name=""/>
                      <p:cNvPicPr>
                        <a:picLocks noChangeAspect="1" noChangeArrowheads="1"/>
                      </p:cNvPicPr>
                      <p:nvPr/>
                    </p:nvPicPr>
                    <p:blipFill>
                      <a:blip r:embed="rId4"/>
                      <a:srcRect/>
                      <a:stretch>
                        <a:fillRect/>
                      </a:stretch>
                    </p:blipFill>
                    <p:spPr bwMode="auto">
                      <a:xfrm>
                        <a:off x="719261" y="1064678"/>
                        <a:ext cx="7633543" cy="2364099"/>
                      </a:xfrm>
                      <a:prstGeom prst="rect">
                        <a:avLst/>
                      </a:prstGeom>
                      <a:noFill/>
                      <a:ln>
                        <a:noFill/>
                      </a:ln>
                      <a:effectLst/>
                    </p:spPr>
                  </p:pic>
                </p:oleObj>
              </mc:Fallback>
            </mc:AlternateContent>
          </a:graphicData>
        </a:graphic>
      </p:graphicFrame>
      <p:sp>
        <p:nvSpPr>
          <p:cNvPr id="5129" name="Rectangle 9"/>
          <p:cNvSpPr>
            <a:spLocks noChangeArrowheads="1"/>
          </p:cNvSpPr>
          <p:nvPr/>
        </p:nvSpPr>
        <p:spPr bwMode="auto">
          <a:xfrm>
            <a:off x="611560" y="3420270"/>
            <a:ext cx="8713787"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zh-CN" altLang="en-US" sz="2400" b="0" dirty="0"/>
              <a:t>数据    核函数        核矩阵          </a:t>
            </a:r>
            <a:r>
              <a:rPr lang="en-US" altLang="zh-CN" sz="2400" b="0" dirty="0"/>
              <a:t>PA</a:t>
            </a:r>
            <a:r>
              <a:rPr lang="zh-CN" altLang="en-US" sz="2400" b="0" dirty="0"/>
              <a:t>算法        模式函数</a:t>
            </a:r>
          </a:p>
        </p:txBody>
      </p:sp>
    </p:spTree>
    <p:extLst>
      <p:ext uri="{BB962C8B-B14F-4D97-AF65-F5344CB8AC3E}">
        <p14:creationId xmlns:p14="http://schemas.microsoft.com/office/powerpoint/2010/main" val="217265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7"/>
                                        </p:tgtEl>
                                        <p:attrNameLst>
                                          <p:attrName>style.visibility</p:attrName>
                                        </p:attrNameLst>
                                      </p:cBhvr>
                                      <p:to>
                                        <p:strVal val="visible"/>
                                      </p:to>
                                    </p:set>
                                    <p:animEffect transition="in" filter="blinds(horizontal)">
                                      <p:cBhvr>
                                        <p:cTn id="10" dur="500"/>
                                        <p:tgtEl>
                                          <p:spTgt spid="51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6"/>
                                        </p:tgtEl>
                                        <p:attrNameLst>
                                          <p:attrName>style.visibility</p:attrName>
                                        </p:attrNameLst>
                                      </p:cBhvr>
                                      <p:to>
                                        <p:strVal val="visible"/>
                                      </p:to>
                                    </p:set>
                                    <p:animEffect transition="in" filter="blinds(horizontal)">
                                      <p:cBhvr>
                                        <p:cTn id="13"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26" grpId="0" animBg="1"/>
      <p:bldP spid="51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2396" y="345281"/>
            <a:ext cx="8229600" cy="908050"/>
          </a:xfrm>
        </p:spPr>
        <p:txBody>
          <a:bodyPr/>
          <a:lstStyle/>
          <a:p>
            <a:pPr algn="l"/>
            <a:r>
              <a:rPr lang="zh-CN" altLang="en-US" dirty="0"/>
              <a:t>核方法概述</a:t>
            </a:r>
          </a:p>
        </p:txBody>
      </p:sp>
      <p:sp>
        <p:nvSpPr>
          <p:cNvPr id="5123" name="Rectangle 3"/>
          <p:cNvSpPr>
            <a:spLocks noGrp="1" noChangeArrowheads="1"/>
          </p:cNvSpPr>
          <p:nvPr>
            <p:ph type="body" idx="1"/>
          </p:nvPr>
        </p:nvSpPr>
        <p:spPr>
          <a:xfrm>
            <a:off x="1124828" y="1628800"/>
            <a:ext cx="6624736" cy="4608512"/>
          </a:xfrm>
        </p:spPr>
        <p:txBody>
          <a:bodyPr>
            <a:noAutofit/>
          </a:bodyPr>
          <a:lstStyle/>
          <a:p>
            <a:pPr marL="0" indent="0">
              <a:lnSpc>
                <a:spcPct val="140000"/>
              </a:lnSpc>
              <a:buNone/>
            </a:pPr>
            <a:r>
              <a:rPr lang="en-US" altLang="zh-CN" dirty="0">
                <a:solidFill>
                  <a:srgbClr val="C00000"/>
                </a:solidFill>
                <a:latin typeface="微软雅黑" panose="020B0503020204020204" pitchFamily="34" charset="-122"/>
                <a:ea typeface="微软雅黑" panose="020B0503020204020204" pitchFamily="34" charset="-122"/>
              </a:rPr>
              <a:t>1</a:t>
            </a:r>
            <a:r>
              <a:rPr lang="zh-CN" altLang="en-US" dirty="0">
                <a:solidFill>
                  <a:srgbClr val="C00000"/>
                </a:solidFill>
                <a:latin typeface="微软雅黑" panose="020B0503020204020204" pitchFamily="34" charset="-122"/>
                <a:ea typeface="微软雅黑" panose="020B0503020204020204" pitchFamily="34" charset="-122"/>
              </a:rPr>
              <a:t>）核函数：</a:t>
            </a:r>
            <a:endParaRPr lang="en-US" altLang="zh-CN" dirty="0">
              <a:solidFill>
                <a:srgbClr val="C00000"/>
              </a:solidFill>
              <a:latin typeface="微软雅黑" panose="020B0503020204020204" pitchFamily="34" charset="-122"/>
              <a:ea typeface="微软雅黑" panose="020B0503020204020204" pitchFamily="34" charset="-122"/>
            </a:endParaRPr>
          </a:p>
          <a:p>
            <a:pPr marL="0" indent="0">
              <a:lnSpc>
                <a:spcPct val="140000"/>
              </a:lnSpc>
              <a:buNone/>
            </a:pPr>
            <a:r>
              <a:rPr lang="en-US" altLang="zh-CN" dirty="0">
                <a:solidFill>
                  <a:srgbClr val="C00000"/>
                </a:solidFill>
                <a:latin typeface="微软雅黑" panose="020B0503020204020204" pitchFamily="34" charset="-122"/>
                <a:ea typeface="微软雅黑" panose="020B0503020204020204" pitchFamily="34" charset="-122"/>
              </a:rPr>
              <a:t>	</a:t>
            </a:r>
            <a:r>
              <a:rPr lang="zh-CN" altLang="en-US" sz="2400" dirty="0">
                <a:solidFill>
                  <a:srgbClr val="C00000"/>
                </a:solidFill>
                <a:latin typeface="微软雅黑" panose="020B0503020204020204" pitchFamily="34" charset="-122"/>
                <a:ea typeface="微软雅黑" panose="020B0503020204020204" pitchFamily="34" charset="-122"/>
              </a:rPr>
              <a:t>核函数定义、性质、常用形式</a:t>
            </a:r>
            <a:endParaRPr lang="en-US" altLang="zh-CN" sz="2400" dirty="0">
              <a:solidFill>
                <a:srgbClr val="C00000"/>
              </a:solidFill>
              <a:latin typeface="微软雅黑" panose="020B0503020204020204" pitchFamily="34" charset="-122"/>
              <a:ea typeface="微软雅黑" panose="020B0503020204020204" pitchFamily="34" charset="-122"/>
            </a:endParaRPr>
          </a:p>
          <a:p>
            <a:pPr marL="0" indent="0">
              <a:lnSpc>
                <a:spcPct val="140000"/>
              </a:lnSpc>
              <a:buNone/>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）核矩阵</a:t>
            </a:r>
            <a:endParaRPr lang="en-US" altLang="zh-CN" dirty="0">
              <a:latin typeface="微软雅黑" panose="020B0503020204020204" pitchFamily="34" charset="-122"/>
              <a:ea typeface="微软雅黑" panose="020B0503020204020204" pitchFamily="34" charset="-122"/>
            </a:endParaRPr>
          </a:p>
          <a:p>
            <a:pPr marL="0" indent="0">
              <a:lnSpc>
                <a:spcPct val="140000"/>
              </a:lnSpc>
              <a:buNone/>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）核方法的基础算法</a:t>
            </a:r>
            <a:endParaRPr lang="en-US" altLang="zh-CN" dirty="0">
              <a:latin typeface="微软雅黑" panose="020B0503020204020204" pitchFamily="34" charset="-122"/>
              <a:ea typeface="微软雅黑" panose="020B0503020204020204" pitchFamily="34" charset="-122"/>
            </a:endParaRPr>
          </a:p>
          <a:p>
            <a:pPr marL="0" indent="0">
              <a:lnSpc>
                <a:spcPct val="140000"/>
              </a:lnSpc>
              <a:buNone/>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）核方法举例</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zh-CN" altLang="en-US" sz="2400" dirty="0">
              <a:latin typeface="微软雅黑" panose="020B0503020204020204" pitchFamily="34" charset="-122"/>
              <a:ea typeface="微软雅黑" panose="020B0503020204020204" pitchFamily="34" charset="-122"/>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362157256"/>
              </p:ext>
            </p:extLst>
          </p:nvPr>
        </p:nvGraphicFramePr>
        <p:xfrm>
          <a:off x="3995936" y="815330"/>
          <a:ext cx="4429267" cy="1371739"/>
        </p:xfrm>
        <a:graphic>
          <a:graphicData uri="http://schemas.openxmlformats.org/presentationml/2006/ole">
            <mc:AlternateContent xmlns:mc="http://schemas.openxmlformats.org/markup-compatibility/2006">
              <mc:Choice xmlns:v="urn:schemas-microsoft-com:vml" Requires="v">
                <p:oleObj spid="_x0000_s366651" name="Visio" r:id="rId3" imgW="5349132" imgH="1653716" progId="Visio.Drawing.11">
                  <p:embed/>
                </p:oleObj>
              </mc:Choice>
              <mc:Fallback>
                <p:oleObj name="Visio" r:id="rId3" imgW="5349132" imgH="1653716" progId="Visio.Drawing.11">
                  <p:embed/>
                  <p:pic>
                    <p:nvPicPr>
                      <p:cNvPr id="0" name=""/>
                      <p:cNvPicPr>
                        <a:picLocks noChangeAspect="1" noChangeArrowheads="1"/>
                      </p:cNvPicPr>
                      <p:nvPr/>
                    </p:nvPicPr>
                    <p:blipFill>
                      <a:blip r:embed="rId4"/>
                      <a:srcRect/>
                      <a:stretch>
                        <a:fillRect/>
                      </a:stretch>
                    </p:blipFill>
                    <p:spPr bwMode="auto">
                      <a:xfrm>
                        <a:off x="3995936" y="815330"/>
                        <a:ext cx="4429267" cy="137173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55846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404664"/>
            <a:ext cx="8229600" cy="990600"/>
          </a:xfrm>
        </p:spPr>
        <p:txBody>
          <a:bodyPr/>
          <a:lstStyle/>
          <a:p>
            <a:pPr eaLnBrk="1" hangingPunct="1"/>
            <a:r>
              <a:rPr lang="zh-CN" altLang="en-US" dirty="0"/>
              <a:t>核函数</a:t>
            </a:r>
          </a:p>
        </p:txBody>
      </p:sp>
      <p:sp>
        <p:nvSpPr>
          <p:cNvPr id="25603" name="Rectangle 3"/>
          <p:cNvSpPr>
            <a:spLocks noGrp="1" noChangeArrowheads="1"/>
          </p:cNvSpPr>
          <p:nvPr>
            <p:ph type="body" idx="1"/>
          </p:nvPr>
        </p:nvSpPr>
        <p:spPr>
          <a:xfrm>
            <a:off x="457200" y="1412776"/>
            <a:ext cx="8229600" cy="4824412"/>
          </a:xfrm>
        </p:spPr>
        <p:txBody>
          <a:bodyPr>
            <a:normAutofit fontScale="85000" lnSpcReduction="20000"/>
          </a:bodyPr>
          <a:lstStyle/>
          <a:p>
            <a:pPr marL="0" indent="0" eaLnBrk="1" hangingPunct="1">
              <a:lnSpc>
                <a:spcPct val="150000"/>
              </a:lnSpc>
              <a:buNone/>
            </a:pPr>
            <a:r>
              <a:rPr lang="zh-CN" altLang="en-US" sz="2800" dirty="0">
                <a:solidFill>
                  <a:srgbClr val="C00000"/>
                </a:solidFill>
                <a:latin typeface="微软雅黑" panose="020B0503020204020204" pitchFamily="34" charset="-122"/>
                <a:ea typeface="微软雅黑" panose="020B0503020204020204" pitchFamily="34" charset="-122"/>
              </a:rPr>
              <a:t>函数作用：</a:t>
            </a:r>
            <a:r>
              <a:rPr lang="zh-CN" altLang="en-US" sz="2800" dirty="0">
                <a:latin typeface="微软雅黑" panose="020B0503020204020204" pitchFamily="34" charset="-122"/>
                <a:ea typeface="微软雅黑" panose="020B0503020204020204" pitchFamily="34" charset="-122"/>
              </a:rPr>
              <a:t>特征空间中两个矢量之间的内积可以通过定义输入空间中的核函数直接计算得到。</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50000"/>
              </a:lnSpc>
              <a:buNone/>
            </a:pPr>
            <a:endParaRPr lang="zh-CN" altLang="en-US" sz="2800" dirty="0">
              <a:latin typeface="微软雅黑" panose="020B0503020204020204" pitchFamily="34" charset="-122"/>
              <a:ea typeface="微软雅黑" panose="020B0503020204020204" pitchFamily="34" charset="-122"/>
            </a:endParaRPr>
          </a:p>
          <a:p>
            <a:pPr marL="571500" indent="-571500" eaLnBrk="1" hangingPunct="1">
              <a:lnSpc>
                <a:spcPct val="150000"/>
              </a:lnSpc>
            </a:pPr>
            <a:endParaRPr lang="zh-CN" altLang="en-US" sz="5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2800" dirty="0">
                <a:solidFill>
                  <a:srgbClr val="C00000"/>
                </a:solidFill>
                <a:latin typeface="微软雅黑" panose="020B0503020204020204" pitchFamily="34" charset="-122"/>
                <a:ea typeface="微软雅黑" panose="020B0503020204020204" pitchFamily="34" charset="-122"/>
              </a:rPr>
              <a:t>实现方法：</a:t>
            </a:r>
            <a:r>
              <a:rPr lang="zh-CN" altLang="en-US" sz="2800" dirty="0">
                <a:latin typeface="微软雅黑" panose="020B0503020204020204" pitchFamily="34" charset="-122"/>
                <a:ea typeface="微软雅黑" panose="020B0503020204020204" pitchFamily="34" charset="-122"/>
              </a:rPr>
              <a:t>不必定义非线性映射</a:t>
            </a:r>
            <a:r>
              <a:rPr lang="el-GR" altLang="zh-CN" sz="2800" dirty="0">
                <a:latin typeface="微软雅黑" panose="020B0503020204020204" pitchFamily="34" charset="-122"/>
                <a:ea typeface="微软雅黑" panose="020B0503020204020204" pitchFamily="34" charset="-122"/>
              </a:rPr>
              <a:t>Φ</a:t>
            </a:r>
            <a:r>
              <a:rPr lang="zh-CN" altLang="en-US" sz="2800" dirty="0">
                <a:latin typeface="微软雅黑" panose="020B0503020204020204" pitchFamily="34" charset="-122"/>
                <a:ea typeface="微软雅黑" panose="020B0503020204020204" pitchFamily="34" charset="-122"/>
              </a:rPr>
              <a:t>，</a:t>
            </a:r>
            <a:r>
              <a:rPr lang="zh-CN" altLang="el-GR" sz="2800" dirty="0">
                <a:latin typeface="微软雅黑" panose="020B0503020204020204" pitchFamily="34" charset="-122"/>
                <a:ea typeface="微软雅黑" panose="020B0503020204020204" pitchFamily="34" charset="-122"/>
              </a:rPr>
              <a:t>而直接在输入空间中定义核函数</a:t>
            </a:r>
            <a:r>
              <a:rPr lang="en-US" altLang="zh-CN" sz="2800" dirty="0">
                <a:latin typeface="微软雅黑" panose="020B0503020204020204" pitchFamily="34" charset="-122"/>
                <a:ea typeface="微软雅黑" panose="020B0503020204020204" pitchFamily="34" charset="-122"/>
              </a:rPr>
              <a:t>K</a:t>
            </a:r>
            <a:r>
              <a:rPr lang="zh-CN" altLang="en-US" sz="2800" dirty="0">
                <a:latin typeface="微软雅黑" panose="020B0503020204020204" pitchFamily="34" charset="-122"/>
                <a:ea typeface="微软雅黑" panose="020B0503020204020204" pitchFamily="34" charset="-122"/>
              </a:rPr>
              <a:t>来完成非线性映射。</a:t>
            </a:r>
          </a:p>
          <a:p>
            <a:pPr marL="571500" indent="-571500" eaLnBrk="1" hangingPunct="1">
              <a:lnSpc>
                <a:spcPct val="150000"/>
              </a:lnSpc>
            </a:pPr>
            <a:endParaRPr lang="zh-CN" altLang="en-US" sz="6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2800" dirty="0">
                <a:solidFill>
                  <a:srgbClr val="C00000"/>
                </a:solidFill>
                <a:latin typeface="微软雅黑" panose="020B0503020204020204" pitchFamily="34" charset="-122"/>
                <a:ea typeface="微软雅黑" panose="020B0503020204020204" pitchFamily="34" charset="-122"/>
              </a:rPr>
              <a:t>应用条件：</a:t>
            </a:r>
          </a:p>
          <a:p>
            <a:pPr marL="839788" lvl="1" indent="-495300" eaLnBrk="1" hangingPunct="1">
              <a:lnSpc>
                <a:spcPct val="150000"/>
              </a:lnSpc>
              <a:buFont typeface="Wingdings" panose="05000000000000000000" pitchFamily="2" charset="2"/>
              <a:buAutoNum type="arabicPeriod"/>
            </a:pPr>
            <a:r>
              <a:rPr lang="zh-CN" altLang="el-GR" sz="2400" dirty="0">
                <a:latin typeface="微软雅黑" panose="020B0503020204020204" pitchFamily="34" charset="-122"/>
                <a:ea typeface="微软雅黑" panose="020B0503020204020204" pitchFamily="34" charset="-122"/>
              </a:rPr>
              <a:t>定义的核函数</a:t>
            </a:r>
            <a:r>
              <a:rPr lang="en-US" altLang="zh-CN" sz="2400" dirty="0">
                <a:latin typeface="微软雅黑" panose="020B0503020204020204" pitchFamily="34" charset="-122"/>
                <a:ea typeface="微软雅黑" panose="020B0503020204020204" pitchFamily="34" charset="-122"/>
              </a:rPr>
              <a:t>K</a:t>
            </a:r>
            <a:r>
              <a:rPr lang="zh-CN" altLang="el-GR" sz="2400" dirty="0">
                <a:latin typeface="微软雅黑" panose="020B0503020204020204" pitchFamily="34" charset="-122"/>
                <a:ea typeface="微软雅黑" panose="020B0503020204020204" pitchFamily="34" charset="-122"/>
              </a:rPr>
              <a:t>能够</a:t>
            </a:r>
            <a:r>
              <a:rPr lang="zh-CN" altLang="en-US" sz="2400" dirty="0">
                <a:latin typeface="微软雅黑" panose="020B0503020204020204" pitchFamily="34" charset="-122"/>
                <a:ea typeface="微软雅黑" panose="020B0503020204020204" pitchFamily="34" charset="-122"/>
              </a:rPr>
              <a:t>对应于特征空间中的内积；</a:t>
            </a:r>
          </a:p>
          <a:p>
            <a:pPr marL="839788" lvl="1" indent="-495300" eaLnBrk="1" hangingPunct="1">
              <a:lnSpc>
                <a:spcPct val="150000"/>
              </a:lnSpc>
              <a:buFont typeface="Wingdings" panose="05000000000000000000" pitchFamily="2" charset="2"/>
              <a:buAutoNum type="arabicPeriod"/>
            </a:pPr>
            <a:r>
              <a:rPr lang="zh-CN" altLang="en-US" sz="2400" dirty="0">
                <a:latin typeface="微软雅黑" panose="020B0503020204020204" pitchFamily="34" charset="-122"/>
                <a:ea typeface="微软雅黑" panose="020B0503020204020204" pitchFamily="34" charset="-122"/>
              </a:rPr>
              <a:t>识别方法中不需要计算特征空间中的矢量本身，而只须计算特征空间中两个矢量的内积。</a:t>
            </a:r>
            <a:endParaRPr lang="zh-CN" altLang="el-GR" sz="2400" dirty="0">
              <a:latin typeface="微软雅黑" panose="020B0503020204020204" pitchFamily="34" charset="-122"/>
              <a:ea typeface="微软雅黑" panose="020B0503020204020204" pitchFamily="34"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73574929"/>
              </p:ext>
            </p:extLst>
          </p:nvPr>
        </p:nvGraphicFramePr>
        <p:xfrm>
          <a:off x="2195736" y="2492226"/>
          <a:ext cx="4041775" cy="501650"/>
        </p:xfrm>
        <a:graphic>
          <a:graphicData uri="http://schemas.openxmlformats.org/presentationml/2006/ole">
            <mc:AlternateContent xmlns:mc="http://schemas.openxmlformats.org/markup-compatibility/2006">
              <mc:Choice xmlns:v="urn:schemas-microsoft-com:vml" Requires="v">
                <p:oleObj spid="_x0000_s360511" r:id="rId3" imgW="3378517" imgH="419417" progId="Equation.DSMT4">
                  <p:embed/>
                </p:oleObj>
              </mc:Choice>
              <mc:Fallback>
                <p:oleObj r:id="rId3" imgW="3378517" imgH="419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492226"/>
                        <a:ext cx="404177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69857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3528" y="330201"/>
            <a:ext cx="8229600" cy="990600"/>
          </a:xfrm>
        </p:spPr>
        <p:txBody>
          <a:bodyPr>
            <a:normAutofit/>
          </a:bodyPr>
          <a:lstStyle/>
          <a:p>
            <a:pPr eaLnBrk="1" hangingPunct="1"/>
            <a:r>
              <a:rPr lang="zh-CN" altLang="en-US" sz="3600" dirty="0"/>
              <a:t>例：</a:t>
            </a:r>
          </a:p>
        </p:txBody>
      </p:sp>
      <p:sp>
        <p:nvSpPr>
          <p:cNvPr id="24579" name="Rectangle 7"/>
          <p:cNvSpPr>
            <a:spLocks noGrp="1" noChangeArrowheads="1"/>
          </p:cNvSpPr>
          <p:nvPr>
            <p:ph type="body" sz="half" idx="4294967295"/>
          </p:nvPr>
        </p:nvSpPr>
        <p:spPr>
          <a:xfrm>
            <a:off x="409049" y="1195388"/>
            <a:ext cx="8229600" cy="3515237"/>
          </a:xfrm>
        </p:spPr>
        <p:txBody>
          <a:bodyPr>
            <a:normAutofit/>
          </a:bodyPr>
          <a:lstStyle/>
          <a:p>
            <a:pPr marL="0" indent="0" eaLnBrk="1" hangingPunct="1">
              <a:lnSpc>
                <a:spcPct val="150000"/>
              </a:lnSpc>
              <a:buNone/>
            </a:pPr>
            <a:r>
              <a:rPr lang="en-US" altLang="zh-CN" dirty="0">
                <a:solidFill>
                  <a:srgbClr val="C00000"/>
                </a:solidFill>
                <a:latin typeface="微软雅黑" panose="020B0503020204020204" pitchFamily="34" charset="-122"/>
                <a:ea typeface="微软雅黑" panose="020B0503020204020204" pitchFamily="34" charset="-122"/>
              </a:rPr>
              <a:t>R</a:t>
            </a:r>
            <a:r>
              <a:rPr lang="en-US" altLang="zh-CN" baseline="30000" dirty="0">
                <a:solidFill>
                  <a:srgbClr val="C00000"/>
                </a:solidFill>
                <a:latin typeface="微软雅黑" panose="020B0503020204020204" pitchFamily="34" charset="-122"/>
                <a:ea typeface="微软雅黑" panose="020B0503020204020204" pitchFamily="34" charset="-122"/>
              </a:rPr>
              <a:t>2</a:t>
            </a:r>
            <a:r>
              <a:rPr lang="en-US" altLang="zh-CN"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R</a:t>
            </a:r>
            <a:r>
              <a:rPr lang="en-US" altLang="zh-CN" baseline="30000"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非线性映射：</a:t>
            </a:r>
            <a:endParaRPr lang="en-US" altLang="zh-CN" dirty="0">
              <a:solidFill>
                <a:srgbClr val="C00000"/>
              </a:solidFill>
              <a:latin typeface="微软雅黑" panose="020B0503020204020204" pitchFamily="34" charset="-122"/>
              <a:ea typeface="微软雅黑" panose="020B0503020204020204" pitchFamily="34" charset="-122"/>
              <a:sym typeface="Wingdings" panose="05000000000000000000" pitchFamily="2" charset="2"/>
            </a:endParaRPr>
          </a:p>
          <a:p>
            <a:pPr marL="0" indent="0" eaLnBrk="1" hangingPunct="1">
              <a:lnSpc>
                <a:spcPct val="150000"/>
              </a:lnSpc>
              <a:buNone/>
            </a:pPr>
            <a:endParaRPr lang="zh-CN" altLang="en-US" dirty="0">
              <a:solidFill>
                <a:srgbClr val="C00000"/>
              </a:solidFill>
              <a:latin typeface="微软雅黑" panose="020B0503020204020204" pitchFamily="34" charset="-122"/>
              <a:ea typeface="微软雅黑" panose="020B0503020204020204" pitchFamily="34" charset="-122"/>
              <a:sym typeface="Wingdings" panose="05000000000000000000" pitchFamily="2" charset="2"/>
            </a:endParaRPr>
          </a:p>
          <a:p>
            <a:pPr marL="0" indent="0">
              <a:lnSpc>
                <a:spcPct val="150000"/>
              </a:lnSpc>
              <a:buNone/>
            </a:pPr>
            <a:r>
              <a:rPr lang="en-US" altLang="zh-CN" dirty="0">
                <a:solidFill>
                  <a:srgbClr val="C00000"/>
                </a:solidFill>
                <a:latin typeface="微软雅黑" panose="020B0503020204020204" pitchFamily="34" charset="-122"/>
                <a:ea typeface="微软雅黑" panose="020B0503020204020204" pitchFamily="34" charset="-122"/>
              </a:rPr>
              <a:t>R</a:t>
            </a:r>
            <a:r>
              <a:rPr lang="en-US" altLang="zh-CN" baseline="30000" dirty="0">
                <a:solidFill>
                  <a:srgbClr val="C00000"/>
                </a:solidFill>
                <a:latin typeface="微软雅黑" panose="020B0503020204020204" pitchFamily="34" charset="-122"/>
                <a:ea typeface="微软雅黑" panose="020B0503020204020204" pitchFamily="34" charset="-122"/>
              </a:rPr>
              <a:t>2</a:t>
            </a:r>
            <a:r>
              <a:rPr lang="zh-CN" altLang="en-US" dirty="0">
                <a:solidFill>
                  <a:srgbClr val="C00000"/>
                </a:solidFill>
                <a:latin typeface="微软雅黑" panose="020B0503020204020204" pitchFamily="34" charset="-122"/>
                <a:ea typeface="微软雅黑" panose="020B0503020204020204" pitchFamily="34" charset="-122"/>
              </a:rPr>
              <a:t>中核函数</a:t>
            </a:r>
            <a:r>
              <a:rPr lang="en-US" altLang="zh-CN"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dirty="0">
                <a:solidFill>
                  <a:srgbClr val="C00000"/>
                </a:solidFill>
                <a:latin typeface="微软雅黑" panose="020B0503020204020204" pitchFamily="34" charset="-122"/>
                <a:ea typeface="微软雅黑" panose="020B0503020204020204" pitchFamily="34" charset="-122"/>
              </a:rPr>
              <a:t>，相当于</a:t>
            </a:r>
            <a:r>
              <a:rPr lang="el-GR"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Φ</a:t>
            </a:r>
            <a:r>
              <a:rPr lang="zh-CN" altLang="en-US"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映射到</a:t>
            </a:r>
            <a:r>
              <a:rPr lang="en-US" altLang="zh-CN"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R</a:t>
            </a:r>
            <a:r>
              <a:rPr lang="en-US" altLang="zh-CN" baseline="30000"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后再计算</a:t>
            </a:r>
            <a:r>
              <a:rPr lang="zh-CN" altLang="en-US" dirty="0">
                <a:solidFill>
                  <a:srgbClr val="C00000"/>
                </a:solidFill>
                <a:latin typeface="微软雅黑" panose="020B0503020204020204" pitchFamily="34" charset="-122"/>
                <a:ea typeface="微软雅黑" panose="020B0503020204020204" pitchFamily="34" charset="-122"/>
              </a:rPr>
              <a:t>内积： </a:t>
            </a:r>
            <a:endParaRPr lang="zh-CN" altLang="en-US" dirty="0">
              <a:latin typeface="微软雅黑" panose="020B0503020204020204" pitchFamily="34" charset="-122"/>
              <a:ea typeface="微软雅黑" panose="020B0503020204020204" pitchFamily="34" charset="-122"/>
            </a:endParaRPr>
          </a:p>
        </p:txBody>
      </p:sp>
      <p:graphicFrame>
        <p:nvGraphicFramePr>
          <p:cNvPr id="24582" name="Object 11"/>
          <p:cNvGraphicFramePr>
            <a:graphicFrameLocks noGrp="1" noChangeAspect="1"/>
          </p:cNvGraphicFramePr>
          <p:nvPr>
            <p:ph sz="quarter" idx="4294967295"/>
            <p:extLst>
              <p:ext uri="{D42A27DB-BD31-4B8C-83A1-F6EECF244321}">
                <p14:modId xmlns:p14="http://schemas.microsoft.com/office/powerpoint/2010/main" val="2825061147"/>
              </p:ext>
            </p:extLst>
          </p:nvPr>
        </p:nvGraphicFramePr>
        <p:xfrm>
          <a:off x="210807" y="3141663"/>
          <a:ext cx="8609665" cy="1439465"/>
        </p:xfrm>
        <a:graphic>
          <a:graphicData uri="http://schemas.openxmlformats.org/presentationml/2006/ole">
            <mc:AlternateContent xmlns:mc="http://schemas.openxmlformats.org/markup-compatibility/2006">
              <mc:Choice xmlns:v="urn:schemas-microsoft-com:vml" Requires="v">
                <p:oleObj spid="_x0000_s349527" name="Equation" r:id="rId4" imgW="3797280" imgH="634680" progId="Equation.DSMT4">
                  <p:embed/>
                </p:oleObj>
              </mc:Choice>
              <mc:Fallback>
                <p:oleObj name="Equation" r:id="rId4" imgW="3797280" imgH="634680" progId="Equation.DSMT4">
                  <p:embed/>
                  <p:pic>
                    <p:nvPicPr>
                      <p:cNvPr id="0" name=""/>
                      <p:cNvPicPr>
                        <a:picLocks noChangeAspect="1" noChangeArrowheads="1"/>
                      </p:cNvPicPr>
                      <p:nvPr/>
                    </p:nvPicPr>
                    <p:blipFill>
                      <a:blip r:embed="rId5"/>
                      <a:srcRect/>
                      <a:stretch>
                        <a:fillRect/>
                      </a:stretch>
                    </p:blipFill>
                    <p:spPr bwMode="auto">
                      <a:xfrm>
                        <a:off x="210807" y="3141663"/>
                        <a:ext cx="8609665" cy="1439465"/>
                      </a:xfrm>
                      <a:prstGeom prst="rect">
                        <a:avLst/>
                      </a:prstGeom>
                      <a:noFill/>
                      <a:ln>
                        <a:noFill/>
                      </a:ln>
                      <a:effectLst/>
                    </p:spPr>
                  </p:pic>
                </p:oleObj>
              </mc:Fallback>
            </mc:AlternateContent>
          </a:graphicData>
        </a:graphic>
      </p:graphicFrame>
      <p:graphicFrame>
        <p:nvGraphicFramePr>
          <p:cNvPr id="24583" name="Object 13"/>
          <p:cNvGraphicFramePr>
            <a:graphicFrameLocks noGrp="1" noChangeAspect="1"/>
          </p:cNvGraphicFramePr>
          <p:nvPr>
            <p:ph sz="quarter" idx="4294967295"/>
            <p:extLst>
              <p:ext uri="{D42A27DB-BD31-4B8C-83A1-F6EECF244321}">
                <p14:modId xmlns:p14="http://schemas.microsoft.com/office/powerpoint/2010/main" val="3034737136"/>
              </p:ext>
            </p:extLst>
          </p:nvPr>
        </p:nvGraphicFramePr>
        <p:xfrm>
          <a:off x="2865438" y="474663"/>
          <a:ext cx="3792537" cy="728662"/>
        </p:xfrm>
        <a:graphic>
          <a:graphicData uri="http://schemas.openxmlformats.org/presentationml/2006/ole">
            <mc:AlternateContent xmlns:mc="http://schemas.openxmlformats.org/markup-compatibility/2006">
              <mc:Choice xmlns:v="urn:schemas-microsoft-com:vml" Requires="v">
                <p:oleObj spid="_x0000_s349528" name="Equation" r:id="rId6" imgW="1587240" imgH="304560" progId="Equation.DSMT4">
                  <p:embed/>
                </p:oleObj>
              </mc:Choice>
              <mc:Fallback>
                <p:oleObj name="Equation" r:id="rId6" imgW="1587240" imgH="304560" progId="Equation.DSMT4">
                  <p:embed/>
                  <p:pic>
                    <p:nvPicPr>
                      <p:cNvPr id="0" name=""/>
                      <p:cNvPicPr>
                        <a:picLocks noChangeAspect="1" noChangeArrowheads="1"/>
                      </p:cNvPicPr>
                      <p:nvPr/>
                    </p:nvPicPr>
                    <p:blipFill>
                      <a:blip r:embed="rId7"/>
                      <a:srcRect/>
                      <a:stretch>
                        <a:fillRect/>
                      </a:stretch>
                    </p:blipFill>
                    <p:spPr bwMode="auto">
                      <a:xfrm>
                        <a:off x="2865438" y="474663"/>
                        <a:ext cx="3792537" cy="728662"/>
                      </a:xfrm>
                      <a:prstGeom prst="rect">
                        <a:avLst/>
                      </a:prstGeom>
                      <a:noFill/>
                      <a:ln>
                        <a:noFill/>
                      </a:ln>
                      <a:effectLst/>
                    </p:spPr>
                  </p:pic>
                </p:oleObj>
              </mc:Fallback>
            </mc:AlternateContent>
          </a:graphicData>
        </a:graphic>
      </p:graphicFrame>
      <p:sp>
        <p:nvSpPr>
          <p:cNvPr id="24585" name="Text Box 17"/>
          <p:cNvSpPr txBox="1">
            <a:spLocks noChangeArrowheads="1"/>
          </p:cNvSpPr>
          <p:nvPr/>
        </p:nvSpPr>
        <p:spPr bwMode="auto">
          <a:xfrm>
            <a:off x="395536" y="4581128"/>
            <a:ext cx="82346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lang="zh-CN" altLang="en-US" sz="2400" dirty="0">
                <a:solidFill>
                  <a:srgbClr val="C00000"/>
                </a:solidFill>
                <a:latin typeface="微软雅黑" panose="020B0503020204020204" pitchFamily="34" charset="-122"/>
                <a:ea typeface="微软雅黑" panose="020B0503020204020204" pitchFamily="34" charset="-122"/>
              </a:rPr>
              <a:t>特征空间不由核函数唯一确定：</a:t>
            </a:r>
            <a:r>
              <a:rPr lang="zh-CN" altLang="en-US" sz="2400" dirty="0">
                <a:latin typeface="微软雅黑" panose="020B0503020204020204" pitchFamily="34" charset="-122"/>
                <a:ea typeface="微软雅黑" panose="020B0503020204020204" pitchFamily="34" charset="-122"/>
              </a:rPr>
              <a:t>同一核函数，对应的映射并不唯一，例如         还可以对应：</a:t>
            </a:r>
          </a:p>
        </p:txBody>
      </p:sp>
      <p:graphicFrame>
        <p:nvGraphicFramePr>
          <p:cNvPr id="26" name="Object 13"/>
          <p:cNvGraphicFramePr>
            <a:graphicFrameLocks noGrp="1" noChangeAspect="1"/>
          </p:cNvGraphicFramePr>
          <p:nvPr>
            <p:ph sz="quarter" idx="4294967295"/>
            <p:extLst>
              <p:ext uri="{D42A27DB-BD31-4B8C-83A1-F6EECF244321}">
                <p14:modId xmlns:p14="http://schemas.microsoft.com/office/powerpoint/2010/main" val="3103156883"/>
              </p:ext>
            </p:extLst>
          </p:nvPr>
        </p:nvGraphicFramePr>
        <p:xfrm>
          <a:off x="2365450" y="5229200"/>
          <a:ext cx="792088" cy="512657"/>
        </p:xfrm>
        <a:graphic>
          <a:graphicData uri="http://schemas.openxmlformats.org/presentationml/2006/ole">
            <mc:AlternateContent xmlns:mc="http://schemas.openxmlformats.org/markup-compatibility/2006">
              <mc:Choice xmlns:v="urn:schemas-microsoft-com:vml" Requires="v">
                <p:oleObj spid="_x0000_s349529" name="Equation" r:id="rId8" imgW="431640" imgH="279360" progId="Equation.DSMT4">
                  <p:embed/>
                </p:oleObj>
              </mc:Choice>
              <mc:Fallback>
                <p:oleObj name="Equation" r:id="rId8" imgW="431640" imgH="279360" progId="Equation.DSMT4">
                  <p:embed/>
                  <p:pic>
                    <p:nvPicPr>
                      <p:cNvPr id="0" name=""/>
                      <p:cNvPicPr>
                        <a:picLocks noChangeAspect="1" noChangeArrowheads="1"/>
                      </p:cNvPicPr>
                      <p:nvPr/>
                    </p:nvPicPr>
                    <p:blipFill>
                      <a:blip r:embed="rId9"/>
                      <a:srcRect/>
                      <a:stretch>
                        <a:fillRect/>
                      </a:stretch>
                    </p:blipFill>
                    <p:spPr bwMode="auto">
                      <a:xfrm>
                        <a:off x="2365450" y="5229200"/>
                        <a:ext cx="792088" cy="512657"/>
                      </a:xfrm>
                      <a:prstGeom prst="rect">
                        <a:avLst/>
                      </a:prstGeom>
                      <a:noFill/>
                      <a:ln>
                        <a:noFill/>
                      </a:ln>
                      <a:effectLst/>
                    </p:spPr>
                  </p:pic>
                </p:oleObj>
              </mc:Fallback>
            </mc:AlternateContent>
          </a:graphicData>
        </a:graphic>
      </p:graphicFrame>
      <p:graphicFrame>
        <p:nvGraphicFramePr>
          <p:cNvPr id="28" name="Object 5"/>
          <p:cNvGraphicFramePr>
            <a:graphicFrameLocks noChangeAspect="1"/>
          </p:cNvGraphicFramePr>
          <p:nvPr>
            <p:extLst>
              <p:ext uri="{D42A27DB-BD31-4B8C-83A1-F6EECF244321}">
                <p14:modId xmlns:p14="http://schemas.microsoft.com/office/powerpoint/2010/main" val="175815758"/>
              </p:ext>
            </p:extLst>
          </p:nvPr>
        </p:nvGraphicFramePr>
        <p:xfrm>
          <a:off x="603250" y="1803400"/>
          <a:ext cx="7670800" cy="533400"/>
        </p:xfrm>
        <a:graphic>
          <a:graphicData uri="http://schemas.openxmlformats.org/presentationml/2006/ole">
            <mc:AlternateContent xmlns:mc="http://schemas.openxmlformats.org/markup-compatibility/2006">
              <mc:Choice xmlns:v="urn:schemas-microsoft-com:vml" Requires="v">
                <p:oleObj spid="_x0000_s349530" name="Equation" r:id="rId10" imgW="7670520" imgH="533160" progId="Equation.DSMT4">
                  <p:embed/>
                </p:oleObj>
              </mc:Choice>
              <mc:Fallback>
                <p:oleObj name="Equation" r:id="rId10" imgW="7670520" imgH="533160" progId="Equation.DSMT4">
                  <p:embed/>
                  <p:pic>
                    <p:nvPicPr>
                      <p:cNvPr id="0" name=""/>
                      <p:cNvPicPr>
                        <a:picLocks noChangeAspect="1" noChangeArrowheads="1"/>
                      </p:cNvPicPr>
                      <p:nvPr/>
                    </p:nvPicPr>
                    <p:blipFill>
                      <a:blip r:embed="rId11"/>
                      <a:srcRect/>
                      <a:stretch>
                        <a:fillRect/>
                      </a:stretch>
                    </p:blipFill>
                    <p:spPr bwMode="auto">
                      <a:xfrm>
                        <a:off x="603250" y="1803400"/>
                        <a:ext cx="767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7"/>
          <p:cNvGraphicFramePr>
            <a:graphicFrameLocks noChangeAspect="1"/>
          </p:cNvGraphicFramePr>
          <p:nvPr>
            <p:extLst>
              <p:ext uri="{D42A27DB-BD31-4B8C-83A1-F6EECF244321}">
                <p14:modId xmlns:p14="http://schemas.microsoft.com/office/powerpoint/2010/main" val="4240715005"/>
              </p:ext>
            </p:extLst>
          </p:nvPr>
        </p:nvGraphicFramePr>
        <p:xfrm>
          <a:off x="519113" y="5938838"/>
          <a:ext cx="7988300" cy="495300"/>
        </p:xfrm>
        <a:graphic>
          <a:graphicData uri="http://schemas.openxmlformats.org/presentationml/2006/ole">
            <mc:AlternateContent xmlns:mc="http://schemas.openxmlformats.org/markup-compatibility/2006">
              <mc:Choice xmlns:v="urn:schemas-microsoft-com:vml" Requires="v">
                <p:oleObj spid="_x0000_s349531" name="Equation" r:id="rId12" imgW="7988040" imgH="495000" progId="Equation.DSMT4">
                  <p:embed/>
                </p:oleObj>
              </mc:Choice>
              <mc:Fallback>
                <p:oleObj name="Equation" r:id="rId12" imgW="7988040" imgH="495000" progId="Equation.DSMT4">
                  <p:embed/>
                  <p:pic>
                    <p:nvPicPr>
                      <p:cNvPr id="0" name=""/>
                      <p:cNvPicPr>
                        <a:picLocks noChangeAspect="1" noChangeArrowheads="1"/>
                      </p:cNvPicPr>
                      <p:nvPr/>
                    </p:nvPicPr>
                    <p:blipFill>
                      <a:blip r:embed="rId13"/>
                      <a:srcRect/>
                      <a:stretch>
                        <a:fillRect/>
                      </a:stretch>
                    </p:blipFill>
                    <p:spPr bwMode="auto">
                      <a:xfrm>
                        <a:off x="519113" y="5938838"/>
                        <a:ext cx="79883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32397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04664"/>
            <a:ext cx="8229600" cy="791964"/>
          </a:xfrm>
        </p:spPr>
        <p:txBody>
          <a:bodyPr>
            <a:normAutofit/>
          </a:bodyPr>
          <a:lstStyle/>
          <a:p>
            <a:r>
              <a:rPr lang="zh-CN" altLang="en-US" sz="3600" dirty="0"/>
              <a:t>核函数性质</a:t>
            </a:r>
            <a:endParaRPr lang="zh-CN" altLang="en-US" sz="3200" dirty="0"/>
          </a:p>
        </p:txBody>
      </p:sp>
      <p:sp>
        <p:nvSpPr>
          <p:cNvPr id="26627" name="Rectangle 3"/>
          <p:cNvSpPr>
            <a:spLocks noGrp="1" noChangeArrowheads="1"/>
          </p:cNvSpPr>
          <p:nvPr>
            <p:ph type="body" sz="half" idx="4294967295"/>
          </p:nvPr>
        </p:nvSpPr>
        <p:spPr>
          <a:xfrm>
            <a:off x="457200" y="1124744"/>
            <a:ext cx="8246853" cy="1269950"/>
          </a:xfrm>
        </p:spPr>
        <p:txBody>
          <a:bodyPr>
            <a:normAutofit/>
          </a:bodyPr>
          <a:lstStyle/>
          <a:p>
            <a:pPr marL="0" indent="0">
              <a:lnSpc>
                <a:spcPct val="150000"/>
              </a:lnSpc>
              <a:buNone/>
            </a:pPr>
            <a:r>
              <a:rPr lang="en-US" altLang="zh-CN" dirty="0">
                <a:solidFill>
                  <a:srgbClr val="C00000"/>
                </a:solidFill>
                <a:latin typeface="微软雅黑" panose="020B0503020204020204" pitchFamily="34" charset="-122"/>
                <a:ea typeface="微软雅黑" panose="020B0503020204020204" pitchFamily="34" charset="-122"/>
              </a:rPr>
              <a:t>Mercer</a:t>
            </a:r>
            <a:r>
              <a:rPr lang="zh-CN" altLang="zh-CN" dirty="0">
                <a:solidFill>
                  <a:srgbClr val="C00000"/>
                </a:solidFill>
                <a:latin typeface="微软雅黑" panose="020B0503020204020204" pitchFamily="34" charset="-122"/>
                <a:ea typeface="微软雅黑" panose="020B0503020204020204" pitchFamily="34" charset="-122"/>
              </a:rPr>
              <a:t>定理</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如果一个对称函数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针对任意的平方可积函数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满足半正定条件，即为核函数。</a:t>
            </a:r>
          </a:p>
        </p:txBody>
      </p:sp>
      <p:graphicFrame>
        <p:nvGraphicFramePr>
          <p:cNvPr id="26630" name="Object 8"/>
          <p:cNvGraphicFramePr>
            <a:graphicFrameLocks noChangeAspect="1"/>
          </p:cNvGraphicFramePr>
          <p:nvPr>
            <p:extLst>
              <p:ext uri="{D42A27DB-BD31-4B8C-83A1-F6EECF244321}">
                <p14:modId xmlns:p14="http://schemas.microsoft.com/office/powerpoint/2010/main" val="3164267511"/>
              </p:ext>
            </p:extLst>
          </p:nvPr>
        </p:nvGraphicFramePr>
        <p:xfrm>
          <a:off x="5580112" y="2344625"/>
          <a:ext cx="2111143" cy="627385"/>
        </p:xfrm>
        <a:graphic>
          <a:graphicData uri="http://schemas.openxmlformats.org/presentationml/2006/ole">
            <mc:AlternateContent xmlns:mc="http://schemas.openxmlformats.org/markup-compatibility/2006">
              <mc:Choice xmlns:v="urn:schemas-microsoft-com:vml" Requires="v">
                <p:oleObj spid="_x0000_s350674" name="Equation" r:id="rId3" imgW="939800" imgH="279400" progId="Equation.DSMT4">
                  <p:embed/>
                </p:oleObj>
              </mc:Choice>
              <mc:Fallback>
                <p:oleObj name="Equation" r:id="rId3" imgW="939800" imgH="279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2344625"/>
                        <a:ext cx="2111143" cy="627385"/>
                      </a:xfrm>
                      <a:prstGeom prst="rect">
                        <a:avLst/>
                      </a:prstGeom>
                      <a:noFill/>
                      <a:ln>
                        <a:noFill/>
                      </a:ln>
                      <a:effectLst/>
                    </p:spPr>
                  </p:pic>
                </p:oleObj>
              </mc:Fallback>
            </mc:AlternateContent>
          </a:graphicData>
        </a:graphic>
      </p:graphicFrame>
      <p:graphicFrame>
        <p:nvGraphicFramePr>
          <p:cNvPr id="26632" name="Object 10"/>
          <p:cNvGraphicFramePr>
            <a:graphicFrameLocks noChangeAspect="1"/>
          </p:cNvGraphicFramePr>
          <p:nvPr>
            <p:extLst>
              <p:ext uri="{D42A27DB-BD31-4B8C-83A1-F6EECF244321}">
                <p14:modId xmlns:p14="http://schemas.microsoft.com/office/powerpoint/2010/main" val="2613137579"/>
              </p:ext>
            </p:extLst>
          </p:nvPr>
        </p:nvGraphicFramePr>
        <p:xfrm>
          <a:off x="971600" y="2394693"/>
          <a:ext cx="3887788" cy="577850"/>
        </p:xfrm>
        <a:graphic>
          <a:graphicData uri="http://schemas.openxmlformats.org/presentationml/2006/ole">
            <mc:AlternateContent xmlns:mc="http://schemas.openxmlformats.org/markup-compatibility/2006">
              <mc:Choice xmlns:v="urn:schemas-microsoft-com:vml" Requires="v">
                <p:oleObj spid="_x0000_s350675" name="Equation" r:id="rId5" imgW="1879600" imgH="279400" progId="Equation.DSMT4">
                  <p:embed/>
                </p:oleObj>
              </mc:Choice>
              <mc:Fallback>
                <p:oleObj name="Equation" r:id="rId5" imgW="1879600" imgH="279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2394693"/>
                        <a:ext cx="38877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012594395"/>
              </p:ext>
            </p:extLst>
          </p:nvPr>
        </p:nvGraphicFramePr>
        <p:xfrm>
          <a:off x="4924979" y="1248540"/>
          <a:ext cx="1077912" cy="525463"/>
        </p:xfrm>
        <a:graphic>
          <a:graphicData uri="http://schemas.openxmlformats.org/presentationml/2006/ole">
            <mc:AlternateContent xmlns:mc="http://schemas.openxmlformats.org/markup-compatibility/2006">
              <mc:Choice xmlns:v="urn:schemas-microsoft-com:vml" Requires="v">
                <p:oleObj spid="_x0000_s350676" name="Equation" r:id="rId7" imgW="520560" imgH="253800" progId="Equation.DSMT4">
                  <p:embed/>
                </p:oleObj>
              </mc:Choice>
              <mc:Fallback>
                <p:oleObj name="Equation" r:id="rId7" imgW="520560" imgH="253800" progId="Equation.DSMT4">
                  <p:embed/>
                  <p:pic>
                    <p:nvPicPr>
                      <p:cNvPr id="0" name=""/>
                      <p:cNvPicPr>
                        <a:picLocks noChangeAspect="1" noChangeArrowheads="1"/>
                      </p:cNvPicPr>
                      <p:nvPr/>
                    </p:nvPicPr>
                    <p:blipFill>
                      <a:blip r:embed="rId8"/>
                      <a:srcRect/>
                      <a:stretch>
                        <a:fillRect/>
                      </a:stretch>
                    </p:blipFill>
                    <p:spPr bwMode="auto">
                      <a:xfrm>
                        <a:off x="4924979" y="1248540"/>
                        <a:ext cx="107791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2252723179"/>
              </p:ext>
            </p:extLst>
          </p:nvPr>
        </p:nvGraphicFramePr>
        <p:xfrm>
          <a:off x="1527920" y="1772815"/>
          <a:ext cx="762000" cy="525463"/>
        </p:xfrm>
        <a:graphic>
          <a:graphicData uri="http://schemas.openxmlformats.org/presentationml/2006/ole">
            <mc:AlternateContent xmlns:mc="http://schemas.openxmlformats.org/markup-compatibility/2006">
              <mc:Choice xmlns:v="urn:schemas-microsoft-com:vml" Requires="v">
                <p:oleObj spid="_x0000_s350677" name="Equation" r:id="rId9" imgW="368280" imgH="253800" progId="Equation.DSMT4">
                  <p:embed/>
                </p:oleObj>
              </mc:Choice>
              <mc:Fallback>
                <p:oleObj name="Equation" r:id="rId9" imgW="368280" imgH="253800" progId="Equation.DSMT4">
                  <p:embed/>
                  <p:pic>
                    <p:nvPicPr>
                      <p:cNvPr id="0" name=""/>
                      <p:cNvPicPr>
                        <a:picLocks noChangeAspect="1" noChangeArrowheads="1"/>
                      </p:cNvPicPr>
                      <p:nvPr/>
                    </p:nvPicPr>
                    <p:blipFill>
                      <a:blip r:embed="rId10"/>
                      <a:srcRect/>
                      <a:stretch>
                        <a:fillRect/>
                      </a:stretch>
                    </p:blipFill>
                    <p:spPr bwMode="auto">
                      <a:xfrm>
                        <a:off x="1527920" y="1772815"/>
                        <a:ext cx="76200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3"/>
          <p:cNvSpPr txBox="1">
            <a:spLocks noChangeArrowheads="1"/>
          </p:cNvSpPr>
          <p:nvPr/>
        </p:nvSpPr>
        <p:spPr>
          <a:xfrm>
            <a:off x="439947" y="2989311"/>
            <a:ext cx="8246853" cy="12699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nSpc>
                <a:spcPct val="150000"/>
              </a:lnSpc>
              <a:buNone/>
            </a:pPr>
            <a:r>
              <a:rPr lang="zh-CN" altLang="en-US" dirty="0">
                <a:solidFill>
                  <a:srgbClr val="C00000"/>
                </a:solidFill>
                <a:latin typeface="微软雅黑" panose="020B0503020204020204" pitchFamily="34" charset="-122"/>
                <a:ea typeface="微软雅黑" panose="020B0503020204020204" pitchFamily="34" charset="-122"/>
              </a:rPr>
              <a:t>核的基本运算：</a:t>
            </a:r>
            <a:r>
              <a:rPr lang="zh-CN" altLang="en-US" dirty="0">
                <a:latin typeface="微软雅黑" panose="020B0503020204020204" pitchFamily="34" charset="-122"/>
                <a:ea typeface="微软雅黑" panose="020B0503020204020204" pitchFamily="34" charset="-122"/>
              </a:rPr>
              <a:t>如果         是核，</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latin typeface="微软雅黑" panose="020B0503020204020204" pitchFamily="34" charset="-122"/>
                <a:ea typeface="微软雅黑" panose="020B0503020204020204" pitchFamily="34" charset="-122"/>
              </a:rPr>
              <a:t>是一个半正定矩阵，</a:t>
            </a:r>
            <a:r>
              <a:rPr lang="en-US" altLang="zh-CN" sz="2800" i="1" dirty="0">
                <a:latin typeface="Times New Roman" pitchFamily="18" charset="0"/>
                <a:ea typeface="宋体" pitchFamily="2" charset="-122"/>
              </a:rPr>
              <a:t>p</a:t>
            </a:r>
            <a:r>
              <a:rPr lang="en-US" altLang="zh-CN" sz="2800" dirty="0">
                <a:latin typeface="Times New Roman" pitchFamily="18" charset="0"/>
                <a:ea typeface="宋体" pitchFamily="2" charset="-122"/>
              </a:rPr>
              <a:t>(</a:t>
            </a:r>
            <a:r>
              <a:rPr lang="en-US" altLang="zh-CN" sz="2800" i="1" dirty="0">
                <a:latin typeface="Times New Roman" pitchFamily="18" charset="0"/>
                <a:ea typeface="宋体" pitchFamily="2" charset="-122"/>
              </a:rPr>
              <a:t>x</a:t>
            </a:r>
            <a:r>
              <a:rPr lang="en-US" altLang="zh-CN" sz="2800" dirty="0">
                <a:latin typeface="Times New Roman" pitchFamily="18" charset="0"/>
                <a:ea typeface="宋体" pitchFamily="2" charset="-122"/>
              </a:rPr>
              <a:t>)</a:t>
            </a:r>
            <a:r>
              <a:rPr lang="zh-CN" altLang="en-US" dirty="0">
                <a:latin typeface="微软雅黑" panose="020B0503020204020204" pitchFamily="34" charset="-122"/>
                <a:ea typeface="微软雅黑" panose="020B0503020204020204" pitchFamily="34" charset="-122"/>
              </a:rPr>
              <a:t>是一个正系数多项式，那么下面都是核</a:t>
            </a:r>
            <a:r>
              <a:rPr lang="en-US" altLang="zh-CN" dirty="0">
                <a:latin typeface="微软雅黑" panose="020B0503020204020204" pitchFamily="34" charset="-122"/>
                <a:ea typeface="微软雅黑" panose="020B0503020204020204" pitchFamily="34" charset="-122"/>
              </a:rPr>
              <a:t>:</a:t>
            </a:r>
          </a:p>
        </p:txBody>
      </p:sp>
      <p:graphicFrame>
        <p:nvGraphicFramePr>
          <p:cNvPr id="16" name="Object 4"/>
          <p:cNvGraphicFramePr>
            <a:graphicFrameLocks noChangeAspect="1"/>
          </p:cNvGraphicFramePr>
          <p:nvPr>
            <p:extLst>
              <p:ext uri="{D42A27DB-BD31-4B8C-83A1-F6EECF244321}">
                <p14:modId xmlns:p14="http://schemas.microsoft.com/office/powerpoint/2010/main" val="2281972708"/>
              </p:ext>
            </p:extLst>
          </p:nvPr>
        </p:nvGraphicFramePr>
        <p:xfrm>
          <a:off x="3275856" y="3128515"/>
          <a:ext cx="812800" cy="444500"/>
        </p:xfrm>
        <a:graphic>
          <a:graphicData uri="http://schemas.openxmlformats.org/presentationml/2006/ole">
            <mc:AlternateContent xmlns:mc="http://schemas.openxmlformats.org/markup-compatibility/2006">
              <mc:Choice xmlns:v="urn:schemas-microsoft-com:vml" Requires="v">
                <p:oleObj spid="_x0000_s350678" r:id="rId11" imgW="813470" imgH="445010" progId="Equation.DSMT4">
                  <p:embed/>
                </p:oleObj>
              </mc:Choice>
              <mc:Fallback>
                <p:oleObj r:id="rId11" imgW="813470" imgH="44501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5856" y="3128515"/>
                        <a:ext cx="8128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5"/>
          <p:cNvGraphicFramePr>
            <a:graphicFrameLocks noChangeAspect="1"/>
          </p:cNvGraphicFramePr>
          <p:nvPr>
            <p:extLst>
              <p:ext uri="{D42A27DB-BD31-4B8C-83A1-F6EECF244321}">
                <p14:modId xmlns:p14="http://schemas.microsoft.com/office/powerpoint/2010/main" val="3101467888"/>
              </p:ext>
            </p:extLst>
          </p:nvPr>
        </p:nvGraphicFramePr>
        <p:xfrm>
          <a:off x="611560" y="4513263"/>
          <a:ext cx="4038600" cy="1612900"/>
        </p:xfrm>
        <a:graphic>
          <a:graphicData uri="http://schemas.openxmlformats.org/presentationml/2006/ole">
            <mc:AlternateContent xmlns:mc="http://schemas.openxmlformats.org/markup-compatibility/2006">
              <mc:Choice xmlns:v="urn:schemas-microsoft-com:vml" Requires="v">
                <p:oleObj spid="_x0000_s350679" name="Equation" r:id="rId13" imgW="4038480" imgH="1612800" progId="Equation.DSMT4">
                  <p:embed/>
                </p:oleObj>
              </mc:Choice>
              <mc:Fallback>
                <p:oleObj name="Equation" r:id="rId13" imgW="4038480" imgH="1612800" progId="Equation.DSMT4">
                  <p:embed/>
                  <p:pic>
                    <p:nvPicPr>
                      <p:cNvPr id="0" name=""/>
                      <p:cNvPicPr>
                        <a:picLocks noChangeAspect="1" noChangeArrowheads="1"/>
                      </p:cNvPicPr>
                      <p:nvPr/>
                    </p:nvPicPr>
                    <p:blipFill>
                      <a:blip r:embed="rId14"/>
                      <a:srcRect/>
                      <a:stretch>
                        <a:fillRect/>
                      </a:stretch>
                    </p:blipFill>
                    <p:spPr bwMode="auto">
                      <a:xfrm>
                        <a:off x="611560" y="4513263"/>
                        <a:ext cx="40386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6"/>
          <p:cNvGraphicFramePr>
            <a:graphicFrameLocks noChangeAspect="1"/>
          </p:cNvGraphicFramePr>
          <p:nvPr>
            <p:extLst>
              <p:ext uri="{D42A27DB-BD31-4B8C-83A1-F6EECF244321}">
                <p14:modId xmlns:p14="http://schemas.microsoft.com/office/powerpoint/2010/main" val="1541360134"/>
              </p:ext>
            </p:extLst>
          </p:nvPr>
        </p:nvGraphicFramePr>
        <p:xfrm>
          <a:off x="5076056" y="4430713"/>
          <a:ext cx="3416300" cy="1778000"/>
        </p:xfrm>
        <a:graphic>
          <a:graphicData uri="http://schemas.openxmlformats.org/presentationml/2006/ole">
            <mc:AlternateContent xmlns:mc="http://schemas.openxmlformats.org/markup-compatibility/2006">
              <mc:Choice xmlns:v="urn:schemas-microsoft-com:vml" Requires="v">
                <p:oleObj spid="_x0000_s350680" name="Equation" r:id="rId15" imgW="3416040" imgH="1777680" progId="Equation.DSMT4">
                  <p:embed/>
                </p:oleObj>
              </mc:Choice>
              <mc:Fallback>
                <p:oleObj name="Equation" r:id="rId15" imgW="3416040" imgH="1777680" progId="Equation.DSMT4">
                  <p:embed/>
                  <p:pic>
                    <p:nvPicPr>
                      <p:cNvPr id="0" name=""/>
                      <p:cNvPicPr>
                        <a:picLocks noChangeAspect="1" noChangeArrowheads="1"/>
                      </p:cNvPicPr>
                      <p:nvPr/>
                    </p:nvPicPr>
                    <p:blipFill>
                      <a:blip r:embed="rId16"/>
                      <a:srcRect/>
                      <a:stretch>
                        <a:fillRect/>
                      </a:stretch>
                    </p:blipFill>
                    <p:spPr bwMode="auto">
                      <a:xfrm>
                        <a:off x="5076056" y="4430713"/>
                        <a:ext cx="3416300"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0395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常用的核函数</a:t>
            </a:r>
          </a:p>
        </p:txBody>
      </p:sp>
      <p:graphicFrame>
        <p:nvGraphicFramePr>
          <p:cNvPr id="27652" name="Object 4"/>
          <p:cNvGraphicFramePr>
            <a:graphicFrameLocks noGrp="1" noChangeAspect="1"/>
          </p:cNvGraphicFramePr>
          <p:nvPr>
            <p:ph idx="1"/>
            <p:extLst>
              <p:ext uri="{D42A27DB-BD31-4B8C-83A1-F6EECF244321}">
                <p14:modId xmlns:p14="http://schemas.microsoft.com/office/powerpoint/2010/main" val="3221107291"/>
              </p:ext>
            </p:extLst>
          </p:nvPr>
        </p:nvGraphicFramePr>
        <p:xfrm>
          <a:off x="3999952" y="1308152"/>
          <a:ext cx="3322840" cy="1133372"/>
        </p:xfrm>
        <a:graphic>
          <a:graphicData uri="http://schemas.openxmlformats.org/presentationml/2006/ole">
            <mc:AlternateContent xmlns:mc="http://schemas.openxmlformats.org/markup-compatibility/2006">
              <mc:Choice xmlns:v="urn:schemas-microsoft-com:vml" Requires="v">
                <p:oleObj spid="_x0000_s351498" name="Equation" r:id="rId3" imgW="1638000" imgH="558720" progId="Equation.DSMT4">
                  <p:embed/>
                </p:oleObj>
              </mc:Choice>
              <mc:Fallback>
                <p:oleObj name="Equation" r:id="rId3" imgW="1638000" imgH="55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9952" y="1308152"/>
                        <a:ext cx="3322840" cy="1133372"/>
                      </a:xfrm>
                      <a:prstGeom prst="rect">
                        <a:avLst/>
                      </a:prstGeom>
                      <a:noFill/>
                      <a:ln>
                        <a:noFill/>
                      </a:ln>
                      <a:effectLst/>
                    </p:spPr>
                  </p:pic>
                </p:oleObj>
              </mc:Fallback>
            </mc:AlternateContent>
          </a:graphicData>
        </a:graphic>
      </p:graphicFrame>
      <p:sp>
        <p:nvSpPr>
          <p:cNvPr id="27651" name="Rectangle 3"/>
          <p:cNvSpPr>
            <a:spLocks noGrp="1" noChangeArrowheads="1"/>
          </p:cNvSpPr>
          <p:nvPr>
            <p:ph type="body" sz="half" idx="4294967295"/>
          </p:nvPr>
        </p:nvSpPr>
        <p:spPr>
          <a:xfrm>
            <a:off x="825500" y="1531398"/>
            <a:ext cx="3746500" cy="5256213"/>
          </a:xfrm>
        </p:spPr>
        <p:txBody>
          <a:bodyPr/>
          <a:lstStyle/>
          <a:p>
            <a:pPr marL="0" indent="0" eaLnBrk="1" hangingPunct="1">
              <a:lnSpc>
                <a:spcPct val="150000"/>
              </a:lnSpc>
              <a:buNone/>
            </a:pPr>
            <a:r>
              <a:rPr lang="en-US" altLang="zh-CN" sz="2600" dirty="0">
                <a:solidFill>
                  <a:srgbClr val="0000FF"/>
                </a:solidFill>
              </a:rPr>
              <a:t>Gaussian RBF</a:t>
            </a:r>
            <a:r>
              <a:rPr lang="zh-CN" altLang="en-US" sz="2600" dirty="0"/>
              <a:t>：</a:t>
            </a:r>
          </a:p>
          <a:p>
            <a:pPr eaLnBrk="1" hangingPunct="1">
              <a:lnSpc>
                <a:spcPct val="150000"/>
              </a:lnSpc>
            </a:pPr>
            <a:endParaRPr lang="zh-CN" altLang="en-US" sz="1800" dirty="0"/>
          </a:p>
          <a:p>
            <a:pPr marL="0" indent="0" eaLnBrk="1" hangingPunct="1">
              <a:lnSpc>
                <a:spcPct val="150000"/>
              </a:lnSpc>
              <a:buNone/>
            </a:pPr>
            <a:r>
              <a:rPr lang="en-US" altLang="zh-CN" sz="2600" dirty="0">
                <a:solidFill>
                  <a:srgbClr val="0000FF"/>
                </a:solidFill>
              </a:rPr>
              <a:t>Polynomial</a:t>
            </a:r>
            <a:r>
              <a:rPr lang="zh-CN" altLang="en-US" sz="2600" dirty="0"/>
              <a:t>：</a:t>
            </a:r>
          </a:p>
          <a:p>
            <a:pPr eaLnBrk="1" hangingPunct="1">
              <a:lnSpc>
                <a:spcPct val="150000"/>
              </a:lnSpc>
            </a:pPr>
            <a:endParaRPr lang="zh-CN" altLang="en-US" sz="1800" dirty="0"/>
          </a:p>
          <a:p>
            <a:pPr marL="0" indent="0" eaLnBrk="1" hangingPunct="1">
              <a:lnSpc>
                <a:spcPct val="150000"/>
              </a:lnSpc>
              <a:buNone/>
            </a:pPr>
            <a:r>
              <a:rPr lang="en-US" altLang="zh-CN" sz="2600" dirty="0">
                <a:solidFill>
                  <a:srgbClr val="0000FF"/>
                </a:solidFill>
              </a:rPr>
              <a:t>Sigmoidal</a:t>
            </a:r>
            <a:r>
              <a:rPr lang="zh-CN" altLang="en-US" sz="2600" dirty="0"/>
              <a:t>：</a:t>
            </a:r>
          </a:p>
          <a:p>
            <a:pPr eaLnBrk="1" hangingPunct="1">
              <a:lnSpc>
                <a:spcPct val="150000"/>
              </a:lnSpc>
            </a:pPr>
            <a:endParaRPr lang="zh-CN" altLang="en-US" sz="2000" dirty="0"/>
          </a:p>
          <a:p>
            <a:pPr marL="0" indent="0" eaLnBrk="1" hangingPunct="1">
              <a:lnSpc>
                <a:spcPct val="150000"/>
              </a:lnSpc>
              <a:buNone/>
            </a:pPr>
            <a:r>
              <a:rPr lang="en-US" altLang="zh-CN" sz="2600" dirty="0">
                <a:solidFill>
                  <a:srgbClr val="0000FF"/>
                </a:solidFill>
              </a:rPr>
              <a:t>Inv. </a:t>
            </a:r>
            <a:r>
              <a:rPr lang="en-US" altLang="zh-CN" sz="2600" dirty="0" err="1">
                <a:solidFill>
                  <a:srgbClr val="0000FF"/>
                </a:solidFill>
              </a:rPr>
              <a:t>Multiquardric</a:t>
            </a:r>
            <a:r>
              <a:rPr lang="zh-CN" altLang="en-US" sz="2600" dirty="0"/>
              <a:t>：</a:t>
            </a:r>
          </a:p>
        </p:txBody>
      </p:sp>
      <p:graphicFrame>
        <p:nvGraphicFramePr>
          <p:cNvPr id="27653" name="Object 6"/>
          <p:cNvGraphicFramePr>
            <a:graphicFrameLocks noGrp="1" noChangeAspect="1"/>
          </p:cNvGraphicFramePr>
          <p:nvPr>
            <p:ph sz="quarter" idx="4294967295"/>
            <p:extLst>
              <p:ext uri="{D42A27DB-BD31-4B8C-83A1-F6EECF244321}">
                <p14:modId xmlns:p14="http://schemas.microsoft.com/office/powerpoint/2010/main" val="3101486621"/>
              </p:ext>
            </p:extLst>
          </p:nvPr>
        </p:nvGraphicFramePr>
        <p:xfrm>
          <a:off x="4000500" y="2725738"/>
          <a:ext cx="3070225" cy="725487"/>
        </p:xfrm>
        <a:graphic>
          <a:graphicData uri="http://schemas.openxmlformats.org/presentationml/2006/ole">
            <mc:AlternateContent xmlns:mc="http://schemas.openxmlformats.org/markup-compatibility/2006">
              <mc:Choice xmlns:v="urn:schemas-microsoft-com:vml" Requires="v">
                <p:oleObj spid="_x0000_s351499" name="Equation" r:id="rId5" imgW="1396800" imgH="330120" progId="Equation.DSMT4">
                  <p:embed/>
                </p:oleObj>
              </mc:Choice>
              <mc:Fallback>
                <p:oleObj name="Equation" r:id="rId5" imgW="1396800" imgH="330120" progId="Equation.DSMT4">
                  <p:embed/>
                  <p:pic>
                    <p:nvPicPr>
                      <p:cNvPr id="0" name=""/>
                      <p:cNvPicPr>
                        <a:picLocks noChangeAspect="1" noChangeArrowheads="1"/>
                      </p:cNvPicPr>
                      <p:nvPr/>
                    </p:nvPicPr>
                    <p:blipFill>
                      <a:blip r:embed="rId6"/>
                      <a:srcRect/>
                      <a:stretch>
                        <a:fillRect/>
                      </a:stretch>
                    </p:blipFill>
                    <p:spPr bwMode="auto">
                      <a:xfrm>
                        <a:off x="4000500" y="2725738"/>
                        <a:ext cx="3070225" cy="725487"/>
                      </a:xfrm>
                      <a:prstGeom prst="rect">
                        <a:avLst/>
                      </a:prstGeom>
                      <a:noFill/>
                      <a:ln>
                        <a:noFill/>
                      </a:ln>
                      <a:effectLst/>
                    </p:spPr>
                  </p:pic>
                </p:oleObj>
              </mc:Fallback>
            </mc:AlternateContent>
          </a:graphicData>
        </a:graphic>
      </p:graphicFrame>
      <p:graphicFrame>
        <p:nvGraphicFramePr>
          <p:cNvPr id="27654" name="Object 8"/>
          <p:cNvGraphicFramePr>
            <a:graphicFrameLocks noChangeAspect="1"/>
          </p:cNvGraphicFramePr>
          <p:nvPr>
            <p:extLst>
              <p:ext uri="{D42A27DB-BD31-4B8C-83A1-F6EECF244321}">
                <p14:modId xmlns:p14="http://schemas.microsoft.com/office/powerpoint/2010/main" val="3497325046"/>
              </p:ext>
            </p:extLst>
          </p:nvPr>
        </p:nvGraphicFramePr>
        <p:xfrm>
          <a:off x="3952875" y="3775075"/>
          <a:ext cx="4489450" cy="768350"/>
        </p:xfrm>
        <a:graphic>
          <a:graphicData uri="http://schemas.openxmlformats.org/presentationml/2006/ole">
            <mc:AlternateContent xmlns:mc="http://schemas.openxmlformats.org/markup-compatibility/2006">
              <mc:Choice xmlns:v="urn:schemas-microsoft-com:vml" Requires="v">
                <p:oleObj spid="_x0000_s351500" name="Equation" r:id="rId7" imgW="1777680" imgH="304560" progId="Equation.DSMT4">
                  <p:embed/>
                </p:oleObj>
              </mc:Choice>
              <mc:Fallback>
                <p:oleObj name="Equation" r:id="rId7" imgW="1777680" imgH="304560" progId="Equation.DSMT4">
                  <p:embed/>
                  <p:pic>
                    <p:nvPicPr>
                      <p:cNvPr id="0" name=""/>
                      <p:cNvPicPr>
                        <a:picLocks noChangeAspect="1" noChangeArrowheads="1"/>
                      </p:cNvPicPr>
                      <p:nvPr/>
                    </p:nvPicPr>
                    <p:blipFill>
                      <a:blip r:embed="rId8"/>
                      <a:srcRect/>
                      <a:stretch>
                        <a:fillRect/>
                      </a:stretch>
                    </p:blipFill>
                    <p:spPr bwMode="auto">
                      <a:xfrm>
                        <a:off x="3952875" y="3775075"/>
                        <a:ext cx="4489450" cy="768350"/>
                      </a:xfrm>
                      <a:prstGeom prst="rect">
                        <a:avLst/>
                      </a:prstGeom>
                      <a:noFill/>
                      <a:ln>
                        <a:noFill/>
                      </a:ln>
                      <a:effectLst/>
                    </p:spPr>
                  </p:pic>
                </p:oleObj>
              </mc:Fallback>
            </mc:AlternateContent>
          </a:graphicData>
        </a:graphic>
      </p:graphicFrame>
      <p:graphicFrame>
        <p:nvGraphicFramePr>
          <p:cNvPr id="27655" name="Object 9"/>
          <p:cNvGraphicFramePr>
            <a:graphicFrameLocks noChangeAspect="1"/>
          </p:cNvGraphicFramePr>
          <p:nvPr>
            <p:extLst>
              <p:ext uri="{D42A27DB-BD31-4B8C-83A1-F6EECF244321}">
                <p14:modId xmlns:p14="http://schemas.microsoft.com/office/powerpoint/2010/main" val="971821145"/>
              </p:ext>
            </p:extLst>
          </p:nvPr>
        </p:nvGraphicFramePr>
        <p:xfrm>
          <a:off x="3999952" y="4941168"/>
          <a:ext cx="3513061" cy="1161511"/>
        </p:xfrm>
        <a:graphic>
          <a:graphicData uri="http://schemas.openxmlformats.org/presentationml/2006/ole">
            <mc:AlternateContent xmlns:mc="http://schemas.openxmlformats.org/markup-compatibility/2006">
              <mc:Choice xmlns:v="urn:schemas-microsoft-com:vml" Requires="v">
                <p:oleObj spid="_x0000_s351501" name="Equation" r:id="rId9" imgW="1536700" imgH="508000" progId="Equation.DSMT4">
                  <p:embed/>
                </p:oleObj>
              </mc:Choice>
              <mc:Fallback>
                <p:oleObj name="Equation" r:id="rId9" imgW="1536700" imgH="508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9952" y="4941168"/>
                        <a:ext cx="3513061" cy="116151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60934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2396" y="345281"/>
            <a:ext cx="8229600" cy="908050"/>
          </a:xfrm>
        </p:spPr>
        <p:txBody>
          <a:bodyPr/>
          <a:lstStyle/>
          <a:p>
            <a:pPr algn="l"/>
            <a:r>
              <a:rPr lang="zh-CN" altLang="en-US" dirty="0"/>
              <a:t>核方法概述</a:t>
            </a:r>
          </a:p>
        </p:txBody>
      </p:sp>
      <p:sp>
        <p:nvSpPr>
          <p:cNvPr id="5123" name="Rectangle 3"/>
          <p:cNvSpPr>
            <a:spLocks noGrp="1" noChangeArrowheads="1"/>
          </p:cNvSpPr>
          <p:nvPr>
            <p:ph type="body" idx="1"/>
          </p:nvPr>
        </p:nvSpPr>
        <p:spPr>
          <a:xfrm>
            <a:off x="1124828" y="1628800"/>
            <a:ext cx="6624736" cy="4608512"/>
          </a:xfrm>
        </p:spPr>
        <p:txBody>
          <a:bodyPr>
            <a:noAutofit/>
          </a:bodyPr>
          <a:lstStyle/>
          <a:p>
            <a:pPr marL="0" indent="0">
              <a:lnSpc>
                <a:spcPct val="140000"/>
              </a:lnSpc>
              <a:buNone/>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）核函数</a:t>
            </a:r>
            <a:endParaRPr lang="en-US" altLang="zh-CN" dirty="0">
              <a:latin typeface="微软雅黑" panose="020B0503020204020204" pitchFamily="34" charset="-122"/>
              <a:ea typeface="微软雅黑" panose="020B0503020204020204" pitchFamily="34" charset="-122"/>
            </a:endParaRPr>
          </a:p>
          <a:p>
            <a:pPr marL="0" indent="0">
              <a:lnSpc>
                <a:spcPct val="140000"/>
              </a:lnSpc>
              <a:buNone/>
            </a:pPr>
            <a:r>
              <a:rPr lang="en-US" altLang="zh-CN" dirty="0">
                <a:solidFill>
                  <a:srgbClr val="C00000"/>
                </a:solidFill>
                <a:latin typeface="微软雅黑" panose="020B0503020204020204" pitchFamily="34" charset="-122"/>
                <a:ea typeface="微软雅黑" panose="020B0503020204020204" pitchFamily="34" charset="-122"/>
              </a:rPr>
              <a:t>2</a:t>
            </a:r>
            <a:r>
              <a:rPr lang="zh-CN" altLang="en-US" dirty="0">
                <a:solidFill>
                  <a:srgbClr val="C00000"/>
                </a:solidFill>
                <a:latin typeface="微软雅黑" panose="020B0503020204020204" pitchFamily="34" charset="-122"/>
                <a:ea typeface="微软雅黑" panose="020B0503020204020204" pitchFamily="34" charset="-122"/>
              </a:rPr>
              <a:t>）核矩阵</a:t>
            </a:r>
            <a:endParaRPr lang="en-US" altLang="zh-CN" dirty="0">
              <a:solidFill>
                <a:srgbClr val="C00000"/>
              </a:solidFill>
              <a:latin typeface="微软雅黑" panose="020B0503020204020204" pitchFamily="34" charset="-122"/>
              <a:ea typeface="微软雅黑" panose="020B0503020204020204" pitchFamily="34" charset="-122"/>
            </a:endParaRPr>
          </a:p>
          <a:p>
            <a:pPr marL="0" indent="0">
              <a:lnSpc>
                <a:spcPct val="140000"/>
              </a:lnSpc>
              <a:buNone/>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）核方法的基础算法</a:t>
            </a:r>
            <a:endParaRPr lang="en-US" altLang="zh-CN" dirty="0">
              <a:latin typeface="微软雅黑" panose="020B0503020204020204" pitchFamily="34" charset="-122"/>
              <a:ea typeface="微软雅黑" panose="020B0503020204020204" pitchFamily="34" charset="-122"/>
            </a:endParaRPr>
          </a:p>
          <a:p>
            <a:pPr marL="0" indent="0">
              <a:lnSpc>
                <a:spcPct val="140000"/>
              </a:lnSpc>
              <a:buNone/>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）核方法举例</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Object 8"/>
          <p:cNvGraphicFramePr>
            <a:graphicFrameLocks noChangeAspect="1"/>
          </p:cNvGraphicFramePr>
          <p:nvPr>
            <p:extLst>
              <p:ext uri="{D42A27DB-BD31-4B8C-83A1-F6EECF244321}">
                <p14:modId xmlns:p14="http://schemas.microsoft.com/office/powerpoint/2010/main" val="2087832024"/>
              </p:ext>
            </p:extLst>
          </p:nvPr>
        </p:nvGraphicFramePr>
        <p:xfrm>
          <a:off x="3851920" y="1052736"/>
          <a:ext cx="4429267" cy="1371739"/>
        </p:xfrm>
        <a:graphic>
          <a:graphicData uri="http://schemas.openxmlformats.org/presentationml/2006/ole">
            <mc:AlternateContent xmlns:mc="http://schemas.openxmlformats.org/markup-compatibility/2006">
              <mc:Choice xmlns:v="urn:schemas-microsoft-com:vml" Requires="v">
                <p:oleObj spid="_x0000_s370743" name="Visio" r:id="rId3" imgW="5349132" imgH="1653716" progId="Visio.Drawing.11">
                  <p:embed/>
                </p:oleObj>
              </mc:Choice>
              <mc:Fallback>
                <p:oleObj name="Visio" r:id="rId3" imgW="5349132" imgH="1653716" progId="Visio.Drawing.11">
                  <p:embed/>
                  <p:pic>
                    <p:nvPicPr>
                      <p:cNvPr id="0" name=""/>
                      <p:cNvPicPr>
                        <a:picLocks noChangeAspect="1" noChangeArrowheads="1"/>
                      </p:cNvPicPr>
                      <p:nvPr/>
                    </p:nvPicPr>
                    <p:blipFill>
                      <a:blip r:embed="rId4"/>
                      <a:srcRect/>
                      <a:stretch>
                        <a:fillRect/>
                      </a:stretch>
                    </p:blipFill>
                    <p:spPr bwMode="auto">
                      <a:xfrm>
                        <a:off x="3851920" y="1052736"/>
                        <a:ext cx="4429267" cy="137173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23829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107" name="Object 3"/>
          <p:cNvGraphicFramePr>
            <a:graphicFrameLocks noChangeAspect="1"/>
          </p:cNvGraphicFramePr>
          <p:nvPr>
            <p:extLst>
              <p:ext uri="{D42A27DB-BD31-4B8C-83A1-F6EECF244321}">
                <p14:modId xmlns:p14="http://schemas.microsoft.com/office/powerpoint/2010/main" val="1742204318"/>
              </p:ext>
            </p:extLst>
          </p:nvPr>
        </p:nvGraphicFramePr>
        <p:xfrm>
          <a:off x="2627784" y="1535795"/>
          <a:ext cx="3738318" cy="463986"/>
        </p:xfrm>
        <a:graphic>
          <a:graphicData uri="http://schemas.openxmlformats.org/presentationml/2006/ole">
            <mc:AlternateContent xmlns:mc="http://schemas.openxmlformats.org/markup-compatibility/2006">
              <mc:Choice xmlns:v="urn:schemas-microsoft-com:vml" Requires="v">
                <p:oleObj spid="_x0000_s362932" r:id="rId3" imgW="3378517" imgH="419417" progId="Equation.DSMT4">
                  <p:embed/>
                </p:oleObj>
              </mc:Choice>
              <mc:Fallback>
                <p:oleObj r:id="rId3" imgW="3378517" imgH="419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535795"/>
                        <a:ext cx="3738318" cy="463986"/>
                      </a:xfrm>
                      <a:prstGeom prst="rect">
                        <a:avLst/>
                      </a:prstGeom>
                      <a:noFill/>
                      <a:ln>
                        <a:noFill/>
                      </a:ln>
                      <a:effectLst/>
                    </p:spPr>
                  </p:pic>
                </p:oleObj>
              </mc:Fallback>
            </mc:AlternateContent>
          </a:graphicData>
        </a:graphic>
      </p:graphicFrame>
      <p:sp>
        <p:nvSpPr>
          <p:cNvPr id="175108" name="Rectangle 23"/>
          <p:cNvSpPr>
            <a:spLocks noChangeArrowheads="1"/>
          </p:cNvSpPr>
          <p:nvPr/>
        </p:nvSpPr>
        <p:spPr bwMode="auto">
          <a:xfrm>
            <a:off x="2034481" y="2156996"/>
            <a:ext cx="714603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其中    是从 </a:t>
            </a:r>
            <a:r>
              <a:rPr lang="en-US" sz="2400" b="0" i="1" dirty="0">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到（内积）特征空间 </a:t>
            </a:r>
            <a:r>
              <a:rPr lang="en-US" sz="2400" b="0" i="1" dirty="0">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的一个映射 ：</a:t>
            </a:r>
          </a:p>
        </p:txBody>
      </p:sp>
      <p:graphicFrame>
        <p:nvGraphicFramePr>
          <p:cNvPr id="175109" name="Object 5"/>
          <p:cNvGraphicFramePr>
            <a:graphicFrameLocks noChangeAspect="1"/>
          </p:cNvGraphicFramePr>
          <p:nvPr>
            <p:extLst>
              <p:ext uri="{D42A27DB-BD31-4B8C-83A1-F6EECF244321}">
                <p14:modId xmlns:p14="http://schemas.microsoft.com/office/powerpoint/2010/main" val="42505292"/>
              </p:ext>
            </p:extLst>
          </p:nvPr>
        </p:nvGraphicFramePr>
        <p:xfrm>
          <a:off x="2723853" y="2788530"/>
          <a:ext cx="2514600" cy="419100"/>
        </p:xfrm>
        <a:graphic>
          <a:graphicData uri="http://schemas.openxmlformats.org/presentationml/2006/ole">
            <mc:AlternateContent xmlns:mc="http://schemas.openxmlformats.org/markup-compatibility/2006">
              <mc:Choice xmlns:v="urn:schemas-microsoft-com:vml" Requires="v">
                <p:oleObj spid="_x0000_s362933" r:id="rId5" imgW="2514917" imgH="419417" progId="Equation.DSMT4">
                  <p:embed/>
                </p:oleObj>
              </mc:Choice>
              <mc:Fallback>
                <p:oleObj r:id="rId5" imgW="2514917" imgH="4194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3853" y="2788530"/>
                        <a:ext cx="2514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110" name="Object 6"/>
          <p:cNvGraphicFramePr>
            <a:graphicFrameLocks noChangeAspect="1"/>
          </p:cNvGraphicFramePr>
          <p:nvPr>
            <p:extLst>
              <p:ext uri="{D42A27DB-BD31-4B8C-83A1-F6EECF244321}">
                <p14:modId xmlns:p14="http://schemas.microsoft.com/office/powerpoint/2010/main" val="3319904129"/>
              </p:ext>
            </p:extLst>
          </p:nvPr>
        </p:nvGraphicFramePr>
        <p:xfrm>
          <a:off x="2755206" y="2182396"/>
          <a:ext cx="241300" cy="406400"/>
        </p:xfrm>
        <a:graphic>
          <a:graphicData uri="http://schemas.openxmlformats.org/presentationml/2006/ole">
            <mc:AlternateContent xmlns:mc="http://schemas.openxmlformats.org/markup-compatibility/2006">
              <mc:Choice xmlns:v="urn:schemas-microsoft-com:vml" Requires="v">
                <p:oleObj spid="_x0000_s362934" r:id="rId7" imgW="241932" imgH="407247" progId="Equation.DSMT4">
                  <p:embed/>
                </p:oleObj>
              </mc:Choice>
              <mc:Fallback>
                <p:oleObj r:id="rId7" imgW="241932" imgH="40724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5206" y="2182396"/>
                        <a:ext cx="2413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5114" name="Rectangle 29"/>
          <p:cNvSpPr>
            <a:spLocks noChangeArrowheads="1"/>
          </p:cNvSpPr>
          <p:nvPr/>
        </p:nvSpPr>
        <p:spPr bwMode="auto">
          <a:xfrm>
            <a:off x="299244" y="179317"/>
            <a:ext cx="86614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spcBef>
                <a:spcPct val="0"/>
              </a:spcBef>
            </a:pPr>
            <a:r>
              <a:rPr lang="zh-CN" altLang="en-US" sz="3600" spc="-100" dirty="0">
                <a:latin typeface="+mj-lt"/>
                <a:ea typeface="黑体" pitchFamily="2" charset="-122"/>
                <a:cs typeface="+mj-cs"/>
              </a:rPr>
              <a:t>训练样本的核矩阵</a:t>
            </a:r>
            <a:r>
              <a:rPr lang="zh-CN" altLang="en-US" sz="2400" b="1" spc="-100" dirty="0">
                <a:solidFill>
                  <a:srgbClr val="0000FF"/>
                </a:solidFill>
                <a:latin typeface="Times New Roman" pitchFamily="18" charset="0"/>
                <a:ea typeface="宋体" pitchFamily="2" charset="-122"/>
                <a:cs typeface="Times New Roman" pitchFamily="18" charset="0"/>
              </a:rPr>
              <a:t> </a:t>
            </a:r>
          </a:p>
        </p:txBody>
      </p:sp>
      <p:sp>
        <p:nvSpPr>
          <p:cNvPr id="175115" name="Rectangle 30"/>
          <p:cNvSpPr>
            <a:spLocks noChangeArrowheads="1"/>
          </p:cNvSpPr>
          <p:nvPr/>
        </p:nvSpPr>
        <p:spPr bwMode="auto">
          <a:xfrm>
            <a:off x="395536" y="3321954"/>
            <a:ext cx="8858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pPr>
            <a:r>
              <a:rPr lang="zh-CN" altLang="en-US" sz="24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特征矩阵：</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i="1" dirty="0">
                <a:latin typeface="Times New Roman" panose="02020603050405020304" pitchFamily="18" charset="0"/>
                <a:ea typeface="微软雅黑" panose="020B0503020204020204" pitchFamily="34" charset="-122"/>
                <a:cs typeface="Times New Roman" panose="02020603050405020304" pitchFamily="18" charset="0"/>
              </a:rPr>
              <a:t>n</a:t>
            </a:r>
            <a:r>
              <a:rPr lang="en-US" sz="2400" b="0"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个训练样本在特征空间 </a:t>
            </a:r>
            <a:r>
              <a:rPr lang="en-US" altLang="zh-CN" sz="2400" b="0" i="1" dirty="0">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中映射，记为</a:t>
            </a:r>
          </a:p>
        </p:txBody>
      </p:sp>
      <p:graphicFrame>
        <p:nvGraphicFramePr>
          <p:cNvPr id="175116" name="Object 12"/>
          <p:cNvGraphicFramePr>
            <a:graphicFrameLocks noChangeAspect="1"/>
          </p:cNvGraphicFramePr>
          <p:nvPr>
            <p:extLst>
              <p:ext uri="{D42A27DB-BD31-4B8C-83A1-F6EECF244321}">
                <p14:modId xmlns:p14="http://schemas.microsoft.com/office/powerpoint/2010/main" val="3419303901"/>
              </p:ext>
            </p:extLst>
          </p:nvPr>
        </p:nvGraphicFramePr>
        <p:xfrm>
          <a:off x="2124075" y="3752850"/>
          <a:ext cx="3352800" cy="584200"/>
        </p:xfrm>
        <a:graphic>
          <a:graphicData uri="http://schemas.openxmlformats.org/presentationml/2006/ole">
            <mc:AlternateContent xmlns:mc="http://schemas.openxmlformats.org/markup-compatibility/2006">
              <mc:Choice xmlns:v="urn:schemas-microsoft-com:vml" Requires="v">
                <p:oleObj spid="_x0000_s362935" name="Equation" r:id="rId9" imgW="3352680" imgH="583920" progId="Equation.DSMT4">
                  <p:embed/>
                </p:oleObj>
              </mc:Choice>
              <mc:Fallback>
                <p:oleObj name="Equation" r:id="rId9" imgW="3352680" imgH="583920" progId="Equation.DSMT4">
                  <p:embed/>
                  <p:pic>
                    <p:nvPicPr>
                      <p:cNvPr id="0" name=""/>
                      <p:cNvPicPr>
                        <a:picLocks noChangeAspect="1" noChangeArrowheads="1"/>
                      </p:cNvPicPr>
                      <p:nvPr/>
                    </p:nvPicPr>
                    <p:blipFill>
                      <a:blip r:embed="rId10"/>
                      <a:srcRect/>
                      <a:stretch>
                        <a:fillRect/>
                      </a:stretch>
                    </p:blipFill>
                    <p:spPr bwMode="auto">
                      <a:xfrm>
                        <a:off x="2124075" y="3752850"/>
                        <a:ext cx="3352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5117" name="Rectangle 32"/>
          <p:cNvSpPr>
            <a:spLocks noChangeArrowheads="1"/>
          </p:cNvSpPr>
          <p:nvPr/>
        </p:nvSpPr>
        <p:spPr bwMode="auto">
          <a:xfrm>
            <a:off x="675540" y="4484231"/>
            <a:ext cx="8497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核矩阵：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400" b="0" i="1" dirty="0">
                <a:latin typeface="Times New Roman" panose="02020603050405020304" pitchFamily="18" charset="0"/>
                <a:ea typeface="微软雅黑" panose="020B0503020204020204" pitchFamily="34" charset="-122"/>
                <a:cs typeface="Times New Roman" panose="02020603050405020304" pitchFamily="18" charset="0"/>
              </a:rPr>
              <a:t>n</a:t>
            </a:r>
            <a:r>
              <a:rPr lang="en-US"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sz="2400" b="0" i="1" dirty="0">
                <a:latin typeface="Times New Roman" panose="02020603050405020304" pitchFamily="18" charset="0"/>
                <a:ea typeface="微软雅黑" panose="020B0503020204020204" pitchFamily="34" charset="-122"/>
                <a:cs typeface="Times New Roman" panose="02020603050405020304" pitchFamily="18" charset="0"/>
              </a:rPr>
              <a:t> </a:t>
            </a:r>
            <a:r>
              <a:rPr lang="en-US" sz="2400" b="0" dirty="0">
                <a:latin typeface="Times New Roman" panose="02020603050405020304" pitchFamily="18" charset="0"/>
                <a:ea typeface="微软雅黑" panose="020B0503020204020204" pitchFamily="34" charset="-122"/>
                <a:cs typeface="Times New Roman" panose="02020603050405020304" pitchFamily="18" charset="0"/>
              </a:rPr>
              <a:t>Gram</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矩阵为核矩阵</a:t>
            </a:r>
          </a:p>
        </p:txBody>
      </p:sp>
      <p:graphicFrame>
        <p:nvGraphicFramePr>
          <p:cNvPr id="175118" name="Object 14"/>
          <p:cNvGraphicFramePr>
            <a:graphicFrameLocks noChangeAspect="1"/>
          </p:cNvGraphicFramePr>
          <p:nvPr>
            <p:extLst>
              <p:ext uri="{D42A27DB-BD31-4B8C-83A1-F6EECF244321}">
                <p14:modId xmlns:p14="http://schemas.microsoft.com/office/powerpoint/2010/main" val="1861964826"/>
              </p:ext>
            </p:extLst>
          </p:nvPr>
        </p:nvGraphicFramePr>
        <p:xfrm>
          <a:off x="2122488" y="5635066"/>
          <a:ext cx="4610100" cy="596900"/>
        </p:xfrm>
        <a:graphic>
          <a:graphicData uri="http://schemas.openxmlformats.org/presentationml/2006/ole">
            <mc:AlternateContent xmlns:mc="http://schemas.openxmlformats.org/markup-compatibility/2006">
              <mc:Choice xmlns:v="urn:schemas-microsoft-com:vml" Requires="v">
                <p:oleObj spid="_x0000_s362936" name="Equation" r:id="rId11" imgW="4610417" imgH="597217" progId="Equation.DSMT4">
                  <p:embed/>
                </p:oleObj>
              </mc:Choice>
              <mc:Fallback>
                <p:oleObj name="Equation" r:id="rId11" imgW="4610417" imgH="59721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2488" y="5635066"/>
                        <a:ext cx="46101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6732588" y="4917853"/>
            <a:ext cx="2440840" cy="1015663"/>
          </a:xfrm>
          <a:prstGeom prst="rect">
            <a:avLst/>
          </a:prstGeom>
          <a:solidFill>
            <a:schemeClr val="bg1"/>
          </a:solidFill>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内积矩阵的推广，在原始样本中提取到的全部信息</a:t>
            </a:r>
          </a:p>
        </p:txBody>
      </p:sp>
      <p:graphicFrame>
        <p:nvGraphicFramePr>
          <p:cNvPr id="18" name="Object 9"/>
          <p:cNvGraphicFramePr>
            <a:graphicFrameLocks noChangeAspect="1"/>
          </p:cNvGraphicFramePr>
          <p:nvPr>
            <p:extLst>
              <p:ext uri="{D42A27DB-BD31-4B8C-83A1-F6EECF244321}">
                <p14:modId xmlns:p14="http://schemas.microsoft.com/office/powerpoint/2010/main" val="3629841231"/>
              </p:ext>
            </p:extLst>
          </p:nvPr>
        </p:nvGraphicFramePr>
        <p:xfrm>
          <a:off x="2071688" y="5059363"/>
          <a:ext cx="1460500" cy="393700"/>
        </p:xfrm>
        <a:graphic>
          <a:graphicData uri="http://schemas.openxmlformats.org/presentationml/2006/ole">
            <mc:AlternateContent xmlns:mc="http://schemas.openxmlformats.org/markup-compatibility/2006">
              <mc:Choice xmlns:v="urn:schemas-microsoft-com:vml" Requires="v">
                <p:oleObj spid="_x0000_s362937" name="Equation" r:id="rId13" imgW="1460160" imgH="393480" progId="Equation.DSMT4">
                  <p:embed/>
                </p:oleObj>
              </mc:Choice>
              <mc:Fallback>
                <p:oleObj name="Equation" r:id="rId13" imgW="1460160" imgH="393480" progId="Equation.DSMT4">
                  <p:embed/>
                  <p:pic>
                    <p:nvPicPr>
                      <p:cNvPr id="0" name=""/>
                      <p:cNvPicPr>
                        <a:picLocks noChangeAspect="1" noChangeArrowheads="1"/>
                      </p:cNvPicPr>
                      <p:nvPr/>
                    </p:nvPicPr>
                    <p:blipFill>
                      <a:blip r:embed="rId14"/>
                      <a:srcRect/>
                      <a:stretch>
                        <a:fillRect/>
                      </a:stretch>
                    </p:blipFill>
                    <p:spPr bwMode="auto">
                      <a:xfrm>
                        <a:off x="2071688" y="5059363"/>
                        <a:ext cx="14605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706716" y="1484784"/>
            <a:ext cx="1415772" cy="461665"/>
          </a:xfrm>
          <a:prstGeom prst="rect">
            <a:avLst/>
          </a:prstGeom>
        </p:spPr>
        <p:txBody>
          <a:bodyPr wrap="none">
            <a:spAutoFit/>
          </a:bodyPr>
          <a:lstStyle/>
          <a:p>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核函数：</a:t>
            </a:r>
            <a:endParaRPr lang="zh-CN" altLang="en-US" dirty="0">
              <a:solidFill>
                <a:srgbClr val="C00000"/>
              </a:solidFill>
            </a:endParaRPr>
          </a:p>
        </p:txBody>
      </p:sp>
      <p:graphicFrame>
        <p:nvGraphicFramePr>
          <p:cNvPr id="23" name="Object 12"/>
          <p:cNvGraphicFramePr>
            <a:graphicFrameLocks noChangeAspect="1"/>
          </p:cNvGraphicFramePr>
          <p:nvPr>
            <p:extLst>
              <p:ext uri="{D42A27DB-BD31-4B8C-83A1-F6EECF244321}">
                <p14:modId xmlns:p14="http://schemas.microsoft.com/office/powerpoint/2010/main" val="3294098651"/>
              </p:ext>
            </p:extLst>
          </p:nvPr>
        </p:nvGraphicFramePr>
        <p:xfrm>
          <a:off x="2051720" y="4578660"/>
          <a:ext cx="330200" cy="304800"/>
        </p:xfrm>
        <a:graphic>
          <a:graphicData uri="http://schemas.openxmlformats.org/presentationml/2006/ole">
            <mc:AlternateContent xmlns:mc="http://schemas.openxmlformats.org/markup-compatibility/2006">
              <mc:Choice xmlns:v="urn:schemas-microsoft-com:vml" Requires="v">
                <p:oleObj spid="_x0000_s362938" name="Equation" r:id="rId15" imgW="330120" imgH="304560" progId="Equation.DSMT4">
                  <p:embed/>
                </p:oleObj>
              </mc:Choice>
              <mc:Fallback>
                <p:oleObj name="Equation" r:id="rId15" imgW="330120" imgH="304560" progId="Equation.DSMT4">
                  <p:embed/>
                  <p:pic>
                    <p:nvPicPr>
                      <p:cNvPr id="0" name=""/>
                      <p:cNvPicPr>
                        <a:picLocks noChangeAspect="1" noChangeArrowheads="1"/>
                      </p:cNvPicPr>
                      <p:nvPr/>
                    </p:nvPicPr>
                    <p:blipFill>
                      <a:blip r:embed="rId16"/>
                      <a:srcRect/>
                      <a:stretch>
                        <a:fillRect/>
                      </a:stretch>
                    </p:blipFill>
                    <p:spPr bwMode="auto">
                      <a:xfrm>
                        <a:off x="2051720" y="4578660"/>
                        <a:ext cx="33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0328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15"/>
                                        </p:tgtEl>
                                        <p:attrNameLst>
                                          <p:attrName>style.visibility</p:attrName>
                                        </p:attrNameLst>
                                      </p:cBhvr>
                                      <p:to>
                                        <p:strVal val="visible"/>
                                      </p:to>
                                    </p:set>
                                    <p:animEffect transition="in" filter="blinds(horizontal)">
                                      <p:cBhvr>
                                        <p:cTn id="7" dur="500"/>
                                        <p:tgtEl>
                                          <p:spTgt spid="175115"/>
                                        </p:tgtEl>
                                      </p:cBhvr>
                                    </p:animEffect>
                                  </p:childTnLst>
                                </p:cTn>
                              </p:par>
                              <p:par>
                                <p:cTn id="8" presetID="3" presetClass="entr" presetSubtype="10" fill="hold" nodeType="withEffect">
                                  <p:stCondLst>
                                    <p:cond delay="0"/>
                                  </p:stCondLst>
                                  <p:childTnLst>
                                    <p:set>
                                      <p:cBhvr>
                                        <p:cTn id="9" dur="1" fill="hold">
                                          <p:stCondLst>
                                            <p:cond delay="0"/>
                                          </p:stCondLst>
                                        </p:cTn>
                                        <p:tgtEl>
                                          <p:spTgt spid="175116"/>
                                        </p:tgtEl>
                                        <p:attrNameLst>
                                          <p:attrName>style.visibility</p:attrName>
                                        </p:attrNameLst>
                                      </p:cBhvr>
                                      <p:to>
                                        <p:strVal val="visible"/>
                                      </p:to>
                                    </p:set>
                                    <p:animEffect transition="in" filter="blinds(horizontal)">
                                      <p:cBhvr>
                                        <p:cTn id="10" dur="500"/>
                                        <p:tgtEl>
                                          <p:spTgt spid="1751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5117"/>
                                        </p:tgtEl>
                                        <p:attrNameLst>
                                          <p:attrName>style.visibility</p:attrName>
                                        </p:attrNameLst>
                                      </p:cBhvr>
                                      <p:to>
                                        <p:strVal val="visible"/>
                                      </p:to>
                                    </p:set>
                                    <p:animEffect transition="in" filter="blinds(horizontal)">
                                      <p:cBhvr>
                                        <p:cTn id="13" dur="500"/>
                                        <p:tgtEl>
                                          <p:spTgt spid="175117"/>
                                        </p:tgtEl>
                                      </p:cBhvr>
                                    </p:animEffect>
                                  </p:childTnLst>
                                </p:cTn>
                              </p:par>
                              <p:par>
                                <p:cTn id="14" presetID="3" presetClass="entr" presetSubtype="10" fill="hold" nodeType="withEffect">
                                  <p:stCondLst>
                                    <p:cond delay="0"/>
                                  </p:stCondLst>
                                  <p:childTnLst>
                                    <p:set>
                                      <p:cBhvr>
                                        <p:cTn id="15" dur="1" fill="hold">
                                          <p:stCondLst>
                                            <p:cond delay="0"/>
                                          </p:stCondLst>
                                        </p:cTn>
                                        <p:tgtEl>
                                          <p:spTgt spid="175118"/>
                                        </p:tgtEl>
                                        <p:attrNameLst>
                                          <p:attrName>style.visibility</p:attrName>
                                        </p:attrNameLst>
                                      </p:cBhvr>
                                      <p:to>
                                        <p:strVal val="visible"/>
                                      </p:to>
                                    </p:set>
                                    <p:animEffect transition="in" filter="blinds(horizontal)">
                                      <p:cBhvr>
                                        <p:cTn id="16" dur="500"/>
                                        <p:tgtEl>
                                          <p:spTgt spid="17511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5114"/>
                                        </p:tgtEl>
                                        <p:attrNameLst>
                                          <p:attrName>style.visibility</p:attrName>
                                        </p:attrNameLst>
                                      </p:cBhvr>
                                      <p:to>
                                        <p:strVal val="visible"/>
                                      </p:to>
                                    </p:set>
                                    <p:animEffect transition="in" filter="blinds(horizontal)">
                                      <p:cBhvr>
                                        <p:cTn id="19" dur="500"/>
                                        <p:tgtEl>
                                          <p:spTgt spid="17511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par>
                                <p:cTn id="24" presetID="3" presetClass="entr" presetSubtype="1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4" grpId="0" bldLvl="0" autoUpdateAnimBg="0"/>
      <p:bldP spid="175115" grpId="0" bldLvl="0" autoUpdateAnimBg="0"/>
      <p:bldP spid="175117" grpId="0" bldLvl="0" autoUpdateAnimBg="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p:nvPr/>
        </p:nvSpPr>
        <p:spPr>
          <a:xfrm>
            <a:off x="5139092" y="1268023"/>
            <a:ext cx="3825396" cy="5185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554" name="Rectangle 2"/>
          <p:cNvSpPr>
            <a:spLocks noGrp="1" noChangeArrowheads="1"/>
          </p:cNvSpPr>
          <p:nvPr>
            <p:ph type="title"/>
          </p:nvPr>
        </p:nvSpPr>
        <p:spPr>
          <a:xfrm>
            <a:off x="457200" y="260648"/>
            <a:ext cx="8229600" cy="990600"/>
          </a:xfrm>
        </p:spPr>
        <p:txBody>
          <a:bodyPr/>
          <a:lstStyle/>
          <a:p>
            <a:pPr algn="l" eaLnBrk="1" hangingPunct="1"/>
            <a:r>
              <a:rPr lang="zh-CN" altLang="en-US" sz="3600" dirty="0"/>
              <a:t>1最优线性判别函数</a:t>
            </a:r>
            <a:endParaRPr lang="en-US" sz="3600" dirty="0"/>
          </a:p>
        </p:txBody>
      </p:sp>
      <p:pic>
        <p:nvPicPr>
          <p:cNvPr id="1515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21387"/>
            <a:ext cx="4379178" cy="344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557" name="Rectangle 3"/>
          <p:cNvSpPr>
            <a:spLocks noGrp="1" noChangeArrowheads="1"/>
          </p:cNvSpPr>
          <p:nvPr/>
        </p:nvSpPr>
        <p:spPr bwMode="auto">
          <a:xfrm>
            <a:off x="5283108" y="1392840"/>
            <a:ext cx="3681380" cy="318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12000"/>
              </a:lnSpc>
              <a:spcBef>
                <a:spcPct val="20000"/>
              </a:spcBef>
              <a:buClr>
                <a:srgbClr val="0033CC"/>
              </a:buClr>
            </a:pPr>
            <a:r>
              <a:rPr lang="zh-CN" altLang="en-US" sz="2400" dirty="0">
                <a:solidFill>
                  <a:srgbClr val="C00000"/>
                </a:solidFill>
                <a:latin typeface="黑体" panose="02010609060101010101" pitchFamily="49" charset="-122"/>
                <a:ea typeface="黑体" panose="02010609060101010101" pitchFamily="49" charset="-122"/>
                <a:sym typeface="Arial" pitchFamily="34" charset="0"/>
              </a:rPr>
              <a:t>最优分类面：</a:t>
            </a:r>
            <a:endParaRPr lang="en-US" altLang="zh-CN" sz="2400" dirty="0">
              <a:solidFill>
                <a:srgbClr val="C00000"/>
              </a:solidFill>
              <a:latin typeface="黑体" panose="02010609060101010101" pitchFamily="49" charset="-122"/>
              <a:ea typeface="黑体" panose="02010609060101010101" pitchFamily="49" charset="-122"/>
              <a:sym typeface="Arial" pitchFamily="34" charset="0"/>
            </a:endParaRPr>
          </a:p>
          <a:p>
            <a:pPr eaLnBrk="1" hangingPunct="1">
              <a:lnSpc>
                <a:spcPct val="112000"/>
              </a:lnSpc>
              <a:spcBef>
                <a:spcPct val="20000"/>
              </a:spcBef>
              <a:buClr>
                <a:srgbClr val="0033CC"/>
              </a:buClr>
            </a:pPr>
            <a:r>
              <a:rPr lang="zh-CN" altLang="en-US" sz="2400" dirty="0">
                <a:latin typeface="黑体" panose="02010609060101010101" pitchFamily="49" charset="-122"/>
                <a:ea typeface="黑体" panose="02010609060101010101" pitchFamily="49" charset="-122"/>
                <a:sym typeface="Arial" pitchFamily="34" charset="0"/>
              </a:rPr>
              <a:t>距离样本点“越远”越安全、泛化能力越强；</a:t>
            </a:r>
            <a:endParaRPr lang="en-US" altLang="zh-CN" sz="2400" dirty="0">
              <a:latin typeface="黑体" panose="02010609060101010101" pitchFamily="49" charset="-122"/>
              <a:ea typeface="黑体" panose="02010609060101010101" pitchFamily="49" charset="-122"/>
              <a:sym typeface="Arial" pitchFamily="34" charset="0"/>
            </a:endParaRPr>
          </a:p>
          <a:p>
            <a:pPr eaLnBrk="1" hangingPunct="1">
              <a:lnSpc>
                <a:spcPct val="112000"/>
              </a:lnSpc>
              <a:spcBef>
                <a:spcPct val="20000"/>
              </a:spcBef>
              <a:buClr>
                <a:srgbClr val="0033CC"/>
              </a:buClr>
            </a:pPr>
            <a:r>
              <a:rPr lang="zh-CN" altLang="en-US" sz="2400" dirty="0">
                <a:latin typeface="黑体" panose="02010609060101010101" pitchFamily="49" charset="-122"/>
                <a:ea typeface="黑体" panose="02010609060101010101" pitchFamily="49" charset="-122"/>
                <a:sym typeface="Arial" pitchFamily="34" charset="0"/>
              </a:rPr>
              <a:t>在两类样本中间“不偏不倚”，错误率最低。</a:t>
            </a:r>
            <a:endParaRPr lang="en-US" altLang="zh-CN" sz="2400" dirty="0">
              <a:latin typeface="黑体" panose="02010609060101010101" pitchFamily="49" charset="-122"/>
              <a:ea typeface="黑体" panose="02010609060101010101" pitchFamily="49" charset="-122"/>
              <a:sym typeface="Arial" pitchFamily="34" charset="0"/>
            </a:endParaRPr>
          </a:p>
          <a:p>
            <a:pPr>
              <a:lnSpc>
                <a:spcPct val="112000"/>
              </a:lnSpc>
              <a:spcBef>
                <a:spcPct val="20000"/>
              </a:spcBef>
              <a:buClr>
                <a:srgbClr val="0033CC"/>
              </a:buClr>
            </a:pPr>
            <a:r>
              <a:rPr lang="zh-CN" altLang="en-US" sz="2400" dirty="0">
                <a:solidFill>
                  <a:srgbClr val="C00000"/>
                </a:solidFill>
                <a:latin typeface="黑体" panose="02010609060101010101" pitchFamily="49" charset="-122"/>
                <a:ea typeface="黑体" panose="02010609060101010101" pitchFamily="49" charset="-122"/>
                <a:sym typeface="Arial" pitchFamily="34" charset="0"/>
              </a:rPr>
              <a:t>支持向量：</a:t>
            </a:r>
            <a:endParaRPr lang="en-US" altLang="zh-CN" sz="2400" dirty="0">
              <a:solidFill>
                <a:srgbClr val="C00000"/>
              </a:solidFill>
              <a:latin typeface="黑体" panose="02010609060101010101" pitchFamily="49" charset="-122"/>
              <a:ea typeface="黑体" panose="02010609060101010101" pitchFamily="49" charset="-122"/>
              <a:sym typeface="Arial" pitchFamily="34" charset="0"/>
            </a:endParaRPr>
          </a:p>
          <a:p>
            <a:pPr>
              <a:lnSpc>
                <a:spcPct val="112000"/>
              </a:lnSpc>
              <a:spcBef>
                <a:spcPct val="20000"/>
              </a:spcBef>
              <a:buClr>
                <a:srgbClr val="0033CC"/>
              </a:buClr>
            </a:pPr>
            <a:r>
              <a:rPr lang="zh-CN" altLang="en-US" sz="2400" dirty="0">
                <a:latin typeface="黑体" panose="02010609060101010101" pitchFamily="49" charset="-122"/>
                <a:ea typeface="黑体" panose="02010609060101010101" pitchFamily="49" charset="-122"/>
                <a:sym typeface="Arial" pitchFamily="34" charset="0"/>
              </a:rPr>
              <a:t>到</a:t>
            </a:r>
            <a:r>
              <a:rPr lang="zh-CN" altLang="zh-CN" sz="2400" dirty="0">
                <a:latin typeface="黑体" panose="02010609060101010101" pitchFamily="49" charset="-122"/>
                <a:ea typeface="黑体" panose="02010609060101010101" pitchFamily="49" charset="-122"/>
                <a:sym typeface="Arial" pitchFamily="34" charset="0"/>
              </a:rPr>
              <a:t>分类面由距离最近的样本“支持”，称之为支持向量</a:t>
            </a:r>
            <a:r>
              <a:rPr lang="zh-CN" altLang="en-US" sz="2400" dirty="0">
                <a:latin typeface="黑体" panose="02010609060101010101" pitchFamily="49" charset="-122"/>
                <a:ea typeface="黑体" panose="02010609060101010101" pitchFamily="49" charset="-122"/>
                <a:sym typeface="Arial" pitchFamily="34" charset="0"/>
              </a:rPr>
              <a:t>；</a:t>
            </a:r>
            <a:endParaRPr lang="en-US" altLang="zh-CN" sz="2400" dirty="0">
              <a:latin typeface="黑体" panose="02010609060101010101" pitchFamily="49" charset="-122"/>
              <a:ea typeface="黑体" panose="02010609060101010101" pitchFamily="49" charset="-122"/>
              <a:sym typeface="Arial" pitchFamily="34" charset="0"/>
            </a:endParaRPr>
          </a:p>
          <a:p>
            <a:pPr>
              <a:lnSpc>
                <a:spcPct val="112000"/>
              </a:lnSpc>
              <a:spcBef>
                <a:spcPct val="20000"/>
              </a:spcBef>
              <a:buClr>
                <a:srgbClr val="0033CC"/>
              </a:buClr>
            </a:pPr>
            <a:r>
              <a:rPr lang="zh-CN" altLang="en-US" sz="2400" dirty="0">
                <a:latin typeface="黑体" panose="02010609060101010101" pitchFamily="49" charset="-122"/>
                <a:ea typeface="黑体" panose="02010609060101010101" pitchFamily="49" charset="-122"/>
                <a:sym typeface="Arial" pitchFamily="34" charset="0"/>
              </a:rPr>
              <a:t>各</a:t>
            </a:r>
            <a:r>
              <a:rPr lang="zh-CN" altLang="zh-CN" sz="2400" dirty="0">
                <a:latin typeface="黑体" panose="02010609060101010101" pitchFamily="49" charset="-122"/>
                <a:ea typeface="黑体" panose="02010609060101010101" pitchFamily="49" charset="-122"/>
                <a:sym typeface="Arial" pitchFamily="34" charset="0"/>
              </a:rPr>
              <a:t>支持向量到</a:t>
            </a:r>
            <a:r>
              <a:rPr lang="zh-CN" altLang="en-US" sz="2400" dirty="0">
                <a:latin typeface="黑体" panose="02010609060101010101" pitchFamily="49" charset="-122"/>
                <a:ea typeface="黑体" panose="02010609060101010101" pitchFamily="49" charset="-122"/>
                <a:sym typeface="Arial" pitchFamily="34" charset="0"/>
              </a:rPr>
              <a:t>分类面的</a:t>
            </a:r>
            <a:r>
              <a:rPr lang="zh-CN" altLang="zh-CN" sz="2400" dirty="0">
                <a:latin typeface="黑体" panose="02010609060101010101" pitchFamily="49" charset="-122"/>
                <a:ea typeface="黑体" panose="02010609060101010101" pitchFamily="49" charset="-122"/>
                <a:sym typeface="Arial" pitchFamily="34" charset="0"/>
              </a:rPr>
              <a:t>距离相等</a:t>
            </a:r>
            <a:r>
              <a:rPr lang="zh-CN" altLang="en-US" sz="2400" dirty="0">
                <a:latin typeface="黑体" panose="02010609060101010101" pitchFamily="49" charset="-122"/>
                <a:ea typeface="黑体" panose="02010609060101010101" pitchFamily="49" charset="-122"/>
                <a:sym typeface="Arial" pitchFamily="34" charset="0"/>
              </a:rPr>
              <a:t>。</a:t>
            </a:r>
            <a:endParaRPr lang="zh-CN" altLang="en-US" sz="2400" dirty="0">
              <a:latin typeface="黑体" panose="02010609060101010101" pitchFamily="49" charset="-122"/>
              <a:ea typeface="黑体" panose="02010609060101010101" pitchFamily="49" charset="-122"/>
            </a:endParaRPr>
          </a:p>
          <a:p>
            <a:pPr eaLnBrk="1" hangingPunct="1">
              <a:lnSpc>
                <a:spcPct val="130000"/>
              </a:lnSpc>
              <a:spcBef>
                <a:spcPct val="20000"/>
              </a:spcBef>
              <a:buClr>
                <a:srgbClr val="0033CC"/>
              </a:buClr>
            </a:pPr>
            <a:endParaRPr lang="en-US" altLang="zh-CN" sz="2400" dirty="0">
              <a:latin typeface="微软雅黑" panose="020B0503020204020204" pitchFamily="34" charset="-122"/>
              <a:ea typeface="微软雅黑" panose="020B0503020204020204" pitchFamily="34" charset="-122"/>
              <a:sym typeface="Arial" pitchFamily="34" charset="0"/>
            </a:endParaRPr>
          </a:p>
        </p:txBody>
      </p:sp>
      <p:sp>
        <p:nvSpPr>
          <p:cNvPr id="2" name="Rectangle 2"/>
          <p:cNvSpPr>
            <a:spLocks noChangeArrowheads="1"/>
          </p:cNvSpPr>
          <p:nvPr/>
        </p:nvSpPr>
        <p:spPr bwMode="auto">
          <a:xfrm>
            <a:off x="1403648" y="47565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1403648" y="49771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1370132" y="4831558"/>
            <a:ext cx="203527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1370132" y="5029996"/>
            <a:ext cx="203527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flipV="1">
            <a:off x="1927154" y="5595877"/>
            <a:ext cx="124470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flipV="1">
            <a:off x="1927154" y="5846702"/>
            <a:ext cx="124470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Rectangle 12"/>
          <p:cNvSpPr>
            <a:spLocks noChangeArrowheads="1"/>
          </p:cNvSpPr>
          <p:nvPr/>
        </p:nvSpPr>
        <p:spPr bwMode="auto">
          <a:xfrm>
            <a:off x="1697147" y="5545853"/>
            <a:ext cx="17749898" cy="78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16992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1557">
                                            <p:txEl>
                                              <p:pRg st="0" end="0"/>
                                            </p:txEl>
                                          </p:spTgt>
                                        </p:tgtEl>
                                        <p:attrNameLst>
                                          <p:attrName>style.visibility</p:attrName>
                                        </p:attrNameLst>
                                      </p:cBhvr>
                                      <p:to>
                                        <p:strVal val="visible"/>
                                      </p:to>
                                    </p:set>
                                    <p:animEffect transition="in" filter="blinds(horizontal)">
                                      <p:cBhvr>
                                        <p:cTn id="7" dur="500"/>
                                        <p:tgtEl>
                                          <p:spTgt spid="1515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1557">
                                            <p:txEl>
                                              <p:pRg st="1" end="1"/>
                                            </p:txEl>
                                          </p:spTgt>
                                        </p:tgtEl>
                                        <p:attrNameLst>
                                          <p:attrName>style.visibility</p:attrName>
                                        </p:attrNameLst>
                                      </p:cBhvr>
                                      <p:to>
                                        <p:strVal val="visible"/>
                                      </p:to>
                                    </p:set>
                                    <p:animEffect transition="in" filter="blinds(horizontal)">
                                      <p:cBhvr>
                                        <p:cTn id="12" dur="500"/>
                                        <p:tgtEl>
                                          <p:spTgt spid="1515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1557">
                                            <p:txEl>
                                              <p:pRg st="2" end="2"/>
                                            </p:txEl>
                                          </p:spTgt>
                                        </p:tgtEl>
                                        <p:attrNameLst>
                                          <p:attrName>style.visibility</p:attrName>
                                        </p:attrNameLst>
                                      </p:cBhvr>
                                      <p:to>
                                        <p:strVal val="visible"/>
                                      </p:to>
                                    </p:set>
                                    <p:animEffect transition="in" filter="blinds(horizontal)">
                                      <p:cBhvr>
                                        <p:cTn id="17" dur="500"/>
                                        <p:tgtEl>
                                          <p:spTgt spid="1515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1557">
                                            <p:txEl>
                                              <p:pRg st="3" end="3"/>
                                            </p:txEl>
                                          </p:spTgt>
                                        </p:tgtEl>
                                        <p:attrNameLst>
                                          <p:attrName>style.visibility</p:attrName>
                                        </p:attrNameLst>
                                      </p:cBhvr>
                                      <p:to>
                                        <p:strVal val="visible"/>
                                      </p:to>
                                    </p:set>
                                    <p:animEffect transition="in" filter="blinds(horizontal)">
                                      <p:cBhvr>
                                        <p:cTn id="22" dur="500"/>
                                        <p:tgtEl>
                                          <p:spTgt spid="1515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1557">
                                            <p:txEl>
                                              <p:pRg st="4" end="4"/>
                                            </p:txEl>
                                          </p:spTgt>
                                        </p:tgtEl>
                                        <p:attrNameLst>
                                          <p:attrName>style.visibility</p:attrName>
                                        </p:attrNameLst>
                                      </p:cBhvr>
                                      <p:to>
                                        <p:strVal val="visible"/>
                                      </p:to>
                                    </p:set>
                                    <p:animEffect transition="in" filter="blinds(horizontal)">
                                      <p:cBhvr>
                                        <p:cTn id="27" dur="500"/>
                                        <p:tgtEl>
                                          <p:spTgt spid="1515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1557">
                                            <p:txEl>
                                              <p:pRg st="5" end="5"/>
                                            </p:txEl>
                                          </p:spTgt>
                                        </p:tgtEl>
                                        <p:attrNameLst>
                                          <p:attrName>style.visibility</p:attrName>
                                        </p:attrNameLst>
                                      </p:cBhvr>
                                      <p:to>
                                        <p:strVal val="visible"/>
                                      </p:to>
                                    </p:set>
                                    <p:animEffect transition="in" filter="blinds(horizontal)">
                                      <p:cBhvr>
                                        <p:cTn id="32" dur="500"/>
                                        <p:tgtEl>
                                          <p:spTgt spid="151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2396" y="345281"/>
            <a:ext cx="8229600" cy="908050"/>
          </a:xfrm>
        </p:spPr>
        <p:txBody>
          <a:bodyPr/>
          <a:lstStyle/>
          <a:p>
            <a:pPr algn="l"/>
            <a:r>
              <a:rPr lang="zh-CN" altLang="en-US" dirty="0"/>
              <a:t>核方法概述</a:t>
            </a:r>
          </a:p>
        </p:txBody>
      </p:sp>
      <p:sp>
        <p:nvSpPr>
          <p:cNvPr id="5123" name="Rectangle 3"/>
          <p:cNvSpPr>
            <a:spLocks noGrp="1" noChangeArrowheads="1"/>
          </p:cNvSpPr>
          <p:nvPr>
            <p:ph type="body" idx="1"/>
          </p:nvPr>
        </p:nvSpPr>
        <p:spPr>
          <a:xfrm>
            <a:off x="1124828" y="1628800"/>
            <a:ext cx="7335604" cy="4608512"/>
          </a:xfrm>
        </p:spPr>
        <p:txBody>
          <a:bodyPr>
            <a:noAutofit/>
          </a:bodyPr>
          <a:lstStyle/>
          <a:p>
            <a:pPr marL="0" indent="0">
              <a:lnSpc>
                <a:spcPct val="140000"/>
              </a:lnSpc>
              <a:buNone/>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）核函数</a:t>
            </a:r>
            <a:endParaRPr lang="en-US" altLang="zh-CN" dirty="0">
              <a:latin typeface="微软雅黑" panose="020B0503020204020204" pitchFamily="34" charset="-122"/>
              <a:ea typeface="微软雅黑" panose="020B0503020204020204" pitchFamily="34" charset="-122"/>
            </a:endParaRPr>
          </a:p>
          <a:p>
            <a:pPr marL="0" indent="0">
              <a:lnSpc>
                <a:spcPct val="140000"/>
              </a:lnSpc>
              <a:buNone/>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）核矩阵</a:t>
            </a:r>
            <a:endParaRPr lang="en-US" altLang="zh-CN" dirty="0">
              <a:latin typeface="微软雅黑" panose="020B0503020204020204" pitchFamily="34" charset="-122"/>
              <a:ea typeface="微软雅黑" panose="020B0503020204020204" pitchFamily="34" charset="-122"/>
            </a:endParaRPr>
          </a:p>
          <a:p>
            <a:pPr marL="0" indent="0">
              <a:lnSpc>
                <a:spcPct val="140000"/>
              </a:lnSpc>
              <a:buNone/>
            </a:pPr>
            <a:r>
              <a:rPr lang="en-US" altLang="zh-CN" dirty="0">
                <a:solidFill>
                  <a:srgbClr val="C00000"/>
                </a:solidFill>
                <a:latin typeface="微软雅黑" panose="020B0503020204020204" pitchFamily="34" charset="-122"/>
                <a:ea typeface="微软雅黑" panose="020B0503020204020204" pitchFamily="34" charset="-122"/>
              </a:rPr>
              <a:t>3</a:t>
            </a:r>
            <a:r>
              <a:rPr lang="zh-CN" altLang="en-US" dirty="0">
                <a:solidFill>
                  <a:srgbClr val="C00000"/>
                </a:solidFill>
                <a:latin typeface="微软雅黑" panose="020B0503020204020204" pitchFamily="34" charset="-122"/>
                <a:ea typeface="微软雅黑" panose="020B0503020204020204" pitchFamily="34" charset="-122"/>
              </a:rPr>
              <a:t>）核方法的基础算法</a:t>
            </a:r>
            <a:endParaRPr lang="en-US" altLang="zh-CN" dirty="0">
              <a:solidFill>
                <a:srgbClr val="C00000"/>
              </a:solidFill>
              <a:latin typeface="微软雅黑" panose="020B0503020204020204" pitchFamily="34" charset="-122"/>
              <a:ea typeface="微软雅黑" panose="020B0503020204020204" pitchFamily="34" charset="-122"/>
            </a:endParaRPr>
          </a:p>
          <a:p>
            <a:pPr marL="0" indent="0">
              <a:lnSpc>
                <a:spcPct val="140000"/>
              </a:lnSpc>
              <a:buNone/>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C00000"/>
                </a:solidFill>
                <a:latin typeface="微软雅黑" panose="020B0503020204020204" pitchFamily="34" charset="-122"/>
                <a:ea typeface="微软雅黑" panose="020B0503020204020204" pitchFamily="34" charset="-122"/>
              </a:rPr>
              <a:t>利用核函数，间接计算特征空间中范数、距离、均值、方差</a:t>
            </a:r>
            <a:r>
              <a:rPr lang="en-US" altLang="zh-CN" sz="2400" dirty="0">
                <a:solidFill>
                  <a:srgbClr val="C00000"/>
                </a:solidFill>
                <a:latin typeface="微软雅黑" panose="020B0503020204020204" pitchFamily="34" charset="-122"/>
                <a:ea typeface="微软雅黑" panose="020B0503020204020204" pitchFamily="34" charset="-122"/>
              </a:rPr>
              <a:t>…</a:t>
            </a:r>
          </a:p>
          <a:p>
            <a:pPr marL="0" indent="0">
              <a:lnSpc>
                <a:spcPct val="140000"/>
              </a:lnSpc>
              <a:buNone/>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）核方法举例</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Object 8"/>
          <p:cNvGraphicFramePr>
            <a:graphicFrameLocks noChangeAspect="1"/>
          </p:cNvGraphicFramePr>
          <p:nvPr>
            <p:extLst>
              <p:ext uri="{D42A27DB-BD31-4B8C-83A1-F6EECF244321}">
                <p14:modId xmlns:p14="http://schemas.microsoft.com/office/powerpoint/2010/main" val="2737724921"/>
              </p:ext>
            </p:extLst>
          </p:nvPr>
        </p:nvGraphicFramePr>
        <p:xfrm>
          <a:off x="3851920" y="1052736"/>
          <a:ext cx="4429267" cy="1371739"/>
        </p:xfrm>
        <a:graphic>
          <a:graphicData uri="http://schemas.openxmlformats.org/presentationml/2006/ole">
            <mc:AlternateContent xmlns:mc="http://schemas.openxmlformats.org/markup-compatibility/2006">
              <mc:Choice xmlns:v="urn:schemas-microsoft-com:vml" Requires="v">
                <p:oleObj spid="_x0000_s371768" name="Visio" r:id="rId3" imgW="5349132" imgH="1653716" progId="Visio.Drawing.11">
                  <p:embed/>
                </p:oleObj>
              </mc:Choice>
              <mc:Fallback>
                <p:oleObj name="Visio" r:id="rId3" imgW="5349132" imgH="1653716" progId="Visio.Drawing.11">
                  <p:embed/>
                  <p:pic>
                    <p:nvPicPr>
                      <p:cNvPr id="0" name=""/>
                      <p:cNvPicPr>
                        <a:picLocks noChangeAspect="1" noChangeArrowheads="1"/>
                      </p:cNvPicPr>
                      <p:nvPr/>
                    </p:nvPicPr>
                    <p:blipFill>
                      <a:blip r:embed="rId4"/>
                      <a:srcRect/>
                      <a:stretch>
                        <a:fillRect/>
                      </a:stretch>
                    </p:blipFill>
                    <p:spPr bwMode="auto">
                      <a:xfrm>
                        <a:off x="3851920" y="1052736"/>
                        <a:ext cx="4429267" cy="137173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80245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zh-CN" altLang="en-US" sz="3600" dirty="0">
                <a:latin typeface="微软雅黑" panose="020B0503020204020204" pitchFamily="34" charset="-122"/>
                <a:ea typeface="微软雅黑" panose="020B0503020204020204" pitchFamily="34" charset="-122"/>
              </a:rPr>
              <a:t>核方法的基础算法</a:t>
            </a:r>
            <a:endParaRPr lang="zh-CN" altLang="en-US" sz="3600" dirty="0"/>
          </a:p>
        </p:txBody>
      </p:sp>
      <p:sp>
        <p:nvSpPr>
          <p:cNvPr id="19459" name="Rectangle 3"/>
          <p:cNvSpPr>
            <a:spLocks noGrp="1" noChangeArrowheads="1"/>
          </p:cNvSpPr>
          <p:nvPr>
            <p:ph type="body" idx="1"/>
          </p:nvPr>
        </p:nvSpPr>
        <p:spPr>
          <a:xfrm>
            <a:off x="457200" y="1484784"/>
            <a:ext cx="8229600" cy="1044427"/>
          </a:xfrm>
        </p:spPr>
        <p:txBody>
          <a:bodyPr/>
          <a:lstStyle/>
          <a:p>
            <a:pPr>
              <a:buFontTx/>
              <a:buNone/>
            </a:pPr>
            <a:r>
              <a:rPr lang="zh-CN" altLang="en-US" sz="2800" dirty="0">
                <a:solidFill>
                  <a:srgbClr val="C00000"/>
                </a:solidFill>
                <a:latin typeface="微软雅黑" panose="020B0503020204020204" pitchFamily="34" charset="-122"/>
                <a:ea typeface="微软雅黑" panose="020B0503020204020204" pitchFamily="34" charset="-122"/>
              </a:rPr>
              <a:t>特征向量的范数</a:t>
            </a:r>
            <a:r>
              <a:rPr lang="en-US" altLang="zh-CN" sz="2800" dirty="0">
                <a:solidFill>
                  <a:srgbClr val="C00000"/>
                </a:solidFill>
                <a:latin typeface="微软雅黑" panose="020B0503020204020204" pitchFamily="34" charset="-122"/>
                <a:ea typeface="微软雅黑" panose="020B0503020204020204" pitchFamily="34" charset="-122"/>
              </a:rPr>
              <a:t>:</a:t>
            </a:r>
          </a:p>
          <a:p>
            <a:pPr>
              <a:buFontTx/>
              <a:buNone/>
            </a:pPr>
            <a:endParaRPr lang="en-US" altLang="zh-CN" sz="2800" dirty="0">
              <a:latin typeface="Times New Roman" panose="02020603050405020304" pitchFamily="18" charset="0"/>
            </a:endParaRPr>
          </a:p>
        </p:txBody>
      </p:sp>
      <p:graphicFrame>
        <p:nvGraphicFramePr>
          <p:cNvPr id="19460" name="Object 4"/>
          <p:cNvGraphicFramePr>
            <a:graphicFrameLocks noChangeAspect="1"/>
          </p:cNvGraphicFramePr>
          <p:nvPr>
            <p:extLst>
              <p:ext uri="{D42A27DB-BD31-4B8C-83A1-F6EECF244321}">
                <p14:modId xmlns:p14="http://schemas.microsoft.com/office/powerpoint/2010/main" val="2974794233"/>
              </p:ext>
            </p:extLst>
          </p:nvPr>
        </p:nvGraphicFramePr>
        <p:xfrm>
          <a:off x="1543050" y="2049611"/>
          <a:ext cx="5181600" cy="622300"/>
        </p:xfrm>
        <a:graphic>
          <a:graphicData uri="http://schemas.openxmlformats.org/presentationml/2006/ole">
            <mc:AlternateContent xmlns:mc="http://schemas.openxmlformats.org/markup-compatibility/2006">
              <mc:Choice xmlns:v="urn:schemas-microsoft-com:vml" Requires="v">
                <p:oleObj spid="_x0000_s372950" name="Equation" r:id="rId3" imgW="5181480" imgH="622080" progId="Equation.DSMT4">
                  <p:embed/>
                </p:oleObj>
              </mc:Choice>
              <mc:Fallback>
                <p:oleObj name="Equation" r:id="rId3" imgW="5181480" imgH="622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2049611"/>
                        <a:ext cx="51816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5" name="Rectangle 9"/>
          <p:cNvSpPr>
            <a:spLocks noChangeArrowheads="1"/>
          </p:cNvSpPr>
          <p:nvPr/>
        </p:nvSpPr>
        <p:spPr bwMode="auto">
          <a:xfrm>
            <a:off x="395288" y="2837880"/>
            <a:ext cx="4464744" cy="1023168"/>
          </a:xfrm>
          <a:prstGeom prst="rect">
            <a:avLst/>
          </a:prstGeom>
        </p:spPr>
        <p:txBody>
          <a:bodyPr vert="horz" lIns="91440" tIns="45720" rIns="91440" bIns="45720" rtlCol="0">
            <a:normAutofit/>
          </a:bodyPr>
          <a:lstStyle/>
          <a:p>
            <a:pPr marL="182880" indent="-182880">
              <a:spcBef>
                <a:spcPct val="20000"/>
              </a:spcBef>
              <a:buClr>
                <a:srgbClr val="002060"/>
              </a:buClr>
              <a:buSzPct val="80000"/>
            </a:pPr>
            <a:r>
              <a:rPr lang="zh-CN" altLang="en-US" sz="2800" dirty="0">
                <a:solidFill>
                  <a:srgbClr val="C00000"/>
                </a:solidFill>
                <a:latin typeface="微软雅黑" panose="020B0503020204020204" pitchFamily="34" charset="-122"/>
                <a:ea typeface="微软雅黑" panose="020B0503020204020204" pitchFamily="34" charset="-122"/>
              </a:rPr>
              <a:t>特征向量的规范化内积</a:t>
            </a:r>
            <a:r>
              <a:rPr lang="en-US" altLang="zh-CN" sz="2800" dirty="0">
                <a:solidFill>
                  <a:srgbClr val="C00000"/>
                </a:solidFill>
                <a:latin typeface="微软雅黑" panose="020B0503020204020204" pitchFamily="34" charset="-122"/>
                <a:ea typeface="微软雅黑" panose="020B0503020204020204" pitchFamily="34" charset="-122"/>
              </a:rPr>
              <a:t>:</a:t>
            </a:r>
          </a:p>
        </p:txBody>
      </p:sp>
      <p:graphicFrame>
        <p:nvGraphicFramePr>
          <p:cNvPr id="19466" name="Object 10"/>
          <p:cNvGraphicFramePr>
            <a:graphicFrameLocks noChangeAspect="1"/>
          </p:cNvGraphicFramePr>
          <p:nvPr>
            <p:extLst>
              <p:ext uri="{D42A27DB-BD31-4B8C-83A1-F6EECF244321}">
                <p14:modId xmlns:p14="http://schemas.microsoft.com/office/powerpoint/2010/main" val="2362553857"/>
              </p:ext>
            </p:extLst>
          </p:nvPr>
        </p:nvGraphicFramePr>
        <p:xfrm>
          <a:off x="1331913" y="3349104"/>
          <a:ext cx="2044700" cy="1016000"/>
        </p:xfrm>
        <a:graphic>
          <a:graphicData uri="http://schemas.openxmlformats.org/presentationml/2006/ole">
            <mc:AlternateContent xmlns:mc="http://schemas.openxmlformats.org/markup-compatibility/2006">
              <mc:Choice xmlns:v="urn:schemas-microsoft-com:vml" Requires="v">
                <p:oleObj spid="_x0000_s372951" name="Equation" r:id="rId5" imgW="2044440" imgH="1015920" progId="Equation.DSMT4">
                  <p:embed/>
                </p:oleObj>
              </mc:Choice>
              <mc:Fallback>
                <p:oleObj name="Equation" r:id="rId5" imgW="2044440" imgH="10159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349104"/>
                        <a:ext cx="20447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7" name="Object 11"/>
          <p:cNvGraphicFramePr>
            <a:graphicFrameLocks noChangeAspect="1"/>
          </p:cNvGraphicFramePr>
          <p:nvPr>
            <p:extLst>
              <p:ext uri="{D42A27DB-BD31-4B8C-83A1-F6EECF244321}">
                <p14:modId xmlns:p14="http://schemas.microsoft.com/office/powerpoint/2010/main" val="3936506237"/>
              </p:ext>
            </p:extLst>
          </p:nvPr>
        </p:nvGraphicFramePr>
        <p:xfrm>
          <a:off x="1316038" y="4281636"/>
          <a:ext cx="6045200" cy="1155700"/>
        </p:xfrm>
        <a:graphic>
          <a:graphicData uri="http://schemas.openxmlformats.org/presentationml/2006/ole">
            <mc:AlternateContent xmlns:mc="http://schemas.openxmlformats.org/markup-compatibility/2006">
              <mc:Choice xmlns:v="urn:schemas-microsoft-com:vml" Requires="v">
                <p:oleObj spid="_x0000_s372952" name="Equation" r:id="rId7" imgW="6045120" imgH="1155600" progId="Equation.DSMT4">
                  <p:embed/>
                </p:oleObj>
              </mc:Choice>
              <mc:Fallback>
                <p:oleObj name="Equation" r:id="rId7" imgW="6045120" imgH="1155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6038" y="4281636"/>
                        <a:ext cx="60452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8" name="Object 12"/>
          <p:cNvGraphicFramePr>
            <a:graphicFrameLocks noChangeAspect="1"/>
          </p:cNvGraphicFramePr>
          <p:nvPr>
            <p:extLst>
              <p:ext uri="{D42A27DB-BD31-4B8C-83A1-F6EECF244321}">
                <p14:modId xmlns:p14="http://schemas.microsoft.com/office/powerpoint/2010/main" val="1315330115"/>
              </p:ext>
            </p:extLst>
          </p:nvPr>
        </p:nvGraphicFramePr>
        <p:xfrm>
          <a:off x="2414588" y="5361136"/>
          <a:ext cx="4965700" cy="1092200"/>
        </p:xfrm>
        <a:graphic>
          <a:graphicData uri="http://schemas.openxmlformats.org/presentationml/2006/ole">
            <mc:AlternateContent xmlns:mc="http://schemas.openxmlformats.org/markup-compatibility/2006">
              <mc:Choice xmlns:v="urn:schemas-microsoft-com:vml" Requires="v">
                <p:oleObj spid="_x0000_s372953" name="Equation" r:id="rId9" imgW="4965480" imgH="1091880" progId="Equation.DSMT4">
                  <p:embed/>
                </p:oleObj>
              </mc:Choice>
              <mc:Fallback>
                <p:oleObj name="Equation" r:id="rId9" imgW="4965480" imgH="10918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4588" y="5361136"/>
                        <a:ext cx="49657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88445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8"/>
                                        </p:tgtEl>
                                        <p:attrNameLst>
                                          <p:attrName>style.visibility</p:attrName>
                                        </p:attrNameLst>
                                      </p:cBhvr>
                                      <p:to>
                                        <p:strVal val="visible"/>
                                      </p:to>
                                    </p:set>
                                    <p:animEffect transition="in" filter="blinds(horizontal)">
                                      <p:cBhvr>
                                        <p:cTn id="7" dur="500"/>
                                        <p:tgtEl>
                                          <p:spTgt spid="19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57200" y="1700436"/>
            <a:ext cx="8229600" cy="1541462"/>
          </a:xfrm>
        </p:spPr>
        <p:txBody>
          <a:bodyPr/>
          <a:lstStyle/>
          <a:p>
            <a:pPr>
              <a:buFontTx/>
              <a:buNone/>
            </a:pPr>
            <a:r>
              <a:rPr lang="zh-CN" altLang="en-US" sz="2800" dirty="0">
                <a:solidFill>
                  <a:srgbClr val="C00000"/>
                </a:solidFill>
                <a:latin typeface="微软雅黑" panose="020B0503020204020204" pitchFamily="34" charset="-122"/>
                <a:ea typeface="微软雅黑" panose="020B0503020204020204" pitchFamily="34" charset="-122"/>
              </a:rPr>
              <a:t>特征向量线性组合的范数</a:t>
            </a:r>
            <a:r>
              <a:rPr lang="en-US" altLang="zh-CN" sz="2800" dirty="0">
                <a:solidFill>
                  <a:srgbClr val="C00000"/>
                </a:solidFill>
                <a:latin typeface="微软雅黑" panose="020B0503020204020204" pitchFamily="34" charset="-122"/>
                <a:ea typeface="微软雅黑" panose="020B0503020204020204" pitchFamily="34" charset="-122"/>
              </a:rPr>
              <a:t>:</a:t>
            </a:r>
          </a:p>
          <a:p>
            <a:pPr>
              <a:buFontTx/>
              <a:buNone/>
            </a:pPr>
            <a:endParaRPr lang="en-US" altLang="zh-CN" sz="2800" dirty="0">
              <a:latin typeface="Times New Roman" panose="02020603050405020304" pitchFamily="18" charset="0"/>
            </a:endParaRPr>
          </a:p>
        </p:txBody>
      </p:sp>
      <p:graphicFrame>
        <p:nvGraphicFramePr>
          <p:cNvPr id="20484" name="Object 4"/>
          <p:cNvGraphicFramePr>
            <a:graphicFrameLocks noChangeAspect="1"/>
          </p:cNvGraphicFramePr>
          <p:nvPr>
            <p:extLst>
              <p:ext uri="{D42A27DB-BD31-4B8C-83A1-F6EECF244321}">
                <p14:modId xmlns:p14="http://schemas.microsoft.com/office/powerpoint/2010/main" val="2941131583"/>
              </p:ext>
            </p:extLst>
          </p:nvPr>
        </p:nvGraphicFramePr>
        <p:xfrm>
          <a:off x="900113" y="2327498"/>
          <a:ext cx="6045200" cy="1168400"/>
        </p:xfrm>
        <a:graphic>
          <a:graphicData uri="http://schemas.openxmlformats.org/presentationml/2006/ole">
            <mc:AlternateContent xmlns:mc="http://schemas.openxmlformats.org/markup-compatibility/2006">
              <mc:Choice xmlns:v="urn:schemas-microsoft-com:vml" Requires="v">
                <p:oleObj spid="_x0000_s373921" name="Equation" r:id="rId3" imgW="6045120" imgH="1168200" progId="Equation.DSMT4">
                  <p:embed/>
                </p:oleObj>
              </mc:Choice>
              <mc:Fallback>
                <p:oleObj name="Equation" r:id="rId3" imgW="6045120" imgH="116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327498"/>
                        <a:ext cx="604520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9" name="Object 9"/>
          <p:cNvGraphicFramePr>
            <a:graphicFrameLocks noChangeAspect="1"/>
          </p:cNvGraphicFramePr>
          <p:nvPr>
            <p:extLst>
              <p:ext uri="{D42A27DB-BD31-4B8C-83A1-F6EECF244321}">
                <p14:modId xmlns:p14="http://schemas.microsoft.com/office/powerpoint/2010/main" val="3449647629"/>
              </p:ext>
            </p:extLst>
          </p:nvPr>
        </p:nvGraphicFramePr>
        <p:xfrm>
          <a:off x="2922588" y="3551461"/>
          <a:ext cx="4025900" cy="1028700"/>
        </p:xfrm>
        <a:graphic>
          <a:graphicData uri="http://schemas.openxmlformats.org/presentationml/2006/ole">
            <mc:AlternateContent xmlns:mc="http://schemas.openxmlformats.org/markup-compatibility/2006">
              <mc:Choice xmlns:v="urn:schemas-microsoft-com:vml" Requires="v">
                <p:oleObj spid="_x0000_s373922" name="Equation" r:id="rId5" imgW="4025880" imgH="1028520" progId="Equation.DSMT4">
                  <p:embed/>
                </p:oleObj>
              </mc:Choice>
              <mc:Fallback>
                <p:oleObj name="Equation" r:id="rId5" imgW="4025880" imgH="10285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2588" y="3551461"/>
                        <a:ext cx="40259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0" name="Object 10"/>
          <p:cNvGraphicFramePr>
            <a:graphicFrameLocks noChangeAspect="1"/>
          </p:cNvGraphicFramePr>
          <p:nvPr>
            <p:extLst>
              <p:ext uri="{D42A27DB-BD31-4B8C-83A1-F6EECF244321}">
                <p14:modId xmlns:p14="http://schemas.microsoft.com/office/powerpoint/2010/main" val="3900201061"/>
              </p:ext>
            </p:extLst>
          </p:nvPr>
        </p:nvGraphicFramePr>
        <p:xfrm>
          <a:off x="2917825" y="4632548"/>
          <a:ext cx="2806700" cy="1028700"/>
        </p:xfrm>
        <a:graphic>
          <a:graphicData uri="http://schemas.openxmlformats.org/presentationml/2006/ole">
            <mc:AlternateContent xmlns:mc="http://schemas.openxmlformats.org/markup-compatibility/2006">
              <mc:Choice xmlns:v="urn:schemas-microsoft-com:vml" Requires="v">
                <p:oleObj spid="_x0000_s373923" name="Equation" r:id="rId7" imgW="2806560" imgH="1028520" progId="Equation.DSMT4">
                  <p:embed/>
                </p:oleObj>
              </mc:Choice>
              <mc:Fallback>
                <p:oleObj name="Equation" r:id="rId7" imgW="2806560" imgH="10285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7825" y="4632548"/>
                        <a:ext cx="28067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
          <p:cNvSpPr>
            <a:spLocks noGrp="1" noChangeArrowheads="1"/>
          </p:cNvSpPr>
          <p:nvPr>
            <p:ph type="title"/>
          </p:nvPr>
        </p:nvSpPr>
        <p:spPr>
          <a:xfrm>
            <a:off x="457200" y="533400"/>
            <a:ext cx="8229600" cy="990600"/>
          </a:xfrm>
        </p:spPr>
        <p:txBody>
          <a:bodyPr>
            <a:normAutofit/>
          </a:bodyPr>
          <a:lstStyle/>
          <a:p>
            <a:r>
              <a:rPr lang="zh-CN" altLang="en-US" sz="3600" dirty="0">
                <a:latin typeface="微软雅黑" panose="020B0503020204020204" pitchFamily="34" charset="-122"/>
                <a:ea typeface="微软雅黑" panose="020B0503020204020204" pitchFamily="34" charset="-122"/>
              </a:rPr>
              <a:t>核方法的基础算法</a:t>
            </a:r>
            <a:endParaRPr lang="zh-CN" altLang="en-US" sz="3600" dirty="0"/>
          </a:p>
        </p:txBody>
      </p:sp>
    </p:spTree>
    <p:extLst>
      <p:ext uri="{BB962C8B-B14F-4D97-AF65-F5344CB8AC3E}">
        <p14:creationId xmlns:p14="http://schemas.microsoft.com/office/powerpoint/2010/main" val="3828031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linds(horizontal)">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9"/>
                                        </p:tgtEl>
                                        <p:attrNameLst>
                                          <p:attrName>style.visibility</p:attrName>
                                        </p:attrNameLst>
                                      </p:cBhvr>
                                      <p:to>
                                        <p:strVal val="visible"/>
                                      </p:to>
                                    </p:set>
                                    <p:animEffect transition="in" filter="blinds(horizontal)">
                                      <p:cBhvr>
                                        <p:cTn id="12" dur="500"/>
                                        <p:tgtEl>
                                          <p:spTgt spid="204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90"/>
                                        </p:tgtEl>
                                        <p:attrNameLst>
                                          <p:attrName>style.visibility</p:attrName>
                                        </p:attrNameLst>
                                      </p:cBhvr>
                                      <p:to>
                                        <p:strVal val="visible"/>
                                      </p:to>
                                    </p:set>
                                    <p:animEffect transition="in" filter="blinds(horizontal)">
                                      <p:cBhvr>
                                        <p:cTn id="17" dur="500"/>
                                        <p:tgtEl>
                                          <p:spTgt spid="2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457200" y="1555676"/>
            <a:ext cx="8229600" cy="1541462"/>
          </a:xfrm>
        </p:spPr>
        <p:txBody>
          <a:bodyPr/>
          <a:lstStyle/>
          <a:p>
            <a:pPr>
              <a:buFontTx/>
              <a:buNone/>
            </a:pPr>
            <a:r>
              <a:rPr lang="zh-CN" altLang="en-US" sz="2800" dirty="0">
                <a:solidFill>
                  <a:srgbClr val="C00000"/>
                </a:solidFill>
                <a:latin typeface="微软雅黑" panose="020B0503020204020204" pitchFamily="34" charset="-122"/>
                <a:ea typeface="微软雅黑" panose="020B0503020204020204" pitchFamily="34" charset="-122"/>
              </a:rPr>
              <a:t>特征向量之间的距离</a:t>
            </a:r>
            <a:r>
              <a:rPr lang="en-US" altLang="zh-CN" sz="2800" dirty="0">
                <a:solidFill>
                  <a:srgbClr val="C00000"/>
                </a:solidFill>
                <a:latin typeface="微软雅黑" panose="020B0503020204020204" pitchFamily="34" charset="-122"/>
                <a:ea typeface="微软雅黑" panose="020B0503020204020204" pitchFamily="34" charset="-122"/>
              </a:rPr>
              <a:t>:</a:t>
            </a:r>
          </a:p>
          <a:p>
            <a:pPr>
              <a:buFontTx/>
              <a:buNone/>
            </a:pPr>
            <a:endParaRPr lang="en-US" altLang="zh-CN" sz="2800" dirty="0">
              <a:latin typeface="Times New Roman" panose="02020603050405020304" pitchFamily="18" charset="0"/>
            </a:endParaRPr>
          </a:p>
        </p:txBody>
      </p:sp>
      <p:graphicFrame>
        <p:nvGraphicFramePr>
          <p:cNvPr id="21508" name="Object 4"/>
          <p:cNvGraphicFramePr>
            <a:graphicFrameLocks noChangeAspect="1"/>
          </p:cNvGraphicFramePr>
          <p:nvPr>
            <p:extLst>
              <p:ext uri="{D42A27DB-BD31-4B8C-83A1-F6EECF244321}">
                <p14:modId xmlns:p14="http://schemas.microsoft.com/office/powerpoint/2010/main" val="338413444"/>
              </p:ext>
            </p:extLst>
          </p:nvPr>
        </p:nvGraphicFramePr>
        <p:xfrm>
          <a:off x="823913" y="2275954"/>
          <a:ext cx="6197600" cy="596900"/>
        </p:xfrm>
        <a:graphic>
          <a:graphicData uri="http://schemas.openxmlformats.org/presentationml/2006/ole">
            <mc:AlternateContent xmlns:mc="http://schemas.openxmlformats.org/markup-compatibility/2006">
              <mc:Choice xmlns:v="urn:schemas-microsoft-com:vml" Requires="v">
                <p:oleObj spid="_x0000_s374945" name="Equation" r:id="rId3" imgW="6197400" imgH="596880" progId="Equation.DSMT4">
                  <p:embed/>
                </p:oleObj>
              </mc:Choice>
              <mc:Fallback>
                <p:oleObj name="Equation" r:id="rId3" imgW="6197400" imgH="596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2275954"/>
                        <a:ext cx="61976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5"/>
          <p:cNvGraphicFramePr>
            <a:graphicFrameLocks noChangeAspect="1"/>
          </p:cNvGraphicFramePr>
          <p:nvPr>
            <p:extLst>
              <p:ext uri="{D42A27DB-BD31-4B8C-83A1-F6EECF244321}">
                <p14:modId xmlns:p14="http://schemas.microsoft.com/office/powerpoint/2010/main" val="2891811201"/>
              </p:ext>
            </p:extLst>
          </p:nvPr>
        </p:nvGraphicFramePr>
        <p:xfrm>
          <a:off x="1692275" y="3123679"/>
          <a:ext cx="6438900" cy="520700"/>
        </p:xfrm>
        <a:graphic>
          <a:graphicData uri="http://schemas.openxmlformats.org/presentationml/2006/ole">
            <mc:AlternateContent xmlns:mc="http://schemas.openxmlformats.org/markup-compatibility/2006">
              <mc:Choice xmlns:v="urn:schemas-microsoft-com:vml" Requires="v">
                <p:oleObj spid="_x0000_s374946" name="Equation" r:id="rId5" imgW="6438600" imgH="520560" progId="Equation.DSMT4">
                  <p:embed/>
                </p:oleObj>
              </mc:Choice>
              <mc:Fallback>
                <p:oleObj name="Equation" r:id="rId5" imgW="6438600" imgH="520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123679"/>
                        <a:ext cx="64389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6"/>
          <p:cNvGraphicFramePr>
            <a:graphicFrameLocks noChangeAspect="1"/>
          </p:cNvGraphicFramePr>
          <p:nvPr>
            <p:extLst>
              <p:ext uri="{D42A27DB-BD31-4B8C-83A1-F6EECF244321}">
                <p14:modId xmlns:p14="http://schemas.microsoft.com/office/powerpoint/2010/main" val="1662334787"/>
              </p:ext>
            </p:extLst>
          </p:nvPr>
        </p:nvGraphicFramePr>
        <p:xfrm>
          <a:off x="1698625" y="3946004"/>
          <a:ext cx="4241800" cy="419100"/>
        </p:xfrm>
        <a:graphic>
          <a:graphicData uri="http://schemas.openxmlformats.org/presentationml/2006/ole">
            <mc:AlternateContent xmlns:mc="http://schemas.openxmlformats.org/markup-compatibility/2006">
              <mc:Choice xmlns:v="urn:schemas-microsoft-com:vml" Requires="v">
                <p:oleObj spid="_x0000_s374947" name="Equation" r:id="rId7" imgW="4241520" imgH="419040" progId="Equation.DSMT4">
                  <p:embed/>
                </p:oleObj>
              </mc:Choice>
              <mc:Fallback>
                <p:oleObj name="Equation" r:id="rId7" imgW="424152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8625" y="3946004"/>
                        <a:ext cx="4241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
          <p:cNvSpPr>
            <a:spLocks noGrp="1" noChangeArrowheads="1"/>
          </p:cNvSpPr>
          <p:nvPr>
            <p:ph type="title"/>
          </p:nvPr>
        </p:nvSpPr>
        <p:spPr>
          <a:xfrm>
            <a:off x="457200" y="533400"/>
            <a:ext cx="8229600" cy="990600"/>
          </a:xfrm>
        </p:spPr>
        <p:txBody>
          <a:bodyPr>
            <a:normAutofit/>
          </a:bodyPr>
          <a:lstStyle/>
          <a:p>
            <a:r>
              <a:rPr lang="zh-CN" altLang="en-US" sz="3600" dirty="0">
                <a:latin typeface="微软雅黑" panose="020B0503020204020204" pitchFamily="34" charset="-122"/>
                <a:ea typeface="微软雅黑" panose="020B0503020204020204" pitchFamily="34" charset="-122"/>
              </a:rPr>
              <a:t>核方法的基础算法</a:t>
            </a:r>
            <a:endParaRPr lang="zh-CN" altLang="en-US" sz="3600" dirty="0"/>
          </a:p>
        </p:txBody>
      </p:sp>
    </p:spTree>
    <p:extLst>
      <p:ext uri="{BB962C8B-B14F-4D97-AF65-F5344CB8AC3E}">
        <p14:creationId xmlns:p14="http://schemas.microsoft.com/office/powerpoint/2010/main" val="1666223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linds(horizontal)">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blinds(horizontal)">
                                      <p:cBhvr>
                                        <p:cTn id="12" dur="500"/>
                                        <p:tgtEl>
                                          <p:spTgt spid="21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510"/>
                                        </p:tgtEl>
                                        <p:attrNameLst>
                                          <p:attrName>style.visibility</p:attrName>
                                        </p:attrNameLst>
                                      </p:cBhvr>
                                      <p:to>
                                        <p:strVal val="visible"/>
                                      </p:to>
                                    </p:set>
                                    <p:animEffect transition="in" filter="blinds(horizontal)">
                                      <p:cBhvr>
                                        <p:cTn id="17"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zh-CN" altLang="en-US" sz="3600" dirty="0">
                <a:latin typeface="微软雅黑" panose="020B0503020204020204" pitchFamily="34" charset="-122"/>
                <a:ea typeface="微软雅黑" panose="020B0503020204020204" pitchFamily="34" charset="-122"/>
              </a:rPr>
              <a:t>核方法的基础算法</a:t>
            </a:r>
            <a:endParaRPr lang="zh-CN" altLang="en-US" sz="3600" dirty="0"/>
          </a:p>
        </p:txBody>
      </p:sp>
      <p:sp>
        <p:nvSpPr>
          <p:cNvPr id="22535" name="Rectangle 7"/>
          <p:cNvSpPr>
            <a:spLocks noChangeArrowheads="1"/>
          </p:cNvSpPr>
          <p:nvPr/>
        </p:nvSpPr>
        <p:spPr bwMode="auto">
          <a:xfrm>
            <a:off x="539552" y="1555403"/>
            <a:ext cx="8229600"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82880" indent="-182880">
              <a:buClr>
                <a:srgbClr val="002060"/>
              </a:buClr>
              <a:buSzPct val="80000"/>
              <a:buNone/>
            </a:pPr>
            <a:r>
              <a:rPr lang="zh-CN" altLang="en-US" sz="2800" dirty="0">
                <a:solidFill>
                  <a:srgbClr val="C00000"/>
                </a:solidFill>
                <a:latin typeface="微软雅黑" panose="020B0503020204020204" pitchFamily="34" charset="-122"/>
                <a:ea typeface="微软雅黑" panose="020B0503020204020204" pitchFamily="34" charset="-122"/>
              </a:rPr>
              <a:t>质心（特征均值）的范数</a:t>
            </a:r>
          </a:p>
          <a:p>
            <a:pPr>
              <a:buFontTx/>
              <a:buNone/>
            </a:pPr>
            <a:endParaRPr lang="en-US" altLang="zh-CN" sz="2800" b="0" dirty="0">
              <a:latin typeface="Times New Roman" panose="02020603050405020304" pitchFamily="18" charset="0"/>
            </a:endParaRPr>
          </a:p>
        </p:txBody>
      </p:sp>
      <p:graphicFrame>
        <p:nvGraphicFramePr>
          <p:cNvPr id="22536" name="Object 8"/>
          <p:cNvGraphicFramePr>
            <a:graphicFrameLocks noChangeAspect="1"/>
          </p:cNvGraphicFramePr>
          <p:nvPr>
            <p:extLst>
              <p:ext uri="{D42A27DB-BD31-4B8C-83A1-F6EECF244321}">
                <p14:modId xmlns:p14="http://schemas.microsoft.com/office/powerpoint/2010/main" val="1500819398"/>
              </p:ext>
            </p:extLst>
          </p:nvPr>
        </p:nvGraphicFramePr>
        <p:xfrm>
          <a:off x="1214240" y="2090390"/>
          <a:ext cx="2209800" cy="977900"/>
        </p:xfrm>
        <a:graphic>
          <a:graphicData uri="http://schemas.openxmlformats.org/presentationml/2006/ole">
            <mc:AlternateContent xmlns:mc="http://schemas.openxmlformats.org/markup-compatibility/2006">
              <mc:Choice xmlns:v="urn:schemas-microsoft-com:vml" Requires="v">
                <p:oleObj spid="_x0000_s375969" name="Equation" r:id="rId3" imgW="2209680" imgH="977760" progId="Equation.DSMT4">
                  <p:embed/>
                </p:oleObj>
              </mc:Choice>
              <mc:Fallback>
                <p:oleObj name="Equation" r:id="rId3" imgW="2209680" imgH="9777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240" y="2090390"/>
                        <a:ext cx="22098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7" name="Object 9"/>
          <p:cNvGraphicFramePr>
            <a:graphicFrameLocks noChangeAspect="1"/>
          </p:cNvGraphicFramePr>
          <p:nvPr>
            <p:extLst>
              <p:ext uri="{D42A27DB-BD31-4B8C-83A1-F6EECF244321}">
                <p14:modId xmlns:p14="http://schemas.microsoft.com/office/powerpoint/2010/main" val="1093135978"/>
              </p:ext>
            </p:extLst>
          </p:nvPr>
        </p:nvGraphicFramePr>
        <p:xfrm>
          <a:off x="1041202" y="3192115"/>
          <a:ext cx="4673600" cy="1130300"/>
        </p:xfrm>
        <a:graphic>
          <a:graphicData uri="http://schemas.openxmlformats.org/presentationml/2006/ole">
            <mc:AlternateContent xmlns:mc="http://schemas.openxmlformats.org/markup-compatibility/2006">
              <mc:Choice xmlns:v="urn:schemas-microsoft-com:vml" Requires="v">
                <p:oleObj spid="_x0000_s375970" name="Equation" r:id="rId5" imgW="4673520" imgH="1130040" progId="Equation.DSMT4">
                  <p:embed/>
                </p:oleObj>
              </mc:Choice>
              <mc:Fallback>
                <p:oleObj name="Equation" r:id="rId5" imgW="4673520" imgH="1130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1202" y="3192115"/>
                        <a:ext cx="46736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8" name="Object 10"/>
          <p:cNvGraphicFramePr>
            <a:graphicFrameLocks noChangeAspect="1"/>
          </p:cNvGraphicFramePr>
          <p:nvPr>
            <p:extLst>
              <p:ext uri="{D42A27DB-BD31-4B8C-83A1-F6EECF244321}">
                <p14:modId xmlns:p14="http://schemas.microsoft.com/office/powerpoint/2010/main" val="3369671952"/>
              </p:ext>
            </p:extLst>
          </p:nvPr>
        </p:nvGraphicFramePr>
        <p:xfrm>
          <a:off x="1934965" y="4560540"/>
          <a:ext cx="5880100" cy="1028700"/>
        </p:xfrm>
        <a:graphic>
          <a:graphicData uri="http://schemas.openxmlformats.org/presentationml/2006/ole">
            <mc:AlternateContent xmlns:mc="http://schemas.openxmlformats.org/markup-compatibility/2006">
              <mc:Choice xmlns:v="urn:schemas-microsoft-com:vml" Requires="v">
                <p:oleObj spid="_x0000_s375971" name="Equation" r:id="rId7" imgW="5879880" imgH="1028520" progId="Equation.DSMT4">
                  <p:embed/>
                </p:oleObj>
              </mc:Choice>
              <mc:Fallback>
                <p:oleObj name="Equation" r:id="rId7" imgW="5879880" imgH="10285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4965" y="4560540"/>
                        <a:ext cx="58801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0" name="Rectangle 12"/>
          <p:cNvSpPr>
            <a:spLocks noChangeArrowheads="1"/>
          </p:cNvSpPr>
          <p:nvPr/>
        </p:nvSpPr>
        <p:spPr bwMode="auto">
          <a:xfrm>
            <a:off x="1130102" y="5703962"/>
            <a:ext cx="8229600" cy="67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zh-CN" altLang="en-US" sz="2800" b="0" dirty="0">
                <a:solidFill>
                  <a:srgbClr val="FF0000"/>
                </a:solidFill>
              </a:rPr>
              <a:t>质心的范数的平方</a:t>
            </a:r>
            <a:r>
              <a:rPr lang="en-US" altLang="zh-CN" sz="2800" b="0" dirty="0">
                <a:solidFill>
                  <a:srgbClr val="FF0000"/>
                </a:solidFill>
              </a:rPr>
              <a:t>=</a:t>
            </a:r>
            <a:r>
              <a:rPr lang="zh-CN" altLang="en-US" sz="2800" b="0" dirty="0">
                <a:solidFill>
                  <a:srgbClr val="FF0000"/>
                </a:solidFill>
              </a:rPr>
              <a:t>核矩阵元素的平均值</a:t>
            </a:r>
            <a:endParaRPr lang="zh-CN" altLang="en-US" sz="2800" b="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484581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animEffect transition="in" filter="blinds(horizontal)">
                                      <p:cBhvr>
                                        <p:cTn id="7" dur="500"/>
                                        <p:tgtEl>
                                          <p:spTgt spid="22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7"/>
                                        </p:tgtEl>
                                        <p:attrNameLst>
                                          <p:attrName>style.visibility</p:attrName>
                                        </p:attrNameLst>
                                      </p:cBhvr>
                                      <p:to>
                                        <p:strVal val="visible"/>
                                      </p:to>
                                    </p:set>
                                    <p:animEffect transition="in" filter="blinds(horizontal)">
                                      <p:cBhvr>
                                        <p:cTn id="12" dur="500"/>
                                        <p:tgtEl>
                                          <p:spTgt spid="225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8"/>
                                        </p:tgtEl>
                                        <p:attrNameLst>
                                          <p:attrName>style.visibility</p:attrName>
                                        </p:attrNameLst>
                                      </p:cBhvr>
                                      <p:to>
                                        <p:strVal val="visible"/>
                                      </p:to>
                                    </p:set>
                                    <p:animEffect transition="in" filter="blinds(horizontal)">
                                      <p:cBhvr>
                                        <p:cTn id="17" dur="500"/>
                                        <p:tgtEl>
                                          <p:spTgt spid="225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40"/>
                                        </p:tgtEl>
                                        <p:attrNameLst>
                                          <p:attrName>style.visibility</p:attrName>
                                        </p:attrNameLst>
                                      </p:cBhvr>
                                      <p:to>
                                        <p:strVal val="visible"/>
                                      </p:to>
                                    </p:set>
                                    <p:animEffect transition="in" filter="blinds(horizontal)">
                                      <p:cBhvr>
                                        <p:cTn id="22" dur="500"/>
                                        <p:tgtEl>
                                          <p:spTgt spid="22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6" name="Object 4"/>
          <p:cNvGraphicFramePr>
            <a:graphicFrameLocks noChangeAspect="1"/>
          </p:cNvGraphicFramePr>
          <p:nvPr>
            <p:extLst>
              <p:ext uri="{D42A27DB-BD31-4B8C-83A1-F6EECF244321}">
                <p14:modId xmlns:p14="http://schemas.microsoft.com/office/powerpoint/2010/main" val="4168038032"/>
              </p:ext>
            </p:extLst>
          </p:nvPr>
        </p:nvGraphicFramePr>
        <p:xfrm>
          <a:off x="1138064" y="2183805"/>
          <a:ext cx="2209800" cy="977900"/>
        </p:xfrm>
        <a:graphic>
          <a:graphicData uri="http://schemas.openxmlformats.org/presentationml/2006/ole">
            <mc:AlternateContent xmlns:mc="http://schemas.openxmlformats.org/markup-compatibility/2006">
              <mc:Choice xmlns:v="urn:schemas-microsoft-com:vml" Requires="v">
                <p:oleObj spid="_x0000_s376996" name="Equation" r:id="rId3" imgW="2209680" imgH="977760" progId="Equation.DSMT4">
                  <p:embed/>
                </p:oleObj>
              </mc:Choice>
              <mc:Fallback>
                <p:oleObj name="Equation" r:id="rId3" imgW="2209680" imgH="9777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064" y="2183805"/>
                        <a:ext cx="22098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5"/>
          <p:cNvGraphicFramePr>
            <a:graphicFrameLocks noChangeAspect="1"/>
          </p:cNvGraphicFramePr>
          <p:nvPr>
            <p:extLst>
              <p:ext uri="{D42A27DB-BD31-4B8C-83A1-F6EECF244321}">
                <p14:modId xmlns:p14="http://schemas.microsoft.com/office/powerpoint/2010/main" val="176868852"/>
              </p:ext>
            </p:extLst>
          </p:nvPr>
        </p:nvGraphicFramePr>
        <p:xfrm>
          <a:off x="1181100" y="3263305"/>
          <a:ext cx="7162800" cy="596900"/>
        </p:xfrm>
        <a:graphic>
          <a:graphicData uri="http://schemas.openxmlformats.org/presentationml/2006/ole">
            <mc:AlternateContent xmlns:mc="http://schemas.openxmlformats.org/markup-compatibility/2006">
              <mc:Choice xmlns:v="urn:schemas-microsoft-com:vml" Requires="v">
                <p:oleObj spid="_x0000_s376997" name="Equation" r:id="rId5" imgW="7162560" imgH="596880" progId="Equation.DSMT4">
                  <p:embed/>
                </p:oleObj>
              </mc:Choice>
              <mc:Fallback>
                <p:oleObj name="Equation" r:id="rId5" imgW="7162560" imgH="596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1100" y="3263305"/>
                        <a:ext cx="71628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0" name="Object 8"/>
          <p:cNvGraphicFramePr>
            <a:graphicFrameLocks noChangeAspect="1"/>
          </p:cNvGraphicFramePr>
          <p:nvPr>
            <p:extLst>
              <p:ext uri="{D42A27DB-BD31-4B8C-83A1-F6EECF244321}">
                <p14:modId xmlns:p14="http://schemas.microsoft.com/office/powerpoint/2010/main" val="3400384902"/>
              </p:ext>
            </p:extLst>
          </p:nvPr>
        </p:nvGraphicFramePr>
        <p:xfrm>
          <a:off x="1138064" y="4221088"/>
          <a:ext cx="6299200" cy="1028700"/>
        </p:xfrm>
        <a:graphic>
          <a:graphicData uri="http://schemas.openxmlformats.org/presentationml/2006/ole">
            <mc:AlternateContent xmlns:mc="http://schemas.openxmlformats.org/markup-compatibility/2006">
              <mc:Choice xmlns:v="urn:schemas-microsoft-com:vml" Requires="v">
                <p:oleObj spid="_x0000_s376998" name="Equation" r:id="rId7" imgW="6298920" imgH="1028520" progId="Equation.DSMT4">
                  <p:embed/>
                </p:oleObj>
              </mc:Choice>
              <mc:Fallback>
                <p:oleObj name="Equation" r:id="rId7" imgW="6298920" imgH="10285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8064" y="4221088"/>
                        <a:ext cx="62992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
          <p:cNvSpPr txBox="1">
            <a:spLocks noChangeArrowheads="1"/>
          </p:cNvSpPr>
          <p:nvPr/>
        </p:nvSpPr>
        <p:spPr>
          <a:xfrm>
            <a:off x="549661" y="381916"/>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1"/>
                </a:solidFill>
                <a:latin typeface="+mj-lt"/>
                <a:ea typeface="黑体" pitchFamily="2" charset="-122"/>
                <a:cs typeface="+mj-cs"/>
              </a:defRPr>
            </a:lvl1pPr>
          </a:lstStyle>
          <a:p>
            <a:r>
              <a:rPr lang="zh-CN" altLang="en-US" sz="3600" dirty="0">
                <a:latin typeface="微软雅黑" panose="020B0503020204020204" pitchFamily="34" charset="-122"/>
                <a:ea typeface="微软雅黑" panose="020B0503020204020204" pitchFamily="34" charset="-122"/>
              </a:rPr>
              <a:t>核方法的基础算法</a:t>
            </a:r>
            <a:endParaRPr lang="zh-CN" altLang="en-US" sz="3600" dirty="0"/>
          </a:p>
        </p:txBody>
      </p:sp>
      <p:sp>
        <p:nvSpPr>
          <p:cNvPr id="8" name="Rectangle 7"/>
          <p:cNvSpPr>
            <a:spLocks noChangeArrowheads="1"/>
          </p:cNvSpPr>
          <p:nvPr/>
        </p:nvSpPr>
        <p:spPr bwMode="auto">
          <a:xfrm>
            <a:off x="549661" y="1499156"/>
            <a:ext cx="8229600"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82880" indent="-182880">
              <a:buClr>
                <a:srgbClr val="002060"/>
              </a:buClr>
              <a:buSzPct val="80000"/>
              <a:buNone/>
            </a:pPr>
            <a:r>
              <a:rPr lang="zh-CN" altLang="en-US" sz="2800" dirty="0">
                <a:solidFill>
                  <a:srgbClr val="C00000"/>
                </a:solidFill>
                <a:latin typeface="微软雅黑" panose="020B0503020204020204" pitchFamily="34" charset="-122"/>
                <a:ea typeface="微软雅黑" panose="020B0503020204020204" pitchFamily="34" charset="-122"/>
              </a:rPr>
              <a:t>点到质心（特征均值）的距离</a:t>
            </a:r>
            <a:endParaRPr lang="en-US" altLang="zh-CN" sz="2800" b="0" dirty="0">
              <a:latin typeface="Times New Roman" panose="02020603050405020304" pitchFamily="18" charset="0"/>
            </a:endParaRPr>
          </a:p>
        </p:txBody>
      </p:sp>
    </p:spTree>
    <p:extLst>
      <p:ext uri="{BB962C8B-B14F-4D97-AF65-F5344CB8AC3E}">
        <p14:creationId xmlns:p14="http://schemas.microsoft.com/office/powerpoint/2010/main" val="2855322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linds(horizontal)">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blinds(horizontal)">
                                      <p:cBhvr>
                                        <p:cTn id="12" dur="500"/>
                                        <p:tgtEl>
                                          <p:spTgt spid="23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60"/>
                                        </p:tgtEl>
                                        <p:attrNameLst>
                                          <p:attrName>style.visibility</p:attrName>
                                        </p:attrNameLst>
                                      </p:cBhvr>
                                      <p:to>
                                        <p:strVal val="visible"/>
                                      </p:to>
                                    </p:set>
                                    <p:animEffect transition="in" filter="blinds(horizontal)">
                                      <p:cBhvr>
                                        <p:cTn id="17"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84" name="Object 8"/>
          <p:cNvGraphicFramePr>
            <a:graphicFrameLocks noChangeAspect="1"/>
          </p:cNvGraphicFramePr>
          <p:nvPr>
            <p:extLst>
              <p:ext uri="{D42A27DB-BD31-4B8C-83A1-F6EECF244321}">
                <p14:modId xmlns:p14="http://schemas.microsoft.com/office/powerpoint/2010/main" val="3216769397"/>
              </p:ext>
            </p:extLst>
          </p:nvPr>
        </p:nvGraphicFramePr>
        <p:xfrm>
          <a:off x="959420" y="3191991"/>
          <a:ext cx="7480300" cy="1028700"/>
        </p:xfrm>
        <a:graphic>
          <a:graphicData uri="http://schemas.openxmlformats.org/presentationml/2006/ole">
            <mc:AlternateContent xmlns:mc="http://schemas.openxmlformats.org/markup-compatibility/2006">
              <mc:Choice xmlns:v="urn:schemas-microsoft-com:vml" Requires="v">
                <p:oleObj spid="_x0000_s378020" name="Equation" r:id="rId3" imgW="7480080" imgH="1028520" progId="Equation.DSMT4">
                  <p:embed/>
                </p:oleObj>
              </mc:Choice>
              <mc:Fallback>
                <p:oleObj name="Equation" r:id="rId3" imgW="7480080" imgH="10285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20" y="3191991"/>
                        <a:ext cx="74803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6" name="Object 10"/>
          <p:cNvGraphicFramePr>
            <a:graphicFrameLocks noChangeAspect="1"/>
          </p:cNvGraphicFramePr>
          <p:nvPr>
            <p:extLst>
              <p:ext uri="{D42A27DB-BD31-4B8C-83A1-F6EECF244321}">
                <p14:modId xmlns:p14="http://schemas.microsoft.com/office/powerpoint/2010/main" val="1511984554"/>
              </p:ext>
            </p:extLst>
          </p:nvPr>
        </p:nvGraphicFramePr>
        <p:xfrm>
          <a:off x="919733" y="2081728"/>
          <a:ext cx="2552700" cy="977900"/>
        </p:xfrm>
        <a:graphic>
          <a:graphicData uri="http://schemas.openxmlformats.org/presentationml/2006/ole">
            <mc:AlternateContent xmlns:mc="http://schemas.openxmlformats.org/markup-compatibility/2006">
              <mc:Choice xmlns:v="urn:schemas-microsoft-com:vml" Requires="v">
                <p:oleObj spid="_x0000_s378021" name="Equation" r:id="rId5" imgW="2552400" imgH="977760" progId="Equation.DSMT4">
                  <p:embed/>
                </p:oleObj>
              </mc:Choice>
              <mc:Fallback>
                <p:oleObj name="Equation" r:id="rId5" imgW="2552400" imgH="9777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733" y="2081728"/>
                        <a:ext cx="25527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7" name="Object 11"/>
          <p:cNvGraphicFramePr>
            <a:graphicFrameLocks noChangeAspect="1"/>
          </p:cNvGraphicFramePr>
          <p:nvPr>
            <p:extLst>
              <p:ext uri="{D42A27DB-BD31-4B8C-83A1-F6EECF244321}">
                <p14:modId xmlns:p14="http://schemas.microsoft.com/office/powerpoint/2010/main" val="581220237"/>
              </p:ext>
            </p:extLst>
          </p:nvPr>
        </p:nvGraphicFramePr>
        <p:xfrm>
          <a:off x="919733" y="4344516"/>
          <a:ext cx="4927600" cy="1028700"/>
        </p:xfrm>
        <a:graphic>
          <a:graphicData uri="http://schemas.openxmlformats.org/presentationml/2006/ole">
            <mc:AlternateContent xmlns:mc="http://schemas.openxmlformats.org/markup-compatibility/2006">
              <mc:Choice xmlns:v="urn:schemas-microsoft-com:vml" Requires="v">
                <p:oleObj spid="_x0000_s378022" name="Equation" r:id="rId7" imgW="4927320" imgH="1028520" progId="Equation.DSMT4">
                  <p:embed/>
                </p:oleObj>
              </mc:Choice>
              <mc:Fallback>
                <p:oleObj name="Equation" r:id="rId7" imgW="4927320" imgH="10285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733" y="4344516"/>
                        <a:ext cx="49276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0" name="Rectangle 14"/>
          <p:cNvSpPr>
            <a:spLocks noChangeArrowheads="1"/>
          </p:cNvSpPr>
          <p:nvPr/>
        </p:nvSpPr>
        <p:spPr bwMode="auto">
          <a:xfrm>
            <a:off x="959420" y="5589240"/>
            <a:ext cx="7480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solidFill>
                  <a:srgbClr val="FF0000"/>
                </a:solidFill>
                <a:latin typeface="Arial" panose="020B0604020202020204" pitchFamily="34" charset="0"/>
                <a:ea typeface="宋体" panose="02010600030101010101" pitchFamily="2" charset="-122"/>
              </a:rPr>
              <a:t>核矩阵对角线元素平均值 </a:t>
            </a:r>
            <a:r>
              <a:rPr lang="en-US" altLang="zh-CN" sz="2800" dirty="0">
                <a:solidFill>
                  <a:srgbClr val="FF0000"/>
                </a:solidFill>
                <a:latin typeface="Arial" panose="020B0604020202020204" pitchFamily="34" charset="0"/>
                <a:ea typeface="宋体" panose="02010600030101010101" pitchFamily="2" charset="-122"/>
              </a:rPr>
              <a:t>- </a:t>
            </a:r>
            <a:r>
              <a:rPr lang="zh-CN" altLang="en-US" sz="2800" dirty="0">
                <a:solidFill>
                  <a:srgbClr val="FF0000"/>
                </a:solidFill>
                <a:latin typeface="Arial" panose="020B0604020202020204" pitchFamily="34" charset="0"/>
                <a:ea typeface="宋体" panose="02010600030101010101" pitchFamily="2" charset="-122"/>
              </a:rPr>
              <a:t>全体元素平均值</a:t>
            </a:r>
          </a:p>
        </p:txBody>
      </p:sp>
      <p:sp>
        <p:nvSpPr>
          <p:cNvPr id="10" name="Rectangle 2"/>
          <p:cNvSpPr txBox="1">
            <a:spLocks noChangeArrowheads="1"/>
          </p:cNvSpPr>
          <p:nvPr/>
        </p:nvSpPr>
        <p:spPr>
          <a:xfrm>
            <a:off x="549661" y="381916"/>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1"/>
                </a:solidFill>
                <a:latin typeface="+mj-lt"/>
                <a:ea typeface="黑体" pitchFamily="2" charset="-122"/>
                <a:cs typeface="+mj-cs"/>
              </a:defRPr>
            </a:lvl1pPr>
          </a:lstStyle>
          <a:p>
            <a:r>
              <a:rPr lang="zh-CN" altLang="en-US" sz="3600" dirty="0">
                <a:latin typeface="微软雅黑" panose="020B0503020204020204" pitchFamily="34" charset="-122"/>
                <a:ea typeface="微软雅黑" panose="020B0503020204020204" pitchFamily="34" charset="-122"/>
              </a:rPr>
              <a:t>核方法的基础算法</a:t>
            </a:r>
            <a:endParaRPr lang="zh-CN" altLang="en-US" sz="3600" dirty="0"/>
          </a:p>
        </p:txBody>
      </p:sp>
      <p:sp>
        <p:nvSpPr>
          <p:cNvPr id="11" name="Rectangle 7"/>
          <p:cNvSpPr>
            <a:spLocks noChangeArrowheads="1"/>
          </p:cNvSpPr>
          <p:nvPr/>
        </p:nvSpPr>
        <p:spPr bwMode="auto">
          <a:xfrm>
            <a:off x="549661" y="1499156"/>
            <a:ext cx="8229600"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82880" indent="-182880">
              <a:buClr>
                <a:srgbClr val="002060"/>
              </a:buClr>
              <a:buSzPct val="80000"/>
              <a:buNone/>
            </a:pPr>
            <a:r>
              <a:rPr lang="zh-CN" altLang="en-US" sz="2800" dirty="0">
                <a:solidFill>
                  <a:srgbClr val="C00000"/>
                </a:solidFill>
                <a:latin typeface="微软雅黑" panose="020B0503020204020204" pitchFamily="34" charset="-122"/>
                <a:ea typeface="微软雅黑" panose="020B0503020204020204" pitchFamily="34" charset="-122"/>
              </a:rPr>
              <a:t>特征方差</a:t>
            </a:r>
            <a:endParaRPr lang="en-US" altLang="zh-CN" sz="2800" b="0" dirty="0">
              <a:latin typeface="Times New Roman" panose="02020603050405020304" pitchFamily="18" charset="0"/>
            </a:endParaRPr>
          </a:p>
        </p:txBody>
      </p:sp>
    </p:spTree>
    <p:extLst>
      <p:ext uri="{BB962C8B-B14F-4D97-AF65-F5344CB8AC3E}">
        <p14:creationId xmlns:p14="http://schemas.microsoft.com/office/powerpoint/2010/main" val="2746081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84"/>
                                        </p:tgtEl>
                                        <p:attrNameLst>
                                          <p:attrName>style.visibility</p:attrName>
                                        </p:attrNameLst>
                                      </p:cBhvr>
                                      <p:to>
                                        <p:strVal val="visible"/>
                                      </p:to>
                                    </p:set>
                                    <p:animEffect transition="in" filter="blinds(horizontal)">
                                      <p:cBhvr>
                                        <p:cTn id="7" dur="500"/>
                                        <p:tgtEl>
                                          <p:spTgt spid="245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87"/>
                                        </p:tgtEl>
                                        <p:attrNameLst>
                                          <p:attrName>style.visibility</p:attrName>
                                        </p:attrNameLst>
                                      </p:cBhvr>
                                      <p:to>
                                        <p:strVal val="visible"/>
                                      </p:to>
                                    </p:set>
                                    <p:animEffect transition="in" filter="blinds(horizontal)">
                                      <p:cBhvr>
                                        <p:cTn id="12" dur="500"/>
                                        <p:tgtEl>
                                          <p:spTgt spid="2458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590"/>
                                        </p:tgtEl>
                                        <p:attrNameLst>
                                          <p:attrName>style.visibility</p:attrName>
                                        </p:attrNameLst>
                                      </p:cBhvr>
                                      <p:to>
                                        <p:strVal val="visible"/>
                                      </p:to>
                                    </p:set>
                                    <p:animEffect transition="in" filter="blinds(horizontal)">
                                      <p:cBhvr>
                                        <p:cTn id="15" dur="500"/>
                                        <p:tgtEl>
                                          <p:spTgt spid="24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032469"/>
            <a:ext cx="8229600" cy="1143001"/>
          </a:xfrm>
        </p:spPr>
        <p:txBody>
          <a:bodyPr>
            <a:normAutofit/>
          </a:bodyPr>
          <a:lstStyle/>
          <a:p>
            <a:pPr marL="182880" indent="-182880">
              <a:spcBef>
                <a:spcPct val="20000"/>
              </a:spcBef>
              <a:buClr>
                <a:srgbClr val="002060"/>
              </a:buClr>
              <a:buSzPct val="80000"/>
            </a:pPr>
            <a:r>
              <a:rPr lang="zh-CN" altLang="en-US" sz="2800" dirty="0">
                <a:solidFill>
                  <a:srgbClr val="C00000"/>
                </a:solidFill>
                <a:latin typeface="微软雅黑" panose="020B0503020204020204" pitchFamily="34" charset="-122"/>
                <a:ea typeface="微软雅黑" panose="020B0503020204020204" pitchFamily="34" charset="-122"/>
                <a:cs typeface="+mn-cs"/>
              </a:rPr>
              <a:t>中心化数据</a:t>
            </a:r>
            <a:r>
              <a:rPr lang="en-US" altLang="zh-CN" sz="2800" dirty="0">
                <a:solidFill>
                  <a:srgbClr val="C00000"/>
                </a:solidFill>
                <a:latin typeface="微软雅黑" panose="020B0503020204020204" pitchFamily="34" charset="-122"/>
                <a:ea typeface="微软雅黑" panose="020B0503020204020204" pitchFamily="34" charset="-122"/>
                <a:cs typeface="+mn-cs"/>
              </a:rPr>
              <a:t>:</a:t>
            </a:r>
            <a:endParaRPr lang="zh-CN" altLang="en-US" sz="2800" dirty="0">
              <a:solidFill>
                <a:srgbClr val="C00000"/>
              </a:solidFill>
              <a:latin typeface="微软雅黑" panose="020B0503020204020204" pitchFamily="34" charset="-122"/>
              <a:ea typeface="微软雅黑" panose="020B0503020204020204" pitchFamily="34" charset="-122"/>
              <a:cs typeface="+mn-cs"/>
            </a:endParaRPr>
          </a:p>
        </p:txBody>
      </p:sp>
      <p:sp>
        <p:nvSpPr>
          <p:cNvPr id="25603" name="Rectangle 3"/>
          <p:cNvSpPr>
            <a:spLocks noChangeArrowheads="1"/>
          </p:cNvSpPr>
          <p:nvPr/>
        </p:nvSpPr>
        <p:spPr bwMode="auto">
          <a:xfrm>
            <a:off x="2411760" y="1412776"/>
            <a:ext cx="6264696"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zh-CN" altLang="en-US" sz="2400" b="0" dirty="0">
                <a:latin typeface="微软雅黑" panose="020B0503020204020204" pitchFamily="34" charset="-122"/>
                <a:ea typeface="微软雅黑" panose="020B0503020204020204" pitchFamily="34" charset="-122"/>
              </a:rPr>
              <a:t>把原点移到质心</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使平均特征值最小化</a:t>
            </a:r>
          </a:p>
          <a:p>
            <a:pPr>
              <a:buFontTx/>
              <a:buNone/>
            </a:pPr>
            <a:endParaRPr lang="en-US" altLang="zh-CN" sz="2800" b="0" dirty="0">
              <a:latin typeface="Times New Roman" panose="02020603050405020304" pitchFamily="18" charset="0"/>
            </a:endParaRPr>
          </a:p>
        </p:txBody>
      </p:sp>
      <p:graphicFrame>
        <p:nvGraphicFramePr>
          <p:cNvPr id="25605" name="Object 5"/>
          <p:cNvGraphicFramePr>
            <a:graphicFrameLocks noChangeAspect="1"/>
          </p:cNvGraphicFramePr>
          <p:nvPr>
            <p:extLst>
              <p:ext uri="{D42A27DB-BD31-4B8C-83A1-F6EECF244321}">
                <p14:modId xmlns:p14="http://schemas.microsoft.com/office/powerpoint/2010/main" val="787051691"/>
              </p:ext>
            </p:extLst>
          </p:nvPr>
        </p:nvGraphicFramePr>
        <p:xfrm>
          <a:off x="549661" y="5421014"/>
          <a:ext cx="8305800" cy="1028700"/>
        </p:xfrm>
        <a:graphic>
          <a:graphicData uri="http://schemas.openxmlformats.org/presentationml/2006/ole">
            <mc:AlternateContent xmlns:mc="http://schemas.openxmlformats.org/markup-compatibility/2006">
              <mc:Choice xmlns:v="urn:schemas-microsoft-com:vml" Requires="v">
                <p:oleObj spid="_x0000_s379041" name="Equation" r:id="rId3" imgW="8305560" imgH="1028520" progId="Equation.DSMT4">
                  <p:embed/>
                </p:oleObj>
              </mc:Choice>
              <mc:Fallback>
                <p:oleObj name="Equation" r:id="rId3" imgW="8305560" imgH="10285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661" y="5421014"/>
                        <a:ext cx="83058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6" name="Rectangle 6"/>
          <p:cNvSpPr>
            <a:spLocks noChangeArrowheads="1"/>
          </p:cNvSpPr>
          <p:nvPr/>
        </p:nvSpPr>
        <p:spPr bwMode="auto">
          <a:xfrm>
            <a:off x="467544" y="2852440"/>
            <a:ext cx="8229600"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zh-CN" altLang="en-US" sz="2400" dirty="0">
                <a:latin typeface="微软雅黑" panose="020B0503020204020204" pitchFamily="34" charset="-122"/>
                <a:ea typeface="微软雅黑" panose="020B0503020204020204" pitchFamily="34" charset="-122"/>
              </a:rPr>
              <a:t>移动后，新的核函数为</a:t>
            </a:r>
          </a:p>
          <a:p>
            <a:pPr>
              <a:buFontTx/>
              <a:buNone/>
            </a:pPr>
            <a:r>
              <a:rPr lang="en-US" altLang="zh-CN" sz="2800" b="0" dirty="0">
                <a:latin typeface="Times New Roman" panose="02020603050405020304" pitchFamily="18" charset="0"/>
              </a:rPr>
              <a:t> </a:t>
            </a:r>
          </a:p>
        </p:txBody>
      </p:sp>
      <p:graphicFrame>
        <p:nvGraphicFramePr>
          <p:cNvPr id="25607" name="Object 7"/>
          <p:cNvGraphicFramePr>
            <a:graphicFrameLocks noChangeAspect="1"/>
          </p:cNvGraphicFramePr>
          <p:nvPr>
            <p:extLst>
              <p:ext uri="{D42A27DB-BD31-4B8C-83A1-F6EECF244321}">
                <p14:modId xmlns:p14="http://schemas.microsoft.com/office/powerpoint/2010/main" val="3946361465"/>
              </p:ext>
            </p:extLst>
          </p:nvPr>
        </p:nvGraphicFramePr>
        <p:xfrm>
          <a:off x="510054" y="3460452"/>
          <a:ext cx="6642100" cy="1866900"/>
        </p:xfrm>
        <a:graphic>
          <a:graphicData uri="http://schemas.openxmlformats.org/presentationml/2006/ole">
            <mc:AlternateContent xmlns:mc="http://schemas.openxmlformats.org/markup-compatibility/2006">
              <mc:Choice xmlns:v="urn:schemas-microsoft-com:vml" Requires="v">
                <p:oleObj spid="_x0000_s379042" name="Equation" r:id="rId5" imgW="6642000" imgH="1866600" progId="Equation.DSMT4">
                  <p:embed/>
                </p:oleObj>
              </mc:Choice>
              <mc:Fallback>
                <p:oleObj name="Equation" r:id="rId5" imgW="6642000" imgH="1866600" progId="Equation.DSMT4">
                  <p:embed/>
                  <p:pic>
                    <p:nvPicPr>
                      <p:cNvPr id="0" name=""/>
                      <p:cNvPicPr>
                        <a:picLocks noChangeAspect="1" noChangeArrowheads="1"/>
                      </p:cNvPicPr>
                      <p:nvPr/>
                    </p:nvPicPr>
                    <p:blipFill>
                      <a:blip r:embed="rId6"/>
                      <a:srcRect/>
                      <a:stretch>
                        <a:fillRect/>
                      </a:stretch>
                    </p:blipFill>
                    <p:spPr bwMode="auto">
                      <a:xfrm>
                        <a:off x="510054" y="3460452"/>
                        <a:ext cx="66421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8" name="Object 8"/>
          <p:cNvGraphicFramePr>
            <a:graphicFrameLocks noChangeAspect="1"/>
          </p:cNvGraphicFramePr>
          <p:nvPr>
            <p:extLst>
              <p:ext uri="{D42A27DB-BD31-4B8C-83A1-F6EECF244321}">
                <p14:modId xmlns:p14="http://schemas.microsoft.com/office/powerpoint/2010/main" val="1243999795"/>
              </p:ext>
            </p:extLst>
          </p:nvPr>
        </p:nvGraphicFramePr>
        <p:xfrm>
          <a:off x="801688" y="1988840"/>
          <a:ext cx="5270500" cy="977900"/>
        </p:xfrm>
        <a:graphic>
          <a:graphicData uri="http://schemas.openxmlformats.org/presentationml/2006/ole">
            <mc:AlternateContent xmlns:mc="http://schemas.openxmlformats.org/markup-compatibility/2006">
              <mc:Choice xmlns:v="urn:schemas-microsoft-com:vml" Requires="v">
                <p:oleObj spid="_x0000_s379043" name="Equation" r:id="rId7" imgW="5270400" imgH="977760" progId="Equation.DSMT4">
                  <p:embed/>
                </p:oleObj>
              </mc:Choice>
              <mc:Fallback>
                <p:oleObj name="Equation" r:id="rId7" imgW="5270400" imgH="9777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1688" y="1988840"/>
                        <a:ext cx="52705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
          <p:cNvSpPr txBox="1">
            <a:spLocks noChangeArrowheads="1"/>
          </p:cNvSpPr>
          <p:nvPr/>
        </p:nvSpPr>
        <p:spPr>
          <a:xfrm>
            <a:off x="549661" y="381916"/>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1"/>
                </a:solidFill>
                <a:latin typeface="+mj-lt"/>
                <a:ea typeface="黑体" pitchFamily="2" charset="-122"/>
                <a:cs typeface="+mj-cs"/>
              </a:defRPr>
            </a:lvl1pPr>
          </a:lstStyle>
          <a:p>
            <a:r>
              <a:rPr lang="zh-CN" altLang="en-US" sz="3600" dirty="0">
                <a:latin typeface="微软雅黑" panose="020B0503020204020204" pitchFamily="34" charset="-122"/>
                <a:ea typeface="微软雅黑" panose="020B0503020204020204" pitchFamily="34" charset="-122"/>
              </a:rPr>
              <a:t>核方法的基础算法</a:t>
            </a:r>
            <a:endParaRPr lang="zh-CN" altLang="en-US" sz="3600" dirty="0"/>
          </a:p>
        </p:txBody>
      </p:sp>
    </p:spTree>
    <p:extLst>
      <p:ext uri="{BB962C8B-B14F-4D97-AF65-F5344CB8AC3E}">
        <p14:creationId xmlns:p14="http://schemas.microsoft.com/office/powerpoint/2010/main" val="4204711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8"/>
                                        </p:tgtEl>
                                        <p:attrNameLst>
                                          <p:attrName>style.visibility</p:attrName>
                                        </p:attrNameLst>
                                      </p:cBhvr>
                                      <p:to>
                                        <p:strVal val="visible"/>
                                      </p:to>
                                    </p:set>
                                    <p:animEffect transition="in" filter="blinds(horizontal)">
                                      <p:cBhvr>
                                        <p:cTn id="7" dur="500"/>
                                        <p:tgtEl>
                                          <p:spTgt spid="25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blinds(horizontal)">
                                      <p:cBhvr>
                                        <p:cTn id="12" dur="500"/>
                                        <p:tgtEl>
                                          <p:spTgt spid="25606"/>
                                        </p:tgtEl>
                                      </p:cBhvr>
                                    </p:animEffect>
                                  </p:childTnLst>
                                </p:cTn>
                              </p:par>
                              <p:par>
                                <p:cTn id="13" presetID="3" presetClass="entr" presetSubtype="10" fill="hold" nodeType="withEffect">
                                  <p:stCondLst>
                                    <p:cond delay="0"/>
                                  </p:stCondLst>
                                  <p:childTnLst>
                                    <p:set>
                                      <p:cBhvr>
                                        <p:cTn id="14" dur="1" fill="hold">
                                          <p:stCondLst>
                                            <p:cond delay="0"/>
                                          </p:stCondLst>
                                        </p:cTn>
                                        <p:tgtEl>
                                          <p:spTgt spid="25607"/>
                                        </p:tgtEl>
                                        <p:attrNameLst>
                                          <p:attrName>style.visibility</p:attrName>
                                        </p:attrNameLst>
                                      </p:cBhvr>
                                      <p:to>
                                        <p:strVal val="visible"/>
                                      </p:to>
                                    </p:set>
                                    <p:animEffect transition="in" filter="blinds(horizontal)">
                                      <p:cBhvr>
                                        <p:cTn id="15" dur="500"/>
                                        <p:tgtEl>
                                          <p:spTgt spid="256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5605"/>
                                        </p:tgtEl>
                                        <p:attrNameLst>
                                          <p:attrName>style.visibility</p:attrName>
                                        </p:attrNameLst>
                                      </p:cBhvr>
                                      <p:to>
                                        <p:strVal val="visible"/>
                                      </p:to>
                                    </p:set>
                                    <p:animEffect transition="in" filter="blinds(horizontal)">
                                      <p:cBhvr>
                                        <p:cTn id="20"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2396" y="345281"/>
            <a:ext cx="8229600" cy="908050"/>
          </a:xfrm>
        </p:spPr>
        <p:txBody>
          <a:bodyPr/>
          <a:lstStyle/>
          <a:p>
            <a:pPr algn="l"/>
            <a:r>
              <a:rPr lang="zh-CN" altLang="en-US" dirty="0"/>
              <a:t>核方法概述</a:t>
            </a:r>
          </a:p>
        </p:txBody>
      </p:sp>
      <p:sp>
        <p:nvSpPr>
          <p:cNvPr id="5123" name="Rectangle 3"/>
          <p:cNvSpPr>
            <a:spLocks noGrp="1" noChangeArrowheads="1"/>
          </p:cNvSpPr>
          <p:nvPr>
            <p:ph type="body" idx="1"/>
          </p:nvPr>
        </p:nvSpPr>
        <p:spPr>
          <a:xfrm>
            <a:off x="1124828" y="1628800"/>
            <a:ext cx="7335604" cy="4608512"/>
          </a:xfrm>
        </p:spPr>
        <p:txBody>
          <a:bodyPr>
            <a:noAutofit/>
          </a:bodyPr>
          <a:lstStyle/>
          <a:p>
            <a:pPr marL="0" indent="0">
              <a:lnSpc>
                <a:spcPct val="140000"/>
              </a:lnSpc>
              <a:buNone/>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）核函数</a:t>
            </a:r>
            <a:endParaRPr lang="en-US" altLang="zh-CN" dirty="0">
              <a:latin typeface="微软雅黑" panose="020B0503020204020204" pitchFamily="34" charset="-122"/>
              <a:ea typeface="微软雅黑" panose="020B0503020204020204" pitchFamily="34" charset="-122"/>
            </a:endParaRPr>
          </a:p>
          <a:p>
            <a:pPr marL="0" indent="0">
              <a:lnSpc>
                <a:spcPct val="140000"/>
              </a:lnSpc>
              <a:buNone/>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）核矩阵</a:t>
            </a:r>
            <a:endParaRPr lang="en-US" altLang="zh-CN" dirty="0">
              <a:latin typeface="微软雅黑" panose="020B0503020204020204" pitchFamily="34" charset="-122"/>
              <a:ea typeface="微软雅黑" panose="020B0503020204020204" pitchFamily="34" charset="-122"/>
            </a:endParaRPr>
          </a:p>
          <a:p>
            <a:pPr marL="0" indent="0">
              <a:lnSpc>
                <a:spcPct val="140000"/>
              </a:lnSpc>
              <a:buNone/>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）核方法的基础算法</a:t>
            </a:r>
            <a:endParaRPr lang="en-US" altLang="zh-CN" dirty="0">
              <a:latin typeface="微软雅黑" panose="020B0503020204020204" pitchFamily="34" charset="-122"/>
              <a:ea typeface="微软雅黑" panose="020B0503020204020204" pitchFamily="34" charset="-122"/>
            </a:endParaRPr>
          </a:p>
          <a:p>
            <a:pPr marL="0" indent="0">
              <a:lnSpc>
                <a:spcPct val="140000"/>
              </a:lnSpc>
              <a:buNone/>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）核方法举例</a:t>
            </a:r>
            <a:endParaRPr lang="en-US" altLang="zh-CN" dirty="0">
              <a:latin typeface="微软雅黑" panose="020B0503020204020204" pitchFamily="34" charset="-122"/>
              <a:ea typeface="微软雅黑" panose="020B0503020204020204" pitchFamily="34" charset="-122"/>
            </a:endParaRPr>
          </a:p>
          <a:p>
            <a:pPr marL="0" indent="0">
              <a:lnSpc>
                <a:spcPct val="140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solidFill>
                  <a:srgbClr val="C00000"/>
                </a:solidFill>
                <a:latin typeface="微软雅黑" panose="020B0503020204020204" pitchFamily="34" charset="-122"/>
                <a:ea typeface="微软雅黑" panose="020B0503020204020204" pitchFamily="34" charset="-122"/>
              </a:rPr>
              <a:t>距离分类器</a:t>
            </a:r>
            <a:endParaRPr lang="en-US" altLang="zh-CN" sz="2400" dirty="0">
              <a:solidFill>
                <a:srgbClr val="C00000"/>
              </a:solidFill>
              <a:latin typeface="微软雅黑" panose="020B0503020204020204" pitchFamily="34" charset="-122"/>
              <a:ea typeface="微软雅黑" panose="020B0503020204020204" pitchFamily="34" charset="-122"/>
            </a:endParaRPr>
          </a:p>
          <a:p>
            <a:pPr marL="0" indent="0">
              <a:lnSpc>
                <a:spcPct val="140000"/>
              </a:lnSpc>
              <a:buNone/>
            </a:pPr>
            <a:r>
              <a:rPr lang="en-US" altLang="zh-CN" sz="2400" dirty="0">
                <a:solidFill>
                  <a:srgbClr val="C00000"/>
                </a:solidFill>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核</a:t>
            </a:r>
            <a:r>
              <a:rPr lang="en-US" altLang="zh-CN" sz="2400" dirty="0">
                <a:latin typeface="微软雅黑" panose="020B0503020204020204" pitchFamily="34" charset="-122"/>
                <a:ea typeface="微软雅黑" panose="020B0503020204020204" pitchFamily="34" charset="-122"/>
              </a:rPr>
              <a:t>PCA</a:t>
            </a:r>
          </a:p>
          <a:p>
            <a:pPr marL="0" indent="0">
              <a:lnSpc>
                <a:spcPct val="140000"/>
              </a:lnSpc>
              <a:buNone/>
            </a:pPr>
            <a:r>
              <a:rPr lang="en-US" altLang="zh-CN" sz="2400" dirty="0">
                <a:solidFill>
                  <a:srgbClr val="C00000"/>
                </a:solidFill>
                <a:latin typeface="微软雅黑" panose="020B0503020204020204" pitchFamily="34" charset="-122"/>
                <a:ea typeface="微软雅黑" panose="020B0503020204020204" pitchFamily="34" charset="-122"/>
              </a:rPr>
              <a:t>	    </a:t>
            </a:r>
            <a:r>
              <a:rPr lang="zh-CN" altLang="en-US" sz="2400" dirty="0">
                <a:solidFill>
                  <a:srgbClr val="C00000"/>
                </a:solidFill>
                <a:latin typeface="微软雅黑" panose="020B0503020204020204" pitchFamily="34" charset="-122"/>
                <a:ea typeface="微软雅黑" panose="020B0503020204020204" pitchFamily="34" charset="-122"/>
              </a:rPr>
              <a:t>非线性</a:t>
            </a:r>
            <a:r>
              <a:rPr lang="en-US" altLang="zh-CN" sz="2400" dirty="0">
                <a:solidFill>
                  <a:srgbClr val="C00000"/>
                </a:solidFill>
                <a:latin typeface="微软雅黑" panose="020B0503020204020204" pitchFamily="34" charset="-122"/>
                <a:ea typeface="微软雅黑" panose="020B0503020204020204" pitchFamily="34" charset="-122"/>
              </a:rPr>
              <a:t>SVM</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Object 8"/>
          <p:cNvGraphicFramePr>
            <a:graphicFrameLocks noChangeAspect="1"/>
          </p:cNvGraphicFramePr>
          <p:nvPr>
            <p:extLst>
              <p:ext uri="{D42A27DB-BD31-4B8C-83A1-F6EECF244321}">
                <p14:modId xmlns:p14="http://schemas.microsoft.com/office/powerpoint/2010/main" val="774193600"/>
              </p:ext>
            </p:extLst>
          </p:nvPr>
        </p:nvGraphicFramePr>
        <p:xfrm>
          <a:off x="3851920" y="1052736"/>
          <a:ext cx="4429267" cy="1371739"/>
        </p:xfrm>
        <a:graphic>
          <a:graphicData uri="http://schemas.openxmlformats.org/presentationml/2006/ole">
            <mc:AlternateContent xmlns:mc="http://schemas.openxmlformats.org/markup-compatibility/2006">
              <mc:Choice xmlns:v="urn:schemas-microsoft-com:vml" Requires="v">
                <p:oleObj spid="_x0000_s387124" name="Visio" r:id="rId3" imgW="5349132" imgH="1653716" progId="Visio.Drawing.11">
                  <p:embed/>
                </p:oleObj>
              </mc:Choice>
              <mc:Fallback>
                <p:oleObj name="Visio" r:id="rId3" imgW="5349132" imgH="1653716" progId="Visio.Drawing.11">
                  <p:embed/>
                  <p:pic>
                    <p:nvPicPr>
                      <p:cNvPr id="0" name=""/>
                      <p:cNvPicPr>
                        <a:picLocks noChangeAspect="1" noChangeArrowheads="1"/>
                      </p:cNvPicPr>
                      <p:nvPr/>
                    </p:nvPicPr>
                    <p:blipFill>
                      <a:blip r:embed="rId4"/>
                      <a:srcRect/>
                      <a:stretch>
                        <a:fillRect/>
                      </a:stretch>
                    </p:blipFill>
                    <p:spPr bwMode="auto">
                      <a:xfrm>
                        <a:off x="3851920" y="1052736"/>
                        <a:ext cx="4429267" cy="137173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38670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xfrm>
            <a:off x="457200" y="188640"/>
            <a:ext cx="8229600" cy="990600"/>
          </a:xfrm>
        </p:spPr>
        <p:txBody>
          <a:bodyPr/>
          <a:lstStyle/>
          <a:p>
            <a:pPr algn="l"/>
            <a:r>
              <a:rPr lang="zh-CN" altLang="en-US" dirty="0">
                <a:latin typeface="Times New Roman" panose="02020603050405020304" pitchFamily="18" charset="0"/>
                <a:cs typeface="Times New Roman" panose="02020603050405020304" pitchFamily="18" charset="0"/>
              </a:rPr>
              <a:t>距离分类器</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0760" name="Rectangle 40"/>
          <p:cNvSpPr>
            <a:spLocks noChangeArrowheads="1"/>
          </p:cNvSpPr>
          <p:nvPr/>
        </p:nvSpPr>
        <p:spPr bwMode="auto">
          <a:xfrm>
            <a:off x="323528" y="1052760"/>
            <a:ext cx="6792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将训练集</a:t>
            </a:r>
            <a:r>
              <a:rPr lang="en-US" altLang="zh-CN" sz="2400" b="0" i="1" dirty="0">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b="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划分为两个正例、负例子集： </a:t>
            </a:r>
            <a:r>
              <a:rPr lang="en-US" altLang="zh-CN" sz="2400" b="0" i="1" dirty="0">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b="0" dirty="0">
                <a:latin typeface="Times New Roman" panose="02020603050405020304" pitchFamily="18" charset="0"/>
                <a:ea typeface="黑体" panose="02010609060101010101" pitchFamily="49" charset="-122"/>
                <a:cs typeface="Times New Roman" panose="02020603050405020304" pitchFamily="18" charset="0"/>
              </a:rPr>
              <a:t>_</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0" baseline="-25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i="1" dirty="0">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b="0" baseline="-250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0761" name="Rectangle 41"/>
          <p:cNvSpPr>
            <a:spLocks noChangeArrowheads="1"/>
          </p:cNvSpPr>
          <p:nvPr/>
        </p:nvSpPr>
        <p:spPr bwMode="auto">
          <a:xfrm>
            <a:off x="323850" y="1557585"/>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计算测试点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到两子集质心的距离：        </a:t>
            </a:r>
          </a:p>
        </p:txBody>
      </p:sp>
      <p:graphicFrame>
        <p:nvGraphicFramePr>
          <p:cNvPr id="30762" name="Object 42"/>
          <p:cNvGraphicFramePr>
            <a:graphicFrameLocks noChangeAspect="1"/>
          </p:cNvGraphicFramePr>
          <p:nvPr>
            <p:extLst>
              <p:ext uri="{D42A27DB-BD31-4B8C-83A1-F6EECF244321}">
                <p14:modId xmlns:p14="http://schemas.microsoft.com/office/powerpoint/2010/main" val="3498082467"/>
              </p:ext>
            </p:extLst>
          </p:nvPr>
        </p:nvGraphicFramePr>
        <p:xfrm>
          <a:off x="971550" y="2133848"/>
          <a:ext cx="2959100" cy="520700"/>
        </p:xfrm>
        <a:graphic>
          <a:graphicData uri="http://schemas.openxmlformats.org/presentationml/2006/ole">
            <mc:AlternateContent xmlns:mc="http://schemas.openxmlformats.org/markup-compatibility/2006">
              <mc:Choice xmlns:v="urn:schemas-microsoft-com:vml" Requires="v">
                <p:oleObj spid="_x0000_s382272" name="Equation" r:id="rId3" imgW="2958840" imgH="520560" progId="Equation.DSMT4">
                  <p:embed/>
                </p:oleObj>
              </mc:Choice>
              <mc:Fallback>
                <p:oleObj name="Equation" r:id="rId3" imgW="2958840" imgH="520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133848"/>
                        <a:ext cx="29591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3" name="Object 43"/>
          <p:cNvGraphicFramePr>
            <a:graphicFrameLocks noChangeAspect="1"/>
          </p:cNvGraphicFramePr>
          <p:nvPr>
            <p:extLst>
              <p:ext uri="{D42A27DB-BD31-4B8C-83A1-F6EECF244321}">
                <p14:modId xmlns:p14="http://schemas.microsoft.com/office/powerpoint/2010/main" val="3361041840"/>
              </p:ext>
            </p:extLst>
          </p:nvPr>
        </p:nvGraphicFramePr>
        <p:xfrm>
          <a:off x="4714818" y="2133848"/>
          <a:ext cx="2959100" cy="520700"/>
        </p:xfrm>
        <a:graphic>
          <a:graphicData uri="http://schemas.openxmlformats.org/presentationml/2006/ole">
            <mc:AlternateContent xmlns:mc="http://schemas.openxmlformats.org/markup-compatibility/2006">
              <mc:Choice xmlns:v="urn:schemas-microsoft-com:vml" Requires="v">
                <p:oleObj spid="_x0000_s382273" name="Equation" r:id="rId5" imgW="2958840" imgH="520560" progId="Equation.DSMT4">
                  <p:embed/>
                </p:oleObj>
              </mc:Choice>
              <mc:Fallback>
                <p:oleObj name="Equation" r:id="rId5" imgW="2958840" imgH="520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4818" y="2133848"/>
                        <a:ext cx="29591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4" name="Rectangle 44"/>
          <p:cNvSpPr>
            <a:spLocks noChangeArrowheads="1"/>
          </p:cNvSpPr>
          <p:nvPr/>
        </p:nvSpPr>
        <p:spPr bwMode="auto">
          <a:xfrm>
            <a:off x="369545" y="2781548"/>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2400" b="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分类规则：        </a:t>
            </a:r>
          </a:p>
        </p:txBody>
      </p:sp>
      <p:graphicFrame>
        <p:nvGraphicFramePr>
          <p:cNvPr id="30766" name="Object 46"/>
          <p:cNvGraphicFramePr>
            <a:graphicFrameLocks noChangeAspect="1"/>
          </p:cNvGraphicFramePr>
          <p:nvPr>
            <p:extLst>
              <p:ext uri="{D42A27DB-BD31-4B8C-83A1-F6EECF244321}">
                <p14:modId xmlns:p14="http://schemas.microsoft.com/office/powerpoint/2010/main" val="3375499986"/>
              </p:ext>
            </p:extLst>
          </p:nvPr>
        </p:nvGraphicFramePr>
        <p:xfrm>
          <a:off x="2339975" y="2710110"/>
          <a:ext cx="6007100" cy="723900"/>
        </p:xfrm>
        <a:graphic>
          <a:graphicData uri="http://schemas.openxmlformats.org/presentationml/2006/ole">
            <mc:AlternateContent xmlns:mc="http://schemas.openxmlformats.org/markup-compatibility/2006">
              <mc:Choice xmlns:v="urn:schemas-microsoft-com:vml" Requires="v">
                <p:oleObj spid="_x0000_s382274" name="Equation" r:id="rId7" imgW="6006960" imgH="723600" progId="Equation.DSMT4">
                  <p:embed/>
                </p:oleObj>
              </mc:Choice>
              <mc:Fallback>
                <p:oleObj name="Equation" r:id="rId7" imgW="6006960" imgH="723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2710110"/>
                        <a:ext cx="60071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7" name="Object 47"/>
          <p:cNvGraphicFramePr>
            <a:graphicFrameLocks noChangeAspect="1"/>
          </p:cNvGraphicFramePr>
          <p:nvPr>
            <p:extLst>
              <p:ext uri="{D42A27DB-BD31-4B8C-83A1-F6EECF244321}">
                <p14:modId xmlns:p14="http://schemas.microsoft.com/office/powerpoint/2010/main" val="260363640"/>
              </p:ext>
            </p:extLst>
          </p:nvPr>
        </p:nvGraphicFramePr>
        <p:xfrm>
          <a:off x="369545" y="3378604"/>
          <a:ext cx="6624290" cy="1058459"/>
        </p:xfrm>
        <a:graphic>
          <a:graphicData uri="http://schemas.openxmlformats.org/presentationml/2006/ole">
            <mc:AlternateContent xmlns:mc="http://schemas.openxmlformats.org/markup-compatibility/2006">
              <mc:Choice xmlns:v="urn:schemas-microsoft-com:vml" Requires="v">
                <p:oleObj spid="_x0000_s382275" name="Equation" r:id="rId9" imgW="7073640" imgH="1130040" progId="Equation.DSMT4">
                  <p:embed/>
                </p:oleObj>
              </mc:Choice>
              <mc:Fallback>
                <p:oleObj name="Equation" r:id="rId9" imgW="7073640" imgH="1130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545" y="3378604"/>
                        <a:ext cx="6624290" cy="1058459"/>
                      </a:xfrm>
                      <a:prstGeom prst="rect">
                        <a:avLst/>
                      </a:prstGeom>
                      <a:noFill/>
                      <a:ln>
                        <a:noFill/>
                      </a:ln>
                      <a:effectLst/>
                    </p:spPr>
                  </p:pic>
                </p:oleObj>
              </mc:Fallback>
            </mc:AlternateContent>
          </a:graphicData>
        </a:graphic>
      </p:graphicFrame>
      <p:graphicFrame>
        <p:nvGraphicFramePr>
          <p:cNvPr id="30768" name="Object 48"/>
          <p:cNvGraphicFramePr>
            <a:graphicFrameLocks noChangeAspect="1"/>
          </p:cNvGraphicFramePr>
          <p:nvPr>
            <p:extLst>
              <p:ext uri="{D42A27DB-BD31-4B8C-83A1-F6EECF244321}">
                <p14:modId xmlns:p14="http://schemas.microsoft.com/office/powerpoint/2010/main" val="988029170"/>
              </p:ext>
            </p:extLst>
          </p:nvPr>
        </p:nvGraphicFramePr>
        <p:xfrm>
          <a:off x="2051720" y="4385741"/>
          <a:ext cx="6264225" cy="1030822"/>
        </p:xfrm>
        <a:graphic>
          <a:graphicData uri="http://schemas.openxmlformats.org/presentationml/2006/ole">
            <mc:AlternateContent xmlns:mc="http://schemas.openxmlformats.org/markup-compatibility/2006">
              <mc:Choice xmlns:v="urn:schemas-microsoft-com:vml" Requires="v">
                <p:oleObj spid="_x0000_s382276" name="Equation" r:id="rId11" imgW="7022880" imgH="1155600" progId="Equation.DSMT4">
                  <p:embed/>
                </p:oleObj>
              </mc:Choice>
              <mc:Fallback>
                <p:oleObj name="Equation" r:id="rId11" imgW="7022880" imgH="1155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720" y="4385741"/>
                        <a:ext cx="6264225" cy="1030822"/>
                      </a:xfrm>
                      <a:prstGeom prst="rect">
                        <a:avLst/>
                      </a:prstGeom>
                      <a:noFill/>
                      <a:ln>
                        <a:noFill/>
                      </a:ln>
                      <a:effectLst/>
                    </p:spPr>
                  </p:pic>
                </p:oleObj>
              </mc:Fallback>
            </mc:AlternateContent>
          </a:graphicData>
        </a:graphic>
      </p:graphicFrame>
      <p:sp>
        <p:nvSpPr>
          <p:cNvPr id="30771" name="Line 51"/>
          <p:cNvSpPr>
            <a:spLocks noChangeShapeType="1"/>
          </p:cNvSpPr>
          <p:nvPr/>
        </p:nvSpPr>
        <p:spPr bwMode="auto">
          <a:xfrm>
            <a:off x="4211638" y="3356992"/>
            <a:ext cx="1584325"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772" name="Line 52"/>
          <p:cNvSpPr>
            <a:spLocks noChangeShapeType="1"/>
          </p:cNvSpPr>
          <p:nvPr/>
        </p:nvSpPr>
        <p:spPr bwMode="auto">
          <a:xfrm flipH="1">
            <a:off x="4140200" y="3356992"/>
            <a:ext cx="576263" cy="358775"/>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773" name="Line 53"/>
          <p:cNvSpPr>
            <a:spLocks noChangeShapeType="1"/>
          </p:cNvSpPr>
          <p:nvPr/>
        </p:nvSpPr>
        <p:spPr bwMode="auto">
          <a:xfrm>
            <a:off x="6372225" y="3356992"/>
            <a:ext cx="1655763"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774" name="Line 54"/>
          <p:cNvSpPr>
            <a:spLocks noChangeShapeType="1"/>
          </p:cNvSpPr>
          <p:nvPr/>
        </p:nvSpPr>
        <p:spPr bwMode="auto">
          <a:xfrm flipH="1">
            <a:off x="7308304" y="3357563"/>
            <a:ext cx="71984" cy="107597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0775" name="Object 55"/>
          <p:cNvGraphicFramePr>
            <a:graphicFrameLocks noChangeAspect="1"/>
          </p:cNvGraphicFramePr>
          <p:nvPr>
            <p:extLst>
              <p:ext uri="{D42A27DB-BD31-4B8C-83A1-F6EECF244321}">
                <p14:modId xmlns:p14="http://schemas.microsoft.com/office/powerpoint/2010/main" val="1582422955"/>
              </p:ext>
            </p:extLst>
          </p:nvPr>
        </p:nvGraphicFramePr>
        <p:xfrm>
          <a:off x="404012" y="5589240"/>
          <a:ext cx="5790356" cy="1039295"/>
        </p:xfrm>
        <a:graphic>
          <a:graphicData uri="http://schemas.openxmlformats.org/presentationml/2006/ole">
            <mc:AlternateContent xmlns:mc="http://schemas.openxmlformats.org/markup-compatibility/2006">
              <mc:Choice xmlns:v="urn:schemas-microsoft-com:vml" Requires="v">
                <p:oleObj spid="_x0000_s382277" name="Equation" r:id="rId13" imgW="6438600" imgH="1155600" progId="Equation.DSMT4">
                  <p:embed/>
                </p:oleObj>
              </mc:Choice>
              <mc:Fallback>
                <p:oleObj name="Equation" r:id="rId13" imgW="6438600" imgH="1155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012" y="5589240"/>
                        <a:ext cx="5790356" cy="1039295"/>
                      </a:xfrm>
                      <a:prstGeom prst="rect">
                        <a:avLst/>
                      </a:prstGeom>
                      <a:noFill/>
                      <a:ln>
                        <a:noFill/>
                      </a:ln>
                      <a:effectLst/>
                    </p:spPr>
                  </p:pic>
                </p:oleObj>
              </mc:Fallback>
            </mc:AlternateContent>
          </a:graphicData>
        </a:graphic>
      </p:graphicFrame>
      <p:sp>
        <p:nvSpPr>
          <p:cNvPr id="30776" name="Line 56"/>
          <p:cNvSpPr>
            <a:spLocks noChangeShapeType="1"/>
          </p:cNvSpPr>
          <p:nvPr/>
        </p:nvSpPr>
        <p:spPr bwMode="auto">
          <a:xfrm>
            <a:off x="2555875" y="4437063"/>
            <a:ext cx="21605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777" name="Line 57"/>
          <p:cNvSpPr>
            <a:spLocks noChangeShapeType="1"/>
          </p:cNvSpPr>
          <p:nvPr/>
        </p:nvSpPr>
        <p:spPr bwMode="auto">
          <a:xfrm>
            <a:off x="3419475" y="5589240"/>
            <a:ext cx="273685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778" name="Rectangle 58"/>
          <p:cNvSpPr>
            <a:spLocks noChangeArrowheads="1"/>
          </p:cNvSpPr>
          <p:nvPr/>
        </p:nvSpPr>
        <p:spPr bwMode="auto">
          <a:xfrm>
            <a:off x="4678363" y="4149725"/>
            <a:ext cx="68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b+</a:t>
            </a:r>
          </a:p>
        </p:txBody>
      </p:sp>
      <p:sp>
        <p:nvSpPr>
          <p:cNvPr id="30779" name="Rectangle 59"/>
          <p:cNvSpPr>
            <a:spLocks noChangeArrowheads="1"/>
          </p:cNvSpPr>
          <p:nvPr/>
        </p:nvSpPr>
        <p:spPr bwMode="auto">
          <a:xfrm>
            <a:off x="5795963" y="5157788"/>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solidFill>
                  <a:srgbClr val="FF0000"/>
                </a:solidFill>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486113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64"/>
                                        </p:tgtEl>
                                        <p:attrNameLst>
                                          <p:attrName>style.visibility</p:attrName>
                                        </p:attrNameLst>
                                      </p:cBhvr>
                                      <p:to>
                                        <p:strVal val="visible"/>
                                      </p:to>
                                    </p:set>
                                    <p:animEffect transition="in" filter="blinds(horizontal)">
                                      <p:cBhvr>
                                        <p:cTn id="7" dur="500"/>
                                        <p:tgtEl>
                                          <p:spTgt spid="30764"/>
                                        </p:tgtEl>
                                      </p:cBhvr>
                                    </p:animEffect>
                                  </p:childTnLst>
                                </p:cTn>
                              </p:par>
                              <p:par>
                                <p:cTn id="8" presetID="3" presetClass="entr" presetSubtype="10" fill="hold" nodeType="withEffect">
                                  <p:stCondLst>
                                    <p:cond delay="0"/>
                                  </p:stCondLst>
                                  <p:childTnLst>
                                    <p:set>
                                      <p:cBhvr>
                                        <p:cTn id="9" dur="1" fill="hold">
                                          <p:stCondLst>
                                            <p:cond delay="0"/>
                                          </p:stCondLst>
                                        </p:cTn>
                                        <p:tgtEl>
                                          <p:spTgt spid="30766"/>
                                        </p:tgtEl>
                                        <p:attrNameLst>
                                          <p:attrName>style.visibility</p:attrName>
                                        </p:attrNameLst>
                                      </p:cBhvr>
                                      <p:to>
                                        <p:strVal val="visible"/>
                                      </p:to>
                                    </p:set>
                                    <p:animEffect transition="in" filter="blinds(horizontal)">
                                      <p:cBhvr>
                                        <p:cTn id="10" dur="500"/>
                                        <p:tgtEl>
                                          <p:spTgt spid="3076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0767"/>
                                        </p:tgtEl>
                                        <p:attrNameLst>
                                          <p:attrName>style.visibility</p:attrName>
                                        </p:attrNameLst>
                                      </p:cBhvr>
                                      <p:to>
                                        <p:strVal val="visible"/>
                                      </p:to>
                                    </p:set>
                                    <p:animEffect transition="in" filter="blinds(horizontal)">
                                      <p:cBhvr>
                                        <p:cTn id="15" dur="500"/>
                                        <p:tgtEl>
                                          <p:spTgt spid="307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771"/>
                                        </p:tgtEl>
                                        <p:attrNameLst>
                                          <p:attrName>style.visibility</p:attrName>
                                        </p:attrNameLst>
                                      </p:cBhvr>
                                      <p:to>
                                        <p:strVal val="visible"/>
                                      </p:to>
                                    </p:set>
                                    <p:animEffect transition="in" filter="blinds(horizontal)">
                                      <p:cBhvr>
                                        <p:cTn id="20" dur="500"/>
                                        <p:tgtEl>
                                          <p:spTgt spid="3077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0772"/>
                                        </p:tgtEl>
                                        <p:attrNameLst>
                                          <p:attrName>style.visibility</p:attrName>
                                        </p:attrNameLst>
                                      </p:cBhvr>
                                      <p:to>
                                        <p:strVal val="visible"/>
                                      </p:to>
                                    </p:set>
                                    <p:animEffect transition="in" filter="blinds(horizontal)">
                                      <p:cBhvr>
                                        <p:cTn id="23" dur="500"/>
                                        <p:tgtEl>
                                          <p:spTgt spid="3077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0773"/>
                                        </p:tgtEl>
                                        <p:attrNameLst>
                                          <p:attrName>style.visibility</p:attrName>
                                        </p:attrNameLst>
                                      </p:cBhvr>
                                      <p:to>
                                        <p:strVal val="visible"/>
                                      </p:to>
                                    </p:set>
                                    <p:animEffect transition="in" filter="blinds(horizontal)">
                                      <p:cBhvr>
                                        <p:cTn id="28" dur="500"/>
                                        <p:tgtEl>
                                          <p:spTgt spid="3077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0774"/>
                                        </p:tgtEl>
                                        <p:attrNameLst>
                                          <p:attrName>style.visibility</p:attrName>
                                        </p:attrNameLst>
                                      </p:cBhvr>
                                      <p:to>
                                        <p:strVal val="visible"/>
                                      </p:to>
                                    </p:set>
                                    <p:animEffect transition="in" filter="blinds(horizontal)">
                                      <p:cBhvr>
                                        <p:cTn id="31" dur="500"/>
                                        <p:tgtEl>
                                          <p:spTgt spid="30774"/>
                                        </p:tgtEl>
                                      </p:cBhvr>
                                    </p:animEffect>
                                  </p:childTnLst>
                                </p:cTn>
                              </p:par>
                              <p:par>
                                <p:cTn id="32" presetID="3" presetClass="entr" presetSubtype="10" fill="hold" nodeType="withEffect">
                                  <p:stCondLst>
                                    <p:cond delay="0"/>
                                  </p:stCondLst>
                                  <p:childTnLst>
                                    <p:set>
                                      <p:cBhvr>
                                        <p:cTn id="33" dur="1" fill="hold">
                                          <p:stCondLst>
                                            <p:cond delay="0"/>
                                          </p:stCondLst>
                                        </p:cTn>
                                        <p:tgtEl>
                                          <p:spTgt spid="30768"/>
                                        </p:tgtEl>
                                        <p:attrNameLst>
                                          <p:attrName>style.visibility</p:attrName>
                                        </p:attrNameLst>
                                      </p:cBhvr>
                                      <p:to>
                                        <p:strVal val="visible"/>
                                      </p:to>
                                    </p:set>
                                    <p:animEffect transition="in" filter="blinds(horizontal)">
                                      <p:cBhvr>
                                        <p:cTn id="34" dur="500"/>
                                        <p:tgtEl>
                                          <p:spTgt spid="307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0776"/>
                                        </p:tgtEl>
                                        <p:attrNameLst>
                                          <p:attrName>style.visibility</p:attrName>
                                        </p:attrNameLst>
                                      </p:cBhvr>
                                      <p:to>
                                        <p:strVal val="visible"/>
                                      </p:to>
                                    </p:set>
                                    <p:animEffect transition="in" filter="blinds(horizontal)">
                                      <p:cBhvr>
                                        <p:cTn id="39" dur="500"/>
                                        <p:tgtEl>
                                          <p:spTgt spid="3077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0778"/>
                                        </p:tgtEl>
                                        <p:attrNameLst>
                                          <p:attrName>style.visibility</p:attrName>
                                        </p:attrNameLst>
                                      </p:cBhvr>
                                      <p:to>
                                        <p:strVal val="visible"/>
                                      </p:to>
                                    </p:set>
                                    <p:animEffect transition="in" filter="blinds(horizontal)">
                                      <p:cBhvr>
                                        <p:cTn id="42" dur="500"/>
                                        <p:tgtEl>
                                          <p:spTgt spid="3077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0777"/>
                                        </p:tgtEl>
                                        <p:attrNameLst>
                                          <p:attrName>style.visibility</p:attrName>
                                        </p:attrNameLst>
                                      </p:cBhvr>
                                      <p:to>
                                        <p:strVal val="visible"/>
                                      </p:to>
                                    </p:set>
                                    <p:animEffect transition="in" filter="blinds(horizontal)">
                                      <p:cBhvr>
                                        <p:cTn id="45" dur="500"/>
                                        <p:tgtEl>
                                          <p:spTgt spid="3077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0779"/>
                                        </p:tgtEl>
                                        <p:attrNameLst>
                                          <p:attrName>style.visibility</p:attrName>
                                        </p:attrNameLst>
                                      </p:cBhvr>
                                      <p:to>
                                        <p:strVal val="visible"/>
                                      </p:to>
                                    </p:set>
                                    <p:animEffect transition="in" filter="blinds(horizontal)">
                                      <p:cBhvr>
                                        <p:cTn id="48" dur="500"/>
                                        <p:tgtEl>
                                          <p:spTgt spid="3077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30775"/>
                                        </p:tgtEl>
                                        <p:attrNameLst>
                                          <p:attrName>style.visibility</p:attrName>
                                        </p:attrNameLst>
                                      </p:cBhvr>
                                      <p:to>
                                        <p:strVal val="visible"/>
                                      </p:to>
                                    </p:set>
                                    <p:animEffect transition="in" filter="blinds(horizontal)">
                                      <p:cBhvr>
                                        <p:cTn id="53" dur="500"/>
                                        <p:tgtEl>
                                          <p:spTgt spid="30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4" grpId="0"/>
      <p:bldP spid="30771" grpId="0" animBg="1"/>
      <p:bldP spid="30772" grpId="0" animBg="1"/>
      <p:bldP spid="30773" grpId="0" animBg="1"/>
      <p:bldP spid="30774" grpId="0" animBg="1"/>
      <p:bldP spid="30776" grpId="0" animBg="1"/>
      <p:bldP spid="30777" grpId="0" animBg="1"/>
      <p:bldP spid="30778" grpId="0"/>
      <p:bldP spid="307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260648"/>
            <a:ext cx="8229600" cy="990600"/>
          </a:xfrm>
        </p:spPr>
        <p:txBody>
          <a:bodyPr/>
          <a:lstStyle/>
          <a:p>
            <a:pPr algn="l" eaLnBrk="1" hangingPunct="1"/>
            <a:r>
              <a:rPr lang="zh-CN" altLang="en-US" sz="3600" dirty="0"/>
              <a:t>1最优线性判别函数</a:t>
            </a:r>
            <a:endParaRPr lang="en-US" sz="3600" dirty="0"/>
          </a:p>
        </p:txBody>
      </p:sp>
      <p:sp>
        <p:nvSpPr>
          <p:cNvPr id="2" name="Rectangle 2"/>
          <p:cNvSpPr>
            <a:spLocks noChangeArrowheads="1"/>
          </p:cNvSpPr>
          <p:nvPr/>
        </p:nvSpPr>
        <p:spPr bwMode="auto">
          <a:xfrm>
            <a:off x="1403648" y="47565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1403648" y="49771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1370132" y="4831558"/>
            <a:ext cx="203527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1370132" y="5029996"/>
            <a:ext cx="203527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flipV="1">
            <a:off x="1927154" y="5595877"/>
            <a:ext cx="124470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flipV="1">
            <a:off x="1927154" y="5846702"/>
            <a:ext cx="124470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Rectangle 12"/>
          <p:cNvSpPr>
            <a:spLocks noChangeArrowheads="1"/>
          </p:cNvSpPr>
          <p:nvPr/>
        </p:nvSpPr>
        <p:spPr bwMode="auto">
          <a:xfrm>
            <a:off x="1697147" y="5545853"/>
            <a:ext cx="17749898" cy="78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19" name="组合 18"/>
          <p:cNvGrpSpPr/>
          <p:nvPr/>
        </p:nvGrpSpPr>
        <p:grpSpPr>
          <a:xfrm>
            <a:off x="432777" y="1301272"/>
            <a:ext cx="4027064" cy="5218160"/>
            <a:chOff x="4331553" y="1206693"/>
            <a:chExt cx="4027064" cy="5096432"/>
          </a:xfrm>
        </p:grpSpPr>
        <p:graphicFrame>
          <p:nvGraphicFramePr>
            <p:cNvPr id="3" name="对象 2"/>
            <p:cNvGraphicFramePr>
              <a:graphicFrameLocks noChangeAspect="1"/>
            </p:cNvGraphicFramePr>
            <p:nvPr>
              <p:extLst>
                <p:ext uri="{D42A27DB-BD31-4B8C-83A1-F6EECF244321}">
                  <p14:modId xmlns:p14="http://schemas.microsoft.com/office/powerpoint/2010/main" val="490079670"/>
                </p:ext>
              </p:extLst>
            </p:nvPr>
          </p:nvGraphicFramePr>
          <p:xfrm>
            <a:off x="5033701" y="1807893"/>
            <a:ext cx="2622767" cy="543838"/>
          </p:xfrm>
          <a:graphic>
            <a:graphicData uri="http://schemas.openxmlformats.org/presentationml/2006/ole">
              <mc:AlternateContent xmlns:mc="http://schemas.openxmlformats.org/markup-compatibility/2006">
                <mc:Choice xmlns:v="urn:schemas-microsoft-com:vml" Requires="v">
                  <p:oleObj spid="_x0000_s345466" name="Equation" r:id="rId3" imgW="1066680" imgH="228600" progId="Equation.DSMT4">
                    <p:embed/>
                  </p:oleObj>
                </mc:Choice>
                <mc:Fallback>
                  <p:oleObj name="Equation" r:id="rId3" imgW="1066680" imgH="228600" progId="Equation.DSMT4">
                    <p:embed/>
                    <p:pic>
                      <p:nvPicPr>
                        <p:cNvPr id="0" name="Object 1"/>
                        <p:cNvPicPr>
                          <a:picLocks noChangeAspect="1" noChangeArrowheads="1"/>
                        </p:cNvPicPr>
                        <p:nvPr/>
                      </p:nvPicPr>
                      <p:blipFill>
                        <a:blip r:embed="rId4"/>
                        <a:srcRect/>
                        <a:stretch>
                          <a:fillRect/>
                        </a:stretch>
                      </p:blipFill>
                      <p:spPr bwMode="auto">
                        <a:xfrm>
                          <a:off x="5033701" y="1807893"/>
                          <a:ext cx="2622767" cy="543838"/>
                        </a:xfrm>
                        <a:prstGeom prst="rect">
                          <a:avLst/>
                        </a:prstGeom>
                        <a:noFill/>
                      </p:spPr>
                    </p:pic>
                  </p:oleObj>
                </mc:Fallback>
              </mc:AlternateContent>
            </a:graphicData>
          </a:graphic>
        </p:graphicFrame>
        <p:sp>
          <p:nvSpPr>
            <p:cNvPr id="5" name="矩形 4"/>
            <p:cNvSpPr/>
            <p:nvPr/>
          </p:nvSpPr>
          <p:spPr>
            <a:xfrm>
              <a:off x="4367506" y="1206693"/>
              <a:ext cx="2031325" cy="450895"/>
            </a:xfrm>
            <a:prstGeom prst="rect">
              <a:avLst/>
            </a:prstGeom>
          </p:spPr>
          <p:txBody>
            <a:bodyPr wrap="none">
              <a:spAutoFit/>
            </a:bodyPr>
            <a:lstStyle/>
            <a:p>
              <a:r>
                <a:rPr lang="zh-CN" altLang="zh-CN" sz="2400" dirty="0">
                  <a:solidFill>
                    <a:srgbClr val="C00000"/>
                  </a:solidFill>
                  <a:latin typeface="微软雅黑" panose="020B0503020204020204" pitchFamily="34" charset="-122"/>
                  <a:ea typeface="微软雅黑" panose="020B0503020204020204" pitchFamily="34" charset="-122"/>
                  <a:sym typeface="Arial" pitchFamily="34" charset="0"/>
                </a:rPr>
                <a:t>分类面</a:t>
              </a:r>
              <a:r>
                <a:rPr lang="zh-CN" altLang="en-US" sz="2400" dirty="0">
                  <a:solidFill>
                    <a:srgbClr val="C00000"/>
                  </a:solidFill>
                  <a:latin typeface="微软雅黑" panose="020B0503020204020204" pitchFamily="34" charset="-122"/>
                  <a:ea typeface="微软雅黑" panose="020B0503020204020204" pitchFamily="34" charset="-122"/>
                  <a:sym typeface="Arial" pitchFamily="34" charset="0"/>
                </a:rPr>
                <a:t>方程：</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a:xfrm>
              <a:off x="4331553" y="2511176"/>
              <a:ext cx="4027064" cy="461665"/>
            </a:xfrm>
            <a:prstGeom prst="rect">
              <a:avLst/>
            </a:prstGeom>
          </p:spPr>
          <p:txBody>
            <a:bodyPr wrap="none">
              <a:spAutoFit/>
            </a:bodyPr>
            <a:lstStyle/>
            <a:p>
              <a:r>
                <a:rPr lang="zh-CN" altLang="zh-CN" sz="2400" dirty="0">
                  <a:latin typeface="微软雅黑" panose="020B0503020204020204" pitchFamily="34" charset="-122"/>
                  <a:ea typeface="微软雅黑" panose="020B0503020204020204" pitchFamily="34" charset="-122"/>
                </a:rPr>
                <a:t>样本点</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到分类面的间隔：</a:t>
              </a:r>
            </a:p>
          </p:txBody>
        </p:sp>
        <p:graphicFrame>
          <p:nvGraphicFramePr>
            <p:cNvPr id="8" name="对象 7"/>
            <p:cNvGraphicFramePr>
              <a:graphicFrameLocks noChangeAspect="1"/>
            </p:cNvGraphicFramePr>
            <p:nvPr>
              <p:extLst>
                <p:ext uri="{D42A27DB-BD31-4B8C-83A1-F6EECF244321}">
                  <p14:modId xmlns:p14="http://schemas.microsoft.com/office/powerpoint/2010/main" val="2084759659"/>
                </p:ext>
              </p:extLst>
            </p:nvPr>
          </p:nvGraphicFramePr>
          <p:xfrm>
            <a:off x="5429917" y="2491459"/>
            <a:ext cx="321547" cy="441685"/>
          </p:xfrm>
          <a:graphic>
            <a:graphicData uri="http://schemas.openxmlformats.org/presentationml/2006/ole">
              <mc:AlternateContent xmlns:mc="http://schemas.openxmlformats.org/markup-compatibility/2006">
                <mc:Choice xmlns:v="urn:schemas-microsoft-com:vml" Requires="v">
                  <p:oleObj spid="_x0000_s345467" name="Equation" r:id="rId5" imgW="152334" imgH="190417" progId="Equation.DSMT4">
                    <p:embed/>
                  </p:oleObj>
                </mc:Choice>
                <mc:Fallback>
                  <p:oleObj name="Equation" r:id="rId5" imgW="152334" imgH="190417"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917" y="2491459"/>
                          <a:ext cx="321547" cy="441685"/>
                        </a:xfrm>
                        <a:prstGeom prst="rect">
                          <a:avLst/>
                        </a:prstGeom>
                        <a:noFill/>
                      </p:spPr>
                    </p:pic>
                  </p:oleObj>
                </mc:Fallback>
              </mc:AlternateContent>
            </a:graphicData>
          </a:graphic>
        </p:graphicFrame>
        <p:sp>
          <p:nvSpPr>
            <p:cNvPr id="10" name="矩形 9"/>
            <p:cNvSpPr/>
            <p:nvPr/>
          </p:nvSpPr>
          <p:spPr>
            <a:xfrm>
              <a:off x="4352410" y="3207437"/>
              <a:ext cx="1723549" cy="461665"/>
            </a:xfrm>
            <a:prstGeom prst="rect">
              <a:avLst/>
            </a:prstGeom>
          </p:spPr>
          <p:txBody>
            <a:bodyPr wrap="none">
              <a:spAutoFit/>
            </a:bodyPr>
            <a:lstStyle/>
            <a:p>
              <a:r>
                <a:rPr lang="zh-CN" altLang="zh-CN" sz="2400" dirty="0">
                  <a:solidFill>
                    <a:srgbClr val="C00000"/>
                  </a:solidFill>
                  <a:latin typeface="微软雅黑" panose="020B0503020204020204" pitchFamily="34" charset="-122"/>
                  <a:ea typeface="微软雅黑" panose="020B0503020204020204" pitchFamily="34" charset="-122"/>
                </a:rPr>
                <a:t>函数间隔</a:t>
              </a:r>
              <a:r>
                <a:rPr lang="zh-CN" altLang="en-US" sz="2400" dirty="0">
                  <a:solidFill>
                    <a:srgbClr val="C00000"/>
                  </a:solidFill>
                  <a:latin typeface="微软雅黑" panose="020B0503020204020204" pitchFamily="34" charset="-122"/>
                  <a:ea typeface="微软雅黑" panose="020B0503020204020204" pitchFamily="34" charset="-122"/>
                </a:rPr>
                <a:t>：</a:t>
              </a:r>
            </a:p>
          </p:txBody>
        </p:sp>
        <p:graphicFrame>
          <p:nvGraphicFramePr>
            <p:cNvPr id="12" name="对象 11"/>
            <p:cNvGraphicFramePr>
              <a:graphicFrameLocks noChangeAspect="1"/>
            </p:cNvGraphicFramePr>
            <p:nvPr>
              <p:extLst>
                <p:ext uri="{D42A27DB-BD31-4B8C-83A1-F6EECF244321}">
                  <p14:modId xmlns:p14="http://schemas.microsoft.com/office/powerpoint/2010/main" val="2746548768"/>
                </p:ext>
              </p:extLst>
            </p:nvPr>
          </p:nvGraphicFramePr>
          <p:xfrm>
            <a:off x="5214184" y="3860521"/>
            <a:ext cx="3089056" cy="584516"/>
          </p:xfrm>
          <a:graphic>
            <a:graphicData uri="http://schemas.openxmlformats.org/presentationml/2006/ole">
              <mc:AlternateContent xmlns:mc="http://schemas.openxmlformats.org/markup-compatibility/2006">
                <mc:Choice xmlns:v="urn:schemas-microsoft-com:vml" Requires="v">
                  <p:oleObj spid="_x0000_s345468" name="Equation" r:id="rId7" imgW="1320227" imgH="253890" progId="Equation.DSMT4">
                    <p:embed/>
                  </p:oleObj>
                </mc:Choice>
                <mc:Fallback>
                  <p:oleObj name="Equation" r:id="rId7" imgW="1320227" imgH="25389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4184" y="3860521"/>
                          <a:ext cx="3089056" cy="584516"/>
                        </a:xfrm>
                        <a:prstGeom prst="rect">
                          <a:avLst/>
                        </a:prstGeom>
                        <a:noFill/>
                      </p:spPr>
                    </p:pic>
                  </p:oleObj>
                </mc:Fallback>
              </mc:AlternateContent>
            </a:graphicData>
          </a:graphic>
        </p:graphicFrame>
        <p:sp>
          <p:nvSpPr>
            <p:cNvPr id="14" name="矩形 13"/>
            <p:cNvSpPr/>
            <p:nvPr/>
          </p:nvSpPr>
          <p:spPr>
            <a:xfrm>
              <a:off x="4352410" y="4660970"/>
              <a:ext cx="1723549" cy="461665"/>
            </a:xfrm>
            <a:prstGeom prst="rect">
              <a:avLst/>
            </a:prstGeom>
          </p:spPr>
          <p:txBody>
            <a:bodyPr wrap="none">
              <a:spAutoFit/>
            </a:bodyPr>
            <a:lstStyle/>
            <a:p>
              <a:r>
                <a:rPr lang="zh-CN" altLang="zh-CN" sz="2400" dirty="0">
                  <a:solidFill>
                    <a:srgbClr val="C00000"/>
                  </a:solidFill>
                  <a:latin typeface="微软雅黑" panose="020B0503020204020204" pitchFamily="34" charset="-122"/>
                  <a:ea typeface="微软雅黑" panose="020B0503020204020204" pitchFamily="34" charset="-122"/>
                </a:rPr>
                <a:t>几何间隔</a:t>
              </a:r>
              <a:r>
                <a:rPr lang="zh-CN" altLang="en-US" sz="2400" dirty="0">
                  <a:solidFill>
                    <a:srgbClr val="C00000"/>
                  </a:solidFill>
                  <a:latin typeface="微软雅黑" panose="020B0503020204020204" pitchFamily="34" charset="-122"/>
                  <a:ea typeface="微软雅黑" panose="020B0503020204020204" pitchFamily="34" charset="-122"/>
                </a:rPr>
                <a:t>：</a:t>
              </a:r>
            </a:p>
          </p:txBody>
        </p:sp>
        <p:graphicFrame>
          <p:nvGraphicFramePr>
            <p:cNvPr id="16" name="对象 15"/>
            <p:cNvGraphicFramePr>
              <a:graphicFrameLocks noChangeAspect="1"/>
            </p:cNvGraphicFramePr>
            <p:nvPr>
              <p:extLst>
                <p:ext uri="{D42A27DB-BD31-4B8C-83A1-F6EECF244321}">
                  <p14:modId xmlns:p14="http://schemas.microsoft.com/office/powerpoint/2010/main" val="3702494097"/>
                </p:ext>
              </p:extLst>
            </p:nvPr>
          </p:nvGraphicFramePr>
          <p:xfrm>
            <a:off x="5330850" y="5139217"/>
            <a:ext cx="1434693" cy="1163908"/>
          </p:xfrm>
          <a:graphic>
            <a:graphicData uri="http://schemas.openxmlformats.org/presentationml/2006/ole">
              <mc:AlternateContent xmlns:mc="http://schemas.openxmlformats.org/markup-compatibility/2006">
                <mc:Choice xmlns:v="urn:schemas-microsoft-com:vml" Requires="v">
                  <p:oleObj spid="_x0000_s345469" name="Equation" r:id="rId9" imgW="482391" imgH="393529" progId="Equation.DSMT4">
                    <p:embed/>
                  </p:oleObj>
                </mc:Choice>
                <mc:Fallback>
                  <p:oleObj name="Equation" r:id="rId9" imgW="482391" imgH="39352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0850" y="5139217"/>
                          <a:ext cx="1434693" cy="1163908"/>
                        </a:xfrm>
                        <a:prstGeom prst="rect">
                          <a:avLst/>
                        </a:prstGeom>
                        <a:noFill/>
                      </p:spPr>
                    </p:pic>
                  </p:oleObj>
                </mc:Fallback>
              </mc:AlternateContent>
            </a:graphicData>
          </a:graphic>
        </p:graphicFrame>
      </p:grpSp>
      <p:graphicFrame>
        <p:nvGraphicFramePr>
          <p:cNvPr id="23" name="Object 6"/>
          <p:cNvGraphicFramePr>
            <a:graphicFrameLocks noGrp="1" noChangeAspect="1"/>
          </p:cNvGraphicFramePr>
          <p:nvPr>
            <p:ph sz="quarter" idx="4294967295"/>
            <p:extLst>
              <p:ext uri="{D42A27DB-BD31-4B8C-83A1-F6EECF244321}">
                <p14:modId xmlns:p14="http://schemas.microsoft.com/office/powerpoint/2010/main" val="3436456469"/>
              </p:ext>
            </p:extLst>
          </p:nvPr>
        </p:nvGraphicFramePr>
        <p:xfrm>
          <a:off x="4606507" y="1721386"/>
          <a:ext cx="4349253" cy="3378927"/>
        </p:xfrm>
        <a:graphic>
          <a:graphicData uri="http://schemas.openxmlformats.org/presentationml/2006/ole">
            <mc:AlternateContent xmlns:mc="http://schemas.openxmlformats.org/markup-compatibility/2006">
              <mc:Choice xmlns:v="urn:schemas-microsoft-com:vml" Requires="v">
                <p:oleObj spid="_x0000_s345470" name="Visio" r:id="rId11" imgW="3665258" imgH="2848127" progId="Visio.Drawing.11">
                  <p:embed/>
                </p:oleObj>
              </mc:Choice>
              <mc:Fallback>
                <p:oleObj name="Visio" r:id="rId11" imgW="3665258" imgH="2848127" progId="Visio.Drawing.11">
                  <p:embed/>
                  <p:pic>
                    <p:nvPicPr>
                      <p:cNvPr id="0" name=""/>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6507" y="1721386"/>
                        <a:ext cx="4349253" cy="337892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07403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6"/>
          <p:cNvSpPr>
            <a:spLocks noGrp="1" noChangeArrowheads="1"/>
          </p:cNvSpPr>
          <p:nvPr>
            <p:ph type="body" sz="half" idx="4294967295"/>
          </p:nvPr>
        </p:nvSpPr>
        <p:spPr>
          <a:xfrm>
            <a:off x="-1103262" y="1308585"/>
            <a:ext cx="3194571" cy="576064"/>
          </a:xfrm>
        </p:spPr>
        <p:txBody>
          <a:bodyPr/>
          <a:lstStyle/>
          <a:p>
            <a:pPr marL="0" indent="0" algn="r" eaLnBrk="1" hangingPunct="1">
              <a:buNone/>
            </a:pPr>
            <a:r>
              <a:rPr lang="zh-CN" altLang="en-US" sz="2400" dirty="0">
                <a:latin typeface="微软雅黑" panose="020B0503020204020204" pitchFamily="34" charset="-122"/>
                <a:ea typeface="微软雅黑" panose="020B0503020204020204" pitchFamily="34" charset="-122"/>
              </a:rPr>
              <a:t>原目标函数：</a:t>
            </a:r>
          </a:p>
          <a:p>
            <a:pPr algn="r" eaLnBrk="1" hangingPunct="1"/>
            <a:endParaRPr lang="zh-CN" altLang="en-US" sz="2400" dirty="0">
              <a:latin typeface="微软雅黑" panose="020B0503020204020204" pitchFamily="34" charset="-122"/>
              <a:ea typeface="微软雅黑" panose="020B0503020204020204" pitchFamily="34" charset="-122"/>
            </a:endParaRPr>
          </a:p>
          <a:p>
            <a:pPr algn="r" eaLnBrk="1" hangingPunct="1"/>
            <a:endParaRPr lang="zh-CN" altLang="en-US" sz="2400" dirty="0">
              <a:latin typeface="微软雅黑" panose="020B0503020204020204" pitchFamily="34" charset="-122"/>
              <a:ea typeface="微软雅黑" panose="020B0503020204020204" pitchFamily="34" charset="-122"/>
            </a:endParaRPr>
          </a:p>
        </p:txBody>
      </p:sp>
      <p:sp>
        <p:nvSpPr>
          <p:cNvPr id="28674" name="Rectangle 2"/>
          <p:cNvSpPr>
            <a:spLocks noGrp="1" noChangeArrowheads="1"/>
          </p:cNvSpPr>
          <p:nvPr>
            <p:ph type="title"/>
          </p:nvPr>
        </p:nvSpPr>
        <p:spPr>
          <a:xfrm>
            <a:off x="251520" y="295157"/>
            <a:ext cx="8229600" cy="990600"/>
          </a:xfrm>
        </p:spPr>
        <p:txBody>
          <a:bodyPr>
            <a:normAutofit/>
          </a:bodyPr>
          <a:lstStyle/>
          <a:p>
            <a:r>
              <a:rPr lang="zh-CN" altLang="en-US" sz="3800" dirty="0"/>
              <a:t>非线性</a:t>
            </a:r>
            <a:r>
              <a:rPr lang="en-US" altLang="zh-CN" sz="3800" dirty="0"/>
              <a:t>SVM</a:t>
            </a:r>
            <a:endParaRPr lang="zh-CN" altLang="en-US" sz="3800" dirty="0"/>
          </a:p>
        </p:txBody>
      </p:sp>
      <p:graphicFrame>
        <p:nvGraphicFramePr>
          <p:cNvPr id="28676" name="Object 7"/>
          <p:cNvGraphicFramePr>
            <a:graphicFrameLocks noGrp="1" noChangeAspect="1"/>
          </p:cNvGraphicFramePr>
          <p:nvPr>
            <p:ph idx="1"/>
            <p:extLst>
              <p:ext uri="{D42A27DB-BD31-4B8C-83A1-F6EECF244321}">
                <p14:modId xmlns:p14="http://schemas.microsoft.com/office/powerpoint/2010/main" val="131388380"/>
              </p:ext>
            </p:extLst>
          </p:nvPr>
        </p:nvGraphicFramePr>
        <p:xfrm>
          <a:off x="2091309" y="2033717"/>
          <a:ext cx="5583338" cy="857736"/>
        </p:xfrm>
        <a:graphic>
          <a:graphicData uri="http://schemas.openxmlformats.org/presentationml/2006/ole">
            <mc:AlternateContent xmlns:mc="http://schemas.openxmlformats.org/markup-compatibility/2006">
              <mc:Choice xmlns:v="urn:schemas-microsoft-com:vml" Requires="v">
                <p:oleObj spid="_x0000_s354694" name="Equation" r:id="rId4" imgW="2895480" imgH="444240" progId="Equation.DSMT4">
                  <p:embed/>
                </p:oleObj>
              </mc:Choice>
              <mc:Fallback>
                <p:oleObj name="Equation" r:id="rId4" imgW="2895480" imgH="444240" progId="Equation.DSMT4">
                  <p:embed/>
                  <p:pic>
                    <p:nvPicPr>
                      <p:cNvPr id="0" name=""/>
                      <p:cNvPicPr>
                        <a:picLocks noChangeAspect="1" noChangeArrowheads="1"/>
                      </p:cNvPicPr>
                      <p:nvPr/>
                    </p:nvPicPr>
                    <p:blipFill>
                      <a:blip r:embed="rId5"/>
                      <a:srcRect/>
                      <a:stretch>
                        <a:fillRect/>
                      </a:stretch>
                    </p:blipFill>
                    <p:spPr bwMode="auto">
                      <a:xfrm>
                        <a:off x="2091309" y="2033717"/>
                        <a:ext cx="5583338" cy="857736"/>
                      </a:xfrm>
                      <a:prstGeom prst="rect">
                        <a:avLst/>
                      </a:prstGeom>
                      <a:noFill/>
                      <a:ln>
                        <a:noFill/>
                      </a:ln>
                      <a:effectLst/>
                    </p:spPr>
                  </p:pic>
                </p:oleObj>
              </mc:Fallback>
            </mc:AlternateContent>
          </a:graphicData>
        </a:graphic>
      </p:graphicFrame>
      <p:graphicFrame>
        <p:nvGraphicFramePr>
          <p:cNvPr id="28677" name="Object 4"/>
          <p:cNvGraphicFramePr>
            <a:graphicFrameLocks noGrp="1" noChangeAspect="1"/>
          </p:cNvGraphicFramePr>
          <p:nvPr>
            <p:ph idx="4294967295"/>
            <p:extLst>
              <p:ext uri="{D42A27DB-BD31-4B8C-83A1-F6EECF244321}">
                <p14:modId xmlns:p14="http://schemas.microsoft.com/office/powerpoint/2010/main" val="3414562838"/>
              </p:ext>
            </p:extLst>
          </p:nvPr>
        </p:nvGraphicFramePr>
        <p:xfrm>
          <a:off x="2091309" y="1131401"/>
          <a:ext cx="4217988" cy="828675"/>
        </p:xfrm>
        <a:graphic>
          <a:graphicData uri="http://schemas.openxmlformats.org/presentationml/2006/ole">
            <mc:AlternateContent xmlns:mc="http://schemas.openxmlformats.org/markup-compatibility/2006">
              <mc:Choice xmlns:v="urn:schemas-microsoft-com:vml" Requires="v">
                <p:oleObj spid="_x0000_s354695" name="Equation" r:id="rId6" imgW="2260440" imgH="444240" progId="Equation.DSMT4">
                  <p:embed/>
                </p:oleObj>
              </mc:Choice>
              <mc:Fallback>
                <p:oleObj name="Equation" r:id="rId6" imgW="2260440" imgH="444240" progId="Equation.DSMT4">
                  <p:embed/>
                  <p:pic>
                    <p:nvPicPr>
                      <p:cNvPr id="0" name=""/>
                      <p:cNvPicPr>
                        <a:picLocks noChangeAspect="1" noChangeArrowheads="1"/>
                      </p:cNvPicPr>
                      <p:nvPr/>
                    </p:nvPicPr>
                    <p:blipFill>
                      <a:blip r:embed="rId7"/>
                      <a:srcRect/>
                      <a:stretch>
                        <a:fillRect/>
                      </a:stretch>
                    </p:blipFill>
                    <p:spPr bwMode="auto">
                      <a:xfrm>
                        <a:off x="2091309" y="1131401"/>
                        <a:ext cx="4217988"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8" name="Object 9"/>
          <p:cNvGraphicFramePr>
            <a:graphicFrameLocks noGrp="1" noChangeAspect="1"/>
          </p:cNvGraphicFramePr>
          <p:nvPr>
            <p:ph sz="quarter" idx="4294967295"/>
            <p:extLst>
              <p:ext uri="{D42A27DB-BD31-4B8C-83A1-F6EECF244321}">
                <p14:modId xmlns:p14="http://schemas.microsoft.com/office/powerpoint/2010/main" val="2373288038"/>
              </p:ext>
            </p:extLst>
          </p:nvPr>
        </p:nvGraphicFramePr>
        <p:xfrm>
          <a:off x="6876256" y="3910193"/>
          <a:ext cx="2088232" cy="893714"/>
        </p:xfrm>
        <a:graphic>
          <a:graphicData uri="http://schemas.openxmlformats.org/presentationml/2006/ole">
            <mc:AlternateContent xmlns:mc="http://schemas.openxmlformats.org/markup-compatibility/2006">
              <mc:Choice xmlns:v="urn:schemas-microsoft-com:vml" Requires="v">
                <p:oleObj spid="_x0000_s354696" name="Equation" r:id="rId8" imgW="1104840" imgH="431640" progId="Equation.DSMT4">
                  <p:embed/>
                </p:oleObj>
              </mc:Choice>
              <mc:Fallback>
                <p:oleObj name="Equation" r:id="rId8" imgW="1104840" imgH="431640" progId="Equation.DSMT4">
                  <p:embed/>
                  <p:pic>
                    <p:nvPicPr>
                      <p:cNvPr id="0" name=""/>
                      <p:cNvPicPr>
                        <a:picLocks noChangeAspect="1" noChangeArrowheads="1"/>
                      </p:cNvPicPr>
                      <p:nvPr/>
                    </p:nvPicPr>
                    <p:blipFill>
                      <a:blip r:embed="rId9"/>
                      <a:srcRect/>
                      <a:stretch>
                        <a:fillRect/>
                      </a:stretch>
                    </p:blipFill>
                    <p:spPr bwMode="auto">
                      <a:xfrm>
                        <a:off x="6876256" y="3910193"/>
                        <a:ext cx="2088232" cy="893714"/>
                      </a:xfrm>
                      <a:prstGeom prst="rect">
                        <a:avLst/>
                      </a:prstGeom>
                      <a:noFill/>
                      <a:ln>
                        <a:noFill/>
                      </a:ln>
                      <a:effectLst/>
                    </p:spPr>
                  </p:pic>
                </p:oleObj>
              </mc:Fallback>
            </mc:AlternateContent>
          </a:graphicData>
        </a:graphic>
      </p:graphicFrame>
      <p:graphicFrame>
        <p:nvGraphicFramePr>
          <p:cNvPr id="28679" name="Object 11"/>
          <p:cNvGraphicFramePr>
            <a:graphicFrameLocks noChangeAspect="1"/>
          </p:cNvGraphicFramePr>
          <p:nvPr>
            <p:extLst>
              <p:ext uri="{D42A27DB-BD31-4B8C-83A1-F6EECF244321}">
                <p14:modId xmlns:p14="http://schemas.microsoft.com/office/powerpoint/2010/main" val="483779304"/>
              </p:ext>
            </p:extLst>
          </p:nvPr>
        </p:nvGraphicFramePr>
        <p:xfrm>
          <a:off x="2091309" y="4095577"/>
          <a:ext cx="2664296" cy="522947"/>
        </p:xfrm>
        <a:graphic>
          <a:graphicData uri="http://schemas.openxmlformats.org/presentationml/2006/ole">
            <mc:AlternateContent xmlns:mc="http://schemas.openxmlformats.org/markup-compatibility/2006">
              <mc:Choice xmlns:v="urn:schemas-microsoft-com:vml" Requires="v">
                <p:oleObj spid="_x0000_s354697" name="Equation" r:id="rId10" imgW="1295280" imgH="253800" progId="Equation.DSMT4">
                  <p:embed/>
                </p:oleObj>
              </mc:Choice>
              <mc:Fallback>
                <p:oleObj name="Equation" r:id="rId10" imgW="1295280" imgH="253800" progId="Equation.DSMT4">
                  <p:embed/>
                  <p:pic>
                    <p:nvPicPr>
                      <p:cNvPr id="0" name=""/>
                      <p:cNvPicPr>
                        <a:picLocks noChangeAspect="1" noChangeArrowheads="1"/>
                      </p:cNvPicPr>
                      <p:nvPr/>
                    </p:nvPicPr>
                    <p:blipFill>
                      <a:blip r:embed="rId11"/>
                      <a:srcRect/>
                      <a:stretch>
                        <a:fillRect/>
                      </a:stretch>
                    </p:blipFill>
                    <p:spPr bwMode="auto">
                      <a:xfrm>
                        <a:off x="2091309" y="4095577"/>
                        <a:ext cx="2664296" cy="522947"/>
                      </a:xfrm>
                      <a:prstGeom prst="rect">
                        <a:avLst/>
                      </a:prstGeom>
                      <a:noFill/>
                      <a:ln>
                        <a:noFill/>
                      </a:ln>
                      <a:effectLst/>
                    </p:spPr>
                  </p:pic>
                </p:oleObj>
              </mc:Fallback>
            </mc:AlternateContent>
          </a:graphicData>
        </a:graphic>
      </p:graphicFrame>
      <p:sp>
        <p:nvSpPr>
          <p:cNvPr id="4" name="矩形 3"/>
          <p:cNvSpPr/>
          <p:nvPr/>
        </p:nvSpPr>
        <p:spPr>
          <a:xfrm>
            <a:off x="-942304" y="2273162"/>
            <a:ext cx="3033613" cy="461665"/>
          </a:xfrm>
          <a:prstGeom prst="rect">
            <a:avLst/>
          </a:prstGeom>
        </p:spPr>
        <p:txBody>
          <a:bodyPr wrap="square">
            <a:spAutoFit/>
          </a:bodyPr>
          <a:lstStyle/>
          <a:p>
            <a:pPr lvl="0" algn="r">
              <a:spcBef>
                <a:spcPct val="20000"/>
              </a:spcBef>
              <a:buClr>
                <a:srgbClr val="DDDDDD"/>
              </a:buClr>
              <a:buSzPct val="85000"/>
            </a:pPr>
            <a:r>
              <a:rPr lang="zh-CN" altLang="en-US" sz="2400" dirty="0">
                <a:solidFill>
                  <a:prstClr val="black"/>
                </a:solidFill>
                <a:latin typeface="微软雅黑" panose="020B0503020204020204" pitchFamily="34" charset="-122"/>
                <a:ea typeface="微软雅黑" panose="020B0503020204020204" pitchFamily="34" charset="-122"/>
              </a:rPr>
              <a:t>非线性映射：</a:t>
            </a:r>
          </a:p>
        </p:txBody>
      </p:sp>
      <p:sp>
        <p:nvSpPr>
          <p:cNvPr id="11" name="矩形 10"/>
          <p:cNvSpPr/>
          <p:nvPr/>
        </p:nvSpPr>
        <p:spPr>
          <a:xfrm>
            <a:off x="6835017" y="4695471"/>
            <a:ext cx="2058743" cy="400110"/>
          </a:xfrm>
          <a:prstGeom prst="rect">
            <a:avLst/>
          </a:prstGeom>
        </p:spPr>
        <p:txBody>
          <a:bodyPr wrap="square">
            <a:spAutoFit/>
          </a:bodyPr>
          <a:lstStyle/>
          <a:p>
            <a:pPr lvl="0">
              <a:spcBef>
                <a:spcPct val="20000"/>
              </a:spcBef>
              <a:buClr>
                <a:srgbClr val="DDDDDD"/>
              </a:buClr>
              <a:buSzPct val="85000"/>
            </a:pPr>
            <a:r>
              <a:rPr lang="zh-CN" altLang="en-US" sz="2000" dirty="0">
                <a:solidFill>
                  <a:srgbClr val="0066FF"/>
                </a:solidFill>
                <a:latin typeface="微软雅黑" panose="020B0503020204020204" pitchFamily="34" charset="-122"/>
                <a:ea typeface="微软雅黑" panose="020B0503020204020204" pitchFamily="34" charset="-122"/>
              </a:rPr>
              <a:t>判别面权向量</a:t>
            </a:r>
          </a:p>
        </p:txBody>
      </p:sp>
      <p:sp>
        <p:nvSpPr>
          <p:cNvPr id="12" name="矩形 11"/>
          <p:cNvSpPr/>
          <p:nvPr/>
        </p:nvSpPr>
        <p:spPr>
          <a:xfrm>
            <a:off x="408906" y="4095578"/>
            <a:ext cx="1682403" cy="461665"/>
          </a:xfrm>
          <a:prstGeom prst="rect">
            <a:avLst/>
          </a:prstGeom>
        </p:spPr>
        <p:txBody>
          <a:bodyPr wrap="square">
            <a:spAutoFit/>
          </a:bodyPr>
          <a:lstStyle/>
          <a:p>
            <a:pPr lvl="0" algn="r">
              <a:spcBef>
                <a:spcPct val="20000"/>
              </a:spcBef>
              <a:buClr>
                <a:srgbClr val="DDDDDD"/>
              </a:buClr>
              <a:buSzPct val="85000"/>
            </a:pPr>
            <a:r>
              <a:rPr lang="zh-CN" altLang="en-US" sz="2400" dirty="0">
                <a:solidFill>
                  <a:prstClr val="black"/>
                </a:solidFill>
                <a:latin typeface="微软雅黑" panose="020B0503020204020204" pitchFamily="34" charset="-122"/>
                <a:ea typeface="微软雅黑" panose="020B0503020204020204" pitchFamily="34" charset="-122"/>
              </a:rPr>
              <a:t>判别函数：</a:t>
            </a:r>
          </a:p>
        </p:txBody>
      </p:sp>
      <p:graphicFrame>
        <p:nvGraphicFramePr>
          <p:cNvPr id="14" name="Object 11"/>
          <p:cNvGraphicFramePr>
            <a:graphicFrameLocks noChangeAspect="1"/>
          </p:cNvGraphicFramePr>
          <p:nvPr>
            <p:extLst>
              <p:ext uri="{D42A27DB-BD31-4B8C-83A1-F6EECF244321}">
                <p14:modId xmlns:p14="http://schemas.microsoft.com/office/powerpoint/2010/main" val="2749391843"/>
              </p:ext>
            </p:extLst>
          </p:nvPr>
        </p:nvGraphicFramePr>
        <p:xfrm>
          <a:off x="2806552" y="4692164"/>
          <a:ext cx="3735388" cy="1893887"/>
        </p:xfrm>
        <a:graphic>
          <a:graphicData uri="http://schemas.openxmlformats.org/presentationml/2006/ole">
            <mc:AlternateContent xmlns:mc="http://schemas.openxmlformats.org/markup-compatibility/2006">
              <mc:Choice xmlns:v="urn:schemas-microsoft-com:vml" Requires="v">
                <p:oleObj spid="_x0000_s354698" name="Equation" r:id="rId12" imgW="1752480" imgH="888840" progId="Equation.DSMT4">
                  <p:embed/>
                </p:oleObj>
              </mc:Choice>
              <mc:Fallback>
                <p:oleObj name="Equation" r:id="rId12" imgW="1752480" imgH="888840" progId="Equation.DSMT4">
                  <p:embed/>
                  <p:pic>
                    <p:nvPicPr>
                      <p:cNvPr id="0" name=""/>
                      <p:cNvPicPr>
                        <a:picLocks noChangeAspect="1" noChangeArrowheads="1"/>
                      </p:cNvPicPr>
                      <p:nvPr/>
                    </p:nvPicPr>
                    <p:blipFill>
                      <a:blip r:embed="rId13"/>
                      <a:srcRect/>
                      <a:stretch>
                        <a:fillRect/>
                      </a:stretch>
                    </p:blipFill>
                    <p:spPr bwMode="auto">
                      <a:xfrm>
                        <a:off x="2806552" y="4692164"/>
                        <a:ext cx="3735388" cy="1893887"/>
                      </a:xfrm>
                      <a:prstGeom prst="rect">
                        <a:avLst/>
                      </a:prstGeom>
                      <a:noFill/>
                      <a:ln>
                        <a:noFill/>
                      </a:ln>
                      <a:effectLst/>
                    </p:spPr>
                  </p:pic>
                </p:oleObj>
              </mc:Fallback>
            </mc:AlternateContent>
          </a:graphicData>
        </a:graphic>
      </p:graphicFrame>
      <p:graphicFrame>
        <p:nvGraphicFramePr>
          <p:cNvPr id="16" name="Object 7"/>
          <p:cNvGraphicFramePr>
            <a:graphicFrameLocks noChangeAspect="1"/>
          </p:cNvGraphicFramePr>
          <p:nvPr>
            <p:extLst>
              <p:ext uri="{D42A27DB-BD31-4B8C-83A1-F6EECF244321}">
                <p14:modId xmlns:p14="http://schemas.microsoft.com/office/powerpoint/2010/main" val="854388724"/>
              </p:ext>
            </p:extLst>
          </p:nvPr>
        </p:nvGraphicFramePr>
        <p:xfrm>
          <a:off x="2699792" y="2973885"/>
          <a:ext cx="4111625" cy="862012"/>
        </p:xfrm>
        <a:graphic>
          <a:graphicData uri="http://schemas.openxmlformats.org/presentationml/2006/ole">
            <mc:AlternateContent xmlns:mc="http://schemas.openxmlformats.org/markup-compatibility/2006">
              <mc:Choice xmlns:v="urn:schemas-microsoft-com:vml" Requires="v">
                <p:oleObj spid="_x0000_s354699" name="Equation" r:id="rId14" imgW="2120760" imgH="444240" progId="Equation.DSMT4">
                  <p:embed/>
                </p:oleObj>
              </mc:Choice>
              <mc:Fallback>
                <p:oleObj name="Equation" r:id="rId14" imgW="2120760" imgH="444240" progId="Equation.DSMT4">
                  <p:embed/>
                  <p:pic>
                    <p:nvPicPr>
                      <p:cNvPr id="0" name=""/>
                      <p:cNvPicPr>
                        <a:picLocks noChangeAspect="1" noChangeArrowheads="1"/>
                      </p:cNvPicPr>
                      <p:nvPr/>
                    </p:nvPicPr>
                    <p:blipFill>
                      <a:blip r:embed="rId15"/>
                      <a:srcRect/>
                      <a:stretch>
                        <a:fillRect/>
                      </a:stretch>
                    </p:blipFill>
                    <p:spPr bwMode="auto">
                      <a:xfrm>
                        <a:off x="2699792" y="2973885"/>
                        <a:ext cx="4111625" cy="862012"/>
                      </a:xfrm>
                      <a:prstGeom prst="rect">
                        <a:avLst/>
                      </a:prstGeom>
                      <a:noFill/>
                      <a:ln>
                        <a:noFill/>
                      </a:ln>
                      <a:effectLst/>
                    </p:spPr>
                  </p:pic>
                </p:oleObj>
              </mc:Fallback>
            </mc:AlternateContent>
          </a:graphicData>
        </a:graphic>
      </p:graphicFrame>
      <p:sp>
        <p:nvSpPr>
          <p:cNvPr id="18" name="Line 28"/>
          <p:cNvSpPr>
            <a:spLocks noChangeShapeType="1"/>
          </p:cNvSpPr>
          <p:nvPr/>
        </p:nvSpPr>
        <p:spPr bwMode="auto">
          <a:xfrm flipV="1">
            <a:off x="4860032" y="4365103"/>
            <a:ext cx="1951385" cy="438803"/>
          </a:xfrm>
          <a:prstGeom prst="line">
            <a:avLst/>
          </a:prstGeom>
          <a:noFill/>
          <a:ln w="952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宋体" pitchFamily="2" charset="-122"/>
              <a:cs typeface="Times New Roman" pitchFamily="18" charset="0"/>
            </a:endParaRPr>
          </a:p>
        </p:txBody>
      </p:sp>
      <p:sp>
        <p:nvSpPr>
          <p:cNvPr id="20" name="Line 11"/>
          <p:cNvSpPr>
            <a:spLocks noChangeShapeType="1"/>
          </p:cNvSpPr>
          <p:nvPr/>
        </p:nvSpPr>
        <p:spPr bwMode="auto">
          <a:xfrm>
            <a:off x="3131840" y="5589240"/>
            <a:ext cx="1872208" cy="0"/>
          </a:xfrm>
          <a:prstGeom prst="line">
            <a:avLst/>
          </a:prstGeom>
          <a:noFill/>
          <a:ln w="9525" cmpd="sng">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宋体" pitchFamily="2" charset="-122"/>
              <a:cs typeface="Times New Roman" pitchFamily="18" charset="0"/>
            </a:endParaRPr>
          </a:p>
        </p:txBody>
      </p:sp>
      <p:sp>
        <p:nvSpPr>
          <p:cNvPr id="21" name="Line 11"/>
          <p:cNvSpPr>
            <a:spLocks noChangeShapeType="1"/>
          </p:cNvSpPr>
          <p:nvPr/>
        </p:nvSpPr>
        <p:spPr bwMode="auto">
          <a:xfrm>
            <a:off x="3995936" y="6381328"/>
            <a:ext cx="1008112" cy="0"/>
          </a:xfrm>
          <a:prstGeom prst="line">
            <a:avLst/>
          </a:prstGeom>
          <a:noFill/>
          <a:ln w="9525" cmpd="sng">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宋体" pitchFamily="2" charset="-122"/>
              <a:cs typeface="Times New Roman" pitchFamily="18" charset="0"/>
            </a:endParaRPr>
          </a:p>
        </p:txBody>
      </p:sp>
      <p:sp>
        <p:nvSpPr>
          <p:cNvPr id="22" name="Line 28"/>
          <p:cNvSpPr>
            <a:spLocks noChangeShapeType="1"/>
          </p:cNvSpPr>
          <p:nvPr/>
        </p:nvSpPr>
        <p:spPr bwMode="auto">
          <a:xfrm flipV="1">
            <a:off x="4797302" y="6146642"/>
            <a:ext cx="1951385" cy="438803"/>
          </a:xfrm>
          <a:prstGeom prst="line">
            <a:avLst/>
          </a:prstGeom>
          <a:noFill/>
          <a:ln w="952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宋体" pitchFamily="2" charset="-122"/>
              <a:cs typeface="Times New Roman" pitchFamily="18" charset="0"/>
            </a:endParaRPr>
          </a:p>
        </p:txBody>
      </p:sp>
      <p:sp>
        <p:nvSpPr>
          <p:cNvPr id="23" name="矩形 22"/>
          <p:cNvSpPr/>
          <p:nvPr/>
        </p:nvSpPr>
        <p:spPr>
          <a:xfrm>
            <a:off x="6775920" y="5517232"/>
            <a:ext cx="2058743" cy="1077218"/>
          </a:xfrm>
          <a:prstGeom prst="rect">
            <a:avLst/>
          </a:prstGeom>
          <a:solidFill>
            <a:schemeClr val="bg1"/>
          </a:solidFill>
        </p:spPr>
        <p:txBody>
          <a:bodyPr wrap="square">
            <a:spAutoFit/>
          </a:bodyPr>
          <a:lstStyle/>
          <a:p>
            <a:pPr lvl="0">
              <a:spcBef>
                <a:spcPct val="20000"/>
              </a:spcBef>
              <a:buClr>
                <a:srgbClr val="DDDDDD"/>
              </a:buClr>
              <a:buSzPct val="85000"/>
            </a:pPr>
            <a:r>
              <a:rPr lang="zh-CN" altLang="en-US" sz="2000" dirty="0">
                <a:solidFill>
                  <a:srgbClr val="0066FF"/>
                </a:solidFill>
                <a:latin typeface="微软雅黑" panose="020B0503020204020204" pitchFamily="34" charset="-122"/>
                <a:ea typeface="微软雅黑" panose="020B0503020204020204" pitchFamily="34" charset="-122"/>
              </a:rPr>
              <a:t>不需要计算</a:t>
            </a:r>
            <a:endParaRPr lang="en-US" altLang="zh-CN" sz="2000" dirty="0">
              <a:solidFill>
                <a:srgbClr val="0066FF"/>
              </a:solidFill>
              <a:latin typeface="微软雅黑" panose="020B0503020204020204" pitchFamily="34" charset="-122"/>
              <a:ea typeface="微软雅黑" panose="020B0503020204020204" pitchFamily="34" charset="-122"/>
            </a:endParaRPr>
          </a:p>
          <a:p>
            <a:pPr lvl="0">
              <a:spcBef>
                <a:spcPct val="20000"/>
              </a:spcBef>
              <a:buClr>
                <a:srgbClr val="DDDDDD"/>
              </a:buClr>
              <a:buSzPct val="85000"/>
            </a:pPr>
            <a:r>
              <a:rPr lang="zh-CN" altLang="en-US" sz="2000" dirty="0">
                <a:solidFill>
                  <a:srgbClr val="0066FF"/>
                </a:solidFill>
                <a:latin typeface="微软雅黑" panose="020B0503020204020204" pitchFamily="34" charset="-122"/>
                <a:ea typeface="微软雅黑" panose="020B0503020204020204" pitchFamily="34" charset="-122"/>
              </a:rPr>
              <a:t>但需保留所有支持向量</a:t>
            </a:r>
          </a:p>
        </p:txBody>
      </p:sp>
      <mc:AlternateContent xmlns:mc="http://schemas.openxmlformats.org/markup-compatibility/2006" xmlns:a14="http://schemas.microsoft.com/office/drawing/2010/main">
        <mc:Choice Requires="a14">
          <p:sp>
            <p:nvSpPr>
              <p:cNvPr id="7" name="矩形 6"/>
              <p:cNvSpPr/>
              <p:nvPr/>
            </p:nvSpPr>
            <p:spPr>
              <a:xfrm>
                <a:off x="8043711" y="5517232"/>
                <a:ext cx="8074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rgbClr val="0066FF"/>
                          </a:solidFill>
                          <a:latin typeface="Cambria Math" panose="02040503050406030204" pitchFamily="18" charset="0"/>
                        </a:rPr>
                        <m:t>𝛷</m:t>
                      </m:r>
                      <m:d>
                        <m:dPr>
                          <m:ctrlPr>
                            <a:rPr lang="zh-CN" altLang="en-US" sz="2000" i="1">
                              <a:solidFill>
                                <a:srgbClr val="0066FF"/>
                              </a:solidFill>
                              <a:latin typeface="Cambria Math" panose="02040503050406030204" pitchFamily="18" charset="0"/>
                            </a:rPr>
                          </m:ctrlPr>
                        </m:dPr>
                        <m:e>
                          <m:r>
                            <a:rPr lang="en-US" altLang="zh-CN" sz="2000" b="0" i="1" smtClean="0">
                              <a:solidFill>
                                <a:srgbClr val="0066FF"/>
                              </a:solidFill>
                              <a:latin typeface="Cambria Math" panose="02040503050406030204" pitchFamily="18" charset="0"/>
                            </a:rPr>
                            <m:t>𝑥</m:t>
                          </m:r>
                        </m:e>
                      </m: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8043711" y="5517232"/>
                <a:ext cx="807401" cy="400110"/>
              </a:xfrm>
              <a:prstGeom prst="rect">
                <a:avLst/>
              </a:prstGeom>
              <a:blipFill rotWithShape="0">
                <a:blip r:embed="rId16"/>
                <a:stretch>
                  <a:fillRect/>
                </a:stretch>
              </a:blipFill>
            </p:spPr>
            <p:txBody>
              <a:bodyPr/>
              <a:lstStyle/>
              <a:p>
                <a:r>
                  <a:rPr lang="zh-CN" altLang="en-US">
                    <a:noFill/>
                  </a:rPr>
                  <a:t> </a:t>
                </a:r>
              </a:p>
            </p:txBody>
          </p:sp>
        </mc:Fallback>
      </mc:AlternateContent>
      <p:sp>
        <p:nvSpPr>
          <p:cNvPr id="25" name="Line 11"/>
          <p:cNvSpPr>
            <a:spLocks noChangeShapeType="1"/>
          </p:cNvSpPr>
          <p:nvPr/>
        </p:nvSpPr>
        <p:spPr bwMode="auto">
          <a:xfrm>
            <a:off x="5076056" y="1772815"/>
            <a:ext cx="1152128" cy="1221"/>
          </a:xfrm>
          <a:prstGeom prst="line">
            <a:avLst/>
          </a:prstGeom>
          <a:noFill/>
          <a:ln w="9525" cmpd="sng">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宋体" pitchFamily="2" charset="-122"/>
              <a:cs typeface="Times New Roman" pitchFamily="18" charset="0"/>
            </a:endParaRPr>
          </a:p>
        </p:txBody>
      </p:sp>
      <p:sp>
        <p:nvSpPr>
          <p:cNvPr id="27" name="矩形 26"/>
          <p:cNvSpPr/>
          <p:nvPr/>
        </p:nvSpPr>
        <p:spPr>
          <a:xfrm>
            <a:off x="7014339" y="989225"/>
            <a:ext cx="1960055" cy="400110"/>
          </a:xfrm>
          <a:prstGeom prst="rect">
            <a:avLst/>
          </a:prstGeom>
        </p:spPr>
        <p:txBody>
          <a:bodyPr wrap="square">
            <a:spAutoFit/>
          </a:bodyPr>
          <a:lstStyle/>
          <a:p>
            <a:pPr lvl="0">
              <a:spcBef>
                <a:spcPct val="20000"/>
              </a:spcBef>
              <a:buClr>
                <a:srgbClr val="DDDDDD"/>
              </a:buClr>
              <a:buSzPct val="85000"/>
            </a:pPr>
            <a:r>
              <a:rPr lang="zh-CN" altLang="en-US" sz="2000" dirty="0">
                <a:solidFill>
                  <a:srgbClr val="0066FF"/>
                </a:solidFill>
                <a:latin typeface="微软雅黑" panose="020B0503020204020204" pitchFamily="34" charset="-122"/>
                <a:ea typeface="微软雅黑" panose="020B0503020204020204" pitchFamily="34" charset="-122"/>
              </a:rPr>
              <a:t>内积矩阵</a:t>
            </a:r>
          </a:p>
        </p:txBody>
      </p:sp>
      <p:sp>
        <p:nvSpPr>
          <p:cNvPr id="28" name="矩形 27"/>
          <p:cNvSpPr/>
          <p:nvPr/>
        </p:nvSpPr>
        <p:spPr>
          <a:xfrm>
            <a:off x="7092280" y="2871579"/>
            <a:ext cx="1980802" cy="400110"/>
          </a:xfrm>
          <a:prstGeom prst="rect">
            <a:avLst/>
          </a:prstGeom>
        </p:spPr>
        <p:txBody>
          <a:bodyPr wrap="square">
            <a:spAutoFit/>
          </a:bodyPr>
          <a:lstStyle/>
          <a:p>
            <a:pPr lvl="0">
              <a:spcBef>
                <a:spcPct val="20000"/>
              </a:spcBef>
              <a:buClr>
                <a:srgbClr val="DDDDDD"/>
              </a:buClr>
              <a:buSzPct val="85000"/>
            </a:pPr>
            <a:r>
              <a:rPr lang="zh-CN" altLang="en-US" sz="2000" dirty="0">
                <a:solidFill>
                  <a:srgbClr val="0066FF"/>
                </a:solidFill>
                <a:latin typeface="微软雅黑" panose="020B0503020204020204" pitchFamily="34" charset="-122"/>
                <a:ea typeface="微软雅黑" panose="020B0503020204020204" pitchFamily="34" charset="-122"/>
              </a:rPr>
              <a:t>核矩阵</a:t>
            </a:r>
          </a:p>
        </p:txBody>
      </p:sp>
      <p:sp>
        <p:nvSpPr>
          <p:cNvPr id="29" name="Line 11"/>
          <p:cNvSpPr>
            <a:spLocks noChangeShapeType="1"/>
          </p:cNvSpPr>
          <p:nvPr/>
        </p:nvSpPr>
        <p:spPr bwMode="auto">
          <a:xfrm>
            <a:off x="5076056" y="3645024"/>
            <a:ext cx="1512168" cy="0"/>
          </a:xfrm>
          <a:prstGeom prst="line">
            <a:avLst/>
          </a:prstGeom>
          <a:noFill/>
          <a:ln w="9525" cmpd="sng">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宋体" pitchFamily="2" charset="-122"/>
              <a:cs typeface="Times New Roman" pitchFamily="18" charset="0"/>
            </a:endParaRPr>
          </a:p>
        </p:txBody>
      </p:sp>
      <p:sp>
        <p:nvSpPr>
          <p:cNvPr id="30" name="Line 28"/>
          <p:cNvSpPr>
            <a:spLocks noChangeShapeType="1"/>
          </p:cNvSpPr>
          <p:nvPr/>
        </p:nvSpPr>
        <p:spPr bwMode="auto">
          <a:xfrm flipV="1">
            <a:off x="6277337" y="1471766"/>
            <a:ext cx="1030967" cy="315268"/>
          </a:xfrm>
          <a:prstGeom prst="line">
            <a:avLst/>
          </a:prstGeom>
          <a:noFill/>
          <a:ln w="952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宋体" pitchFamily="2" charset="-122"/>
              <a:cs typeface="Times New Roman" pitchFamily="18" charset="0"/>
            </a:endParaRPr>
          </a:p>
        </p:txBody>
      </p:sp>
      <p:sp>
        <p:nvSpPr>
          <p:cNvPr id="31" name="Line 28"/>
          <p:cNvSpPr>
            <a:spLocks noChangeShapeType="1"/>
          </p:cNvSpPr>
          <p:nvPr/>
        </p:nvSpPr>
        <p:spPr bwMode="auto">
          <a:xfrm flipV="1">
            <a:off x="6775921" y="3420658"/>
            <a:ext cx="820416" cy="224365"/>
          </a:xfrm>
          <a:prstGeom prst="line">
            <a:avLst/>
          </a:prstGeom>
          <a:noFill/>
          <a:ln w="952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624392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260648"/>
            <a:ext cx="8229600" cy="990600"/>
          </a:xfrm>
        </p:spPr>
        <p:txBody>
          <a:bodyPr/>
          <a:lstStyle/>
          <a:p>
            <a:pPr eaLnBrk="1" hangingPunct="1"/>
            <a:r>
              <a:rPr lang="en-US" dirty="0"/>
              <a:t>SVM</a:t>
            </a:r>
            <a:r>
              <a:rPr lang="zh-CN" altLang="en-US" dirty="0"/>
              <a:t>的使用、配置</a:t>
            </a:r>
          </a:p>
        </p:txBody>
      </p:sp>
      <p:sp>
        <p:nvSpPr>
          <p:cNvPr id="180227" name="Rectangle 4"/>
          <p:cNvSpPr>
            <a:spLocks noChangeArrowheads="1"/>
          </p:cNvSpPr>
          <p:nvPr/>
        </p:nvSpPr>
        <p:spPr bwMode="auto">
          <a:xfrm>
            <a:off x="323850" y="1362075"/>
            <a:ext cx="8097838"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800" b="0" dirty="0" err="1"/>
              <a:t>matlab</a:t>
            </a:r>
            <a:r>
              <a:rPr lang="zh-CN" altLang="en-US" sz="2800" b="0" dirty="0"/>
              <a:t>（</a:t>
            </a:r>
            <a:r>
              <a:rPr lang="en-US" sz="2800" b="0" dirty="0"/>
              <a:t>2012a</a:t>
            </a:r>
            <a:r>
              <a:rPr lang="zh-CN" altLang="en-US" sz="2800" b="0" dirty="0"/>
              <a:t>）</a:t>
            </a:r>
            <a:r>
              <a:rPr lang="zh-CN" altLang="en-US" sz="2800" b="0" dirty="0">
                <a:latin typeface="微软雅黑" pitchFamily="34" charset="-122"/>
                <a:ea typeface="微软雅黑" pitchFamily="34" charset="-122"/>
              </a:rPr>
              <a:t>自带函数</a:t>
            </a:r>
            <a:r>
              <a:rPr lang="en-US" sz="2800" b="0" dirty="0" err="1"/>
              <a:t>svmtrain</a:t>
            </a:r>
            <a:r>
              <a:rPr lang="en-US" sz="2800" b="0" dirty="0"/>
              <a:t>  </a:t>
            </a:r>
            <a:r>
              <a:rPr lang="en-US" sz="2800" b="0" dirty="0" err="1"/>
              <a:t>svmclassify</a:t>
            </a:r>
            <a:r>
              <a:rPr lang="zh-CN" altLang="en-US" sz="2800" b="0" dirty="0"/>
              <a:t>：</a:t>
            </a:r>
          </a:p>
          <a:p>
            <a:pPr eaLnBrk="1" hangingPunct="1"/>
            <a:endParaRPr lang="en-US" sz="2400" b="0" dirty="0"/>
          </a:p>
        </p:txBody>
      </p:sp>
      <p:sp>
        <p:nvSpPr>
          <p:cNvPr id="180228" name="Rectangle 8"/>
          <p:cNvSpPr>
            <a:spLocks noChangeArrowheads="1"/>
          </p:cNvSpPr>
          <p:nvPr/>
        </p:nvSpPr>
        <p:spPr bwMode="auto">
          <a:xfrm>
            <a:off x="539750" y="2232025"/>
            <a:ext cx="7204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sz="2400" b="0"/>
              <a:t>SVMStruct = svmtrain(Training,Group,Name,Value)</a:t>
            </a:r>
            <a:r>
              <a:rPr lang="en-US"/>
              <a:t> </a:t>
            </a:r>
          </a:p>
        </p:txBody>
      </p:sp>
      <p:sp>
        <p:nvSpPr>
          <p:cNvPr id="180229" name="Rectangle 9"/>
          <p:cNvSpPr>
            <a:spLocks noChangeArrowheads="1"/>
          </p:cNvSpPr>
          <p:nvPr/>
        </p:nvSpPr>
        <p:spPr bwMode="auto">
          <a:xfrm>
            <a:off x="611188" y="4022080"/>
            <a:ext cx="62967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sz="2400" b="0" dirty="0"/>
              <a:t>Training</a:t>
            </a:r>
            <a:r>
              <a:rPr lang="zh-CN" altLang="en-US" sz="2400" b="0" dirty="0"/>
              <a:t>：</a:t>
            </a:r>
            <a:r>
              <a:rPr lang="zh-CN" altLang="en-US" sz="2400" dirty="0">
                <a:latin typeface="微软雅黑" pitchFamily="34" charset="-122"/>
                <a:ea typeface="微软雅黑" pitchFamily="34" charset="-122"/>
              </a:rPr>
              <a:t>训练样本集合，每行代表一个样本</a:t>
            </a:r>
            <a:r>
              <a:rPr lang="zh-CN" altLang="en-US" sz="2400" dirty="0"/>
              <a:t> </a:t>
            </a:r>
          </a:p>
        </p:txBody>
      </p:sp>
      <p:sp>
        <p:nvSpPr>
          <p:cNvPr id="180230" name="Rectangle 10"/>
          <p:cNvSpPr>
            <a:spLocks noChangeArrowheads="1"/>
          </p:cNvSpPr>
          <p:nvPr/>
        </p:nvSpPr>
        <p:spPr bwMode="auto">
          <a:xfrm>
            <a:off x="684213" y="4529138"/>
            <a:ext cx="5992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sz="2400" b="0" dirty="0"/>
              <a:t>Group</a:t>
            </a:r>
            <a:r>
              <a:rPr lang="zh-CN" altLang="en-US" sz="2400" b="0" dirty="0"/>
              <a:t>：</a:t>
            </a:r>
            <a:r>
              <a:rPr lang="zh-CN" altLang="en-US" sz="2400" dirty="0">
                <a:latin typeface="微软雅黑" pitchFamily="34" charset="-122"/>
                <a:ea typeface="微软雅黑" pitchFamily="34" charset="-122"/>
              </a:rPr>
              <a:t>样本标签，每行代表一个样本标签</a:t>
            </a:r>
            <a:r>
              <a:rPr lang="zh-CN" altLang="en-US" sz="2400" dirty="0"/>
              <a:t> </a:t>
            </a:r>
          </a:p>
        </p:txBody>
      </p:sp>
      <p:sp>
        <p:nvSpPr>
          <p:cNvPr id="180231" name="Rectangle 11"/>
          <p:cNvSpPr>
            <a:spLocks noChangeArrowheads="1"/>
          </p:cNvSpPr>
          <p:nvPr/>
        </p:nvSpPr>
        <p:spPr bwMode="auto">
          <a:xfrm>
            <a:off x="684213" y="5005388"/>
            <a:ext cx="3471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b="0" dirty="0" err="1"/>
              <a:t>Name,Value</a:t>
            </a:r>
            <a:r>
              <a:rPr lang="en-US" sz="2400" b="0" dirty="0"/>
              <a:t> </a:t>
            </a:r>
            <a:r>
              <a:rPr lang="zh-CN" altLang="en-US" sz="2400" b="0" dirty="0"/>
              <a:t>：</a:t>
            </a:r>
            <a:r>
              <a:rPr lang="zh-CN" altLang="en-US" sz="2400" dirty="0">
                <a:latin typeface="微软雅黑" pitchFamily="34" charset="-122"/>
                <a:ea typeface="微软雅黑" pitchFamily="34" charset="-122"/>
              </a:rPr>
              <a:t>参数配置</a:t>
            </a:r>
          </a:p>
        </p:txBody>
      </p:sp>
      <p:sp>
        <p:nvSpPr>
          <p:cNvPr id="180232" name="Rectangle 22"/>
          <p:cNvSpPr>
            <a:spLocks noChangeArrowheads="1"/>
          </p:cNvSpPr>
          <p:nvPr/>
        </p:nvSpPr>
        <p:spPr bwMode="auto">
          <a:xfrm>
            <a:off x="611188" y="2879725"/>
            <a:ext cx="577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sz="2400" b="0"/>
              <a:t>Group = svmclassify(SVMStruct,Sample)</a:t>
            </a:r>
            <a:r>
              <a:rPr lang="en-US"/>
              <a:t> </a:t>
            </a:r>
          </a:p>
        </p:txBody>
      </p:sp>
      <p:sp>
        <p:nvSpPr>
          <p:cNvPr id="180233" name="Rectangle 23"/>
          <p:cNvSpPr>
            <a:spLocks noChangeArrowheads="1"/>
          </p:cNvSpPr>
          <p:nvPr/>
        </p:nvSpPr>
        <p:spPr bwMode="auto">
          <a:xfrm>
            <a:off x="684213" y="55880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0" dirty="0"/>
              <a:t>Sample</a:t>
            </a:r>
            <a:r>
              <a:rPr lang="zh-CN" altLang="en-US" sz="2400" b="0" dirty="0"/>
              <a:t>：</a:t>
            </a:r>
            <a:r>
              <a:rPr lang="zh-CN" altLang="en-US" sz="2400" dirty="0">
                <a:latin typeface="微软雅黑" pitchFamily="34" charset="-122"/>
                <a:ea typeface="微软雅黑" pitchFamily="34" charset="-122"/>
              </a:rPr>
              <a:t>测试样本集合</a:t>
            </a:r>
          </a:p>
        </p:txBody>
      </p:sp>
    </p:spTree>
    <p:extLst>
      <p:ext uri="{BB962C8B-B14F-4D97-AF65-F5344CB8AC3E}">
        <p14:creationId xmlns:p14="http://schemas.microsoft.com/office/powerpoint/2010/main" val="3331113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en-US"/>
              <a:t>SVM</a:t>
            </a:r>
            <a:r>
              <a:rPr lang="zh-CN" altLang="en-US"/>
              <a:t>中的常用核</a:t>
            </a:r>
          </a:p>
        </p:txBody>
      </p:sp>
      <p:sp>
        <p:nvSpPr>
          <p:cNvPr id="178179" name="Rectangle 3"/>
          <p:cNvSpPr>
            <a:spLocks noGrp="1" noChangeArrowheads="1"/>
          </p:cNvSpPr>
          <p:nvPr>
            <p:ph idx="1"/>
          </p:nvPr>
        </p:nvSpPr>
        <p:spPr/>
        <p:txBody>
          <a:bodyPr/>
          <a:lstStyle/>
          <a:p>
            <a:pPr eaLnBrk="1" hangingPunct="1"/>
            <a:r>
              <a:rPr lang="zh-CN" altLang="en-US"/>
              <a:t>多项式</a:t>
            </a:r>
            <a:r>
              <a:rPr lang="en-US"/>
              <a:t>Polynomial</a:t>
            </a:r>
            <a:r>
              <a:rPr lang="zh-CN" altLang="en-US"/>
              <a:t>核</a:t>
            </a:r>
          </a:p>
          <a:p>
            <a:pPr eaLnBrk="1" hangingPunct="1"/>
            <a:endParaRPr lang="zh-CN" altLang="en-US"/>
          </a:p>
          <a:p>
            <a:pPr eaLnBrk="1" hangingPunct="1"/>
            <a:endParaRPr lang="zh-CN" altLang="en-US"/>
          </a:p>
          <a:p>
            <a:pPr eaLnBrk="1" hangingPunct="1"/>
            <a:endParaRPr lang="zh-CN" altLang="en-US"/>
          </a:p>
          <a:p>
            <a:pPr eaLnBrk="1" hangingPunct="1"/>
            <a:endParaRPr lang="zh-CN" altLang="en-US">
              <a:latin typeface="Times New Roman" pitchFamily="18" charset="0"/>
            </a:endParaRPr>
          </a:p>
          <a:p>
            <a:pPr eaLnBrk="1" hangingPunct="1">
              <a:buFont typeface="Wingdings" pitchFamily="2" charset="2"/>
              <a:buNone/>
            </a:pPr>
            <a:endParaRPr lang="en-US">
              <a:latin typeface="Times New Roman" pitchFamily="18" charset="0"/>
            </a:endParaRPr>
          </a:p>
        </p:txBody>
      </p:sp>
      <p:graphicFrame>
        <p:nvGraphicFramePr>
          <p:cNvPr id="178180" name="Object 4"/>
          <p:cNvGraphicFramePr>
            <a:graphicFrameLocks noChangeAspect="1"/>
          </p:cNvGraphicFramePr>
          <p:nvPr/>
        </p:nvGraphicFramePr>
        <p:xfrm>
          <a:off x="1331913" y="2349500"/>
          <a:ext cx="6659562" cy="1130300"/>
        </p:xfrm>
        <a:graphic>
          <a:graphicData uri="http://schemas.openxmlformats.org/presentationml/2006/ole">
            <mc:AlternateContent xmlns:mc="http://schemas.openxmlformats.org/markup-compatibility/2006">
              <mc:Choice xmlns:v="urn:schemas-microsoft-com:vml" Requires="v">
                <p:oleObj spid="_x0000_s358518" r:id="rId3" imgW="3518217" imgH="597217" progId="Equation.DSMT4">
                  <p:embed/>
                </p:oleObj>
              </mc:Choice>
              <mc:Fallback>
                <p:oleObj r:id="rId3" imgW="3518217" imgH="5972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349500"/>
                        <a:ext cx="6659562"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8181" name="Rectangle 6"/>
          <p:cNvSpPr>
            <a:spLocks noChangeArrowheads="1"/>
          </p:cNvSpPr>
          <p:nvPr/>
        </p:nvSpPr>
        <p:spPr bwMode="auto">
          <a:xfrm>
            <a:off x="2339975" y="4097338"/>
            <a:ext cx="2673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dirty="0">
                <a:latin typeface="宋体" pitchFamily="2" charset="-122"/>
                <a:ea typeface="宋体" pitchFamily="2" charset="-122"/>
              </a:rPr>
              <a:t>特征空间维度：</a:t>
            </a:r>
          </a:p>
        </p:txBody>
      </p:sp>
      <p:graphicFrame>
        <p:nvGraphicFramePr>
          <p:cNvPr id="178182" name="Object 6"/>
          <p:cNvGraphicFramePr>
            <a:graphicFrameLocks noChangeAspect="1"/>
          </p:cNvGraphicFramePr>
          <p:nvPr/>
        </p:nvGraphicFramePr>
        <p:xfrm>
          <a:off x="5148263" y="3862388"/>
          <a:ext cx="1181100" cy="1079500"/>
        </p:xfrm>
        <a:graphic>
          <a:graphicData uri="http://schemas.openxmlformats.org/presentationml/2006/ole">
            <mc:AlternateContent xmlns:mc="http://schemas.openxmlformats.org/markup-compatibility/2006">
              <mc:Choice xmlns:v="urn:schemas-microsoft-com:vml" Requires="v">
                <p:oleObj spid="_x0000_s358519" r:id="rId5" imgW="1181930" imgH="1080286" progId="Equation.DSMT4">
                  <p:embed/>
                </p:oleObj>
              </mc:Choice>
              <mc:Fallback>
                <p:oleObj r:id="rId5" imgW="1181930" imgH="108028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3862388"/>
                        <a:ext cx="11811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8183" name="Rectangle 8"/>
          <p:cNvSpPr>
            <a:spLocks noChangeArrowheads="1"/>
          </p:cNvSpPr>
          <p:nvPr/>
        </p:nvSpPr>
        <p:spPr bwMode="auto">
          <a:xfrm>
            <a:off x="2197100" y="5394325"/>
            <a:ext cx="5064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dirty="0">
                <a:latin typeface="Times New Roman" pitchFamily="18" charset="0"/>
                <a:ea typeface="宋体" pitchFamily="2" charset="-122"/>
                <a:cs typeface="Times New Roman" pitchFamily="18" charset="0"/>
              </a:rPr>
              <a:t>增加</a:t>
            </a:r>
            <a:r>
              <a:rPr lang="en-US" sz="2800" dirty="0">
                <a:latin typeface="Times New Roman" pitchFamily="18" charset="0"/>
                <a:ea typeface="宋体" pitchFamily="2" charset="-122"/>
                <a:cs typeface="Times New Roman" pitchFamily="18" charset="0"/>
              </a:rPr>
              <a:t>R</a:t>
            </a:r>
            <a:r>
              <a:rPr lang="zh-CN" altLang="en-US" sz="2800" dirty="0">
                <a:latin typeface="Times New Roman" pitchFamily="18" charset="0"/>
                <a:ea typeface="宋体" pitchFamily="2" charset="-122"/>
                <a:cs typeface="Times New Roman" pitchFamily="18" charset="0"/>
              </a:rPr>
              <a:t>会减小高次多项式的权重</a:t>
            </a:r>
          </a:p>
        </p:txBody>
      </p:sp>
    </p:spTree>
    <p:extLst>
      <p:ext uri="{BB962C8B-B14F-4D97-AF65-F5344CB8AC3E}">
        <p14:creationId xmlns:p14="http://schemas.microsoft.com/office/powerpoint/2010/main" val="3523910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en-US"/>
              <a:t>SVM</a:t>
            </a:r>
            <a:r>
              <a:rPr lang="zh-CN" altLang="en-US"/>
              <a:t>中的常用核</a:t>
            </a:r>
          </a:p>
        </p:txBody>
      </p:sp>
      <p:sp>
        <p:nvSpPr>
          <p:cNvPr id="179203" name="Rectangle 3"/>
          <p:cNvSpPr>
            <a:spLocks noGrp="1" noChangeArrowheads="1"/>
          </p:cNvSpPr>
          <p:nvPr>
            <p:ph idx="1"/>
          </p:nvPr>
        </p:nvSpPr>
        <p:spPr/>
        <p:txBody>
          <a:bodyPr/>
          <a:lstStyle/>
          <a:p>
            <a:pPr eaLnBrk="1" hangingPunct="1"/>
            <a:r>
              <a:rPr lang="en-US" dirty="0"/>
              <a:t>RBF</a:t>
            </a:r>
            <a:r>
              <a:rPr lang="zh-CN" altLang="en-US" dirty="0"/>
              <a:t>核 （径向基核、高斯核）</a:t>
            </a:r>
            <a:endParaRPr lang="zh-CN" altLang="en-US" dirty="0">
              <a:latin typeface="Times New Roman" pitchFamily="18" charset="0"/>
            </a:endParaRPr>
          </a:p>
          <a:p>
            <a:pPr eaLnBrk="1" hangingPunct="1">
              <a:buFont typeface="Wingdings" pitchFamily="2" charset="2"/>
              <a:buNone/>
            </a:pPr>
            <a:endParaRPr lang="en-US" dirty="0">
              <a:latin typeface="Times New Roman" pitchFamily="18" charset="0"/>
            </a:endParaRPr>
          </a:p>
        </p:txBody>
      </p:sp>
      <p:graphicFrame>
        <p:nvGraphicFramePr>
          <p:cNvPr id="179204" name="Object 4"/>
          <p:cNvGraphicFramePr>
            <a:graphicFrameLocks noChangeAspect="1"/>
          </p:cNvGraphicFramePr>
          <p:nvPr/>
        </p:nvGraphicFramePr>
        <p:xfrm>
          <a:off x="1116013" y="2636838"/>
          <a:ext cx="6192837" cy="1000125"/>
        </p:xfrm>
        <a:graphic>
          <a:graphicData uri="http://schemas.openxmlformats.org/presentationml/2006/ole">
            <mc:AlternateContent xmlns:mc="http://schemas.openxmlformats.org/markup-compatibility/2006">
              <mc:Choice xmlns:v="urn:schemas-microsoft-com:vml" Requires="v">
                <p:oleObj spid="_x0000_s359542" r:id="rId3" imgW="4483417" imgH="724217" progId="Equation.DSMT4">
                  <p:embed/>
                </p:oleObj>
              </mc:Choice>
              <mc:Fallback>
                <p:oleObj r:id="rId3" imgW="4483417" imgH="7242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636838"/>
                        <a:ext cx="6192837"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05" name="Rectangle 16"/>
          <p:cNvSpPr>
            <a:spLocks noChangeArrowheads="1"/>
          </p:cNvSpPr>
          <p:nvPr/>
        </p:nvSpPr>
        <p:spPr bwMode="auto">
          <a:xfrm>
            <a:off x="1154113" y="4581525"/>
            <a:ext cx="59554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latin typeface="Times New Roman" pitchFamily="18" charset="0"/>
                <a:ea typeface="宋体" pitchFamily="2" charset="-122"/>
                <a:cs typeface="Times New Roman" pitchFamily="18" charset="0"/>
              </a:rPr>
              <a:t>       </a:t>
            </a:r>
            <a:r>
              <a:rPr lang="zh-CN" altLang="en-US" sz="2400">
                <a:latin typeface="Times New Roman" pitchFamily="18" charset="0"/>
                <a:ea typeface="宋体" pitchFamily="2" charset="-122"/>
                <a:cs typeface="Times New Roman" pitchFamily="18" charset="0"/>
              </a:rPr>
              <a:t>越小，高次特征衰减慢，拟合能力越强</a:t>
            </a:r>
          </a:p>
        </p:txBody>
      </p:sp>
      <p:sp>
        <p:nvSpPr>
          <p:cNvPr id="179206" name="Rectangle 17"/>
          <p:cNvSpPr>
            <a:spLocks noChangeArrowheads="1"/>
          </p:cNvSpPr>
          <p:nvPr/>
        </p:nvSpPr>
        <p:spPr bwMode="auto">
          <a:xfrm>
            <a:off x="1187450" y="3860800"/>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dirty="0">
                <a:latin typeface="Times New Roman" pitchFamily="18" charset="0"/>
                <a:ea typeface="宋体" pitchFamily="2" charset="-122"/>
                <a:cs typeface="Times New Roman" pitchFamily="18" charset="0"/>
              </a:rPr>
              <a:t>特征空间具有无限维度</a:t>
            </a:r>
          </a:p>
        </p:txBody>
      </p:sp>
      <p:graphicFrame>
        <p:nvGraphicFramePr>
          <p:cNvPr id="179207" name="Object 7"/>
          <p:cNvGraphicFramePr>
            <a:graphicFrameLocks noChangeAspect="1"/>
          </p:cNvGraphicFramePr>
          <p:nvPr/>
        </p:nvGraphicFramePr>
        <p:xfrm>
          <a:off x="1331913" y="4643438"/>
          <a:ext cx="360362" cy="298450"/>
        </p:xfrm>
        <a:graphic>
          <a:graphicData uri="http://schemas.openxmlformats.org/presentationml/2006/ole">
            <mc:AlternateContent xmlns:mc="http://schemas.openxmlformats.org/markup-compatibility/2006">
              <mc:Choice xmlns:v="urn:schemas-microsoft-com:vml" Requires="v">
                <p:oleObj spid="_x0000_s359543" r:id="rId5" imgW="292798" imgH="241932" progId="Equation.DSMT4">
                  <p:embed/>
                </p:oleObj>
              </mc:Choice>
              <mc:Fallback>
                <p:oleObj r:id="rId5" imgW="292798" imgH="24193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643438"/>
                        <a:ext cx="360362"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94170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如何使用核函数？</a:t>
            </a:r>
            <a:endParaRPr lang="zh-CN" altLang="en-US" sz="2400"/>
          </a:p>
        </p:txBody>
      </p:sp>
      <p:sp>
        <p:nvSpPr>
          <p:cNvPr id="3" name="内容占位符 2"/>
          <p:cNvSpPr>
            <a:spLocks noGrp="1"/>
          </p:cNvSpPr>
          <p:nvPr>
            <p:ph idx="1"/>
          </p:nvPr>
        </p:nvSpPr>
        <p:spPr/>
        <p:txBody>
          <a:bodyPr>
            <a:normAutofit/>
          </a:bodyPr>
          <a:lstStyle/>
          <a:p>
            <a:pPr marL="0" indent="0">
              <a:lnSpc>
                <a:spcPct val="120000"/>
              </a:lnSpc>
              <a:buNone/>
            </a:pPr>
            <a:r>
              <a:rPr lang="en-US" altLang="zh-CN" sz="2400">
                <a:latin typeface="微软雅黑" panose="020B0503020204020204" pitchFamily="34" charset="-122"/>
                <a:ea typeface="微软雅黑" panose="020B0503020204020204" pitchFamily="34" charset="-122"/>
              </a:rPr>
              <a:t>n</a:t>
            </a:r>
            <a:r>
              <a:rPr lang="zh-CN" altLang="en-US" sz="2400">
                <a:latin typeface="微软雅黑" panose="020B0503020204020204" pitchFamily="34" charset="-122"/>
                <a:ea typeface="微软雅黑" panose="020B0503020204020204" pitchFamily="34" charset="-122"/>
              </a:rPr>
              <a:t>为特征数，</a:t>
            </a:r>
            <a:r>
              <a:rPr lang="en-US" altLang="zh-CN" sz="2400">
                <a:latin typeface="微软雅黑" panose="020B0503020204020204" pitchFamily="34" charset="-122"/>
                <a:ea typeface="微软雅黑" panose="020B0503020204020204" pitchFamily="34" charset="-122"/>
              </a:rPr>
              <a:t>m</a:t>
            </a:r>
            <a:r>
              <a:rPr lang="zh-CN" altLang="en-US" sz="2400">
                <a:latin typeface="微软雅黑" panose="020B0503020204020204" pitchFamily="34" charset="-122"/>
                <a:ea typeface="微软雅黑" panose="020B0503020204020204" pitchFamily="34" charset="-122"/>
              </a:rPr>
              <a:t>为训练样本数。</a:t>
            </a:r>
            <a:endParaRPr lang="en-US" altLang="zh-CN" sz="2400">
              <a:latin typeface="微软雅黑" panose="020B0503020204020204" pitchFamily="34" charset="-122"/>
              <a:ea typeface="微软雅黑" panose="020B0503020204020204" pitchFamily="34" charset="-122"/>
            </a:endParaRPr>
          </a:p>
          <a:p>
            <a:pPr marL="0" indent="0">
              <a:lnSpc>
                <a:spcPct val="120000"/>
              </a:lnSpc>
              <a:buNone/>
            </a:pPr>
            <a:r>
              <a:rPr lang="en-US" altLang="zh-CN" sz="2400">
                <a:solidFill>
                  <a:srgbClr val="FF0000"/>
                </a:solidFill>
                <a:latin typeface="微软雅黑" panose="020B0503020204020204" pitchFamily="34" charset="-122"/>
                <a:ea typeface="微软雅黑" panose="020B0503020204020204" pitchFamily="34" charset="-122"/>
              </a:rPr>
              <a:t>m&lt;&lt;n</a:t>
            </a:r>
            <a:r>
              <a:rPr lang="zh-CN" altLang="en-US" sz="2400">
                <a:solidFill>
                  <a:srgbClr val="FF0000"/>
                </a:solidFill>
                <a:latin typeface="微软雅黑" panose="020B0503020204020204" pitchFamily="34" charset="-122"/>
                <a:ea typeface="微软雅黑" panose="020B0503020204020204" pitchFamily="34" charset="-122"/>
              </a:rPr>
              <a:t>时</a:t>
            </a: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线性</a:t>
            </a:r>
            <a:r>
              <a:rPr lang="en-US" altLang="zh-CN" sz="2400">
                <a:latin typeface="微软雅黑" panose="020B0503020204020204" pitchFamily="34" charset="-122"/>
                <a:ea typeface="微软雅黑" panose="020B0503020204020204" pitchFamily="34" charset="-122"/>
              </a:rPr>
              <a:t>SVM</a:t>
            </a:r>
          </a:p>
          <a:p>
            <a:pPr marL="0" indent="0">
              <a:lnSpc>
                <a:spcPct val="120000"/>
              </a:lnSpc>
              <a:buNone/>
            </a:pPr>
            <a:r>
              <a:rPr lang="en-US" altLang="zh-CN" sz="2400">
                <a:solidFill>
                  <a:srgbClr val="FF0000"/>
                </a:solidFill>
                <a:latin typeface="微软雅黑" panose="020B0503020204020204" pitchFamily="34" charset="-122"/>
                <a:ea typeface="微软雅黑" panose="020B0503020204020204" pitchFamily="34" charset="-122"/>
              </a:rPr>
              <a:t>n</a:t>
            </a:r>
            <a:r>
              <a:rPr lang="zh-CN" altLang="en-US" sz="2400">
                <a:solidFill>
                  <a:srgbClr val="FF0000"/>
                </a:solidFill>
                <a:latin typeface="微软雅黑" panose="020B0503020204020204" pitchFamily="34" charset="-122"/>
                <a:ea typeface="微软雅黑" panose="020B0503020204020204" pitchFamily="34" charset="-122"/>
              </a:rPr>
              <a:t>较小，而且</a:t>
            </a:r>
            <a:r>
              <a:rPr lang="en-US" altLang="zh-CN" sz="2400">
                <a:solidFill>
                  <a:srgbClr val="FF0000"/>
                </a:solidFill>
                <a:latin typeface="微软雅黑" panose="020B0503020204020204" pitchFamily="34" charset="-122"/>
                <a:ea typeface="微软雅黑" panose="020B0503020204020204" pitchFamily="34" charset="-122"/>
              </a:rPr>
              <a:t>m</a:t>
            </a:r>
            <a:r>
              <a:rPr lang="zh-CN" altLang="en-US" sz="2400">
                <a:solidFill>
                  <a:srgbClr val="FF0000"/>
                </a:solidFill>
                <a:latin typeface="微软雅黑" panose="020B0503020204020204" pitchFamily="34" charset="-122"/>
                <a:ea typeface="微软雅黑" panose="020B0503020204020204" pitchFamily="34" charset="-122"/>
              </a:rPr>
              <a:t>大小中等：</a:t>
            </a:r>
            <a:r>
              <a:rPr lang="zh-CN" altLang="en-US" sz="2400">
                <a:latin typeface="微软雅黑" panose="020B0503020204020204" pitchFamily="34" charset="-122"/>
                <a:ea typeface="微软雅黑" panose="020B0503020204020204" pitchFamily="34" charset="-122"/>
              </a:rPr>
              <a:t>例如</a:t>
            </a:r>
            <a:r>
              <a:rPr lang="en-US" altLang="zh-CN" sz="2400">
                <a:latin typeface="微软雅黑" panose="020B0503020204020204" pitchFamily="34" charset="-122"/>
                <a:ea typeface="微软雅黑" panose="020B0503020204020204" pitchFamily="34" charset="-122"/>
              </a:rPr>
              <a:t>n</a:t>
            </a:r>
            <a:r>
              <a:rPr lang="zh-CN" altLang="en-US" sz="2400">
                <a:latin typeface="微软雅黑" panose="020B0503020204020204" pitchFamily="34" charset="-122"/>
                <a:ea typeface="微软雅黑" panose="020B0503020204020204" pitchFamily="34" charset="-122"/>
              </a:rPr>
              <a:t>在 </a:t>
            </a:r>
            <a:r>
              <a:rPr lang="en-US" altLang="zh-CN" sz="2400">
                <a:latin typeface="微软雅黑" panose="020B0503020204020204" pitchFamily="34" charset="-122"/>
                <a:ea typeface="微软雅黑" panose="020B0503020204020204" pitchFamily="34" charset="-122"/>
              </a:rPr>
              <a:t>1-1000 </a:t>
            </a:r>
            <a:r>
              <a:rPr lang="zh-CN" altLang="en-US" sz="2400">
                <a:latin typeface="微软雅黑" panose="020B0503020204020204" pitchFamily="34" charset="-122"/>
                <a:ea typeface="微软雅黑" panose="020B0503020204020204" pitchFamily="34" charset="-122"/>
              </a:rPr>
              <a:t>之间，而</a:t>
            </a:r>
            <a:r>
              <a:rPr lang="en-US" altLang="zh-CN" sz="2400">
                <a:latin typeface="微软雅黑" panose="020B0503020204020204" pitchFamily="34" charset="-122"/>
                <a:ea typeface="微软雅黑" panose="020B0503020204020204" pitchFamily="34" charset="-122"/>
              </a:rPr>
              <a:t>m</a:t>
            </a:r>
            <a:r>
              <a:rPr lang="zh-CN" altLang="en-US" sz="2400">
                <a:latin typeface="微软雅黑" panose="020B0503020204020204" pitchFamily="34" charset="-122"/>
                <a:ea typeface="微软雅黑" panose="020B0503020204020204" pitchFamily="34" charset="-122"/>
              </a:rPr>
              <a:t>在</a:t>
            </a:r>
            <a:r>
              <a:rPr lang="en-US" altLang="zh-CN" sz="2400">
                <a:latin typeface="微软雅黑" panose="020B0503020204020204" pitchFamily="34" charset="-122"/>
                <a:ea typeface="微软雅黑" panose="020B0503020204020204" pitchFamily="34" charset="-122"/>
              </a:rPr>
              <a:t>10-10000</a:t>
            </a:r>
            <a:r>
              <a:rPr lang="zh-CN" altLang="en-US" sz="2400">
                <a:latin typeface="微软雅黑" panose="020B0503020204020204" pitchFamily="34" charset="-122"/>
                <a:ea typeface="微软雅黑" panose="020B0503020204020204" pitchFamily="34" charset="-122"/>
              </a:rPr>
              <a:t>之间，使用高斯核函数的支持向量机。</a:t>
            </a:r>
            <a:endParaRPr lang="en-US" altLang="zh-CN" sz="2400">
              <a:latin typeface="微软雅黑" panose="020B0503020204020204" pitchFamily="34" charset="-122"/>
              <a:ea typeface="微软雅黑" panose="020B0503020204020204" pitchFamily="34" charset="-122"/>
            </a:endParaRPr>
          </a:p>
          <a:p>
            <a:pPr marL="0" indent="0">
              <a:lnSpc>
                <a:spcPct val="120000"/>
              </a:lnSpc>
              <a:buNone/>
            </a:pPr>
            <a:r>
              <a:rPr lang="zh-CN" altLang="en-US" sz="2400">
                <a:solidFill>
                  <a:srgbClr val="FF0000"/>
                </a:solidFill>
                <a:latin typeface="微软雅黑" panose="020B0503020204020204" pitchFamily="34" charset="-122"/>
                <a:ea typeface="微软雅黑" panose="020B0503020204020204" pitchFamily="34" charset="-122"/>
              </a:rPr>
              <a:t>如果</a:t>
            </a:r>
            <a:r>
              <a:rPr lang="en-US" altLang="zh-CN" sz="2400">
                <a:solidFill>
                  <a:srgbClr val="FF0000"/>
                </a:solidFill>
                <a:latin typeface="微软雅黑" panose="020B0503020204020204" pitchFamily="34" charset="-122"/>
                <a:ea typeface="微软雅黑" panose="020B0503020204020204" pitchFamily="34" charset="-122"/>
              </a:rPr>
              <a:t>n</a:t>
            </a:r>
            <a:r>
              <a:rPr lang="zh-CN" altLang="en-US" sz="2400">
                <a:solidFill>
                  <a:srgbClr val="FF0000"/>
                </a:solidFill>
                <a:latin typeface="微软雅黑" panose="020B0503020204020204" pitchFamily="34" charset="-122"/>
                <a:ea typeface="微软雅黑" panose="020B0503020204020204" pitchFamily="34" charset="-122"/>
              </a:rPr>
              <a:t>较小，而</a:t>
            </a:r>
            <a:r>
              <a:rPr lang="en-US" altLang="zh-CN" sz="2400">
                <a:solidFill>
                  <a:srgbClr val="FF0000"/>
                </a:solidFill>
                <a:latin typeface="微软雅黑" panose="020B0503020204020204" pitchFamily="34" charset="-122"/>
                <a:ea typeface="微软雅黑" panose="020B0503020204020204" pitchFamily="34" charset="-122"/>
              </a:rPr>
              <a:t>m</a:t>
            </a:r>
            <a:r>
              <a:rPr lang="zh-CN" altLang="en-US" sz="2400">
                <a:solidFill>
                  <a:srgbClr val="FF0000"/>
                </a:solidFill>
                <a:latin typeface="微软雅黑" panose="020B0503020204020204" pitchFamily="34" charset="-122"/>
                <a:ea typeface="微软雅黑" panose="020B0503020204020204" pitchFamily="34" charset="-122"/>
              </a:rPr>
              <a:t>较大：</a:t>
            </a:r>
            <a:r>
              <a:rPr lang="zh-CN" altLang="en-US" sz="2400">
                <a:latin typeface="微软雅黑" panose="020B0503020204020204" pitchFamily="34" charset="-122"/>
                <a:ea typeface="微软雅黑" panose="020B0503020204020204" pitchFamily="34" charset="-122"/>
              </a:rPr>
              <a:t>例如</a:t>
            </a:r>
            <a:r>
              <a:rPr lang="en-US" altLang="zh-CN" sz="2400">
                <a:latin typeface="微软雅黑" panose="020B0503020204020204" pitchFamily="34" charset="-122"/>
                <a:ea typeface="微软雅黑" panose="020B0503020204020204" pitchFamily="34" charset="-122"/>
              </a:rPr>
              <a:t>n</a:t>
            </a:r>
            <a:r>
              <a:rPr lang="zh-CN" altLang="en-US" sz="2400">
                <a:latin typeface="微软雅黑" panose="020B0503020204020204" pitchFamily="34" charset="-122"/>
                <a:ea typeface="微软雅黑" panose="020B0503020204020204" pitchFamily="34" charset="-122"/>
              </a:rPr>
              <a:t>在</a:t>
            </a:r>
            <a:r>
              <a:rPr lang="en-US" altLang="zh-CN" sz="2400">
                <a:latin typeface="微软雅黑" panose="020B0503020204020204" pitchFamily="34" charset="-122"/>
                <a:ea typeface="微软雅黑" panose="020B0503020204020204" pitchFamily="34" charset="-122"/>
              </a:rPr>
              <a:t>1-1000</a:t>
            </a:r>
            <a:r>
              <a:rPr lang="zh-CN" altLang="en-US" sz="2400">
                <a:latin typeface="微软雅黑" panose="020B0503020204020204" pitchFamily="34" charset="-122"/>
                <a:ea typeface="微软雅黑" panose="020B0503020204020204" pitchFamily="34" charset="-122"/>
              </a:rPr>
              <a:t>之间，而</a:t>
            </a:r>
            <a:r>
              <a:rPr lang="en-US" altLang="zh-CN" sz="2400">
                <a:latin typeface="微软雅黑" panose="020B0503020204020204" pitchFamily="34" charset="-122"/>
                <a:ea typeface="微软雅黑" panose="020B0503020204020204" pitchFamily="34" charset="-122"/>
              </a:rPr>
              <a:t>m</a:t>
            </a:r>
            <a:r>
              <a:rPr lang="zh-CN" altLang="en-US" sz="2400">
                <a:latin typeface="微软雅黑" panose="020B0503020204020204" pitchFamily="34" charset="-122"/>
                <a:ea typeface="微软雅黑" panose="020B0503020204020204" pitchFamily="34" charset="-122"/>
              </a:rPr>
              <a:t>大于</a:t>
            </a:r>
            <a:r>
              <a:rPr lang="en-US" altLang="zh-CN" sz="2400">
                <a:latin typeface="微软雅黑" panose="020B0503020204020204" pitchFamily="34" charset="-122"/>
                <a:ea typeface="微软雅黑" panose="020B0503020204020204" pitchFamily="34" charset="-122"/>
              </a:rPr>
              <a:t>50000</a:t>
            </a:r>
            <a:r>
              <a:rPr lang="zh-CN" altLang="en-US" sz="2400">
                <a:latin typeface="微软雅黑" panose="020B0503020204020204" pitchFamily="34" charset="-122"/>
                <a:ea typeface="微软雅黑" panose="020B0503020204020204" pitchFamily="34" charset="-122"/>
              </a:rPr>
              <a:t>，则使用支持向量机会非常慢。</a:t>
            </a:r>
            <a:endParaRPr lang="en-US" altLang="zh-CN" sz="2400">
              <a:latin typeface="微软雅黑" panose="020B0503020204020204" pitchFamily="34" charset="-122"/>
              <a:ea typeface="微软雅黑" panose="020B0503020204020204" pitchFamily="34" charset="-122"/>
            </a:endParaRPr>
          </a:p>
          <a:p>
            <a:pPr lvl="2">
              <a:lnSpc>
                <a:spcPct val="120000"/>
              </a:lnSpc>
            </a:pPr>
            <a:r>
              <a:rPr lang="zh-CN" altLang="en-US">
                <a:latin typeface="微软雅黑" panose="020B0503020204020204" pitchFamily="34" charset="-122"/>
                <a:ea typeface="微软雅黑" panose="020B0503020204020204" pitchFamily="34" charset="-122"/>
              </a:rPr>
              <a:t>创造、增加更多的特征，然后使用逻辑回归或不带核函数的支持向量机。 </a:t>
            </a:r>
            <a:endParaRPr lang="en-US" altLang="zh-CN">
              <a:latin typeface="微软雅黑" panose="020B0503020204020204" pitchFamily="34" charset="-122"/>
              <a:ea typeface="微软雅黑" panose="020B0503020204020204" pitchFamily="34" charset="-122"/>
            </a:endParaRPr>
          </a:p>
          <a:p>
            <a:pPr lvl="2">
              <a:lnSpc>
                <a:spcPct val="120000"/>
              </a:lnSpc>
            </a:pPr>
            <a:r>
              <a:rPr lang="zh-CN" altLang="en-US">
                <a:latin typeface="微软雅黑" panose="020B0503020204020204" pitchFamily="34" charset="-122"/>
                <a:ea typeface="微软雅黑" panose="020B0503020204020204" pitchFamily="34" charset="-122"/>
              </a:rPr>
              <a:t>神经网络</a:t>
            </a:r>
          </a:p>
        </p:txBody>
      </p:sp>
    </p:spTree>
    <p:extLst>
      <p:ext uri="{BB962C8B-B14F-4D97-AF65-F5344CB8AC3E}">
        <p14:creationId xmlns:p14="http://schemas.microsoft.com/office/powerpoint/2010/main" val="3411495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en-US"/>
              <a:t>SVM</a:t>
            </a:r>
            <a:r>
              <a:rPr lang="zh-CN" altLang="en-US"/>
              <a:t>中的优化方法</a:t>
            </a:r>
          </a:p>
        </p:txBody>
      </p:sp>
      <p:sp>
        <p:nvSpPr>
          <p:cNvPr id="182275" name="Rectangle 3"/>
          <p:cNvSpPr>
            <a:spLocks noGrp="1" noChangeArrowheads="1"/>
          </p:cNvSpPr>
          <p:nvPr>
            <p:ph idx="1"/>
          </p:nvPr>
        </p:nvSpPr>
        <p:spPr/>
        <p:txBody>
          <a:bodyPr/>
          <a:lstStyle/>
          <a:p>
            <a:pPr marL="182880" lvl="1">
              <a:lnSpc>
                <a:spcPct val="90000"/>
              </a:lnSpc>
              <a:buFont typeface="Wingdings" pitchFamily="2" charset="2"/>
              <a:buChar char="p"/>
            </a:pPr>
            <a:r>
              <a:rPr lang="zh-CN" altLang="en-US"/>
              <a:t>于中等规模数据集</a:t>
            </a:r>
          </a:p>
          <a:p>
            <a:pPr lvl="1">
              <a:lnSpc>
                <a:spcPct val="90000"/>
              </a:lnSpc>
            </a:pPr>
            <a:r>
              <a:rPr lang="en-US"/>
              <a:t>smo </a:t>
            </a:r>
            <a:r>
              <a:rPr lang="zh-CN" altLang="en-US" dirty="0"/>
              <a:t>（</a:t>
            </a:r>
            <a:r>
              <a:rPr lang="en-US" dirty="0"/>
              <a:t>Sequential Minimal Optimizer</a:t>
            </a:r>
            <a:r>
              <a:rPr lang="zh-CN" altLang="en-US" dirty="0"/>
              <a:t>）</a:t>
            </a:r>
            <a:endParaRPr lang="en-US" dirty="0"/>
          </a:p>
          <a:p>
            <a:pPr eaLnBrk="1" hangingPunct="1">
              <a:lnSpc>
                <a:spcPct val="90000"/>
              </a:lnSpc>
            </a:pPr>
            <a:endParaRPr lang="zh-CN" altLang="en-US" dirty="0">
              <a:latin typeface="Times New Roman" pitchFamily="18" charset="0"/>
            </a:endParaRPr>
          </a:p>
          <a:p>
            <a:pPr marL="182880" lvl="1">
              <a:lnSpc>
                <a:spcPct val="90000"/>
              </a:lnSpc>
              <a:buFont typeface="Wingdings" pitchFamily="2" charset="2"/>
              <a:buChar char="p"/>
            </a:pPr>
            <a:r>
              <a:rPr lang="zh-CN" altLang="en-US"/>
              <a:t>大规模数据集</a:t>
            </a:r>
          </a:p>
          <a:p>
            <a:pPr marL="457200" lvl="2">
              <a:lnSpc>
                <a:spcPct val="90000"/>
              </a:lnSpc>
              <a:buFont typeface="Wingdings" pitchFamily="2" charset="2"/>
              <a:buChar char="p"/>
            </a:pPr>
            <a:r>
              <a:rPr lang="en-US" i="1">
                <a:solidFill>
                  <a:srgbClr val="231F20"/>
                </a:solidFill>
                <a:latin typeface="CMMI12" charset="-122"/>
              </a:rPr>
              <a:t>SVM</a:t>
            </a:r>
            <a:r>
              <a:rPr lang="en-US" altLang="zh-CN" i="1">
                <a:solidFill>
                  <a:srgbClr val="231F20"/>
                </a:solidFill>
                <a:latin typeface="CMMI8" charset="-122"/>
              </a:rPr>
              <a:t>light </a:t>
            </a:r>
            <a:r>
              <a:rPr lang="zh-CN" altLang="en-US" i="1">
                <a:solidFill>
                  <a:srgbClr val="231F20"/>
                </a:solidFill>
                <a:latin typeface="CMMI8" charset="-122"/>
              </a:rPr>
              <a:t>：</a:t>
            </a:r>
            <a:r>
              <a:rPr lang="en-US" altLang="zh-CN" i="1">
                <a:solidFill>
                  <a:srgbClr val="231F20"/>
                </a:solidFill>
                <a:latin typeface="CMMI8" charset="-122"/>
              </a:rPr>
              <a:t>http://svmlight.joachims.org/</a:t>
            </a:r>
            <a:endParaRPr lang="en-US" altLang="zh-CN">
              <a:solidFill>
                <a:srgbClr val="000000"/>
              </a:solidFill>
              <a:latin typeface="CMMI12" charset="-122"/>
            </a:endParaRPr>
          </a:p>
          <a:p>
            <a:pPr marL="457200" lvl="2">
              <a:lnSpc>
                <a:spcPct val="90000"/>
              </a:lnSpc>
              <a:buFont typeface="Wingdings" pitchFamily="2" charset="2"/>
              <a:buChar char="p"/>
            </a:pPr>
            <a:r>
              <a:rPr lang="zh-CN" altLang="en-US"/>
              <a:t>也许该用深度学习了</a:t>
            </a:r>
            <a:r>
              <a:rPr lang="zh-CN" altLang="en-US">
                <a:sym typeface="Wingdings" panose="05000000000000000000" pitchFamily="2" charset="2"/>
              </a:rPr>
              <a:t></a:t>
            </a:r>
            <a:endParaRPr lang="zh-CN" altLang="en-US"/>
          </a:p>
          <a:p>
            <a:pPr eaLnBrk="1" hangingPunct="1">
              <a:lnSpc>
                <a:spcPct val="90000"/>
              </a:lnSpc>
              <a:buFont typeface="Wingdings" pitchFamily="2" charset="2"/>
              <a:buNone/>
            </a:pPr>
            <a:endParaRPr lang="en-US" dirty="0">
              <a:latin typeface="Times New Roman" pitchFamily="18" charset="0"/>
            </a:endParaRPr>
          </a:p>
        </p:txBody>
      </p:sp>
      <p:sp>
        <p:nvSpPr>
          <p:cNvPr id="182276" name="Rectangle 4"/>
          <p:cNvSpPr>
            <a:spLocks noChangeArrowheads="1"/>
          </p:cNvSpPr>
          <p:nvPr/>
        </p:nvSpPr>
        <p:spPr bwMode="auto">
          <a:xfrm>
            <a:off x="467544" y="4938446"/>
            <a:ext cx="8340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dirty="0">
                <a:latin typeface="仿宋_GB2312" pitchFamily="49" charset="-122"/>
                <a:ea typeface="仿宋_GB2312" pitchFamily="49" charset="-122"/>
              </a:rPr>
              <a:t>根据待解决问题的规模及 软件包的说明，选择不同优化方法</a:t>
            </a:r>
          </a:p>
        </p:txBody>
      </p:sp>
    </p:spTree>
    <p:extLst>
      <p:ext uri="{BB962C8B-B14F-4D97-AF65-F5344CB8AC3E}">
        <p14:creationId xmlns:p14="http://schemas.microsoft.com/office/powerpoint/2010/main" val="3121701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457200" y="332656"/>
            <a:ext cx="8229600" cy="990600"/>
          </a:xfrm>
        </p:spPr>
        <p:txBody>
          <a:bodyPr/>
          <a:lstStyle/>
          <a:p>
            <a:pPr eaLnBrk="1" hangingPunct="1"/>
            <a:r>
              <a:rPr lang="en-US" dirty="0"/>
              <a:t>SVM</a:t>
            </a:r>
            <a:r>
              <a:rPr lang="zh-CN" altLang="en-US" dirty="0"/>
              <a:t>的使用、配置</a:t>
            </a:r>
          </a:p>
        </p:txBody>
      </p:sp>
      <p:sp>
        <p:nvSpPr>
          <p:cNvPr id="181251" name="Rectangle 3"/>
          <p:cNvSpPr>
            <a:spLocks noChangeArrowheads="1"/>
          </p:cNvSpPr>
          <p:nvPr/>
        </p:nvSpPr>
        <p:spPr bwMode="auto">
          <a:xfrm>
            <a:off x="323850" y="1362075"/>
            <a:ext cx="731802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800" b="0">
                <a:latin typeface="Times New Roman" pitchFamily="18" charset="0"/>
                <a:ea typeface="宋体" pitchFamily="2" charset="-122"/>
                <a:cs typeface="Times New Roman" pitchFamily="18" charset="0"/>
              </a:rPr>
              <a:t>matlab</a:t>
            </a:r>
            <a:r>
              <a:rPr lang="zh-CN" altLang="en-US" sz="2800" b="0">
                <a:latin typeface="Times New Roman" pitchFamily="18" charset="0"/>
                <a:ea typeface="宋体" pitchFamily="2" charset="-122"/>
                <a:cs typeface="Times New Roman" pitchFamily="18" charset="0"/>
              </a:rPr>
              <a:t>（</a:t>
            </a:r>
            <a:r>
              <a:rPr lang="en-US" sz="2800" b="0">
                <a:latin typeface="Times New Roman" pitchFamily="18" charset="0"/>
                <a:ea typeface="宋体" pitchFamily="2" charset="-122"/>
                <a:cs typeface="Times New Roman" pitchFamily="18" charset="0"/>
              </a:rPr>
              <a:t>2012a</a:t>
            </a:r>
            <a:r>
              <a:rPr lang="zh-CN" altLang="en-US" sz="2800" b="0">
                <a:latin typeface="Times New Roman" pitchFamily="18" charset="0"/>
                <a:ea typeface="宋体" pitchFamily="2" charset="-122"/>
                <a:cs typeface="Times New Roman" pitchFamily="18" charset="0"/>
              </a:rPr>
              <a:t>）自带函数</a:t>
            </a:r>
            <a:r>
              <a:rPr lang="en-US" sz="2800" b="0">
                <a:latin typeface="Times New Roman" pitchFamily="18" charset="0"/>
                <a:ea typeface="宋体" pitchFamily="2" charset="-122"/>
                <a:cs typeface="Times New Roman" pitchFamily="18" charset="0"/>
              </a:rPr>
              <a:t>svmtrain  svmclassify</a:t>
            </a:r>
          </a:p>
          <a:p>
            <a:pPr eaLnBrk="1" hangingPunct="1"/>
            <a:endParaRPr lang="en-US" sz="2400" b="0">
              <a:latin typeface="Times New Roman" pitchFamily="18" charset="0"/>
              <a:ea typeface="宋体" pitchFamily="2" charset="-122"/>
              <a:cs typeface="Times New Roman" pitchFamily="18" charset="0"/>
            </a:endParaRPr>
          </a:p>
        </p:txBody>
      </p:sp>
      <p:sp>
        <p:nvSpPr>
          <p:cNvPr id="181252" name="Rectangle 8"/>
          <p:cNvSpPr>
            <a:spLocks noChangeArrowheads="1"/>
          </p:cNvSpPr>
          <p:nvPr/>
        </p:nvSpPr>
        <p:spPr bwMode="auto">
          <a:xfrm>
            <a:off x="40703" y="2114501"/>
            <a:ext cx="873508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en-US" sz="2400" b="0" dirty="0">
              <a:latin typeface="Times New Roman" pitchFamily="18" charset="0"/>
              <a:ea typeface="宋体" pitchFamily="2" charset="-122"/>
              <a:cs typeface="Times New Roman" pitchFamily="18" charset="0"/>
            </a:endParaRPr>
          </a:p>
          <a:p>
            <a:pPr eaLnBrk="1" hangingPunct="1"/>
            <a:endParaRPr lang="en-US" sz="2400" b="0" dirty="0">
              <a:latin typeface="Times New Roman" pitchFamily="18" charset="0"/>
              <a:ea typeface="宋体" pitchFamily="2" charset="-122"/>
              <a:cs typeface="Times New Roman" pitchFamily="18" charset="0"/>
            </a:endParaRPr>
          </a:p>
          <a:p>
            <a:pPr eaLnBrk="1" hangingPunct="1"/>
            <a:r>
              <a:rPr lang="en-US" sz="2400" b="0" dirty="0" err="1">
                <a:latin typeface="Times New Roman" pitchFamily="18" charset="0"/>
                <a:ea typeface="宋体" pitchFamily="2" charset="-122"/>
                <a:cs typeface="Times New Roman" pitchFamily="18" charset="0"/>
              </a:rPr>
              <a:t>svmtrain</a:t>
            </a:r>
            <a:r>
              <a:rPr lang="en-US" sz="2400" b="0" dirty="0">
                <a:latin typeface="Times New Roman" pitchFamily="18" charset="0"/>
                <a:ea typeface="宋体" pitchFamily="2" charset="-122"/>
                <a:cs typeface="Times New Roman" pitchFamily="18" charset="0"/>
              </a:rPr>
              <a:t>(</a:t>
            </a:r>
            <a:r>
              <a:rPr lang="en-US" sz="2400" b="0" dirty="0" err="1">
                <a:latin typeface="Times New Roman" pitchFamily="18" charset="0"/>
                <a:ea typeface="宋体" pitchFamily="2" charset="-122"/>
                <a:cs typeface="Times New Roman" pitchFamily="18" charset="0"/>
              </a:rPr>
              <a:t>xdata,group</a:t>
            </a:r>
            <a:r>
              <a:rPr lang="en-US" sz="2400" b="0" dirty="0">
                <a:latin typeface="Times New Roman" pitchFamily="18" charset="0"/>
                <a:ea typeface="宋体" pitchFamily="2" charset="-122"/>
                <a:cs typeface="Times New Roman" pitchFamily="18" charset="0"/>
              </a:rPr>
              <a:t>, '</a:t>
            </a:r>
            <a:r>
              <a:rPr lang="en-US" sz="2400" b="0" dirty="0" err="1">
                <a:latin typeface="Times New Roman" pitchFamily="18" charset="0"/>
                <a:ea typeface="宋体" pitchFamily="2" charset="-122"/>
                <a:cs typeface="Times New Roman" pitchFamily="18" charset="0"/>
              </a:rPr>
              <a:t>kernel_function</a:t>
            </a:r>
            <a:r>
              <a:rPr lang="en-US" sz="2400" b="0" dirty="0">
                <a:latin typeface="Times New Roman" pitchFamily="18" charset="0"/>
                <a:ea typeface="宋体" pitchFamily="2" charset="-122"/>
                <a:cs typeface="Times New Roman" pitchFamily="18" charset="0"/>
              </a:rPr>
              <a:t>' , 'polynomial', '</a:t>
            </a:r>
            <a:r>
              <a:rPr lang="en-US" sz="2400" b="0" dirty="0" err="1">
                <a:latin typeface="Times New Roman" pitchFamily="18" charset="0"/>
                <a:ea typeface="宋体" pitchFamily="2" charset="-122"/>
                <a:cs typeface="Times New Roman" pitchFamily="18" charset="0"/>
              </a:rPr>
              <a:t>polyorder</a:t>
            </a:r>
            <a:r>
              <a:rPr lang="en-US" sz="2400" b="0" dirty="0">
                <a:latin typeface="Times New Roman" pitchFamily="18" charset="0"/>
                <a:ea typeface="宋体" pitchFamily="2" charset="-122"/>
                <a:cs typeface="Times New Roman" pitchFamily="18" charset="0"/>
              </a:rPr>
              <a:t>' ,3);</a:t>
            </a:r>
          </a:p>
          <a:p>
            <a:pPr eaLnBrk="1" hangingPunct="1"/>
            <a:endParaRPr lang="en-US" sz="2400" b="0" dirty="0">
              <a:latin typeface="Times New Roman" pitchFamily="18" charset="0"/>
              <a:ea typeface="宋体" pitchFamily="2" charset="-122"/>
              <a:cs typeface="Times New Roman" pitchFamily="18" charset="0"/>
            </a:endParaRPr>
          </a:p>
          <a:p>
            <a:pPr eaLnBrk="1" hangingPunct="1"/>
            <a:endParaRPr lang="en-US" sz="2400" b="0" dirty="0">
              <a:latin typeface="Times New Roman" pitchFamily="18" charset="0"/>
              <a:ea typeface="宋体" pitchFamily="2" charset="-122"/>
              <a:cs typeface="Times New Roman" pitchFamily="18" charset="0"/>
            </a:endParaRPr>
          </a:p>
          <a:p>
            <a:pPr eaLnBrk="1" hangingPunct="1"/>
            <a:r>
              <a:rPr lang="en-US" sz="2400" b="0" dirty="0" err="1">
                <a:latin typeface="Times New Roman" pitchFamily="18" charset="0"/>
                <a:ea typeface="宋体" pitchFamily="2" charset="-122"/>
                <a:cs typeface="Times New Roman" pitchFamily="18" charset="0"/>
              </a:rPr>
              <a:t>svmtrain</a:t>
            </a:r>
            <a:r>
              <a:rPr lang="en-US" sz="2400" b="0" dirty="0">
                <a:latin typeface="Times New Roman" pitchFamily="18" charset="0"/>
                <a:ea typeface="宋体" pitchFamily="2" charset="-122"/>
                <a:cs typeface="Times New Roman" pitchFamily="18" charset="0"/>
              </a:rPr>
              <a:t>(xdata,group,'</a:t>
            </a:r>
            <a:r>
              <a:rPr lang="en-US" sz="2400" b="0" dirty="0" err="1">
                <a:latin typeface="Times New Roman" pitchFamily="18" charset="0"/>
                <a:ea typeface="宋体" pitchFamily="2" charset="-122"/>
                <a:cs typeface="Times New Roman" pitchFamily="18" charset="0"/>
              </a:rPr>
              <a:t>kernel_function</a:t>
            </a:r>
            <a:r>
              <a:rPr lang="en-US" sz="2400" b="0" dirty="0">
                <a:latin typeface="Times New Roman" pitchFamily="18" charset="0"/>
                <a:ea typeface="宋体" pitchFamily="2" charset="-122"/>
                <a:cs typeface="Times New Roman" pitchFamily="18" charset="0"/>
              </a:rPr>
              <a:t>' , '</a:t>
            </a:r>
            <a:r>
              <a:rPr lang="en-US" sz="2400" b="0" dirty="0" err="1">
                <a:latin typeface="Times New Roman" pitchFamily="18" charset="0"/>
                <a:ea typeface="宋体" pitchFamily="2" charset="-122"/>
                <a:cs typeface="Times New Roman" pitchFamily="18" charset="0"/>
              </a:rPr>
              <a:t>rbf</a:t>
            </a:r>
            <a:r>
              <a:rPr lang="en-US" sz="2400" b="0" dirty="0">
                <a:latin typeface="Times New Roman" pitchFamily="18" charset="0"/>
                <a:ea typeface="宋体" pitchFamily="2" charset="-122"/>
                <a:cs typeface="Times New Roman" pitchFamily="18" charset="0"/>
              </a:rPr>
              <a:t>', 'rbf_sigma',1);</a:t>
            </a:r>
          </a:p>
        </p:txBody>
      </p:sp>
      <p:sp>
        <p:nvSpPr>
          <p:cNvPr id="181253" name="Line 9"/>
          <p:cNvSpPr>
            <a:spLocks noChangeShapeType="1"/>
          </p:cNvSpPr>
          <p:nvPr/>
        </p:nvSpPr>
        <p:spPr bwMode="auto">
          <a:xfrm>
            <a:off x="3420491" y="3341688"/>
            <a:ext cx="2447925" cy="0"/>
          </a:xfrm>
          <a:prstGeom prst="line">
            <a:avLst/>
          </a:prstGeom>
          <a:noFill/>
          <a:ln w="952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宋体" pitchFamily="2" charset="-122"/>
              <a:cs typeface="Times New Roman" pitchFamily="18" charset="0"/>
            </a:endParaRPr>
          </a:p>
        </p:txBody>
      </p:sp>
      <p:sp>
        <p:nvSpPr>
          <p:cNvPr id="181254" name="Line 10"/>
          <p:cNvSpPr>
            <a:spLocks noChangeShapeType="1"/>
          </p:cNvSpPr>
          <p:nvPr/>
        </p:nvSpPr>
        <p:spPr bwMode="auto">
          <a:xfrm>
            <a:off x="6228779" y="3341688"/>
            <a:ext cx="2879725" cy="15875"/>
          </a:xfrm>
          <a:prstGeom prst="line">
            <a:avLst/>
          </a:prstGeom>
          <a:noFill/>
          <a:ln w="9525" cmpd="sng">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宋体" pitchFamily="2" charset="-122"/>
              <a:cs typeface="Times New Roman" pitchFamily="18" charset="0"/>
            </a:endParaRPr>
          </a:p>
        </p:txBody>
      </p:sp>
      <p:sp>
        <p:nvSpPr>
          <p:cNvPr id="181255" name="Line 11"/>
          <p:cNvSpPr>
            <a:spLocks noChangeShapeType="1"/>
          </p:cNvSpPr>
          <p:nvPr/>
        </p:nvSpPr>
        <p:spPr bwMode="auto">
          <a:xfrm>
            <a:off x="6444679" y="4437063"/>
            <a:ext cx="1296987" cy="0"/>
          </a:xfrm>
          <a:prstGeom prst="line">
            <a:avLst/>
          </a:prstGeom>
          <a:noFill/>
          <a:ln w="9525" cmpd="sng">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宋体" pitchFamily="2" charset="-122"/>
              <a:cs typeface="Times New Roman" pitchFamily="18" charset="0"/>
            </a:endParaRPr>
          </a:p>
        </p:txBody>
      </p:sp>
      <p:sp>
        <p:nvSpPr>
          <p:cNvPr id="181256" name="Line 12"/>
          <p:cNvSpPr>
            <a:spLocks noChangeShapeType="1"/>
          </p:cNvSpPr>
          <p:nvPr/>
        </p:nvSpPr>
        <p:spPr bwMode="auto">
          <a:xfrm>
            <a:off x="3060129" y="4437063"/>
            <a:ext cx="2016125" cy="0"/>
          </a:xfrm>
          <a:prstGeom prst="line">
            <a:avLst/>
          </a:prstGeom>
          <a:noFill/>
          <a:ln w="952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itchFamily="18" charset="0"/>
              <a:ea typeface="宋体" pitchFamily="2" charset="-122"/>
              <a:cs typeface="Times New Roman" pitchFamily="18" charset="0"/>
            </a:endParaRPr>
          </a:p>
        </p:txBody>
      </p:sp>
      <p:sp>
        <p:nvSpPr>
          <p:cNvPr id="181257" name="Rectangle 13"/>
          <p:cNvSpPr>
            <a:spLocks noChangeArrowheads="1"/>
          </p:cNvSpPr>
          <p:nvPr/>
        </p:nvSpPr>
        <p:spPr bwMode="auto">
          <a:xfrm>
            <a:off x="3636391" y="3341688"/>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b="0">
                <a:solidFill>
                  <a:srgbClr val="FF3300"/>
                </a:solidFill>
                <a:latin typeface="Times New Roman" pitchFamily="18" charset="0"/>
                <a:ea typeface="宋体" pitchFamily="2" charset="-122"/>
                <a:cs typeface="Times New Roman" pitchFamily="18" charset="0"/>
              </a:rPr>
              <a:t>使用多项式核</a:t>
            </a:r>
          </a:p>
        </p:txBody>
      </p:sp>
      <p:sp>
        <p:nvSpPr>
          <p:cNvPr id="181258" name="Rectangle 14"/>
          <p:cNvSpPr>
            <a:spLocks noChangeArrowheads="1"/>
          </p:cNvSpPr>
          <p:nvPr/>
        </p:nvSpPr>
        <p:spPr bwMode="auto">
          <a:xfrm>
            <a:off x="6660579" y="3357563"/>
            <a:ext cx="23034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0" dirty="0">
                <a:solidFill>
                  <a:srgbClr val="0033CC"/>
                </a:solidFill>
                <a:latin typeface="宋体" pitchFamily="2" charset="-122"/>
                <a:ea typeface="宋体" pitchFamily="2" charset="-122"/>
              </a:rPr>
              <a:t>多项式次数为</a:t>
            </a:r>
            <a:r>
              <a:rPr lang="en-US" sz="2400" b="0" dirty="0">
                <a:solidFill>
                  <a:srgbClr val="0033CC"/>
                </a:solidFill>
              </a:rPr>
              <a:t>3</a:t>
            </a:r>
          </a:p>
        </p:txBody>
      </p:sp>
      <p:sp>
        <p:nvSpPr>
          <p:cNvPr id="181259" name="Rectangle 15"/>
          <p:cNvSpPr>
            <a:spLocks noChangeArrowheads="1"/>
          </p:cNvSpPr>
          <p:nvPr/>
        </p:nvSpPr>
        <p:spPr bwMode="auto">
          <a:xfrm>
            <a:off x="3203004" y="4508500"/>
            <a:ext cx="5761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b="0" dirty="0">
                <a:solidFill>
                  <a:srgbClr val="FF3300"/>
                </a:solidFill>
                <a:latin typeface="Times New Roman" pitchFamily="18" charset="0"/>
                <a:ea typeface="宋体" pitchFamily="2" charset="-122"/>
                <a:cs typeface="Times New Roman" pitchFamily="18" charset="0"/>
              </a:rPr>
              <a:t>使用</a:t>
            </a:r>
            <a:r>
              <a:rPr lang="en-US" sz="2400" b="0" dirty="0" err="1">
                <a:solidFill>
                  <a:srgbClr val="FF3300"/>
                </a:solidFill>
                <a:latin typeface="Times New Roman" pitchFamily="18" charset="0"/>
                <a:ea typeface="宋体" pitchFamily="2" charset="-122"/>
                <a:cs typeface="Times New Roman" pitchFamily="18" charset="0"/>
              </a:rPr>
              <a:t>rbf</a:t>
            </a:r>
            <a:r>
              <a:rPr lang="zh-CN" altLang="en-US" sz="2400" b="0" dirty="0">
                <a:solidFill>
                  <a:srgbClr val="FF3300"/>
                </a:solidFill>
                <a:latin typeface="Times New Roman" pitchFamily="18" charset="0"/>
                <a:ea typeface="宋体" pitchFamily="2" charset="-122"/>
                <a:cs typeface="Times New Roman" pitchFamily="18" charset="0"/>
              </a:rPr>
              <a:t>核</a:t>
            </a:r>
            <a:r>
              <a:rPr lang="zh-CN" altLang="en-US" sz="2400" b="0" dirty="0">
                <a:latin typeface="Times New Roman" pitchFamily="18" charset="0"/>
                <a:ea typeface="宋体" pitchFamily="2" charset="-122"/>
                <a:cs typeface="Times New Roman" pitchFamily="18" charset="0"/>
              </a:rPr>
              <a:t>                        </a:t>
            </a:r>
            <a:r>
              <a:rPr lang="zh-CN" altLang="en-US" sz="2400" b="0" dirty="0">
                <a:solidFill>
                  <a:srgbClr val="0033CC"/>
                </a:solidFill>
                <a:latin typeface="Times New Roman" pitchFamily="18" charset="0"/>
                <a:ea typeface="宋体" pitchFamily="2" charset="-122"/>
                <a:cs typeface="Times New Roman" pitchFamily="18" charset="0"/>
              </a:rPr>
              <a:t>系数为</a:t>
            </a:r>
            <a:r>
              <a:rPr lang="en-US" sz="2400" b="0" dirty="0">
                <a:solidFill>
                  <a:srgbClr val="0033CC"/>
                </a:solidFill>
                <a:latin typeface="Times New Roman" pitchFamily="18" charset="0"/>
                <a:ea typeface="宋体" pitchFamily="2" charset="-122"/>
                <a:cs typeface="Times New Roman" pitchFamily="18" charset="0"/>
              </a:rPr>
              <a:t>1</a:t>
            </a:r>
          </a:p>
        </p:txBody>
      </p:sp>
      <p:graphicFrame>
        <p:nvGraphicFramePr>
          <p:cNvPr id="181260" name="Object 12"/>
          <p:cNvGraphicFramePr>
            <a:graphicFrameLocks noChangeAspect="1"/>
          </p:cNvGraphicFramePr>
          <p:nvPr>
            <p:extLst>
              <p:ext uri="{D42A27DB-BD31-4B8C-83A1-F6EECF244321}">
                <p14:modId xmlns:p14="http://schemas.microsoft.com/office/powerpoint/2010/main" val="1296902505"/>
              </p:ext>
            </p:extLst>
          </p:nvPr>
        </p:nvGraphicFramePr>
        <p:xfrm>
          <a:off x="6084043" y="4600872"/>
          <a:ext cx="292100" cy="268288"/>
        </p:xfrm>
        <a:graphic>
          <a:graphicData uri="http://schemas.openxmlformats.org/presentationml/2006/ole">
            <mc:AlternateContent xmlns:mc="http://schemas.openxmlformats.org/markup-compatibility/2006">
              <mc:Choice xmlns:v="urn:schemas-microsoft-com:vml" Requires="v">
                <p:oleObj spid="_x0000_s162918" r:id="rId3" imgW="153315" imgH="140565" progId="Equation.DSMT4">
                  <p:embed/>
                </p:oleObj>
              </mc:Choice>
              <mc:Fallback>
                <p:oleObj r:id="rId3" imgW="153315" imgH="14056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043" y="4600872"/>
                        <a:ext cx="292100" cy="26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61" name="Rectangle 18"/>
          <p:cNvSpPr>
            <a:spLocks noChangeArrowheads="1"/>
          </p:cNvSpPr>
          <p:nvPr/>
        </p:nvSpPr>
        <p:spPr bwMode="auto">
          <a:xfrm>
            <a:off x="683641" y="2203450"/>
            <a:ext cx="553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0">
                <a:latin typeface="Times New Roman" pitchFamily="18" charset="0"/>
                <a:ea typeface="宋体" pitchFamily="2" charset="-122"/>
                <a:cs typeface="Times New Roman" pitchFamily="18" charset="0"/>
              </a:rPr>
              <a:t>训练关键</a:t>
            </a:r>
            <a:r>
              <a:rPr lang="en-US" sz="2400" b="0">
                <a:latin typeface="Times New Roman" pitchFamily="18" charset="0"/>
                <a:ea typeface="宋体" pitchFamily="2" charset="-122"/>
                <a:cs typeface="Times New Roman" pitchFamily="18" charset="0"/>
              </a:rPr>
              <a:t>1</a:t>
            </a:r>
            <a:r>
              <a:rPr lang="zh-CN" altLang="en-US" sz="2400" b="0">
                <a:latin typeface="Times New Roman" pitchFamily="18" charset="0"/>
                <a:ea typeface="宋体" pitchFamily="2" charset="-122"/>
                <a:cs typeface="Times New Roman" pitchFamily="18" charset="0"/>
              </a:rPr>
              <a:t>）</a:t>
            </a:r>
            <a:r>
              <a:rPr lang="en-US" sz="2400" b="0">
                <a:latin typeface="Times New Roman" pitchFamily="18" charset="0"/>
                <a:ea typeface="宋体" pitchFamily="2" charset="-122"/>
                <a:cs typeface="Times New Roman" pitchFamily="18" charset="0"/>
              </a:rPr>
              <a:t>——</a:t>
            </a:r>
            <a:r>
              <a:rPr lang="zh-CN" altLang="en-US" sz="2400" b="0">
                <a:latin typeface="Times New Roman" pitchFamily="18" charset="0"/>
                <a:ea typeface="宋体" pitchFamily="2" charset="-122"/>
                <a:cs typeface="Times New Roman" pitchFamily="18" charset="0"/>
              </a:rPr>
              <a:t>核函数选择与参数配置</a:t>
            </a:r>
          </a:p>
        </p:txBody>
      </p:sp>
      <p:sp>
        <p:nvSpPr>
          <p:cNvPr id="181262" name="Rectangle 21"/>
          <p:cNvSpPr>
            <a:spLocks noChangeArrowheads="1"/>
          </p:cNvSpPr>
          <p:nvPr/>
        </p:nvSpPr>
        <p:spPr bwMode="auto">
          <a:xfrm>
            <a:off x="539750" y="5300663"/>
            <a:ext cx="77572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0">
                <a:latin typeface="Times New Roman" pitchFamily="18" charset="0"/>
                <a:ea typeface="宋体" pitchFamily="2" charset="-122"/>
                <a:cs typeface="Times New Roman" pitchFamily="18" charset="0"/>
              </a:rPr>
              <a:t>训练关键</a:t>
            </a:r>
            <a:r>
              <a:rPr lang="en-US" sz="2400" b="0">
                <a:latin typeface="Times New Roman" pitchFamily="18" charset="0"/>
                <a:ea typeface="宋体" pitchFamily="2" charset="-122"/>
                <a:cs typeface="Times New Roman" pitchFamily="18" charset="0"/>
              </a:rPr>
              <a:t>2</a:t>
            </a:r>
            <a:r>
              <a:rPr lang="zh-CN" altLang="en-US" sz="2400" b="0">
                <a:latin typeface="Times New Roman" pitchFamily="18" charset="0"/>
                <a:ea typeface="宋体" pitchFamily="2" charset="-122"/>
                <a:cs typeface="Times New Roman" pitchFamily="18" charset="0"/>
              </a:rPr>
              <a:t>）</a:t>
            </a:r>
            <a:r>
              <a:rPr lang="en-US" sz="2400" b="0">
                <a:latin typeface="Times New Roman" pitchFamily="18" charset="0"/>
                <a:ea typeface="宋体" pitchFamily="2" charset="-122"/>
                <a:cs typeface="Times New Roman" pitchFamily="18" charset="0"/>
              </a:rPr>
              <a:t>——boxconstraint </a:t>
            </a:r>
            <a:r>
              <a:rPr lang="zh-CN" altLang="en-US" sz="2400" b="0">
                <a:latin typeface="Times New Roman" pitchFamily="18" charset="0"/>
                <a:ea typeface="宋体" pitchFamily="2" charset="-122"/>
                <a:cs typeface="Times New Roman" pitchFamily="18" charset="0"/>
              </a:rPr>
              <a:t>软间隔惩罚系数</a:t>
            </a:r>
            <a:r>
              <a:rPr lang="en-US" sz="2400" b="0">
                <a:latin typeface="Times New Roman" pitchFamily="18" charset="0"/>
                <a:ea typeface="宋体" pitchFamily="2" charset="-122"/>
                <a:cs typeface="Times New Roman" pitchFamily="18" charset="0"/>
              </a:rPr>
              <a:t>C,</a:t>
            </a:r>
            <a:r>
              <a:rPr lang="zh-CN" altLang="en-US" sz="2400" b="0">
                <a:latin typeface="Times New Roman" pitchFamily="18" charset="0"/>
                <a:ea typeface="宋体" pitchFamily="2" charset="-122"/>
                <a:cs typeface="Times New Roman" pitchFamily="18" charset="0"/>
              </a:rPr>
              <a:t>默认为</a:t>
            </a:r>
            <a:r>
              <a:rPr lang="en-US" sz="2400" b="0">
                <a:latin typeface="Times New Roman" pitchFamily="18" charset="0"/>
                <a:ea typeface="宋体" pitchFamily="2" charset="-122"/>
                <a:cs typeface="Times New Roman" pitchFamily="18" charset="0"/>
              </a:rPr>
              <a:t>1</a:t>
            </a:r>
          </a:p>
        </p:txBody>
      </p:sp>
      <p:sp>
        <p:nvSpPr>
          <p:cNvPr id="181263" name="Rectangle 22"/>
          <p:cNvSpPr>
            <a:spLocks noChangeArrowheads="1"/>
          </p:cNvSpPr>
          <p:nvPr/>
        </p:nvSpPr>
        <p:spPr bwMode="auto">
          <a:xfrm>
            <a:off x="539750" y="5949950"/>
            <a:ext cx="71096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0">
                <a:latin typeface="Times New Roman" pitchFamily="18" charset="0"/>
                <a:ea typeface="宋体" pitchFamily="2" charset="-122"/>
                <a:cs typeface="Times New Roman" pitchFamily="18" charset="0"/>
              </a:rPr>
              <a:t>训练关键</a:t>
            </a:r>
            <a:r>
              <a:rPr lang="en-US" sz="2400" b="0">
                <a:latin typeface="Times New Roman" pitchFamily="18" charset="0"/>
                <a:ea typeface="宋体" pitchFamily="2" charset="-122"/>
                <a:cs typeface="Times New Roman" pitchFamily="18" charset="0"/>
              </a:rPr>
              <a:t>3</a:t>
            </a:r>
            <a:r>
              <a:rPr lang="zh-CN" altLang="en-US" sz="2400" b="0">
                <a:latin typeface="Times New Roman" pitchFamily="18" charset="0"/>
                <a:ea typeface="宋体" pitchFamily="2" charset="-122"/>
                <a:cs typeface="Times New Roman" pitchFamily="18" charset="0"/>
              </a:rPr>
              <a:t>）</a:t>
            </a:r>
            <a:r>
              <a:rPr lang="en-US" sz="2400" b="0">
                <a:latin typeface="Times New Roman" pitchFamily="18" charset="0"/>
                <a:ea typeface="宋体" pitchFamily="2" charset="-122"/>
                <a:cs typeface="Times New Roman" pitchFamily="18" charset="0"/>
              </a:rPr>
              <a:t>——method </a:t>
            </a:r>
            <a:r>
              <a:rPr lang="zh-CN" altLang="en-US" sz="2400" b="0">
                <a:latin typeface="Times New Roman" pitchFamily="18" charset="0"/>
                <a:ea typeface="宋体" pitchFamily="2" charset="-122"/>
                <a:cs typeface="Times New Roman" pitchFamily="18" charset="0"/>
              </a:rPr>
              <a:t>优化算法，默认为’</a:t>
            </a:r>
            <a:r>
              <a:rPr lang="en-US" sz="2400" b="0">
                <a:latin typeface="Times New Roman" pitchFamily="18" charset="0"/>
                <a:ea typeface="宋体" pitchFamily="2" charset="-122"/>
                <a:cs typeface="Times New Roman" pitchFamily="18" charset="0"/>
              </a:rPr>
              <a:t>smo’</a:t>
            </a:r>
          </a:p>
        </p:txBody>
      </p:sp>
    </p:spTree>
    <p:extLst>
      <p:ext uri="{BB962C8B-B14F-4D97-AF65-F5344CB8AC3E}">
        <p14:creationId xmlns:p14="http://schemas.microsoft.com/office/powerpoint/2010/main" val="1174019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zh-CN"/>
              <a:t>SVM</a:t>
            </a:r>
            <a:r>
              <a:rPr lang="zh-CN" altLang="en-US"/>
              <a:t>多类别分类</a:t>
            </a:r>
          </a:p>
        </p:txBody>
      </p:sp>
      <p:sp>
        <p:nvSpPr>
          <p:cNvPr id="441347" name="Rectangle 3"/>
          <p:cNvSpPr>
            <a:spLocks noGrp="1" noChangeArrowheads="1"/>
          </p:cNvSpPr>
          <p:nvPr>
            <p:ph type="body" idx="1"/>
          </p:nvPr>
        </p:nvSpPr>
        <p:spPr>
          <a:xfrm>
            <a:off x="574675" y="1628775"/>
            <a:ext cx="8569325" cy="3095625"/>
          </a:xfrm>
        </p:spPr>
        <p:txBody>
          <a:bodyPr/>
          <a:lstStyle/>
          <a:p>
            <a:r>
              <a:rPr lang="en-US" altLang="zh-CN" b="0"/>
              <a:t>OAA</a:t>
            </a:r>
            <a:r>
              <a:rPr lang="en-US" altLang="en-US" b="0"/>
              <a:t> </a:t>
            </a:r>
            <a:r>
              <a:rPr lang="en-US" altLang="zh-CN" b="0"/>
              <a:t>(one against all)</a:t>
            </a:r>
          </a:p>
          <a:p>
            <a:r>
              <a:rPr lang="en-US" altLang="zh-CN" b="0"/>
              <a:t>OAO (one against one) </a:t>
            </a:r>
            <a:r>
              <a:rPr lang="zh-CN" altLang="en-US" b="0"/>
              <a:t>投票</a:t>
            </a:r>
            <a:endParaRPr lang="zh-CN" altLang="en-US">
              <a:latin typeface="Times New Roman" pitchFamily="18" charset="0"/>
            </a:endParaRPr>
          </a:p>
          <a:p>
            <a:r>
              <a:rPr lang="zh-CN" altLang="en-US" b="0" i="1">
                <a:solidFill>
                  <a:srgbClr val="231F20"/>
                </a:solidFill>
                <a:latin typeface="CMMI12" charset="-122"/>
              </a:rPr>
              <a:t>直接构造多类别</a:t>
            </a:r>
            <a:r>
              <a:rPr lang="en-US" altLang="zh-CN" b="0" i="1">
                <a:solidFill>
                  <a:srgbClr val="231F20"/>
                </a:solidFill>
                <a:latin typeface="CMMI12" charset="-122"/>
              </a:rPr>
              <a:t>SVM</a:t>
            </a:r>
          </a:p>
          <a:p>
            <a:pPr lvl="1"/>
            <a:endParaRPr lang="en-US" altLang="zh-CN" b="0">
              <a:solidFill>
                <a:srgbClr val="000000"/>
              </a:solidFill>
              <a:latin typeface="CMMI12" charset="-122"/>
            </a:endParaRPr>
          </a:p>
          <a:p>
            <a:pPr lvl="1">
              <a:buFont typeface="Wingdings" pitchFamily="2" charset="2"/>
              <a:buNone/>
            </a:pPr>
            <a:r>
              <a:rPr lang="en-US" altLang="zh-CN" b="0">
                <a:solidFill>
                  <a:srgbClr val="000000"/>
                </a:solidFill>
                <a:latin typeface="CMMI12" charset="-122"/>
              </a:rPr>
              <a:t>   </a:t>
            </a:r>
          </a:p>
          <a:p>
            <a:endParaRPr lang="en-US" altLang="zh-CN">
              <a:latin typeface="Times New Roman" pitchFamily="18" charset="0"/>
            </a:endParaRPr>
          </a:p>
          <a:p>
            <a:pPr>
              <a:buFont typeface="Wingdings" pitchFamily="2" charset="2"/>
              <a:buNone/>
            </a:pPr>
            <a:endParaRPr lang="en-US" altLang="zh-CN">
              <a:latin typeface="Times New Roman" pitchFamily="18" charset="0"/>
            </a:endParaRPr>
          </a:p>
        </p:txBody>
      </p:sp>
    </p:spTree>
    <p:extLst>
      <p:ext uri="{BB962C8B-B14F-4D97-AF65-F5344CB8AC3E}">
        <p14:creationId xmlns:p14="http://schemas.microsoft.com/office/powerpoint/2010/main" val="900471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79388" y="260648"/>
            <a:ext cx="8229600" cy="990600"/>
          </a:xfrm>
        </p:spPr>
        <p:txBody>
          <a:bodyPr/>
          <a:lstStyle/>
          <a:p>
            <a:r>
              <a:rPr lang="zh-CN" altLang="en-US" dirty="0"/>
              <a:t>多类别</a:t>
            </a:r>
            <a:r>
              <a:rPr lang="en-US" altLang="zh-CN" dirty="0"/>
              <a:t>SVM</a:t>
            </a:r>
          </a:p>
        </p:txBody>
      </p:sp>
      <p:graphicFrame>
        <p:nvGraphicFramePr>
          <p:cNvPr id="442371" name="Object 3"/>
          <p:cNvGraphicFramePr>
            <a:graphicFrameLocks noChangeAspect="1"/>
          </p:cNvGraphicFramePr>
          <p:nvPr>
            <p:extLst>
              <p:ext uri="{D42A27DB-BD31-4B8C-83A1-F6EECF244321}">
                <p14:modId xmlns:p14="http://schemas.microsoft.com/office/powerpoint/2010/main" val="4153836328"/>
              </p:ext>
            </p:extLst>
          </p:nvPr>
        </p:nvGraphicFramePr>
        <p:xfrm>
          <a:off x="107504" y="1052736"/>
          <a:ext cx="8892480" cy="1176401"/>
        </p:xfrm>
        <a:graphic>
          <a:graphicData uri="http://schemas.openxmlformats.org/presentationml/2006/ole">
            <mc:AlternateContent xmlns:mc="http://schemas.openxmlformats.org/markup-compatibility/2006">
              <mc:Choice xmlns:v="urn:schemas-microsoft-com:vml" Requires="v">
                <p:oleObj spid="_x0000_s393522" name="Equation" r:id="rId3" imgW="2869920" imgH="380880" progId="Equation.DSMT4">
                  <p:embed/>
                </p:oleObj>
              </mc:Choice>
              <mc:Fallback>
                <p:oleObj name="Equation" r:id="rId3" imgW="2869920" imgH="380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052736"/>
                        <a:ext cx="8892480" cy="1176401"/>
                      </a:xfrm>
                      <a:prstGeom prst="rect">
                        <a:avLst/>
                      </a:prstGeom>
                      <a:noFill/>
                      <a:ln>
                        <a:noFill/>
                      </a:ln>
                      <a:effectLst/>
                    </p:spPr>
                  </p:pic>
                </p:oleObj>
              </mc:Fallback>
            </mc:AlternateContent>
          </a:graphicData>
        </a:graphic>
      </p:graphicFrame>
      <p:graphicFrame>
        <p:nvGraphicFramePr>
          <p:cNvPr id="442372" name="Object 4"/>
          <p:cNvGraphicFramePr>
            <a:graphicFrameLocks noChangeAspect="1"/>
          </p:cNvGraphicFramePr>
          <p:nvPr>
            <p:extLst>
              <p:ext uri="{D42A27DB-BD31-4B8C-83A1-F6EECF244321}">
                <p14:modId xmlns:p14="http://schemas.microsoft.com/office/powerpoint/2010/main" val="2781849406"/>
              </p:ext>
            </p:extLst>
          </p:nvPr>
        </p:nvGraphicFramePr>
        <p:xfrm>
          <a:off x="71884" y="4868863"/>
          <a:ext cx="4356100" cy="590550"/>
        </p:xfrm>
        <a:graphic>
          <a:graphicData uri="http://schemas.openxmlformats.org/presentationml/2006/ole">
            <mc:AlternateContent xmlns:mc="http://schemas.openxmlformats.org/markup-compatibility/2006">
              <mc:Choice xmlns:v="urn:schemas-microsoft-com:vml" Requires="v">
                <p:oleObj spid="_x0000_s393523" name="Equation" r:id="rId5" imgW="1498320" imgH="203040" progId="Equation.DSMT4">
                  <p:embed/>
                </p:oleObj>
              </mc:Choice>
              <mc:Fallback>
                <p:oleObj name="Equation" r:id="rId5" imgW="149832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84" y="4868863"/>
                        <a:ext cx="43561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2373" name="Object 5"/>
          <p:cNvGraphicFramePr>
            <a:graphicFrameLocks noChangeAspect="1"/>
          </p:cNvGraphicFramePr>
          <p:nvPr>
            <p:extLst>
              <p:ext uri="{D42A27DB-BD31-4B8C-83A1-F6EECF244321}">
                <p14:modId xmlns:p14="http://schemas.microsoft.com/office/powerpoint/2010/main" val="2935119982"/>
              </p:ext>
            </p:extLst>
          </p:nvPr>
        </p:nvGraphicFramePr>
        <p:xfrm>
          <a:off x="56827" y="5516563"/>
          <a:ext cx="4875213" cy="608012"/>
        </p:xfrm>
        <a:graphic>
          <a:graphicData uri="http://schemas.openxmlformats.org/presentationml/2006/ole">
            <mc:AlternateContent xmlns:mc="http://schemas.openxmlformats.org/markup-compatibility/2006">
              <mc:Choice xmlns:v="urn:schemas-microsoft-com:vml" Requires="v">
                <p:oleObj spid="_x0000_s393524" name="Equation" r:id="rId7" imgW="1625400" imgH="203040" progId="Equation.DSMT4">
                  <p:embed/>
                </p:oleObj>
              </mc:Choice>
              <mc:Fallback>
                <p:oleObj name="Equation" r:id="rId7" imgW="162540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27" y="5516563"/>
                        <a:ext cx="4875213"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2374" name="Object 6"/>
          <p:cNvGraphicFramePr>
            <a:graphicFrameLocks noChangeAspect="1"/>
          </p:cNvGraphicFramePr>
          <p:nvPr>
            <p:extLst>
              <p:ext uri="{D42A27DB-BD31-4B8C-83A1-F6EECF244321}">
                <p14:modId xmlns:p14="http://schemas.microsoft.com/office/powerpoint/2010/main" val="643852314"/>
              </p:ext>
            </p:extLst>
          </p:nvPr>
        </p:nvGraphicFramePr>
        <p:xfrm>
          <a:off x="4924177" y="5086350"/>
          <a:ext cx="3824287" cy="561975"/>
        </p:xfrm>
        <a:graphic>
          <a:graphicData uri="http://schemas.openxmlformats.org/presentationml/2006/ole">
            <mc:AlternateContent xmlns:mc="http://schemas.openxmlformats.org/markup-compatibility/2006">
              <mc:Choice xmlns:v="urn:schemas-microsoft-com:vml" Requires="v">
                <p:oleObj spid="_x0000_s393525" name="Equation" r:id="rId9" imgW="1384200" imgH="203040" progId="Equation.DSMT4">
                  <p:embed/>
                </p:oleObj>
              </mc:Choice>
              <mc:Fallback>
                <p:oleObj name="Equation" r:id="rId9" imgW="138420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4177" y="5086350"/>
                        <a:ext cx="382428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2375" name="Object 7"/>
          <p:cNvGraphicFramePr>
            <a:graphicFrameLocks noChangeAspect="1"/>
          </p:cNvGraphicFramePr>
          <p:nvPr/>
        </p:nvGraphicFramePr>
        <p:xfrm>
          <a:off x="4932363" y="5603875"/>
          <a:ext cx="4000500" cy="561975"/>
        </p:xfrm>
        <a:graphic>
          <a:graphicData uri="http://schemas.openxmlformats.org/presentationml/2006/ole">
            <mc:AlternateContent xmlns:mc="http://schemas.openxmlformats.org/markup-compatibility/2006">
              <mc:Choice xmlns:v="urn:schemas-microsoft-com:vml" Requires="v">
                <p:oleObj spid="_x0000_s393526" name="Equation" r:id="rId11" imgW="1447560" imgH="203040" progId="Equation.DSMT4">
                  <p:embed/>
                </p:oleObj>
              </mc:Choice>
              <mc:Fallback>
                <p:oleObj name="Equation" r:id="rId11" imgW="144756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5603875"/>
                        <a:ext cx="40005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2376" name="Object 8"/>
          <p:cNvGraphicFramePr>
            <a:graphicFrameLocks noChangeAspect="1"/>
          </p:cNvGraphicFramePr>
          <p:nvPr>
            <p:extLst>
              <p:ext uri="{D42A27DB-BD31-4B8C-83A1-F6EECF244321}">
                <p14:modId xmlns:p14="http://schemas.microsoft.com/office/powerpoint/2010/main" val="1944438897"/>
              </p:ext>
            </p:extLst>
          </p:nvPr>
        </p:nvGraphicFramePr>
        <p:xfrm>
          <a:off x="4931420" y="4437063"/>
          <a:ext cx="3529012" cy="587375"/>
        </p:xfrm>
        <a:graphic>
          <a:graphicData uri="http://schemas.openxmlformats.org/presentationml/2006/ole">
            <mc:AlternateContent xmlns:mc="http://schemas.openxmlformats.org/markup-compatibility/2006">
              <mc:Choice xmlns:v="urn:schemas-microsoft-com:vml" Requires="v">
                <p:oleObj spid="_x0000_s393527" name="Equation" r:id="rId13" imgW="1218960" imgH="203040" progId="Equation.DSMT4">
                  <p:embed/>
                </p:oleObj>
              </mc:Choice>
              <mc:Fallback>
                <p:oleObj name="Equation" r:id="rId13" imgW="121896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31420" y="4437063"/>
                        <a:ext cx="3529012"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2377" name="Object 9"/>
          <p:cNvGraphicFramePr>
            <a:graphicFrameLocks noChangeAspect="1"/>
          </p:cNvGraphicFramePr>
          <p:nvPr/>
        </p:nvGraphicFramePr>
        <p:xfrm>
          <a:off x="323850" y="2852738"/>
          <a:ext cx="8497888" cy="673100"/>
        </p:xfrm>
        <a:graphic>
          <a:graphicData uri="http://schemas.openxmlformats.org/presentationml/2006/ole">
            <mc:AlternateContent xmlns:mc="http://schemas.openxmlformats.org/markup-compatibility/2006">
              <mc:Choice xmlns:v="urn:schemas-microsoft-com:vml" Requires="v">
                <p:oleObj spid="_x0000_s393528" name="Equation" r:id="rId15" imgW="2730240" imgH="215640" progId="Equation.DSMT4">
                  <p:embed/>
                </p:oleObj>
              </mc:Choice>
              <mc:Fallback>
                <p:oleObj name="Equation" r:id="rId15" imgW="2730240" imgH="2156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0" y="2852738"/>
                        <a:ext cx="8497888"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2378" name="Rectangle 10"/>
          <p:cNvSpPr>
            <a:spLocks noChangeArrowheads="1"/>
          </p:cNvSpPr>
          <p:nvPr/>
        </p:nvSpPr>
        <p:spPr bwMode="auto">
          <a:xfrm>
            <a:off x="179388" y="2271713"/>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微软雅黑" pitchFamily="34" charset="-122"/>
                <a:ea typeface="微软雅黑" pitchFamily="34" charset="-122"/>
              </a:rPr>
              <a:t>满足：</a:t>
            </a:r>
          </a:p>
        </p:txBody>
      </p:sp>
      <p:graphicFrame>
        <p:nvGraphicFramePr>
          <p:cNvPr id="442379" name="Object 11"/>
          <p:cNvGraphicFramePr>
            <a:graphicFrameLocks noChangeAspect="1"/>
          </p:cNvGraphicFramePr>
          <p:nvPr/>
        </p:nvGraphicFramePr>
        <p:xfrm>
          <a:off x="395288" y="3573463"/>
          <a:ext cx="3168650" cy="676275"/>
        </p:xfrm>
        <a:graphic>
          <a:graphicData uri="http://schemas.openxmlformats.org/presentationml/2006/ole">
            <mc:AlternateContent xmlns:mc="http://schemas.openxmlformats.org/markup-compatibility/2006">
              <mc:Choice xmlns:v="urn:schemas-microsoft-com:vml" Requires="v">
                <p:oleObj spid="_x0000_s393529" name="Equation" r:id="rId17" imgW="952200" imgH="203040" progId="Equation.DSMT4">
                  <p:embed/>
                </p:oleObj>
              </mc:Choice>
              <mc:Fallback>
                <p:oleObj name="Equation" r:id="rId17" imgW="95220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3573463"/>
                        <a:ext cx="31686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1673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95536" y="188640"/>
            <a:ext cx="8229600" cy="990600"/>
          </a:xfrm>
        </p:spPr>
        <p:txBody>
          <a:bodyPr>
            <a:normAutofit/>
          </a:bodyPr>
          <a:lstStyle/>
          <a:p>
            <a:pPr eaLnBrk="1" hangingPunct="1"/>
            <a:r>
              <a:rPr lang="en-US" sz="3600" dirty="0"/>
              <a:t>SVM</a:t>
            </a:r>
            <a:r>
              <a:rPr lang="zh-CN" altLang="en-US" sz="3600" dirty="0"/>
              <a:t>的分类面</a:t>
            </a:r>
          </a:p>
        </p:txBody>
      </p:sp>
      <p:sp>
        <p:nvSpPr>
          <p:cNvPr id="182276" name="Rectangle 4"/>
          <p:cNvSpPr>
            <a:spLocks noChangeArrowheads="1"/>
          </p:cNvSpPr>
          <p:nvPr/>
        </p:nvSpPr>
        <p:spPr bwMode="auto">
          <a:xfrm>
            <a:off x="467544" y="6021084"/>
            <a:ext cx="65662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微软雅黑" panose="020B0503020204020204" pitchFamily="34" charset="-122"/>
                <a:ea typeface="微软雅黑" panose="020B0503020204020204" pitchFamily="34" charset="-122"/>
              </a:rPr>
              <a:t>正例：</a:t>
            </a:r>
            <a:r>
              <a:rPr lang="zh-CN" altLang="zh-CN" sz="2000" dirty="0">
                <a:latin typeface="微软雅黑" panose="020B0503020204020204" pitchFamily="34" charset="-122"/>
                <a:ea typeface="微软雅黑" panose="020B0503020204020204" pitchFamily="34" charset="-122"/>
              </a:rPr>
              <a:t>半径为</a:t>
            </a:r>
            <a:r>
              <a:rPr lang="en-US" altLang="zh-CN" sz="2000" dirty="0">
                <a:latin typeface="微软雅黑" panose="020B0503020204020204" pitchFamily="34" charset="-122"/>
                <a:ea typeface="微软雅黑" panose="020B0503020204020204" pitchFamily="34" charset="-122"/>
              </a:rPr>
              <a:t>0.9</a:t>
            </a:r>
            <a:r>
              <a:rPr lang="zh-CN" altLang="zh-CN" sz="2000" dirty="0">
                <a:latin typeface="微软雅黑" panose="020B0503020204020204" pitchFamily="34" charset="-122"/>
                <a:ea typeface="微软雅黑" panose="020B0503020204020204" pitchFamily="34" charset="-122"/>
              </a:rPr>
              <a:t>的圆内</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反例：</a:t>
            </a:r>
            <a:r>
              <a:rPr lang="zh-CN" altLang="zh-CN" sz="2000" dirty="0">
                <a:latin typeface="微软雅黑" panose="020B0503020204020204" pitchFamily="34" charset="-122"/>
                <a:ea typeface="微软雅黑" panose="020B0503020204020204" pitchFamily="34" charset="-122"/>
              </a:rPr>
              <a:t>半径为</a:t>
            </a:r>
            <a:r>
              <a:rPr lang="en-US" altLang="zh-CN" sz="2000" dirty="0">
                <a:latin typeface="微软雅黑" panose="020B0503020204020204" pitchFamily="34" charset="-122"/>
                <a:ea typeface="微软雅黑" panose="020B0503020204020204" pitchFamily="34" charset="-122"/>
              </a:rPr>
              <a:t>1.2~1.5</a:t>
            </a:r>
            <a:r>
              <a:rPr lang="zh-CN" altLang="zh-CN" sz="2000" dirty="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圆环</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RBF</a:t>
            </a:r>
            <a:r>
              <a:rPr lang="zh-CN" altLang="zh-CN" sz="2000" dirty="0">
                <a:latin typeface="微软雅黑" panose="020B0503020204020204" pitchFamily="34" charset="-122"/>
                <a:ea typeface="微软雅黑" panose="020B0503020204020204" pitchFamily="34" charset="-122"/>
              </a:rPr>
              <a:t>核</a:t>
            </a:r>
            <a:r>
              <a:rPr lang="en-US" altLang="zh-CN" sz="2000" dirty="0">
                <a:latin typeface="微软雅黑" panose="020B0503020204020204" pitchFamily="34" charset="-122"/>
                <a:ea typeface="微软雅黑" panose="020B0503020204020204" pitchFamily="34" charset="-122"/>
              </a:rPr>
              <a:t>SVM</a:t>
            </a:r>
            <a:r>
              <a:rPr lang="zh-CN" altLang="en-US" sz="2000" dirty="0">
                <a:latin typeface="微软雅黑" panose="020B0503020204020204" pitchFamily="34" charset="-122"/>
                <a:ea typeface="微软雅黑" panose="020B0503020204020204" pitchFamily="34" charset="-122"/>
              </a:rPr>
              <a:t>分类，不同参数对分类面影响</a:t>
            </a:r>
          </a:p>
        </p:txBody>
      </p:sp>
      <p:pic>
        <p:nvPicPr>
          <p:cNvPr id="389122"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44" y="1124744"/>
            <a:ext cx="2178400"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23"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107" y="1124744"/>
            <a:ext cx="2179879"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24" name="图片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6849" y="1124744"/>
            <a:ext cx="2145511"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25" name="图片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844" y="3501008"/>
            <a:ext cx="2167605"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26" name="图片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9106" y="3501008"/>
            <a:ext cx="2179879"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27" name="图片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6849" y="3501008"/>
            <a:ext cx="2141810"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1619672" y="312883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34352255"/>
              </p:ext>
            </p:extLst>
          </p:nvPr>
        </p:nvGraphicFramePr>
        <p:xfrm>
          <a:off x="1403648" y="3068960"/>
          <a:ext cx="1231479" cy="312289"/>
        </p:xfrm>
        <a:graphic>
          <a:graphicData uri="http://schemas.openxmlformats.org/presentationml/2006/ole">
            <mc:AlternateContent xmlns:mc="http://schemas.openxmlformats.org/markup-compatibility/2006">
              <mc:Choice xmlns:v="urn:schemas-microsoft-com:vml" Requires="v">
                <p:oleObj spid="_x0000_s389398" name="Equation" r:id="rId9" imgW="660113" imgH="165028" progId="Equation.DSMT4">
                  <p:embed/>
                </p:oleObj>
              </mc:Choice>
              <mc:Fallback>
                <p:oleObj name="Equation" r:id="rId9" imgW="660113" imgH="165028"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648" y="3068960"/>
                        <a:ext cx="1231479" cy="312289"/>
                      </a:xfrm>
                      <a:prstGeom prst="rect">
                        <a:avLst/>
                      </a:prstGeom>
                      <a:noFill/>
                    </p:spPr>
                  </p:pic>
                </p:oleObj>
              </mc:Fallback>
            </mc:AlternateContent>
          </a:graphicData>
        </a:graphic>
      </p:graphicFrame>
      <p:sp>
        <p:nvSpPr>
          <p:cNvPr id="5" name="Rectangle 10"/>
          <p:cNvSpPr>
            <a:spLocks noChangeArrowheads="1"/>
          </p:cNvSpPr>
          <p:nvPr/>
        </p:nvSpPr>
        <p:spPr bwMode="auto">
          <a:xfrm>
            <a:off x="1619672" y="329711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2"/>
          <p:cNvSpPr>
            <a:spLocks noChangeArrowheads="1"/>
          </p:cNvSpPr>
          <p:nvPr/>
        </p:nvSpPr>
        <p:spPr bwMode="auto">
          <a:xfrm>
            <a:off x="4067944" y="31419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145432861"/>
              </p:ext>
            </p:extLst>
          </p:nvPr>
        </p:nvGraphicFramePr>
        <p:xfrm>
          <a:off x="3851920" y="3068960"/>
          <a:ext cx="1287013" cy="299174"/>
        </p:xfrm>
        <a:graphic>
          <a:graphicData uri="http://schemas.openxmlformats.org/presentationml/2006/ole">
            <mc:AlternateContent xmlns:mc="http://schemas.openxmlformats.org/markup-compatibility/2006">
              <mc:Choice xmlns:v="urn:schemas-microsoft-com:vml" Requires="v">
                <p:oleObj spid="_x0000_s389399" name="Equation" r:id="rId11" imgW="723586" imgH="165028" progId="Equation.DSMT4">
                  <p:embed/>
                </p:oleObj>
              </mc:Choice>
              <mc:Fallback>
                <p:oleObj name="Equation" r:id="rId11" imgW="723586" imgH="165028"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920" y="3068960"/>
                        <a:ext cx="1287013" cy="299174"/>
                      </a:xfrm>
                      <a:prstGeom prst="rect">
                        <a:avLst/>
                      </a:prstGeom>
                      <a:noFill/>
                    </p:spPr>
                  </p:pic>
                </p:oleObj>
              </mc:Fallback>
            </mc:AlternateContent>
          </a:graphicData>
        </a:graphic>
      </p:graphicFrame>
      <p:sp>
        <p:nvSpPr>
          <p:cNvPr id="8" name="Rectangle 13"/>
          <p:cNvSpPr>
            <a:spLocks noChangeArrowheads="1"/>
          </p:cNvSpPr>
          <p:nvPr/>
        </p:nvSpPr>
        <p:spPr bwMode="auto">
          <a:xfrm>
            <a:off x="4067944" y="33102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5"/>
          <p:cNvSpPr>
            <a:spLocks noChangeArrowheads="1"/>
          </p:cNvSpPr>
          <p:nvPr/>
        </p:nvSpPr>
        <p:spPr bwMode="auto">
          <a:xfrm>
            <a:off x="6156176" y="3079560"/>
            <a:ext cx="119071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463289505"/>
              </p:ext>
            </p:extLst>
          </p:nvPr>
        </p:nvGraphicFramePr>
        <p:xfrm>
          <a:off x="6156176" y="3079560"/>
          <a:ext cx="1137957" cy="288573"/>
        </p:xfrm>
        <a:graphic>
          <a:graphicData uri="http://schemas.openxmlformats.org/presentationml/2006/ole">
            <mc:AlternateContent xmlns:mc="http://schemas.openxmlformats.org/markup-compatibility/2006">
              <mc:Choice xmlns:v="urn:schemas-microsoft-com:vml" Requires="v">
                <p:oleObj spid="_x0000_s389400" name="Equation" r:id="rId13" imgW="660113" imgH="165028" progId="Equation.DSMT4">
                  <p:embed/>
                </p:oleObj>
              </mc:Choice>
              <mc:Fallback>
                <p:oleObj name="Equation" r:id="rId13" imgW="660113" imgH="165028"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56176" y="3079560"/>
                        <a:ext cx="1137957" cy="288573"/>
                      </a:xfrm>
                      <a:prstGeom prst="rect">
                        <a:avLst/>
                      </a:prstGeom>
                      <a:noFill/>
                    </p:spPr>
                  </p:pic>
                </p:oleObj>
              </mc:Fallback>
            </mc:AlternateContent>
          </a:graphicData>
        </a:graphic>
      </p:graphicFrame>
      <p:sp>
        <p:nvSpPr>
          <p:cNvPr id="11" name="Rectangle 16"/>
          <p:cNvSpPr>
            <a:spLocks noChangeArrowheads="1"/>
          </p:cNvSpPr>
          <p:nvPr/>
        </p:nvSpPr>
        <p:spPr bwMode="auto">
          <a:xfrm>
            <a:off x="6156176" y="3247835"/>
            <a:ext cx="119071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18"/>
          <p:cNvSpPr>
            <a:spLocks noChangeArrowheads="1"/>
          </p:cNvSpPr>
          <p:nvPr/>
        </p:nvSpPr>
        <p:spPr bwMode="auto">
          <a:xfrm>
            <a:off x="1403648" y="5517487"/>
            <a:ext cx="1182447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657845475"/>
              </p:ext>
            </p:extLst>
          </p:nvPr>
        </p:nvGraphicFramePr>
        <p:xfrm>
          <a:off x="1403647" y="5517488"/>
          <a:ext cx="1455629" cy="322410"/>
        </p:xfrm>
        <a:graphic>
          <a:graphicData uri="http://schemas.openxmlformats.org/presentationml/2006/ole">
            <mc:AlternateContent xmlns:mc="http://schemas.openxmlformats.org/markup-compatibility/2006">
              <mc:Choice xmlns:v="urn:schemas-microsoft-com:vml" Requires="v">
                <p:oleObj spid="_x0000_s389401" name="Equation" r:id="rId15" imgW="723586" imgH="165028" progId="Equation.DSMT4">
                  <p:embed/>
                </p:oleObj>
              </mc:Choice>
              <mc:Fallback>
                <p:oleObj name="Equation" r:id="rId15" imgW="723586" imgH="165028"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3647" y="5517488"/>
                        <a:ext cx="1455629" cy="322410"/>
                      </a:xfrm>
                      <a:prstGeom prst="rect">
                        <a:avLst/>
                      </a:prstGeom>
                      <a:noFill/>
                    </p:spPr>
                  </p:pic>
                </p:oleObj>
              </mc:Fallback>
            </mc:AlternateContent>
          </a:graphicData>
        </a:graphic>
      </p:graphicFrame>
      <p:sp>
        <p:nvSpPr>
          <p:cNvPr id="14" name="Rectangle 19"/>
          <p:cNvSpPr>
            <a:spLocks noChangeArrowheads="1"/>
          </p:cNvSpPr>
          <p:nvPr/>
        </p:nvSpPr>
        <p:spPr bwMode="auto">
          <a:xfrm>
            <a:off x="1403648" y="5677825"/>
            <a:ext cx="1182447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Rectangle 21"/>
          <p:cNvSpPr>
            <a:spLocks noChangeArrowheads="1"/>
          </p:cNvSpPr>
          <p:nvPr/>
        </p:nvSpPr>
        <p:spPr bwMode="auto">
          <a:xfrm>
            <a:off x="3851919" y="5531885"/>
            <a:ext cx="13636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049693047"/>
              </p:ext>
            </p:extLst>
          </p:nvPr>
        </p:nvGraphicFramePr>
        <p:xfrm>
          <a:off x="3851920" y="5531886"/>
          <a:ext cx="1283272" cy="355098"/>
        </p:xfrm>
        <a:graphic>
          <a:graphicData uri="http://schemas.openxmlformats.org/presentationml/2006/ole">
            <mc:AlternateContent xmlns:mc="http://schemas.openxmlformats.org/markup-compatibility/2006">
              <mc:Choice xmlns:v="urn:schemas-microsoft-com:vml" Requires="v">
                <p:oleObj spid="_x0000_s389402" name="Equation" r:id="rId17" imgW="571252" imgH="165028" progId="Equation.DSMT4">
                  <p:embed/>
                </p:oleObj>
              </mc:Choice>
              <mc:Fallback>
                <p:oleObj name="Equation" r:id="rId17" imgW="571252" imgH="165028"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1920" y="5531886"/>
                        <a:ext cx="1283272" cy="355098"/>
                      </a:xfrm>
                      <a:prstGeom prst="rect">
                        <a:avLst/>
                      </a:prstGeom>
                      <a:noFill/>
                    </p:spPr>
                  </p:pic>
                </p:oleObj>
              </mc:Fallback>
            </mc:AlternateContent>
          </a:graphicData>
        </a:graphic>
      </p:graphicFrame>
      <p:sp>
        <p:nvSpPr>
          <p:cNvPr id="17" name="Rectangle 22"/>
          <p:cNvSpPr>
            <a:spLocks noChangeArrowheads="1"/>
          </p:cNvSpPr>
          <p:nvPr/>
        </p:nvSpPr>
        <p:spPr bwMode="auto">
          <a:xfrm>
            <a:off x="3851919" y="5692223"/>
            <a:ext cx="13636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8" name="Rectangle 24"/>
          <p:cNvSpPr>
            <a:spLocks noChangeArrowheads="1"/>
          </p:cNvSpPr>
          <p:nvPr/>
        </p:nvSpPr>
        <p:spPr bwMode="auto">
          <a:xfrm>
            <a:off x="6157728" y="5548039"/>
            <a:ext cx="126485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65130754"/>
              </p:ext>
            </p:extLst>
          </p:nvPr>
        </p:nvGraphicFramePr>
        <p:xfrm>
          <a:off x="6157727" y="5548040"/>
          <a:ext cx="1040283" cy="291858"/>
        </p:xfrm>
        <a:graphic>
          <a:graphicData uri="http://schemas.openxmlformats.org/presentationml/2006/ole">
            <mc:AlternateContent xmlns:mc="http://schemas.openxmlformats.org/markup-compatibility/2006">
              <mc:Choice xmlns:v="urn:schemas-microsoft-com:vml" Requires="v">
                <p:oleObj spid="_x0000_s389403" name="Equation" r:id="rId19" imgW="571252" imgH="165028" progId="Equation.DSMT4">
                  <p:embed/>
                </p:oleObj>
              </mc:Choice>
              <mc:Fallback>
                <p:oleObj name="Equation" r:id="rId19" imgW="571252" imgH="165028" progId="Equation.DSMT4">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57727" y="5548040"/>
                        <a:ext cx="1040283" cy="291858"/>
                      </a:xfrm>
                      <a:prstGeom prst="rect">
                        <a:avLst/>
                      </a:prstGeom>
                      <a:noFill/>
                    </p:spPr>
                  </p:pic>
                </p:oleObj>
              </mc:Fallback>
            </mc:AlternateContent>
          </a:graphicData>
        </a:graphic>
      </p:graphicFrame>
      <p:sp>
        <p:nvSpPr>
          <p:cNvPr id="20" name="Rectangle 25"/>
          <p:cNvSpPr>
            <a:spLocks noChangeArrowheads="1"/>
          </p:cNvSpPr>
          <p:nvPr/>
        </p:nvSpPr>
        <p:spPr bwMode="auto">
          <a:xfrm>
            <a:off x="6157728" y="5708377"/>
            <a:ext cx="126485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3526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57200" y="332656"/>
            <a:ext cx="8229600" cy="990600"/>
          </a:xfrm>
        </p:spPr>
        <p:txBody>
          <a:bodyPr/>
          <a:lstStyle/>
          <a:p>
            <a:r>
              <a:rPr lang="zh-CN" altLang="en-US" sz="3600" dirty="0"/>
              <a:t>2支持向量机的学习</a:t>
            </a:r>
            <a:endParaRPr lang="en-US" sz="3600" dirty="0"/>
          </a:p>
        </p:txBody>
      </p:sp>
      <p:pic>
        <p:nvPicPr>
          <p:cNvPr id="152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7941" y="8259"/>
            <a:ext cx="3428434" cy="2700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52580" name="Object 4"/>
          <p:cNvGraphicFramePr>
            <a:graphicFrameLocks noChangeAspect="1"/>
          </p:cNvGraphicFramePr>
          <p:nvPr>
            <p:extLst>
              <p:ext uri="{D42A27DB-BD31-4B8C-83A1-F6EECF244321}">
                <p14:modId xmlns:p14="http://schemas.microsoft.com/office/powerpoint/2010/main" val="629437520"/>
              </p:ext>
            </p:extLst>
          </p:nvPr>
        </p:nvGraphicFramePr>
        <p:xfrm>
          <a:off x="366530" y="1358306"/>
          <a:ext cx="4233415" cy="1119187"/>
        </p:xfrm>
        <a:graphic>
          <a:graphicData uri="http://schemas.openxmlformats.org/presentationml/2006/ole">
            <mc:AlternateContent xmlns:mc="http://schemas.openxmlformats.org/markup-compatibility/2006">
              <mc:Choice xmlns:v="urn:schemas-microsoft-com:vml" Requires="v">
                <p:oleObj spid="_x0000_s192004" name="Equation" r:id="rId4" imgW="1854000" imgH="533160" progId="Equation.DSMT4">
                  <p:embed/>
                </p:oleObj>
              </mc:Choice>
              <mc:Fallback>
                <p:oleObj name="Equation" r:id="rId4" imgW="1854000" imgH="533160" progId="Equation.DSMT4">
                  <p:embed/>
                  <p:pic>
                    <p:nvPicPr>
                      <p:cNvPr id="0" name=""/>
                      <p:cNvPicPr>
                        <a:picLocks noChangeAspect="1" noChangeArrowheads="1"/>
                      </p:cNvPicPr>
                      <p:nvPr/>
                    </p:nvPicPr>
                    <p:blipFill>
                      <a:blip r:embed="rId5"/>
                      <a:srcRect/>
                      <a:stretch>
                        <a:fillRect/>
                      </a:stretch>
                    </p:blipFill>
                    <p:spPr bwMode="auto">
                      <a:xfrm>
                        <a:off x="366530" y="1358306"/>
                        <a:ext cx="4233415" cy="1119187"/>
                      </a:xfrm>
                      <a:prstGeom prst="rect">
                        <a:avLst/>
                      </a:prstGeom>
                      <a:noFill/>
                      <a:ln>
                        <a:noFill/>
                      </a:ln>
                    </p:spPr>
                  </p:pic>
                </p:oleObj>
              </mc:Fallback>
            </mc:AlternateContent>
          </a:graphicData>
        </a:graphic>
      </p:graphicFrame>
      <p:sp>
        <p:nvSpPr>
          <p:cNvPr id="152581" name="Line 5"/>
          <p:cNvSpPr>
            <a:spLocks noChangeShapeType="1"/>
          </p:cNvSpPr>
          <p:nvPr/>
        </p:nvSpPr>
        <p:spPr bwMode="auto">
          <a:xfrm>
            <a:off x="1888693" y="6021288"/>
            <a:ext cx="1819210" cy="7576"/>
          </a:xfrm>
          <a:prstGeom prst="line">
            <a:avLst/>
          </a:prstGeom>
          <a:noFill/>
          <a:ln w="25400"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582" name="Text Box 6"/>
          <p:cNvSpPr txBox="1">
            <a:spLocks noChangeArrowheads="1"/>
          </p:cNvSpPr>
          <p:nvPr/>
        </p:nvSpPr>
        <p:spPr bwMode="auto">
          <a:xfrm>
            <a:off x="1907493" y="6153795"/>
            <a:ext cx="39036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使得等号成立的x，即为支持向量</a:t>
            </a:r>
          </a:p>
        </p:txBody>
      </p:sp>
      <p:graphicFrame>
        <p:nvGraphicFramePr>
          <p:cNvPr id="152583" name="Object 7"/>
          <p:cNvGraphicFramePr>
            <a:graphicFrameLocks/>
          </p:cNvGraphicFramePr>
          <p:nvPr>
            <p:extLst>
              <p:ext uri="{D42A27DB-BD31-4B8C-83A1-F6EECF244321}">
                <p14:modId xmlns:p14="http://schemas.microsoft.com/office/powerpoint/2010/main" val="69688251"/>
              </p:ext>
            </p:extLst>
          </p:nvPr>
        </p:nvGraphicFramePr>
        <p:xfrm>
          <a:off x="419798" y="2569586"/>
          <a:ext cx="7940676" cy="944562"/>
        </p:xfrm>
        <a:graphic>
          <a:graphicData uri="http://schemas.openxmlformats.org/presentationml/2006/ole">
            <mc:AlternateContent xmlns:mc="http://schemas.openxmlformats.org/markup-compatibility/2006">
              <mc:Choice xmlns:v="urn:schemas-microsoft-com:vml" Requires="v">
                <p:oleObj spid="_x0000_s192005" name="Equation" r:id="rId6" imgW="3276360" imgH="444240" progId="Equation.DSMT4">
                  <p:embed/>
                </p:oleObj>
              </mc:Choice>
              <mc:Fallback>
                <p:oleObj name="Equation" r:id="rId6" imgW="3276360" imgH="444240" progId="Equation.DSMT4">
                  <p:embed/>
                  <p:pic>
                    <p:nvPicPr>
                      <p:cNvPr id="0" name=""/>
                      <p:cNvPicPr>
                        <a:picLocks noChangeArrowheads="1"/>
                      </p:cNvPicPr>
                      <p:nvPr/>
                    </p:nvPicPr>
                    <p:blipFill>
                      <a:blip r:embed="rId7"/>
                      <a:srcRect/>
                      <a:stretch>
                        <a:fillRect/>
                      </a:stretch>
                    </p:blipFill>
                    <p:spPr bwMode="auto">
                      <a:xfrm>
                        <a:off x="419798" y="2569586"/>
                        <a:ext cx="7940676" cy="944562"/>
                      </a:xfrm>
                      <a:prstGeom prst="rect">
                        <a:avLst/>
                      </a:prstGeom>
                      <a:noFill/>
                      <a:ln>
                        <a:noFill/>
                      </a:ln>
                    </p:spPr>
                  </p:pic>
                </p:oleObj>
              </mc:Fallback>
            </mc:AlternateContent>
          </a:graphicData>
        </a:graphic>
      </p:graphicFrame>
      <p:graphicFrame>
        <p:nvGraphicFramePr>
          <p:cNvPr id="152584" name="Object 8"/>
          <p:cNvGraphicFramePr>
            <a:graphicFrameLocks/>
          </p:cNvGraphicFramePr>
          <p:nvPr>
            <p:extLst>
              <p:ext uri="{D42A27DB-BD31-4B8C-83A1-F6EECF244321}">
                <p14:modId xmlns:p14="http://schemas.microsoft.com/office/powerpoint/2010/main" val="831407518"/>
              </p:ext>
            </p:extLst>
          </p:nvPr>
        </p:nvGraphicFramePr>
        <p:xfrm>
          <a:off x="295275" y="3614738"/>
          <a:ext cx="8483600" cy="606425"/>
        </p:xfrm>
        <a:graphic>
          <a:graphicData uri="http://schemas.openxmlformats.org/presentationml/2006/ole">
            <mc:AlternateContent xmlns:mc="http://schemas.openxmlformats.org/markup-compatibility/2006">
              <mc:Choice xmlns:v="urn:schemas-microsoft-com:vml" Requires="v">
                <p:oleObj spid="_x0000_s192006" name="Equation" r:id="rId8" imgW="3682800" imgH="279360" progId="Equation.DSMT4">
                  <p:embed/>
                </p:oleObj>
              </mc:Choice>
              <mc:Fallback>
                <p:oleObj name="Equation" r:id="rId8" imgW="3682800" imgH="279360" progId="Equation.DSMT4">
                  <p:embed/>
                  <p:pic>
                    <p:nvPicPr>
                      <p:cNvPr id="0" name=""/>
                      <p:cNvPicPr>
                        <a:picLocks noChangeArrowheads="1"/>
                      </p:cNvPicPr>
                      <p:nvPr/>
                    </p:nvPicPr>
                    <p:blipFill>
                      <a:blip r:embed="rId9"/>
                      <a:srcRect/>
                      <a:stretch>
                        <a:fillRect/>
                      </a:stretch>
                    </p:blipFill>
                    <p:spPr bwMode="auto">
                      <a:xfrm>
                        <a:off x="295275" y="3614738"/>
                        <a:ext cx="8483600" cy="606425"/>
                      </a:xfrm>
                      <a:prstGeom prst="rect">
                        <a:avLst/>
                      </a:prstGeom>
                      <a:noFill/>
                      <a:ln>
                        <a:noFill/>
                      </a:ln>
                    </p:spPr>
                  </p:pic>
                </p:oleObj>
              </mc:Fallback>
            </mc:AlternateContent>
          </a:graphicData>
        </a:graphic>
      </p:graphicFrame>
      <p:graphicFrame>
        <p:nvGraphicFramePr>
          <p:cNvPr id="152585" name="Object 9"/>
          <p:cNvGraphicFramePr>
            <a:graphicFrameLocks/>
          </p:cNvGraphicFramePr>
          <p:nvPr>
            <p:extLst>
              <p:ext uri="{D42A27DB-BD31-4B8C-83A1-F6EECF244321}">
                <p14:modId xmlns:p14="http://schemas.microsoft.com/office/powerpoint/2010/main" val="54599384"/>
              </p:ext>
            </p:extLst>
          </p:nvPr>
        </p:nvGraphicFramePr>
        <p:xfrm>
          <a:off x="395535" y="5438801"/>
          <a:ext cx="6694488" cy="622901"/>
        </p:xfrm>
        <a:graphic>
          <a:graphicData uri="http://schemas.openxmlformats.org/presentationml/2006/ole">
            <mc:AlternateContent xmlns:mc="http://schemas.openxmlformats.org/markup-compatibility/2006">
              <mc:Choice xmlns:v="urn:schemas-microsoft-com:vml" Requires="v">
                <p:oleObj spid="_x0000_s192007" name="Equation" r:id="rId10" imgW="3022560" imgH="279360" progId="Equation.DSMT4">
                  <p:embed/>
                </p:oleObj>
              </mc:Choice>
              <mc:Fallback>
                <p:oleObj name="Equation" r:id="rId10" imgW="3022560" imgH="279360" progId="Equation.DSMT4">
                  <p:embed/>
                  <p:pic>
                    <p:nvPicPr>
                      <p:cNvPr id="0" name=""/>
                      <p:cNvPicPr>
                        <a:picLocks noChangeArrowheads="1"/>
                      </p:cNvPicPr>
                      <p:nvPr/>
                    </p:nvPicPr>
                    <p:blipFill>
                      <a:blip r:embed="rId11"/>
                      <a:srcRect/>
                      <a:stretch>
                        <a:fillRect/>
                      </a:stretch>
                    </p:blipFill>
                    <p:spPr bwMode="auto">
                      <a:xfrm>
                        <a:off x="395535" y="5438801"/>
                        <a:ext cx="6694488" cy="622901"/>
                      </a:xfrm>
                      <a:prstGeom prst="rect">
                        <a:avLst/>
                      </a:prstGeom>
                      <a:noFill/>
                      <a:ln>
                        <a:noFill/>
                      </a:ln>
                    </p:spPr>
                  </p:pic>
                </p:oleObj>
              </mc:Fallback>
            </mc:AlternateContent>
          </a:graphicData>
        </a:graphic>
      </p:graphicFrame>
      <p:graphicFrame>
        <p:nvGraphicFramePr>
          <p:cNvPr id="152586" name="Object 10"/>
          <p:cNvGraphicFramePr>
            <a:graphicFrameLocks/>
          </p:cNvGraphicFramePr>
          <p:nvPr>
            <p:extLst>
              <p:ext uri="{D42A27DB-BD31-4B8C-83A1-F6EECF244321}">
                <p14:modId xmlns:p14="http://schemas.microsoft.com/office/powerpoint/2010/main" val="4200534343"/>
              </p:ext>
            </p:extLst>
          </p:nvPr>
        </p:nvGraphicFramePr>
        <p:xfrm>
          <a:off x="1376363" y="4230688"/>
          <a:ext cx="6318250" cy="1065212"/>
        </p:xfrm>
        <a:graphic>
          <a:graphicData uri="http://schemas.openxmlformats.org/presentationml/2006/ole">
            <mc:AlternateContent xmlns:mc="http://schemas.openxmlformats.org/markup-compatibility/2006">
              <mc:Choice xmlns:v="urn:schemas-microsoft-com:vml" Requires="v">
                <p:oleObj spid="_x0000_s192008" name="Equation" r:id="rId12" imgW="2958840" imgH="507960" progId="Equation.DSMT4">
                  <p:embed/>
                </p:oleObj>
              </mc:Choice>
              <mc:Fallback>
                <p:oleObj name="Equation" r:id="rId12" imgW="2958840" imgH="507960" progId="Equation.DSMT4">
                  <p:embed/>
                  <p:pic>
                    <p:nvPicPr>
                      <p:cNvPr id="0" name=""/>
                      <p:cNvPicPr>
                        <a:picLocks noChangeArrowheads="1"/>
                      </p:cNvPicPr>
                      <p:nvPr/>
                    </p:nvPicPr>
                    <p:blipFill>
                      <a:blip r:embed="rId13"/>
                      <a:srcRect/>
                      <a:stretch>
                        <a:fillRect/>
                      </a:stretch>
                    </p:blipFill>
                    <p:spPr bwMode="auto">
                      <a:xfrm>
                        <a:off x="1376363" y="4230688"/>
                        <a:ext cx="6318250" cy="10652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03349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95536" y="188640"/>
            <a:ext cx="8229600" cy="990600"/>
          </a:xfrm>
        </p:spPr>
        <p:txBody>
          <a:bodyPr>
            <a:normAutofit/>
          </a:bodyPr>
          <a:lstStyle/>
          <a:p>
            <a:pPr eaLnBrk="1" hangingPunct="1"/>
            <a:r>
              <a:rPr lang="en-US" sz="3600" dirty="0"/>
              <a:t>SVM</a:t>
            </a:r>
            <a:r>
              <a:rPr lang="zh-CN" altLang="en-US" sz="3600" dirty="0"/>
              <a:t>的分类面</a:t>
            </a:r>
          </a:p>
        </p:txBody>
      </p:sp>
      <p:sp>
        <p:nvSpPr>
          <p:cNvPr id="182276" name="Rectangle 4"/>
          <p:cNvSpPr>
            <a:spLocks noChangeArrowheads="1"/>
          </p:cNvSpPr>
          <p:nvPr/>
        </p:nvSpPr>
        <p:spPr bwMode="auto">
          <a:xfrm>
            <a:off x="467544" y="6021084"/>
            <a:ext cx="65662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微软雅黑" panose="020B0503020204020204" pitchFamily="34" charset="-122"/>
                <a:ea typeface="微软雅黑" panose="020B0503020204020204" pitchFamily="34" charset="-122"/>
              </a:rPr>
              <a:t>正例：</a:t>
            </a:r>
            <a:r>
              <a:rPr lang="zh-CN" altLang="zh-CN" sz="2000" dirty="0">
                <a:latin typeface="微软雅黑" panose="020B0503020204020204" pitchFamily="34" charset="-122"/>
                <a:ea typeface="微软雅黑" panose="020B0503020204020204" pitchFamily="34" charset="-122"/>
              </a:rPr>
              <a:t>半径为</a:t>
            </a:r>
            <a:r>
              <a:rPr lang="en-US" altLang="zh-CN" sz="2000" dirty="0">
                <a:latin typeface="微软雅黑" panose="020B0503020204020204" pitchFamily="34" charset="-122"/>
                <a:ea typeface="微软雅黑" panose="020B0503020204020204" pitchFamily="34" charset="-122"/>
              </a:rPr>
              <a:t>0.9</a:t>
            </a:r>
            <a:r>
              <a:rPr lang="zh-CN" altLang="zh-CN" sz="2000" dirty="0">
                <a:latin typeface="微软雅黑" panose="020B0503020204020204" pitchFamily="34" charset="-122"/>
                <a:ea typeface="微软雅黑" panose="020B0503020204020204" pitchFamily="34" charset="-122"/>
              </a:rPr>
              <a:t>的圆内</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反例：</a:t>
            </a:r>
            <a:r>
              <a:rPr lang="zh-CN" altLang="zh-CN" sz="2000" dirty="0">
                <a:latin typeface="微软雅黑" panose="020B0503020204020204" pitchFamily="34" charset="-122"/>
                <a:ea typeface="微软雅黑" panose="020B0503020204020204" pitchFamily="34" charset="-122"/>
              </a:rPr>
              <a:t>半径为</a:t>
            </a:r>
            <a:r>
              <a:rPr lang="en-US" altLang="zh-CN" sz="2000" dirty="0">
                <a:latin typeface="微软雅黑" panose="020B0503020204020204" pitchFamily="34" charset="-122"/>
                <a:ea typeface="微软雅黑" panose="020B0503020204020204" pitchFamily="34" charset="-122"/>
              </a:rPr>
              <a:t>1.2~1.5</a:t>
            </a:r>
            <a:r>
              <a:rPr lang="zh-CN" altLang="zh-CN" sz="2000" dirty="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圆环</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RBF</a:t>
            </a:r>
            <a:r>
              <a:rPr lang="zh-CN" altLang="zh-CN" sz="2000" dirty="0">
                <a:latin typeface="微软雅黑" panose="020B0503020204020204" pitchFamily="34" charset="-122"/>
                <a:ea typeface="微软雅黑" panose="020B0503020204020204" pitchFamily="34" charset="-122"/>
              </a:rPr>
              <a:t>核</a:t>
            </a:r>
            <a:r>
              <a:rPr lang="en-US" altLang="zh-CN" sz="2000" dirty="0">
                <a:latin typeface="微软雅黑" panose="020B0503020204020204" pitchFamily="34" charset="-122"/>
                <a:ea typeface="微软雅黑" panose="020B0503020204020204" pitchFamily="34" charset="-122"/>
              </a:rPr>
              <a:t>SVM</a:t>
            </a:r>
            <a:r>
              <a:rPr lang="zh-CN" altLang="en-US" sz="2000" dirty="0">
                <a:latin typeface="微软雅黑" panose="020B0503020204020204" pitchFamily="34" charset="-122"/>
                <a:ea typeface="微软雅黑" panose="020B0503020204020204" pitchFamily="34" charset="-122"/>
              </a:rPr>
              <a:t>分类，不同参数对分类面影响</a:t>
            </a:r>
          </a:p>
        </p:txBody>
      </p:sp>
      <p:sp>
        <p:nvSpPr>
          <p:cNvPr id="3" name="Rectangle 9"/>
          <p:cNvSpPr>
            <a:spLocks noChangeArrowheads="1"/>
          </p:cNvSpPr>
          <p:nvPr/>
        </p:nvSpPr>
        <p:spPr bwMode="auto">
          <a:xfrm>
            <a:off x="1619672" y="312883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10"/>
          <p:cNvSpPr>
            <a:spLocks noChangeArrowheads="1"/>
          </p:cNvSpPr>
          <p:nvPr/>
        </p:nvSpPr>
        <p:spPr bwMode="auto">
          <a:xfrm>
            <a:off x="1403648" y="31727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2"/>
          <p:cNvSpPr>
            <a:spLocks noChangeArrowheads="1"/>
          </p:cNvSpPr>
          <p:nvPr/>
        </p:nvSpPr>
        <p:spPr bwMode="auto">
          <a:xfrm>
            <a:off x="4067944" y="31419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4067944" y="33102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5"/>
          <p:cNvSpPr>
            <a:spLocks noChangeArrowheads="1"/>
          </p:cNvSpPr>
          <p:nvPr/>
        </p:nvSpPr>
        <p:spPr bwMode="auto">
          <a:xfrm>
            <a:off x="6156176" y="3079560"/>
            <a:ext cx="119071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16"/>
          <p:cNvSpPr>
            <a:spLocks noChangeArrowheads="1"/>
          </p:cNvSpPr>
          <p:nvPr/>
        </p:nvSpPr>
        <p:spPr bwMode="auto">
          <a:xfrm>
            <a:off x="6156176" y="3247835"/>
            <a:ext cx="119071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18"/>
          <p:cNvSpPr>
            <a:spLocks noChangeArrowheads="1"/>
          </p:cNvSpPr>
          <p:nvPr/>
        </p:nvSpPr>
        <p:spPr bwMode="auto">
          <a:xfrm>
            <a:off x="1403648" y="5517487"/>
            <a:ext cx="1182447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19"/>
          <p:cNvSpPr>
            <a:spLocks noChangeArrowheads="1"/>
          </p:cNvSpPr>
          <p:nvPr/>
        </p:nvSpPr>
        <p:spPr bwMode="auto">
          <a:xfrm>
            <a:off x="1403648" y="5677825"/>
            <a:ext cx="1182447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Rectangle 21"/>
          <p:cNvSpPr>
            <a:spLocks noChangeArrowheads="1"/>
          </p:cNvSpPr>
          <p:nvPr/>
        </p:nvSpPr>
        <p:spPr bwMode="auto">
          <a:xfrm>
            <a:off x="3851919" y="5531885"/>
            <a:ext cx="13636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7" name="Rectangle 22"/>
          <p:cNvSpPr>
            <a:spLocks noChangeArrowheads="1"/>
          </p:cNvSpPr>
          <p:nvPr/>
        </p:nvSpPr>
        <p:spPr bwMode="auto">
          <a:xfrm>
            <a:off x="3851919" y="5692223"/>
            <a:ext cx="13636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8" name="Rectangle 24"/>
          <p:cNvSpPr>
            <a:spLocks noChangeArrowheads="1"/>
          </p:cNvSpPr>
          <p:nvPr/>
        </p:nvSpPr>
        <p:spPr bwMode="auto">
          <a:xfrm>
            <a:off x="6157728" y="5548039"/>
            <a:ext cx="126485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0" name="Rectangle 25"/>
          <p:cNvSpPr>
            <a:spLocks noChangeArrowheads="1"/>
          </p:cNvSpPr>
          <p:nvPr/>
        </p:nvSpPr>
        <p:spPr bwMode="auto">
          <a:xfrm>
            <a:off x="6157728" y="5708377"/>
            <a:ext cx="126485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390152"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367" y="1124744"/>
            <a:ext cx="2128597" cy="192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153" name="图片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7659" y="1145780"/>
            <a:ext cx="2128597" cy="192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154" name="图片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3367" y="3625912"/>
            <a:ext cx="2129535" cy="1922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155" name="图片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7659" y="3627173"/>
            <a:ext cx="2128597" cy="192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3"/>
          <p:cNvSpPr>
            <a:spLocks noChangeArrowheads="1"/>
          </p:cNvSpPr>
          <p:nvPr/>
        </p:nvSpPr>
        <p:spPr bwMode="auto">
          <a:xfrm>
            <a:off x="2195736" y="3212976"/>
            <a:ext cx="109148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4065620786"/>
              </p:ext>
            </p:extLst>
          </p:nvPr>
        </p:nvGraphicFramePr>
        <p:xfrm>
          <a:off x="2195736" y="3075328"/>
          <a:ext cx="1480849" cy="327996"/>
        </p:xfrm>
        <a:graphic>
          <a:graphicData uri="http://schemas.openxmlformats.org/presentationml/2006/ole">
            <mc:AlternateContent xmlns:mc="http://schemas.openxmlformats.org/markup-compatibility/2006">
              <mc:Choice xmlns:v="urn:schemas-microsoft-com:vml" Requires="v">
                <p:oleObj spid="_x0000_s390330" name="Equation" r:id="rId7" imgW="723586" imgH="165028" progId="Equation.DSMT4">
                  <p:embed/>
                </p:oleObj>
              </mc:Choice>
              <mc:Fallback>
                <p:oleObj name="Equation" r:id="rId7" imgW="723586" imgH="165028"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3075328"/>
                        <a:ext cx="1480849" cy="327996"/>
                      </a:xfrm>
                      <a:prstGeom prst="rect">
                        <a:avLst/>
                      </a:prstGeom>
                      <a:noFill/>
                    </p:spPr>
                  </p:pic>
                </p:oleObj>
              </mc:Fallback>
            </mc:AlternateContent>
          </a:graphicData>
        </a:graphic>
      </p:graphicFrame>
      <p:sp>
        <p:nvSpPr>
          <p:cNvPr id="22" name="Rectangle 14"/>
          <p:cNvSpPr>
            <a:spLocks noChangeArrowheads="1"/>
          </p:cNvSpPr>
          <p:nvPr/>
        </p:nvSpPr>
        <p:spPr bwMode="auto">
          <a:xfrm>
            <a:off x="2195736" y="3373314"/>
            <a:ext cx="109148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Rectangle 16"/>
          <p:cNvSpPr>
            <a:spLocks noChangeArrowheads="1"/>
          </p:cNvSpPr>
          <p:nvPr/>
        </p:nvSpPr>
        <p:spPr bwMode="auto">
          <a:xfrm>
            <a:off x="5201893" y="3235416"/>
            <a:ext cx="13278296" cy="48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890584095"/>
              </p:ext>
            </p:extLst>
          </p:nvPr>
        </p:nvGraphicFramePr>
        <p:xfrm>
          <a:off x="5257399" y="3075326"/>
          <a:ext cx="1185333" cy="327997"/>
        </p:xfrm>
        <a:graphic>
          <a:graphicData uri="http://schemas.openxmlformats.org/presentationml/2006/ole">
            <mc:AlternateContent xmlns:mc="http://schemas.openxmlformats.org/markup-compatibility/2006">
              <mc:Choice xmlns:v="urn:schemas-microsoft-com:vml" Requires="v">
                <p:oleObj spid="_x0000_s390331" name="Equation" r:id="rId9" imgW="571252" imgH="165028" progId="Equation.DSMT4">
                  <p:embed/>
                </p:oleObj>
              </mc:Choice>
              <mc:Fallback>
                <p:oleObj name="Equation" r:id="rId9" imgW="571252" imgH="165028"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399" y="3075326"/>
                        <a:ext cx="1185333" cy="327997"/>
                      </a:xfrm>
                      <a:prstGeom prst="rect">
                        <a:avLst/>
                      </a:prstGeom>
                      <a:noFill/>
                    </p:spPr>
                  </p:pic>
                </p:oleObj>
              </mc:Fallback>
            </mc:AlternateContent>
          </a:graphicData>
        </a:graphic>
      </p:graphicFrame>
      <p:sp>
        <p:nvSpPr>
          <p:cNvPr id="25" name="Rectangle 17"/>
          <p:cNvSpPr>
            <a:spLocks noChangeArrowheads="1"/>
          </p:cNvSpPr>
          <p:nvPr/>
        </p:nvSpPr>
        <p:spPr bwMode="auto">
          <a:xfrm>
            <a:off x="5201893" y="3395754"/>
            <a:ext cx="13278296" cy="48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6" name="Rectangle 19"/>
          <p:cNvSpPr>
            <a:spLocks noChangeArrowheads="1"/>
          </p:cNvSpPr>
          <p:nvPr/>
        </p:nvSpPr>
        <p:spPr bwMode="auto">
          <a:xfrm>
            <a:off x="2245723" y="5614291"/>
            <a:ext cx="139310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2196140317"/>
              </p:ext>
            </p:extLst>
          </p:nvPr>
        </p:nvGraphicFramePr>
        <p:xfrm>
          <a:off x="2245724" y="5614291"/>
          <a:ext cx="1430861" cy="363109"/>
        </p:xfrm>
        <a:graphic>
          <a:graphicData uri="http://schemas.openxmlformats.org/presentationml/2006/ole">
            <mc:AlternateContent xmlns:mc="http://schemas.openxmlformats.org/markup-compatibility/2006">
              <mc:Choice xmlns:v="urn:schemas-microsoft-com:vml" Requires="v">
                <p:oleObj spid="_x0000_s390332" name="Equation" r:id="rId11" imgW="634449" imgH="164957" progId="Equation.DSMT4">
                  <p:embed/>
                </p:oleObj>
              </mc:Choice>
              <mc:Fallback>
                <p:oleObj name="Equation" r:id="rId11" imgW="634449" imgH="164957"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5724" y="5614291"/>
                        <a:ext cx="1430861" cy="363109"/>
                      </a:xfrm>
                      <a:prstGeom prst="rect">
                        <a:avLst/>
                      </a:prstGeom>
                      <a:noFill/>
                    </p:spPr>
                  </p:pic>
                </p:oleObj>
              </mc:Fallback>
            </mc:AlternateContent>
          </a:graphicData>
        </a:graphic>
      </p:graphicFrame>
      <p:sp>
        <p:nvSpPr>
          <p:cNvPr id="28" name="Rectangle 21"/>
          <p:cNvSpPr>
            <a:spLocks noChangeArrowheads="1"/>
          </p:cNvSpPr>
          <p:nvPr/>
        </p:nvSpPr>
        <p:spPr bwMode="auto">
          <a:xfrm>
            <a:off x="5201892" y="5657772"/>
            <a:ext cx="146439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3604649375"/>
              </p:ext>
            </p:extLst>
          </p:nvPr>
        </p:nvGraphicFramePr>
        <p:xfrm>
          <a:off x="5201892" y="5657772"/>
          <a:ext cx="1350885" cy="315833"/>
        </p:xfrm>
        <a:graphic>
          <a:graphicData uri="http://schemas.openxmlformats.org/presentationml/2006/ole">
            <mc:AlternateContent xmlns:mc="http://schemas.openxmlformats.org/markup-compatibility/2006">
              <mc:Choice xmlns:v="urn:schemas-microsoft-com:vml" Requires="v">
                <p:oleObj spid="_x0000_s390333" name="Equation" r:id="rId13" imgW="685502" imgH="165028" progId="Equation.DSMT4">
                  <p:embed/>
                </p:oleObj>
              </mc:Choice>
              <mc:Fallback>
                <p:oleObj name="Equation" r:id="rId13" imgW="685502" imgH="165028"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1892" y="5657772"/>
                        <a:ext cx="1350885" cy="315833"/>
                      </a:xfrm>
                      <a:prstGeom prst="rect">
                        <a:avLst/>
                      </a:prstGeom>
                      <a:noFill/>
                    </p:spPr>
                  </p:pic>
                </p:oleObj>
              </mc:Fallback>
            </mc:AlternateContent>
          </a:graphicData>
        </a:graphic>
      </p:graphicFrame>
    </p:spTree>
    <p:extLst>
      <p:ext uri="{BB962C8B-B14F-4D97-AF65-F5344CB8AC3E}">
        <p14:creationId xmlns:p14="http://schemas.microsoft.com/office/powerpoint/2010/main" val="35782253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1"/>
          </p:nvPr>
        </p:nvSpPr>
        <p:spPr>
          <a:xfrm>
            <a:off x="323850" y="1628800"/>
            <a:ext cx="8496300" cy="5040312"/>
          </a:xfrm>
        </p:spPr>
        <p:txBody>
          <a:bodyPr/>
          <a:lstStyle/>
          <a:p>
            <a:r>
              <a:rPr lang="zh-CN" altLang="en-US"/>
              <a:t>用</a:t>
            </a:r>
            <a:r>
              <a:rPr lang="en-US" altLang="zh-CN"/>
              <a:t>Matlab</a:t>
            </a:r>
            <a:r>
              <a:rPr lang="zh-CN" altLang="en-US"/>
              <a:t>或</a:t>
            </a:r>
            <a:r>
              <a:rPr lang="en-US" altLang="zh-CN"/>
              <a:t>Python</a:t>
            </a:r>
            <a:r>
              <a:rPr lang="zh-CN" altLang="en-US"/>
              <a:t>实现该字符集的识别</a:t>
            </a:r>
          </a:p>
          <a:p>
            <a:pPr lvl="1"/>
            <a:r>
              <a:rPr lang="zh-CN" altLang="en-US" sz="2400"/>
              <a:t>代码</a:t>
            </a:r>
            <a:r>
              <a:rPr lang="en-US" altLang="zh-CN" sz="2400"/>
              <a:t>+</a:t>
            </a:r>
            <a:r>
              <a:rPr lang="zh-CN" altLang="en-US" sz="2400"/>
              <a:t>注释，规范命名</a:t>
            </a:r>
          </a:p>
          <a:p>
            <a:pPr lvl="1"/>
            <a:r>
              <a:rPr lang="zh-CN" altLang="en-US" sz="2400"/>
              <a:t>采用</a:t>
            </a:r>
            <a:r>
              <a:rPr lang="en-US" altLang="zh-CN" sz="2400"/>
              <a:t>SVM</a:t>
            </a:r>
            <a:r>
              <a:rPr lang="zh-CN" altLang="en-US" sz="2400"/>
              <a:t>进行字符识别？</a:t>
            </a:r>
            <a:endParaRPr lang="en-US" altLang="zh-CN" sz="2400"/>
          </a:p>
          <a:p>
            <a:pPr lvl="1"/>
            <a:r>
              <a:rPr lang="zh-CN" altLang="en-US" sz="2400"/>
              <a:t>如何选定核函数，如何设定参数？</a:t>
            </a:r>
          </a:p>
          <a:p>
            <a:endParaRPr lang="zh-CN" altLang="en-US" b="1"/>
          </a:p>
          <a:p>
            <a:endParaRPr lang="en-US" altLang="zh-CN" u="sng"/>
          </a:p>
        </p:txBody>
      </p:sp>
      <p:sp>
        <p:nvSpPr>
          <p:cNvPr id="92163" name="Rectangle 2"/>
          <p:cNvSpPr>
            <a:spLocks noGrp="1" noChangeArrowheads="1"/>
          </p:cNvSpPr>
          <p:nvPr>
            <p:ph type="title"/>
          </p:nvPr>
        </p:nvSpPr>
        <p:spPr/>
        <p:txBody>
          <a:bodyPr/>
          <a:lstStyle/>
          <a:p>
            <a:r>
              <a:rPr lang="zh-CN" altLang="en-US" sz="3600">
                <a:solidFill>
                  <a:srgbClr val="C00000"/>
                </a:solidFill>
              </a:rPr>
              <a:t>新手作业：手写数字识别</a:t>
            </a:r>
            <a:r>
              <a:rPr lang="en-US" altLang="zh-CN" sz="3600">
                <a:solidFill>
                  <a:srgbClr val="C00000"/>
                </a:solidFill>
              </a:rPr>
              <a:t>+</a:t>
            </a:r>
            <a:endParaRPr lang="zh-CN" altLang="en-US" sz="3600">
              <a:solidFill>
                <a:srgbClr val="C00000"/>
              </a:solidFill>
            </a:endParaRPr>
          </a:p>
        </p:txBody>
      </p:sp>
      <p:sp>
        <p:nvSpPr>
          <p:cNvPr id="2" name="矩形 1"/>
          <p:cNvSpPr/>
          <p:nvPr/>
        </p:nvSpPr>
        <p:spPr>
          <a:xfrm>
            <a:off x="0" y="5157192"/>
            <a:ext cx="7499176" cy="400110"/>
          </a:xfrm>
          <a:prstGeom prst="rect">
            <a:avLst/>
          </a:prstGeom>
        </p:spPr>
        <p:txBody>
          <a:bodyPr wrap="square">
            <a:spAutoFit/>
          </a:bodyPr>
          <a:lstStyle/>
          <a:p>
            <a:pPr lvl="1">
              <a:spcBef>
                <a:spcPct val="20000"/>
              </a:spcBef>
            </a:pPr>
            <a:r>
              <a:rPr lang="en-US" altLang="zh-CN" sz="2000">
                <a:solidFill>
                  <a:srgbClr val="000000"/>
                </a:solidFill>
              </a:rPr>
              <a:t>Semeion Handwritten Digit Data Set</a:t>
            </a:r>
          </a:p>
        </p:txBody>
      </p:sp>
      <p:sp>
        <p:nvSpPr>
          <p:cNvPr id="6" name="Rectangle 7"/>
          <p:cNvSpPr>
            <a:spLocks noChangeArrowheads="1"/>
          </p:cNvSpPr>
          <p:nvPr/>
        </p:nvSpPr>
        <p:spPr bwMode="auto">
          <a:xfrm>
            <a:off x="457200" y="4241204"/>
            <a:ext cx="33441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400" b="0">
                <a:solidFill>
                  <a:srgbClr val="000000"/>
                </a:solidFill>
              </a:rPr>
              <a:t>UCI </a:t>
            </a:r>
            <a:r>
              <a:rPr lang="zh-CN" altLang="en-US" sz="2400" b="0">
                <a:solidFill>
                  <a:srgbClr val="000000"/>
                </a:solidFill>
              </a:rPr>
              <a:t>数据集 </a:t>
            </a:r>
            <a:endParaRPr lang="en-US" altLang="zh-CN" sz="2400" b="0">
              <a:solidFill>
                <a:srgbClr val="000000"/>
              </a:solidFill>
            </a:endParaRPr>
          </a:p>
          <a:p>
            <a:pPr>
              <a:spcBef>
                <a:spcPct val="20000"/>
              </a:spcBef>
            </a:pPr>
            <a:r>
              <a:rPr lang="en-US" altLang="zh-CN" sz="2000" b="0">
                <a:solidFill>
                  <a:srgbClr val="000000"/>
                </a:solidFill>
              </a:rPr>
              <a:t>http://archive.ics.uci.edu/ml/</a:t>
            </a:r>
          </a:p>
        </p:txBody>
      </p:sp>
      <p:pic>
        <p:nvPicPr>
          <p:cNvPr id="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3788569"/>
            <a:ext cx="3168079" cy="241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51302" y="5742111"/>
            <a:ext cx="4572000" cy="400110"/>
          </a:xfrm>
          <a:prstGeom prst="rect">
            <a:avLst/>
          </a:prstGeom>
        </p:spPr>
        <p:txBody>
          <a:bodyPr>
            <a:spAutoFit/>
          </a:bodyPr>
          <a:lstStyle/>
          <a:p>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新手作业</a:t>
            </a:r>
            <a:r>
              <a:rPr lang="zh-CN" altLang="en-US" sz="2000"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自愿</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完成</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29213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1"/>
          </p:nvPr>
        </p:nvSpPr>
        <p:spPr>
          <a:xfrm>
            <a:off x="611560" y="1628800"/>
            <a:ext cx="8208590" cy="5040312"/>
          </a:xfrm>
        </p:spPr>
        <p:txBody>
          <a:bodyPr/>
          <a:lstStyle/>
          <a:p>
            <a:r>
              <a:rPr lang="zh-CN" altLang="en-US" b="1" dirty="0"/>
              <a:t>阅读</a:t>
            </a:r>
            <a:r>
              <a:rPr lang="en-US" altLang="zh-CN" b="1" dirty="0"/>
              <a:t>《</a:t>
            </a:r>
            <a:r>
              <a:rPr lang="zh-CN" altLang="en-US" b="1" dirty="0"/>
              <a:t>模式分析的核方法</a:t>
            </a:r>
            <a:r>
              <a:rPr lang="en-US" altLang="zh-CN" b="1" dirty="0"/>
              <a:t>》7.1 </a:t>
            </a:r>
            <a:r>
              <a:rPr lang="zh-CN" altLang="en-US" b="1" dirty="0"/>
              <a:t>节</a:t>
            </a:r>
            <a:endParaRPr lang="en-US" altLang="zh-CN" b="1" dirty="0"/>
          </a:p>
          <a:p>
            <a:pPr marL="0" indent="0">
              <a:buNone/>
            </a:pPr>
            <a:r>
              <a:rPr lang="en-US" altLang="zh-CN" b="1" dirty="0"/>
              <a:t>      The smallest enclosing hypersphere</a:t>
            </a:r>
          </a:p>
          <a:p>
            <a:pPr marL="0" indent="0">
              <a:buNone/>
            </a:pPr>
            <a:r>
              <a:rPr lang="en-US" altLang="zh-CN" b="1" dirty="0"/>
              <a:t>      </a:t>
            </a:r>
            <a:r>
              <a:rPr lang="zh-CN" altLang="en-US" b="1" dirty="0"/>
              <a:t>在</a:t>
            </a:r>
            <a:r>
              <a:rPr lang="en-US" altLang="zh-CN" b="1" dirty="0" err="1"/>
              <a:t>qq</a:t>
            </a:r>
            <a:r>
              <a:rPr lang="zh-CN" altLang="en-US" b="1" dirty="0"/>
              <a:t>群文件中，有</a:t>
            </a:r>
            <a:r>
              <a:rPr lang="en-US" altLang="zh-CN" b="1" dirty="0"/>
              <a:t>pdf</a:t>
            </a:r>
            <a:r>
              <a:rPr lang="zh-CN" altLang="en-US" b="1" dirty="0"/>
              <a:t>版</a:t>
            </a:r>
            <a:endParaRPr lang="en-US" altLang="zh-CN" b="1" dirty="0"/>
          </a:p>
          <a:p>
            <a:r>
              <a:rPr lang="zh-CN" altLang="en-US" b="1" dirty="0"/>
              <a:t>实现一个新颖性检测算法</a:t>
            </a:r>
            <a:endParaRPr lang="en-US" altLang="zh-CN" b="1" dirty="0"/>
          </a:p>
          <a:p>
            <a:pPr lvl="1"/>
            <a:r>
              <a:rPr lang="zh-CN" altLang="en-US" b="1" dirty="0"/>
              <a:t>仅以某一类数字样本为训练样本</a:t>
            </a:r>
            <a:endParaRPr lang="en-US" altLang="zh-CN" b="1" dirty="0"/>
          </a:p>
          <a:p>
            <a:pPr lvl="1"/>
            <a:r>
              <a:rPr lang="zh-CN" altLang="en-US" b="1" dirty="0"/>
              <a:t>输入一个待检测样本，判断是否与训练样本同类</a:t>
            </a:r>
            <a:endParaRPr lang="en-US" altLang="zh-CN" b="1" dirty="0"/>
          </a:p>
          <a:p>
            <a:pPr lvl="1"/>
            <a:endParaRPr lang="en-US" altLang="zh-CN" b="1" dirty="0"/>
          </a:p>
          <a:p>
            <a:pPr lvl="1"/>
            <a:r>
              <a:rPr lang="zh-CN" altLang="en-US" b="1" dirty="0"/>
              <a:t>如何设计和测试实验结果？</a:t>
            </a:r>
            <a:endParaRPr lang="en-US" altLang="zh-CN" b="1" dirty="0"/>
          </a:p>
          <a:p>
            <a:pPr lvl="1"/>
            <a:r>
              <a:rPr lang="zh-CN" altLang="en-US" b="1" dirty="0"/>
              <a:t>分析结果、如何改进？</a:t>
            </a:r>
            <a:endParaRPr lang="en-US" altLang="zh-CN" b="1" dirty="0"/>
          </a:p>
        </p:txBody>
      </p:sp>
      <p:sp>
        <p:nvSpPr>
          <p:cNvPr id="92163" name="Rectangle 2"/>
          <p:cNvSpPr>
            <a:spLocks noGrp="1" noChangeArrowheads="1"/>
          </p:cNvSpPr>
          <p:nvPr>
            <p:ph type="title"/>
          </p:nvPr>
        </p:nvSpPr>
        <p:spPr/>
        <p:txBody>
          <a:bodyPr/>
          <a:lstStyle/>
          <a:p>
            <a:r>
              <a:rPr lang="zh-CN" altLang="en-US" sz="3600">
                <a:solidFill>
                  <a:srgbClr val="C00000"/>
                </a:solidFill>
              </a:rPr>
              <a:t>高手作业：</a:t>
            </a:r>
          </a:p>
        </p:txBody>
      </p:sp>
    </p:spTree>
    <p:extLst>
      <p:ext uri="{BB962C8B-B14F-4D97-AF65-F5344CB8AC3E}">
        <p14:creationId xmlns:p14="http://schemas.microsoft.com/office/powerpoint/2010/main" val="89320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body" sz="half" idx="4294967295"/>
          </p:nvPr>
        </p:nvSpPr>
        <p:spPr>
          <a:xfrm>
            <a:off x="179513" y="1285582"/>
            <a:ext cx="4536504" cy="4176713"/>
          </a:xfrm>
        </p:spPr>
        <p:txBody>
          <a:bodyPr>
            <a:noAutofit/>
          </a:bodyPr>
          <a:lstStyle/>
          <a:p>
            <a:pPr marL="0" indent="0" eaLnBrk="1" hangingPunct="1">
              <a:lnSpc>
                <a:spcPct val="120000"/>
              </a:lnSpc>
              <a:buNone/>
            </a:pPr>
            <a:r>
              <a:rPr lang="zh-CN" altLang="en-US" dirty="0">
                <a:latin typeface="黑体" panose="02010609060101010101" pitchFamily="49" charset="-122"/>
                <a:ea typeface="黑体" panose="02010609060101010101" pitchFamily="49" charset="-122"/>
                <a:cs typeface="Times New Roman" pitchFamily="18" charset="0"/>
              </a:rPr>
              <a:t>样本集到分类界面的几何间隔：</a:t>
            </a:r>
          </a:p>
          <a:p>
            <a:pPr eaLnBrk="1" hangingPunct="1">
              <a:lnSpc>
                <a:spcPct val="120000"/>
              </a:lnSpc>
            </a:pPr>
            <a:endParaRPr lang="zh-CN" altLang="en-US" dirty="0">
              <a:latin typeface="黑体" panose="02010609060101010101" pitchFamily="49" charset="-122"/>
              <a:ea typeface="黑体" panose="02010609060101010101" pitchFamily="49" charset="-122"/>
              <a:cs typeface="Times New Roman" pitchFamily="18" charset="0"/>
            </a:endParaRPr>
          </a:p>
          <a:p>
            <a:pPr marL="0" indent="0" eaLnBrk="1" hangingPunct="1">
              <a:lnSpc>
                <a:spcPct val="120000"/>
              </a:lnSpc>
              <a:buNone/>
            </a:pPr>
            <a:endParaRPr lang="zh-CN" altLang="en-US" dirty="0">
              <a:latin typeface="黑体" panose="02010609060101010101" pitchFamily="49" charset="-122"/>
              <a:ea typeface="黑体" panose="02010609060101010101" pitchFamily="49" charset="-122"/>
              <a:cs typeface="Times New Roman" pitchFamily="18" charset="0"/>
            </a:endParaRPr>
          </a:p>
          <a:p>
            <a:pPr marL="0" indent="0" eaLnBrk="1" hangingPunct="1">
              <a:lnSpc>
                <a:spcPct val="120000"/>
              </a:lnSpc>
              <a:buNone/>
            </a:pPr>
            <a:r>
              <a:rPr lang="zh-CN" altLang="en-US" dirty="0">
                <a:latin typeface="黑体" panose="02010609060101010101" pitchFamily="49" charset="-122"/>
                <a:ea typeface="黑体" panose="02010609060101010101" pitchFamily="49" charset="-122"/>
                <a:cs typeface="Times New Roman" pitchFamily="18" charset="0"/>
              </a:rPr>
              <a:t>  最大，亦即</a:t>
            </a:r>
            <a:r>
              <a:rPr lang="en-US" dirty="0">
                <a:latin typeface="Times New Roman" panose="02020603050405020304" pitchFamily="18" charset="0"/>
                <a:ea typeface="黑体" panose="02010609060101010101" pitchFamily="49" charset="-122"/>
                <a:cs typeface="Times New Roman" panose="02020603050405020304" pitchFamily="18" charset="0"/>
              </a:rPr>
              <a:t>||</a:t>
            </a:r>
            <a:r>
              <a:rPr lang="en-US" b="1" dirty="0">
                <a:latin typeface="Times New Roman" panose="02020603050405020304" pitchFamily="18" charset="0"/>
                <a:ea typeface="黑体" panose="02010609060101010101" pitchFamily="49" charset="-122"/>
                <a:cs typeface="Times New Roman" panose="02020603050405020304" pitchFamily="18" charset="0"/>
              </a:rPr>
              <a:t>w</a:t>
            </a:r>
            <a:r>
              <a:rPr 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黑体" panose="02010609060101010101" pitchFamily="49" charset="-122"/>
                <a:ea typeface="黑体" panose="02010609060101010101" pitchFamily="49" charset="-122"/>
                <a:cs typeface="Times New Roman" pitchFamily="18" charset="0"/>
              </a:rPr>
              <a:t>最小，所以</a:t>
            </a:r>
            <a:r>
              <a:rPr lang="en-US" dirty="0">
                <a:latin typeface="黑体" panose="02010609060101010101" pitchFamily="49" charset="-122"/>
                <a:ea typeface="黑体" panose="02010609060101010101" pitchFamily="49" charset="-122"/>
                <a:cs typeface="Times New Roman" pitchFamily="18" charset="0"/>
              </a:rPr>
              <a:t>SVM</a:t>
            </a:r>
            <a:r>
              <a:rPr lang="zh-CN" altLang="en-US" dirty="0">
                <a:latin typeface="黑体" panose="02010609060101010101" pitchFamily="49" charset="-122"/>
                <a:ea typeface="黑体" panose="02010609060101010101" pitchFamily="49" charset="-122"/>
                <a:cs typeface="Times New Roman" pitchFamily="18" charset="0"/>
              </a:rPr>
              <a:t>可以变为如下优化问题：</a:t>
            </a:r>
            <a:endParaRPr lang="en-US" altLang="zh-CN" dirty="0">
              <a:latin typeface="黑体" panose="02010609060101010101" pitchFamily="49" charset="-122"/>
              <a:ea typeface="黑体" panose="02010609060101010101" pitchFamily="49" charset="-122"/>
              <a:cs typeface="Times New Roman" pitchFamily="18" charset="0"/>
            </a:endParaRPr>
          </a:p>
          <a:p>
            <a:pPr marL="0" indent="0" eaLnBrk="1" hangingPunct="1">
              <a:lnSpc>
                <a:spcPct val="120000"/>
              </a:lnSpc>
              <a:buNone/>
            </a:pPr>
            <a:r>
              <a:rPr lang="zh-CN" altLang="en-US" dirty="0">
                <a:solidFill>
                  <a:srgbClr val="0033CC"/>
                </a:solidFill>
                <a:latin typeface="黑体" panose="02010609060101010101" pitchFamily="49" charset="-122"/>
                <a:ea typeface="黑体" panose="02010609060101010101" pitchFamily="49" charset="-122"/>
                <a:cs typeface="Times New Roman" pitchFamily="18" charset="0"/>
              </a:rPr>
              <a:t>在               的条件下</a:t>
            </a:r>
            <a:endParaRPr lang="en-US" altLang="zh-CN" dirty="0">
              <a:solidFill>
                <a:srgbClr val="0033CC"/>
              </a:solidFill>
              <a:latin typeface="黑体" panose="02010609060101010101" pitchFamily="49" charset="-122"/>
              <a:ea typeface="黑体" panose="02010609060101010101" pitchFamily="49" charset="-122"/>
              <a:cs typeface="Times New Roman" pitchFamily="18" charset="0"/>
            </a:endParaRPr>
          </a:p>
          <a:p>
            <a:pPr marL="0" indent="0" eaLnBrk="1" hangingPunct="1">
              <a:lnSpc>
                <a:spcPct val="120000"/>
              </a:lnSpc>
              <a:buNone/>
            </a:pPr>
            <a:r>
              <a:rPr lang="zh-CN" altLang="en-US" dirty="0">
                <a:solidFill>
                  <a:srgbClr val="0033CC"/>
                </a:solidFill>
                <a:latin typeface="黑体" panose="02010609060101010101" pitchFamily="49" charset="-122"/>
                <a:ea typeface="黑体" panose="02010609060101010101" pitchFamily="49" charset="-122"/>
                <a:cs typeface="Times New Roman" pitchFamily="18" charset="0"/>
              </a:rPr>
              <a:t>最小化准则函数：</a:t>
            </a:r>
          </a:p>
        </p:txBody>
      </p:sp>
      <p:sp>
        <p:nvSpPr>
          <p:cNvPr id="153603" name="Rectangle 2"/>
          <p:cNvSpPr>
            <a:spLocks noGrp="1" noChangeArrowheads="1"/>
          </p:cNvSpPr>
          <p:nvPr>
            <p:ph type="title"/>
          </p:nvPr>
        </p:nvSpPr>
        <p:spPr>
          <a:xfrm>
            <a:off x="302840" y="332656"/>
            <a:ext cx="8229600" cy="990600"/>
          </a:xfrm>
        </p:spPr>
        <p:txBody>
          <a:bodyPr/>
          <a:lstStyle/>
          <a:p>
            <a:pPr algn="l" eaLnBrk="1" hangingPunct="1"/>
            <a:r>
              <a:rPr lang="zh-CN" altLang="en-US" sz="3600" dirty="0">
                <a:latin typeface="黑体" panose="02010609060101010101" pitchFamily="49" charset="-122"/>
                <a:ea typeface="黑体" panose="02010609060101010101" pitchFamily="49" charset="-122"/>
              </a:rPr>
              <a:t>2支持向量机的学习</a:t>
            </a:r>
          </a:p>
        </p:txBody>
      </p:sp>
      <p:graphicFrame>
        <p:nvGraphicFramePr>
          <p:cNvPr id="153604" name="Object 4"/>
          <p:cNvGraphicFramePr>
            <a:graphicFrameLocks noGrp="1" noChangeAspect="1"/>
          </p:cNvGraphicFramePr>
          <p:nvPr>
            <p:ph idx="1"/>
            <p:extLst>
              <p:ext uri="{D42A27DB-BD31-4B8C-83A1-F6EECF244321}">
                <p14:modId xmlns:p14="http://schemas.microsoft.com/office/powerpoint/2010/main" val="3038732257"/>
              </p:ext>
            </p:extLst>
          </p:nvPr>
        </p:nvGraphicFramePr>
        <p:xfrm>
          <a:off x="1669659" y="1810157"/>
          <a:ext cx="1109582" cy="932049"/>
        </p:xfrm>
        <a:graphic>
          <a:graphicData uri="http://schemas.openxmlformats.org/presentationml/2006/ole">
            <mc:AlternateContent xmlns:mc="http://schemas.openxmlformats.org/markup-compatibility/2006">
              <mc:Choice xmlns:v="urn:schemas-microsoft-com:vml" Requires="v">
                <p:oleObj spid="_x0000_s190905" r:id="rId3" imgW="1587817" imgH="1333817" progId="Equation.DSMT4">
                  <p:embed/>
                </p:oleObj>
              </mc:Choice>
              <mc:Fallback>
                <p:oleObj r:id="rId3" imgW="1587817" imgH="13338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9659" y="1810157"/>
                        <a:ext cx="1109582" cy="932049"/>
                      </a:xfrm>
                      <a:prstGeom prst="rect">
                        <a:avLst/>
                      </a:prstGeom>
                      <a:noFill/>
                      <a:ln>
                        <a:noFill/>
                      </a:ln>
                      <a:effectLst/>
                    </p:spPr>
                  </p:pic>
                </p:oleObj>
              </mc:Fallback>
            </mc:AlternateContent>
          </a:graphicData>
        </a:graphic>
      </p:graphicFrame>
      <p:graphicFrame>
        <p:nvGraphicFramePr>
          <p:cNvPr id="153605" name="Object 5"/>
          <p:cNvGraphicFramePr>
            <a:graphicFrameLocks noGrp="1" noChangeAspect="1"/>
          </p:cNvGraphicFramePr>
          <p:nvPr>
            <p:ph sz="quarter" idx="4294967295"/>
            <p:extLst>
              <p:ext uri="{D42A27DB-BD31-4B8C-83A1-F6EECF244321}">
                <p14:modId xmlns:p14="http://schemas.microsoft.com/office/powerpoint/2010/main" val="3209055989"/>
              </p:ext>
            </p:extLst>
          </p:nvPr>
        </p:nvGraphicFramePr>
        <p:xfrm>
          <a:off x="302840" y="3005877"/>
          <a:ext cx="166899" cy="245374"/>
        </p:xfrm>
        <a:graphic>
          <a:graphicData uri="http://schemas.openxmlformats.org/presentationml/2006/ole">
            <mc:AlternateContent xmlns:mc="http://schemas.openxmlformats.org/markup-compatibility/2006">
              <mc:Choice xmlns:v="urn:schemas-microsoft-com:vml" Requires="v">
                <p:oleObj spid="_x0000_s190906" r:id="rId5" imgW="305382" imgH="407070" progId="Equation.DSMT4">
                  <p:embed/>
                </p:oleObj>
              </mc:Choice>
              <mc:Fallback>
                <p:oleObj r:id="rId5" imgW="305382" imgH="40707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840" y="3005877"/>
                        <a:ext cx="166899" cy="245374"/>
                      </a:xfrm>
                      <a:prstGeom prst="rect">
                        <a:avLst/>
                      </a:prstGeom>
                      <a:noFill/>
                      <a:ln>
                        <a:noFill/>
                      </a:ln>
                      <a:effectLst/>
                    </p:spPr>
                  </p:pic>
                </p:oleObj>
              </mc:Fallback>
            </mc:AlternateContent>
          </a:graphicData>
        </a:graphic>
      </p:graphicFrame>
      <p:graphicFrame>
        <p:nvGraphicFramePr>
          <p:cNvPr id="153606" name="Object 6"/>
          <p:cNvGraphicFramePr>
            <a:graphicFrameLocks noChangeAspect="1"/>
          </p:cNvGraphicFramePr>
          <p:nvPr>
            <p:extLst>
              <p:ext uri="{D42A27DB-BD31-4B8C-83A1-F6EECF244321}">
                <p14:modId xmlns:p14="http://schemas.microsoft.com/office/powerpoint/2010/main" val="3079141085"/>
              </p:ext>
            </p:extLst>
          </p:nvPr>
        </p:nvGraphicFramePr>
        <p:xfrm>
          <a:off x="1108326" y="4885380"/>
          <a:ext cx="2232248" cy="956677"/>
        </p:xfrm>
        <a:graphic>
          <a:graphicData uri="http://schemas.openxmlformats.org/presentationml/2006/ole">
            <mc:AlternateContent xmlns:mc="http://schemas.openxmlformats.org/markup-compatibility/2006">
              <mc:Choice xmlns:v="urn:schemas-microsoft-com:vml" Requires="v">
                <p:oleObj spid="_x0000_s190907" r:id="rId7" imgW="2730817" imgH="1168717" progId="Equation.DSMT4">
                  <p:embed/>
                </p:oleObj>
              </mc:Choice>
              <mc:Fallback>
                <p:oleObj r:id="rId7" imgW="2730817" imgH="11687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8326" y="4885380"/>
                        <a:ext cx="2232248" cy="956677"/>
                      </a:xfrm>
                      <a:prstGeom prst="rect">
                        <a:avLst/>
                      </a:prstGeom>
                      <a:noFill/>
                      <a:ln>
                        <a:noFill/>
                      </a:ln>
                      <a:effectLst/>
                    </p:spPr>
                  </p:pic>
                </p:oleObj>
              </mc:Fallback>
            </mc:AlternateContent>
          </a:graphicData>
        </a:graphic>
      </p:graphicFrame>
      <p:graphicFrame>
        <p:nvGraphicFramePr>
          <p:cNvPr id="153607" name="Object 7"/>
          <p:cNvGraphicFramePr>
            <a:graphicFrameLocks noChangeAspect="1"/>
          </p:cNvGraphicFramePr>
          <p:nvPr>
            <p:extLst>
              <p:ext uri="{D42A27DB-BD31-4B8C-83A1-F6EECF244321}">
                <p14:modId xmlns:p14="http://schemas.microsoft.com/office/powerpoint/2010/main" val="2334231020"/>
              </p:ext>
            </p:extLst>
          </p:nvPr>
        </p:nvGraphicFramePr>
        <p:xfrm>
          <a:off x="633176" y="3789040"/>
          <a:ext cx="2175432" cy="504055"/>
        </p:xfrm>
        <a:graphic>
          <a:graphicData uri="http://schemas.openxmlformats.org/presentationml/2006/ole">
            <mc:AlternateContent xmlns:mc="http://schemas.openxmlformats.org/markup-compatibility/2006">
              <mc:Choice xmlns:v="urn:schemas-microsoft-com:vml" Requires="v">
                <p:oleObj spid="_x0000_s190908" name="Equation" r:id="rId9" imgW="3492360" imgH="787320" progId="Equation.DSMT4">
                  <p:embed/>
                </p:oleObj>
              </mc:Choice>
              <mc:Fallback>
                <p:oleObj name="Equation" r:id="rId9" imgW="3492360" imgH="787320" progId="Equation.DSMT4">
                  <p:embed/>
                  <p:pic>
                    <p:nvPicPr>
                      <p:cNvPr id="0" name=""/>
                      <p:cNvPicPr>
                        <a:picLocks noChangeAspect="1" noChangeArrowheads="1"/>
                      </p:cNvPicPr>
                      <p:nvPr/>
                    </p:nvPicPr>
                    <p:blipFill>
                      <a:blip r:embed="rId10"/>
                      <a:srcRect/>
                      <a:stretch>
                        <a:fillRect/>
                      </a:stretch>
                    </p:blipFill>
                    <p:spPr bwMode="auto">
                      <a:xfrm>
                        <a:off x="633176" y="3789040"/>
                        <a:ext cx="2175432" cy="504055"/>
                      </a:xfrm>
                      <a:prstGeom prst="rect">
                        <a:avLst/>
                      </a:prstGeom>
                      <a:noFill/>
                      <a:ln>
                        <a:noFill/>
                      </a:ln>
                      <a:effectLst/>
                    </p:spPr>
                  </p:pic>
                </p:oleObj>
              </mc:Fallback>
            </mc:AlternateContent>
          </a:graphicData>
        </a:graphic>
      </p:graphicFrame>
      <p:sp>
        <p:nvSpPr>
          <p:cNvPr id="153613" name="Rectangle 17"/>
          <p:cNvSpPr>
            <a:spLocks noChangeArrowheads="1"/>
          </p:cNvSpPr>
          <p:nvPr/>
        </p:nvSpPr>
        <p:spPr bwMode="auto">
          <a:xfrm>
            <a:off x="5024906" y="5598702"/>
            <a:ext cx="4058374" cy="1015663"/>
          </a:xfrm>
          <a:prstGeom prst="rect">
            <a:avLst/>
          </a:prstGeom>
          <a:solidFill>
            <a:schemeClr val="bg1"/>
          </a:solidFill>
          <a:ln w="9525">
            <a:noFill/>
            <a:miter lim="800000"/>
            <a:headEnd/>
            <a:tailEnd/>
          </a:ln>
          <a:effectLst/>
        </p:spPr>
        <p:txBody>
          <a:bodyPr wrap="square">
            <a:spAutoFit/>
          </a:bodyPr>
          <a:lstStyle/>
          <a:p>
            <a:pPr eaLnBrk="1" hangingPunct="1"/>
            <a:r>
              <a:rPr lang="zh-CN" altLang="en-US" sz="2000" dirty="0">
                <a:solidFill>
                  <a:srgbClr val="FF3300"/>
                </a:solidFill>
                <a:latin typeface="黑体" panose="02010609060101010101" pitchFamily="49" charset="-122"/>
                <a:ea typeface="黑体" panose="02010609060101010101" pitchFamily="49" charset="-122"/>
                <a:cs typeface="Times New Roman" pitchFamily="18" charset="0"/>
              </a:rPr>
              <a:t>不等式约束下的函数极值：</a:t>
            </a:r>
            <a:endParaRPr lang="en-US" altLang="zh-CN" sz="2000" dirty="0">
              <a:solidFill>
                <a:srgbClr val="FF3300"/>
              </a:solidFill>
              <a:latin typeface="黑体" panose="02010609060101010101" pitchFamily="49" charset="-122"/>
              <a:ea typeface="黑体" panose="02010609060101010101" pitchFamily="49" charset="-122"/>
              <a:cs typeface="Times New Roman" pitchFamily="18" charset="0"/>
            </a:endParaRPr>
          </a:p>
          <a:p>
            <a:pPr eaLnBrk="1" hangingPunct="1"/>
            <a:r>
              <a:rPr lang="en-US" sz="2000" dirty="0">
                <a:solidFill>
                  <a:srgbClr val="FF3300"/>
                </a:solidFill>
                <a:latin typeface="黑体" panose="02010609060101010101" pitchFamily="49" charset="-122"/>
                <a:ea typeface="黑体" panose="02010609060101010101" pitchFamily="49" charset="-122"/>
                <a:cs typeface="Times New Roman" pitchFamily="18" charset="0"/>
              </a:rPr>
              <a:t>     </a:t>
            </a:r>
            <a:r>
              <a:rPr lang="en-US" sz="2000" dirty="0">
                <a:solidFill>
                  <a:srgbClr val="FF3300"/>
                </a:solidFill>
                <a:latin typeface="+mj-lt"/>
                <a:ea typeface="黑体" panose="02010609060101010101" pitchFamily="49" charset="-122"/>
                <a:cs typeface="Times New Roman" pitchFamily="18" charset="0"/>
              </a:rPr>
              <a:t>Kuhn-Tucker</a:t>
            </a:r>
            <a:r>
              <a:rPr lang="zh-CN" altLang="en-US" sz="2000" dirty="0">
                <a:solidFill>
                  <a:srgbClr val="FF3300"/>
                </a:solidFill>
                <a:latin typeface="黑体" panose="02010609060101010101" pitchFamily="49" charset="-122"/>
                <a:ea typeface="黑体" panose="02010609060101010101" pitchFamily="49" charset="-122"/>
                <a:cs typeface="Times New Roman" pitchFamily="18" charset="0"/>
              </a:rPr>
              <a:t>构造法</a:t>
            </a:r>
            <a:endParaRPr lang="en-US" altLang="zh-CN" sz="2000" dirty="0">
              <a:solidFill>
                <a:srgbClr val="FF3300"/>
              </a:solidFill>
              <a:latin typeface="黑体" panose="02010609060101010101" pitchFamily="49" charset="-122"/>
              <a:ea typeface="黑体" panose="02010609060101010101" pitchFamily="49" charset="-122"/>
              <a:cs typeface="Times New Roman" pitchFamily="18" charset="0"/>
            </a:endParaRPr>
          </a:p>
          <a:p>
            <a:pPr eaLnBrk="1" hangingPunct="1"/>
            <a:r>
              <a:rPr lang="en-US" altLang="zh-CN" sz="2000" dirty="0">
                <a:solidFill>
                  <a:srgbClr val="FF3300"/>
                </a:solidFill>
                <a:latin typeface="黑体" panose="02010609060101010101" pitchFamily="49" charset="-122"/>
                <a:ea typeface="黑体" panose="02010609060101010101" pitchFamily="49" charset="-122"/>
                <a:cs typeface="Times New Roman" pitchFamily="18" charset="0"/>
              </a:rPr>
              <a:t>     </a:t>
            </a:r>
            <a:r>
              <a:rPr lang="zh-CN" altLang="en-US" sz="2000" dirty="0">
                <a:solidFill>
                  <a:srgbClr val="FF3300"/>
                </a:solidFill>
                <a:latin typeface="黑体" panose="02010609060101010101" pitchFamily="49" charset="-122"/>
                <a:ea typeface="黑体" panose="02010609060101010101" pitchFamily="49" charset="-122"/>
                <a:cs typeface="Times New Roman" pitchFamily="18" charset="0"/>
              </a:rPr>
              <a:t>转化为对偶问题</a:t>
            </a:r>
          </a:p>
        </p:txBody>
      </p:sp>
      <p:pic>
        <p:nvPicPr>
          <p:cNvPr id="2" name="图片 1"/>
          <p:cNvPicPr>
            <a:picLocks noChangeAspect="1"/>
          </p:cNvPicPr>
          <p:nvPr/>
        </p:nvPicPr>
        <p:blipFill>
          <a:blip r:embed="rId11"/>
          <a:stretch>
            <a:fillRect/>
          </a:stretch>
        </p:blipFill>
        <p:spPr>
          <a:xfrm>
            <a:off x="4345457" y="1503976"/>
            <a:ext cx="4714401" cy="3732233"/>
          </a:xfrm>
          <a:prstGeom prst="rect">
            <a:avLst/>
          </a:prstGeom>
        </p:spPr>
      </p:pic>
    </p:spTree>
    <p:extLst>
      <p:ext uri="{BB962C8B-B14F-4D97-AF65-F5344CB8AC3E}">
        <p14:creationId xmlns:p14="http://schemas.microsoft.com/office/powerpoint/2010/main" val="1450930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blinds(horizontal)">
                                      <p:cBhvr>
                                        <p:cTn id="7" dur="500"/>
                                        <p:tgtEl>
                                          <p:spTgt spid="153604"/>
                                        </p:tgtEl>
                                      </p:cBhvr>
                                    </p:animEffect>
                                  </p:childTnLst>
                                </p:cTn>
                              </p:par>
                              <p:par>
                                <p:cTn id="8" presetID="3" presetClass="entr" presetSubtype="10" fill="hold" nodeType="withEffect">
                                  <p:stCondLst>
                                    <p:cond delay="0"/>
                                  </p:stCondLst>
                                  <p:childTnLst>
                                    <p:set>
                                      <p:cBhvr>
                                        <p:cTn id="9" dur="1" fill="hold">
                                          <p:stCondLst>
                                            <p:cond delay="0"/>
                                          </p:stCondLst>
                                        </p:cTn>
                                        <p:tgtEl>
                                          <p:spTgt spid="153602">
                                            <p:txEl>
                                              <p:pRg st="0" end="0"/>
                                            </p:txEl>
                                          </p:spTgt>
                                        </p:tgtEl>
                                        <p:attrNameLst>
                                          <p:attrName>style.visibility</p:attrName>
                                        </p:attrNameLst>
                                      </p:cBhvr>
                                      <p:to>
                                        <p:strVal val="visible"/>
                                      </p:to>
                                    </p:set>
                                    <p:animEffect transition="in" filter="blinds(horizontal)">
                                      <p:cBhvr>
                                        <p:cTn id="10" dur="500"/>
                                        <p:tgtEl>
                                          <p:spTgt spid="153602">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3607"/>
                                        </p:tgtEl>
                                        <p:attrNameLst>
                                          <p:attrName>style.visibility</p:attrName>
                                        </p:attrNameLst>
                                      </p:cBhvr>
                                      <p:to>
                                        <p:strVal val="visible"/>
                                      </p:to>
                                    </p:set>
                                    <p:animEffect transition="in" filter="blinds(horizontal)">
                                      <p:cBhvr>
                                        <p:cTn id="15" dur="500"/>
                                        <p:tgtEl>
                                          <p:spTgt spid="153607"/>
                                        </p:tgtEl>
                                      </p:cBhvr>
                                    </p:animEffect>
                                  </p:childTnLst>
                                </p:cTn>
                              </p:par>
                              <p:par>
                                <p:cTn id="16" presetID="3" presetClass="entr" presetSubtype="10" fill="hold" nodeType="withEffect">
                                  <p:stCondLst>
                                    <p:cond delay="0"/>
                                  </p:stCondLst>
                                  <p:childTnLst>
                                    <p:set>
                                      <p:cBhvr>
                                        <p:cTn id="17" dur="1" fill="hold">
                                          <p:stCondLst>
                                            <p:cond delay="0"/>
                                          </p:stCondLst>
                                        </p:cTn>
                                        <p:tgtEl>
                                          <p:spTgt spid="153606"/>
                                        </p:tgtEl>
                                        <p:attrNameLst>
                                          <p:attrName>style.visibility</p:attrName>
                                        </p:attrNameLst>
                                      </p:cBhvr>
                                      <p:to>
                                        <p:strVal val="visible"/>
                                      </p:to>
                                    </p:set>
                                    <p:animEffect transition="in" filter="blinds(horizontal)">
                                      <p:cBhvr>
                                        <p:cTn id="18" dur="500"/>
                                        <p:tgtEl>
                                          <p:spTgt spid="153606"/>
                                        </p:tgtEl>
                                      </p:cBhvr>
                                    </p:animEffect>
                                  </p:childTnLst>
                                </p:cTn>
                              </p:par>
                              <p:par>
                                <p:cTn id="19" presetID="3" presetClass="entr" presetSubtype="10" fill="hold" nodeType="withEffect">
                                  <p:stCondLst>
                                    <p:cond delay="0"/>
                                  </p:stCondLst>
                                  <p:childTnLst>
                                    <p:set>
                                      <p:cBhvr>
                                        <p:cTn id="20" dur="1" fill="hold">
                                          <p:stCondLst>
                                            <p:cond delay="0"/>
                                          </p:stCondLst>
                                        </p:cTn>
                                        <p:tgtEl>
                                          <p:spTgt spid="153602">
                                            <p:txEl>
                                              <p:pRg st="3" end="3"/>
                                            </p:txEl>
                                          </p:spTgt>
                                        </p:tgtEl>
                                        <p:attrNameLst>
                                          <p:attrName>style.visibility</p:attrName>
                                        </p:attrNameLst>
                                      </p:cBhvr>
                                      <p:to>
                                        <p:strVal val="visible"/>
                                      </p:to>
                                    </p:set>
                                    <p:animEffect transition="in" filter="blinds(horizontal)">
                                      <p:cBhvr>
                                        <p:cTn id="21" dur="500"/>
                                        <p:tgtEl>
                                          <p:spTgt spid="153602">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3602">
                                            <p:txEl>
                                              <p:pRg st="4" end="4"/>
                                            </p:txEl>
                                          </p:spTgt>
                                        </p:tgtEl>
                                        <p:attrNameLst>
                                          <p:attrName>style.visibility</p:attrName>
                                        </p:attrNameLst>
                                      </p:cBhvr>
                                      <p:to>
                                        <p:strVal val="visible"/>
                                      </p:to>
                                    </p:set>
                                    <p:animEffect transition="in" filter="blinds(horizontal)">
                                      <p:cBhvr>
                                        <p:cTn id="24" dur="500"/>
                                        <p:tgtEl>
                                          <p:spTgt spid="153602">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53602">
                                            <p:txEl>
                                              <p:pRg st="5" end="5"/>
                                            </p:txEl>
                                          </p:spTgt>
                                        </p:tgtEl>
                                        <p:attrNameLst>
                                          <p:attrName>style.visibility</p:attrName>
                                        </p:attrNameLst>
                                      </p:cBhvr>
                                      <p:to>
                                        <p:strVal val="visible"/>
                                      </p:to>
                                    </p:set>
                                    <p:animEffect transition="in" filter="blinds(horizontal)">
                                      <p:cBhvr>
                                        <p:cTn id="27" dur="500"/>
                                        <p:tgtEl>
                                          <p:spTgt spid="153602">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53605"/>
                                        </p:tgtEl>
                                        <p:attrNameLst>
                                          <p:attrName>style.visibility</p:attrName>
                                        </p:attrNameLst>
                                      </p:cBhvr>
                                      <p:to>
                                        <p:strVal val="visible"/>
                                      </p:to>
                                    </p:set>
                                    <p:animEffect transition="in" filter="blinds(horizontal)">
                                      <p:cBhvr>
                                        <p:cTn id="30" dur="500"/>
                                        <p:tgtEl>
                                          <p:spTgt spid="15360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3613"/>
                                        </p:tgtEl>
                                        <p:attrNameLst>
                                          <p:attrName>style.visibility</p:attrName>
                                        </p:attrNameLst>
                                      </p:cBhvr>
                                      <p:to>
                                        <p:strVal val="visible"/>
                                      </p:to>
                                    </p:set>
                                    <p:animEffect transition="in" filter="blinds(horizontal)">
                                      <p:cBhvr>
                                        <p:cTn id="33" dur="500"/>
                                        <p:tgtEl>
                                          <p:spTgt spid="153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3"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函数极值</a:t>
            </a:r>
          </a:p>
        </p:txBody>
      </p:sp>
      <p:sp>
        <p:nvSpPr>
          <p:cNvPr id="154627" name="Rectangle 3"/>
          <p:cNvSpPr>
            <a:spLocks noGrp="1" noChangeArrowheads="1"/>
          </p:cNvSpPr>
          <p:nvPr>
            <p:ph idx="1"/>
          </p:nvPr>
        </p:nvSpPr>
        <p:spPr/>
        <p:txBody>
          <a:bodyPr>
            <a:normAutofit/>
          </a:bodyPr>
          <a:lstStyle/>
          <a:p>
            <a:pPr marL="0" indent="0" eaLnBrk="1" hangingPunct="1">
              <a:lnSpc>
                <a:spcPct val="150000"/>
              </a:lnSpc>
              <a:buNone/>
            </a:pPr>
            <a:r>
              <a:rPr lang="en-US" dirty="0">
                <a:solidFill>
                  <a:srgbClr val="C00000"/>
                </a:solidFill>
                <a:ea typeface="黑体" panose="02010609060101010101" pitchFamily="49" charset="-122"/>
              </a:rPr>
              <a:t>1629 Fermat </a:t>
            </a:r>
            <a:r>
              <a:rPr lang="zh-CN" altLang="en-US" dirty="0">
                <a:solidFill>
                  <a:srgbClr val="C00000"/>
                </a:solidFill>
                <a:ea typeface="黑体" panose="02010609060101010101" pitchFamily="49" charset="-122"/>
              </a:rPr>
              <a:t>定理 ：</a:t>
            </a:r>
            <a:r>
              <a:rPr lang="en-US" dirty="0">
                <a:solidFill>
                  <a:srgbClr val="C00000"/>
                </a:solidFill>
                <a:ea typeface="黑体" panose="02010609060101010101" pitchFamily="49" charset="-122"/>
              </a:rPr>
              <a:t> </a:t>
            </a:r>
            <a:r>
              <a:rPr lang="zh-CN" altLang="en-US" dirty="0">
                <a:ea typeface="黑体" panose="02010609060101010101" pitchFamily="49" charset="-122"/>
              </a:rPr>
              <a:t>无约束条件下的函数极值</a:t>
            </a:r>
          </a:p>
          <a:p>
            <a:pPr marL="0" indent="0" eaLnBrk="1" hangingPunct="1">
              <a:lnSpc>
                <a:spcPct val="150000"/>
              </a:lnSpc>
              <a:buNone/>
            </a:pPr>
            <a:r>
              <a:rPr lang="en-US" dirty="0">
                <a:solidFill>
                  <a:srgbClr val="C00000"/>
                </a:solidFill>
                <a:ea typeface="黑体" panose="02010609060101010101" pitchFamily="49" charset="-122"/>
              </a:rPr>
              <a:t>1788 Lagrange</a:t>
            </a:r>
            <a:r>
              <a:rPr lang="zh-CN" altLang="en-US" dirty="0">
                <a:solidFill>
                  <a:srgbClr val="C00000"/>
                </a:solidFill>
                <a:ea typeface="黑体" panose="02010609060101010101" pitchFamily="49" charset="-122"/>
              </a:rPr>
              <a:t>乘子法：</a:t>
            </a:r>
            <a:r>
              <a:rPr lang="zh-CN" altLang="en-US" dirty="0">
                <a:ea typeface="黑体" panose="02010609060101010101" pitchFamily="49" charset="-122"/>
              </a:rPr>
              <a:t>等式约束下的函数极值</a:t>
            </a:r>
          </a:p>
          <a:p>
            <a:pPr marL="0" indent="0" eaLnBrk="1" hangingPunct="1">
              <a:lnSpc>
                <a:spcPct val="150000"/>
              </a:lnSpc>
              <a:buNone/>
            </a:pPr>
            <a:r>
              <a:rPr lang="en-US" dirty="0">
                <a:solidFill>
                  <a:srgbClr val="C00000"/>
                </a:solidFill>
                <a:ea typeface="黑体" panose="02010609060101010101" pitchFamily="49" charset="-122"/>
              </a:rPr>
              <a:t>1951 Kuhn-Tucker</a:t>
            </a:r>
            <a:r>
              <a:rPr lang="zh-CN" altLang="en-US" dirty="0">
                <a:solidFill>
                  <a:srgbClr val="C00000"/>
                </a:solidFill>
                <a:ea typeface="黑体" panose="02010609060101010101" pitchFamily="49" charset="-122"/>
              </a:rPr>
              <a:t>定理：</a:t>
            </a:r>
          </a:p>
          <a:p>
            <a:pPr eaLnBrk="1" hangingPunct="1">
              <a:lnSpc>
                <a:spcPct val="150000"/>
              </a:lnSpc>
              <a:buFont typeface="Wingdings" pitchFamily="2" charset="2"/>
              <a:buNone/>
            </a:pPr>
            <a:r>
              <a:rPr lang="zh-CN" altLang="en-US" dirty="0">
                <a:ea typeface="黑体" panose="02010609060101010101" pitchFamily="49" charset="-122"/>
              </a:rPr>
              <a:t>	（凸）不等式约束下，最小化（凸）目标函数</a:t>
            </a:r>
          </a:p>
        </p:txBody>
      </p:sp>
      <p:sp>
        <p:nvSpPr>
          <p:cNvPr id="154628" name="Line 8"/>
          <p:cNvSpPr>
            <a:spLocks noChangeShapeType="1"/>
          </p:cNvSpPr>
          <p:nvPr/>
        </p:nvSpPr>
        <p:spPr bwMode="auto">
          <a:xfrm>
            <a:off x="6048162" y="4499239"/>
            <a:ext cx="2232248" cy="0"/>
          </a:xfrm>
          <a:prstGeom prst="line">
            <a:avLst/>
          </a:prstGeom>
          <a:noFill/>
          <a:ln w="38100" cmpd="sng">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4629" name="Object 5"/>
          <p:cNvGraphicFramePr>
            <a:graphicFrameLocks noChangeAspect="1"/>
          </p:cNvGraphicFramePr>
          <p:nvPr>
            <p:extLst>
              <p:ext uri="{D42A27DB-BD31-4B8C-83A1-F6EECF244321}">
                <p14:modId xmlns:p14="http://schemas.microsoft.com/office/powerpoint/2010/main" val="865330348"/>
              </p:ext>
            </p:extLst>
          </p:nvPr>
        </p:nvGraphicFramePr>
        <p:xfrm>
          <a:off x="854037" y="5166718"/>
          <a:ext cx="2997859" cy="676936"/>
        </p:xfrm>
        <a:graphic>
          <a:graphicData uri="http://schemas.openxmlformats.org/presentationml/2006/ole">
            <mc:AlternateContent xmlns:mc="http://schemas.openxmlformats.org/markup-compatibility/2006">
              <mc:Choice xmlns:v="urn:schemas-microsoft-com:vml" Requires="v">
                <p:oleObj spid="_x0000_s189649" name="Equation" r:id="rId3" imgW="3492360" imgH="787320" progId="Equation.DSMT4">
                  <p:embed/>
                </p:oleObj>
              </mc:Choice>
              <mc:Fallback>
                <p:oleObj name="Equation" r:id="rId3" imgW="3492360" imgH="787320" progId="Equation.DSMT4">
                  <p:embed/>
                  <p:pic>
                    <p:nvPicPr>
                      <p:cNvPr id="0" name=""/>
                      <p:cNvPicPr>
                        <a:picLocks noChangeAspect="1" noChangeArrowheads="1"/>
                      </p:cNvPicPr>
                      <p:nvPr/>
                    </p:nvPicPr>
                    <p:blipFill>
                      <a:blip r:embed="rId4"/>
                      <a:srcRect/>
                      <a:stretch>
                        <a:fillRect/>
                      </a:stretch>
                    </p:blipFill>
                    <p:spPr bwMode="auto">
                      <a:xfrm>
                        <a:off x="854037" y="5166718"/>
                        <a:ext cx="2997859" cy="676936"/>
                      </a:xfrm>
                      <a:prstGeom prst="rect">
                        <a:avLst/>
                      </a:prstGeom>
                      <a:noFill/>
                      <a:ln>
                        <a:noFill/>
                      </a:ln>
                      <a:effectLst/>
                    </p:spPr>
                  </p:pic>
                </p:oleObj>
              </mc:Fallback>
            </mc:AlternateContent>
          </a:graphicData>
        </a:graphic>
      </p:graphicFrame>
      <p:graphicFrame>
        <p:nvGraphicFramePr>
          <p:cNvPr id="154630" name="Object 6"/>
          <p:cNvGraphicFramePr>
            <a:graphicFrameLocks noChangeAspect="1"/>
          </p:cNvGraphicFramePr>
          <p:nvPr>
            <p:extLst>
              <p:ext uri="{D42A27DB-BD31-4B8C-83A1-F6EECF244321}">
                <p14:modId xmlns:p14="http://schemas.microsoft.com/office/powerpoint/2010/main" val="3963717031"/>
              </p:ext>
            </p:extLst>
          </p:nvPr>
        </p:nvGraphicFramePr>
        <p:xfrm>
          <a:off x="6156223" y="5056320"/>
          <a:ext cx="2016125" cy="863600"/>
        </p:xfrm>
        <a:graphic>
          <a:graphicData uri="http://schemas.openxmlformats.org/presentationml/2006/ole">
            <mc:AlternateContent xmlns:mc="http://schemas.openxmlformats.org/markup-compatibility/2006">
              <mc:Choice xmlns:v="urn:schemas-microsoft-com:vml" Requires="v">
                <p:oleObj spid="_x0000_s189650" r:id="rId5" imgW="2730817" imgH="1168717" progId="Equation.DSMT4">
                  <p:embed/>
                </p:oleObj>
              </mc:Choice>
              <mc:Fallback>
                <p:oleObj r:id="rId5" imgW="2730817" imgH="11687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223" y="5056320"/>
                        <a:ext cx="20161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31" name="Line 11"/>
          <p:cNvSpPr>
            <a:spLocks noChangeShapeType="1"/>
          </p:cNvSpPr>
          <p:nvPr/>
        </p:nvSpPr>
        <p:spPr bwMode="auto">
          <a:xfrm>
            <a:off x="1043608" y="4419008"/>
            <a:ext cx="2808288" cy="0"/>
          </a:xfrm>
          <a:prstGeom prst="line">
            <a:avLst/>
          </a:prstGeom>
          <a:noFill/>
          <a:ln w="38100" cmpd="sng">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2" name="Line 12"/>
          <p:cNvSpPr>
            <a:spLocks noChangeShapeType="1"/>
          </p:cNvSpPr>
          <p:nvPr/>
        </p:nvSpPr>
        <p:spPr bwMode="auto">
          <a:xfrm flipH="1">
            <a:off x="2134976" y="4540451"/>
            <a:ext cx="73025" cy="504825"/>
          </a:xfrm>
          <a:prstGeom prst="line">
            <a:avLst/>
          </a:prstGeom>
          <a:noFill/>
          <a:ln w="3810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633" name="Line 13"/>
          <p:cNvSpPr>
            <a:spLocks noChangeShapeType="1"/>
          </p:cNvSpPr>
          <p:nvPr/>
        </p:nvSpPr>
        <p:spPr bwMode="auto">
          <a:xfrm flipH="1">
            <a:off x="7092849" y="4540451"/>
            <a:ext cx="71437" cy="431800"/>
          </a:xfrm>
          <a:prstGeom prst="line">
            <a:avLst/>
          </a:prstGeom>
          <a:noFill/>
          <a:ln w="3810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294020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31"/>
                                        </p:tgtEl>
                                        <p:attrNameLst>
                                          <p:attrName>style.visibility</p:attrName>
                                        </p:attrNameLst>
                                      </p:cBhvr>
                                      <p:to>
                                        <p:strVal val="visible"/>
                                      </p:to>
                                    </p:set>
                                    <p:animEffect transition="in" filter="blinds(horizontal)">
                                      <p:cBhvr>
                                        <p:cTn id="7" dur="500"/>
                                        <p:tgtEl>
                                          <p:spTgt spid="1546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4632"/>
                                        </p:tgtEl>
                                        <p:attrNameLst>
                                          <p:attrName>style.visibility</p:attrName>
                                        </p:attrNameLst>
                                      </p:cBhvr>
                                      <p:to>
                                        <p:strVal val="visible"/>
                                      </p:to>
                                    </p:set>
                                    <p:animEffect transition="in" filter="blinds(horizontal)">
                                      <p:cBhvr>
                                        <p:cTn id="10" dur="500"/>
                                        <p:tgtEl>
                                          <p:spTgt spid="154632"/>
                                        </p:tgtEl>
                                      </p:cBhvr>
                                    </p:animEffect>
                                  </p:childTnLst>
                                </p:cTn>
                              </p:par>
                              <p:par>
                                <p:cTn id="11" presetID="3" presetClass="entr" presetSubtype="10" fill="hold" nodeType="withEffect">
                                  <p:stCondLst>
                                    <p:cond delay="0"/>
                                  </p:stCondLst>
                                  <p:childTnLst>
                                    <p:set>
                                      <p:cBhvr>
                                        <p:cTn id="12" dur="1" fill="hold">
                                          <p:stCondLst>
                                            <p:cond delay="0"/>
                                          </p:stCondLst>
                                        </p:cTn>
                                        <p:tgtEl>
                                          <p:spTgt spid="154629"/>
                                        </p:tgtEl>
                                        <p:attrNameLst>
                                          <p:attrName>style.visibility</p:attrName>
                                        </p:attrNameLst>
                                      </p:cBhvr>
                                      <p:to>
                                        <p:strVal val="visible"/>
                                      </p:to>
                                    </p:set>
                                    <p:animEffect transition="in" filter="blinds(horizontal)">
                                      <p:cBhvr>
                                        <p:cTn id="13" dur="500"/>
                                        <p:tgtEl>
                                          <p:spTgt spid="15462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4628"/>
                                        </p:tgtEl>
                                        <p:attrNameLst>
                                          <p:attrName>style.visibility</p:attrName>
                                        </p:attrNameLst>
                                      </p:cBhvr>
                                      <p:to>
                                        <p:strVal val="visible"/>
                                      </p:to>
                                    </p:set>
                                    <p:animEffect transition="in" filter="blinds(horizontal)">
                                      <p:cBhvr>
                                        <p:cTn id="18" dur="500"/>
                                        <p:tgtEl>
                                          <p:spTgt spid="15462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4633"/>
                                        </p:tgtEl>
                                        <p:attrNameLst>
                                          <p:attrName>style.visibility</p:attrName>
                                        </p:attrNameLst>
                                      </p:cBhvr>
                                      <p:to>
                                        <p:strVal val="visible"/>
                                      </p:to>
                                    </p:set>
                                    <p:animEffect transition="in" filter="blinds(horizontal)">
                                      <p:cBhvr>
                                        <p:cTn id="21" dur="500"/>
                                        <p:tgtEl>
                                          <p:spTgt spid="154633"/>
                                        </p:tgtEl>
                                      </p:cBhvr>
                                    </p:animEffect>
                                  </p:childTnLst>
                                </p:cTn>
                              </p:par>
                              <p:par>
                                <p:cTn id="22" presetID="3" presetClass="entr" presetSubtype="10" fill="hold" nodeType="withEffect">
                                  <p:stCondLst>
                                    <p:cond delay="0"/>
                                  </p:stCondLst>
                                  <p:childTnLst>
                                    <p:set>
                                      <p:cBhvr>
                                        <p:cTn id="23" dur="1" fill="hold">
                                          <p:stCondLst>
                                            <p:cond delay="0"/>
                                          </p:stCondLst>
                                        </p:cTn>
                                        <p:tgtEl>
                                          <p:spTgt spid="154630"/>
                                        </p:tgtEl>
                                        <p:attrNameLst>
                                          <p:attrName>style.visibility</p:attrName>
                                        </p:attrNameLst>
                                      </p:cBhvr>
                                      <p:to>
                                        <p:strVal val="visible"/>
                                      </p:to>
                                    </p:set>
                                    <p:animEffect transition="in" filter="blinds(horizontal)">
                                      <p:cBhvr>
                                        <p:cTn id="24" dur="500"/>
                                        <p:tgtEl>
                                          <p:spTgt spid="154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p:bldP spid="154631" grpId="0" animBg="1"/>
      <p:bldP spid="154632" grpId="0" animBg="1"/>
      <p:bldP spid="1546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57200" y="260648"/>
            <a:ext cx="8229600" cy="990600"/>
          </a:xfrm>
        </p:spPr>
        <p:txBody>
          <a:bodyPr/>
          <a:lstStyle/>
          <a:p>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凸优化</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mn-lt"/>
                <a:ea typeface="黑体" panose="02010609060101010101" pitchFamily="49" charset="-122"/>
                <a:cs typeface="Times New Roman" panose="02020603050405020304" pitchFamily="18" charset="0"/>
              </a:rPr>
              <a:t>Kuhn-Tucker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定理</a:t>
            </a:r>
            <a:endPar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5651" name="Rectangle 3"/>
          <p:cNvSpPr>
            <a:spLocks noGrp="1" noChangeArrowheads="1"/>
          </p:cNvSpPr>
          <p:nvPr>
            <p:ph idx="1"/>
          </p:nvPr>
        </p:nvSpPr>
        <p:spPr>
          <a:xfrm>
            <a:off x="-36512" y="1268760"/>
            <a:ext cx="8229600" cy="4876800"/>
          </a:xfrm>
        </p:spPr>
        <p:txBody>
          <a:bodyPr>
            <a:normAutofit/>
          </a:bodyPr>
          <a:lstStyle/>
          <a:p>
            <a:pPr eaLnBrk="1" hangingPunct="1">
              <a:buFont typeface="Wingdings" pitchFamily="2" charset="2"/>
              <a:buNone/>
            </a:pPr>
            <a:r>
              <a:rPr lang="en-US"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凸集合：</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集合中任意两点的连线都属于该集合</a:t>
            </a:r>
          </a:p>
          <a:p>
            <a:pPr eaLnBrk="1" hangingPunct="1">
              <a:buFont typeface="Wingdings" pitchFamily="2" charset="2"/>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凸函数：</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对于任意两点 </a:t>
            </a:r>
            <a:r>
              <a:rPr lang="en-US" sz="2400" i="1" dirty="0">
                <a:latin typeface="Times New Roman" panose="02020603050405020304" pitchFamily="18" charset="0"/>
                <a:ea typeface="黑体" panose="02010609060101010101" pitchFamily="49" charset="-122"/>
                <a:cs typeface="Times New Roman" panose="02020603050405020304" pitchFamily="18" charset="0"/>
              </a:rPr>
              <a:t>x</a:t>
            </a:r>
            <a:r>
              <a:rPr 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sz="2400" i="1" dirty="0">
                <a:latin typeface="Times New Roman" panose="02020603050405020304" pitchFamily="18" charset="0"/>
                <a:ea typeface="黑体" panose="02010609060101010101" pitchFamily="49" charset="-122"/>
                <a:cs typeface="Times New Roman" panose="02020603050405020304" pitchFamily="18" charset="0"/>
              </a:rPr>
              <a:t>y</a:t>
            </a:r>
            <a:r>
              <a:rPr 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sz="2400" dirty="0">
                <a:ea typeface="黑体" panose="02010609060101010101" pitchFamily="49" charset="-122"/>
                <a:cs typeface="Times New Roman" panose="02020603050405020304" pitchFamily="18" charset="0"/>
              </a:rPr>
              <a:t>Jensen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不等式成立：</a:t>
            </a:r>
          </a:p>
          <a:p>
            <a:pPr eaLnBrk="1" hangingPunct="1">
              <a:buFont typeface="Wingdings" pitchFamily="2" charset="2"/>
              <a:buNone/>
            </a:pPr>
            <a:endParaRPr 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55652" name="Object 4"/>
          <p:cNvGraphicFramePr>
            <a:graphicFrameLocks noChangeAspect="1"/>
          </p:cNvGraphicFramePr>
          <p:nvPr>
            <p:extLst>
              <p:ext uri="{D42A27DB-BD31-4B8C-83A1-F6EECF244321}">
                <p14:modId xmlns:p14="http://schemas.microsoft.com/office/powerpoint/2010/main" val="596137963"/>
              </p:ext>
            </p:extLst>
          </p:nvPr>
        </p:nvGraphicFramePr>
        <p:xfrm>
          <a:off x="1497013" y="2303463"/>
          <a:ext cx="6954837" cy="560387"/>
        </p:xfrm>
        <a:graphic>
          <a:graphicData uri="http://schemas.openxmlformats.org/presentationml/2006/ole">
            <mc:AlternateContent xmlns:mc="http://schemas.openxmlformats.org/markup-compatibility/2006">
              <mc:Choice xmlns:v="urn:schemas-microsoft-com:vml" Requires="v">
                <p:oleObj spid="_x0000_s188726" name="Equation" r:id="rId3" imgW="8496000" imgH="660240" progId="Equation.DSMT4">
                  <p:embed/>
                </p:oleObj>
              </mc:Choice>
              <mc:Fallback>
                <p:oleObj name="Equation" r:id="rId3" imgW="8496000" imgH="660240" progId="Equation.DSMT4">
                  <p:embed/>
                  <p:pic>
                    <p:nvPicPr>
                      <p:cNvPr id="0" name=""/>
                      <p:cNvPicPr>
                        <a:picLocks noChangeAspect="1" noChangeArrowheads="1"/>
                      </p:cNvPicPr>
                      <p:nvPr/>
                    </p:nvPicPr>
                    <p:blipFill>
                      <a:blip r:embed="rId4"/>
                      <a:srcRect/>
                      <a:stretch>
                        <a:fillRect/>
                      </a:stretch>
                    </p:blipFill>
                    <p:spPr bwMode="auto">
                      <a:xfrm>
                        <a:off x="1497013" y="2303463"/>
                        <a:ext cx="6954837" cy="560387"/>
                      </a:xfrm>
                      <a:prstGeom prst="rect">
                        <a:avLst/>
                      </a:prstGeom>
                      <a:noFill/>
                      <a:ln>
                        <a:noFill/>
                      </a:ln>
                      <a:effectLst/>
                    </p:spPr>
                  </p:pic>
                </p:oleObj>
              </mc:Fallback>
            </mc:AlternateContent>
          </a:graphicData>
        </a:graphic>
      </p:graphicFrame>
      <p:sp>
        <p:nvSpPr>
          <p:cNvPr id="155653" name="Rectangle 11"/>
          <p:cNvSpPr>
            <a:spLocks noChangeArrowheads="1"/>
          </p:cNvSpPr>
          <p:nvPr/>
        </p:nvSpPr>
        <p:spPr bwMode="auto">
          <a:xfrm>
            <a:off x="438055" y="3042670"/>
            <a:ext cx="76453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凸优化：</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sz="2400" b="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是一个线性空间，</a:t>
            </a:r>
            <a:r>
              <a:rPr lang="en-US" sz="24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是空间的一个凸子集，</a:t>
            </a:r>
          </a:p>
          <a:p>
            <a:pPr eaLnBrk="1" hangingPunct="1">
              <a:lnSpc>
                <a:spcPct val="150000"/>
              </a:lnSpc>
            </a:pPr>
            <a:r>
              <a:rPr lang="en-US" sz="2400" i="1" dirty="0">
                <a:latin typeface="Times New Roman" panose="02020603050405020304" pitchFamily="18" charset="0"/>
                <a:ea typeface="黑体" panose="02010609060101010101" pitchFamily="49" charset="-122"/>
                <a:cs typeface="Times New Roman" panose="02020603050405020304" pitchFamily="18" charset="0"/>
              </a:rPr>
              <a:t>              </a:t>
            </a:r>
            <a:r>
              <a:rPr lang="en-US" sz="2400" i="1" dirty="0" err="1">
                <a:latin typeface="Times New Roman" panose="02020603050405020304" pitchFamily="18" charset="0"/>
                <a:ea typeface="黑体" panose="02010609060101010101" pitchFamily="49" charset="-122"/>
                <a:cs typeface="Times New Roman" panose="02020603050405020304" pitchFamily="18" charset="0"/>
              </a:rPr>
              <a:t>f</a:t>
            </a:r>
            <a:r>
              <a:rPr lang="en-US" sz="2400" i="1" baseline="-25000" dirty="0" err="1">
                <a:latin typeface="Times New Roman" panose="02020603050405020304" pitchFamily="18" charset="0"/>
                <a:ea typeface="黑体" panose="02010609060101010101" pitchFamily="49" charset="-122"/>
                <a:cs typeface="Times New Roman" panose="02020603050405020304" pitchFamily="18" charset="0"/>
              </a:rPr>
              <a:t>k</a:t>
            </a:r>
            <a:r>
              <a:rPr 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sz="2400" b="1" dirty="0">
                <a:latin typeface="Times New Roman" panose="02020603050405020304" pitchFamily="18" charset="0"/>
                <a:ea typeface="黑体" panose="02010609060101010101" pitchFamily="49" charset="-122"/>
                <a:cs typeface="Times New Roman" panose="02020603050405020304" pitchFamily="18" charset="0"/>
              </a:rPr>
              <a:t>x</a:t>
            </a:r>
            <a:r>
              <a:rPr lang="en-US" sz="2400" dirty="0">
                <a:latin typeface="Times New Roman" panose="02020603050405020304" pitchFamily="18" charset="0"/>
                <a:ea typeface="黑体" panose="02010609060101010101" pitchFamily="49" charset="-122"/>
                <a:cs typeface="Times New Roman" panose="02020603050405020304" pitchFamily="18" charset="0"/>
              </a:rPr>
              <a:t>) , </a:t>
            </a:r>
            <a:r>
              <a:rPr lang="en-US" sz="2400" i="1" dirty="0">
                <a:latin typeface="Times New Roman" panose="02020603050405020304" pitchFamily="18" charset="0"/>
                <a:ea typeface="黑体" panose="02010609060101010101" pitchFamily="49" charset="-122"/>
                <a:cs typeface="Times New Roman" panose="02020603050405020304" pitchFamily="18" charset="0"/>
              </a:rPr>
              <a:t>k</a:t>
            </a:r>
            <a:r>
              <a:rPr lang="en-US" sz="2400" dirty="0">
                <a:latin typeface="Times New Roman" panose="02020603050405020304" pitchFamily="18" charset="0"/>
                <a:ea typeface="黑体" panose="02010609060101010101" pitchFamily="49" charset="-122"/>
                <a:cs typeface="Times New Roman" panose="02020603050405020304" pitchFamily="18" charset="0"/>
              </a:rPr>
              <a:t>=0,1,…,</a:t>
            </a:r>
            <a:r>
              <a:rPr lang="en-US" sz="2400" i="1" dirty="0">
                <a:latin typeface="Times New Roman" panose="02020603050405020304" pitchFamily="18" charset="0"/>
                <a:ea typeface="黑体" panose="02010609060101010101" pitchFamily="49" charset="-122"/>
                <a:cs typeface="Times New Roman" panose="02020603050405020304" pitchFamily="18" charset="0"/>
              </a:rPr>
              <a:t>m</a:t>
            </a:r>
            <a:r>
              <a:rPr lang="en-US"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是凸函数</a:t>
            </a:r>
          </a:p>
        </p:txBody>
      </p:sp>
      <p:sp>
        <p:nvSpPr>
          <p:cNvPr id="155654" name="Rectangle 13"/>
          <p:cNvSpPr>
            <a:spLocks noChangeArrowheads="1"/>
          </p:cNvSpPr>
          <p:nvPr/>
        </p:nvSpPr>
        <p:spPr bwMode="auto">
          <a:xfrm>
            <a:off x="1705074" y="5110399"/>
            <a:ext cx="18085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约束条件为</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55655" name="Object 7"/>
          <p:cNvGraphicFramePr>
            <a:graphicFrameLocks noChangeAspect="1"/>
          </p:cNvGraphicFramePr>
          <p:nvPr>
            <p:extLst>
              <p:ext uri="{D42A27DB-BD31-4B8C-83A1-F6EECF244321}">
                <p14:modId xmlns:p14="http://schemas.microsoft.com/office/powerpoint/2010/main" val="1354872452"/>
              </p:ext>
            </p:extLst>
          </p:nvPr>
        </p:nvGraphicFramePr>
        <p:xfrm>
          <a:off x="3419873" y="4421819"/>
          <a:ext cx="2004236" cy="479866"/>
        </p:xfrm>
        <a:graphic>
          <a:graphicData uri="http://schemas.openxmlformats.org/presentationml/2006/ole">
            <mc:AlternateContent xmlns:mc="http://schemas.openxmlformats.org/markup-compatibility/2006">
              <mc:Choice xmlns:v="urn:schemas-microsoft-com:vml" Requires="v">
                <p:oleObj spid="_x0000_s188727" name="Equation" r:id="rId5" imgW="2438717" imgH="584517" progId="Equation.DSMT4">
                  <p:embed/>
                </p:oleObj>
              </mc:Choice>
              <mc:Fallback>
                <p:oleObj name="Equation" r:id="rId5" imgW="2438717" imgH="5845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3" y="4421819"/>
                        <a:ext cx="2004236" cy="479866"/>
                      </a:xfrm>
                      <a:prstGeom prst="rect">
                        <a:avLst/>
                      </a:prstGeom>
                      <a:noFill/>
                      <a:ln>
                        <a:noFill/>
                      </a:ln>
                      <a:effectLst/>
                    </p:spPr>
                  </p:pic>
                </p:oleObj>
              </mc:Fallback>
            </mc:AlternateContent>
          </a:graphicData>
        </a:graphic>
      </p:graphicFrame>
      <p:graphicFrame>
        <p:nvGraphicFramePr>
          <p:cNvPr id="155656" name="Object 8"/>
          <p:cNvGraphicFramePr>
            <a:graphicFrameLocks noChangeAspect="1"/>
          </p:cNvGraphicFramePr>
          <p:nvPr>
            <p:extLst>
              <p:ext uri="{D42A27DB-BD31-4B8C-83A1-F6EECF244321}">
                <p14:modId xmlns:p14="http://schemas.microsoft.com/office/powerpoint/2010/main" val="4104694757"/>
              </p:ext>
            </p:extLst>
          </p:nvPr>
        </p:nvGraphicFramePr>
        <p:xfrm>
          <a:off x="3465513" y="5129213"/>
          <a:ext cx="3557587" cy="1138237"/>
        </p:xfrm>
        <a:graphic>
          <a:graphicData uri="http://schemas.openxmlformats.org/presentationml/2006/ole">
            <mc:AlternateContent xmlns:mc="http://schemas.openxmlformats.org/markup-compatibility/2006">
              <mc:Choice xmlns:v="urn:schemas-microsoft-com:vml" Requires="v">
                <p:oleObj spid="_x0000_s188728" name="Equation" r:id="rId7" imgW="4127817" imgH="1321117" progId="Equation.DSMT4">
                  <p:embed/>
                </p:oleObj>
              </mc:Choice>
              <mc:Fallback>
                <p:oleObj name="Equation" r:id="rId7" imgW="4127817" imgH="13211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5513" y="5129213"/>
                        <a:ext cx="3557587"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1722569" y="4403087"/>
            <a:ext cx="1808508" cy="498598"/>
          </a:xfrm>
          <a:prstGeom prst="rect">
            <a:avLst/>
          </a:prstGeom>
        </p:spPr>
        <p:txBody>
          <a:bodyPr wrap="none">
            <a:spAutoFit/>
          </a:bodyPr>
          <a:lstStyle/>
          <a:p>
            <a:pPr lvl="0">
              <a:lnSpc>
                <a:spcPct val="110000"/>
              </a:lnSpc>
            </a:pPr>
            <a:r>
              <a:rPr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最小化泛函</a:t>
            </a:r>
            <a:r>
              <a:rPr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74908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blinds(horizontal)">
                                      <p:cBhvr>
                                        <p:cTn id="7" dur="500"/>
                                        <p:tgtEl>
                                          <p:spTgt spid="1556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5651">
                                            <p:txEl>
                                              <p:pRg st="1" end="1"/>
                                            </p:txEl>
                                          </p:spTgt>
                                        </p:tgtEl>
                                        <p:attrNameLst>
                                          <p:attrName>style.visibility</p:attrName>
                                        </p:attrNameLst>
                                      </p:cBhvr>
                                      <p:to>
                                        <p:strVal val="visible"/>
                                      </p:to>
                                    </p:set>
                                    <p:animEffect transition="in" filter="blinds(horizontal)">
                                      <p:cBhvr>
                                        <p:cTn id="10" dur="500"/>
                                        <p:tgtEl>
                                          <p:spTgt spid="1556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5652"/>
                                        </p:tgtEl>
                                        <p:attrNameLst>
                                          <p:attrName>style.visibility</p:attrName>
                                        </p:attrNameLst>
                                      </p:cBhvr>
                                      <p:to>
                                        <p:strVal val="visible"/>
                                      </p:to>
                                    </p:set>
                                    <p:animEffect transition="in" filter="blinds(horizontal)">
                                      <p:cBhvr>
                                        <p:cTn id="13" dur="500"/>
                                        <p:tgtEl>
                                          <p:spTgt spid="15565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565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56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5565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5565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P spid="155654"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Clarity</Template>
  <TotalTime>3804</TotalTime>
  <Words>3030</Words>
  <Application>Microsoft Office PowerPoint</Application>
  <PresentationFormat>全屏显示(4:3)</PresentationFormat>
  <Paragraphs>441</Paragraphs>
  <Slides>62</Slides>
  <Notes>12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62</vt:i4>
      </vt:variant>
    </vt:vector>
  </HeadingPairs>
  <TitlesOfParts>
    <vt:vector size="78" baseType="lpstr">
      <vt:lpstr>CMMI12</vt:lpstr>
      <vt:lpstr>CMMI8</vt:lpstr>
      <vt:lpstr>仿宋_GB2312</vt:lpstr>
      <vt:lpstr>黑体</vt:lpstr>
      <vt:lpstr>宋体</vt:lpstr>
      <vt:lpstr>微软雅黑</vt:lpstr>
      <vt:lpstr>Arial</vt:lpstr>
      <vt:lpstr>Calibri</vt:lpstr>
      <vt:lpstr>Cambria Math</vt:lpstr>
      <vt:lpstr>Times New Roman</vt:lpstr>
      <vt:lpstr>Wingdings</vt:lpstr>
      <vt:lpstr>Clarity</vt:lpstr>
      <vt:lpstr>Custom Design</vt:lpstr>
      <vt:lpstr>Equation</vt:lpstr>
      <vt:lpstr>Visio</vt:lpstr>
      <vt:lpstr>Equation.DSMT4</vt:lpstr>
      <vt:lpstr>模式识别</vt:lpstr>
      <vt:lpstr>支持向量机 (SVM, Support Vector Machine)</vt:lpstr>
      <vt:lpstr>支持向量机 (SVM, Support Vector Machine)</vt:lpstr>
      <vt:lpstr>1最优线性判别函数</vt:lpstr>
      <vt:lpstr>1最优线性判别函数</vt:lpstr>
      <vt:lpstr>2支持向量机的学习</vt:lpstr>
      <vt:lpstr>2支持向量机的学习</vt:lpstr>
      <vt:lpstr>函数极值</vt:lpstr>
      <vt:lpstr>凸优化——Kuhn-Tucker定理</vt:lpstr>
      <vt:lpstr>PowerPoint 演示文稿</vt:lpstr>
      <vt:lpstr>PowerPoint 演示文稿</vt:lpstr>
      <vt:lpstr>PowerPoint 演示文稿</vt:lpstr>
      <vt:lpstr>凸优化——Kuhn-Tucker定理</vt:lpstr>
      <vt:lpstr>SVM的对偶问题</vt:lpstr>
      <vt:lpstr>约束优化的对偶问题</vt:lpstr>
      <vt:lpstr>SVM的对偶问题</vt:lpstr>
      <vt:lpstr>PowerPoint 演示文稿</vt:lpstr>
      <vt:lpstr>PowerPoint 演示文稿</vt:lpstr>
      <vt:lpstr>PowerPoint 演示文稿</vt:lpstr>
      <vt:lpstr>PowerPoint 演示文稿</vt:lpstr>
      <vt:lpstr>SVM解的讨论</vt:lpstr>
      <vt:lpstr>SVM解的讨论</vt:lpstr>
      <vt:lpstr>练习：SVM分类器训练结果如下：</vt:lpstr>
      <vt:lpstr>新手作业：SVM具有重要的理论及应用价值，请完成：  1，SVM 中“最优分类面”的基本思想及数学模型 。 2，什么是对偶问题？如何理解以下公式：   3，参考PPT及相关书籍，完成从原始优化问题到对偶问题的推导。        4，转化为对偶问题后，有哪些优点？     </vt:lpstr>
      <vt:lpstr>高手作业：包含点集合的最小超球体</vt:lpstr>
      <vt:lpstr>SVM应用过程中需要解决的问题</vt:lpstr>
      <vt:lpstr>软间隔SVM</vt:lpstr>
      <vt:lpstr>PowerPoint 演示文稿</vt:lpstr>
      <vt:lpstr>PowerPoint 演示文稿</vt:lpstr>
      <vt:lpstr>软间隔SVM解的讨论</vt:lpstr>
      <vt:lpstr>3核函数与非线性支持向量机</vt:lpstr>
      <vt:lpstr>核方法概述</vt:lpstr>
      <vt:lpstr>核方法概述</vt:lpstr>
      <vt:lpstr>核函数</vt:lpstr>
      <vt:lpstr>例：</vt:lpstr>
      <vt:lpstr>核函数性质</vt:lpstr>
      <vt:lpstr>常用的核函数</vt:lpstr>
      <vt:lpstr>核方法概述</vt:lpstr>
      <vt:lpstr>PowerPoint 演示文稿</vt:lpstr>
      <vt:lpstr>核方法概述</vt:lpstr>
      <vt:lpstr>核方法的基础算法</vt:lpstr>
      <vt:lpstr>核方法的基础算法</vt:lpstr>
      <vt:lpstr>核方法的基础算法</vt:lpstr>
      <vt:lpstr>核方法的基础算法</vt:lpstr>
      <vt:lpstr>PowerPoint 演示文稿</vt:lpstr>
      <vt:lpstr>PowerPoint 演示文稿</vt:lpstr>
      <vt:lpstr>中心化数据:</vt:lpstr>
      <vt:lpstr>核方法概述</vt:lpstr>
      <vt:lpstr>距离分类器</vt:lpstr>
      <vt:lpstr>非线性SVM</vt:lpstr>
      <vt:lpstr>SVM的使用、配置</vt:lpstr>
      <vt:lpstr>SVM中的常用核</vt:lpstr>
      <vt:lpstr>SVM中的常用核</vt:lpstr>
      <vt:lpstr>如何使用核函数？</vt:lpstr>
      <vt:lpstr>SVM中的优化方法</vt:lpstr>
      <vt:lpstr>SVM的使用、配置</vt:lpstr>
      <vt:lpstr>SVM多类别分类</vt:lpstr>
      <vt:lpstr>多类别SVM</vt:lpstr>
      <vt:lpstr>SVM的分类面</vt:lpstr>
      <vt:lpstr>SVM的分类面</vt:lpstr>
      <vt:lpstr>新手作业：手写数字识别+</vt:lpstr>
      <vt:lpstr>高手作业：</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dc:title>
  <dc:creator>jin</dc:creator>
  <cp:lastModifiedBy>j j</cp:lastModifiedBy>
  <cp:revision>301</cp:revision>
  <dcterms:created xsi:type="dcterms:W3CDTF">2015-09-15T01:24:02Z</dcterms:created>
  <dcterms:modified xsi:type="dcterms:W3CDTF">2020-03-17T05:17:22Z</dcterms:modified>
</cp:coreProperties>
</file>