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8"/>
  </p:notesMasterIdLst>
  <p:sldIdLst>
    <p:sldId id="256" r:id="rId3"/>
    <p:sldId id="675" r:id="rId4"/>
    <p:sldId id="674" r:id="rId5"/>
    <p:sldId id="600" r:id="rId6"/>
    <p:sldId id="601" r:id="rId7"/>
    <p:sldId id="602" r:id="rId8"/>
    <p:sldId id="603" r:id="rId9"/>
    <p:sldId id="604" r:id="rId10"/>
    <p:sldId id="676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5" r:id="rId31"/>
    <p:sldId id="626" r:id="rId32"/>
    <p:sldId id="628" r:id="rId33"/>
    <p:sldId id="677" r:id="rId34"/>
    <p:sldId id="678" r:id="rId35"/>
    <p:sldId id="679" r:id="rId36"/>
    <p:sldId id="680" r:id="rId37"/>
    <p:sldId id="645" r:id="rId38"/>
    <p:sldId id="649" r:id="rId39"/>
    <p:sldId id="650" r:id="rId40"/>
    <p:sldId id="651" r:id="rId41"/>
    <p:sldId id="654" r:id="rId42"/>
    <p:sldId id="655" r:id="rId43"/>
    <p:sldId id="656" r:id="rId44"/>
    <p:sldId id="657" r:id="rId45"/>
    <p:sldId id="658" r:id="rId46"/>
    <p:sldId id="659" r:id="rId47"/>
    <p:sldId id="660" r:id="rId48"/>
    <p:sldId id="661" r:id="rId49"/>
    <p:sldId id="665" r:id="rId50"/>
    <p:sldId id="666" r:id="rId51"/>
    <p:sldId id="667" r:id="rId52"/>
    <p:sldId id="668" r:id="rId53"/>
    <p:sldId id="669" r:id="rId54"/>
    <p:sldId id="670" r:id="rId55"/>
    <p:sldId id="671" r:id="rId56"/>
    <p:sldId id="672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7912" autoAdjust="0"/>
  </p:normalViewPr>
  <p:slideViewPr>
    <p:cSldViewPr>
      <p:cViewPr varScale="1">
        <p:scale>
          <a:sx n="106" d="100"/>
          <a:sy n="106" d="100"/>
        </p:scale>
        <p:origin x="54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image" Target="../media/image5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26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png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1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1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3.wmf"/><Relationship Id="rId1" Type="http://schemas.openxmlformats.org/officeDocument/2006/relationships/image" Target="../media/image13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5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76DA-BD1B-4BE1-8EEF-83EC51F63F77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9109-9473-414C-B3CF-7F8C286F7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考虑Ｘ为离散和连续两种情况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13C06B37-3048-43EC-B398-5D8D571DF2A7}" type="slidenum">
              <a:rPr lang="en-US" sz="1200" b="1"/>
              <a:pPr algn="r"/>
              <a:t>55</a:t>
            </a:fld>
            <a:endParaRPr lang="en-US" sz="1200" b="1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 anchor="t"/>
          <a:lstStyle/>
          <a:p>
            <a:r>
              <a:rPr lang="zh-CN" altLang="en-US"/>
              <a:t>可以结合“口袋算法”改进，依据概率收敛。</a:t>
            </a:r>
          </a:p>
        </p:txBody>
      </p:sp>
    </p:spTree>
    <p:extLst>
      <p:ext uri="{BB962C8B-B14F-4D97-AF65-F5344CB8AC3E}">
        <p14:creationId xmlns:p14="http://schemas.microsoft.com/office/powerpoint/2010/main" val="2801949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举例：男女学生的识别，</a:t>
            </a:r>
            <a:r>
              <a:rPr lang="en-US"/>
              <a:t>1</a:t>
            </a:r>
            <a:r>
              <a:rPr lang="zh-CN" altLang="en-US"/>
              <a:t>）无信息情况下的错误率，</a:t>
            </a:r>
            <a:r>
              <a:rPr lang="en-US"/>
              <a:t>2</a:t>
            </a:r>
            <a:r>
              <a:rPr lang="zh-CN" altLang="en-US"/>
              <a:t>）有信息情况下的错误率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1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0.0475  0.0995</a:t>
            </a:r>
          </a:p>
        </p:txBody>
      </p:sp>
    </p:spTree>
    <p:extLst>
      <p:ext uri="{BB962C8B-B14F-4D97-AF65-F5344CB8AC3E}">
        <p14:creationId xmlns:p14="http://schemas.microsoft.com/office/powerpoint/2010/main" val="2485167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/>
              <a:t>i</a:t>
            </a:r>
            <a:r>
              <a:rPr lang="zh-CN" altLang="en-US"/>
              <a:t>类样本</a:t>
            </a:r>
            <a:r>
              <a:rPr lang="en-US"/>
              <a:t>X</a:t>
            </a:r>
            <a:r>
              <a:rPr lang="zh-CN" altLang="en-US"/>
              <a:t>判别为第</a:t>
            </a:r>
            <a:r>
              <a:rPr lang="en-US"/>
              <a:t>j</a:t>
            </a:r>
            <a:r>
              <a:rPr lang="zh-CN" altLang="en-US"/>
              <a:t>类的风险</a:t>
            </a:r>
            <a:r>
              <a:rPr lang="en-US"/>
              <a:t>LijP(wi|X)</a:t>
            </a:r>
          </a:p>
        </p:txBody>
      </p:sp>
    </p:spTree>
    <p:extLst>
      <p:ext uri="{BB962C8B-B14F-4D97-AF65-F5344CB8AC3E}">
        <p14:creationId xmlns:p14="http://schemas.microsoft.com/office/powerpoint/2010/main" val="96286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需要详细推导过程</a:t>
            </a:r>
          </a:p>
        </p:txBody>
      </p:sp>
    </p:spTree>
    <p:extLst>
      <p:ext uri="{BB962C8B-B14F-4D97-AF65-F5344CB8AC3E}">
        <p14:creationId xmlns:p14="http://schemas.microsoft.com/office/powerpoint/2010/main" val="4139560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需要推导公式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A0FC60E1-519E-4FBC-BE85-BBF874B04AF6}" type="slidenum">
              <a:rPr lang="en-US" sz="1200" b="1"/>
              <a:pPr algn="r"/>
              <a:t>52</a:t>
            </a:fld>
            <a:endParaRPr lang="en-US" sz="1200" b="1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 anchor="t"/>
          <a:lstStyle/>
          <a:p>
            <a:r>
              <a:rPr lang="zh-CN" altLang="en-US"/>
              <a:t>可以结合“口袋算法”改进，依据概率收敛。</a:t>
            </a:r>
          </a:p>
        </p:txBody>
      </p:sp>
    </p:spTree>
    <p:extLst>
      <p:ext uri="{BB962C8B-B14F-4D97-AF65-F5344CB8AC3E}">
        <p14:creationId xmlns:p14="http://schemas.microsoft.com/office/powerpoint/2010/main" val="160492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C9CD7EB0-622F-4746-A9F6-FFE4C25C99E6}" type="slidenum">
              <a:rPr lang="en-US" sz="1200" b="1"/>
              <a:pPr algn="r"/>
              <a:t>53</a:t>
            </a:fld>
            <a:endParaRPr lang="en-US" sz="1200" b="1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 anchor="t"/>
          <a:lstStyle/>
          <a:p>
            <a:r>
              <a:rPr lang="zh-CN" altLang="en-US"/>
              <a:t>可以结合“口袋算法”改进，依据概率收敛。</a:t>
            </a:r>
          </a:p>
        </p:txBody>
      </p:sp>
    </p:spTree>
    <p:extLst>
      <p:ext uri="{BB962C8B-B14F-4D97-AF65-F5344CB8AC3E}">
        <p14:creationId xmlns:p14="http://schemas.microsoft.com/office/powerpoint/2010/main" val="3248457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79725DE-C6CA-488F-ADBD-B45CA96CAC5D}" type="slidenum">
              <a:rPr lang="en-US" sz="1200" b="1"/>
              <a:pPr algn="r"/>
              <a:t>54</a:t>
            </a:fld>
            <a:endParaRPr lang="en-US" sz="1200" b="1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anchor="t"/>
          <a:lstStyle/>
          <a:p>
            <a:r>
              <a:rPr lang="zh-CN" altLang="en-US"/>
              <a:t>可以结合“口袋算法”改进，依据概率收敛。</a:t>
            </a:r>
          </a:p>
        </p:txBody>
      </p:sp>
    </p:spTree>
    <p:extLst>
      <p:ext uri="{BB962C8B-B14F-4D97-AF65-F5344CB8AC3E}">
        <p14:creationId xmlns:p14="http://schemas.microsoft.com/office/powerpoint/2010/main" val="2529660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36912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模式识别</a:t>
            </a:r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64904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 userDrawn="1"/>
        </p:nvSpPr>
        <p:spPr>
          <a:xfrm>
            <a:off x="2486" y="-27384"/>
            <a:ext cx="4569514" cy="8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工业和信息化部“十二五”规划教材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dist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“十二五”国家重点图书出版规划项目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228183" y="6021288"/>
            <a:ext cx="28745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模式识别与智能系统研究中心</a:t>
            </a:r>
            <a:endParaRPr lang="en-US" altLang="zh-CN" sz="1600" b="1" kern="1200" cap="none" spc="0" dirty="0">
              <a:ln w="1905"/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en-US" altLang="zh-CN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ISBN 978-7-5603-4763-9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28184" y="6165304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模式识别与智能系统研究中心</a:t>
            </a:r>
            <a:endParaRPr lang="zh-CN" altLang="en-US" sz="5400" b="1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8496300" cy="9096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557338"/>
            <a:ext cx="4171950" cy="2443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171950" cy="2443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4152900"/>
            <a:ext cx="4171950" cy="2444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52900"/>
            <a:ext cx="4171950" cy="2444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821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7813"/>
            <a:ext cx="8435975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8713788" cy="25511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4116388"/>
            <a:ext cx="8713788" cy="25527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2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7813"/>
            <a:ext cx="8435975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412875"/>
            <a:ext cx="4279900" cy="52562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1412875"/>
            <a:ext cx="4281488" cy="25511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25" y="4116388"/>
            <a:ext cx="4281488" cy="25527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45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88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574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10050"/>
            <a:ext cx="4038600" cy="24590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64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688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88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1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9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4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7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136"/>
            <a:ext cx="8229600" cy="990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6752"/>
            <a:ext cx="8229600" cy="5400600"/>
          </a:xfrm>
        </p:spPr>
        <p:txBody>
          <a:bodyPr/>
          <a:lstStyle>
            <a:lvl1pPr marL="182880" indent="-182880">
              <a:buClr>
                <a:srgbClr val="002060"/>
              </a:buClr>
              <a:buSzPct val="80000"/>
              <a:buFont typeface="Wingdings" pitchFamily="2" charset="2"/>
              <a:buChar char="p"/>
              <a:defRPr sz="2800">
                <a:latin typeface="+mj-lt"/>
                <a:ea typeface="微软雅黑" pitchFamily="34" charset="-122"/>
              </a:defRPr>
            </a:lvl1pPr>
            <a:lvl2pPr marL="457200" indent="-182880">
              <a:buClr>
                <a:srgbClr val="002060"/>
              </a:buClr>
              <a:buSzPct val="80000"/>
              <a:buFont typeface="Wingdings" pitchFamily="2" charset="2"/>
              <a:buChar char="Ø"/>
              <a:defRPr sz="2400">
                <a:latin typeface="+mj-lt"/>
                <a:ea typeface="微软雅黑" pitchFamily="34" charset="-122"/>
              </a:defRPr>
            </a:lvl2pPr>
            <a:lvl3pPr marL="731520" indent="-182880">
              <a:buClr>
                <a:srgbClr val="002060"/>
              </a:buClr>
              <a:buFont typeface="Arial" pitchFamily="34" charset="0"/>
              <a:buChar char="•"/>
              <a:defRPr sz="2000">
                <a:latin typeface="+mj-lt"/>
                <a:ea typeface="微软雅黑" pitchFamily="34" charset="-122"/>
              </a:defRPr>
            </a:lvl3pPr>
            <a:lvl4pPr>
              <a:buClr>
                <a:srgbClr val="002060"/>
              </a:buClr>
              <a:defRPr sz="1800">
                <a:latin typeface="+mj-lt"/>
                <a:ea typeface="微软雅黑" pitchFamily="34" charset="-122"/>
              </a:defRPr>
            </a:lvl4pPr>
            <a:lvl5pPr>
              <a:defRPr sz="1600">
                <a:latin typeface="+mj-lt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  Click to edit Master text styles</a:t>
            </a:r>
          </a:p>
          <a:p>
            <a:pPr lvl="1"/>
            <a:r>
              <a:rPr lang="en-US" altLang="zh-CN" dirty="0"/>
              <a:t> Second level</a:t>
            </a:r>
          </a:p>
          <a:p>
            <a:pPr lvl="2"/>
            <a:r>
              <a:rPr lang="en-US" altLang="zh-CN" dirty="0"/>
              <a:t> Third level</a:t>
            </a:r>
          </a:p>
          <a:p>
            <a:pPr lvl="3"/>
            <a:r>
              <a:rPr lang="en-US" altLang="zh-CN" dirty="0"/>
              <a:t> Fourth level</a:t>
            </a:r>
          </a:p>
          <a:p>
            <a:pPr lvl="4"/>
            <a:r>
              <a:rPr lang="en-US" altLang="zh-CN" dirty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工业和信息化部“十二五”规划教材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228183" y="6021288"/>
            <a:ext cx="28745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宋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宋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宋体" pitchFamily="2" charset="-122"/>
                <a:cs typeface="+mn-cs"/>
              </a:rPr>
              <a:t>模式识别与智能系统研究中心</a:t>
            </a:r>
            <a:endParaRPr lang="en-US" altLang="zh-CN" sz="1600" b="1" kern="1200" cap="none" spc="0" dirty="0">
              <a:ln w="1905"/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宋体" pitchFamily="2" charset="-122"/>
              <a:cs typeface="+mn-cs"/>
            </a:endParaRPr>
          </a:p>
          <a:p>
            <a:pPr lvl="0" algn="ctr"/>
            <a:r>
              <a:rPr lang="en-US" altLang="zh-CN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宋体" pitchFamily="2" charset="-122"/>
                <a:cs typeface="+mn-cs"/>
              </a:rPr>
              <a:t>ISBN 978-7-5603-4763-9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04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88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3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54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19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4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98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黑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28184" y="6165304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模式识别与智能系统研究中心</a:t>
            </a:r>
            <a:endParaRPr lang="zh-CN" altLang="en-US" sz="5400" b="1" cap="none" spc="0" dirty="0">
              <a:ln w="1905"/>
              <a:solidFill>
                <a:schemeClr val="accent2">
                  <a:lumMod val="20000"/>
                  <a:lumOff val="8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063" y="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工业和信息化部“十二五”规划教材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>
                <a:latin typeface="+mj-lt"/>
                <a:ea typeface="宋体" pitchFamily="2" charset="-122"/>
              </a:defRPr>
            </a:lvl1pPr>
            <a:lvl2pPr>
              <a:defRPr sz="2000">
                <a:latin typeface="+mj-lt"/>
                <a:ea typeface="宋体" pitchFamily="2" charset="-122"/>
              </a:defRPr>
            </a:lvl2pPr>
            <a:lvl3pPr>
              <a:defRPr sz="1800">
                <a:latin typeface="+mj-lt"/>
                <a:ea typeface="宋体" pitchFamily="2" charset="-122"/>
              </a:defRPr>
            </a:lvl3pPr>
            <a:lvl4pPr>
              <a:defRPr sz="1600">
                <a:latin typeface="+mj-lt"/>
                <a:ea typeface="宋体" pitchFamily="2" charset="-122"/>
              </a:defRPr>
            </a:lvl4pPr>
            <a:lvl5pPr>
              <a:defRPr sz="1600">
                <a:latin typeface="+mj-lt"/>
                <a:ea typeface="宋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>
                <a:latin typeface="+mj-lt"/>
                <a:ea typeface="宋体" pitchFamily="2" charset="-122"/>
              </a:defRPr>
            </a:lvl1pPr>
            <a:lvl2pPr>
              <a:defRPr sz="2000">
                <a:latin typeface="+mj-lt"/>
                <a:ea typeface="宋体" pitchFamily="2" charset="-122"/>
              </a:defRPr>
            </a:lvl2pPr>
            <a:lvl3pPr>
              <a:defRPr sz="1800">
                <a:latin typeface="+mj-lt"/>
                <a:ea typeface="宋体" pitchFamily="2" charset="-122"/>
              </a:defRPr>
            </a:lvl3pPr>
            <a:lvl4pPr>
              <a:defRPr sz="1600">
                <a:latin typeface="+mj-lt"/>
                <a:ea typeface="宋体" pitchFamily="2" charset="-122"/>
              </a:defRPr>
            </a:lvl4pPr>
            <a:lvl5pPr>
              <a:defRPr sz="1600">
                <a:latin typeface="+mj-lt"/>
                <a:ea typeface="宋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228184" y="6165304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宋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宋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宋体" pitchFamily="2" charset="-122"/>
                <a:cs typeface="+mn-cs"/>
              </a:rPr>
              <a:t>模式识别与智能系统研究中心</a:t>
            </a:r>
            <a:endParaRPr lang="zh-CN" altLang="en-US" sz="5400" b="1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ea typeface="宋体" pitchFamily="2" charset="-122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063" y="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工业和信息化部“十二五”规划教材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228184" y="6165304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模式识别与智能系统研究中心</a:t>
            </a:r>
            <a:endParaRPr lang="zh-CN" altLang="en-US" sz="5400" b="1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228184" y="6165304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模式识别与智能系统研究中心</a:t>
            </a:r>
            <a:endParaRPr lang="zh-CN" altLang="en-US" sz="5400" b="1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6228184" y="6165304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模式识别与智能系统研究中心</a:t>
            </a:r>
            <a:endParaRPr lang="zh-CN" altLang="en-US" sz="5400" b="1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7D-F794-402F-BD26-F6FA2B3529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28184" y="6165304"/>
            <a:ext cx="2874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哈尔滨工业大学 计算机学院 </a:t>
            </a:r>
            <a:endParaRPr lang="en-US" altLang="zh-CN" sz="1600" b="1" kern="1200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黑体" pitchFamily="2" charset="-122"/>
              <a:ea typeface="黑体" pitchFamily="2" charset="-122"/>
              <a:cs typeface="+mn-cs"/>
            </a:endParaRPr>
          </a:p>
          <a:p>
            <a:pPr lvl="0" algn="ctr"/>
            <a:r>
              <a:rPr lang="zh-CN" altLang="en-US" sz="1600" b="1" kern="1200" cap="none" spc="0" dirty="0">
                <a:ln w="1905"/>
                <a:solidFill>
                  <a:schemeClr val="accent1">
                    <a:lumMod val="9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n-cs"/>
              </a:rPr>
              <a:t>模式识别与智能系统研究中心</a:t>
            </a:r>
            <a:endParaRPr lang="zh-CN" altLang="en-US" sz="5400" b="1" cap="none" spc="0" dirty="0">
              <a:ln w="1905"/>
              <a:solidFill>
                <a:schemeClr val="accent1">
                  <a:lumMod val="9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385717A-F73B-4EC6-A425-4C73955FDB0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模式识别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/>
          </a:solidFill>
          <a:latin typeface="+mj-lt"/>
          <a:ea typeface="黑体" pitchFamily="2" charset="-122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96C4-D820-4CF2-AA2F-B0EAC74A149D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D6E2-68AE-4397-BE73-E4DC9E7F4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51.wmf"/><Relationship Id="rId10" Type="http://schemas.openxmlformats.org/officeDocument/2006/relationships/image" Target="../media/image44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5.wmf"/><Relationship Id="rId3" Type="http://schemas.openxmlformats.org/officeDocument/2006/relationships/image" Target="../media/image77.png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4.wmf"/><Relationship Id="rId5" Type="http://schemas.openxmlformats.org/officeDocument/2006/relationships/image" Target="../media/image77.png"/><Relationship Id="rId10" Type="http://schemas.openxmlformats.org/officeDocument/2006/relationships/oleObject" Target="../embeddings/oleObject103.bin"/><Relationship Id="rId4" Type="http://schemas.openxmlformats.org/officeDocument/2006/relationships/image" Target="../media/image91.wmf"/><Relationship Id="rId9" Type="http://schemas.openxmlformats.org/officeDocument/2006/relationships/image" Target="../media/image9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08.png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2.wmf"/><Relationship Id="rId4" Type="http://schemas.openxmlformats.org/officeDocument/2006/relationships/image" Target="../media/image109.png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19.wmf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2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19.wmf"/><Relationship Id="rId5" Type="http://schemas.openxmlformats.org/officeDocument/2006/relationships/image" Target="../media/image124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7.wmf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1.png"/><Relationship Id="rId11" Type="http://schemas.openxmlformats.org/officeDocument/2006/relationships/image" Target="../media/image133.wmf"/><Relationship Id="rId5" Type="http://schemas.openxmlformats.org/officeDocument/2006/relationships/image" Target="../media/image140.png"/><Relationship Id="rId10" Type="http://schemas.openxmlformats.org/officeDocument/2006/relationships/oleObject" Target="../embeddings/oleObject141.bin"/><Relationship Id="rId4" Type="http://schemas.openxmlformats.org/officeDocument/2006/relationships/image" Target="../media/image139.png"/><Relationship Id="rId9" Type="http://schemas.openxmlformats.org/officeDocument/2006/relationships/image" Target="../media/image13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56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5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62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5" Type="http://schemas.openxmlformats.org/officeDocument/2006/relationships/image" Target="../media/image163.w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60.wmf"/><Relationship Id="rId14" Type="http://schemas.openxmlformats.org/officeDocument/2006/relationships/oleObject" Target="../embeddings/oleObject16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模式识别</a:t>
            </a:r>
            <a:endParaRPr lang="zh-CN" altLang="en-US" sz="3200" dirty="0">
              <a:latin typeface="+mn-lt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36912"/>
            <a:ext cx="7558608" cy="17526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Pattern Recognition</a:t>
            </a:r>
          </a:p>
          <a:p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统计分类器及其学习</a:t>
            </a:r>
            <a:r>
              <a:rPr lang="en-US" altLang="zh-CN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046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贝叶斯决策理论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4863" y="1628775"/>
            <a:ext cx="7080250" cy="66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各类别总体的概率分布已知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27088" y="2205038"/>
            <a:ext cx="679291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要决策分类的类别数一定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00113" y="3068638"/>
            <a:ext cx="74882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已知：分类问题有</a:t>
            </a: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个类别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   各类别的先验概率          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   各类条件概率密度函数           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决策：对于特征空间中观测到的向量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     应该将</a:t>
            </a: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分到哪一类？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37288"/>
              </p:ext>
            </p:extLst>
          </p:nvPr>
        </p:nvGraphicFramePr>
        <p:xfrm>
          <a:off x="5003800" y="3624263"/>
          <a:ext cx="8651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8" r:id="rId3" imgW="420146" imgH="254759" progId="Equation.DSMT4">
                  <p:embed/>
                </p:oleObj>
              </mc:Choice>
              <mc:Fallback>
                <p:oleObj r:id="rId3" imgW="420146" imgH="254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624263"/>
                        <a:ext cx="8651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49850"/>
              </p:ext>
            </p:extLst>
          </p:nvPr>
        </p:nvGraphicFramePr>
        <p:xfrm>
          <a:off x="5727700" y="4102100"/>
          <a:ext cx="10763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9" r:id="rId5" imgW="546891" imgH="279960" progId="Equation.DSMT4">
                  <p:embed/>
                </p:oleObj>
              </mc:Choice>
              <mc:Fallback>
                <p:oleObj r:id="rId5" imgW="546891" imgH="279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102100"/>
                        <a:ext cx="10763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7813"/>
              </p:ext>
            </p:extLst>
          </p:nvPr>
        </p:nvGraphicFramePr>
        <p:xfrm>
          <a:off x="5219700" y="3068638"/>
          <a:ext cx="1652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0" r:id="rId7" imgW="801112" imgH="229116" progId="Equation.DSMT4">
                  <p:embed/>
                </p:oleObj>
              </mc:Choice>
              <mc:Fallback>
                <p:oleObj r:id="rId7" imgW="801112" imgH="2291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068638"/>
                        <a:ext cx="16525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50860"/>
              </p:ext>
            </p:extLst>
          </p:nvPr>
        </p:nvGraphicFramePr>
        <p:xfrm>
          <a:off x="6732588" y="4652963"/>
          <a:ext cx="21764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01" r:id="rId9" imgW="1106177" imgH="241827" progId="Equation.DSMT4">
                  <p:embed/>
                </p:oleObj>
              </mc:Choice>
              <mc:Fallback>
                <p:oleObj r:id="rId9" imgW="1106177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652963"/>
                        <a:ext cx="21764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067175" y="592455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错误率最小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804025" y="594995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风险最小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635375" y="5661025"/>
            <a:ext cx="1008063" cy="288925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867400" y="6165850"/>
            <a:ext cx="936625" cy="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1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贝叶斯决策理论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4862" y="1628775"/>
            <a:ext cx="7799585" cy="37449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最小错误率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的贝叶斯决策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最小风险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的贝叶斯决策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Neyman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-Pearson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决策规则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限定一类错误率，最小化另一类错误率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极小化极大准则：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先验概率        未知的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情况下，使最大可能的风险最小化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27088" y="2205038"/>
            <a:ext cx="679291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1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056958"/>
              </p:ext>
            </p:extLst>
          </p:nvPr>
        </p:nvGraphicFramePr>
        <p:xfrm>
          <a:off x="4716016" y="4221088"/>
          <a:ext cx="7921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6" r:id="rId3" imgW="420146" imgH="254759" progId="Equation.DSMT4">
                  <p:embed/>
                </p:oleObj>
              </mc:Choice>
              <mc:Fallback>
                <p:oleObj r:id="rId3" imgW="420146" imgH="254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221088"/>
                        <a:ext cx="7921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97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844675"/>
            <a:ext cx="3600450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两类问题的错误率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7080250" cy="660400"/>
          </a:xfrm>
        </p:spPr>
        <p:txBody>
          <a:bodyPr/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观察到特征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时作出判别的错误率：</a:t>
            </a:r>
          </a:p>
        </p:txBody>
      </p:sp>
      <p:graphicFrame>
        <p:nvGraphicFramePr>
          <p:cNvPr id="2458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2670561"/>
              </p:ext>
            </p:extLst>
          </p:nvPr>
        </p:nvGraphicFramePr>
        <p:xfrm>
          <a:off x="827088" y="2205038"/>
          <a:ext cx="40322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6" r:id="rId4" imgW="6934517" imgH="1676717" progId="Equation.DSMT4">
                  <p:embed/>
                </p:oleObj>
              </mc:Choice>
              <mc:Fallback>
                <p:oleObj r:id="rId4" imgW="6934517" imgH="1676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40322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95288" y="3716338"/>
            <a:ext cx="679291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两类问题最小错误率判别准则：</a:t>
            </a:r>
          </a:p>
        </p:txBody>
      </p:sp>
      <p:graphicFrame>
        <p:nvGraphicFramePr>
          <p:cNvPr id="24583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97073960"/>
              </p:ext>
            </p:extLst>
          </p:nvPr>
        </p:nvGraphicFramePr>
        <p:xfrm>
          <a:off x="900113" y="4508500"/>
          <a:ext cx="41767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7" r:id="rId6" imgW="6998017" imgH="1676717" progId="Equation.DSMT4">
                  <p:embed/>
                </p:oleObj>
              </mc:Choice>
              <mc:Fallback>
                <p:oleObj r:id="rId6" imgW="6998017" imgH="1676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417671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2771775" y="5589588"/>
            <a:ext cx="0" cy="360362"/>
          </a:xfrm>
          <a:prstGeom prst="line">
            <a:avLst/>
          </a:prstGeom>
          <a:noFill/>
          <a:ln w="762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692275" y="609282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最大后验概率</a:t>
            </a: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45036"/>
              </p:ext>
            </p:extLst>
          </p:nvPr>
        </p:nvGraphicFramePr>
        <p:xfrm>
          <a:off x="7991475" y="2565400"/>
          <a:ext cx="798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8" r:id="rId8" imgW="546891" imgH="279960" progId="Equation.DSMT4">
                  <p:embed/>
                </p:oleObj>
              </mc:Choice>
              <mc:Fallback>
                <p:oleObj r:id="rId8" imgW="546891" imgH="279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2565400"/>
                        <a:ext cx="798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08731"/>
              </p:ext>
            </p:extLst>
          </p:nvPr>
        </p:nvGraphicFramePr>
        <p:xfrm>
          <a:off x="6084888" y="2205038"/>
          <a:ext cx="863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49" r:id="rId10" imgW="559846" imgH="280081" progId="Equation.DSMT4">
                  <p:embed/>
                </p:oleObj>
              </mc:Choice>
              <mc:Fallback>
                <p:oleObj r:id="rId10" imgW="559846" imgH="280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205038"/>
                        <a:ext cx="863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72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/>
              <a:t>贝叶斯分类器的错误率估计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84213" y="1341438"/>
          <a:ext cx="7704137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8" r:id="rId3" imgW="12596825" imgH="8660317" progId="">
                  <p:embed/>
                </p:oleObj>
              </mc:Choice>
              <mc:Fallback>
                <p:oleObj r:id="rId3" imgW="12596825" imgH="86603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7704137" cy="425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72250" y="1881188"/>
          <a:ext cx="9826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9" r:id="rId5" imgW="546891" imgH="279960" progId="Equation.DSMT4">
                  <p:embed/>
                </p:oleObj>
              </mc:Choice>
              <mc:Fallback>
                <p:oleObj r:id="rId5" imgW="546891" imgH="279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881188"/>
                        <a:ext cx="9826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6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067175" y="1773238"/>
          <a:ext cx="1062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0" r:id="rId7" imgW="559846" imgH="280081" progId="Equation.DSMT4">
                  <p:embed/>
                </p:oleObj>
              </mc:Choice>
              <mc:Fallback>
                <p:oleObj r:id="rId7" imgW="559846" imgH="280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73238"/>
                        <a:ext cx="10620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Freeform 7"/>
          <p:cNvSpPr>
            <a:spLocks/>
          </p:cNvSpPr>
          <p:nvPr/>
        </p:nvSpPr>
        <p:spPr bwMode="auto">
          <a:xfrm>
            <a:off x="1187450" y="3284538"/>
            <a:ext cx="6769100" cy="2089150"/>
          </a:xfrm>
          <a:custGeom>
            <a:avLst/>
            <a:gdLst>
              <a:gd name="T0" fmla="*/ 0 w 4400"/>
              <a:gd name="T1" fmla="*/ 1187 h 1248"/>
              <a:gd name="T2" fmla="*/ 771 w 4400"/>
              <a:gd name="T3" fmla="*/ 462 h 1248"/>
              <a:gd name="T4" fmla="*/ 1315 w 4400"/>
              <a:gd name="T5" fmla="*/ 870 h 1248"/>
              <a:gd name="T6" fmla="*/ 1950 w 4400"/>
              <a:gd name="T7" fmla="*/ 8 h 1248"/>
              <a:gd name="T8" fmla="*/ 2495 w 4400"/>
              <a:gd name="T9" fmla="*/ 824 h 1248"/>
              <a:gd name="T10" fmla="*/ 3220 w 4400"/>
              <a:gd name="T11" fmla="*/ 1187 h 1248"/>
              <a:gd name="T12" fmla="*/ 4400 w 4400"/>
              <a:gd name="T13" fmla="*/ 118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00" h="1248">
                <a:moveTo>
                  <a:pt x="0" y="1187"/>
                </a:moveTo>
                <a:cubicBezTo>
                  <a:pt x="276" y="851"/>
                  <a:pt x="552" y="515"/>
                  <a:pt x="771" y="462"/>
                </a:cubicBezTo>
                <a:cubicBezTo>
                  <a:pt x="990" y="409"/>
                  <a:pt x="1119" y="946"/>
                  <a:pt x="1315" y="870"/>
                </a:cubicBezTo>
                <a:cubicBezTo>
                  <a:pt x="1511" y="794"/>
                  <a:pt x="1753" y="16"/>
                  <a:pt x="1950" y="8"/>
                </a:cubicBezTo>
                <a:cubicBezTo>
                  <a:pt x="2147" y="0"/>
                  <a:pt x="2283" y="628"/>
                  <a:pt x="2495" y="824"/>
                </a:cubicBezTo>
                <a:cubicBezTo>
                  <a:pt x="2707" y="1020"/>
                  <a:pt x="2903" y="1126"/>
                  <a:pt x="3220" y="1187"/>
                </a:cubicBezTo>
                <a:cubicBezTo>
                  <a:pt x="3537" y="1248"/>
                  <a:pt x="3968" y="1217"/>
                  <a:pt x="4400" y="1187"/>
                </a:cubicBezTo>
              </a:path>
            </a:pathLst>
          </a:cu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1187450" y="2446338"/>
            <a:ext cx="6408738" cy="2927350"/>
          </a:xfrm>
          <a:custGeom>
            <a:avLst/>
            <a:gdLst>
              <a:gd name="T0" fmla="*/ 0 w 4355"/>
              <a:gd name="T1" fmla="*/ 1149 h 1179"/>
              <a:gd name="T2" fmla="*/ 408 w 4355"/>
              <a:gd name="T3" fmla="*/ 1149 h 1179"/>
              <a:gd name="T4" fmla="*/ 635 w 4355"/>
              <a:gd name="T5" fmla="*/ 968 h 1179"/>
              <a:gd name="T6" fmla="*/ 1134 w 4355"/>
              <a:gd name="T7" fmla="*/ 15 h 1179"/>
              <a:gd name="T8" fmla="*/ 1724 w 4355"/>
              <a:gd name="T9" fmla="*/ 877 h 1179"/>
              <a:gd name="T10" fmla="*/ 1996 w 4355"/>
              <a:gd name="T11" fmla="*/ 696 h 1179"/>
              <a:gd name="T12" fmla="*/ 2495 w 4355"/>
              <a:gd name="T13" fmla="*/ 1104 h 1179"/>
              <a:gd name="T14" fmla="*/ 4355 w 4355"/>
              <a:gd name="T15" fmla="*/ 114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5" h="1179">
                <a:moveTo>
                  <a:pt x="0" y="1149"/>
                </a:moveTo>
                <a:cubicBezTo>
                  <a:pt x="151" y="1164"/>
                  <a:pt x="302" y="1179"/>
                  <a:pt x="408" y="1149"/>
                </a:cubicBezTo>
                <a:cubicBezTo>
                  <a:pt x="514" y="1119"/>
                  <a:pt x="514" y="1157"/>
                  <a:pt x="635" y="968"/>
                </a:cubicBezTo>
                <a:cubicBezTo>
                  <a:pt x="756" y="779"/>
                  <a:pt x="952" y="30"/>
                  <a:pt x="1134" y="15"/>
                </a:cubicBezTo>
                <a:cubicBezTo>
                  <a:pt x="1316" y="0"/>
                  <a:pt x="1580" y="764"/>
                  <a:pt x="1724" y="877"/>
                </a:cubicBezTo>
                <a:cubicBezTo>
                  <a:pt x="1868" y="990"/>
                  <a:pt x="1868" y="658"/>
                  <a:pt x="1996" y="696"/>
                </a:cubicBezTo>
                <a:cubicBezTo>
                  <a:pt x="2124" y="734"/>
                  <a:pt x="2102" y="1029"/>
                  <a:pt x="2495" y="1104"/>
                </a:cubicBezTo>
                <a:cubicBezTo>
                  <a:pt x="2888" y="1179"/>
                  <a:pt x="4045" y="1142"/>
                  <a:pt x="4355" y="1149"/>
                </a:cubicBezTo>
              </a:path>
            </a:pathLst>
          </a:custGeom>
          <a:noFill/>
          <a:ln w="28575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8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多类问题最小错误率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46262"/>
            <a:ext cx="6875463" cy="636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判别</a:t>
            </a:r>
            <a:r>
              <a:rPr lang="en-US" sz="28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el-GR" altLang="en-US" sz="280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sz="2800" baseline="-2500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的错误率：</a:t>
            </a:r>
            <a:endParaRPr lang="zh-CN" altLang="en-US" sz="2800" baseline="-250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25643654"/>
              </p:ext>
            </p:extLst>
          </p:nvPr>
        </p:nvGraphicFramePr>
        <p:xfrm>
          <a:off x="1619250" y="2467000"/>
          <a:ext cx="54514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2" r:id="rId3" imgW="7810817" imgH="1143317" progId="Equation.DSMT4">
                  <p:embed/>
                </p:oleObj>
              </mc:Choice>
              <mc:Fallback>
                <p:oleObj r:id="rId3" imgW="7810817" imgH="1143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67000"/>
                        <a:ext cx="54514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68313" y="3762400"/>
            <a:ext cx="708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判别准则为：</a:t>
            </a:r>
            <a:endParaRPr lang="zh-CN" altLang="en-US" sz="2800" baseline="-250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87421298"/>
              </p:ext>
            </p:extLst>
          </p:nvPr>
        </p:nvGraphicFramePr>
        <p:xfrm>
          <a:off x="1763713" y="4627587"/>
          <a:ext cx="37322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3" r:id="rId5" imgW="4164110" imgH="952404" progId="Equation.DSMT4">
                  <p:embed/>
                </p:oleObj>
              </mc:Choice>
              <mc:Fallback>
                <p:oleObj r:id="rId5" imgW="4164110" imgH="952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27587"/>
                        <a:ext cx="37322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87673"/>
              </p:ext>
            </p:extLst>
          </p:nvPr>
        </p:nvGraphicFramePr>
        <p:xfrm>
          <a:off x="6386513" y="4799037"/>
          <a:ext cx="10572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4" r:id="rId7" imgW="1182443" imgH="585025" progId="Equation.DSMT4">
                  <p:embed/>
                </p:oleObj>
              </mc:Choice>
              <mc:Fallback>
                <p:oleObj r:id="rId7" imgW="1182443" imgH="5850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4799037"/>
                        <a:ext cx="10572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651500" y="4770462"/>
            <a:ext cx="9350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则：</a:t>
            </a:r>
            <a:endParaRPr lang="zh-CN" altLang="en-US" sz="2800" baseline="-25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700338" y="5780112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最大后验概率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2484438" y="5635650"/>
            <a:ext cx="2951162" cy="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0988"/>
            <a:ext cx="8229600" cy="990600"/>
          </a:xfrm>
        </p:spPr>
        <p:txBody>
          <a:bodyPr/>
          <a:lstStyle/>
          <a:p>
            <a:r>
              <a:rPr lang="zh-CN" altLang="en-US" dirty="0"/>
              <a:t>贝叶斯最小错误率准则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124075" y="1341438"/>
          <a:ext cx="37179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0" r:id="rId3" imgW="1676717" imgH="508317" progId="Equation.DSMT4">
                  <p:embed/>
                </p:oleObj>
              </mc:Choice>
              <mc:Fallback>
                <p:oleObj r:id="rId3" imgW="1676717" imgH="508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41438"/>
                        <a:ext cx="37179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195513" y="2492375"/>
          <a:ext cx="41100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1" r:id="rId5" imgW="1498917" imgH="279717" progId="Equation.DSMT4">
                  <p:embed/>
                </p:oleObj>
              </mc:Choice>
              <mc:Fallback>
                <p:oleObj r:id="rId5" imgW="14989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2375"/>
                        <a:ext cx="41100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763713" y="5084763"/>
          <a:ext cx="27241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2" r:id="rId7" imgW="1105697" imgH="305249" progId="Equation.DSMT4">
                  <p:embed/>
                </p:oleObj>
              </mc:Choice>
              <mc:Fallback>
                <p:oleObj r:id="rId7" imgW="1105697" imgH="305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27241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473700" y="5199063"/>
          <a:ext cx="860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3" r:id="rId9" imgW="394873" imgH="229414" progId="Equation.DSMT4">
                  <p:embed/>
                </p:oleObj>
              </mc:Choice>
              <mc:Fallback>
                <p:oleObj r:id="rId9" imgW="394873" imgH="22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5199063"/>
                        <a:ext cx="8604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900113" y="4365625"/>
            <a:ext cx="561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Bayes</a:t>
            </a:r>
            <a:r>
              <a:rPr lang="zh-CN" altLang="en-US" sz="32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判别准则</a:t>
            </a:r>
            <a:r>
              <a:rPr lang="zh-CN" altLang="en-US" sz="3200" b="1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555024" y="5146221"/>
            <a:ext cx="851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27659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051050" y="3500438"/>
          <a:ext cx="54006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44" r:id="rId11" imgW="1879917" imgH="279717" progId="Equation.DSMT4">
                  <p:embed/>
                </p:oleObj>
              </mc:Choice>
              <mc:Fallback>
                <p:oleObj r:id="rId11" imgW="18799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00438"/>
                        <a:ext cx="54006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93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387475"/>
            <a:ext cx="7351712" cy="961405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对一大批人进行癌症普查，设</a:t>
            </a:r>
            <a:r>
              <a:rPr lang="el-GR" altLang="en-US" dirty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类代表患癌症，</a:t>
            </a:r>
            <a:r>
              <a:rPr lang="el-GR" altLang="en-US" dirty="0">
                <a:latin typeface="微软雅黑" pitchFamily="34" charset="-122"/>
                <a:ea typeface="微软雅黑" pitchFamily="34" charset="-122"/>
              </a:rPr>
              <a:t>ω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类代表正常人。已知先验概率：</a:t>
            </a: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87302633"/>
              </p:ext>
            </p:extLst>
          </p:nvPr>
        </p:nvGraphicFramePr>
        <p:xfrm>
          <a:off x="2051050" y="2349500"/>
          <a:ext cx="4024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3" r:id="rId4" imgW="6032817" imgH="686117" progId="Equation.DSMT4">
                  <p:embed/>
                </p:oleObj>
              </mc:Choice>
              <mc:Fallback>
                <p:oleObj r:id="rId4" imgW="6032817" imgH="686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40243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00113" y="2927350"/>
            <a:ext cx="7848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	以一个化验结果作为特征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x: {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阳性，阴性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，患癌症的人和正常人化验结果为阳性的概率分别为：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00113" y="4800600"/>
            <a:ext cx="7848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现有一人化验结果为阳性，问此人是否患癌症？</a:t>
            </a:r>
          </a:p>
        </p:txBody>
      </p:sp>
      <p:graphicFrame>
        <p:nvGraphicFramePr>
          <p:cNvPr id="2867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55983532"/>
              </p:ext>
            </p:extLst>
          </p:nvPr>
        </p:nvGraphicFramePr>
        <p:xfrm>
          <a:off x="1619250" y="4006850"/>
          <a:ext cx="54959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4" r:id="rId6" imgW="2794317" imgH="279717" progId="Equation.DSMT4">
                  <p:embed/>
                </p:oleObj>
              </mc:Choice>
              <mc:Fallback>
                <p:oleObj r:id="rId6" imgW="27943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06850"/>
                        <a:ext cx="54959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92510"/>
              </p:ext>
            </p:extLst>
          </p:nvPr>
        </p:nvGraphicFramePr>
        <p:xfrm>
          <a:off x="4211960" y="5575187"/>
          <a:ext cx="32400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5" r:id="rId8" imgW="1498917" imgH="279717" progId="Equation.DSMT4">
                  <p:embed/>
                </p:oleObj>
              </mc:Choice>
              <mc:Fallback>
                <p:oleObj r:id="rId8" imgW="14989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575187"/>
                        <a:ext cx="32400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704975" y="5530850"/>
            <a:ext cx="6480175" cy="7302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最小错误率准则：</a:t>
            </a:r>
          </a:p>
        </p:txBody>
      </p:sp>
    </p:spTree>
    <p:extLst>
      <p:ext uri="{BB962C8B-B14F-4D97-AF65-F5344CB8AC3E}">
        <p14:creationId xmlns:p14="http://schemas.microsoft.com/office/powerpoint/2010/main" val="415028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350"/>
            <a:ext cx="8229600" cy="1136650"/>
          </a:xfrm>
        </p:spPr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基于最小风险的贝叶斯决策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054100"/>
            <a:ext cx="8075613" cy="50704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判断某人是正常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(ω</a:t>
            </a:r>
            <a:r>
              <a:rPr lang="zh-CN" altLang="en-US" sz="2400" baseline="-25000"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还是患者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(ω</a:t>
            </a:r>
            <a:r>
              <a:rPr lang="zh-CN" altLang="en-US" sz="2400" baseline="-25000">
                <a:latin typeface="微软雅黑" pitchFamily="34" charset="-122"/>
                <a:ea typeface="微软雅黑" pitchFamily="34" charset="-122"/>
              </a:rPr>
              <a:t>患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将出现以下情况：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1295787"/>
              </p:ext>
            </p:extLst>
          </p:nvPr>
        </p:nvGraphicFramePr>
        <p:xfrm>
          <a:off x="1116013" y="1562100"/>
          <a:ext cx="7065962" cy="2096136"/>
        </p:xfrm>
        <a:graphic>
          <a:graphicData uri="http://schemas.openxmlformats.org/drawingml/2006/table">
            <a:tbl>
              <a:tblPr/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实际类别</a:t>
                      </a:r>
                      <a:r>
                        <a:rPr kumimoji="0" lang="el-G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ω</a:t>
                      </a:r>
                      <a:r>
                        <a:rPr kumimoji="0" 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决策类别</a:t>
                      </a:r>
                      <a:r>
                        <a:rPr kumimoji="0" lang="el-G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ω</a:t>
                      </a:r>
                      <a:r>
                        <a:rPr kumimoji="0" 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风险因子</a:t>
                      </a:r>
                      <a:r>
                        <a:rPr kumimoji="0" lang="el-GR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λ</a:t>
                      </a:r>
                      <a:r>
                        <a:rPr kumimoji="0" 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ij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患者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患者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正常人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患者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患者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78" name="Text Box 58"/>
          <p:cNvSpPr txBox="1">
            <a:spLocks noChangeArrowheads="1"/>
          </p:cNvSpPr>
          <p:nvPr/>
        </p:nvSpPr>
        <p:spPr bwMode="auto">
          <a:xfrm>
            <a:off x="971550" y="3648075"/>
            <a:ext cx="2954655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何种决策风险最小？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做出正常判决的风险：</a:t>
            </a:r>
            <a:endParaRPr lang="zh-CN" altLang="en-US" sz="2400" baseline="-25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800" baseline="-25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做出患病判决的风险：</a:t>
            </a:r>
            <a:r>
              <a:rPr lang="zh-CN" altLang="en-US" sz="2000" baseline="-2500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graphicFrame>
        <p:nvGraphicFramePr>
          <p:cNvPr id="3077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595504"/>
              </p:ext>
            </p:extLst>
          </p:nvPr>
        </p:nvGraphicFramePr>
        <p:xfrm>
          <a:off x="3708400" y="4151313"/>
          <a:ext cx="44132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4" r:id="rId3" imgW="2501957" imgH="660557" progId="Equation.DSMT4">
                  <p:embed/>
                </p:oleObj>
              </mc:Choice>
              <mc:Fallback>
                <p:oleObj r:id="rId3" imgW="2501957" imgH="6605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51313"/>
                        <a:ext cx="44132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644557"/>
              </p:ext>
            </p:extLst>
          </p:nvPr>
        </p:nvGraphicFramePr>
        <p:xfrm>
          <a:off x="3708400" y="5299075"/>
          <a:ext cx="28336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5" r:id="rId5" imgW="1386154" imgH="432467" progId="Equation.DSMT4">
                  <p:embed/>
                </p:oleObj>
              </mc:Choice>
              <mc:Fallback>
                <p:oleObj r:id="rId5" imgW="1386154" imgH="4324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99075"/>
                        <a:ext cx="283368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1" name="Text Box 61"/>
          <p:cNvSpPr txBox="1">
            <a:spLocks noChangeArrowheads="1"/>
          </p:cNvSpPr>
          <p:nvPr/>
        </p:nvSpPr>
        <p:spPr bwMode="auto">
          <a:xfrm>
            <a:off x="1331913" y="5521325"/>
            <a:ext cx="2323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做出j类判决的风险：</a:t>
            </a:r>
          </a:p>
        </p:txBody>
      </p: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900113" y="6237288"/>
            <a:ext cx="5301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——计算各类决策风险，选则最小风险对应的决策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7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2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73175"/>
            <a:ext cx="8207375" cy="5181600"/>
          </a:xfrm>
          <a:noFill/>
          <a:ln/>
        </p:spPr>
        <p:txBody>
          <a:bodyPr/>
          <a:lstStyle/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有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个类别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ω</a:t>
            </a:r>
            <a:r>
              <a:rPr lang="en-US" sz="2400" baseline="-25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1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, 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ω</a:t>
            </a:r>
            <a:r>
              <a:rPr lang="en-US" sz="2400" baseline="-25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2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 ,... , 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ω</a:t>
            </a:r>
            <a:r>
              <a:rPr lang="en-US" sz="2400" baseline="-25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c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,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将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ω</a:t>
            </a:r>
            <a:r>
              <a:rPr lang="en-US" sz="2400" baseline="-25000" dirty="0" err="1">
                <a:latin typeface="微软雅黑" pitchFamily="34" charset="-122"/>
                <a:ea typeface="微软雅黑" pitchFamily="34" charset="-122"/>
                <a:sym typeface="Arial" pitchFamily="34" charset="0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类的样本判别为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ω</a:t>
            </a:r>
            <a:r>
              <a:rPr lang="en-US" sz="2400" baseline="-25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j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类的代价为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λ</a:t>
            </a:r>
            <a:r>
              <a:rPr lang="en-US" sz="2400" baseline="-25000" dirty="0" err="1">
                <a:latin typeface="微软雅黑" pitchFamily="34" charset="-122"/>
                <a:ea typeface="微软雅黑" pitchFamily="34" charset="-122"/>
                <a:sym typeface="Arial" pitchFamily="34" charset="0"/>
              </a:rPr>
              <a:t>ij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。</a:t>
            </a: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将未知模式</a:t>
            </a:r>
            <a:r>
              <a:rPr lang="en-US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判别为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ω</a:t>
            </a:r>
            <a:r>
              <a:rPr lang="en-US" sz="2400" baseline="-25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j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类的平均风险为：</a:t>
            </a: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Bayes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公式:</a:t>
            </a: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构造判别函数：</a:t>
            </a: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46038"/>
            <a:ext cx="8893175" cy="1295400"/>
          </a:xfrm>
        </p:spPr>
        <p:txBody>
          <a:bodyPr/>
          <a:lstStyle/>
          <a:p>
            <a:r>
              <a:rPr lang="zh-CN" altLang="en-US" sz="4000"/>
              <a:t>最小平均风险准则贝叶斯分类器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17425"/>
              </p:ext>
            </p:extLst>
          </p:nvPr>
        </p:nvGraphicFramePr>
        <p:xfrm>
          <a:off x="2411413" y="2927350"/>
          <a:ext cx="34845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4" r:id="rId4" imgW="1373109" imgH="432492" progId="Equation.DSMT4">
                  <p:embed/>
                </p:oleObj>
              </mc:Choice>
              <mc:Fallback>
                <p:oleObj r:id="rId4" imgW="1373109" imgH="432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27350"/>
                        <a:ext cx="348456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27477"/>
              </p:ext>
            </p:extLst>
          </p:nvPr>
        </p:nvGraphicFramePr>
        <p:xfrm>
          <a:off x="2554288" y="5949950"/>
          <a:ext cx="27098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5" r:id="rId6" imgW="1004053" imgH="254427" progId="Equation.DSMT4">
                  <p:embed/>
                </p:oleObj>
              </mc:Choice>
              <mc:Fallback>
                <p:oleObj r:id="rId6" imgW="1004053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949950"/>
                        <a:ext cx="27098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79247"/>
              </p:ext>
            </p:extLst>
          </p:nvPr>
        </p:nvGraphicFramePr>
        <p:xfrm>
          <a:off x="2195513" y="4437063"/>
          <a:ext cx="42989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6" r:id="rId8" imgW="1764851" imgH="431930" progId="Equation.DSMT4">
                  <p:embed/>
                </p:oleObj>
              </mc:Choice>
              <mc:Fallback>
                <p:oleObj r:id="rId8" imgW="1764851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37063"/>
                        <a:ext cx="42989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406583"/>
              </p:ext>
            </p:extLst>
          </p:nvPr>
        </p:nvGraphicFramePr>
        <p:xfrm>
          <a:off x="5797550" y="3716338"/>
          <a:ext cx="18446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7" r:id="rId10" imgW="1119078" imgH="508878" progId="Equation.DSMT4">
                  <p:embed/>
                </p:oleObj>
              </mc:Choice>
              <mc:Fallback>
                <p:oleObj r:id="rId10" imgW="1119078" imgH="50887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716338"/>
                        <a:ext cx="18446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643438" y="3789363"/>
            <a:ext cx="1223962" cy="1587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4427538" y="5302250"/>
            <a:ext cx="1944687" cy="0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5364163" y="3860800"/>
            <a:ext cx="0" cy="649288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1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69" y="43949"/>
            <a:ext cx="8229600" cy="1136650"/>
          </a:xfrm>
        </p:spPr>
        <p:txBody>
          <a:bodyPr/>
          <a:lstStyle/>
          <a:p>
            <a:r>
              <a:rPr lang="zh-CN" altLang="en-US" sz="4000" dirty="0"/>
              <a:t>例</a:t>
            </a:r>
            <a:endParaRPr lang="en-US" sz="40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12825"/>
            <a:ext cx="8137525" cy="8350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+mj-lt"/>
                <a:ea typeface="黑体" panose="02010609060101010101" pitchFamily="49" charset="-122"/>
              </a:rPr>
              <a:t>对一大批人进行癌症普查，设</a:t>
            </a:r>
            <a:r>
              <a:rPr lang="el-GR" altLang="en-US" dirty="0">
                <a:latin typeface="+mj-lt"/>
                <a:ea typeface="黑体" panose="02010609060101010101" pitchFamily="49" charset="-122"/>
              </a:rPr>
              <a:t>ω</a:t>
            </a:r>
            <a:r>
              <a:rPr lang="en-US" baseline="-25000" dirty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+mj-lt"/>
                <a:ea typeface="黑体" panose="02010609060101010101" pitchFamily="49" charset="-122"/>
              </a:rPr>
              <a:t>类代表患癌症，</a:t>
            </a:r>
            <a:r>
              <a:rPr lang="el-GR" altLang="en-US" dirty="0">
                <a:latin typeface="+mj-lt"/>
                <a:ea typeface="黑体" panose="02010609060101010101" pitchFamily="49" charset="-122"/>
              </a:rPr>
              <a:t>ω</a:t>
            </a:r>
            <a:r>
              <a:rPr lang="en-US" baseline="-25000" dirty="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+mj-lt"/>
                <a:ea typeface="黑体" panose="02010609060101010101" pitchFamily="49" charset="-122"/>
              </a:rPr>
              <a:t>类代表正常人。已知先验概率：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361198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33888"/>
              </p:ext>
            </p:extLst>
          </p:nvPr>
        </p:nvGraphicFramePr>
        <p:xfrm>
          <a:off x="2627313" y="1846263"/>
          <a:ext cx="3414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8" r:id="rId3" imgW="6007277" imgH="686117" progId="Equation.DSMT4">
                  <p:embed/>
                </p:oleObj>
              </mc:Choice>
              <mc:Fallback>
                <p:oleObj r:id="rId3" imgW="6007277" imgH="686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46263"/>
                        <a:ext cx="34147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11188" y="2422525"/>
            <a:ext cx="81375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以一个化验结果作为特征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x: {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阳性，阴性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，患癌症的人和正常人化验结果为阳性的概率分别为：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84213" y="4006850"/>
            <a:ext cx="80645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	判别代价： </a:t>
            </a:r>
            <a:r>
              <a:rPr lang="el-GR" altLang="en-US" sz="2400" dirty="0">
                <a:latin typeface="+mj-lt"/>
                <a:ea typeface="黑体" panose="02010609060101010101" pitchFamily="49" charset="-122"/>
              </a:rPr>
              <a:t>λ</a:t>
            </a:r>
            <a:r>
              <a:rPr lang="en-US" sz="2400" baseline="-25000" dirty="0">
                <a:latin typeface="+mj-lt"/>
                <a:ea typeface="黑体" panose="02010609060101010101" pitchFamily="49" charset="-122"/>
              </a:rPr>
              <a:t>11</a:t>
            </a:r>
            <a:r>
              <a:rPr lang="en-US" sz="2400" dirty="0">
                <a:latin typeface="+mj-lt"/>
                <a:ea typeface="黑体" panose="02010609060101010101" pitchFamily="49" charset="-122"/>
              </a:rPr>
              <a:t> = 0, </a:t>
            </a:r>
            <a:r>
              <a:rPr lang="el-GR" altLang="en-US" sz="2400" dirty="0">
                <a:latin typeface="+mj-lt"/>
                <a:ea typeface="黑体" panose="02010609060101010101" pitchFamily="49" charset="-122"/>
              </a:rPr>
              <a:t>λ</a:t>
            </a:r>
            <a:r>
              <a:rPr lang="en-US" sz="2400" baseline="-25000" dirty="0">
                <a:latin typeface="+mj-lt"/>
                <a:ea typeface="黑体" panose="02010609060101010101" pitchFamily="49" charset="-122"/>
              </a:rPr>
              <a:t>22</a:t>
            </a:r>
            <a:r>
              <a:rPr lang="en-US" sz="2400" dirty="0">
                <a:latin typeface="+mj-lt"/>
                <a:ea typeface="黑体" panose="02010609060101010101" pitchFamily="49" charset="-122"/>
              </a:rPr>
              <a:t> = 0, </a:t>
            </a:r>
            <a:r>
              <a:rPr lang="el-GR" altLang="en-US" sz="2400" dirty="0">
                <a:latin typeface="+mj-lt"/>
                <a:ea typeface="黑体" panose="02010609060101010101" pitchFamily="49" charset="-122"/>
              </a:rPr>
              <a:t>λ</a:t>
            </a:r>
            <a:r>
              <a:rPr lang="en-US" sz="2400" baseline="-25000" dirty="0">
                <a:latin typeface="+mj-lt"/>
                <a:ea typeface="黑体" panose="02010609060101010101" pitchFamily="49" charset="-122"/>
              </a:rPr>
              <a:t>12</a:t>
            </a:r>
            <a:r>
              <a:rPr lang="en-US" sz="2400" dirty="0">
                <a:latin typeface="+mj-lt"/>
                <a:ea typeface="黑体" panose="02010609060101010101" pitchFamily="49" charset="-122"/>
              </a:rPr>
              <a:t> = 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95</a:t>
            </a:r>
            <a:r>
              <a:rPr lang="en-US" sz="2400" dirty="0">
                <a:latin typeface="+mj-lt"/>
                <a:ea typeface="黑体" panose="02010609060101010101" pitchFamily="49" charset="-122"/>
              </a:rPr>
              <a:t>, </a:t>
            </a:r>
            <a:r>
              <a:rPr lang="el-GR" altLang="en-US" sz="2400" dirty="0">
                <a:latin typeface="+mj-lt"/>
                <a:ea typeface="黑体" panose="02010609060101010101" pitchFamily="49" charset="-122"/>
              </a:rPr>
              <a:t>λ</a:t>
            </a:r>
            <a:r>
              <a:rPr lang="en-US" sz="2400" baseline="-25000" dirty="0">
                <a:latin typeface="+mj-lt"/>
                <a:ea typeface="黑体" panose="02010609060101010101" pitchFamily="49" charset="-122"/>
              </a:rPr>
              <a:t>21</a:t>
            </a:r>
            <a:r>
              <a:rPr lang="en-US" sz="2400" dirty="0">
                <a:latin typeface="+mj-lt"/>
                <a:ea typeface="黑体" panose="02010609060101010101" pitchFamily="49" charset="-122"/>
              </a:rPr>
              <a:t> = 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15</a:t>
            </a:r>
            <a:endParaRPr lang="en-US" sz="2400" dirty="0">
              <a:latin typeface="+mj-lt"/>
              <a:ea typeface="黑体" panose="02010609060101010101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现有一人化验结果为阳性，问此人是否患癌症？</a:t>
            </a:r>
          </a:p>
        </p:txBody>
      </p:sp>
      <p:graphicFrame>
        <p:nvGraphicFramePr>
          <p:cNvPr id="33801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4587644"/>
              </p:ext>
            </p:extLst>
          </p:nvPr>
        </p:nvGraphicFramePr>
        <p:xfrm>
          <a:off x="1763713" y="3359150"/>
          <a:ext cx="61198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9" r:id="rId5" imgW="2794277" imgH="279677" progId="Equation.DSMT4">
                  <p:embed/>
                </p:oleObj>
              </mc:Choice>
              <mc:Fallback>
                <p:oleObj r:id="rId5" imgW="2794277" imgH="2796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9150"/>
                        <a:ext cx="61198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48658"/>
              </p:ext>
            </p:extLst>
          </p:nvPr>
        </p:nvGraphicFramePr>
        <p:xfrm>
          <a:off x="755650" y="5876925"/>
          <a:ext cx="27098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0" r:id="rId7" imgW="1004053" imgH="254427" progId="Equation.DSMT4">
                  <p:embed/>
                </p:oleObj>
              </mc:Choice>
              <mc:Fallback>
                <p:oleObj r:id="rId7" imgW="1004053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6925"/>
                        <a:ext cx="27098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6165"/>
              </p:ext>
            </p:extLst>
          </p:nvPr>
        </p:nvGraphicFramePr>
        <p:xfrm>
          <a:off x="4067175" y="5661025"/>
          <a:ext cx="42989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1" r:id="rId9" imgW="1764851" imgH="431930" progId="Equation.DSMT4">
                  <p:embed/>
                </p:oleObj>
              </mc:Choice>
              <mc:Fallback>
                <p:oleObj r:id="rId9" imgW="1764851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661025"/>
                        <a:ext cx="42989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96875" y="5373688"/>
            <a:ext cx="8137525" cy="15128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贝叶斯最小风险判别：</a:t>
            </a:r>
          </a:p>
        </p:txBody>
      </p:sp>
    </p:spTree>
    <p:extLst>
      <p:ext uri="{BB962C8B-B14F-4D97-AF65-F5344CB8AC3E}">
        <p14:creationId xmlns:p14="http://schemas.microsoft.com/office/powerpoint/2010/main" val="33800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792088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1 </a:t>
            </a:r>
            <a:r>
              <a:rPr lang="zh-CN" altLang="en-US" dirty="0">
                <a:solidFill>
                  <a:srgbClr val="C00000"/>
                </a:solidFill>
              </a:rPr>
              <a:t>概率论与统计学习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2 </a:t>
            </a:r>
            <a:r>
              <a:rPr lang="zh-CN" altLang="en-US" dirty="0"/>
              <a:t>贝叶斯决策理论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3 </a:t>
            </a:r>
            <a:r>
              <a:rPr lang="zh-CN" altLang="en-US" dirty="0"/>
              <a:t>高斯分布的贝叶斯分类器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0594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424863" cy="4535488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决策问题：</a:t>
            </a:r>
          </a:p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判别类别                ：正常人、癌症早期，癌症晚期</a:t>
            </a:r>
          </a:p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治疗行为                  ：不治疗、保守治疗、手术治疗、化疗  </a:t>
            </a:r>
          </a:p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风险函数：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在类别状态       时，采取行动      的风险（预期损失）</a:t>
            </a:r>
          </a:p>
          <a:p>
            <a:pPr marL="0" indent="0" algn="just">
              <a:lnSpc>
                <a:spcPct val="110000"/>
              </a:lnSpc>
              <a:buFontTx/>
              <a:buNone/>
            </a:pPr>
            <a:endParaRPr lang="zh-CN" altLang="en-US" sz="240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>
              <a:lnSpc>
                <a:spcPct val="110000"/>
              </a:lnSpc>
              <a:buFontTx/>
              <a:buNone/>
            </a:pPr>
            <a:endParaRPr lang="zh-CN" altLang="en-US" sz="240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条件风险</a:t>
            </a:r>
            <a:r>
              <a:rPr lang="zh-CN" altLang="en-US" sz="24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观察到某人体检特征 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，采取行为              的损失期望</a:t>
            </a:r>
          </a:p>
          <a:p>
            <a:pPr marL="0" indent="0" algn="just">
              <a:lnSpc>
                <a:spcPct val="110000"/>
              </a:lnSpc>
              <a:buFontTx/>
              <a:buNone/>
            </a:pPr>
            <a:endParaRPr lang="zh-CN" altLang="en-US" sz="700" dirty="0">
              <a:latin typeface="微软雅黑" pitchFamily="34" charset="-122"/>
              <a:ea typeface="微软雅黑" pitchFamily="34" charset="-122"/>
            </a:endParaRPr>
          </a:p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7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4000" y="60102"/>
            <a:ext cx="7772400" cy="1136650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贝叶斯决策论</a:t>
            </a:r>
            <a:r>
              <a:rPr lang="en-US" altLang="zh-CN" sz="3200" dirty="0">
                <a:solidFill>
                  <a:srgbClr val="0000FF"/>
                </a:solidFill>
                <a:latin typeface="Arial"/>
              </a:rPr>
              <a:t>——</a:t>
            </a:r>
            <a:r>
              <a:rPr lang="zh-CN" altLang="en-US" sz="3200" dirty="0">
                <a:solidFill>
                  <a:srgbClr val="0000FF"/>
                </a:solidFill>
                <a:latin typeface="宋体" pitchFamily="2" charset="-122"/>
              </a:rPr>
              <a:t>举例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036497"/>
              </p:ext>
            </p:extLst>
          </p:nvPr>
        </p:nvGraphicFramePr>
        <p:xfrm>
          <a:off x="1835150" y="2997200"/>
          <a:ext cx="46196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4" r:id="rId3" imgW="1625717" imgH="266717" progId="Equation.DSMT4">
                  <p:embed/>
                </p:oleObj>
              </mc:Choice>
              <mc:Fallback>
                <p:oleObj r:id="rId3" imgW="1625717" imgH="266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46196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461037"/>
              </p:ext>
            </p:extLst>
          </p:nvPr>
        </p:nvGraphicFramePr>
        <p:xfrm>
          <a:off x="3276600" y="2349500"/>
          <a:ext cx="4159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5" r:id="rId5" imgW="191434" imgH="242375" progId="Equation.DSMT4">
                  <p:embed/>
                </p:oleObj>
              </mc:Choice>
              <mc:Fallback>
                <p:oleObj r:id="rId5" imgW="191434" imgH="2423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49500"/>
                        <a:ext cx="4159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255226"/>
              </p:ext>
            </p:extLst>
          </p:nvPr>
        </p:nvGraphicFramePr>
        <p:xfrm>
          <a:off x="5292080" y="2276872"/>
          <a:ext cx="4635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6" r:id="rId7" imgW="178659" imgH="229614" progId="Equation.3">
                  <p:embed/>
                </p:oleObj>
              </mc:Choice>
              <mc:Fallback>
                <p:oleObj r:id="rId7" imgW="178659" imgH="229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276872"/>
                        <a:ext cx="4635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80975" y="2276475"/>
            <a:ext cx="292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58009"/>
              </p:ext>
            </p:extLst>
          </p:nvPr>
        </p:nvGraphicFramePr>
        <p:xfrm>
          <a:off x="1547813" y="1557338"/>
          <a:ext cx="13017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7" r:id="rId9" imgW="597736" imgH="190983" progId="Equation.DSMT4">
                  <p:embed/>
                </p:oleObj>
              </mc:Choice>
              <mc:Fallback>
                <p:oleObj r:id="rId9" imgW="597736" imgH="1909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13017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80813"/>
              </p:ext>
            </p:extLst>
          </p:nvPr>
        </p:nvGraphicFramePr>
        <p:xfrm>
          <a:off x="1552575" y="1989138"/>
          <a:ext cx="13287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8" r:id="rId11" imgW="610447" imgH="190983" progId="Equation.DSMT4">
                  <p:embed/>
                </p:oleObj>
              </mc:Choice>
              <mc:Fallback>
                <p:oleObj r:id="rId11" imgW="610447" imgH="1909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989138"/>
                        <a:ext cx="13287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33831"/>
              </p:ext>
            </p:extLst>
          </p:nvPr>
        </p:nvGraphicFramePr>
        <p:xfrm>
          <a:off x="5867400" y="3789363"/>
          <a:ext cx="7223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9" r:id="rId13" imgW="318605" imgH="242375" progId="Equation.DSMT4">
                  <p:embed/>
                </p:oleObj>
              </mc:Choice>
              <mc:Fallback>
                <p:oleObj r:id="rId13" imgW="318605" imgH="2423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89363"/>
                        <a:ext cx="7223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231609"/>
              </p:ext>
            </p:extLst>
          </p:nvPr>
        </p:nvGraphicFramePr>
        <p:xfrm>
          <a:off x="1692275" y="4292600"/>
          <a:ext cx="47942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0" r:id="rId15" imgW="1981397" imgH="774677" progId="Equation.DSMT4">
                  <p:embed/>
                </p:oleObj>
              </mc:Choice>
              <mc:Fallback>
                <p:oleObj r:id="rId15" imgW="1981397" imgH="7746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47942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1488" y="5591175"/>
            <a:ext cx="23701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对某人</a:t>
            </a:r>
            <a:r>
              <a:rPr 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进行手术的预期风险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    </a:t>
            </a:r>
            <a:endParaRPr lang="zh-CN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1619250" y="4797425"/>
            <a:ext cx="1439863" cy="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2124075" y="4870450"/>
            <a:ext cx="0" cy="719138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831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686836"/>
              </p:ext>
            </p:extLst>
          </p:nvPr>
        </p:nvGraphicFramePr>
        <p:xfrm>
          <a:off x="3133725" y="5949950"/>
          <a:ext cx="23749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1" r:id="rId17" imgW="1208104" imgH="381647" progId="Equation.DSMT4">
                  <p:embed/>
                </p:oleObj>
              </mc:Choice>
              <mc:Fallback>
                <p:oleObj r:id="rId17" imgW="1208104" imgH="38164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5949950"/>
                        <a:ext cx="23749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09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bldLvl="0" autoUpdateAnimBg="0"/>
      <p:bldP spid="34829" grpId="0" animBg="1"/>
      <p:bldP spid="348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01600" y="764704"/>
            <a:ext cx="8489950" cy="9175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引入一般的损失函数来替代误差概率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331913" y="3428529"/>
            <a:ext cx="7777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在类别状态    时，采取行动     的风险（预期损失）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   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0" y="116632"/>
            <a:ext cx="7772400" cy="1143000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贝叶斯决策论</a:t>
            </a:r>
            <a:endParaRPr lang="zh-CN" altLang="en-US" sz="3200" dirty="0">
              <a:solidFill>
                <a:srgbClr val="0000FF"/>
              </a:solidFill>
              <a:latin typeface="宋体" pitchFamily="2" charset="-122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79782"/>
              </p:ext>
            </p:extLst>
          </p:nvPr>
        </p:nvGraphicFramePr>
        <p:xfrm>
          <a:off x="1906588" y="2780829"/>
          <a:ext cx="22336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35" r:id="rId3" imgW="787717" imgH="267017" progId="Equation.DSMT4">
                  <p:embed/>
                </p:oleObj>
              </mc:Choice>
              <mc:Fallback>
                <p:oleObj r:id="rId3" imgW="787717" imgH="2670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780829"/>
                        <a:ext cx="223361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47922"/>
              </p:ext>
            </p:extLst>
          </p:nvPr>
        </p:nvGraphicFramePr>
        <p:xfrm>
          <a:off x="2915816" y="3428529"/>
          <a:ext cx="442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36" r:id="rId5" imgW="204225" imgH="242458" progId="Equation.3">
                  <p:embed/>
                </p:oleObj>
              </mc:Choice>
              <mc:Fallback>
                <p:oleObj r:id="rId5" imgW="204225" imgH="2424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28529"/>
                        <a:ext cx="442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36091"/>
              </p:ext>
            </p:extLst>
          </p:nvPr>
        </p:nvGraphicFramePr>
        <p:xfrm>
          <a:off x="5118149" y="3357662"/>
          <a:ext cx="461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37" r:id="rId7" imgW="178659" imgH="229614" progId="Equation.3">
                  <p:embed/>
                </p:oleObj>
              </mc:Choice>
              <mc:Fallback>
                <p:oleObj r:id="rId7" imgW="178659" imgH="229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49" y="3357662"/>
                        <a:ext cx="4619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323850" y="2852267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风险函数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9250" y="1774354"/>
            <a:ext cx="6119813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        表示有限的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个类别集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        表示有限的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种可能采取的行为集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80698"/>
              </p:ext>
            </p:extLst>
          </p:nvPr>
        </p:nvGraphicFramePr>
        <p:xfrm>
          <a:off x="1403350" y="1845494"/>
          <a:ext cx="13017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38" r:id="rId9" imgW="597736" imgH="190983" progId="Equation.DSMT4">
                  <p:embed/>
                </p:oleObj>
              </mc:Choice>
              <mc:Fallback>
                <p:oleObj r:id="rId9" imgW="597736" imgH="1909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45494"/>
                        <a:ext cx="13017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45923"/>
              </p:ext>
            </p:extLst>
          </p:nvPr>
        </p:nvGraphicFramePr>
        <p:xfrm>
          <a:off x="1371600" y="2221657"/>
          <a:ext cx="13287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39" r:id="rId11" imgW="610447" imgH="190983" progId="Equation.DSMT4">
                  <p:embed/>
                </p:oleObj>
              </mc:Choice>
              <mc:Fallback>
                <p:oleObj r:id="rId11" imgW="610447" imgH="1909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21657"/>
                        <a:ext cx="13287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23850" y="4090517"/>
            <a:ext cx="864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条件风险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观察模式为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的条件下，采取行为     的损失期望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84090"/>
              </p:ext>
            </p:extLst>
          </p:nvPr>
        </p:nvGraphicFramePr>
        <p:xfrm>
          <a:off x="6659563" y="4149254"/>
          <a:ext cx="4048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40" r:id="rId13" imgW="178659" imgH="229614" progId="Equation.3">
                  <p:embed/>
                </p:oleObj>
              </mc:Choice>
              <mc:Fallback>
                <p:oleObj r:id="rId13" imgW="178659" imgH="2296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49254"/>
                        <a:ext cx="4048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51565"/>
              </p:ext>
            </p:extLst>
          </p:nvPr>
        </p:nvGraphicFramePr>
        <p:xfrm>
          <a:off x="1187450" y="4654079"/>
          <a:ext cx="70596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41" r:id="rId14" imgW="2489357" imgH="381197" progId="Equation.DSMT4">
                  <p:embed/>
                </p:oleObj>
              </mc:Choice>
              <mc:Fallback>
                <p:oleObj r:id="rId14" imgW="2489357" imgH="3811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54079"/>
                        <a:ext cx="70596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07950" y="5895975"/>
            <a:ext cx="89098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将模式</a:t>
            </a:r>
            <a:r>
              <a:rPr 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判属某类所造成的损失的条件数学期望，</a:t>
            </a:r>
          </a:p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反映对未知</a:t>
            </a:r>
            <a:r>
              <a:rPr 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采取一个判决行动</a:t>
            </a:r>
            <a:r>
              <a:rPr 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α(x)</a:t>
            </a:r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所付出的代价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468313" y="4581054"/>
            <a:ext cx="1439862" cy="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971550" y="4654079"/>
            <a:ext cx="0" cy="107950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0152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7772400" cy="1143000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贝叶斯决策论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68313" y="1412875"/>
            <a:ext cx="8208962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sz="2400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的不同观察值，采取决策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时，其条件风险的大小是不同的。所以，究竟采取哪一种决策将随</a:t>
            </a:r>
            <a:r>
              <a:rPr lang="en-US" sz="2400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的取值而定。决策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可以看成随机向量</a:t>
            </a:r>
            <a:r>
              <a:rPr lang="en-US" sz="2400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的函数，记为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21337"/>
              </p:ext>
            </p:extLst>
          </p:nvPr>
        </p:nvGraphicFramePr>
        <p:xfrm>
          <a:off x="4643438" y="1389063"/>
          <a:ext cx="365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0" r:id="rId3" imgW="153381" imgH="191647" progId="Equation.DSMT4">
                  <p:embed/>
                </p:oleObj>
              </mc:Choice>
              <mc:Fallback>
                <p:oleObj r:id="rId3" imgW="153381" imgH="1916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89063"/>
                        <a:ext cx="3651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29574"/>
              </p:ext>
            </p:extLst>
          </p:nvPr>
        </p:nvGraphicFramePr>
        <p:xfrm>
          <a:off x="900113" y="2205038"/>
          <a:ext cx="3873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1" r:id="rId5" imgW="140626" imgH="127871" progId="Equation.DSMT4">
                  <p:embed/>
                </p:oleObj>
              </mc:Choice>
              <mc:Fallback>
                <p:oleObj r:id="rId5" imgW="140626" imgH="127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3873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970811"/>
              </p:ext>
            </p:extLst>
          </p:nvPr>
        </p:nvGraphicFramePr>
        <p:xfrm>
          <a:off x="5580112" y="2204864"/>
          <a:ext cx="6492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2" r:id="rId7" imgW="293052" imgH="191231" progId="Equation.DSMT4">
                  <p:embed/>
                </p:oleObj>
              </mc:Choice>
              <mc:Fallback>
                <p:oleObj r:id="rId7" imgW="293052" imgH="1912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204864"/>
                        <a:ext cx="6492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11188" y="2997200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期望风险 </a:t>
            </a:r>
            <a:r>
              <a:rPr lang="en-US" sz="28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（总风险、条件期望损失）：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23850" y="4581525"/>
            <a:ext cx="849788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400" i="1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sz="2400" b="1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是特征空间的体积元，积分在整个特征空间进行。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在整个特征空间中定义期望风险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，反映对整个特征空间所有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的取值采取相应的决策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α(x)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所带来的平均风险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48229"/>
              </p:ext>
            </p:extLst>
          </p:nvPr>
        </p:nvGraphicFramePr>
        <p:xfrm>
          <a:off x="2182813" y="3573463"/>
          <a:ext cx="38496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3" r:id="rId9" imgW="1309553" imgH="241827" progId="Equation.DSMT4">
                  <p:embed/>
                </p:oleObj>
              </mc:Choice>
              <mc:Fallback>
                <p:oleObj r:id="rId9" imgW="1309553" imgH="2418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573463"/>
                        <a:ext cx="38496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4318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50825" y="1412875"/>
            <a:ext cx="88931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基本思想：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统计意义上使由于误判而蒙受的损失最小。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条件风险最小判决：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sz="28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采取决策   使其条件风险       最小。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贝叶斯风险：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对所有的</a:t>
            </a:r>
            <a:r>
              <a:rPr lang="en-US" sz="28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作出决策时，均进行条件风险最小化，总的期望风险</a:t>
            </a: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也最小，称为贝叶斯风险，记为</a:t>
            </a: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R*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7772400" cy="1143000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贝叶斯决策论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73259"/>
              </p:ext>
            </p:extLst>
          </p:nvPr>
        </p:nvGraphicFramePr>
        <p:xfrm>
          <a:off x="2627313" y="2825750"/>
          <a:ext cx="30972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8" r:id="rId3" imgW="1055333" imgH="292671" progId="Equation.DSMT4">
                  <p:embed/>
                </p:oleObj>
              </mc:Choice>
              <mc:Fallback>
                <p:oleObj r:id="rId3" imgW="1055333" imgH="2926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25750"/>
                        <a:ext cx="309721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01298"/>
              </p:ext>
            </p:extLst>
          </p:nvPr>
        </p:nvGraphicFramePr>
        <p:xfrm>
          <a:off x="5508105" y="2133599"/>
          <a:ext cx="435496" cy="38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9" r:id="rId5" imgW="140626" imgH="127871" progId="Equation.DSMT4">
                  <p:embed/>
                </p:oleObj>
              </mc:Choice>
              <mc:Fallback>
                <p:oleObj r:id="rId5" imgW="140626" imgH="127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5" y="2133599"/>
                        <a:ext cx="435496" cy="387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95288" y="5300663"/>
            <a:ext cx="6463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R*</a:t>
            </a:r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：最小化后的总风险值 ，可获得的最优结果</a:t>
            </a:r>
            <a:endParaRPr lang="en-US" sz="24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1418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078788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zh-CN" altLang="en-US" dirty="0"/>
              <a:t>误差概率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722938" y="1412875"/>
            <a:ext cx="792162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196975"/>
            <a:ext cx="279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16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14763" y="32623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41887"/>
              </p:ext>
            </p:extLst>
          </p:nvPr>
        </p:nvGraphicFramePr>
        <p:xfrm>
          <a:off x="2343150" y="1724025"/>
          <a:ext cx="40290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2" r:id="rId3" imgW="1449375" imgH="496047" progId="Equation.DSMT4">
                  <p:embed/>
                </p:oleObj>
              </mc:Choice>
              <mc:Fallback>
                <p:oleObj r:id="rId3" imgW="1449375" imgH="4960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724025"/>
                        <a:ext cx="402907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最小风险贝叶斯决策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01738" y="17129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如果： 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42044"/>
              </p:ext>
            </p:extLst>
          </p:nvPr>
        </p:nvGraphicFramePr>
        <p:xfrm>
          <a:off x="2414588" y="3165475"/>
          <a:ext cx="7921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3" r:id="rId5" imgW="420511" imgH="229514" progId="Equation.DSMT4">
                  <p:embed/>
                </p:oleObj>
              </mc:Choice>
              <mc:Fallback>
                <p:oleObj r:id="rId5" imgW="420511" imgH="2295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3165475"/>
                        <a:ext cx="7921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550988" y="25161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则： 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95288" y="3989388"/>
            <a:ext cx="82296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最小风险贝叶斯决策必须要有合适的损失函数 。实际工作中要列出合适的决策表很不容易，往往要根据所研究的具体问题，分析错误决策造成损失的严重程度来确定。</a:t>
            </a:r>
          </a:p>
          <a:p>
            <a:pPr>
              <a:spcBef>
                <a:spcPct val="50000"/>
              </a:spcBef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3766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14763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05919"/>
              </p:ext>
            </p:extLst>
          </p:nvPr>
        </p:nvGraphicFramePr>
        <p:xfrm>
          <a:off x="4319588" y="1341438"/>
          <a:ext cx="48244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5" r:id="rId3" imgW="1943417" imgH="419417" progId="Equation.DSMT4">
                  <p:embed/>
                </p:oleObj>
              </mc:Choice>
              <mc:Fallback>
                <p:oleObj r:id="rId3" imgW="1943417" imgH="419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1341438"/>
                        <a:ext cx="48244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822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两类问题的最小风险贝叶斯决策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030532"/>
              </p:ext>
            </p:extLst>
          </p:nvPr>
        </p:nvGraphicFramePr>
        <p:xfrm>
          <a:off x="250825" y="5157788"/>
          <a:ext cx="57372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6" r:id="rId5" imgW="2005177" imgH="406365" progId="Equation.DSMT4">
                  <p:embed/>
                </p:oleObj>
              </mc:Choice>
              <mc:Fallback>
                <p:oleObj r:id="rId5" imgW="2005177" imgH="4063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157788"/>
                        <a:ext cx="573722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06015"/>
              </p:ext>
            </p:extLst>
          </p:nvPr>
        </p:nvGraphicFramePr>
        <p:xfrm>
          <a:off x="323850" y="1557338"/>
          <a:ext cx="33226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7" r:id="rId7" imgW="1194635" imgH="406893" progId="Equation.DSMT4">
                  <p:embed/>
                </p:oleObj>
              </mc:Choice>
              <mc:Fallback>
                <p:oleObj r:id="rId7" imgW="1194635" imgH="4068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33226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408721"/>
              </p:ext>
            </p:extLst>
          </p:nvPr>
        </p:nvGraphicFramePr>
        <p:xfrm>
          <a:off x="250825" y="3284538"/>
          <a:ext cx="479425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8" r:id="rId9" imgW="1675263" imgH="406365" progId="Equation.DSMT4">
                  <p:embed/>
                </p:oleObj>
              </mc:Choice>
              <mc:Fallback>
                <p:oleObj r:id="rId9" imgW="1675263" imgH="4063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84538"/>
                        <a:ext cx="479425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78749"/>
              </p:ext>
            </p:extLst>
          </p:nvPr>
        </p:nvGraphicFramePr>
        <p:xfrm>
          <a:off x="5292725" y="3284538"/>
          <a:ext cx="37179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9" r:id="rId11" imgW="1676717" imgH="508317" progId="Equation.DSMT4">
                  <p:embed/>
                </p:oleObj>
              </mc:Choice>
              <mc:Fallback>
                <p:oleObj r:id="rId11" imgW="1676717" imgH="508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284538"/>
                        <a:ext cx="37179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908175" y="2565400"/>
            <a:ext cx="0" cy="792163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2339975" y="2420938"/>
            <a:ext cx="3168650" cy="792162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908175" y="4365625"/>
            <a:ext cx="0" cy="64770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2339975" y="4221163"/>
            <a:ext cx="4319588" cy="792162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395288" y="6381750"/>
            <a:ext cx="1296987" cy="0"/>
          </a:xfrm>
          <a:prstGeom prst="line">
            <a:avLst/>
          </a:prstGeom>
          <a:noFill/>
          <a:ln w="952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11188" y="6402388"/>
            <a:ext cx="4697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似然比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不依赖观测值</a:t>
            </a:r>
            <a:r>
              <a:rPr 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的阈值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124075" y="6381750"/>
            <a:ext cx="2519363" cy="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475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  <p:bldP spid="40970" grpId="0" animBg="1"/>
      <p:bldP spid="40971" grpId="0" animBg="1"/>
      <p:bldP spid="40972" grpId="0" animBg="1"/>
      <p:bldP spid="40973" grpId="0" animBg="1"/>
      <p:bldP spid="40974" grpId="0" bldLvl="0" autoUpdateAnimBg="0"/>
      <p:bldP spid="409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92150"/>
            <a:ext cx="6481762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411413" y="5300663"/>
          <a:ext cx="38798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16" r:id="rId4" imgW="1484928" imgH="406365" progId="Equation.DSMT4">
                  <p:embed/>
                </p:oleObj>
              </mc:Choice>
              <mc:Fallback>
                <p:oleObj r:id="rId4" imgW="1484928" imgH="4063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00663"/>
                        <a:ext cx="38798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165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0772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在采用</a:t>
            </a: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0-1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损失函数时，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最小风险贝叶斯决策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就等价于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最小错误率贝叶斯决策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0-1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损失函数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740"/>
              </p:ext>
            </p:extLst>
          </p:nvPr>
        </p:nvGraphicFramePr>
        <p:xfrm>
          <a:off x="2411413" y="2708275"/>
          <a:ext cx="320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4" r:id="rId3" imgW="1373705" imgH="458113" progId="Equation.3">
                  <p:embed/>
                </p:oleObj>
              </mc:Choice>
              <mc:Fallback>
                <p:oleObj r:id="rId3" imgW="1373705" imgH="458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08275"/>
                        <a:ext cx="3200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9750" y="4292600"/>
            <a:ext cx="8382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对于正确决策（即</a:t>
            </a:r>
            <a:r>
              <a:rPr lang="en-US" sz="24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=j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），             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，就是说没有损失；而对于任何错误决策，其损失均为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1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27196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83127"/>
              </p:ext>
            </p:extLst>
          </p:nvPr>
        </p:nvGraphicFramePr>
        <p:xfrm>
          <a:off x="4427984" y="4365104"/>
          <a:ext cx="1223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5" r:id="rId5" imgW="597995" imgH="241932" progId="Equation.3">
                  <p:embed/>
                </p:oleObj>
              </mc:Choice>
              <mc:Fallback>
                <p:oleObj r:id="rId5" imgW="597995" imgH="2419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365104"/>
                        <a:ext cx="1223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1135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2656"/>
            <a:ext cx="8229600" cy="990600"/>
          </a:xfrm>
        </p:spPr>
        <p:txBody>
          <a:bodyPr/>
          <a:lstStyle/>
          <a:p>
            <a:r>
              <a:rPr lang="zh-CN" altLang="en-US" dirty="0"/>
              <a:t>贝叶斯分类器的其它版本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139112" cy="4619625"/>
          </a:xfrm>
          <a:noFill/>
          <a:ln/>
        </p:spPr>
        <p:txBody>
          <a:bodyPr/>
          <a:lstStyle/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约束一定错误率（风险）：</a:t>
            </a:r>
            <a:r>
              <a:rPr lang="en-US" sz="2400" dirty="0" err="1">
                <a:latin typeface="微软雅黑" pitchFamily="34" charset="-122"/>
                <a:ea typeface="微软雅黑" pitchFamily="34" charset="-122"/>
                <a:sym typeface="Arial" pitchFamily="34" charset="0"/>
              </a:rPr>
              <a:t>Neyman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-Pearson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准则；</a:t>
            </a: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先验概率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P(</a:t>
            </a:r>
            <a:r>
              <a:rPr lang="el-GR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ω</a:t>
            </a:r>
            <a:r>
              <a:rPr lang="en-US" sz="2400" baseline="-25000" dirty="0" err="1">
                <a:latin typeface="微软雅黑" pitchFamily="34" charset="-122"/>
                <a:ea typeface="微软雅黑" pitchFamily="34" charset="-122"/>
                <a:sym typeface="Arial" pitchFamily="34" charset="0"/>
              </a:rPr>
              <a:t>i</a:t>
            </a:r>
            <a:r>
              <a:rPr 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未知：极小化极大准则；</a:t>
            </a: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某些特征缺失的决策：</a:t>
            </a: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47675" indent="-447675">
              <a:lnSpc>
                <a:spcPct val="12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连续出现的模式之间统计相关的决策：</a:t>
            </a:r>
          </a:p>
        </p:txBody>
      </p:sp>
    </p:spTree>
    <p:extLst>
      <p:ext uri="{BB962C8B-B14F-4D97-AF65-F5344CB8AC3E}">
        <p14:creationId xmlns:p14="http://schemas.microsoft.com/office/powerpoint/2010/main" val="3556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06152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3600" b="0" dirty="0"/>
              <a:t>概率论与统计学习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792088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判别式模型（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Discriminative Model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将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看做特征空间中的点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构建判别函数 </a:t>
            </a:r>
            <a:r>
              <a:rPr lang="en-US" altLang="zh-CN" sz="20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来决定 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属于哪个类别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关键在于计算 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与训练样本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2000" i="1" kern="100" baseline="-25000" dirty="0">
                <a:latin typeface="Times New Roman"/>
                <a:ea typeface="宋体"/>
              </a:rPr>
              <a:t>i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间的相对位置（内积）关系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393828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产生式模型（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Generative Model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将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看做随机变量</a:t>
            </a:r>
            <a:endParaRPr lang="en-US" alt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根据 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属于各类别     的概率大小           ，来决定其类别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关键在于计算不同类别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“待识别模式”的概率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53776"/>
              </p:ext>
            </p:extLst>
          </p:nvPr>
        </p:nvGraphicFramePr>
        <p:xfrm>
          <a:off x="3203575" y="4941168"/>
          <a:ext cx="2778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38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168"/>
                        <a:ext cx="2778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58157"/>
              </p:ext>
            </p:extLst>
          </p:nvPr>
        </p:nvGraphicFramePr>
        <p:xfrm>
          <a:off x="4849785" y="4941168"/>
          <a:ext cx="874343" cy="44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39" r:id="rId5" imgW="547050" imgH="279886" progId="Equation.DSMT4">
                  <p:embed/>
                </p:oleObj>
              </mc:Choice>
              <mc:Fallback>
                <p:oleObj r:id="rId5" imgW="547050" imgH="27988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785" y="4941168"/>
                        <a:ext cx="874343" cy="446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05358"/>
              </p:ext>
            </p:extLst>
          </p:nvPr>
        </p:nvGraphicFramePr>
        <p:xfrm>
          <a:off x="6804248" y="5385865"/>
          <a:ext cx="959635" cy="49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40" r:id="rId7" imgW="547050" imgH="279886" progId="Equation.DSMT4">
                  <p:embed/>
                </p:oleObj>
              </mc:Choice>
              <mc:Fallback>
                <p:oleObj r:id="rId7" imgW="547050" imgH="27988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385865"/>
                        <a:ext cx="959635" cy="491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51651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97" y="260648"/>
            <a:ext cx="8229600" cy="990600"/>
          </a:xfrm>
        </p:spPr>
        <p:txBody>
          <a:bodyPr/>
          <a:lstStyle/>
          <a:p>
            <a:r>
              <a:rPr lang="en-US" sz="4000" dirty="0" err="1">
                <a:cs typeface="Arial" pitchFamily="34" charset="0"/>
              </a:rPr>
              <a:t>Neyman</a:t>
            </a:r>
            <a:r>
              <a:rPr lang="en-US" sz="4000" dirty="0">
                <a:cs typeface="Arial" pitchFamily="34" charset="0"/>
              </a:rPr>
              <a:t>-Pearson</a:t>
            </a:r>
            <a:r>
              <a:rPr lang="zh-CN" altLang="en-US" sz="4000" dirty="0">
                <a:cs typeface="Arial" pitchFamily="34" charset="0"/>
              </a:rPr>
              <a:t>准则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18856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问题的提出：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某些二类判决问题，某一种错误较另一种错误更为重要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危害更为严重。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2400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先验概率未知。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基本思想：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严格限制较重要的一类错误概率，在令其等于某常数的约束下使另一类误判概率最小。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05073" y="1988840"/>
            <a:ext cx="3616781" cy="30243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SzPct val="80000"/>
              <a:buFont typeface="Wingdings" pitchFamily="2" charset="2"/>
              <a:buChar char="p"/>
              <a:defRPr sz="280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SzPct val="80000"/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在癌症诊断中，把癌症误判为正常的损失更为严重，要求这种误判错误率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sz="2000" baseline="-30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(e)= 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是一个很小的常数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在这样的约束下，求把正常误判为癌症的错误率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sz="2000" baseline="-30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(e)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极小值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7577"/>
              </p:ext>
            </p:extLst>
          </p:nvPr>
        </p:nvGraphicFramePr>
        <p:xfrm>
          <a:off x="7740352" y="2996952"/>
          <a:ext cx="571483" cy="39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7" name="Equation" r:id="rId3" imgW="369579" imgH="229514" progId="Equation.DSMT4">
                  <p:embed/>
                </p:oleObj>
              </mc:Choice>
              <mc:Fallback>
                <p:oleObj name="Equation" r:id="rId3" imgW="369579" imgH="2295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2996952"/>
                        <a:ext cx="571483" cy="398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09612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9052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510088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481388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842486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635375" y="3213100"/>
          <a:ext cx="492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28" r:id="rId4" imgW="178737" imgH="191481" progId="Equation.DSMT4">
                  <p:embed/>
                </p:oleObj>
              </mc:Choice>
              <mc:Fallback>
                <p:oleObj r:id="rId4" imgW="178737" imgH="1914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13100"/>
                        <a:ext cx="492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651500" y="3141663"/>
          <a:ext cx="5603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29" r:id="rId6" imgW="178737" imgH="191481" progId="Equation.DSMT4">
                  <p:embed/>
                </p:oleObj>
              </mc:Choice>
              <mc:Fallback>
                <p:oleObj r:id="rId6" imgW="178737" imgH="1914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141663"/>
                        <a:ext cx="5603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755650" y="4762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决策规则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331913" y="5013325"/>
          <a:ext cx="34528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0" r:id="rId8" imgW="1497617" imgH="254097" progId="Equation.DSMT4">
                  <p:embed/>
                </p:oleObj>
              </mc:Choice>
              <mc:Fallback>
                <p:oleObj r:id="rId8" imgW="1497617" imgH="2540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34528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5219700" y="4941888"/>
          <a:ext cx="34591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1" r:id="rId10" imgW="1484928" imgH="254097" progId="Equation.DSMT4">
                  <p:embed/>
                </p:oleObj>
              </mc:Choice>
              <mc:Fallback>
                <p:oleObj r:id="rId10" imgW="1484928" imgH="2540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41888"/>
                        <a:ext cx="34591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82457"/>
              </p:ext>
            </p:extLst>
          </p:nvPr>
        </p:nvGraphicFramePr>
        <p:xfrm>
          <a:off x="2555875" y="6165304"/>
          <a:ext cx="34559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2" r:id="rId12" imgW="1029911" imgH="190983" progId="Equation.DSMT4">
                  <p:embed/>
                </p:oleObj>
              </mc:Choice>
              <mc:Fallback>
                <p:oleObj r:id="rId12" imgW="1029911" imgH="1909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165304"/>
                        <a:ext cx="34559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611188" y="5589588"/>
          <a:ext cx="71389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3" r:id="rId14" imgW="2576181" imgH="203341" progId="Equation.DSMT4">
                  <p:embed/>
                </p:oleObj>
              </mc:Choice>
              <mc:Fallback>
                <p:oleObj r:id="rId14" imgW="2576181" imgH="20334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71389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2195513" y="4149725"/>
            <a:ext cx="2160587" cy="1511300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100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429000"/>
            <a:ext cx="7772400" cy="4114800"/>
          </a:xfrm>
        </p:spPr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由此式分别对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和  求导，令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3205163" y="3071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381178"/>
              </p:ext>
            </p:extLst>
          </p:nvPr>
        </p:nvGraphicFramePr>
        <p:xfrm>
          <a:off x="1370013" y="1558925"/>
          <a:ext cx="65468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6" name="Equation" r:id="rId3" imgW="2387520" imgH="596880" progId="Equation.DSMT4">
                  <p:embed/>
                </p:oleObj>
              </mc:Choice>
              <mc:Fallback>
                <p:oleObj name="Equation" r:id="rId3" imgW="2387520" imgH="596880" progId="Equation.DSMT4">
                  <p:embed/>
                  <p:pic>
                    <p:nvPicPr>
                      <p:cNvPr id="209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558925"/>
                        <a:ext cx="6546850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4500563" y="33385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40800"/>
              </p:ext>
            </p:extLst>
          </p:nvPr>
        </p:nvGraphicFramePr>
        <p:xfrm>
          <a:off x="3492500" y="3473967"/>
          <a:ext cx="360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7" r:id="rId5" imgW="139579" imgH="177646" progId="Equation.3">
                  <p:embed/>
                </p:oleObj>
              </mc:Choice>
              <mc:Fallback>
                <p:oleObj r:id="rId5" imgW="139579" imgH="177646" progId="Equation.3">
                  <p:embed/>
                  <p:pic>
                    <p:nvPicPr>
                      <p:cNvPr id="209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73967"/>
                        <a:ext cx="3603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4343400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68369"/>
              </p:ext>
            </p:extLst>
          </p:nvPr>
        </p:nvGraphicFramePr>
        <p:xfrm>
          <a:off x="5570538" y="3352800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8" r:id="rId7" imgW="457002" imgH="393529" progId="Equation.3">
                  <p:embed/>
                </p:oleObj>
              </mc:Choice>
              <mc:Fallback>
                <p:oleObj r:id="rId7" imgW="457002" imgH="393529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3352800"/>
                        <a:ext cx="9144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4291013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0455"/>
              </p:ext>
            </p:extLst>
          </p:nvPr>
        </p:nvGraphicFramePr>
        <p:xfrm>
          <a:off x="6804025" y="3284538"/>
          <a:ext cx="10795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9" name="Equation" r:id="rId9" imgW="736560" imgH="609480" progId="Equation.DSMT4">
                  <p:embed/>
                </p:oleObj>
              </mc:Choice>
              <mc:Fallback>
                <p:oleObj name="Equation" r:id="rId9" imgW="736560" imgH="609480" progId="Equation.DSMT4">
                  <p:embed/>
                  <p:pic>
                    <p:nvPicPr>
                      <p:cNvPr id="209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284538"/>
                        <a:ext cx="1079500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4138613" y="32051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63343"/>
              </p:ext>
            </p:extLst>
          </p:nvPr>
        </p:nvGraphicFramePr>
        <p:xfrm>
          <a:off x="835025" y="4221163"/>
          <a:ext cx="3159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0" name="Equation" r:id="rId11" imgW="2298600" imgH="685800" progId="Equation.DSMT4">
                  <p:embed/>
                </p:oleObj>
              </mc:Choice>
              <mc:Fallback>
                <p:oleObj name="Equation" r:id="rId11" imgW="2298600" imgH="685800" progId="Equation.DSMT4">
                  <p:embed/>
                  <p:pic>
                    <p:nvPicPr>
                      <p:cNvPr id="2099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221163"/>
                        <a:ext cx="31591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7956550" y="3429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3957638" y="32718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21475"/>
              </p:ext>
            </p:extLst>
          </p:nvPr>
        </p:nvGraphicFramePr>
        <p:xfrm>
          <a:off x="4851400" y="4291013"/>
          <a:ext cx="29654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1" name="Equation" r:id="rId13" imgW="1079280" imgH="266400" progId="Equation.DSMT4">
                  <p:embed/>
                </p:oleObj>
              </mc:Choice>
              <mc:Fallback>
                <p:oleObj name="Equation" r:id="rId13" imgW="1079280" imgH="266400" progId="Equation.DSMT4">
                  <p:embed/>
                  <p:pic>
                    <p:nvPicPr>
                      <p:cNvPr id="2099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291013"/>
                        <a:ext cx="29654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533400" y="5372100"/>
            <a:ext cx="80772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满足         的最佳值   和满足           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的边界面就能使</a:t>
            </a:r>
            <a:r>
              <a:rPr kumimoji="1"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极小。</a:t>
            </a:r>
          </a:p>
          <a:p>
            <a:pPr>
              <a:spcBef>
                <a:spcPct val="50000"/>
              </a:spcBef>
            </a:pPr>
            <a:endParaRPr kumimoji="1"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76665"/>
              </p:ext>
            </p:extLst>
          </p:nvPr>
        </p:nvGraphicFramePr>
        <p:xfrm>
          <a:off x="1436688" y="5272088"/>
          <a:ext cx="1374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2" name="Equation" r:id="rId15" imgW="749160" imgH="406080" progId="Equation.DSMT4">
                  <p:embed/>
                </p:oleObj>
              </mc:Choice>
              <mc:Fallback>
                <p:oleObj name="Equation" r:id="rId15" imgW="749160" imgH="406080" progId="Equation.DSMT4">
                  <p:embed/>
                  <p:pic>
                    <p:nvPicPr>
                      <p:cNvPr id="2099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72088"/>
                        <a:ext cx="137477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4500563" y="33385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99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38364"/>
              </p:ext>
            </p:extLst>
          </p:nvPr>
        </p:nvGraphicFramePr>
        <p:xfrm>
          <a:off x="4427538" y="5338763"/>
          <a:ext cx="4333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3" r:id="rId17" imgW="139579" imgH="177646" progId="Equation.3">
                  <p:embed/>
                </p:oleObj>
              </mc:Choice>
              <mc:Fallback>
                <p:oleObj r:id="rId17" imgW="139579" imgH="177646" progId="Equation.3">
                  <p:embed/>
                  <p:pic>
                    <p:nvPicPr>
                      <p:cNvPr id="2099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338763"/>
                        <a:ext cx="43338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61158"/>
              </p:ext>
            </p:extLst>
          </p:nvPr>
        </p:nvGraphicFramePr>
        <p:xfrm>
          <a:off x="5940425" y="5302250"/>
          <a:ext cx="29527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4" name="Equation" r:id="rId19" imgW="1079280" imgH="266400" progId="Equation.DSMT4">
                  <p:embed/>
                </p:oleObj>
              </mc:Choice>
              <mc:Fallback>
                <p:oleObj name="Equation" r:id="rId19" imgW="1079280" imgH="266400" progId="Equation.DSMT4">
                  <p:embed/>
                  <p:pic>
                    <p:nvPicPr>
                      <p:cNvPr id="2099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302250"/>
                        <a:ext cx="29527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8934"/>
              </p:ext>
            </p:extLst>
          </p:nvPr>
        </p:nvGraphicFramePr>
        <p:xfrm>
          <a:off x="2987675" y="333375"/>
          <a:ext cx="59150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5" name="Equation" r:id="rId21" imgW="1917360" imgH="266400" progId="Equation.DSMT4">
                  <p:embed/>
                </p:oleObj>
              </mc:Choice>
              <mc:Fallback>
                <p:oleObj name="Equation" r:id="rId21" imgW="1917360" imgH="266400" progId="Equation.DSMT4">
                  <p:embed/>
                  <p:pic>
                    <p:nvPicPr>
                      <p:cNvPr id="2099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3375"/>
                        <a:ext cx="5915025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3" name="Line 23"/>
          <p:cNvSpPr>
            <a:spLocks noChangeShapeType="1"/>
          </p:cNvSpPr>
          <p:nvPr/>
        </p:nvSpPr>
        <p:spPr bwMode="auto">
          <a:xfrm flipH="1">
            <a:off x="3635375" y="1052513"/>
            <a:ext cx="244792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0271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N-P</a:t>
            </a:r>
            <a:r>
              <a:rPr lang="zh-CN" alt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决策规则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如果：                  则：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4157663" y="32051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6458"/>
              </p:ext>
            </p:extLst>
          </p:nvPr>
        </p:nvGraphicFramePr>
        <p:xfrm>
          <a:off x="2210592" y="952612"/>
          <a:ext cx="20701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2" name="Equation" r:id="rId3" imgW="723600" imgH="406080" progId="Equation.DSMT4">
                  <p:embed/>
                </p:oleObj>
              </mc:Choice>
              <mc:Fallback>
                <p:oleObj name="Equation" r:id="rId3" imgW="723600" imgH="406080" progId="Equation.DSMT4">
                  <p:embed/>
                  <p:pic>
                    <p:nvPicPr>
                      <p:cNvPr id="210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592" y="952612"/>
                        <a:ext cx="2070100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4305300" y="3186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365104"/>
              </p:ext>
            </p:extLst>
          </p:nvPr>
        </p:nvGraphicFramePr>
        <p:xfrm>
          <a:off x="5571306" y="863489"/>
          <a:ext cx="1460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3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2109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306" y="863489"/>
                        <a:ext cx="1460500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152400" y="32766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533400" y="29210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N-P</a:t>
            </a:r>
            <a:r>
              <a:rPr kumimoji="1"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决策规则归结为找阈值    。</a:t>
            </a:r>
            <a:endParaRPr kumimoji="1"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0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579635"/>
              </p:ext>
            </p:extLst>
          </p:nvPr>
        </p:nvGraphicFramePr>
        <p:xfrm>
          <a:off x="4716463" y="2852738"/>
          <a:ext cx="481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4" r:id="rId7" imgW="139579" imgH="177646" progId="Equation.3">
                  <p:embed/>
                </p:oleObj>
              </mc:Choice>
              <mc:Fallback>
                <p:oleObj r:id="rId7" imgW="139579" imgH="177646" progId="Equation.3">
                  <p:embed/>
                  <p:pic>
                    <p:nvPicPr>
                      <p:cNvPr id="2109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4810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547819"/>
              </p:ext>
            </p:extLst>
          </p:nvPr>
        </p:nvGraphicFramePr>
        <p:xfrm>
          <a:off x="539750" y="3716338"/>
          <a:ext cx="612616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5" name="Equation" r:id="rId9" imgW="2209680" imgH="1054080" progId="Equation.DSMT4">
                  <p:embed/>
                </p:oleObj>
              </mc:Choice>
              <mc:Fallback>
                <p:oleObj name="Equation" r:id="rId9" imgW="2209680" imgH="1054080" progId="Equation.DSMT4">
                  <p:embed/>
                  <p:pic>
                    <p:nvPicPr>
                      <p:cNvPr id="2109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612616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53692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2195513" y="260350"/>
          <a:ext cx="429418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9" name="Equation" r:id="rId3" imgW="1549080" imgH="660240" progId="Equation.DSMT4">
                  <p:embed/>
                </p:oleObj>
              </mc:Choice>
              <mc:Fallback>
                <p:oleObj name="Equation" r:id="rId3" imgW="1549080" imgH="660240" progId="Equation.DSMT4">
                  <p:embed/>
                  <p:pic>
                    <p:nvPicPr>
                      <p:cNvPr id="211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0350"/>
                        <a:ext cx="429418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420938"/>
            <a:ext cx="856932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3959225" y="4510088"/>
          <a:ext cx="422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0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211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510088"/>
                        <a:ext cx="4222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4643438" y="6494463"/>
          <a:ext cx="2730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1" name="Equation" r:id="rId8" imgW="114120" imgH="152280" progId="Equation.DSMT4">
                  <p:embed/>
                </p:oleObj>
              </mc:Choice>
              <mc:Fallback>
                <p:oleObj name="Equation" r:id="rId8" imgW="114120" imgH="152280" progId="Equation.DSMT4">
                  <p:embed/>
                  <p:pic>
                    <p:nvPicPr>
                      <p:cNvPr id="21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494463"/>
                        <a:ext cx="2730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4787900" y="58769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3059113" y="60928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 flipH="1">
            <a:off x="684213" y="6092825"/>
            <a:ext cx="187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>
            <a:off x="7164388" y="60928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 flipH="1">
            <a:off x="4787900" y="6092825"/>
            <a:ext cx="187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1982" name="Object 14"/>
          <p:cNvGraphicFramePr>
            <a:graphicFrameLocks noChangeAspect="1"/>
          </p:cNvGraphicFramePr>
          <p:nvPr/>
        </p:nvGraphicFramePr>
        <p:xfrm>
          <a:off x="2566988" y="5832475"/>
          <a:ext cx="393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2"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2119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832475"/>
                        <a:ext cx="3937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3" name="Object 15"/>
          <p:cNvGraphicFramePr>
            <a:graphicFrameLocks noChangeAspect="1"/>
          </p:cNvGraphicFramePr>
          <p:nvPr/>
        </p:nvGraphicFramePr>
        <p:xfrm>
          <a:off x="6702425" y="5876925"/>
          <a:ext cx="4556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3" name="Equation" r:id="rId12" imgW="190440" imgH="190440" progId="Equation.DSMT4">
                  <p:embed/>
                </p:oleObj>
              </mc:Choice>
              <mc:Fallback>
                <p:oleObj name="Equation" r:id="rId12" imgW="190440" imgH="190440" progId="Equation.DSMT4">
                  <p:embed/>
                  <p:pic>
                    <p:nvPicPr>
                      <p:cNvPr id="21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5876925"/>
                        <a:ext cx="4556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21733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7772400" cy="34290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</a:rPr>
              <a:t>4 . </a:t>
            </a:r>
            <a:r>
              <a:rPr lang="zh-CN" altLang="en-US">
                <a:latin typeface="微软雅黑" panose="020B0503020204020204" pitchFamily="34" charset="-122"/>
              </a:rPr>
              <a:t>最小错误率贝叶斯决策规则与</a:t>
            </a:r>
            <a:r>
              <a:rPr lang="en-US" altLang="zh-CN" sz="3600">
                <a:solidFill>
                  <a:schemeClr val="tx2"/>
                </a:solidFill>
                <a:latin typeface="微软雅黑" panose="020B0503020204020204" pitchFamily="34" charset="-122"/>
              </a:rPr>
              <a:t>N-P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</a:rPr>
              <a:t>决策</a:t>
            </a:r>
            <a:endParaRPr lang="zh-CN" altLang="en-US">
              <a:latin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</a:rPr>
              <a:t>     </a:t>
            </a:r>
            <a:endParaRPr lang="zh-CN" altLang="en-US" sz="3600">
              <a:latin typeface="微软雅黑" panose="020B0503020204020204" pitchFamily="34" charset="-122"/>
            </a:endParaRP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53715"/>
              </p:ext>
            </p:extLst>
          </p:nvPr>
        </p:nvGraphicFramePr>
        <p:xfrm>
          <a:off x="2268538" y="4581525"/>
          <a:ext cx="664686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7" name="Equation" r:id="rId3" imgW="2323800" imgH="406080" progId="Equation.DSMT4">
                  <p:embed/>
                </p:oleObj>
              </mc:Choice>
              <mc:Fallback>
                <p:oleObj name="Equation" r:id="rId3" imgW="2323800" imgH="406080" progId="Equation.DSMT4">
                  <p:embed/>
                  <p:pic>
                    <p:nvPicPr>
                      <p:cNvPr id="280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6646862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490626"/>
              </p:ext>
            </p:extLst>
          </p:nvPr>
        </p:nvGraphicFramePr>
        <p:xfrm>
          <a:off x="2268538" y="1700213"/>
          <a:ext cx="4719637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8" name="Equation" r:id="rId5" imgW="1650960" imgH="406080" progId="Equation.DSMT4">
                  <p:embed/>
                </p:oleObj>
              </mc:Choice>
              <mc:Fallback>
                <p:oleObj name="Equation" r:id="rId5" imgW="1650960" imgH="406080" progId="Equation.DSMT4">
                  <p:embed/>
                  <p:pic>
                    <p:nvPicPr>
                      <p:cNvPr id="280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00213"/>
                        <a:ext cx="4719637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28150"/>
              </p:ext>
            </p:extLst>
          </p:nvPr>
        </p:nvGraphicFramePr>
        <p:xfrm>
          <a:off x="2268538" y="3140075"/>
          <a:ext cx="617378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9" name="Equation" r:id="rId7" imgW="2158920" imgH="406080" progId="Equation.DSMT4">
                  <p:embed/>
                </p:oleObj>
              </mc:Choice>
              <mc:Fallback>
                <p:oleObj name="Equation" r:id="rId7" imgW="2158920" imgH="406080" progId="Equation.DSMT4">
                  <p:embed/>
                  <p:pic>
                    <p:nvPicPr>
                      <p:cNvPr id="280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40075"/>
                        <a:ext cx="6173787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396875" y="19827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最小错误率</a:t>
            </a: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>
            <a:off x="612775" y="34290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最小风险</a:t>
            </a:r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>
            <a:off x="661988" y="5011738"/>
            <a:ext cx="1398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N-P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2341563" y="6040438"/>
            <a:ext cx="4697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似然比</a:t>
            </a: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不依赖观测值</a:t>
            </a:r>
            <a:r>
              <a:rPr kumimoji="1"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的阈值</a:t>
            </a:r>
          </a:p>
        </p:txBody>
      </p:sp>
      <p:sp>
        <p:nvSpPr>
          <p:cNvPr id="280591" name="Line 15"/>
          <p:cNvSpPr>
            <a:spLocks noChangeShapeType="1"/>
          </p:cNvSpPr>
          <p:nvPr/>
        </p:nvSpPr>
        <p:spPr bwMode="auto">
          <a:xfrm>
            <a:off x="3492500" y="62372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592" name="Line 16"/>
          <p:cNvSpPr>
            <a:spLocks noChangeShapeType="1"/>
          </p:cNvSpPr>
          <p:nvPr/>
        </p:nvSpPr>
        <p:spPr bwMode="auto">
          <a:xfrm>
            <a:off x="-107950" y="5876925"/>
            <a:ext cx="957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593" name="Line 17"/>
          <p:cNvSpPr>
            <a:spLocks noChangeShapeType="1"/>
          </p:cNvSpPr>
          <p:nvPr/>
        </p:nvSpPr>
        <p:spPr bwMode="auto">
          <a:xfrm>
            <a:off x="2125663" y="1412875"/>
            <a:ext cx="0" cy="508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594" name="Line 18"/>
          <p:cNvSpPr>
            <a:spLocks noChangeShapeType="1"/>
          </p:cNvSpPr>
          <p:nvPr/>
        </p:nvSpPr>
        <p:spPr bwMode="auto">
          <a:xfrm>
            <a:off x="-34925" y="4364038"/>
            <a:ext cx="9647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-34925" y="2924175"/>
            <a:ext cx="943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>
            <a:off x="-34925" y="1555750"/>
            <a:ext cx="917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69047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85800"/>
            <a:ext cx="8458200" cy="6199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在许多实际问题中，观察实际上是序贯的。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对样品进行第 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次观察获取一序列特征为：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X=(x1,x2,…,xi)</a:t>
            </a:r>
            <a:r>
              <a:rPr lang="en-US" sz="2000" baseline="30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则对于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ω1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ω2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两类问题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X ∈ ω1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，则判决完毕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X∈  ω2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，则判决完毕</a:t>
            </a:r>
          </a:p>
          <a:p>
            <a:pPr lvl="2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不属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ω1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也不属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ω2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，则不能判决，进行第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i+1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次观察，得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X=(x1,x2,…,</a:t>
            </a:r>
            <a:r>
              <a:rPr lang="en-US" dirty="0" err="1">
                <a:latin typeface="微软雅黑" pitchFamily="34" charset="-122"/>
                <a:ea typeface="微软雅黑" pitchFamily="34" charset="-122"/>
              </a:rPr>
              <a:t>xi,,x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 i+1)</a:t>
            </a:r>
            <a:r>
              <a:rPr lang="en-US" baseline="30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，再重复上面的判决，直到所有的样品分类完毕为止。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使那些在二类边界附近的样本不会因某种偶然的微小变化而误判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noFill/>
          <a:ln/>
        </p:spPr>
        <p:txBody>
          <a:bodyPr/>
          <a:lstStyle/>
          <a:p>
            <a:r>
              <a:rPr lang="zh-CN" altLang="en-US" sz="3200">
                <a:latin typeface="宋体" pitchFamily="2" charset="-122"/>
              </a:rPr>
              <a:t>序贯分类决策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97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762000"/>
            <a:ext cx="8305800" cy="533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/>
              <a:t>序贯分类决策规则：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4797425"/>
            <a:ext cx="8305800" cy="1447800"/>
          </a:xfrm>
        </p:spPr>
        <p:txBody>
          <a:bodyPr/>
          <a:lstStyle/>
          <a:p>
            <a:r>
              <a:rPr lang="zh-CN" altLang="en-US"/>
              <a:t>上下门限</a:t>
            </a:r>
            <a:r>
              <a:rPr lang="en-US"/>
              <a:t>A</a:t>
            </a:r>
            <a:r>
              <a:rPr lang="zh-CN" altLang="en-US"/>
              <a:t>、</a:t>
            </a:r>
            <a:r>
              <a:rPr lang="en-US"/>
              <a:t>B</a:t>
            </a:r>
            <a:r>
              <a:rPr lang="zh-CN" altLang="en-US"/>
              <a:t>是由设计给定的错误概率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(e), P</a:t>
            </a:r>
            <a:r>
              <a:rPr lang="en-US" baseline="-25000"/>
              <a:t>2</a:t>
            </a:r>
            <a:r>
              <a:rPr lang="en-US"/>
              <a:t>(e)</a:t>
            </a:r>
            <a:r>
              <a:rPr lang="zh-CN" altLang="en-US"/>
              <a:t>来确定的，</a:t>
            </a:r>
            <a:r>
              <a:rPr lang="en-US"/>
              <a:t>Wald </a:t>
            </a:r>
            <a:r>
              <a:rPr lang="zh-CN" altLang="en-US"/>
              <a:t>已证明，观察次数不会很大，它收敛的很快。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838200" y="2438400"/>
          <a:ext cx="39719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4" r:id="rId3" imgW="2235517" imgH="1371917" progId="Equation.3">
                  <p:embed/>
                </p:oleObj>
              </mc:Choice>
              <mc:Fallback>
                <p:oleObj r:id="rId3" imgW="2235517" imgH="1371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39719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027488" y="1779588"/>
            <a:ext cx="4130675" cy="15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8" name="Freeform 6"/>
          <p:cNvSpPr>
            <a:spLocks/>
          </p:cNvSpPr>
          <p:nvPr/>
        </p:nvSpPr>
        <p:spPr bwMode="auto">
          <a:xfrm>
            <a:off x="6535738" y="609600"/>
            <a:ext cx="1031875" cy="1169988"/>
          </a:xfrm>
          <a:custGeom>
            <a:avLst/>
            <a:gdLst>
              <a:gd name="T0" fmla="*/ 0 w 948"/>
              <a:gd name="T1" fmla="*/ 936 h 936"/>
              <a:gd name="T2" fmla="*/ 216 w 948"/>
              <a:gd name="T3" fmla="*/ 348 h 936"/>
              <a:gd name="T4" fmla="*/ 360 w 948"/>
              <a:gd name="T5" fmla="*/ 180 h 936"/>
              <a:gd name="T6" fmla="*/ 648 w 948"/>
              <a:gd name="T7" fmla="*/ 72 h 936"/>
              <a:gd name="T8" fmla="*/ 948 w 948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936">
                <a:moveTo>
                  <a:pt x="0" y="936"/>
                </a:moveTo>
                <a:cubicBezTo>
                  <a:pt x="36" y="838"/>
                  <a:pt x="156" y="474"/>
                  <a:pt x="216" y="348"/>
                </a:cubicBezTo>
                <a:cubicBezTo>
                  <a:pt x="276" y="222"/>
                  <a:pt x="288" y="226"/>
                  <a:pt x="360" y="180"/>
                </a:cubicBezTo>
                <a:cubicBezTo>
                  <a:pt x="432" y="134"/>
                  <a:pt x="550" y="102"/>
                  <a:pt x="648" y="72"/>
                </a:cubicBezTo>
                <a:lnTo>
                  <a:pt x="948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4322763" y="609600"/>
            <a:ext cx="1033462" cy="1169988"/>
          </a:xfrm>
          <a:custGeom>
            <a:avLst/>
            <a:gdLst>
              <a:gd name="T0" fmla="*/ 864 w 864"/>
              <a:gd name="T1" fmla="*/ 864 h 864"/>
              <a:gd name="T2" fmla="*/ 624 w 864"/>
              <a:gd name="T3" fmla="*/ 180 h 864"/>
              <a:gd name="T4" fmla="*/ 0 w 864"/>
              <a:gd name="T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864">
                <a:moveTo>
                  <a:pt x="864" y="864"/>
                </a:moveTo>
                <a:cubicBezTo>
                  <a:pt x="824" y="750"/>
                  <a:pt x="768" y="324"/>
                  <a:pt x="624" y="180"/>
                </a:cubicBezTo>
                <a:cubicBezTo>
                  <a:pt x="480" y="36"/>
                  <a:pt x="130" y="37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6716713" y="1925638"/>
          <a:ext cx="12620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5" r:id="rId5" imgW="1182443" imgH="381648" progId="Equation.3">
                  <p:embed/>
                </p:oleObj>
              </mc:Choice>
              <mc:Fallback>
                <p:oleObj r:id="rId5" imgW="1182443" imgH="381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1925638"/>
                        <a:ext cx="1262062" cy="51276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3913188" y="1925638"/>
          <a:ext cx="12620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6" r:id="rId7" imgW="1182443" imgH="381648" progId="Equation.3">
                  <p:embed/>
                </p:oleObj>
              </mc:Choice>
              <mc:Fallback>
                <p:oleObj r:id="rId7" imgW="1182443" imgH="381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1925638"/>
                        <a:ext cx="1262062" cy="51276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5356225" y="1047750"/>
          <a:ext cx="11795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7" r:id="rId9" imgW="800764" imgH="203605" progId="Equation.3">
                  <p:embed/>
                </p:oleObj>
              </mc:Choice>
              <mc:Fallback>
                <p:oleObj r:id="rId9" imgW="800764" imgH="2036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1047750"/>
                        <a:ext cx="1179513" cy="2936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6904038" y="1268413"/>
          <a:ext cx="14017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8" r:id="rId11" imgW="876617" imgH="216217" progId="Equation.3">
                  <p:embed/>
                </p:oleObj>
              </mc:Choice>
              <mc:Fallback>
                <p:oleObj r:id="rId11" imgW="876617" imgH="216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1268413"/>
                        <a:ext cx="1401762" cy="2921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713163" y="1268413"/>
          <a:ext cx="14414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9" r:id="rId13" imgW="902017" imgH="216217" progId="Equation.3">
                  <p:embed/>
                </p:oleObj>
              </mc:Choice>
              <mc:Fallback>
                <p:oleObj r:id="rId13" imgW="902017" imgH="216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1268413"/>
                        <a:ext cx="1441450" cy="2921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478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2133600"/>
            <a:ext cx="518477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高斯分布的贝叶斯分类器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57280"/>
            <a:ext cx="7080250" cy="57785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单变量正态分布密度函数（高斯分布）： 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2420938"/>
          <a:ext cx="4032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2" r:id="rId4" imgW="2095817" imgH="508317" progId="Equation.DSMT4">
                  <p:embed/>
                </p:oleObj>
              </mc:Choice>
              <mc:Fallback>
                <p:oleObj r:id="rId4" imgW="2095817" imgH="508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0938"/>
                        <a:ext cx="40322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61613"/>
              </p:ext>
            </p:extLst>
          </p:nvPr>
        </p:nvGraphicFramePr>
        <p:xfrm>
          <a:off x="828675" y="3716338"/>
          <a:ext cx="23876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3" name="Equation" r:id="rId6" imgW="1104840" imgH="279360" progId="Equation.DSMT4">
                  <p:embed/>
                </p:oleObj>
              </mc:Choice>
              <mc:Fallback>
                <p:oleObj name="Equation" r:id="rId6" imgW="1104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16338"/>
                        <a:ext cx="23876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250825" y="5013325"/>
            <a:ext cx="8424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最大熵：在均值、方差确定的各种分布中，正态分布的熵最大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250825" y="6211888"/>
            <a:ext cx="7411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中心极限定理：大量小的、独立随机分布的总和等效为正态分布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1763713" y="5589588"/>
          <a:ext cx="25003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14" r:id="rId8" imgW="1157524" imgH="280081" progId="Equation.DSMT4">
                  <p:embed/>
                </p:oleObj>
              </mc:Choice>
              <mc:Fallback>
                <p:oleObj r:id="rId8" imgW="1157524" imgH="280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25003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47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91138" y="2133600"/>
          <a:ext cx="3852862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1" r:id="rId3" imgW="5663492" imgH="4596825" progId="">
                  <p:embed/>
                </p:oleObj>
              </mc:Choice>
              <mc:Fallback>
                <p:oleObj r:id="rId3" imgW="5663492" imgH="45968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133600"/>
                        <a:ext cx="3852862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多元正态分布函数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11188" y="3357563"/>
          <a:ext cx="40465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2" r:id="rId5" imgW="1867217" imgH="279717" progId="Equation.DSMT4">
                  <p:embed/>
                </p:oleObj>
              </mc:Choice>
              <mc:Fallback>
                <p:oleObj r:id="rId5" imgW="18672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40465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50825" y="5089525"/>
          <a:ext cx="85883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3" r:id="rId7" imgW="3960998" imgH="330374" progId="Equation.DSMT4">
                  <p:embed/>
                </p:oleObj>
              </mc:Choice>
              <mc:Fallback>
                <p:oleObj r:id="rId7" imgW="3960998" imgH="3303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9525"/>
                        <a:ext cx="85883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547813" y="4149725"/>
          <a:ext cx="1657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4" r:id="rId9" imgW="699120" imgH="254427" progId="Equation.DSMT4">
                  <p:embed/>
                </p:oleObj>
              </mc:Choice>
              <mc:Fallback>
                <p:oleObj r:id="rId9" imgW="699120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657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195513" y="5949950"/>
          <a:ext cx="3433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5" r:id="rId11" imgW="1662574" imgH="304853" progId="Equation.DSMT4">
                  <p:embed/>
                </p:oleObj>
              </mc:Choice>
              <mc:Fallback>
                <p:oleObj r:id="rId11" imgW="1662574" imgH="3048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949950"/>
                        <a:ext cx="34337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82759"/>
              </p:ext>
            </p:extLst>
          </p:nvPr>
        </p:nvGraphicFramePr>
        <p:xfrm>
          <a:off x="684213" y="2513013"/>
          <a:ext cx="24479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6" name="Equation" r:id="rId13" imgW="1028520" imgH="253800" progId="Equation.DSMT4">
                  <p:embed/>
                </p:oleObj>
              </mc:Choice>
              <mc:Fallback>
                <p:oleObj name="Equation" r:id="rId13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13013"/>
                        <a:ext cx="24479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4213" y="1231900"/>
          <a:ext cx="68405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7" r:id="rId15" imgW="3021606" imgH="482708" progId="Equation.DSMT4">
                  <p:embed/>
                </p:oleObj>
              </mc:Choice>
              <mc:Fallback>
                <p:oleObj r:id="rId15" imgW="3021606" imgH="4827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31900"/>
                        <a:ext cx="6840537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2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603" y="375503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常用的概率表示形式</a:t>
            </a:r>
            <a:endParaRPr 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1720" y="1916832"/>
            <a:ext cx="3154363" cy="5068888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先验概率：</a:t>
            </a:r>
          </a:p>
          <a:p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后验概率：</a:t>
            </a:r>
          </a:p>
          <a:p>
            <a:endParaRPr 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类条件概率：</a:t>
            </a:r>
          </a:p>
          <a:p>
            <a:endParaRPr 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贝叶斯公式：</a:t>
            </a:r>
            <a:endParaRPr 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34568"/>
              </p:ext>
            </p:extLst>
          </p:nvPr>
        </p:nvGraphicFramePr>
        <p:xfrm>
          <a:off x="4067944" y="1988840"/>
          <a:ext cx="71138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7" name="Equation" r:id="rId3" imgW="420146" imgH="254759" progId="Equation.DSMT4">
                  <p:embed/>
                </p:oleObj>
              </mc:Choice>
              <mc:Fallback>
                <p:oleObj name="Equation" r:id="rId3" imgW="420146" imgH="254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988840"/>
                        <a:ext cx="71138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95043"/>
              </p:ext>
            </p:extLst>
          </p:nvPr>
        </p:nvGraphicFramePr>
        <p:xfrm>
          <a:off x="4139381" y="3645024"/>
          <a:ext cx="984867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8" r:id="rId5" imgW="546891" imgH="279960" progId="Equation.DSMT4">
                  <p:embed/>
                </p:oleObj>
              </mc:Choice>
              <mc:Fallback>
                <p:oleObj r:id="rId5" imgW="546891" imgH="279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381" y="3645024"/>
                        <a:ext cx="984867" cy="504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686354"/>
              </p:ext>
            </p:extLst>
          </p:nvPr>
        </p:nvGraphicFramePr>
        <p:xfrm>
          <a:off x="4067944" y="2805065"/>
          <a:ext cx="938919" cy="47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9" r:id="rId7" imgW="546891" imgH="279960" progId="Equation.DSMT4">
                  <p:embed/>
                </p:oleObj>
              </mc:Choice>
              <mc:Fallback>
                <p:oleObj r:id="rId7" imgW="546891" imgH="279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805065"/>
                        <a:ext cx="938919" cy="47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76106"/>
              </p:ext>
            </p:extLst>
          </p:nvPr>
        </p:nvGraphicFramePr>
        <p:xfrm>
          <a:off x="4139332" y="4386443"/>
          <a:ext cx="2665399" cy="81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0" r:id="rId9" imgW="1612517" imgH="495402" progId="Equation.DSMT4">
                  <p:embed/>
                </p:oleObj>
              </mc:Choice>
              <mc:Fallback>
                <p:oleObj r:id="rId9" imgW="1612517" imgH="495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332" y="4386443"/>
                        <a:ext cx="2665399" cy="818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593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多元正态类条件概率密度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29223"/>
              </p:ext>
            </p:extLst>
          </p:nvPr>
        </p:nvGraphicFramePr>
        <p:xfrm>
          <a:off x="1044575" y="2060575"/>
          <a:ext cx="28051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8" name="Equation" r:id="rId3" imgW="1295280" imgH="279360" progId="Equation.DSMT4">
                  <p:embed/>
                </p:oleObj>
              </mc:Choice>
              <mc:Fallback>
                <p:oleObj name="Equation" r:id="rId3" imgW="129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060575"/>
                        <a:ext cx="28051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042988" y="3141663"/>
          <a:ext cx="67691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9" r:id="rId5" imgW="3338968" imgH="482708" progId="Equation.DSMT4">
                  <p:embed/>
                </p:oleObj>
              </mc:Choice>
              <mc:Fallback>
                <p:oleObj r:id="rId5" imgW="3338968" imgH="4827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67691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98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正态分布的判别函数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88288" cy="81438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贝叶斯判别函数可以写成对数形式： 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57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24075" y="2420938"/>
          <a:ext cx="3838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35" r:id="rId3" imgW="5880417" imgH="736917" progId="Equation.DSMT4">
                  <p:embed/>
                </p:oleObj>
              </mc:Choice>
              <mc:Fallback>
                <p:oleObj r:id="rId3" imgW="5880417" imgH="736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3838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68313" y="4437063"/>
            <a:ext cx="6719887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类条件概率密度函数为正态分布时： 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539750" y="5300663"/>
          <a:ext cx="835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36" r:id="rId5" imgW="3808664" imgH="393846" progId="Equation.DSMT4">
                  <p:embed/>
                </p:oleObj>
              </mc:Choice>
              <mc:Fallback>
                <p:oleObj r:id="rId5" imgW="3808664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8353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331913" y="3213100"/>
          <a:ext cx="73358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37" r:id="rId7" imgW="3618247" imgH="482708" progId="Equation.DSMT4">
                  <p:embed/>
                </p:oleObj>
              </mc:Choice>
              <mc:Fallback>
                <p:oleObj r:id="rId7" imgW="3618247" imgH="4827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13100"/>
                        <a:ext cx="733583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325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情况一</a:t>
            </a:r>
            <a:r>
              <a:rPr lang="zh-CN" altLang="en-US" b="0"/>
              <a:t>：</a:t>
            </a:r>
            <a:endParaRPr lang="en-US" b="0"/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771775" y="404813"/>
          <a:ext cx="33845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2" r:id="rId4" imgW="1245998" imgH="394359" progId="Equation.DSMT4">
                  <p:embed/>
                </p:oleObj>
              </mc:Choice>
              <mc:Fallback>
                <p:oleObj r:id="rId4" imgW="1245998" imgH="394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4813"/>
                        <a:ext cx="33845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3644900"/>
          <a:ext cx="51847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3" r:id="rId6" imgW="2375217" imgH="279717" progId="Equation.DSMT4">
                  <p:embed/>
                </p:oleObj>
              </mc:Choice>
              <mc:Fallback>
                <p:oleObj r:id="rId6" imgW="2375217" imgH="279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51847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684213" y="1557338"/>
            <a:ext cx="6719887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判别函数可以写成： 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84213" y="4508500"/>
            <a:ext cx="73675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此分类器称为距离分类器，判别函数可以用待识模式</a:t>
            </a:r>
            <a:r>
              <a:rPr lang="en-US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与类别均值</a:t>
            </a:r>
            <a:r>
              <a:rPr lang="el-GR" altLang="en-US" sz="2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μ</a:t>
            </a:r>
            <a:r>
              <a:rPr lang="el-GR" altLang="en-US" sz="24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之间的距离表示：</a:t>
            </a:r>
            <a:endParaRPr lang="el-GR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680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5732463"/>
          <a:ext cx="30432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4" r:id="rId8" imgW="1131108" imgH="254427" progId="Equation.DSMT4">
                  <p:embed/>
                </p:oleObj>
              </mc:Choice>
              <mc:Fallback>
                <p:oleObj r:id="rId8" imgW="1131108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2463"/>
                        <a:ext cx="30432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395288" y="2205038"/>
          <a:ext cx="835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85" r:id="rId10" imgW="3808664" imgH="393846" progId="Equation.DSMT4">
                  <p:embed/>
                </p:oleObj>
              </mc:Choice>
              <mc:Fallback>
                <p:oleObj r:id="rId10" imgW="3808664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05038"/>
                        <a:ext cx="8353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4427538" y="3141663"/>
            <a:ext cx="0" cy="431800"/>
          </a:xfrm>
          <a:prstGeom prst="line">
            <a:avLst/>
          </a:prstGeom>
          <a:noFill/>
          <a:ln w="762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443663" y="6207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距离分类器</a:t>
            </a:r>
          </a:p>
        </p:txBody>
      </p:sp>
    </p:spTree>
    <p:extLst>
      <p:ext uri="{BB962C8B-B14F-4D97-AF65-F5344CB8AC3E}">
        <p14:creationId xmlns:p14="http://schemas.microsoft.com/office/powerpoint/2010/main" val="4166123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情况二：</a:t>
            </a:r>
            <a:endParaRPr lang="en-US"/>
          </a:p>
        </p:txBody>
      </p:sp>
      <p:graphicFrame>
        <p:nvGraphicFramePr>
          <p:cNvPr id="7885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771775" y="692150"/>
          <a:ext cx="10810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06" r:id="rId4" imgW="458711" imgH="229514" progId="Equation.DSMT4">
                  <p:embed/>
                </p:oleObj>
              </mc:Choice>
              <mc:Fallback>
                <p:oleObj r:id="rId4" imgW="458711" imgH="2295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92150"/>
                        <a:ext cx="10810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3350" y="3284538"/>
          <a:ext cx="60515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07" r:id="rId6" imgW="2640771" imgH="393846" progId="Equation.DSMT4">
                  <p:embed/>
                </p:oleObj>
              </mc:Choice>
              <mc:Fallback>
                <p:oleObj r:id="rId6" imgW="2640771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60515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885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350" y="4624388"/>
          <a:ext cx="75660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08" r:id="rId8" imgW="3008911" imgH="393846" progId="Equation.DSMT4">
                  <p:embed/>
                </p:oleObj>
              </mc:Choice>
              <mc:Fallback>
                <p:oleObj r:id="rId8" imgW="3008911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24388"/>
                        <a:ext cx="75660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611188" y="1341438"/>
            <a:ext cx="77724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判别函数可以写成：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3924300" y="549275"/>
            <a:ext cx="777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altLang="zh-CN" sz="3200" b="1" dirty="0"/>
              <a:t>	</a:t>
            </a:r>
            <a:r>
              <a:rPr lang="zh-CN" altLang="en-US" sz="3200" dirty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</a:rPr>
              <a:t>线性分类器</a:t>
            </a: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611188" y="1989138"/>
          <a:ext cx="835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09" r:id="rId10" imgW="3808664" imgH="393846" progId="Equation.DSMT4">
                  <p:embed/>
                </p:oleObj>
              </mc:Choice>
              <mc:Fallback>
                <p:oleObj r:id="rId10" imgW="3808664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8353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4643438" y="2925763"/>
            <a:ext cx="0" cy="431800"/>
          </a:xfrm>
          <a:prstGeom prst="line">
            <a:avLst/>
          </a:prstGeom>
          <a:noFill/>
          <a:ln w="762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4643438" y="4149725"/>
            <a:ext cx="0" cy="431800"/>
          </a:xfrm>
          <a:prstGeom prst="line">
            <a:avLst/>
          </a:prstGeom>
          <a:noFill/>
          <a:ln w="762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00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144"/>
            <a:ext cx="8229600" cy="990600"/>
          </a:xfrm>
        </p:spPr>
        <p:txBody>
          <a:bodyPr/>
          <a:lstStyle/>
          <a:p>
            <a:r>
              <a:rPr lang="zh-CN" altLang="en-US" dirty="0"/>
              <a:t>线性分类器</a:t>
            </a:r>
            <a:endParaRPr 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684213" y="1700213"/>
            <a:ext cx="75215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两类问题，</a:t>
            </a: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维特征，先验概率相同时：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9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760663"/>
            <a:ext cx="6769100" cy="40973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8076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144"/>
            <a:ext cx="8229600" cy="990600"/>
          </a:xfrm>
        </p:spPr>
        <p:txBody>
          <a:bodyPr/>
          <a:lstStyle/>
          <a:p>
            <a:r>
              <a:rPr lang="zh-CN" altLang="en-US" dirty="0"/>
              <a:t>线性分类器</a:t>
            </a:r>
            <a:endParaRPr lang="en-US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11188" y="1557338"/>
            <a:ext cx="78486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两类问题，高维特征，先验概率相同时：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636838"/>
            <a:ext cx="7777162" cy="41417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31587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zh-CN" altLang="en-US" dirty="0"/>
              <a:t>线性分类器</a:t>
            </a:r>
            <a:endParaRPr lang="en-US" dirty="0"/>
          </a:p>
        </p:txBody>
      </p:sp>
      <p:pic>
        <p:nvPicPr>
          <p:cNvPr id="8294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133600"/>
            <a:ext cx="6769100" cy="4391025"/>
          </a:xfrm>
          <a:noFill/>
          <a:ln/>
        </p:spPr>
      </p:pic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539750" y="1557338"/>
            <a:ext cx="8240713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两类问题，</a:t>
            </a:r>
            <a:r>
              <a:rPr lang="en-US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维特征，先验概率不同时：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91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90600"/>
          </a:xfrm>
        </p:spPr>
        <p:txBody>
          <a:bodyPr/>
          <a:lstStyle/>
          <a:p>
            <a:r>
              <a:rPr lang="zh-CN" altLang="en-US" dirty="0"/>
              <a:t>线性分类器</a:t>
            </a:r>
            <a:endParaRPr lang="en-US" dirty="0"/>
          </a:p>
        </p:txBody>
      </p:sp>
      <p:pic>
        <p:nvPicPr>
          <p:cNvPr id="839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565400"/>
            <a:ext cx="4321175" cy="3906838"/>
          </a:xfrm>
          <a:noFill/>
          <a:ln/>
        </p:spPr>
      </p:pic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11188" y="1557338"/>
            <a:ext cx="8208962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两类问题，高维特征，先验概率不同时：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397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2349500"/>
            <a:ext cx="4114800" cy="41497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39765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情况三：    任意</a:t>
            </a:r>
          </a:p>
        </p:txBody>
      </p:sp>
      <p:graphicFrame>
        <p:nvGraphicFramePr>
          <p:cNvPr id="88067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45721569"/>
              </p:ext>
            </p:extLst>
          </p:nvPr>
        </p:nvGraphicFramePr>
        <p:xfrm>
          <a:off x="2555776" y="548680"/>
          <a:ext cx="5048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79" r:id="rId3" imgW="178504" imgH="229414" progId="Equation.DSMT4">
                  <p:embed/>
                </p:oleObj>
              </mc:Choice>
              <mc:Fallback>
                <p:oleObj r:id="rId3" imgW="178504" imgH="22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48680"/>
                        <a:ext cx="5048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11188" y="1628775"/>
            <a:ext cx="816927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判别函数可以写成：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539750" y="5300663"/>
            <a:ext cx="81692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分类界面为</a:t>
            </a:r>
            <a:r>
              <a:rPr lang="en-US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次曲线（面）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80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4005263"/>
          <a:ext cx="828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0" r:id="rId5" imgW="3910220" imgH="431930" progId="Equation.DSMT4">
                  <p:embed/>
                </p:oleObj>
              </mc:Choice>
              <mc:Fallback>
                <p:oleObj r:id="rId5" imgW="3910220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828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4572000" y="3357563"/>
            <a:ext cx="0" cy="431800"/>
          </a:xfrm>
          <a:prstGeom prst="line">
            <a:avLst/>
          </a:prstGeom>
          <a:noFill/>
          <a:ln w="762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539750" y="2420938"/>
          <a:ext cx="835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1" r:id="rId7" imgW="3808664" imgH="393846" progId="Equation.DSMT4">
                  <p:embed/>
                </p:oleObj>
              </mc:Choice>
              <mc:Fallback>
                <p:oleObj r:id="rId7" imgW="3808664" imgH="3938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20938"/>
                        <a:ext cx="8353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329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144"/>
            <a:ext cx="8229600" cy="990600"/>
          </a:xfrm>
        </p:spPr>
        <p:txBody>
          <a:bodyPr/>
          <a:lstStyle/>
          <a:p>
            <a:r>
              <a:rPr lang="zh-CN" altLang="en-US" dirty="0"/>
              <a:t>二次分类曲线</a:t>
            </a:r>
          </a:p>
        </p:txBody>
      </p:sp>
      <p:pic>
        <p:nvPicPr>
          <p:cNvPr id="89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8280400" cy="504983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45323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92150"/>
            <a:ext cx="7489825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331913" y="5157788"/>
            <a:ext cx="72834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类条件概率密度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/>
              <a:t>Class-conditional probability density</a:t>
            </a:r>
          </a:p>
        </p:txBody>
      </p:sp>
    </p:spTree>
    <p:extLst>
      <p:ext uri="{BB962C8B-B14F-4D97-AF65-F5344CB8AC3E}">
        <p14:creationId xmlns:p14="http://schemas.microsoft.com/office/powerpoint/2010/main" val="349809136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144"/>
            <a:ext cx="8229600" cy="990600"/>
          </a:xfrm>
        </p:spPr>
        <p:txBody>
          <a:bodyPr/>
          <a:lstStyle/>
          <a:p>
            <a:r>
              <a:rPr lang="zh-CN" altLang="en-US" dirty="0"/>
              <a:t>二次分类曲面</a:t>
            </a:r>
            <a:endParaRPr lang="en-US" dirty="0"/>
          </a:p>
        </p:txBody>
      </p:sp>
      <p:pic>
        <p:nvPicPr>
          <p:cNvPr id="90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484313"/>
            <a:ext cx="6626225" cy="52339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31951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:</a:t>
            </a:r>
            <a:r>
              <a:rPr lang="zh-CN" altLang="en-US" sz="3200" dirty="0"/>
              <a:t>正态分布二次分类曲面举例</a:t>
            </a:r>
            <a:endParaRPr lang="en-US" sz="3200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133600"/>
            <a:ext cx="3960813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4033838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797425"/>
            <a:ext cx="237648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414178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68863"/>
            <a:ext cx="2305050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323850" y="1916113"/>
          <a:ext cx="31067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3" r:id="rId8" imgW="1308985" imgH="254427" progId="Equation.DSMT4">
                  <p:embed/>
                </p:oleObj>
              </mc:Choice>
              <mc:Fallback>
                <p:oleObj r:id="rId8" imgW="1308985" imgH="25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6113"/>
                        <a:ext cx="31067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23850" y="949325"/>
          <a:ext cx="85693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4" r:id="rId10" imgW="3910220" imgH="431930" progId="Equation.DSMT4">
                  <p:embed/>
                </p:oleObj>
              </mc:Choice>
              <mc:Fallback>
                <p:oleObj r:id="rId10" imgW="3910220" imgH="4319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49325"/>
                        <a:ext cx="85693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250825" y="6037263"/>
          <a:ext cx="8353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5" r:id="rId12" imgW="3236008" imgH="254097" progId="Equation.DSMT4">
                  <p:embed/>
                </p:oleObj>
              </mc:Choice>
              <mc:Fallback>
                <p:oleObj r:id="rId12" imgW="3236008" imgH="2540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037263"/>
                        <a:ext cx="8353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5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229600" cy="720080"/>
          </a:xfrm>
        </p:spPr>
        <p:txBody>
          <a:bodyPr anchor="b"/>
          <a:lstStyle/>
          <a:p>
            <a:r>
              <a:rPr lang="zh-CN" altLang="en-US" sz="3600" dirty="0"/>
              <a:t>朴素贝叶斯分类器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76800"/>
          </a:xfrm>
          <a:noFill/>
          <a:ln/>
        </p:spPr>
        <p:txBody>
          <a:bodyPr/>
          <a:lstStyle/>
          <a:p>
            <a:pPr marL="0" indent="0">
              <a:buClr>
                <a:srgbClr val="0033CC"/>
              </a:buClr>
              <a:buNone/>
            </a:pPr>
            <a:r>
              <a:rPr lang="zh-CN" altLang="en-US" sz="2400" dirty="0">
                <a:solidFill>
                  <a:srgbClr val="C00000"/>
                </a:solidFill>
                <a:sym typeface="Arial" pitchFamily="34" charset="0"/>
              </a:rPr>
              <a:t>难估计协方差矩阵：</a:t>
            </a:r>
            <a:r>
              <a:rPr lang="zh-CN" altLang="en-US" sz="2400" dirty="0">
                <a:sym typeface="Arial" pitchFamily="34" charset="0"/>
              </a:rPr>
              <a:t>特征的维数较高、训练样本数量较少时，无法有效估计协方差矩阵</a:t>
            </a:r>
          </a:p>
          <a:p>
            <a:pPr marL="0" indent="0">
              <a:buClr>
                <a:srgbClr val="0033CC"/>
              </a:buClr>
              <a:buNone/>
            </a:pPr>
            <a:r>
              <a:rPr lang="zh-CN" altLang="en-US" sz="2400" dirty="0">
                <a:solidFill>
                  <a:srgbClr val="C00000"/>
                </a:solidFill>
                <a:sym typeface="Arial" pitchFamily="34" charset="0"/>
              </a:rPr>
              <a:t>假设各维独立：</a:t>
            </a:r>
            <a:r>
              <a:rPr lang="zh-CN" altLang="en-US" sz="2400" dirty="0">
                <a:sym typeface="Arial" pitchFamily="34" charset="0"/>
              </a:rPr>
              <a:t>假设各维特征服从相互独立的高斯分布</a:t>
            </a:r>
          </a:p>
          <a:p>
            <a:pPr marL="889000" lvl="1" indent="-439738">
              <a:buClr>
                <a:srgbClr val="0033CC"/>
              </a:buClr>
              <a:buFont typeface="Wingdings" pitchFamily="2" charset="2"/>
              <a:buChar char="¡"/>
            </a:pPr>
            <a:endParaRPr lang="zh-CN" altLang="en-US" sz="2000" dirty="0">
              <a:sym typeface="Arial" pitchFamily="34" charset="0"/>
            </a:endParaRPr>
          </a:p>
          <a:p>
            <a:pPr marL="889000" lvl="1" indent="-439738">
              <a:buClr>
                <a:srgbClr val="0033CC"/>
              </a:buClr>
              <a:buFont typeface="Wingdings" pitchFamily="2" charset="2"/>
              <a:buChar char="¡"/>
            </a:pPr>
            <a:endParaRPr lang="zh-CN" altLang="en-US" sz="2400" dirty="0">
              <a:sym typeface="Arial" pitchFamily="34" charset="0"/>
            </a:endParaRPr>
          </a:p>
          <a:p>
            <a:pPr marL="889000" lvl="1" indent="-439738">
              <a:buClr>
                <a:srgbClr val="0033CC"/>
              </a:buClr>
              <a:buFont typeface="Wingdings" pitchFamily="2" charset="2"/>
              <a:buChar char="¡"/>
            </a:pPr>
            <a:endParaRPr lang="zh-CN" altLang="en-US" sz="2400" dirty="0">
              <a:sym typeface="Arial" pitchFamily="34" charset="0"/>
            </a:endParaRPr>
          </a:p>
          <a:p>
            <a:pPr marL="449262" lvl="1" indent="0">
              <a:buClr>
                <a:srgbClr val="0033CC"/>
              </a:buClr>
              <a:buNone/>
            </a:pPr>
            <a:r>
              <a:rPr lang="zh-CN" altLang="en-US" sz="2400" dirty="0">
                <a:sym typeface="Arial" pitchFamily="34" charset="0"/>
              </a:rPr>
              <a:t>对数判别函数为</a:t>
            </a:r>
          </a:p>
          <a:p>
            <a:pPr marL="447675" indent="-447675">
              <a:buClr>
                <a:srgbClr val="0033CC"/>
              </a:buClr>
              <a:buFont typeface="Wingdings" pitchFamily="2" charset="2"/>
              <a:buChar char="n"/>
            </a:pPr>
            <a:endParaRPr lang="en-US" sz="2800" dirty="0">
              <a:sym typeface="Arial" pitchFamily="34" charset="0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05114"/>
              </p:ext>
            </p:extLst>
          </p:nvPr>
        </p:nvGraphicFramePr>
        <p:xfrm>
          <a:off x="1260474" y="2564904"/>
          <a:ext cx="664633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27" r:id="rId4" imgW="3225917" imgH="597197" progId="Equation.DSMT4">
                  <p:embed/>
                </p:oleObj>
              </mc:Choice>
              <mc:Fallback>
                <p:oleObj r:id="rId4" imgW="3225917" imgH="5971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4" y="2564904"/>
                        <a:ext cx="6646338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10758"/>
              </p:ext>
            </p:extLst>
          </p:nvPr>
        </p:nvGraphicFramePr>
        <p:xfrm>
          <a:off x="1233959" y="4172346"/>
          <a:ext cx="6002337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28" r:id="rId6" imgW="2972117" imgH="1346517" progId="Equation.DSMT4">
                  <p:embed/>
                </p:oleObj>
              </mc:Choice>
              <mc:Fallback>
                <p:oleObj r:id="rId6" imgW="2972117" imgH="1346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959" y="4172346"/>
                        <a:ext cx="6002337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3198234" y="3434862"/>
            <a:ext cx="576263" cy="0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3563491" y="3573711"/>
            <a:ext cx="1152525" cy="287337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16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876820"/>
              </p:ext>
            </p:extLst>
          </p:nvPr>
        </p:nvGraphicFramePr>
        <p:xfrm>
          <a:off x="4932040" y="3715816"/>
          <a:ext cx="1800349" cy="79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29" r:id="rId8" imgW="795463" imgH="478053" progId="Equation.DSMT4">
                  <p:embed/>
                </p:oleObj>
              </mc:Choice>
              <mc:Fallback>
                <p:oleObj r:id="rId8" imgW="795463" imgH="478053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715816"/>
                        <a:ext cx="1800349" cy="793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555875" y="6020643"/>
            <a:ext cx="865188" cy="720725"/>
          </a:xfrm>
          <a:prstGeom prst="line">
            <a:avLst/>
          </a:prstGeom>
          <a:noFill/>
          <a:ln w="381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48" y="-9872"/>
            <a:ext cx="8229600" cy="990600"/>
          </a:xfrm>
        </p:spPr>
        <p:txBody>
          <a:bodyPr anchor="b"/>
          <a:lstStyle/>
          <a:p>
            <a:r>
              <a:rPr lang="zh-CN" altLang="en-US" sz="3600" dirty="0"/>
              <a:t>改进二次判别函数（</a:t>
            </a:r>
            <a:r>
              <a:rPr lang="en-US" altLang="zh-CN" sz="3600" dirty="0"/>
              <a:t>MQDF</a:t>
            </a:r>
            <a:r>
              <a:rPr lang="zh-CN" altLang="en-US" sz="3600" dirty="0"/>
              <a:t>）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Clr>
                <a:srgbClr val="0033CC"/>
              </a:buClr>
              <a:buNone/>
            </a:pPr>
            <a:r>
              <a:rPr lang="zh-CN" altLang="en-US" sz="2400" dirty="0">
                <a:solidFill>
                  <a:srgbClr val="C00000"/>
                </a:solidFill>
                <a:sym typeface="Arial" pitchFamily="34" charset="0"/>
              </a:rPr>
              <a:t>协方差矩阵不可逆、或特征值太小计算不稳定时怎么办？</a:t>
            </a:r>
          </a:p>
          <a:p>
            <a:pPr marL="449262" lvl="1" indent="0">
              <a:lnSpc>
                <a:spcPct val="130000"/>
              </a:lnSpc>
              <a:buClr>
                <a:srgbClr val="0033CC"/>
              </a:buClr>
              <a:buNone/>
            </a:pPr>
            <a:r>
              <a:rPr lang="zh-CN" altLang="en-US" sz="2000" dirty="0">
                <a:sym typeface="Arial" pitchFamily="34" charset="0"/>
              </a:rPr>
              <a:t>对协方差矩阵进行特征值分解（主成分分析思想）</a:t>
            </a:r>
          </a:p>
          <a:p>
            <a:pPr marL="449262" lvl="1" indent="0">
              <a:lnSpc>
                <a:spcPct val="130000"/>
              </a:lnSpc>
              <a:buClr>
                <a:srgbClr val="0033CC"/>
              </a:buClr>
              <a:buNone/>
            </a:pPr>
            <a:r>
              <a:rPr lang="zh-CN" altLang="en-US" sz="2000" dirty="0">
                <a:sym typeface="Arial" pitchFamily="34" charset="0"/>
              </a:rPr>
              <a:t>保留大特征值对应的主要成分</a:t>
            </a:r>
          </a:p>
          <a:p>
            <a:pPr marL="449262" lvl="1" indent="0">
              <a:lnSpc>
                <a:spcPct val="130000"/>
              </a:lnSpc>
              <a:buClr>
                <a:srgbClr val="0033CC"/>
              </a:buClr>
              <a:buNone/>
            </a:pPr>
            <a:r>
              <a:rPr lang="zh-CN" altLang="en-US" sz="2000" dirty="0">
                <a:sym typeface="Arial" pitchFamily="34" charset="0"/>
              </a:rPr>
              <a:t>用常数替代小特征值，保证计算稳定</a:t>
            </a:r>
          </a:p>
          <a:p>
            <a:pPr marL="889000" lvl="1" indent="-439738">
              <a:buClr>
                <a:srgbClr val="0033CC"/>
              </a:buClr>
              <a:buFont typeface="Wingdings" pitchFamily="2" charset="2"/>
              <a:buChar char="¡"/>
            </a:pPr>
            <a:endParaRPr lang="zh-CN" altLang="en-US" sz="2400" dirty="0">
              <a:sym typeface="Arial" pitchFamily="34" charset="0"/>
            </a:endParaRPr>
          </a:p>
          <a:p>
            <a:pPr marL="889000" lvl="1" indent="-439738">
              <a:buClr>
                <a:srgbClr val="0033CC"/>
              </a:buClr>
              <a:buFont typeface="Wingdings" pitchFamily="2" charset="2"/>
              <a:buChar char="¡"/>
            </a:pPr>
            <a:endParaRPr lang="zh-CN" altLang="en-US" sz="2400" dirty="0">
              <a:sym typeface="Arial" pitchFamily="34" charset="0"/>
            </a:endParaRPr>
          </a:p>
          <a:p>
            <a:pPr marL="447675" indent="-447675">
              <a:buClr>
                <a:srgbClr val="0033CC"/>
              </a:buClr>
              <a:buFont typeface="Wingdings" pitchFamily="2" charset="2"/>
              <a:buChar char="n"/>
            </a:pPr>
            <a:endParaRPr lang="en-US" sz="2800" dirty="0">
              <a:sym typeface="Arial" pitchFamily="34" charset="0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0724"/>
              </p:ext>
            </p:extLst>
          </p:nvPr>
        </p:nvGraphicFramePr>
        <p:xfrm>
          <a:off x="2230438" y="3573463"/>
          <a:ext cx="372268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51" name="Equation" r:id="rId4" imgW="1371600" imgH="457200" progId="Equation.DSMT4">
                  <p:embed/>
                </p:oleObj>
              </mc:Choice>
              <mc:Fallback>
                <p:oleObj name="Equation" r:id="rId4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573463"/>
                        <a:ext cx="3722687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46259"/>
              </p:ext>
            </p:extLst>
          </p:nvPr>
        </p:nvGraphicFramePr>
        <p:xfrm>
          <a:off x="2160588" y="5229225"/>
          <a:ext cx="57896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52" name="Equation" r:id="rId6" imgW="2463480" imgH="457200" progId="Equation.DSMT4">
                  <p:embed/>
                </p:oleObj>
              </mc:Choice>
              <mc:Fallback>
                <p:oleObj name="Equation" r:id="rId6" imgW="2463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5229225"/>
                        <a:ext cx="57896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4856163" y="4509120"/>
            <a:ext cx="576262" cy="1587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5220072" y="4562902"/>
            <a:ext cx="790575" cy="214313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4216" name="Object 8"/>
          <p:cNvGraphicFramePr>
            <a:graphicFrameLocks/>
          </p:cNvGraphicFramePr>
          <p:nvPr/>
        </p:nvGraphicFramePr>
        <p:xfrm>
          <a:off x="6224588" y="4148138"/>
          <a:ext cx="16557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53" r:id="rId8" imgW="267392" imgH="191703" progId="Equation.DSMT4">
                  <p:embed/>
                </p:oleObj>
              </mc:Choice>
              <mc:Fallback>
                <p:oleObj r:id="rId8" imgW="267392" imgH="191703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4148138"/>
                        <a:ext cx="16557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31833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协方差矩阵特征值分解：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476854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协方差矩阵的逆：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38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914369"/>
              </p:ext>
            </p:extLst>
          </p:nvPr>
        </p:nvGraphicFramePr>
        <p:xfrm>
          <a:off x="1147174" y="3357563"/>
          <a:ext cx="7237207" cy="151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04" name="Equation" r:id="rId4" imgW="3009600" imgH="647640" progId="Equation.DSMT4">
                  <p:embed/>
                </p:oleObj>
              </mc:Choice>
              <mc:Fallback>
                <p:oleObj name="Equation" r:id="rId4" imgW="3009600" imgH="647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74" y="3357563"/>
                        <a:ext cx="7237207" cy="151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4560"/>
              </p:ext>
            </p:extLst>
          </p:nvPr>
        </p:nvGraphicFramePr>
        <p:xfrm>
          <a:off x="3708722" y="814251"/>
          <a:ext cx="1727373" cy="78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05" r:id="rId6" imgW="1016237" imgH="457517" progId="Equation.DSMT4">
                  <p:embed/>
                </p:oleObj>
              </mc:Choice>
              <mc:Fallback>
                <p:oleObj r:id="rId6" imgW="1016237" imgH="45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722" y="814251"/>
                        <a:ext cx="1727373" cy="782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23741"/>
              </p:ext>
            </p:extLst>
          </p:nvPr>
        </p:nvGraphicFramePr>
        <p:xfrm>
          <a:off x="282575" y="122238"/>
          <a:ext cx="84375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06" name="Equation" r:id="rId8" imgW="3848040" imgH="393480" progId="Equation.DSMT4">
                  <p:embed/>
                </p:oleObj>
              </mc:Choice>
              <mc:Fallback>
                <p:oleObj name="Equation" r:id="rId8" imgW="3848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22238"/>
                        <a:ext cx="84375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Picture 186"/>
          <p:cNvGraphicFramePr>
            <a:graphicFrameLocks noChangeAspect="1"/>
          </p:cNvGraphicFramePr>
          <p:nvPr/>
        </p:nvGraphicFramePr>
        <p:xfrm>
          <a:off x="7019925" y="768350"/>
          <a:ext cx="10810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07" r:id="rId10" imgW="698717" imgH="457517" progId="Equation.DSMT4">
                  <p:embed/>
                </p:oleObj>
              </mc:Choice>
              <mc:Fallback>
                <p:oleObj r:id="rId10" imgW="698717" imgH="45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768350"/>
                        <a:ext cx="10810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946282"/>
              </p:ext>
            </p:extLst>
          </p:nvPr>
        </p:nvGraphicFramePr>
        <p:xfrm>
          <a:off x="1071563" y="1346200"/>
          <a:ext cx="75787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08" name="Equation" r:id="rId12" imgW="3162240" imgH="901440" progId="Equation.DSMT4">
                  <p:embed/>
                </p:oleObj>
              </mc:Choice>
              <mc:Fallback>
                <p:oleObj name="Equation" r:id="rId12" imgW="3162240" imgH="901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346200"/>
                        <a:ext cx="75787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4932363" y="192088"/>
            <a:ext cx="865187" cy="720725"/>
          </a:xfrm>
          <a:prstGeom prst="line">
            <a:avLst/>
          </a:prstGeom>
          <a:noFill/>
          <a:ln w="38100" cap="flat" cmpd="sng">
            <a:solidFill>
              <a:srgbClr val="FF000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63" name="Object 7"/>
          <p:cNvGraphicFramePr>
            <a:graphicFrameLocks/>
          </p:cNvGraphicFramePr>
          <p:nvPr/>
        </p:nvGraphicFramePr>
        <p:xfrm>
          <a:off x="4502150" y="189865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09" r:id="rId14" imgW="165197" imgH="228917" progId="Equation.DSMT4">
                  <p:embed/>
                </p:oleObj>
              </mc:Choice>
              <mc:Fallback>
                <p:oleObj r:id="rId14" imgW="165197" imgH="2289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898650"/>
                        <a:ext cx="139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Line 8"/>
          <p:cNvSpPr>
            <a:spLocks noChangeShapeType="1"/>
          </p:cNvSpPr>
          <p:nvPr/>
        </p:nvSpPr>
        <p:spPr bwMode="auto">
          <a:xfrm flipH="1">
            <a:off x="6732588" y="914400"/>
            <a:ext cx="215900" cy="576263"/>
          </a:xfrm>
          <a:prstGeom prst="line">
            <a:avLst/>
          </a:prstGeom>
          <a:noFill/>
          <a:ln w="9525" cap="flat" cmpd="sng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3348038" y="987425"/>
            <a:ext cx="576262" cy="574675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67" name="Picture 1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71"/>
              </p:ext>
            </p:extLst>
          </p:nvPr>
        </p:nvGraphicFramePr>
        <p:xfrm>
          <a:off x="1092993" y="4231935"/>
          <a:ext cx="729138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10" r:id="rId16" imgW="3403757" imgH="698717" progId="Equation.DSMT4">
                  <p:embed/>
                </p:oleObj>
              </mc:Choice>
              <mc:Fallback>
                <p:oleObj r:id="rId16" imgW="3403757" imgH="698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993" y="4231935"/>
                        <a:ext cx="7291388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2052638" y="842963"/>
            <a:ext cx="2519362" cy="0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1908175" y="3362325"/>
            <a:ext cx="2663825" cy="0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3563938" y="5229225"/>
            <a:ext cx="936625" cy="1588"/>
          </a:xfrm>
          <a:prstGeom prst="line">
            <a:avLst/>
          </a:prstGeom>
          <a:noFill/>
          <a:ln w="9525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5219700" y="3362325"/>
            <a:ext cx="936625" cy="0"/>
          </a:xfrm>
          <a:prstGeom prst="line">
            <a:avLst/>
          </a:prstGeom>
          <a:noFill/>
          <a:ln w="9525" cap="flat" cmpd="sng">
            <a:solidFill>
              <a:schemeClr val="hlink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6156325" y="2282825"/>
            <a:ext cx="936625" cy="0"/>
          </a:xfrm>
          <a:prstGeom prst="line">
            <a:avLst/>
          </a:prstGeom>
          <a:noFill/>
          <a:ln w="9525" cap="flat" cmpd="sng">
            <a:solidFill>
              <a:schemeClr val="hlink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73" name="Picture 193"/>
          <p:cNvGraphicFramePr>
            <a:graphicFrameLocks noChangeAspect="1"/>
          </p:cNvGraphicFramePr>
          <p:nvPr/>
        </p:nvGraphicFramePr>
        <p:xfrm>
          <a:off x="4211638" y="5086350"/>
          <a:ext cx="36433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11" r:id="rId18" imgW="1943237" imgH="457517" progId="Equation.DSMT4">
                  <p:embed/>
                </p:oleObj>
              </mc:Choice>
              <mc:Fallback>
                <p:oleObj r:id="rId18" imgW="1943237" imgH="45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86350"/>
                        <a:ext cx="364331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Picture 192"/>
          <p:cNvGraphicFramePr>
            <a:graphicFrameLocks noChangeAspect="1"/>
          </p:cNvGraphicFramePr>
          <p:nvPr/>
        </p:nvGraphicFramePr>
        <p:xfrm>
          <a:off x="466725" y="5734050"/>
          <a:ext cx="854392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12" r:id="rId20" imgW="3988037" imgH="711317" progId="Equation.DSMT4">
                  <p:embed/>
                </p:oleObj>
              </mc:Choice>
              <mc:Fallback>
                <p:oleObj r:id="rId20" imgW="3988037" imgH="711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734050"/>
                        <a:ext cx="8543925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9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2562225"/>
            <a:ext cx="8283575" cy="3168650"/>
          </a:xfrm>
          <a:noFill/>
          <a:ln/>
        </p:spPr>
        <p:txBody>
          <a:bodyPr/>
          <a:lstStyle/>
          <a:p>
            <a:pPr marL="447675" indent="-447675">
              <a:lnSpc>
                <a:spcPct val="1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降低算法、存储复杂度</a:t>
            </a:r>
          </a:p>
          <a:p>
            <a:pPr marL="889000" lvl="1" indent="-439738">
              <a:lnSpc>
                <a:spcPct val="19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000" b="0" i="1" baseline="-25000" dirty="0">
              <a:latin typeface="微软雅黑" pitchFamily="34" charset="-122"/>
              <a:ea typeface="微软雅黑" pitchFamily="34" charset="-122"/>
              <a:cs typeface="Times New Roman" pitchFamily="18" charset="0"/>
              <a:sym typeface="Arial" pitchFamily="34" charset="0"/>
            </a:endParaRPr>
          </a:p>
          <a:p>
            <a:pPr marL="447675" indent="-447675">
              <a:lnSpc>
                <a:spcPct val="1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先验概率的估计</a:t>
            </a:r>
          </a:p>
          <a:p>
            <a:pPr marL="447675" indent="-447675">
              <a:lnSpc>
                <a:spcPct val="19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zh-CN" altLang="en-US" sz="20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47675" indent="-447675">
              <a:lnSpc>
                <a:spcPct val="1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保留特征值个数k的选定：</a:t>
            </a:r>
          </a:p>
          <a:p>
            <a:pPr marL="889000" lvl="1" indent="-439738">
              <a:lnSpc>
                <a:spcPct val="190000"/>
              </a:lnSpc>
              <a:buClr>
                <a:srgbClr val="0033CC"/>
              </a:buClr>
              <a:buFont typeface="Wingdings" pitchFamily="2" charset="2"/>
              <a:buChar char="¡"/>
            </a:pPr>
            <a:endParaRPr lang="zh-CN" altLang="en-US" sz="18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47675" indent="-447675">
              <a:lnSpc>
                <a:spcPct val="8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lang="en-US" sz="1200" dirty="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graphicFrame>
        <p:nvGraphicFramePr>
          <p:cNvPr id="98307" name="Picture 231"/>
          <p:cNvGraphicFramePr>
            <a:graphicFrameLocks noChangeAspect="1"/>
          </p:cNvGraphicFramePr>
          <p:nvPr/>
        </p:nvGraphicFramePr>
        <p:xfrm>
          <a:off x="3132138" y="4362450"/>
          <a:ext cx="1827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7" r:id="rId4" imgW="749477" imgH="215957" progId="Equation.DSMT4">
                  <p:embed/>
                </p:oleObj>
              </mc:Choice>
              <mc:Fallback>
                <p:oleObj r:id="rId4" imgW="749477" imgH="215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362450"/>
                        <a:ext cx="18272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303937"/>
              </p:ext>
            </p:extLst>
          </p:nvPr>
        </p:nvGraphicFramePr>
        <p:xfrm>
          <a:off x="2915816" y="5661248"/>
          <a:ext cx="26130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8" r:id="rId6" imgW="1219277" imgH="431957" progId="Equation.DSMT4">
                  <p:embed/>
                </p:oleObj>
              </mc:Choice>
              <mc:Fallback>
                <p:oleObj r:id="rId6" imgW="1219277" imgH="43195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661248"/>
                        <a:ext cx="26130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Picture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333593"/>
              </p:ext>
            </p:extLst>
          </p:nvPr>
        </p:nvGraphicFramePr>
        <p:xfrm>
          <a:off x="3563888" y="2708920"/>
          <a:ext cx="917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59" name="Equation" r:id="rId8" imgW="380880" imgH="164880" progId="Equation.DSMT4">
                  <p:embed/>
                </p:oleObj>
              </mc:Choice>
              <mc:Fallback>
                <p:oleObj name="Equation" r:id="rId8" imgW="380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08920"/>
                        <a:ext cx="9175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Picture 192"/>
          <p:cNvGraphicFramePr>
            <a:graphicFrameLocks noChangeAspect="1"/>
          </p:cNvGraphicFramePr>
          <p:nvPr/>
        </p:nvGraphicFramePr>
        <p:xfrm>
          <a:off x="1331913" y="476250"/>
          <a:ext cx="5122862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60" r:id="rId10" imgW="2438597" imgH="965477" progId="Equation.DSMT4">
                  <p:embed/>
                </p:oleObj>
              </mc:Choice>
              <mc:Fallback>
                <p:oleObj r:id="rId10" imgW="2438597" imgH="9654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6250"/>
                        <a:ext cx="5122862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786065"/>
              </p:ext>
            </p:extLst>
          </p:nvPr>
        </p:nvGraphicFramePr>
        <p:xfrm>
          <a:off x="1403350" y="3281363"/>
          <a:ext cx="6553026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61" r:id="rId12" imgW="3289277" imgH="266717" progId="Equation.DSMT4">
                  <p:embed/>
                </p:oleObj>
              </mc:Choice>
              <mc:Fallback>
                <p:oleObj r:id="rId12" imgW="3289277" imgH="2667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1363"/>
                        <a:ext cx="6553026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429520"/>
              </p:ext>
            </p:extLst>
          </p:nvPr>
        </p:nvGraphicFramePr>
        <p:xfrm>
          <a:off x="5984875" y="5967413"/>
          <a:ext cx="219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62" name="Equation" r:id="rId14" imgW="101520" imgH="164880" progId="Equation.DSMT4">
                  <p:embed/>
                </p:oleObj>
              </mc:Choice>
              <mc:Fallback>
                <p:oleObj name="Equation" r:id="rId14" imgW="101520" imgH="16488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5967413"/>
                        <a:ext cx="219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99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6985000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971550" y="5445125"/>
            <a:ext cx="72834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endParaRPr lang="en-US" sz="28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/>
              <a:t>P(w</a:t>
            </a:r>
            <a:r>
              <a:rPr lang="en-US" sz="2800" b="1" baseline="-25000"/>
              <a:t>1</a:t>
            </a:r>
            <a:r>
              <a:rPr lang="en-US" sz="2800" b="1"/>
              <a:t>)=2/3, P(w</a:t>
            </a:r>
            <a:r>
              <a:rPr lang="en-US" sz="2800" b="1" baseline="-25000"/>
              <a:t>2</a:t>
            </a:r>
            <a:r>
              <a:rPr lang="en-US" sz="2800" b="1"/>
              <a:t>)=2/3 </a:t>
            </a:r>
            <a:r>
              <a:rPr lang="zh-CN" altLang="en-US" sz="2800" b="1"/>
              <a:t>时的后验概率密度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27690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68981"/>
            <a:ext cx="8229600" cy="990600"/>
          </a:xfrm>
        </p:spPr>
        <p:txBody>
          <a:bodyPr/>
          <a:lstStyle/>
          <a:p>
            <a:r>
              <a:rPr lang="zh-CN" altLang="en-US" dirty="0"/>
              <a:t>统计学习模型</a:t>
            </a:r>
          </a:p>
        </p:txBody>
      </p:sp>
      <p:graphicFrame>
        <p:nvGraphicFramePr>
          <p:cNvPr id="20496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010765"/>
              </p:ext>
            </p:extLst>
          </p:nvPr>
        </p:nvGraphicFramePr>
        <p:xfrm>
          <a:off x="539552" y="5383569"/>
          <a:ext cx="3096344" cy="47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0" r:id="rId3" imgW="4813617" imgH="736917" progId="Equation.DSMT4">
                  <p:embed/>
                </p:oleObj>
              </mc:Choice>
              <mc:Fallback>
                <p:oleObj r:id="rId3" imgW="4813617" imgH="736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383569"/>
                        <a:ext cx="3096344" cy="473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4925" y="3717925"/>
            <a:ext cx="43926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G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：数据（实例）发生器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依据某一固定但未知的概率分布函数</a:t>
            </a:r>
            <a:r>
              <a:rPr 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F(x)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，独立同分布地产生向量</a:t>
            </a:r>
            <a:r>
              <a:rPr 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08619"/>
              </p:ext>
            </p:extLst>
          </p:nvPr>
        </p:nvGraphicFramePr>
        <p:xfrm>
          <a:off x="1619250" y="1484313"/>
          <a:ext cx="52578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1" r:id="rId5" imgW="2338200" imgH="893160" progId="">
                  <p:embed/>
                </p:oleObj>
              </mc:Choice>
              <mc:Fallback>
                <p:oleObj r:id="rId5" imgW="2338200" imgH="893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52578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147004" y="303553"/>
            <a:ext cx="51847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：目标算子（训练器）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变换成    ，存在、不变、未知。</a:t>
            </a:r>
            <a:endParaRPr 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356100" y="3717925"/>
            <a:ext cx="442753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LM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：学习机器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观测训练集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构造算子，预测特定向量     的响应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28780"/>
              </p:ext>
            </p:extLst>
          </p:nvPr>
        </p:nvGraphicFramePr>
        <p:xfrm>
          <a:off x="5702357" y="884907"/>
          <a:ext cx="2889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2" r:id="rId7" imgW="216781" imgH="191314" progId="Equation.DSMT4">
                  <p:embed/>
                </p:oleObj>
              </mc:Choice>
              <mc:Fallback>
                <p:oleObj r:id="rId7" imgW="216781" imgH="1913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57" y="884907"/>
                        <a:ext cx="2889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3966"/>
              </p:ext>
            </p:extLst>
          </p:nvPr>
        </p:nvGraphicFramePr>
        <p:xfrm>
          <a:off x="8658225" y="4787900"/>
          <a:ext cx="3063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3" r:id="rId9" imgW="229414" imgH="331235" progId="Equation.DSMT4">
                  <p:embed/>
                </p:oleObj>
              </mc:Choice>
              <mc:Fallback>
                <p:oleObj r:id="rId9" imgW="229414" imgH="3312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8225" y="4787900"/>
                        <a:ext cx="3063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35774"/>
              </p:ext>
            </p:extLst>
          </p:nvPr>
        </p:nvGraphicFramePr>
        <p:xfrm>
          <a:off x="5853113" y="5230813"/>
          <a:ext cx="3397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4" r:id="rId11" imgW="254759" imgH="331091" progId="Equation.DSMT4">
                  <p:embed/>
                </p:oleObj>
              </mc:Choice>
              <mc:Fallback>
                <p:oleObj r:id="rId11" imgW="254759" imgH="33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5230813"/>
                        <a:ext cx="3397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971550" y="2349500"/>
            <a:ext cx="1079500" cy="107950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716463" y="1196975"/>
            <a:ext cx="0" cy="287338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716463" y="3429000"/>
            <a:ext cx="431800" cy="288925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24318"/>
              </p:ext>
            </p:extLst>
          </p:nvPr>
        </p:nvGraphicFramePr>
        <p:xfrm>
          <a:off x="6516688" y="4221163"/>
          <a:ext cx="2416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5" r:id="rId13" imgW="1802935" imgH="381152" progId="Equation.DSMT4">
                  <p:embed/>
                </p:oleObj>
              </mc:Choice>
              <mc:Fallback>
                <p:oleObj r:id="rId13" imgW="1802935" imgH="381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221163"/>
                        <a:ext cx="24161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787900" y="4653136"/>
            <a:ext cx="792163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3132138" y="4725144"/>
            <a:ext cx="1728787" cy="64770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787900" y="5157192"/>
            <a:ext cx="1296988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156325" y="5300663"/>
            <a:ext cx="576263" cy="504825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778250" y="6021388"/>
            <a:ext cx="536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从给定的函数集中寻找一个适当的函数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339975" y="59959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学习过程：</a:t>
            </a:r>
          </a:p>
        </p:txBody>
      </p:sp>
    </p:spTree>
    <p:extLst>
      <p:ext uri="{BB962C8B-B14F-4D97-AF65-F5344CB8AC3E}">
        <p14:creationId xmlns:p14="http://schemas.microsoft.com/office/powerpoint/2010/main" val="4909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autoUpdateAnimBg="0"/>
      <p:bldP spid="20490" grpId="0" animBg="1"/>
      <p:bldP spid="20491" grpId="0" animBg="1"/>
      <p:bldP spid="20492" grpId="0" animBg="1"/>
      <p:bldP spid="20494" grpId="0" animBg="1"/>
      <p:bldP spid="20495" grpId="0" animBg="1"/>
      <p:bldP spid="20497" grpId="0" animBg="1"/>
      <p:bldP spid="20498" grpId="0" animBg="1"/>
      <p:bldP spid="20499" grpId="0" autoUpdateAnimBg="0"/>
      <p:bldP spid="205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zh-CN" altLang="en-US" dirty="0"/>
              <a:t>统计学习模型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619250" y="1484313"/>
          <a:ext cx="52578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8" r:id="rId3" imgW="2338200" imgH="893160" progId="">
                  <p:embed/>
                </p:oleObj>
              </mc:Choice>
              <mc:Fallback>
                <p:oleObj r:id="rId3" imgW="2338200" imgH="893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52578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7088" y="3249513"/>
            <a:ext cx="7704137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学习目标：</a:t>
            </a:r>
          </a:p>
          <a:p>
            <a:r>
              <a:rPr lang="en-US" sz="24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，模仿训练器的算子：</a:t>
            </a:r>
          </a:p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	对给定的发生器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，预测训练器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的输出</a:t>
            </a:r>
          </a:p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24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，辨识训练器算子：</a:t>
            </a:r>
          </a:p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	构造一个非常接近训练器算子</a:t>
            </a:r>
            <a:r>
              <a:rPr lang="en-US" sz="240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的算子</a:t>
            </a:r>
          </a:p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835150" y="4509120"/>
            <a:ext cx="2376488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11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792088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1 </a:t>
            </a:r>
            <a:r>
              <a:rPr lang="zh-CN" altLang="en-US" dirty="0"/>
              <a:t>概率论与统计学习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贝叶斯决策理论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/>
              <a:t>3 </a:t>
            </a:r>
            <a:r>
              <a:rPr lang="zh-CN" altLang="en-US" dirty="0"/>
              <a:t>高斯分布的贝叶斯分类器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7410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3153</TotalTime>
  <Words>2046</Words>
  <Application>Microsoft Office PowerPoint</Application>
  <PresentationFormat>全屏显示(4:3)</PresentationFormat>
  <Paragraphs>274</Paragraphs>
  <Slides>55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Clarity</vt:lpstr>
      <vt:lpstr>Custom Design</vt:lpstr>
      <vt:lpstr>Equation.DSMT4</vt:lpstr>
      <vt:lpstr>Equation</vt:lpstr>
      <vt:lpstr>Equation.3</vt:lpstr>
      <vt:lpstr>模式识别</vt:lpstr>
      <vt:lpstr>PowerPoint 演示文稿</vt:lpstr>
      <vt:lpstr>概率论与统计学习</vt:lpstr>
      <vt:lpstr>常用的概率表示形式</vt:lpstr>
      <vt:lpstr>PowerPoint 演示文稿</vt:lpstr>
      <vt:lpstr>PowerPoint 演示文稿</vt:lpstr>
      <vt:lpstr>统计学习模型</vt:lpstr>
      <vt:lpstr>统计学习模型</vt:lpstr>
      <vt:lpstr>PowerPoint 演示文稿</vt:lpstr>
      <vt:lpstr>贝叶斯决策理论</vt:lpstr>
      <vt:lpstr>贝叶斯决策理论</vt:lpstr>
      <vt:lpstr>两类问题的错误率</vt:lpstr>
      <vt:lpstr>贝叶斯分类器的错误率估计</vt:lpstr>
      <vt:lpstr>多类问题最小错误率</vt:lpstr>
      <vt:lpstr>贝叶斯最小错误率准则</vt:lpstr>
      <vt:lpstr>例：</vt:lpstr>
      <vt:lpstr>基于最小风险的贝叶斯决策</vt:lpstr>
      <vt:lpstr>最小平均风险准则贝叶斯分类器</vt:lpstr>
      <vt:lpstr>例</vt:lpstr>
      <vt:lpstr>贝叶斯决策论——举例</vt:lpstr>
      <vt:lpstr>贝叶斯决策论</vt:lpstr>
      <vt:lpstr>贝叶斯决策论</vt:lpstr>
      <vt:lpstr>贝叶斯决策论</vt:lpstr>
      <vt:lpstr>误差概率</vt:lpstr>
      <vt:lpstr>PowerPoint 演示文稿</vt:lpstr>
      <vt:lpstr>PowerPoint 演示文稿</vt:lpstr>
      <vt:lpstr>PowerPoint 演示文稿</vt:lpstr>
      <vt:lpstr>PowerPoint 演示文稿</vt:lpstr>
      <vt:lpstr>贝叶斯分类器的其它版本</vt:lpstr>
      <vt:lpstr>Neyman-Pearson准则</vt:lpstr>
      <vt:lpstr>PowerPoint 演示文稿</vt:lpstr>
      <vt:lpstr>PowerPoint 演示文稿</vt:lpstr>
      <vt:lpstr>N-P决策规则 </vt:lpstr>
      <vt:lpstr>PowerPoint 演示文稿</vt:lpstr>
      <vt:lpstr>PowerPoint 演示文稿</vt:lpstr>
      <vt:lpstr>序贯分类决策</vt:lpstr>
      <vt:lpstr>PowerPoint 演示文稿</vt:lpstr>
      <vt:lpstr>高斯分布的贝叶斯分类器</vt:lpstr>
      <vt:lpstr>多元正态分布函数</vt:lpstr>
      <vt:lpstr>多元正态类条件概率密度</vt:lpstr>
      <vt:lpstr>正态分布的判别函数</vt:lpstr>
      <vt:lpstr>情况一：</vt:lpstr>
      <vt:lpstr>情况二：</vt:lpstr>
      <vt:lpstr>线性分类器</vt:lpstr>
      <vt:lpstr>线性分类器</vt:lpstr>
      <vt:lpstr>线性分类器</vt:lpstr>
      <vt:lpstr>线性分类器</vt:lpstr>
      <vt:lpstr>情况三：    任意</vt:lpstr>
      <vt:lpstr>二次分类曲线</vt:lpstr>
      <vt:lpstr>二次分类曲面</vt:lpstr>
      <vt:lpstr>例:正态分布二次分类曲面举例</vt:lpstr>
      <vt:lpstr>朴素贝叶斯分类器</vt:lpstr>
      <vt:lpstr>改进二次判别函数（MQDF）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jin</dc:creator>
  <cp:lastModifiedBy>j j</cp:lastModifiedBy>
  <cp:revision>257</cp:revision>
  <dcterms:created xsi:type="dcterms:W3CDTF">2015-09-15T01:24:02Z</dcterms:created>
  <dcterms:modified xsi:type="dcterms:W3CDTF">2020-03-26T07:31:06Z</dcterms:modified>
</cp:coreProperties>
</file>