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14" r:id="rId3"/>
    <p:sldMasterId id="2147483730" r:id="rId4"/>
    <p:sldMasterId id="2147483745" r:id="rId5"/>
  </p:sldMasterIdLst>
  <p:notesMasterIdLst>
    <p:notesMasterId r:id="rId96"/>
  </p:notesMasterIdLst>
  <p:sldIdLst>
    <p:sldId id="256" r:id="rId6"/>
    <p:sldId id="700" r:id="rId7"/>
    <p:sldId id="701" r:id="rId8"/>
    <p:sldId id="702" r:id="rId9"/>
    <p:sldId id="703" r:id="rId10"/>
    <p:sldId id="714" r:id="rId11"/>
    <p:sldId id="715" r:id="rId12"/>
    <p:sldId id="716" r:id="rId13"/>
    <p:sldId id="717" r:id="rId14"/>
    <p:sldId id="718" r:id="rId15"/>
    <p:sldId id="719" r:id="rId16"/>
    <p:sldId id="720" r:id="rId17"/>
    <p:sldId id="721" r:id="rId18"/>
    <p:sldId id="722" r:id="rId19"/>
    <p:sldId id="704" r:id="rId20"/>
    <p:sldId id="706" r:id="rId21"/>
    <p:sldId id="708" r:id="rId22"/>
    <p:sldId id="709" r:id="rId23"/>
    <p:sldId id="710" r:id="rId24"/>
    <p:sldId id="711" r:id="rId25"/>
    <p:sldId id="712" r:id="rId26"/>
    <p:sldId id="713" r:id="rId27"/>
    <p:sldId id="725" r:id="rId28"/>
    <p:sldId id="728" r:id="rId29"/>
    <p:sldId id="729" r:id="rId30"/>
    <p:sldId id="730" r:id="rId31"/>
    <p:sldId id="731" r:id="rId32"/>
    <p:sldId id="732" r:id="rId33"/>
    <p:sldId id="733" r:id="rId34"/>
    <p:sldId id="734" r:id="rId35"/>
    <p:sldId id="735" r:id="rId36"/>
    <p:sldId id="736" r:id="rId37"/>
    <p:sldId id="741" r:id="rId38"/>
    <p:sldId id="737" r:id="rId39"/>
    <p:sldId id="723" r:id="rId40"/>
    <p:sldId id="678" r:id="rId41"/>
    <p:sldId id="680" r:id="rId42"/>
    <p:sldId id="679" r:id="rId43"/>
    <p:sldId id="303" r:id="rId44"/>
    <p:sldId id="690" r:id="rId45"/>
    <p:sldId id="691" r:id="rId46"/>
    <p:sldId id="692" r:id="rId47"/>
    <p:sldId id="693" r:id="rId48"/>
    <p:sldId id="681" r:id="rId49"/>
    <p:sldId id="694" r:id="rId50"/>
    <p:sldId id="616" r:id="rId51"/>
    <p:sldId id="742" r:id="rId52"/>
    <p:sldId id="738" r:id="rId53"/>
    <p:sldId id="739" r:id="rId54"/>
    <p:sldId id="740" r:id="rId55"/>
    <p:sldId id="724" r:id="rId56"/>
    <p:sldId id="637" r:id="rId57"/>
    <p:sldId id="638" r:id="rId58"/>
    <p:sldId id="640" r:id="rId59"/>
    <p:sldId id="641" r:id="rId60"/>
    <p:sldId id="642" r:id="rId61"/>
    <p:sldId id="643" r:id="rId62"/>
    <p:sldId id="644" r:id="rId63"/>
    <p:sldId id="645" r:id="rId64"/>
    <p:sldId id="646" r:id="rId65"/>
    <p:sldId id="647" r:id="rId66"/>
    <p:sldId id="648" r:id="rId67"/>
    <p:sldId id="649" r:id="rId68"/>
    <p:sldId id="650" r:id="rId69"/>
    <p:sldId id="651" r:id="rId70"/>
    <p:sldId id="652" r:id="rId71"/>
    <p:sldId id="653" r:id="rId72"/>
    <p:sldId id="654" r:id="rId73"/>
    <p:sldId id="655" r:id="rId74"/>
    <p:sldId id="656" r:id="rId75"/>
    <p:sldId id="657" r:id="rId76"/>
    <p:sldId id="658" r:id="rId77"/>
    <p:sldId id="660" r:id="rId78"/>
    <p:sldId id="662" r:id="rId79"/>
    <p:sldId id="663" r:id="rId80"/>
    <p:sldId id="726" r:id="rId81"/>
    <p:sldId id="665" r:id="rId82"/>
    <p:sldId id="668" r:id="rId83"/>
    <p:sldId id="666" r:id="rId84"/>
    <p:sldId id="667" r:id="rId85"/>
    <p:sldId id="669" r:id="rId86"/>
    <p:sldId id="670" r:id="rId87"/>
    <p:sldId id="727" r:id="rId88"/>
    <p:sldId id="672" r:id="rId89"/>
    <p:sldId id="673" r:id="rId90"/>
    <p:sldId id="697" r:id="rId91"/>
    <p:sldId id="675" r:id="rId92"/>
    <p:sldId id="698" r:id="rId93"/>
    <p:sldId id="699" r:id="rId94"/>
    <p:sldId id="676"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DDDDDD"/>
    <a:srgbClr val="A2A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8" autoAdjust="0"/>
    <p:restoredTop sz="97912" autoAdjust="0"/>
  </p:normalViewPr>
  <p:slideViewPr>
    <p:cSldViewPr>
      <p:cViewPr varScale="1">
        <p:scale>
          <a:sx n="106" d="100"/>
          <a:sy n="106" d="100"/>
        </p:scale>
        <p:origin x="507"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7.wmf"/><Relationship Id="rId3" Type="http://schemas.openxmlformats.org/officeDocument/2006/relationships/image" Target="../media/image77.w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78.wmf"/><Relationship Id="rId7" Type="http://schemas.openxmlformats.org/officeDocument/2006/relationships/image" Target="../media/image90.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9.wmf"/><Relationship Id="rId5" Type="http://schemas.openxmlformats.org/officeDocument/2006/relationships/image" Target="../media/image80.wmf"/><Relationship Id="rId4" Type="http://schemas.openxmlformats.org/officeDocument/2006/relationships/image" Target="../media/image79.wmf"/><Relationship Id="rId9"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image" Target="../media/image122.wmf"/><Relationship Id="rId18" Type="http://schemas.openxmlformats.org/officeDocument/2006/relationships/image" Target="../media/image127.wmf"/><Relationship Id="rId3" Type="http://schemas.openxmlformats.org/officeDocument/2006/relationships/image" Target="../media/image112.wmf"/><Relationship Id="rId7" Type="http://schemas.openxmlformats.org/officeDocument/2006/relationships/image" Target="../media/image116.wmf"/><Relationship Id="rId12" Type="http://schemas.openxmlformats.org/officeDocument/2006/relationships/image" Target="../media/image121.wmf"/><Relationship Id="rId17" Type="http://schemas.openxmlformats.org/officeDocument/2006/relationships/image" Target="../media/image126.wmf"/><Relationship Id="rId2" Type="http://schemas.openxmlformats.org/officeDocument/2006/relationships/image" Target="../media/image111.wmf"/><Relationship Id="rId16" Type="http://schemas.openxmlformats.org/officeDocument/2006/relationships/image" Target="../media/image125.wmf"/><Relationship Id="rId1" Type="http://schemas.openxmlformats.org/officeDocument/2006/relationships/image" Target="../media/image110.wmf"/><Relationship Id="rId6" Type="http://schemas.openxmlformats.org/officeDocument/2006/relationships/image" Target="../media/image115.wmf"/><Relationship Id="rId11" Type="http://schemas.openxmlformats.org/officeDocument/2006/relationships/image" Target="../media/image120.wmf"/><Relationship Id="rId5" Type="http://schemas.openxmlformats.org/officeDocument/2006/relationships/image" Target="../media/image114.wmf"/><Relationship Id="rId15" Type="http://schemas.openxmlformats.org/officeDocument/2006/relationships/image" Target="../media/image124.wmf"/><Relationship Id="rId10" Type="http://schemas.openxmlformats.org/officeDocument/2006/relationships/image" Target="../media/image119.wmf"/><Relationship Id="rId4" Type="http://schemas.openxmlformats.org/officeDocument/2006/relationships/image" Target="../media/image113.wmf"/><Relationship Id="rId9" Type="http://schemas.openxmlformats.org/officeDocument/2006/relationships/image" Target="../media/image118.wmf"/><Relationship Id="rId1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2.wmf"/><Relationship Id="rId7" Type="http://schemas.openxmlformats.org/officeDocument/2006/relationships/image" Target="../media/image115.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4.wmf"/><Relationship Id="rId11" Type="http://schemas.openxmlformats.org/officeDocument/2006/relationships/image" Target="../media/image130.wmf"/><Relationship Id="rId5" Type="http://schemas.openxmlformats.org/officeDocument/2006/relationships/image" Target="../media/image129.wmf"/><Relationship Id="rId10" Type="http://schemas.openxmlformats.org/officeDocument/2006/relationships/image" Target="../media/image118.wmf"/><Relationship Id="rId4" Type="http://schemas.openxmlformats.org/officeDocument/2006/relationships/image" Target="../media/image128.wmf"/><Relationship Id="rId9" Type="http://schemas.openxmlformats.org/officeDocument/2006/relationships/image" Target="../media/image117.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image" Target="../media/image125.wmf"/><Relationship Id="rId3" Type="http://schemas.openxmlformats.org/officeDocument/2006/relationships/image" Target="../media/image112.wmf"/><Relationship Id="rId7" Type="http://schemas.openxmlformats.org/officeDocument/2006/relationships/image" Target="../media/image114.wmf"/><Relationship Id="rId12" Type="http://schemas.openxmlformats.org/officeDocument/2006/relationships/image" Target="../media/image12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31.wmf"/><Relationship Id="rId11" Type="http://schemas.openxmlformats.org/officeDocument/2006/relationships/image" Target="../media/image118.wmf"/><Relationship Id="rId5" Type="http://schemas.openxmlformats.org/officeDocument/2006/relationships/image" Target="../media/image119.wmf"/><Relationship Id="rId15" Type="http://schemas.openxmlformats.org/officeDocument/2006/relationships/image" Target="../media/image132.wmf"/><Relationship Id="rId10" Type="http://schemas.openxmlformats.org/officeDocument/2006/relationships/image" Target="../media/image117.wmf"/><Relationship Id="rId4" Type="http://schemas.openxmlformats.org/officeDocument/2006/relationships/image" Target="../media/image113.wmf"/><Relationship Id="rId9" Type="http://schemas.openxmlformats.org/officeDocument/2006/relationships/image" Target="../media/image116.wmf"/><Relationship Id="rId14" Type="http://schemas.openxmlformats.org/officeDocument/2006/relationships/image" Target="../media/image127.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35.wmf"/><Relationship Id="rId7" Type="http://schemas.openxmlformats.org/officeDocument/2006/relationships/image" Target="../media/image139.wmf"/><Relationship Id="rId12" Type="http://schemas.openxmlformats.org/officeDocument/2006/relationships/image" Target="../media/image141.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0.wmf"/><Relationship Id="rId5" Type="http://schemas.openxmlformats.org/officeDocument/2006/relationships/image" Target="../media/image137.wmf"/><Relationship Id="rId10" Type="http://schemas.openxmlformats.org/officeDocument/2006/relationships/image" Target="../media/image112.wmf"/><Relationship Id="rId4" Type="http://schemas.openxmlformats.org/officeDocument/2006/relationships/image" Target="../media/image136.wmf"/><Relationship Id="rId9"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10" Type="http://schemas.openxmlformats.org/officeDocument/2006/relationships/image" Target="../media/image151.wmf"/><Relationship Id="rId4" Type="http://schemas.openxmlformats.org/officeDocument/2006/relationships/image" Target="../media/image145.wmf"/><Relationship Id="rId9"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3.wmf"/><Relationship Id="rId7" Type="http://schemas.openxmlformats.org/officeDocument/2006/relationships/image" Target="../media/image207.e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e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9" Type="http://schemas.openxmlformats.org/officeDocument/2006/relationships/image" Target="../media/image23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0.wmf"/><Relationship Id="rId5" Type="http://schemas.openxmlformats.org/officeDocument/2006/relationships/image" Target="../media/image234.wmf"/><Relationship Id="rId4"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 Id="rId5" Type="http://schemas.openxmlformats.org/officeDocument/2006/relationships/image" Target="../media/image239.wmf"/><Relationship Id="rId4" Type="http://schemas.openxmlformats.org/officeDocument/2006/relationships/image" Target="../media/image23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4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44.wmf"/><Relationship Id="rId7" Type="http://schemas.openxmlformats.org/officeDocument/2006/relationships/image" Target="../media/image248.wmf"/><Relationship Id="rId2" Type="http://schemas.openxmlformats.org/officeDocument/2006/relationships/image" Target="../media/image216.wmf"/><Relationship Id="rId1" Type="http://schemas.openxmlformats.org/officeDocument/2006/relationships/image" Target="../media/image243.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1.wmf"/><Relationship Id="rId7" Type="http://schemas.openxmlformats.org/officeDocument/2006/relationships/image" Target="../media/image255.w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1.wmf"/><Relationship Id="rId6" Type="http://schemas.openxmlformats.org/officeDocument/2006/relationships/image" Target="../media/image230.wmf"/><Relationship Id="rId5" Type="http://schemas.openxmlformats.org/officeDocument/2006/relationships/image" Target="../media/image259.wmf"/><Relationship Id="rId4" Type="http://schemas.openxmlformats.org/officeDocument/2006/relationships/image" Target="../media/image258.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61.wmf"/><Relationship Id="rId1" Type="http://schemas.openxmlformats.org/officeDocument/2006/relationships/image" Target="../media/image26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5" Type="http://schemas.openxmlformats.org/officeDocument/2006/relationships/image" Target="../media/image266.wmf"/><Relationship Id="rId4" Type="http://schemas.openxmlformats.org/officeDocument/2006/relationships/image" Target="../media/image265.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9.wmf"/><Relationship Id="rId7" Type="http://schemas.openxmlformats.org/officeDocument/2006/relationships/image" Target="../media/image273.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5" Type="http://schemas.openxmlformats.org/officeDocument/2006/relationships/image" Target="../media/image271.wmf"/><Relationship Id="rId10" Type="http://schemas.openxmlformats.org/officeDocument/2006/relationships/image" Target="../media/image276.wmf"/><Relationship Id="rId4" Type="http://schemas.openxmlformats.org/officeDocument/2006/relationships/image" Target="../media/image270.wmf"/><Relationship Id="rId9" Type="http://schemas.openxmlformats.org/officeDocument/2006/relationships/image" Target="../media/image27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4.wmf"/><Relationship Id="rId1" Type="http://schemas.openxmlformats.org/officeDocument/2006/relationships/image" Target="../media/image273.wmf"/><Relationship Id="rId6" Type="http://schemas.openxmlformats.org/officeDocument/2006/relationships/image" Target="../media/image280.wmf"/><Relationship Id="rId5" Type="http://schemas.openxmlformats.org/officeDocument/2006/relationships/image" Target="../media/image279.emf"/><Relationship Id="rId4" Type="http://schemas.openxmlformats.org/officeDocument/2006/relationships/image" Target="../media/image27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84.wmf"/><Relationship Id="rId7" Type="http://schemas.openxmlformats.org/officeDocument/2006/relationships/image" Target="../media/image288.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5.wmf"/><Relationship Id="rId7" Type="http://schemas.openxmlformats.org/officeDocument/2006/relationships/image" Target="../media/image296.wmf"/><Relationship Id="rId2" Type="http://schemas.openxmlformats.org/officeDocument/2006/relationships/image" Target="../media/image292.wmf"/><Relationship Id="rId1" Type="http://schemas.openxmlformats.org/officeDocument/2006/relationships/image" Target="../media/image282.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B76DA-BD1B-4BE1-8EEF-83EC51F63F77}" type="datetimeFigureOut">
              <a:rPr lang="zh-CN" altLang="en-US" smtClean="0"/>
              <a:t>2020/4/7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F9109-9473-414C-B3CF-7F8C286F7241}" type="slidenum">
              <a:rPr lang="zh-CN" altLang="en-US" smtClean="0"/>
              <a:t>‹#›</a:t>
            </a:fld>
            <a:endParaRPr lang="zh-CN" altLang="en-US"/>
          </a:p>
        </p:txBody>
      </p:sp>
    </p:spTree>
    <p:extLst>
      <p:ext uri="{BB962C8B-B14F-4D97-AF65-F5344CB8AC3E}">
        <p14:creationId xmlns:p14="http://schemas.microsoft.com/office/powerpoint/2010/main" val="39823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Rot="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a:t>公式解释一下</a:t>
            </a:r>
          </a:p>
        </p:txBody>
      </p:sp>
    </p:spTree>
    <p:extLst>
      <p:ext uri="{BB962C8B-B14F-4D97-AF65-F5344CB8AC3E}">
        <p14:creationId xmlns:p14="http://schemas.microsoft.com/office/powerpoint/2010/main" val="1116091282"/>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Rot="1" noChangeArrowheads="1"/>
          </p:cNvSpPr>
          <p:nvPr>
            <p:ph type="body" idx="1"/>
          </p:nvPr>
        </p:nvSpPr>
        <p:spPr/>
        <p:txBody>
          <a:bodyPr/>
          <a:lstStyle/>
          <a:p>
            <a:r>
              <a:rPr lang="zh-CN" altLang="en-US"/>
              <a:t>解释前向计算与反向回朔的过程</a:t>
            </a:r>
            <a:endParaRPr lang="en-US"/>
          </a:p>
        </p:txBody>
      </p:sp>
    </p:spTree>
    <p:extLst>
      <p:ext uri="{BB962C8B-B14F-4D97-AF65-F5344CB8AC3E}">
        <p14:creationId xmlns:p14="http://schemas.microsoft.com/office/powerpoint/2010/main" val="188744376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Rot="1" noChangeArrowheads="1"/>
          </p:cNvSpPr>
          <p:nvPr>
            <p:ph type="body" idx="1"/>
          </p:nvPr>
        </p:nvSpPr>
        <p:spPr/>
        <p:txBody>
          <a:bodyPr/>
          <a:lstStyle/>
          <a:p>
            <a:r>
              <a:rPr lang="zh-CN" altLang="en-US"/>
              <a:t>解释前向计算与反向回朔的过程</a:t>
            </a:r>
            <a:endParaRPr lang="en-US"/>
          </a:p>
        </p:txBody>
      </p:sp>
    </p:spTree>
    <p:extLst>
      <p:ext uri="{BB962C8B-B14F-4D97-AF65-F5344CB8AC3E}">
        <p14:creationId xmlns:p14="http://schemas.microsoft.com/office/powerpoint/2010/main" val="17370814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p:sp>
      <p:sp>
        <p:nvSpPr>
          <p:cNvPr id="46083" name="Rectangle 3"/>
          <p:cNvSpPr>
            <a:spLocks noGrp="1" noRot="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a:t>还可以参考25叶的土</a:t>
            </a:r>
          </a:p>
        </p:txBody>
      </p:sp>
    </p:spTree>
    <p:extLst>
      <p:ext uri="{BB962C8B-B14F-4D97-AF65-F5344CB8AC3E}">
        <p14:creationId xmlns:p14="http://schemas.microsoft.com/office/powerpoint/2010/main" val="1280697607"/>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Rot="1" noChangeArrowheads="1"/>
          </p:cNvSpPr>
          <p:nvPr>
            <p:ph type="body" idx="1"/>
          </p:nvPr>
        </p:nvSpPr>
        <p:spPr/>
        <p:txBody>
          <a:bodyPr/>
          <a:lstStyle/>
          <a:p>
            <a:r>
              <a:rPr lang="zh-CN" altLang="en-US"/>
              <a:t>需要推导</a:t>
            </a:r>
          </a:p>
        </p:txBody>
      </p:sp>
    </p:spTree>
    <p:extLst>
      <p:ext uri="{BB962C8B-B14F-4D97-AF65-F5344CB8AC3E}">
        <p14:creationId xmlns:p14="http://schemas.microsoft.com/office/powerpoint/2010/main" val="1310428758"/>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p:sp>
      <p:sp>
        <p:nvSpPr>
          <p:cNvPr id="29699" name="Rectangle 3"/>
          <p:cNvSpPr>
            <a:spLocks noGrp="1" noRot="1" noChangeArrowheads="1"/>
          </p:cNvSpPr>
          <p:nvPr>
            <p:ph type="body" idx="1"/>
          </p:nvPr>
        </p:nvSpPr>
        <p:spPr/>
        <p:txBody>
          <a:bodyPr/>
          <a:lstStyle/>
          <a:p>
            <a:r>
              <a:rPr lang="en-US" altLang="zh-CN"/>
              <a:t>f(delta,deltan)</a:t>
            </a:r>
            <a:r>
              <a:rPr lang="zh-CN" altLang="en-US"/>
              <a:t>是一个高斯积分，大小只与</a:t>
            </a:r>
            <a:r>
              <a:rPr lang="en-US" altLang="zh-CN"/>
              <a:t>delta</a:t>
            </a:r>
            <a:r>
              <a:rPr lang="zh-CN" altLang="en-US"/>
              <a:t>和</a:t>
            </a:r>
            <a:r>
              <a:rPr lang="en-US" altLang="zh-CN"/>
              <a:t>deltan</a:t>
            </a:r>
            <a:r>
              <a:rPr lang="zh-CN" altLang="en-US"/>
              <a:t>有关，与</a:t>
            </a:r>
            <a:r>
              <a:rPr lang="en-US" altLang="zh-CN"/>
              <a:t>x</a:t>
            </a:r>
            <a:r>
              <a:rPr lang="zh-CN" altLang="en-US"/>
              <a:t>无关</a:t>
            </a:r>
          </a:p>
        </p:txBody>
      </p:sp>
    </p:spTree>
    <p:extLst>
      <p:ext uri="{BB962C8B-B14F-4D97-AF65-F5344CB8AC3E}">
        <p14:creationId xmlns:p14="http://schemas.microsoft.com/office/powerpoint/2010/main" val="307833292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p:sp>
      <p:sp>
        <p:nvSpPr>
          <p:cNvPr id="22531" name="Rectangle 3"/>
          <p:cNvSpPr>
            <a:spLocks noGrp="1" noRot="1" noChangeArrowheads="1"/>
          </p:cNvSpPr>
          <p:nvPr>
            <p:ph type="body" idx="1"/>
          </p:nvPr>
        </p:nvSpPr>
        <p:spPr/>
        <p:txBody>
          <a:bodyPr/>
          <a:lstStyle/>
          <a:p>
            <a:r>
              <a:rPr lang="zh-CN" altLang="en-US"/>
              <a:t>用</a:t>
            </a:r>
            <a:r>
              <a:rPr lang="en-US"/>
              <a:t>GMM</a:t>
            </a:r>
            <a:r>
              <a:rPr lang="zh-CN" altLang="en-US"/>
              <a:t>的导数来演示梯度下降的复杂性</a:t>
            </a:r>
          </a:p>
        </p:txBody>
      </p:sp>
    </p:spTree>
    <p:extLst>
      <p:ext uri="{BB962C8B-B14F-4D97-AF65-F5344CB8AC3E}">
        <p14:creationId xmlns:p14="http://schemas.microsoft.com/office/powerpoint/2010/main" val="101362359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p:sp>
      <p:sp>
        <p:nvSpPr>
          <p:cNvPr id="11267" name="Rectangle 3"/>
          <p:cNvSpPr>
            <a:spLocks noGrp="1" noRot="1" noChangeArrowheads="1"/>
          </p:cNvSpPr>
          <p:nvPr>
            <p:ph type="body" idx="1"/>
          </p:nvPr>
        </p:nvSpPr>
        <p:spPr/>
        <p:txBody>
          <a:bodyPr/>
          <a:lstStyle/>
          <a:p>
            <a:r>
              <a:rPr lang="en-US"/>
              <a:t>M</a:t>
            </a:r>
            <a:r>
              <a:rPr lang="zh-CN" altLang="en-US"/>
              <a:t>步并一定要找到最优解，新的</a:t>
            </a:r>
            <a:r>
              <a:rPr lang="en-US"/>
              <a:t>Q</a:t>
            </a:r>
            <a:r>
              <a:rPr lang="zh-CN" altLang="en-US"/>
              <a:t>能够比原来的大就可以，称为“广义期望最大算法”</a:t>
            </a:r>
          </a:p>
        </p:txBody>
      </p:sp>
    </p:spTree>
    <p:extLst>
      <p:ext uri="{BB962C8B-B14F-4D97-AF65-F5344CB8AC3E}">
        <p14:creationId xmlns:p14="http://schemas.microsoft.com/office/powerpoint/2010/main" val="368468862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Rot="1" noChangeArrowheads="1"/>
          </p:cNvSpPr>
          <p:nvPr>
            <p:ph type="body" idx="1"/>
          </p:nvPr>
        </p:nvSpPr>
        <p:spPr/>
        <p:txBody>
          <a:bodyPr/>
          <a:lstStyle/>
          <a:p>
            <a:r>
              <a:rPr lang="en-US" altLang="zh-CN"/>
              <a:t>M</a:t>
            </a:r>
            <a:r>
              <a:rPr lang="zh-CN" altLang="en-US"/>
              <a:t>步并一定要找到最优解，新的</a:t>
            </a:r>
            <a:r>
              <a:rPr lang="en-US" altLang="zh-CN"/>
              <a:t>Q</a:t>
            </a:r>
            <a:r>
              <a:rPr lang="zh-CN" altLang="en-US"/>
              <a:t>能够比原来的大就可以，称为“广义期望最大算法”</a:t>
            </a:r>
          </a:p>
        </p:txBody>
      </p:sp>
    </p:spTree>
    <p:extLst>
      <p:ext uri="{BB962C8B-B14F-4D97-AF65-F5344CB8AC3E}">
        <p14:creationId xmlns:p14="http://schemas.microsoft.com/office/powerpoint/2010/main" val="1098701303"/>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Rot="1" noChangeArrowheads="1"/>
          </p:cNvSpPr>
          <p:nvPr>
            <p:ph type="body" idx="1"/>
          </p:nvPr>
        </p:nvSpPr>
        <p:spPr/>
        <p:txBody>
          <a:bodyPr/>
          <a:lstStyle/>
          <a:p>
            <a:r>
              <a:rPr lang="en-US" altLang="zh-CN"/>
              <a:t>M</a:t>
            </a:r>
            <a:r>
              <a:rPr lang="zh-CN" altLang="en-US"/>
              <a:t>步并一定要找到最优解，新的</a:t>
            </a:r>
            <a:r>
              <a:rPr lang="en-US" altLang="zh-CN"/>
              <a:t>Q</a:t>
            </a:r>
            <a:r>
              <a:rPr lang="zh-CN" altLang="en-US"/>
              <a:t>能够比原来的大就可以，称为“广义期望最大算法”</a:t>
            </a:r>
          </a:p>
        </p:txBody>
      </p:sp>
    </p:spTree>
    <p:extLst>
      <p:ext uri="{BB962C8B-B14F-4D97-AF65-F5344CB8AC3E}">
        <p14:creationId xmlns:p14="http://schemas.microsoft.com/office/powerpoint/2010/main" val="3521082575"/>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p:sp>
      <p:sp>
        <p:nvSpPr>
          <p:cNvPr id="48131" name="Rectangle 3"/>
          <p:cNvSpPr>
            <a:spLocks noGrp="1" noRot="1" noChangeArrowheads="1"/>
          </p:cNvSpPr>
          <p:nvPr>
            <p:ph type="body" idx="1"/>
          </p:nvPr>
        </p:nvSpPr>
        <p:spPr/>
        <p:txBody>
          <a:bodyPr/>
          <a:lstStyle/>
          <a:p>
            <a:r>
              <a:rPr lang="zh-CN" altLang="en-US"/>
              <a:t>举例说明观察到一个观察序列，可能的状态转移序列，以及每个可能序列输出这个观察序列的概率。</a:t>
            </a:r>
          </a:p>
        </p:txBody>
      </p:sp>
    </p:spTree>
    <p:extLst>
      <p:ext uri="{BB962C8B-B14F-4D97-AF65-F5344CB8AC3E}">
        <p14:creationId xmlns:p14="http://schemas.microsoft.com/office/powerpoint/2010/main" val="139733395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848600" cy="1927225"/>
          </a:xfrm>
        </p:spPr>
        <p:txBody>
          <a:bodyPr anchor="b">
            <a:noAutofit/>
          </a:bodyPr>
          <a:lstStyle>
            <a:lvl1pPr>
              <a:defRPr sz="5400" cap="all" baseline="0"/>
            </a:lvl1pPr>
          </a:lstStyle>
          <a:p>
            <a:r>
              <a:rPr lang="en-US" altLang="zh-CN" dirty="0"/>
              <a:t>Click to edit Master title style</a:t>
            </a:r>
            <a:endParaRPr lang="en-US" dirty="0"/>
          </a:p>
        </p:txBody>
      </p:sp>
      <p:sp>
        <p:nvSpPr>
          <p:cNvPr id="3" name="Subtitle 2"/>
          <p:cNvSpPr>
            <a:spLocks noGrp="1"/>
          </p:cNvSpPr>
          <p:nvPr>
            <p:ph type="subTitle" idx="1"/>
          </p:nvPr>
        </p:nvSpPr>
        <p:spPr>
          <a:xfrm>
            <a:off x="685800" y="2636912"/>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2020/4/7</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lvl1pPr>
              <a:defRPr>
                <a:latin typeface="宋体" pitchFamily="2" charset="-122"/>
                <a:ea typeface="宋体" pitchFamily="2" charset="-122"/>
              </a:defRPr>
            </a:lvl1pPr>
          </a:lstStyle>
          <a:p>
            <a:r>
              <a:rPr lang="zh-CN" altLang="en-US" dirty="0">
                <a:latin typeface="宋体" pitchFamily="2" charset="-122"/>
                <a:ea typeface="宋体" pitchFamily="2" charset="-122"/>
              </a:rPr>
              <a:t>模式识别</a:t>
            </a:r>
            <a:endParaRPr lang="zh-CN" altLang="en-US" dirty="0"/>
          </a:p>
        </p:txBody>
      </p:sp>
      <p:cxnSp>
        <p:nvCxnSpPr>
          <p:cNvPr id="8" name="Straight Connector 7"/>
          <p:cNvCxnSpPr/>
          <p:nvPr/>
        </p:nvCxnSpPr>
        <p:spPr>
          <a:xfrm>
            <a:off x="685800" y="256490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ubtitle 2"/>
          <p:cNvSpPr txBox="1">
            <a:spLocks/>
          </p:cNvSpPr>
          <p:nvPr userDrawn="1"/>
        </p:nvSpPr>
        <p:spPr>
          <a:xfrm>
            <a:off x="2486" y="-27384"/>
            <a:ext cx="4569514" cy="8367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dist"/>
            <a:r>
              <a:rPr lang="zh-CN" altLang="en-US" sz="1800" b="1" dirty="0">
                <a:solidFill>
                  <a:schemeClr val="tx1">
                    <a:lumMod val="65000"/>
                    <a:lumOff val="35000"/>
                  </a:schemeClr>
                </a:solidFill>
                <a:latin typeface="黑体" pitchFamily="2" charset="-122"/>
                <a:ea typeface="黑体" pitchFamily="2" charset="-122"/>
              </a:rPr>
              <a:t>工业和信息化部“十二五”规划教材</a:t>
            </a:r>
            <a:endParaRPr lang="en-US" altLang="zh-CN" sz="1800" b="1" dirty="0">
              <a:solidFill>
                <a:schemeClr val="tx1">
                  <a:lumMod val="65000"/>
                  <a:lumOff val="35000"/>
                </a:schemeClr>
              </a:solidFill>
              <a:latin typeface="黑体" pitchFamily="2" charset="-122"/>
              <a:ea typeface="黑体" pitchFamily="2" charset="-122"/>
            </a:endParaRPr>
          </a:p>
          <a:p>
            <a:pPr algn="dist"/>
            <a:r>
              <a:rPr lang="zh-CN" altLang="en-US" sz="1800" b="1" dirty="0">
                <a:solidFill>
                  <a:schemeClr val="tx1">
                    <a:lumMod val="65000"/>
                    <a:lumOff val="35000"/>
                  </a:schemeClr>
                </a:solidFill>
                <a:latin typeface="黑体" pitchFamily="2" charset="-122"/>
                <a:ea typeface="黑体" pitchFamily="2" charset="-122"/>
              </a:rPr>
              <a:t>“十二五”国家重点图书出版规划项目</a:t>
            </a:r>
          </a:p>
        </p:txBody>
      </p:sp>
      <p:sp>
        <p:nvSpPr>
          <p:cNvPr id="10" name="Rectangle 9"/>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ISBN 978-7-5603-4763-9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7" name="Rectangle 6"/>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412875"/>
            <a:ext cx="8713788" cy="25511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250825" y="4116388"/>
            <a:ext cx="8713788" cy="2552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00412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A6DA33E-23C5-4880-AD27-DE0BCCCC6251}" type="slidenum">
              <a:rPr lang="zh-CN" altLang="en-US"/>
              <a:pPr/>
              <a:t>‹#›</a:t>
            </a:fld>
            <a:endParaRPr lang="en-US"/>
          </a:p>
        </p:txBody>
      </p:sp>
    </p:spTree>
    <p:extLst>
      <p:ext uri="{BB962C8B-B14F-4D97-AF65-F5344CB8AC3E}">
        <p14:creationId xmlns:p14="http://schemas.microsoft.com/office/powerpoint/2010/main" val="2694555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D996E16C-1130-4A31-AEA5-3A2AC0485BA5}" type="slidenum">
              <a:rPr lang="zh-CN" altLang="en-US"/>
              <a:pPr/>
              <a:t>‹#›</a:t>
            </a:fld>
            <a:endParaRPr lang="en-US"/>
          </a:p>
        </p:txBody>
      </p:sp>
    </p:spTree>
    <p:extLst>
      <p:ext uri="{BB962C8B-B14F-4D97-AF65-F5344CB8AC3E}">
        <p14:creationId xmlns:p14="http://schemas.microsoft.com/office/powerpoint/2010/main" val="191252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181792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69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875277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250804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73548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90600"/>
          </a:xfrm>
        </p:spPr>
        <p:txBody>
          <a:bodyPr>
            <a:normAutofit/>
          </a:bodyPr>
          <a:lstStyle>
            <a:lvl1pPr>
              <a:defRPr sz="3600" baseline="0">
                <a:solidFill>
                  <a:schemeClr val="tx1"/>
                </a:solidFill>
                <a:latin typeface="+mj-lt"/>
                <a:ea typeface="黑体" pitchFamily="2" charset="-122"/>
              </a:defRPr>
            </a:lvl1pPr>
          </a:lstStyle>
          <a:p>
            <a:r>
              <a:rPr lang="en-US" altLang="zh-CN" dirty="0"/>
              <a:t>Click to edit Master title style</a:t>
            </a:r>
            <a:endParaRPr lang="en-US" dirty="0"/>
          </a:p>
        </p:txBody>
      </p:sp>
      <p:sp>
        <p:nvSpPr>
          <p:cNvPr id="3" name="Content Placeholder 2"/>
          <p:cNvSpPr>
            <a:spLocks noGrp="1"/>
          </p:cNvSpPr>
          <p:nvPr>
            <p:ph idx="1" hasCustomPrompt="1"/>
          </p:nvPr>
        </p:nvSpPr>
        <p:spPr/>
        <p:txBody>
          <a:bodyPr/>
          <a:lstStyle>
            <a:lvl1pPr marL="182880" indent="-182880">
              <a:buClr>
                <a:srgbClr val="002060"/>
              </a:buClr>
              <a:buSzPct val="80000"/>
              <a:buFont typeface="Wingdings" pitchFamily="2" charset="2"/>
              <a:buChar char="p"/>
              <a:defRPr sz="2800">
                <a:latin typeface="+mj-lt"/>
                <a:ea typeface="微软雅黑" pitchFamily="34" charset="-122"/>
              </a:defRPr>
            </a:lvl1pPr>
            <a:lvl2pPr marL="457200" indent="-182880">
              <a:buClr>
                <a:srgbClr val="002060"/>
              </a:buClr>
              <a:buSzPct val="80000"/>
              <a:buFont typeface="Wingdings" pitchFamily="2" charset="2"/>
              <a:buChar char="Ø"/>
              <a:defRPr sz="2400">
                <a:latin typeface="+mj-lt"/>
                <a:ea typeface="微软雅黑" pitchFamily="34" charset="-122"/>
              </a:defRPr>
            </a:lvl2pPr>
            <a:lvl3pPr marL="731520" indent="-182880">
              <a:buClr>
                <a:srgbClr val="002060"/>
              </a:buClr>
              <a:buFont typeface="Arial" pitchFamily="34" charset="0"/>
              <a:buChar char="•"/>
              <a:defRPr sz="2000">
                <a:latin typeface="+mj-lt"/>
                <a:ea typeface="微软雅黑" pitchFamily="34" charset="-122"/>
              </a:defRPr>
            </a:lvl3pPr>
            <a:lvl4pPr>
              <a:buClr>
                <a:srgbClr val="002060"/>
              </a:buClr>
              <a:defRPr sz="1800">
                <a:latin typeface="+mj-lt"/>
                <a:ea typeface="微软雅黑" pitchFamily="34" charset="-122"/>
              </a:defRPr>
            </a:lvl4pPr>
            <a:lvl5pPr>
              <a:defRPr sz="1600">
                <a:latin typeface="+mj-lt"/>
                <a:ea typeface="微软雅黑" pitchFamily="34" charset="-122"/>
              </a:defRPr>
            </a:lvl5pPr>
          </a:lstStyle>
          <a:p>
            <a:pPr lvl="0"/>
            <a:r>
              <a:rPr lang="en-US" altLang="zh-CN" dirty="0"/>
              <a:t>  Click to edit Master text styles</a:t>
            </a:r>
          </a:p>
          <a:p>
            <a:pPr lvl="1"/>
            <a:r>
              <a:rPr lang="en-US" altLang="zh-CN" dirty="0"/>
              <a:t> Second level</a:t>
            </a:r>
          </a:p>
          <a:p>
            <a:pPr lvl="2"/>
            <a:r>
              <a:rPr lang="en-US" altLang="zh-CN" dirty="0"/>
              <a:t> Third level</a:t>
            </a:r>
          </a:p>
          <a:p>
            <a:pPr lvl="3"/>
            <a:r>
              <a:rPr lang="en-US" altLang="zh-CN" dirty="0"/>
              <a:t> Fourth level</a:t>
            </a:r>
          </a:p>
          <a:p>
            <a:pPr lvl="4"/>
            <a:r>
              <a:rPr lang="en-US" altLang="zh-CN" dirty="0"/>
              <a:t> 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0"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
        <p:nvSpPr>
          <p:cNvPr id="9" name="Rectangle 8"/>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ISBN 978-7-5603-4763-9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01553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98154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232219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1488304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249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46268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2A34F8E-006D-40C2-A9ED-77321FF15BB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23684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BED73A-938D-4857-9B62-3A601D9951B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472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817A673-50B8-453E-944B-58C5CAD11A5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05398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DB769F0-181C-490F-AC4C-264E447C722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4480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B3973FC0-AC9B-4E39-A686-051B8CD6B7C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416083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F496A8EA-0E59-4803-BB8E-3A6A063464F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94161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32C4337B-AEAF-4B37-AFF9-9A7063E6F2D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639303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82C7971-CED1-4112-AA01-7F3AE80898D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88800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3067266-A746-4EFC-AD52-13D808A0E2A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28677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AC5A3D5-5FB7-457D-817B-4366AE4F1D5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46136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5E05B58-2DFA-42BA-B69C-CB9860B8390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23795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385DF14C-AC6F-4958-B667-2F7DFC30FFE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51089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94831DC-8802-43CA-9DC9-CBC15974A6C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91897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22B8F1E-97EA-49A1-94FF-C2F06998582C}"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4577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黑体" pitchFamily="2" charset="-122"/>
                <a:cs typeface="Times New Roman" pitchFamily="18" charset="0"/>
              </a:defRPr>
            </a:lvl1pPr>
          </a:lstStyle>
          <a:p>
            <a:r>
              <a:rPr lang="en-US" altLang="zh-CN" dirty="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2020/4/7</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2">
                  <a:lumMod val="20000"/>
                  <a:lumOff val="80000"/>
                </a:schemeClr>
              </a:solidFill>
              <a:effectLst>
                <a:innerShdw blurRad="69850" dist="43180" dir="5400000">
                  <a:srgbClr val="000000">
                    <a:alpha val="65000"/>
                  </a:srgbClr>
                </a:innerShdw>
              </a:effectLst>
            </a:endParaRPr>
          </a:p>
        </p:txBody>
      </p:sp>
      <p:sp>
        <p:nvSpPr>
          <p:cNvPr id="9" name="Rectangle 8"/>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C76E17CD-4895-4FB3-AFC8-3A92021EA3A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501328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D694AFD-E260-446D-AF8B-344FD666D31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61387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1B452E0-F289-496B-90F4-081C22E643C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3461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7F024F9-B897-416D-8001-3A4FF14C78B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784474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91A0E26-C79C-4AD9-95AD-AC379B43ED0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19304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BA9BF8D2-9C27-4AF5-9B85-3B4EC2F2F16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61452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C2EEEA11-F4EB-4CB5-8413-214F40A6B80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06285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A3AEABB-39AF-42F7-B3D9-6A378AB86D4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380037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A7C0193-343D-467A-A9D9-5A22025B6CC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571041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560E1AE-D59B-4B0A-A318-B4DFD3D69C8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2988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宋体" pitchFamily="2" charset="-122"/>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1"/>
                </a:solidFill>
                <a:latin typeface="+mj-lt"/>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1"/>
                </a:solidFill>
                <a:latin typeface="+mj-lt"/>
                <a:ea typeface="宋体" pitchFamily="2"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Date Placeholder 6"/>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endParaRPr>
          </a:p>
        </p:txBody>
      </p:sp>
      <p:sp>
        <p:nvSpPr>
          <p:cNvPr id="13" name="Rectangle 12"/>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B1FF049-23B4-4DA0-8234-81CCF206581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34627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FE1C014-3F7A-446E-8A30-DFBA9668EFE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205386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185EE4F-34CD-45A1-BF70-D63F378354F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183601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51EC071-EDED-40A0-B2F2-CCD1F27866E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308255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60436D54-D956-46BF-B8F5-9233EE68618C}"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6668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D694AFD-E260-446D-AF8B-344FD666D31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643968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1B452E0-F289-496B-90F4-081C22E643C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754162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7F024F9-B897-416D-8001-3A4FF14C78B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789918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91A0E26-C79C-4AD9-95AD-AC379B43ED0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147195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BA9BF8D2-9C27-4AF5-9B85-3B4EC2F2F16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018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6" name="Rectangle 5"/>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C2EEEA11-F4EB-4CB5-8413-214F40A6B80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20210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A3AEABB-39AF-42F7-B3D9-6A378AB86D4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67675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A7C0193-343D-467A-A9D9-5A22025B6CC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941429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560E1AE-D59B-4B0A-A318-B4DFD3D69C8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821863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B1FF049-23B4-4DA0-8234-81CCF206581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76243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FE1C014-3F7A-446E-8A30-DFBA9668EFE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995549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185EE4F-34CD-45A1-BF70-D63F378354F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759144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51EC071-EDED-40A0-B2F2-CCD1F27866E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505314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60436D54-D956-46BF-B8F5-9233EE68618C}"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51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5" name="Rectangle 4"/>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theme" Target="../theme/theme5.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5717A-F73B-4EC6-A425-4C73955FDB08}" type="datetimeFigureOut">
              <a:rPr lang="zh-CN" altLang="en-US" smtClean="0"/>
              <a:t>2020/4/7</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r>
              <a:rPr lang="zh-CN" altLang="en-US" dirty="0"/>
              <a:t>模式识别</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11" r:id="rId12"/>
    <p:sldLayoutId id="2147483712" r:id="rId13"/>
    <p:sldLayoutId id="2147483713" r:id="rId14"/>
  </p:sldLayoutIdLst>
  <p:txStyles>
    <p:title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96C4-D820-4CF2-AA2F-B0EAC74A149D}" type="datetimeFigureOut">
              <a:rPr lang="zh-CN" altLang="en-US" smtClean="0"/>
              <a:t>2020/4/7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4149744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buFont typeface="Arial" panose="020B0604020202020204" pitchFamily="34" charset="0"/>
              <a:buNone/>
            </a:pPr>
            <a:fld id="{19927564-ED3D-4601-9A29-4B8F5EF71311}" type="slidenum">
              <a:rPr lang="zh-CN" altLang="en-US" smtClean="0">
                <a:solidFill>
                  <a:srgbClr val="000000"/>
                </a:solidFill>
              </a:rPr>
              <a:pPr fontAlgn="base">
                <a:spcBef>
                  <a:spcPct val="0"/>
                </a:spcBef>
                <a:spcAft>
                  <a:spcPct val="0"/>
                </a:spcAft>
                <a:buFont typeface="Arial" panose="020B0604020202020204" pitchFamily="34" charset="0"/>
                <a:buNone/>
              </a:pPr>
              <a:t>‹#›</a:t>
            </a:fld>
            <a:endParaRPr lang="en-US" altLang="zh-CN">
              <a:solidFill>
                <a:srgbClr val="000000"/>
              </a:solidFill>
            </a:endParaRPr>
          </a:p>
        </p:txBody>
      </p:sp>
      <p:sp>
        <p:nvSpPr>
          <p:cNvPr id="1031" name="Rectangle 7"/>
          <p:cNvSpPr>
            <a:spLocks noChangeArrowheads="1"/>
          </p:cNvSpPr>
          <p:nvPr userDrawn="1"/>
        </p:nvSpPr>
        <p:spPr bwMode="auto">
          <a:xfrm>
            <a:off x="0" y="0"/>
            <a:ext cx="9144000" cy="260350"/>
          </a:xfrm>
          <a:prstGeom prst="rect">
            <a:avLst/>
          </a:prstGeom>
          <a:gradFill rotWithShape="1">
            <a:gsLst>
              <a:gs pos="0">
                <a:srgbClr val="0000FF">
                  <a:gamma/>
                  <a:shade val="46275"/>
                  <a:invGamma/>
                </a:srgbClr>
              </a:gs>
              <a:gs pos="100000">
                <a:srgbClr val="0000FF"/>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1032" name="Text Box 8"/>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Arial" panose="020B0604020202020204" pitchFamily="34" charset="0"/>
              <a:buNone/>
            </a:pPr>
            <a:r>
              <a:rPr lang="zh-CN" altLang="en-US" sz="1200">
                <a:solidFill>
                  <a:srgbClr val="FFFFFF"/>
                </a:solidFill>
                <a:latin typeface="Verdana" panose="020B0604030504040204" pitchFamily="34" charset="0"/>
                <a:ea typeface="微软雅黑" panose="020B0503020204020204" pitchFamily="34" charset="-122"/>
              </a:rPr>
              <a:t>模式识别 </a:t>
            </a:r>
            <a:r>
              <a:rPr lang="en-US" altLang="zh-CN" sz="1200">
                <a:solidFill>
                  <a:srgbClr val="FFFFFF"/>
                </a:solidFill>
                <a:latin typeface="微软雅黑" panose="020B0503020204020204" pitchFamily="34" charset="-122"/>
                <a:ea typeface="微软雅黑" panose="020B0503020204020204" pitchFamily="34" charset="-122"/>
              </a:rPr>
              <a:t>–</a:t>
            </a:r>
            <a:r>
              <a:rPr lang="en-US" altLang="zh-CN" sz="1200">
                <a:solidFill>
                  <a:srgbClr val="FFFFFF"/>
                </a:solidFill>
                <a:latin typeface="Verdana" panose="020B0604030504040204" pitchFamily="34" charset="0"/>
                <a:ea typeface="微软雅黑" panose="020B0503020204020204" pitchFamily="34" charset="-122"/>
              </a:rPr>
              <a:t> </a:t>
            </a:r>
            <a:r>
              <a:rPr lang="zh-CN" altLang="en-US" sz="1200">
                <a:solidFill>
                  <a:srgbClr val="FFFFFF"/>
                </a:solidFill>
                <a:latin typeface="Verdana" panose="020B0604030504040204" pitchFamily="34" charset="0"/>
                <a:ea typeface="微软雅黑" panose="020B0503020204020204" pitchFamily="34" charset="-122"/>
              </a:rPr>
              <a:t>概率密度函数的参数估计</a:t>
            </a:r>
            <a:endParaRPr lang="en-US" altLang="zh-CN" sz="1200">
              <a:solidFill>
                <a:srgbClr val="FFFFFF"/>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7316919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2800" b="1" kern="1200">
          <a:solidFill>
            <a:schemeClr val="tx1"/>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000" b="1" kern="1200">
          <a:solidFill>
            <a:schemeClr val="tx1"/>
          </a:solidFill>
          <a:latin typeface="+mn-lt"/>
          <a:ea typeface="+mn-ea"/>
          <a:cs typeface="+mn-cs"/>
        </a:defRPr>
      </a:lvl4pPr>
      <a:lvl5pPr marL="2057400" indent="-228600" algn="l" rtl="0" fontAlgn="base">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buFont typeface="Arial" panose="020B0604020202020204" pitchFamily="34" charset="0"/>
              <a:buNone/>
            </a:pPr>
            <a:fld id="{7C50D960-41CC-4D54-816D-2DF3C5DA75D0}" type="slidenum">
              <a:rPr lang="zh-CN" altLang="en-US" smtClean="0">
                <a:solidFill>
                  <a:srgbClr val="000000"/>
                </a:solidFill>
              </a:rPr>
              <a:pPr fontAlgn="base">
                <a:spcBef>
                  <a:spcPct val="0"/>
                </a:spcBef>
                <a:spcAft>
                  <a:spcPct val="0"/>
                </a:spcAft>
                <a:buFont typeface="Arial" panose="020B0604020202020204" pitchFamily="34" charset="0"/>
                <a:buNone/>
              </a:pPr>
              <a:t>‹#›</a:t>
            </a:fld>
            <a:endParaRPr lang="en-US" altLang="zh-CN">
              <a:solidFill>
                <a:srgbClr val="000000"/>
              </a:solidFill>
            </a:endParaRPr>
          </a:p>
        </p:txBody>
      </p:sp>
      <p:sp>
        <p:nvSpPr>
          <p:cNvPr id="1031" name="Rectangle 7"/>
          <p:cNvSpPr>
            <a:spLocks noChangeArrowheads="1"/>
          </p:cNvSpPr>
          <p:nvPr userDrawn="1"/>
        </p:nvSpPr>
        <p:spPr bwMode="auto">
          <a:xfrm>
            <a:off x="0" y="0"/>
            <a:ext cx="9144000" cy="260350"/>
          </a:xfrm>
          <a:prstGeom prst="rect">
            <a:avLst/>
          </a:prstGeom>
          <a:gradFill rotWithShape="1">
            <a:gsLst>
              <a:gs pos="0">
                <a:srgbClr val="0000FF">
                  <a:gamma/>
                  <a:shade val="46275"/>
                  <a:invGamma/>
                </a:srgbClr>
              </a:gs>
              <a:gs pos="100000">
                <a:srgbClr val="0000FF"/>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1032" name="Text Box 8"/>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Arial" panose="020B0604020202020204" pitchFamily="34" charset="0"/>
              <a:buNone/>
            </a:pPr>
            <a:r>
              <a:rPr lang="zh-CN" altLang="en-US" sz="1200">
                <a:solidFill>
                  <a:srgbClr val="FFFFFF"/>
                </a:solidFill>
                <a:latin typeface="Verdana" panose="020B0604030504040204" pitchFamily="34" charset="0"/>
                <a:ea typeface="微软雅黑" panose="020B0503020204020204" pitchFamily="34" charset="-122"/>
              </a:rPr>
              <a:t>模式识别 </a:t>
            </a:r>
            <a:r>
              <a:rPr lang="en-US" altLang="zh-CN" sz="1200">
                <a:solidFill>
                  <a:srgbClr val="FFFFFF"/>
                </a:solidFill>
                <a:latin typeface="微软雅黑" panose="020B0503020204020204" pitchFamily="34" charset="-122"/>
                <a:ea typeface="微软雅黑" panose="020B0503020204020204" pitchFamily="34" charset="-122"/>
              </a:rPr>
              <a:t>–</a:t>
            </a:r>
            <a:r>
              <a:rPr lang="en-US" altLang="zh-CN" sz="1200">
                <a:solidFill>
                  <a:srgbClr val="FFFFFF"/>
                </a:solidFill>
                <a:latin typeface="Verdana" panose="020B0604030504040204" pitchFamily="34" charset="0"/>
                <a:ea typeface="微软雅黑" panose="020B0503020204020204" pitchFamily="34" charset="-122"/>
              </a:rPr>
              <a:t> </a:t>
            </a:r>
            <a:r>
              <a:rPr lang="zh-CN" altLang="en-US" sz="1200">
                <a:solidFill>
                  <a:srgbClr val="FFFFFF"/>
                </a:solidFill>
                <a:latin typeface="Verdana" panose="020B0604030504040204" pitchFamily="34" charset="0"/>
                <a:ea typeface="微软雅黑" panose="020B0503020204020204" pitchFamily="34" charset="-122"/>
              </a:rPr>
              <a:t>概率密度函数的参数估计</a:t>
            </a:r>
            <a:endParaRPr lang="en-US" altLang="zh-CN" sz="1200">
              <a:solidFill>
                <a:srgbClr val="FFFFFF"/>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78021246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2800" b="1" kern="1200">
          <a:solidFill>
            <a:schemeClr val="tx1"/>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000" b="1" kern="1200">
          <a:solidFill>
            <a:schemeClr val="tx1"/>
          </a:solidFill>
          <a:latin typeface="+mn-lt"/>
          <a:ea typeface="+mn-ea"/>
          <a:cs typeface="+mn-cs"/>
        </a:defRPr>
      </a:lvl4pPr>
      <a:lvl5pPr marL="2057400" indent="-228600" algn="l" rtl="0" fontAlgn="base">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buFont typeface="Arial" panose="020B0604020202020204" pitchFamily="34" charset="0"/>
              <a:buNone/>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buFont typeface="Arial" panose="020B0604020202020204" pitchFamily="34" charset="0"/>
              <a:buNone/>
            </a:pPr>
            <a:fld id="{7C50D960-41CC-4D54-816D-2DF3C5DA75D0}" type="slidenum">
              <a:rPr lang="zh-CN" altLang="en-US" smtClean="0">
                <a:solidFill>
                  <a:srgbClr val="000000"/>
                </a:solidFill>
              </a:rPr>
              <a:pPr fontAlgn="base">
                <a:spcBef>
                  <a:spcPct val="0"/>
                </a:spcBef>
                <a:spcAft>
                  <a:spcPct val="0"/>
                </a:spcAft>
                <a:buFont typeface="Arial" panose="020B0604020202020204" pitchFamily="34" charset="0"/>
                <a:buNone/>
              </a:pPr>
              <a:t>‹#›</a:t>
            </a:fld>
            <a:endParaRPr lang="en-US" altLang="zh-CN">
              <a:solidFill>
                <a:srgbClr val="000000"/>
              </a:solidFill>
            </a:endParaRPr>
          </a:p>
        </p:txBody>
      </p:sp>
      <p:sp>
        <p:nvSpPr>
          <p:cNvPr id="1031" name="Rectangle 7"/>
          <p:cNvSpPr>
            <a:spLocks noChangeArrowheads="1"/>
          </p:cNvSpPr>
          <p:nvPr userDrawn="1"/>
        </p:nvSpPr>
        <p:spPr bwMode="auto">
          <a:xfrm>
            <a:off x="0" y="0"/>
            <a:ext cx="9144000" cy="260350"/>
          </a:xfrm>
          <a:prstGeom prst="rect">
            <a:avLst/>
          </a:prstGeom>
          <a:gradFill rotWithShape="1">
            <a:gsLst>
              <a:gs pos="0">
                <a:srgbClr val="0000FF">
                  <a:gamma/>
                  <a:shade val="46275"/>
                  <a:invGamma/>
                </a:srgbClr>
              </a:gs>
              <a:gs pos="100000">
                <a:srgbClr val="0000FF"/>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1032" name="Text Box 8"/>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Arial" panose="020B0604020202020204" pitchFamily="34" charset="0"/>
              <a:buNone/>
            </a:pPr>
            <a:r>
              <a:rPr lang="zh-CN" altLang="en-US" sz="1200">
                <a:solidFill>
                  <a:srgbClr val="FFFFFF"/>
                </a:solidFill>
                <a:latin typeface="Verdana" panose="020B0604030504040204" pitchFamily="34" charset="0"/>
                <a:ea typeface="微软雅黑" panose="020B0503020204020204" pitchFamily="34" charset="-122"/>
              </a:rPr>
              <a:t>模式识别 </a:t>
            </a:r>
            <a:r>
              <a:rPr lang="en-US" altLang="zh-CN" sz="1200">
                <a:solidFill>
                  <a:srgbClr val="FFFFFF"/>
                </a:solidFill>
                <a:latin typeface="微软雅黑" panose="020B0503020204020204" pitchFamily="34" charset="-122"/>
                <a:ea typeface="微软雅黑" panose="020B0503020204020204" pitchFamily="34" charset="-122"/>
              </a:rPr>
              <a:t>–</a:t>
            </a:r>
            <a:r>
              <a:rPr lang="en-US" altLang="zh-CN" sz="1200">
                <a:solidFill>
                  <a:srgbClr val="FFFFFF"/>
                </a:solidFill>
                <a:latin typeface="Verdana" panose="020B0604030504040204" pitchFamily="34" charset="0"/>
                <a:ea typeface="微软雅黑" panose="020B0503020204020204" pitchFamily="34" charset="-122"/>
              </a:rPr>
              <a:t> </a:t>
            </a:r>
            <a:r>
              <a:rPr lang="zh-CN" altLang="en-US" sz="1200">
                <a:solidFill>
                  <a:srgbClr val="FFFFFF"/>
                </a:solidFill>
                <a:latin typeface="Verdana" panose="020B0604030504040204" pitchFamily="34" charset="0"/>
                <a:ea typeface="微软雅黑" panose="020B0503020204020204" pitchFamily="34" charset="-122"/>
              </a:rPr>
              <a:t>概率密度函数的参数估计</a:t>
            </a:r>
            <a:endParaRPr lang="en-US" altLang="zh-CN" sz="1200">
              <a:solidFill>
                <a:srgbClr val="FFFFFF"/>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4165793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2800" b="1" kern="1200">
          <a:solidFill>
            <a:schemeClr val="tx1"/>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000" b="1" kern="1200">
          <a:solidFill>
            <a:schemeClr val="tx1"/>
          </a:solidFill>
          <a:latin typeface="+mn-lt"/>
          <a:ea typeface="+mn-ea"/>
          <a:cs typeface="+mn-cs"/>
        </a:defRPr>
      </a:lvl4pPr>
      <a:lvl5pPr marL="2057400" indent="-228600" algn="l" rtl="0" fontAlgn="base">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png"/><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2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8.wmf"/><Relationship Id="rId2" Type="http://schemas.openxmlformats.org/officeDocument/2006/relationships/slideLayout" Target="../slideLayouts/slideLayout39.xml"/><Relationship Id="rId1" Type="http://schemas.openxmlformats.org/officeDocument/2006/relationships/vmlDrawing" Target="../drawings/vmlDrawing14.vml"/><Relationship Id="rId6" Type="http://schemas.openxmlformats.org/officeDocument/2006/relationships/image" Target="../media/image35.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3.bin"/><Relationship Id="rId14" Type="http://schemas.openxmlformats.org/officeDocument/2006/relationships/image" Target="../media/image39.wmf"/></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39.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4.wmf"/><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0.wmf"/><Relationship Id="rId3" Type="http://schemas.openxmlformats.org/officeDocument/2006/relationships/notesSlide" Target="../notesSlides/notesSlide4.xml"/><Relationship Id="rId7" Type="http://schemas.openxmlformats.org/officeDocument/2006/relationships/image" Target="../media/image47.wmf"/><Relationship Id="rId12" Type="http://schemas.openxmlformats.org/officeDocument/2006/relationships/oleObject" Target="../embeddings/oleObject45.bin"/><Relationship Id="rId2" Type="http://schemas.openxmlformats.org/officeDocument/2006/relationships/slideLayout" Target="../slideLayouts/slideLayout40.xml"/><Relationship Id="rId1" Type="http://schemas.openxmlformats.org/officeDocument/2006/relationships/vmlDrawing" Target="../drawings/vmlDrawing17.vml"/><Relationship Id="rId6" Type="http://schemas.openxmlformats.org/officeDocument/2006/relationships/oleObject" Target="../embeddings/oleObject42.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8.wmf"/><Relationship Id="rId14"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53.wmf"/><Relationship Id="rId5" Type="http://schemas.openxmlformats.org/officeDocument/2006/relationships/oleObject" Target="../embeddings/oleObject48.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0.w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57.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5.wmf"/><Relationship Id="rId18" Type="http://schemas.openxmlformats.org/officeDocument/2006/relationships/oleObject" Target="../embeddings/oleObject63.bin"/><Relationship Id="rId26" Type="http://schemas.openxmlformats.org/officeDocument/2006/relationships/oleObject" Target="../embeddings/oleObject67.bin"/><Relationship Id="rId3" Type="http://schemas.openxmlformats.org/officeDocument/2006/relationships/image" Target="../media/image74.png"/><Relationship Id="rId21" Type="http://schemas.openxmlformats.org/officeDocument/2006/relationships/image" Target="../media/image69.wmf"/><Relationship Id="rId7" Type="http://schemas.openxmlformats.org/officeDocument/2006/relationships/image" Target="../media/image62.wmf"/><Relationship Id="rId12" Type="http://schemas.openxmlformats.org/officeDocument/2006/relationships/oleObject" Target="../embeddings/oleObject60.bin"/><Relationship Id="rId17" Type="http://schemas.openxmlformats.org/officeDocument/2006/relationships/image" Target="../media/image67.wmf"/><Relationship Id="rId25" Type="http://schemas.openxmlformats.org/officeDocument/2006/relationships/image" Target="../media/image71.wmf"/><Relationship Id="rId2" Type="http://schemas.openxmlformats.org/officeDocument/2006/relationships/slideLayout" Target="../slideLayouts/slideLayout29.xml"/><Relationship Id="rId16" Type="http://schemas.openxmlformats.org/officeDocument/2006/relationships/oleObject" Target="../embeddings/oleObject62.bin"/><Relationship Id="rId20" Type="http://schemas.openxmlformats.org/officeDocument/2006/relationships/oleObject" Target="../embeddings/oleObject64.bin"/><Relationship Id="rId29" Type="http://schemas.openxmlformats.org/officeDocument/2006/relationships/image" Target="../media/image73.wmf"/><Relationship Id="rId1" Type="http://schemas.openxmlformats.org/officeDocument/2006/relationships/vmlDrawing" Target="../drawings/vmlDrawing20.vml"/><Relationship Id="rId6" Type="http://schemas.openxmlformats.org/officeDocument/2006/relationships/oleObject" Target="../embeddings/oleObject57.bin"/><Relationship Id="rId11" Type="http://schemas.openxmlformats.org/officeDocument/2006/relationships/image" Target="../media/image64.wmf"/><Relationship Id="rId24" Type="http://schemas.openxmlformats.org/officeDocument/2006/relationships/oleObject" Target="../embeddings/oleObject66.bin"/><Relationship Id="rId5" Type="http://schemas.openxmlformats.org/officeDocument/2006/relationships/image" Target="../media/image61.wmf"/><Relationship Id="rId15" Type="http://schemas.openxmlformats.org/officeDocument/2006/relationships/image" Target="../media/image66.wmf"/><Relationship Id="rId23" Type="http://schemas.openxmlformats.org/officeDocument/2006/relationships/image" Target="../media/image70.wmf"/><Relationship Id="rId28" Type="http://schemas.openxmlformats.org/officeDocument/2006/relationships/oleObject" Target="../embeddings/oleObject68.bin"/><Relationship Id="rId10" Type="http://schemas.openxmlformats.org/officeDocument/2006/relationships/oleObject" Target="../embeddings/oleObject59.bin"/><Relationship Id="rId19" Type="http://schemas.openxmlformats.org/officeDocument/2006/relationships/image" Target="../media/image68.wmf"/><Relationship Id="rId4" Type="http://schemas.openxmlformats.org/officeDocument/2006/relationships/oleObject" Target="../embeddings/oleObject56.bin"/><Relationship Id="rId9" Type="http://schemas.openxmlformats.org/officeDocument/2006/relationships/image" Target="../media/image63.wmf"/><Relationship Id="rId14" Type="http://schemas.openxmlformats.org/officeDocument/2006/relationships/oleObject" Target="../embeddings/oleObject61.bin"/><Relationship Id="rId22" Type="http://schemas.openxmlformats.org/officeDocument/2006/relationships/oleObject" Target="../embeddings/oleObject65.bin"/><Relationship Id="rId27" Type="http://schemas.openxmlformats.org/officeDocument/2006/relationships/image" Target="../media/image72.wmf"/></Relationships>
</file>

<file path=ppt/slides/_rels/slide32.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4.bin"/><Relationship Id="rId18" Type="http://schemas.openxmlformats.org/officeDocument/2006/relationships/image" Target="../media/image82.wmf"/><Relationship Id="rId26" Type="http://schemas.openxmlformats.org/officeDocument/2006/relationships/image" Target="../media/image86.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79.wmf"/><Relationship Id="rId17" Type="http://schemas.openxmlformats.org/officeDocument/2006/relationships/oleObject" Target="../embeddings/oleObject76.bin"/><Relationship Id="rId25" Type="http://schemas.openxmlformats.org/officeDocument/2006/relationships/oleObject" Target="../embeddings/oleObject80.bin"/><Relationship Id="rId2" Type="http://schemas.openxmlformats.org/officeDocument/2006/relationships/slideLayout" Target="../slideLayouts/slideLayout29.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21.vml"/><Relationship Id="rId6" Type="http://schemas.openxmlformats.org/officeDocument/2006/relationships/image" Target="../media/image76.wmf"/><Relationship Id="rId11" Type="http://schemas.openxmlformats.org/officeDocument/2006/relationships/oleObject" Target="../embeddings/oleObject73.bin"/><Relationship Id="rId24" Type="http://schemas.openxmlformats.org/officeDocument/2006/relationships/image" Target="../media/image85.w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28" Type="http://schemas.openxmlformats.org/officeDocument/2006/relationships/image" Target="../media/image87.wmf"/><Relationship Id="rId10" Type="http://schemas.openxmlformats.org/officeDocument/2006/relationships/image" Target="../media/image78.wmf"/><Relationship Id="rId19" Type="http://schemas.openxmlformats.org/officeDocument/2006/relationships/oleObject" Target="../embeddings/oleObject77.bin"/><Relationship Id="rId4" Type="http://schemas.openxmlformats.org/officeDocument/2006/relationships/image" Target="../media/image75.wmf"/><Relationship Id="rId9" Type="http://schemas.openxmlformats.org/officeDocument/2006/relationships/oleObject" Target="../embeddings/oleObject72.bin"/><Relationship Id="rId14" Type="http://schemas.openxmlformats.org/officeDocument/2006/relationships/image" Target="../media/image80.wmf"/><Relationship Id="rId22" Type="http://schemas.openxmlformats.org/officeDocument/2006/relationships/image" Target="../media/image84.wmf"/><Relationship Id="rId27" Type="http://schemas.openxmlformats.org/officeDocument/2006/relationships/oleObject" Target="../embeddings/oleObject81.bin"/></Relationships>
</file>

<file path=ppt/slides/_rels/slide33.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93.png"/><Relationship Id="rId18" Type="http://schemas.openxmlformats.org/officeDocument/2006/relationships/oleObject" Target="../embeddings/oleObject89.bin"/><Relationship Id="rId3" Type="http://schemas.openxmlformats.org/officeDocument/2006/relationships/oleObject" Target="../embeddings/oleObject82.bin"/><Relationship Id="rId21" Type="http://schemas.openxmlformats.org/officeDocument/2006/relationships/image" Target="../media/image92.wmf"/><Relationship Id="rId7" Type="http://schemas.openxmlformats.org/officeDocument/2006/relationships/oleObject" Target="../embeddings/oleObject84.bin"/><Relationship Id="rId12" Type="http://schemas.openxmlformats.org/officeDocument/2006/relationships/image" Target="../media/image80.wmf"/><Relationship Id="rId17" Type="http://schemas.openxmlformats.org/officeDocument/2006/relationships/image" Target="../media/image90.wmf"/><Relationship Id="rId2" Type="http://schemas.openxmlformats.org/officeDocument/2006/relationships/slideLayout" Target="../slideLayouts/slideLayout29.xml"/><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vmlDrawing" Target="../drawings/vmlDrawing22.vml"/><Relationship Id="rId6" Type="http://schemas.openxmlformats.org/officeDocument/2006/relationships/image" Target="../media/image76.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image" Target="../media/image89.wmf"/><Relationship Id="rId10" Type="http://schemas.openxmlformats.org/officeDocument/2006/relationships/image" Target="../media/image79.wmf"/><Relationship Id="rId19" Type="http://schemas.openxmlformats.org/officeDocument/2006/relationships/image" Target="../media/image91.wmf"/><Relationship Id="rId4" Type="http://schemas.openxmlformats.org/officeDocument/2006/relationships/image" Target="../media/image75.wmf"/><Relationship Id="rId9" Type="http://schemas.openxmlformats.org/officeDocument/2006/relationships/oleObject" Target="../embeddings/oleObject85.bin"/><Relationship Id="rId14" Type="http://schemas.openxmlformats.org/officeDocument/2006/relationships/oleObject" Target="../embeddings/oleObject8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95.wmf"/><Relationship Id="rId5" Type="http://schemas.openxmlformats.org/officeDocument/2006/relationships/oleObject" Target="../embeddings/oleObject92.bin"/><Relationship Id="rId4" Type="http://schemas.openxmlformats.org/officeDocument/2006/relationships/image" Target="../media/image9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98.jpeg"/><Relationship Id="rId4" Type="http://schemas.openxmlformats.org/officeDocument/2006/relationships/image" Target="../media/image97.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3.wmf"/><Relationship Id="rId3" Type="http://schemas.openxmlformats.org/officeDocument/2006/relationships/image" Target="../media/image105.png"/><Relationship Id="rId7" Type="http://schemas.openxmlformats.org/officeDocument/2006/relationships/image" Target="../media/image100.wmf"/><Relationship Id="rId12"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96.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01.wmf"/><Relationship Id="rId14"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06.bin"/><Relationship Id="rId18" Type="http://schemas.openxmlformats.org/officeDocument/2006/relationships/image" Target="../media/image117.wmf"/><Relationship Id="rId26" Type="http://schemas.openxmlformats.org/officeDocument/2006/relationships/image" Target="../media/image121.wmf"/><Relationship Id="rId3" Type="http://schemas.openxmlformats.org/officeDocument/2006/relationships/oleObject" Target="../embeddings/oleObject101.bin"/><Relationship Id="rId21" Type="http://schemas.openxmlformats.org/officeDocument/2006/relationships/oleObject" Target="../embeddings/oleObject110.bin"/><Relationship Id="rId34" Type="http://schemas.openxmlformats.org/officeDocument/2006/relationships/image" Target="../media/image125.wmf"/><Relationship Id="rId7" Type="http://schemas.openxmlformats.org/officeDocument/2006/relationships/oleObject" Target="../embeddings/oleObject103.bin"/><Relationship Id="rId12" Type="http://schemas.openxmlformats.org/officeDocument/2006/relationships/image" Target="../media/image114.wmf"/><Relationship Id="rId17" Type="http://schemas.openxmlformats.org/officeDocument/2006/relationships/oleObject" Target="../embeddings/oleObject108.bin"/><Relationship Id="rId25" Type="http://schemas.openxmlformats.org/officeDocument/2006/relationships/oleObject" Target="../embeddings/oleObject112.bin"/><Relationship Id="rId33" Type="http://schemas.openxmlformats.org/officeDocument/2006/relationships/oleObject" Target="../embeddings/oleObject116.bin"/><Relationship Id="rId38" Type="http://schemas.openxmlformats.org/officeDocument/2006/relationships/image" Target="../media/image127.wmf"/><Relationship Id="rId2" Type="http://schemas.openxmlformats.org/officeDocument/2006/relationships/slideLayout" Target="../slideLayouts/slideLayout2.xml"/><Relationship Id="rId16" Type="http://schemas.openxmlformats.org/officeDocument/2006/relationships/image" Target="../media/image116.wmf"/><Relationship Id="rId20" Type="http://schemas.openxmlformats.org/officeDocument/2006/relationships/image" Target="../media/image118.wmf"/><Relationship Id="rId29" Type="http://schemas.openxmlformats.org/officeDocument/2006/relationships/oleObject" Target="../embeddings/oleObject114.bin"/><Relationship Id="rId1" Type="http://schemas.openxmlformats.org/officeDocument/2006/relationships/vmlDrawing" Target="../drawings/vmlDrawing26.vml"/><Relationship Id="rId6" Type="http://schemas.openxmlformats.org/officeDocument/2006/relationships/image" Target="../media/image111.wmf"/><Relationship Id="rId11" Type="http://schemas.openxmlformats.org/officeDocument/2006/relationships/oleObject" Target="../embeddings/oleObject105.bin"/><Relationship Id="rId24" Type="http://schemas.openxmlformats.org/officeDocument/2006/relationships/image" Target="../media/image120.wmf"/><Relationship Id="rId32" Type="http://schemas.openxmlformats.org/officeDocument/2006/relationships/image" Target="../media/image124.wmf"/><Relationship Id="rId37" Type="http://schemas.openxmlformats.org/officeDocument/2006/relationships/oleObject" Target="../embeddings/oleObject118.bin"/><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1.bin"/><Relationship Id="rId28" Type="http://schemas.openxmlformats.org/officeDocument/2006/relationships/image" Target="../media/image122.wmf"/><Relationship Id="rId36" Type="http://schemas.openxmlformats.org/officeDocument/2006/relationships/image" Target="../media/image126.wmf"/><Relationship Id="rId10" Type="http://schemas.openxmlformats.org/officeDocument/2006/relationships/image" Target="../media/image113.wmf"/><Relationship Id="rId19" Type="http://schemas.openxmlformats.org/officeDocument/2006/relationships/oleObject" Target="../embeddings/oleObject109.bin"/><Relationship Id="rId31" Type="http://schemas.openxmlformats.org/officeDocument/2006/relationships/oleObject" Target="../embeddings/oleObject115.bin"/><Relationship Id="rId4" Type="http://schemas.openxmlformats.org/officeDocument/2006/relationships/image" Target="../media/image110.wmf"/><Relationship Id="rId9" Type="http://schemas.openxmlformats.org/officeDocument/2006/relationships/oleObject" Target="../embeddings/oleObject104.bin"/><Relationship Id="rId14" Type="http://schemas.openxmlformats.org/officeDocument/2006/relationships/image" Target="../media/image115.wmf"/><Relationship Id="rId22" Type="http://schemas.openxmlformats.org/officeDocument/2006/relationships/image" Target="../media/image119.wmf"/><Relationship Id="rId27" Type="http://schemas.openxmlformats.org/officeDocument/2006/relationships/oleObject" Target="../embeddings/oleObject113.bin"/><Relationship Id="rId30" Type="http://schemas.openxmlformats.org/officeDocument/2006/relationships/image" Target="../media/image123.wmf"/><Relationship Id="rId35" Type="http://schemas.openxmlformats.org/officeDocument/2006/relationships/oleObject" Target="../embeddings/oleObject117.bin"/></Relationships>
</file>

<file path=ppt/slides/_rels/slide41.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4.bin"/><Relationship Id="rId18" Type="http://schemas.openxmlformats.org/officeDocument/2006/relationships/image" Target="../media/image116.wmf"/><Relationship Id="rId3" Type="http://schemas.openxmlformats.org/officeDocument/2006/relationships/oleObject" Target="../embeddings/oleObject119.bin"/><Relationship Id="rId21" Type="http://schemas.openxmlformats.org/officeDocument/2006/relationships/oleObject" Target="../embeddings/oleObject128.bin"/><Relationship Id="rId7" Type="http://schemas.openxmlformats.org/officeDocument/2006/relationships/oleObject" Target="../embeddings/oleObject121.bin"/><Relationship Id="rId12" Type="http://schemas.openxmlformats.org/officeDocument/2006/relationships/image" Target="../media/image129.wmf"/><Relationship Id="rId17" Type="http://schemas.openxmlformats.org/officeDocument/2006/relationships/oleObject" Target="../embeddings/oleObject126.bin"/><Relationship Id="rId2" Type="http://schemas.openxmlformats.org/officeDocument/2006/relationships/slideLayout" Target="../slideLayouts/slideLayout2.xml"/><Relationship Id="rId16" Type="http://schemas.openxmlformats.org/officeDocument/2006/relationships/image" Target="../media/image115.wmf"/><Relationship Id="rId20" Type="http://schemas.openxmlformats.org/officeDocument/2006/relationships/image" Target="../media/image117.wmf"/><Relationship Id="rId1" Type="http://schemas.openxmlformats.org/officeDocument/2006/relationships/vmlDrawing" Target="../drawings/vmlDrawing27.vml"/><Relationship Id="rId6" Type="http://schemas.openxmlformats.org/officeDocument/2006/relationships/image" Target="../media/image111.wmf"/><Relationship Id="rId11" Type="http://schemas.openxmlformats.org/officeDocument/2006/relationships/oleObject" Target="../embeddings/oleObject123.bin"/><Relationship Id="rId24" Type="http://schemas.openxmlformats.org/officeDocument/2006/relationships/image" Target="../media/image130.wmf"/><Relationship Id="rId5" Type="http://schemas.openxmlformats.org/officeDocument/2006/relationships/oleObject" Target="../embeddings/oleObject120.bin"/><Relationship Id="rId15" Type="http://schemas.openxmlformats.org/officeDocument/2006/relationships/oleObject" Target="../embeddings/oleObject125.bin"/><Relationship Id="rId23" Type="http://schemas.openxmlformats.org/officeDocument/2006/relationships/oleObject" Target="../embeddings/oleObject129.bin"/><Relationship Id="rId10" Type="http://schemas.openxmlformats.org/officeDocument/2006/relationships/image" Target="../media/image128.wmf"/><Relationship Id="rId19" Type="http://schemas.openxmlformats.org/officeDocument/2006/relationships/oleObject" Target="../embeddings/oleObject127.bin"/><Relationship Id="rId4" Type="http://schemas.openxmlformats.org/officeDocument/2006/relationships/image" Target="../media/image110.wmf"/><Relationship Id="rId9" Type="http://schemas.openxmlformats.org/officeDocument/2006/relationships/oleObject" Target="../embeddings/oleObject122.bin"/><Relationship Id="rId14" Type="http://schemas.openxmlformats.org/officeDocument/2006/relationships/image" Target="../media/image114.wmf"/><Relationship Id="rId22" Type="http://schemas.openxmlformats.org/officeDocument/2006/relationships/image" Target="../media/image118.wmf"/></Relationships>
</file>

<file path=ppt/slides/_rels/slide42.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35.bin"/><Relationship Id="rId18" Type="http://schemas.openxmlformats.org/officeDocument/2006/relationships/image" Target="../media/image115.wmf"/><Relationship Id="rId26" Type="http://schemas.openxmlformats.org/officeDocument/2006/relationships/image" Target="../media/image122.w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19.wmf"/><Relationship Id="rId17" Type="http://schemas.openxmlformats.org/officeDocument/2006/relationships/oleObject" Target="../embeddings/oleObject137.bin"/><Relationship Id="rId25"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image" Target="../media/image114.wmf"/><Relationship Id="rId20" Type="http://schemas.openxmlformats.org/officeDocument/2006/relationships/image" Target="../media/image116.wmf"/><Relationship Id="rId29" Type="http://schemas.openxmlformats.org/officeDocument/2006/relationships/oleObject" Target="../embeddings/oleObject143.bin"/><Relationship Id="rId1" Type="http://schemas.openxmlformats.org/officeDocument/2006/relationships/vmlDrawing" Target="../drawings/vmlDrawing28.vml"/><Relationship Id="rId6" Type="http://schemas.openxmlformats.org/officeDocument/2006/relationships/image" Target="../media/image111.wmf"/><Relationship Id="rId11" Type="http://schemas.openxmlformats.org/officeDocument/2006/relationships/oleObject" Target="../embeddings/oleObject134.bin"/><Relationship Id="rId24" Type="http://schemas.openxmlformats.org/officeDocument/2006/relationships/image" Target="../media/image118.wmf"/><Relationship Id="rId32" Type="http://schemas.openxmlformats.org/officeDocument/2006/relationships/image" Target="../media/image132.wmf"/><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oleObject" Target="../embeddings/oleObject140.bin"/><Relationship Id="rId28" Type="http://schemas.openxmlformats.org/officeDocument/2006/relationships/image" Target="../media/image125.wmf"/><Relationship Id="rId10" Type="http://schemas.openxmlformats.org/officeDocument/2006/relationships/image" Target="../media/image113.wmf"/><Relationship Id="rId19" Type="http://schemas.openxmlformats.org/officeDocument/2006/relationships/oleObject" Target="../embeddings/oleObject138.bin"/><Relationship Id="rId31" Type="http://schemas.openxmlformats.org/officeDocument/2006/relationships/oleObject" Target="../embeddings/oleObject144.bin"/><Relationship Id="rId4" Type="http://schemas.openxmlformats.org/officeDocument/2006/relationships/image" Target="../media/image110.wmf"/><Relationship Id="rId9" Type="http://schemas.openxmlformats.org/officeDocument/2006/relationships/oleObject" Target="../embeddings/oleObject133.bin"/><Relationship Id="rId14" Type="http://schemas.openxmlformats.org/officeDocument/2006/relationships/image" Target="../media/image131.wmf"/><Relationship Id="rId22" Type="http://schemas.openxmlformats.org/officeDocument/2006/relationships/image" Target="../media/image117.wmf"/><Relationship Id="rId27" Type="http://schemas.openxmlformats.org/officeDocument/2006/relationships/oleObject" Target="../embeddings/oleObject142.bin"/><Relationship Id="rId30" Type="http://schemas.openxmlformats.org/officeDocument/2006/relationships/image" Target="../media/image127.wmf"/></Relationships>
</file>

<file path=ppt/slides/_rels/slide43.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50.bin"/><Relationship Id="rId18" Type="http://schemas.openxmlformats.org/officeDocument/2006/relationships/oleObject" Target="../embeddings/oleObject153.bin"/><Relationship Id="rId26" Type="http://schemas.openxmlformats.org/officeDocument/2006/relationships/oleObject" Target="../embeddings/oleObject157.bin"/><Relationship Id="rId3" Type="http://schemas.openxmlformats.org/officeDocument/2006/relationships/oleObject" Target="../embeddings/oleObject145.bin"/><Relationship Id="rId21" Type="http://schemas.openxmlformats.org/officeDocument/2006/relationships/image" Target="../media/image111.wmf"/><Relationship Id="rId7" Type="http://schemas.openxmlformats.org/officeDocument/2006/relationships/oleObject" Target="../embeddings/oleObject147.bin"/><Relationship Id="rId12" Type="http://schemas.openxmlformats.org/officeDocument/2006/relationships/image" Target="../media/image137.wmf"/><Relationship Id="rId17" Type="http://schemas.openxmlformats.org/officeDocument/2006/relationships/image" Target="../media/image139.wmf"/><Relationship Id="rId25" Type="http://schemas.openxmlformats.org/officeDocument/2006/relationships/image" Target="../media/image140.wmf"/><Relationship Id="rId2" Type="http://schemas.openxmlformats.org/officeDocument/2006/relationships/slideLayout" Target="../slideLayouts/slideLayout2.xml"/><Relationship Id="rId16" Type="http://schemas.openxmlformats.org/officeDocument/2006/relationships/oleObject" Target="../embeddings/oleObject152.bin"/><Relationship Id="rId20" Type="http://schemas.openxmlformats.org/officeDocument/2006/relationships/oleObject" Target="../embeddings/oleObject154.bin"/><Relationship Id="rId1" Type="http://schemas.openxmlformats.org/officeDocument/2006/relationships/vmlDrawing" Target="../drawings/vmlDrawing29.vml"/><Relationship Id="rId6" Type="http://schemas.openxmlformats.org/officeDocument/2006/relationships/image" Target="../media/image134.wmf"/><Relationship Id="rId11" Type="http://schemas.openxmlformats.org/officeDocument/2006/relationships/oleObject" Target="../embeddings/oleObject149.bin"/><Relationship Id="rId24" Type="http://schemas.openxmlformats.org/officeDocument/2006/relationships/oleObject" Target="../embeddings/oleObject156.bin"/><Relationship Id="rId5" Type="http://schemas.openxmlformats.org/officeDocument/2006/relationships/oleObject" Target="../embeddings/oleObject146.bin"/><Relationship Id="rId15" Type="http://schemas.openxmlformats.org/officeDocument/2006/relationships/image" Target="../media/image138.wmf"/><Relationship Id="rId23" Type="http://schemas.openxmlformats.org/officeDocument/2006/relationships/image" Target="../media/image112.wmf"/><Relationship Id="rId28" Type="http://schemas.openxmlformats.org/officeDocument/2006/relationships/oleObject" Target="../embeddings/oleObject158.bin"/><Relationship Id="rId10" Type="http://schemas.openxmlformats.org/officeDocument/2006/relationships/image" Target="../media/image136.wmf"/><Relationship Id="rId19" Type="http://schemas.openxmlformats.org/officeDocument/2006/relationships/image" Target="../media/image110.wmf"/><Relationship Id="rId4" Type="http://schemas.openxmlformats.org/officeDocument/2006/relationships/image" Target="../media/image133.wmf"/><Relationship Id="rId9" Type="http://schemas.openxmlformats.org/officeDocument/2006/relationships/oleObject" Target="../embeddings/oleObject148.bin"/><Relationship Id="rId14" Type="http://schemas.openxmlformats.org/officeDocument/2006/relationships/oleObject" Target="../embeddings/oleObject151.bin"/><Relationship Id="rId22" Type="http://schemas.openxmlformats.org/officeDocument/2006/relationships/oleObject" Target="../embeddings/oleObject155.bin"/><Relationship Id="rId27" Type="http://schemas.openxmlformats.org/officeDocument/2006/relationships/image" Target="../media/image141.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46.wmf"/><Relationship Id="rId18" Type="http://schemas.openxmlformats.org/officeDocument/2006/relationships/image" Target="../media/image148.wmf"/><Relationship Id="rId3" Type="http://schemas.openxmlformats.org/officeDocument/2006/relationships/notesSlide" Target="../notesSlides/notesSlide5.xml"/><Relationship Id="rId21" Type="http://schemas.openxmlformats.org/officeDocument/2006/relationships/oleObject" Target="../embeddings/oleObject168.bin"/><Relationship Id="rId7" Type="http://schemas.openxmlformats.org/officeDocument/2006/relationships/image" Target="../media/image143.wmf"/><Relationship Id="rId12" Type="http://schemas.openxmlformats.org/officeDocument/2006/relationships/oleObject" Target="../embeddings/oleObject163.bin"/><Relationship Id="rId17" Type="http://schemas.openxmlformats.org/officeDocument/2006/relationships/oleObject" Target="../embeddings/oleObject166.bin"/><Relationship Id="rId25" Type="http://schemas.openxmlformats.org/officeDocument/2006/relationships/image" Target="../media/image148.png"/><Relationship Id="rId2" Type="http://schemas.openxmlformats.org/officeDocument/2006/relationships/slideLayout" Target="../slideLayouts/slideLayout2.xml"/><Relationship Id="rId16" Type="http://schemas.openxmlformats.org/officeDocument/2006/relationships/image" Target="../media/image147.wmf"/><Relationship Id="rId20" Type="http://schemas.openxmlformats.org/officeDocument/2006/relationships/image" Target="../media/image149.wmf"/><Relationship Id="rId1" Type="http://schemas.openxmlformats.org/officeDocument/2006/relationships/vmlDrawing" Target="../drawings/vmlDrawing30.vml"/><Relationship Id="rId6" Type="http://schemas.openxmlformats.org/officeDocument/2006/relationships/oleObject" Target="../embeddings/oleObject160.bin"/><Relationship Id="rId11" Type="http://schemas.openxmlformats.org/officeDocument/2006/relationships/image" Target="../media/image145.wmf"/><Relationship Id="rId24" Type="http://schemas.openxmlformats.org/officeDocument/2006/relationships/image" Target="../media/image151.wmf"/><Relationship Id="rId5" Type="http://schemas.openxmlformats.org/officeDocument/2006/relationships/image" Target="../media/image142.wmf"/><Relationship Id="rId15" Type="http://schemas.openxmlformats.org/officeDocument/2006/relationships/oleObject" Target="../embeddings/oleObject165.bin"/><Relationship Id="rId23" Type="http://schemas.openxmlformats.org/officeDocument/2006/relationships/oleObject" Target="../embeddings/oleObject169.bin"/><Relationship Id="rId10" Type="http://schemas.openxmlformats.org/officeDocument/2006/relationships/oleObject" Target="../embeddings/oleObject162.bin"/><Relationship Id="rId19" Type="http://schemas.openxmlformats.org/officeDocument/2006/relationships/oleObject" Target="../embeddings/oleObject167.bin"/><Relationship Id="rId4" Type="http://schemas.openxmlformats.org/officeDocument/2006/relationships/oleObject" Target="../embeddings/oleObject159.bin"/><Relationship Id="rId9" Type="http://schemas.openxmlformats.org/officeDocument/2006/relationships/image" Target="../media/image144.wmf"/><Relationship Id="rId14" Type="http://schemas.openxmlformats.org/officeDocument/2006/relationships/oleObject" Target="../embeddings/oleObject164.bin"/><Relationship Id="rId22" Type="http://schemas.openxmlformats.org/officeDocument/2006/relationships/image" Target="../media/image150.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52.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70.bin"/><Relationship Id="rId5" Type="http://schemas.openxmlformats.org/officeDocument/2006/relationships/image" Target="../media/image154.png"/><Relationship Id="rId4" Type="http://schemas.openxmlformats.org/officeDocument/2006/relationships/image" Target="../media/image1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59.wmf"/><Relationship Id="rId3" Type="http://schemas.openxmlformats.org/officeDocument/2006/relationships/image" Target="../media/image160.png"/><Relationship Id="rId7" Type="http://schemas.openxmlformats.org/officeDocument/2006/relationships/image" Target="../media/image156.wmf"/><Relationship Id="rId12"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72.bin"/><Relationship Id="rId11" Type="http://schemas.openxmlformats.org/officeDocument/2006/relationships/image" Target="../media/image158.wmf"/><Relationship Id="rId5" Type="http://schemas.openxmlformats.org/officeDocument/2006/relationships/image" Target="../media/image155.wmf"/><Relationship Id="rId10" Type="http://schemas.openxmlformats.org/officeDocument/2006/relationships/oleObject" Target="../embeddings/oleObject174.bin"/><Relationship Id="rId4" Type="http://schemas.openxmlformats.org/officeDocument/2006/relationships/oleObject" Target="../embeddings/oleObject171.bin"/><Relationship Id="rId9" Type="http://schemas.openxmlformats.org/officeDocument/2006/relationships/image" Target="../media/image157.wmf"/></Relationships>
</file>

<file path=ppt/slides/_rels/slide4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42.xml"/><Relationship Id="rId1" Type="http://schemas.openxmlformats.org/officeDocument/2006/relationships/vmlDrawing" Target="../drawings/vmlDrawing33.vml"/><Relationship Id="rId6" Type="http://schemas.openxmlformats.org/officeDocument/2006/relationships/image" Target="../media/image162.wmf"/><Relationship Id="rId5" Type="http://schemas.openxmlformats.org/officeDocument/2006/relationships/oleObject" Target="../embeddings/oleObject177.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7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72.png"/><Relationship Id="rId3" Type="http://schemas.openxmlformats.org/officeDocument/2006/relationships/notesSlide" Target="../notesSlides/notesSlide7.xml"/><Relationship Id="rId7" Type="http://schemas.openxmlformats.org/officeDocument/2006/relationships/image" Target="../media/image165.wmf"/><Relationship Id="rId12" Type="http://schemas.openxmlformats.org/officeDocument/2006/relationships/image" Target="../media/image171.png"/><Relationship Id="rId2" Type="http://schemas.openxmlformats.org/officeDocument/2006/relationships/slideLayout" Target="../slideLayouts/slideLayout66.xml"/><Relationship Id="rId1" Type="http://schemas.openxmlformats.org/officeDocument/2006/relationships/vmlDrawing" Target="../drawings/vmlDrawing34.vml"/><Relationship Id="rId6" Type="http://schemas.openxmlformats.org/officeDocument/2006/relationships/oleObject" Target="../embeddings/oleObject180.bin"/><Relationship Id="rId11" Type="http://schemas.openxmlformats.org/officeDocument/2006/relationships/image" Target="../media/image170.png"/><Relationship Id="rId5" Type="http://schemas.openxmlformats.org/officeDocument/2006/relationships/image" Target="../media/image168.png"/><Relationship Id="rId10" Type="http://schemas.openxmlformats.org/officeDocument/2006/relationships/image" Target="../media/image169.png"/><Relationship Id="rId4" Type="http://schemas.openxmlformats.org/officeDocument/2006/relationships/image" Target="../media/image167.png"/><Relationship Id="rId9" Type="http://schemas.openxmlformats.org/officeDocument/2006/relationships/image" Target="../media/image16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notesSlide" Target="../notesSlides/notesSlide8.xml"/><Relationship Id="rId7" Type="http://schemas.openxmlformats.org/officeDocument/2006/relationships/oleObject" Target="../embeddings/oleObject183.bin"/><Relationship Id="rId12" Type="http://schemas.openxmlformats.org/officeDocument/2006/relationships/image" Target="../media/image178.png"/><Relationship Id="rId2" Type="http://schemas.openxmlformats.org/officeDocument/2006/relationships/slideLayout" Target="../slideLayouts/slideLayout66.xml"/><Relationship Id="rId1" Type="http://schemas.openxmlformats.org/officeDocument/2006/relationships/vmlDrawing" Target="../drawings/vmlDrawing35.vml"/><Relationship Id="rId6" Type="http://schemas.openxmlformats.org/officeDocument/2006/relationships/image" Target="../media/image173.wmf"/><Relationship Id="rId11" Type="http://schemas.openxmlformats.org/officeDocument/2006/relationships/image" Target="../media/image177.png"/><Relationship Id="rId5" Type="http://schemas.openxmlformats.org/officeDocument/2006/relationships/oleObject" Target="../embeddings/oleObject182.bin"/><Relationship Id="rId10" Type="http://schemas.openxmlformats.org/officeDocument/2006/relationships/image" Target="../media/image175.wmf"/><Relationship Id="rId4" Type="http://schemas.openxmlformats.org/officeDocument/2006/relationships/image" Target="../media/image176.png"/><Relationship Id="rId9" Type="http://schemas.openxmlformats.org/officeDocument/2006/relationships/oleObject" Target="../embeddings/oleObject18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7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80.wmf"/></Relationships>
</file>

<file path=ppt/slides/_rels/slide58.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183.wmf"/><Relationship Id="rId5" Type="http://schemas.openxmlformats.org/officeDocument/2006/relationships/oleObject" Target="../embeddings/oleObject188.bin"/><Relationship Id="rId4" Type="http://schemas.openxmlformats.org/officeDocument/2006/relationships/image" Target="../media/image18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85.wmf"/><Relationship Id="rId5" Type="http://schemas.openxmlformats.org/officeDocument/2006/relationships/oleObject" Target="../embeddings/oleObject190.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92.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18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91.wmf"/><Relationship Id="rId5" Type="http://schemas.openxmlformats.org/officeDocument/2006/relationships/oleObject" Target="../embeddings/oleObject195.bin"/><Relationship Id="rId4" Type="http://schemas.openxmlformats.org/officeDocument/2006/relationships/image" Target="../media/image190.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196.wmf"/><Relationship Id="rId3" Type="http://schemas.openxmlformats.org/officeDocument/2006/relationships/image" Target="../media/image198.wmf"/><Relationship Id="rId7" Type="http://schemas.openxmlformats.org/officeDocument/2006/relationships/image" Target="../media/image193.wmf"/><Relationship Id="rId12"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97.bin"/><Relationship Id="rId11" Type="http://schemas.openxmlformats.org/officeDocument/2006/relationships/image" Target="../media/image195.wmf"/><Relationship Id="rId5" Type="http://schemas.openxmlformats.org/officeDocument/2006/relationships/image" Target="../media/image200.wmf"/><Relationship Id="rId15" Type="http://schemas.openxmlformats.org/officeDocument/2006/relationships/image" Target="../media/image197.wmf"/><Relationship Id="rId10" Type="http://schemas.openxmlformats.org/officeDocument/2006/relationships/oleObject" Target="../embeddings/oleObject199.bin"/><Relationship Id="rId4" Type="http://schemas.openxmlformats.org/officeDocument/2006/relationships/image" Target="../media/image199.wmf"/><Relationship Id="rId9" Type="http://schemas.openxmlformats.org/officeDocument/2006/relationships/image" Target="../media/image194.wmf"/><Relationship Id="rId14" Type="http://schemas.openxmlformats.org/officeDocument/2006/relationships/oleObject" Target="../embeddings/oleObject201.bin"/></Relationships>
</file>

<file path=ppt/slides/_rels/slide69.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205.wmf"/><Relationship Id="rId2" Type="http://schemas.openxmlformats.org/officeDocument/2006/relationships/slideLayout" Target="../slideLayouts/slideLayout2.xml"/><Relationship Id="rId16" Type="http://schemas.openxmlformats.org/officeDocument/2006/relationships/image" Target="../media/image207.emf"/><Relationship Id="rId1" Type="http://schemas.openxmlformats.org/officeDocument/2006/relationships/vmlDrawing" Target="../drawings/vmlDrawing43.vml"/><Relationship Id="rId6" Type="http://schemas.openxmlformats.org/officeDocument/2006/relationships/image" Target="../media/image202.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05.bin"/><Relationship Id="rId14" Type="http://schemas.openxmlformats.org/officeDocument/2006/relationships/image" Target="../media/image20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12.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09.w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image" Target="../media/image213.wmf"/><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12.bin"/><Relationship Id="rId14" Type="http://schemas.openxmlformats.org/officeDocument/2006/relationships/oleObject" Target="../embeddings/oleObject215.bin"/></Relationships>
</file>

<file path=ppt/slides/_rels/slide72.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21.bin"/><Relationship Id="rId18" Type="http://schemas.openxmlformats.org/officeDocument/2006/relationships/image" Target="../media/image221.wmf"/><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218.wmf"/><Relationship Id="rId17"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image" Target="../media/image220.wmf"/><Relationship Id="rId1" Type="http://schemas.openxmlformats.org/officeDocument/2006/relationships/vmlDrawing" Target="../drawings/vmlDrawing45.vml"/><Relationship Id="rId6" Type="http://schemas.openxmlformats.org/officeDocument/2006/relationships/image" Target="../media/image215.wmf"/><Relationship Id="rId11" Type="http://schemas.openxmlformats.org/officeDocument/2006/relationships/oleObject" Target="../embeddings/oleObject220.bin"/><Relationship Id="rId5" Type="http://schemas.openxmlformats.org/officeDocument/2006/relationships/oleObject" Target="../embeddings/oleObject217.bin"/><Relationship Id="rId15" Type="http://schemas.openxmlformats.org/officeDocument/2006/relationships/oleObject" Target="../embeddings/oleObject222.bin"/><Relationship Id="rId10" Type="http://schemas.openxmlformats.org/officeDocument/2006/relationships/image" Target="../media/image217.wmf"/><Relationship Id="rId4" Type="http://schemas.openxmlformats.org/officeDocument/2006/relationships/image" Target="../media/image214.emf"/><Relationship Id="rId9" Type="http://schemas.openxmlformats.org/officeDocument/2006/relationships/oleObject" Target="../embeddings/oleObject219.bin"/><Relationship Id="rId14" Type="http://schemas.openxmlformats.org/officeDocument/2006/relationships/image" Target="../media/image219.wmf"/></Relationships>
</file>

<file path=ppt/slides/_rels/slide73.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29.bin"/><Relationship Id="rId18" Type="http://schemas.openxmlformats.org/officeDocument/2006/relationships/image" Target="../media/image229.w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26.wmf"/><Relationship Id="rId17" Type="http://schemas.openxmlformats.org/officeDocument/2006/relationships/oleObject" Target="../embeddings/oleObject231.bin"/><Relationship Id="rId2" Type="http://schemas.openxmlformats.org/officeDocument/2006/relationships/slideLayout" Target="../slideLayouts/slideLayout2.xml"/><Relationship Id="rId16" Type="http://schemas.openxmlformats.org/officeDocument/2006/relationships/image" Target="../media/image228.wmf"/><Relationship Id="rId20" Type="http://schemas.openxmlformats.org/officeDocument/2006/relationships/image" Target="../media/image230.wmf"/><Relationship Id="rId1" Type="http://schemas.openxmlformats.org/officeDocument/2006/relationships/vmlDrawing" Target="../drawings/vmlDrawing46.vml"/><Relationship Id="rId6" Type="http://schemas.openxmlformats.org/officeDocument/2006/relationships/image" Target="../media/image223.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225.wmf"/><Relationship Id="rId19" Type="http://schemas.openxmlformats.org/officeDocument/2006/relationships/oleObject" Target="../embeddings/oleObject232.bin"/><Relationship Id="rId4" Type="http://schemas.openxmlformats.org/officeDocument/2006/relationships/image" Target="../media/image222.wmf"/><Relationship Id="rId9" Type="http://schemas.openxmlformats.org/officeDocument/2006/relationships/oleObject" Target="../embeddings/oleObject227.bin"/><Relationship Id="rId14" Type="http://schemas.openxmlformats.org/officeDocument/2006/relationships/image" Target="../media/image227.wmf"/></Relationships>
</file>

<file path=ppt/slides/_rels/slide74.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38.bin"/><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34.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32.wmf"/><Relationship Id="rId11" Type="http://schemas.openxmlformats.org/officeDocument/2006/relationships/oleObject" Target="../embeddings/oleObject237.bin"/><Relationship Id="rId5" Type="http://schemas.openxmlformats.org/officeDocument/2006/relationships/oleObject" Target="../embeddings/oleObject234.bin"/><Relationship Id="rId10" Type="http://schemas.openxmlformats.org/officeDocument/2006/relationships/image" Target="../media/image216.wmf"/><Relationship Id="rId4" Type="http://schemas.openxmlformats.org/officeDocument/2006/relationships/image" Target="../media/image231.wmf"/><Relationship Id="rId9" Type="http://schemas.openxmlformats.org/officeDocument/2006/relationships/oleObject" Target="../embeddings/oleObject236.bin"/><Relationship Id="rId14" Type="http://schemas.openxmlformats.org/officeDocument/2006/relationships/image" Target="../media/image230.wmf"/></Relationships>
</file>

<file path=ppt/slides/_rels/slide75.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39.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36.wmf"/><Relationship Id="rId11" Type="http://schemas.openxmlformats.org/officeDocument/2006/relationships/oleObject" Target="../embeddings/oleObject243.bin"/><Relationship Id="rId5" Type="http://schemas.openxmlformats.org/officeDocument/2006/relationships/oleObject" Target="../embeddings/oleObject240.bin"/><Relationship Id="rId10" Type="http://schemas.openxmlformats.org/officeDocument/2006/relationships/image" Target="../media/image238.wmf"/><Relationship Id="rId4" Type="http://schemas.openxmlformats.org/officeDocument/2006/relationships/image" Target="../media/image235.wmf"/><Relationship Id="rId9" Type="http://schemas.openxmlformats.org/officeDocument/2006/relationships/oleObject" Target="../embeddings/oleObject24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2.png"/><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41.png"/><Relationship Id="rId5" Type="http://schemas.openxmlformats.org/officeDocument/2006/relationships/image" Target="../media/image240.emf"/><Relationship Id="rId4" Type="http://schemas.openxmlformats.org/officeDocument/2006/relationships/oleObject" Target="../embeddings/oleObject244.bin"/></Relationships>
</file>

<file path=ppt/slides/_rels/slide79.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46.wmf"/><Relationship Id="rId2" Type="http://schemas.openxmlformats.org/officeDocument/2006/relationships/slideLayout" Target="../slideLayouts/slideLayout2.xml"/><Relationship Id="rId16" Type="http://schemas.openxmlformats.org/officeDocument/2006/relationships/image" Target="../media/image248.wmf"/><Relationship Id="rId1" Type="http://schemas.openxmlformats.org/officeDocument/2006/relationships/vmlDrawing" Target="../drawings/vmlDrawing50.vml"/><Relationship Id="rId6" Type="http://schemas.openxmlformats.org/officeDocument/2006/relationships/image" Target="../media/image216.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oleObject" Target="../embeddings/oleObject251.bin"/><Relationship Id="rId10" Type="http://schemas.openxmlformats.org/officeDocument/2006/relationships/image" Target="../media/image245.wmf"/><Relationship Id="rId4" Type="http://schemas.openxmlformats.org/officeDocument/2006/relationships/image" Target="../media/image243.wmf"/><Relationship Id="rId9" Type="http://schemas.openxmlformats.org/officeDocument/2006/relationships/oleObject" Target="../embeddings/oleObject248.bin"/><Relationship Id="rId14" Type="http://schemas.openxmlformats.org/officeDocument/2006/relationships/image" Target="../media/image247.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57.bin"/><Relationship Id="rId3" Type="http://schemas.openxmlformats.org/officeDocument/2006/relationships/oleObject" Target="../embeddings/oleObject252.bin"/><Relationship Id="rId7" Type="http://schemas.openxmlformats.org/officeDocument/2006/relationships/oleObject" Target="../embeddings/oleObject254.bin"/><Relationship Id="rId12" Type="http://schemas.openxmlformats.org/officeDocument/2006/relationships/image" Target="../media/image253.wmf"/><Relationship Id="rId2" Type="http://schemas.openxmlformats.org/officeDocument/2006/relationships/slideLayout" Target="../slideLayouts/slideLayout2.xml"/><Relationship Id="rId16" Type="http://schemas.openxmlformats.org/officeDocument/2006/relationships/image" Target="../media/image255.wmf"/><Relationship Id="rId1" Type="http://schemas.openxmlformats.org/officeDocument/2006/relationships/vmlDrawing" Target="../drawings/vmlDrawing51.vml"/><Relationship Id="rId6" Type="http://schemas.openxmlformats.org/officeDocument/2006/relationships/image" Target="../media/image250.wmf"/><Relationship Id="rId11" Type="http://schemas.openxmlformats.org/officeDocument/2006/relationships/oleObject" Target="../embeddings/oleObject256.bin"/><Relationship Id="rId5" Type="http://schemas.openxmlformats.org/officeDocument/2006/relationships/oleObject" Target="../embeddings/oleObject253.bin"/><Relationship Id="rId15" Type="http://schemas.openxmlformats.org/officeDocument/2006/relationships/oleObject" Target="../embeddings/oleObject258.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55.bin"/><Relationship Id="rId14" Type="http://schemas.openxmlformats.org/officeDocument/2006/relationships/image" Target="../media/image254.wmf"/></Relationships>
</file>

<file path=ppt/slides/_rels/slide81.x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59.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56.wmf"/><Relationship Id="rId11" Type="http://schemas.openxmlformats.org/officeDocument/2006/relationships/oleObject" Target="../embeddings/oleObject263.bin"/><Relationship Id="rId5" Type="http://schemas.openxmlformats.org/officeDocument/2006/relationships/oleObject" Target="../embeddings/oleObject260.bin"/><Relationship Id="rId10" Type="http://schemas.openxmlformats.org/officeDocument/2006/relationships/image" Target="../media/image258.wmf"/><Relationship Id="rId4" Type="http://schemas.openxmlformats.org/officeDocument/2006/relationships/image" Target="../media/image251.wmf"/><Relationship Id="rId9" Type="http://schemas.openxmlformats.org/officeDocument/2006/relationships/oleObject" Target="../embeddings/oleObject262.bin"/><Relationship Id="rId14" Type="http://schemas.openxmlformats.org/officeDocument/2006/relationships/image" Target="../media/image230.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61.wmf"/><Relationship Id="rId5" Type="http://schemas.openxmlformats.org/officeDocument/2006/relationships/oleObject" Target="../embeddings/oleObject266.bin"/><Relationship Id="rId4" Type="http://schemas.openxmlformats.org/officeDocument/2006/relationships/image" Target="../media/image260.wmf"/></Relationships>
</file>

<file path=ppt/slides/_rels/slide85.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266.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63.wmf"/><Relationship Id="rId11" Type="http://schemas.openxmlformats.org/officeDocument/2006/relationships/oleObject" Target="../embeddings/oleObject271.bin"/><Relationship Id="rId5" Type="http://schemas.openxmlformats.org/officeDocument/2006/relationships/oleObject" Target="../embeddings/oleObject268.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270.bin"/></Relationships>
</file>

<file path=ppt/slides/_rels/slide86.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77.bin"/><Relationship Id="rId18" Type="http://schemas.openxmlformats.org/officeDocument/2006/relationships/image" Target="../media/image274.wmf"/><Relationship Id="rId3" Type="http://schemas.openxmlformats.org/officeDocument/2006/relationships/oleObject" Target="../embeddings/oleObject272.bin"/><Relationship Id="rId21" Type="http://schemas.openxmlformats.org/officeDocument/2006/relationships/oleObject" Target="../embeddings/oleObject281.bin"/><Relationship Id="rId7" Type="http://schemas.openxmlformats.org/officeDocument/2006/relationships/oleObject" Target="../embeddings/oleObject274.bin"/><Relationship Id="rId12" Type="http://schemas.openxmlformats.org/officeDocument/2006/relationships/image" Target="../media/image271.wmf"/><Relationship Id="rId17" Type="http://schemas.openxmlformats.org/officeDocument/2006/relationships/oleObject" Target="../embeddings/oleObject279.bin"/><Relationship Id="rId2" Type="http://schemas.openxmlformats.org/officeDocument/2006/relationships/slideLayout" Target="../slideLayouts/slideLayout2.xml"/><Relationship Id="rId16" Type="http://schemas.openxmlformats.org/officeDocument/2006/relationships/image" Target="../media/image273.wmf"/><Relationship Id="rId20" Type="http://schemas.openxmlformats.org/officeDocument/2006/relationships/image" Target="../media/image275.wmf"/><Relationship Id="rId1" Type="http://schemas.openxmlformats.org/officeDocument/2006/relationships/vmlDrawing" Target="../drawings/vmlDrawing55.vml"/><Relationship Id="rId6" Type="http://schemas.openxmlformats.org/officeDocument/2006/relationships/image" Target="../media/image268.wmf"/><Relationship Id="rId11" Type="http://schemas.openxmlformats.org/officeDocument/2006/relationships/oleObject" Target="../embeddings/oleObject276.bin"/><Relationship Id="rId5" Type="http://schemas.openxmlformats.org/officeDocument/2006/relationships/oleObject" Target="../embeddings/oleObject273.bin"/><Relationship Id="rId15" Type="http://schemas.openxmlformats.org/officeDocument/2006/relationships/oleObject" Target="../embeddings/oleObject278.bin"/><Relationship Id="rId10" Type="http://schemas.openxmlformats.org/officeDocument/2006/relationships/image" Target="../media/image270.wmf"/><Relationship Id="rId19" Type="http://schemas.openxmlformats.org/officeDocument/2006/relationships/oleObject" Target="../embeddings/oleObject280.bin"/><Relationship Id="rId4" Type="http://schemas.openxmlformats.org/officeDocument/2006/relationships/image" Target="../media/image267.wmf"/><Relationship Id="rId9" Type="http://schemas.openxmlformats.org/officeDocument/2006/relationships/oleObject" Target="../embeddings/oleObject275.bin"/><Relationship Id="rId14" Type="http://schemas.openxmlformats.org/officeDocument/2006/relationships/image" Target="../media/image272.wmf"/><Relationship Id="rId22" Type="http://schemas.openxmlformats.org/officeDocument/2006/relationships/image" Target="../media/image276.wmf"/></Relationships>
</file>

<file path=ppt/slides/_rels/slide87.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79.emf"/><Relationship Id="rId2" Type="http://schemas.openxmlformats.org/officeDocument/2006/relationships/slideLayout" Target="../slideLayouts/slideLayout2.xml"/><Relationship Id="rId16" Type="http://schemas.openxmlformats.org/officeDocument/2006/relationships/image" Target="../media/image281.wmf"/><Relationship Id="rId1" Type="http://schemas.openxmlformats.org/officeDocument/2006/relationships/vmlDrawing" Target="../drawings/vmlDrawing56.vml"/><Relationship Id="rId6" Type="http://schemas.openxmlformats.org/officeDocument/2006/relationships/image" Target="../media/image274.wmf"/><Relationship Id="rId11" Type="http://schemas.openxmlformats.org/officeDocument/2006/relationships/oleObject" Target="../embeddings/oleObject286.bin"/><Relationship Id="rId5" Type="http://schemas.openxmlformats.org/officeDocument/2006/relationships/oleObject" Target="../embeddings/oleObject283.bin"/><Relationship Id="rId15" Type="http://schemas.openxmlformats.org/officeDocument/2006/relationships/oleObject" Target="../embeddings/oleObject288.bin"/><Relationship Id="rId10" Type="http://schemas.openxmlformats.org/officeDocument/2006/relationships/image" Target="../media/image278.wmf"/><Relationship Id="rId4" Type="http://schemas.openxmlformats.org/officeDocument/2006/relationships/image" Target="../media/image273.wmf"/><Relationship Id="rId9" Type="http://schemas.openxmlformats.org/officeDocument/2006/relationships/oleObject" Target="../embeddings/oleObject285.bin"/><Relationship Id="rId14" Type="http://schemas.openxmlformats.org/officeDocument/2006/relationships/image" Target="../media/image280.wmf"/></Relationships>
</file>

<file path=ppt/slides/_rels/slide88.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294.bin"/><Relationship Id="rId3" Type="http://schemas.openxmlformats.org/officeDocument/2006/relationships/oleObject" Target="../embeddings/oleObject289.bin"/><Relationship Id="rId7" Type="http://schemas.openxmlformats.org/officeDocument/2006/relationships/oleObject" Target="../embeddings/oleObject291.bin"/><Relationship Id="rId12" Type="http://schemas.openxmlformats.org/officeDocument/2006/relationships/image" Target="../media/image286.wmf"/><Relationship Id="rId2" Type="http://schemas.openxmlformats.org/officeDocument/2006/relationships/slideLayout" Target="../slideLayouts/slideLayout2.xml"/><Relationship Id="rId16" Type="http://schemas.openxmlformats.org/officeDocument/2006/relationships/image" Target="../media/image288.wmf"/><Relationship Id="rId1" Type="http://schemas.openxmlformats.org/officeDocument/2006/relationships/vmlDrawing" Target="../drawings/vmlDrawing57.vml"/><Relationship Id="rId6" Type="http://schemas.openxmlformats.org/officeDocument/2006/relationships/image" Target="../media/image283.wmf"/><Relationship Id="rId11" Type="http://schemas.openxmlformats.org/officeDocument/2006/relationships/oleObject" Target="../embeddings/oleObject293.bin"/><Relationship Id="rId5" Type="http://schemas.openxmlformats.org/officeDocument/2006/relationships/oleObject" Target="../embeddings/oleObject290.bin"/><Relationship Id="rId15" Type="http://schemas.openxmlformats.org/officeDocument/2006/relationships/oleObject" Target="../embeddings/oleObject295.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292.bin"/><Relationship Id="rId14" Type="http://schemas.openxmlformats.org/officeDocument/2006/relationships/image" Target="../media/image287.wmf"/></Relationships>
</file>

<file path=ppt/slides/_rels/slide89.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296.bin"/><Relationship Id="rId7" Type="http://schemas.openxmlformats.org/officeDocument/2006/relationships/oleObject" Target="../embeddings/oleObject298.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90.wmf"/><Relationship Id="rId5" Type="http://schemas.openxmlformats.org/officeDocument/2006/relationships/oleObject" Target="../embeddings/oleObject297.bin"/><Relationship Id="rId4" Type="http://schemas.openxmlformats.org/officeDocument/2006/relationships/image" Target="../media/image28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90.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image" Target="../media/image294.wmf"/><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oleObject" Target="../embeddings/oleObject303.bin"/><Relationship Id="rId17" Type="http://schemas.openxmlformats.org/officeDocument/2006/relationships/image" Target="../media/image296.wmf"/><Relationship Id="rId2" Type="http://schemas.openxmlformats.org/officeDocument/2006/relationships/slideLayout" Target="../slideLayouts/slideLayout2.xml"/><Relationship Id="rId16" Type="http://schemas.openxmlformats.org/officeDocument/2006/relationships/oleObject" Target="../embeddings/oleObject305.bin"/><Relationship Id="rId1" Type="http://schemas.openxmlformats.org/officeDocument/2006/relationships/vmlDrawing" Target="../drawings/vmlDrawing59.vml"/><Relationship Id="rId6" Type="http://schemas.openxmlformats.org/officeDocument/2006/relationships/image" Target="../media/image292.wmf"/><Relationship Id="rId11" Type="http://schemas.openxmlformats.org/officeDocument/2006/relationships/image" Target="../media/image293.wmf"/><Relationship Id="rId5" Type="http://schemas.openxmlformats.org/officeDocument/2006/relationships/oleObject" Target="../embeddings/oleObject300.bin"/><Relationship Id="rId15" Type="http://schemas.openxmlformats.org/officeDocument/2006/relationships/image" Target="../media/image295.wmf"/><Relationship Id="rId10" Type="http://schemas.openxmlformats.org/officeDocument/2006/relationships/oleObject" Target="../embeddings/oleObject302.bin"/><Relationship Id="rId4" Type="http://schemas.openxmlformats.org/officeDocument/2006/relationships/image" Target="../media/image282.wmf"/><Relationship Id="rId9" Type="http://schemas.openxmlformats.org/officeDocument/2006/relationships/image" Target="../media/image297.png"/><Relationship Id="rId14" Type="http://schemas.openxmlformats.org/officeDocument/2006/relationships/oleObject" Target="../embeddings/oleObject30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sz="6000" dirty="0">
                <a:solidFill>
                  <a:srgbClr val="000000"/>
                </a:solidFill>
                <a:latin typeface="黑体" pitchFamily="2" charset="-122"/>
                <a:ea typeface="黑体" pitchFamily="2" charset="-122"/>
              </a:rPr>
              <a:t>模式识别</a:t>
            </a:r>
            <a:endParaRPr lang="zh-CN" altLang="en-US" sz="3200" dirty="0">
              <a:latin typeface="+mn-lt"/>
              <a:ea typeface="黑体" pitchFamily="2" charset="-122"/>
              <a:cs typeface="Times New Roman" pitchFamily="18" charset="0"/>
            </a:endParaRPr>
          </a:p>
        </p:txBody>
      </p:sp>
      <p:sp>
        <p:nvSpPr>
          <p:cNvPr id="3" name="Subtitle 2"/>
          <p:cNvSpPr>
            <a:spLocks noGrp="1"/>
          </p:cNvSpPr>
          <p:nvPr>
            <p:ph type="subTitle" idx="1"/>
          </p:nvPr>
        </p:nvSpPr>
        <p:spPr>
          <a:xfrm>
            <a:off x="685800" y="2636912"/>
            <a:ext cx="7774632" cy="1752600"/>
          </a:xfrm>
        </p:spPr>
        <p:txBody>
          <a:bodyPr>
            <a:normAutofit/>
          </a:bodyPr>
          <a:lstStyle/>
          <a:p>
            <a:r>
              <a:rPr lang="en-US" altLang="zh-CN" sz="3200" b="1" dirty="0"/>
              <a:t>Pattern Recognition</a:t>
            </a:r>
          </a:p>
          <a:p>
            <a:r>
              <a:rPr lang="zh-CN" altLang="en-US" sz="3200">
                <a:solidFill>
                  <a:srgbClr val="000000"/>
                </a:solidFill>
                <a:latin typeface="黑体" pitchFamily="2" charset="-122"/>
                <a:ea typeface="黑体" pitchFamily="2" charset="-122"/>
              </a:rPr>
              <a:t>第</a:t>
            </a:r>
            <a:r>
              <a:rPr lang="en-US" altLang="zh-CN" sz="3200">
                <a:solidFill>
                  <a:srgbClr val="000000"/>
                </a:solidFill>
                <a:latin typeface="黑体" pitchFamily="2" charset="-122"/>
                <a:ea typeface="黑体" pitchFamily="2" charset="-122"/>
              </a:rPr>
              <a:t>6</a:t>
            </a:r>
            <a:r>
              <a:rPr lang="zh-CN" altLang="en-US" sz="3200">
                <a:solidFill>
                  <a:srgbClr val="000000"/>
                </a:solidFill>
                <a:latin typeface="黑体" pitchFamily="2" charset="-122"/>
                <a:ea typeface="黑体" pitchFamily="2" charset="-122"/>
              </a:rPr>
              <a:t>讲 </a:t>
            </a:r>
            <a:r>
              <a:rPr lang="zh-CN" altLang="en-US" sz="3200" dirty="0">
                <a:solidFill>
                  <a:srgbClr val="000000"/>
                </a:solidFill>
                <a:latin typeface="黑体" pitchFamily="2" charset="-122"/>
                <a:ea typeface="黑体" pitchFamily="2" charset="-122"/>
              </a:rPr>
              <a:t>统计分类器</a:t>
            </a:r>
            <a:r>
              <a:rPr lang="zh-CN" altLang="en-US" sz="3200">
                <a:solidFill>
                  <a:srgbClr val="000000"/>
                </a:solidFill>
                <a:latin typeface="黑体" pitchFamily="2" charset="-122"/>
                <a:ea typeface="黑体" pitchFamily="2" charset="-122"/>
              </a:rPr>
              <a:t>及其学习</a:t>
            </a:r>
            <a:r>
              <a:rPr lang="en-US" altLang="zh-CN" sz="3200">
                <a:solidFill>
                  <a:srgbClr val="000000"/>
                </a:solidFill>
                <a:latin typeface="黑体" pitchFamily="2" charset="-122"/>
                <a:ea typeface="黑体" pitchFamily="2" charset="-122"/>
              </a:rPr>
              <a:t>II</a:t>
            </a:r>
            <a:endParaRPr lang="zh-CN" altLang="en-US" sz="3200" b="1" dirty="0"/>
          </a:p>
        </p:txBody>
      </p:sp>
    </p:spTree>
    <p:extLst>
      <p:ext uri="{BB962C8B-B14F-4D97-AF65-F5344CB8AC3E}">
        <p14:creationId xmlns:p14="http://schemas.microsoft.com/office/powerpoint/2010/main" val="20104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zh-CN"/>
              <a:t>Parzen窗法和K-近邻法</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00808"/>
            <a:ext cx="8915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439705" y="836712"/>
            <a:ext cx="8363272" cy="3955578"/>
          </a:xfrm>
        </p:spPr>
        <p:txBody>
          <a:bodyPr>
            <a:normAutofit/>
          </a:bodyPr>
          <a:lstStyle/>
          <a:p>
            <a:pPr eaLnBrk="1" hangingPunct="1">
              <a:buFont typeface="Wingdings" panose="05000000000000000000" pitchFamily="2" charset="2"/>
              <a:buNone/>
            </a:pPr>
            <a:r>
              <a:rPr lang="en-US" altLang="zh-CN" sz="3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3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近邻的估计原理</a:t>
            </a:r>
          </a:p>
          <a:p>
            <a:pPr eaLnBrk="1" hangingPunct="1">
              <a:lnSpc>
                <a:spcPct val="150000"/>
              </a:lnSpc>
              <a:buFont typeface="Wingdings" panose="05000000000000000000" pitchFamily="2" charset="2"/>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将一个体积为V的区域放到待识样本点</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周围，包含k个训练样本点，其中k</a:t>
            </a:r>
            <a:r>
              <a:rPr lang="zh-CN" altLang="en-US" sz="2400" baseline="-2500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个属于</a:t>
            </a:r>
            <a:r>
              <a:rPr lang="el-GR" altLang="en-US" sz="2400" dirty="0">
                <a:latin typeface="Times New Roman" panose="02020603050405020304" pitchFamily="18" charset="0"/>
                <a:ea typeface="黑体" panose="02010609060101010101" pitchFamily="49" charset="-122"/>
                <a:cs typeface="Times New Roman" panose="02020603050405020304" pitchFamily="18" charset="0"/>
              </a:rPr>
              <a:t>ω</a:t>
            </a:r>
            <a:r>
              <a:rPr lang="zh-CN" altLang="en-US" sz="2400" baseline="-2500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类，总的训练样本数为n，则有</a:t>
            </a:r>
            <a:r>
              <a:rPr lang="zh-CN" altLang="en-US" sz="2400" dirty="0">
                <a:latin typeface="黑体" panose="02010609060101010101" pitchFamily="49" charset="-122"/>
                <a:ea typeface="黑体" panose="02010609060101010101" pitchFamily="49" charset="-122"/>
              </a:rPr>
              <a:t>：</a:t>
            </a:r>
            <a:endParaRPr lang="zh-CN" altLang="en-US" sz="2400" b="0" dirty="0">
              <a:latin typeface="黑体" panose="02010609060101010101" pitchFamily="49" charset="-122"/>
              <a:ea typeface="黑体" panose="02010609060101010101" pitchFamily="49" charset="-122"/>
            </a:endParaRPr>
          </a:p>
        </p:txBody>
      </p:sp>
      <p:graphicFrame>
        <p:nvGraphicFramePr>
          <p:cNvPr id="24582" name="Object 6"/>
          <p:cNvGraphicFramePr>
            <a:graphicFrameLocks noChangeAspect="1"/>
          </p:cNvGraphicFramePr>
          <p:nvPr>
            <p:extLst>
              <p:ext uri="{D42A27DB-BD31-4B8C-83A1-F6EECF244321}">
                <p14:modId xmlns:p14="http://schemas.microsoft.com/office/powerpoint/2010/main" val="2619553621"/>
              </p:ext>
            </p:extLst>
          </p:nvPr>
        </p:nvGraphicFramePr>
        <p:xfrm>
          <a:off x="3131839" y="2996951"/>
          <a:ext cx="2451801" cy="864097"/>
        </p:xfrm>
        <a:graphic>
          <a:graphicData uri="http://schemas.openxmlformats.org/presentationml/2006/ole">
            <mc:AlternateContent xmlns:mc="http://schemas.openxmlformats.org/markup-compatibility/2006">
              <mc:Choice xmlns:v="urn:schemas-microsoft-com:vml" Requires="v">
                <p:oleObj spid="_x0000_s486442" r:id="rId4" imgW="3314700" imgH="1168400" progId="Equation.DSMT4">
                  <p:embed/>
                </p:oleObj>
              </mc:Choice>
              <mc:Fallback>
                <p:oleObj r:id="rId4" imgW="3314700" imgH="1168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39" y="2996951"/>
                        <a:ext cx="2451801" cy="864097"/>
                      </a:xfrm>
                      <a:prstGeom prst="rect">
                        <a:avLst/>
                      </a:prstGeom>
                      <a:noFill/>
                      <a:ln>
                        <a:noFill/>
                      </a:ln>
                      <a:effectLst/>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857166503"/>
              </p:ext>
            </p:extLst>
          </p:nvPr>
        </p:nvGraphicFramePr>
        <p:xfrm>
          <a:off x="2051720" y="4437112"/>
          <a:ext cx="5075556" cy="1296144"/>
        </p:xfrm>
        <a:graphic>
          <a:graphicData uri="http://schemas.openxmlformats.org/presentationml/2006/ole">
            <mc:AlternateContent xmlns:mc="http://schemas.openxmlformats.org/markup-compatibility/2006">
              <mc:Choice xmlns:v="urn:schemas-microsoft-com:vml" Requires="v">
                <p:oleObj spid="_x0000_s486443" r:id="rId6" imgW="8102600" imgH="2070100" progId="Equation.DSMT4">
                  <p:embed/>
                </p:oleObj>
              </mc:Choice>
              <mc:Fallback>
                <p:oleObj r:id="rId6" imgW="8102600" imgH="2070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437112"/>
                        <a:ext cx="5075556" cy="12961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3315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533400" indent="-533400">
              <a:lnSpc>
                <a:spcPct val="150000"/>
              </a:lnSpc>
            </a:pPr>
            <a:r>
              <a:rPr lang="zh-CN" altLang="zh-CN" dirty="0"/>
              <a:t>k-近邻</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分类算法</a:t>
            </a:r>
          </a:p>
        </p:txBody>
      </p:sp>
      <p:sp>
        <p:nvSpPr>
          <p:cNvPr id="25603" name="Rectangle 3"/>
          <p:cNvSpPr>
            <a:spLocks noGrp="1" noChangeArrowheads="1"/>
          </p:cNvSpPr>
          <p:nvPr>
            <p:ph type="body" sz="half" idx="1"/>
          </p:nvPr>
        </p:nvSpPr>
        <p:spPr>
          <a:xfrm>
            <a:off x="457200" y="1600200"/>
            <a:ext cx="8077200" cy="4808538"/>
          </a:xfrm>
        </p:spPr>
        <p:txBody>
          <a:bodyPr/>
          <a:lstStyle/>
          <a:p>
            <a:pPr marL="914400" lvl="1" indent="-457200">
              <a:lnSpc>
                <a:spcPct val="150000"/>
              </a:lnSpc>
              <a:buClr>
                <a:schemeClr val="tx1"/>
              </a:buClr>
              <a:buFont typeface="Wingdings" panose="05000000000000000000" pitchFamily="2" charset="2"/>
              <a:buAutoNum type="arabicPeriod"/>
            </a:pP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设置参数</a:t>
            </a:r>
            <a:r>
              <a:rPr lang="zh-CN" altLang="zh-CN" sz="28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，输入待识别样本</a:t>
            </a:r>
            <a:r>
              <a:rPr lang="zh-CN" altLang="zh-CN" sz="28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a:p>
            <a:pPr marL="914400" lvl="1" indent="-457200">
              <a:lnSpc>
                <a:spcPct val="150000"/>
              </a:lnSpc>
              <a:buClr>
                <a:schemeClr val="tx1"/>
              </a:buClr>
              <a:buFont typeface="Wingdings" panose="05000000000000000000" pitchFamily="2" charset="2"/>
              <a:buAutoNum type="arabicPeriod"/>
            </a:pP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计算x与每个训练样本的距离；</a:t>
            </a:r>
          </a:p>
          <a:p>
            <a:pPr marL="914400" lvl="1" indent="-457200">
              <a:lnSpc>
                <a:spcPct val="150000"/>
              </a:lnSpc>
              <a:buClr>
                <a:schemeClr val="tx1"/>
              </a:buClr>
              <a:buFont typeface="Wingdings" panose="05000000000000000000" pitchFamily="2" charset="2"/>
              <a:buAutoNum type="arabicPeriod"/>
            </a:pP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选取距离最小的前</a:t>
            </a:r>
            <a:r>
              <a:rPr lang="zh-CN" altLang="zh-CN" sz="28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个样本，统计其中包含各个类别的样本数</a:t>
            </a:r>
            <a:r>
              <a:rPr lang="zh-CN" altLang="zh-CN" sz="28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zh-CN" sz="1800" i="1" dirty="0">
                <a:latin typeface="Times New Roman" panose="02020603050405020304" pitchFamily="18" charset="0"/>
                <a:ea typeface="黑体" panose="02010609060101010101" pitchFamily="49" charset="-122"/>
                <a:cs typeface="Times New Roman" panose="02020603050405020304" pitchFamily="18" charset="0"/>
              </a:rPr>
              <a:t>i</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a:p>
            <a:pPr marL="914400" lvl="1" indent="-457200">
              <a:lnSpc>
                <a:spcPct val="150000"/>
              </a:lnSpc>
              <a:buClr>
                <a:schemeClr val="tx1"/>
              </a:buClr>
              <a:buFont typeface="Wingdings" panose="05000000000000000000" pitchFamily="2" charset="2"/>
              <a:buAutoNum type="arabicPeriod"/>
            </a:pP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5604" name="Object 4"/>
          <p:cNvGraphicFramePr>
            <a:graphicFrameLocks noGrp="1" noChangeAspect="1"/>
          </p:cNvGraphicFramePr>
          <p:nvPr>
            <p:ph sz="half" idx="2"/>
            <p:extLst>
              <p:ext uri="{D42A27DB-BD31-4B8C-83A1-F6EECF244321}">
                <p14:modId xmlns:p14="http://schemas.microsoft.com/office/powerpoint/2010/main" val="1089388387"/>
              </p:ext>
            </p:extLst>
          </p:nvPr>
        </p:nvGraphicFramePr>
        <p:xfrm>
          <a:off x="1547664" y="4581128"/>
          <a:ext cx="2819400" cy="646113"/>
        </p:xfrm>
        <a:graphic>
          <a:graphicData uri="http://schemas.openxmlformats.org/presentationml/2006/ole">
            <mc:AlternateContent xmlns:mc="http://schemas.openxmlformats.org/markup-compatibility/2006">
              <mc:Choice xmlns:v="urn:schemas-microsoft-com:vml" Requires="v">
                <p:oleObj spid="_x0000_s487445" r:id="rId3" imgW="3744875" imgH="761669" progId="Equation.DSMT4">
                  <p:embed/>
                </p:oleObj>
              </mc:Choice>
              <mc:Fallback>
                <p:oleObj r:id="rId3" imgW="3744875" imgH="7616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581128"/>
                        <a:ext cx="2819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127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zh-CN"/>
              <a:t>k-近邻分类，k=13</a:t>
            </a:r>
          </a:p>
        </p:txBody>
      </p:sp>
      <p:graphicFrame>
        <p:nvGraphicFramePr>
          <p:cNvPr id="26627" name="Object 3"/>
          <p:cNvGraphicFramePr>
            <a:graphicFrameLocks noGrp="1" noChangeAspect="1"/>
          </p:cNvGraphicFramePr>
          <p:nvPr>
            <p:ph idx="1"/>
          </p:nvPr>
        </p:nvGraphicFramePr>
        <p:xfrm>
          <a:off x="914400" y="1531938"/>
          <a:ext cx="7543800" cy="4813300"/>
        </p:xfrm>
        <a:graphic>
          <a:graphicData uri="http://schemas.openxmlformats.org/presentationml/2006/ole">
            <mc:AlternateContent xmlns:mc="http://schemas.openxmlformats.org/markup-compatibility/2006">
              <mc:Choice xmlns:v="urn:schemas-microsoft-com:vml" Requires="v">
                <p:oleObj spid="_x0000_s488469" r:id="rId4" imgW="5053968" imgH="3225397" progId="">
                  <p:embed/>
                </p:oleObj>
              </mc:Choice>
              <mc:Fallback>
                <p:oleObj r:id="rId4" imgW="5053968" imgH="322539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31938"/>
                        <a:ext cx="7543800"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48" name="Group 4"/>
          <p:cNvGrpSpPr>
            <a:grpSpLocks/>
          </p:cNvGrpSpPr>
          <p:nvPr/>
        </p:nvGrpSpPr>
        <p:grpSpPr bwMode="auto">
          <a:xfrm>
            <a:off x="3657600" y="3200400"/>
            <a:ext cx="152400" cy="152400"/>
            <a:chOff x="0" y="0"/>
            <a:chExt cx="96" cy="96"/>
          </a:xfrm>
        </p:grpSpPr>
        <p:sp>
          <p:nvSpPr>
            <p:cNvPr id="26630" name="Line 5"/>
            <p:cNvSpPr>
              <a:spLocks noChangeShapeType="1"/>
            </p:cNvSpPr>
            <p:nvPr/>
          </p:nvSpPr>
          <p:spPr bwMode="auto">
            <a:xfrm flipH="1">
              <a:off x="0" y="0"/>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1" name="Line 6"/>
            <p:cNvSpPr>
              <a:spLocks noChangeShapeType="1"/>
            </p:cNvSpPr>
            <p:nvPr/>
          </p:nvSpPr>
          <p:spPr bwMode="auto">
            <a:xfrm rot="16200000" flipH="1">
              <a:off x="0" y="0"/>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1" name="Oval 7"/>
          <p:cNvSpPr>
            <a:spLocks noChangeArrowheads="1"/>
          </p:cNvSpPr>
          <p:nvPr/>
        </p:nvSpPr>
        <p:spPr bwMode="auto">
          <a:xfrm>
            <a:off x="3048000" y="2590800"/>
            <a:ext cx="1371600" cy="1371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53629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本节主要内容</a:t>
            </a:r>
          </a:p>
        </p:txBody>
      </p:sp>
      <p:sp>
        <p:nvSpPr>
          <p:cNvPr id="9219" name="Rectangle 3"/>
          <p:cNvSpPr>
            <a:spLocks noGrp="1" noChangeArrowheads="1"/>
          </p:cNvSpPr>
          <p:nvPr>
            <p:ph idx="1"/>
          </p:nvPr>
        </p:nvSpPr>
        <p:spPr>
          <a:xfrm>
            <a:off x="971600" y="1196752"/>
            <a:ext cx="7581528" cy="4876800"/>
          </a:xfrm>
        </p:spPr>
        <p:txBody>
          <a:bodyPr>
            <a:noAutofit/>
          </a:bodyPr>
          <a:lstStyle/>
          <a:p>
            <a:pPr lvl="1">
              <a:lnSpc>
                <a:spcPct val="150000"/>
              </a:lnSpc>
              <a:buFontTx/>
              <a:buNone/>
            </a:pPr>
            <a:endParaRPr lang="zh-CN" altLang="en-US" dirty="0"/>
          </a:p>
          <a:p>
            <a:pPr marL="274320" lvl="1" indent="0">
              <a:lnSpc>
                <a:spcPct val="150000"/>
              </a:lnSpc>
              <a:buNone/>
            </a:pPr>
            <a:r>
              <a:rPr lang="zh-CN" altLang="en-US" dirty="0"/>
              <a:t>非参数估计</a:t>
            </a:r>
          </a:p>
          <a:p>
            <a:pPr marL="274320" lvl="1" indent="0">
              <a:lnSpc>
                <a:spcPct val="150000"/>
              </a:lnSpc>
              <a:buNone/>
            </a:pPr>
            <a:r>
              <a:rPr lang="zh-CN" altLang="en-US" dirty="0">
                <a:solidFill>
                  <a:srgbClr val="C00000"/>
                </a:solidFill>
              </a:rPr>
              <a:t>参数估计</a:t>
            </a:r>
            <a:endParaRPr lang="en-US" altLang="zh-CN" dirty="0">
              <a:solidFill>
                <a:srgbClr val="C00000"/>
              </a:solidFill>
            </a:endParaRPr>
          </a:p>
          <a:p>
            <a:pPr marL="274320" lvl="1" indent="0">
              <a:lnSpc>
                <a:spcPct val="150000"/>
              </a:lnSpc>
              <a:buNone/>
            </a:pPr>
            <a:r>
              <a:rPr lang="zh-CN" altLang="en-US" dirty="0"/>
              <a:t>高斯混合模型</a:t>
            </a:r>
            <a:endParaRPr lang="en-US" altLang="zh-CN" dirty="0"/>
          </a:p>
          <a:p>
            <a:pPr marL="274320" lvl="1" indent="0">
              <a:lnSpc>
                <a:spcPct val="150000"/>
              </a:lnSpc>
              <a:buNone/>
            </a:pPr>
            <a:r>
              <a:rPr lang="zh-CN" altLang="en-US" dirty="0"/>
              <a:t>隐马尔科夫模型</a:t>
            </a:r>
          </a:p>
          <a:p>
            <a:pPr lvl="1">
              <a:spcBef>
                <a:spcPts val="13"/>
              </a:spcBef>
            </a:pPr>
            <a:endParaRPr lang="zh-CN" altLang="en-US" sz="3200" b="0" dirty="0"/>
          </a:p>
          <a:p>
            <a:pPr lvl="1">
              <a:spcBef>
                <a:spcPts val="13"/>
              </a:spcBef>
            </a:pPr>
            <a:endParaRPr lang="zh-CN" altLang="en-US" sz="3200" b="0" dirty="0"/>
          </a:p>
          <a:p>
            <a:pPr>
              <a:lnSpc>
                <a:spcPct val="150000"/>
              </a:lnSpc>
            </a:pPr>
            <a:endParaRPr lang="en-US" altLang="zh-CN" sz="4000" dirty="0"/>
          </a:p>
        </p:txBody>
      </p:sp>
    </p:spTree>
    <p:extLst>
      <p:ext uri="{BB962C8B-B14F-4D97-AF65-F5344CB8AC3E}">
        <p14:creationId xmlns:p14="http://schemas.microsoft.com/office/powerpoint/2010/main" val="13000784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概率密度函数的参数估计方法</a:t>
            </a:r>
          </a:p>
        </p:txBody>
      </p:sp>
      <p:sp>
        <p:nvSpPr>
          <p:cNvPr id="12291" name="Rectangle 3"/>
          <p:cNvSpPr>
            <a:spLocks noGrp="1" noChangeArrowheads="1"/>
          </p:cNvSpPr>
          <p:nvPr>
            <p:ph type="body" idx="1"/>
          </p:nvPr>
        </p:nvSpPr>
        <p:spPr>
          <a:xfrm>
            <a:off x="468313" y="1628775"/>
            <a:ext cx="8066087" cy="4332288"/>
          </a:xfrm>
        </p:spPr>
        <p:txBody>
          <a:bodyPr/>
          <a:lstStyle/>
          <a:p>
            <a:pPr marL="0" indent="0">
              <a:lnSpc>
                <a:spcPct val="150000"/>
              </a:lnSpc>
              <a:buNone/>
            </a:pPr>
            <a:r>
              <a:rPr lang="zh-CN" altLang="en-US" dirty="0"/>
              <a:t>预先假设每一个类别的概率密度函数的形式已知，而具体的参数未知；</a:t>
            </a:r>
          </a:p>
          <a:p>
            <a:pPr lvl="1">
              <a:lnSpc>
                <a:spcPct val="150000"/>
              </a:lnSpc>
            </a:pPr>
            <a:r>
              <a:rPr lang="zh-CN" altLang="en-US" dirty="0"/>
              <a:t>最大似然估计</a:t>
            </a:r>
            <a:r>
              <a:rPr lang="en-US" dirty="0"/>
              <a:t>(MLE, </a:t>
            </a:r>
            <a:r>
              <a:rPr lang="en-US" dirty="0">
                <a:latin typeface="Times New Roman" pitchFamily="18" charset="0"/>
              </a:rPr>
              <a:t>Maximum Likelihood Estimation)</a:t>
            </a:r>
            <a:r>
              <a:rPr lang="zh-CN" altLang="en-US" dirty="0">
                <a:latin typeface="Times New Roman" pitchFamily="18" charset="0"/>
              </a:rPr>
              <a:t>；</a:t>
            </a:r>
          </a:p>
          <a:p>
            <a:pPr lvl="1">
              <a:lnSpc>
                <a:spcPct val="150000"/>
              </a:lnSpc>
            </a:pPr>
            <a:r>
              <a:rPr lang="zh-CN" altLang="en-US" dirty="0"/>
              <a:t>贝叶斯估计</a:t>
            </a:r>
            <a:r>
              <a:rPr lang="en-US" dirty="0">
                <a:latin typeface="Times New Roman" pitchFamily="18" charset="0"/>
              </a:rPr>
              <a:t>(Bayesian Estimation)</a:t>
            </a:r>
            <a:r>
              <a:rPr lang="zh-CN" altLang="en-US" dirty="0">
                <a:latin typeface="Times New Roman" pitchFamily="18" charset="0"/>
              </a:rPr>
              <a:t>。</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25659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似然函数</a:t>
            </a:r>
          </a:p>
        </p:txBody>
      </p:sp>
      <p:sp>
        <p:nvSpPr>
          <p:cNvPr id="14339" name="Rectangle 3"/>
          <p:cNvSpPr>
            <a:spLocks noGrp="1" noChangeArrowheads="1"/>
          </p:cNvSpPr>
          <p:nvPr>
            <p:ph type="body" sz="half" idx="1"/>
          </p:nvPr>
        </p:nvSpPr>
        <p:spPr>
          <a:xfrm>
            <a:off x="457200" y="1417638"/>
            <a:ext cx="8268494" cy="2171700"/>
          </a:xfrm>
        </p:spPr>
        <p:txBody>
          <a:bodyPr>
            <a:normAutofit/>
          </a:bodyPr>
          <a:lstStyle/>
          <a:p>
            <a:pPr marL="0" lvl="0" indent="0">
              <a:lnSpc>
                <a:spcPct val="130000"/>
              </a:lnSpc>
              <a:buClr>
                <a:srgbClr val="DDDDDD"/>
              </a:buClr>
              <a:buNone/>
            </a:pP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样本集</a:t>
            </a:r>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中包含</a:t>
            </a:r>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个样本：</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i="1" baseline="-25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，样本都是</a:t>
            </a:r>
            <a:r>
              <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独立同分布</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的随机变量</a:t>
            </a:r>
            <a:r>
              <a:rPr lang="zh-CN" altLang="en-US" sz="2000" dirty="0">
                <a:solidFill>
                  <a:prstClr val="black"/>
                </a:solidFill>
                <a:ea typeface="黑体" panose="02010609060101010101" pitchFamily="49" charset="-122"/>
                <a:cs typeface="Times New Roman" panose="02020603050405020304" pitchFamily="18" charset="0"/>
              </a:rPr>
              <a:t>，</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样本集</a:t>
            </a:r>
            <a:r>
              <a:rPr 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出现的概率为：</a:t>
            </a:r>
          </a:p>
        </p:txBody>
      </p:sp>
      <p:graphicFrame>
        <p:nvGraphicFramePr>
          <p:cNvPr id="14340" name="Object 4"/>
          <p:cNvGraphicFramePr>
            <a:graphicFrameLocks noGrp="1" noChangeAspect="1"/>
          </p:cNvGraphicFramePr>
          <p:nvPr>
            <p:ph sz="quarter" idx="2"/>
            <p:extLst>
              <p:ext uri="{D42A27DB-BD31-4B8C-83A1-F6EECF244321}">
                <p14:modId xmlns:p14="http://schemas.microsoft.com/office/powerpoint/2010/main" val="1685809541"/>
              </p:ext>
            </p:extLst>
          </p:nvPr>
        </p:nvGraphicFramePr>
        <p:xfrm>
          <a:off x="1554956" y="2810669"/>
          <a:ext cx="6034088" cy="881063"/>
        </p:xfrm>
        <a:graphic>
          <a:graphicData uri="http://schemas.openxmlformats.org/presentationml/2006/ole">
            <mc:AlternateContent xmlns:mc="http://schemas.openxmlformats.org/markup-compatibility/2006">
              <mc:Choice xmlns:v="urn:schemas-microsoft-com:vml" Requires="v">
                <p:oleObj spid="_x0000_s479274" r:id="rId3" imgW="8306117" imgH="1295717" progId="Equation.DSMT4">
                  <p:embed/>
                </p:oleObj>
              </mc:Choice>
              <mc:Fallback>
                <p:oleObj r:id="rId3" imgW="8306117" imgH="1295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956" y="2810669"/>
                        <a:ext cx="6034088"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Rectangle 5"/>
          <p:cNvSpPr>
            <a:spLocks noChangeArrowheads="1"/>
          </p:cNvSpPr>
          <p:nvPr/>
        </p:nvSpPr>
        <p:spPr bwMode="auto">
          <a:xfrm>
            <a:off x="611188" y="4076700"/>
            <a:ext cx="82327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定义对数似然函数：</a:t>
            </a:r>
          </a:p>
        </p:txBody>
      </p:sp>
      <p:graphicFrame>
        <p:nvGraphicFramePr>
          <p:cNvPr id="14342" name="Object 6"/>
          <p:cNvGraphicFramePr>
            <a:graphicFrameLocks noGrp="1" noChangeAspect="1"/>
          </p:cNvGraphicFramePr>
          <p:nvPr>
            <p:ph sz="quarter" idx="3"/>
          </p:nvPr>
        </p:nvGraphicFramePr>
        <p:xfrm>
          <a:off x="1619250" y="4868863"/>
          <a:ext cx="4929188" cy="922337"/>
        </p:xfrm>
        <a:graphic>
          <a:graphicData uri="http://schemas.openxmlformats.org/presentationml/2006/ole">
            <mc:AlternateContent xmlns:mc="http://schemas.openxmlformats.org/markup-compatibility/2006">
              <mc:Choice xmlns:v="urn:schemas-microsoft-com:vml" Requires="v">
                <p:oleObj spid="_x0000_s479275" r:id="rId5" imgW="6490017" imgH="1295717" progId="Equation.DSMT4">
                  <p:embed/>
                </p:oleObj>
              </mc:Choice>
              <mc:Fallback>
                <p:oleObj r:id="rId5" imgW="6490017" imgH="12957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868863"/>
                        <a:ext cx="4929188"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4664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最大似然估计</a:t>
            </a:r>
          </a:p>
        </p:txBody>
      </p:sp>
      <p:graphicFrame>
        <p:nvGraphicFramePr>
          <p:cNvPr id="17412" name="Object 4"/>
          <p:cNvGraphicFramePr>
            <a:graphicFrameLocks noGrp="1" noChangeAspect="1"/>
          </p:cNvGraphicFramePr>
          <p:nvPr>
            <p:ph idx="1"/>
          </p:nvPr>
        </p:nvGraphicFramePr>
        <p:xfrm>
          <a:off x="3131840" y="1412776"/>
          <a:ext cx="279400" cy="571500"/>
        </p:xfrm>
        <a:graphic>
          <a:graphicData uri="http://schemas.openxmlformats.org/presentationml/2006/ole">
            <mc:AlternateContent xmlns:mc="http://schemas.openxmlformats.org/markup-compatibility/2006">
              <mc:Choice xmlns:v="urn:schemas-microsoft-com:vml" Requires="v">
                <p:oleObj spid="_x0000_s481396" r:id="rId3" imgW="279596" imgH="571569" progId="Equation.DSMT4">
                  <p:embed/>
                </p:oleObj>
              </mc:Choice>
              <mc:Fallback>
                <p:oleObj r:id="rId3" imgW="279596" imgH="5715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412776"/>
                        <a:ext cx="279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3"/>
          <p:cNvSpPr>
            <a:spLocks noGrp="1" noChangeArrowheads="1"/>
          </p:cNvSpPr>
          <p:nvPr>
            <p:ph type="body" sz="half" idx="4294967295"/>
          </p:nvPr>
        </p:nvSpPr>
        <p:spPr>
          <a:xfrm>
            <a:off x="0" y="1600200"/>
            <a:ext cx="8147050" cy="1754188"/>
          </a:xfrm>
        </p:spPr>
        <p:txBody>
          <a:bodyPr/>
          <a:lstStyle/>
          <a:p>
            <a:r>
              <a:rPr lang="zh-CN" altLang="en-US" dirty="0">
                <a:latin typeface="微软雅黑" pitchFamily="34" charset="-122"/>
                <a:ea typeface="微软雅黑" pitchFamily="34" charset="-122"/>
              </a:rPr>
              <a:t>寻找到一个最优矢量   ，使得似然函数         最大。</a:t>
            </a:r>
          </a:p>
        </p:txBody>
      </p:sp>
      <p:graphicFrame>
        <p:nvGraphicFramePr>
          <p:cNvPr id="17416" name="Object 8"/>
          <p:cNvGraphicFramePr>
            <a:graphicFrameLocks noGrp="1" noChangeAspect="1"/>
          </p:cNvGraphicFramePr>
          <p:nvPr>
            <p:ph sz="quarter" idx="4294967295"/>
          </p:nvPr>
        </p:nvGraphicFramePr>
        <p:xfrm>
          <a:off x="2411760" y="2420888"/>
          <a:ext cx="3213100" cy="801688"/>
        </p:xfrm>
        <a:graphic>
          <a:graphicData uri="http://schemas.openxmlformats.org/presentationml/2006/ole">
            <mc:AlternateContent xmlns:mc="http://schemas.openxmlformats.org/markup-compatibility/2006">
              <mc:Choice xmlns:v="urn:schemas-microsoft-com:vml" Requires="v">
                <p:oleObj spid="_x0000_s481397" r:id="rId5" imgW="3289617" imgH="876617" progId="Equation.DSMT4">
                  <p:embed/>
                </p:oleObj>
              </mc:Choice>
              <mc:Fallback>
                <p:oleObj r:id="rId5" imgW="3289617" imgH="876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2420888"/>
                        <a:ext cx="321310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4"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5" name="Rectangle 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17" name="Object 9"/>
          <p:cNvGraphicFramePr>
            <a:graphicFrameLocks noChangeAspect="1"/>
          </p:cNvGraphicFramePr>
          <p:nvPr/>
        </p:nvGraphicFramePr>
        <p:xfrm>
          <a:off x="5580112" y="1556792"/>
          <a:ext cx="647700" cy="534988"/>
        </p:xfrm>
        <a:graphic>
          <a:graphicData uri="http://schemas.openxmlformats.org/presentationml/2006/ole">
            <mc:AlternateContent xmlns:mc="http://schemas.openxmlformats.org/markup-compatibility/2006">
              <mc:Choice xmlns:v="urn:schemas-microsoft-com:vml" Requires="v">
                <p:oleObj spid="_x0000_s481398" r:id="rId7" imgW="876617" imgH="686117" progId="Equation.DSMT4">
                  <p:embed/>
                </p:oleObj>
              </mc:Choice>
              <mc:Fallback>
                <p:oleObj r:id="rId7" imgW="876617" imgH="6861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1556792"/>
                        <a:ext cx="647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10"/>
          <p:cNvGraphicFramePr>
            <a:graphicFrameLocks noChangeAspect="1"/>
          </p:cNvGraphicFramePr>
          <p:nvPr/>
        </p:nvGraphicFramePr>
        <p:xfrm>
          <a:off x="2411413" y="4436567"/>
          <a:ext cx="3816350" cy="1042987"/>
        </p:xfrm>
        <a:graphic>
          <a:graphicData uri="http://schemas.openxmlformats.org/presentationml/2006/ole">
            <mc:AlternateContent xmlns:mc="http://schemas.openxmlformats.org/markup-compatibility/2006">
              <mc:Choice xmlns:v="urn:schemas-microsoft-com:vml" Requires="v">
                <p:oleObj spid="_x0000_s481399" r:id="rId9" imgW="4445317" imgH="1295717" progId="Equation.DSMT4">
                  <p:embed/>
                </p:oleObj>
              </mc:Choice>
              <mc:Fallback>
                <p:oleObj r:id="rId9" imgW="4445317" imgH="12957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436567"/>
                        <a:ext cx="381635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9" name="Object 11"/>
          <p:cNvGraphicFramePr>
            <a:graphicFrameLocks noChangeAspect="1"/>
          </p:cNvGraphicFramePr>
          <p:nvPr/>
        </p:nvGraphicFramePr>
        <p:xfrm>
          <a:off x="2484438" y="5741492"/>
          <a:ext cx="1295400" cy="487362"/>
        </p:xfrm>
        <a:graphic>
          <a:graphicData uri="http://schemas.openxmlformats.org/presentationml/2006/ole">
            <mc:AlternateContent xmlns:mc="http://schemas.openxmlformats.org/markup-compatibility/2006">
              <mc:Choice xmlns:v="urn:schemas-microsoft-com:vml" Requires="v">
                <p:oleObj spid="_x0000_s481400" r:id="rId11" imgW="1460183" imgH="584264" progId="Equation.DSMT4">
                  <p:embed/>
                </p:oleObj>
              </mc:Choice>
              <mc:Fallback>
                <p:oleObj r:id="rId11" imgW="1460183" imgH="58426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741492"/>
                        <a:ext cx="1295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0" name="Object 12"/>
          <p:cNvGraphicFramePr>
            <a:graphicFrameLocks noChangeAspect="1"/>
          </p:cNvGraphicFramePr>
          <p:nvPr/>
        </p:nvGraphicFramePr>
        <p:xfrm>
          <a:off x="2267744" y="3300413"/>
          <a:ext cx="4968875" cy="930275"/>
        </p:xfrm>
        <a:graphic>
          <a:graphicData uri="http://schemas.openxmlformats.org/presentationml/2006/ole">
            <mc:AlternateContent xmlns:mc="http://schemas.openxmlformats.org/markup-compatibility/2006">
              <mc:Choice xmlns:v="urn:schemas-microsoft-com:vml" Requires="v">
                <p:oleObj spid="_x0000_s481401" r:id="rId13" imgW="6490017" imgH="1295717" progId="Equation.DSMT4">
                  <p:embed/>
                </p:oleObj>
              </mc:Choice>
              <mc:Fallback>
                <p:oleObj r:id="rId13" imgW="6490017" imgH="12957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744" y="3300413"/>
                        <a:ext cx="49688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88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正态分布的似然估计</a:t>
            </a:r>
          </a:p>
        </p:txBody>
      </p:sp>
      <p:graphicFrame>
        <p:nvGraphicFramePr>
          <p:cNvPr id="18436" name="Object 4"/>
          <p:cNvGraphicFramePr>
            <a:graphicFrameLocks noGrp="1" noChangeAspect="1"/>
          </p:cNvGraphicFramePr>
          <p:nvPr>
            <p:ph idx="1"/>
          </p:nvPr>
        </p:nvGraphicFramePr>
        <p:xfrm>
          <a:off x="1763688" y="4653136"/>
          <a:ext cx="5130800" cy="1295400"/>
        </p:xfrm>
        <a:graphic>
          <a:graphicData uri="http://schemas.openxmlformats.org/presentationml/2006/ole">
            <mc:AlternateContent xmlns:mc="http://schemas.openxmlformats.org/markup-compatibility/2006">
              <mc:Choice xmlns:v="urn:schemas-microsoft-com:vml" Requires="v">
                <p:oleObj spid="_x0000_s482346" r:id="rId4" imgW="5131117" imgH="1295717" progId="Equation.DSMT4">
                  <p:embed/>
                </p:oleObj>
              </mc:Choice>
              <mc:Fallback>
                <p:oleObj r:id="rId4" imgW="5131117" imgH="12957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653136"/>
                        <a:ext cx="5130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Rectangle 3"/>
          <p:cNvSpPr>
            <a:spLocks noGrp="1" noChangeArrowheads="1"/>
          </p:cNvSpPr>
          <p:nvPr>
            <p:ph type="body" sz="half" idx="4294967295"/>
          </p:nvPr>
        </p:nvSpPr>
        <p:spPr>
          <a:xfrm>
            <a:off x="395536" y="1628800"/>
            <a:ext cx="7848872" cy="1163638"/>
          </a:xfrm>
        </p:spPr>
        <p:txBody>
          <a:bodyPr>
            <a:normAutofit/>
          </a:bodyPr>
          <a:lstStyle/>
          <a:p>
            <a:pPr>
              <a:lnSpc>
                <a:spcPct val="150000"/>
              </a:lnSpc>
            </a:pPr>
            <a:r>
              <a:rPr lang="en-US" dirty="0">
                <a:latin typeface="微软雅黑" pitchFamily="34" charset="-122"/>
                <a:ea typeface="微软雅黑" pitchFamily="34" charset="-122"/>
              </a:rPr>
              <a:t>Gauss</a:t>
            </a:r>
            <a:r>
              <a:rPr lang="zh-CN" altLang="en-US" dirty="0">
                <a:latin typeface="微软雅黑" pitchFamily="34" charset="-122"/>
                <a:ea typeface="微软雅黑" pitchFamily="34" charset="-122"/>
              </a:rPr>
              <a:t>分布的参数由均值矢量 </a:t>
            </a:r>
            <a:r>
              <a:rPr lang="el-GR" altLang="en-US" b="1" dirty="0">
                <a:latin typeface="Times New Roman" pitchFamily="18" charset="0"/>
                <a:ea typeface="微软雅黑" pitchFamily="34" charset="-122"/>
                <a:cs typeface="Times New Roman" pitchFamily="18" charset="0"/>
              </a:rPr>
              <a:t>μ</a:t>
            </a:r>
            <a:r>
              <a:rPr lang="en-US" altLang="en-US" b="1" dirty="0">
                <a:latin typeface="Times New Roman" pitchFamily="18" charset="0"/>
                <a:ea typeface="微软雅黑" pitchFamily="34" charset="-122"/>
                <a:cs typeface="Times New Roman" pitchFamily="18" charset="0"/>
              </a:rPr>
              <a:t> </a:t>
            </a:r>
            <a:r>
              <a:rPr lang="zh-CN" altLang="en-US" dirty="0">
                <a:latin typeface="微软雅黑" pitchFamily="34" charset="-122"/>
                <a:ea typeface="微软雅黑" pitchFamily="34" charset="-122"/>
              </a:rPr>
              <a:t>和协方差矩阵 </a:t>
            </a:r>
            <a:r>
              <a:rPr lang="el-GR" altLang="en-US" b="1" dirty="0">
                <a:latin typeface="Times New Roman" pitchFamily="18" charset="0"/>
                <a:ea typeface="微软雅黑" pitchFamily="34" charset="-122"/>
                <a:cs typeface="Times New Roman" pitchFamily="18" charset="0"/>
              </a:rPr>
              <a:t>Σ</a:t>
            </a:r>
            <a:r>
              <a:rPr lang="en-US" altLang="en-US" b="1" dirty="0">
                <a:latin typeface="Times New Roman" pitchFamily="18" charset="0"/>
                <a:ea typeface="微软雅黑" pitchFamily="34" charset="-122"/>
                <a:cs typeface="Times New Roman" pitchFamily="18" charset="0"/>
              </a:rPr>
              <a:t> </a:t>
            </a:r>
            <a:r>
              <a:rPr lang="zh-CN" altLang="en-US" dirty="0">
                <a:latin typeface="微软雅黑" pitchFamily="34" charset="-122"/>
                <a:ea typeface="微软雅黑" pitchFamily="34" charset="-122"/>
              </a:rPr>
              <a:t>构成，最大似然估计结果为：</a:t>
            </a:r>
          </a:p>
        </p:txBody>
      </p:sp>
      <p:graphicFrame>
        <p:nvGraphicFramePr>
          <p:cNvPr id="18438" name="Object 6"/>
          <p:cNvGraphicFramePr>
            <a:graphicFrameLocks noGrp="1" noChangeAspect="1"/>
          </p:cNvGraphicFramePr>
          <p:nvPr>
            <p:ph sz="quarter" idx="4294967295"/>
          </p:nvPr>
        </p:nvGraphicFramePr>
        <p:xfrm>
          <a:off x="1691680" y="3220646"/>
          <a:ext cx="2090738" cy="1149350"/>
        </p:xfrm>
        <a:graphic>
          <a:graphicData uri="http://schemas.openxmlformats.org/presentationml/2006/ole">
            <mc:AlternateContent xmlns:mc="http://schemas.openxmlformats.org/markup-compatibility/2006">
              <mc:Choice xmlns:v="urn:schemas-microsoft-com:vml" Requires="v">
                <p:oleObj spid="_x0000_s482347" r:id="rId6" imgW="2210117" imgH="1295717" progId="Equation.DSMT4">
                  <p:embed/>
                </p:oleObj>
              </mc:Choice>
              <mc:Fallback>
                <p:oleObj r:id="rId6" imgW="2210117" imgH="12957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3220646"/>
                        <a:ext cx="2090738"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cxnSp>
        <p:nvCxnSpPr>
          <p:cNvPr id="3" name="直接连接符 2"/>
          <p:cNvCxnSpPr/>
          <p:nvPr/>
        </p:nvCxnSpPr>
        <p:spPr>
          <a:xfrm>
            <a:off x="3635896" y="5733256"/>
            <a:ext cx="325859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1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76250"/>
            <a:ext cx="8504237"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897188"/>
            <a:ext cx="874712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344802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引言</a:t>
            </a:r>
          </a:p>
        </p:txBody>
      </p:sp>
      <p:sp>
        <p:nvSpPr>
          <p:cNvPr id="5123" name="Rectangle 3"/>
          <p:cNvSpPr>
            <a:spLocks noGrp="1" noChangeArrowheads="1"/>
          </p:cNvSpPr>
          <p:nvPr>
            <p:ph idx="1"/>
          </p:nvPr>
        </p:nvSpPr>
        <p:spPr>
          <a:xfrm>
            <a:off x="914400" y="980728"/>
            <a:ext cx="8229600" cy="4876800"/>
          </a:xfrm>
        </p:spPr>
        <p:txBody>
          <a:bodyPr/>
          <a:lstStyle/>
          <a:p>
            <a:endParaRPr lang="zh-CN" altLang="en-US" dirty="0"/>
          </a:p>
          <a:p>
            <a:pPr marL="0" indent="0">
              <a:lnSpc>
                <a:spcPct val="150000"/>
              </a:lnSpc>
              <a:buNone/>
            </a:pPr>
            <a:r>
              <a:rPr lang="zh-CN" altLang="en-US" dirty="0"/>
              <a:t>进行</a:t>
            </a:r>
            <a:r>
              <a:rPr lang="en-US" dirty="0"/>
              <a:t>Bayes</a:t>
            </a:r>
            <a:r>
              <a:rPr lang="zh-CN" altLang="en-US" dirty="0"/>
              <a:t>决策需要事先知道两种知识：</a:t>
            </a:r>
          </a:p>
          <a:p>
            <a:pPr lvl="1">
              <a:lnSpc>
                <a:spcPct val="150000"/>
              </a:lnSpc>
            </a:pPr>
            <a:r>
              <a:rPr lang="zh-CN" altLang="en-US" dirty="0"/>
              <a:t>各类的先验概率；</a:t>
            </a:r>
          </a:p>
          <a:p>
            <a:pPr lvl="1">
              <a:lnSpc>
                <a:spcPct val="150000"/>
              </a:lnSpc>
            </a:pPr>
            <a:r>
              <a:rPr lang="zh-CN" altLang="en-US" dirty="0"/>
              <a:t>观测向量的类条件概率密度。</a:t>
            </a:r>
          </a:p>
          <a:p>
            <a:pPr marL="0" indent="0">
              <a:lnSpc>
                <a:spcPct val="150000"/>
              </a:lnSpc>
              <a:buNone/>
            </a:pPr>
            <a:r>
              <a:rPr lang="zh-CN" altLang="en-US" dirty="0"/>
              <a:t>知识的获取（估计）：</a:t>
            </a:r>
          </a:p>
          <a:p>
            <a:pPr lvl="1">
              <a:lnSpc>
                <a:spcPct val="150000"/>
              </a:lnSpc>
            </a:pPr>
            <a:r>
              <a:rPr lang="zh-CN" altLang="en-US" dirty="0"/>
              <a:t>一些训练数据；</a:t>
            </a:r>
          </a:p>
          <a:p>
            <a:pPr lvl="1">
              <a:lnSpc>
                <a:spcPct val="150000"/>
              </a:lnSpc>
            </a:pPr>
            <a:r>
              <a:rPr lang="zh-CN" altLang="en-US" dirty="0"/>
              <a:t>对问题的一般性的认识</a:t>
            </a:r>
          </a:p>
          <a:p>
            <a:pPr>
              <a:lnSpc>
                <a:spcPct val="150000"/>
              </a:lnSpc>
            </a:pPr>
            <a:endParaRPr lang="zh-CN" altLang="en-US" dirty="0"/>
          </a:p>
        </p:txBody>
      </p:sp>
    </p:spTree>
    <p:extLst>
      <p:ext uri="{BB962C8B-B14F-4D97-AF65-F5344CB8AC3E}">
        <p14:creationId xmlns:p14="http://schemas.microsoft.com/office/powerpoint/2010/main" val="25313608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贝叶斯估计</a:t>
            </a:r>
          </a:p>
        </p:txBody>
      </p:sp>
      <p:sp>
        <p:nvSpPr>
          <p:cNvPr id="21507" name="Rectangle 3"/>
          <p:cNvSpPr>
            <a:spLocks noGrp="1" noChangeArrowheads="1"/>
          </p:cNvSpPr>
          <p:nvPr>
            <p:ph type="body" idx="1"/>
          </p:nvPr>
        </p:nvSpPr>
        <p:spPr>
          <a:xfrm>
            <a:off x="431800" y="1628800"/>
            <a:ext cx="8280400" cy="4476750"/>
          </a:xfrm>
        </p:spPr>
        <p:txBody>
          <a:bodyPr>
            <a:normAutofit/>
          </a:bodyPr>
          <a:lstStyle/>
          <a:p>
            <a:pPr marL="0" indent="0">
              <a:lnSpc>
                <a:spcPct val="150000"/>
              </a:lnSpc>
              <a:buNone/>
            </a:pPr>
            <a:r>
              <a:rPr lang="zh-CN" altLang="en-US" sz="2400" dirty="0"/>
              <a:t>已有独立同分布训练样本集</a:t>
            </a:r>
            <a:r>
              <a:rPr lang="en-US" sz="2400" dirty="0"/>
              <a:t>D</a:t>
            </a:r>
            <a:r>
              <a:rPr lang="zh-CN" altLang="en-US" sz="2400" dirty="0"/>
              <a:t>；</a:t>
            </a:r>
          </a:p>
          <a:p>
            <a:pPr marL="0" indent="0">
              <a:lnSpc>
                <a:spcPct val="150000"/>
              </a:lnSpc>
              <a:buNone/>
            </a:pPr>
            <a:r>
              <a:rPr lang="zh-CN" altLang="en-US" sz="2400" dirty="0"/>
              <a:t>已知类条件概率密度函数</a:t>
            </a:r>
            <a:r>
              <a:rPr lang="en-US" sz="2400" dirty="0"/>
              <a:t>p(</a:t>
            </a:r>
            <a:r>
              <a:rPr lang="en-US" sz="2400" b="0" dirty="0"/>
              <a:t>x</a:t>
            </a:r>
            <a:r>
              <a:rPr lang="en-US" sz="2400" dirty="0"/>
              <a:t>|</a:t>
            </a:r>
            <a:r>
              <a:rPr lang="el-GR" altLang="en-US" sz="2400" dirty="0">
                <a:cs typeface="Arial" pitchFamily="34" charset="0"/>
              </a:rPr>
              <a:t>θ</a:t>
            </a:r>
            <a:r>
              <a:rPr lang="en-US" sz="2400" dirty="0"/>
              <a:t>)</a:t>
            </a:r>
            <a:r>
              <a:rPr lang="zh-CN" altLang="en-US" sz="2400" dirty="0"/>
              <a:t>的形式，但参数</a:t>
            </a:r>
            <a:r>
              <a:rPr lang="el-GR" altLang="en-US" sz="2400" dirty="0">
                <a:cs typeface="Arial" pitchFamily="34" charset="0"/>
              </a:rPr>
              <a:t>θ</a:t>
            </a:r>
            <a:r>
              <a:rPr lang="zh-CN" altLang="en-US" sz="2400" dirty="0">
                <a:cs typeface="Arial" pitchFamily="34" charset="0"/>
              </a:rPr>
              <a:t>未知；</a:t>
            </a:r>
          </a:p>
          <a:p>
            <a:pPr marL="0" indent="0">
              <a:lnSpc>
                <a:spcPct val="150000"/>
              </a:lnSpc>
              <a:buNone/>
            </a:pPr>
            <a:r>
              <a:rPr lang="zh-CN" altLang="en-US" sz="2400" dirty="0"/>
              <a:t>已知参数</a:t>
            </a:r>
            <a:r>
              <a:rPr lang="el-GR" altLang="en-US" sz="2400" dirty="0">
                <a:cs typeface="Arial" pitchFamily="34" charset="0"/>
              </a:rPr>
              <a:t>θ</a:t>
            </a:r>
            <a:r>
              <a:rPr lang="zh-CN" altLang="en-US" sz="2400" dirty="0">
                <a:cs typeface="Arial" pitchFamily="34" charset="0"/>
              </a:rPr>
              <a:t>的先验概率密度函数</a:t>
            </a:r>
            <a:r>
              <a:rPr lang="en-US" sz="2400" dirty="0">
                <a:cs typeface="Arial" pitchFamily="34" charset="0"/>
              </a:rPr>
              <a:t>p(</a:t>
            </a:r>
            <a:r>
              <a:rPr lang="el-GR" altLang="en-US" sz="2400" dirty="0">
                <a:cs typeface="Arial" pitchFamily="34" charset="0"/>
              </a:rPr>
              <a:t>θ</a:t>
            </a:r>
            <a:r>
              <a:rPr lang="en-US" sz="2400" dirty="0">
                <a:cs typeface="Arial" pitchFamily="34" charset="0"/>
              </a:rPr>
              <a:t>)</a:t>
            </a:r>
            <a:r>
              <a:rPr lang="zh-CN" altLang="en-US" sz="2400" dirty="0">
                <a:cs typeface="Arial" pitchFamily="34" charset="0"/>
              </a:rPr>
              <a:t>；</a:t>
            </a:r>
          </a:p>
          <a:p>
            <a:pPr>
              <a:lnSpc>
                <a:spcPct val="150000"/>
              </a:lnSpc>
            </a:pPr>
            <a:endParaRPr lang="zh-CN" altLang="en-US" sz="2400" dirty="0">
              <a:cs typeface="Arial" pitchFamily="34" charset="0"/>
            </a:endParaRPr>
          </a:p>
          <a:p>
            <a:pPr marL="0" indent="0">
              <a:lnSpc>
                <a:spcPct val="150000"/>
              </a:lnSpc>
              <a:buNone/>
            </a:pPr>
            <a:r>
              <a:rPr lang="zh-CN" altLang="en-US" sz="2400" dirty="0"/>
              <a:t>求在已有训练样本集</a:t>
            </a:r>
            <a:r>
              <a:rPr lang="en-US" sz="2400" dirty="0"/>
              <a:t>D</a:t>
            </a:r>
            <a:r>
              <a:rPr lang="zh-CN" altLang="en-US" sz="2400" dirty="0"/>
              <a:t>的条件下，类条件概率密度函数</a:t>
            </a:r>
            <a:r>
              <a:rPr lang="en-US" sz="2400" dirty="0"/>
              <a:t>p(</a:t>
            </a:r>
            <a:r>
              <a:rPr lang="en-US" sz="2400" b="0" dirty="0" err="1"/>
              <a:t>x</a:t>
            </a:r>
            <a:r>
              <a:rPr lang="en-US" sz="2400" dirty="0" err="1"/>
              <a:t>|D</a:t>
            </a:r>
            <a:r>
              <a:rPr lang="en-US" sz="2400" dirty="0"/>
              <a:t>)</a:t>
            </a:r>
            <a:r>
              <a:rPr lang="zh-CN" altLang="en-US" sz="2400" dirty="0"/>
              <a:t>。</a:t>
            </a:r>
          </a:p>
        </p:txBody>
      </p:sp>
      <p:sp>
        <p:nvSpPr>
          <p:cNvPr id="21508" name="Rectangle 4"/>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90805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274638"/>
            <a:ext cx="8785225" cy="1143000"/>
          </a:xfrm>
        </p:spPr>
        <p:txBody>
          <a:bodyPr/>
          <a:lstStyle/>
          <a:p>
            <a:r>
              <a:rPr lang="zh-CN" altLang="en-US" dirty="0"/>
              <a:t>贝叶斯估计与最大似然估计的差别</a:t>
            </a:r>
          </a:p>
        </p:txBody>
      </p:sp>
      <p:sp>
        <p:nvSpPr>
          <p:cNvPr id="22531" name="Rectangle 3"/>
          <p:cNvSpPr>
            <a:spLocks noGrp="1" noChangeArrowheads="1"/>
          </p:cNvSpPr>
          <p:nvPr>
            <p:ph type="body" idx="1"/>
          </p:nvPr>
        </p:nvSpPr>
        <p:spPr/>
        <p:txBody>
          <a:bodyPr/>
          <a:lstStyle/>
          <a:p>
            <a:pPr marL="0" indent="0">
              <a:buNone/>
            </a:pPr>
            <a:r>
              <a:rPr lang="zh-CN" altLang="en-US" dirty="0">
                <a:solidFill>
                  <a:srgbClr val="C00000"/>
                </a:solidFill>
                <a:latin typeface="Times New Roman" panose="02020603050405020304" pitchFamily="18" charset="0"/>
                <a:cs typeface="Times New Roman" panose="02020603050405020304" pitchFamily="18" charset="0"/>
              </a:rPr>
              <a:t>最大似然估计：</a:t>
            </a:r>
            <a:r>
              <a:rPr lang="el-GR" altLang="en-US" b="0"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是一个确定的未知矢量；</a:t>
            </a:r>
          </a:p>
          <a:p>
            <a:endParaRPr lang="zh-CN" altLang="en-US" dirty="0">
              <a:latin typeface="Times New Roman" panose="02020603050405020304" pitchFamily="18" charset="0"/>
              <a:cs typeface="Times New Roman" panose="02020603050405020304" pitchFamily="18" charset="0"/>
            </a:endParaRPr>
          </a:p>
          <a:p>
            <a:pPr marL="0" indent="0">
              <a:buNone/>
            </a:pPr>
            <a:r>
              <a:rPr lang="zh-CN" altLang="en-US" dirty="0">
                <a:solidFill>
                  <a:srgbClr val="C00000"/>
                </a:solidFill>
                <a:latin typeface="Times New Roman" panose="02020603050405020304" pitchFamily="18" charset="0"/>
                <a:cs typeface="Times New Roman" panose="02020603050405020304" pitchFamily="18" charset="0"/>
              </a:rPr>
              <a:t>贝叶斯估计：   </a:t>
            </a:r>
            <a:r>
              <a:rPr lang="el-GR" altLang="en-US" b="0"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是一个随机变量，</a:t>
            </a:r>
            <a:r>
              <a:rPr lang="el-GR" altLang="en-US"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以一定的概率分布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l-GR" altLang="en-US"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所有可能的值</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endParaRPr lang="zh-CN" altLang="en-US" dirty="0">
              <a:latin typeface="宋体" pitchFamily="2" charset="-122"/>
            </a:endParaRPr>
          </a:p>
          <a:p>
            <a:endParaRPr lang="el-GR" altLang="en-US" dirty="0">
              <a:cs typeface="Arial" pitchFamily="34" charset="0"/>
            </a:endParaRPr>
          </a:p>
        </p:txBody>
      </p:sp>
    </p:spTree>
    <p:extLst>
      <p:ext uri="{BB962C8B-B14F-4D97-AF65-F5344CB8AC3E}">
        <p14:creationId xmlns:p14="http://schemas.microsoft.com/office/powerpoint/2010/main" val="29462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贝叶斯估计的一般理论</a:t>
            </a:r>
          </a:p>
        </p:txBody>
      </p:sp>
      <p:graphicFrame>
        <p:nvGraphicFramePr>
          <p:cNvPr id="23555" name="Object 3"/>
          <p:cNvGraphicFramePr>
            <a:graphicFrameLocks noGrp="1" noChangeAspect="1"/>
          </p:cNvGraphicFramePr>
          <p:nvPr>
            <p:ph sz="half" idx="2"/>
            <p:extLst>
              <p:ext uri="{D42A27DB-BD31-4B8C-83A1-F6EECF244321}">
                <p14:modId xmlns:p14="http://schemas.microsoft.com/office/powerpoint/2010/main" val="1080086794"/>
              </p:ext>
            </p:extLst>
          </p:nvPr>
        </p:nvGraphicFramePr>
        <p:xfrm>
          <a:off x="913284" y="2320925"/>
          <a:ext cx="7583479" cy="1265238"/>
        </p:xfrm>
        <a:graphic>
          <a:graphicData uri="http://schemas.openxmlformats.org/presentationml/2006/ole">
            <mc:AlternateContent xmlns:mc="http://schemas.openxmlformats.org/markup-compatibility/2006">
              <mc:Choice xmlns:v="urn:schemas-microsoft-com:vml" Requires="v">
                <p:oleObj spid="_x0000_s483374" name="Equation" r:id="rId3" imgW="10959840" imgH="1828800" progId="Equation.DSMT4">
                  <p:embed/>
                </p:oleObj>
              </mc:Choice>
              <mc:Fallback>
                <p:oleObj name="Equation" r:id="rId3" imgW="10959840" imgH="1828800" progId="Equation.DSMT4">
                  <p:embed/>
                  <p:pic>
                    <p:nvPicPr>
                      <p:cNvPr id="0" name=""/>
                      <p:cNvPicPr>
                        <a:picLocks noChangeAspect="1" noChangeArrowheads="1"/>
                      </p:cNvPicPr>
                      <p:nvPr/>
                    </p:nvPicPr>
                    <p:blipFill>
                      <a:blip r:embed="rId4"/>
                      <a:srcRect/>
                      <a:stretch>
                        <a:fillRect/>
                      </a:stretch>
                    </p:blipFill>
                    <p:spPr bwMode="auto">
                      <a:xfrm>
                        <a:off x="913284" y="2320925"/>
                        <a:ext cx="7583479" cy="1265238"/>
                      </a:xfrm>
                      <a:prstGeom prst="rect">
                        <a:avLst/>
                      </a:prstGeom>
                      <a:noFill/>
                      <a:ln>
                        <a:noFill/>
                      </a:ln>
                      <a:effectLst/>
                    </p:spPr>
                  </p:pic>
                </p:oleObj>
              </mc:Fallback>
            </mc:AlternateContent>
          </a:graphicData>
        </a:graphic>
      </p:graphicFrame>
      <p:sp>
        <p:nvSpPr>
          <p:cNvPr id="23556" name="Rectangle 4"/>
          <p:cNvSpPr>
            <a:spLocks noChangeArrowheads="1"/>
          </p:cNvSpPr>
          <p:nvPr/>
        </p:nvSpPr>
        <p:spPr bwMode="auto">
          <a:xfrm>
            <a:off x="455878" y="1524000"/>
            <a:ext cx="79914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dirty="0">
                <a:solidFill>
                  <a:srgbClr val="C00000"/>
                </a:solidFill>
                <a:latin typeface="微软雅黑" pitchFamily="34" charset="-122"/>
                <a:ea typeface="微软雅黑" pitchFamily="34" charset="-122"/>
              </a:rPr>
              <a:t>类条件概率：</a:t>
            </a:r>
          </a:p>
        </p:txBody>
      </p:sp>
      <p:graphicFrame>
        <p:nvGraphicFramePr>
          <p:cNvPr id="23557" name="Object 5"/>
          <p:cNvGraphicFramePr>
            <a:graphicFrameLocks noGrp="1" noChangeAspect="1"/>
          </p:cNvGraphicFramePr>
          <p:nvPr>
            <p:ph sz="half" idx="1"/>
            <p:extLst>
              <p:ext uri="{D42A27DB-BD31-4B8C-83A1-F6EECF244321}">
                <p14:modId xmlns:p14="http://schemas.microsoft.com/office/powerpoint/2010/main" val="2173988575"/>
              </p:ext>
            </p:extLst>
          </p:nvPr>
        </p:nvGraphicFramePr>
        <p:xfrm>
          <a:off x="1113631" y="4581128"/>
          <a:ext cx="6772275" cy="1755775"/>
        </p:xfrm>
        <a:graphic>
          <a:graphicData uri="http://schemas.openxmlformats.org/presentationml/2006/ole">
            <mc:AlternateContent xmlns:mc="http://schemas.openxmlformats.org/markup-compatibility/2006">
              <mc:Choice xmlns:v="urn:schemas-microsoft-com:vml" Requires="v">
                <p:oleObj spid="_x0000_s483375" r:id="rId5" imgW="10287317" imgH="2667317" progId="Equation.DSMT4">
                  <p:embed/>
                </p:oleObj>
              </mc:Choice>
              <mc:Fallback>
                <p:oleObj r:id="rId5" imgW="10287317" imgH="26673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3631" y="4581128"/>
                        <a:ext cx="67722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Rectangle 6"/>
          <p:cNvSpPr>
            <a:spLocks noChangeArrowheads="1"/>
          </p:cNvSpPr>
          <p:nvPr/>
        </p:nvSpPr>
        <p:spPr bwMode="auto">
          <a:xfrm>
            <a:off x="468313" y="4076700"/>
            <a:ext cx="80629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dirty="0">
                <a:solidFill>
                  <a:srgbClr val="C00000"/>
                </a:solidFill>
                <a:latin typeface="微软雅黑" pitchFamily="34" charset="-122"/>
                <a:ea typeface="微软雅黑" pitchFamily="34" charset="-122"/>
              </a:rPr>
              <a:t>参数</a:t>
            </a:r>
            <a:r>
              <a:rPr lang="en-US" altLang="zh-CN" sz="2800" dirty="0">
                <a:solidFill>
                  <a:srgbClr val="C00000"/>
                </a:solidFill>
                <a:latin typeface="微软雅黑" pitchFamily="34" charset="-122"/>
                <a:ea typeface="微软雅黑" pitchFamily="34" charset="-122"/>
              </a:rPr>
              <a:t>θ</a:t>
            </a:r>
            <a:r>
              <a:rPr lang="zh-CN" altLang="en-US" sz="2800" dirty="0">
                <a:solidFill>
                  <a:srgbClr val="C00000"/>
                </a:solidFill>
                <a:latin typeface="微软雅黑" pitchFamily="34" charset="-122"/>
                <a:ea typeface="微软雅黑" pitchFamily="34" charset="-122"/>
              </a:rPr>
              <a:t>的后验分布：</a:t>
            </a:r>
          </a:p>
        </p:txBody>
      </p:sp>
      <p:sp>
        <p:nvSpPr>
          <p:cNvPr id="2" name="矩形 1"/>
          <p:cNvSpPr/>
          <p:nvPr/>
        </p:nvSpPr>
        <p:spPr>
          <a:xfrm>
            <a:off x="769832" y="6136848"/>
            <a:ext cx="1475084" cy="400110"/>
          </a:xfrm>
          <a:prstGeom prst="rect">
            <a:avLst/>
          </a:prstGeom>
        </p:spPr>
        <p:txBody>
          <a:bodyPr wrap="none">
            <a:spAutoFit/>
          </a:bodyPr>
          <a:lstStyle/>
          <a:p>
            <a:r>
              <a:rPr lang="zh-CN" altLang="en-US" sz="2000" b="1" dirty="0">
                <a:solidFill>
                  <a:srgbClr val="FF0000"/>
                </a:solidFill>
                <a:latin typeface="黑体" panose="02010609060101010101" pitchFamily="49" charset="-122"/>
                <a:ea typeface="黑体" panose="02010609060101010101" pitchFamily="49" charset="-122"/>
              </a:rPr>
              <a:t>归一化系数</a:t>
            </a:r>
            <a:endParaRPr lang="zh-CN" altLang="en-US" sz="2000" dirty="0">
              <a:solidFill>
                <a:srgbClr val="FF0000"/>
              </a:solidFill>
              <a:latin typeface="黑体" panose="02010609060101010101" pitchFamily="49" charset="-122"/>
              <a:ea typeface="黑体" panose="02010609060101010101" pitchFamily="49" charset="-122"/>
            </a:endParaRPr>
          </a:p>
        </p:txBody>
      </p:sp>
      <p:cxnSp>
        <p:nvCxnSpPr>
          <p:cNvPr id="4" name="直接箭头连接符 3"/>
          <p:cNvCxnSpPr/>
          <p:nvPr/>
        </p:nvCxnSpPr>
        <p:spPr>
          <a:xfrm flipV="1">
            <a:off x="1901117" y="5831282"/>
            <a:ext cx="432048"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3059832" y="3514831"/>
            <a:ext cx="648072" cy="304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62226" y="3643389"/>
            <a:ext cx="1218603" cy="400110"/>
          </a:xfrm>
          <a:prstGeom prst="rect">
            <a:avLst/>
          </a:prstGeom>
        </p:spPr>
        <p:txBody>
          <a:bodyPr wrap="none">
            <a:spAutoFit/>
          </a:bodyPr>
          <a:lstStyle/>
          <a:p>
            <a:r>
              <a:rPr lang="en-US" altLang="zh-CN" sz="2000" b="1" dirty="0">
                <a:solidFill>
                  <a:srgbClr val="FF0000"/>
                </a:solidFill>
                <a:latin typeface="黑体" panose="02010609060101010101" pitchFamily="49" charset="-122"/>
                <a:ea typeface="黑体" panose="02010609060101010101" pitchFamily="49" charset="-122"/>
              </a:rPr>
              <a:t>X</a:t>
            </a:r>
            <a:r>
              <a:rPr lang="zh-CN" altLang="en-US" sz="2000" b="1" dirty="0">
                <a:solidFill>
                  <a:srgbClr val="FF0000"/>
                </a:solidFill>
                <a:latin typeface="黑体" panose="02010609060101010101" pitchFamily="49" charset="-122"/>
                <a:ea typeface="黑体" panose="02010609060101010101" pitchFamily="49" charset="-122"/>
              </a:rPr>
              <a:t>与</a:t>
            </a:r>
            <a:r>
              <a:rPr lang="en-US" altLang="zh-CN" sz="2000" b="1" dirty="0">
                <a:solidFill>
                  <a:srgbClr val="FF0000"/>
                </a:solidFill>
                <a:latin typeface="黑体" panose="02010609060101010101" pitchFamily="49" charset="-122"/>
                <a:ea typeface="黑体" panose="02010609060101010101" pitchFamily="49" charset="-122"/>
              </a:rPr>
              <a:t>D</a:t>
            </a:r>
            <a:r>
              <a:rPr lang="zh-CN" altLang="en-US" sz="2000" b="1" dirty="0">
                <a:solidFill>
                  <a:srgbClr val="FF0000"/>
                </a:solidFill>
                <a:latin typeface="黑体" panose="02010609060101010101" pitchFamily="49" charset="-122"/>
                <a:ea typeface="黑体" panose="02010609060101010101" pitchFamily="49" charset="-122"/>
              </a:rPr>
              <a:t>独立</a:t>
            </a:r>
            <a:endParaRPr lang="zh-CN" altLang="en-US" sz="20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7755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贝叶斯估计的一般理论</a:t>
            </a:r>
          </a:p>
        </p:txBody>
      </p:sp>
      <p:graphicFrame>
        <p:nvGraphicFramePr>
          <p:cNvPr id="23555" name="Object 3"/>
          <p:cNvGraphicFramePr>
            <a:graphicFrameLocks noGrp="1" noChangeAspect="1"/>
          </p:cNvGraphicFramePr>
          <p:nvPr>
            <p:ph sz="half" idx="2"/>
            <p:extLst>
              <p:ext uri="{D42A27DB-BD31-4B8C-83A1-F6EECF244321}">
                <p14:modId xmlns:p14="http://schemas.microsoft.com/office/powerpoint/2010/main" val="2669861645"/>
              </p:ext>
            </p:extLst>
          </p:nvPr>
        </p:nvGraphicFramePr>
        <p:xfrm>
          <a:off x="1115616" y="5339483"/>
          <a:ext cx="6873578" cy="564430"/>
        </p:xfrm>
        <a:graphic>
          <a:graphicData uri="http://schemas.openxmlformats.org/presentationml/2006/ole">
            <mc:AlternateContent xmlns:mc="http://schemas.openxmlformats.org/markup-compatibility/2006">
              <mc:Choice xmlns:v="urn:schemas-microsoft-com:vml" Requires="v">
                <p:oleObj spid="_x0000_s489506" r:id="rId3" imgW="9279989" imgH="812764" progId="Equation.DSMT4">
                  <p:embed/>
                </p:oleObj>
              </mc:Choice>
              <mc:Fallback>
                <p:oleObj r:id="rId3" imgW="9279989" imgH="8127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339483"/>
                        <a:ext cx="6873578" cy="564430"/>
                      </a:xfrm>
                      <a:prstGeom prst="rect">
                        <a:avLst/>
                      </a:prstGeom>
                      <a:noFill/>
                      <a:ln>
                        <a:noFill/>
                      </a:ln>
                      <a:effectLst/>
                    </p:spPr>
                  </p:pic>
                </p:oleObj>
              </mc:Fallback>
            </mc:AlternateContent>
          </a:graphicData>
        </a:graphic>
      </p:graphicFrame>
      <p:sp>
        <p:nvSpPr>
          <p:cNvPr id="23556" name="Rectangle 4"/>
          <p:cNvSpPr>
            <a:spLocks noChangeArrowheads="1"/>
          </p:cNvSpPr>
          <p:nvPr/>
        </p:nvSpPr>
        <p:spPr bwMode="auto">
          <a:xfrm>
            <a:off x="457200" y="1744662"/>
            <a:ext cx="79914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dirty="0">
                <a:solidFill>
                  <a:srgbClr val="C00000"/>
                </a:solidFill>
                <a:latin typeface="微软雅黑" pitchFamily="34" charset="-122"/>
                <a:ea typeface="微软雅黑" pitchFamily="34" charset="-122"/>
              </a:rPr>
              <a:t>学习过程：</a:t>
            </a:r>
            <a:r>
              <a:rPr lang="zh-CN" altLang="en-US" sz="2800" dirty="0">
                <a:latin typeface="微软雅黑" pitchFamily="34" charset="-122"/>
                <a:ea typeface="微软雅黑" pitchFamily="34" charset="-122"/>
              </a:rPr>
              <a:t>计算参数的后验分布：</a:t>
            </a:r>
          </a:p>
        </p:txBody>
      </p:sp>
      <p:graphicFrame>
        <p:nvGraphicFramePr>
          <p:cNvPr id="23557" name="Object 5"/>
          <p:cNvGraphicFramePr>
            <a:graphicFrameLocks noGrp="1" noChangeAspect="1"/>
          </p:cNvGraphicFramePr>
          <p:nvPr>
            <p:ph sz="half" idx="1"/>
            <p:extLst>
              <p:ext uri="{D42A27DB-BD31-4B8C-83A1-F6EECF244321}">
                <p14:modId xmlns:p14="http://schemas.microsoft.com/office/powerpoint/2010/main" val="95952404"/>
              </p:ext>
            </p:extLst>
          </p:nvPr>
        </p:nvGraphicFramePr>
        <p:xfrm>
          <a:off x="1115616" y="2287090"/>
          <a:ext cx="6408712" cy="1661518"/>
        </p:xfrm>
        <a:graphic>
          <a:graphicData uri="http://schemas.openxmlformats.org/presentationml/2006/ole">
            <mc:AlternateContent xmlns:mc="http://schemas.openxmlformats.org/markup-compatibility/2006">
              <mc:Choice xmlns:v="urn:schemas-microsoft-com:vml" Requires="v">
                <p:oleObj spid="_x0000_s489507" r:id="rId5" imgW="10287317" imgH="2667317" progId="Equation.DSMT4">
                  <p:embed/>
                </p:oleObj>
              </mc:Choice>
              <mc:Fallback>
                <p:oleObj r:id="rId5" imgW="10287317" imgH="26673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287090"/>
                        <a:ext cx="6408712" cy="1661518"/>
                      </a:xfrm>
                      <a:prstGeom prst="rect">
                        <a:avLst/>
                      </a:prstGeom>
                      <a:noFill/>
                      <a:ln>
                        <a:noFill/>
                      </a:ln>
                      <a:effectLst/>
                    </p:spPr>
                  </p:pic>
                </p:oleObj>
              </mc:Fallback>
            </mc:AlternateContent>
          </a:graphicData>
        </a:graphic>
      </p:graphicFrame>
      <p:sp>
        <p:nvSpPr>
          <p:cNvPr id="23558" name="Rectangle 6"/>
          <p:cNvSpPr>
            <a:spLocks noChangeArrowheads="1"/>
          </p:cNvSpPr>
          <p:nvPr/>
        </p:nvSpPr>
        <p:spPr bwMode="auto">
          <a:xfrm>
            <a:off x="468313" y="4076700"/>
            <a:ext cx="80629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dirty="0">
                <a:solidFill>
                  <a:srgbClr val="C00000"/>
                </a:solidFill>
                <a:latin typeface="微软雅黑" pitchFamily="34" charset="-122"/>
                <a:ea typeface="微软雅黑" pitchFamily="34" charset="-122"/>
              </a:rPr>
              <a:t>分类过程：</a:t>
            </a:r>
            <a:r>
              <a:rPr lang="zh-CN" altLang="en-US" sz="2800" dirty="0">
                <a:latin typeface="微软雅黑" pitchFamily="34" charset="-122"/>
                <a:ea typeface="微软雅黑" pitchFamily="34" charset="-122"/>
              </a:rPr>
              <a:t>将待识模式</a:t>
            </a:r>
            <a:r>
              <a:rPr lang="en-US" altLang="zh-CN" sz="2800" dirty="0">
                <a:latin typeface="微软雅黑" pitchFamily="34" charset="-122"/>
                <a:ea typeface="微软雅黑" pitchFamily="34" charset="-122"/>
              </a:rPr>
              <a:t>x</a:t>
            </a:r>
            <a:r>
              <a:rPr lang="zh-CN" altLang="en-US" sz="2800" dirty="0">
                <a:latin typeface="微软雅黑" pitchFamily="34" charset="-122"/>
                <a:ea typeface="微软雅黑" pitchFamily="34" charset="-122"/>
              </a:rPr>
              <a:t>和后验概率，计算</a:t>
            </a:r>
            <a:r>
              <a:rPr lang="en-US" altLang="zh-CN" sz="2800" dirty="0"/>
              <a:t>x</a:t>
            </a:r>
            <a:r>
              <a:rPr lang="zh-CN" altLang="en-US" sz="2800" dirty="0">
                <a:latin typeface="微软雅黑" pitchFamily="34" charset="-122"/>
                <a:ea typeface="微软雅黑" pitchFamily="34" charset="-122"/>
              </a:rPr>
              <a:t>发生的概率</a:t>
            </a:r>
          </a:p>
        </p:txBody>
      </p:sp>
    </p:spTree>
    <p:extLst>
      <p:ext uri="{BB962C8B-B14F-4D97-AF65-F5344CB8AC3E}">
        <p14:creationId xmlns:p14="http://schemas.microsoft.com/office/powerpoint/2010/main" val="116882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600"/>
              <a:t>举例：单变量正态分布的贝叶斯估计</a:t>
            </a:r>
          </a:p>
        </p:txBody>
      </p:sp>
      <p:graphicFrame>
        <p:nvGraphicFramePr>
          <p:cNvPr id="24579" name="Object 3"/>
          <p:cNvGraphicFramePr>
            <a:graphicFrameLocks noGrp="1" noChangeAspect="1"/>
          </p:cNvGraphicFramePr>
          <p:nvPr>
            <p:ph sz="half" idx="1"/>
            <p:extLst>
              <p:ext uri="{D42A27DB-BD31-4B8C-83A1-F6EECF244321}">
                <p14:modId xmlns:p14="http://schemas.microsoft.com/office/powerpoint/2010/main" val="1494915553"/>
              </p:ext>
            </p:extLst>
          </p:nvPr>
        </p:nvGraphicFramePr>
        <p:xfrm>
          <a:off x="1187624" y="2617787"/>
          <a:ext cx="2952750" cy="560388"/>
        </p:xfrm>
        <a:graphic>
          <a:graphicData uri="http://schemas.openxmlformats.org/presentationml/2006/ole">
            <mc:AlternateContent xmlns:mc="http://schemas.openxmlformats.org/markup-compatibility/2006">
              <mc:Choice xmlns:v="urn:schemas-microsoft-com:vml" Requires="v">
                <p:oleObj spid="_x0000_s494654" r:id="rId3" imgW="3999081" imgH="812764" progId="Equation.DSMT4">
                  <p:embed/>
                </p:oleObj>
              </mc:Choice>
              <mc:Fallback>
                <p:oleObj r:id="rId3" imgW="3999081" imgH="8127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617787"/>
                        <a:ext cx="295275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4"/>
          <p:cNvSpPr>
            <a:spLocks noChangeArrowheads="1"/>
          </p:cNvSpPr>
          <p:nvPr/>
        </p:nvSpPr>
        <p:spPr bwMode="auto">
          <a:xfrm>
            <a:off x="539750" y="1557338"/>
            <a:ext cx="82073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fontAlgn="base">
              <a:spcAft>
                <a:spcPct val="0"/>
              </a:spcAft>
            </a:pPr>
            <a:r>
              <a:rPr lang="zh-CN" altLang="en-US" sz="2400" dirty="0">
                <a:solidFill>
                  <a:srgbClr val="000000"/>
                </a:solidFill>
              </a:rPr>
              <a:t>已知概率密度函数满足正态分布，其中方差</a:t>
            </a:r>
            <a:r>
              <a:rPr lang="el-GR" altLang="en-US" sz="2400" b="0" i="1" dirty="0">
                <a:solidFill>
                  <a:srgbClr val="000000"/>
                </a:solidFill>
                <a:latin typeface="宋体" panose="02010600030101010101" pitchFamily="2" charset="-122"/>
              </a:rPr>
              <a:t>σ</a:t>
            </a:r>
            <a:r>
              <a:rPr lang="en-US" altLang="zh-CN" sz="2400" baseline="30000" dirty="0">
                <a:solidFill>
                  <a:srgbClr val="000000"/>
                </a:solidFill>
                <a:latin typeface="宋体" panose="02010600030101010101" pitchFamily="2" charset="-122"/>
              </a:rPr>
              <a:t>2</a:t>
            </a:r>
            <a:r>
              <a:rPr lang="zh-CN" altLang="en-US" sz="2400" dirty="0">
                <a:solidFill>
                  <a:srgbClr val="000000"/>
                </a:solidFill>
                <a:latin typeface="宋体" panose="02010600030101010101" pitchFamily="2" charset="-122"/>
              </a:rPr>
              <a:t>已知，均值</a:t>
            </a:r>
            <a:r>
              <a:rPr lang="el-GR" altLang="en-US" sz="2400" b="0" i="1" dirty="0">
                <a:solidFill>
                  <a:srgbClr val="000000"/>
                </a:solidFill>
                <a:latin typeface="宋体" panose="02010600030101010101" pitchFamily="2" charset="-122"/>
              </a:rPr>
              <a:t>μ</a:t>
            </a:r>
            <a:r>
              <a:rPr lang="zh-CN" altLang="en-US" sz="2400" dirty="0">
                <a:solidFill>
                  <a:srgbClr val="000000"/>
                </a:solidFill>
                <a:latin typeface="宋体" panose="02010600030101010101" pitchFamily="2" charset="-122"/>
              </a:rPr>
              <a:t>未知，假设</a:t>
            </a:r>
            <a:r>
              <a:rPr lang="el-GR" altLang="en-US" sz="2400" b="0" i="1" dirty="0">
                <a:solidFill>
                  <a:srgbClr val="000000"/>
                </a:solidFill>
                <a:latin typeface="宋体" panose="02010600030101010101" pitchFamily="2" charset="-122"/>
              </a:rPr>
              <a:t>μ</a:t>
            </a:r>
            <a:r>
              <a:rPr lang="zh-CN" altLang="en-US" sz="2400" dirty="0">
                <a:solidFill>
                  <a:srgbClr val="000000"/>
                </a:solidFill>
                <a:latin typeface="宋体" panose="02010600030101010101" pitchFamily="2" charset="-122"/>
              </a:rPr>
              <a:t>的先验概率满足正态分布，即：</a:t>
            </a:r>
          </a:p>
        </p:txBody>
      </p:sp>
      <p:graphicFrame>
        <p:nvGraphicFramePr>
          <p:cNvPr id="24581" name="Object 5"/>
          <p:cNvGraphicFramePr>
            <a:graphicFrameLocks noGrp="1" noChangeAspect="1"/>
          </p:cNvGraphicFramePr>
          <p:nvPr>
            <p:ph sz="half" idx="2"/>
            <p:extLst>
              <p:ext uri="{D42A27DB-BD31-4B8C-83A1-F6EECF244321}">
                <p14:modId xmlns:p14="http://schemas.microsoft.com/office/powerpoint/2010/main" val="409635057"/>
              </p:ext>
            </p:extLst>
          </p:nvPr>
        </p:nvGraphicFramePr>
        <p:xfrm>
          <a:off x="4931656" y="2566340"/>
          <a:ext cx="3024187" cy="611188"/>
        </p:xfrm>
        <a:graphic>
          <a:graphicData uri="http://schemas.openxmlformats.org/presentationml/2006/ole">
            <mc:AlternateContent xmlns:mc="http://schemas.openxmlformats.org/markup-compatibility/2006">
              <mc:Choice xmlns:v="urn:schemas-microsoft-com:vml" Requires="v">
                <p:oleObj spid="_x0000_s494655" r:id="rId5" imgW="3770581" imgH="812764" progId="Equation.DSMT4">
                  <p:embed/>
                </p:oleObj>
              </mc:Choice>
              <mc:Fallback>
                <p:oleObj r:id="rId5" imgW="3770581" imgH="81276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656" y="2566340"/>
                        <a:ext cx="302418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6"/>
          <p:cNvSpPr>
            <a:spLocks noChangeArrowheads="1"/>
          </p:cNvSpPr>
          <p:nvPr/>
        </p:nvSpPr>
        <p:spPr bwMode="auto">
          <a:xfrm>
            <a:off x="942180" y="3390070"/>
            <a:ext cx="75608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buFont typeface="Arial" panose="020B0604020202020204" pitchFamily="34" charset="0"/>
              <a:buNone/>
            </a:pPr>
            <a:r>
              <a:rPr lang="zh-CN" altLang="en-US" sz="2400" b="1" dirty="0">
                <a:solidFill>
                  <a:srgbClr val="000000"/>
                </a:solidFill>
              </a:rPr>
              <a:t>在已知训练样本集合</a:t>
            </a:r>
            <a:r>
              <a:rPr lang="en-US" altLang="zh-CN" sz="2400" i="1" dirty="0">
                <a:solidFill>
                  <a:srgbClr val="000000"/>
                </a:solidFill>
                <a:latin typeface="Times New Roman" panose="02020603050405020304" pitchFamily="18" charset="0"/>
              </a:rPr>
              <a:t>D</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x</a:t>
            </a:r>
            <a:r>
              <a:rPr lang="en-US" altLang="zh-CN" sz="2400" i="1" baseline="-25000" dirty="0" err="1">
                <a:solidFill>
                  <a:srgbClr val="000000"/>
                </a:solidFill>
                <a:latin typeface="Times New Roman" panose="02020603050405020304" pitchFamily="18" charset="0"/>
              </a:rPr>
              <a:t>n</a:t>
            </a:r>
            <a:r>
              <a:rPr lang="en-US" altLang="zh-CN" sz="2400" dirty="0">
                <a:solidFill>
                  <a:srgbClr val="000000"/>
                </a:solidFill>
                <a:latin typeface="Times New Roman" panose="02020603050405020304" pitchFamily="18" charset="0"/>
              </a:rPr>
              <a:t>}</a:t>
            </a:r>
            <a:r>
              <a:rPr lang="zh-CN" altLang="en-US" sz="2400" b="1" dirty="0">
                <a:solidFill>
                  <a:srgbClr val="000000"/>
                </a:solidFill>
              </a:rPr>
              <a:t>的条件下，</a:t>
            </a:r>
          </a:p>
          <a:p>
            <a:pPr fontAlgn="base">
              <a:spcBef>
                <a:spcPct val="0"/>
              </a:spcBef>
              <a:spcAft>
                <a:spcPct val="0"/>
              </a:spcAft>
              <a:buFont typeface="Arial" panose="020B0604020202020204" pitchFamily="34" charset="0"/>
              <a:buNone/>
            </a:pPr>
            <a:r>
              <a:rPr lang="zh-CN" altLang="en-US" sz="2400" b="1" dirty="0">
                <a:solidFill>
                  <a:srgbClr val="000000"/>
                </a:solidFill>
              </a:rPr>
              <a:t>估计</a:t>
            </a:r>
            <a:r>
              <a:rPr lang="en-US" altLang="zh-CN" sz="2400" i="1" dirty="0">
                <a:solidFill>
                  <a:srgbClr val="000000"/>
                </a:solidFill>
                <a:latin typeface="Times New Roman" panose="02020603050405020304" pitchFamily="18" charset="0"/>
              </a:rPr>
              <a:t>x</a:t>
            </a:r>
            <a:r>
              <a:rPr lang="zh-CN" altLang="en-US" sz="2400" b="1" dirty="0">
                <a:solidFill>
                  <a:srgbClr val="000000"/>
                </a:solidFill>
                <a:latin typeface="Times New Roman" panose="02020603050405020304" pitchFamily="18" charset="0"/>
              </a:rPr>
              <a:t>的概率密度函数：</a:t>
            </a:r>
            <a:endParaRPr lang="zh-CN" altLang="en-US" sz="2400" b="1" dirty="0">
              <a:solidFill>
                <a:srgbClr val="000000"/>
              </a:solidFill>
            </a:endParaRPr>
          </a:p>
        </p:txBody>
      </p:sp>
      <p:graphicFrame>
        <p:nvGraphicFramePr>
          <p:cNvPr id="24583" name="Object 7"/>
          <p:cNvGraphicFramePr>
            <a:graphicFrameLocks noChangeAspect="1"/>
          </p:cNvGraphicFramePr>
          <p:nvPr>
            <p:extLst>
              <p:ext uri="{D42A27DB-BD31-4B8C-83A1-F6EECF244321}">
                <p14:modId xmlns:p14="http://schemas.microsoft.com/office/powerpoint/2010/main" val="3461999824"/>
              </p:ext>
            </p:extLst>
          </p:nvPr>
        </p:nvGraphicFramePr>
        <p:xfrm>
          <a:off x="942180" y="5273968"/>
          <a:ext cx="7402513" cy="1023937"/>
        </p:xfrm>
        <a:graphic>
          <a:graphicData uri="http://schemas.openxmlformats.org/presentationml/2006/ole">
            <mc:AlternateContent xmlns:mc="http://schemas.openxmlformats.org/markup-compatibility/2006">
              <mc:Choice xmlns:v="urn:schemas-microsoft-com:vml" Requires="v">
                <p:oleObj spid="_x0000_s494656" r:id="rId7" imgW="11747817" imgH="1625917" progId="Equation.DSMT4">
                  <p:embed/>
                </p:oleObj>
              </mc:Choice>
              <mc:Fallback>
                <p:oleObj r:id="rId7" imgW="11747817" imgH="16259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180" y="5273968"/>
                        <a:ext cx="7402513"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711498125"/>
              </p:ext>
            </p:extLst>
          </p:nvPr>
        </p:nvGraphicFramePr>
        <p:xfrm>
          <a:off x="2267744" y="4392306"/>
          <a:ext cx="4641280" cy="552451"/>
        </p:xfrm>
        <a:graphic>
          <a:graphicData uri="http://schemas.openxmlformats.org/presentationml/2006/ole">
            <mc:AlternateContent xmlns:mc="http://schemas.openxmlformats.org/markup-compatibility/2006">
              <mc:Choice xmlns:v="urn:schemas-microsoft-com:vml" Requires="v">
                <p:oleObj spid="_x0000_s494657" r:id="rId9" imgW="6233312" imgH="812764" progId="Equation.DSMT4">
                  <p:embed/>
                </p:oleObj>
              </mc:Choice>
              <mc:Fallback>
                <p:oleObj r:id="rId9" imgW="6233312" imgH="81276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4392306"/>
                        <a:ext cx="4641280" cy="552451"/>
                      </a:xfrm>
                      <a:prstGeom prst="rect">
                        <a:avLst/>
                      </a:prstGeom>
                      <a:noFill/>
                      <a:ln>
                        <a:noFill/>
                      </a:ln>
                      <a:effectLst/>
                    </p:spPr>
                  </p:pic>
                </p:oleObj>
              </mc:Fallback>
            </mc:AlternateContent>
          </a:graphicData>
        </a:graphic>
      </p:graphicFrame>
      <p:sp>
        <p:nvSpPr>
          <p:cNvPr id="9" name="矩形 8"/>
          <p:cNvSpPr/>
          <p:nvPr/>
        </p:nvSpPr>
        <p:spPr>
          <a:xfrm>
            <a:off x="4932040" y="6457890"/>
            <a:ext cx="1475084" cy="400110"/>
          </a:xfrm>
          <a:prstGeom prst="rect">
            <a:avLst/>
          </a:prstGeom>
        </p:spPr>
        <p:txBody>
          <a:bodyPr wrap="none">
            <a:spAutoFit/>
          </a:bodyPr>
          <a:lstStyle/>
          <a:p>
            <a:r>
              <a:rPr lang="zh-CN" altLang="en-US" sz="2000" b="1" dirty="0">
                <a:solidFill>
                  <a:srgbClr val="FF0000"/>
                </a:solidFill>
                <a:latin typeface="黑体" panose="02010609060101010101" pitchFamily="49" charset="-122"/>
                <a:ea typeface="黑体" panose="02010609060101010101" pitchFamily="49" charset="-122"/>
              </a:rPr>
              <a:t>归一化系数</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6" name="任意多边形 5"/>
          <p:cNvSpPr/>
          <p:nvPr/>
        </p:nvSpPr>
        <p:spPr bwMode="auto">
          <a:xfrm>
            <a:off x="4638925" y="6113397"/>
            <a:ext cx="1368153" cy="369016"/>
          </a:xfrm>
          <a:custGeom>
            <a:avLst/>
            <a:gdLst>
              <a:gd name="connsiteX0" fmla="*/ 0 w 717331"/>
              <a:gd name="connsiteY0" fmla="*/ 197069 h 369016"/>
              <a:gd name="connsiteX1" fmla="*/ 520262 w 717331"/>
              <a:gd name="connsiteY1" fmla="*/ 362607 h 369016"/>
              <a:gd name="connsiteX2" fmla="*/ 717331 w 717331"/>
              <a:gd name="connsiteY2" fmla="*/ 0 h 369016"/>
              <a:gd name="connsiteX3" fmla="*/ 717331 w 717331"/>
              <a:gd name="connsiteY3" fmla="*/ 0 h 369016"/>
            </a:gdLst>
            <a:ahLst/>
            <a:cxnLst>
              <a:cxn ang="0">
                <a:pos x="connsiteX0" y="connsiteY0"/>
              </a:cxn>
              <a:cxn ang="0">
                <a:pos x="connsiteX1" y="connsiteY1"/>
              </a:cxn>
              <a:cxn ang="0">
                <a:pos x="connsiteX2" y="connsiteY2"/>
              </a:cxn>
              <a:cxn ang="0">
                <a:pos x="connsiteX3" y="connsiteY3"/>
              </a:cxn>
            </a:cxnLst>
            <a:rect l="l" t="t" r="r" b="b"/>
            <a:pathLst>
              <a:path w="717331" h="369016">
                <a:moveTo>
                  <a:pt x="0" y="197069"/>
                </a:moveTo>
                <a:cubicBezTo>
                  <a:pt x="200353" y="296260"/>
                  <a:pt x="400707" y="395452"/>
                  <a:pt x="520262" y="362607"/>
                </a:cubicBezTo>
                <a:cubicBezTo>
                  <a:pt x="639817" y="329762"/>
                  <a:pt x="717331" y="0"/>
                  <a:pt x="717331" y="0"/>
                </a:cubicBezTo>
                <a:lnTo>
                  <a:pt x="717331" y="0"/>
                </a:ln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8" name="任意多边形 7"/>
          <p:cNvSpPr/>
          <p:nvPr/>
        </p:nvSpPr>
        <p:spPr bwMode="auto">
          <a:xfrm>
            <a:off x="4355976" y="5117278"/>
            <a:ext cx="2270234" cy="313380"/>
          </a:xfrm>
          <a:custGeom>
            <a:avLst/>
            <a:gdLst>
              <a:gd name="connsiteX0" fmla="*/ 0 w 2270234"/>
              <a:gd name="connsiteY0" fmla="*/ 139959 h 313380"/>
              <a:gd name="connsiteX1" fmla="*/ 1529255 w 2270234"/>
              <a:gd name="connsiteY1" fmla="*/ 5953 h 313380"/>
              <a:gd name="connsiteX2" fmla="*/ 2270234 w 2270234"/>
              <a:gd name="connsiteY2" fmla="*/ 313380 h 313380"/>
              <a:gd name="connsiteX3" fmla="*/ 2270234 w 2270234"/>
              <a:gd name="connsiteY3" fmla="*/ 313380 h 313380"/>
            </a:gdLst>
            <a:ahLst/>
            <a:cxnLst>
              <a:cxn ang="0">
                <a:pos x="connsiteX0" y="connsiteY0"/>
              </a:cxn>
              <a:cxn ang="0">
                <a:pos x="connsiteX1" y="connsiteY1"/>
              </a:cxn>
              <a:cxn ang="0">
                <a:pos x="connsiteX2" y="connsiteY2"/>
              </a:cxn>
              <a:cxn ang="0">
                <a:pos x="connsiteX3" y="connsiteY3"/>
              </a:cxn>
            </a:cxnLst>
            <a:rect l="l" t="t" r="r" b="b"/>
            <a:pathLst>
              <a:path w="2270234" h="313380">
                <a:moveTo>
                  <a:pt x="0" y="139959"/>
                </a:moveTo>
                <a:cubicBezTo>
                  <a:pt x="575441" y="58504"/>
                  <a:pt x="1150883" y="-22950"/>
                  <a:pt x="1529255" y="5953"/>
                </a:cubicBezTo>
                <a:cubicBezTo>
                  <a:pt x="1907627" y="34856"/>
                  <a:pt x="2270234" y="313380"/>
                  <a:pt x="2270234" y="313380"/>
                </a:cubicBezTo>
                <a:lnTo>
                  <a:pt x="2270234" y="313380"/>
                </a:ln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a:xfrm>
            <a:off x="6293181" y="4909308"/>
            <a:ext cx="1467068"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独立同分布</a:t>
            </a:r>
          </a:p>
        </p:txBody>
      </p:sp>
    </p:spTree>
    <p:extLst>
      <p:ext uri="{BB962C8B-B14F-4D97-AF65-F5344CB8AC3E}">
        <p14:creationId xmlns:p14="http://schemas.microsoft.com/office/powerpoint/2010/main" val="253587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2" name="Object 2"/>
          <p:cNvGraphicFramePr>
            <a:graphicFrameLocks noGrp="1" noChangeAspect="1"/>
          </p:cNvGraphicFramePr>
          <p:nvPr>
            <p:ph sz="half" idx="1"/>
          </p:nvPr>
        </p:nvGraphicFramePr>
        <p:xfrm>
          <a:off x="571500" y="979488"/>
          <a:ext cx="6497638" cy="1023937"/>
        </p:xfrm>
        <a:graphic>
          <a:graphicData uri="http://schemas.openxmlformats.org/presentationml/2006/ole">
            <mc:AlternateContent xmlns:mc="http://schemas.openxmlformats.org/markup-compatibility/2006">
              <mc:Choice xmlns:v="urn:schemas-microsoft-com:vml" Requires="v">
                <p:oleObj spid="_x0000_s495714" r:id="rId3" imgW="10312717" imgH="1625917" progId="Equation.DSMT4">
                  <p:embed/>
                </p:oleObj>
              </mc:Choice>
              <mc:Fallback>
                <p:oleObj r:id="rId3" imgW="10312717" imgH="1625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979488"/>
                        <a:ext cx="6497638"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p:cNvGraphicFramePr>
            <a:graphicFrameLocks noGrp="1" noChangeAspect="1"/>
          </p:cNvGraphicFramePr>
          <p:nvPr>
            <p:ph sz="quarter" idx="2"/>
          </p:nvPr>
        </p:nvGraphicFramePr>
        <p:xfrm>
          <a:off x="1409700" y="3211513"/>
          <a:ext cx="6745288" cy="1030287"/>
        </p:xfrm>
        <a:graphic>
          <a:graphicData uri="http://schemas.openxmlformats.org/presentationml/2006/ole">
            <mc:AlternateContent xmlns:mc="http://schemas.openxmlformats.org/markup-compatibility/2006">
              <mc:Choice xmlns:v="urn:schemas-microsoft-com:vml" Requires="v">
                <p:oleObj spid="_x0000_s495715" r:id="rId5" imgW="10642917" imgH="1625917" progId="Equation.DSMT4">
                  <p:embed/>
                </p:oleObj>
              </mc:Choice>
              <mc:Fallback>
                <p:oleObj r:id="rId5" imgW="10642917" imgH="1625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700" y="3211513"/>
                        <a:ext cx="6745288"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Rectangle 4"/>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05" name="Rectangle 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06"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07" name="Text Box 7"/>
          <p:cNvSpPr txBox="1">
            <a:spLocks noChangeArrowheads="1"/>
          </p:cNvSpPr>
          <p:nvPr/>
        </p:nvSpPr>
        <p:spPr bwMode="auto">
          <a:xfrm>
            <a:off x="539750" y="404813"/>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sz="2800" b="1" dirty="0">
                <a:solidFill>
                  <a:srgbClr val="000000"/>
                </a:solidFill>
              </a:rPr>
              <a:t>计算在训练样本集</a:t>
            </a:r>
            <a:r>
              <a:rPr lang="en-US" altLang="zh-CN" sz="2800" b="1" dirty="0">
                <a:solidFill>
                  <a:srgbClr val="000000"/>
                </a:solidFill>
              </a:rPr>
              <a:t>D</a:t>
            </a:r>
            <a:r>
              <a:rPr lang="zh-CN" altLang="en-US" sz="2800" b="1" dirty="0">
                <a:solidFill>
                  <a:srgbClr val="000000"/>
                </a:solidFill>
              </a:rPr>
              <a:t>的条件下，参数</a:t>
            </a:r>
            <a:r>
              <a:rPr lang="el-GR" altLang="en-US" sz="2800" b="1" dirty="0">
                <a:solidFill>
                  <a:srgbClr val="000000"/>
                </a:solidFill>
              </a:rPr>
              <a:t>μ</a:t>
            </a:r>
            <a:r>
              <a:rPr lang="zh-CN" altLang="en-US" sz="2800" b="1" dirty="0">
                <a:solidFill>
                  <a:srgbClr val="000000"/>
                </a:solidFill>
              </a:rPr>
              <a:t>的分布：</a:t>
            </a:r>
          </a:p>
        </p:txBody>
      </p:sp>
      <p:graphicFrame>
        <p:nvGraphicFramePr>
          <p:cNvPr id="25608" name="Object 8"/>
          <p:cNvGraphicFramePr>
            <a:graphicFrameLocks noChangeAspect="1"/>
          </p:cNvGraphicFramePr>
          <p:nvPr/>
        </p:nvGraphicFramePr>
        <p:xfrm>
          <a:off x="1409700" y="2060575"/>
          <a:ext cx="7161213" cy="1082675"/>
        </p:xfrm>
        <a:graphic>
          <a:graphicData uri="http://schemas.openxmlformats.org/presentationml/2006/ole">
            <mc:AlternateContent xmlns:mc="http://schemas.openxmlformats.org/markup-compatibility/2006">
              <mc:Choice xmlns:v="urn:schemas-microsoft-com:vml" Requires="v">
                <p:oleObj spid="_x0000_s495716" r:id="rId7" imgW="3696017" imgH="559117" progId="Equation.DSMT4">
                  <p:embed/>
                </p:oleObj>
              </mc:Choice>
              <mc:Fallback>
                <p:oleObj r:id="rId7" imgW="3696017" imgH="5591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9700" y="2060575"/>
                        <a:ext cx="7161213"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Line 9"/>
          <p:cNvSpPr>
            <a:spLocks noChangeShapeType="1"/>
          </p:cNvSpPr>
          <p:nvPr/>
        </p:nvSpPr>
        <p:spPr bwMode="auto">
          <a:xfrm>
            <a:off x="4937125" y="1916113"/>
            <a:ext cx="1296988" cy="0"/>
          </a:xfrm>
          <a:prstGeom prst="line">
            <a:avLst/>
          </a:prstGeom>
          <a:noFill/>
          <a:ln w="9525"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10" name="Line 10"/>
          <p:cNvSpPr>
            <a:spLocks noChangeShapeType="1"/>
          </p:cNvSpPr>
          <p:nvPr/>
        </p:nvSpPr>
        <p:spPr bwMode="auto">
          <a:xfrm>
            <a:off x="1841500" y="3140075"/>
            <a:ext cx="3455988" cy="0"/>
          </a:xfrm>
          <a:prstGeom prst="line">
            <a:avLst/>
          </a:prstGeom>
          <a:noFill/>
          <a:ln w="9525"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11" name="Line 11"/>
          <p:cNvSpPr>
            <a:spLocks noChangeShapeType="1"/>
          </p:cNvSpPr>
          <p:nvPr/>
        </p:nvSpPr>
        <p:spPr bwMode="auto">
          <a:xfrm>
            <a:off x="6450013" y="1771650"/>
            <a:ext cx="574675" cy="0"/>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12" name="Line 12"/>
          <p:cNvSpPr>
            <a:spLocks noChangeShapeType="1"/>
          </p:cNvSpPr>
          <p:nvPr/>
        </p:nvSpPr>
        <p:spPr bwMode="auto">
          <a:xfrm>
            <a:off x="5584825" y="3140075"/>
            <a:ext cx="2952750" cy="0"/>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13" name="Line 13"/>
          <p:cNvSpPr>
            <a:spLocks noChangeShapeType="1"/>
          </p:cNvSpPr>
          <p:nvPr/>
        </p:nvSpPr>
        <p:spPr bwMode="auto">
          <a:xfrm flipH="1">
            <a:off x="5010150" y="1987550"/>
            <a:ext cx="142875" cy="144463"/>
          </a:xfrm>
          <a:prstGeom prst="line">
            <a:avLst/>
          </a:prstGeom>
          <a:noFill/>
          <a:ln w="9525"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5614" name="Line 14"/>
          <p:cNvSpPr>
            <a:spLocks noChangeShapeType="1"/>
          </p:cNvSpPr>
          <p:nvPr/>
        </p:nvSpPr>
        <p:spPr bwMode="auto">
          <a:xfrm>
            <a:off x="6810375" y="1843088"/>
            <a:ext cx="0" cy="217487"/>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graphicFrame>
        <p:nvGraphicFramePr>
          <p:cNvPr id="25615" name="Object 15"/>
          <p:cNvGraphicFramePr>
            <a:graphicFrameLocks noChangeAspect="1"/>
          </p:cNvGraphicFramePr>
          <p:nvPr/>
        </p:nvGraphicFramePr>
        <p:xfrm>
          <a:off x="179388" y="4219575"/>
          <a:ext cx="8682037" cy="566738"/>
        </p:xfrm>
        <a:graphic>
          <a:graphicData uri="http://schemas.openxmlformats.org/presentationml/2006/ole">
            <mc:AlternateContent xmlns:mc="http://schemas.openxmlformats.org/markup-compatibility/2006">
              <mc:Choice xmlns:v="urn:schemas-microsoft-com:vml" Requires="v">
                <p:oleObj spid="_x0000_s495717" r:id="rId9" imgW="4292917" imgH="279717" progId="Equation.DSMT4">
                  <p:embed/>
                </p:oleObj>
              </mc:Choice>
              <mc:Fallback>
                <p:oleObj r:id="rId9" imgW="4292917" imgH="2797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4219575"/>
                        <a:ext cx="8682037"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6"/>
          <p:cNvGraphicFramePr>
            <a:graphicFrameLocks noChangeAspect="1"/>
          </p:cNvGraphicFramePr>
          <p:nvPr/>
        </p:nvGraphicFramePr>
        <p:xfrm>
          <a:off x="1187450" y="4724400"/>
          <a:ext cx="6946900" cy="1087438"/>
        </p:xfrm>
        <a:graphic>
          <a:graphicData uri="http://schemas.openxmlformats.org/presentationml/2006/ole">
            <mc:AlternateContent xmlns:mc="http://schemas.openxmlformats.org/markup-compatibility/2006">
              <mc:Choice xmlns:v="urn:schemas-microsoft-com:vml" Requires="v">
                <p:oleObj spid="_x0000_s495718" r:id="rId11" imgW="3569017" imgH="559117" progId="Equation.DSMT4">
                  <p:embed/>
                </p:oleObj>
              </mc:Choice>
              <mc:Fallback>
                <p:oleObj r:id="rId11" imgW="3569017" imgH="5591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724400"/>
                        <a:ext cx="69469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7" name="Object 17"/>
          <p:cNvGraphicFramePr>
            <a:graphicFrameLocks noChangeAspect="1"/>
          </p:cNvGraphicFramePr>
          <p:nvPr/>
        </p:nvGraphicFramePr>
        <p:xfrm>
          <a:off x="179388" y="5780088"/>
          <a:ext cx="8759825" cy="1077912"/>
        </p:xfrm>
        <a:graphic>
          <a:graphicData uri="http://schemas.openxmlformats.org/presentationml/2006/ole">
            <mc:AlternateContent xmlns:mc="http://schemas.openxmlformats.org/markup-compatibility/2006">
              <mc:Choice xmlns:v="urn:schemas-microsoft-com:vml" Requires="v">
                <p:oleObj spid="_x0000_s495719" r:id="rId13" imgW="4329138" imgH="533486" progId="Equation.DSMT4">
                  <p:embed/>
                </p:oleObj>
              </mc:Choice>
              <mc:Fallback>
                <p:oleObj r:id="rId13" imgW="4329138" imgH="53348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5780088"/>
                        <a:ext cx="8759825"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0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6" name="Object 2"/>
          <p:cNvGraphicFramePr>
            <a:graphicFrameLocks noGrp="1" noChangeAspect="1"/>
          </p:cNvGraphicFramePr>
          <p:nvPr>
            <p:ph sz="quarter" idx="2"/>
          </p:nvPr>
        </p:nvGraphicFramePr>
        <p:xfrm>
          <a:off x="539750" y="981075"/>
          <a:ext cx="7993063" cy="3451225"/>
        </p:xfrm>
        <a:graphic>
          <a:graphicData uri="http://schemas.openxmlformats.org/presentationml/2006/ole">
            <mc:AlternateContent xmlns:mc="http://schemas.openxmlformats.org/markup-compatibility/2006">
              <mc:Choice xmlns:v="urn:schemas-microsoft-com:vml" Requires="v">
                <p:oleObj spid="_x0000_s496687" r:id="rId3" imgW="3886517" imgH="1676717" progId="Equation.DSMT4">
                  <p:embed/>
                </p:oleObj>
              </mc:Choice>
              <mc:Fallback>
                <p:oleObj r:id="rId3" imgW="3886517" imgH="1676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81075"/>
                        <a:ext cx="7993063"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Rectangle 3"/>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6628"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26629" name="Rectangle 5"/>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graphicFrame>
        <p:nvGraphicFramePr>
          <p:cNvPr id="26630" name="Object 6"/>
          <p:cNvGraphicFramePr>
            <a:graphicFrameLocks noChangeAspect="1"/>
          </p:cNvGraphicFramePr>
          <p:nvPr/>
        </p:nvGraphicFramePr>
        <p:xfrm>
          <a:off x="139700" y="188913"/>
          <a:ext cx="5727700" cy="566737"/>
        </p:xfrm>
        <a:graphic>
          <a:graphicData uri="http://schemas.openxmlformats.org/presentationml/2006/ole">
            <mc:AlternateContent xmlns:mc="http://schemas.openxmlformats.org/markup-compatibility/2006">
              <mc:Choice xmlns:v="urn:schemas-microsoft-com:vml" Requires="v">
                <p:oleObj spid="_x0000_s496688" r:id="rId5" imgW="2832417" imgH="279717" progId="Equation.DSMT4">
                  <p:embed/>
                </p:oleObj>
              </mc:Choice>
              <mc:Fallback>
                <p:oleObj r:id="rId5" imgW="2832417" imgH="2797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188913"/>
                        <a:ext cx="57277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2987675" y="4365625"/>
          <a:ext cx="5545138" cy="2087563"/>
        </p:xfrm>
        <a:graphic>
          <a:graphicData uri="http://schemas.openxmlformats.org/presentationml/2006/ole">
            <mc:AlternateContent xmlns:mc="http://schemas.openxmlformats.org/markup-compatibility/2006">
              <mc:Choice xmlns:v="urn:schemas-microsoft-com:vml" Requires="v">
                <p:oleObj spid="_x0000_s496689" r:id="rId7" imgW="2400617" imgH="965517" progId="Equation.DSMT4">
                  <p:embed/>
                </p:oleObj>
              </mc:Choice>
              <mc:Fallback>
                <p:oleObj r:id="rId7" imgW="2400617" imgH="9655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365625"/>
                        <a:ext cx="554513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771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均值分布的变化</a:t>
            </a:r>
          </a:p>
        </p:txBody>
      </p:sp>
      <p:sp>
        <p:nvSpPr>
          <p:cNvPr id="27651" name="Rectangle 3"/>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25538"/>
            <a:ext cx="6767513"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7653" name="Object 5"/>
          <p:cNvGraphicFramePr>
            <a:graphicFrameLocks noChangeAspect="1"/>
          </p:cNvGraphicFramePr>
          <p:nvPr>
            <p:extLst>
              <p:ext uri="{D42A27DB-BD31-4B8C-83A1-F6EECF244321}">
                <p14:modId xmlns:p14="http://schemas.microsoft.com/office/powerpoint/2010/main" val="2833794238"/>
              </p:ext>
            </p:extLst>
          </p:nvPr>
        </p:nvGraphicFramePr>
        <p:xfrm>
          <a:off x="4211960" y="2363786"/>
          <a:ext cx="4821672" cy="2937421"/>
        </p:xfrm>
        <a:graphic>
          <a:graphicData uri="http://schemas.openxmlformats.org/presentationml/2006/ole">
            <mc:AlternateContent xmlns:mc="http://schemas.openxmlformats.org/markup-compatibility/2006">
              <mc:Choice xmlns:v="urn:schemas-microsoft-com:vml" Requires="v">
                <p:oleObj spid="_x0000_s497698" r:id="rId4" imgW="2146617" imgH="1397317" progId="Equation.DSMT4">
                  <p:embed/>
                </p:oleObj>
              </mc:Choice>
              <mc:Fallback>
                <p:oleObj r:id="rId4" imgW="2146617" imgH="13973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363786"/>
                        <a:ext cx="4821672" cy="2937421"/>
                      </a:xfrm>
                      <a:prstGeom prst="rect">
                        <a:avLst/>
                      </a:prstGeom>
                      <a:noFill/>
                      <a:ln>
                        <a:noFill/>
                      </a:ln>
                      <a:effec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2256310384"/>
              </p:ext>
            </p:extLst>
          </p:nvPr>
        </p:nvGraphicFramePr>
        <p:xfrm>
          <a:off x="4185486" y="1418960"/>
          <a:ext cx="2880320" cy="627167"/>
        </p:xfrm>
        <a:graphic>
          <a:graphicData uri="http://schemas.openxmlformats.org/presentationml/2006/ole">
            <mc:AlternateContent xmlns:mc="http://schemas.openxmlformats.org/markup-compatibility/2006">
              <mc:Choice xmlns:v="urn:schemas-microsoft-com:vml" Requires="v">
                <p:oleObj spid="_x0000_s497699" r:id="rId6" imgW="1283017" imgH="279717" progId="Equation.DSMT4">
                  <p:embed/>
                </p:oleObj>
              </mc:Choice>
              <mc:Fallback>
                <p:oleObj r:id="rId6" imgW="1283017" imgH="2797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5486" y="1418960"/>
                        <a:ext cx="2880320" cy="6271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421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sz="quarter"/>
          </p:nvPr>
        </p:nvSpPr>
        <p:spPr/>
        <p:txBody>
          <a:bodyPr/>
          <a:lstStyle/>
          <a:p>
            <a:r>
              <a:rPr lang="zh-CN" altLang="en-US" sz="2800" dirty="0"/>
              <a:t>类条件概率密度的计算</a:t>
            </a:r>
          </a:p>
        </p:txBody>
      </p:sp>
      <p:graphicFrame>
        <p:nvGraphicFramePr>
          <p:cNvPr id="28675" name="Object 3"/>
          <p:cNvGraphicFramePr>
            <a:graphicFrameLocks noGrp="1" noChangeAspect="1"/>
          </p:cNvGraphicFramePr>
          <p:nvPr>
            <p:ph sz="quarter" idx="1"/>
          </p:nvPr>
        </p:nvGraphicFramePr>
        <p:xfrm>
          <a:off x="755650" y="1341438"/>
          <a:ext cx="4032250" cy="522287"/>
        </p:xfrm>
        <a:graphic>
          <a:graphicData uri="http://schemas.openxmlformats.org/presentationml/2006/ole">
            <mc:AlternateContent xmlns:mc="http://schemas.openxmlformats.org/markup-compatibility/2006">
              <mc:Choice xmlns:v="urn:schemas-microsoft-com:vml" Requires="v">
                <p:oleObj spid="_x0000_s498786" r:id="rId4" imgW="6296784" imgH="812764" progId="Equation.DSMT4">
                  <p:embed/>
                </p:oleObj>
              </mc:Choice>
              <mc:Fallback>
                <p:oleObj r:id="rId4" imgW="6296784" imgH="81276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341438"/>
                        <a:ext cx="40322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4"/>
          <p:cNvGraphicFramePr>
            <a:graphicFrameLocks noGrp="1" noChangeAspect="1"/>
          </p:cNvGraphicFramePr>
          <p:nvPr>
            <p:ph sz="quarter" idx="2"/>
          </p:nvPr>
        </p:nvGraphicFramePr>
        <p:xfrm>
          <a:off x="1868488" y="1938338"/>
          <a:ext cx="7096125" cy="1008062"/>
        </p:xfrm>
        <a:graphic>
          <a:graphicData uri="http://schemas.openxmlformats.org/presentationml/2006/ole">
            <mc:AlternateContent xmlns:mc="http://schemas.openxmlformats.org/markup-compatibility/2006">
              <mc:Choice xmlns:v="urn:schemas-microsoft-com:vml" Requires="v">
                <p:oleObj spid="_x0000_s498787" r:id="rId6" imgW="12332017" imgH="1752917" progId="Equation.DSMT4">
                  <p:embed/>
                </p:oleObj>
              </mc:Choice>
              <mc:Fallback>
                <p:oleObj r:id="rId6" imgW="12332017" imgH="17529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8488" y="1938338"/>
                        <a:ext cx="70961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5"/>
          <p:cNvGraphicFramePr>
            <a:graphicFrameLocks noGrp="1" noChangeAspect="1"/>
          </p:cNvGraphicFramePr>
          <p:nvPr>
            <p:ph sz="quarter" idx="3"/>
          </p:nvPr>
        </p:nvGraphicFramePr>
        <p:xfrm>
          <a:off x="1908175" y="3068638"/>
          <a:ext cx="3717925" cy="995362"/>
        </p:xfrm>
        <a:graphic>
          <a:graphicData uri="http://schemas.openxmlformats.org/presentationml/2006/ole">
            <mc:AlternateContent xmlns:mc="http://schemas.openxmlformats.org/markup-compatibility/2006">
              <mc:Choice xmlns:v="urn:schemas-microsoft-com:vml" Requires="v">
                <p:oleObj spid="_x0000_s498788" r:id="rId8" imgW="6261417" imgH="1676717" progId="Equation.DSMT4">
                  <p:embed/>
                </p:oleObj>
              </mc:Choice>
              <mc:Fallback>
                <p:oleObj r:id="rId8" imgW="6261417" imgH="16767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068638"/>
                        <a:ext cx="3717925"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6"/>
          <p:cNvGraphicFramePr>
            <a:graphicFrameLocks noGrp="1" noChangeAspect="1"/>
          </p:cNvGraphicFramePr>
          <p:nvPr>
            <p:ph sz="quarter" idx="4"/>
          </p:nvPr>
        </p:nvGraphicFramePr>
        <p:xfrm>
          <a:off x="1476375" y="4149725"/>
          <a:ext cx="6337300" cy="911225"/>
        </p:xfrm>
        <a:graphic>
          <a:graphicData uri="http://schemas.openxmlformats.org/presentationml/2006/ole">
            <mc:AlternateContent xmlns:mc="http://schemas.openxmlformats.org/markup-compatibility/2006">
              <mc:Choice xmlns:v="urn:schemas-microsoft-com:vml" Requires="v">
                <p:oleObj spid="_x0000_s498789" r:id="rId10" imgW="12192317" imgH="1752917" progId="Equation.DSMT4">
                  <p:embed/>
                </p:oleObj>
              </mc:Choice>
              <mc:Fallback>
                <p:oleObj r:id="rId10" imgW="12192317" imgH="175291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149725"/>
                        <a:ext cx="63373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468313" y="5157788"/>
          <a:ext cx="6321425" cy="566737"/>
        </p:xfrm>
        <a:graphic>
          <a:graphicData uri="http://schemas.openxmlformats.org/presentationml/2006/ole">
            <mc:AlternateContent xmlns:mc="http://schemas.openxmlformats.org/markup-compatibility/2006">
              <mc:Choice xmlns:v="urn:schemas-microsoft-com:vml" Requires="v">
                <p:oleObj spid="_x0000_s498790" r:id="rId12" imgW="3124517" imgH="279717" progId="Equation.DSMT4">
                  <p:embed/>
                </p:oleObj>
              </mc:Choice>
              <mc:Fallback>
                <p:oleObj r:id="rId12" imgW="3124517" imgH="27971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5157788"/>
                        <a:ext cx="6321425"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492125" y="5805488"/>
          <a:ext cx="8326438" cy="928687"/>
        </p:xfrm>
        <a:graphic>
          <a:graphicData uri="http://schemas.openxmlformats.org/presentationml/2006/ole">
            <mc:AlternateContent xmlns:mc="http://schemas.openxmlformats.org/markup-compatibility/2006">
              <mc:Choice xmlns:v="urn:schemas-microsoft-com:vml" Requires="v">
                <p:oleObj spid="_x0000_s498791" r:id="rId14" imgW="4049859" imgH="482708" progId="Equation.DSMT4">
                  <p:embed/>
                </p:oleObj>
              </mc:Choice>
              <mc:Fallback>
                <p:oleObj r:id="rId14" imgW="4049859" imgH="482708"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125" y="5805488"/>
                        <a:ext cx="8326438"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692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4450"/>
            <a:ext cx="8229600" cy="1143000"/>
          </a:xfrm>
        </p:spPr>
        <p:txBody>
          <a:bodyPr/>
          <a:lstStyle/>
          <a:p>
            <a:r>
              <a:rPr lang="zh-CN" altLang="en-US"/>
              <a:t>递归贝叶斯学习</a:t>
            </a:r>
          </a:p>
        </p:txBody>
      </p:sp>
      <p:graphicFrame>
        <p:nvGraphicFramePr>
          <p:cNvPr id="30723" name="Object 3"/>
          <p:cNvGraphicFramePr>
            <a:graphicFrameLocks noGrp="1" noChangeAspect="1"/>
          </p:cNvGraphicFramePr>
          <p:nvPr>
            <p:ph sz="half" idx="1"/>
          </p:nvPr>
        </p:nvGraphicFramePr>
        <p:xfrm>
          <a:off x="1619250" y="2693988"/>
          <a:ext cx="4681538" cy="1144587"/>
        </p:xfrm>
        <a:graphic>
          <a:graphicData uri="http://schemas.openxmlformats.org/presentationml/2006/ole">
            <mc:AlternateContent xmlns:mc="http://schemas.openxmlformats.org/markup-compatibility/2006">
              <mc:Choice xmlns:v="urn:schemas-microsoft-com:vml" Requires="v">
                <p:oleObj spid="_x0000_s499774" r:id="rId3" imgW="6909117" imgH="1689417" progId="Equation.DSMT4">
                  <p:embed/>
                </p:oleObj>
              </mc:Choice>
              <mc:Fallback>
                <p:oleObj r:id="rId3" imgW="6909117" imgH="168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693988"/>
                        <a:ext cx="4681538"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1979613" y="1830388"/>
          <a:ext cx="3960812" cy="641350"/>
        </p:xfrm>
        <a:graphic>
          <a:graphicData uri="http://schemas.openxmlformats.org/presentationml/2006/ole">
            <mc:AlternateContent xmlns:mc="http://schemas.openxmlformats.org/markup-compatibility/2006">
              <mc:Choice xmlns:v="urn:schemas-microsoft-com:vml" Requires="v">
                <p:oleObj spid="_x0000_s499775" r:id="rId5" imgW="1878287" imgH="304853" progId="Equation.DSMT4">
                  <p:embed/>
                </p:oleObj>
              </mc:Choice>
              <mc:Fallback>
                <p:oleObj r:id="rId5" imgW="1878287" imgH="30485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830388"/>
                        <a:ext cx="3960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611188" y="1160463"/>
          <a:ext cx="6048375" cy="609600"/>
        </p:xfrm>
        <a:graphic>
          <a:graphicData uri="http://schemas.openxmlformats.org/presentationml/2006/ole">
            <mc:AlternateContent xmlns:mc="http://schemas.openxmlformats.org/markup-compatibility/2006">
              <mc:Choice xmlns:v="urn:schemas-microsoft-com:vml" Requires="v">
                <p:oleObj spid="_x0000_s499776" r:id="rId7" imgW="2525425" imgH="254097" progId="Equation.DSMT4">
                  <p:embed/>
                </p:oleObj>
              </mc:Choice>
              <mc:Fallback>
                <p:oleObj r:id="rId7" imgW="2525425" imgH="25409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160463"/>
                        <a:ext cx="60483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323850" y="4062413"/>
          <a:ext cx="8480425" cy="1219200"/>
        </p:xfrm>
        <a:graphic>
          <a:graphicData uri="http://schemas.openxmlformats.org/presentationml/2006/ole">
            <mc:AlternateContent xmlns:mc="http://schemas.openxmlformats.org/markup-compatibility/2006">
              <mc:Choice xmlns:v="urn:schemas-microsoft-com:vml" Requires="v">
                <p:oleObj spid="_x0000_s499777" r:id="rId9" imgW="3543617" imgH="508317" progId="Equation.DSMT4">
                  <p:embed/>
                </p:oleObj>
              </mc:Choice>
              <mc:Fallback>
                <p:oleObj r:id="rId9" imgW="3543617" imgH="5083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062413"/>
                        <a:ext cx="84804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968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引言</a:t>
            </a:r>
          </a:p>
        </p:txBody>
      </p:sp>
      <p:sp>
        <p:nvSpPr>
          <p:cNvPr id="6147" name="Rectangle 3"/>
          <p:cNvSpPr>
            <a:spLocks noGrp="1" noChangeArrowheads="1"/>
          </p:cNvSpPr>
          <p:nvPr>
            <p:ph idx="1"/>
          </p:nvPr>
        </p:nvSpPr>
        <p:spPr>
          <a:xfrm>
            <a:off x="611560" y="1340768"/>
            <a:ext cx="8229600" cy="4876800"/>
          </a:xfrm>
        </p:spPr>
        <p:txBody>
          <a:bodyPr>
            <a:normAutofit/>
          </a:bodyPr>
          <a:lstStyle/>
          <a:p>
            <a:pPr marL="0" indent="0">
              <a:lnSpc>
                <a:spcPct val="150000"/>
              </a:lnSpc>
              <a:buNone/>
            </a:pPr>
            <a:r>
              <a:rPr lang="zh-CN" altLang="en-US" dirty="0">
                <a:solidFill>
                  <a:srgbClr val="C00000"/>
                </a:solidFill>
              </a:rPr>
              <a:t>类的先验概率的估计</a:t>
            </a:r>
            <a:r>
              <a:rPr lang="zh-CN" altLang="en-US" dirty="0"/>
              <a:t>（较容易）：</a:t>
            </a:r>
          </a:p>
          <a:p>
            <a:pPr lvl="1">
              <a:lnSpc>
                <a:spcPct val="150000"/>
              </a:lnSpc>
            </a:pPr>
            <a:r>
              <a:rPr lang="zh-CN" altLang="en-US" dirty="0"/>
              <a:t>依靠经验；</a:t>
            </a:r>
          </a:p>
          <a:p>
            <a:pPr lvl="1">
              <a:lnSpc>
                <a:spcPct val="150000"/>
              </a:lnSpc>
            </a:pPr>
            <a:r>
              <a:rPr lang="zh-CN" altLang="en-US" dirty="0"/>
              <a:t>用训练数据中各类出现的频率估计。</a:t>
            </a:r>
          </a:p>
          <a:p>
            <a:pPr lvl="1">
              <a:lnSpc>
                <a:spcPct val="150000"/>
              </a:lnSpc>
            </a:pPr>
            <a:r>
              <a:rPr lang="zh-CN" altLang="en-US" dirty="0"/>
              <a:t>用频率估计概率的优点：</a:t>
            </a:r>
          </a:p>
          <a:p>
            <a:pPr lvl="2">
              <a:lnSpc>
                <a:spcPct val="150000"/>
              </a:lnSpc>
            </a:pPr>
            <a:r>
              <a:rPr lang="zh-CN" altLang="en-US" dirty="0"/>
              <a:t>无偏性；</a:t>
            </a:r>
          </a:p>
          <a:p>
            <a:pPr lvl="2">
              <a:lnSpc>
                <a:spcPct val="150000"/>
              </a:lnSpc>
            </a:pPr>
            <a:r>
              <a:rPr lang="zh-CN" altLang="en-US" dirty="0"/>
              <a:t>相合性；</a:t>
            </a:r>
          </a:p>
          <a:p>
            <a:pPr lvl="2">
              <a:lnSpc>
                <a:spcPct val="150000"/>
              </a:lnSpc>
            </a:pPr>
            <a:r>
              <a:rPr lang="zh-CN" altLang="en-US" dirty="0"/>
              <a:t>收敛速度快。</a:t>
            </a:r>
          </a:p>
          <a:p>
            <a:pPr>
              <a:lnSpc>
                <a:spcPct val="150000"/>
              </a:lnSpc>
            </a:pPr>
            <a:endParaRPr lang="en-US" altLang="zh-CN" sz="3200" dirty="0"/>
          </a:p>
        </p:txBody>
      </p:sp>
    </p:spTree>
    <p:extLst>
      <p:ext uri="{BB962C8B-B14F-4D97-AF65-F5344CB8AC3E}">
        <p14:creationId xmlns:p14="http://schemas.microsoft.com/office/powerpoint/2010/main" val="19174315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229600" cy="1143000"/>
          </a:xfrm>
        </p:spPr>
        <p:txBody>
          <a:bodyPr/>
          <a:lstStyle/>
          <a:p>
            <a:r>
              <a:rPr lang="zh-CN" altLang="en-US" sz="4000"/>
              <a:t>举例：均匀分布的递归贝叶斯学习</a:t>
            </a:r>
          </a:p>
        </p:txBody>
      </p:sp>
      <p:graphicFrame>
        <p:nvGraphicFramePr>
          <p:cNvPr id="31747" name="Object 3"/>
          <p:cNvGraphicFramePr>
            <a:graphicFrameLocks noChangeAspect="1"/>
          </p:cNvGraphicFramePr>
          <p:nvPr/>
        </p:nvGraphicFramePr>
        <p:xfrm>
          <a:off x="1617663" y="1644650"/>
          <a:ext cx="4684712" cy="1014413"/>
        </p:xfrm>
        <a:graphic>
          <a:graphicData uri="http://schemas.openxmlformats.org/presentationml/2006/ole">
            <mc:AlternateContent xmlns:mc="http://schemas.openxmlformats.org/markup-compatibility/2006">
              <mc:Choice xmlns:v="urn:schemas-microsoft-com:vml" Requires="v">
                <p:oleObj spid="_x0000_s500813" r:id="rId3" imgW="2221853" imgH="482708" progId="Equation.DSMT4">
                  <p:embed/>
                </p:oleObj>
              </mc:Choice>
              <mc:Fallback>
                <p:oleObj r:id="rId3" imgW="2221853"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1644650"/>
                        <a:ext cx="4684712"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p:cNvGraphicFramePr>
            <a:graphicFrameLocks noChangeAspect="1"/>
          </p:cNvGraphicFramePr>
          <p:nvPr>
            <p:extLst>
              <p:ext uri="{D42A27DB-BD31-4B8C-83A1-F6EECF244321}">
                <p14:modId xmlns:p14="http://schemas.microsoft.com/office/powerpoint/2010/main" val="1694236421"/>
              </p:ext>
            </p:extLst>
          </p:nvPr>
        </p:nvGraphicFramePr>
        <p:xfrm>
          <a:off x="107504" y="1087437"/>
          <a:ext cx="6894513" cy="488950"/>
        </p:xfrm>
        <a:graphic>
          <a:graphicData uri="http://schemas.openxmlformats.org/presentationml/2006/ole">
            <mc:AlternateContent xmlns:mc="http://schemas.openxmlformats.org/markup-compatibility/2006">
              <mc:Choice xmlns:v="urn:schemas-microsoft-com:vml" Requires="v">
                <p:oleObj spid="_x0000_s500814" r:id="rId5" imgW="2868028" imgH="203341" progId="Equation.DSMT4">
                  <p:embed/>
                </p:oleObj>
              </mc:Choice>
              <mc:Fallback>
                <p:oleObj r:id="rId5" imgW="2868028" imgH="20334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087437"/>
                        <a:ext cx="689451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extLst>
              <p:ext uri="{D42A27DB-BD31-4B8C-83A1-F6EECF244321}">
                <p14:modId xmlns:p14="http://schemas.microsoft.com/office/powerpoint/2010/main" val="3967235887"/>
              </p:ext>
            </p:extLst>
          </p:nvPr>
        </p:nvGraphicFramePr>
        <p:xfrm>
          <a:off x="728663" y="3716338"/>
          <a:ext cx="8047037" cy="2798762"/>
        </p:xfrm>
        <a:graphic>
          <a:graphicData uri="http://schemas.openxmlformats.org/presentationml/2006/ole">
            <mc:AlternateContent xmlns:mc="http://schemas.openxmlformats.org/markup-compatibility/2006">
              <mc:Choice xmlns:v="urn:schemas-microsoft-com:vml" Requires="v">
                <p:oleObj spid="_x0000_s500815" name="Equation" r:id="rId7" imgW="3772217" imgH="1308417" progId="Equation.DSMT4">
                  <p:embed/>
                </p:oleObj>
              </mc:Choice>
              <mc:Fallback>
                <p:oleObj name="Equation" r:id="rId7" imgW="3772217" imgH="1308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63" y="3716338"/>
                        <a:ext cx="80470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0" y="2565400"/>
          <a:ext cx="9013825" cy="593725"/>
        </p:xfrm>
        <a:graphic>
          <a:graphicData uri="http://schemas.openxmlformats.org/presentationml/2006/ole">
            <mc:AlternateContent xmlns:mc="http://schemas.openxmlformats.org/markup-compatibility/2006">
              <mc:Choice xmlns:v="urn:schemas-microsoft-com:vml" Requires="v">
                <p:oleObj spid="_x0000_s500816" r:id="rId9" imgW="3857769" imgH="254097" progId="Equation.DSMT4">
                  <p:embed/>
                </p:oleObj>
              </mc:Choice>
              <mc:Fallback>
                <p:oleObj r:id="rId9" imgW="3857769" imgH="25409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565400"/>
                        <a:ext cx="9013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7"/>
          <p:cNvGraphicFramePr>
            <a:graphicFrameLocks noChangeAspect="1"/>
          </p:cNvGraphicFramePr>
          <p:nvPr/>
        </p:nvGraphicFramePr>
        <p:xfrm>
          <a:off x="0" y="3213100"/>
          <a:ext cx="3357563" cy="492125"/>
        </p:xfrm>
        <a:graphic>
          <a:graphicData uri="http://schemas.openxmlformats.org/presentationml/2006/ole">
            <mc:AlternateContent xmlns:mc="http://schemas.openxmlformats.org/markup-compatibility/2006">
              <mc:Choice xmlns:v="urn:schemas-microsoft-com:vml" Requires="v">
                <p:oleObj spid="_x0000_s500817" r:id="rId11" imgW="1471601" imgH="215936" progId="Equation.DSMT4">
                  <p:embed/>
                </p:oleObj>
              </mc:Choice>
              <mc:Fallback>
                <p:oleObj r:id="rId11" imgW="1471601" imgH="21593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213100"/>
                        <a:ext cx="33575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808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487738"/>
            <a:ext cx="48593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aphicFrame>
        <p:nvGraphicFramePr>
          <p:cNvPr id="32771" name="Object 3"/>
          <p:cNvGraphicFramePr>
            <a:graphicFrameLocks noChangeAspect="1"/>
          </p:cNvGraphicFramePr>
          <p:nvPr/>
        </p:nvGraphicFramePr>
        <p:xfrm>
          <a:off x="-12700" y="0"/>
          <a:ext cx="8486775" cy="2243138"/>
        </p:xfrm>
        <a:graphic>
          <a:graphicData uri="http://schemas.openxmlformats.org/presentationml/2006/ole">
            <mc:AlternateContent xmlns:mc="http://schemas.openxmlformats.org/markup-compatibility/2006">
              <mc:Choice xmlns:v="urn:schemas-microsoft-com:vml" Requires="v">
                <p:oleObj spid="_x0000_s501957" r:id="rId4" imgW="3757886" imgH="990487" progId="Equation.DSMT4">
                  <p:embed/>
                </p:oleObj>
              </mc:Choice>
              <mc:Fallback>
                <p:oleObj r:id="rId4" imgW="3757886" imgH="99048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0"/>
                        <a:ext cx="8486775"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4"/>
          <p:cNvGraphicFramePr>
            <a:graphicFrameLocks noChangeAspect="1"/>
          </p:cNvGraphicFramePr>
          <p:nvPr/>
        </p:nvGraphicFramePr>
        <p:xfrm>
          <a:off x="0" y="2293938"/>
          <a:ext cx="9036050" cy="482600"/>
        </p:xfrm>
        <a:graphic>
          <a:graphicData uri="http://schemas.openxmlformats.org/presentationml/2006/ole">
            <mc:AlternateContent xmlns:mc="http://schemas.openxmlformats.org/markup-compatibility/2006">
              <mc:Choice xmlns:v="urn:schemas-microsoft-com:vml" Requires="v">
                <p:oleObj spid="_x0000_s501958" r:id="rId6" imgW="4033665" imgH="215936" progId="Equation.DSMT4">
                  <p:embed/>
                </p:oleObj>
              </mc:Choice>
              <mc:Fallback>
                <p:oleObj r:id="rId6" imgW="4033665" imgH="21593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293938"/>
                        <a:ext cx="90360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Line 5"/>
          <p:cNvSpPr>
            <a:spLocks noChangeShapeType="1"/>
          </p:cNvSpPr>
          <p:nvPr/>
        </p:nvSpPr>
        <p:spPr bwMode="auto">
          <a:xfrm>
            <a:off x="3419475" y="1989138"/>
            <a:ext cx="865188" cy="0"/>
          </a:xfrm>
          <a:prstGeom prst="line">
            <a:avLst/>
          </a:prstGeom>
          <a:noFill/>
          <a:ln w="9525"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32774" name="Line 6"/>
          <p:cNvSpPr>
            <a:spLocks noChangeShapeType="1"/>
          </p:cNvSpPr>
          <p:nvPr/>
        </p:nvSpPr>
        <p:spPr bwMode="auto">
          <a:xfrm flipH="1">
            <a:off x="3276600" y="1989138"/>
            <a:ext cx="576263" cy="360362"/>
          </a:xfrm>
          <a:prstGeom prst="line">
            <a:avLst/>
          </a:prstGeom>
          <a:noFill/>
          <a:ln w="9525"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32775" name="Line 7"/>
          <p:cNvSpPr>
            <a:spLocks noChangeShapeType="1"/>
          </p:cNvSpPr>
          <p:nvPr/>
        </p:nvSpPr>
        <p:spPr bwMode="auto">
          <a:xfrm>
            <a:off x="6948488" y="1628775"/>
            <a:ext cx="360362" cy="0"/>
          </a:xfrm>
          <a:prstGeom prst="line">
            <a:avLst/>
          </a:prstGeom>
          <a:noFill/>
          <a:ln w="9525"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32776" name="Line 8"/>
          <p:cNvSpPr>
            <a:spLocks noChangeShapeType="1"/>
          </p:cNvSpPr>
          <p:nvPr/>
        </p:nvSpPr>
        <p:spPr bwMode="auto">
          <a:xfrm flipH="1">
            <a:off x="6300788" y="1628775"/>
            <a:ext cx="647700" cy="647700"/>
          </a:xfrm>
          <a:prstGeom prst="line">
            <a:avLst/>
          </a:prstGeom>
          <a:noFill/>
          <a:ln w="9525"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graphicFrame>
        <p:nvGraphicFramePr>
          <p:cNvPr id="32777" name="Object 9"/>
          <p:cNvGraphicFramePr>
            <a:graphicFrameLocks noChangeAspect="1"/>
          </p:cNvGraphicFramePr>
          <p:nvPr/>
        </p:nvGraphicFramePr>
        <p:xfrm>
          <a:off x="0" y="2927350"/>
          <a:ext cx="4932363" cy="1149350"/>
        </p:xfrm>
        <a:graphic>
          <a:graphicData uri="http://schemas.openxmlformats.org/presentationml/2006/ole">
            <mc:AlternateContent xmlns:mc="http://schemas.openxmlformats.org/markup-compatibility/2006">
              <mc:Choice xmlns:v="urn:schemas-microsoft-com:vml" Requires="v">
                <p:oleObj spid="_x0000_s501959" r:id="rId8" imgW="2387917" imgH="559117" progId="Equation.DSMT4">
                  <p:embed/>
                </p:oleObj>
              </mc:Choice>
              <mc:Fallback>
                <p:oleObj r:id="rId8" imgW="2387917" imgH="5591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927350"/>
                        <a:ext cx="4932363"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4967288" y="6434138"/>
          <a:ext cx="295275" cy="381000"/>
        </p:xfrm>
        <a:graphic>
          <a:graphicData uri="http://schemas.openxmlformats.org/presentationml/2006/ole">
            <mc:AlternateContent xmlns:mc="http://schemas.openxmlformats.org/markup-compatibility/2006">
              <mc:Choice xmlns:v="urn:schemas-microsoft-com:vml" Requires="v">
                <p:oleObj spid="_x0000_s501960" r:id="rId10" imgW="127042" imgH="165059" progId="Equation.DSMT4">
                  <p:embed/>
                </p:oleObj>
              </mc:Choice>
              <mc:Fallback>
                <p:oleObj r:id="rId10" imgW="127042" imgH="16505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288" y="6434138"/>
                        <a:ext cx="295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9" name="Object 11"/>
          <p:cNvGraphicFramePr>
            <a:graphicFrameLocks noChangeAspect="1"/>
          </p:cNvGraphicFramePr>
          <p:nvPr/>
        </p:nvGraphicFramePr>
        <p:xfrm>
          <a:off x="5832475" y="6450013"/>
          <a:ext cx="295275" cy="381000"/>
        </p:xfrm>
        <a:graphic>
          <a:graphicData uri="http://schemas.openxmlformats.org/presentationml/2006/ole">
            <mc:AlternateContent xmlns:mc="http://schemas.openxmlformats.org/markup-compatibility/2006">
              <mc:Choice xmlns:v="urn:schemas-microsoft-com:vml" Requires="v">
                <p:oleObj spid="_x0000_s501961" r:id="rId12" imgW="127042" imgH="165059" progId="Equation.DSMT4">
                  <p:embed/>
                </p:oleObj>
              </mc:Choice>
              <mc:Fallback>
                <p:oleObj r:id="rId12" imgW="127042" imgH="165059"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32475" y="6450013"/>
                        <a:ext cx="295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0" name="Object 12"/>
          <p:cNvGraphicFramePr>
            <a:graphicFrameLocks noChangeAspect="1"/>
          </p:cNvGraphicFramePr>
          <p:nvPr/>
        </p:nvGraphicFramePr>
        <p:xfrm>
          <a:off x="6767513" y="6448425"/>
          <a:ext cx="295275" cy="409575"/>
        </p:xfrm>
        <a:graphic>
          <a:graphicData uri="http://schemas.openxmlformats.org/presentationml/2006/ole">
            <mc:AlternateContent xmlns:mc="http://schemas.openxmlformats.org/markup-compatibility/2006">
              <mc:Choice xmlns:v="urn:schemas-microsoft-com:vml" Requires="v">
                <p:oleObj spid="_x0000_s501962" r:id="rId14" imgW="127042" imgH="177732" progId="Equation.DSMT4">
                  <p:embed/>
                </p:oleObj>
              </mc:Choice>
              <mc:Fallback>
                <p:oleObj r:id="rId14" imgW="127042" imgH="17773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7513" y="6448425"/>
                        <a:ext cx="295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1" name="Object 13"/>
          <p:cNvGraphicFramePr>
            <a:graphicFrameLocks noChangeAspect="1"/>
          </p:cNvGraphicFramePr>
          <p:nvPr/>
        </p:nvGraphicFramePr>
        <p:xfrm>
          <a:off x="7775575" y="6448425"/>
          <a:ext cx="266700" cy="409575"/>
        </p:xfrm>
        <a:graphic>
          <a:graphicData uri="http://schemas.openxmlformats.org/presentationml/2006/ole">
            <mc:AlternateContent xmlns:mc="http://schemas.openxmlformats.org/markup-compatibility/2006">
              <mc:Choice xmlns:v="urn:schemas-microsoft-com:vml" Requires="v">
                <p:oleObj spid="_x0000_s501963" r:id="rId16" imgW="114419" imgH="177809" progId="Equation.DSMT4">
                  <p:embed/>
                </p:oleObj>
              </mc:Choice>
              <mc:Fallback>
                <p:oleObj r:id="rId16" imgW="114419" imgH="177809"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5575" y="6448425"/>
                        <a:ext cx="2667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2" name="Object 14"/>
          <p:cNvGraphicFramePr>
            <a:graphicFrameLocks noChangeAspect="1"/>
          </p:cNvGraphicFramePr>
          <p:nvPr/>
        </p:nvGraphicFramePr>
        <p:xfrm>
          <a:off x="8567738" y="6421438"/>
          <a:ext cx="414337" cy="409575"/>
        </p:xfrm>
        <a:graphic>
          <a:graphicData uri="http://schemas.openxmlformats.org/presentationml/2006/ole">
            <mc:AlternateContent xmlns:mc="http://schemas.openxmlformats.org/markup-compatibility/2006">
              <mc:Choice xmlns:v="urn:schemas-microsoft-com:vml" Requires="v">
                <p:oleObj spid="_x0000_s501964" r:id="rId18" imgW="177809" imgH="177809" progId="Equation.DSMT4">
                  <p:embed/>
                </p:oleObj>
              </mc:Choice>
              <mc:Fallback>
                <p:oleObj r:id="rId18" imgW="177809" imgH="17780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7738" y="6421438"/>
                        <a:ext cx="41433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3" name="Object 15"/>
          <p:cNvGraphicFramePr>
            <a:graphicFrameLocks noChangeAspect="1"/>
          </p:cNvGraphicFramePr>
          <p:nvPr/>
        </p:nvGraphicFramePr>
        <p:xfrm>
          <a:off x="4608513" y="5634038"/>
          <a:ext cx="295275" cy="411162"/>
        </p:xfrm>
        <a:graphic>
          <a:graphicData uri="http://schemas.openxmlformats.org/presentationml/2006/ole">
            <mc:AlternateContent xmlns:mc="http://schemas.openxmlformats.org/markup-compatibility/2006">
              <mc:Choice xmlns:v="urn:schemas-microsoft-com:vml" Requires="v">
                <p:oleObj spid="_x0000_s501965" r:id="rId20" imgW="127042" imgH="177732" progId="Equation.DSMT4">
                  <p:embed/>
                </p:oleObj>
              </mc:Choice>
              <mc:Fallback>
                <p:oleObj r:id="rId20" imgW="127042" imgH="177732"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8513" y="5634038"/>
                        <a:ext cx="29527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4" name="Object 16"/>
          <p:cNvGraphicFramePr>
            <a:graphicFrameLocks noChangeAspect="1"/>
          </p:cNvGraphicFramePr>
          <p:nvPr/>
        </p:nvGraphicFramePr>
        <p:xfrm>
          <a:off x="7056438" y="4481513"/>
          <a:ext cx="295275" cy="381000"/>
        </p:xfrm>
        <a:graphic>
          <a:graphicData uri="http://schemas.openxmlformats.org/presentationml/2006/ole">
            <mc:AlternateContent xmlns:mc="http://schemas.openxmlformats.org/markup-compatibility/2006">
              <mc:Choice xmlns:v="urn:schemas-microsoft-com:vml" Requires="v">
                <p:oleObj spid="_x0000_s501966" r:id="rId22" imgW="127042" imgH="165059" progId="Equation.DSMT4">
                  <p:embed/>
                </p:oleObj>
              </mc:Choice>
              <mc:Fallback>
                <p:oleObj r:id="rId22" imgW="127042" imgH="165059"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56438" y="4481513"/>
                        <a:ext cx="295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5" name="Object 17"/>
          <p:cNvGraphicFramePr>
            <a:graphicFrameLocks noChangeAspect="1"/>
          </p:cNvGraphicFramePr>
          <p:nvPr/>
        </p:nvGraphicFramePr>
        <p:xfrm>
          <a:off x="7127875" y="3963988"/>
          <a:ext cx="266700" cy="411162"/>
        </p:xfrm>
        <a:graphic>
          <a:graphicData uri="http://schemas.openxmlformats.org/presentationml/2006/ole">
            <mc:AlternateContent xmlns:mc="http://schemas.openxmlformats.org/markup-compatibility/2006">
              <mc:Choice xmlns:v="urn:schemas-microsoft-com:vml" Requires="v">
                <p:oleObj spid="_x0000_s501967" r:id="rId24" imgW="114419" imgH="177809" progId="Equation.DSMT4">
                  <p:embed/>
                </p:oleObj>
              </mc:Choice>
              <mc:Fallback>
                <p:oleObj r:id="rId24" imgW="114419" imgH="177809"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27875" y="3963988"/>
                        <a:ext cx="2667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6" name="Object 18"/>
          <p:cNvGraphicFramePr>
            <a:graphicFrameLocks noChangeAspect="1"/>
          </p:cNvGraphicFramePr>
          <p:nvPr/>
        </p:nvGraphicFramePr>
        <p:xfrm>
          <a:off x="7488238" y="3402013"/>
          <a:ext cx="295275" cy="381000"/>
        </p:xfrm>
        <a:graphic>
          <a:graphicData uri="http://schemas.openxmlformats.org/presentationml/2006/ole">
            <mc:AlternateContent xmlns:mc="http://schemas.openxmlformats.org/markup-compatibility/2006">
              <mc:Choice xmlns:v="urn:schemas-microsoft-com:vml" Requires="v">
                <p:oleObj spid="_x0000_s501968" r:id="rId26" imgW="127042" imgH="165059" progId="Equation.DSMT4">
                  <p:embed/>
                </p:oleObj>
              </mc:Choice>
              <mc:Fallback>
                <p:oleObj r:id="rId26" imgW="127042" imgH="165059"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488238" y="3402013"/>
                        <a:ext cx="295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7" name="Object 19"/>
          <p:cNvGraphicFramePr>
            <a:graphicFrameLocks noChangeAspect="1"/>
          </p:cNvGraphicFramePr>
          <p:nvPr/>
        </p:nvGraphicFramePr>
        <p:xfrm>
          <a:off x="5832475" y="5000625"/>
          <a:ext cx="206375" cy="382588"/>
        </p:xfrm>
        <a:graphic>
          <a:graphicData uri="http://schemas.openxmlformats.org/presentationml/2006/ole">
            <mc:AlternateContent xmlns:mc="http://schemas.openxmlformats.org/markup-compatibility/2006">
              <mc:Choice xmlns:v="urn:schemas-microsoft-com:vml" Requires="v">
                <p:oleObj spid="_x0000_s501969" r:id="rId28" imgW="88871" imgH="164775" progId="Equation.DSMT4">
                  <p:embed/>
                </p:oleObj>
              </mc:Choice>
              <mc:Fallback>
                <p:oleObj r:id="rId28" imgW="88871" imgH="164775"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32475" y="5000625"/>
                        <a:ext cx="2063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4910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4840288" y="76200"/>
          <a:ext cx="3748087" cy="977900"/>
        </p:xfrm>
        <a:graphic>
          <a:graphicData uri="http://schemas.openxmlformats.org/presentationml/2006/ole">
            <mc:AlternateContent xmlns:mc="http://schemas.openxmlformats.org/markup-compatibility/2006">
              <mc:Choice xmlns:v="urn:schemas-microsoft-com:vml" Requires="v">
                <p:oleObj spid="_x0000_s503011" r:id="rId3" imgW="1841018" imgH="482708" progId="Equation.DSMT4">
                  <p:embed/>
                </p:oleObj>
              </mc:Choice>
              <mc:Fallback>
                <p:oleObj r:id="rId3" imgW="1841018"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76200"/>
                        <a:ext cx="37480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ChangeAspect="1"/>
          </p:cNvGraphicFramePr>
          <p:nvPr/>
        </p:nvGraphicFramePr>
        <p:xfrm>
          <a:off x="0" y="0"/>
          <a:ext cx="3373438" cy="1014413"/>
        </p:xfrm>
        <a:graphic>
          <a:graphicData uri="http://schemas.openxmlformats.org/presentationml/2006/ole">
            <mc:AlternateContent xmlns:mc="http://schemas.openxmlformats.org/markup-compatibility/2006">
              <mc:Choice xmlns:v="urn:schemas-microsoft-com:vml" Requires="v">
                <p:oleObj spid="_x0000_s503012" r:id="rId5" imgW="1599823" imgH="482708" progId="Equation.DSMT4">
                  <p:embed/>
                </p:oleObj>
              </mc:Choice>
              <mc:Fallback>
                <p:oleObj r:id="rId5" imgW="1599823" imgH="48270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373438"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Grp="1" noChangeAspect="1"/>
          </p:cNvGraphicFramePr>
          <p:nvPr>
            <p:ph sz="half" idx="2"/>
          </p:nvPr>
        </p:nvGraphicFramePr>
        <p:xfrm>
          <a:off x="1187450" y="1484313"/>
          <a:ext cx="6408738" cy="639762"/>
        </p:xfrm>
        <a:graphic>
          <a:graphicData uri="http://schemas.openxmlformats.org/presentationml/2006/ole">
            <mc:AlternateContent xmlns:mc="http://schemas.openxmlformats.org/markup-compatibility/2006">
              <mc:Choice xmlns:v="urn:schemas-microsoft-com:vml" Requires="v">
                <p:oleObj spid="_x0000_s503013" r:id="rId7" imgW="3300884" imgH="330374" progId="Equation.DSMT4">
                  <p:embed/>
                </p:oleObj>
              </mc:Choice>
              <mc:Fallback>
                <p:oleObj r:id="rId7" imgW="3300884" imgH="33037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484313"/>
                        <a:ext cx="64087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Rectangle 5"/>
          <p:cNvSpPr>
            <a:spLocks noChangeArrowheads="1"/>
          </p:cNvSpPr>
          <p:nvPr/>
        </p:nvSpPr>
        <p:spPr bwMode="auto">
          <a:xfrm>
            <a:off x="0" y="1052513"/>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根据              ，         类条件概率密度的贝叶斯估计：</a:t>
            </a:r>
            <a:r>
              <a:rPr lang="zh-CN" altLang="en-US" b="1">
                <a:solidFill>
                  <a:srgbClr val="000000"/>
                </a:solidFill>
              </a:rPr>
              <a:t>                     </a:t>
            </a:r>
          </a:p>
        </p:txBody>
      </p:sp>
      <p:graphicFrame>
        <p:nvGraphicFramePr>
          <p:cNvPr id="33798" name="Object 6"/>
          <p:cNvGraphicFramePr>
            <a:graphicFrameLocks noChangeAspect="1"/>
          </p:cNvGraphicFramePr>
          <p:nvPr/>
        </p:nvGraphicFramePr>
        <p:xfrm>
          <a:off x="755650" y="1052513"/>
          <a:ext cx="1019175" cy="520700"/>
        </p:xfrm>
        <a:graphic>
          <a:graphicData uri="http://schemas.openxmlformats.org/presentationml/2006/ole">
            <mc:AlternateContent xmlns:mc="http://schemas.openxmlformats.org/markup-compatibility/2006">
              <mc:Choice xmlns:v="urn:schemas-microsoft-com:vml" Requires="v">
                <p:oleObj spid="_x0000_s503014" r:id="rId9" imgW="596699" imgH="304853" progId="Equation.DSMT4">
                  <p:embed/>
                </p:oleObj>
              </mc:Choice>
              <mc:Fallback>
                <p:oleObj r:id="rId9" imgW="596699" imgH="30485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1052513"/>
                        <a:ext cx="10191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7"/>
          <p:cNvGraphicFramePr>
            <a:graphicFrameLocks noChangeAspect="1"/>
          </p:cNvGraphicFramePr>
          <p:nvPr/>
        </p:nvGraphicFramePr>
        <p:xfrm>
          <a:off x="2051050" y="1052513"/>
          <a:ext cx="823913" cy="465137"/>
        </p:xfrm>
        <a:graphic>
          <a:graphicData uri="http://schemas.openxmlformats.org/presentationml/2006/ole">
            <mc:AlternateContent xmlns:mc="http://schemas.openxmlformats.org/markup-compatibility/2006">
              <mc:Choice xmlns:v="urn:schemas-microsoft-com:vml" Requires="v">
                <p:oleObj spid="_x0000_s503015" r:id="rId11" imgW="495402" imgH="279596" progId="Equation.DSMT4">
                  <p:embed/>
                </p:oleObj>
              </mc:Choice>
              <mc:Fallback>
                <p:oleObj r:id="rId11" imgW="495402" imgH="27959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1052513"/>
                        <a:ext cx="8239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8"/>
          <p:cNvGraphicFramePr>
            <a:graphicFrameLocks noChangeAspect="1"/>
          </p:cNvGraphicFramePr>
          <p:nvPr/>
        </p:nvGraphicFramePr>
        <p:xfrm>
          <a:off x="1763713" y="2668588"/>
          <a:ext cx="114300" cy="406400"/>
        </p:xfrm>
        <a:graphic>
          <a:graphicData uri="http://schemas.openxmlformats.org/presentationml/2006/ole">
            <mc:AlternateContent xmlns:mc="http://schemas.openxmlformats.org/markup-compatibility/2006">
              <mc:Choice xmlns:v="urn:schemas-microsoft-com:vml" Requires="v">
                <p:oleObj spid="_x0000_s503016" r:id="rId13" imgW="114419" imgH="406013" progId="Equation.DSMT4">
                  <p:embed/>
                </p:oleObj>
              </mc:Choice>
              <mc:Fallback>
                <p:oleObj r:id="rId13" imgW="114419" imgH="40601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2668588"/>
                        <a:ext cx="1143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Rectangle 9"/>
          <p:cNvSpPr>
            <a:spLocks noChangeArrowheads="1"/>
          </p:cNvSpPr>
          <p:nvPr/>
        </p:nvSpPr>
        <p:spPr bwMode="auto">
          <a:xfrm>
            <a:off x="107950" y="2276475"/>
            <a:ext cx="882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en-US" altLang="zh-CN" b="1">
                <a:solidFill>
                  <a:srgbClr val="000000"/>
                </a:solidFill>
              </a:rPr>
              <a:t>                     </a:t>
            </a:r>
          </a:p>
        </p:txBody>
      </p:sp>
      <p:graphicFrame>
        <p:nvGraphicFramePr>
          <p:cNvPr id="33802" name="Object 10"/>
          <p:cNvGraphicFramePr>
            <a:graphicFrameLocks noChangeAspect="1"/>
          </p:cNvGraphicFramePr>
          <p:nvPr/>
        </p:nvGraphicFramePr>
        <p:xfrm>
          <a:off x="323850" y="2132013"/>
          <a:ext cx="3600450" cy="577850"/>
        </p:xfrm>
        <a:graphic>
          <a:graphicData uri="http://schemas.openxmlformats.org/presentationml/2006/ole">
            <mc:AlternateContent xmlns:mc="http://schemas.openxmlformats.org/markup-compatibility/2006">
              <mc:Choice xmlns:v="urn:schemas-microsoft-com:vml" Requires="v">
                <p:oleObj spid="_x0000_s503017" r:id="rId15" imgW="1740217" imgH="279717" progId="Equation.DSMT4">
                  <p:embed/>
                </p:oleObj>
              </mc:Choice>
              <mc:Fallback>
                <p:oleObj r:id="rId15" imgW="1740217" imgH="2797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2132013"/>
                        <a:ext cx="36004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1"/>
          <p:cNvGraphicFramePr>
            <a:graphicFrameLocks noChangeAspect="1"/>
          </p:cNvGraphicFramePr>
          <p:nvPr/>
        </p:nvGraphicFramePr>
        <p:xfrm>
          <a:off x="323850" y="3565525"/>
          <a:ext cx="4895850" cy="942975"/>
        </p:xfrm>
        <a:graphic>
          <a:graphicData uri="http://schemas.openxmlformats.org/presentationml/2006/ole">
            <mc:AlternateContent xmlns:mc="http://schemas.openxmlformats.org/markup-compatibility/2006">
              <mc:Choice xmlns:v="urn:schemas-microsoft-com:vml" Requires="v">
                <p:oleObj spid="_x0000_s503018" r:id="rId17" imgW="2501132" imgH="482708" progId="Equation.DSMT4">
                  <p:embed/>
                </p:oleObj>
              </mc:Choice>
              <mc:Fallback>
                <p:oleObj r:id="rId17" imgW="2501132" imgH="48270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 y="3565525"/>
                        <a:ext cx="48958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2"/>
          <p:cNvGraphicFramePr>
            <a:graphicFrameLocks noChangeAspect="1"/>
          </p:cNvGraphicFramePr>
          <p:nvPr/>
        </p:nvGraphicFramePr>
        <p:xfrm>
          <a:off x="1187450" y="4581525"/>
          <a:ext cx="5797550" cy="763588"/>
        </p:xfrm>
        <a:graphic>
          <a:graphicData uri="http://schemas.openxmlformats.org/presentationml/2006/ole">
            <mc:AlternateContent xmlns:mc="http://schemas.openxmlformats.org/markup-compatibility/2006">
              <mc:Choice xmlns:v="urn:schemas-microsoft-com:vml" Requires="v">
                <p:oleObj spid="_x0000_s503019" r:id="rId19" imgW="2983522" imgH="393846" progId="Equation.DSMT4">
                  <p:embed/>
                </p:oleObj>
              </mc:Choice>
              <mc:Fallback>
                <p:oleObj r:id="rId19" imgW="2983522" imgH="393846"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4581525"/>
                        <a:ext cx="57975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3"/>
          <p:cNvGraphicFramePr>
            <a:graphicFrameLocks noChangeAspect="1"/>
          </p:cNvGraphicFramePr>
          <p:nvPr/>
        </p:nvGraphicFramePr>
        <p:xfrm>
          <a:off x="323850" y="5526088"/>
          <a:ext cx="3600450" cy="566737"/>
        </p:xfrm>
        <a:graphic>
          <a:graphicData uri="http://schemas.openxmlformats.org/presentationml/2006/ole">
            <mc:AlternateContent xmlns:mc="http://schemas.openxmlformats.org/markup-compatibility/2006">
              <mc:Choice xmlns:v="urn:schemas-microsoft-com:vml" Requires="v">
                <p:oleObj spid="_x0000_s503020" r:id="rId21" imgW="1778317" imgH="279717" progId="Equation.DSMT4">
                  <p:embed/>
                </p:oleObj>
              </mc:Choice>
              <mc:Fallback>
                <p:oleObj r:id="rId21" imgW="1778317" imgH="279717"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850" y="5526088"/>
                        <a:ext cx="36004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4"/>
          <p:cNvGraphicFramePr>
            <a:graphicFrameLocks noChangeAspect="1"/>
          </p:cNvGraphicFramePr>
          <p:nvPr/>
        </p:nvGraphicFramePr>
        <p:xfrm>
          <a:off x="1189038" y="6132513"/>
          <a:ext cx="1438275" cy="536575"/>
        </p:xfrm>
        <a:graphic>
          <a:graphicData uri="http://schemas.openxmlformats.org/presentationml/2006/ole">
            <mc:AlternateContent xmlns:mc="http://schemas.openxmlformats.org/markup-compatibility/2006">
              <mc:Choice xmlns:v="urn:schemas-microsoft-com:vml" Requires="v">
                <p:oleObj spid="_x0000_s503021" r:id="rId23" imgW="749617" imgH="279717" progId="Equation.DSMT4">
                  <p:embed/>
                </p:oleObj>
              </mc:Choice>
              <mc:Fallback>
                <p:oleObj r:id="rId23" imgW="749617" imgH="279717"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89038" y="6132513"/>
                        <a:ext cx="14382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7" name="Object 15"/>
          <p:cNvGraphicFramePr>
            <a:graphicFrameLocks noChangeAspect="1"/>
          </p:cNvGraphicFramePr>
          <p:nvPr/>
        </p:nvGraphicFramePr>
        <p:xfrm>
          <a:off x="1116013" y="2852738"/>
          <a:ext cx="4391025" cy="763587"/>
        </p:xfrm>
        <a:graphic>
          <a:graphicData uri="http://schemas.openxmlformats.org/presentationml/2006/ole">
            <mc:AlternateContent xmlns:mc="http://schemas.openxmlformats.org/markup-compatibility/2006">
              <mc:Choice xmlns:v="urn:schemas-microsoft-com:vml" Requires="v">
                <p:oleObj spid="_x0000_s503022" r:id="rId25" imgW="2259936" imgH="393846" progId="Equation.DSMT4">
                  <p:embed/>
                </p:oleObj>
              </mc:Choice>
              <mc:Fallback>
                <p:oleObj r:id="rId25" imgW="2259936" imgH="393846"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6013" y="2852738"/>
                        <a:ext cx="439102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803047641"/>
              </p:ext>
            </p:extLst>
          </p:nvPr>
        </p:nvGraphicFramePr>
        <p:xfrm>
          <a:off x="6288881" y="2459831"/>
          <a:ext cx="2782888" cy="1339850"/>
        </p:xfrm>
        <a:graphic>
          <a:graphicData uri="http://schemas.openxmlformats.org/presentationml/2006/ole">
            <mc:AlternateContent xmlns:mc="http://schemas.openxmlformats.org/markup-compatibility/2006">
              <mc:Choice xmlns:v="urn:schemas-microsoft-com:vml" Requires="v">
                <p:oleObj spid="_x0000_s503023" name="Equation" r:id="rId27" imgW="1422360" imgH="685800" progId="Equation.DSMT4">
                  <p:embed/>
                </p:oleObj>
              </mc:Choice>
              <mc:Fallback>
                <p:oleObj name="Equation" r:id="rId27" imgW="1422360" imgH="685800" progId="Equation.DSMT4">
                  <p:embed/>
                  <p:pic>
                    <p:nvPicPr>
                      <p:cNvPr id="33803" name="Object 11"/>
                      <p:cNvPicPr>
                        <a:picLocks noChangeAspect="1" noChangeArrowheads="1"/>
                      </p:cNvPicPr>
                      <p:nvPr/>
                    </p:nvPicPr>
                    <p:blipFill>
                      <a:blip r:embed="rId28"/>
                      <a:srcRect/>
                      <a:stretch>
                        <a:fillRect/>
                      </a:stretch>
                    </p:blipFill>
                    <p:spPr bwMode="auto">
                      <a:xfrm>
                        <a:off x="6288881" y="2459831"/>
                        <a:ext cx="2782888" cy="1339850"/>
                      </a:xfrm>
                      <a:prstGeom prst="rect">
                        <a:avLst/>
                      </a:prstGeom>
                      <a:noFill/>
                      <a:ln>
                        <a:solidFill>
                          <a:srgbClr val="0066FF"/>
                        </a:solidFill>
                      </a:ln>
                      <a:effectLst/>
                    </p:spPr>
                  </p:pic>
                </p:oleObj>
              </mc:Fallback>
            </mc:AlternateContent>
          </a:graphicData>
        </a:graphic>
      </p:graphicFrame>
      <p:cxnSp>
        <p:nvCxnSpPr>
          <p:cNvPr id="3" name="直接箭头连接符 2"/>
          <p:cNvCxnSpPr/>
          <p:nvPr/>
        </p:nvCxnSpPr>
        <p:spPr bwMode="auto">
          <a:xfrm flipH="1">
            <a:off x="4499806" y="3616325"/>
            <a:ext cx="4176650" cy="1031875"/>
          </a:xfrm>
          <a:prstGeom prst="straightConnector1">
            <a:avLst/>
          </a:prstGeom>
          <a:solidFill>
            <a:schemeClr val="accent1"/>
          </a:solidFill>
          <a:ln w="9525" cap="flat" cmpd="sng" algn="ctr">
            <a:solidFill>
              <a:srgbClr val="0066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7380312" y="565150"/>
            <a:ext cx="1208063" cy="0"/>
          </a:xfrm>
          <a:prstGeom prst="line">
            <a:avLst/>
          </a:prstGeom>
          <a:solidFill>
            <a:schemeClr val="accent1"/>
          </a:solidFill>
          <a:ln w="9525" cap="flat" cmpd="sng" algn="ctr">
            <a:solidFill>
              <a:srgbClr val="00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5431650" y="616769"/>
            <a:ext cx="2513092" cy="1032260"/>
          </a:xfrm>
          <a:prstGeom prst="straightConnector1">
            <a:avLst/>
          </a:prstGeom>
          <a:solidFill>
            <a:schemeClr val="accent1"/>
          </a:solidFill>
          <a:ln w="9525" cap="flat" cmpd="sng" algn="ctr">
            <a:solidFill>
              <a:srgbClr val="0066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flipH="1">
            <a:off x="2874963" y="2858293"/>
            <a:ext cx="5957557" cy="1914525"/>
          </a:xfrm>
          <a:prstGeom prst="straightConnector1">
            <a:avLst/>
          </a:prstGeom>
          <a:solidFill>
            <a:schemeClr val="accent1"/>
          </a:solidFill>
          <a:ln w="9525" cap="flat" cmpd="sng" algn="ctr">
            <a:solidFill>
              <a:srgbClr val="0066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6542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138" y="1523618"/>
            <a:ext cx="9130862" cy="3851974"/>
          </a:xfrm>
          <a:prstGeom prst="rect">
            <a:avLst/>
          </a:prstGeom>
        </p:spPr>
      </p:pic>
    </p:spTree>
    <p:extLst>
      <p:ext uri="{BB962C8B-B14F-4D97-AF65-F5344CB8AC3E}">
        <p14:creationId xmlns:p14="http://schemas.microsoft.com/office/powerpoint/2010/main" val="3240177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4840288" y="76200"/>
          <a:ext cx="3748087" cy="977900"/>
        </p:xfrm>
        <a:graphic>
          <a:graphicData uri="http://schemas.openxmlformats.org/presentationml/2006/ole">
            <mc:AlternateContent xmlns:mc="http://schemas.openxmlformats.org/markup-compatibility/2006">
              <mc:Choice xmlns:v="urn:schemas-microsoft-com:vml" Requires="v">
                <p:oleObj spid="_x0000_s503945" r:id="rId3" imgW="1841018" imgH="482708" progId="Equation.DSMT4">
                  <p:embed/>
                </p:oleObj>
              </mc:Choice>
              <mc:Fallback>
                <p:oleObj r:id="rId3" imgW="1841018"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76200"/>
                        <a:ext cx="37480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0" y="0"/>
          <a:ext cx="3373438" cy="1014413"/>
        </p:xfrm>
        <a:graphic>
          <a:graphicData uri="http://schemas.openxmlformats.org/presentationml/2006/ole">
            <mc:AlternateContent xmlns:mc="http://schemas.openxmlformats.org/markup-compatibility/2006">
              <mc:Choice xmlns:v="urn:schemas-microsoft-com:vml" Requires="v">
                <p:oleObj spid="_x0000_s503946" r:id="rId5" imgW="1599823" imgH="482708" progId="Equation.DSMT4">
                  <p:embed/>
                </p:oleObj>
              </mc:Choice>
              <mc:Fallback>
                <p:oleObj r:id="rId5" imgW="1599823" imgH="48270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373438"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4"/>
          <p:cNvSpPr>
            <a:spLocks noChangeArrowheads="1"/>
          </p:cNvSpPr>
          <p:nvPr/>
        </p:nvSpPr>
        <p:spPr bwMode="auto">
          <a:xfrm>
            <a:off x="0" y="1196975"/>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根据              ，         类条件概率密度的贝叶斯估计：</a:t>
            </a:r>
            <a:r>
              <a:rPr lang="zh-CN" altLang="en-US" b="1">
                <a:solidFill>
                  <a:srgbClr val="000000"/>
                </a:solidFill>
              </a:rPr>
              <a:t>                     </a:t>
            </a:r>
          </a:p>
        </p:txBody>
      </p:sp>
      <p:graphicFrame>
        <p:nvGraphicFramePr>
          <p:cNvPr id="34821" name="Object 5"/>
          <p:cNvGraphicFramePr>
            <a:graphicFrameLocks noChangeAspect="1"/>
          </p:cNvGraphicFramePr>
          <p:nvPr/>
        </p:nvGraphicFramePr>
        <p:xfrm>
          <a:off x="755650" y="1196975"/>
          <a:ext cx="1019175" cy="520700"/>
        </p:xfrm>
        <a:graphic>
          <a:graphicData uri="http://schemas.openxmlformats.org/presentationml/2006/ole">
            <mc:AlternateContent xmlns:mc="http://schemas.openxmlformats.org/markup-compatibility/2006">
              <mc:Choice xmlns:v="urn:schemas-microsoft-com:vml" Requires="v">
                <p:oleObj spid="_x0000_s503947" r:id="rId7" imgW="596699" imgH="304853" progId="Equation.DSMT4">
                  <p:embed/>
                </p:oleObj>
              </mc:Choice>
              <mc:Fallback>
                <p:oleObj r:id="rId7" imgW="596699" imgH="30485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1196975"/>
                        <a:ext cx="10191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2051050" y="1196975"/>
          <a:ext cx="823913" cy="465138"/>
        </p:xfrm>
        <a:graphic>
          <a:graphicData uri="http://schemas.openxmlformats.org/presentationml/2006/ole">
            <mc:AlternateContent xmlns:mc="http://schemas.openxmlformats.org/markup-compatibility/2006">
              <mc:Choice xmlns:v="urn:schemas-microsoft-com:vml" Requires="v">
                <p:oleObj spid="_x0000_s503948" r:id="rId9" imgW="495402" imgH="279596" progId="Equation.DSMT4">
                  <p:embed/>
                </p:oleObj>
              </mc:Choice>
              <mc:Fallback>
                <p:oleObj r:id="rId9" imgW="495402" imgH="27959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1196975"/>
                        <a:ext cx="8239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2159000" y="2813050"/>
          <a:ext cx="114300" cy="406400"/>
        </p:xfrm>
        <a:graphic>
          <a:graphicData uri="http://schemas.openxmlformats.org/presentationml/2006/ole">
            <mc:AlternateContent xmlns:mc="http://schemas.openxmlformats.org/markup-compatibility/2006">
              <mc:Choice xmlns:v="urn:schemas-microsoft-com:vml" Requires="v">
                <p:oleObj spid="_x0000_s503949" r:id="rId11" imgW="114419" imgH="406013" progId="Equation.DSMT4">
                  <p:embed/>
                </p:oleObj>
              </mc:Choice>
              <mc:Fallback>
                <p:oleObj r:id="rId11" imgW="114419" imgH="4060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9000" y="2813050"/>
                        <a:ext cx="1143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p:cNvSpPr>
            <a:spLocks noChangeArrowheads="1"/>
          </p:cNvSpPr>
          <p:nvPr/>
        </p:nvSpPr>
        <p:spPr bwMode="auto">
          <a:xfrm>
            <a:off x="107950" y="2420938"/>
            <a:ext cx="882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en-US" altLang="zh-CN" b="1">
                <a:solidFill>
                  <a:srgbClr val="000000"/>
                </a:solidFill>
              </a:rPr>
              <a:t>                     </a:t>
            </a:r>
          </a:p>
        </p:txBody>
      </p:sp>
      <p:pic>
        <p:nvPicPr>
          <p:cNvPr id="34825"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9700" y="2492375"/>
            <a:ext cx="3671888"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aphicFrame>
        <p:nvGraphicFramePr>
          <p:cNvPr id="34826" name="Object 10"/>
          <p:cNvGraphicFramePr>
            <a:graphicFrameLocks noChangeAspect="1"/>
          </p:cNvGraphicFramePr>
          <p:nvPr/>
        </p:nvGraphicFramePr>
        <p:xfrm>
          <a:off x="539750" y="1844675"/>
          <a:ext cx="4365625" cy="1625600"/>
        </p:xfrm>
        <a:graphic>
          <a:graphicData uri="http://schemas.openxmlformats.org/presentationml/2006/ole">
            <mc:AlternateContent xmlns:mc="http://schemas.openxmlformats.org/markup-compatibility/2006">
              <mc:Choice xmlns:v="urn:schemas-microsoft-com:vml" Requires="v">
                <p:oleObj spid="_x0000_s503950" r:id="rId14" imgW="2248217" imgH="838517" progId="Equation.DSMT4">
                  <p:embed/>
                </p:oleObj>
              </mc:Choice>
              <mc:Fallback>
                <p:oleObj r:id="rId14" imgW="2248217" imgH="838517"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50" y="1844675"/>
                        <a:ext cx="436562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11"/>
          <p:cNvGraphicFramePr>
            <a:graphicFrameLocks noChangeAspect="1"/>
          </p:cNvGraphicFramePr>
          <p:nvPr/>
        </p:nvGraphicFramePr>
        <p:xfrm>
          <a:off x="323850" y="3860800"/>
          <a:ext cx="4416425" cy="1395413"/>
        </p:xfrm>
        <a:graphic>
          <a:graphicData uri="http://schemas.openxmlformats.org/presentationml/2006/ole">
            <mc:AlternateContent xmlns:mc="http://schemas.openxmlformats.org/markup-compatibility/2006">
              <mc:Choice xmlns:v="urn:schemas-microsoft-com:vml" Requires="v">
                <p:oleObj spid="_x0000_s503951" r:id="rId16" imgW="2259936" imgH="711208" progId="Equation.DSMT4">
                  <p:embed/>
                </p:oleObj>
              </mc:Choice>
              <mc:Fallback>
                <p:oleObj r:id="rId16" imgW="2259936" imgH="711208"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850" y="3860800"/>
                        <a:ext cx="4416425"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12"/>
          <p:cNvGraphicFramePr>
            <a:graphicFrameLocks noChangeAspect="1"/>
          </p:cNvGraphicFramePr>
          <p:nvPr/>
        </p:nvGraphicFramePr>
        <p:xfrm>
          <a:off x="468313" y="5300663"/>
          <a:ext cx="2406650" cy="1344612"/>
        </p:xfrm>
        <a:graphic>
          <a:graphicData uri="http://schemas.openxmlformats.org/presentationml/2006/ole">
            <mc:AlternateContent xmlns:mc="http://schemas.openxmlformats.org/markup-compatibility/2006">
              <mc:Choice xmlns:v="urn:schemas-microsoft-com:vml" Requires="v">
                <p:oleObj spid="_x0000_s503952" r:id="rId18" imgW="1231683" imgH="685819" progId="Equation.DSMT4">
                  <p:embed/>
                </p:oleObj>
              </mc:Choice>
              <mc:Fallback>
                <p:oleObj r:id="rId18" imgW="1231683" imgH="68581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313" y="5300663"/>
                        <a:ext cx="2406650"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9" name="Object 13"/>
          <p:cNvGraphicFramePr>
            <a:graphicFrameLocks noChangeAspect="1"/>
          </p:cNvGraphicFramePr>
          <p:nvPr/>
        </p:nvGraphicFramePr>
        <p:xfrm>
          <a:off x="2843213" y="5395913"/>
          <a:ext cx="2808287" cy="954087"/>
        </p:xfrm>
        <a:graphic>
          <a:graphicData uri="http://schemas.openxmlformats.org/presentationml/2006/ole">
            <mc:AlternateContent xmlns:mc="http://schemas.openxmlformats.org/markup-compatibility/2006">
              <mc:Choice xmlns:v="urn:schemas-microsoft-com:vml" Requires="v">
                <p:oleObj spid="_x0000_s503953" r:id="rId20" imgW="1269766" imgH="431930" progId="Equation.DSMT4">
                  <p:embed/>
                </p:oleObj>
              </mc:Choice>
              <mc:Fallback>
                <p:oleObj r:id="rId20" imgW="1269766" imgH="43193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43213" y="5395913"/>
                        <a:ext cx="280828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0" name="Line 14"/>
          <p:cNvSpPr>
            <a:spLocks noChangeShapeType="1"/>
          </p:cNvSpPr>
          <p:nvPr/>
        </p:nvSpPr>
        <p:spPr bwMode="auto">
          <a:xfrm flipH="1">
            <a:off x="8316913" y="2781300"/>
            <a:ext cx="215900" cy="11525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34831" name="Rectangle 15"/>
          <p:cNvSpPr>
            <a:spLocks noChangeArrowheads="1"/>
          </p:cNvSpPr>
          <p:nvPr/>
        </p:nvSpPr>
        <p:spPr bwMode="auto">
          <a:xfrm>
            <a:off x="7524750" y="22764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先验知识</a:t>
            </a:r>
          </a:p>
        </p:txBody>
      </p:sp>
    </p:spTree>
    <p:extLst>
      <p:ext uri="{BB962C8B-B14F-4D97-AF65-F5344CB8AC3E}">
        <p14:creationId xmlns:p14="http://schemas.microsoft.com/office/powerpoint/2010/main" val="272756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本节主要内容</a:t>
            </a:r>
          </a:p>
        </p:txBody>
      </p:sp>
      <p:sp>
        <p:nvSpPr>
          <p:cNvPr id="9219" name="Rectangle 3"/>
          <p:cNvSpPr>
            <a:spLocks noGrp="1" noChangeArrowheads="1"/>
          </p:cNvSpPr>
          <p:nvPr>
            <p:ph idx="1"/>
          </p:nvPr>
        </p:nvSpPr>
        <p:spPr>
          <a:xfrm>
            <a:off x="971600" y="1196752"/>
            <a:ext cx="7581528" cy="4876800"/>
          </a:xfrm>
        </p:spPr>
        <p:txBody>
          <a:bodyPr>
            <a:noAutofit/>
          </a:bodyPr>
          <a:lstStyle/>
          <a:p>
            <a:pPr lvl="1">
              <a:lnSpc>
                <a:spcPct val="150000"/>
              </a:lnSpc>
              <a:buFontTx/>
              <a:buNone/>
            </a:pPr>
            <a:endParaRPr lang="zh-CN" altLang="en-US" dirty="0"/>
          </a:p>
          <a:p>
            <a:pPr marL="274320" lvl="1" indent="0">
              <a:lnSpc>
                <a:spcPct val="150000"/>
              </a:lnSpc>
              <a:buNone/>
            </a:pPr>
            <a:r>
              <a:rPr lang="zh-CN" altLang="en-US" dirty="0"/>
              <a:t>非参数估计</a:t>
            </a:r>
          </a:p>
          <a:p>
            <a:pPr marL="274320" lvl="1" indent="0">
              <a:lnSpc>
                <a:spcPct val="150000"/>
              </a:lnSpc>
              <a:buNone/>
            </a:pPr>
            <a:r>
              <a:rPr lang="zh-CN" altLang="en-US" dirty="0"/>
              <a:t>参数估计</a:t>
            </a:r>
            <a:endParaRPr lang="en-US" altLang="zh-CN" dirty="0"/>
          </a:p>
          <a:p>
            <a:pPr marL="274320" lvl="1" indent="0">
              <a:lnSpc>
                <a:spcPct val="150000"/>
              </a:lnSpc>
              <a:buNone/>
            </a:pPr>
            <a:r>
              <a:rPr lang="zh-CN" altLang="en-US" dirty="0">
                <a:solidFill>
                  <a:srgbClr val="C00000"/>
                </a:solidFill>
              </a:rPr>
              <a:t>高斯混合模型</a:t>
            </a:r>
            <a:endParaRPr lang="en-US" altLang="zh-CN" dirty="0">
              <a:solidFill>
                <a:srgbClr val="C00000"/>
              </a:solidFill>
            </a:endParaRPr>
          </a:p>
          <a:p>
            <a:pPr marL="274320" lvl="1" indent="0">
              <a:lnSpc>
                <a:spcPct val="150000"/>
              </a:lnSpc>
              <a:buNone/>
            </a:pPr>
            <a:r>
              <a:rPr lang="zh-CN" altLang="en-US" dirty="0"/>
              <a:t>隐马尔科夫模型</a:t>
            </a:r>
          </a:p>
          <a:p>
            <a:pPr lvl="1">
              <a:spcBef>
                <a:spcPts val="13"/>
              </a:spcBef>
            </a:pPr>
            <a:endParaRPr lang="zh-CN" altLang="en-US" sz="3200" b="0" dirty="0"/>
          </a:p>
          <a:p>
            <a:pPr lvl="1">
              <a:spcBef>
                <a:spcPts val="13"/>
              </a:spcBef>
            </a:pPr>
            <a:endParaRPr lang="zh-CN" altLang="en-US" sz="3200" b="0" dirty="0"/>
          </a:p>
          <a:p>
            <a:pPr>
              <a:lnSpc>
                <a:spcPct val="150000"/>
              </a:lnSpc>
            </a:pPr>
            <a:endParaRPr lang="en-US" altLang="zh-CN" sz="4000" dirty="0"/>
          </a:p>
        </p:txBody>
      </p:sp>
    </p:spTree>
    <p:extLst>
      <p:ext uri="{BB962C8B-B14F-4D97-AF65-F5344CB8AC3E}">
        <p14:creationId xmlns:p14="http://schemas.microsoft.com/office/powerpoint/2010/main" val="26407203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850106"/>
          </a:xfrm>
        </p:spPr>
        <p:txBody>
          <a:bodyPr>
            <a:normAutofit/>
          </a:bodyPr>
          <a:lstStyle/>
          <a:p>
            <a:r>
              <a:rPr lang="zh-CN" altLang="en-US" sz="3600" dirty="0"/>
              <a:t>高斯混合模型</a:t>
            </a:r>
          </a:p>
        </p:txBody>
      </p:sp>
      <p:sp>
        <p:nvSpPr>
          <p:cNvPr id="18435" name="Rectangle 3"/>
          <p:cNvSpPr>
            <a:spLocks noGrp="1" noChangeArrowheads="1"/>
          </p:cNvSpPr>
          <p:nvPr>
            <p:ph type="body" sz="half" idx="1"/>
          </p:nvPr>
        </p:nvSpPr>
        <p:spPr>
          <a:xfrm>
            <a:off x="539750" y="1196752"/>
            <a:ext cx="8135938" cy="1092200"/>
          </a:xfrm>
        </p:spPr>
        <p:txBody>
          <a:bodyPr>
            <a:normAutofit/>
          </a:bodyPr>
          <a:lstStyle/>
          <a:p>
            <a:pPr marL="0" indent="0">
              <a:buNone/>
            </a:pPr>
            <a:r>
              <a:rPr lang="zh-CN" altLang="en-US" dirty="0">
                <a:solidFill>
                  <a:srgbClr val="C00000"/>
                </a:solidFill>
                <a:latin typeface="微软雅黑" pitchFamily="34" charset="-122"/>
                <a:ea typeface="微软雅黑" pitchFamily="34" charset="-122"/>
              </a:rPr>
              <a:t>复杂的概率密度函数：</a:t>
            </a:r>
            <a:r>
              <a:rPr lang="zh-CN" altLang="en-US" dirty="0">
                <a:latin typeface="微软雅黑" pitchFamily="34" charset="-122"/>
                <a:ea typeface="微软雅黑" pitchFamily="34" charset="-122"/>
              </a:rPr>
              <a:t>可以由多个简单的密度函数混合构成：</a:t>
            </a:r>
          </a:p>
        </p:txBody>
      </p:sp>
      <p:graphicFrame>
        <p:nvGraphicFramePr>
          <p:cNvPr id="18436" name="Object 4"/>
          <p:cNvGraphicFramePr>
            <a:graphicFrameLocks noGrp="1" noChangeAspect="1"/>
          </p:cNvGraphicFramePr>
          <p:nvPr>
            <p:ph sz="quarter" idx="2"/>
            <p:extLst>
              <p:ext uri="{D42A27DB-BD31-4B8C-83A1-F6EECF244321}">
                <p14:modId xmlns:p14="http://schemas.microsoft.com/office/powerpoint/2010/main" val="4223443231"/>
              </p:ext>
            </p:extLst>
          </p:nvPr>
        </p:nvGraphicFramePr>
        <p:xfrm>
          <a:off x="1863725" y="2133600"/>
          <a:ext cx="3203575" cy="844550"/>
        </p:xfrm>
        <a:graphic>
          <a:graphicData uri="http://schemas.openxmlformats.org/presentationml/2006/ole">
            <mc:AlternateContent xmlns:mc="http://schemas.openxmlformats.org/markup-compatibility/2006">
              <mc:Choice xmlns:v="urn:schemas-microsoft-com:vml" Requires="v">
                <p:oleObj spid="_x0000_s454796" name="Equation" r:id="rId3" imgW="4914720" imgH="1295280" progId="Equation.DSMT4">
                  <p:embed/>
                </p:oleObj>
              </mc:Choice>
              <mc:Fallback>
                <p:oleObj name="Equation" r:id="rId3" imgW="4914720" imgH="1295280" progId="Equation.DSMT4">
                  <p:embed/>
                  <p:pic>
                    <p:nvPicPr>
                      <p:cNvPr id="0" name=""/>
                      <p:cNvPicPr>
                        <a:picLocks noChangeAspect="1" noChangeArrowheads="1"/>
                      </p:cNvPicPr>
                      <p:nvPr/>
                    </p:nvPicPr>
                    <p:blipFill>
                      <a:blip r:embed="rId4"/>
                      <a:srcRect/>
                      <a:stretch>
                        <a:fillRect/>
                      </a:stretch>
                    </p:blipFill>
                    <p:spPr bwMode="auto">
                      <a:xfrm>
                        <a:off x="1863725" y="2133600"/>
                        <a:ext cx="32035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5"/>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9" name="Rectangle 7"/>
          <p:cNvSpPr>
            <a:spLocks noChangeArrowheads="1"/>
          </p:cNvSpPr>
          <p:nvPr/>
        </p:nvSpPr>
        <p:spPr bwMode="auto">
          <a:xfrm>
            <a:off x="539750" y="3272904"/>
            <a:ext cx="837565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buClr>
                <a:schemeClr val="accent1"/>
              </a:buClr>
              <a:buSzPct val="85000"/>
            </a:pPr>
            <a:r>
              <a:rPr lang="zh-CN" altLang="en-US" sz="2400" dirty="0">
                <a:solidFill>
                  <a:srgbClr val="C00000"/>
                </a:solidFill>
                <a:latin typeface="微软雅黑" pitchFamily="34" charset="-122"/>
                <a:ea typeface="微软雅黑" pitchFamily="34" charset="-122"/>
              </a:rPr>
              <a:t>高斯混合模型</a:t>
            </a:r>
            <a:r>
              <a:rPr lang="en-US" sz="2400" dirty="0">
                <a:latin typeface="微软雅黑" pitchFamily="34" charset="-122"/>
                <a:ea typeface="微软雅黑" pitchFamily="34" charset="-122"/>
              </a:rPr>
              <a:t>(GMM</a:t>
            </a:r>
            <a:r>
              <a:rPr lang="zh-CN" altLang="en-US" sz="2400" dirty="0">
                <a:latin typeface="微软雅黑" pitchFamily="34" charset="-122"/>
                <a:ea typeface="微软雅黑" pitchFamily="34" charset="-122"/>
              </a:rPr>
              <a:t>，</a:t>
            </a:r>
            <a:r>
              <a:rPr lang="en-US" sz="2400" dirty="0">
                <a:latin typeface="微软雅黑" pitchFamily="34" charset="-122"/>
                <a:ea typeface="微软雅黑" pitchFamily="34" charset="-122"/>
              </a:rPr>
              <a:t>Gauss Mixture</a:t>
            </a:r>
            <a:r>
              <a:rPr lang="zh-CN" altLang="en-US" sz="2400" dirty="0">
                <a:latin typeface="微软雅黑" pitchFamily="34" charset="-122"/>
                <a:ea typeface="微软雅黑" pitchFamily="34" charset="-122"/>
              </a:rPr>
              <a:t> </a:t>
            </a:r>
            <a:r>
              <a:rPr lang="en-US" sz="2400" dirty="0">
                <a:latin typeface="微软雅黑" pitchFamily="34" charset="-122"/>
                <a:ea typeface="微软雅黑" pitchFamily="34" charset="-122"/>
              </a:rPr>
              <a:t>Model)</a:t>
            </a:r>
            <a:r>
              <a:rPr lang="zh-CN" altLang="en-US" sz="2400" dirty="0">
                <a:latin typeface="微软雅黑" pitchFamily="34" charset="-122"/>
                <a:ea typeface="微软雅黑" pitchFamily="34" charset="-122"/>
              </a:rPr>
              <a:t>：由多个高斯密度函数混合，用于逼近复杂的概率密度</a:t>
            </a:r>
          </a:p>
        </p:txBody>
      </p:sp>
      <p:graphicFrame>
        <p:nvGraphicFramePr>
          <p:cNvPr id="18440" name="Object 8"/>
          <p:cNvGraphicFramePr>
            <a:graphicFrameLocks noGrp="1" noChangeAspect="1"/>
          </p:cNvGraphicFramePr>
          <p:nvPr>
            <p:ph sz="quarter" idx="3"/>
            <p:extLst>
              <p:ext uri="{D42A27DB-BD31-4B8C-83A1-F6EECF244321}">
                <p14:modId xmlns:p14="http://schemas.microsoft.com/office/powerpoint/2010/main" val="2846420645"/>
              </p:ext>
            </p:extLst>
          </p:nvPr>
        </p:nvGraphicFramePr>
        <p:xfrm>
          <a:off x="1733550" y="4532313"/>
          <a:ext cx="3630613" cy="979487"/>
        </p:xfrm>
        <a:graphic>
          <a:graphicData uri="http://schemas.openxmlformats.org/presentationml/2006/ole">
            <mc:AlternateContent xmlns:mc="http://schemas.openxmlformats.org/markup-compatibility/2006">
              <mc:Choice xmlns:v="urn:schemas-microsoft-com:vml" Requires="v">
                <p:oleObj spid="_x0000_s454797" name="Equation" r:id="rId5" imgW="1600200" imgH="431640" progId="Equation.DSMT4">
                  <p:embed/>
                </p:oleObj>
              </mc:Choice>
              <mc:Fallback>
                <p:oleObj name="Equation" r:id="rId5" imgW="1600200" imgH="431640" progId="Equation.DSMT4">
                  <p:embed/>
                  <p:pic>
                    <p:nvPicPr>
                      <p:cNvPr id="0" name=""/>
                      <p:cNvPicPr>
                        <a:picLocks noChangeAspect="1" noChangeArrowheads="1"/>
                      </p:cNvPicPr>
                      <p:nvPr/>
                    </p:nvPicPr>
                    <p:blipFill>
                      <a:blip r:embed="rId6"/>
                      <a:srcRect/>
                      <a:stretch>
                        <a:fillRect/>
                      </a:stretch>
                    </p:blipFill>
                    <p:spPr bwMode="auto">
                      <a:xfrm>
                        <a:off x="1733550" y="4532313"/>
                        <a:ext cx="3630613"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extLst>
              <p:ext uri="{D42A27DB-BD31-4B8C-83A1-F6EECF244321}">
                <p14:modId xmlns:p14="http://schemas.microsoft.com/office/powerpoint/2010/main" val="464454740"/>
              </p:ext>
            </p:extLst>
          </p:nvPr>
        </p:nvGraphicFramePr>
        <p:xfrm>
          <a:off x="5488582" y="2205038"/>
          <a:ext cx="1963738" cy="717550"/>
        </p:xfrm>
        <a:graphic>
          <a:graphicData uri="http://schemas.openxmlformats.org/presentationml/2006/ole">
            <mc:AlternateContent xmlns:mc="http://schemas.openxmlformats.org/markup-compatibility/2006">
              <mc:Choice xmlns:v="urn:schemas-microsoft-com:vml" Requires="v">
                <p:oleObj spid="_x0000_s454798" name="Equation" r:id="rId7" imgW="3543120" imgH="1295280" progId="Equation.DSMT4">
                  <p:embed/>
                </p:oleObj>
              </mc:Choice>
              <mc:Fallback>
                <p:oleObj name="Equation" r:id="rId7" imgW="3543120" imgH="1295280" progId="Equation.DSMT4">
                  <p:embed/>
                  <p:pic>
                    <p:nvPicPr>
                      <p:cNvPr id="0" name=""/>
                      <p:cNvPicPr>
                        <a:picLocks noChangeAspect="1" noChangeArrowheads="1"/>
                      </p:cNvPicPr>
                      <p:nvPr/>
                    </p:nvPicPr>
                    <p:blipFill>
                      <a:blip r:embed="rId8"/>
                      <a:srcRect/>
                      <a:stretch>
                        <a:fillRect/>
                      </a:stretch>
                    </p:blipFill>
                    <p:spPr bwMode="auto">
                      <a:xfrm>
                        <a:off x="5488582" y="2205038"/>
                        <a:ext cx="1963738"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1763688" y="5621178"/>
            <a:ext cx="7031092" cy="400110"/>
          </a:xfrm>
          <a:prstGeom prst="rect">
            <a:avLst/>
          </a:prstGeom>
        </p:spPr>
        <p:txBody>
          <a:bodyPr wrap="none">
            <a:spAutoFit/>
          </a:bodyPr>
          <a:lstStyle/>
          <a:p>
            <a:r>
              <a:rPr lang="zh-CN" altLang="en-US" sz="2000" dirty="0">
                <a:latin typeface="微软雅黑" pitchFamily="34" charset="-122"/>
                <a:ea typeface="微软雅黑" pitchFamily="34" charset="-122"/>
              </a:rPr>
              <a:t>一定条件下，</a:t>
            </a:r>
            <a:r>
              <a:rPr lang="en-US" altLang="zh-CN" sz="2000" dirty="0">
                <a:latin typeface="微软雅黑" pitchFamily="34" charset="-122"/>
                <a:ea typeface="微软雅黑" pitchFamily="34" charset="-122"/>
              </a:rPr>
              <a:t>GMM</a:t>
            </a:r>
            <a:r>
              <a:rPr lang="zh-CN" altLang="en-US" sz="2000" dirty="0">
                <a:latin typeface="微软雅黑" pitchFamily="34" charset="-122"/>
                <a:ea typeface="微软雅黑" pitchFamily="34" charset="-122"/>
              </a:rPr>
              <a:t>能够以任意精度逼近任意概率密度函数！</a:t>
            </a:r>
            <a:endParaRPr lang="zh-CN" altLang="en-US" sz="2000" dirty="0"/>
          </a:p>
        </p:txBody>
      </p:sp>
    </p:spTree>
    <p:extLst>
      <p:ext uri="{BB962C8B-B14F-4D97-AF65-F5344CB8AC3E}">
        <p14:creationId xmlns:p14="http://schemas.microsoft.com/office/powerpoint/2010/main" val="1512560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两个高斯函数的混合</a:t>
            </a:r>
          </a:p>
        </p:txBody>
      </p:sp>
      <p:sp>
        <p:nvSpPr>
          <p:cNvPr id="20483"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484" name="Object 4"/>
          <p:cNvGraphicFramePr>
            <a:graphicFrameLocks noChangeAspect="1"/>
          </p:cNvGraphicFramePr>
          <p:nvPr/>
        </p:nvGraphicFramePr>
        <p:xfrm>
          <a:off x="1908175" y="1557338"/>
          <a:ext cx="5184775" cy="639762"/>
        </p:xfrm>
        <a:graphic>
          <a:graphicData uri="http://schemas.openxmlformats.org/presentationml/2006/ole">
            <mc:AlternateContent xmlns:mc="http://schemas.openxmlformats.org/markup-compatibility/2006">
              <mc:Choice xmlns:v="urn:schemas-microsoft-com:vml" Requires="v">
                <p:oleObj spid="_x0000_s455724" r:id="rId3" imgW="2083117" imgH="254317" progId="Equation.DSMT4">
                  <p:embed/>
                </p:oleObj>
              </mc:Choice>
              <mc:Fallback>
                <p:oleObj r:id="rId3" imgW="2083117" imgH="2543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557338"/>
                        <a:ext cx="51847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pic>
        <p:nvPicPr>
          <p:cNvPr id="20485" name="Picture 5" descr="图4"/>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1403648" y="2564904"/>
            <a:ext cx="5761384" cy="3868689"/>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148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635" y="-27384"/>
            <a:ext cx="8351837" cy="1527175"/>
          </a:xfrm>
        </p:spPr>
        <p:txBody>
          <a:bodyPr/>
          <a:lstStyle/>
          <a:p>
            <a:r>
              <a:rPr lang="en-US" dirty="0"/>
              <a:t>GMM</a:t>
            </a:r>
            <a:r>
              <a:rPr lang="zh-CN" altLang="en-US" dirty="0"/>
              <a:t>模型的样本产生、参数估计</a:t>
            </a:r>
          </a:p>
        </p:txBody>
      </p:sp>
      <p:grpSp>
        <p:nvGrpSpPr>
          <p:cNvPr id="3" name="Group 2"/>
          <p:cNvGrpSpPr/>
          <p:nvPr/>
        </p:nvGrpSpPr>
        <p:grpSpPr>
          <a:xfrm>
            <a:off x="1043608" y="1196752"/>
            <a:ext cx="4032448" cy="1895763"/>
            <a:chOff x="467544" y="1518977"/>
            <a:chExt cx="8176740" cy="4051015"/>
          </a:xfrm>
        </p:grpSpPr>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7993063"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rot="4621328">
              <a:off x="2668000" y="3375642"/>
              <a:ext cx="1921414" cy="2126252"/>
            </a:xfrm>
            <a:prstGeom prst="ellipse">
              <a:avLst/>
            </a:prstGeom>
            <a:solidFill>
              <a:srgbClr val="DDDDDD">
                <a:alpha val="3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rot="6744032">
              <a:off x="1150842" y="1203441"/>
              <a:ext cx="2690889" cy="3321962"/>
            </a:xfrm>
            <a:prstGeom prst="ellipse">
              <a:avLst/>
            </a:prstGeom>
            <a:solidFill>
              <a:srgbClr val="DDDDDD">
                <a:alpha val="3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rot="6744032">
              <a:off x="6578549" y="1699792"/>
              <a:ext cx="1938096" cy="2193374"/>
            </a:xfrm>
            <a:prstGeom prst="ellipse">
              <a:avLst/>
            </a:prstGeom>
            <a:solidFill>
              <a:srgbClr val="DDDDDD">
                <a:alpha val="3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 name="Object 3"/>
          <p:cNvGraphicFramePr>
            <a:graphicFrameLocks noGrp="1" noChangeAspect="1"/>
          </p:cNvGraphicFramePr>
          <p:nvPr>
            <p:extLst>
              <p:ext uri="{D42A27DB-BD31-4B8C-83A1-F6EECF244321}">
                <p14:modId xmlns:p14="http://schemas.microsoft.com/office/powerpoint/2010/main" val="339586195"/>
              </p:ext>
            </p:extLst>
          </p:nvPr>
        </p:nvGraphicFramePr>
        <p:xfrm>
          <a:off x="4511824" y="2204864"/>
          <a:ext cx="2684462" cy="723900"/>
        </p:xfrm>
        <a:graphic>
          <a:graphicData uri="http://schemas.openxmlformats.org/presentationml/2006/ole">
            <mc:AlternateContent xmlns:mc="http://schemas.openxmlformats.org/markup-compatibility/2006">
              <mc:Choice xmlns:v="urn:schemas-microsoft-com:vml" Requires="v">
                <p:oleObj spid="_x0000_s462110" name="Equation" r:id="rId4" imgW="1600200" imgH="431640" progId="Equation.DSMT4">
                  <p:embed/>
                </p:oleObj>
              </mc:Choice>
              <mc:Fallback>
                <p:oleObj name="Equation" r:id="rId4" imgW="1600200" imgH="431640" progId="Equation.DSMT4">
                  <p:embed/>
                  <p:pic>
                    <p:nvPicPr>
                      <p:cNvPr id="0" name="Object 8"/>
                      <p:cNvPicPr>
                        <a:picLocks noGrp="1" noChangeAspect="1" noChangeArrowheads="1"/>
                      </p:cNvPicPr>
                      <p:nvPr/>
                    </p:nvPicPr>
                    <p:blipFill>
                      <a:blip r:embed="rId5"/>
                      <a:srcRect/>
                      <a:stretch>
                        <a:fillRect/>
                      </a:stretch>
                    </p:blipFill>
                    <p:spPr bwMode="auto">
                      <a:xfrm>
                        <a:off x="4511824" y="2204864"/>
                        <a:ext cx="2684462" cy="723900"/>
                      </a:xfrm>
                      <a:prstGeom prst="rect">
                        <a:avLst/>
                      </a:prstGeom>
                      <a:noFill/>
                      <a:ln>
                        <a:noFill/>
                      </a:ln>
                      <a:effectLst/>
                    </p:spPr>
                  </p:pic>
                </p:oleObj>
              </mc:Fallback>
            </mc:AlternateContent>
          </a:graphicData>
        </a:graphic>
      </p:graphicFrame>
      <p:sp>
        <p:nvSpPr>
          <p:cNvPr id="13" name="Rectangle 3"/>
          <p:cNvSpPr txBox="1">
            <a:spLocks noChangeArrowheads="1"/>
          </p:cNvSpPr>
          <p:nvPr/>
        </p:nvSpPr>
        <p:spPr>
          <a:xfrm>
            <a:off x="611560" y="3717032"/>
            <a:ext cx="8160569" cy="108012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dirty="0">
                <a:latin typeface="微软雅黑" pitchFamily="34" charset="-122"/>
                <a:ea typeface="微软雅黑" pitchFamily="34" charset="-122"/>
                <a:cs typeface="Arial" pitchFamily="34" charset="0"/>
              </a:rPr>
              <a:t>1</a:t>
            </a:r>
            <a:r>
              <a:rPr lang="zh-CN" altLang="en-US" dirty="0">
                <a:latin typeface="微软雅黑" pitchFamily="34" charset="-122"/>
                <a:ea typeface="微软雅黑" pitchFamily="34" charset="-122"/>
                <a:cs typeface="Arial" pitchFamily="34" charset="0"/>
              </a:rPr>
              <a:t>）以组合系数     作为先验概率，随机选择一个高斯分量</a:t>
            </a:r>
            <a:r>
              <a:rPr lang="en-US" altLang="zh-CN" i="1" dirty="0">
                <a:latin typeface="Times New Roman" pitchFamily="18" charset="0"/>
                <a:ea typeface="微软雅黑" pitchFamily="34" charset="-122"/>
                <a:cs typeface="Times New Roman" pitchFamily="18" charset="0"/>
              </a:rPr>
              <a:t>k</a:t>
            </a:r>
          </a:p>
          <a:p>
            <a:pPr marL="0" indent="0">
              <a:lnSpc>
                <a:spcPct val="120000"/>
              </a:lnSpc>
              <a:buFont typeface="Arial" pitchFamily="34" charset="0"/>
              <a:buNone/>
            </a:pPr>
            <a:r>
              <a:rPr lang="en-US" altLang="zh-CN" dirty="0">
                <a:latin typeface="微软雅黑" pitchFamily="34" charset="-122"/>
                <a:ea typeface="微软雅黑" pitchFamily="34" charset="-122"/>
                <a:cs typeface="Arial" pitchFamily="34" charset="0"/>
              </a:rPr>
              <a:t>2</a:t>
            </a:r>
            <a:r>
              <a:rPr lang="zh-CN" altLang="en-US" dirty="0">
                <a:latin typeface="微软雅黑" pitchFamily="34" charset="-122"/>
                <a:ea typeface="微软雅黑" pitchFamily="34" charset="-122"/>
                <a:cs typeface="Arial" pitchFamily="34" charset="0"/>
              </a:rPr>
              <a:t>）利用该分量               产生样本</a:t>
            </a:r>
          </a:p>
        </p:txBody>
      </p:sp>
      <p:graphicFrame>
        <p:nvGraphicFramePr>
          <p:cNvPr id="5" name="Object 4"/>
          <p:cNvGraphicFramePr>
            <a:graphicFrameLocks noGrp="1" noChangeAspect="1"/>
          </p:cNvGraphicFramePr>
          <p:nvPr>
            <p:extLst>
              <p:ext uri="{D42A27DB-BD31-4B8C-83A1-F6EECF244321}">
                <p14:modId xmlns:p14="http://schemas.microsoft.com/office/powerpoint/2010/main" val="2865351925"/>
              </p:ext>
            </p:extLst>
          </p:nvPr>
        </p:nvGraphicFramePr>
        <p:xfrm>
          <a:off x="2773610" y="3715065"/>
          <a:ext cx="430238" cy="551530"/>
        </p:xfrm>
        <a:graphic>
          <a:graphicData uri="http://schemas.openxmlformats.org/presentationml/2006/ole">
            <mc:AlternateContent xmlns:mc="http://schemas.openxmlformats.org/markup-compatibility/2006">
              <mc:Choice xmlns:v="urn:schemas-microsoft-com:vml" Requires="v">
                <p:oleObj spid="_x0000_s462111" name="Equation" r:id="rId6" imgW="177480" imgH="228600" progId="Equation.DSMT4">
                  <p:embed/>
                </p:oleObj>
              </mc:Choice>
              <mc:Fallback>
                <p:oleObj name="Equation" r:id="rId6" imgW="177480" imgH="228600" progId="Equation.DSMT4">
                  <p:embed/>
                  <p:pic>
                    <p:nvPicPr>
                      <p:cNvPr id="0" name="Object 3"/>
                      <p:cNvPicPr>
                        <a:picLocks noGrp="1" noChangeAspect="1" noChangeArrowheads="1"/>
                      </p:cNvPicPr>
                      <p:nvPr/>
                    </p:nvPicPr>
                    <p:blipFill>
                      <a:blip r:embed="rId7"/>
                      <a:srcRect/>
                      <a:stretch>
                        <a:fillRect/>
                      </a:stretch>
                    </p:blipFill>
                    <p:spPr bwMode="auto">
                      <a:xfrm>
                        <a:off x="2773610" y="3715065"/>
                        <a:ext cx="430238" cy="551530"/>
                      </a:xfrm>
                      <a:prstGeom prst="rect">
                        <a:avLst/>
                      </a:prstGeom>
                      <a:noFill/>
                      <a:ln>
                        <a:noFill/>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4096654132"/>
              </p:ext>
            </p:extLst>
          </p:nvPr>
        </p:nvGraphicFramePr>
        <p:xfrm>
          <a:off x="2844998" y="4297727"/>
          <a:ext cx="1150938" cy="425450"/>
        </p:xfrm>
        <a:graphic>
          <a:graphicData uri="http://schemas.openxmlformats.org/presentationml/2006/ole">
            <mc:AlternateContent xmlns:mc="http://schemas.openxmlformats.org/markup-compatibility/2006">
              <mc:Choice xmlns:v="urn:schemas-microsoft-com:vml" Requires="v">
                <p:oleObj spid="_x0000_s462112" name="Equation" r:id="rId8" imgW="685800" imgH="253800" progId="Equation.DSMT4">
                  <p:embed/>
                </p:oleObj>
              </mc:Choice>
              <mc:Fallback>
                <p:oleObj name="Equation" r:id="rId8" imgW="685800" imgH="253800" progId="Equation.DSMT4">
                  <p:embed/>
                  <p:pic>
                    <p:nvPicPr>
                      <p:cNvPr id="0" name="Object 3"/>
                      <p:cNvPicPr>
                        <a:picLocks noGrp="1" noChangeAspect="1" noChangeArrowheads="1"/>
                      </p:cNvPicPr>
                      <p:nvPr/>
                    </p:nvPicPr>
                    <p:blipFill>
                      <a:blip r:embed="rId9"/>
                      <a:srcRect/>
                      <a:stretch>
                        <a:fillRect/>
                      </a:stretch>
                    </p:blipFill>
                    <p:spPr bwMode="auto">
                      <a:xfrm>
                        <a:off x="2844998" y="4297727"/>
                        <a:ext cx="11509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395536" y="3212976"/>
            <a:ext cx="1723549" cy="461665"/>
          </a:xfrm>
          <a:prstGeom prst="rect">
            <a:avLst/>
          </a:prstGeom>
        </p:spPr>
        <p:txBody>
          <a:bodyPr wrap="none">
            <a:spAutoFit/>
          </a:bodyPr>
          <a:lstStyle/>
          <a:p>
            <a:r>
              <a:rPr lang="zh-CN" altLang="en-US" sz="2400" dirty="0">
                <a:solidFill>
                  <a:srgbClr val="C00000"/>
                </a:solidFill>
                <a:latin typeface="微软雅黑" pitchFamily="34" charset="-122"/>
                <a:ea typeface="微软雅黑" pitchFamily="34" charset="-122"/>
              </a:rPr>
              <a:t>样本产生：</a:t>
            </a:r>
          </a:p>
        </p:txBody>
      </p:sp>
      <p:sp>
        <p:nvSpPr>
          <p:cNvPr id="17" name="Rectangle 16"/>
          <p:cNvSpPr/>
          <p:nvPr/>
        </p:nvSpPr>
        <p:spPr>
          <a:xfrm>
            <a:off x="395536" y="4725144"/>
            <a:ext cx="1723549" cy="461665"/>
          </a:xfrm>
          <a:prstGeom prst="rect">
            <a:avLst/>
          </a:prstGeom>
        </p:spPr>
        <p:txBody>
          <a:bodyPr wrap="none">
            <a:spAutoFit/>
          </a:bodyPr>
          <a:lstStyle/>
          <a:p>
            <a:r>
              <a:rPr lang="zh-CN" altLang="en-US" sz="2400" dirty="0">
                <a:solidFill>
                  <a:srgbClr val="C00000"/>
                </a:solidFill>
                <a:latin typeface="微软雅黑" pitchFamily="34" charset="-122"/>
                <a:ea typeface="微软雅黑" pitchFamily="34" charset="-122"/>
              </a:rPr>
              <a:t>参数估计：</a:t>
            </a:r>
          </a:p>
        </p:txBody>
      </p:sp>
      <p:sp>
        <p:nvSpPr>
          <p:cNvPr id="18" name="Rectangle 3"/>
          <p:cNvSpPr txBox="1">
            <a:spLocks noChangeArrowheads="1"/>
          </p:cNvSpPr>
          <p:nvPr/>
        </p:nvSpPr>
        <p:spPr>
          <a:xfrm>
            <a:off x="587895" y="5229200"/>
            <a:ext cx="8160569" cy="108012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dirty="0">
                <a:latin typeface="微软雅黑" pitchFamily="34" charset="-122"/>
                <a:ea typeface="微软雅黑" pitchFamily="34" charset="-122"/>
                <a:cs typeface="Arial" pitchFamily="34" charset="0"/>
              </a:rPr>
              <a:t>1</a:t>
            </a:r>
            <a:r>
              <a:rPr lang="zh-CN" altLang="en-US" dirty="0">
                <a:latin typeface="微软雅黑" pitchFamily="34" charset="-122"/>
                <a:ea typeface="微软雅黑" pitchFamily="34" charset="-122"/>
                <a:cs typeface="Arial" pitchFamily="34" charset="0"/>
              </a:rPr>
              <a:t>）样本      是由哪个分量产生的，记为</a:t>
            </a:r>
            <a:endParaRPr lang="en-US" altLang="zh-CN" dirty="0">
              <a:latin typeface="微软雅黑" pitchFamily="34" charset="-122"/>
              <a:ea typeface="微软雅黑" pitchFamily="34" charset="-122"/>
              <a:cs typeface="Arial" pitchFamily="34" charset="0"/>
            </a:endParaRPr>
          </a:p>
          <a:p>
            <a:pPr marL="0" indent="0">
              <a:lnSpc>
                <a:spcPct val="120000"/>
              </a:lnSpc>
              <a:buFont typeface="Arial" pitchFamily="34" charset="0"/>
              <a:buNone/>
            </a:pPr>
            <a:r>
              <a:rPr lang="en-US" altLang="zh-CN" dirty="0">
                <a:latin typeface="微软雅黑" pitchFamily="34" charset="-122"/>
                <a:ea typeface="微软雅黑" pitchFamily="34" charset="-122"/>
                <a:cs typeface="Arial" pitchFamily="34" charset="0"/>
              </a:rPr>
              <a:t>2</a:t>
            </a:r>
            <a:r>
              <a:rPr lang="zh-CN" altLang="en-US" dirty="0">
                <a:latin typeface="微软雅黑" pitchFamily="34" charset="-122"/>
                <a:ea typeface="微软雅黑" pitchFamily="34" charset="-122"/>
                <a:cs typeface="Arial" pitchFamily="34" charset="0"/>
              </a:rPr>
              <a:t>）高斯分量的先验概率 及参数</a:t>
            </a:r>
          </a:p>
        </p:txBody>
      </p:sp>
      <p:graphicFrame>
        <p:nvGraphicFramePr>
          <p:cNvPr id="8" name="Object 7"/>
          <p:cNvGraphicFramePr>
            <a:graphicFrameLocks noGrp="1" noChangeAspect="1"/>
          </p:cNvGraphicFramePr>
          <p:nvPr>
            <p:extLst>
              <p:ext uri="{D42A27DB-BD31-4B8C-83A1-F6EECF244321}">
                <p14:modId xmlns:p14="http://schemas.microsoft.com/office/powerpoint/2010/main" val="3492154121"/>
              </p:ext>
            </p:extLst>
          </p:nvPr>
        </p:nvGraphicFramePr>
        <p:xfrm>
          <a:off x="1868488" y="5210175"/>
          <a:ext cx="368300" cy="552450"/>
        </p:xfrm>
        <a:graphic>
          <a:graphicData uri="http://schemas.openxmlformats.org/presentationml/2006/ole">
            <mc:AlternateContent xmlns:mc="http://schemas.openxmlformats.org/markup-compatibility/2006">
              <mc:Choice xmlns:v="urn:schemas-microsoft-com:vml" Requires="v">
                <p:oleObj spid="_x0000_s462113" name="Equation" r:id="rId10" imgW="152280" imgH="228600" progId="Equation.DSMT4">
                  <p:embed/>
                </p:oleObj>
              </mc:Choice>
              <mc:Fallback>
                <p:oleObj name="Equation" r:id="rId10" imgW="152280" imgH="228600" progId="Equation.DSMT4">
                  <p:embed/>
                  <p:pic>
                    <p:nvPicPr>
                      <p:cNvPr id="0" name="Object 4"/>
                      <p:cNvPicPr>
                        <a:picLocks noGrp="1" noChangeAspect="1" noChangeArrowheads="1"/>
                      </p:cNvPicPr>
                      <p:nvPr/>
                    </p:nvPicPr>
                    <p:blipFill>
                      <a:blip r:embed="rId11"/>
                      <a:srcRect/>
                      <a:stretch>
                        <a:fillRect/>
                      </a:stretch>
                    </p:blipFill>
                    <p:spPr bwMode="auto">
                      <a:xfrm>
                        <a:off x="1868488" y="5210175"/>
                        <a:ext cx="368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Grp="1" noChangeAspect="1"/>
          </p:cNvGraphicFramePr>
          <p:nvPr>
            <p:extLst>
              <p:ext uri="{D42A27DB-BD31-4B8C-83A1-F6EECF244321}">
                <p14:modId xmlns:p14="http://schemas.microsoft.com/office/powerpoint/2010/main" val="2599214147"/>
              </p:ext>
            </p:extLst>
          </p:nvPr>
        </p:nvGraphicFramePr>
        <p:xfrm>
          <a:off x="6038850" y="5229225"/>
          <a:ext cx="2106613" cy="539750"/>
        </p:xfrm>
        <a:graphic>
          <a:graphicData uri="http://schemas.openxmlformats.org/presentationml/2006/ole">
            <mc:AlternateContent xmlns:mc="http://schemas.openxmlformats.org/markup-compatibility/2006">
              <mc:Choice xmlns:v="urn:schemas-microsoft-com:vml" Requires="v">
                <p:oleObj spid="_x0000_s462114" name="Equation" r:id="rId12" imgW="990360" imgH="253800" progId="Equation.DSMT4">
                  <p:embed/>
                </p:oleObj>
              </mc:Choice>
              <mc:Fallback>
                <p:oleObj name="Equation" r:id="rId12" imgW="990360" imgH="253800" progId="Equation.DSMT4">
                  <p:embed/>
                  <p:pic>
                    <p:nvPicPr>
                      <p:cNvPr id="0" name="Object 7"/>
                      <p:cNvPicPr>
                        <a:picLocks noGrp="1" noChangeAspect="1" noChangeArrowheads="1"/>
                      </p:cNvPicPr>
                      <p:nvPr/>
                    </p:nvPicPr>
                    <p:blipFill>
                      <a:blip r:embed="rId13"/>
                      <a:srcRect/>
                      <a:stretch>
                        <a:fillRect/>
                      </a:stretch>
                    </p:blipFill>
                    <p:spPr bwMode="auto">
                      <a:xfrm>
                        <a:off x="6038850" y="5229225"/>
                        <a:ext cx="2106613" cy="539750"/>
                      </a:xfrm>
                      <a:prstGeom prst="rect">
                        <a:avLst/>
                      </a:prstGeom>
                      <a:noFill/>
                      <a:ln>
                        <a:noFill/>
                      </a:ln>
                    </p:spPr>
                  </p:pic>
                </p:oleObj>
              </mc:Fallback>
            </mc:AlternateContent>
          </a:graphicData>
        </a:graphic>
      </p:graphicFrame>
      <p:graphicFrame>
        <p:nvGraphicFramePr>
          <p:cNvPr id="19" name="Object 18"/>
          <p:cNvGraphicFramePr>
            <a:graphicFrameLocks noGrp="1" noChangeAspect="1"/>
          </p:cNvGraphicFramePr>
          <p:nvPr>
            <p:extLst>
              <p:ext uri="{D42A27DB-BD31-4B8C-83A1-F6EECF244321}">
                <p14:modId xmlns:p14="http://schemas.microsoft.com/office/powerpoint/2010/main" val="253413388"/>
              </p:ext>
            </p:extLst>
          </p:nvPr>
        </p:nvGraphicFramePr>
        <p:xfrm>
          <a:off x="4979764" y="5805264"/>
          <a:ext cx="1968500" cy="479425"/>
        </p:xfrm>
        <a:graphic>
          <a:graphicData uri="http://schemas.openxmlformats.org/presentationml/2006/ole">
            <mc:AlternateContent xmlns:mc="http://schemas.openxmlformats.org/markup-compatibility/2006">
              <mc:Choice xmlns:v="urn:schemas-microsoft-com:vml" Requires="v">
                <p:oleObj spid="_x0000_s462115" name="Equation" r:id="rId14" imgW="1041120" imgH="253800" progId="Equation.DSMT4">
                  <p:embed/>
                </p:oleObj>
              </mc:Choice>
              <mc:Fallback>
                <p:oleObj name="Equation" r:id="rId14" imgW="1041120" imgH="253800" progId="Equation.DSMT4">
                  <p:embed/>
                  <p:pic>
                    <p:nvPicPr>
                      <p:cNvPr id="0" name="Object 11"/>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79764" y="5805264"/>
                        <a:ext cx="1968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6831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9" name="Rectangle 19"/>
          <p:cNvSpPr>
            <a:spLocks noChangeArrowheads="1"/>
          </p:cNvSpPr>
          <p:nvPr/>
        </p:nvSpPr>
        <p:spPr bwMode="auto">
          <a:xfrm>
            <a:off x="539750" y="4292600"/>
            <a:ext cx="4321175" cy="2232744"/>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zh-CN" altLang="en-US" sz="2800" b="1" dirty="0">
                <a:latin typeface="宋体" pitchFamily="2" charset="-122"/>
                <a:ea typeface="宋体" pitchFamily="2" charset="-122"/>
              </a:rPr>
              <a:t>第四步：检验新的聚类中心与旧的聚类中心是否相等，相等则算法结束；否则转第二步；</a:t>
            </a:r>
          </a:p>
          <a:p>
            <a:pPr marL="182880" indent="-182880">
              <a:spcBef>
                <a:spcPct val="20000"/>
              </a:spcBef>
              <a:buClr>
                <a:srgbClr val="002060"/>
              </a:buClr>
              <a:buSzPct val="80000"/>
              <a:buFont typeface="Wingdings" pitchFamily="2" charset="2"/>
              <a:buChar char="p"/>
            </a:pPr>
            <a:endParaRPr lang="en-US" altLang="zh-CN" sz="2800" b="1" dirty="0">
              <a:latin typeface="宋体" pitchFamily="2" charset="-122"/>
              <a:ea typeface="宋体" pitchFamily="2" charset="-122"/>
            </a:endParaRPr>
          </a:p>
        </p:txBody>
      </p:sp>
      <p:sp>
        <p:nvSpPr>
          <p:cNvPr id="138246" name="Rectangle 6"/>
          <p:cNvSpPr>
            <a:spLocks noChangeArrowheads="1"/>
          </p:cNvSpPr>
          <p:nvPr/>
        </p:nvSpPr>
        <p:spPr bwMode="auto">
          <a:xfrm>
            <a:off x="539750" y="2781300"/>
            <a:ext cx="3960813" cy="15573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第二步：将每一个待分类样本分到</a:t>
            </a:r>
            <a:r>
              <a:rPr lang="en-US" altLang="zh-CN" sz="2800" b="1" dirty="0">
                <a:latin typeface="宋体" pitchFamily="2" charset="-122"/>
                <a:ea typeface="宋体" pitchFamily="2" charset="-122"/>
              </a:rPr>
              <a:t>K </a:t>
            </a:r>
            <a:r>
              <a:rPr lang="zh-CN" altLang="en-US" sz="2800" b="1" dirty="0">
                <a:latin typeface="宋体" pitchFamily="2" charset="-122"/>
                <a:ea typeface="宋体" pitchFamily="2" charset="-122"/>
              </a:rPr>
              <a:t>个类别中。</a:t>
            </a:r>
          </a:p>
        </p:txBody>
      </p:sp>
      <p:sp>
        <p:nvSpPr>
          <p:cNvPr id="138243" name="Rectangle 3"/>
          <p:cNvSpPr>
            <a:spLocks noGrp="1" noChangeArrowheads="1"/>
          </p:cNvSpPr>
          <p:nvPr>
            <p:ph type="body" idx="1"/>
          </p:nvPr>
        </p:nvSpPr>
        <p:spPr>
          <a:xfrm>
            <a:off x="539750" y="1628775"/>
            <a:ext cx="4175125" cy="1800225"/>
          </a:xfrm>
        </p:spPr>
        <p:txBody>
          <a:bodyPr/>
          <a:lstStyle/>
          <a:p>
            <a:r>
              <a:rPr lang="zh-CN" altLang="en-US" b="1" dirty="0"/>
              <a:t>第一步：任选</a:t>
            </a:r>
            <a:r>
              <a:rPr lang="en-US" altLang="zh-CN" b="1" dirty="0"/>
              <a:t>K</a:t>
            </a:r>
            <a:r>
              <a:rPr lang="zh-CN" altLang="en-US" b="1" dirty="0"/>
              <a:t>个初始聚类中心；</a:t>
            </a:r>
          </a:p>
        </p:txBody>
      </p:sp>
      <p:sp>
        <p:nvSpPr>
          <p:cNvPr id="138251" name="Rectangle 11"/>
          <p:cNvSpPr>
            <a:spLocks noChangeArrowheads="1"/>
          </p:cNvSpPr>
          <p:nvPr/>
        </p:nvSpPr>
        <p:spPr bwMode="auto">
          <a:xfrm>
            <a:off x="538857" y="4509120"/>
            <a:ext cx="4321175" cy="1727795"/>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zh-CN" altLang="en-US" sz="2800" b="1" dirty="0">
                <a:latin typeface="宋体" pitchFamily="2" charset="-122"/>
                <a:ea typeface="宋体" pitchFamily="2" charset="-122"/>
              </a:rPr>
              <a:t>第三步：计算各类的聚类中心；</a:t>
            </a:r>
          </a:p>
          <a:p>
            <a:pPr marL="182880" indent="-182880">
              <a:spcBef>
                <a:spcPct val="20000"/>
              </a:spcBef>
              <a:buClr>
                <a:srgbClr val="002060"/>
              </a:buClr>
              <a:buSzPct val="80000"/>
              <a:buFont typeface="Wingdings" pitchFamily="2" charset="2"/>
              <a:buChar char="p"/>
            </a:pPr>
            <a:endParaRPr lang="en-US" altLang="zh-CN" sz="2800" b="1" dirty="0">
              <a:latin typeface="宋体" pitchFamily="2" charset="-122"/>
              <a:ea typeface="宋体" pitchFamily="2" charset="-122"/>
            </a:endParaRPr>
          </a:p>
        </p:txBody>
      </p:sp>
      <p:grpSp>
        <p:nvGrpSpPr>
          <p:cNvPr id="138265" name="Group 25"/>
          <p:cNvGrpSpPr>
            <a:grpSpLocks/>
          </p:cNvGrpSpPr>
          <p:nvPr/>
        </p:nvGrpSpPr>
        <p:grpSpPr bwMode="auto">
          <a:xfrm>
            <a:off x="5003800" y="1700213"/>
            <a:ext cx="3706813" cy="12809537"/>
            <a:chOff x="3152" y="1071"/>
            <a:chExt cx="2335" cy="8069"/>
          </a:xfrm>
        </p:grpSpPr>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 y="1071"/>
              <a:ext cx="2314" cy="1796"/>
            </a:xfrm>
            <a:prstGeom prst="rect">
              <a:avLst/>
            </a:prstGeom>
            <a:noFill/>
            <a:extLst>
              <a:ext uri="{909E8E84-426E-40DD-AFC4-6F175D3DCCD1}">
                <a14:hiddenFill xmlns:a14="http://schemas.microsoft.com/office/drawing/2010/main">
                  <a:solidFill>
                    <a:srgbClr val="FFFFFF"/>
                  </a:solidFill>
                </a14:hiddenFill>
              </a:ext>
            </a:extLst>
          </p:spPr>
        </p:pic>
        <p:pic>
          <p:nvPicPr>
            <p:cNvPr id="138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 y="3112"/>
              <a:ext cx="2268" cy="1800"/>
            </a:xfrm>
            <a:prstGeom prst="rect">
              <a:avLst/>
            </a:prstGeom>
            <a:noFill/>
            <a:extLst>
              <a:ext uri="{909E8E84-426E-40DD-AFC4-6F175D3DCCD1}">
                <a14:hiddenFill xmlns:a14="http://schemas.microsoft.com/office/drawing/2010/main">
                  <a:solidFill>
                    <a:srgbClr val="FFFFFF"/>
                  </a:solidFill>
                </a14:hiddenFill>
              </a:ext>
            </a:extLst>
          </p:spPr>
        </p:pic>
        <p:pic>
          <p:nvPicPr>
            <p:cNvPr id="1382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7330"/>
              <a:ext cx="2335" cy="1810"/>
            </a:xfrm>
            <a:prstGeom prst="rect">
              <a:avLst/>
            </a:prstGeom>
            <a:noFill/>
            <a:extLst>
              <a:ext uri="{909E8E84-426E-40DD-AFC4-6F175D3DCCD1}">
                <a14:hiddenFill xmlns:a14="http://schemas.microsoft.com/office/drawing/2010/main">
                  <a:solidFill>
                    <a:srgbClr val="FFFFFF"/>
                  </a:solidFill>
                </a14:hiddenFill>
              </a:ext>
            </a:extLst>
          </p:spPr>
        </p:pic>
        <p:sp>
          <p:nvSpPr>
            <p:cNvPr id="138249" name="Line 9"/>
            <p:cNvSpPr>
              <a:spLocks noChangeShapeType="1"/>
            </p:cNvSpPr>
            <p:nvPr/>
          </p:nvSpPr>
          <p:spPr bwMode="auto">
            <a:xfrm>
              <a:off x="4377" y="2885"/>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sp>
          <p:nvSpPr>
            <p:cNvPr id="138252" name="Line 12"/>
            <p:cNvSpPr>
              <a:spLocks noChangeShapeType="1"/>
            </p:cNvSpPr>
            <p:nvPr/>
          </p:nvSpPr>
          <p:spPr bwMode="auto">
            <a:xfrm>
              <a:off x="4377" y="4954"/>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pic>
          <p:nvPicPr>
            <p:cNvPr id="13825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5181"/>
              <a:ext cx="2314" cy="1817"/>
            </a:xfrm>
            <a:prstGeom prst="rect">
              <a:avLst/>
            </a:prstGeom>
            <a:noFill/>
            <a:extLst>
              <a:ext uri="{909E8E84-426E-40DD-AFC4-6F175D3DCCD1}">
                <a14:hiddenFill xmlns:a14="http://schemas.microsoft.com/office/drawing/2010/main">
                  <a:solidFill>
                    <a:srgbClr val="FFFFFF"/>
                  </a:solidFill>
                </a14:hiddenFill>
              </a:ext>
            </a:extLst>
          </p:spPr>
        </p:pic>
        <p:sp>
          <p:nvSpPr>
            <p:cNvPr id="138254" name="Line 14"/>
            <p:cNvSpPr>
              <a:spLocks noChangeShapeType="1"/>
            </p:cNvSpPr>
            <p:nvPr/>
          </p:nvSpPr>
          <p:spPr bwMode="auto">
            <a:xfrm>
              <a:off x="4331" y="7058"/>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sp>
          <p:nvSpPr>
            <p:cNvPr id="138260" name="Rectangle 20"/>
            <p:cNvSpPr>
              <a:spLocks noChangeArrowheads="1"/>
            </p:cNvSpPr>
            <p:nvPr/>
          </p:nvSpPr>
          <p:spPr bwMode="auto">
            <a:xfrm>
              <a:off x="4990" y="2296"/>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1</a:t>
              </a:r>
              <a:endParaRPr lang="en-US" altLang="zh-CN" sz="3200" b="1">
                <a:latin typeface="宋体" pitchFamily="2" charset="-122"/>
                <a:ea typeface="宋体" pitchFamily="2" charset="-122"/>
              </a:endParaRPr>
            </a:p>
          </p:txBody>
        </p:sp>
        <p:sp>
          <p:nvSpPr>
            <p:cNvPr id="138261" name="Rectangle 21"/>
            <p:cNvSpPr>
              <a:spLocks noChangeArrowheads="1"/>
            </p:cNvSpPr>
            <p:nvPr/>
          </p:nvSpPr>
          <p:spPr bwMode="auto">
            <a:xfrm>
              <a:off x="4990" y="4320"/>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2</a:t>
              </a:r>
              <a:endParaRPr lang="en-US" altLang="zh-CN" sz="3200" b="1">
                <a:latin typeface="宋体" pitchFamily="2" charset="-122"/>
                <a:ea typeface="宋体" pitchFamily="2" charset="-122"/>
              </a:endParaRPr>
            </a:p>
          </p:txBody>
        </p:sp>
        <p:sp>
          <p:nvSpPr>
            <p:cNvPr id="138262" name="Rectangle 22"/>
            <p:cNvSpPr>
              <a:spLocks noChangeArrowheads="1"/>
            </p:cNvSpPr>
            <p:nvPr/>
          </p:nvSpPr>
          <p:spPr bwMode="auto">
            <a:xfrm>
              <a:off x="5081" y="6424"/>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3</a:t>
              </a:r>
              <a:endParaRPr lang="en-US" altLang="zh-CN" sz="3200" b="1">
                <a:latin typeface="宋体" pitchFamily="2" charset="-122"/>
                <a:ea typeface="宋体" pitchFamily="2" charset="-122"/>
              </a:endParaRPr>
            </a:p>
          </p:txBody>
        </p:sp>
        <p:sp>
          <p:nvSpPr>
            <p:cNvPr id="138263" name="Rectangle 23"/>
            <p:cNvSpPr>
              <a:spLocks noChangeArrowheads="1"/>
            </p:cNvSpPr>
            <p:nvPr/>
          </p:nvSpPr>
          <p:spPr bwMode="auto">
            <a:xfrm>
              <a:off x="5081" y="8556"/>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4</a:t>
              </a:r>
              <a:endParaRPr lang="en-US" altLang="zh-CN" sz="3200" b="1">
                <a:latin typeface="宋体" pitchFamily="2" charset="-122"/>
                <a:ea typeface="宋体" pitchFamily="2" charset="-122"/>
              </a:endParaRPr>
            </a:p>
          </p:txBody>
        </p:sp>
      </p:grpSp>
      <p:sp>
        <p:nvSpPr>
          <p:cNvPr id="138258" name="Rectangle 18"/>
          <p:cNvSpPr>
            <a:spLocks noChangeArrowheads="1"/>
          </p:cNvSpPr>
          <p:nvPr/>
        </p:nvSpPr>
        <p:spPr bwMode="auto">
          <a:xfrm>
            <a:off x="4859338" y="4581525"/>
            <a:ext cx="4284662" cy="2447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sp>
        <p:nvSpPr>
          <p:cNvPr id="138268" name="Rectangle 28"/>
          <p:cNvSpPr>
            <a:spLocks noGrp="1" noChangeArrowheads="1"/>
          </p:cNvSpPr>
          <p:nvPr>
            <p:ph type="title"/>
          </p:nvPr>
        </p:nvSpPr>
        <p:spPr>
          <a:xfrm>
            <a:off x="323850" y="0"/>
            <a:ext cx="8229600" cy="1371600"/>
          </a:xfrm>
          <a:noFill/>
          <a:ln/>
        </p:spPr>
        <p:txBody>
          <a:bodyPr/>
          <a:lstStyle/>
          <a:p>
            <a:r>
              <a:rPr lang="zh-CN" altLang="en-US" dirty="0"/>
              <a:t>假设                           ：</a:t>
            </a:r>
            <a:r>
              <a:rPr lang="en-US" altLang="en-US" sz="3600" dirty="0"/>
              <a:t>K-</a:t>
            </a:r>
            <a:r>
              <a:rPr lang="en-US" altLang="en-US" sz="3600" dirty="0" err="1"/>
              <a:t>均值基本算法</a:t>
            </a:r>
            <a:endParaRPr lang="zh-CN" altLang="en-US" sz="3600" dirty="0"/>
          </a:p>
        </p:txBody>
      </p:sp>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305F1C08-9DDF-4883-8334-70C3F357408A}"/>
                  </a:ext>
                </a:extLst>
              </p:cNvPr>
              <p:cNvSpPr txBox="1"/>
              <p:nvPr/>
            </p:nvSpPr>
            <p:spPr bwMode="auto">
              <a:xfrm>
                <a:off x="1444116" y="250825"/>
                <a:ext cx="3384550" cy="10699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𝚺</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𝜎</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𝐈</m:t>
                      </m:r>
                      <m:r>
                        <a:rPr lang="zh-CN" altLang="en-US" sz="2800" i="1">
                          <a:solidFill>
                            <a:srgbClr val="000000"/>
                          </a:solidFill>
                          <a:latin typeface="Cambria Math" panose="02040503050406030204" pitchFamily="18" charset="0"/>
                        </a:rPr>
                        <m:t>, </m:t>
                      </m:r>
                      <m:sSub>
                        <m:sSubPr>
                          <m:ctrlPr>
                            <a:rPr lang="en-US" altLang="zh-CN" sz="2800" i="1" smtClean="0">
                              <a:solidFill>
                                <a:srgbClr val="000000"/>
                              </a:solidFill>
                              <a:latin typeface="Cambria Math" panose="02040503050406030204" pitchFamily="18" charset="0"/>
                            </a:rPr>
                          </m:ctrlPr>
                        </m:sSubPr>
                        <m:e>
                          <m:r>
                            <m:rPr>
                              <m:sty m:val="p"/>
                            </m:rPr>
                            <a:rPr lang="en-US" altLang="zh-CN" sz="2800" i="1">
                              <a:solidFill>
                                <a:srgbClr val="000000"/>
                              </a:solidFill>
                              <a:latin typeface="Cambria Math" panose="02040503050406030204" pitchFamily="18" charset="0"/>
                            </a:rPr>
                            <m:t>a</m:t>
                          </m:r>
                        </m:e>
                        <m:sub>
                          <m:r>
                            <m:rPr>
                              <m:sty m:val="p"/>
                            </m:rPr>
                            <a:rPr lang="en-US" altLang="zh-CN" sz="2800" i="1">
                              <a:solidFill>
                                <a:srgbClr val="000000"/>
                              </a:solidFill>
                              <a:latin typeface="Cambria Math" panose="02040503050406030204" pitchFamily="18" charset="0"/>
                            </a:rPr>
                            <m:t>k</m:t>
                          </m:r>
                        </m:sub>
                      </m:sSub>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m:rPr>
                              <m:sty m:val="p"/>
                            </m:rPr>
                            <a:rPr lang="en-US" altLang="zh-CN" sz="2800" i="1">
                              <a:solidFill>
                                <a:srgbClr val="000000"/>
                              </a:solidFill>
                              <a:latin typeface="Cambria Math" panose="02040503050406030204" pitchFamily="18" charset="0"/>
                            </a:rPr>
                            <m:t>k</m:t>
                          </m:r>
                        </m:den>
                      </m:f>
                    </m:oMath>
                  </m:oMathPara>
                </a14:m>
                <a:endParaRPr lang="zh-CN" altLang="en-US" dirty="0"/>
              </a:p>
            </p:txBody>
          </p:sp>
        </mc:Choice>
        <mc:Fallback xmlns="">
          <p:sp>
            <p:nvSpPr>
              <p:cNvPr id="20" name="Object 3">
                <a:extLst>
                  <a:ext uri="{FF2B5EF4-FFF2-40B4-BE49-F238E27FC236}">
                    <a16:creationId xmlns:a16="http://schemas.microsoft.com/office/drawing/2014/main" id="{305F1C08-9DDF-4883-8334-70C3F357408A}"/>
                  </a:ext>
                </a:extLst>
              </p:cNvPr>
              <p:cNvSpPr txBox="1">
                <a:spLocks noRot="1" noChangeAspect="1" noMove="1" noResize="1" noEditPoints="1" noAdjustHandles="1" noChangeArrowheads="1" noChangeShapeType="1" noTextEdit="1"/>
              </p:cNvSpPr>
              <p:nvPr/>
            </p:nvSpPr>
            <p:spPr bwMode="auto">
              <a:xfrm>
                <a:off x="1444116" y="250825"/>
                <a:ext cx="3384550" cy="1069975"/>
              </a:xfrm>
              <a:prstGeom prst="rect">
                <a:avLst/>
              </a:prstGeom>
              <a:blipFill>
                <a:blip r:embed="rId6"/>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765540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2.77778E-6 3.17919E-6 L 0.00225 -0.18151 " pathEditMode="relative" rAng="0" ptsTypes="AA">
                                      <p:cBhvr>
                                        <p:cTn id="6" dur="500" fill="hold"/>
                                        <p:tgtEl>
                                          <p:spTgt spid="138265"/>
                                        </p:tgtEl>
                                        <p:attrNameLst>
                                          <p:attrName>ppt_x</p:attrName>
                                          <p:attrName>ppt_y</p:attrName>
                                        </p:attrNameLst>
                                      </p:cBhvr>
                                      <p:rCtr x="104" y="-9087"/>
                                    </p:animMotion>
                                  </p:childTnLst>
                                </p:cTn>
                              </p:par>
                              <p:par>
                                <p:cTn id="7" presetID="4" presetClass="exit" presetSubtype="16" fill="hold" grpId="0" nodeType="withEffect">
                                  <p:stCondLst>
                                    <p:cond delay="0"/>
                                  </p:stCondLst>
                                  <p:childTnLst>
                                    <p:animEffect transition="out" filter="box(in)">
                                      <p:cBhvr>
                                        <p:cTn id="8" dur="500"/>
                                        <p:tgtEl>
                                          <p:spTgt spid="138258"/>
                                        </p:tgtEl>
                                      </p:cBhvr>
                                    </p:animEffect>
                                    <p:set>
                                      <p:cBhvr>
                                        <p:cTn id="9" dur="1" fill="hold">
                                          <p:stCondLst>
                                            <p:cond delay="499"/>
                                          </p:stCondLst>
                                        </p:cTn>
                                        <p:tgtEl>
                                          <p:spTgt spid="138258"/>
                                        </p:tgtEl>
                                        <p:attrNameLst>
                                          <p:attrName>style.visibility</p:attrName>
                                        </p:attrNameLst>
                                      </p:cBhvr>
                                      <p:to>
                                        <p:strVal val="hidden"/>
                                      </p:to>
                                    </p:set>
                                  </p:childTnLst>
                                </p:cTn>
                              </p:par>
                              <p:par>
                                <p:cTn id="10" presetID="4" presetClass="entr" presetSubtype="16" fill="hold" grpId="2" nodeType="with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box(in)">
                                      <p:cBhvr>
                                        <p:cTn id="12" dur="500"/>
                                        <p:tgtEl>
                                          <p:spTgt spid="138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0.00225 -0.18151 L 0.00225 -0.70197 " pathEditMode="relative" rAng="0" ptsTypes="AA">
                                      <p:cBhvr>
                                        <p:cTn id="16" dur="500" fill="hold"/>
                                        <p:tgtEl>
                                          <p:spTgt spid="138265"/>
                                        </p:tgtEl>
                                        <p:attrNameLst>
                                          <p:attrName>ppt_x</p:attrName>
                                          <p:attrName>ppt_y</p:attrName>
                                        </p:attrNameLst>
                                      </p:cBhvr>
                                      <p:rCtr x="0" y="-26035"/>
                                    </p:animMotion>
                                  </p:childTnLst>
                                </p:cTn>
                              </p:par>
                              <p:par>
                                <p:cTn id="17" presetID="4" presetClass="entr" presetSubtype="16" fill="hold" grpId="0" nodeType="withEffect">
                                  <p:stCondLst>
                                    <p:cond delay="0"/>
                                  </p:stCondLst>
                                  <p:childTnLst>
                                    <p:set>
                                      <p:cBhvr>
                                        <p:cTn id="18" dur="1" fill="hold">
                                          <p:stCondLst>
                                            <p:cond delay="0"/>
                                          </p:stCondLst>
                                        </p:cTn>
                                        <p:tgtEl>
                                          <p:spTgt spid="138251"/>
                                        </p:tgtEl>
                                        <p:attrNameLst>
                                          <p:attrName>style.visibility</p:attrName>
                                        </p:attrNameLst>
                                      </p:cBhvr>
                                      <p:to>
                                        <p:strVal val="visible"/>
                                      </p:to>
                                    </p:set>
                                    <p:animEffect transition="in" filter="box(in)">
                                      <p:cBhvr>
                                        <p:cTn id="19" dur="500"/>
                                        <p:tgtEl>
                                          <p:spTgt spid="1382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4" presetClass="path" presetSubtype="0" accel="50000" decel="50000" fill="hold" nodeType="clickEffect">
                                  <p:stCondLst>
                                    <p:cond delay="0"/>
                                  </p:stCondLst>
                                  <p:childTnLst>
                                    <p:animMotion origin="layout" path="M 0.00225 -0.70197 L 0.00225 -1.15284 " pathEditMode="relative" rAng="0" ptsTypes="AA">
                                      <p:cBhvr>
                                        <p:cTn id="23" dur="500" fill="hold"/>
                                        <p:tgtEl>
                                          <p:spTgt spid="138265"/>
                                        </p:tgtEl>
                                        <p:attrNameLst>
                                          <p:attrName>ppt_x</p:attrName>
                                          <p:attrName>ppt_y</p:attrName>
                                        </p:attrNameLst>
                                      </p:cBhvr>
                                      <p:rCtr x="0" y="-22543"/>
                                    </p:animMotion>
                                  </p:childTnLst>
                                </p:cTn>
                              </p:par>
                              <p:par>
                                <p:cTn id="24" presetID="4" presetClass="entr" presetSubtype="16" fill="hold" grpId="0" nodeType="withEffect">
                                  <p:stCondLst>
                                    <p:cond delay="0"/>
                                  </p:stCondLst>
                                  <p:childTnLst>
                                    <p:set>
                                      <p:cBhvr>
                                        <p:cTn id="25" dur="1" fill="hold">
                                          <p:stCondLst>
                                            <p:cond delay="0"/>
                                          </p:stCondLst>
                                        </p:cTn>
                                        <p:tgtEl>
                                          <p:spTgt spid="138246"/>
                                        </p:tgtEl>
                                        <p:attrNameLst>
                                          <p:attrName>style.visibility</p:attrName>
                                        </p:attrNameLst>
                                      </p:cBhvr>
                                      <p:to>
                                        <p:strVal val="visible"/>
                                      </p:to>
                                    </p:set>
                                    <p:animEffect transition="in" filter="box(in)">
                                      <p:cBhvr>
                                        <p:cTn id="26" dur="500"/>
                                        <p:tgtEl>
                                          <p:spTgt spid="13824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8259"/>
                                        </p:tgtEl>
                                        <p:attrNameLst>
                                          <p:attrName>style.visibility</p:attrName>
                                        </p:attrNameLst>
                                      </p:cBhvr>
                                      <p:to>
                                        <p:strVal val="visible"/>
                                      </p:to>
                                    </p:set>
                                    <p:animEffect transition="in" filter="box(in)">
                                      <p:cBhvr>
                                        <p:cTn id="29" dur="500"/>
                                        <p:tgtEl>
                                          <p:spTgt spid="138259"/>
                                        </p:tgtEl>
                                      </p:cBhvr>
                                    </p:animEffect>
                                  </p:childTnLst>
                                </p:cTn>
                              </p:par>
                              <p:par>
                                <p:cTn id="30" presetID="4" presetClass="entr" presetSubtype="16" fill="hold" grpId="1" nodeType="withEffect">
                                  <p:stCondLst>
                                    <p:cond delay="0"/>
                                  </p:stCondLst>
                                  <p:childTnLst>
                                    <p:set>
                                      <p:cBhvr>
                                        <p:cTn id="31" dur="1" fill="hold">
                                          <p:stCondLst>
                                            <p:cond delay="0"/>
                                          </p:stCondLst>
                                        </p:cTn>
                                        <p:tgtEl>
                                          <p:spTgt spid="138259"/>
                                        </p:tgtEl>
                                        <p:attrNameLst>
                                          <p:attrName>style.visibility</p:attrName>
                                        </p:attrNameLst>
                                      </p:cBhvr>
                                      <p:to>
                                        <p:strVal val="visible"/>
                                      </p:to>
                                    </p:set>
                                    <p:animEffect transition="in" filter="box(in)">
                                      <p:cBhvr>
                                        <p:cTn id="32" dur="500"/>
                                        <p:tgtEl>
                                          <p:spTgt spid="138259"/>
                                        </p:tgtEl>
                                      </p:cBhvr>
                                    </p:animEffect>
                                  </p:childTnLst>
                                </p:cTn>
                              </p:par>
                              <p:par>
                                <p:cTn id="33" presetID="0" presetClass="path" presetSubtype="0" accel="50000" decel="50000" fill="hold" grpId="1" nodeType="withEffect">
                                  <p:stCondLst>
                                    <p:cond delay="0"/>
                                  </p:stCondLst>
                                  <p:childTnLst>
                                    <p:animMotion origin="layout" path="M 0 0 L 0 -0.17826 " pathEditMode="relative" ptsTypes="AA">
                                      <p:cBhvr>
                                        <p:cTn id="34" dur="500" fill="hold"/>
                                        <p:tgtEl>
                                          <p:spTgt spid="138251"/>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 -0.17826 " pathEditMode="relative" ptsTypes="AA">
                                      <p:cBhvr>
                                        <p:cTn id="36" dur="500" fill="hold"/>
                                        <p:tgtEl>
                                          <p:spTgt spid="138243">
                                            <p:txEl>
                                              <p:pRg st="0" end="0"/>
                                            </p:txEl>
                                          </p:spTgt>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0 0 L 0 -0.17826 " pathEditMode="relative" ptsTypes="AA">
                                      <p:cBhvr>
                                        <p:cTn id="38" dur="500" fill="hold"/>
                                        <p:tgtEl>
                                          <p:spTgt spid="138246"/>
                                        </p:tgtEl>
                                        <p:attrNameLst>
                                          <p:attrName>ppt_x</p:attrName>
                                          <p:attrName>ppt_y</p:attrName>
                                        </p:attrNameLst>
                                      </p:cBhvr>
                                    </p:animMotion>
                                  </p:childTnLst>
                                </p:cTn>
                              </p:par>
                              <p:par>
                                <p:cTn id="39" presetID="3" presetClass="exit" presetSubtype="10" fill="hold" grpId="0" nodeType="withEffect">
                                  <p:stCondLst>
                                    <p:cond delay="0"/>
                                  </p:stCondLst>
                                  <p:childTnLst>
                                    <p:animEffect transition="out" filter="blinds(horizontal)">
                                      <p:cBhvr>
                                        <p:cTn id="40" dur="500"/>
                                        <p:tgtEl>
                                          <p:spTgt spid="138268"/>
                                        </p:tgtEl>
                                      </p:cBhvr>
                                    </p:animEffect>
                                    <p:set>
                                      <p:cBhvr>
                                        <p:cTn id="41" dur="1" fill="hold">
                                          <p:stCondLst>
                                            <p:cond delay="499"/>
                                          </p:stCondLst>
                                        </p:cTn>
                                        <p:tgtEl>
                                          <p:spTgt spid="1382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9" grpId="0" animBg="1"/>
      <p:bldP spid="138259" grpId="1" animBg="1"/>
      <p:bldP spid="138246" grpId="0"/>
      <p:bldP spid="138246" grpId="1"/>
      <p:bldP spid="138246" grpId="2"/>
      <p:bldP spid="138243" grpId="0" build="p"/>
      <p:bldP spid="138251" grpId="0" animBg="1"/>
      <p:bldP spid="138251" grpId="1" animBg="1"/>
      <p:bldP spid="138258" grpId="0" animBg="1"/>
      <p:bldP spid="13826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引言</a:t>
            </a:r>
          </a:p>
        </p:txBody>
      </p:sp>
      <p:sp>
        <p:nvSpPr>
          <p:cNvPr id="7171" name="Rectangle 3"/>
          <p:cNvSpPr>
            <a:spLocks noGrp="1" noChangeArrowheads="1"/>
          </p:cNvSpPr>
          <p:nvPr>
            <p:ph idx="1"/>
          </p:nvPr>
        </p:nvSpPr>
        <p:spPr>
          <a:xfrm>
            <a:off x="539552" y="1072480"/>
            <a:ext cx="8229600" cy="4876800"/>
          </a:xfrm>
        </p:spPr>
        <p:txBody>
          <a:bodyPr/>
          <a:lstStyle/>
          <a:p>
            <a:pPr marL="0" indent="0">
              <a:lnSpc>
                <a:spcPct val="150000"/>
              </a:lnSpc>
              <a:buNone/>
            </a:pPr>
            <a:r>
              <a:rPr lang="zh-CN" altLang="en-US" dirty="0">
                <a:solidFill>
                  <a:srgbClr val="C00000"/>
                </a:solidFill>
              </a:rPr>
              <a:t>类条件概率密度的估计</a:t>
            </a:r>
            <a:r>
              <a:rPr lang="zh-CN" altLang="en-US" dirty="0"/>
              <a:t>（非常难）：</a:t>
            </a:r>
          </a:p>
          <a:p>
            <a:pPr lvl="1">
              <a:lnSpc>
                <a:spcPct val="150000"/>
              </a:lnSpc>
            </a:pPr>
            <a:r>
              <a:rPr lang="zh-CN" altLang="en-US" dirty="0"/>
              <a:t>概率密度函数包含了一个随机变量的全部信息；</a:t>
            </a:r>
          </a:p>
          <a:p>
            <a:pPr lvl="1">
              <a:lnSpc>
                <a:spcPct val="150000"/>
              </a:lnSpc>
            </a:pPr>
            <a:r>
              <a:rPr lang="zh-CN" altLang="en-US" dirty="0"/>
              <a:t>概率密度函数可以是满足下面条件的任何函数：</a:t>
            </a:r>
          </a:p>
          <a:p>
            <a:pPr lvl="1">
              <a:spcBef>
                <a:spcPts val="13"/>
              </a:spcBef>
            </a:pPr>
            <a:endParaRPr lang="zh-CN" altLang="en-US" sz="3200" b="0" dirty="0"/>
          </a:p>
          <a:p>
            <a:pPr>
              <a:lnSpc>
                <a:spcPct val="150000"/>
              </a:lnSpc>
            </a:pPr>
            <a:endParaRPr lang="en-US" altLang="zh-CN" sz="4000" dirty="0"/>
          </a:p>
        </p:txBody>
      </p:sp>
      <p:graphicFrame>
        <p:nvGraphicFramePr>
          <p:cNvPr id="7172" name="Object 4"/>
          <p:cNvGraphicFramePr>
            <a:graphicFrameLocks noChangeAspect="1"/>
          </p:cNvGraphicFramePr>
          <p:nvPr/>
        </p:nvGraphicFramePr>
        <p:xfrm>
          <a:off x="2339752" y="3115940"/>
          <a:ext cx="4019550" cy="673100"/>
        </p:xfrm>
        <a:graphic>
          <a:graphicData uri="http://schemas.openxmlformats.org/presentationml/2006/ole">
            <mc:AlternateContent xmlns:mc="http://schemas.openxmlformats.org/markup-compatibility/2006">
              <mc:Choice xmlns:v="urn:schemas-microsoft-com:vml" Requires="v">
                <p:oleObj spid="_x0000_s476200" r:id="rId3" imgW="1651317" imgH="279717" progId="Equation.DSMT4">
                  <p:embed/>
                </p:oleObj>
              </mc:Choice>
              <mc:Fallback>
                <p:oleObj r:id="rId3" imgW="1651317" imgH="279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115940"/>
                        <a:ext cx="40195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5" name="Rectangle 3"/>
          <p:cNvSpPr txBox="1">
            <a:spLocks noChangeArrowheads="1"/>
          </p:cNvSpPr>
          <p:nvPr/>
        </p:nvSpPr>
        <p:spPr>
          <a:xfrm>
            <a:off x="539552" y="3789040"/>
            <a:ext cx="7721600" cy="44497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50000"/>
              </a:lnSpc>
            </a:pPr>
            <a:r>
              <a:rPr lang="zh-CN" altLang="en-US" dirty="0"/>
              <a:t>问题可以表示为：已有</a:t>
            </a:r>
            <a:r>
              <a:rPr lang="en-US" dirty="0"/>
              <a:t>c</a:t>
            </a:r>
            <a:r>
              <a:rPr lang="zh-CN" altLang="en-US" dirty="0"/>
              <a:t>个类别的训练样本集合</a:t>
            </a:r>
            <a:r>
              <a:rPr lang="en-US" dirty="0"/>
              <a:t>D1</a:t>
            </a:r>
            <a:r>
              <a:rPr lang="zh-CN" altLang="en-US" dirty="0"/>
              <a:t>，</a:t>
            </a:r>
            <a:r>
              <a:rPr lang="en-US" dirty="0"/>
              <a:t>D2</a:t>
            </a:r>
            <a:r>
              <a:rPr lang="zh-CN" altLang="en-US" dirty="0"/>
              <a:t>，</a:t>
            </a:r>
            <a:r>
              <a:rPr lang="en-US" dirty="0"/>
              <a:t>…</a:t>
            </a:r>
            <a:r>
              <a:rPr lang="zh-CN" altLang="en-US" dirty="0"/>
              <a:t>，</a:t>
            </a:r>
            <a:r>
              <a:rPr lang="en-US" dirty="0"/>
              <a:t>Dc</a:t>
            </a:r>
            <a:r>
              <a:rPr lang="zh-CN" altLang="en-US" dirty="0"/>
              <a:t>，求取每个类别的类条件概率密度              。</a:t>
            </a:r>
            <a:endParaRPr lang="en-US" dirty="0"/>
          </a:p>
        </p:txBody>
      </p:sp>
      <p:graphicFrame>
        <p:nvGraphicFramePr>
          <p:cNvPr id="6" name="Object 4"/>
          <p:cNvGraphicFramePr>
            <a:graphicFrameLocks noChangeAspect="1"/>
          </p:cNvGraphicFramePr>
          <p:nvPr/>
        </p:nvGraphicFramePr>
        <p:xfrm>
          <a:off x="1475656" y="5013176"/>
          <a:ext cx="1089025" cy="458788"/>
        </p:xfrm>
        <a:graphic>
          <a:graphicData uri="http://schemas.openxmlformats.org/presentationml/2006/ole">
            <mc:AlternateContent xmlns:mc="http://schemas.openxmlformats.org/markup-compatibility/2006">
              <mc:Choice xmlns:v="urn:schemas-microsoft-com:vml" Requires="v">
                <p:oleObj spid="_x0000_s476201" name="Equation" r:id="rId5" imgW="1638617" imgH="736917" progId="Equation.DSMT4">
                  <p:embed/>
                </p:oleObj>
              </mc:Choice>
              <mc:Fallback>
                <p:oleObj name="Equation" r:id="rId5" imgW="1638617" imgH="736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5013176"/>
                        <a:ext cx="10890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531809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79512" y="4972239"/>
            <a:ext cx="8784976" cy="1540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61" name="Rectangle 19460"/>
          <p:cNvSpPr/>
          <p:nvPr/>
        </p:nvSpPr>
        <p:spPr>
          <a:xfrm>
            <a:off x="3563887" y="1593961"/>
            <a:ext cx="5400601" cy="313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p:nvSpPr>
        <p:spPr>
          <a:xfrm>
            <a:off x="467544" y="480986"/>
            <a:ext cx="1584176" cy="707886"/>
          </a:xfrm>
          <a:prstGeom prst="rect">
            <a:avLst/>
          </a:prstGeom>
        </p:spPr>
        <p:txBody>
          <a:bodyPr wrap="square">
            <a:spAutoFit/>
          </a:bodyPr>
          <a:lstStyle/>
          <a:p>
            <a:r>
              <a:rPr lang="en-US" altLang="zh-CN" sz="2000" dirty="0">
                <a:solidFill>
                  <a:srgbClr val="C00000"/>
                </a:solidFill>
                <a:latin typeface="微软雅黑" pitchFamily="34" charset="-122"/>
                <a:ea typeface="微软雅黑" pitchFamily="34" charset="-122"/>
              </a:rPr>
              <a:t>GMM</a:t>
            </a:r>
            <a:r>
              <a:rPr lang="zh-CN" altLang="en-US" sz="2000" dirty="0">
                <a:solidFill>
                  <a:srgbClr val="C00000"/>
                </a:solidFill>
                <a:latin typeface="微软雅黑" pitchFamily="34" charset="-122"/>
                <a:ea typeface="微软雅黑" pitchFamily="34" charset="-122"/>
              </a:rPr>
              <a:t>参数估计：</a:t>
            </a:r>
          </a:p>
        </p:txBody>
      </p:sp>
      <p:sp>
        <p:nvSpPr>
          <p:cNvPr id="18" name="Rectangle 3"/>
          <p:cNvSpPr txBox="1">
            <a:spLocks noChangeArrowheads="1"/>
          </p:cNvSpPr>
          <p:nvPr/>
        </p:nvSpPr>
        <p:spPr>
          <a:xfrm>
            <a:off x="1979713" y="449048"/>
            <a:ext cx="6552728" cy="96372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1</a:t>
            </a:r>
            <a:r>
              <a:rPr lang="zh-CN" altLang="en-US" sz="2000" dirty="0">
                <a:latin typeface="微软雅黑" pitchFamily="34" charset="-122"/>
                <a:ea typeface="微软雅黑" pitchFamily="34" charset="-122"/>
                <a:cs typeface="Arial" pitchFamily="34" charset="0"/>
              </a:rPr>
              <a:t>）样本      是由哪个分量产生的，记为</a:t>
            </a:r>
            <a:endParaRPr lang="en-US" altLang="zh-CN" sz="2000" dirty="0">
              <a:latin typeface="微软雅黑" pitchFamily="34" charset="-122"/>
              <a:ea typeface="微软雅黑" pitchFamily="34" charset="-122"/>
              <a:cs typeface="Arial" pitchFamily="34" charset="0"/>
            </a:endParaRPr>
          </a:p>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2</a:t>
            </a:r>
            <a:r>
              <a:rPr lang="zh-CN" altLang="en-US" sz="2000" dirty="0">
                <a:latin typeface="微软雅黑" pitchFamily="34" charset="-122"/>
                <a:ea typeface="微软雅黑" pitchFamily="34" charset="-122"/>
                <a:cs typeface="Arial" pitchFamily="34" charset="0"/>
              </a:rPr>
              <a:t>）高斯分量的先验概率及参数</a:t>
            </a:r>
          </a:p>
        </p:txBody>
      </p:sp>
      <p:graphicFrame>
        <p:nvGraphicFramePr>
          <p:cNvPr id="8" name="Object 7"/>
          <p:cNvGraphicFramePr>
            <a:graphicFrameLocks noGrp="1" noChangeAspect="1"/>
          </p:cNvGraphicFramePr>
          <p:nvPr>
            <p:extLst>
              <p:ext uri="{D42A27DB-BD31-4B8C-83A1-F6EECF244321}">
                <p14:modId xmlns:p14="http://schemas.microsoft.com/office/powerpoint/2010/main" val="2498306894"/>
              </p:ext>
            </p:extLst>
          </p:nvPr>
        </p:nvGraphicFramePr>
        <p:xfrm>
          <a:off x="3059832" y="435165"/>
          <a:ext cx="313694" cy="468522"/>
        </p:xfrm>
        <a:graphic>
          <a:graphicData uri="http://schemas.openxmlformats.org/presentationml/2006/ole">
            <mc:AlternateContent xmlns:mc="http://schemas.openxmlformats.org/markup-compatibility/2006">
              <mc:Choice xmlns:v="urn:schemas-microsoft-com:vml" Requires="v">
                <p:oleObj spid="_x0000_s463776" name="Equation" r:id="rId3" imgW="152280" imgH="228600" progId="Equation.DSMT4">
                  <p:embed/>
                </p:oleObj>
              </mc:Choice>
              <mc:Fallback>
                <p:oleObj name="Equation" r:id="rId3" imgW="152280" imgH="228600" progId="Equation.DSMT4">
                  <p:embed/>
                  <p:pic>
                    <p:nvPicPr>
                      <p:cNvPr id="0" name=""/>
                      <p:cNvPicPr>
                        <a:picLocks noGrp="1" noChangeAspect="1" noChangeArrowheads="1"/>
                      </p:cNvPicPr>
                      <p:nvPr/>
                    </p:nvPicPr>
                    <p:blipFill>
                      <a:blip r:embed="rId4"/>
                      <a:srcRect/>
                      <a:stretch>
                        <a:fillRect/>
                      </a:stretch>
                    </p:blipFill>
                    <p:spPr bwMode="auto">
                      <a:xfrm>
                        <a:off x="3059832" y="435165"/>
                        <a:ext cx="313694" cy="468522"/>
                      </a:xfrm>
                      <a:prstGeom prst="rect">
                        <a:avLst/>
                      </a:prstGeom>
                      <a:noFill/>
                      <a:ln>
                        <a:noFill/>
                      </a:ln>
                    </p:spPr>
                  </p:pic>
                </p:oleObj>
              </mc:Fallback>
            </mc:AlternateContent>
          </a:graphicData>
        </a:graphic>
      </p:graphicFrame>
      <p:graphicFrame>
        <p:nvGraphicFramePr>
          <p:cNvPr id="11" name="Object 10"/>
          <p:cNvGraphicFramePr>
            <a:graphicFrameLocks noGrp="1" noChangeAspect="1"/>
          </p:cNvGraphicFramePr>
          <p:nvPr>
            <p:extLst>
              <p:ext uri="{D42A27DB-BD31-4B8C-83A1-F6EECF244321}">
                <p14:modId xmlns:p14="http://schemas.microsoft.com/office/powerpoint/2010/main" val="1230585011"/>
              </p:ext>
            </p:extLst>
          </p:nvPr>
        </p:nvGraphicFramePr>
        <p:xfrm>
          <a:off x="6455779" y="404664"/>
          <a:ext cx="1860637" cy="476431"/>
        </p:xfrm>
        <a:graphic>
          <a:graphicData uri="http://schemas.openxmlformats.org/presentationml/2006/ole">
            <mc:AlternateContent xmlns:mc="http://schemas.openxmlformats.org/markup-compatibility/2006">
              <mc:Choice xmlns:v="urn:schemas-microsoft-com:vml" Requires="v">
                <p:oleObj spid="_x0000_s463777" name="Equation" r:id="rId5" imgW="990360" imgH="253800" progId="Equation.DSMT4">
                  <p:embed/>
                </p:oleObj>
              </mc:Choice>
              <mc:Fallback>
                <p:oleObj name="Equation" r:id="rId5" imgW="990360" imgH="253800" progId="Equation.DSMT4">
                  <p:embed/>
                  <p:pic>
                    <p:nvPicPr>
                      <p:cNvPr id="0" name=""/>
                      <p:cNvPicPr>
                        <a:picLocks noGrp="1" noChangeAspect="1" noChangeArrowheads="1"/>
                      </p:cNvPicPr>
                      <p:nvPr/>
                    </p:nvPicPr>
                    <p:blipFill>
                      <a:blip r:embed="rId6"/>
                      <a:srcRect/>
                      <a:stretch>
                        <a:fillRect/>
                      </a:stretch>
                    </p:blipFill>
                    <p:spPr bwMode="auto">
                      <a:xfrm>
                        <a:off x="6455779" y="404664"/>
                        <a:ext cx="1860637" cy="476431"/>
                      </a:xfrm>
                      <a:prstGeom prst="rect">
                        <a:avLst/>
                      </a:prstGeom>
                      <a:noFill/>
                      <a:ln>
                        <a:noFill/>
                      </a:ln>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2462213434"/>
              </p:ext>
            </p:extLst>
          </p:nvPr>
        </p:nvGraphicFramePr>
        <p:xfrm>
          <a:off x="5555828" y="880625"/>
          <a:ext cx="1968500" cy="479425"/>
        </p:xfrm>
        <a:graphic>
          <a:graphicData uri="http://schemas.openxmlformats.org/presentationml/2006/ole">
            <mc:AlternateContent xmlns:mc="http://schemas.openxmlformats.org/markup-compatibility/2006">
              <mc:Choice xmlns:v="urn:schemas-microsoft-com:vml" Requires="v">
                <p:oleObj spid="_x0000_s463778" name="Equation" r:id="rId7" imgW="1041120" imgH="253800" progId="Equation.DSMT4">
                  <p:embed/>
                </p:oleObj>
              </mc:Choice>
              <mc:Fallback>
                <p:oleObj name="Equation" r:id="rId7" imgW="1041120" imgH="253800" progId="Equation.DSMT4">
                  <p:embed/>
                  <p:pic>
                    <p:nvPicPr>
                      <p:cNvPr id="0" name=""/>
                      <p:cNvPicPr>
                        <a:picLocks noGrp="1" noChangeAspect="1" noChangeArrowheads="1"/>
                      </p:cNvPicPr>
                      <p:nvPr/>
                    </p:nvPicPr>
                    <p:blipFill>
                      <a:blip r:embed="rId8"/>
                      <a:srcRect/>
                      <a:stretch>
                        <a:fillRect/>
                      </a:stretch>
                    </p:blipFill>
                    <p:spPr bwMode="auto">
                      <a:xfrm>
                        <a:off x="5555828" y="880625"/>
                        <a:ext cx="1968500" cy="479425"/>
                      </a:xfrm>
                      <a:prstGeom prst="rect">
                        <a:avLst/>
                      </a:prstGeom>
                      <a:noFill/>
                      <a:ln>
                        <a:noFill/>
                      </a:ln>
                    </p:spPr>
                  </p:pic>
                </p:oleObj>
              </mc:Fallback>
            </mc:AlternateContent>
          </a:graphicData>
        </a:graphic>
      </p:graphicFrame>
      <p:sp>
        <p:nvSpPr>
          <p:cNvPr id="22" name="Rectangle 21"/>
          <p:cNvSpPr/>
          <p:nvPr/>
        </p:nvSpPr>
        <p:spPr>
          <a:xfrm>
            <a:off x="3635896" y="1556792"/>
            <a:ext cx="5004556" cy="499624"/>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cs typeface="Arial" pitchFamily="34" charset="0"/>
              </a:rPr>
              <a:t>已知    ，估计    ：</a:t>
            </a:r>
            <a:r>
              <a:rPr lang="zh-CN" altLang="en-US" sz="2000" dirty="0">
                <a:latin typeface="微软雅黑" pitchFamily="34" charset="-122"/>
                <a:ea typeface="微软雅黑" pitchFamily="34" charset="-122"/>
                <a:cs typeface="Arial" pitchFamily="34" charset="0"/>
              </a:rPr>
              <a:t>单个高斯分量参数估计</a:t>
            </a:r>
            <a:endParaRPr lang="en-US" altLang="zh-CN" sz="2000" dirty="0">
              <a:solidFill>
                <a:srgbClr val="C00000"/>
              </a:solidFill>
              <a:latin typeface="微软雅黑" pitchFamily="34" charset="-122"/>
              <a:ea typeface="微软雅黑" pitchFamily="34" charset="-122"/>
              <a:cs typeface="Arial" pitchFamily="34" charset="0"/>
            </a:endParaRPr>
          </a:p>
        </p:txBody>
      </p:sp>
      <p:sp>
        <p:nvSpPr>
          <p:cNvPr id="26" name="Rectangle 25"/>
          <p:cNvSpPr/>
          <p:nvPr/>
        </p:nvSpPr>
        <p:spPr>
          <a:xfrm>
            <a:off x="323528" y="4941168"/>
            <a:ext cx="8640960" cy="1477328"/>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rPr>
              <a:t>两者都未知时：</a:t>
            </a:r>
            <a:r>
              <a:rPr lang="zh-CN" altLang="en-US" sz="2000" dirty="0">
                <a:latin typeface="微软雅黑" pitchFamily="34" charset="-122"/>
                <a:ea typeface="微软雅黑" pitchFamily="34" charset="-122"/>
              </a:rPr>
              <a:t>先随机初始化</a:t>
            </a:r>
            <a:r>
              <a:rPr lang="zh-CN" altLang="en-US" sz="2000" dirty="0">
                <a:latin typeface="微软雅黑" pitchFamily="34" charset="-122"/>
                <a:ea typeface="微软雅黑" pitchFamily="34" charset="-122"/>
                <a:cs typeface="Arial" pitchFamily="34" charset="0"/>
              </a:rPr>
              <a:t>高斯分量</a:t>
            </a:r>
            <a:r>
              <a:rPr lang="zh-CN" altLang="en-US" sz="2000" dirty="0">
                <a:latin typeface="微软雅黑" pitchFamily="34" charset="-122"/>
                <a:ea typeface="微软雅黑" pitchFamily="34" charset="-122"/>
              </a:rPr>
              <a:t>参数     ，再迭代优化</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根据第</a:t>
            </a: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次迭代得到的参数    ， 估计样本集的产生分量</a:t>
            </a:r>
            <a:r>
              <a:rPr lang="en-US" altLang="zh-CN" sz="2000" dirty="0">
                <a:latin typeface="微软雅黑" pitchFamily="34" charset="-122"/>
                <a:ea typeface="微软雅黑" pitchFamily="34" charset="-122"/>
              </a:rPr>
              <a:t>     </a:t>
            </a:r>
          </a:p>
          <a:p>
            <a:pPr>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根据     估计新参数</a:t>
            </a:r>
          </a:p>
        </p:txBody>
      </p:sp>
      <p:graphicFrame>
        <p:nvGraphicFramePr>
          <p:cNvPr id="23" name="Object 22"/>
          <p:cNvGraphicFramePr>
            <a:graphicFrameLocks noChangeAspect="1"/>
          </p:cNvGraphicFramePr>
          <p:nvPr>
            <p:extLst>
              <p:ext uri="{D42A27DB-BD31-4B8C-83A1-F6EECF244321}">
                <p14:modId xmlns:p14="http://schemas.microsoft.com/office/powerpoint/2010/main" val="128911104"/>
              </p:ext>
            </p:extLst>
          </p:nvPr>
        </p:nvGraphicFramePr>
        <p:xfrm>
          <a:off x="4283968" y="1676200"/>
          <a:ext cx="261466" cy="392199"/>
        </p:xfrm>
        <a:graphic>
          <a:graphicData uri="http://schemas.openxmlformats.org/presentationml/2006/ole">
            <mc:AlternateContent xmlns:mc="http://schemas.openxmlformats.org/markup-compatibility/2006">
              <mc:Choice xmlns:v="urn:schemas-microsoft-com:vml" Requires="v">
                <p:oleObj spid="_x0000_s463779"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4283968" y="1676200"/>
                        <a:ext cx="261466" cy="392199"/>
                      </a:xfrm>
                      <a:prstGeom prst="rect">
                        <a:avLst/>
                      </a:prstGeom>
                    </p:spPr>
                  </p:pic>
                </p:oleObj>
              </mc:Fallback>
            </mc:AlternateContent>
          </a:graphicData>
        </a:graphic>
      </p:graphicFrame>
      <p:graphicFrame>
        <p:nvGraphicFramePr>
          <p:cNvPr id="19462" name="Object 19461"/>
          <p:cNvGraphicFramePr>
            <a:graphicFrameLocks noGrp="1" noChangeAspect="1"/>
          </p:cNvGraphicFramePr>
          <p:nvPr>
            <p:extLst>
              <p:ext uri="{D42A27DB-BD31-4B8C-83A1-F6EECF244321}">
                <p14:modId xmlns:p14="http://schemas.microsoft.com/office/powerpoint/2010/main" val="725448646"/>
              </p:ext>
            </p:extLst>
          </p:nvPr>
        </p:nvGraphicFramePr>
        <p:xfrm>
          <a:off x="5204124" y="5006352"/>
          <a:ext cx="360363" cy="411162"/>
        </p:xfrm>
        <a:graphic>
          <a:graphicData uri="http://schemas.openxmlformats.org/presentationml/2006/ole">
            <mc:AlternateContent xmlns:mc="http://schemas.openxmlformats.org/markup-compatibility/2006">
              <mc:Choice xmlns:v="urn:schemas-microsoft-com:vml" Requires="v">
                <p:oleObj spid="_x0000_s463780" name="Equation" r:id="rId11" imgW="177480" imgH="203040" progId="Equation.DSMT4">
                  <p:embed/>
                </p:oleObj>
              </mc:Choice>
              <mc:Fallback>
                <p:oleObj name="Equation" r:id="rId11" imgW="177480" imgH="203040" progId="Equation.DSMT4">
                  <p:embed/>
                  <p:pic>
                    <p:nvPicPr>
                      <p:cNvPr id="0" name="Object 13"/>
                      <p:cNvPicPr>
                        <a:picLocks noGrp="1" noChangeAspect="1" noChangeArrowheads="1"/>
                      </p:cNvPicPr>
                      <p:nvPr/>
                    </p:nvPicPr>
                    <p:blipFill>
                      <a:blip r:embed="rId12"/>
                      <a:srcRect/>
                      <a:stretch>
                        <a:fillRect/>
                      </a:stretch>
                    </p:blipFill>
                    <p:spPr bwMode="auto">
                      <a:xfrm>
                        <a:off x="5204124" y="5006352"/>
                        <a:ext cx="3603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19462"/>
          <p:cNvGraphicFramePr>
            <a:graphicFrameLocks noChangeAspect="1"/>
          </p:cNvGraphicFramePr>
          <p:nvPr>
            <p:extLst>
              <p:ext uri="{D42A27DB-BD31-4B8C-83A1-F6EECF244321}">
                <p14:modId xmlns:p14="http://schemas.microsoft.com/office/powerpoint/2010/main" val="183805067"/>
              </p:ext>
            </p:extLst>
          </p:nvPr>
        </p:nvGraphicFramePr>
        <p:xfrm>
          <a:off x="7031038" y="5473065"/>
          <a:ext cx="284162" cy="392113"/>
        </p:xfrm>
        <a:graphic>
          <a:graphicData uri="http://schemas.openxmlformats.org/presentationml/2006/ole">
            <mc:AlternateContent xmlns:mc="http://schemas.openxmlformats.org/markup-compatibility/2006">
              <mc:Choice xmlns:v="urn:schemas-microsoft-com:vml" Requires="v">
                <p:oleObj spid="_x0000_s463781" name="Equation" r:id="rId13" imgW="164880" imgH="228600" progId="Equation.DSMT4">
                  <p:embed/>
                </p:oleObj>
              </mc:Choice>
              <mc:Fallback>
                <p:oleObj name="Equation" r:id="rId13" imgW="164880" imgH="228600" progId="Equation.DSMT4">
                  <p:embed/>
                  <p:pic>
                    <p:nvPicPr>
                      <p:cNvPr id="0" name="Object 30"/>
                      <p:cNvPicPr>
                        <a:picLocks noChangeAspect="1" noChangeArrowheads="1"/>
                      </p:cNvPicPr>
                      <p:nvPr/>
                    </p:nvPicPr>
                    <p:blipFill>
                      <a:blip r:embed="rId14"/>
                      <a:srcRect/>
                      <a:stretch>
                        <a:fillRect/>
                      </a:stretch>
                    </p:blipFill>
                    <p:spPr bwMode="auto">
                      <a:xfrm>
                        <a:off x="7031038" y="5473065"/>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19463"/>
          <p:cNvGraphicFramePr>
            <a:graphicFrameLocks noGrp="1" noChangeAspect="1"/>
          </p:cNvGraphicFramePr>
          <p:nvPr>
            <p:extLst>
              <p:ext uri="{D42A27DB-BD31-4B8C-83A1-F6EECF244321}">
                <p14:modId xmlns:p14="http://schemas.microsoft.com/office/powerpoint/2010/main" val="483284415"/>
              </p:ext>
            </p:extLst>
          </p:nvPr>
        </p:nvGraphicFramePr>
        <p:xfrm>
          <a:off x="3873500" y="5460365"/>
          <a:ext cx="307975" cy="411163"/>
        </p:xfrm>
        <a:graphic>
          <a:graphicData uri="http://schemas.openxmlformats.org/presentationml/2006/ole">
            <mc:AlternateContent xmlns:mc="http://schemas.openxmlformats.org/markup-compatibility/2006">
              <mc:Choice xmlns:v="urn:schemas-microsoft-com:vml" Requires="v">
                <p:oleObj spid="_x0000_s463782" name="Equation" r:id="rId15" imgW="152280" imgH="203040" progId="Equation.DSMT4">
                  <p:embed/>
                </p:oleObj>
              </mc:Choice>
              <mc:Fallback>
                <p:oleObj name="Equation" r:id="rId15" imgW="152280" imgH="203040" progId="Equation.DSMT4">
                  <p:embed/>
                  <p:pic>
                    <p:nvPicPr>
                      <p:cNvPr id="0" name="Object 19461"/>
                      <p:cNvPicPr>
                        <a:picLocks noGrp="1" noChangeAspect="1" noChangeArrowheads="1"/>
                      </p:cNvPicPr>
                      <p:nvPr/>
                    </p:nvPicPr>
                    <p:blipFill>
                      <a:blip r:embed="rId16"/>
                      <a:srcRect/>
                      <a:stretch>
                        <a:fillRect/>
                      </a:stretch>
                    </p:blipFill>
                    <p:spPr bwMode="auto">
                      <a:xfrm>
                        <a:off x="3873500" y="5460365"/>
                        <a:ext cx="307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19464"/>
          <p:cNvGraphicFramePr>
            <a:graphicFrameLocks noChangeAspect="1"/>
          </p:cNvGraphicFramePr>
          <p:nvPr>
            <p:extLst>
              <p:ext uri="{D42A27DB-BD31-4B8C-83A1-F6EECF244321}">
                <p14:modId xmlns:p14="http://schemas.microsoft.com/office/powerpoint/2010/main" val="3814375789"/>
              </p:ext>
            </p:extLst>
          </p:nvPr>
        </p:nvGraphicFramePr>
        <p:xfrm>
          <a:off x="1547664" y="5937086"/>
          <a:ext cx="284162" cy="392113"/>
        </p:xfrm>
        <a:graphic>
          <a:graphicData uri="http://schemas.openxmlformats.org/presentationml/2006/ole">
            <mc:AlternateContent xmlns:mc="http://schemas.openxmlformats.org/markup-compatibility/2006">
              <mc:Choice xmlns:v="urn:schemas-microsoft-com:vml" Requires="v">
                <p:oleObj spid="_x0000_s463783" name="Equation" r:id="rId17" imgW="164880" imgH="228600" progId="Equation.DSMT4">
                  <p:embed/>
                </p:oleObj>
              </mc:Choice>
              <mc:Fallback>
                <p:oleObj name="Equation" r:id="rId17" imgW="164880" imgH="228600" progId="Equation.DSMT4">
                  <p:embed/>
                  <p:pic>
                    <p:nvPicPr>
                      <p:cNvPr id="0" name="Object 194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664" y="5937086"/>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19465"/>
          <p:cNvGraphicFramePr>
            <a:graphicFrameLocks noGrp="1" noChangeAspect="1"/>
          </p:cNvGraphicFramePr>
          <p:nvPr>
            <p:extLst>
              <p:ext uri="{D42A27DB-BD31-4B8C-83A1-F6EECF244321}">
                <p14:modId xmlns:p14="http://schemas.microsoft.com/office/powerpoint/2010/main" val="3092062162"/>
              </p:ext>
            </p:extLst>
          </p:nvPr>
        </p:nvGraphicFramePr>
        <p:xfrm>
          <a:off x="3114675" y="5936615"/>
          <a:ext cx="487363" cy="411163"/>
        </p:xfrm>
        <a:graphic>
          <a:graphicData uri="http://schemas.openxmlformats.org/presentationml/2006/ole">
            <mc:AlternateContent xmlns:mc="http://schemas.openxmlformats.org/markup-compatibility/2006">
              <mc:Choice xmlns:v="urn:schemas-microsoft-com:vml" Requires="v">
                <p:oleObj spid="_x0000_s463784" name="Equation" r:id="rId19" imgW="241200" imgH="203040" progId="Equation.DSMT4">
                  <p:embed/>
                </p:oleObj>
              </mc:Choice>
              <mc:Fallback>
                <p:oleObj name="Equation" r:id="rId19" imgW="241200" imgH="203040" progId="Equation.DSMT4">
                  <p:embed/>
                  <p:pic>
                    <p:nvPicPr>
                      <p:cNvPr id="0" name="Object 19463"/>
                      <p:cNvPicPr>
                        <a:picLocks noGrp="1" noChangeAspect="1" noChangeArrowheads="1"/>
                      </p:cNvPicPr>
                      <p:nvPr/>
                    </p:nvPicPr>
                    <p:blipFill>
                      <a:blip r:embed="rId20"/>
                      <a:srcRect/>
                      <a:stretch>
                        <a:fillRect/>
                      </a:stretch>
                    </p:blipFill>
                    <p:spPr bwMode="auto">
                      <a:xfrm>
                        <a:off x="3114675" y="5936615"/>
                        <a:ext cx="4873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Object 19466"/>
          <p:cNvGraphicFramePr>
            <a:graphicFrameLocks noChangeAspect="1"/>
          </p:cNvGraphicFramePr>
          <p:nvPr>
            <p:extLst>
              <p:ext uri="{D42A27DB-BD31-4B8C-83A1-F6EECF244321}">
                <p14:modId xmlns:p14="http://schemas.microsoft.com/office/powerpoint/2010/main" val="638194912"/>
              </p:ext>
            </p:extLst>
          </p:nvPr>
        </p:nvGraphicFramePr>
        <p:xfrm>
          <a:off x="5364088" y="1698512"/>
          <a:ext cx="288925" cy="369887"/>
        </p:xfrm>
        <a:graphic>
          <a:graphicData uri="http://schemas.openxmlformats.org/presentationml/2006/ole">
            <mc:AlternateContent xmlns:mc="http://schemas.openxmlformats.org/markup-compatibility/2006">
              <mc:Choice xmlns:v="urn:schemas-microsoft-com:vml" Requires="v">
                <p:oleObj spid="_x0000_s463785" name="Equation" r:id="rId21" imgW="177480" imgH="228600" progId="Equation.DSMT4">
                  <p:embed/>
                </p:oleObj>
              </mc:Choice>
              <mc:Fallback>
                <p:oleObj name="Equation" r:id="rId21" imgW="177480" imgH="22860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64088" y="1698512"/>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9" name="Rectangle 1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70" name="Object 19469"/>
          <p:cNvGraphicFramePr>
            <a:graphicFrameLocks noChangeAspect="1"/>
          </p:cNvGraphicFramePr>
          <p:nvPr>
            <p:extLst>
              <p:ext uri="{D42A27DB-BD31-4B8C-83A1-F6EECF244321}">
                <p14:modId xmlns:p14="http://schemas.microsoft.com/office/powerpoint/2010/main" val="2404616922"/>
              </p:ext>
            </p:extLst>
          </p:nvPr>
        </p:nvGraphicFramePr>
        <p:xfrm>
          <a:off x="3635896" y="2140407"/>
          <a:ext cx="5298096" cy="2429954"/>
        </p:xfrm>
        <a:graphic>
          <a:graphicData uri="http://schemas.openxmlformats.org/presentationml/2006/ole">
            <mc:AlternateContent xmlns:mc="http://schemas.openxmlformats.org/markup-compatibility/2006">
              <mc:Choice xmlns:v="urn:schemas-microsoft-com:vml" Requires="v">
                <p:oleObj spid="_x0000_s463786" name="Equation" r:id="rId23" imgW="2857500" imgH="1308100" progId="Equation.DSMT4">
                  <p:embed/>
                </p:oleObj>
              </mc:Choice>
              <mc:Fallback>
                <p:oleObj name="Equation" r:id="rId23" imgW="2857500" imgH="1308100" progId="Equation.DSMT4">
                  <p:embed/>
                  <p:pic>
                    <p:nvPicPr>
                      <p:cNvPr id="0" name="Object 1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5896" y="2140407"/>
                        <a:ext cx="5298096" cy="2429954"/>
                      </a:xfrm>
                      <a:prstGeom prst="rect">
                        <a:avLst/>
                      </a:prstGeom>
                      <a:noFill/>
                    </p:spPr>
                  </p:pic>
                </p:oleObj>
              </mc:Fallback>
            </mc:AlternateContent>
          </a:graphicData>
        </a:graphic>
      </p:graphicFrame>
      <p:cxnSp>
        <p:nvCxnSpPr>
          <p:cNvPr id="19472" name="Straight Connector 19471"/>
          <p:cNvCxnSpPr/>
          <p:nvPr/>
        </p:nvCxnSpPr>
        <p:spPr>
          <a:xfrm>
            <a:off x="4716016" y="2716471"/>
            <a:ext cx="936104" cy="0"/>
          </a:xfrm>
          <a:prstGeom prst="line">
            <a:avLst/>
          </a:prstGeom>
          <a:ln>
            <a:solidFill>
              <a:srgbClr val="0066FF"/>
            </a:solidFill>
          </a:ln>
        </p:spPr>
        <p:style>
          <a:lnRef idx="1">
            <a:schemeClr val="accent1"/>
          </a:lnRef>
          <a:fillRef idx="0">
            <a:schemeClr val="accent1"/>
          </a:fillRef>
          <a:effectRef idx="0">
            <a:schemeClr val="accent1"/>
          </a:effectRef>
          <a:fontRef idx="minor">
            <a:schemeClr val="tx1"/>
          </a:fontRef>
        </p:style>
      </p:cxnSp>
      <p:sp>
        <p:nvSpPr>
          <p:cNvPr id="19473" name="Rectangle 19472"/>
          <p:cNvSpPr/>
          <p:nvPr/>
        </p:nvSpPr>
        <p:spPr>
          <a:xfrm>
            <a:off x="5710189" y="2491155"/>
            <a:ext cx="1210588" cy="400110"/>
          </a:xfrm>
          <a:prstGeom prst="rect">
            <a:avLst/>
          </a:prstGeom>
        </p:spPr>
        <p:txBody>
          <a:bodyPr wrap="none">
            <a:spAutoFit/>
          </a:bodyPr>
          <a:lstStyle/>
          <a:p>
            <a:r>
              <a:rPr lang="zh-CN" altLang="en-US" sz="2000" dirty="0">
                <a:solidFill>
                  <a:srgbClr val="0066FF"/>
                </a:solidFill>
              </a:rPr>
              <a:t>示性函数</a:t>
            </a:r>
          </a:p>
        </p:txBody>
      </p:sp>
      <p:sp>
        <p:nvSpPr>
          <p:cNvPr id="19474" name="Rectangle 1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75" name="Object 19474"/>
          <p:cNvGraphicFramePr>
            <a:graphicFrameLocks noChangeAspect="1"/>
          </p:cNvGraphicFramePr>
          <p:nvPr>
            <p:extLst>
              <p:ext uri="{D42A27DB-BD31-4B8C-83A1-F6EECF244321}">
                <p14:modId xmlns:p14="http://schemas.microsoft.com/office/powerpoint/2010/main" val="3055433249"/>
              </p:ext>
            </p:extLst>
          </p:nvPr>
        </p:nvGraphicFramePr>
        <p:xfrm>
          <a:off x="6903587" y="2302933"/>
          <a:ext cx="1523197" cy="840078"/>
        </p:xfrm>
        <a:graphic>
          <a:graphicData uri="http://schemas.openxmlformats.org/presentationml/2006/ole">
            <mc:AlternateContent xmlns:mc="http://schemas.openxmlformats.org/markup-compatibility/2006">
              <mc:Choice xmlns:v="urn:schemas-microsoft-com:vml" Requires="v">
                <p:oleObj spid="_x0000_s463787" name="Equation" r:id="rId25" imgW="761760" imgH="419040" progId="Equation.DSMT4">
                  <p:embed/>
                </p:oleObj>
              </mc:Choice>
              <mc:Fallback>
                <p:oleObj name="Equation" r:id="rId25" imgW="761760" imgH="419040" progId="Equation.DSMT4">
                  <p:embed/>
                  <p:pic>
                    <p:nvPicPr>
                      <p:cNvPr id="0" name="Object 152"/>
                      <p:cNvPicPr>
                        <a:picLocks noChangeAspect="1" noChangeArrowheads="1"/>
                      </p:cNvPicPr>
                      <p:nvPr/>
                    </p:nvPicPr>
                    <p:blipFill>
                      <a:blip r:embed="rId26"/>
                      <a:srcRect/>
                      <a:stretch>
                        <a:fillRect/>
                      </a:stretch>
                    </p:blipFill>
                    <p:spPr bwMode="auto">
                      <a:xfrm>
                        <a:off x="6903587" y="2302933"/>
                        <a:ext cx="1523197" cy="840078"/>
                      </a:xfrm>
                      <a:prstGeom prst="rect">
                        <a:avLst/>
                      </a:prstGeom>
                      <a:noFill/>
                    </p:spPr>
                  </p:pic>
                </p:oleObj>
              </mc:Fallback>
            </mc:AlternateContent>
          </a:graphicData>
        </a:graphic>
      </p:graphicFrame>
      <p:sp>
        <p:nvSpPr>
          <p:cNvPr id="55" name="Rectangle 54"/>
          <p:cNvSpPr/>
          <p:nvPr/>
        </p:nvSpPr>
        <p:spPr>
          <a:xfrm>
            <a:off x="179512" y="1593960"/>
            <a:ext cx="3240360" cy="313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Rectangle 55"/>
          <p:cNvSpPr/>
          <p:nvPr/>
        </p:nvSpPr>
        <p:spPr>
          <a:xfrm>
            <a:off x="323528" y="1586409"/>
            <a:ext cx="3631729" cy="1015663"/>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cs typeface="Arial" pitchFamily="34" charset="0"/>
              </a:rPr>
              <a:t>已知     ，估计     ：</a:t>
            </a:r>
            <a:endParaRPr lang="en-US" altLang="zh-CN" sz="2000" dirty="0">
              <a:solidFill>
                <a:srgbClr val="C00000"/>
              </a:solidFill>
              <a:latin typeface="微软雅黑" pitchFamily="34" charset="-122"/>
              <a:ea typeface="微软雅黑" pitchFamily="34" charset="-122"/>
              <a:cs typeface="Arial" pitchFamily="34" charset="0"/>
            </a:endParaRPr>
          </a:p>
          <a:p>
            <a:pPr>
              <a:lnSpc>
                <a:spcPct val="150000"/>
              </a:lnSpc>
            </a:pPr>
            <a:r>
              <a:rPr lang="zh-CN" altLang="en-US" sz="2000" dirty="0">
                <a:latin typeface="微软雅黑" pitchFamily="34" charset="-122"/>
                <a:ea typeface="微软雅黑" pitchFamily="34" charset="-122"/>
                <a:cs typeface="Arial" pitchFamily="34" charset="0"/>
              </a:rPr>
              <a:t>计算分量 </a:t>
            </a:r>
            <a:r>
              <a:rPr lang="en-US" altLang="zh-CN" sz="2000" i="1" dirty="0">
                <a:latin typeface="Times New Roman" pitchFamily="18" charset="0"/>
                <a:ea typeface="微软雅黑" pitchFamily="34" charset="-122"/>
                <a:cs typeface="Times New Roman" pitchFamily="18" charset="0"/>
              </a:rPr>
              <a:t>k </a:t>
            </a:r>
            <a:r>
              <a:rPr lang="zh-CN" altLang="en-US" sz="2000" dirty="0">
                <a:latin typeface="微软雅黑" pitchFamily="34" charset="-122"/>
                <a:ea typeface="微软雅黑" pitchFamily="34" charset="-122"/>
                <a:cs typeface="Arial" pitchFamily="34" charset="0"/>
              </a:rPr>
              <a:t>产生     的概率 </a:t>
            </a:r>
            <a:endParaRPr lang="zh-CN" altLang="en-US" sz="2000" dirty="0"/>
          </a:p>
        </p:txBody>
      </p:sp>
      <p:graphicFrame>
        <p:nvGraphicFramePr>
          <p:cNvPr id="57" name="Object 56"/>
          <p:cNvGraphicFramePr>
            <a:graphicFrameLocks noChangeAspect="1"/>
          </p:cNvGraphicFramePr>
          <p:nvPr>
            <p:extLst>
              <p:ext uri="{D42A27DB-BD31-4B8C-83A1-F6EECF244321}">
                <p14:modId xmlns:p14="http://schemas.microsoft.com/office/powerpoint/2010/main" val="712936192"/>
              </p:ext>
            </p:extLst>
          </p:nvPr>
        </p:nvGraphicFramePr>
        <p:xfrm>
          <a:off x="1004766" y="1697117"/>
          <a:ext cx="288032" cy="370327"/>
        </p:xfrm>
        <a:graphic>
          <a:graphicData uri="http://schemas.openxmlformats.org/presentationml/2006/ole">
            <mc:AlternateContent xmlns:mc="http://schemas.openxmlformats.org/markup-compatibility/2006">
              <mc:Choice xmlns:v="urn:schemas-microsoft-com:vml" Requires="v">
                <p:oleObj spid="_x0000_s463788" name="Equation" r:id="rId27" imgW="177480" imgH="228600" progId="Equation.DSMT4">
                  <p:embed/>
                </p:oleObj>
              </mc:Choice>
              <mc:Fallback>
                <p:oleObj name="Equation" r:id="rId27" imgW="177480" imgH="228600" progId="Equation.DSMT4">
                  <p:embed/>
                  <p:pic>
                    <p:nvPicPr>
                      <p:cNvPr id="0" name=""/>
                      <p:cNvPicPr/>
                      <p:nvPr/>
                    </p:nvPicPr>
                    <p:blipFill>
                      <a:blip r:embed="rId28"/>
                      <a:stretch>
                        <a:fillRect/>
                      </a:stretch>
                    </p:blipFill>
                    <p:spPr>
                      <a:xfrm>
                        <a:off x="1004766" y="1697117"/>
                        <a:ext cx="288032" cy="370327"/>
                      </a:xfrm>
                      <a:prstGeom prst="rect">
                        <a:avLst/>
                      </a:prstGeom>
                    </p:spPr>
                  </p:pic>
                </p:oleObj>
              </mc:Fallback>
            </mc:AlternateContent>
          </a:graphicData>
        </a:graphic>
      </p:graphicFrame>
      <p:graphicFrame>
        <p:nvGraphicFramePr>
          <p:cNvPr id="58" name="Object 57"/>
          <p:cNvGraphicFramePr>
            <a:graphicFrameLocks noGrp="1" noChangeAspect="1"/>
          </p:cNvGraphicFramePr>
          <p:nvPr>
            <p:extLst>
              <p:ext uri="{D42A27DB-BD31-4B8C-83A1-F6EECF244321}">
                <p14:modId xmlns:p14="http://schemas.microsoft.com/office/powerpoint/2010/main" val="2808226365"/>
              </p:ext>
            </p:extLst>
          </p:nvPr>
        </p:nvGraphicFramePr>
        <p:xfrm>
          <a:off x="2228902" y="2170024"/>
          <a:ext cx="288032" cy="369871"/>
        </p:xfrm>
        <a:graphic>
          <a:graphicData uri="http://schemas.openxmlformats.org/presentationml/2006/ole">
            <mc:AlternateContent xmlns:mc="http://schemas.openxmlformats.org/markup-compatibility/2006">
              <mc:Choice xmlns:v="urn:schemas-microsoft-com:vml" Requires="v">
                <p:oleObj spid="_x0000_s463789" name="Equation" r:id="rId29" imgW="177480" imgH="228600" progId="Equation.DSMT4">
                  <p:embed/>
                </p:oleObj>
              </mc:Choice>
              <mc:Fallback>
                <p:oleObj name="Equation" r:id="rId29" imgW="177480" imgH="228600" progId="Equation.DSMT4">
                  <p:embed/>
                  <p:pic>
                    <p:nvPicPr>
                      <p:cNvPr id="0" name=""/>
                      <p:cNvPicPr>
                        <a:picLocks noGrp="1"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28902" y="2170024"/>
                        <a:ext cx="288032" cy="369871"/>
                      </a:xfrm>
                      <a:prstGeom prst="rect">
                        <a:avLst/>
                      </a:prstGeom>
                      <a:noFill/>
                      <a:ln>
                        <a:noFill/>
                      </a:ln>
                    </p:spPr>
                  </p:pic>
                </p:oleObj>
              </mc:Fallback>
            </mc:AlternateContent>
          </a:graphicData>
        </a:graphic>
      </p:graphicFrame>
      <p:graphicFrame>
        <p:nvGraphicFramePr>
          <p:cNvPr id="59" name="Object 58"/>
          <p:cNvGraphicFramePr>
            <a:graphicFrameLocks noGrp="1" noChangeAspect="1"/>
          </p:cNvGraphicFramePr>
          <p:nvPr>
            <p:extLst>
              <p:ext uri="{D42A27DB-BD31-4B8C-83A1-F6EECF244321}">
                <p14:modId xmlns:p14="http://schemas.microsoft.com/office/powerpoint/2010/main" val="2058171447"/>
              </p:ext>
            </p:extLst>
          </p:nvPr>
        </p:nvGraphicFramePr>
        <p:xfrm>
          <a:off x="623593" y="2662093"/>
          <a:ext cx="2641600" cy="468313"/>
        </p:xfrm>
        <a:graphic>
          <a:graphicData uri="http://schemas.openxmlformats.org/presentationml/2006/ole">
            <mc:AlternateContent xmlns:mc="http://schemas.openxmlformats.org/markup-compatibility/2006">
              <mc:Choice xmlns:v="urn:schemas-microsoft-com:vml" Requires="v">
                <p:oleObj spid="_x0000_s463790" name="Equation" r:id="rId31" imgW="1574640" imgH="279360" progId="Equation.DSMT4">
                  <p:embed/>
                </p:oleObj>
              </mc:Choice>
              <mc:Fallback>
                <p:oleObj name="Equation" r:id="rId31" imgW="1574640" imgH="279360" progId="Equation.DSMT4">
                  <p:embed/>
                  <p:pic>
                    <p:nvPicPr>
                      <p:cNvPr id="0" name=""/>
                      <p:cNvPicPr>
                        <a:picLocks noGrp="1" noChangeAspect="1" noChangeArrowheads="1"/>
                      </p:cNvPicPr>
                      <p:nvPr/>
                    </p:nvPicPr>
                    <p:blipFill>
                      <a:blip r:embed="rId32"/>
                      <a:srcRect/>
                      <a:stretch>
                        <a:fillRect/>
                      </a:stretch>
                    </p:blipFill>
                    <p:spPr bwMode="auto">
                      <a:xfrm>
                        <a:off x="623593" y="2662093"/>
                        <a:ext cx="26416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Rectangle 59"/>
          <p:cNvSpPr/>
          <p:nvPr/>
        </p:nvSpPr>
        <p:spPr>
          <a:xfrm>
            <a:off x="323529" y="3178136"/>
            <a:ext cx="3201517" cy="400110"/>
          </a:xfrm>
          <a:prstGeom prst="rect">
            <a:avLst/>
          </a:prstGeom>
        </p:spPr>
        <p:txBody>
          <a:bodyPr wrap="none">
            <a:spAutoFit/>
          </a:bodyPr>
          <a:lstStyle/>
          <a:p>
            <a:r>
              <a:rPr lang="zh-CN" altLang="en-US" sz="2000" dirty="0">
                <a:latin typeface="微软雅黑" pitchFamily="34" charset="-122"/>
                <a:ea typeface="微软雅黑" pitchFamily="34" charset="-122"/>
                <a:cs typeface="Arial" pitchFamily="34" charset="0"/>
              </a:rPr>
              <a:t>根据最大后验概率估计      </a:t>
            </a:r>
          </a:p>
        </p:txBody>
      </p:sp>
      <p:graphicFrame>
        <p:nvGraphicFramePr>
          <p:cNvPr id="61" name="Object 60"/>
          <p:cNvGraphicFramePr>
            <a:graphicFrameLocks noChangeAspect="1"/>
          </p:cNvGraphicFramePr>
          <p:nvPr>
            <p:extLst>
              <p:ext uri="{D42A27DB-BD31-4B8C-83A1-F6EECF244321}">
                <p14:modId xmlns:p14="http://schemas.microsoft.com/office/powerpoint/2010/main" val="739605058"/>
              </p:ext>
            </p:extLst>
          </p:nvPr>
        </p:nvGraphicFramePr>
        <p:xfrm>
          <a:off x="2975077" y="3238281"/>
          <a:ext cx="261937" cy="392113"/>
        </p:xfrm>
        <a:graphic>
          <a:graphicData uri="http://schemas.openxmlformats.org/presentationml/2006/ole">
            <mc:AlternateContent xmlns:mc="http://schemas.openxmlformats.org/markup-compatibility/2006">
              <mc:Choice xmlns:v="urn:schemas-microsoft-com:vml" Requires="v">
                <p:oleObj spid="_x0000_s463791" name="Equation" r:id="rId33" imgW="152280" imgH="228600" progId="Equation.DSMT4">
                  <p:embed/>
                </p:oleObj>
              </mc:Choice>
              <mc:Fallback>
                <p:oleObj name="Equation" r:id="rId33" imgW="152280" imgH="228600"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75077" y="3238281"/>
                        <a:ext cx="2619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2174707470"/>
              </p:ext>
            </p:extLst>
          </p:nvPr>
        </p:nvGraphicFramePr>
        <p:xfrm>
          <a:off x="644726" y="3871962"/>
          <a:ext cx="2619375" cy="565150"/>
        </p:xfrm>
        <a:graphic>
          <a:graphicData uri="http://schemas.openxmlformats.org/presentationml/2006/ole">
            <mc:AlternateContent xmlns:mc="http://schemas.openxmlformats.org/markup-compatibility/2006">
              <mc:Choice xmlns:v="urn:schemas-microsoft-com:vml" Requires="v">
                <p:oleObj spid="_x0000_s463792" name="Equation" r:id="rId35" imgW="1523880" imgH="330120" progId="Equation.DSMT4">
                  <p:embed/>
                </p:oleObj>
              </mc:Choice>
              <mc:Fallback>
                <p:oleObj name="Equation" r:id="rId35" imgW="1523880" imgH="330120" progId="Equation.DSMT4">
                  <p:embed/>
                  <p:pic>
                    <p:nvPicPr>
                      <p:cNvPr id="0" name=""/>
                      <p:cNvPicPr>
                        <a:picLocks noChangeAspect="1" noChangeArrowheads="1"/>
                      </p:cNvPicPr>
                      <p:nvPr/>
                    </p:nvPicPr>
                    <p:blipFill>
                      <a:blip r:embed="rId36"/>
                      <a:srcRect/>
                      <a:stretch>
                        <a:fillRect/>
                      </a:stretch>
                    </p:blipFill>
                    <p:spPr bwMode="auto">
                      <a:xfrm>
                        <a:off x="644726" y="3871962"/>
                        <a:ext cx="2619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713501843"/>
              </p:ext>
            </p:extLst>
          </p:nvPr>
        </p:nvGraphicFramePr>
        <p:xfrm>
          <a:off x="2112568" y="1658328"/>
          <a:ext cx="260350" cy="392112"/>
        </p:xfrm>
        <a:graphic>
          <a:graphicData uri="http://schemas.openxmlformats.org/presentationml/2006/ole">
            <mc:AlternateContent xmlns:mc="http://schemas.openxmlformats.org/markup-compatibility/2006">
              <mc:Choice xmlns:v="urn:schemas-microsoft-com:vml" Requires="v">
                <p:oleObj spid="_x0000_s463793" name="Equation" r:id="rId37" imgW="152280" imgH="228600" progId="Equation.DSMT4">
                  <p:embed/>
                </p:oleObj>
              </mc:Choice>
              <mc:Fallback>
                <p:oleObj name="Equation" r:id="rId37" imgW="152280" imgH="2286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12568" y="1658328"/>
                        <a:ext cx="2603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3330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337405" y="4149080"/>
            <a:ext cx="10139251" cy="50405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None/>
            </a:pPr>
            <a:r>
              <a:rPr lang="zh-CN" altLang="en-US" sz="2000" dirty="0">
                <a:solidFill>
                  <a:srgbClr val="C00000"/>
                </a:solidFill>
                <a:latin typeface="微软雅黑" pitchFamily="34" charset="-122"/>
                <a:ea typeface="微软雅黑" pitchFamily="34" charset="-122"/>
                <a:cs typeface="Arial" pitchFamily="34" charset="0"/>
              </a:rPr>
              <a:t>示性函数改进：     </a:t>
            </a:r>
            <a:r>
              <a:rPr lang="zh-CN" altLang="en-US" sz="2000" dirty="0">
                <a:latin typeface="微软雅黑" pitchFamily="34" charset="-122"/>
                <a:ea typeface="微软雅黑" pitchFamily="34" charset="-122"/>
                <a:cs typeface="Arial" pitchFamily="34" charset="0"/>
              </a:rPr>
              <a:t>是一个不准确估计，采用概率替代示性函数更恰当：</a:t>
            </a:r>
            <a:endParaRPr lang="zh-CN" altLang="en-US" sz="2000" dirty="0">
              <a:solidFill>
                <a:srgbClr val="C00000"/>
              </a:solidFill>
              <a:latin typeface="微软雅黑" pitchFamily="34" charset="-122"/>
              <a:ea typeface="微软雅黑" pitchFamily="34" charset="-122"/>
              <a:cs typeface="Arial" pitchFamily="34" charset="0"/>
            </a:endParaRPr>
          </a:p>
        </p:txBody>
      </p:sp>
      <p:sp>
        <p:nvSpPr>
          <p:cNvPr id="17" name="Rectangle 16"/>
          <p:cNvSpPr/>
          <p:nvPr/>
        </p:nvSpPr>
        <p:spPr>
          <a:xfrm>
            <a:off x="467544" y="508610"/>
            <a:ext cx="1584176" cy="400110"/>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rPr>
              <a:t>参数估计：</a:t>
            </a:r>
          </a:p>
        </p:txBody>
      </p:sp>
      <p:sp>
        <p:nvSpPr>
          <p:cNvPr id="18" name="Rectangle 3"/>
          <p:cNvSpPr txBox="1">
            <a:spLocks noChangeArrowheads="1"/>
          </p:cNvSpPr>
          <p:nvPr/>
        </p:nvSpPr>
        <p:spPr>
          <a:xfrm>
            <a:off x="1979712" y="476672"/>
            <a:ext cx="8160569" cy="108012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1</a:t>
            </a:r>
            <a:r>
              <a:rPr lang="zh-CN" altLang="en-US" sz="2000" dirty="0">
                <a:latin typeface="微软雅黑" pitchFamily="34" charset="-122"/>
                <a:ea typeface="微软雅黑" pitchFamily="34" charset="-122"/>
                <a:cs typeface="Arial" pitchFamily="34" charset="0"/>
              </a:rPr>
              <a:t>）样本      是由哪个分量产生的，记为</a:t>
            </a:r>
            <a:endParaRPr lang="en-US" altLang="zh-CN" sz="2000" dirty="0">
              <a:latin typeface="微软雅黑" pitchFamily="34" charset="-122"/>
              <a:ea typeface="微软雅黑" pitchFamily="34" charset="-122"/>
              <a:cs typeface="Arial" pitchFamily="34" charset="0"/>
            </a:endParaRPr>
          </a:p>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2</a:t>
            </a:r>
            <a:r>
              <a:rPr lang="zh-CN" altLang="en-US" sz="2000" dirty="0">
                <a:latin typeface="微软雅黑" pitchFamily="34" charset="-122"/>
                <a:ea typeface="微软雅黑" pitchFamily="34" charset="-122"/>
                <a:cs typeface="Arial" pitchFamily="34" charset="0"/>
              </a:rPr>
              <a:t>）高斯分量的先验概率及参数</a:t>
            </a:r>
          </a:p>
        </p:txBody>
      </p:sp>
      <p:graphicFrame>
        <p:nvGraphicFramePr>
          <p:cNvPr id="8" name="Object 7"/>
          <p:cNvGraphicFramePr>
            <a:graphicFrameLocks noGrp="1" noChangeAspect="1"/>
          </p:cNvGraphicFramePr>
          <p:nvPr>
            <p:extLst>
              <p:ext uri="{D42A27DB-BD31-4B8C-83A1-F6EECF244321}">
                <p14:modId xmlns:p14="http://schemas.microsoft.com/office/powerpoint/2010/main" val="2658597554"/>
              </p:ext>
            </p:extLst>
          </p:nvPr>
        </p:nvGraphicFramePr>
        <p:xfrm>
          <a:off x="3059832" y="462789"/>
          <a:ext cx="313694" cy="468522"/>
        </p:xfrm>
        <a:graphic>
          <a:graphicData uri="http://schemas.openxmlformats.org/presentationml/2006/ole">
            <mc:AlternateContent xmlns:mc="http://schemas.openxmlformats.org/markup-compatibility/2006">
              <mc:Choice xmlns:v="urn:schemas-microsoft-com:vml" Requires="v">
                <p:oleObj spid="_x0000_s464352" name="Equation" r:id="rId3" imgW="152280" imgH="228600" progId="Equation.DSMT4">
                  <p:embed/>
                </p:oleObj>
              </mc:Choice>
              <mc:Fallback>
                <p:oleObj name="Equation" r:id="rId3" imgW="152280" imgH="228600" progId="Equation.DSMT4">
                  <p:embed/>
                  <p:pic>
                    <p:nvPicPr>
                      <p:cNvPr id="0" name=""/>
                      <p:cNvPicPr>
                        <a:picLocks noGrp="1" noChangeAspect="1" noChangeArrowheads="1"/>
                      </p:cNvPicPr>
                      <p:nvPr/>
                    </p:nvPicPr>
                    <p:blipFill>
                      <a:blip r:embed="rId4"/>
                      <a:srcRect/>
                      <a:stretch>
                        <a:fillRect/>
                      </a:stretch>
                    </p:blipFill>
                    <p:spPr bwMode="auto">
                      <a:xfrm>
                        <a:off x="3059832" y="462789"/>
                        <a:ext cx="313694" cy="468522"/>
                      </a:xfrm>
                      <a:prstGeom prst="rect">
                        <a:avLst/>
                      </a:prstGeom>
                      <a:noFill/>
                      <a:ln>
                        <a:noFill/>
                      </a:ln>
                    </p:spPr>
                  </p:pic>
                </p:oleObj>
              </mc:Fallback>
            </mc:AlternateContent>
          </a:graphicData>
        </a:graphic>
      </p:graphicFrame>
      <p:graphicFrame>
        <p:nvGraphicFramePr>
          <p:cNvPr id="11" name="Object 10"/>
          <p:cNvGraphicFramePr>
            <a:graphicFrameLocks noGrp="1" noChangeAspect="1"/>
          </p:cNvGraphicFramePr>
          <p:nvPr>
            <p:extLst>
              <p:ext uri="{D42A27DB-BD31-4B8C-83A1-F6EECF244321}">
                <p14:modId xmlns:p14="http://schemas.microsoft.com/office/powerpoint/2010/main" val="3258258324"/>
              </p:ext>
            </p:extLst>
          </p:nvPr>
        </p:nvGraphicFramePr>
        <p:xfrm>
          <a:off x="6455779" y="432288"/>
          <a:ext cx="1860637" cy="476431"/>
        </p:xfrm>
        <a:graphic>
          <a:graphicData uri="http://schemas.openxmlformats.org/presentationml/2006/ole">
            <mc:AlternateContent xmlns:mc="http://schemas.openxmlformats.org/markup-compatibility/2006">
              <mc:Choice xmlns:v="urn:schemas-microsoft-com:vml" Requires="v">
                <p:oleObj spid="_x0000_s464353" name="Equation" r:id="rId5" imgW="990360" imgH="253800" progId="Equation.DSMT4">
                  <p:embed/>
                </p:oleObj>
              </mc:Choice>
              <mc:Fallback>
                <p:oleObj name="Equation" r:id="rId5" imgW="990360" imgH="253800" progId="Equation.DSMT4">
                  <p:embed/>
                  <p:pic>
                    <p:nvPicPr>
                      <p:cNvPr id="0" name=""/>
                      <p:cNvPicPr>
                        <a:picLocks noGrp="1" noChangeAspect="1" noChangeArrowheads="1"/>
                      </p:cNvPicPr>
                      <p:nvPr/>
                    </p:nvPicPr>
                    <p:blipFill>
                      <a:blip r:embed="rId6"/>
                      <a:srcRect/>
                      <a:stretch>
                        <a:fillRect/>
                      </a:stretch>
                    </p:blipFill>
                    <p:spPr bwMode="auto">
                      <a:xfrm>
                        <a:off x="6455779" y="432288"/>
                        <a:ext cx="1860637" cy="476431"/>
                      </a:xfrm>
                      <a:prstGeom prst="rect">
                        <a:avLst/>
                      </a:prstGeom>
                      <a:noFill/>
                      <a:ln>
                        <a:noFill/>
                      </a:ln>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2537247347"/>
              </p:ext>
            </p:extLst>
          </p:nvPr>
        </p:nvGraphicFramePr>
        <p:xfrm>
          <a:off x="5555828" y="908249"/>
          <a:ext cx="1968500" cy="479425"/>
        </p:xfrm>
        <a:graphic>
          <a:graphicData uri="http://schemas.openxmlformats.org/presentationml/2006/ole">
            <mc:AlternateContent xmlns:mc="http://schemas.openxmlformats.org/markup-compatibility/2006">
              <mc:Choice xmlns:v="urn:schemas-microsoft-com:vml" Requires="v">
                <p:oleObj spid="_x0000_s464354" name="Equation" r:id="rId7" imgW="1041120" imgH="253800" progId="Equation.DSMT4">
                  <p:embed/>
                </p:oleObj>
              </mc:Choice>
              <mc:Fallback>
                <p:oleObj name="Equation" r:id="rId7" imgW="1041120" imgH="253800" progId="Equation.DSMT4">
                  <p:embed/>
                  <p:pic>
                    <p:nvPicPr>
                      <p:cNvPr id="0" name=""/>
                      <p:cNvPicPr>
                        <a:picLocks noGrp="1" noChangeAspect="1" noChangeArrowheads="1"/>
                      </p:cNvPicPr>
                      <p:nvPr/>
                    </p:nvPicPr>
                    <p:blipFill>
                      <a:blip r:embed="rId8"/>
                      <a:srcRect/>
                      <a:stretch>
                        <a:fillRect/>
                      </a:stretch>
                    </p:blipFill>
                    <p:spPr bwMode="auto">
                      <a:xfrm>
                        <a:off x="5555828" y="908249"/>
                        <a:ext cx="1968500" cy="479425"/>
                      </a:xfrm>
                      <a:prstGeom prst="rect">
                        <a:avLst/>
                      </a:prstGeom>
                      <a:noFill/>
                      <a:ln>
                        <a:noFill/>
                      </a:ln>
                    </p:spPr>
                  </p:pic>
                </p:oleObj>
              </mc:Fallback>
            </mc:AlternateContent>
          </a:graphicData>
        </a:graphic>
      </p:graphicFrame>
      <p:sp>
        <p:nvSpPr>
          <p:cNvPr id="29" name="Rectangle 3"/>
          <p:cNvSpPr txBox="1">
            <a:spLocks noChangeArrowheads="1"/>
          </p:cNvSpPr>
          <p:nvPr/>
        </p:nvSpPr>
        <p:spPr>
          <a:xfrm>
            <a:off x="337405" y="3645024"/>
            <a:ext cx="8160569" cy="50405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zh-CN" altLang="en-US" sz="2000" dirty="0">
                <a:latin typeface="微软雅黑" pitchFamily="34" charset="-122"/>
                <a:ea typeface="微软雅黑" pitchFamily="34" charset="-122"/>
                <a:cs typeface="Arial" pitchFamily="34" charset="0"/>
              </a:rPr>
              <a:t>当</a:t>
            </a:r>
            <a:r>
              <a:rPr lang="en-US" altLang="zh-CN" sz="2000" dirty="0">
                <a:latin typeface="微软雅黑" pitchFamily="34" charset="-122"/>
                <a:ea typeface="微软雅黑" pitchFamily="34" charset="-122"/>
                <a:cs typeface="Arial" pitchFamily="34" charset="0"/>
              </a:rPr>
              <a:t>GMM</a:t>
            </a:r>
            <a:r>
              <a:rPr lang="zh-CN" altLang="en-US" sz="2000" dirty="0">
                <a:latin typeface="微软雅黑" pitchFamily="34" charset="-122"/>
                <a:ea typeface="微软雅黑" pitchFamily="34" charset="-122"/>
                <a:cs typeface="Arial" pitchFamily="34" charset="0"/>
              </a:rPr>
              <a:t>的混合系数相等、协方差矩阵为相同对角阵时</a:t>
            </a:r>
            <a:r>
              <a:rPr lang="en-US" altLang="zh-CN" sz="2000" dirty="0">
                <a:latin typeface="微软雅黑" pitchFamily="34" charset="-122"/>
                <a:ea typeface="微软雅黑" pitchFamily="34" charset="-122"/>
                <a:cs typeface="Arial" pitchFamily="34" charset="0"/>
              </a:rPr>
              <a:t>——</a:t>
            </a:r>
            <a:r>
              <a:rPr lang="en-US" altLang="zh-CN" sz="2000" dirty="0">
                <a:solidFill>
                  <a:srgbClr val="C00000"/>
                </a:solidFill>
                <a:latin typeface="微软雅黑" pitchFamily="34" charset="-122"/>
                <a:ea typeface="微软雅黑" pitchFamily="34" charset="-122"/>
                <a:cs typeface="Arial" pitchFamily="34" charset="0"/>
              </a:rPr>
              <a:t>K</a:t>
            </a:r>
            <a:r>
              <a:rPr lang="zh-CN" altLang="en-US" sz="2000" dirty="0">
                <a:solidFill>
                  <a:srgbClr val="C00000"/>
                </a:solidFill>
                <a:latin typeface="微软雅黑" pitchFamily="34" charset="-122"/>
                <a:ea typeface="微软雅黑" pitchFamily="34" charset="-122"/>
                <a:cs typeface="Arial" pitchFamily="34" charset="0"/>
              </a:rPr>
              <a:t>均值聚类</a:t>
            </a:r>
          </a:p>
        </p:txBody>
      </p:sp>
      <p:graphicFrame>
        <p:nvGraphicFramePr>
          <p:cNvPr id="2" name="Object 1"/>
          <p:cNvGraphicFramePr>
            <a:graphicFrameLocks noChangeAspect="1"/>
          </p:cNvGraphicFramePr>
          <p:nvPr>
            <p:extLst>
              <p:ext uri="{D42A27DB-BD31-4B8C-83A1-F6EECF244321}">
                <p14:modId xmlns:p14="http://schemas.microsoft.com/office/powerpoint/2010/main" val="2039488976"/>
              </p:ext>
            </p:extLst>
          </p:nvPr>
        </p:nvGraphicFramePr>
        <p:xfrm>
          <a:off x="2267744" y="4149080"/>
          <a:ext cx="284162" cy="392113"/>
        </p:xfrm>
        <a:graphic>
          <a:graphicData uri="http://schemas.openxmlformats.org/presentationml/2006/ole">
            <mc:AlternateContent xmlns:mc="http://schemas.openxmlformats.org/markup-compatibility/2006">
              <mc:Choice xmlns:v="urn:schemas-microsoft-com:vml" Requires="v">
                <p:oleObj spid="_x0000_s464355" name="Equation" r:id="rId9" imgW="164880" imgH="228600" progId="Equation.DSMT4">
                  <p:embed/>
                </p:oleObj>
              </mc:Choice>
              <mc:Fallback>
                <p:oleObj name="Equation" r:id="rId9" imgW="164880" imgH="228600" progId="Equation.DSMT4">
                  <p:embed/>
                  <p:pic>
                    <p:nvPicPr>
                      <p:cNvPr id="0" name="Object 194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4149080"/>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3532405392"/>
              </p:ext>
            </p:extLst>
          </p:nvPr>
        </p:nvGraphicFramePr>
        <p:xfrm>
          <a:off x="2718594" y="5265438"/>
          <a:ext cx="4661718" cy="996778"/>
        </p:xfrm>
        <a:graphic>
          <a:graphicData uri="http://schemas.openxmlformats.org/presentationml/2006/ole">
            <mc:AlternateContent xmlns:mc="http://schemas.openxmlformats.org/markup-compatibility/2006">
              <mc:Choice xmlns:v="urn:schemas-microsoft-com:vml" Requires="v">
                <p:oleObj spid="_x0000_s464356" name="Equation" r:id="rId11" imgW="2133360" imgH="457200" progId="Equation.DSMT4">
                  <p:embed/>
                </p:oleObj>
              </mc:Choice>
              <mc:Fallback>
                <p:oleObj name="Equation" r:id="rId11" imgW="2133360" imgH="457200" progId="Equation.DSMT4">
                  <p:embed/>
                  <p:pic>
                    <p:nvPicPr>
                      <p:cNvPr id="0" name="Object 13"/>
                      <p:cNvPicPr>
                        <a:picLocks noChangeAspect="1" noChangeArrowheads="1"/>
                      </p:cNvPicPr>
                      <p:nvPr/>
                    </p:nvPicPr>
                    <p:blipFill>
                      <a:blip r:embed="rId12"/>
                      <a:srcRect/>
                      <a:stretch>
                        <a:fillRect/>
                      </a:stretch>
                    </p:blipFill>
                    <p:spPr bwMode="auto">
                      <a:xfrm>
                        <a:off x="2718594" y="5265438"/>
                        <a:ext cx="4661718" cy="996778"/>
                      </a:xfrm>
                      <a:prstGeom prst="rect">
                        <a:avLst/>
                      </a:prstGeom>
                      <a:noFill/>
                    </p:spPr>
                  </p:pic>
                </p:oleObj>
              </mc:Fallback>
            </mc:AlternateContent>
          </a:graphicData>
        </a:graphic>
      </p:graphicFrame>
      <p:sp>
        <p:nvSpPr>
          <p:cNvPr id="34" name="Rectangle 33"/>
          <p:cNvSpPr/>
          <p:nvPr/>
        </p:nvSpPr>
        <p:spPr>
          <a:xfrm>
            <a:off x="179512" y="1587863"/>
            <a:ext cx="8784976" cy="1540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p:cNvSpPr/>
          <p:nvPr/>
        </p:nvSpPr>
        <p:spPr>
          <a:xfrm>
            <a:off x="323528" y="1556792"/>
            <a:ext cx="8640960" cy="1477328"/>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rPr>
              <a:t>两者都未知时：</a:t>
            </a:r>
            <a:r>
              <a:rPr lang="zh-CN" altLang="en-US" sz="2000" dirty="0">
                <a:latin typeface="微软雅黑" pitchFamily="34" charset="-122"/>
                <a:ea typeface="微软雅黑" pitchFamily="34" charset="-122"/>
              </a:rPr>
              <a:t>先随机初始化</a:t>
            </a:r>
            <a:r>
              <a:rPr lang="zh-CN" altLang="en-US" sz="2000" dirty="0">
                <a:latin typeface="微软雅黑" pitchFamily="34" charset="-122"/>
                <a:ea typeface="微软雅黑" pitchFamily="34" charset="-122"/>
                <a:cs typeface="Arial" pitchFamily="34" charset="0"/>
              </a:rPr>
              <a:t>高斯分量</a:t>
            </a:r>
            <a:r>
              <a:rPr lang="zh-CN" altLang="en-US" sz="2000" dirty="0">
                <a:latin typeface="微软雅黑" pitchFamily="34" charset="-122"/>
                <a:ea typeface="微软雅黑" pitchFamily="34" charset="-122"/>
              </a:rPr>
              <a:t>参数     ，再迭代优化</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根据第</a:t>
            </a: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次迭代得到的参数    ， 估计样本集的产生分量</a:t>
            </a:r>
            <a:r>
              <a:rPr lang="en-US" altLang="zh-CN" sz="2000" dirty="0">
                <a:latin typeface="微软雅黑" pitchFamily="34" charset="-122"/>
                <a:ea typeface="微软雅黑" pitchFamily="34" charset="-122"/>
              </a:rPr>
              <a:t>     </a:t>
            </a:r>
          </a:p>
          <a:p>
            <a:pPr>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根据     估计新参数</a:t>
            </a:r>
          </a:p>
        </p:txBody>
      </p:sp>
      <p:graphicFrame>
        <p:nvGraphicFramePr>
          <p:cNvPr id="36" name="Object 35"/>
          <p:cNvGraphicFramePr>
            <a:graphicFrameLocks noGrp="1" noChangeAspect="1"/>
          </p:cNvGraphicFramePr>
          <p:nvPr>
            <p:extLst>
              <p:ext uri="{D42A27DB-BD31-4B8C-83A1-F6EECF244321}">
                <p14:modId xmlns:p14="http://schemas.microsoft.com/office/powerpoint/2010/main" val="3450960942"/>
              </p:ext>
            </p:extLst>
          </p:nvPr>
        </p:nvGraphicFramePr>
        <p:xfrm>
          <a:off x="5292080" y="1628800"/>
          <a:ext cx="360363" cy="411162"/>
        </p:xfrm>
        <a:graphic>
          <a:graphicData uri="http://schemas.openxmlformats.org/presentationml/2006/ole">
            <mc:AlternateContent xmlns:mc="http://schemas.openxmlformats.org/markup-compatibility/2006">
              <mc:Choice xmlns:v="urn:schemas-microsoft-com:vml" Requires="v">
                <p:oleObj spid="_x0000_s464357" name="Equation" r:id="rId13" imgW="177480" imgH="203040" progId="Equation.DSMT4">
                  <p:embed/>
                </p:oleObj>
              </mc:Choice>
              <mc:Fallback>
                <p:oleObj name="Equation" r:id="rId13" imgW="177480" imgH="203040" progId="Equation.DSMT4">
                  <p:embed/>
                  <p:pic>
                    <p:nvPicPr>
                      <p:cNvPr id="0" name=""/>
                      <p:cNvPicPr>
                        <a:picLocks noGrp="1" noChangeAspect="1" noChangeArrowheads="1"/>
                      </p:cNvPicPr>
                      <p:nvPr/>
                    </p:nvPicPr>
                    <p:blipFill>
                      <a:blip r:embed="rId14"/>
                      <a:srcRect/>
                      <a:stretch>
                        <a:fillRect/>
                      </a:stretch>
                    </p:blipFill>
                    <p:spPr bwMode="auto">
                      <a:xfrm>
                        <a:off x="5292080" y="1628800"/>
                        <a:ext cx="3603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2412624084"/>
              </p:ext>
            </p:extLst>
          </p:nvPr>
        </p:nvGraphicFramePr>
        <p:xfrm>
          <a:off x="7031038" y="2088689"/>
          <a:ext cx="284162" cy="392113"/>
        </p:xfrm>
        <a:graphic>
          <a:graphicData uri="http://schemas.openxmlformats.org/presentationml/2006/ole">
            <mc:AlternateContent xmlns:mc="http://schemas.openxmlformats.org/markup-compatibility/2006">
              <mc:Choice xmlns:v="urn:schemas-microsoft-com:vml" Requires="v">
                <p:oleObj spid="_x0000_s464358" name="Equation" r:id="rId15" imgW="164880" imgH="228600" progId="Equation.DSMT4">
                  <p:embed/>
                </p:oleObj>
              </mc:Choice>
              <mc:Fallback>
                <p:oleObj name="Equation" r:id="rId15" imgW="164880" imgH="228600" progId="Equation.DSMT4">
                  <p:embed/>
                  <p:pic>
                    <p:nvPicPr>
                      <p:cNvPr id="0" name=""/>
                      <p:cNvPicPr>
                        <a:picLocks noChangeAspect="1" noChangeArrowheads="1"/>
                      </p:cNvPicPr>
                      <p:nvPr/>
                    </p:nvPicPr>
                    <p:blipFill>
                      <a:blip r:embed="rId16"/>
                      <a:srcRect/>
                      <a:stretch>
                        <a:fillRect/>
                      </a:stretch>
                    </p:blipFill>
                    <p:spPr bwMode="auto">
                      <a:xfrm>
                        <a:off x="7031038" y="2088689"/>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38"/>
          <p:cNvGraphicFramePr>
            <a:graphicFrameLocks noGrp="1" noChangeAspect="1"/>
          </p:cNvGraphicFramePr>
          <p:nvPr>
            <p:extLst>
              <p:ext uri="{D42A27DB-BD31-4B8C-83A1-F6EECF244321}">
                <p14:modId xmlns:p14="http://schemas.microsoft.com/office/powerpoint/2010/main" val="2902824914"/>
              </p:ext>
            </p:extLst>
          </p:nvPr>
        </p:nvGraphicFramePr>
        <p:xfrm>
          <a:off x="3873500" y="2075989"/>
          <a:ext cx="307975" cy="411163"/>
        </p:xfrm>
        <a:graphic>
          <a:graphicData uri="http://schemas.openxmlformats.org/presentationml/2006/ole">
            <mc:AlternateContent xmlns:mc="http://schemas.openxmlformats.org/markup-compatibility/2006">
              <mc:Choice xmlns:v="urn:schemas-microsoft-com:vml" Requires="v">
                <p:oleObj spid="_x0000_s464359" name="Equation" r:id="rId17" imgW="152280" imgH="203040" progId="Equation.DSMT4">
                  <p:embed/>
                </p:oleObj>
              </mc:Choice>
              <mc:Fallback>
                <p:oleObj name="Equation" r:id="rId17" imgW="152280" imgH="203040" progId="Equation.DSMT4">
                  <p:embed/>
                  <p:pic>
                    <p:nvPicPr>
                      <p:cNvPr id="0" name=""/>
                      <p:cNvPicPr>
                        <a:picLocks noGrp="1" noChangeAspect="1" noChangeArrowheads="1"/>
                      </p:cNvPicPr>
                      <p:nvPr/>
                    </p:nvPicPr>
                    <p:blipFill>
                      <a:blip r:embed="rId18"/>
                      <a:srcRect/>
                      <a:stretch>
                        <a:fillRect/>
                      </a:stretch>
                    </p:blipFill>
                    <p:spPr bwMode="auto">
                      <a:xfrm>
                        <a:off x="3873500" y="2075989"/>
                        <a:ext cx="307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518840947"/>
              </p:ext>
            </p:extLst>
          </p:nvPr>
        </p:nvGraphicFramePr>
        <p:xfrm>
          <a:off x="1547664" y="2552710"/>
          <a:ext cx="284162" cy="392113"/>
        </p:xfrm>
        <a:graphic>
          <a:graphicData uri="http://schemas.openxmlformats.org/presentationml/2006/ole">
            <mc:AlternateContent xmlns:mc="http://schemas.openxmlformats.org/markup-compatibility/2006">
              <mc:Choice xmlns:v="urn:schemas-microsoft-com:vml" Requires="v">
                <p:oleObj spid="_x0000_s464360" name="Equation" r:id="rId19" imgW="164880" imgH="228600" progId="Equation.DSMT4">
                  <p:embed/>
                </p:oleObj>
              </mc:Choice>
              <mc:Fallback>
                <p:oleObj name="Equation" r:id="rId19" imgW="16488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7664" y="2552710"/>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Grp="1" noChangeAspect="1"/>
          </p:cNvGraphicFramePr>
          <p:nvPr>
            <p:extLst>
              <p:ext uri="{D42A27DB-BD31-4B8C-83A1-F6EECF244321}">
                <p14:modId xmlns:p14="http://schemas.microsoft.com/office/powerpoint/2010/main" val="1048555589"/>
              </p:ext>
            </p:extLst>
          </p:nvPr>
        </p:nvGraphicFramePr>
        <p:xfrm>
          <a:off x="3114675" y="2552239"/>
          <a:ext cx="487363" cy="411163"/>
        </p:xfrm>
        <a:graphic>
          <a:graphicData uri="http://schemas.openxmlformats.org/presentationml/2006/ole">
            <mc:AlternateContent xmlns:mc="http://schemas.openxmlformats.org/markup-compatibility/2006">
              <mc:Choice xmlns:v="urn:schemas-microsoft-com:vml" Requires="v">
                <p:oleObj spid="_x0000_s464361" name="Equation" r:id="rId21" imgW="241200" imgH="203040" progId="Equation.DSMT4">
                  <p:embed/>
                </p:oleObj>
              </mc:Choice>
              <mc:Fallback>
                <p:oleObj name="Equation" r:id="rId21" imgW="241200" imgH="203040" progId="Equation.DSMT4">
                  <p:embed/>
                  <p:pic>
                    <p:nvPicPr>
                      <p:cNvPr id="0" name=""/>
                      <p:cNvPicPr>
                        <a:picLocks noGrp="1" noChangeAspect="1" noChangeArrowheads="1"/>
                      </p:cNvPicPr>
                      <p:nvPr/>
                    </p:nvPicPr>
                    <p:blipFill>
                      <a:blip r:embed="rId22"/>
                      <a:srcRect/>
                      <a:stretch>
                        <a:fillRect/>
                      </a:stretch>
                    </p:blipFill>
                    <p:spPr bwMode="auto">
                      <a:xfrm>
                        <a:off x="3114675" y="2552239"/>
                        <a:ext cx="4873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1127448453"/>
              </p:ext>
            </p:extLst>
          </p:nvPr>
        </p:nvGraphicFramePr>
        <p:xfrm>
          <a:off x="1691680" y="4797152"/>
          <a:ext cx="2352675" cy="420687"/>
        </p:xfrm>
        <a:graphic>
          <a:graphicData uri="http://schemas.openxmlformats.org/presentationml/2006/ole">
            <mc:AlternateContent xmlns:mc="http://schemas.openxmlformats.org/markup-compatibility/2006">
              <mc:Choice xmlns:v="urn:schemas-microsoft-com:vml" Requires="v">
                <p:oleObj spid="_x0000_s464362" name="Equation" r:id="rId23" imgW="1206360" imgH="215640" progId="Equation.DSMT4">
                  <p:embed/>
                </p:oleObj>
              </mc:Choice>
              <mc:Fallback>
                <p:oleObj name="Equation" r:id="rId23" imgW="1206360" imgH="215640" progId="Equation.DSMT4">
                  <p:embed/>
                  <p:pic>
                    <p:nvPicPr>
                      <p:cNvPr id="0" name="Object 3"/>
                      <p:cNvPicPr>
                        <a:picLocks noChangeAspect="1" noChangeArrowheads="1"/>
                      </p:cNvPicPr>
                      <p:nvPr/>
                    </p:nvPicPr>
                    <p:blipFill>
                      <a:blip r:embed="rId24"/>
                      <a:srcRect/>
                      <a:stretch>
                        <a:fillRect/>
                      </a:stretch>
                    </p:blipFill>
                    <p:spPr bwMode="auto">
                      <a:xfrm>
                        <a:off x="1691680" y="4797152"/>
                        <a:ext cx="2352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07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9460"/>
          <p:cNvSpPr/>
          <p:nvPr/>
        </p:nvSpPr>
        <p:spPr>
          <a:xfrm>
            <a:off x="3563888" y="3329703"/>
            <a:ext cx="5472608" cy="313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p:nvSpPr>
        <p:spPr>
          <a:xfrm>
            <a:off x="467544" y="552994"/>
            <a:ext cx="1584176" cy="400110"/>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rPr>
              <a:t>参数估计：</a:t>
            </a:r>
          </a:p>
        </p:txBody>
      </p:sp>
      <p:sp>
        <p:nvSpPr>
          <p:cNvPr id="18" name="Rectangle 3"/>
          <p:cNvSpPr txBox="1">
            <a:spLocks noChangeArrowheads="1"/>
          </p:cNvSpPr>
          <p:nvPr/>
        </p:nvSpPr>
        <p:spPr>
          <a:xfrm>
            <a:off x="1979713" y="521056"/>
            <a:ext cx="6552728" cy="96372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1</a:t>
            </a:r>
            <a:r>
              <a:rPr lang="zh-CN" altLang="en-US" sz="2000" dirty="0">
                <a:latin typeface="微软雅黑" pitchFamily="34" charset="-122"/>
                <a:ea typeface="微软雅黑" pitchFamily="34" charset="-122"/>
                <a:cs typeface="Arial" pitchFamily="34" charset="0"/>
              </a:rPr>
              <a:t>）样本      是由哪个分量产生的，记为</a:t>
            </a:r>
            <a:endParaRPr lang="en-US" altLang="zh-CN" sz="2000" dirty="0">
              <a:latin typeface="微软雅黑" pitchFamily="34" charset="-122"/>
              <a:ea typeface="微软雅黑" pitchFamily="34" charset="-122"/>
              <a:cs typeface="Arial" pitchFamily="34" charset="0"/>
            </a:endParaRPr>
          </a:p>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2</a:t>
            </a:r>
            <a:r>
              <a:rPr lang="zh-CN" altLang="en-US" sz="2000" dirty="0">
                <a:latin typeface="微软雅黑" pitchFamily="34" charset="-122"/>
                <a:ea typeface="微软雅黑" pitchFamily="34" charset="-122"/>
                <a:cs typeface="Arial" pitchFamily="34" charset="0"/>
              </a:rPr>
              <a:t>）高斯分量的先验概率及参数</a:t>
            </a:r>
          </a:p>
        </p:txBody>
      </p:sp>
      <p:graphicFrame>
        <p:nvGraphicFramePr>
          <p:cNvPr id="8" name="Object 7"/>
          <p:cNvGraphicFramePr>
            <a:graphicFrameLocks noGrp="1" noChangeAspect="1"/>
          </p:cNvGraphicFramePr>
          <p:nvPr>
            <p:extLst>
              <p:ext uri="{D42A27DB-BD31-4B8C-83A1-F6EECF244321}">
                <p14:modId xmlns:p14="http://schemas.microsoft.com/office/powerpoint/2010/main" val="1629321341"/>
              </p:ext>
            </p:extLst>
          </p:nvPr>
        </p:nvGraphicFramePr>
        <p:xfrm>
          <a:off x="3059832" y="507173"/>
          <a:ext cx="313694" cy="468522"/>
        </p:xfrm>
        <a:graphic>
          <a:graphicData uri="http://schemas.openxmlformats.org/presentationml/2006/ole">
            <mc:AlternateContent xmlns:mc="http://schemas.openxmlformats.org/markup-compatibility/2006">
              <mc:Choice xmlns:v="urn:schemas-microsoft-com:vml" Requires="v">
                <p:oleObj spid="_x0000_s465527" name="Equation" r:id="rId3" imgW="152280" imgH="228600" progId="Equation.DSMT4">
                  <p:embed/>
                </p:oleObj>
              </mc:Choice>
              <mc:Fallback>
                <p:oleObj name="Equation" r:id="rId3" imgW="152280" imgH="228600" progId="Equation.DSMT4">
                  <p:embed/>
                  <p:pic>
                    <p:nvPicPr>
                      <p:cNvPr id="0" name=""/>
                      <p:cNvPicPr>
                        <a:picLocks noGrp="1" noChangeAspect="1" noChangeArrowheads="1"/>
                      </p:cNvPicPr>
                      <p:nvPr/>
                    </p:nvPicPr>
                    <p:blipFill>
                      <a:blip r:embed="rId4"/>
                      <a:srcRect/>
                      <a:stretch>
                        <a:fillRect/>
                      </a:stretch>
                    </p:blipFill>
                    <p:spPr bwMode="auto">
                      <a:xfrm>
                        <a:off x="3059832" y="507173"/>
                        <a:ext cx="313694" cy="468522"/>
                      </a:xfrm>
                      <a:prstGeom prst="rect">
                        <a:avLst/>
                      </a:prstGeom>
                      <a:noFill/>
                      <a:ln>
                        <a:noFill/>
                      </a:ln>
                    </p:spPr>
                  </p:pic>
                </p:oleObj>
              </mc:Fallback>
            </mc:AlternateContent>
          </a:graphicData>
        </a:graphic>
      </p:graphicFrame>
      <p:graphicFrame>
        <p:nvGraphicFramePr>
          <p:cNvPr id="11" name="Object 10"/>
          <p:cNvGraphicFramePr>
            <a:graphicFrameLocks noGrp="1" noChangeAspect="1"/>
          </p:cNvGraphicFramePr>
          <p:nvPr>
            <p:extLst>
              <p:ext uri="{D42A27DB-BD31-4B8C-83A1-F6EECF244321}">
                <p14:modId xmlns:p14="http://schemas.microsoft.com/office/powerpoint/2010/main" val="1563997447"/>
              </p:ext>
            </p:extLst>
          </p:nvPr>
        </p:nvGraphicFramePr>
        <p:xfrm>
          <a:off x="6455779" y="476672"/>
          <a:ext cx="1860637" cy="476431"/>
        </p:xfrm>
        <a:graphic>
          <a:graphicData uri="http://schemas.openxmlformats.org/presentationml/2006/ole">
            <mc:AlternateContent xmlns:mc="http://schemas.openxmlformats.org/markup-compatibility/2006">
              <mc:Choice xmlns:v="urn:schemas-microsoft-com:vml" Requires="v">
                <p:oleObj spid="_x0000_s465528" name="Equation" r:id="rId5" imgW="990360" imgH="253800" progId="Equation.DSMT4">
                  <p:embed/>
                </p:oleObj>
              </mc:Choice>
              <mc:Fallback>
                <p:oleObj name="Equation" r:id="rId5" imgW="990360" imgH="253800" progId="Equation.DSMT4">
                  <p:embed/>
                  <p:pic>
                    <p:nvPicPr>
                      <p:cNvPr id="0" name=""/>
                      <p:cNvPicPr>
                        <a:picLocks noGrp="1" noChangeAspect="1" noChangeArrowheads="1"/>
                      </p:cNvPicPr>
                      <p:nvPr/>
                    </p:nvPicPr>
                    <p:blipFill>
                      <a:blip r:embed="rId6"/>
                      <a:srcRect/>
                      <a:stretch>
                        <a:fillRect/>
                      </a:stretch>
                    </p:blipFill>
                    <p:spPr bwMode="auto">
                      <a:xfrm>
                        <a:off x="6455779" y="476672"/>
                        <a:ext cx="1860637" cy="476431"/>
                      </a:xfrm>
                      <a:prstGeom prst="rect">
                        <a:avLst/>
                      </a:prstGeom>
                      <a:noFill/>
                      <a:ln>
                        <a:noFill/>
                      </a:ln>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3442364343"/>
              </p:ext>
            </p:extLst>
          </p:nvPr>
        </p:nvGraphicFramePr>
        <p:xfrm>
          <a:off x="5555828" y="952633"/>
          <a:ext cx="1968500" cy="479425"/>
        </p:xfrm>
        <a:graphic>
          <a:graphicData uri="http://schemas.openxmlformats.org/presentationml/2006/ole">
            <mc:AlternateContent xmlns:mc="http://schemas.openxmlformats.org/markup-compatibility/2006">
              <mc:Choice xmlns:v="urn:schemas-microsoft-com:vml" Requires="v">
                <p:oleObj spid="_x0000_s465529" name="Equation" r:id="rId7" imgW="1041120" imgH="253800" progId="Equation.DSMT4">
                  <p:embed/>
                </p:oleObj>
              </mc:Choice>
              <mc:Fallback>
                <p:oleObj name="Equation" r:id="rId7" imgW="1041120" imgH="253800" progId="Equation.DSMT4">
                  <p:embed/>
                  <p:pic>
                    <p:nvPicPr>
                      <p:cNvPr id="0" name=""/>
                      <p:cNvPicPr>
                        <a:picLocks noGrp="1" noChangeAspect="1" noChangeArrowheads="1"/>
                      </p:cNvPicPr>
                      <p:nvPr/>
                    </p:nvPicPr>
                    <p:blipFill>
                      <a:blip r:embed="rId8"/>
                      <a:srcRect/>
                      <a:stretch>
                        <a:fillRect/>
                      </a:stretch>
                    </p:blipFill>
                    <p:spPr bwMode="auto">
                      <a:xfrm>
                        <a:off x="5555828" y="952633"/>
                        <a:ext cx="1968500" cy="479425"/>
                      </a:xfrm>
                      <a:prstGeom prst="rect">
                        <a:avLst/>
                      </a:prstGeom>
                      <a:noFill/>
                      <a:ln>
                        <a:noFill/>
                      </a:ln>
                    </p:spPr>
                  </p:pic>
                </p:oleObj>
              </mc:Fallback>
            </mc:AlternateContent>
          </a:graphicData>
        </a:graphic>
      </p:graphicFrame>
      <p:sp>
        <p:nvSpPr>
          <p:cNvPr id="22" name="Rectangle 21"/>
          <p:cNvSpPr/>
          <p:nvPr/>
        </p:nvSpPr>
        <p:spPr>
          <a:xfrm>
            <a:off x="3635896" y="3284984"/>
            <a:ext cx="5004556" cy="499624"/>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cs typeface="Arial" pitchFamily="34" charset="0"/>
              </a:rPr>
              <a:t>已知    ，估计    ：</a:t>
            </a:r>
            <a:r>
              <a:rPr lang="zh-CN" altLang="en-US" sz="2000" dirty="0">
                <a:latin typeface="微软雅黑" pitchFamily="34" charset="-122"/>
                <a:ea typeface="微软雅黑" pitchFamily="34" charset="-122"/>
                <a:cs typeface="Arial" pitchFamily="34" charset="0"/>
              </a:rPr>
              <a:t>单个高斯分量参数估计</a:t>
            </a:r>
            <a:endParaRPr lang="en-US" altLang="zh-CN" sz="2000" dirty="0">
              <a:solidFill>
                <a:srgbClr val="C00000"/>
              </a:solidFill>
              <a:latin typeface="微软雅黑" pitchFamily="34" charset="-122"/>
              <a:ea typeface="微软雅黑" pitchFamily="34" charset="-122"/>
              <a:cs typeface="Arial"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953081103"/>
              </p:ext>
            </p:extLst>
          </p:nvPr>
        </p:nvGraphicFramePr>
        <p:xfrm>
          <a:off x="4283968" y="3404392"/>
          <a:ext cx="261466" cy="392199"/>
        </p:xfrm>
        <a:graphic>
          <a:graphicData uri="http://schemas.openxmlformats.org/presentationml/2006/ole">
            <mc:AlternateContent xmlns:mc="http://schemas.openxmlformats.org/markup-compatibility/2006">
              <mc:Choice xmlns:v="urn:schemas-microsoft-com:vml" Requires="v">
                <p:oleObj spid="_x0000_s465530"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4283968" y="3404392"/>
                        <a:ext cx="261466" cy="392199"/>
                      </a:xfrm>
                      <a:prstGeom prst="rect">
                        <a:avLst/>
                      </a:prstGeom>
                    </p:spPr>
                  </p:pic>
                </p:oleObj>
              </mc:Fallback>
            </mc:AlternateContent>
          </a:graphicData>
        </a:graphic>
      </p:graphicFrame>
      <p:graphicFrame>
        <p:nvGraphicFramePr>
          <p:cNvPr id="19467" name="Object 19466"/>
          <p:cNvGraphicFramePr>
            <a:graphicFrameLocks noChangeAspect="1"/>
          </p:cNvGraphicFramePr>
          <p:nvPr>
            <p:extLst>
              <p:ext uri="{D42A27DB-BD31-4B8C-83A1-F6EECF244321}">
                <p14:modId xmlns:p14="http://schemas.microsoft.com/office/powerpoint/2010/main" val="324610447"/>
              </p:ext>
            </p:extLst>
          </p:nvPr>
        </p:nvGraphicFramePr>
        <p:xfrm>
          <a:off x="5364088" y="3426704"/>
          <a:ext cx="288925" cy="369887"/>
        </p:xfrm>
        <a:graphic>
          <a:graphicData uri="http://schemas.openxmlformats.org/presentationml/2006/ole">
            <mc:AlternateContent xmlns:mc="http://schemas.openxmlformats.org/markup-compatibility/2006">
              <mc:Choice xmlns:v="urn:schemas-microsoft-com:vml" Requires="v">
                <p:oleObj spid="_x0000_s465531"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088" y="3426704"/>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9" name="Rectangle 1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474" name="Rectangle 1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978332149"/>
              </p:ext>
            </p:extLst>
          </p:nvPr>
        </p:nvGraphicFramePr>
        <p:xfrm>
          <a:off x="3689683" y="4012615"/>
          <a:ext cx="5274805" cy="2386633"/>
        </p:xfrm>
        <a:graphic>
          <a:graphicData uri="http://schemas.openxmlformats.org/presentationml/2006/ole">
            <mc:AlternateContent xmlns:mc="http://schemas.openxmlformats.org/markup-compatibility/2006">
              <mc:Choice xmlns:v="urn:schemas-microsoft-com:vml" Requires="v">
                <p:oleObj spid="_x0000_s465532" name="Equation" r:id="rId13" imgW="2908300" imgH="1308100" progId="Equation.DSMT4">
                  <p:embed/>
                </p:oleObj>
              </mc:Choice>
              <mc:Fallback>
                <p:oleObj name="Equation" r:id="rId13" imgW="2908300" imgH="1308100" progId="Equation.DSMT4">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9683" y="4012615"/>
                        <a:ext cx="5274805" cy="2386633"/>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38"/>
          <p:cNvSpPr/>
          <p:nvPr/>
        </p:nvSpPr>
        <p:spPr>
          <a:xfrm>
            <a:off x="107504" y="1528049"/>
            <a:ext cx="8928991" cy="1540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p:cNvSpPr/>
          <p:nvPr/>
        </p:nvSpPr>
        <p:spPr>
          <a:xfrm>
            <a:off x="305481" y="1496978"/>
            <a:ext cx="8640960" cy="1477328"/>
          </a:xfrm>
          <a:prstGeom prst="rect">
            <a:avLst/>
          </a:prstGeom>
        </p:spPr>
        <p:txBody>
          <a:bodyPr wrap="square">
            <a:spAutoFit/>
          </a:bodyPr>
          <a:lstStyle/>
          <a:p>
            <a:pPr>
              <a:lnSpc>
                <a:spcPct val="150000"/>
              </a:lnSpc>
            </a:pPr>
            <a:r>
              <a:rPr lang="en-US" altLang="zh-CN" sz="2000" dirty="0">
                <a:solidFill>
                  <a:srgbClr val="C00000"/>
                </a:solidFill>
                <a:latin typeface="微软雅黑" pitchFamily="34" charset="-122"/>
                <a:ea typeface="微软雅黑" pitchFamily="34" charset="-122"/>
              </a:rPr>
              <a:t>GMM</a:t>
            </a:r>
            <a:r>
              <a:rPr lang="zh-CN" altLang="en-US" sz="2000" dirty="0">
                <a:solidFill>
                  <a:srgbClr val="C00000"/>
                </a:solidFill>
                <a:latin typeface="微软雅黑" pitchFamily="34" charset="-122"/>
                <a:ea typeface="微软雅黑" pitchFamily="34" charset="-122"/>
              </a:rPr>
              <a:t>参数估计：</a:t>
            </a:r>
            <a:r>
              <a:rPr lang="zh-CN" altLang="en-US" sz="2000" dirty="0">
                <a:latin typeface="微软雅黑" pitchFamily="34" charset="-122"/>
                <a:ea typeface="微软雅黑" pitchFamily="34" charset="-122"/>
              </a:rPr>
              <a:t>先随机初始化</a:t>
            </a:r>
            <a:r>
              <a:rPr lang="zh-CN" altLang="en-US" sz="2000" dirty="0">
                <a:latin typeface="微软雅黑" pitchFamily="34" charset="-122"/>
                <a:ea typeface="微软雅黑" pitchFamily="34" charset="-122"/>
                <a:cs typeface="Arial" pitchFamily="34" charset="0"/>
              </a:rPr>
              <a:t>高斯分量</a:t>
            </a:r>
            <a:r>
              <a:rPr lang="zh-CN" altLang="en-US" sz="2000" dirty="0">
                <a:latin typeface="微软雅黑" pitchFamily="34" charset="-122"/>
                <a:ea typeface="微软雅黑" pitchFamily="34" charset="-122"/>
              </a:rPr>
              <a:t>参数     ，再迭代优化</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根据第</a:t>
            </a: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次迭代得到的参数    ， 估计样本集的产生分量</a:t>
            </a:r>
            <a:r>
              <a:rPr lang="en-US" altLang="zh-CN" sz="2000" dirty="0">
                <a:latin typeface="微软雅黑" pitchFamily="34" charset="-122"/>
                <a:ea typeface="微软雅黑" pitchFamily="34" charset="-122"/>
              </a:rPr>
              <a:t>     </a:t>
            </a:r>
          </a:p>
          <a:p>
            <a:pPr>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根据     估计新参数</a:t>
            </a:r>
          </a:p>
        </p:txBody>
      </p:sp>
      <p:graphicFrame>
        <p:nvGraphicFramePr>
          <p:cNvPr id="41" name="Object 40"/>
          <p:cNvGraphicFramePr>
            <a:graphicFrameLocks noGrp="1" noChangeAspect="1"/>
          </p:cNvGraphicFramePr>
          <p:nvPr>
            <p:extLst>
              <p:ext uri="{D42A27DB-BD31-4B8C-83A1-F6EECF244321}">
                <p14:modId xmlns:p14="http://schemas.microsoft.com/office/powerpoint/2010/main" val="3748483325"/>
              </p:ext>
            </p:extLst>
          </p:nvPr>
        </p:nvGraphicFramePr>
        <p:xfrm>
          <a:off x="5436096" y="1528049"/>
          <a:ext cx="360363" cy="411162"/>
        </p:xfrm>
        <a:graphic>
          <a:graphicData uri="http://schemas.openxmlformats.org/presentationml/2006/ole">
            <mc:AlternateContent xmlns:mc="http://schemas.openxmlformats.org/markup-compatibility/2006">
              <mc:Choice xmlns:v="urn:schemas-microsoft-com:vml" Requires="v">
                <p:oleObj spid="_x0000_s465533" name="Equation" r:id="rId15" imgW="177480" imgH="203040" progId="Equation.DSMT4">
                  <p:embed/>
                </p:oleObj>
              </mc:Choice>
              <mc:Fallback>
                <p:oleObj name="Equation" r:id="rId15" imgW="177480" imgH="203040" progId="Equation.DSMT4">
                  <p:embed/>
                  <p:pic>
                    <p:nvPicPr>
                      <p:cNvPr id="0" name=""/>
                      <p:cNvPicPr>
                        <a:picLocks noGrp="1" noChangeAspect="1" noChangeArrowheads="1"/>
                      </p:cNvPicPr>
                      <p:nvPr/>
                    </p:nvPicPr>
                    <p:blipFill>
                      <a:blip r:embed="rId16"/>
                      <a:srcRect/>
                      <a:stretch>
                        <a:fillRect/>
                      </a:stretch>
                    </p:blipFill>
                    <p:spPr bwMode="auto">
                      <a:xfrm>
                        <a:off x="5436096" y="1528049"/>
                        <a:ext cx="3603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1108885839"/>
              </p:ext>
            </p:extLst>
          </p:nvPr>
        </p:nvGraphicFramePr>
        <p:xfrm>
          <a:off x="7012991" y="2028875"/>
          <a:ext cx="284162" cy="392113"/>
        </p:xfrm>
        <a:graphic>
          <a:graphicData uri="http://schemas.openxmlformats.org/presentationml/2006/ole">
            <mc:AlternateContent xmlns:mc="http://schemas.openxmlformats.org/markup-compatibility/2006">
              <mc:Choice xmlns:v="urn:schemas-microsoft-com:vml" Requires="v">
                <p:oleObj spid="_x0000_s465534" name="Equation" r:id="rId17" imgW="164880" imgH="228600" progId="Equation.DSMT4">
                  <p:embed/>
                </p:oleObj>
              </mc:Choice>
              <mc:Fallback>
                <p:oleObj name="Equation" r:id="rId17" imgW="164880" imgH="228600" progId="Equation.DSMT4">
                  <p:embed/>
                  <p:pic>
                    <p:nvPicPr>
                      <p:cNvPr id="0" name=""/>
                      <p:cNvPicPr>
                        <a:picLocks noChangeAspect="1" noChangeArrowheads="1"/>
                      </p:cNvPicPr>
                      <p:nvPr/>
                    </p:nvPicPr>
                    <p:blipFill>
                      <a:blip r:embed="rId18"/>
                      <a:srcRect/>
                      <a:stretch>
                        <a:fillRect/>
                      </a:stretch>
                    </p:blipFill>
                    <p:spPr bwMode="auto">
                      <a:xfrm>
                        <a:off x="7012991" y="2028875"/>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Grp="1" noChangeAspect="1"/>
          </p:cNvGraphicFramePr>
          <p:nvPr>
            <p:extLst>
              <p:ext uri="{D42A27DB-BD31-4B8C-83A1-F6EECF244321}">
                <p14:modId xmlns:p14="http://schemas.microsoft.com/office/powerpoint/2010/main" val="41546486"/>
              </p:ext>
            </p:extLst>
          </p:nvPr>
        </p:nvGraphicFramePr>
        <p:xfrm>
          <a:off x="3855453" y="2016175"/>
          <a:ext cx="307975" cy="411163"/>
        </p:xfrm>
        <a:graphic>
          <a:graphicData uri="http://schemas.openxmlformats.org/presentationml/2006/ole">
            <mc:AlternateContent xmlns:mc="http://schemas.openxmlformats.org/markup-compatibility/2006">
              <mc:Choice xmlns:v="urn:schemas-microsoft-com:vml" Requires="v">
                <p:oleObj spid="_x0000_s465535" name="Equation" r:id="rId19" imgW="152280" imgH="203040" progId="Equation.DSMT4">
                  <p:embed/>
                </p:oleObj>
              </mc:Choice>
              <mc:Fallback>
                <p:oleObj name="Equation" r:id="rId19" imgW="152280" imgH="203040" progId="Equation.DSMT4">
                  <p:embed/>
                  <p:pic>
                    <p:nvPicPr>
                      <p:cNvPr id="0" name=""/>
                      <p:cNvPicPr>
                        <a:picLocks noGrp="1" noChangeAspect="1" noChangeArrowheads="1"/>
                      </p:cNvPicPr>
                      <p:nvPr/>
                    </p:nvPicPr>
                    <p:blipFill>
                      <a:blip r:embed="rId20"/>
                      <a:srcRect/>
                      <a:stretch>
                        <a:fillRect/>
                      </a:stretch>
                    </p:blipFill>
                    <p:spPr bwMode="auto">
                      <a:xfrm>
                        <a:off x="3855453" y="2016175"/>
                        <a:ext cx="307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833917830"/>
              </p:ext>
            </p:extLst>
          </p:nvPr>
        </p:nvGraphicFramePr>
        <p:xfrm>
          <a:off x="1529617" y="2492896"/>
          <a:ext cx="284162" cy="392113"/>
        </p:xfrm>
        <a:graphic>
          <a:graphicData uri="http://schemas.openxmlformats.org/presentationml/2006/ole">
            <mc:AlternateContent xmlns:mc="http://schemas.openxmlformats.org/markup-compatibility/2006">
              <mc:Choice xmlns:v="urn:schemas-microsoft-com:vml" Requires="v">
                <p:oleObj spid="_x0000_s465536" name="Equation" r:id="rId21" imgW="164880" imgH="228600" progId="Equation.DSMT4">
                  <p:embed/>
                </p:oleObj>
              </mc:Choice>
              <mc:Fallback>
                <p:oleObj name="Equation" r:id="rId21" imgW="16488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9617" y="2492896"/>
                        <a:ext cx="2841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4"/>
          <p:cNvGraphicFramePr>
            <a:graphicFrameLocks noGrp="1" noChangeAspect="1"/>
          </p:cNvGraphicFramePr>
          <p:nvPr>
            <p:extLst>
              <p:ext uri="{D42A27DB-BD31-4B8C-83A1-F6EECF244321}">
                <p14:modId xmlns:p14="http://schemas.microsoft.com/office/powerpoint/2010/main" val="3989792418"/>
              </p:ext>
            </p:extLst>
          </p:nvPr>
        </p:nvGraphicFramePr>
        <p:xfrm>
          <a:off x="3096628" y="2492425"/>
          <a:ext cx="487363" cy="411163"/>
        </p:xfrm>
        <a:graphic>
          <a:graphicData uri="http://schemas.openxmlformats.org/presentationml/2006/ole">
            <mc:AlternateContent xmlns:mc="http://schemas.openxmlformats.org/markup-compatibility/2006">
              <mc:Choice xmlns:v="urn:schemas-microsoft-com:vml" Requires="v">
                <p:oleObj spid="_x0000_s465537" name="Equation" r:id="rId23" imgW="241200" imgH="203040" progId="Equation.DSMT4">
                  <p:embed/>
                </p:oleObj>
              </mc:Choice>
              <mc:Fallback>
                <p:oleObj name="Equation" r:id="rId23" imgW="241200" imgH="203040" progId="Equation.DSMT4">
                  <p:embed/>
                  <p:pic>
                    <p:nvPicPr>
                      <p:cNvPr id="0" name=""/>
                      <p:cNvPicPr>
                        <a:picLocks noGrp="1" noChangeAspect="1" noChangeArrowheads="1"/>
                      </p:cNvPicPr>
                      <p:nvPr/>
                    </p:nvPicPr>
                    <p:blipFill>
                      <a:blip r:embed="rId24"/>
                      <a:srcRect/>
                      <a:stretch>
                        <a:fillRect/>
                      </a:stretch>
                    </p:blipFill>
                    <p:spPr bwMode="auto">
                      <a:xfrm>
                        <a:off x="3096628" y="2492425"/>
                        <a:ext cx="4873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Rectangle 46"/>
          <p:cNvSpPr/>
          <p:nvPr/>
        </p:nvSpPr>
        <p:spPr>
          <a:xfrm>
            <a:off x="107505" y="3329703"/>
            <a:ext cx="3379830" cy="313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p:cNvSpPr/>
          <p:nvPr/>
        </p:nvSpPr>
        <p:spPr>
          <a:xfrm>
            <a:off x="179512" y="3322152"/>
            <a:ext cx="3631729" cy="499624"/>
          </a:xfrm>
          <a:prstGeom prst="rect">
            <a:avLst/>
          </a:prstGeom>
        </p:spPr>
        <p:txBody>
          <a:bodyPr wrap="square">
            <a:spAutoFit/>
          </a:bodyPr>
          <a:lstStyle/>
          <a:p>
            <a:pPr>
              <a:lnSpc>
                <a:spcPct val="150000"/>
              </a:lnSpc>
            </a:pPr>
            <a:r>
              <a:rPr lang="zh-CN" altLang="en-US" sz="2000" dirty="0">
                <a:solidFill>
                  <a:srgbClr val="C00000"/>
                </a:solidFill>
                <a:latin typeface="微软雅黑" pitchFamily="34" charset="-122"/>
                <a:ea typeface="微软雅黑" pitchFamily="34" charset="-122"/>
                <a:cs typeface="Arial" pitchFamily="34" charset="0"/>
              </a:rPr>
              <a:t>已知     ，估计     ：</a:t>
            </a:r>
            <a:endParaRPr lang="en-US" altLang="zh-CN" sz="2000" dirty="0">
              <a:solidFill>
                <a:srgbClr val="C00000"/>
              </a:solidFill>
              <a:latin typeface="微软雅黑" pitchFamily="34" charset="-122"/>
              <a:ea typeface="微软雅黑" pitchFamily="34" charset="-122"/>
              <a:cs typeface="Arial" pitchFamily="34" charset="0"/>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521793170"/>
              </p:ext>
            </p:extLst>
          </p:nvPr>
        </p:nvGraphicFramePr>
        <p:xfrm>
          <a:off x="909858" y="3432860"/>
          <a:ext cx="288032" cy="370327"/>
        </p:xfrm>
        <a:graphic>
          <a:graphicData uri="http://schemas.openxmlformats.org/presentationml/2006/ole">
            <mc:AlternateContent xmlns:mc="http://schemas.openxmlformats.org/markup-compatibility/2006">
              <mc:Choice xmlns:v="urn:schemas-microsoft-com:vml" Requires="v">
                <p:oleObj spid="_x0000_s465538" name="Equation" r:id="rId25" imgW="177480" imgH="228600" progId="Equation.DSMT4">
                  <p:embed/>
                </p:oleObj>
              </mc:Choice>
              <mc:Fallback>
                <p:oleObj name="Equation" r:id="rId25" imgW="177480" imgH="228600" progId="Equation.DSMT4">
                  <p:embed/>
                  <p:pic>
                    <p:nvPicPr>
                      <p:cNvPr id="0" name=""/>
                      <p:cNvPicPr/>
                      <p:nvPr/>
                    </p:nvPicPr>
                    <p:blipFill>
                      <a:blip r:embed="rId26"/>
                      <a:stretch>
                        <a:fillRect/>
                      </a:stretch>
                    </p:blipFill>
                    <p:spPr>
                      <a:xfrm>
                        <a:off x="909858" y="3432860"/>
                        <a:ext cx="288032" cy="370327"/>
                      </a:xfrm>
                      <a:prstGeom prst="rect">
                        <a:avLst/>
                      </a:prstGeom>
                    </p:spPr>
                  </p:pic>
                </p:oleObj>
              </mc:Fallback>
            </mc:AlternateContent>
          </a:graphicData>
        </a:graphic>
      </p:graphicFrame>
      <p:sp>
        <p:nvSpPr>
          <p:cNvPr id="50" name="Rectangle 49"/>
          <p:cNvSpPr/>
          <p:nvPr/>
        </p:nvSpPr>
        <p:spPr>
          <a:xfrm>
            <a:off x="179512" y="3868599"/>
            <a:ext cx="3831498" cy="400110"/>
          </a:xfrm>
          <a:prstGeom prst="rect">
            <a:avLst/>
          </a:prstGeom>
        </p:spPr>
        <p:txBody>
          <a:bodyPr wrap="none">
            <a:spAutoFit/>
          </a:bodyPr>
          <a:lstStyle/>
          <a:p>
            <a:r>
              <a:rPr lang="zh-CN" altLang="en-US" sz="2000" dirty="0">
                <a:latin typeface="微软雅黑" pitchFamily="34" charset="-122"/>
                <a:ea typeface="微软雅黑" pitchFamily="34" charset="-122"/>
                <a:cs typeface="Arial" pitchFamily="34" charset="0"/>
              </a:rPr>
              <a:t>计算    由分量 </a:t>
            </a:r>
            <a:r>
              <a:rPr lang="en-US" altLang="zh-CN" sz="2000" i="1" dirty="0">
                <a:latin typeface="Times New Roman" pitchFamily="18" charset="0"/>
                <a:ea typeface="微软雅黑" pitchFamily="34" charset="-122"/>
                <a:cs typeface="Times New Roman" pitchFamily="18" charset="0"/>
              </a:rPr>
              <a:t>k </a:t>
            </a:r>
            <a:r>
              <a:rPr lang="zh-CN" altLang="en-US" sz="2000" dirty="0">
                <a:latin typeface="微软雅黑" pitchFamily="34" charset="-122"/>
                <a:ea typeface="微软雅黑" pitchFamily="34" charset="-122"/>
                <a:cs typeface="Arial" pitchFamily="34" charset="0"/>
              </a:rPr>
              <a:t>产生的概率      </a:t>
            </a:r>
          </a:p>
        </p:txBody>
      </p:sp>
      <p:graphicFrame>
        <p:nvGraphicFramePr>
          <p:cNvPr id="51" name="Object 50"/>
          <p:cNvGraphicFramePr>
            <a:graphicFrameLocks noChangeAspect="1"/>
          </p:cNvGraphicFramePr>
          <p:nvPr>
            <p:extLst>
              <p:ext uri="{D42A27DB-BD31-4B8C-83A1-F6EECF244321}">
                <p14:modId xmlns:p14="http://schemas.microsoft.com/office/powerpoint/2010/main" val="2071975094"/>
              </p:ext>
            </p:extLst>
          </p:nvPr>
        </p:nvGraphicFramePr>
        <p:xfrm>
          <a:off x="783933" y="3868599"/>
          <a:ext cx="261937" cy="392113"/>
        </p:xfrm>
        <a:graphic>
          <a:graphicData uri="http://schemas.openxmlformats.org/presentationml/2006/ole">
            <mc:AlternateContent xmlns:mc="http://schemas.openxmlformats.org/markup-compatibility/2006">
              <mc:Choice xmlns:v="urn:schemas-microsoft-com:vml" Requires="v">
                <p:oleObj spid="_x0000_s465539" name="Equation" r:id="rId27" imgW="152280" imgH="228600" progId="Equation.DSMT4">
                  <p:embed/>
                </p:oleObj>
              </mc:Choice>
              <mc:Fallback>
                <p:oleObj name="Equation" r:id="rId27" imgW="152280" imgH="2286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3933" y="3868599"/>
                        <a:ext cx="2619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569440399"/>
              </p:ext>
            </p:extLst>
          </p:nvPr>
        </p:nvGraphicFramePr>
        <p:xfrm>
          <a:off x="2017660" y="3394071"/>
          <a:ext cx="260350" cy="392112"/>
        </p:xfrm>
        <a:graphic>
          <a:graphicData uri="http://schemas.openxmlformats.org/presentationml/2006/ole">
            <mc:AlternateContent xmlns:mc="http://schemas.openxmlformats.org/markup-compatibility/2006">
              <mc:Choice xmlns:v="urn:schemas-microsoft-com:vml" Requires="v">
                <p:oleObj spid="_x0000_s465540" name="Equation" r:id="rId29" imgW="152280" imgH="228600" progId="Equation.DSMT4">
                  <p:embed/>
                </p:oleObj>
              </mc:Choice>
              <mc:Fallback>
                <p:oleObj name="Equation" r:id="rId29" imgW="152280" imgH="22860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17660" y="3394071"/>
                        <a:ext cx="2603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668569332"/>
              </p:ext>
            </p:extLst>
          </p:nvPr>
        </p:nvGraphicFramePr>
        <p:xfrm>
          <a:off x="251520" y="4660687"/>
          <a:ext cx="3122162" cy="1151756"/>
        </p:xfrm>
        <a:graphic>
          <a:graphicData uri="http://schemas.openxmlformats.org/presentationml/2006/ole">
            <mc:AlternateContent xmlns:mc="http://schemas.openxmlformats.org/markup-compatibility/2006">
              <mc:Choice xmlns:v="urn:schemas-microsoft-com:vml" Requires="v">
                <p:oleObj spid="_x0000_s465541" name="Equation" r:id="rId31" imgW="1752480" imgH="647640" progId="Equation.DSMT4">
                  <p:embed/>
                </p:oleObj>
              </mc:Choice>
              <mc:Fallback>
                <p:oleObj name="Equation" r:id="rId31" imgW="1752480" imgH="647640" progId="Equation.DSMT4">
                  <p:embed/>
                  <p:pic>
                    <p:nvPicPr>
                      <p:cNvPr id="0" name=""/>
                      <p:cNvPicPr>
                        <a:picLocks noChangeAspect="1" noChangeArrowheads="1"/>
                      </p:cNvPicPr>
                      <p:nvPr/>
                    </p:nvPicPr>
                    <p:blipFill>
                      <a:blip r:embed="rId32"/>
                      <a:srcRect/>
                      <a:stretch>
                        <a:fillRect/>
                      </a:stretch>
                    </p:blipFill>
                    <p:spPr bwMode="auto">
                      <a:xfrm>
                        <a:off x="251520" y="4660687"/>
                        <a:ext cx="3122162" cy="1151756"/>
                      </a:xfrm>
                      <a:prstGeom prst="rect">
                        <a:avLst/>
                      </a:prstGeom>
                      <a:noFill/>
                    </p:spPr>
                  </p:pic>
                </p:oleObj>
              </mc:Fallback>
            </mc:AlternateContent>
          </a:graphicData>
        </a:graphic>
      </p:graphicFrame>
    </p:spTree>
    <p:extLst>
      <p:ext uri="{BB962C8B-B14F-4D97-AF65-F5344CB8AC3E}">
        <p14:creationId xmlns:p14="http://schemas.microsoft.com/office/powerpoint/2010/main" val="2886305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6156175" y="4513280"/>
            <a:ext cx="2808311" cy="222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69"/>
          <p:cNvSpPr/>
          <p:nvPr/>
        </p:nvSpPr>
        <p:spPr>
          <a:xfrm>
            <a:off x="6156176" y="3709395"/>
            <a:ext cx="2808311" cy="715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Rectangle 68"/>
          <p:cNvSpPr/>
          <p:nvPr/>
        </p:nvSpPr>
        <p:spPr>
          <a:xfrm>
            <a:off x="6156177" y="2107780"/>
            <a:ext cx="2808311" cy="153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Rectangle 67"/>
          <p:cNvSpPr/>
          <p:nvPr/>
        </p:nvSpPr>
        <p:spPr>
          <a:xfrm>
            <a:off x="6156177" y="1340769"/>
            <a:ext cx="2808312" cy="70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 name="Table 45"/>
          <p:cNvGraphicFramePr>
            <a:graphicFrameLocks noGrp="1"/>
          </p:cNvGraphicFramePr>
          <p:nvPr>
            <p:extLst>
              <p:ext uri="{D42A27DB-BD31-4B8C-83A1-F6EECF244321}">
                <p14:modId xmlns:p14="http://schemas.microsoft.com/office/powerpoint/2010/main" val="726758955"/>
              </p:ext>
            </p:extLst>
          </p:nvPr>
        </p:nvGraphicFramePr>
        <p:xfrm>
          <a:off x="107504" y="1533994"/>
          <a:ext cx="5793008" cy="4703318"/>
        </p:xfrm>
        <a:graphic>
          <a:graphicData uri="http://schemas.openxmlformats.org/drawingml/2006/table">
            <a:tbl>
              <a:tblPr firstRow="1" firstCol="1" bandRow="1"/>
              <a:tblGrid>
                <a:gridCol w="5793008">
                  <a:extLst>
                    <a:ext uri="{9D8B030D-6E8A-4147-A177-3AD203B41FA5}">
                      <a16:colId xmlns:a16="http://schemas.microsoft.com/office/drawing/2014/main" val="20000"/>
                    </a:ext>
                  </a:extLst>
                </a:gridCol>
              </a:tblGrid>
              <a:tr h="314217">
                <a:tc>
                  <a:txBody>
                    <a:bodyPr/>
                    <a:lstStyle/>
                    <a:p>
                      <a:pPr algn="just">
                        <a:lnSpc>
                          <a:spcPct val="200000"/>
                        </a:lnSpc>
                        <a:spcAft>
                          <a:spcPts val="0"/>
                        </a:spcAft>
                      </a:pPr>
                      <a:r>
                        <a:rPr lang="en-US" sz="2000" b="1" kern="100" dirty="0">
                          <a:effectLst/>
                          <a:latin typeface="微软雅黑"/>
                          <a:ea typeface="宋体"/>
                          <a:cs typeface="Times New Roman"/>
                        </a:rPr>
                        <a:t>GMM</a:t>
                      </a:r>
                      <a:r>
                        <a:rPr lang="zh-CN" sz="2000" b="1" kern="100" dirty="0">
                          <a:effectLst/>
                          <a:latin typeface="Calibri"/>
                          <a:ea typeface="微软雅黑"/>
                          <a:cs typeface="Times New Roman"/>
                        </a:rPr>
                        <a:t>学习算法</a:t>
                      </a:r>
                      <a:endParaRPr lang="zh-CN" sz="11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2167">
                <a:tc>
                  <a:txBody>
                    <a:bodyPr/>
                    <a:lstStyle/>
                    <a:p>
                      <a:pPr marL="342900" lvl="0" indent="-342900" algn="just">
                        <a:lnSpc>
                          <a:spcPct val="200000"/>
                        </a:lnSpc>
                        <a:spcAft>
                          <a:spcPts val="0"/>
                        </a:spcAft>
                        <a:buFont typeface="Wingdings"/>
                        <a:buChar char=""/>
                        <a:tabLst>
                          <a:tab pos="457200" algn="l"/>
                        </a:tabLst>
                      </a:pPr>
                      <a:r>
                        <a:rPr lang="zh-CN" sz="2000" kern="100" dirty="0">
                          <a:effectLst/>
                          <a:latin typeface="Calibri"/>
                          <a:ea typeface="微软雅黑"/>
                          <a:cs typeface="Times New Roman"/>
                        </a:rPr>
                        <a:t>设置模型中高斯分量的个数</a:t>
                      </a:r>
                      <a:r>
                        <a:rPr lang="en-US" sz="2000" kern="100" dirty="0">
                          <a:effectLst/>
                          <a:latin typeface="Calibri"/>
                          <a:ea typeface="微软雅黑"/>
                          <a:cs typeface="Times New Roman"/>
                        </a:rPr>
                        <a:t>  </a:t>
                      </a:r>
                      <a:r>
                        <a:rPr lang="zh-CN" sz="2000" kern="100" dirty="0">
                          <a:effectLst/>
                          <a:latin typeface="Calibri"/>
                          <a:ea typeface="微软雅黑"/>
                          <a:cs typeface="Times New Roman"/>
                        </a:rPr>
                        <a:t>，随机初始参数 ，设置收敛精度</a:t>
                      </a:r>
                      <a:r>
                        <a:rPr lang="en-US" sz="2000" kern="100" dirty="0">
                          <a:effectLst/>
                          <a:latin typeface="Calibri"/>
                          <a:ea typeface="微软雅黑"/>
                          <a:cs typeface="Times New Roman"/>
                        </a:rPr>
                        <a:t>  </a:t>
                      </a:r>
                      <a:r>
                        <a:rPr lang="zh-CN" sz="2000" kern="100" dirty="0">
                          <a:effectLst/>
                          <a:latin typeface="Calibri"/>
                          <a:ea typeface="微软雅黑"/>
                          <a:cs typeface="Times New Roman"/>
                        </a:rPr>
                        <a:t>；</a:t>
                      </a:r>
                      <a:endParaRPr lang="zh-CN" sz="1100" kern="100" dirty="0">
                        <a:effectLst/>
                        <a:latin typeface="Calibri"/>
                        <a:ea typeface="宋体"/>
                        <a:cs typeface="Times New Roman"/>
                      </a:endParaRPr>
                    </a:p>
                    <a:p>
                      <a:pPr marL="342900" lvl="0" indent="-342900" algn="just">
                        <a:lnSpc>
                          <a:spcPct val="200000"/>
                        </a:lnSpc>
                        <a:spcAft>
                          <a:spcPts val="0"/>
                        </a:spcAft>
                        <a:buFont typeface="Wingdings"/>
                        <a:buChar char=""/>
                        <a:tabLst>
                          <a:tab pos="457200" algn="l"/>
                        </a:tabLst>
                      </a:pPr>
                      <a:r>
                        <a:rPr lang="zh-CN" sz="2000" kern="100" dirty="0">
                          <a:effectLst/>
                          <a:latin typeface="Calibri"/>
                          <a:ea typeface="微软雅黑"/>
                          <a:cs typeface="Times New Roman"/>
                        </a:rPr>
                        <a:t>循环：  </a:t>
                      </a:r>
                      <a:endParaRPr lang="zh-CN" sz="1100" kern="100" dirty="0">
                        <a:effectLst/>
                        <a:latin typeface="Calibri"/>
                        <a:ea typeface="宋体"/>
                        <a:cs typeface="Times New Roman"/>
                      </a:endParaRPr>
                    </a:p>
                    <a:p>
                      <a:pPr marL="742950" lvl="1" indent="-285750" algn="just">
                        <a:lnSpc>
                          <a:spcPct val="200000"/>
                        </a:lnSpc>
                        <a:spcAft>
                          <a:spcPts val="0"/>
                        </a:spcAft>
                        <a:buFont typeface="Wingdings"/>
                        <a:buChar char=""/>
                        <a:tabLst>
                          <a:tab pos="914400" algn="l"/>
                        </a:tabLst>
                      </a:pPr>
                      <a:r>
                        <a:rPr lang="zh-CN" sz="2000" kern="100" dirty="0">
                          <a:effectLst/>
                          <a:latin typeface="Calibri"/>
                          <a:ea typeface="微软雅黑"/>
                          <a:cs typeface="Times New Roman"/>
                        </a:rPr>
                        <a:t>计算训练样本由</a:t>
                      </a:r>
                      <a:r>
                        <a:rPr lang="zh-CN" altLang="en-US" sz="2000" kern="100" dirty="0">
                          <a:effectLst/>
                          <a:latin typeface="Calibri"/>
                          <a:ea typeface="微软雅黑"/>
                          <a:cs typeface="Times New Roman"/>
                        </a:rPr>
                        <a:t>各</a:t>
                      </a:r>
                      <a:r>
                        <a:rPr lang="zh-CN" sz="2000" kern="100" dirty="0">
                          <a:effectLst/>
                          <a:latin typeface="Calibri"/>
                          <a:ea typeface="微软雅黑"/>
                          <a:cs typeface="Times New Roman"/>
                        </a:rPr>
                        <a:t>分量产生的概率</a:t>
                      </a:r>
                      <a:r>
                        <a:rPr lang="en-US" altLang="zh-CN" sz="2000" kern="100" dirty="0">
                          <a:effectLst/>
                          <a:latin typeface="Calibri"/>
                          <a:ea typeface="微软雅黑"/>
                          <a:cs typeface="Times New Roman"/>
                        </a:rPr>
                        <a:t>         </a:t>
                      </a:r>
                      <a:r>
                        <a:rPr lang="en-US" sz="2000" kern="100" dirty="0">
                          <a:effectLst/>
                          <a:latin typeface="Calibri"/>
                          <a:ea typeface="微软雅黑"/>
                          <a:cs typeface="Times New Roman"/>
                        </a:rPr>
                        <a:t>      </a:t>
                      </a:r>
                      <a:r>
                        <a:rPr lang="zh-CN" sz="2000" kern="100" dirty="0">
                          <a:effectLst/>
                          <a:latin typeface="Calibri"/>
                          <a:ea typeface="微软雅黑"/>
                          <a:cs typeface="Times New Roman"/>
                        </a:rPr>
                        <a:t>；</a:t>
                      </a:r>
                      <a:endParaRPr lang="zh-CN" sz="1100" kern="100" dirty="0">
                        <a:effectLst/>
                        <a:latin typeface="Calibri"/>
                        <a:ea typeface="宋体"/>
                        <a:cs typeface="Times New Roman"/>
                      </a:endParaRPr>
                    </a:p>
                    <a:p>
                      <a:pPr marL="742950" lvl="1" indent="-285750" algn="just">
                        <a:lnSpc>
                          <a:spcPct val="200000"/>
                        </a:lnSpc>
                        <a:spcAft>
                          <a:spcPts val="0"/>
                        </a:spcAft>
                        <a:buFont typeface="Wingdings"/>
                        <a:buChar char=""/>
                        <a:tabLst>
                          <a:tab pos="914400" algn="l"/>
                        </a:tabLst>
                      </a:pPr>
                      <a:r>
                        <a:rPr lang="zh-CN" sz="2000" kern="100" dirty="0">
                          <a:effectLst/>
                          <a:latin typeface="Calibri"/>
                          <a:ea typeface="微软雅黑"/>
                          <a:cs typeface="Times New Roman"/>
                        </a:rPr>
                        <a:t>重新估计参数</a:t>
                      </a:r>
                      <a:r>
                        <a:rPr lang="en-US" sz="2000" kern="100" dirty="0">
                          <a:effectLst/>
                          <a:latin typeface="Calibri"/>
                          <a:ea typeface="微软雅黑"/>
                          <a:cs typeface="Times New Roman"/>
                        </a:rPr>
                        <a:t>    </a:t>
                      </a:r>
                      <a:r>
                        <a:rPr lang="zh-CN" sz="2000" kern="100" dirty="0">
                          <a:effectLst/>
                          <a:latin typeface="Calibri"/>
                          <a:ea typeface="微软雅黑"/>
                          <a:cs typeface="Times New Roman"/>
                        </a:rPr>
                        <a:t>；</a:t>
                      </a:r>
                      <a:endParaRPr lang="zh-CN" sz="1100" kern="100" dirty="0">
                        <a:effectLst/>
                        <a:latin typeface="Calibri"/>
                        <a:ea typeface="宋体"/>
                        <a:cs typeface="Times New Roman"/>
                      </a:endParaRPr>
                    </a:p>
                    <a:p>
                      <a:pPr marL="742950" lvl="1" indent="-285750" algn="just">
                        <a:lnSpc>
                          <a:spcPct val="200000"/>
                        </a:lnSpc>
                        <a:spcAft>
                          <a:spcPts val="0"/>
                        </a:spcAft>
                        <a:buFont typeface="Wingdings"/>
                        <a:buChar char=""/>
                        <a:tabLst>
                          <a:tab pos="914400" algn="l"/>
                        </a:tabLst>
                      </a:pPr>
                      <a:r>
                        <a:rPr lang="zh-CN" sz="2000" kern="100" dirty="0">
                          <a:effectLst/>
                          <a:latin typeface="Calibri"/>
                          <a:ea typeface="微软雅黑"/>
                          <a:cs typeface="Times New Roman"/>
                        </a:rPr>
                        <a:t>计算似然函数值</a:t>
                      </a:r>
                      <a:r>
                        <a:rPr lang="en-US" altLang="zh-CN" sz="2000" kern="100" dirty="0">
                          <a:effectLst/>
                          <a:latin typeface="Calibri"/>
                          <a:ea typeface="微软雅黑"/>
                          <a:cs typeface="Times New Roman"/>
                        </a:rPr>
                        <a:t>  </a:t>
                      </a:r>
                      <a:r>
                        <a:rPr lang="en-US" sz="1100" kern="100" dirty="0">
                          <a:effectLst/>
                          <a:latin typeface="微软雅黑"/>
                          <a:ea typeface="宋体"/>
                          <a:cs typeface="Times New Roman"/>
                        </a:rPr>
                        <a:t>                                         </a:t>
                      </a:r>
                      <a:r>
                        <a:rPr lang="zh-CN" sz="2000" kern="100" dirty="0">
                          <a:effectLst/>
                          <a:latin typeface="Calibri"/>
                          <a:ea typeface="微软雅黑"/>
                          <a:cs typeface="Times New Roman"/>
                        </a:rPr>
                        <a:t>；</a:t>
                      </a:r>
                      <a:endParaRPr lang="zh-CN" sz="1100" kern="100" dirty="0">
                        <a:effectLst/>
                        <a:latin typeface="Calibri"/>
                        <a:ea typeface="宋体"/>
                        <a:cs typeface="Times New Roman"/>
                      </a:endParaRPr>
                    </a:p>
                    <a:p>
                      <a:pPr marL="342900" lvl="0" indent="-342900" algn="just">
                        <a:lnSpc>
                          <a:spcPct val="200000"/>
                        </a:lnSpc>
                        <a:spcAft>
                          <a:spcPts val="0"/>
                        </a:spcAft>
                        <a:buFont typeface="Wingdings"/>
                        <a:buChar char=""/>
                        <a:tabLst>
                          <a:tab pos="457200" algn="l"/>
                        </a:tabLst>
                      </a:pPr>
                      <a:r>
                        <a:rPr lang="zh-CN" sz="2000" kern="100" dirty="0">
                          <a:effectLst/>
                          <a:latin typeface="Calibri"/>
                          <a:ea typeface="微软雅黑"/>
                          <a:cs typeface="Times New Roman"/>
                        </a:rPr>
                        <a:t>直到满足收敛条件：</a:t>
                      </a:r>
                      <a:r>
                        <a:rPr lang="en-US" sz="2000" kern="100" dirty="0">
                          <a:effectLst/>
                          <a:latin typeface="Calibri"/>
                          <a:ea typeface="微软雅黑"/>
                          <a:cs typeface="Times New Roman"/>
                        </a:rPr>
                        <a:t>    </a:t>
                      </a:r>
                      <a:endParaRPr lang="zh-CN" sz="11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9469" name="Rectangle 1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474" name="Rectangle 1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035233769"/>
              </p:ext>
            </p:extLst>
          </p:nvPr>
        </p:nvGraphicFramePr>
        <p:xfrm>
          <a:off x="3545274" y="2384200"/>
          <a:ext cx="270522" cy="258760"/>
        </p:xfrm>
        <a:graphic>
          <a:graphicData uri="http://schemas.openxmlformats.org/presentationml/2006/ole">
            <mc:AlternateContent xmlns:mc="http://schemas.openxmlformats.org/markup-compatibility/2006">
              <mc:Choice xmlns:v="urn:schemas-microsoft-com:vml" Requires="v">
                <p:oleObj spid="_x0000_s466521" name="Equation" r:id="rId3" imgW="152268" imgH="152268" progId="Equation.DSMT4">
                  <p:embed/>
                </p:oleObj>
              </mc:Choice>
              <mc:Fallback>
                <p:oleObj name="Equation" r:id="rId3" imgW="152268" imgH="15226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274" y="2384200"/>
                        <a:ext cx="270522" cy="258760"/>
                      </a:xfrm>
                      <a:prstGeom prst="rect">
                        <a:avLst/>
                      </a:prstGeom>
                      <a:noFill/>
                    </p:spPr>
                  </p:pic>
                </p:oleObj>
              </mc:Fallback>
            </mc:AlternateContent>
          </a:graphicData>
        </a:graphic>
      </p:graphicFrame>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1892342064"/>
              </p:ext>
            </p:extLst>
          </p:nvPr>
        </p:nvGraphicFramePr>
        <p:xfrm>
          <a:off x="5471396" y="2355625"/>
          <a:ext cx="214368" cy="315910"/>
        </p:xfrm>
        <a:graphic>
          <a:graphicData uri="http://schemas.openxmlformats.org/presentationml/2006/ole">
            <mc:AlternateContent xmlns:mc="http://schemas.openxmlformats.org/markup-compatibility/2006">
              <mc:Choice xmlns:v="urn:schemas-microsoft-com:vml" Requires="v">
                <p:oleObj spid="_x0000_s466522" name="Equation" r:id="rId5" imgW="114151" imgH="164885" progId="Equation.DSMT4">
                  <p:embed/>
                </p:oleObj>
              </mc:Choice>
              <mc:Fallback>
                <p:oleObj name="Equation" r:id="rId5" imgW="114151" imgH="16488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1396" y="2355625"/>
                        <a:ext cx="214368" cy="315910"/>
                      </a:xfrm>
                      <a:prstGeom prst="rect">
                        <a:avLst/>
                      </a:prstGeom>
                      <a:noFill/>
                    </p:spPr>
                  </p:pic>
                </p:oleObj>
              </mc:Fallback>
            </mc:AlternateContent>
          </a:graphicData>
        </a:graphic>
      </p:graphicFrame>
      <p:sp>
        <p:nvSpPr>
          <p:cNvPr id="1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Object 14"/>
          <p:cNvGraphicFramePr>
            <a:graphicFrameLocks noChangeAspect="1"/>
          </p:cNvGraphicFramePr>
          <p:nvPr>
            <p:extLst>
              <p:ext uri="{D42A27DB-BD31-4B8C-83A1-F6EECF244321}">
                <p14:modId xmlns:p14="http://schemas.microsoft.com/office/powerpoint/2010/main" val="2188101943"/>
              </p:ext>
            </p:extLst>
          </p:nvPr>
        </p:nvGraphicFramePr>
        <p:xfrm>
          <a:off x="2051840" y="3011833"/>
          <a:ext cx="209550" cy="257175"/>
        </p:xfrm>
        <a:graphic>
          <a:graphicData uri="http://schemas.openxmlformats.org/presentationml/2006/ole">
            <mc:AlternateContent xmlns:mc="http://schemas.openxmlformats.org/markup-compatibility/2006">
              <mc:Choice xmlns:v="urn:schemas-microsoft-com:vml" Requires="v">
                <p:oleObj spid="_x0000_s466523" name="Equation" r:id="rId7" imgW="126835" imgH="152202" progId="Equation.DSMT4">
                  <p:embed/>
                </p:oleObj>
              </mc:Choice>
              <mc:Fallback>
                <p:oleObj name="Equation" r:id="rId7" imgW="126835" imgH="152202"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840" y="3011833"/>
                        <a:ext cx="2095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Object 19"/>
          <p:cNvGraphicFramePr>
            <a:graphicFrameLocks noChangeAspect="1"/>
          </p:cNvGraphicFramePr>
          <p:nvPr>
            <p:extLst>
              <p:ext uri="{D42A27DB-BD31-4B8C-83A1-F6EECF244321}">
                <p14:modId xmlns:p14="http://schemas.microsoft.com/office/powerpoint/2010/main" val="3002828234"/>
              </p:ext>
            </p:extLst>
          </p:nvPr>
        </p:nvGraphicFramePr>
        <p:xfrm>
          <a:off x="1271041" y="3478210"/>
          <a:ext cx="1028686" cy="360040"/>
        </p:xfrm>
        <a:graphic>
          <a:graphicData uri="http://schemas.openxmlformats.org/presentationml/2006/ole">
            <mc:AlternateContent xmlns:mc="http://schemas.openxmlformats.org/markup-compatibility/2006">
              <mc:Choice xmlns:v="urn:schemas-microsoft-com:vml" Requires="v">
                <p:oleObj spid="_x0000_s466524" name="Equation" r:id="rId9" imgW="482391" imgH="165028" progId="Equation.DSMT4">
                  <p:embed/>
                </p:oleObj>
              </mc:Choice>
              <mc:Fallback>
                <p:oleObj name="Equation" r:id="rId9" imgW="482391" imgH="165028"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041" y="3478210"/>
                        <a:ext cx="1028686" cy="360040"/>
                      </a:xfrm>
                      <a:prstGeom prst="rect">
                        <a:avLst/>
                      </a:prstGeom>
                      <a:noFill/>
                    </p:spPr>
                  </p:pic>
                </p:oleObj>
              </mc:Fallback>
            </mc:AlternateContent>
          </a:graphicData>
        </a:graphic>
      </p:graphicFrame>
      <p:sp>
        <p:nvSpPr>
          <p:cNvPr id="2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Object 25"/>
          <p:cNvGraphicFramePr>
            <a:graphicFrameLocks noChangeAspect="1"/>
          </p:cNvGraphicFramePr>
          <p:nvPr>
            <p:extLst>
              <p:ext uri="{D42A27DB-BD31-4B8C-83A1-F6EECF244321}">
                <p14:modId xmlns:p14="http://schemas.microsoft.com/office/powerpoint/2010/main" val="1417750965"/>
              </p:ext>
            </p:extLst>
          </p:nvPr>
        </p:nvGraphicFramePr>
        <p:xfrm>
          <a:off x="4714484" y="4107929"/>
          <a:ext cx="1136708" cy="401191"/>
        </p:xfrm>
        <a:graphic>
          <a:graphicData uri="http://schemas.openxmlformats.org/presentationml/2006/ole">
            <mc:AlternateContent xmlns:mc="http://schemas.openxmlformats.org/markup-compatibility/2006">
              <mc:Choice xmlns:v="urn:schemas-microsoft-com:vml" Requires="v">
                <p:oleObj spid="_x0000_s466525" name="Equation" r:id="rId11" imgW="558800" imgH="190500" progId="Equation.DSMT4">
                  <p:embed/>
                </p:oleObj>
              </mc:Choice>
              <mc:Fallback>
                <p:oleObj name="Equation" r:id="rId11" imgW="558800" imgH="1905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4484" y="4107929"/>
                        <a:ext cx="1136708" cy="401191"/>
                      </a:xfrm>
                      <a:prstGeom prst="rect">
                        <a:avLst/>
                      </a:prstGeom>
                      <a:noFill/>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949536902"/>
              </p:ext>
            </p:extLst>
          </p:nvPr>
        </p:nvGraphicFramePr>
        <p:xfrm>
          <a:off x="2514143" y="4797152"/>
          <a:ext cx="213343" cy="314400"/>
        </p:xfrm>
        <a:graphic>
          <a:graphicData uri="http://schemas.openxmlformats.org/presentationml/2006/ole">
            <mc:AlternateContent xmlns:mc="http://schemas.openxmlformats.org/markup-compatibility/2006">
              <mc:Choice xmlns:v="urn:schemas-microsoft-com:vml" Requires="v">
                <p:oleObj spid="_x0000_s466526" name="Equation" r:id="rId13" imgW="114151" imgH="164885" progId="Equation.DSMT4">
                  <p:embed/>
                </p:oleObj>
              </mc:Choice>
              <mc:Fallback>
                <p:oleObj name="Equation" r:id="rId13" imgW="114151" imgH="164885"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143" y="4797152"/>
                        <a:ext cx="213343" cy="314400"/>
                      </a:xfrm>
                      <a:prstGeom prst="rect">
                        <a:avLst/>
                      </a:prstGeom>
                      <a:noFill/>
                    </p:spPr>
                  </p:pic>
                </p:oleObj>
              </mc:Fallback>
            </mc:AlternateContent>
          </a:graphicData>
        </a:graphic>
      </p:graphicFrame>
      <p:sp>
        <p:nvSpPr>
          <p:cNvPr id="3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Object 33"/>
          <p:cNvGraphicFramePr>
            <a:graphicFrameLocks noChangeAspect="1"/>
          </p:cNvGraphicFramePr>
          <p:nvPr>
            <p:extLst>
              <p:ext uri="{D42A27DB-BD31-4B8C-83A1-F6EECF244321}">
                <p14:modId xmlns:p14="http://schemas.microsoft.com/office/powerpoint/2010/main" val="3530377541"/>
              </p:ext>
            </p:extLst>
          </p:nvPr>
        </p:nvGraphicFramePr>
        <p:xfrm>
          <a:off x="2727486" y="5192583"/>
          <a:ext cx="1844514" cy="776046"/>
        </p:xfrm>
        <a:graphic>
          <a:graphicData uri="http://schemas.openxmlformats.org/presentationml/2006/ole">
            <mc:AlternateContent xmlns:mc="http://schemas.openxmlformats.org/markup-compatibility/2006">
              <mc:Choice xmlns:v="urn:schemas-microsoft-com:vml" Requires="v">
                <p:oleObj spid="_x0000_s466527" name="Equation" r:id="rId14" imgW="1066337" imgH="444307" progId="Equation.DSMT4">
                  <p:embed/>
                </p:oleObj>
              </mc:Choice>
              <mc:Fallback>
                <p:oleObj name="Equation" r:id="rId14" imgW="1066337" imgH="444307"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7486" y="5192583"/>
                        <a:ext cx="1844514" cy="776046"/>
                      </a:xfrm>
                      <a:prstGeom prst="rect">
                        <a:avLst/>
                      </a:prstGeom>
                      <a:noFill/>
                    </p:spPr>
                  </p:pic>
                </p:oleObj>
              </mc:Fallback>
            </mc:AlternateContent>
          </a:graphicData>
        </a:graphic>
      </p:graphicFrame>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Object 35"/>
          <p:cNvGraphicFramePr>
            <a:graphicFrameLocks noChangeAspect="1"/>
          </p:cNvGraphicFramePr>
          <p:nvPr>
            <p:extLst>
              <p:ext uri="{D42A27DB-BD31-4B8C-83A1-F6EECF244321}">
                <p14:modId xmlns:p14="http://schemas.microsoft.com/office/powerpoint/2010/main" val="1722113549"/>
              </p:ext>
            </p:extLst>
          </p:nvPr>
        </p:nvGraphicFramePr>
        <p:xfrm>
          <a:off x="2782841" y="5877272"/>
          <a:ext cx="2077192" cy="428840"/>
        </p:xfrm>
        <a:graphic>
          <a:graphicData uri="http://schemas.openxmlformats.org/presentationml/2006/ole">
            <mc:AlternateContent xmlns:mc="http://schemas.openxmlformats.org/markup-compatibility/2006">
              <mc:Choice xmlns:v="urn:schemas-microsoft-com:vml" Requires="v">
                <p:oleObj spid="_x0000_s466528" name="Equation" r:id="rId16" imgW="1053643" imgH="215806" progId="Equation.DSMT4">
                  <p:embed/>
                </p:oleObj>
              </mc:Choice>
              <mc:Fallback>
                <p:oleObj name="Equation" r:id="rId16" imgW="1053643" imgH="215806"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2841" y="5877272"/>
                        <a:ext cx="2077192" cy="428840"/>
                      </a:xfrm>
                      <a:prstGeom prst="rect">
                        <a:avLst/>
                      </a:prstGeom>
                      <a:noFill/>
                    </p:spPr>
                  </p:pic>
                </p:oleObj>
              </mc:Fallback>
            </mc:AlternateContent>
          </a:graphicData>
        </a:graphic>
      </p:graphicFrame>
      <p:sp>
        <p:nvSpPr>
          <p:cNvPr id="48" name="Rectangle 47"/>
          <p:cNvSpPr/>
          <p:nvPr/>
        </p:nvSpPr>
        <p:spPr>
          <a:xfrm>
            <a:off x="6156177" y="1340768"/>
            <a:ext cx="2808312" cy="707886"/>
          </a:xfrm>
          <a:prstGeom prst="rect">
            <a:avLst/>
          </a:prstGeom>
        </p:spPr>
        <p:txBody>
          <a:bodyPr wrap="square">
            <a:spAutoFit/>
          </a:bodyPr>
          <a:lstStyle/>
          <a:p>
            <a:r>
              <a:rPr lang="en-US" altLang="zh-CN" sz="2000" i="1" dirty="0">
                <a:solidFill>
                  <a:srgbClr val="C00000"/>
                </a:solidFill>
                <a:latin typeface="Times New Roman" pitchFamily="18" charset="0"/>
                <a:ea typeface="微软雅黑" pitchFamily="34" charset="-122"/>
                <a:cs typeface="Times New Roman" pitchFamily="18" charset="0"/>
              </a:rPr>
              <a:t>K </a:t>
            </a:r>
            <a:r>
              <a:rPr lang="zh-CN" altLang="en-US" sz="2000" dirty="0">
                <a:solidFill>
                  <a:srgbClr val="C00000"/>
                </a:solidFill>
                <a:latin typeface="微软雅黑" pitchFamily="34" charset="-122"/>
                <a:ea typeface="微软雅黑" pitchFamily="34" charset="-122"/>
                <a:cs typeface="Arial" pitchFamily="34" charset="0"/>
              </a:rPr>
              <a:t>的选择：</a:t>
            </a:r>
            <a:r>
              <a:rPr lang="zh-CN" altLang="en-US" sz="2000" dirty="0">
                <a:latin typeface="微软雅黑" pitchFamily="34" charset="-122"/>
                <a:ea typeface="微软雅黑" pitchFamily="34" charset="-122"/>
                <a:cs typeface="Arial" pitchFamily="34" charset="0"/>
              </a:rPr>
              <a:t>越大拟合能力越强，结构风险越大</a:t>
            </a:r>
          </a:p>
        </p:txBody>
      </p:sp>
      <p:sp>
        <p:nvSpPr>
          <p:cNvPr id="55" name="Rectangle 54"/>
          <p:cNvSpPr/>
          <p:nvPr/>
        </p:nvSpPr>
        <p:spPr>
          <a:xfrm>
            <a:off x="6156176" y="2132856"/>
            <a:ext cx="2808312" cy="1631216"/>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cs typeface="Arial" pitchFamily="34" charset="0"/>
              </a:rPr>
              <a:t>参数初始化：</a:t>
            </a:r>
            <a:endParaRPr lang="en-US" altLang="zh-CN" sz="2000" dirty="0">
              <a:solidFill>
                <a:srgbClr val="C00000"/>
              </a:solidFill>
              <a:latin typeface="微软雅黑" pitchFamily="34" charset="-122"/>
              <a:ea typeface="微软雅黑" pitchFamily="34" charset="-122"/>
              <a:cs typeface="Arial" pitchFamily="34" charset="0"/>
            </a:endParaRPr>
          </a:p>
          <a:p>
            <a:endParaRPr lang="en-US" altLang="zh-CN" sz="2000" dirty="0">
              <a:solidFill>
                <a:srgbClr val="C00000"/>
              </a:solidFill>
              <a:latin typeface="微软雅黑" pitchFamily="34" charset="-122"/>
              <a:ea typeface="微软雅黑" pitchFamily="34" charset="-122"/>
              <a:cs typeface="Arial" pitchFamily="34" charset="0"/>
            </a:endParaRPr>
          </a:p>
          <a:p>
            <a:endParaRPr lang="en-US" altLang="zh-CN" sz="2000" dirty="0">
              <a:solidFill>
                <a:srgbClr val="C00000"/>
              </a:solidFill>
              <a:latin typeface="微软雅黑" pitchFamily="34" charset="-122"/>
              <a:ea typeface="微软雅黑" pitchFamily="34" charset="-122"/>
              <a:cs typeface="Arial" pitchFamily="34" charset="0"/>
            </a:endParaRPr>
          </a:p>
          <a:p>
            <a:endParaRPr lang="en-US" altLang="zh-CN" sz="2000" dirty="0">
              <a:solidFill>
                <a:srgbClr val="C00000"/>
              </a:solidFill>
              <a:latin typeface="微软雅黑" pitchFamily="34" charset="-122"/>
              <a:ea typeface="微软雅黑" pitchFamily="34" charset="-122"/>
              <a:cs typeface="Arial" pitchFamily="34" charset="0"/>
            </a:endParaRPr>
          </a:p>
          <a:p>
            <a:endParaRPr lang="en-US" altLang="zh-CN" sz="2000" dirty="0">
              <a:solidFill>
                <a:srgbClr val="C00000"/>
              </a:solidFill>
              <a:latin typeface="微软雅黑" pitchFamily="34" charset="-122"/>
              <a:ea typeface="微软雅黑" pitchFamily="34" charset="-122"/>
              <a:cs typeface="Arial" pitchFamily="34" charset="0"/>
            </a:endParaRPr>
          </a:p>
        </p:txBody>
      </p:sp>
      <p:sp>
        <p:nvSpPr>
          <p:cNvPr id="57" name="Rectangle 56"/>
          <p:cNvSpPr/>
          <p:nvPr/>
        </p:nvSpPr>
        <p:spPr>
          <a:xfrm>
            <a:off x="467544" y="480986"/>
            <a:ext cx="1584176" cy="400110"/>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rPr>
              <a:t>参数估计：</a:t>
            </a:r>
          </a:p>
        </p:txBody>
      </p:sp>
      <p:sp>
        <p:nvSpPr>
          <p:cNvPr id="58" name="Rectangle 3"/>
          <p:cNvSpPr txBox="1">
            <a:spLocks noChangeArrowheads="1"/>
          </p:cNvSpPr>
          <p:nvPr/>
        </p:nvSpPr>
        <p:spPr>
          <a:xfrm>
            <a:off x="1979713" y="449048"/>
            <a:ext cx="6552728" cy="96372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1</a:t>
            </a:r>
            <a:r>
              <a:rPr lang="zh-CN" altLang="en-US" sz="2000" dirty="0">
                <a:latin typeface="微软雅黑" pitchFamily="34" charset="-122"/>
                <a:ea typeface="微软雅黑" pitchFamily="34" charset="-122"/>
                <a:cs typeface="Arial" pitchFamily="34" charset="0"/>
              </a:rPr>
              <a:t>）样本      是由哪个分量产生的，记为</a:t>
            </a:r>
            <a:endParaRPr lang="en-US" altLang="zh-CN" sz="2000" dirty="0">
              <a:latin typeface="微软雅黑" pitchFamily="34" charset="-122"/>
              <a:ea typeface="微软雅黑" pitchFamily="34" charset="-122"/>
              <a:cs typeface="Arial" pitchFamily="34" charset="0"/>
            </a:endParaRPr>
          </a:p>
          <a:p>
            <a:pPr marL="0" indent="0">
              <a:lnSpc>
                <a:spcPct val="120000"/>
              </a:lnSpc>
              <a:buFont typeface="Arial" pitchFamily="34" charset="0"/>
              <a:buNone/>
            </a:pPr>
            <a:r>
              <a:rPr lang="en-US" altLang="zh-CN" sz="2000" dirty="0">
                <a:latin typeface="微软雅黑" pitchFamily="34" charset="-122"/>
                <a:ea typeface="微软雅黑" pitchFamily="34" charset="-122"/>
                <a:cs typeface="Arial" pitchFamily="34" charset="0"/>
              </a:rPr>
              <a:t>2</a:t>
            </a:r>
            <a:r>
              <a:rPr lang="zh-CN" altLang="en-US" sz="2000" dirty="0">
                <a:latin typeface="微软雅黑" pitchFamily="34" charset="-122"/>
                <a:ea typeface="微软雅黑" pitchFamily="34" charset="-122"/>
                <a:cs typeface="Arial" pitchFamily="34" charset="0"/>
              </a:rPr>
              <a:t>）高斯分量的先验概率及参数</a:t>
            </a:r>
          </a:p>
        </p:txBody>
      </p:sp>
      <p:graphicFrame>
        <p:nvGraphicFramePr>
          <p:cNvPr id="59" name="Object 58"/>
          <p:cNvGraphicFramePr>
            <a:graphicFrameLocks noGrp="1" noChangeAspect="1"/>
          </p:cNvGraphicFramePr>
          <p:nvPr>
            <p:extLst>
              <p:ext uri="{D42A27DB-BD31-4B8C-83A1-F6EECF244321}">
                <p14:modId xmlns:p14="http://schemas.microsoft.com/office/powerpoint/2010/main" val="663064478"/>
              </p:ext>
            </p:extLst>
          </p:nvPr>
        </p:nvGraphicFramePr>
        <p:xfrm>
          <a:off x="3059832" y="435165"/>
          <a:ext cx="313694" cy="468522"/>
        </p:xfrm>
        <a:graphic>
          <a:graphicData uri="http://schemas.openxmlformats.org/presentationml/2006/ole">
            <mc:AlternateContent xmlns:mc="http://schemas.openxmlformats.org/markup-compatibility/2006">
              <mc:Choice xmlns:v="urn:schemas-microsoft-com:vml" Requires="v">
                <p:oleObj spid="_x0000_s466529" name="Equation" r:id="rId18" imgW="152280" imgH="228600" progId="Equation.DSMT4">
                  <p:embed/>
                </p:oleObj>
              </mc:Choice>
              <mc:Fallback>
                <p:oleObj name="Equation" r:id="rId18" imgW="152280" imgH="228600" progId="Equation.DSMT4">
                  <p:embed/>
                  <p:pic>
                    <p:nvPicPr>
                      <p:cNvPr id="0" name=""/>
                      <p:cNvPicPr>
                        <a:picLocks noGrp="1" noChangeAspect="1" noChangeArrowheads="1"/>
                      </p:cNvPicPr>
                      <p:nvPr/>
                    </p:nvPicPr>
                    <p:blipFill>
                      <a:blip r:embed="rId19"/>
                      <a:srcRect/>
                      <a:stretch>
                        <a:fillRect/>
                      </a:stretch>
                    </p:blipFill>
                    <p:spPr bwMode="auto">
                      <a:xfrm>
                        <a:off x="3059832" y="435165"/>
                        <a:ext cx="313694" cy="468522"/>
                      </a:xfrm>
                      <a:prstGeom prst="rect">
                        <a:avLst/>
                      </a:prstGeom>
                      <a:noFill/>
                      <a:ln>
                        <a:noFill/>
                      </a:ln>
                    </p:spPr>
                  </p:pic>
                </p:oleObj>
              </mc:Fallback>
            </mc:AlternateContent>
          </a:graphicData>
        </a:graphic>
      </p:graphicFrame>
      <p:graphicFrame>
        <p:nvGraphicFramePr>
          <p:cNvPr id="60" name="Object 59"/>
          <p:cNvGraphicFramePr>
            <a:graphicFrameLocks noGrp="1" noChangeAspect="1"/>
          </p:cNvGraphicFramePr>
          <p:nvPr>
            <p:extLst>
              <p:ext uri="{D42A27DB-BD31-4B8C-83A1-F6EECF244321}">
                <p14:modId xmlns:p14="http://schemas.microsoft.com/office/powerpoint/2010/main" val="546958208"/>
              </p:ext>
            </p:extLst>
          </p:nvPr>
        </p:nvGraphicFramePr>
        <p:xfrm>
          <a:off x="6455779" y="404664"/>
          <a:ext cx="1860637" cy="476431"/>
        </p:xfrm>
        <a:graphic>
          <a:graphicData uri="http://schemas.openxmlformats.org/presentationml/2006/ole">
            <mc:AlternateContent xmlns:mc="http://schemas.openxmlformats.org/markup-compatibility/2006">
              <mc:Choice xmlns:v="urn:schemas-microsoft-com:vml" Requires="v">
                <p:oleObj spid="_x0000_s466530" name="Equation" r:id="rId20" imgW="990360" imgH="253800" progId="Equation.DSMT4">
                  <p:embed/>
                </p:oleObj>
              </mc:Choice>
              <mc:Fallback>
                <p:oleObj name="Equation" r:id="rId20" imgW="990360" imgH="253800" progId="Equation.DSMT4">
                  <p:embed/>
                  <p:pic>
                    <p:nvPicPr>
                      <p:cNvPr id="0" name=""/>
                      <p:cNvPicPr>
                        <a:picLocks noGrp="1" noChangeAspect="1" noChangeArrowheads="1"/>
                      </p:cNvPicPr>
                      <p:nvPr/>
                    </p:nvPicPr>
                    <p:blipFill>
                      <a:blip r:embed="rId21"/>
                      <a:srcRect/>
                      <a:stretch>
                        <a:fillRect/>
                      </a:stretch>
                    </p:blipFill>
                    <p:spPr bwMode="auto">
                      <a:xfrm>
                        <a:off x="6455779" y="404664"/>
                        <a:ext cx="1860637" cy="476431"/>
                      </a:xfrm>
                      <a:prstGeom prst="rect">
                        <a:avLst/>
                      </a:prstGeom>
                      <a:noFill/>
                      <a:ln>
                        <a:noFill/>
                      </a:ln>
                    </p:spPr>
                  </p:pic>
                </p:oleObj>
              </mc:Fallback>
            </mc:AlternateContent>
          </a:graphicData>
        </a:graphic>
      </p:graphicFrame>
      <p:graphicFrame>
        <p:nvGraphicFramePr>
          <p:cNvPr id="61" name="Object 60"/>
          <p:cNvGraphicFramePr>
            <a:graphicFrameLocks noGrp="1" noChangeAspect="1"/>
          </p:cNvGraphicFramePr>
          <p:nvPr>
            <p:extLst>
              <p:ext uri="{D42A27DB-BD31-4B8C-83A1-F6EECF244321}">
                <p14:modId xmlns:p14="http://schemas.microsoft.com/office/powerpoint/2010/main" val="1609055133"/>
              </p:ext>
            </p:extLst>
          </p:nvPr>
        </p:nvGraphicFramePr>
        <p:xfrm>
          <a:off x="5555828" y="880625"/>
          <a:ext cx="1968500" cy="479425"/>
        </p:xfrm>
        <a:graphic>
          <a:graphicData uri="http://schemas.openxmlformats.org/presentationml/2006/ole">
            <mc:AlternateContent xmlns:mc="http://schemas.openxmlformats.org/markup-compatibility/2006">
              <mc:Choice xmlns:v="urn:schemas-microsoft-com:vml" Requires="v">
                <p:oleObj spid="_x0000_s466531" name="Equation" r:id="rId22" imgW="1041120" imgH="253800" progId="Equation.DSMT4">
                  <p:embed/>
                </p:oleObj>
              </mc:Choice>
              <mc:Fallback>
                <p:oleObj name="Equation" r:id="rId22" imgW="1041120" imgH="253800" progId="Equation.DSMT4">
                  <p:embed/>
                  <p:pic>
                    <p:nvPicPr>
                      <p:cNvPr id="0" name=""/>
                      <p:cNvPicPr>
                        <a:picLocks noGrp="1" noChangeAspect="1" noChangeArrowheads="1"/>
                      </p:cNvPicPr>
                      <p:nvPr/>
                    </p:nvPicPr>
                    <p:blipFill>
                      <a:blip r:embed="rId23"/>
                      <a:srcRect/>
                      <a:stretch>
                        <a:fillRect/>
                      </a:stretch>
                    </p:blipFill>
                    <p:spPr bwMode="auto">
                      <a:xfrm>
                        <a:off x="5555828" y="880625"/>
                        <a:ext cx="1968500" cy="479425"/>
                      </a:xfrm>
                      <a:prstGeom prst="rect">
                        <a:avLst/>
                      </a:prstGeom>
                      <a:noFill/>
                      <a:ln>
                        <a:noFill/>
                      </a:ln>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946193178"/>
              </p:ext>
            </p:extLst>
          </p:nvPr>
        </p:nvGraphicFramePr>
        <p:xfrm>
          <a:off x="6588224" y="2497225"/>
          <a:ext cx="1728192" cy="631482"/>
        </p:xfrm>
        <a:graphic>
          <a:graphicData uri="http://schemas.openxmlformats.org/presentationml/2006/ole">
            <mc:AlternateContent xmlns:mc="http://schemas.openxmlformats.org/markup-compatibility/2006">
              <mc:Choice xmlns:v="urn:schemas-microsoft-com:vml" Requires="v">
                <p:oleObj spid="_x0000_s466532" name="Equation" r:id="rId24" imgW="3543120" imgH="1295280" progId="Equation.DSMT4">
                  <p:embed/>
                </p:oleObj>
              </mc:Choice>
              <mc:Fallback>
                <p:oleObj name="Equation" r:id="rId24" imgW="3543120" imgH="1295280" progId="Equation.DSMT4">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88224" y="2497225"/>
                        <a:ext cx="1728192" cy="631482"/>
                      </a:xfrm>
                      <a:prstGeom prst="rect">
                        <a:avLst/>
                      </a:prstGeom>
                      <a:noFill/>
                      <a:ln>
                        <a:noFill/>
                      </a:ln>
                      <a:effectLst/>
                    </p:spPr>
                  </p:pic>
                </p:oleObj>
              </mc:Fallback>
            </mc:AlternateContent>
          </a:graphicData>
        </a:graphic>
      </p:graphicFrame>
      <p:graphicFrame>
        <p:nvGraphicFramePr>
          <p:cNvPr id="51" name="Object 50"/>
          <p:cNvGraphicFramePr>
            <a:graphicFrameLocks noGrp="1" noChangeAspect="1"/>
          </p:cNvGraphicFramePr>
          <p:nvPr>
            <p:extLst>
              <p:ext uri="{D42A27DB-BD31-4B8C-83A1-F6EECF244321}">
                <p14:modId xmlns:p14="http://schemas.microsoft.com/office/powerpoint/2010/main" val="1034435679"/>
              </p:ext>
            </p:extLst>
          </p:nvPr>
        </p:nvGraphicFramePr>
        <p:xfrm>
          <a:off x="6516216" y="3216786"/>
          <a:ext cx="384175" cy="430213"/>
        </p:xfrm>
        <a:graphic>
          <a:graphicData uri="http://schemas.openxmlformats.org/presentationml/2006/ole">
            <mc:AlternateContent xmlns:mc="http://schemas.openxmlformats.org/markup-compatibility/2006">
              <mc:Choice xmlns:v="urn:schemas-microsoft-com:vml" Requires="v">
                <p:oleObj spid="_x0000_s466533" name="Equation" r:id="rId26" imgW="203040" imgH="228600" progId="Equation.DSMT4">
                  <p:embed/>
                </p:oleObj>
              </mc:Choice>
              <mc:Fallback>
                <p:oleObj name="Equation" r:id="rId26" imgW="203040" imgH="228600" progId="Equation.DSMT4">
                  <p:embed/>
                  <p:pic>
                    <p:nvPicPr>
                      <p:cNvPr id="0" name="Object 60"/>
                      <p:cNvPicPr>
                        <a:picLocks noGrp="1" noChangeAspect="1" noChangeArrowheads="1"/>
                      </p:cNvPicPr>
                      <p:nvPr/>
                    </p:nvPicPr>
                    <p:blipFill>
                      <a:blip r:embed="rId27"/>
                      <a:srcRect/>
                      <a:stretch>
                        <a:fillRect/>
                      </a:stretch>
                    </p:blipFill>
                    <p:spPr bwMode="auto">
                      <a:xfrm>
                        <a:off x="6516216" y="3216786"/>
                        <a:ext cx="384175" cy="430213"/>
                      </a:xfrm>
                      <a:prstGeom prst="rect">
                        <a:avLst/>
                      </a:prstGeom>
                      <a:noFill/>
                      <a:ln>
                        <a:noFill/>
                      </a:ln>
                    </p:spPr>
                  </p:pic>
                </p:oleObj>
              </mc:Fallback>
            </mc:AlternateContent>
          </a:graphicData>
        </a:graphic>
      </p:graphicFrame>
      <p:sp>
        <p:nvSpPr>
          <p:cNvPr id="52" name="Rectangle 51"/>
          <p:cNvSpPr/>
          <p:nvPr/>
        </p:nvSpPr>
        <p:spPr>
          <a:xfrm>
            <a:off x="6876256" y="3212976"/>
            <a:ext cx="1980029" cy="400110"/>
          </a:xfrm>
          <a:prstGeom prst="rect">
            <a:avLst/>
          </a:prstGeom>
        </p:spPr>
        <p:txBody>
          <a:bodyPr wrap="none">
            <a:spAutoFit/>
          </a:bodyPr>
          <a:lstStyle/>
          <a:p>
            <a:r>
              <a:rPr lang="zh-CN" altLang="en-US" sz="2000" dirty="0">
                <a:latin typeface="微软雅黑" pitchFamily="34" charset="-122"/>
                <a:ea typeface="微软雅黑" pitchFamily="34" charset="-122"/>
              </a:rPr>
              <a:t>为对称正定矩阵</a:t>
            </a:r>
          </a:p>
        </p:txBody>
      </p:sp>
      <p:sp>
        <p:nvSpPr>
          <p:cNvPr id="65" name="Rectangle 64"/>
          <p:cNvSpPr/>
          <p:nvPr/>
        </p:nvSpPr>
        <p:spPr>
          <a:xfrm>
            <a:off x="6228184" y="3717032"/>
            <a:ext cx="2808312" cy="707886"/>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cs typeface="Arial" pitchFamily="34" charset="0"/>
              </a:rPr>
              <a:t>收敛条件：</a:t>
            </a:r>
            <a:r>
              <a:rPr lang="zh-CN" altLang="en-US" sz="2000" dirty="0">
                <a:latin typeface="微软雅黑" pitchFamily="34" charset="-122"/>
                <a:ea typeface="微软雅黑" pitchFamily="34" charset="-122"/>
                <a:cs typeface="Arial" pitchFamily="34" charset="0"/>
              </a:rPr>
              <a:t>似然函数变化小于阈值</a:t>
            </a:r>
            <a:endParaRPr lang="en-US" altLang="zh-CN" sz="2000" dirty="0">
              <a:latin typeface="微软雅黑" pitchFamily="34" charset="-122"/>
              <a:ea typeface="微软雅黑" pitchFamily="34" charset="-122"/>
              <a:cs typeface="Arial" pitchFamily="34" charset="0"/>
            </a:endParaRPr>
          </a:p>
        </p:txBody>
      </p:sp>
      <p:graphicFrame>
        <p:nvGraphicFramePr>
          <p:cNvPr id="53" name="Object 52"/>
          <p:cNvGraphicFramePr>
            <a:graphicFrameLocks noChangeAspect="1"/>
          </p:cNvGraphicFramePr>
          <p:nvPr>
            <p:extLst>
              <p:ext uri="{D42A27DB-BD31-4B8C-83A1-F6EECF244321}">
                <p14:modId xmlns:p14="http://schemas.microsoft.com/office/powerpoint/2010/main" val="3193526877"/>
              </p:ext>
            </p:extLst>
          </p:nvPr>
        </p:nvGraphicFramePr>
        <p:xfrm>
          <a:off x="7560666" y="4107929"/>
          <a:ext cx="209550" cy="257175"/>
        </p:xfrm>
        <a:graphic>
          <a:graphicData uri="http://schemas.openxmlformats.org/presentationml/2006/ole">
            <mc:AlternateContent xmlns:mc="http://schemas.openxmlformats.org/markup-compatibility/2006">
              <mc:Choice xmlns:v="urn:schemas-microsoft-com:vml" Requires="v">
                <p:oleObj spid="_x0000_s466534" name="Equation" r:id="rId28" imgW="126835" imgH="152202" progId="Equation.DSMT4">
                  <p:embed/>
                </p:oleObj>
              </mc:Choice>
              <mc:Fallback>
                <p:oleObj name="Equation" r:id="rId28" imgW="126835" imgH="152202"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0666" y="4107929"/>
                        <a:ext cx="209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 name="Rectangle 66"/>
          <p:cNvSpPr/>
          <p:nvPr/>
        </p:nvSpPr>
        <p:spPr>
          <a:xfrm>
            <a:off x="6228184" y="4509120"/>
            <a:ext cx="2808312" cy="2554545"/>
          </a:xfrm>
          <a:prstGeom prst="rect">
            <a:avLst/>
          </a:prstGeom>
        </p:spPr>
        <p:txBody>
          <a:bodyPr wrap="square">
            <a:spAutoFit/>
          </a:bodyPr>
          <a:lstStyle/>
          <a:p>
            <a:r>
              <a:rPr lang="zh-CN" altLang="en-US" sz="2000" dirty="0">
                <a:solidFill>
                  <a:srgbClr val="C00000"/>
                </a:solidFill>
                <a:latin typeface="微软雅黑" pitchFamily="34" charset="-122"/>
                <a:ea typeface="微软雅黑" pitchFamily="34" charset="-122"/>
                <a:cs typeface="Arial" pitchFamily="34" charset="0"/>
              </a:rPr>
              <a:t>计算稳定性：</a:t>
            </a:r>
            <a:endParaRPr lang="en-US" altLang="zh-CN" sz="2000" dirty="0">
              <a:solidFill>
                <a:srgbClr val="C00000"/>
              </a:solidFill>
              <a:latin typeface="微软雅黑" pitchFamily="34" charset="-122"/>
              <a:ea typeface="微软雅黑" pitchFamily="34" charset="-122"/>
              <a:cs typeface="Arial" pitchFamily="34" charset="0"/>
            </a:endParaRPr>
          </a:p>
          <a:p>
            <a:r>
              <a:rPr lang="zh-CN" altLang="en-US" sz="2000" dirty="0">
                <a:latin typeface="微软雅黑" pitchFamily="34" charset="-122"/>
                <a:ea typeface="微软雅黑" pitchFamily="34" charset="-122"/>
                <a:cs typeface="Arial" pitchFamily="34" charset="0"/>
              </a:rPr>
              <a:t>对数阈上计算，克服概率过小</a:t>
            </a:r>
            <a:endParaRPr lang="en-US" altLang="zh-CN" sz="2000" dirty="0">
              <a:latin typeface="微软雅黑" pitchFamily="34" charset="-122"/>
              <a:ea typeface="微软雅黑" pitchFamily="34" charset="-122"/>
              <a:cs typeface="Arial" pitchFamily="34" charset="0"/>
            </a:endParaRPr>
          </a:p>
          <a:p>
            <a:r>
              <a:rPr lang="zh-CN" altLang="en-US" sz="2000" dirty="0">
                <a:latin typeface="微软雅黑" pitchFamily="34" charset="-122"/>
                <a:ea typeface="微软雅黑" pitchFamily="34" charset="-122"/>
                <a:cs typeface="Arial" pitchFamily="34" charset="0"/>
              </a:rPr>
              <a:t>样本过少时，约束为对角阵</a:t>
            </a:r>
            <a:endParaRPr lang="en-US" altLang="zh-CN" sz="2000" dirty="0">
              <a:latin typeface="微软雅黑" pitchFamily="34" charset="-122"/>
              <a:ea typeface="微软雅黑" pitchFamily="34" charset="-122"/>
              <a:cs typeface="Arial" pitchFamily="34" charset="0"/>
            </a:endParaRPr>
          </a:p>
          <a:p>
            <a:r>
              <a:rPr lang="zh-CN" altLang="en-US" sz="2000" dirty="0">
                <a:latin typeface="微软雅黑" pitchFamily="34" charset="-122"/>
                <a:ea typeface="微软雅黑" pitchFamily="34" charset="-122"/>
                <a:cs typeface="Arial" pitchFamily="34" charset="0"/>
              </a:rPr>
              <a:t>当协方差矩阵为奇异阵时，叠加小对角阵</a:t>
            </a:r>
            <a:endParaRPr lang="en-US" altLang="zh-CN" sz="2000" dirty="0">
              <a:latin typeface="微软雅黑" pitchFamily="34" charset="-122"/>
              <a:ea typeface="微软雅黑" pitchFamily="34" charset="-122"/>
              <a:cs typeface="Arial" pitchFamily="34" charset="0"/>
            </a:endParaRPr>
          </a:p>
          <a:p>
            <a:endParaRPr lang="en-US" altLang="zh-CN" sz="20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27509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zh-CN" altLang="en-US" dirty="0"/>
              <a:t>期望最大化算法</a:t>
            </a:r>
            <a:r>
              <a:rPr lang="zh-CN" altLang="en-US" sz="2700" dirty="0"/>
              <a:t>（</a:t>
            </a:r>
            <a:r>
              <a:rPr lang="en-US" altLang="zh-CN" sz="2700" dirty="0"/>
              <a:t>Expectation Maximization EM</a:t>
            </a:r>
            <a:r>
              <a:rPr lang="zh-CN" altLang="en-US" sz="2700" dirty="0"/>
              <a:t>）</a:t>
            </a:r>
            <a:endParaRPr lang="zh-CN" altLang="en-US" dirty="0"/>
          </a:p>
        </p:txBody>
      </p:sp>
      <p:sp>
        <p:nvSpPr>
          <p:cNvPr id="21509" name="Rectangle 5"/>
          <p:cNvSpPr>
            <a:spLocks noChangeArrowheads="1"/>
          </p:cNvSpPr>
          <p:nvPr/>
        </p:nvSpPr>
        <p:spPr bwMode="auto">
          <a:xfrm>
            <a:off x="611560" y="1196752"/>
            <a:ext cx="792162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50000"/>
              </a:lnSpc>
              <a:spcBef>
                <a:spcPct val="20000"/>
              </a:spcBef>
            </a:pPr>
            <a:r>
              <a:rPr lang="zh-CN" altLang="en-US" sz="2000" dirty="0">
                <a:latin typeface="微软雅黑" pitchFamily="34" charset="-122"/>
                <a:ea typeface="微软雅黑" pitchFamily="34" charset="-122"/>
                <a:cs typeface="Arial" pitchFamily="34" charset="0"/>
              </a:rPr>
              <a:t>样本集合由两部分构成</a:t>
            </a:r>
            <a:r>
              <a:rPr lang="en-US" altLang="zh-CN" sz="2000" dirty="0">
                <a:latin typeface="微软雅黑" pitchFamily="34" charset="-122"/>
                <a:ea typeface="微软雅黑" pitchFamily="34" charset="-122"/>
                <a:cs typeface="Arial" pitchFamily="34" charset="0"/>
              </a:rPr>
              <a:t>D={X,Y}</a:t>
            </a:r>
            <a:r>
              <a:rPr lang="zh-CN" altLang="en-US" sz="2000" dirty="0">
                <a:latin typeface="微软雅黑" pitchFamily="34" charset="-122"/>
                <a:ea typeface="微软雅黑" pitchFamily="34" charset="-122"/>
                <a:cs typeface="Arial" pitchFamily="34" charset="0"/>
              </a:rPr>
              <a:t>，其中</a:t>
            </a:r>
            <a:r>
              <a:rPr lang="en-US" altLang="zh-CN" sz="2000" dirty="0">
                <a:latin typeface="微软雅黑" pitchFamily="34" charset="-122"/>
                <a:ea typeface="微软雅黑" pitchFamily="34" charset="-122"/>
                <a:cs typeface="Arial" pitchFamily="34" charset="0"/>
              </a:rPr>
              <a:t>X</a:t>
            </a:r>
            <a:r>
              <a:rPr lang="zh-CN" altLang="en-US" sz="2000" dirty="0">
                <a:latin typeface="微软雅黑" pitchFamily="34" charset="-122"/>
                <a:ea typeface="微软雅黑" pitchFamily="34" charset="-122"/>
                <a:cs typeface="Arial" pitchFamily="34" charset="0"/>
              </a:rPr>
              <a:t>已知，</a:t>
            </a:r>
            <a:r>
              <a:rPr lang="en-US" altLang="zh-CN" sz="2000" dirty="0">
                <a:latin typeface="微软雅黑" pitchFamily="34" charset="-122"/>
                <a:ea typeface="微软雅黑" pitchFamily="34" charset="-122"/>
                <a:cs typeface="Arial" pitchFamily="34" charset="0"/>
              </a:rPr>
              <a:t>Y</a:t>
            </a:r>
            <a:r>
              <a:rPr lang="zh-CN" altLang="en-US" sz="2000" dirty="0">
                <a:latin typeface="微软雅黑" pitchFamily="34" charset="-122"/>
                <a:ea typeface="微软雅黑" pitchFamily="34" charset="-122"/>
                <a:cs typeface="Arial" pitchFamily="34" charset="0"/>
              </a:rPr>
              <a:t>未知</a:t>
            </a:r>
            <a:endParaRPr lang="en-US" altLang="zh-CN" sz="2000" dirty="0">
              <a:latin typeface="微软雅黑" pitchFamily="34" charset="-122"/>
              <a:ea typeface="微软雅黑" pitchFamily="34" charset="-122"/>
              <a:cs typeface="Arial" pitchFamily="34" charset="0"/>
            </a:endParaRPr>
          </a:p>
          <a:p>
            <a:pPr marL="0" lvl="1">
              <a:lnSpc>
                <a:spcPct val="150000"/>
              </a:lnSpc>
              <a:spcBef>
                <a:spcPct val="20000"/>
              </a:spcBef>
            </a:pPr>
            <a:endParaRPr lang="zh-CN" altLang="en-US" sz="2400" dirty="0">
              <a:latin typeface="微软雅黑" pitchFamily="34" charset="-122"/>
              <a:ea typeface="微软雅黑" pitchFamily="34" charset="-122"/>
              <a:cs typeface="Arial" pitchFamily="34" charset="0"/>
            </a:endParaRPr>
          </a:p>
        </p:txBody>
      </p:sp>
      <p:sp>
        <p:nvSpPr>
          <p:cNvPr id="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154433762"/>
              </p:ext>
            </p:extLst>
          </p:nvPr>
        </p:nvGraphicFramePr>
        <p:xfrm>
          <a:off x="1763689" y="1792769"/>
          <a:ext cx="4608512" cy="619423"/>
        </p:xfrm>
        <a:graphic>
          <a:graphicData uri="http://schemas.openxmlformats.org/presentationml/2006/ole">
            <mc:AlternateContent xmlns:mc="http://schemas.openxmlformats.org/markup-compatibility/2006">
              <mc:Choice xmlns:v="urn:schemas-microsoft-com:vml" Requires="v">
                <p:oleObj spid="_x0000_s457178" name="Equation" r:id="rId4" imgW="1765300" imgH="241300" progId="Equation.DSMT4">
                  <p:embed/>
                </p:oleObj>
              </mc:Choice>
              <mc:Fallback>
                <p:oleObj name="Equation" r:id="rId4" imgW="1765300" imgH="2413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9" y="1792769"/>
                        <a:ext cx="4608512" cy="619423"/>
                      </a:xfrm>
                      <a:prstGeom prst="rect">
                        <a:avLst/>
                      </a:prstGeom>
                      <a:noFill/>
                    </p:spPr>
                  </p:pic>
                </p:oleObj>
              </mc:Fallback>
            </mc:AlternateContent>
          </a:graphicData>
        </a:graphic>
      </p:graphicFrame>
      <p:sp>
        <p:nvSpPr>
          <p:cNvPr id="9" name="Rectangle 5"/>
          <p:cNvSpPr>
            <a:spLocks noChangeArrowheads="1"/>
          </p:cNvSpPr>
          <p:nvPr/>
        </p:nvSpPr>
        <p:spPr bwMode="auto">
          <a:xfrm>
            <a:off x="611560" y="2420888"/>
            <a:ext cx="792162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50000"/>
              </a:lnSpc>
              <a:spcBef>
                <a:spcPct val="20000"/>
              </a:spcBef>
            </a:pPr>
            <a:r>
              <a:rPr lang="en-US" altLang="zh-CN" sz="2000" dirty="0">
                <a:latin typeface="微软雅黑" pitchFamily="34" charset="-122"/>
                <a:ea typeface="微软雅黑" pitchFamily="34" charset="-122"/>
                <a:cs typeface="Arial" pitchFamily="34" charset="0"/>
              </a:rPr>
              <a:t>Y</a:t>
            </a:r>
            <a:r>
              <a:rPr lang="zh-CN" altLang="en-US" sz="2000" dirty="0">
                <a:latin typeface="微软雅黑" pitchFamily="34" charset="-122"/>
                <a:ea typeface="微软雅黑" pitchFamily="34" charset="-122"/>
                <a:cs typeface="Arial" pitchFamily="34" charset="0"/>
              </a:rPr>
              <a:t>未知，无法优化；考虑</a:t>
            </a:r>
            <a:r>
              <a:rPr lang="en-US" altLang="zh-CN" sz="2000" dirty="0">
                <a:latin typeface="微软雅黑" pitchFamily="34" charset="-122"/>
                <a:ea typeface="微软雅黑" pitchFamily="34" charset="-122"/>
                <a:cs typeface="Arial" pitchFamily="34" charset="0"/>
              </a:rPr>
              <a:t>Y</a:t>
            </a:r>
            <a:r>
              <a:rPr lang="zh-CN" altLang="en-US" sz="2000" dirty="0">
                <a:latin typeface="微软雅黑" pitchFamily="34" charset="-122"/>
                <a:ea typeface="微软雅黑" pitchFamily="34" charset="-122"/>
                <a:cs typeface="Arial" pitchFamily="34" charset="0"/>
              </a:rPr>
              <a:t>所有可能情况下的对数似然函数：</a:t>
            </a:r>
            <a:endParaRPr lang="en-US" altLang="zh-CN" sz="2000" dirty="0">
              <a:latin typeface="微软雅黑" pitchFamily="34" charset="-122"/>
              <a:ea typeface="微软雅黑" pitchFamily="34" charset="-122"/>
              <a:cs typeface="Arial" pitchFamily="34" charset="0"/>
            </a:endParaRPr>
          </a:p>
          <a:p>
            <a:pPr marL="0" lvl="1">
              <a:lnSpc>
                <a:spcPct val="150000"/>
              </a:lnSpc>
              <a:spcBef>
                <a:spcPct val="20000"/>
              </a:spcBef>
            </a:pPr>
            <a:endParaRPr lang="zh-CN" altLang="en-US" sz="2400" dirty="0">
              <a:latin typeface="微软雅黑" pitchFamily="34" charset="-122"/>
              <a:ea typeface="微软雅黑" pitchFamily="34" charset="-122"/>
              <a:cs typeface="Arial" pitchFamily="34" charset="0"/>
            </a:endParaRPr>
          </a:p>
        </p:txBody>
      </p:sp>
      <p:sp>
        <p:nvSpPr>
          <p:cNvPr id="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2414494877"/>
              </p:ext>
            </p:extLst>
          </p:nvPr>
        </p:nvGraphicFramePr>
        <p:xfrm>
          <a:off x="1259632" y="3068959"/>
          <a:ext cx="6193784" cy="655315"/>
        </p:xfrm>
        <a:graphic>
          <a:graphicData uri="http://schemas.openxmlformats.org/presentationml/2006/ole">
            <mc:AlternateContent xmlns:mc="http://schemas.openxmlformats.org/markup-compatibility/2006">
              <mc:Choice xmlns:v="urn:schemas-microsoft-com:vml" Requires="v">
                <p:oleObj spid="_x0000_s457179" name="Equation" r:id="rId6" imgW="2794000" imgH="292100" progId="Equation.DSMT4">
                  <p:embed/>
                </p:oleObj>
              </mc:Choice>
              <mc:Fallback>
                <p:oleObj name="Equation" r:id="rId6" imgW="2794000" imgH="2921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3068959"/>
                        <a:ext cx="6193784" cy="655315"/>
                      </a:xfrm>
                      <a:prstGeom prst="rect">
                        <a:avLst/>
                      </a:prstGeom>
                      <a:noFill/>
                    </p:spPr>
                  </p:pic>
                </p:oleObj>
              </mc:Fallback>
            </mc:AlternateContent>
          </a:graphicData>
        </a:graphic>
      </p:graphicFrame>
      <p:sp>
        <p:nvSpPr>
          <p:cNvPr id="12" name="Rectangle 5"/>
          <p:cNvSpPr>
            <a:spLocks noChangeArrowheads="1"/>
          </p:cNvSpPr>
          <p:nvPr/>
        </p:nvSpPr>
        <p:spPr bwMode="auto">
          <a:xfrm>
            <a:off x="748152" y="3717031"/>
            <a:ext cx="792162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50000"/>
              </a:lnSpc>
              <a:spcBef>
                <a:spcPct val="20000"/>
              </a:spcBef>
            </a:pPr>
            <a:r>
              <a:rPr lang="en-US" altLang="zh-CN" sz="2000" i="1" dirty="0">
                <a:latin typeface="Times New Roman" pitchFamily="18" charset="0"/>
                <a:ea typeface="微软雅黑" pitchFamily="34" charset="-122"/>
                <a:cs typeface="Times New Roman" pitchFamily="18" charset="0"/>
              </a:rPr>
              <a:t>p</a:t>
            </a:r>
            <a:r>
              <a:rPr lang="en-US" altLang="zh-CN" sz="2000" dirty="0">
                <a:latin typeface="Times New Roman" pitchFamily="18" charset="0"/>
                <a:ea typeface="微软雅黑" pitchFamily="34" charset="-122"/>
                <a:cs typeface="Times New Roman" pitchFamily="18" charset="0"/>
              </a:rPr>
              <a:t>(</a:t>
            </a:r>
            <a:r>
              <a:rPr lang="en-US" altLang="zh-CN" sz="2000" i="1" dirty="0">
                <a:latin typeface="Times New Roman" pitchFamily="18" charset="0"/>
                <a:ea typeface="微软雅黑" pitchFamily="34" charset="-122"/>
                <a:cs typeface="Times New Roman" pitchFamily="18" charset="0"/>
              </a:rPr>
              <a:t>Y</a:t>
            </a:r>
            <a:r>
              <a:rPr lang="en-US" altLang="zh-CN" sz="2000" dirty="0">
                <a:latin typeface="Times New Roman" pitchFamily="18" charset="0"/>
                <a:ea typeface="微软雅黑" pitchFamily="34" charset="-122"/>
                <a:cs typeface="Times New Roman" pitchFamily="18" charset="0"/>
              </a:rPr>
              <a:t>) </a:t>
            </a:r>
            <a:r>
              <a:rPr lang="zh-CN" altLang="en-US" sz="2000" dirty="0">
                <a:latin typeface="Times New Roman" pitchFamily="18" charset="0"/>
                <a:ea typeface="微软雅黑" pitchFamily="34" charset="-122"/>
                <a:cs typeface="Times New Roman" pitchFamily="18" charset="0"/>
              </a:rPr>
              <a:t>仍然</a:t>
            </a:r>
            <a:r>
              <a:rPr lang="zh-CN" altLang="en-US" sz="2000" dirty="0">
                <a:latin typeface="微软雅黑" pitchFamily="34" charset="-122"/>
                <a:ea typeface="微软雅黑" pitchFamily="34" charset="-122"/>
                <a:cs typeface="Arial" pitchFamily="34" charset="0"/>
              </a:rPr>
              <a:t>未知，首先设置    的猜测值     ，在已知   ，    的条件下估计                  替代        ：                </a:t>
            </a:r>
            <a:endParaRPr lang="en-US" altLang="zh-CN" sz="2000" dirty="0">
              <a:latin typeface="微软雅黑" pitchFamily="34" charset="-122"/>
              <a:ea typeface="微软雅黑" pitchFamily="34" charset="-122"/>
              <a:cs typeface="Arial" pitchFamily="34" charset="0"/>
            </a:endParaRPr>
          </a:p>
          <a:p>
            <a:pPr marL="0" lvl="1">
              <a:lnSpc>
                <a:spcPct val="150000"/>
              </a:lnSpc>
              <a:spcBef>
                <a:spcPct val="20000"/>
              </a:spcBef>
            </a:pPr>
            <a:r>
              <a:rPr lang="en-US" altLang="zh-CN" sz="2400" dirty="0">
                <a:latin typeface="微软雅黑" pitchFamily="34" charset="-122"/>
                <a:ea typeface="微软雅黑" pitchFamily="34" charset="-122"/>
                <a:cs typeface="Arial" pitchFamily="34" charset="0"/>
              </a:rPr>
              <a:t>       </a:t>
            </a:r>
            <a:r>
              <a:rPr lang="en-US" altLang="zh-CN" sz="2400" dirty="0">
                <a:solidFill>
                  <a:srgbClr val="C00000"/>
                </a:solidFill>
                <a:latin typeface="微软雅黑" pitchFamily="34" charset="-122"/>
                <a:ea typeface="微软雅黑" pitchFamily="34" charset="-122"/>
                <a:cs typeface="Arial" pitchFamily="34" charset="0"/>
              </a:rPr>
              <a:t>E</a:t>
            </a:r>
            <a:r>
              <a:rPr lang="zh-CN" altLang="en-US" sz="2400" dirty="0">
                <a:solidFill>
                  <a:srgbClr val="C00000"/>
                </a:solidFill>
                <a:latin typeface="微软雅黑" pitchFamily="34" charset="-122"/>
                <a:ea typeface="微软雅黑" pitchFamily="34" charset="-122"/>
                <a:cs typeface="Arial" pitchFamily="34" charset="0"/>
              </a:rPr>
              <a:t>步</a:t>
            </a:r>
            <a:r>
              <a:rPr lang="en-US" altLang="zh-CN" sz="2400" dirty="0">
                <a:solidFill>
                  <a:srgbClr val="C00000"/>
                </a:solidFill>
                <a:latin typeface="微软雅黑" pitchFamily="34" charset="-122"/>
                <a:ea typeface="微软雅黑" pitchFamily="34" charset="-122"/>
                <a:cs typeface="Arial" pitchFamily="34" charset="0"/>
              </a:rPr>
              <a:t>:</a:t>
            </a:r>
            <a:endParaRPr lang="zh-CN" altLang="en-US" sz="2400" dirty="0">
              <a:solidFill>
                <a:srgbClr val="C00000"/>
              </a:solidFill>
              <a:latin typeface="微软雅黑" pitchFamily="34" charset="-122"/>
              <a:ea typeface="微软雅黑" pitchFamily="34" charset="-122"/>
              <a:cs typeface="Arial" pitchFamily="34" charset="0"/>
            </a:endParaRPr>
          </a:p>
        </p:txBody>
      </p:sp>
      <p:sp>
        <p:nvSpPr>
          <p:cNvPr id="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542507967"/>
              </p:ext>
            </p:extLst>
          </p:nvPr>
        </p:nvGraphicFramePr>
        <p:xfrm>
          <a:off x="4932040" y="3789039"/>
          <a:ext cx="360040" cy="397939"/>
        </p:xfrm>
        <a:graphic>
          <a:graphicData uri="http://schemas.openxmlformats.org/presentationml/2006/ole">
            <mc:AlternateContent xmlns:mc="http://schemas.openxmlformats.org/markup-compatibility/2006">
              <mc:Choice xmlns:v="urn:schemas-microsoft-com:vml" Requires="v">
                <p:oleObj spid="_x0000_s457180" name="Equation" r:id="rId8" imgW="177646" imgH="190335" progId="Equation.DSMT4">
                  <p:embed/>
                </p:oleObj>
              </mc:Choice>
              <mc:Fallback>
                <p:oleObj name="Equation" r:id="rId8" imgW="177646" imgH="190335"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040" y="3789039"/>
                        <a:ext cx="360040" cy="397939"/>
                      </a:xfrm>
                      <a:prstGeom prst="rect">
                        <a:avLst/>
                      </a:prstGeom>
                      <a:noFill/>
                    </p:spPr>
                  </p:pic>
                </p:oleObj>
              </mc:Fallback>
            </mc:AlternateContent>
          </a:graphicData>
        </a:graphic>
      </p:graphicFrame>
      <p:sp>
        <p:nvSpPr>
          <p:cNvPr id="1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643739403"/>
              </p:ext>
            </p:extLst>
          </p:nvPr>
        </p:nvGraphicFramePr>
        <p:xfrm>
          <a:off x="3635896" y="3842983"/>
          <a:ext cx="251520" cy="348258"/>
        </p:xfrm>
        <a:graphic>
          <a:graphicData uri="http://schemas.openxmlformats.org/presentationml/2006/ole">
            <mc:AlternateContent xmlns:mc="http://schemas.openxmlformats.org/markup-compatibility/2006">
              <mc:Choice xmlns:v="urn:schemas-microsoft-com:vml" Requires="v">
                <p:oleObj spid="_x0000_s457181" name="Equation" r:id="rId10" imgW="114151" imgH="164885" progId="Equation.DSMT4">
                  <p:embed/>
                </p:oleObj>
              </mc:Choice>
              <mc:Fallback>
                <p:oleObj name="Equation" r:id="rId10" imgW="114151" imgH="164885"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5896" y="3842983"/>
                        <a:ext cx="251520" cy="348258"/>
                      </a:xfrm>
                      <a:prstGeom prst="rect">
                        <a:avLst/>
                      </a:prstGeom>
                      <a:noFill/>
                    </p:spPr>
                  </p:pic>
                </p:oleObj>
              </mc:Fallback>
            </mc:AlternateContent>
          </a:graphicData>
        </a:graphic>
      </p:graphicFrame>
      <p:sp>
        <p:nvSpPr>
          <p:cNvPr id="1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13"/>
          <p:cNvGraphicFramePr>
            <a:graphicFrameLocks noChangeAspect="1"/>
          </p:cNvGraphicFramePr>
          <p:nvPr>
            <p:extLst>
              <p:ext uri="{D42A27DB-BD31-4B8C-83A1-F6EECF244321}">
                <p14:modId xmlns:p14="http://schemas.microsoft.com/office/powerpoint/2010/main" val="3308190382"/>
              </p:ext>
            </p:extLst>
          </p:nvPr>
        </p:nvGraphicFramePr>
        <p:xfrm>
          <a:off x="6300192" y="3861047"/>
          <a:ext cx="293229" cy="260648"/>
        </p:xfrm>
        <a:graphic>
          <a:graphicData uri="http://schemas.openxmlformats.org/presentationml/2006/ole">
            <mc:AlternateContent xmlns:mc="http://schemas.openxmlformats.org/markup-compatibility/2006">
              <mc:Choice xmlns:v="urn:schemas-microsoft-com:vml" Requires="v">
                <p:oleObj spid="_x0000_s457182" name="Equation" r:id="rId12" imgW="164957" imgH="152268" progId="Equation.DSMT4">
                  <p:embed/>
                </p:oleObj>
              </mc:Choice>
              <mc:Fallback>
                <p:oleObj name="Equation" r:id="rId12" imgW="164957" imgH="152268"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0192" y="3861047"/>
                        <a:ext cx="293229" cy="260648"/>
                      </a:xfrm>
                      <a:prstGeom prst="rect">
                        <a:avLst/>
                      </a:prstGeom>
                      <a:noFill/>
                    </p:spPr>
                  </p:pic>
                </p:oleObj>
              </mc:Fallback>
            </mc:AlternateContent>
          </a:graphicData>
        </a:graphic>
      </p:graphicFrame>
      <p:sp>
        <p:nvSpPr>
          <p:cNvPr id="1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636244982"/>
              </p:ext>
            </p:extLst>
          </p:nvPr>
        </p:nvGraphicFramePr>
        <p:xfrm>
          <a:off x="6768752" y="3790266"/>
          <a:ext cx="323528" cy="357584"/>
        </p:xfrm>
        <a:graphic>
          <a:graphicData uri="http://schemas.openxmlformats.org/presentationml/2006/ole">
            <mc:AlternateContent xmlns:mc="http://schemas.openxmlformats.org/markup-compatibility/2006">
              <mc:Choice xmlns:v="urn:schemas-microsoft-com:vml" Requires="v">
                <p:oleObj spid="_x0000_s457183" name="Equation" r:id="rId14" imgW="177646" imgH="190335" progId="Equation.DSMT4">
                  <p:embed/>
                </p:oleObj>
              </mc:Choice>
              <mc:Fallback>
                <p:oleObj name="Equation" r:id="rId14" imgW="177646" imgH="190335"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8752" y="3790266"/>
                        <a:ext cx="323528" cy="357584"/>
                      </a:xfrm>
                      <a:prstGeom prst="rect">
                        <a:avLst/>
                      </a:prstGeom>
                      <a:noFill/>
                    </p:spPr>
                  </p:pic>
                </p:oleObj>
              </mc:Fallback>
            </mc:AlternateContent>
          </a:graphicData>
        </a:graphic>
      </p:graphicFrame>
      <p:sp>
        <p:nvSpPr>
          <p:cNvPr id="1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Object 17"/>
          <p:cNvGraphicFramePr>
            <a:graphicFrameLocks noChangeAspect="1"/>
          </p:cNvGraphicFramePr>
          <p:nvPr>
            <p:extLst>
              <p:ext uri="{D42A27DB-BD31-4B8C-83A1-F6EECF244321}">
                <p14:modId xmlns:p14="http://schemas.microsoft.com/office/powerpoint/2010/main" val="709499436"/>
              </p:ext>
            </p:extLst>
          </p:nvPr>
        </p:nvGraphicFramePr>
        <p:xfrm>
          <a:off x="1115615" y="4271661"/>
          <a:ext cx="1284866" cy="453482"/>
        </p:xfrm>
        <a:graphic>
          <a:graphicData uri="http://schemas.openxmlformats.org/presentationml/2006/ole">
            <mc:AlternateContent xmlns:mc="http://schemas.openxmlformats.org/markup-compatibility/2006">
              <mc:Choice xmlns:v="urn:schemas-microsoft-com:vml" Requires="v">
                <p:oleObj spid="_x0000_s457184" name="Equation" r:id="rId15" imgW="647700" imgH="228600" progId="Equation.DSMT4">
                  <p:embed/>
                </p:oleObj>
              </mc:Choice>
              <mc:Fallback>
                <p:oleObj name="Equation" r:id="rId15" imgW="647700" imgH="2286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5615" y="4271661"/>
                        <a:ext cx="1284866" cy="453482"/>
                      </a:xfrm>
                      <a:prstGeom prst="rect">
                        <a:avLst/>
                      </a:prstGeom>
                      <a:noFill/>
                    </p:spPr>
                  </p:pic>
                </p:oleObj>
              </mc:Fallback>
            </mc:AlternateContent>
          </a:graphicData>
        </a:graphic>
      </p:graphicFrame>
      <p:sp>
        <p:nvSpPr>
          <p:cNvPr id="19" name="Rectangle 27"/>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Object 20"/>
          <p:cNvGraphicFramePr>
            <a:graphicFrameLocks noChangeAspect="1"/>
          </p:cNvGraphicFramePr>
          <p:nvPr>
            <p:extLst>
              <p:ext uri="{D42A27DB-BD31-4B8C-83A1-F6EECF244321}">
                <p14:modId xmlns:p14="http://schemas.microsoft.com/office/powerpoint/2010/main" val="1247197080"/>
              </p:ext>
            </p:extLst>
          </p:nvPr>
        </p:nvGraphicFramePr>
        <p:xfrm>
          <a:off x="2883411" y="4281549"/>
          <a:ext cx="712880" cy="432049"/>
        </p:xfrm>
        <a:graphic>
          <a:graphicData uri="http://schemas.openxmlformats.org/presentationml/2006/ole">
            <mc:AlternateContent xmlns:mc="http://schemas.openxmlformats.org/markup-compatibility/2006">
              <mc:Choice xmlns:v="urn:schemas-microsoft-com:vml" Requires="v">
                <p:oleObj spid="_x0000_s457185" name="Equation" r:id="rId17" imgW="317225" imgH="190335" progId="Equation.DSMT4">
                  <p:embed/>
                </p:oleObj>
              </mc:Choice>
              <mc:Fallback>
                <p:oleObj name="Equation" r:id="rId17" imgW="317225" imgH="190335"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3411" y="4281549"/>
                        <a:ext cx="712880" cy="432049"/>
                      </a:xfrm>
                      <a:prstGeom prst="rect">
                        <a:avLst/>
                      </a:prstGeom>
                      <a:noFill/>
                    </p:spPr>
                  </p:pic>
                </p:oleObj>
              </mc:Fallback>
            </mc:AlternateContent>
          </a:graphicData>
        </a:graphic>
      </p:graphicFrame>
      <p:sp>
        <p:nvSpPr>
          <p:cNvPr id="22" name="Rectangle 30"/>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Object 23"/>
          <p:cNvGraphicFramePr>
            <a:graphicFrameLocks noChangeAspect="1"/>
          </p:cNvGraphicFramePr>
          <p:nvPr>
            <p:extLst>
              <p:ext uri="{D42A27DB-BD31-4B8C-83A1-F6EECF244321}">
                <p14:modId xmlns:p14="http://schemas.microsoft.com/office/powerpoint/2010/main" val="2725600294"/>
              </p:ext>
            </p:extLst>
          </p:nvPr>
        </p:nvGraphicFramePr>
        <p:xfrm>
          <a:off x="2187987" y="4725143"/>
          <a:ext cx="4904293" cy="655315"/>
        </p:xfrm>
        <a:graphic>
          <a:graphicData uri="http://schemas.openxmlformats.org/presentationml/2006/ole">
            <mc:AlternateContent xmlns:mc="http://schemas.openxmlformats.org/markup-compatibility/2006">
              <mc:Choice xmlns:v="urn:schemas-microsoft-com:vml" Requires="v">
                <p:oleObj spid="_x0000_s457186" name="Equation" r:id="rId19" imgW="2209800" imgH="292100" progId="Equation.DSMT4">
                  <p:embed/>
                </p:oleObj>
              </mc:Choice>
              <mc:Fallback>
                <p:oleObj name="Equation" r:id="rId19" imgW="2209800" imgH="29210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87987" y="4725143"/>
                        <a:ext cx="4904293" cy="655315"/>
                      </a:xfrm>
                      <a:prstGeom prst="rect">
                        <a:avLst/>
                      </a:prstGeom>
                      <a:noFill/>
                    </p:spPr>
                  </p:pic>
                </p:oleObj>
              </mc:Fallback>
            </mc:AlternateContent>
          </a:graphicData>
        </a:graphic>
      </p:graphicFrame>
      <p:sp>
        <p:nvSpPr>
          <p:cNvPr id="29" name="Rectangle 5"/>
          <p:cNvSpPr>
            <a:spLocks noChangeArrowheads="1"/>
          </p:cNvSpPr>
          <p:nvPr/>
        </p:nvSpPr>
        <p:spPr bwMode="auto">
          <a:xfrm>
            <a:off x="827584" y="5373215"/>
            <a:ext cx="792162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50000"/>
              </a:lnSpc>
              <a:spcBef>
                <a:spcPct val="20000"/>
              </a:spcBef>
            </a:pPr>
            <a:r>
              <a:rPr lang="zh-CN" altLang="en-US" sz="2000" dirty="0">
                <a:latin typeface="微软雅黑" pitchFamily="34" charset="-122"/>
                <a:ea typeface="微软雅黑" pitchFamily="34" charset="-122"/>
                <a:cs typeface="Arial" pitchFamily="34" charset="0"/>
              </a:rPr>
              <a:t>用 </a:t>
            </a:r>
            <a:r>
              <a:rPr lang="en-US" altLang="zh-CN" sz="2000" dirty="0">
                <a:latin typeface="微软雅黑" pitchFamily="34" charset="-122"/>
                <a:ea typeface="微软雅黑" pitchFamily="34" charset="-122"/>
                <a:cs typeface="Arial" pitchFamily="34" charset="0"/>
              </a:rPr>
              <a:t>             </a:t>
            </a:r>
            <a:r>
              <a:rPr lang="zh-CN" altLang="zh-CN" sz="2000" dirty="0">
                <a:latin typeface="微软雅黑" pitchFamily="34" charset="-122"/>
                <a:ea typeface="微软雅黑" pitchFamily="34" charset="-122"/>
                <a:cs typeface="Arial" pitchFamily="34" charset="0"/>
              </a:rPr>
              <a:t>替代对数似然函数进行优化</a:t>
            </a:r>
            <a:endParaRPr lang="zh-CN" altLang="en-US" sz="2000" dirty="0">
              <a:latin typeface="微软雅黑" pitchFamily="34" charset="-122"/>
              <a:ea typeface="微软雅黑" pitchFamily="34" charset="-122"/>
              <a:cs typeface="Arial" pitchFamily="34" charset="0"/>
            </a:endParaRPr>
          </a:p>
        </p:txBody>
      </p:sp>
      <p:sp>
        <p:nvSpPr>
          <p:cNvPr id="25"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Object 25"/>
          <p:cNvGraphicFramePr>
            <a:graphicFrameLocks noChangeAspect="1"/>
          </p:cNvGraphicFramePr>
          <p:nvPr>
            <p:extLst>
              <p:ext uri="{D42A27DB-BD31-4B8C-83A1-F6EECF244321}">
                <p14:modId xmlns:p14="http://schemas.microsoft.com/office/powerpoint/2010/main" val="103463347"/>
              </p:ext>
            </p:extLst>
          </p:nvPr>
        </p:nvGraphicFramePr>
        <p:xfrm>
          <a:off x="2343868" y="5922730"/>
          <a:ext cx="2986811" cy="782260"/>
        </p:xfrm>
        <a:graphic>
          <a:graphicData uri="http://schemas.openxmlformats.org/presentationml/2006/ole">
            <mc:AlternateContent xmlns:mc="http://schemas.openxmlformats.org/markup-compatibility/2006">
              <mc:Choice xmlns:v="urn:schemas-microsoft-com:vml" Requires="v">
                <p:oleObj spid="_x0000_s457187" name="Equation" r:id="rId21" imgW="1205977" imgH="317362" progId="Equation.DSMT4">
                  <p:embed/>
                </p:oleObj>
              </mc:Choice>
              <mc:Fallback>
                <p:oleObj name="Equation" r:id="rId21" imgW="1205977" imgH="317362" progId="Equation.DSMT4">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43868" y="5922730"/>
                        <a:ext cx="2986811" cy="782260"/>
                      </a:xfrm>
                      <a:prstGeom prst="rect">
                        <a:avLst/>
                      </a:prstGeom>
                      <a:noFill/>
                    </p:spPr>
                  </p:pic>
                </p:oleObj>
              </mc:Fallback>
            </mc:AlternateContent>
          </a:graphicData>
        </a:graphic>
      </p:graphicFrame>
      <p:sp>
        <p:nvSpPr>
          <p:cNvPr id="27"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Object 27"/>
          <p:cNvGraphicFramePr>
            <a:graphicFrameLocks noChangeAspect="1"/>
          </p:cNvGraphicFramePr>
          <p:nvPr>
            <p:extLst>
              <p:ext uri="{D42A27DB-BD31-4B8C-83A1-F6EECF244321}">
                <p14:modId xmlns:p14="http://schemas.microsoft.com/office/powerpoint/2010/main" val="454964958"/>
              </p:ext>
            </p:extLst>
          </p:nvPr>
        </p:nvGraphicFramePr>
        <p:xfrm>
          <a:off x="1259632" y="5445223"/>
          <a:ext cx="919296" cy="476672"/>
        </p:xfrm>
        <a:graphic>
          <a:graphicData uri="http://schemas.openxmlformats.org/presentationml/2006/ole">
            <mc:AlternateContent xmlns:mc="http://schemas.openxmlformats.org/markup-compatibility/2006">
              <mc:Choice xmlns:v="urn:schemas-microsoft-com:vml" Requires="v">
                <p:oleObj spid="_x0000_s457188" name="Equation" r:id="rId23" imgW="520474" imgH="266584" progId="Equation.DSMT4">
                  <p:embed/>
                </p:oleObj>
              </mc:Choice>
              <mc:Fallback>
                <p:oleObj name="Equation" r:id="rId23" imgW="520474" imgH="266584" progId="Equation.DSMT4">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59632" y="5445223"/>
                        <a:ext cx="919296" cy="476672"/>
                      </a:xfrm>
                      <a:prstGeom prst="rect">
                        <a:avLst/>
                      </a:prstGeom>
                      <a:noFill/>
                    </p:spPr>
                  </p:pic>
                </p:oleObj>
              </mc:Fallback>
            </mc:AlternateContent>
          </a:graphicData>
        </a:graphic>
      </p:graphicFrame>
      <p:sp>
        <p:nvSpPr>
          <p:cNvPr id="30" name="Rectangle 29"/>
          <p:cNvSpPr/>
          <p:nvPr/>
        </p:nvSpPr>
        <p:spPr>
          <a:xfrm>
            <a:off x="1403648" y="5805263"/>
            <a:ext cx="867545" cy="581057"/>
          </a:xfrm>
          <a:prstGeom prst="rect">
            <a:avLst/>
          </a:prstGeom>
        </p:spPr>
        <p:txBody>
          <a:bodyPr wrap="none">
            <a:spAutoFit/>
          </a:bodyPr>
          <a:lstStyle/>
          <a:p>
            <a:pPr marL="0" lvl="1">
              <a:lnSpc>
                <a:spcPct val="150000"/>
              </a:lnSpc>
              <a:spcBef>
                <a:spcPct val="20000"/>
              </a:spcBef>
            </a:pPr>
            <a:r>
              <a:rPr lang="en-US" altLang="zh-CN" sz="2400" dirty="0">
                <a:solidFill>
                  <a:srgbClr val="C00000"/>
                </a:solidFill>
                <a:latin typeface="微软雅黑" pitchFamily="34" charset="-122"/>
                <a:ea typeface="微软雅黑" pitchFamily="34" charset="-122"/>
                <a:cs typeface="Arial" pitchFamily="34" charset="0"/>
              </a:rPr>
              <a:t>M</a:t>
            </a:r>
            <a:r>
              <a:rPr lang="zh-CN" altLang="en-US" sz="2400" dirty="0">
                <a:solidFill>
                  <a:srgbClr val="C00000"/>
                </a:solidFill>
                <a:latin typeface="微软雅黑" pitchFamily="34" charset="-122"/>
                <a:ea typeface="微软雅黑" pitchFamily="34" charset="-122"/>
                <a:cs typeface="Arial" pitchFamily="34" charset="0"/>
              </a:rPr>
              <a:t>步</a:t>
            </a:r>
            <a:r>
              <a:rPr lang="en-US" altLang="zh-CN" sz="2400" dirty="0">
                <a:solidFill>
                  <a:srgbClr val="C00000"/>
                </a:solidFill>
                <a:latin typeface="微软雅黑" pitchFamily="34" charset="-122"/>
                <a:ea typeface="微软雅黑" pitchFamily="34" charset="-122"/>
                <a:cs typeface="Arial" pitchFamily="34" charset="0"/>
              </a:rPr>
              <a:t>:</a:t>
            </a:r>
            <a:endParaRPr lang="zh-CN" altLang="en-US" sz="2400" dirty="0">
              <a:solidFill>
                <a:srgbClr val="C00000"/>
              </a:solidFill>
              <a:latin typeface="微软雅黑" pitchFamily="34" charset="-122"/>
              <a:ea typeface="微软雅黑" pitchFamily="34" charset="-122"/>
              <a:cs typeface="Arial" pitchFamily="34" charset="0"/>
            </a:endParaRPr>
          </a:p>
        </p:txBody>
      </p:sp>
      <p:cxnSp>
        <p:nvCxnSpPr>
          <p:cNvPr id="32" name="Straight Arrow Connector 6"/>
          <p:cNvCxnSpPr/>
          <p:nvPr/>
        </p:nvCxnSpPr>
        <p:spPr>
          <a:xfrm flipH="1" flipV="1">
            <a:off x="3007626" y="5285415"/>
            <a:ext cx="3211325" cy="293995"/>
          </a:xfrm>
          <a:prstGeom prst="straightConnector1">
            <a:avLst/>
          </a:prstGeom>
          <a:ln w="12700">
            <a:solidFill>
              <a:srgbClr val="0066FF"/>
            </a:solidFill>
            <a:tailEnd type="arrow"/>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6311216" y="5380910"/>
            <a:ext cx="2768707" cy="675964"/>
            <a:chOff x="6070356" y="5417332"/>
            <a:chExt cx="2768707" cy="675964"/>
          </a:xfrm>
        </p:grpSpPr>
        <p:sp>
          <p:nvSpPr>
            <p:cNvPr id="35" name="矩形 34"/>
            <p:cNvSpPr/>
            <p:nvPr/>
          </p:nvSpPr>
          <p:spPr>
            <a:xfrm>
              <a:off x="6070356" y="5417332"/>
              <a:ext cx="2768707" cy="646331"/>
            </a:xfrm>
            <a:prstGeom prst="rect">
              <a:avLst/>
            </a:prstGeom>
            <a:ln>
              <a:solidFill>
                <a:srgbClr val="0066FF"/>
              </a:solidFill>
            </a:ln>
          </p:spPr>
          <p:txBody>
            <a:bodyPr wrap="none">
              <a:spAutoFit/>
            </a:bodyPr>
            <a:lstStyle/>
            <a:p>
              <a:r>
                <a:rPr lang="zh-CN" altLang="en-US">
                  <a:latin typeface="微软雅黑" pitchFamily="34" charset="-122"/>
                  <a:ea typeface="微软雅黑" pitchFamily="34" charset="-122"/>
                  <a:cs typeface="Arial" pitchFamily="34" charset="0"/>
                </a:rPr>
                <a:t>；表示这是关于    的函数</a:t>
              </a:r>
              <a:endParaRPr lang="en-US" altLang="zh-CN">
                <a:latin typeface="微软雅黑" pitchFamily="34" charset="-122"/>
                <a:ea typeface="微软雅黑" pitchFamily="34" charset="-122"/>
                <a:cs typeface="Arial" pitchFamily="34" charset="0"/>
              </a:endParaRPr>
            </a:p>
            <a:p>
              <a:r>
                <a:rPr lang="en-US" altLang="zh-CN">
                  <a:latin typeface="微软雅黑" pitchFamily="34" charset="-122"/>
                  <a:ea typeface="微软雅黑" pitchFamily="34" charset="-122"/>
                  <a:cs typeface="Arial" pitchFamily="34" charset="0"/>
                </a:rPr>
                <a:t>    </a:t>
              </a:r>
              <a:r>
                <a:rPr lang="zh-CN" altLang="en-US">
                  <a:latin typeface="微软雅黑" pitchFamily="34" charset="-122"/>
                  <a:ea typeface="微软雅黑" pitchFamily="34" charset="-122"/>
                  <a:cs typeface="Arial" pitchFamily="34" charset="0"/>
                </a:rPr>
                <a:t>是一个相关的固定值</a:t>
              </a:r>
              <a:endParaRPr lang="zh-CN" altLang="en-US"/>
            </a:p>
          </p:txBody>
        </p:sp>
        <p:graphicFrame>
          <p:nvGraphicFramePr>
            <p:cNvPr id="38" name="Object 10"/>
            <p:cNvGraphicFramePr>
              <a:graphicFrameLocks noChangeAspect="1"/>
            </p:cNvGraphicFramePr>
            <p:nvPr>
              <p:extLst>
                <p:ext uri="{D42A27DB-BD31-4B8C-83A1-F6EECF244321}">
                  <p14:modId xmlns:p14="http://schemas.microsoft.com/office/powerpoint/2010/main" val="3033289778"/>
                </p:ext>
              </p:extLst>
            </p:nvPr>
          </p:nvGraphicFramePr>
          <p:xfrm>
            <a:off x="7753545" y="5441703"/>
            <a:ext cx="251520" cy="348258"/>
          </p:xfrm>
          <a:graphic>
            <a:graphicData uri="http://schemas.openxmlformats.org/presentationml/2006/ole">
              <mc:AlternateContent xmlns:mc="http://schemas.openxmlformats.org/markup-compatibility/2006">
                <mc:Choice xmlns:v="urn:schemas-microsoft-com:vml" Requires="v">
                  <p:oleObj spid="_x0000_s457189" name="Equation" r:id="rId10" imgW="114151" imgH="164885" progId="Equation.DSMT4">
                    <p:embed/>
                  </p:oleObj>
                </mc:Choice>
                <mc:Fallback>
                  <p:oleObj name="Equation" r:id="rId10" imgW="114151" imgH="164885" progId="Equation.DSMT4">
                    <p:embed/>
                    <p:pic>
                      <p:nvPicPr>
                        <p:cNvPr id="1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3545" y="5441703"/>
                          <a:ext cx="251520" cy="348258"/>
                        </a:xfrm>
                        <a:prstGeom prst="rect">
                          <a:avLst/>
                        </a:prstGeom>
                        <a:noFill/>
                      </p:spPr>
                    </p:pic>
                  </p:oleObj>
                </mc:Fallback>
              </mc:AlternateContent>
            </a:graphicData>
          </a:graphic>
        </p:graphicFrame>
        <p:graphicFrame>
          <p:nvGraphicFramePr>
            <p:cNvPr id="39" name="Object 15"/>
            <p:cNvGraphicFramePr>
              <a:graphicFrameLocks noChangeAspect="1"/>
            </p:cNvGraphicFramePr>
            <p:nvPr>
              <p:extLst>
                <p:ext uri="{D42A27DB-BD31-4B8C-83A1-F6EECF244321}">
                  <p14:modId xmlns:p14="http://schemas.microsoft.com/office/powerpoint/2010/main" val="265490372"/>
                </p:ext>
              </p:extLst>
            </p:nvPr>
          </p:nvGraphicFramePr>
          <p:xfrm>
            <a:off x="6171077" y="5735712"/>
            <a:ext cx="323528" cy="357584"/>
          </p:xfrm>
          <a:graphic>
            <a:graphicData uri="http://schemas.openxmlformats.org/presentationml/2006/ole">
              <mc:AlternateContent xmlns:mc="http://schemas.openxmlformats.org/markup-compatibility/2006">
                <mc:Choice xmlns:v="urn:schemas-microsoft-com:vml" Requires="v">
                  <p:oleObj spid="_x0000_s457190" name="Equation" r:id="rId14" imgW="177646" imgH="190335" progId="Equation.DSMT4">
                    <p:embed/>
                  </p:oleObj>
                </mc:Choice>
                <mc:Fallback>
                  <p:oleObj name="Equation" r:id="rId14" imgW="177646" imgH="190335" progId="Equation.DSMT4">
                    <p:embed/>
                    <p:pic>
                      <p:nvPicPr>
                        <p:cNvPr id="16"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1077" y="5735712"/>
                          <a:ext cx="323528" cy="357584"/>
                        </a:xfrm>
                        <a:prstGeom prst="rect">
                          <a:avLst/>
                        </a:prstGeom>
                        <a:noFill/>
                      </p:spPr>
                    </p:pic>
                  </p:oleObj>
                </mc:Fallback>
              </mc:AlternateContent>
            </a:graphicData>
          </a:graphic>
        </p:graphicFrame>
      </p:grpSp>
      <p:sp>
        <p:nvSpPr>
          <p:cNvPr id="43" name="矩形 42"/>
          <p:cNvSpPr/>
          <p:nvPr/>
        </p:nvSpPr>
        <p:spPr>
          <a:xfrm>
            <a:off x="6324716" y="6156010"/>
            <a:ext cx="2755207" cy="646331"/>
          </a:xfrm>
          <a:prstGeom prst="rect">
            <a:avLst/>
          </a:prstGeom>
          <a:solidFill>
            <a:schemeClr val="bg1"/>
          </a:solidFill>
          <a:ln>
            <a:solidFill>
              <a:srgbClr val="0066FF"/>
            </a:solidFill>
          </a:ln>
        </p:spPr>
        <p:txBody>
          <a:bodyPr wrap="square">
            <a:spAutoFit/>
          </a:bodyPr>
          <a:lstStyle/>
          <a:p>
            <a:r>
              <a:rPr lang="zh-CN" altLang="en-US">
                <a:latin typeface="微软雅黑" pitchFamily="34" charset="-122"/>
                <a:ea typeface="微软雅黑" pitchFamily="34" charset="-122"/>
                <a:cs typeface="Arial" pitchFamily="34" charset="0"/>
              </a:rPr>
              <a:t>；是假设了    之后的一个改进值</a:t>
            </a:r>
            <a:endParaRPr lang="zh-CN" altLang="en-US"/>
          </a:p>
        </p:txBody>
      </p:sp>
      <p:graphicFrame>
        <p:nvGraphicFramePr>
          <p:cNvPr id="45" name="Object 15"/>
          <p:cNvGraphicFramePr>
            <a:graphicFrameLocks noChangeAspect="1"/>
          </p:cNvGraphicFramePr>
          <p:nvPr>
            <p:extLst>
              <p:ext uri="{D42A27DB-BD31-4B8C-83A1-F6EECF244321}">
                <p14:modId xmlns:p14="http://schemas.microsoft.com/office/powerpoint/2010/main" val="2904701106"/>
              </p:ext>
            </p:extLst>
          </p:nvPr>
        </p:nvGraphicFramePr>
        <p:xfrm>
          <a:off x="7574540" y="6167758"/>
          <a:ext cx="257536" cy="357584"/>
        </p:xfrm>
        <a:graphic>
          <a:graphicData uri="http://schemas.openxmlformats.org/presentationml/2006/ole">
            <mc:AlternateContent xmlns:mc="http://schemas.openxmlformats.org/markup-compatibility/2006">
              <mc:Choice xmlns:v="urn:schemas-microsoft-com:vml" Requires="v">
                <p:oleObj spid="_x0000_s457191" name="Equation" r:id="rId14" imgW="177646" imgH="190335" progId="Equation.DSMT4">
                  <p:embed/>
                </p:oleObj>
              </mc:Choice>
              <mc:Fallback>
                <p:oleObj name="Equation" r:id="rId14" imgW="177646" imgH="190335" progId="Equation.DSMT4">
                  <p:embed/>
                  <p:pic>
                    <p:nvPicPr>
                      <p:cNvPr id="3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4540" y="6167758"/>
                        <a:ext cx="257536" cy="35758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0" name="矩形 39"/>
              <p:cNvSpPr/>
              <p:nvPr/>
            </p:nvSpPr>
            <p:spPr>
              <a:xfrm>
                <a:off x="6311216" y="6156010"/>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b="1" i="1">
                              <a:latin typeface="Cambria Math" panose="02040503050406030204" pitchFamily="18" charset="0"/>
                            </a:rPr>
                          </m:ctrlPr>
                        </m:sSupPr>
                        <m:e>
                          <m:r>
                            <a:rPr lang="zh-CN" altLang="en-US" b="1">
                              <a:latin typeface="Cambria Math" panose="02040503050406030204" pitchFamily="18" charset="0"/>
                            </a:rPr>
                            <m:t>𝛉</m:t>
                          </m:r>
                        </m:e>
                        <m:sup>
                          <m:r>
                            <a:rPr lang="zh-CN" altLang="en-US" b="0" i="0">
                              <a:latin typeface="Cambria Math" panose="02040503050406030204" pitchFamily="18" charset="0"/>
                            </a:rPr>
                            <m:t>∗</m:t>
                          </m:r>
                        </m:sup>
                      </m:sSup>
                    </m:oMath>
                  </m:oMathPara>
                </a14:m>
                <a:endParaRPr lang="zh-CN" altLang="en-US"/>
              </a:p>
            </p:txBody>
          </p:sp>
        </mc:Choice>
        <mc:Fallback xmlns="">
          <p:sp>
            <p:nvSpPr>
              <p:cNvPr id="40" name="矩形 39"/>
              <p:cNvSpPr>
                <a:spLocks noRot="1" noChangeAspect="1" noMove="1" noResize="1" noEditPoints="1" noAdjustHandles="1" noChangeArrowheads="1" noChangeShapeType="1" noTextEdit="1"/>
              </p:cNvSpPr>
              <p:nvPr/>
            </p:nvSpPr>
            <p:spPr>
              <a:xfrm>
                <a:off x="6311216" y="6156010"/>
                <a:ext cx="477951" cy="369332"/>
              </a:xfrm>
              <a:prstGeom prst="rect">
                <a:avLst/>
              </a:prstGeom>
              <a:blipFill>
                <a:blip r:embed="rId25"/>
                <a:stretch>
                  <a:fillRect/>
                </a:stretch>
              </a:blipFill>
            </p:spPr>
            <p:txBody>
              <a:bodyPr/>
              <a:lstStyle/>
              <a:p>
                <a:r>
                  <a:rPr lang="zh-CN" altLang="en-US">
                    <a:noFill/>
                  </a:rPr>
                  <a:t> </a:t>
                </a:r>
              </a:p>
            </p:txBody>
          </p:sp>
        </mc:Fallback>
      </mc:AlternateContent>
      <p:cxnSp>
        <p:nvCxnSpPr>
          <p:cNvPr id="47" name="Straight Arrow Connector 6"/>
          <p:cNvCxnSpPr/>
          <p:nvPr/>
        </p:nvCxnSpPr>
        <p:spPr>
          <a:xfrm flipH="1" flipV="1">
            <a:off x="5344179" y="6386320"/>
            <a:ext cx="874773" cy="120678"/>
          </a:xfrm>
          <a:prstGeom prst="straightConnector1">
            <a:avLst/>
          </a:prstGeom>
          <a:ln w="12700">
            <a:solidFill>
              <a:srgbClr val="0066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916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EM</a:t>
            </a:r>
            <a:r>
              <a:rPr lang="zh-CN" altLang="en-US" dirty="0"/>
              <a:t>算法流程</a:t>
            </a:r>
          </a:p>
        </p:txBody>
      </p:sp>
      <p:sp>
        <p:nvSpPr>
          <p:cNvPr id="102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669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3429001"/>
            <a:ext cx="5760769" cy="339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9692" y="1423419"/>
            <a:ext cx="3744417" cy="1477328"/>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收敛于对数似然函数极大值，不能保证最大值，</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收敛结果与初始值设置有关</a:t>
            </a:r>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432" y="377419"/>
            <a:ext cx="4048894" cy="356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556343545"/>
              </p:ext>
            </p:extLst>
          </p:nvPr>
        </p:nvGraphicFramePr>
        <p:xfrm>
          <a:off x="6341604" y="5482417"/>
          <a:ext cx="2448272" cy="445968"/>
        </p:xfrm>
        <a:graphic>
          <a:graphicData uri="http://schemas.openxmlformats.org/presentationml/2006/ole">
            <mc:AlternateContent xmlns:mc="http://schemas.openxmlformats.org/markup-compatibility/2006">
              <mc:Choice xmlns:v="urn:schemas-microsoft-com:vml" Requires="v">
                <p:oleObj spid="_x0000_s466983" r:id="rId6" imgW="4455766" imgH="812447" progId="Equation.DSMT4">
                  <p:embed/>
                </p:oleObj>
              </mc:Choice>
              <mc:Fallback>
                <p:oleObj r:id="rId6" imgW="4455766" imgH="812447"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1604" y="5482417"/>
                        <a:ext cx="2448272" cy="445968"/>
                      </a:xfrm>
                      <a:prstGeom prst="rect">
                        <a:avLst/>
                      </a:prstGeom>
                      <a:solidFill>
                        <a:schemeClr val="bg1"/>
                      </a:solidFill>
                      <a:ln>
                        <a:noFill/>
                      </a:ln>
                      <a:effectLst/>
                    </p:spPr>
                  </p:pic>
                </p:oleObj>
              </mc:Fallback>
            </mc:AlternateContent>
          </a:graphicData>
        </a:graphic>
      </p:graphicFrame>
      <p:sp>
        <p:nvSpPr>
          <p:cNvPr id="5" name="Rectangle 4"/>
          <p:cNvSpPr/>
          <p:nvPr/>
        </p:nvSpPr>
        <p:spPr>
          <a:xfrm>
            <a:off x="6341604" y="4983375"/>
            <a:ext cx="1859805" cy="400110"/>
          </a:xfrm>
          <a:prstGeom prst="rect">
            <a:avLst/>
          </a:prstGeom>
        </p:spPr>
        <p:txBody>
          <a:bodyPr wrap="none">
            <a:spAutoFit/>
          </a:bodyPr>
          <a:lstStyle/>
          <a:p>
            <a:pPr>
              <a:spcBef>
                <a:spcPct val="20000"/>
              </a:spcBef>
            </a:pPr>
            <a:r>
              <a:rPr lang="zh-CN" altLang="en-US" sz="2000" dirty="0">
                <a:latin typeface="微软雅黑" pitchFamily="34" charset="-122"/>
                <a:ea typeface="微软雅黑" pitchFamily="34" charset="-122"/>
              </a:rPr>
              <a:t>广义</a:t>
            </a:r>
            <a:r>
              <a:rPr lang="en-US" altLang="zh-CN" sz="2000" dirty="0">
                <a:latin typeface="微软雅黑" pitchFamily="34" charset="-122"/>
                <a:ea typeface="微软雅黑" pitchFamily="34" charset="-122"/>
              </a:rPr>
              <a:t>EM</a:t>
            </a:r>
            <a:r>
              <a:rPr lang="zh-CN" altLang="en-US" sz="2000" dirty="0">
                <a:latin typeface="微软雅黑" pitchFamily="34" charset="-122"/>
                <a:ea typeface="微软雅黑" pitchFamily="34" charset="-122"/>
              </a:rPr>
              <a:t>算法：</a:t>
            </a:r>
          </a:p>
        </p:txBody>
      </p:sp>
      <p:cxnSp>
        <p:nvCxnSpPr>
          <p:cNvPr id="7" name="Straight Arrow Connector 6"/>
          <p:cNvCxnSpPr>
            <a:endCxn id="5" idx="1"/>
          </p:cNvCxnSpPr>
          <p:nvPr/>
        </p:nvCxnSpPr>
        <p:spPr>
          <a:xfrm flipV="1">
            <a:off x="5220072" y="5183430"/>
            <a:ext cx="1121532" cy="3338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833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EM</a:t>
            </a:r>
            <a:r>
              <a:rPr lang="zh-CN" altLang="en-US" dirty="0"/>
              <a:t>算法应用</a:t>
            </a:r>
            <a:endParaRPr lang="en-US" dirty="0"/>
          </a:p>
        </p:txBody>
      </p:sp>
      <p:sp>
        <p:nvSpPr>
          <p:cNvPr id="5123" name="Rectangle 3"/>
          <p:cNvSpPr>
            <a:spLocks noGrp="1" noChangeArrowheads="1"/>
          </p:cNvSpPr>
          <p:nvPr>
            <p:ph type="body" idx="1"/>
          </p:nvPr>
        </p:nvSpPr>
        <p:spPr>
          <a:xfrm>
            <a:off x="539750" y="1700213"/>
            <a:ext cx="8208963" cy="4692650"/>
          </a:xfrm>
        </p:spPr>
        <p:txBody>
          <a:bodyPr/>
          <a:lstStyle/>
          <a:p>
            <a:pPr marL="571500" indent="-571500"/>
            <a:r>
              <a:rPr lang="en-US" dirty="0"/>
              <a:t>EM</a:t>
            </a:r>
            <a:r>
              <a:rPr lang="zh-CN" altLang="en-US" dirty="0"/>
              <a:t>算法的应用可以分为两个方面：</a:t>
            </a:r>
          </a:p>
          <a:p>
            <a:pPr marL="571500" indent="-571500"/>
            <a:endParaRPr lang="zh-CN" altLang="en-US" dirty="0"/>
          </a:p>
          <a:p>
            <a:pPr marL="1073150" lvl="1" indent="-533400">
              <a:buFont typeface="Wingdings" pitchFamily="2" charset="2"/>
              <a:buAutoNum type="arabicPeriod"/>
            </a:pPr>
            <a:r>
              <a:rPr lang="zh-CN" altLang="en-US" dirty="0"/>
              <a:t>训练样本中某些特征丢失情况下，分布参数的最大似然估计；</a:t>
            </a:r>
          </a:p>
          <a:p>
            <a:pPr marL="1073150" lvl="1" indent="-533400">
              <a:buFont typeface="Wingdings" pitchFamily="2" charset="2"/>
              <a:buAutoNum type="arabicPeriod"/>
            </a:pPr>
            <a:endParaRPr lang="zh-CN" altLang="en-US" dirty="0"/>
          </a:p>
          <a:p>
            <a:pPr marL="1073150" lvl="1" indent="-533400">
              <a:buFont typeface="Wingdings" pitchFamily="2" charset="2"/>
              <a:buAutoNum type="arabicPeriod"/>
            </a:pPr>
            <a:r>
              <a:rPr lang="zh-CN" altLang="en-US" dirty="0"/>
              <a:t>对某些复杂分布模型假设，最大似然估计很难得到解析解时的迭代算法。</a:t>
            </a:r>
          </a:p>
        </p:txBody>
      </p:sp>
      <p:sp>
        <p:nvSpPr>
          <p:cNvPr id="5124"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643042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2225"/>
            <a:ext cx="561975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47" name="Rectangle 3"/>
          <p:cNvSpPr>
            <a:spLocks noGrp="1" noChangeArrowheads="1"/>
          </p:cNvSpPr>
          <p:nvPr>
            <p:ph type="title"/>
          </p:nvPr>
        </p:nvSpPr>
        <p:spPr>
          <a:xfrm>
            <a:off x="0" y="0"/>
            <a:ext cx="8229600" cy="1143000"/>
          </a:xfrm>
        </p:spPr>
        <p:txBody>
          <a:bodyPr/>
          <a:lstStyle/>
          <a:p>
            <a:r>
              <a:rPr lang="zh-CN" altLang="en-US" sz="3600"/>
              <a:t>部分特征丢失</a:t>
            </a:r>
            <a:endParaRPr lang="en-US" altLang="zh-CN" sz="3600"/>
          </a:p>
        </p:txBody>
      </p:sp>
      <p:graphicFrame>
        <p:nvGraphicFramePr>
          <p:cNvPr id="6148" name="Object 4"/>
          <p:cNvGraphicFramePr>
            <a:graphicFrameLocks noChangeAspect="1"/>
          </p:cNvGraphicFramePr>
          <p:nvPr/>
        </p:nvGraphicFramePr>
        <p:xfrm>
          <a:off x="0" y="1052513"/>
          <a:ext cx="8824913" cy="1108075"/>
        </p:xfrm>
        <a:graphic>
          <a:graphicData uri="http://schemas.openxmlformats.org/presentationml/2006/ole">
            <mc:AlternateContent xmlns:mc="http://schemas.openxmlformats.org/markup-compatibility/2006">
              <mc:Choice xmlns:v="urn:schemas-microsoft-com:vml" Requires="v">
                <p:oleObj spid="_x0000_s507926" r:id="rId4" imgW="4051617" imgH="508317" progId="Equation.DSMT4">
                  <p:embed/>
                </p:oleObj>
              </mc:Choice>
              <mc:Fallback>
                <p:oleObj r:id="rId4" imgW="4051617" imgH="508317" progId="Equation.DSMT4">
                  <p:embed/>
                  <p:pic>
                    <p:nvPicPr>
                      <p:cNvPr id="6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52513"/>
                        <a:ext cx="882491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5076825" y="2636838"/>
          <a:ext cx="3914775" cy="466725"/>
        </p:xfrm>
        <a:graphic>
          <a:graphicData uri="http://schemas.openxmlformats.org/presentationml/2006/ole">
            <mc:AlternateContent xmlns:mc="http://schemas.openxmlformats.org/markup-compatibility/2006">
              <mc:Choice xmlns:v="urn:schemas-microsoft-com:vml" Requires="v">
                <p:oleObj spid="_x0000_s507927" r:id="rId6" imgW="1918017" imgH="228917" progId="Equation.DSMT4">
                  <p:embed/>
                </p:oleObj>
              </mc:Choice>
              <mc:Fallback>
                <p:oleObj r:id="rId6" imgW="1918017" imgH="228917" progId="Equation.DSMT4">
                  <p:embed/>
                  <p:pic>
                    <p:nvPicPr>
                      <p:cNvPr id="6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636838"/>
                        <a:ext cx="3914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6011863" y="3357563"/>
          <a:ext cx="2232025" cy="530225"/>
        </p:xfrm>
        <a:graphic>
          <a:graphicData uri="http://schemas.openxmlformats.org/presentationml/2006/ole">
            <mc:AlternateContent xmlns:mc="http://schemas.openxmlformats.org/markup-compatibility/2006">
              <mc:Choice xmlns:v="urn:schemas-microsoft-com:vml" Requires="v">
                <p:oleObj spid="_x0000_s507928" r:id="rId8" imgW="1066192" imgH="254097" progId="Equation.DSMT4">
                  <p:embed/>
                </p:oleObj>
              </mc:Choice>
              <mc:Fallback>
                <p:oleObj r:id="rId8" imgW="1066192" imgH="254097" progId="Equation.DSMT4">
                  <p:embed/>
                  <p:pic>
                    <p:nvPicPr>
                      <p:cNvPr id="615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3357563"/>
                        <a:ext cx="22320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5076825" y="4292600"/>
          <a:ext cx="3706813" cy="466725"/>
        </p:xfrm>
        <a:graphic>
          <a:graphicData uri="http://schemas.openxmlformats.org/presentationml/2006/ole">
            <mc:AlternateContent xmlns:mc="http://schemas.openxmlformats.org/markup-compatibility/2006">
              <mc:Choice xmlns:v="urn:schemas-microsoft-com:vml" Requires="v">
                <p:oleObj spid="_x0000_s507929" r:id="rId10" imgW="1816417" imgH="228917" progId="Equation.DSMT4">
                  <p:embed/>
                </p:oleObj>
              </mc:Choice>
              <mc:Fallback>
                <p:oleObj r:id="rId10" imgW="1816417" imgH="228917" progId="Equation.DSMT4">
                  <p:embed/>
                  <p:pic>
                    <p:nvPicPr>
                      <p:cNvPr id="615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4292600"/>
                        <a:ext cx="370681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5262563" y="5013325"/>
          <a:ext cx="3659187" cy="719138"/>
        </p:xfrm>
        <a:graphic>
          <a:graphicData uri="http://schemas.openxmlformats.org/presentationml/2006/ole">
            <mc:AlternateContent xmlns:mc="http://schemas.openxmlformats.org/markup-compatibility/2006">
              <mc:Choice xmlns:v="urn:schemas-microsoft-com:vml" Requires="v">
                <p:oleObj spid="_x0000_s507930" r:id="rId12" imgW="1611818" imgH="317542" progId="Equation.DSMT4">
                  <p:embed/>
                </p:oleObj>
              </mc:Choice>
              <mc:Fallback>
                <p:oleObj r:id="rId12" imgW="1611818" imgH="317542" progId="Equation.DSMT4">
                  <p:embed/>
                  <p:pic>
                    <p:nvPicPr>
                      <p:cNvPr id="615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2563" y="5013325"/>
                        <a:ext cx="36591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Rectangle 9"/>
          <p:cNvSpPr>
            <a:spLocks noChangeArrowheads="1"/>
          </p:cNvSpPr>
          <p:nvPr/>
        </p:nvSpPr>
        <p:spPr bwMode="auto">
          <a:xfrm>
            <a:off x="7667625" y="4937125"/>
            <a:ext cx="1708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0">
                <a:solidFill>
                  <a:srgbClr val="FF0000"/>
                </a:solidFill>
              </a:rPr>
              <a:t>√</a:t>
            </a:r>
          </a:p>
        </p:txBody>
      </p:sp>
      <p:sp>
        <p:nvSpPr>
          <p:cNvPr id="6154" name="Rectangle 10"/>
          <p:cNvSpPr>
            <a:spLocks noChangeArrowheads="1"/>
          </p:cNvSpPr>
          <p:nvPr/>
        </p:nvSpPr>
        <p:spPr bwMode="auto">
          <a:xfrm>
            <a:off x="8147050" y="2852738"/>
            <a:ext cx="9969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9600" i="1">
                <a:solidFill>
                  <a:srgbClr val="FF0000"/>
                </a:solidFill>
              </a:rPr>
              <a:t>X</a:t>
            </a:r>
          </a:p>
        </p:txBody>
      </p:sp>
    </p:spTree>
    <p:extLst>
      <p:ext uri="{BB962C8B-B14F-4D97-AF65-F5344CB8AC3E}">
        <p14:creationId xmlns:p14="http://schemas.microsoft.com/office/powerpoint/2010/main" val="545248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linds(horizontal)">
                                      <p:cBhvr>
                                        <p:cTn id="7" dur="500"/>
                                        <p:tgtEl>
                                          <p:spTgt spid="6150"/>
                                        </p:tgtEl>
                                      </p:cBhvr>
                                    </p:animEffect>
                                  </p:childTnLst>
                                </p:cTn>
                              </p:par>
                              <p:par>
                                <p:cTn id="8" presetID="3" presetClass="entr" presetSubtype="10" fill="hold"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151"/>
                                        </p:tgtEl>
                                        <p:attrNameLst>
                                          <p:attrName>style.visibility</p:attrName>
                                        </p:attrNameLst>
                                      </p:cBhvr>
                                      <p:to>
                                        <p:strVal val="visible"/>
                                      </p:to>
                                    </p:set>
                                    <p:animEffect transition="in" filter="blinds(horizontal)">
                                      <p:cBhvr>
                                        <p:cTn id="15" dur="500"/>
                                        <p:tgtEl>
                                          <p:spTgt spid="6151"/>
                                        </p:tgtEl>
                                      </p:cBhvr>
                                    </p:animEffect>
                                  </p:childTnLst>
                                </p:cTn>
                              </p:par>
                              <p:par>
                                <p:cTn id="16" presetID="3" presetClass="entr" presetSubtype="10" fill="hold" nodeType="withEffect">
                                  <p:stCondLst>
                                    <p:cond delay="0"/>
                                  </p:stCondLst>
                                  <p:childTnLst>
                                    <p:set>
                                      <p:cBhvr>
                                        <p:cTn id="17" dur="1" fill="hold">
                                          <p:stCondLst>
                                            <p:cond delay="0"/>
                                          </p:stCondLst>
                                        </p:cTn>
                                        <p:tgtEl>
                                          <p:spTgt spid="6152"/>
                                        </p:tgtEl>
                                        <p:attrNameLst>
                                          <p:attrName>style.visibility</p:attrName>
                                        </p:attrNameLst>
                                      </p:cBhvr>
                                      <p:to>
                                        <p:strVal val="visible"/>
                                      </p:to>
                                    </p:set>
                                    <p:animEffect transition="in" filter="blinds(horizontal)">
                                      <p:cBhvr>
                                        <p:cTn id="18" dur="500"/>
                                        <p:tgtEl>
                                          <p:spTgt spid="61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6153"/>
                                        </p:tgtEl>
                                        <p:attrNameLst>
                                          <p:attrName>style.visibility</p:attrName>
                                        </p:attrNameLst>
                                      </p:cBhvr>
                                      <p:to>
                                        <p:strVal val="visible"/>
                                      </p:to>
                                    </p:set>
                                    <p:animEffect transition="in" filter="blinds(vertical)">
                                      <p:cBhvr>
                                        <p:cTn id="23" dur="500"/>
                                        <p:tgtEl>
                                          <p:spTgt spid="6153"/>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6154"/>
                                        </p:tgtEl>
                                        <p:attrNameLst>
                                          <p:attrName>style.visibility</p:attrName>
                                        </p:attrNameLst>
                                      </p:cBhvr>
                                      <p:to>
                                        <p:strVal val="visible"/>
                                      </p:to>
                                    </p:set>
                                    <p:animEffect transition="in" filter="blinds(vertical)">
                                      <p:cBhvr>
                                        <p:cTn id="26"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utoUpdateAnimBg="0"/>
      <p:bldP spid="615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8229600" cy="1143000"/>
          </a:xfrm>
        </p:spPr>
        <p:txBody>
          <a:bodyPr/>
          <a:lstStyle/>
          <a:p>
            <a:r>
              <a:rPr lang="zh-CN" altLang="en-US" sz="3600"/>
              <a:t>部分特征丢失</a:t>
            </a:r>
            <a:endParaRPr lang="en-US" altLang="zh-CN" sz="3600"/>
          </a:p>
        </p:txBody>
      </p:sp>
      <p:graphicFrame>
        <p:nvGraphicFramePr>
          <p:cNvPr id="7171" name="Object 3"/>
          <p:cNvGraphicFramePr>
            <a:graphicFrameLocks noChangeAspect="1"/>
          </p:cNvGraphicFramePr>
          <p:nvPr/>
        </p:nvGraphicFramePr>
        <p:xfrm>
          <a:off x="250825" y="1125538"/>
          <a:ext cx="8243888" cy="1108075"/>
        </p:xfrm>
        <a:graphic>
          <a:graphicData uri="http://schemas.openxmlformats.org/presentationml/2006/ole">
            <mc:AlternateContent xmlns:mc="http://schemas.openxmlformats.org/markup-compatibility/2006">
              <mc:Choice xmlns:v="urn:schemas-microsoft-com:vml" Requires="v">
                <p:oleObj spid="_x0000_s504878" r:id="rId3" imgW="3784917" imgH="508317" progId="Equation.DSMT4">
                  <p:embed/>
                </p:oleObj>
              </mc:Choice>
              <mc:Fallback>
                <p:oleObj r:id="rId3" imgW="3784917" imgH="5083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25538"/>
                        <a:ext cx="824388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1674813" y="2420938"/>
          <a:ext cx="6496050" cy="2230437"/>
        </p:xfrm>
        <a:graphic>
          <a:graphicData uri="http://schemas.openxmlformats.org/presentationml/2006/ole">
            <mc:AlternateContent xmlns:mc="http://schemas.openxmlformats.org/markup-compatibility/2006">
              <mc:Choice xmlns:v="urn:schemas-microsoft-com:vml" Requires="v">
                <p:oleObj spid="_x0000_s504879" r:id="rId5" imgW="3173940" imgH="1092043" progId="Equation.DSMT4">
                  <p:embed/>
                </p:oleObj>
              </mc:Choice>
              <mc:Fallback>
                <p:oleObj r:id="rId5" imgW="3173940" imgH="109204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2420938"/>
                        <a:ext cx="6496050"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539750" y="4868863"/>
          <a:ext cx="7129463" cy="1336675"/>
        </p:xfrm>
        <a:graphic>
          <a:graphicData uri="http://schemas.openxmlformats.org/presentationml/2006/ole">
            <mc:AlternateContent xmlns:mc="http://schemas.openxmlformats.org/markup-compatibility/2006">
              <mc:Choice xmlns:v="urn:schemas-microsoft-com:vml" Requires="v">
                <p:oleObj spid="_x0000_s504880" r:id="rId7" imgW="3454717" imgH="648017" progId="Equation.DSMT4">
                  <p:embed/>
                </p:oleObj>
              </mc:Choice>
              <mc:Fallback>
                <p:oleObj r:id="rId7" imgW="3454717" imgH="6480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868863"/>
                        <a:ext cx="712946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2627313" y="5949950"/>
          <a:ext cx="2909887" cy="719138"/>
        </p:xfrm>
        <a:graphic>
          <a:graphicData uri="http://schemas.openxmlformats.org/presentationml/2006/ole">
            <mc:AlternateContent xmlns:mc="http://schemas.openxmlformats.org/markup-compatibility/2006">
              <mc:Choice xmlns:v="urn:schemas-microsoft-com:vml" Requires="v">
                <p:oleObj spid="_x0000_s504881" r:id="rId9" imgW="1281905" imgH="317542" progId="Equation.DSMT4">
                  <p:embed/>
                </p:oleObj>
              </mc:Choice>
              <mc:Fallback>
                <p:oleObj r:id="rId9" imgW="1281905" imgH="31754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5949950"/>
                        <a:ext cx="29098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3204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linds(horizontal)">
                                      <p:cBhvr>
                                        <p:cTn id="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0" cy="9318625"/>
            <a:chOff x="0" y="0"/>
            <a:chExt cx="5760" cy="5870"/>
          </a:xfrm>
        </p:grpSpPr>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 y="2956"/>
              <a:ext cx="5285"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 y="663"/>
              <a:ext cx="3675"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4341" name="Rectangle 5"/>
            <p:cNvSpPr>
              <a:spLocks noChangeArrowheads="1"/>
            </p:cNvSpPr>
            <p:nvPr/>
          </p:nvSpPr>
          <p:spPr bwMode="auto">
            <a:xfrm>
              <a:off x="0" y="0"/>
              <a:ext cx="5760" cy="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sp>
          <p:nvSpPr>
            <p:cNvPr id="14342" name="Rectangle 6"/>
            <p:cNvSpPr>
              <a:spLocks noChangeArrowheads="1"/>
            </p:cNvSpPr>
            <p:nvPr/>
          </p:nvSpPr>
          <p:spPr bwMode="auto">
            <a:xfrm>
              <a:off x="158" y="119"/>
              <a:ext cx="5489"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Arial" panose="020B0604020202020204" pitchFamily="34" charset="0"/>
                <a:buNone/>
              </a:pPr>
              <a:r>
                <a:rPr lang="en-US" altLang="zh-CN" sz="2800" b="1">
                  <a:solidFill>
                    <a:srgbClr val="000000"/>
                  </a:solidFill>
                </a:rPr>
                <a:t>EM</a:t>
              </a:r>
              <a:r>
                <a:rPr lang="zh-CN" altLang="en-US" sz="2800" b="1">
                  <a:solidFill>
                    <a:srgbClr val="000000"/>
                  </a:solidFill>
                </a:rPr>
                <a:t>算法举例：</a:t>
              </a:r>
            </a:p>
            <a:p>
              <a:pPr fontAlgn="base">
                <a:spcBef>
                  <a:spcPct val="0"/>
                </a:spcBef>
                <a:spcAft>
                  <a:spcPct val="0"/>
                </a:spcAft>
                <a:buFont typeface="Arial" panose="020B0604020202020204" pitchFamily="34" charset="0"/>
                <a:buNone/>
              </a:pPr>
              <a:r>
                <a:rPr lang="zh-CN" altLang="en-US" sz="2400" b="1">
                  <a:solidFill>
                    <a:srgbClr val="000000"/>
                  </a:solidFill>
                </a:rPr>
                <a:t>二维空间中，训练样本</a:t>
              </a:r>
              <a:r>
                <a:rPr lang="en-US" altLang="zh-CN" sz="2400" b="1">
                  <a:solidFill>
                    <a:srgbClr val="000000"/>
                  </a:solidFill>
                </a:rPr>
                <a:t>D</a:t>
              </a:r>
              <a:r>
                <a:rPr lang="zh-CN" altLang="en-US" sz="2400" b="1">
                  <a:solidFill>
                    <a:srgbClr val="000000"/>
                  </a:solidFill>
                </a:rPr>
                <a:t>包含</a:t>
              </a:r>
              <a:r>
                <a:rPr lang="en-US" altLang="zh-CN" sz="2400" b="1">
                  <a:solidFill>
                    <a:srgbClr val="000000"/>
                  </a:solidFill>
                </a:rPr>
                <a:t>4</a:t>
              </a:r>
              <a:r>
                <a:rPr lang="zh-CN" altLang="en-US" sz="2400" b="1">
                  <a:solidFill>
                    <a:srgbClr val="000000"/>
                  </a:solidFill>
                </a:rPr>
                <a:t>个样本点，其中</a:t>
              </a:r>
              <a:r>
                <a:rPr lang="en-US" altLang="zh-CN" sz="2400" b="1">
                  <a:solidFill>
                    <a:srgbClr val="000000"/>
                  </a:solidFill>
                </a:rPr>
                <a:t>x</a:t>
              </a:r>
              <a:r>
                <a:rPr lang="en-US" altLang="zh-CN" sz="2400" b="1" baseline="-25000">
                  <a:solidFill>
                    <a:srgbClr val="000000"/>
                  </a:solidFill>
                </a:rPr>
                <a:t>41</a:t>
              </a:r>
              <a:r>
                <a:rPr lang="zh-CN" altLang="en-US" sz="2400" b="1">
                  <a:solidFill>
                    <a:srgbClr val="000000"/>
                  </a:solidFill>
                </a:rPr>
                <a:t>丢失</a:t>
              </a:r>
            </a:p>
          </p:txBody>
        </p:sp>
        <p:sp>
          <p:nvSpPr>
            <p:cNvPr id="14343" name="Rectangle 7"/>
            <p:cNvSpPr>
              <a:spLocks noChangeArrowheads="1"/>
            </p:cNvSpPr>
            <p:nvPr/>
          </p:nvSpPr>
          <p:spPr bwMode="auto">
            <a:xfrm>
              <a:off x="22" y="1434"/>
              <a:ext cx="57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假设样本服从二维正态分布且协方差矩阵为对角阵，待估计参数为</a:t>
              </a:r>
            </a:p>
          </p:txBody>
        </p:sp>
        <p:graphicFrame>
          <p:nvGraphicFramePr>
            <p:cNvPr id="14344" name="Object 8"/>
            <p:cNvGraphicFramePr>
              <a:graphicFrameLocks noChangeAspect="1"/>
            </p:cNvGraphicFramePr>
            <p:nvPr/>
          </p:nvGraphicFramePr>
          <p:xfrm>
            <a:off x="113" y="1706"/>
            <a:ext cx="1542" cy="361"/>
          </p:xfrm>
          <a:graphic>
            <a:graphicData uri="http://schemas.openxmlformats.org/presentationml/2006/ole">
              <mc:AlternateContent xmlns:mc="http://schemas.openxmlformats.org/markup-compatibility/2006">
                <mc:Choice xmlns:v="urn:schemas-microsoft-com:vml" Requires="v">
                  <p:oleObj spid="_x0000_s505880" r:id="rId6" imgW="1194117" imgH="279717" progId="Equation.DSMT4">
                    <p:embed/>
                  </p:oleObj>
                </mc:Choice>
                <mc:Fallback>
                  <p:oleObj r:id="rId6" imgW="1194117" imgH="2797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 y="1706"/>
                          <a:ext cx="154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Rectangle 9"/>
            <p:cNvSpPr>
              <a:spLocks noChangeArrowheads="1"/>
            </p:cNvSpPr>
            <p:nvPr/>
          </p:nvSpPr>
          <p:spPr bwMode="auto">
            <a:xfrm>
              <a:off x="1565" y="175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，初始估计为</a:t>
              </a:r>
            </a:p>
          </p:txBody>
        </p:sp>
        <p:graphicFrame>
          <p:nvGraphicFramePr>
            <p:cNvPr id="14346" name="Object 10"/>
            <p:cNvGraphicFramePr>
              <a:graphicFrameLocks noChangeAspect="1"/>
            </p:cNvGraphicFramePr>
            <p:nvPr/>
          </p:nvGraphicFramePr>
          <p:xfrm>
            <a:off x="2789" y="1706"/>
            <a:ext cx="1165" cy="361"/>
          </p:xfrm>
          <a:graphic>
            <a:graphicData uri="http://schemas.openxmlformats.org/presentationml/2006/ole">
              <mc:AlternateContent xmlns:mc="http://schemas.openxmlformats.org/markup-compatibility/2006">
                <mc:Choice xmlns:v="urn:schemas-microsoft-com:vml" Requires="v">
                  <p:oleObj spid="_x0000_s505881" r:id="rId8" imgW="901626" imgH="279596" progId="Equation.DSMT4">
                    <p:embed/>
                  </p:oleObj>
                </mc:Choice>
                <mc:Fallback>
                  <p:oleObj r:id="rId8" imgW="901626" imgH="27959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1706"/>
                          <a:ext cx="1165"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Rectangle 11"/>
            <p:cNvSpPr>
              <a:spLocks noChangeArrowheads="1"/>
            </p:cNvSpPr>
            <p:nvPr/>
          </p:nvSpPr>
          <p:spPr bwMode="auto">
            <a:xfrm>
              <a:off x="3923" y="173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panose="020B0604020202020204" pitchFamily="34" charset="0"/>
                <a:buNone/>
              </a:pPr>
              <a:r>
                <a:rPr lang="zh-CN" altLang="en-US" sz="2400" b="1">
                  <a:solidFill>
                    <a:srgbClr val="000000"/>
                  </a:solidFill>
                </a:rPr>
                <a:t>，有：</a:t>
              </a:r>
            </a:p>
          </p:txBody>
        </p:sp>
        <p:pic>
          <p:nvPicPr>
            <p:cNvPr id="1434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 y="2115"/>
              <a:ext cx="304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4349"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 y="2481"/>
              <a:ext cx="4263"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435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 y="4315"/>
              <a:ext cx="5692"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4351"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 y="5108"/>
              <a:ext cx="4842"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Tree>
    <p:extLst>
      <p:ext uri="{BB962C8B-B14F-4D97-AF65-F5344CB8AC3E}">
        <p14:creationId xmlns:p14="http://schemas.microsoft.com/office/powerpoint/2010/main" val="1454646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0 1.85185E-6 L 0 -0.36829 " pathEditMode="relative" rAng="0" ptsTypes="AA">
                                      <p:cBhvr>
                                        <p:cTn id="6" dur="2000" fill="hold"/>
                                        <p:tgtEl>
                                          <p:spTgt spid="14338"/>
                                        </p:tgtEl>
                                        <p:attrNameLst>
                                          <p:attrName>ppt_x,ppt_y</p:attrName>
                                        </p:attrNameLst>
                                      </p:cBhvr>
                                      <p:rCtr x="0" y="-18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引言</a:t>
            </a:r>
          </a:p>
        </p:txBody>
      </p:sp>
      <p:sp>
        <p:nvSpPr>
          <p:cNvPr id="9219" name="Rectangle 3"/>
          <p:cNvSpPr>
            <a:spLocks noGrp="1" noChangeArrowheads="1"/>
          </p:cNvSpPr>
          <p:nvPr>
            <p:ph idx="1"/>
          </p:nvPr>
        </p:nvSpPr>
        <p:spPr>
          <a:xfrm>
            <a:off x="323528" y="1196752"/>
            <a:ext cx="8229600" cy="4876800"/>
          </a:xfrm>
        </p:spPr>
        <p:txBody>
          <a:bodyPr>
            <a:noAutofit/>
          </a:bodyPr>
          <a:lstStyle/>
          <a:p>
            <a:pPr marL="0" indent="0">
              <a:lnSpc>
                <a:spcPct val="150000"/>
              </a:lnSpc>
              <a:buNone/>
            </a:pPr>
            <a:r>
              <a:rPr lang="zh-CN" altLang="en-US" dirty="0"/>
              <a:t>概率密度估计的两种主要思路：</a:t>
            </a:r>
            <a:endParaRPr lang="en-US" altLang="zh-CN" dirty="0"/>
          </a:p>
          <a:p>
            <a:pPr marL="0" indent="0">
              <a:lnSpc>
                <a:spcPct val="150000"/>
              </a:lnSpc>
              <a:buNone/>
            </a:pPr>
            <a:r>
              <a:rPr lang="zh-CN" altLang="en-US" sz="2400" dirty="0">
                <a:solidFill>
                  <a:srgbClr val="C00000"/>
                </a:solidFill>
              </a:rPr>
              <a:t>参数估计：</a:t>
            </a:r>
            <a:endParaRPr lang="en-US" altLang="zh-CN" sz="2400" dirty="0">
              <a:solidFill>
                <a:srgbClr val="C00000"/>
              </a:solidFill>
            </a:endParaRPr>
          </a:p>
          <a:p>
            <a:pPr marL="622300" indent="0">
              <a:lnSpc>
                <a:spcPct val="150000"/>
              </a:lnSpc>
              <a:buNone/>
            </a:pPr>
            <a:r>
              <a:rPr lang="zh-CN" altLang="en-US" sz="2400" dirty="0"/>
              <a:t>根据对问题的一般性的认识，假设随机变量服从某种分布，分布函数的参数通过训练数据来估计。</a:t>
            </a:r>
            <a:endParaRPr lang="en-US" altLang="zh-CN" sz="2400" dirty="0"/>
          </a:p>
          <a:p>
            <a:pPr lvl="1">
              <a:lnSpc>
                <a:spcPct val="150000"/>
              </a:lnSpc>
              <a:buFontTx/>
              <a:buNone/>
            </a:pPr>
            <a:endParaRPr lang="zh-CN" altLang="en-US" dirty="0"/>
          </a:p>
          <a:p>
            <a:pPr marL="274320" lvl="1" indent="0">
              <a:lnSpc>
                <a:spcPct val="150000"/>
              </a:lnSpc>
              <a:buNone/>
            </a:pPr>
            <a:r>
              <a:rPr lang="zh-CN" altLang="en-US" dirty="0">
                <a:solidFill>
                  <a:srgbClr val="C00000"/>
                </a:solidFill>
              </a:rPr>
              <a:t>非参数估计：</a:t>
            </a:r>
          </a:p>
          <a:p>
            <a:pPr lvl="1" indent="-12700">
              <a:lnSpc>
                <a:spcPct val="150000"/>
              </a:lnSpc>
              <a:buFontTx/>
              <a:buNone/>
            </a:pPr>
            <a:r>
              <a:rPr lang="zh-CN" altLang="en-US" dirty="0"/>
              <a:t>   不用模型，而只利用训练数据本身对概率密度做估计。</a:t>
            </a:r>
            <a:endParaRPr lang="en-US" altLang="zh-CN" dirty="0"/>
          </a:p>
          <a:p>
            <a:pPr lvl="1" indent="-12700">
              <a:lnSpc>
                <a:spcPct val="150000"/>
              </a:lnSpc>
              <a:buFontTx/>
              <a:buNone/>
            </a:pPr>
            <a:r>
              <a:rPr lang="en-US" altLang="zh-CN" dirty="0"/>
              <a:t>    -----K</a:t>
            </a:r>
            <a:r>
              <a:rPr lang="zh-CN" altLang="en-US" dirty="0"/>
              <a:t>近邻分类器</a:t>
            </a:r>
          </a:p>
          <a:p>
            <a:pPr lvl="1">
              <a:spcBef>
                <a:spcPts val="13"/>
              </a:spcBef>
            </a:pPr>
            <a:endParaRPr lang="zh-CN" altLang="en-US" sz="3200" b="0" dirty="0"/>
          </a:p>
          <a:p>
            <a:pPr lvl="1">
              <a:spcBef>
                <a:spcPts val="13"/>
              </a:spcBef>
            </a:pPr>
            <a:endParaRPr lang="zh-CN" altLang="en-US" sz="3200" b="0" dirty="0"/>
          </a:p>
          <a:p>
            <a:pPr>
              <a:lnSpc>
                <a:spcPct val="150000"/>
              </a:lnSpc>
            </a:pPr>
            <a:endParaRPr lang="en-US" altLang="zh-CN" sz="4000" dirty="0"/>
          </a:p>
        </p:txBody>
      </p:sp>
      <p:graphicFrame>
        <p:nvGraphicFramePr>
          <p:cNvPr id="2" name="Object 1"/>
          <p:cNvGraphicFramePr>
            <a:graphicFrameLocks noChangeAspect="1"/>
          </p:cNvGraphicFramePr>
          <p:nvPr/>
        </p:nvGraphicFramePr>
        <p:xfrm>
          <a:off x="1043608" y="3789040"/>
          <a:ext cx="6048672" cy="469963"/>
        </p:xfrm>
        <a:graphic>
          <a:graphicData uri="http://schemas.openxmlformats.org/presentationml/2006/ole">
            <mc:AlternateContent xmlns:mc="http://schemas.openxmlformats.org/markup-compatibility/2006">
              <mc:Choice xmlns:v="urn:schemas-microsoft-com:vml" Requires="v">
                <p:oleObj spid="_x0000_s477224" r:id="rId3" imgW="3273758" imgH="253780" progId="Equation.DSMT4">
                  <p:embed/>
                </p:oleObj>
              </mc:Choice>
              <mc:Fallback>
                <p:oleObj r:id="rId3" imgW="3273758" imgH="253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789040"/>
                        <a:ext cx="6048672" cy="469963"/>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nvGraphicFramePr>
        <p:xfrm>
          <a:off x="7005870" y="3781768"/>
          <a:ext cx="1814602" cy="504056"/>
        </p:xfrm>
        <a:graphic>
          <a:graphicData uri="http://schemas.openxmlformats.org/presentationml/2006/ole">
            <mc:AlternateContent xmlns:mc="http://schemas.openxmlformats.org/markup-compatibility/2006">
              <mc:Choice xmlns:v="urn:schemas-microsoft-com:vml" Requires="v">
                <p:oleObj spid="_x0000_s477225" r:id="rId5" imgW="914003" imgH="253890" progId="Equation.DSMT4">
                  <p:embed/>
                </p:oleObj>
              </mc:Choice>
              <mc:Fallback>
                <p:oleObj r:id="rId5" imgW="914003"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5870" y="3781768"/>
                        <a:ext cx="1814602" cy="5040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455898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Font typeface="Arial" panose="020B0604020202020204" pitchFamily="34" charset="0"/>
              <a:buNone/>
            </a:pPr>
            <a:endParaRPr lang="zh-CN" altLang="en-US">
              <a:solidFill>
                <a:srgbClr val="000000"/>
              </a:solidFill>
            </a:endParaRP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3375"/>
            <a:ext cx="86487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aphicFrame>
        <p:nvGraphicFramePr>
          <p:cNvPr id="16388" name="Object 4"/>
          <p:cNvGraphicFramePr>
            <a:graphicFrameLocks noChangeAspect="1"/>
          </p:cNvGraphicFramePr>
          <p:nvPr/>
        </p:nvGraphicFramePr>
        <p:xfrm>
          <a:off x="323850" y="1484313"/>
          <a:ext cx="6118225" cy="571500"/>
        </p:xfrm>
        <a:graphic>
          <a:graphicData uri="http://schemas.openxmlformats.org/presentationml/2006/ole">
            <mc:AlternateContent xmlns:mc="http://schemas.openxmlformats.org/markup-compatibility/2006">
              <mc:Choice xmlns:v="urn:schemas-microsoft-com:vml" Requires="v">
                <p:oleObj spid="_x0000_s506915" r:id="rId5" imgW="2997517" imgH="279717" progId="Equation.DSMT4">
                  <p:embed/>
                </p:oleObj>
              </mc:Choice>
              <mc:Fallback>
                <p:oleObj r:id="rId5" imgW="2997517" imgH="2797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484313"/>
                        <a:ext cx="6118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468313" y="2205038"/>
          <a:ext cx="3600450" cy="576262"/>
        </p:xfrm>
        <a:graphic>
          <a:graphicData uri="http://schemas.openxmlformats.org/presentationml/2006/ole">
            <mc:AlternateContent xmlns:mc="http://schemas.openxmlformats.org/markup-compatibility/2006">
              <mc:Choice xmlns:v="urn:schemas-microsoft-com:vml" Requires="v">
                <p:oleObj spid="_x0000_s506916" r:id="rId7" imgW="1586440" imgH="254097" progId="Equation.DSMT4">
                  <p:embed/>
                </p:oleObj>
              </mc:Choice>
              <mc:Fallback>
                <p:oleObj r:id="rId7" imgW="1586440" imgH="25409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205038"/>
                        <a:ext cx="36004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468313" y="2941638"/>
          <a:ext cx="3109912" cy="415925"/>
        </p:xfrm>
        <a:graphic>
          <a:graphicData uri="http://schemas.openxmlformats.org/presentationml/2006/ole">
            <mc:AlternateContent xmlns:mc="http://schemas.openxmlformats.org/markup-compatibility/2006">
              <mc:Choice xmlns:v="urn:schemas-microsoft-com:vml" Requires="v">
                <p:oleObj spid="_x0000_s506917" r:id="rId9" imgW="1522995" imgH="203341" progId="Equation.DSMT4">
                  <p:embed/>
                </p:oleObj>
              </mc:Choice>
              <mc:Fallback>
                <p:oleObj r:id="rId9" imgW="1522995" imgH="20334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941638"/>
                        <a:ext cx="3109912"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3933825"/>
            <a:ext cx="4752975"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639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1989138"/>
            <a:ext cx="36036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3566482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本节主要内容</a:t>
            </a:r>
          </a:p>
        </p:txBody>
      </p:sp>
      <p:sp>
        <p:nvSpPr>
          <p:cNvPr id="9219" name="Rectangle 3"/>
          <p:cNvSpPr>
            <a:spLocks noGrp="1" noChangeArrowheads="1"/>
          </p:cNvSpPr>
          <p:nvPr>
            <p:ph idx="1"/>
          </p:nvPr>
        </p:nvSpPr>
        <p:spPr>
          <a:xfrm>
            <a:off x="971600" y="1196752"/>
            <a:ext cx="7581528" cy="4876800"/>
          </a:xfrm>
        </p:spPr>
        <p:txBody>
          <a:bodyPr>
            <a:noAutofit/>
          </a:bodyPr>
          <a:lstStyle/>
          <a:p>
            <a:pPr lvl="1">
              <a:lnSpc>
                <a:spcPct val="150000"/>
              </a:lnSpc>
              <a:buFontTx/>
              <a:buNone/>
            </a:pPr>
            <a:endParaRPr lang="zh-CN" altLang="en-US" dirty="0"/>
          </a:p>
          <a:p>
            <a:pPr marL="274320" lvl="1" indent="0">
              <a:lnSpc>
                <a:spcPct val="150000"/>
              </a:lnSpc>
              <a:buNone/>
            </a:pPr>
            <a:r>
              <a:rPr lang="zh-CN" altLang="en-US" dirty="0"/>
              <a:t>非参数估计</a:t>
            </a:r>
          </a:p>
          <a:p>
            <a:pPr marL="274320" lvl="1" indent="0">
              <a:lnSpc>
                <a:spcPct val="150000"/>
              </a:lnSpc>
              <a:buNone/>
            </a:pPr>
            <a:r>
              <a:rPr lang="zh-CN" altLang="en-US" dirty="0"/>
              <a:t>参数估计</a:t>
            </a:r>
            <a:endParaRPr lang="en-US" altLang="zh-CN" dirty="0"/>
          </a:p>
          <a:p>
            <a:pPr marL="274320" lvl="1" indent="0">
              <a:lnSpc>
                <a:spcPct val="150000"/>
              </a:lnSpc>
              <a:buNone/>
            </a:pPr>
            <a:r>
              <a:rPr lang="zh-CN" altLang="en-US" dirty="0"/>
              <a:t>高斯混合模型</a:t>
            </a:r>
            <a:endParaRPr lang="en-US" altLang="zh-CN" dirty="0"/>
          </a:p>
          <a:p>
            <a:pPr marL="274320" lvl="1" indent="0">
              <a:lnSpc>
                <a:spcPct val="150000"/>
              </a:lnSpc>
              <a:buNone/>
            </a:pPr>
            <a:r>
              <a:rPr lang="zh-CN" altLang="en-US" dirty="0">
                <a:solidFill>
                  <a:srgbClr val="C00000"/>
                </a:solidFill>
              </a:rPr>
              <a:t>隐马尔科夫模型</a:t>
            </a:r>
          </a:p>
          <a:p>
            <a:pPr lvl="1">
              <a:spcBef>
                <a:spcPts val="13"/>
              </a:spcBef>
            </a:pPr>
            <a:endParaRPr lang="zh-CN" altLang="en-US" sz="3200" b="0" dirty="0"/>
          </a:p>
          <a:p>
            <a:pPr lvl="1">
              <a:spcBef>
                <a:spcPts val="13"/>
              </a:spcBef>
            </a:pPr>
            <a:endParaRPr lang="zh-CN" altLang="en-US" sz="3200" b="0" dirty="0"/>
          </a:p>
          <a:p>
            <a:pPr>
              <a:lnSpc>
                <a:spcPct val="150000"/>
              </a:lnSpc>
            </a:pPr>
            <a:endParaRPr lang="en-US" altLang="zh-CN" sz="4000" dirty="0"/>
          </a:p>
        </p:txBody>
      </p:sp>
    </p:spTree>
    <p:extLst>
      <p:ext uri="{BB962C8B-B14F-4D97-AF65-F5344CB8AC3E}">
        <p14:creationId xmlns:p14="http://schemas.microsoft.com/office/powerpoint/2010/main" val="4211802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476250"/>
            <a:ext cx="8229600" cy="1143000"/>
          </a:xfrm>
        </p:spPr>
        <p:txBody>
          <a:bodyPr>
            <a:normAutofit fontScale="90000"/>
          </a:bodyPr>
          <a:lstStyle/>
          <a:p>
            <a:r>
              <a:rPr lang="zh-CN" altLang="en-US" sz="4000" dirty="0"/>
              <a:t>隐</a:t>
            </a:r>
            <a:r>
              <a:rPr lang="en-US" sz="4000" dirty="0"/>
              <a:t>Markov</a:t>
            </a:r>
            <a:r>
              <a:rPr lang="zh-CN" altLang="en-US" sz="4000" dirty="0"/>
              <a:t>模型 </a:t>
            </a:r>
            <a:br>
              <a:rPr lang="zh-CN" altLang="en-US" sz="4000" dirty="0"/>
            </a:br>
            <a:r>
              <a:rPr lang="en-US" sz="4000" dirty="0"/>
              <a:t>(Hidden Markov Model, HMM)</a:t>
            </a:r>
            <a:endParaRPr lang="zh-CN" altLang="en-US" sz="4000" dirty="0"/>
          </a:p>
        </p:txBody>
      </p:sp>
      <p:sp>
        <p:nvSpPr>
          <p:cNvPr id="31747" name="Rectangle 3"/>
          <p:cNvSpPr>
            <a:spLocks noGrp="1" noChangeArrowheads="1"/>
          </p:cNvSpPr>
          <p:nvPr>
            <p:ph type="body" idx="1"/>
          </p:nvPr>
        </p:nvSpPr>
        <p:spPr>
          <a:xfrm>
            <a:off x="539750" y="1844675"/>
            <a:ext cx="7947025" cy="4114800"/>
          </a:xfrm>
          <a:noFill/>
          <a:ln/>
        </p:spPr>
        <p:txBody>
          <a:bodyPr/>
          <a:lstStyle/>
          <a:p>
            <a:pPr>
              <a:lnSpc>
                <a:spcPct val="150000"/>
              </a:lnSpc>
            </a:pPr>
            <a:r>
              <a:rPr lang="zh-CN" altLang="en-US" dirty="0">
                <a:latin typeface="微软雅黑" pitchFamily="34" charset="-122"/>
                <a:ea typeface="微软雅黑" pitchFamily="34" charset="-122"/>
              </a:rPr>
              <a:t>有一些模式识别系统处理的是与时间相关的问题，如语音识别，手势识别，唇读系统等；</a:t>
            </a:r>
          </a:p>
          <a:p>
            <a:pPr>
              <a:lnSpc>
                <a:spcPct val="150000"/>
              </a:lnSpc>
            </a:pPr>
            <a:endParaRPr lang="zh-CN" altLang="en-US"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对这类问题采用一个特征矢量序列描述比较方便，这类问题的识别</a:t>
            </a:r>
            <a:r>
              <a:rPr lang="en-US" dirty="0">
                <a:latin typeface="微软雅黑" pitchFamily="34" charset="-122"/>
                <a:ea typeface="微软雅黑" pitchFamily="34" charset="-122"/>
              </a:rPr>
              <a:t>HMM</a:t>
            </a:r>
            <a:r>
              <a:rPr lang="zh-CN" altLang="en-US" dirty="0">
                <a:latin typeface="微软雅黑" pitchFamily="34" charset="-122"/>
                <a:ea typeface="微软雅黑" pitchFamily="34" charset="-122"/>
              </a:rPr>
              <a:t>取得了很好的效果。</a:t>
            </a:r>
          </a:p>
          <a:p>
            <a:endParaRPr lang="zh-CN" altLang="en-US" dirty="0"/>
          </a:p>
        </p:txBody>
      </p:sp>
    </p:spTree>
    <p:extLst>
      <p:ext uri="{BB962C8B-B14F-4D97-AF65-F5344CB8AC3E}">
        <p14:creationId xmlns:p14="http://schemas.microsoft.com/office/powerpoint/2010/main" val="1677574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观察序列</a:t>
            </a:r>
          </a:p>
        </p:txBody>
      </p:sp>
      <p:sp>
        <p:nvSpPr>
          <p:cNvPr id="32771" name="Rectangle 3"/>
          <p:cNvSpPr>
            <a:spLocks noGrp="1" noChangeArrowheads="1"/>
          </p:cNvSpPr>
          <p:nvPr>
            <p:ph type="body" idx="1"/>
          </p:nvPr>
        </p:nvSpPr>
        <p:spPr>
          <a:xfrm>
            <a:off x="457200" y="1600200"/>
            <a:ext cx="8229600" cy="1279525"/>
          </a:xfrm>
        </p:spPr>
        <p:txBody>
          <a:bodyPr/>
          <a:lstStyle/>
          <a:p>
            <a:r>
              <a:rPr lang="zh-CN" altLang="en-US" dirty="0"/>
              <a:t>信号的特征需要用一个特征矢量的序列来表示：</a:t>
            </a:r>
          </a:p>
        </p:txBody>
      </p:sp>
      <p:sp>
        <p:nvSpPr>
          <p:cNvPr id="327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773" name="Object 5"/>
          <p:cNvGraphicFramePr>
            <a:graphicFrameLocks noChangeAspect="1"/>
          </p:cNvGraphicFramePr>
          <p:nvPr>
            <p:extLst>
              <p:ext uri="{D42A27DB-BD31-4B8C-83A1-F6EECF244321}">
                <p14:modId xmlns:p14="http://schemas.microsoft.com/office/powerpoint/2010/main" val="2363848701"/>
              </p:ext>
            </p:extLst>
          </p:nvPr>
        </p:nvGraphicFramePr>
        <p:xfrm>
          <a:off x="2843808" y="2636912"/>
          <a:ext cx="3122613" cy="709612"/>
        </p:xfrm>
        <a:graphic>
          <a:graphicData uri="http://schemas.openxmlformats.org/presentationml/2006/ole">
            <mc:AlternateContent xmlns:mc="http://schemas.openxmlformats.org/markup-compatibility/2006">
              <mc:Choice xmlns:v="urn:schemas-microsoft-com:vml" Requires="v">
                <p:oleObj spid="_x0000_s429108" r:id="rId3" imgW="1066654" imgH="241512" progId="Equation.DSMT4">
                  <p:embed/>
                </p:oleObj>
              </mc:Choice>
              <mc:Fallback>
                <p:oleObj r:id="rId3" imgW="1066654" imgH="2415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636912"/>
                        <a:ext cx="31226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32774" name="Rectangle 6"/>
          <p:cNvSpPr>
            <a:spLocks noChangeArrowheads="1"/>
          </p:cNvSpPr>
          <p:nvPr/>
        </p:nvSpPr>
        <p:spPr bwMode="auto">
          <a:xfrm>
            <a:off x="395288" y="3860800"/>
            <a:ext cx="8234362"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400" dirty="0">
                <a:latin typeface="微软雅黑" pitchFamily="34" charset="-122"/>
                <a:ea typeface="微软雅黑" pitchFamily="34" charset="-122"/>
              </a:rPr>
              <a:t>其中的</a:t>
            </a:r>
            <a:r>
              <a:rPr lang="en-US" sz="2400" dirty="0">
                <a:latin typeface="微软雅黑" pitchFamily="34" charset="-122"/>
                <a:ea typeface="微软雅黑" pitchFamily="34" charset="-122"/>
              </a:rPr>
              <a:t>v</a:t>
            </a:r>
            <a:r>
              <a:rPr lang="en-US" sz="2400" baseline="-25000" dirty="0">
                <a:latin typeface="微软雅黑" pitchFamily="34" charset="-122"/>
                <a:ea typeface="微软雅黑" pitchFamily="34" charset="-122"/>
              </a:rPr>
              <a:t>i</a:t>
            </a:r>
            <a:r>
              <a:rPr lang="zh-CN" altLang="en-US" sz="2400" dirty="0">
                <a:latin typeface="微软雅黑" pitchFamily="34" charset="-122"/>
                <a:ea typeface="微软雅黑" pitchFamily="34" charset="-122"/>
              </a:rPr>
              <a:t>为一个特征矢量，称为一个观察值</a:t>
            </a:r>
            <a:r>
              <a:rPr lang="zh-CN" altLang="en-US" sz="2400" b="1" dirty="0"/>
              <a:t>。</a:t>
            </a:r>
            <a:endParaRPr lang="zh-CN" altLang="en-US" sz="3200" b="1" dirty="0"/>
          </a:p>
        </p:txBody>
      </p:sp>
    </p:spTree>
    <p:extLst>
      <p:ext uri="{BB962C8B-B14F-4D97-AF65-F5344CB8AC3E}">
        <p14:creationId xmlns:p14="http://schemas.microsoft.com/office/powerpoint/2010/main" val="2929067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马尔可夫性</a:t>
            </a:r>
          </a:p>
        </p:txBody>
      </p:sp>
      <p:sp>
        <p:nvSpPr>
          <p:cNvPr id="34819" name="Rectangle 3"/>
          <p:cNvSpPr>
            <a:spLocks noGrp="1" noChangeArrowheads="1"/>
          </p:cNvSpPr>
          <p:nvPr>
            <p:ph type="body" idx="1"/>
          </p:nvPr>
        </p:nvSpPr>
        <p:spPr/>
        <p:txBody>
          <a:bodyPr/>
          <a:lstStyle/>
          <a:p>
            <a:pPr marL="609600" indent="-609600" algn="just">
              <a:lnSpc>
                <a:spcPct val="150000"/>
              </a:lnSpc>
            </a:pPr>
            <a:r>
              <a:rPr lang="en-US" altLang="zh-CN" sz="2400" dirty="0">
                <a:latin typeface="微软雅黑" pitchFamily="34" charset="-122"/>
              </a:rPr>
              <a:t>1870</a:t>
            </a:r>
            <a:r>
              <a:rPr lang="zh-CN" altLang="en-US" sz="2400" dirty="0">
                <a:latin typeface="微软雅黑" pitchFamily="34" charset="-122"/>
              </a:rPr>
              <a:t>年，俄国有机化学家</a:t>
            </a:r>
            <a:r>
              <a:rPr lang="en-US" altLang="zh-CN" sz="2400" dirty="0">
                <a:latin typeface="微软雅黑" pitchFamily="34" charset="-122"/>
              </a:rPr>
              <a:t>Vladimir V. </a:t>
            </a:r>
            <a:r>
              <a:rPr lang="en-US" altLang="zh-CN" sz="2400" dirty="0" err="1">
                <a:latin typeface="微软雅黑" pitchFamily="34" charset="-122"/>
              </a:rPr>
              <a:t>Markovnikov</a:t>
            </a:r>
            <a:r>
              <a:rPr lang="zh-CN" altLang="en-US" sz="2400" dirty="0">
                <a:latin typeface="微软雅黑" pitchFamily="34" charset="-122"/>
              </a:rPr>
              <a:t>第一次提出马尔科夫模型</a:t>
            </a:r>
            <a:endParaRPr lang="en-US" altLang="zh-CN" sz="2400" dirty="0">
              <a:latin typeface="微软雅黑" pitchFamily="34" charset="-122"/>
            </a:endParaRPr>
          </a:p>
          <a:p>
            <a:pPr marL="609600" indent="-609600" algn="just">
              <a:lnSpc>
                <a:spcPct val="150000"/>
              </a:lnSpc>
            </a:pPr>
            <a:r>
              <a:rPr lang="zh-CN" altLang="en-US" sz="2400" dirty="0">
                <a:latin typeface="微软雅黑" pitchFamily="34" charset="-122"/>
              </a:rPr>
              <a:t>如果一个过程的“将来”仅依赖“现在”而不依赖“过去”，则此过程具有</a:t>
            </a:r>
            <a:r>
              <a:rPr lang="zh-CN" altLang="en-US" sz="2400" b="0" dirty="0">
                <a:solidFill>
                  <a:schemeClr val="tx2"/>
                </a:solidFill>
                <a:latin typeface="微软雅黑" pitchFamily="34" charset="-122"/>
              </a:rPr>
              <a:t>马尔可夫性</a:t>
            </a:r>
            <a:r>
              <a:rPr lang="en-US" sz="2400" dirty="0">
                <a:latin typeface="微软雅黑" pitchFamily="34" charset="-122"/>
              </a:rPr>
              <a:t>,</a:t>
            </a:r>
            <a:r>
              <a:rPr lang="zh-CN" altLang="en-US" sz="2400" dirty="0">
                <a:latin typeface="微软雅黑" pitchFamily="34" charset="-122"/>
              </a:rPr>
              <a:t>或称此过程为</a:t>
            </a:r>
            <a:r>
              <a:rPr lang="zh-CN" altLang="en-US" sz="2400" b="0" dirty="0">
                <a:solidFill>
                  <a:schemeClr val="tx2"/>
                </a:solidFill>
                <a:latin typeface="微软雅黑" pitchFamily="34" charset="-122"/>
              </a:rPr>
              <a:t>马尔可夫过程</a:t>
            </a:r>
            <a:endParaRPr lang="zh-CN" altLang="en-US" sz="2400" dirty="0">
              <a:latin typeface="微软雅黑" pitchFamily="34" charset="-122"/>
            </a:endParaRPr>
          </a:p>
          <a:p>
            <a:pPr marL="0" indent="0" algn="just">
              <a:lnSpc>
                <a:spcPct val="150000"/>
              </a:lnSpc>
              <a:buNone/>
            </a:pPr>
            <a:r>
              <a:rPr lang="en-US" sz="2400" i="1" dirty="0">
                <a:latin typeface="微软雅黑" pitchFamily="34" charset="-122"/>
              </a:rPr>
              <a:t>            X(t+1) = f( X(t) )</a:t>
            </a:r>
            <a:endParaRPr lang="en-US" sz="2400" dirty="0">
              <a:latin typeface="微软雅黑" pitchFamily="34" charset="-122"/>
            </a:endParaRPr>
          </a:p>
          <a:p>
            <a:pPr marL="609600" indent="-609600" algn="just">
              <a:buFontTx/>
              <a:buNone/>
            </a:pPr>
            <a:endParaRPr lang="en-US" dirty="0"/>
          </a:p>
          <a:p>
            <a:pPr marL="609600" indent="-609600"/>
            <a:endParaRPr lang="zh-CN" altLang="en-US" dirty="0"/>
          </a:p>
        </p:txBody>
      </p:sp>
    </p:spTree>
    <p:extLst>
      <p:ext uri="{BB962C8B-B14F-4D97-AF65-F5344CB8AC3E}">
        <p14:creationId xmlns:p14="http://schemas.microsoft.com/office/powerpoint/2010/main" val="255105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latin typeface="宋体" pitchFamily="2" charset="-122"/>
              </a:rPr>
              <a:t>转移概率</a:t>
            </a:r>
            <a:endParaRPr lang="zh-CN" altLang="en-US"/>
          </a:p>
        </p:txBody>
      </p:sp>
      <p:sp>
        <p:nvSpPr>
          <p:cNvPr id="35843" name="Rectangle 3"/>
          <p:cNvSpPr>
            <a:spLocks noChangeArrowheads="1"/>
          </p:cNvSpPr>
          <p:nvPr/>
        </p:nvSpPr>
        <p:spPr bwMode="auto">
          <a:xfrm>
            <a:off x="5105400" y="1641475"/>
            <a:ext cx="3352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lnSpc>
                <a:spcPct val="90000"/>
              </a:lnSpc>
              <a:spcBef>
                <a:spcPct val="20000"/>
              </a:spcBef>
              <a:buClr>
                <a:schemeClr val="tx2"/>
              </a:buClr>
              <a:buSzPct val="75000"/>
              <a:buFont typeface="Wingdings" pitchFamily="2" charset="2"/>
              <a:buChar char="n"/>
            </a:pPr>
            <a:endParaRPr lang="zh-CN" altLang="en-US" sz="2800">
              <a:effectLst>
                <a:outerShdw blurRad="38100" dist="38100" dir="2700000" algn="tl">
                  <a:srgbClr val="C0C0C0"/>
                </a:outerShdw>
              </a:effectLst>
              <a:latin typeface="宋体" pitchFamily="2" charset="-122"/>
            </a:endParaRPr>
          </a:p>
        </p:txBody>
      </p:sp>
      <p:sp>
        <p:nvSpPr>
          <p:cNvPr id="35844" name="Oval 4"/>
          <p:cNvSpPr>
            <a:spLocks noChangeArrowheads="1"/>
          </p:cNvSpPr>
          <p:nvPr/>
        </p:nvSpPr>
        <p:spPr bwMode="auto">
          <a:xfrm>
            <a:off x="3657600" y="1905000"/>
            <a:ext cx="1635125" cy="914400"/>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itchFamily="18" charset="0"/>
              </a:rPr>
              <a:t>阴天</a:t>
            </a:r>
          </a:p>
        </p:txBody>
      </p:sp>
      <p:sp>
        <p:nvSpPr>
          <p:cNvPr id="35845" name="Oval 5"/>
          <p:cNvSpPr>
            <a:spLocks noChangeArrowheads="1"/>
          </p:cNvSpPr>
          <p:nvPr/>
        </p:nvSpPr>
        <p:spPr bwMode="auto">
          <a:xfrm>
            <a:off x="990600" y="1905000"/>
            <a:ext cx="1636713" cy="914400"/>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itchFamily="18" charset="0"/>
              </a:rPr>
              <a:t>晴天</a:t>
            </a:r>
          </a:p>
        </p:txBody>
      </p:sp>
      <p:sp>
        <p:nvSpPr>
          <p:cNvPr id="35846" name="Oval 6"/>
          <p:cNvSpPr>
            <a:spLocks noChangeArrowheads="1"/>
          </p:cNvSpPr>
          <p:nvPr/>
        </p:nvSpPr>
        <p:spPr bwMode="auto">
          <a:xfrm>
            <a:off x="6324600" y="1981200"/>
            <a:ext cx="1631950" cy="914400"/>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itchFamily="18" charset="0"/>
              </a:rPr>
              <a:t>下雨</a:t>
            </a:r>
          </a:p>
        </p:txBody>
      </p:sp>
      <p:sp>
        <p:nvSpPr>
          <p:cNvPr id="35847" name="Line 7"/>
          <p:cNvSpPr>
            <a:spLocks noChangeShapeType="1"/>
          </p:cNvSpPr>
          <p:nvPr/>
        </p:nvSpPr>
        <p:spPr bwMode="auto">
          <a:xfrm>
            <a:off x="2438400" y="2514600"/>
            <a:ext cx="1219200" cy="0"/>
          </a:xfrm>
          <a:prstGeom prst="line">
            <a:avLst/>
          </a:prstGeom>
          <a:noFill/>
          <a:ln w="28575" cap="sq"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8" name="Line 8"/>
          <p:cNvSpPr>
            <a:spLocks noChangeShapeType="1"/>
          </p:cNvSpPr>
          <p:nvPr/>
        </p:nvSpPr>
        <p:spPr bwMode="auto">
          <a:xfrm>
            <a:off x="2514600" y="2209800"/>
            <a:ext cx="1219200" cy="0"/>
          </a:xfrm>
          <a:prstGeom prst="line">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 name="Line 9"/>
          <p:cNvSpPr>
            <a:spLocks noChangeShapeType="1"/>
          </p:cNvSpPr>
          <p:nvPr/>
        </p:nvSpPr>
        <p:spPr bwMode="auto">
          <a:xfrm>
            <a:off x="5181600" y="2286000"/>
            <a:ext cx="1219200" cy="0"/>
          </a:xfrm>
          <a:prstGeom prst="line">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35850" name="AutoShape 10"/>
          <p:cNvCxnSpPr>
            <a:cxnSpLocks noChangeShapeType="1"/>
            <a:stCxn id="35845" idx="7"/>
            <a:endCxn id="35846" idx="1"/>
          </p:cNvCxnSpPr>
          <p:nvPr/>
        </p:nvCxnSpPr>
        <p:spPr bwMode="auto">
          <a:xfrm rot="5400000" flipV="1">
            <a:off x="4437857" y="-11907"/>
            <a:ext cx="76200" cy="4176713"/>
          </a:xfrm>
          <a:prstGeom prst="curvedConnector3">
            <a:avLst>
              <a:gd name="adj1" fmla="val -475000"/>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1" name="AutoShape 11"/>
          <p:cNvCxnSpPr>
            <a:cxnSpLocks noChangeShapeType="1"/>
            <a:stCxn id="35845" idx="1"/>
            <a:endCxn id="35845" idx="2"/>
          </p:cNvCxnSpPr>
          <p:nvPr/>
        </p:nvCxnSpPr>
        <p:spPr bwMode="auto">
          <a:xfrm rot="16200000" flipH="1" flipV="1">
            <a:off x="948532" y="2080418"/>
            <a:ext cx="323850" cy="239713"/>
          </a:xfrm>
          <a:prstGeom prst="curvedConnector4">
            <a:avLst>
              <a:gd name="adj1" fmla="val -111764"/>
              <a:gd name="adj2" fmla="val 195366"/>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2" name="AutoShape 12"/>
          <p:cNvCxnSpPr>
            <a:cxnSpLocks noChangeShapeType="1"/>
            <a:stCxn id="35846" idx="7"/>
            <a:endCxn id="35846" idx="6"/>
          </p:cNvCxnSpPr>
          <p:nvPr/>
        </p:nvCxnSpPr>
        <p:spPr bwMode="auto">
          <a:xfrm rot="5400000" flipV="1">
            <a:off x="7674769" y="2156619"/>
            <a:ext cx="323850" cy="239712"/>
          </a:xfrm>
          <a:prstGeom prst="curvedConnector4">
            <a:avLst>
              <a:gd name="adj1" fmla="val -111764"/>
              <a:gd name="adj2" fmla="val 195366"/>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3" name="AutoShape 13"/>
          <p:cNvCxnSpPr>
            <a:cxnSpLocks noChangeShapeType="1"/>
            <a:stCxn id="35844" idx="3"/>
            <a:endCxn id="35844" idx="5"/>
          </p:cNvCxnSpPr>
          <p:nvPr/>
        </p:nvCxnSpPr>
        <p:spPr bwMode="auto">
          <a:xfrm rot="16200000" flipH="1">
            <a:off x="4474369" y="2108994"/>
            <a:ext cx="1588" cy="1155700"/>
          </a:xfrm>
          <a:prstGeom prst="curvedConnector3">
            <a:avLst>
              <a:gd name="adj1" fmla="val 22800000"/>
            </a:avLst>
          </a:prstGeom>
          <a:noFill/>
          <a:ln w="28575" cap="sq" cmpd="sng">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AutoShape 14"/>
          <p:cNvCxnSpPr>
            <a:cxnSpLocks noChangeShapeType="1"/>
            <a:stCxn id="35846" idx="4"/>
            <a:endCxn id="35845" idx="4"/>
          </p:cNvCxnSpPr>
          <p:nvPr/>
        </p:nvCxnSpPr>
        <p:spPr bwMode="auto">
          <a:xfrm rot="16200000" flipV="1">
            <a:off x="4437063" y="192087"/>
            <a:ext cx="76200" cy="5330825"/>
          </a:xfrm>
          <a:prstGeom prst="curvedConnector3">
            <a:avLst>
              <a:gd name="adj1" fmla="val -300000"/>
            </a:avLst>
          </a:prstGeom>
          <a:noFill/>
          <a:ln w="28575" cap="sq" cmpd="sng">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5" name="Line 15"/>
          <p:cNvSpPr>
            <a:spLocks noChangeShapeType="1"/>
          </p:cNvSpPr>
          <p:nvPr/>
        </p:nvSpPr>
        <p:spPr bwMode="auto">
          <a:xfrm>
            <a:off x="5105400" y="2590800"/>
            <a:ext cx="1219200" cy="0"/>
          </a:xfrm>
          <a:prstGeom prst="line">
            <a:avLst/>
          </a:prstGeom>
          <a:noFill/>
          <a:ln w="28575" cap="sq"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6" name="Text Box 16"/>
          <p:cNvSpPr txBox="1">
            <a:spLocks noChangeArrowheads="1"/>
          </p:cNvSpPr>
          <p:nvPr/>
        </p:nvSpPr>
        <p:spPr bwMode="auto">
          <a:xfrm>
            <a:off x="1447800" y="3733800"/>
            <a:ext cx="57912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dirty="0">
                <a:latin typeface="Times New Roman" pitchFamily="18" charset="0"/>
              </a:rPr>
              <a:t>          </a:t>
            </a:r>
            <a:r>
              <a:rPr lang="zh-CN" altLang="en-US" sz="3200" dirty="0">
                <a:latin typeface="微软雅黑" pitchFamily="34" charset="-122"/>
                <a:ea typeface="微软雅黑" pitchFamily="34" charset="-122"/>
              </a:rPr>
              <a:t>晴天        阴天        下雨</a:t>
            </a:r>
          </a:p>
          <a:p>
            <a:pPr>
              <a:spcBef>
                <a:spcPct val="50000"/>
              </a:spcBef>
            </a:pPr>
            <a:r>
              <a:rPr lang="zh-CN" altLang="en-US" sz="3200" dirty="0">
                <a:latin typeface="微软雅黑" pitchFamily="34" charset="-122"/>
                <a:ea typeface="微软雅黑" pitchFamily="34" charset="-122"/>
              </a:rPr>
              <a:t>晴天   </a:t>
            </a:r>
            <a:r>
              <a:rPr lang="en-US" sz="3200" dirty="0">
                <a:latin typeface="微软雅黑" pitchFamily="34" charset="-122"/>
                <a:ea typeface="微软雅黑" pitchFamily="34" charset="-122"/>
              </a:rPr>
              <a:t>0.50       0.25         0.25</a:t>
            </a:r>
          </a:p>
          <a:p>
            <a:pPr>
              <a:spcBef>
                <a:spcPct val="50000"/>
              </a:spcBef>
            </a:pPr>
            <a:r>
              <a:rPr lang="zh-CN" altLang="en-US" sz="3200" dirty="0">
                <a:latin typeface="微软雅黑" pitchFamily="34" charset="-122"/>
                <a:ea typeface="微软雅黑" pitchFamily="34" charset="-122"/>
              </a:rPr>
              <a:t>阴天   </a:t>
            </a:r>
            <a:r>
              <a:rPr lang="en-US" sz="3200" dirty="0">
                <a:latin typeface="微软雅黑" pitchFamily="34" charset="-122"/>
                <a:ea typeface="微软雅黑" pitchFamily="34" charset="-122"/>
              </a:rPr>
              <a:t>0.375     0.25       0.375</a:t>
            </a:r>
          </a:p>
          <a:p>
            <a:pPr>
              <a:spcBef>
                <a:spcPct val="50000"/>
              </a:spcBef>
            </a:pPr>
            <a:r>
              <a:rPr lang="zh-CN" altLang="en-US" sz="3200" dirty="0">
                <a:latin typeface="微软雅黑" pitchFamily="34" charset="-122"/>
                <a:ea typeface="微软雅黑" pitchFamily="34" charset="-122"/>
              </a:rPr>
              <a:t>下雨   </a:t>
            </a:r>
            <a:r>
              <a:rPr lang="en-US" sz="3200" dirty="0">
                <a:latin typeface="微软雅黑" pitchFamily="34" charset="-122"/>
                <a:ea typeface="微软雅黑" pitchFamily="34" charset="-122"/>
              </a:rPr>
              <a:t>0.25       0.125     0.625</a:t>
            </a:r>
          </a:p>
        </p:txBody>
      </p:sp>
    </p:spTree>
    <p:extLst>
      <p:ext uri="{BB962C8B-B14F-4D97-AF65-F5344CB8AC3E}">
        <p14:creationId xmlns:p14="http://schemas.microsoft.com/office/powerpoint/2010/main" val="357844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latin typeface="宋体" pitchFamily="2" charset="-122"/>
              </a:rPr>
              <a:t>马尔科夫链</a:t>
            </a:r>
            <a:endParaRPr lang="zh-CN" altLang="en-US"/>
          </a:p>
        </p:txBody>
      </p:sp>
      <p:sp>
        <p:nvSpPr>
          <p:cNvPr id="36867" name="Rectangle 3"/>
          <p:cNvSpPr>
            <a:spLocks noGrp="1" noChangeArrowheads="1"/>
          </p:cNvSpPr>
          <p:nvPr>
            <p:ph type="body" idx="1"/>
          </p:nvPr>
        </p:nvSpPr>
        <p:spPr>
          <a:xfrm>
            <a:off x="685800" y="1295400"/>
            <a:ext cx="7772400" cy="4800600"/>
          </a:xfrm>
        </p:spPr>
        <p:txBody>
          <a:bodyPr>
            <a:normAutofit fontScale="92500" lnSpcReduction="10000"/>
          </a:bodyPr>
          <a:lstStyle/>
          <a:p>
            <a:pPr algn="just">
              <a:lnSpc>
                <a:spcPct val="150000"/>
              </a:lnSpc>
            </a:pPr>
            <a:r>
              <a:rPr lang="zh-CN" altLang="en-US" sz="2800" b="0" dirty="0">
                <a:solidFill>
                  <a:schemeClr val="tx2"/>
                </a:solidFill>
                <a:latin typeface="微软雅黑" pitchFamily="34" charset="-122"/>
              </a:rPr>
              <a:t>时间</a:t>
            </a:r>
            <a:r>
              <a:rPr lang="zh-CN" altLang="en-US" sz="2800" dirty="0">
                <a:latin typeface="微软雅黑" pitchFamily="34" charset="-122"/>
              </a:rPr>
              <a:t>和</a:t>
            </a:r>
            <a:r>
              <a:rPr lang="zh-CN" altLang="en-US" sz="2800" b="0" dirty="0">
                <a:solidFill>
                  <a:schemeClr val="tx2"/>
                </a:solidFill>
                <a:latin typeface="微软雅黑" pitchFamily="34" charset="-122"/>
              </a:rPr>
              <a:t>状态</a:t>
            </a:r>
            <a:r>
              <a:rPr lang="zh-CN" altLang="en-US" sz="2800" dirty="0">
                <a:latin typeface="微软雅黑" pitchFamily="34" charset="-122"/>
              </a:rPr>
              <a:t>都离散的马尔科夫过程称为马尔科夫链</a:t>
            </a:r>
          </a:p>
          <a:p>
            <a:pPr marL="0" indent="0" algn="just">
              <a:lnSpc>
                <a:spcPct val="150000"/>
              </a:lnSpc>
              <a:buNone/>
            </a:pPr>
            <a:r>
              <a:rPr lang="zh-CN" altLang="en-US" sz="2800" dirty="0">
                <a:latin typeface="微软雅黑" pitchFamily="34" charset="-122"/>
              </a:rPr>
              <a:t>    记作</a:t>
            </a:r>
            <a:r>
              <a:rPr lang="en-US" sz="2800" dirty="0">
                <a:latin typeface="微软雅黑" pitchFamily="34" charset="-122"/>
              </a:rPr>
              <a:t>{</a:t>
            </a:r>
            <a:r>
              <a:rPr lang="en-US" sz="2800" dirty="0" err="1">
                <a:latin typeface="微软雅黑" pitchFamily="34" charset="-122"/>
              </a:rPr>
              <a:t>X</a:t>
            </a:r>
            <a:r>
              <a:rPr lang="en-US" sz="2800" baseline="-30000" dirty="0" err="1">
                <a:latin typeface="微软雅黑" pitchFamily="34" charset="-122"/>
              </a:rPr>
              <a:t>n</a:t>
            </a:r>
            <a:r>
              <a:rPr lang="en-US" sz="2800" dirty="0">
                <a:latin typeface="微软雅黑" pitchFamily="34" charset="-122"/>
              </a:rPr>
              <a:t> = X(n), n = 0,1,2,…}</a:t>
            </a:r>
          </a:p>
          <a:p>
            <a:pPr lvl="1" algn="just">
              <a:lnSpc>
                <a:spcPct val="150000"/>
              </a:lnSpc>
            </a:pPr>
            <a:r>
              <a:rPr lang="zh-CN" altLang="en-US" sz="2400" dirty="0">
                <a:latin typeface="微软雅黑" pitchFamily="34" charset="-122"/>
              </a:rPr>
              <a:t>在时间集</a:t>
            </a:r>
            <a:r>
              <a:rPr lang="en-US" sz="2400" dirty="0">
                <a:latin typeface="微软雅黑" pitchFamily="34" charset="-122"/>
              </a:rPr>
              <a:t>T</a:t>
            </a:r>
            <a:r>
              <a:rPr lang="en-US" sz="2400" baseline="-30000" dirty="0">
                <a:latin typeface="微软雅黑" pitchFamily="34" charset="-122"/>
              </a:rPr>
              <a:t>1 </a:t>
            </a:r>
            <a:r>
              <a:rPr lang="en-US" sz="2400" dirty="0">
                <a:latin typeface="微软雅黑" pitchFamily="34" charset="-122"/>
              </a:rPr>
              <a:t>= {0,1,2,…}</a:t>
            </a:r>
            <a:r>
              <a:rPr lang="zh-CN" altLang="en-US" sz="2400" dirty="0">
                <a:latin typeface="微软雅黑" pitchFamily="34" charset="-122"/>
              </a:rPr>
              <a:t>上对离散状态的过程相继观察的结果</a:t>
            </a:r>
          </a:p>
          <a:p>
            <a:pPr algn="just">
              <a:lnSpc>
                <a:spcPct val="150000"/>
              </a:lnSpc>
            </a:pPr>
            <a:r>
              <a:rPr lang="zh-CN" altLang="en-US" sz="2800" dirty="0">
                <a:latin typeface="微软雅黑" pitchFamily="34" charset="-122"/>
              </a:rPr>
              <a:t>链的状态空间记做</a:t>
            </a:r>
            <a:r>
              <a:rPr lang="en-US" sz="2800" dirty="0">
                <a:latin typeface="微软雅黑" pitchFamily="34" charset="-122"/>
              </a:rPr>
              <a:t>I = {a</a:t>
            </a:r>
            <a:r>
              <a:rPr lang="en-US" sz="2800" baseline="-30000" dirty="0">
                <a:latin typeface="微软雅黑" pitchFamily="34" charset="-122"/>
              </a:rPr>
              <a:t>1</a:t>
            </a:r>
            <a:r>
              <a:rPr lang="en-US" sz="2800" dirty="0">
                <a:latin typeface="微软雅黑" pitchFamily="34" charset="-122"/>
              </a:rPr>
              <a:t>, a</a:t>
            </a:r>
            <a:r>
              <a:rPr lang="en-US" sz="2800" baseline="-30000" dirty="0">
                <a:latin typeface="微软雅黑" pitchFamily="34" charset="-122"/>
              </a:rPr>
              <a:t>2</a:t>
            </a:r>
            <a:r>
              <a:rPr lang="en-US" sz="2800" dirty="0">
                <a:latin typeface="微软雅黑" pitchFamily="34" charset="-122"/>
              </a:rPr>
              <a:t>,…}, </a:t>
            </a:r>
            <a:r>
              <a:rPr lang="en-US" sz="2800" dirty="0" err="1">
                <a:latin typeface="微软雅黑" pitchFamily="34" charset="-122"/>
              </a:rPr>
              <a:t>a</a:t>
            </a:r>
            <a:r>
              <a:rPr lang="en-US" sz="2800" baseline="-30000" dirty="0" err="1">
                <a:latin typeface="微软雅黑" pitchFamily="34" charset="-122"/>
              </a:rPr>
              <a:t>i</a:t>
            </a:r>
            <a:r>
              <a:rPr lang="en-US" sz="2800" dirty="0" err="1">
                <a:latin typeface="微软雅黑" pitchFamily="34" charset="-122"/>
              </a:rPr>
              <a:t>∈R</a:t>
            </a:r>
            <a:r>
              <a:rPr lang="en-US" sz="2800" dirty="0">
                <a:latin typeface="微软雅黑" pitchFamily="34" charset="-122"/>
              </a:rPr>
              <a:t>. </a:t>
            </a:r>
          </a:p>
          <a:p>
            <a:pPr>
              <a:lnSpc>
                <a:spcPct val="150000"/>
              </a:lnSpc>
            </a:pPr>
            <a:r>
              <a:rPr lang="zh-CN" altLang="en-US" sz="2800" dirty="0">
                <a:latin typeface="微软雅黑" pitchFamily="34" charset="-122"/>
              </a:rPr>
              <a:t>条件概率</a:t>
            </a:r>
            <a:r>
              <a:rPr lang="en-US" sz="2800" dirty="0" err="1">
                <a:latin typeface="微软雅黑" pitchFamily="34" charset="-122"/>
              </a:rPr>
              <a:t>P</a:t>
            </a:r>
            <a:r>
              <a:rPr lang="en-US" sz="2800" baseline="-30000" dirty="0" err="1">
                <a:latin typeface="微软雅黑" pitchFamily="34" charset="-122"/>
              </a:rPr>
              <a:t>ij</a:t>
            </a:r>
            <a:r>
              <a:rPr lang="en-US" sz="2800" baseline="-30000" dirty="0">
                <a:latin typeface="微软雅黑" pitchFamily="34" charset="-122"/>
              </a:rPr>
              <a:t> </a:t>
            </a:r>
            <a:r>
              <a:rPr lang="en-US" sz="2800" dirty="0">
                <a:latin typeface="微软雅黑" pitchFamily="34" charset="-122"/>
              </a:rPr>
              <a:t>(</a:t>
            </a:r>
            <a:r>
              <a:rPr lang="en-US" sz="2800" baseline="-30000" dirty="0">
                <a:latin typeface="微软雅黑" pitchFamily="34" charset="-122"/>
              </a:rPr>
              <a:t> </a:t>
            </a:r>
            <a:r>
              <a:rPr lang="en-US" sz="2800" dirty="0">
                <a:latin typeface="微软雅黑" pitchFamily="34" charset="-122"/>
              </a:rPr>
              <a:t>m ,</a:t>
            </a:r>
            <a:r>
              <a:rPr lang="en-US" sz="2800" dirty="0" err="1">
                <a:latin typeface="微软雅黑" pitchFamily="34" charset="-122"/>
              </a:rPr>
              <a:t>m+n</a:t>
            </a:r>
            <a:r>
              <a:rPr lang="en-US" sz="2800" dirty="0">
                <a:latin typeface="微软雅黑" pitchFamily="34" charset="-122"/>
              </a:rPr>
              <a:t>)=P{</a:t>
            </a:r>
            <a:r>
              <a:rPr lang="en-US" sz="2800" dirty="0" err="1">
                <a:latin typeface="微软雅黑" pitchFamily="34" charset="-122"/>
              </a:rPr>
              <a:t>X</a:t>
            </a:r>
            <a:r>
              <a:rPr lang="en-US" sz="2800" baseline="-30000" dirty="0" err="1">
                <a:latin typeface="微软雅黑" pitchFamily="34" charset="-122"/>
              </a:rPr>
              <a:t>m+n</a:t>
            </a:r>
            <a:r>
              <a:rPr lang="en-US" sz="2800" dirty="0">
                <a:latin typeface="微软雅黑" pitchFamily="34" charset="-122"/>
              </a:rPr>
              <a:t> = </a:t>
            </a:r>
            <a:r>
              <a:rPr lang="en-US" sz="2800" dirty="0" err="1">
                <a:latin typeface="微软雅黑" pitchFamily="34" charset="-122"/>
              </a:rPr>
              <a:t>a</a:t>
            </a:r>
            <a:r>
              <a:rPr lang="en-US" sz="2800" baseline="-30000" dirty="0" err="1">
                <a:latin typeface="微软雅黑" pitchFamily="34" charset="-122"/>
              </a:rPr>
              <a:t>j</a:t>
            </a:r>
            <a:r>
              <a:rPr lang="en-US" sz="2800" dirty="0" err="1">
                <a:latin typeface="微软雅黑" pitchFamily="34" charset="-122"/>
              </a:rPr>
              <a:t>|X</a:t>
            </a:r>
            <a:r>
              <a:rPr lang="en-US" sz="2800" baseline="-30000" dirty="0" err="1">
                <a:latin typeface="微软雅黑" pitchFamily="34" charset="-122"/>
              </a:rPr>
              <a:t>m</a:t>
            </a:r>
            <a:r>
              <a:rPr lang="en-US" sz="2800" dirty="0">
                <a:latin typeface="微软雅黑" pitchFamily="34" charset="-122"/>
              </a:rPr>
              <a:t> = </a:t>
            </a:r>
            <a:r>
              <a:rPr lang="en-US" sz="2800" dirty="0" err="1">
                <a:latin typeface="微软雅黑" pitchFamily="34" charset="-122"/>
              </a:rPr>
              <a:t>a</a:t>
            </a:r>
            <a:r>
              <a:rPr lang="en-US" sz="2800" baseline="-30000" dirty="0" err="1">
                <a:latin typeface="微软雅黑" pitchFamily="34" charset="-122"/>
              </a:rPr>
              <a:t>i</a:t>
            </a:r>
            <a:r>
              <a:rPr lang="en-US" sz="2800" dirty="0">
                <a:latin typeface="微软雅黑" pitchFamily="34" charset="-122"/>
              </a:rPr>
              <a:t>} </a:t>
            </a:r>
            <a:r>
              <a:rPr lang="zh-CN" altLang="en-US" sz="2800" dirty="0">
                <a:latin typeface="微软雅黑" pitchFamily="34" charset="-122"/>
              </a:rPr>
              <a:t>为马氏链在时刻</a:t>
            </a:r>
            <a:r>
              <a:rPr lang="en-US" sz="2800" dirty="0">
                <a:latin typeface="微软雅黑" pitchFamily="34" charset="-122"/>
              </a:rPr>
              <a:t>m</a:t>
            </a:r>
            <a:r>
              <a:rPr lang="zh-CN" altLang="en-US" sz="2800" dirty="0">
                <a:latin typeface="微软雅黑" pitchFamily="34" charset="-122"/>
              </a:rPr>
              <a:t>处于状态</a:t>
            </a:r>
            <a:r>
              <a:rPr lang="en-US" sz="2800" dirty="0" err="1">
                <a:latin typeface="微软雅黑" pitchFamily="34" charset="-122"/>
              </a:rPr>
              <a:t>a</a:t>
            </a:r>
            <a:r>
              <a:rPr lang="en-US" sz="2800" baseline="-30000" dirty="0" err="1">
                <a:latin typeface="微软雅黑" pitchFamily="34" charset="-122"/>
              </a:rPr>
              <a:t>i</a:t>
            </a:r>
            <a:r>
              <a:rPr lang="zh-CN" altLang="en-US" sz="2800" dirty="0">
                <a:latin typeface="微软雅黑" pitchFamily="34" charset="-122"/>
              </a:rPr>
              <a:t>条件下，在时刻</a:t>
            </a:r>
            <a:r>
              <a:rPr lang="en-US" sz="2800" dirty="0" err="1">
                <a:latin typeface="微软雅黑" pitchFamily="34" charset="-122"/>
              </a:rPr>
              <a:t>m+n</a:t>
            </a:r>
            <a:r>
              <a:rPr lang="zh-CN" altLang="en-US" sz="2800" dirty="0">
                <a:latin typeface="微软雅黑" pitchFamily="34" charset="-122"/>
              </a:rPr>
              <a:t>转移到状态</a:t>
            </a:r>
            <a:r>
              <a:rPr lang="en-US" sz="2800" dirty="0" err="1">
                <a:latin typeface="微软雅黑" pitchFamily="34" charset="-122"/>
              </a:rPr>
              <a:t>a</a:t>
            </a:r>
            <a:r>
              <a:rPr lang="en-US" sz="2800" baseline="-30000" dirty="0" err="1">
                <a:latin typeface="微软雅黑" pitchFamily="34" charset="-122"/>
              </a:rPr>
              <a:t>j</a:t>
            </a:r>
            <a:r>
              <a:rPr lang="zh-CN" altLang="en-US" sz="2800" dirty="0">
                <a:latin typeface="微软雅黑" pitchFamily="34" charset="-122"/>
              </a:rPr>
              <a:t>的</a:t>
            </a:r>
            <a:r>
              <a:rPr lang="zh-CN" altLang="en-US" sz="2800" b="0" dirty="0">
                <a:solidFill>
                  <a:schemeClr val="tx2"/>
                </a:solidFill>
                <a:latin typeface="微软雅黑" pitchFamily="34" charset="-122"/>
              </a:rPr>
              <a:t>转移概率</a:t>
            </a:r>
            <a:r>
              <a:rPr lang="zh-CN" altLang="en-US" sz="2800" dirty="0">
                <a:latin typeface="微软雅黑" pitchFamily="34" charset="-122"/>
              </a:rPr>
              <a:t>。</a:t>
            </a:r>
          </a:p>
          <a:p>
            <a:pPr>
              <a:lnSpc>
                <a:spcPct val="90000"/>
              </a:lnSpc>
            </a:pPr>
            <a:endParaRPr lang="zh-CN" altLang="en-US" sz="2800" dirty="0">
              <a:latin typeface="宋体" pitchFamily="2" charset="-122"/>
            </a:endParaRPr>
          </a:p>
          <a:p>
            <a:pPr algn="just">
              <a:lnSpc>
                <a:spcPct val="90000"/>
              </a:lnSpc>
            </a:pPr>
            <a:endParaRPr lang="zh-CN" altLang="en-US" sz="2800" dirty="0"/>
          </a:p>
        </p:txBody>
      </p:sp>
    </p:spTree>
    <p:extLst>
      <p:ext uri="{BB962C8B-B14F-4D97-AF65-F5344CB8AC3E}">
        <p14:creationId xmlns:p14="http://schemas.microsoft.com/office/powerpoint/2010/main" val="257445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latin typeface="宋体" pitchFamily="2" charset="-122"/>
              </a:rPr>
              <a:t>转移概率矩阵</a:t>
            </a:r>
            <a:r>
              <a:rPr lang="en-US">
                <a:latin typeface="宋体" pitchFamily="2" charset="-122"/>
              </a:rPr>
              <a:t>(</a:t>
            </a:r>
            <a:r>
              <a:rPr lang="zh-CN" altLang="en-US">
                <a:latin typeface="宋体" pitchFamily="2" charset="-122"/>
              </a:rPr>
              <a:t>续</a:t>
            </a:r>
            <a:r>
              <a:rPr lang="en-US">
                <a:latin typeface="宋体" pitchFamily="2" charset="-122"/>
              </a:rPr>
              <a:t>)</a:t>
            </a:r>
            <a:r>
              <a:rPr lang="en-US"/>
              <a:t> </a:t>
            </a:r>
          </a:p>
        </p:txBody>
      </p:sp>
      <p:sp>
        <p:nvSpPr>
          <p:cNvPr id="37891" name="Rectangle 3"/>
          <p:cNvSpPr>
            <a:spLocks noGrp="1" noChangeArrowheads="1"/>
          </p:cNvSpPr>
          <p:nvPr>
            <p:ph type="body" idx="1"/>
          </p:nvPr>
        </p:nvSpPr>
        <p:spPr>
          <a:xfrm>
            <a:off x="685800" y="1641475"/>
            <a:ext cx="7772400" cy="4759325"/>
          </a:xfrm>
        </p:spPr>
        <p:txBody>
          <a:bodyPr>
            <a:normAutofit fontScale="92500" lnSpcReduction="10000"/>
          </a:bodyPr>
          <a:lstStyle/>
          <a:p>
            <a:pPr algn="just">
              <a:lnSpc>
                <a:spcPct val="150000"/>
              </a:lnSpc>
            </a:pPr>
            <a:r>
              <a:rPr lang="zh-CN" altLang="en-US" dirty="0"/>
              <a:t>由于链在时刻</a:t>
            </a:r>
            <a:r>
              <a:rPr lang="en-US" dirty="0"/>
              <a:t>m</a:t>
            </a:r>
            <a:r>
              <a:rPr lang="zh-CN" altLang="en-US" dirty="0"/>
              <a:t>从任何一个状态</a:t>
            </a:r>
            <a:r>
              <a:rPr lang="en-US" dirty="0" err="1"/>
              <a:t>a</a:t>
            </a:r>
            <a:r>
              <a:rPr lang="en-US" baseline="-30000" dirty="0" err="1"/>
              <a:t>i</a:t>
            </a:r>
            <a:r>
              <a:rPr lang="zh-CN" altLang="en-US" dirty="0"/>
              <a:t>出发，到另一时刻</a:t>
            </a:r>
            <a:r>
              <a:rPr lang="en-US" dirty="0" err="1"/>
              <a:t>m+n</a:t>
            </a:r>
            <a:r>
              <a:rPr lang="zh-CN" altLang="en-US" dirty="0"/>
              <a:t>，必然转移到</a:t>
            </a:r>
            <a:r>
              <a:rPr lang="en-US" dirty="0"/>
              <a:t>a</a:t>
            </a:r>
            <a:r>
              <a:rPr lang="en-US" baseline="-30000" dirty="0"/>
              <a:t>1</a:t>
            </a:r>
            <a:r>
              <a:rPr lang="zh-CN" altLang="en-US" dirty="0"/>
              <a:t>，</a:t>
            </a:r>
            <a:r>
              <a:rPr lang="en-US" dirty="0"/>
              <a:t>a</a:t>
            </a:r>
            <a:r>
              <a:rPr lang="en-US" baseline="-30000" dirty="0"/>
              <a:t>2</a:t>
            </a:r>
            <a:r>
              <a:rPr lang="en-US" dirty="0"/>
              <a:t>…</a:t>
            </a:r>
            <a:r>
              <a:rPr lang="zh-CN" altLang="en-US" dirty="0"/>
              <a:t>，诸状态中的某一个，所以有</a:t>
            </a:r>
          </a:p>
          <a:p>
            <a:pPr>
              <a:lnSpc>
                <a:spcPct val="150000"/>
              </a:lnSpc>
            </a:pPr>
            <a:endParaRPr lang="zh-CN" altLang="en-US" dirty="0">
              <a:latin typeface="宋体" pitchFamily="2" charset="-122"/>
            </a:endParaRPr>
          </a:p>
          <a:p>
            <a:pPr>
              <a:lnSpc>
                <a:spcPct val="150000"/>
              </a:lnSpc>
            </a:pPr>
            <a:endParaRPr lang="zh-CN" altLang="en-US" dirty="0">
              <a:latin typeface="宋体" pitchFamily="2" charset="-122"/>
            </a:endParaRPr>
          </a:p>
          <a:p>
            <a:pPr>
              <a:lnSpc>
                <a:spcPct val="150000"/>
              </a:lnSpc>
            </a:pPr>
            <a:r>
              <a:rPr lang="zh-CN" altLang="en-US" dirty="0">
                <a:latin typeface="宋体" pitchFamily="2" charset="-122"/>
              </a:rPr>
              <a:t>当</a:t>
            </a:r>
            <a:r>
              <a:rPr lang="en-US" dirty="0" err="1"/>
              <a:t>P</a:t>
            </a:r>
            <a:r>
              <a:rPr lang="en-US" baseline="-30000" dirty="0" err="1"/>
              <a:t>ij</a:t>
            </a:r>
            <a:r>
              <a:rPr lang="en-US" dirty="0"/>
              <a:t>(</a:t>
            </a:r>
            <a:r>
              <a:rPr lang="en-US" dirty="0" err="1"/>
              <a:t>m,m+n</a:t>
            </a:r>
            <a:r>
              <a:rPr lang="en-US" dirty="0"/>
              <a:t>)</a:t>
            </a:r>
            <a:r>
              <a:rPr lang="zh-CN" altLang="en-US" dirty="0">
                <a:latin typeface="宋体" pitchFamily="2" charset="-122"/>
              </a:rPr>
              <a:t>与</a:t>
            </a:r>
            <a:r>
              <a:rPr lang="en-US" dirty="0"/>
              <a:t>m</a:t>
            </a:r>
            <a:r>
              <a:rPr lang="zh-CN" altLang="en-US" dirty="0">
                <a:latin typeface="宋体" pitchFamily="2" charset="-122"/>
              </a:rPr>
              <a:t>无关时，称马尔科夫链为</a:t>
            </a:r>
            <a:r>
              <a:rPr lang="zh-CN" altLang="en-US" b="0" dirty="0">
                <a:solidFill>
                  <a:schemeClr val="tx2"/>
                </a:solidFill>
                <a:latin typeface="黑体" pitchFamily="2" charset="-122"/>
                <a:ea typeface="黑体" pitchFamily="2" charset="-122"/>
              </a:rPr>
              <a:t>齐次马尔科夫链</a:t>
            </a:r>
            <a:r>
              <a:rPr lang="zh-CN" altLang="en-US" dirty="0">
                <a:latin typeface="宋体" pitchFamily="2" charset="-122"/>
              </a:rPr>
              <a:t>，通常说的马尔科夫链都是指齐次马尔科夫链。</a:t>
            </a:r>
            <a:r>
              <a:rPr lang="zh-CN" altLang="en-US" dirty="0"/>
              <a:t> </a:t>
            </a:r>
          </a:p>
        </p:txBody>
      </p:sp>
      <p:graphicFrame>
        <p:nvGraphicFramePr>
          <p:cNvPr id="37892" name="Object 4"/>
          <p:cNvGraphicFramePr>
            <a:graphicFrameLocks noChangeAspect="1"/>
          </p:cNvGraphicFramePr>
          <p:nvPr>
            <p:extLst>
              <p:ext uri="{D42A27DB-BD31-4B8C-83A1-F6EECF244321}">
                <p14:modId xmlns:p14="http://schemas.microsoft.com/office/powerpoint/2010/main" val="1070560607"/>
              </p:ext>
            </p:extLst>
          </p:nvPr>
        </p:nvGraphicFramePr>
        <p:xfrm>
          <a:off x="2438400" y="3177530"/>
          <a:ext cx="3886200" cy="971550"/>
        </p:xfrm>
        <a:graphic>
          <a:graphicData uri="http://schemas.openxmlformats.org/presentationml/2006/ole">
            <mc:AlternateContent xmlns:mc="http://schemas.openxmlformats.org/markup-compatibility/2006">
              <mc:Choice xmlns:v="urn:schemas-microsoft-com:vml" Requires="v">
                <p:oleObj spid="_x0000_s430132" r:id="rId3" imgW="1777546" imgH="444624" progId="Equation.DSMT4">
                  <p:embed/>
                </p:oleObj>
              </mc:Choice>
              <mc:Fallback>
                <p:oleObj r:id="rId3" imgW="1777546" imgH="4446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77530"/>
                        <a:ext cx="38862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9384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一阶</a:t>
            </a:r>
            <a:r>
              <a:rPr lang="en-US"/>
              <a:t>Markov</a:t>
            </a:r>
            <a:r>
              <a:rPr lang="zh-CN" altLang="en-US"/>
              <a:t>模型</a:t>
            </a:r>
          </a:p>
        </p:txBody>
      </p:sp>
      <p:sp>
        <p:nvSpPr>
          <p:cNvPr id="38915" name="Rectangle 3"/>
          <p:cNvSpPr>
            <a:spLocks noGrp="1" noChangeArrowheads="1"/>
          </p:cNvSpPr>
          <p:nvPr>
            <p:ph type="body" idx="1"/>
          </p:nvPr>
        </p:nvSpPr>
        <p:spPr>
          <a:xfrm>
            <a:off x="457200" y="1268760"/>
            <a:ext cx="8229600" cy="1944216"/>
          </a:xfrm>
        </p:spPr>
        <p:txBody>
          <a:bodyPr>
            <a:normAutofit/>
          </a:bodyPr>
          <a:lstStyle/>
          <a:p>
            <a:pPr>
              <a:lnSpc>
                <a:spcPct val="150000"/>
              </a:lnSpc>
            </a:pPr>
            <a:r>
              <a:rPr lang="zh-CN" altLang="en-US" sz="2600" dirty="0"/>
              <a:t>一阶</a:t>
            </a:r>
            <a:r>
              <a:rPr lang="en-US" sz="2600" dirty="0"/>
              <a:t>Markov</a:t>
            </a:r>
            <a:r>
              <a:rPr lang="zh-CN" altLang="en-US" sz="2600" dirty="0"/>
              <a:t>模型由</a:t>
            </a:r>
            <a:r>
              <a:rPr lang="en-US" sz="2600" dirty="0"/>
              <a:t>M</a:t>
            </a:r>
            <a:r>
              <a:rPr lang="zh-CN" altLang="en-US" sz="2600" dirty="0"/>
              <a:t>个状态构成，在每个时刻</a:t>
            </a:r>
            <a:r>
              <a:rPr lang="en-US" sz="2600" dirty="0"/>
              <a:t>t</a:t>
            </a:r>
            <a:r>
              <a:rPr lang="zh-CN" altLang="en-US" sz="2600" dirty="0"/>
              <a:t>，模型处于某个状态</a:t>
            </a:r>
            <a:r>
              <a:rPr lang="en-US" sz="2600" dirty="0"/>
              <a:t>w(t)</a:t>
            </a:r>
            <a:r>
              <a:rPr lang="zh-CN" altLang="en-US" sz="2600" dirty="0"/>
              <a:t>，经过</a:t>
            </a:r>
            <a:r>
              <a:rPr lang="en-US" sz="2600" dirty="0"/>
              <a:t>T</a:t>
            </a:r>
            <a:r>
              <a:rPr lang="zh-CN" altLang="en-US" sz="2600" dirty="0"/>
              <a:t>个时刻，产生出一个长度为</a:t>
            </a:r>
            <a:r>
              <a:rPr lang="en-US" sz="2600" dirty="0"/>
              <a:t>T</a:t>
            </a:r>
            <a:r>
              <a:rPr lang="zh-CN" altLang="en-US" sz="2600" dirty="0"/>
              <a:t>的状态序列</a:t>
            </a:r>
            <a:r>
              <a:rPr lang="en-US" sz="2600" dirty="0"/>
              <a:t>W</a:t>
            </a:r>
            <a:r>
              <a:rPr lang="en-US" sz="2600" baseline="30000" dirty="0"/>
              <a:t>T</a:t>
            </a:r>
            <a:r>
              <a:rPr lang="en-US" sz="2600" dirty="0"/>
              <a:t>=w(1),…,w(T)</a:t>
            </a:r>
            <a:r>
              <a:rPr lang="zh-CN" altLang="en-US" sz="2600" dirty="0"/>
              <a:t>。</a:t>
            </a:r>
            <a:endParaRPr lang="zh-CN" altLang="en-US" sz="2600" baseline="30000" dirty="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068960"/>
            <a:ext cx="5472112"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536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一阶</a:t>
            </a:r>
            <a:r>
              <a:rPr lang="en-US"/>
              <a:t>Markov</a:t>
            </a:r>
            <a:r>
              <a:rPr lang="zh-CN" altLang="en-US"/>
              <a:t>模型的状态转移</a:t>
            </a:r>
          </a:p>
        </p:txBody>
      </p:sp>
      <p:sp>
        <p:nvSpPr>
          <p:cNvPr id="39939" name="Rectangle 3"/>
          <p:cNvSpPr>
            <a:spLocks noGrp="1" noChangeArrowheads="1"/>
          </p:cNvSpPr>
          <p:nvPr>
            <p:ph type="body" sz="half" idx="1"/>
          </p:nvPr>
        </p:nvSpPr>
        <p:spPr>
          <a:xfrm>
            <a:off x="457200" y="1600200"/>
            <a:ext cx="8142288" cy="1201738"/>
          </a:xfrm>
        </p:spPr>
        <p:txBody>
          <a:bodyPr>
            <a:normAutofit/>
          </a:bodyPr>
          <a:lstStyle/>
          <a:p>
            <a:pPr>
              <a:lnSpc>
                <a:spcPct val="150000"/>
              </a:lnSpc>
            </a:pPr>
            <a:r>
              <a:rPr lang="zh-CN" altLang="en-US" dirty="0">
                <a:latin typeface="微软雅黑" pitchFamily="34" charset="-122"/>
                <a:ea typeface="微软雅黑" pitchFamily="34" charset="-122"/>
              </a:rPr>
              <a:t>模型在时刻 </a:t>
            </a:r>
            <a:r>
              <a:rPr lang="en-US" i="1" dirty="0">
                <a:latin typeface="Times New Roman" pitchFamily="18" charset="0"/>
                <a:ea typeface="微软雅黑" pitchFamily="34" charset="-122"/>
                <a:cs typeface="Times New Roman" pitchFamily="18" charset="0"/>
              </a:rPr>
              <a:t>t </a:t>
            </a:r>
            <a:r>
              <a:rPr lang="zh-CN" altLang="en-US" dirty="0">
                <a:latin typeface="微软雅黑" pitchFamily="34" charset="-122"/>
                <a:ea typeface="微软雅黑" pitchFamily="34" charset="-122"/>
              </a:rPr>
              <a:t>处于状态 </a:t>
            </a:r>
            <a:r>
              <a:rPr lang="en-US" i="1" dirty="0" err="1">
                <a:latin typeface="Times New Roman" pitchFamily="18" charset="0"/>
                <a:ea typeface="微软雅黑" pitchFamily="34" charset="-122"/>
                <a:cs typeface="Times New Roman" pitchFamily="18" charset="0"/>
              </a:rPr>
              <a:t>w</a:t>
            </a:r>
            <a:r>
              <a:rPr lang="en-US" i="1" baseline="-25000" dirty="0" err="1">
                <a:latin typeface="Times New Roman" pitchFamily="18" charset="0"/>
                <a:ea typeface="微软雅黑" pitchFamily="34" charset="-122"/>
                <a:cs typeface="Times New Roman" pitchFamily="18" charset="0"/>
              </a:rPr>
              <a:t>j</a:t>
            </a:r>
            <a:r>
              <a:rPr lang="en-US" i="1" baseline="-25000" dirty="0">
                <a:latin typeface="Times New Roman" pitchFamily="18" charset="0"/>
                <a:ea typeface="微软雅黑" pitchFamily="34" charset="-122"/>
                <a:cs typeface="Times New Roman" pitchFamily="18" charset="0"/>
              </a:rPr>
              <a:t> </a:t>
            </a:r>
            <a:r>
              <a:rPr lang="zh-CN" altLang="en-US" dirty="0">
                <a:latin typeface="微软雅黑" pitchFamily="34" charset="-122"/>
                <a:ea typeface="微软雅黑" pitchFamily="34" charset="-122"/>
              </a:rPr>
              <a:t>的概率完全由 </a:t>
            </a:r>
            <a:r>
              <a:rPr lang="en-US" i="1" dirty="0">
                <a:latin typeface="Times New Roman" pitchFamily="18" charset="0"/>
                <a:ea typeface="微软雅黑" pitchFamily="34" charset="-122"/>
                <a:cs typeface="Times New Roman" pitchFamily="18" charset="0"/>
              </a:rPr>
              <a:t>t</a:t>
            </a:r>
            <a:r>
              <a:rPr lang="en-US" dirty="0">
                <a:latin typeface="Times New Roman" pitchFamily="18" charset="0"/>
                <a:ea typeface="微软雅黑" pitchFamily="34" charset="-122"/>
                <a:cs typeface="Times New Roman" pitchFamily="18" charset="0"/>
              </a:rPr>
              <a:t>-1</a:t>
            </a:r>
            <a:r>
              <a:rPr lang="zh-CN" altLang="en-US" dirty="0">
                <a:latin typeface="微软雅黑" pitchFamily="34" charset="-122"/>
                <a:ea typeface="微软雅黑" pitchFamily="34" charset="-122"/>
              </a:rPr>
              <a:t>时刻的状态 </a:t>
            </a:r>
            <a:r>
              <a:rPr lang="en-US" altLang="zh-CN" i="1" dirty="0" err="1">
                <a:latin typeface="Times New Roman" pitchFamily="18" charset="0"/>
                <a:ea typeface="微软雅黑" pitchFamily="34" charset="-122"/>
                <a:cs typeface="Times New Roman" pitchFamily="18" charset="0"/>
              </a:rPr>
              <a:t>w</a:t>
            </a:r>
            <a:r>
              <a:rPr lang="en-US" i="1" baseline="-25000" dirty="0" err="1">
                <a:latin typeface="Times New Roman" pitchFamily="18" charset="0"/>
                <a:ea typeface="微软雅黑" pitchFamily="34" charset="-122"/>
                <a:cs typeface="Times New Roman" pitchFamily="18" charset="0"/>
              </a:rPr>
              <a:t>i</a:t>
            </a:r>
            <a:r>
              <a:rPr lang="en-US" i="1" baseline="-25000" dirty="0">
                <a:latin typeface="Times New Roman" pitchFamily="18" charset="0"/>
                <a:ea typeface="微软雅黑" pitchFamily="34" charset="-122"/>
                <a:cs typeface="Times New Roman" pitchFamily="18" charset="0"/>
              </a:rPr>
              <a:t> </a:t>
            </a:r>
            <a:r>
              <a:rPr lang="zh-CN" altLang="en-US" dirty="0">
                <a:latin typeface="微软雅黑" pitchFamily="34" charset="-122"/>
                <a:ea typeface="微软雅黑" pitchFamily="34" charset="-122"/>
              </a:rPr>
              <a:t>决定，而且与时刻 </a:t>
            </a:r>
            <a:r>
              <a:rPr lang="en-US" altLang="zh-CN" i="1" dirty="0">
                <a:latin typeface="Times New Roman" pitchFamily="18" charset="0"/>
                <a:ea typeface="微软雅黑" pitchFamily="34" charset="-122"/>
                <a:cs typeface="Times New Roman" pitchFamily="18" charset="0"/>
              </a:rPr>
              <a:t>t </a:t>
            </a:r>
            <a:r>
              <a:rPr lang="zh-CN" altLang="en-US" dirty="0">
                <a:latin typeface="微软雅黑" pitchFamily="34" charset="-122"/>
                <a:ea typeface="微软雅黑" pitchFamily="34" charset="-122"/>
              </a:rPr>
              <a:t>无关，即：</a:t>
            </a:r>
            <a:endParaRPr lang="en-US" dirty="0">
              <a:latin typeface="微软雅黑" pitchFamily="34" charset="-122"/>
              <a:ea typeface="微软雅黑" pitchFamily="34" charset="-122"/>
            </a:endParaRPr>
          </a:p>
        </p:txBody>
      </p:sp>
      <p:graphicFrame>
        <p:nvGraphicFramePr>
          <p:cNvPr id="39940" name="Object 4"/>
          <p:cNvGraphicFramePr>
            <a:graphicFrameLocks noGrp="1" noChangeAspect="1"/>
          </p:cNvGraphicFramePr>
          <p:nvPr>
            <p:ph sz="quarter" idx="2"/>
          </p:nvPr>
        </p:nvGraphicFramePr>
        <p:xfrm>
          <a:off x="1668463" y="3197225"/>
          <a:ext cx="5749925" cy="693738"/>
        </p:xfrm>
        <a:graphic>
          <a:graphicData uri="http://schemas.openxmlformats.org/presentationml/2006/ole">
            <mc:AlternateContent xmlns:mc="http://schemas.openxmlformats.org/markup-compatibility/2006">
              <mc:Choice xmlns:v="urn:schemas-microsoft-com:vml" Requires="v">
                <p:oleObj spid="_x0000_s431206" r:id="rId3" imgW="6502717" imgH="838517" progId="Equation.DSMT4">
                  <p:embed/>
                </p:oleObj>
              </mc:Choice>
              <mc:Fallback>
                <p:oleObj r:id="rId3" imgW="6502717" imgH="8385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3197225"/>
                        <a:ext cx="57499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5"/>
          <p:cNvGraphicFramePr>
            <a:graphicFrameLocks noGrp="1" noChangeAspect="1"/>
          </p:cNvGraphicFramePr>
          <p:nvPr>
            <p:ph sz="quarter" idx="3"/>
          </p:nvPr>
        </p:nvGraphicFramePr>
        <p:xfrm>
          <a:off x="1646238" y="4384675"/>
          <a:ext cx="5962650" cy="763588"/>
        </p:xfrm>
        <a:graphic>
          <a:graphicData uri="http://schemas.openxmlformats.org/presentationml/2006/ole">
            <mc:AlternateContent xmlns:mc="http://schemas.openxmlformats.org/markup-compatibility/2006">
              <mc:Choice xmlns:v="urn:schemas-microsoft-com:vml" Requires="v">
                <p:oleObj spid="_x0000_s431207" r:id="rId5" imgW="6322173" imgH="863542" progId="Equation.DSMT4">
                  <p:embed/>
                </p:oleObj>
              </mc:Choice>
              <mc:Fallback>
                <p:oleObj r:id="rId5" imgW="6322173" imgH="86354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4384675"/>
                        <a:ext cx="59626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127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本节主要内容</a:t>
            </a:r>
          </a:p>
        </p:txBody>
      </p:sp>
      <p:sp>
        <p:nvSpPr>
          <p:cNvPr id="9219" name="Rectangle 3"/>
          <p:cNvSpPr>
            <a:spLocks noGrp="1" noChangeArrowheads="1"/>
          </p:cNvSpPr>
          <p:nvPr>
            <p:ph idx="1"/>
          </p:nvPr>
        </p:nvSpPr>
        <p:spPr>
          <a:xfrm>
            <a:off x="971600" y="1196752"/>
            <a:ext cx="7581528" cy="4876800"/>
          </a:xfrm>
        </p:spPr>
        <p:txBody>
          <a:bodyPr>
            <a:noAutofit/>
          </a:bodyPr>
          <a:lstStyle/>
          <a:p>
            <a:pPr lvl="1">
              <a:lnSpc>
                <a:spcPct val="150000"/>
              </a:lnSpc>
              <a:buFontTx/>
              <a:buNone/>
            </a:pPr>
            <a:endParaRPr lang="zh-CN" altLang="en-US" dirty="0"/>
          </a:p>
          <a:p>
            <a:pPr marL="274320" lvl="1" indent="0">
              <a:lnSpc>
                <a:spcPct val="150000"/>
              </a:lnSpc>
              <a:buNone/>
            </a:pPr>
            <a:r>
              <a:rPr lang="zh-CN" altLang="en-US" dirty="0">
                <a:solidFill>
                  <a:srgbClr val="C00000"/>
                </a:solidFill>
              </a:rPr>
              <a:t>非参数估计</a:t>
            </a:r>
          </a:p>
          <a:p>
            <a:pPr marL="274320" lvl="1" indent="0">
              <a:lnSpc>
                <a:spcPct val="150000"/>
              </a:lnSpc>
              <a:buNone/>
            </a:pPr>
            <a:r>
              <a:rPr lang="zh-CN" altLang="en-US" dirty="0"/>
              <a:t>参数估计</a:t>
            </a:r>
            <a:endParaRPr lang="en-US" altLang="zh-CN" dirty="0"/>
          </a:p>
          <a:p>
            <a:pPr marL="274320" lvl="1" indent="0">
              <a:lnSpc>
                <a:spcPct val="150000"/>
              </a:lnSpc>
              <a:buNone/>
            </a:pPr>
            <a:r>
              <a:rPr lang="zh-CN" altLang="en-US" dirty="0"/>
              <a:t>混合高斯模型</a:t>
            </a:r>
            <a:endParaRPr lang="en-US" altLang="zh-CN" dirty="0"/>
          </a:p>
          <a:p>
            <a:pPr marL="274320" lvl="1" indent="0">
              <a:lnSpc>
                <a:spcPct val="150000"/>
              </a:lnSpc>
              <a:buNone/>
            </a:pPr>
            <a:r>
              <a:rPr lang="zh-CN" altLang="en-US" dirty="0"/>
              <a:t>隐马尔科夫模型</a:t>
            </a:r>
          </a:p>
          <a:p>
            <a:pPr lvl="1">
              <a:spcBef>
                <a:spcPts val="13"/>
              </a:spcBef>
            </a:pPr>
            <a:endParaRPr lang="zh-CN" altLang="en-US" sz="3200" b="0" dirty="0"/>
          </a:p>
          <a:p>
            <a:pPr lvl="1">
              <a:spcBef>
                <a:spcPts val="13"/>
              </a:spcBef>
            </a:pPr>
            <a:endParaRPr lang="zh-CN" altLang="en-US" sz="3200" b="0" dirty="0"/>
          </a:p>
          <a:p>
            <a:pPr>
              <a:lnSpc>
                <a:spcPct val="150000"/>
              </a:lnSpc>
            </a:pPr>
            <a:endParaRPr lang="en-US" altLang="zh-CN" sz="4000" dirty="0"/>
          </a:p>
        </p:txBody>
      </p:sp>
    </p:spTree>
    <p:extLst>
      <p:ext uri="{BB962C8B-B14F-4D97-AF65-F5344CB8AC3E}">
        <p14:creationId xmlns:p14="http://schemas.microsoft.com/office/powerpoint/2010/main" val="173420379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Markov</a:t>
            </a:r>
            <a:r>
              <a:rPr lang="zh-CN" altLang="en-US"/>
              <a:t>模型的初始状态概率</a:t>
            </a:r>
          </a:p>
        </p:txBody>
      </p:sp>
      <p:sp>
        <p:nvSpPr>
          <p:cNvPr id="40963" name="Rectangle 3"/>
          <p:cNvSpPr>
            <a:spLocks noGrp="1" noChangeArrowheads="1"/>
          </p:cNvSpPr>
          <p:nvPr>
            <p:ph type="body" sz="half" idx="1"/>
          </p:nvPr>
        </p:nvSpPr>
        <p:spPr>
          <a:xfrm>
            <a:off x="323652" y="1688678"/>
            <a:ext cx="8135937" cy="1524000"/>
          </a:xfrm>
        </p:spPr>
        <p:txBody>
          <a:bodyPr>
            <a:normAutofit/>
          </a:bodyPr>
          <a:lstStyle/>
          <a:p>
            <a:r>
              <a:rPr lang="zh-CN" altLang="en-US" dirty="0">
                <a:latin typeface="微软雅黑" pitchFamily="34" charset="-122"/>
                <a:ea typeface="微软雅黑" pitchFamily="34" charset="-122"/>
              </a:rPr>
              <a:t>模型初始于状态</a:t>
            </a:r>
            <a:r>
              <a:rPr lang="en-US" dirty="0" err="1">
                <a:latin typeface="微软雅黑" pitchFamily="34" charset="-122"/>
                <a:ea typeface="微软雅黑" pitchFamily="34" charset="-122"/>
              </a:rPr>
              <a:t>w</a:t>
            </a:r>
            <a:r>
              <a:rPr lang="en-US" baseline="-25000" dirty="0" err="1">
                <a:latin typeface="微软雅黑" pitchFamily="34" charset="-122"/>
                <a:ea typeface="微软雅黑" pitchFamily="34" charset="-122"/>
              </a:rPr>
              <a:t>i</a:t>
            </a:r>
            <a:r>
              <a:rPr lang="zh-CN" altLang="en-US" dirty="0">
                <a:latin typeface="微软雅黑" pitchFamily="34" charset="-122"/>
                <a:ea typeface="微软雅黑" pitchFamily="34" charset="-122"/>
              </a:rPr>
              <a:t>的概率用     表示。</a:t>
            </a:r>
            <a:endParaRPr 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完整的一阶</a:t>
            </a:r>
            <a:r>
              <a:rPr lang="en-US" dirty="0">
                <a:latin typeface="微软雅黑" pitchFamily="34" charset="-122"/>
                <a:ea typeface="微软雅黑" pitchFamily="34" charset="-122"/>
              </a:rPr>
              <a:t>Markov</a:t>
            </a:r>
            <a:r>
              <a:rPr lang="zh-CN" altLang="en-US" dirty="0">
                <a:latin typeface="微软雅黑" pitchFamily="34" charset="-122"/>
                <a:ea typeface="微软雅黑" pitchFamily="34" charset="-122"/>
              </a:rPr>
              <a:t>模型可以用参数  </a:t>
            </a: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表示，其中：      </a:t>
            </a:r>
          </a:p>
        </p:txBody>
      </p:sp>
      <p:graphicFrame>
        <p:nvGraphicFramePr>
          <p:cNvPr id="40964" name="Object 4"/>
          <p:cNvGraphicFramePr>
            <a:graphicFrameLocks noGrp="1" noChangeAspect="1"/>
          </p:cNvGraphicFramePr>
          <p:nvPr>
            <p:ph sz="quarter" idx="2"/>
            <p:extLst>
              <p:ext uri="{D42A27DB-BD31-4B8C-83A1-F6EECF244321}">
                <p14:modId xmlns:p14="http://schemas.microsoft.com/office/powerpoint/2010/main" val="2819014965"/>
              </p:ext>
            </p:extLst>
          </p:nvPr>
        </p:nvGraphicFramePr>
        <p:xfrm>
          <a:off x="4355976" y="1700808"/>
          <a:ext cx="303213" cy="396875"/>
        </p:xfrm>
        <a:graphic>
          <a:graphicData uri="http://schemas.openxmlformats.org/presentationml/2006/ole">
            <mc:AlternateContent xmlns:mc="http://schemas.openxmlformats.org/markup-compatibility/2006">
              <mc:Choice xmlns:v="urn:schemas-microsoft-com:vml" Requires="v">
                <p:oleObj spid="_x0000_s432330" r:id="rId3" imgW="419235" imgH="584264" progId="Equation.DSMT4">
                  <p:embed/>
                </p:oleObj>
              </mc:Choice>
              <mc:Fallback>
                <p:oleObj r:id="rId3" imgW="419235" imgH="5842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700808"/>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5" name="Object 5"/>
          <p:cNvGraphicFramePr>
            <a:graphicFrameLocks noGrp="1" noChangeAspect="1"/>
          </p:cNvGraphicFramePr>
          <p:nvPr>
            <p:ph sz="quarter" idx="3"/>
            <p:extLst>
              <p:ext uri="{D42A27DB-BD31-4B8C-83A1-F6EECF244321}">
                <p14:modId xmlns:p14="http://schemas.microsoft.com/office/powerpoint/2010/main" val="9562385"/>
              </p:ext>
            </p:extLst>
          </p:nvPr>
        </p:nvGraphicFramePr>
        <p:xfrm>
          <a:off x="5499447" y="2132856"/>
          <a:ext cx="1520825" cy="481012"/>
        </p:xfrm>
        <a:graphic>
          <a:graphicData uri="http://schemas.openxmlformats.org/presentationml/2006/ole">
            <mc:AlternateContent xmlns:mc="http://schemas.openxmlformats.org/markup-compatibility/2006">
              <mc:Choice xmlns:v="urn:schemas-microsoft-com:vml" Requires="v">
                <p:oleObj spid="_x0000_s432331" r:id="rId5" imgW="2032317" imgH="686117" progId="Equation.DSMT4">
                  <p:embed/>
                </p:oleObj>
              </mc:Choice>
              <mc:Fallback>
                <p:oleObj r:id="rId5" imgW="2032317" imgH="6861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447" y="2132856"/>
                        <a:ext cx="152082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1548199014"/>
              </p:ext>
            </p:extLst>
          </p:nvPr>
        </p:nvGraphicFramePr>
        <p:xfrm>
          <a:off x="3490714" y="3068216"/>
          <a:ext cx="2592388" cy="566737"/>
        </p:xfrm>
        <a:graphic>
          <a:graphicData uri="http://schemas.openxmlformats.org/presentationml/2006/ole">
            <mc:AlternateContent xmlns:mc="http://schemas.openxmlformats.org/markup-compatibility/2006">
              <mc:Choice xmlns:v="urn:schemas-microsoft-com:vml" Requires="v">
                <p:oleObj spid="_x0000_s432332" r:id="rId7" imgW="3137217" imgH="686117" progId="Equation.DSMT4">
                  <p:embed/>
                </p:oleObj>
              </mc:Choice>
              <mc:Fallback>
                <p:oleObj r:id="rId7" imgW="3137217" imgH="6861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0714" y="3068216"/>
                        <a:ext cx="2592388"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140661607"/>
              </p:ext>
            </p:extLst>
          </p:nvPr>
        </p:nvGraphicFramePr>
        <p:xfrm>
          <a:off x="2051720" y="3860378"/>
          <a:ext cx="4608512" cy="2446338"/>
        </p:xfrm>
        <a:graphic>
          <a:graphicData uri="http://schemas.openxmlformats.org/presentationml/2006/ole">
            <mc:AlternateContent xmlns:mc="http://schemas.openxmlformats.org/markup-compatibility/2006">
              <mc:Choice xmlns:v="urn:schemas-microsoft-com:vml" Requires="v">
                <p:oleObj spid="_x0000_s432333" r:id="rId9" imgW="5550217" imgH="2946717" progId="Equation.DSMT4">
                  <p:embed/>
                </p:oleObj>
              </mc:Choice>
              <mc:Fallback>
                <p:oleObj r:id="rId9" imgW="5550217" imgH="29467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3860378"/>
                        <a:ext cx="4608512" cy="24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4764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1520" y="332656"/>
            <a:ext cx="8229600" cy="1368425"/>
          </a:xfrm>
        </p:spPr>
        <p:txBody>
          <a:bodyPr/>
          <a:lstStyle/>
          <a:p>
            <a:r>
              <a:rPr lang="zh-CN" altLang="en-US" dirty="0"/>
              <a:t>一阶</a:t>
            </a:r>
            <a:r>
              <a:rPr lang="en-US" dirty="0"/>
              <a:t>Markov</a:t>
            </a:r>
            <a:r>
              <a:rPr lang="zh-CN" altLang="en-US" dirty="0"/>
              <a:t>模型输出状态序列的概率</a:t>
            </a:r>
          </a:p>
        </p:txBody>
      </p:sp>
      <p:sp>
        <p:nvSpPr>
          <p:cNvPr id="41987" name="Rectangle 3"/>
          <p:cNvSpPr>
            <a:spLocks noGrp="1" noChangeArrowheads="1"/>
          </p:cNvSpPr>
          <p:nvPr>
            <p:ph type="body" sz="half" idx="1"/>
          </p:nvPr>
        </p:nvSpPr>
        <p:spPr>
          <a:xfrm>
            <a:off x="468313" y="2133600"/>
            <a:ext cx="8208962" cy="2519536"/>
          </a:xfrm>
        </p:spPr>
        <p:txBody>
          <a:bodyPr>
            <a:normAutofit/>
          </a:bodyPr>
          <a:lstStyle/>
          <a:p>
            <a:pPr>
              <a:lnSpc>
                <a:spcPct val="150000"/>
              </a:lnSpc>
            </a:pPr>
            <a:r>
              <a:rPr lang="zh-CN" altLang="en-US" dirty="0">
                <a:latin typeface="微软雅黑" pitchFamily="34" charset="-122"/>
                <a:ea typeface="微软雅黑" pitchFamily="34" charset="-122"/>
              </a:rPr>
              <a:t>模型输出状态序列的概率可以由初始状态概率与各次状态转移概率相乘得到。</a:t>
            </a:r>
          </a:p>
          <a:p>
            <a:pPr>
              <a:lnSpc>
                <a:spcPct val="150000"/>
              </a:lnSpc>
            </a:pPr>
            <a:r>
              <a:rPr lang="zh-CN" altLang="en-US" dirty="0">
                <a:latin typeface="微软雅黑" pitchFamily="34" charset="-122"/>
                <a:ea typeface="微软雅黑" pitchFamily="34" charset="-122"/>
              </a:rPr>
              <a:t>例如：</a:t>
            </a:r>
            <a:r>
              <a:rPr lang="en-US" dirty="0">
                <a:latin typeface="微软雅黑" pitchFamily="34" charset="-122"/>
                <a:ea typeface="微软雅黑" pitchFamily="34" charset="-122"/>
              </a:rPr>
              <a:t>W</a:t>
            </a:r>
            <a:r>
              <a:rPr lang="en-US" baseline="30000" dirty="0">
                <a:latin typeface="微软雅黑" pitchFamily="34" charset="-122"/>
                <a:ea typeface="微软雅黑" pitchFamily="34" charset="-122"/>
              </a:rPr>
              <a:t>5</a:t>
            </a:r>
            <a:r>
              <a:rPr lang="en-US" dirty="0">
                <a:latin typeface="微软雅黑" pitchFamily="34" charset="-122"/>
                <a:ea typeface="微软雅黑" pitchFamily="34" charset="-122"/>
              </a:rPr>
              <a:t>=w</a:t>
            </a:r>
            <a:r>
              <a:rPr lang="en-US" baseline="-25000" dirty="0">
                <a:latin typeface="微软雅黑" pitchFamily="34" charset="-122"/>
                <a:ea typeface="微软雅黑" pitchFamily="34" charset="-122"/>
              </a:rPr>
              <a:t>1</a:t>
            </a:r>
            <a:r>
              <a:rPr lang="en-US" dirty="0">
                <a:latin typeface="微软雅黑" pitchFamily="34" charset="-122"/>
                <a:ea typeface="微软雅黑" pitchFamily="34" charset="-122"/>
              </a:rPr>
              <a:t>, w</a:t>
            </a:r>
            <a:r>
              <a:rPr lang="en-US" baseline="-25000" dirty="0">
                <a:latin typeface="微软雅黑" pitchFamily="34" charset="-122"/>
                <a:ea typeface="微软雅黑" pitchFamily="34" charset="-122"/>
              </a:rPr>
              <a:t>1</a:t>
            </a:r>
            <a:r>
              <a:rPr lang="en-US" dirty="0">
                <a:latin typeface="微软雅黑" pitchFamily="34" charset="-122"/>
                <a:ea typeface="微软雅黑" pitchFamily="34" charset="-122"/>
              </a:rPr>
              <a:t>, w</a:t>
            </a:r>
            <a:r>
              <a:rPr lang="en-US" baseline="-25000" dirty="0">
                <a:latin typeface="微软雅黑" pitchFamily="34" charset="-122"/>
                <a:ea typeface="微软雅黑" pitchFamily="34" charset="-122"/>
              </a:rPr>
              <a:t>3</a:t>
            </a:r>
            <a:r>
              <a:rPr lang="en-US" dirty="0">
                <a:latin typeface="微软雅黑" pitchFamily="34" charset="-122"/>
                <a:ea typeface="微软雅黑" pitchFamily="34" charset="-122"/>
              </a:rPr>
              <a:t>, w</a:t>
            </a:r>
            <a:r>
              <a:rPr lang="en-US" baseline="-25000" dirty="0">
                <a:latin typeface="微软雅黑" pitchFamily="34" charset="-122"/>
                <a:ea typeface="微软雅黑" pitchFamily="34" charset="-122"/>
              </a:rPr>
              <a:t>1</a:t>
            </a:r>
            <a:r>
              <a:rPr lang="en-US" dirty="0">
                <a:latin typeface="微软雅黑" pitchFamily="34" charset="-122"/>
                <a:ea typeface="微软雅黑" pitchFamily="34" charset="-122"/>
              </a:rPr>
              <a:t>, w</a:t>
            </a:r>
            <a:r>
              <a:rPr lang="en-US" baseline="-25000" dirty="0">
                <a:latin typeface="微软雅黑" pitchFamily="34" charset="-122"/>
                <a:ea typeface="微软雅黑" pitchFamily="34" charset="-122"/>
              </a:rPr>
              <a:t>2</a:t>
            </a:r>
            <a:r>
              <a:rPr lang="zh-CN" altLang="en-US" dirty="0">
                <a:latin typeface="微软雅黑" pitchFamily="34" charset="-122"/>
                <a:ea typeface="微软雅黑" pitchFamily="34" charset="-122"/>
              </a:rPr>
              <a:t>，则模型输出该序列的概率为：</a:t>
            </a:r>
          </a:p>
        </p:txBody>
      </p:sp>
      <p:graphicFrame>
        <p:nvGraphicFramePr>
          <p:cNvPr id="41988" name="Object 4"/>
          <p:cNvGraphicFramePr>
            <a:graphicFrameLocks noGrp="1" noChangeAspect="1"/>
          </p:cNvGraphicFramePr>
          <p:nvPr>
            <p:ph sz="half" idx="2"/>
            <p:extLst>
              <p:ext uri="{D42A27DB-BD31-4B8C-83A1-F6EECF244321}">
                <p14:modId xmlns:p14="http://schemas.microsoft.com/office/powerpoint/2010/main" val="1504540586"/>
              </p:ext>
            </p:extLst>
          </p:nvPr>
        </p:nvGraphicFramePr>
        <p:xfrm>
          <a:off x="2483768" y="4581128"/>
          <a:ext cx="4025900" cy="679450"/>
        </p:xfrm>
        <a:graphic>
          <a:graphicData uri="http://schemas.openxmlformats.org/presentationml/2006/ole">
            <mc:AlternateContent xmlns:mc="http://schemas.openxmlformats.org/markup-compatibility/2006">
              <mc:Choice xmlns:v="urn:schemas-microsoft-com:vml" Requires="v">
                <p:oleObj spid="_x0000_s433205" r:id="rId3" imgW="4506861" imgH="812764" progId="Equation.DSMT4">
                  <p:embed/>
                </p:oleObj>
              </mc:Choice>
              <mc:Fallback>
                <p:oleObj r:id="rId3" imgW="4506861" imgH="8127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581128"/>
                        <a:ext cx="40259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9071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152400"/>
            <a:ext cx="7772400" cy="914400"/>
          </a:xfrm>
        </p:spPr>
        <p:txBody>
          <a:bodyPr/>
          <a:lstStyle/>
          <a:p>
            <a:r>
              <a:rPr lang="en-US"/>
              <a:t>HMM</a:t>
            </a:r>
            <a:r>
              <a:rPr lang="zh-CN" altLang="en-US"/>
              <a:t>概念</a:t>
            </a:r>
          </a:p>
        </p:txBody>
      </p:sp>
      <p:sp>
        <p:nvSpPr>
          <p:cNvPr id="43011" name="Rectangle 3"/>
          <p:cNvSpPr>
            <a:spLocks noGrp="1" noChangeArrowheads="1"/>
          </p:cNvSpPr>
          <p:nvPr>
            <p:ph type="body" idx="1"/>
          </p:nvPr>
        </p:nvSpPr>
        <p:spPr>
          <a:xfrm>
            <a:off x="228600" y="1219200"/>
            <a:ext cx="8686800" cy="5638800"/>
          </a:xfrm>
        </p:spPr>
        <p:txBody>
          <a:bodyPr>
            <a:normAutofit/>
          </a:bodyPr>
          <a:lstStyle/>
          <a:p>
            <a:pPr algn="just">
              <a:lnSpc>
                <a:spcPct val="150000"/>
              </a:lnSpc>
            </a:pPr>
            <a:r>
              <a:rPr lang="en-US" sz="2400" dirty="0"/>
              <a:t>HMM</a:t>
            </a:r>
            <a:r>
              <a:rPr lang="zh-CN" altLang="en-US" sz="2400" dirty="0"/>
              <a:t>的状态是不确定或不可见的，只有通过观测序列的随机过程才能表现出来</a:t>
            </a:r>
          </a:p>
          <a:p>
            <a:pPr>
              <a:lnSpc>
                <a:spcPct val="150000"/>
              </a:lnSpc>
            </a:pPr>
            <a:r>
              <a:rPr lang="zh-CN" altLang="en-US" sz="2400" dirty="0">
                <a:latin typeface="宋体" pitchFamily="2" charset="-122"/>
              </a:rPr>
              <a:t>观察到的事件与状态并不是一一对应，而是通过一组概率分布相联系</a:t>
            </a:r>
            <a:r>
              <a:rPr lang="zh-CN" altLang="en-US" sz="2400" dirty="0"/>
              <a:t> </a:t>
            </a:r>
          </a:p>
          <a:p>
            <a:pPr>
              <a:lnSpc>
                <a:spcPct val="150000"/>
              </a:lnSpc>
            </a:pPr>
            <a:r>
              <a:rPr lang="en-US" sz="2400" dirty="0"/>
              <a:t>HMM</a:t>
            </a:r>
            <a:r>
              <a:rPr lang="zh-CN" altLang="en-US" sz="2400" dirty="0"/>
              <a:t>是一个双重随机过程，两个组成部分：</a:t>
            </a:r>
          </a:p>
          <a:p>
            <a:pPr lvl="1">
              <a:lnSpc>
                <a:spcPct val="150000"/>
              </a:lnSpc>
            </a:pPr>
            <a:r>
              <a:rPr lang="zh-CN" altLang="en-US" sz="2800" dirty="0"/>
              <a:t>  </a:t>
            </a:r>
            <a:r>
              <a:rPr lang="zh-CN" altLang="en-US" sz="2800" b="0" dirty="0">
                <a:solidFill>
                  <a:srgbClr val="C00000"/>
                </a:solidFill>
                <a:ea typeface="楷体_GB2312" pitchFamily="49" charset="-122"/>
              </a:rPr>
              <a:t>马尔可夫链</a:t>
            </a:r>
            <a:r>
              <a:rPr lang="zh-CN" altLang="en-US" sz="2800" dirty="0"/>
              <a:t>：描述状态的转移，用</a:t>
            </a:r>
            <a:r>
              <a:rPr lang="zh-CN" altLang="en-US" sz="2800" b="0" dirty="0">
                <a:solidFill>
                  <a:srgbClr val="C00000"/>
                </a:solidFill>
                <a:ea typeface="楷体_GB2312" pitchFamily="49" charset="-122"/>
              </a:rPr>
              <a:t>转移概率</a:t>
            </a:r>
            <a:r>
              <a:rPr lang="zh-CN" altLang="en-US" sz="2800" dirty="0"/>
              <a:t>描述。</a:t>
            </a:r>
          </a:p>
          <a:p>
            <a:pPr lvl="1">
              <a:lnSpc>
                <a:spcPct val="150000"/>
              </a:lnSpc>
            </a:pPr>
            <a:r>
              <a:rPr lang="zh-CN" altLang="en-US" sz="2800" dirty="0"/>
              <a:t> </a:t>
            </a:r>
            <a:r>
              <a:rPr lang="zh-CN" altLang="en-US" sz="2800" b="0" dirty="0">
                <a:solidFill>
                  <a:srgbClr val="C00000"/>
                </a:solidFill>
                <a:ea typeface="楷体_GB2312" pitchFamily="49" charset="-122"/>
              </a:rPr>
              <a:t>一般随机过程</a:t>
            </a:r>
            <a:r>
              <a:rPr lang="zh-CN" altLang="en-US" sz="2800" dirty="0"/>
              <a:t>：描述状态与观察序列间的关系，  用</a:t>
            </a:r>
            <a:r>
              <a:rPr lang="zh-CN" altLang="en-US" sz="2800" b="0" dirty="0">
                <a:solidFill>
                  <a:srgbClr val="C00000"/>
                </a:solidFill>
                <a:ea typeface="楷体_GB2312" pitchFamily="49" charset="-122"/>
              </a:rPr>
              <a:t>观察值概率</a:t>
            </a:r>
            <a:r>
              <a:rPr lang="zh-CN" altLang="en-US" sz="2800" dirty="0"/>
              <a:t>描述。</a:t>
            </a:r>
          </a:p>
        </p:txBody>
      </p:sp>
    </p:spTree>
    <p:extLst>
      <p:ext uri="{BB962C8B-B14F-4D97-AF65-F5344CB8AC3E}">
        <p14:creationId xmlns:p14="http://schemas.microsoft.com/office/powerpoint/2010/main" val="2436399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9750" y="2057400"/>
            <a:ext cx="2127250" cy="1143000"/>
          </a:xfrm>
          <a:prstGeom prst="rect">
            <a:avLst/>
          </a:prstGeom>
          <a:solidFill>
            <a:schemeClr val="accent1"/>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latin typeface="Times New Roman" pitchFamily="18" charset="0"/>
              </a:rPr>
              <a:t>Markov</a:t>
            </a:r>
            <a:r>
              <a:rPr lang="zh-CN" altLang="en-US" sz="2800" b="1">
                <a:latin typeface="Times New Roman" pitchFamily="18" charset="0"/>
              </a:rPr>
              <a:t>链</a:t>
            </a:r>
          </a:p>
          <a:p>
            <a:pPr algn="ctr"/>
            <a:r>
              <a:rPr lang="zh-CN" altLang="en-US" sz="2800" b="1">
                <a:latin typeface="Times New Roman" pitchFamily="18" charset="0"/>
              </a:rPr>
              <a:t>（</a:t>
            </a:r>
            <a:r>
              <a:rPr lang="zh-CN" altLang="en-US" sz="2800" b="1">
                <a:latin typeface="Times New Roman" pitchFamily="18" charset="0"/>
                <a:sym typeface="Symbol" pitchFamily="18" charset="2"/>
              </a:rPr>
              <a:t></a:t>
            </a:r>
            <a:r>
              <a:rPr lang="en-US" sz="2800" b="1">
                <a:latin typeface="Times New Roman" pitchFamily="18" charset="0"/>
                <a:sym typeface="Symbol" pitchFamily="18" charset="2"/>
              </a:rPr>
              <a:t>, A</a:t>
            </a:r>
            <a:r>
              <a:rPr lang="zh-CN" altLang="en-US" sz="2800" b="1">
                <a:latin typeface="Times New Roman" pitchFamily="18" charset="0"/>
              </a:rPr>
              <a:t>）</a:t>
            </a:r>
          </a:p>
        </p:txBody>
      </p:sp>
      <p:sp>
        <p:nvSpPr>
          <p:cNvPr id="44035" name="Rectangle 3"/>
          <p:cNvSpPr>
            <a:spLocks noChangeArrowheads="1"/>
          </p:cNvSpPr>
          <p:nvPr/>
        </p:nvSpPr>
        <p:spPr bwMode="auto">
          <a:xfrm>
            <a:off x="4648200" y="2057400"/>
            <a:ext cx="2155825" cy="1143000"/>
          </a:xfrm>
          <a:prstGeom prst="rect">
            <a:avLst/>
          </a:prstGeom>
          <a:solidFill>
            <a:schemeClr val="accent1"/>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itchFamily="18" charset="0"/>
              </a:rPr>
              <a:t>随机过程</a:t>
            </a:r>
          </a:p>
          <a:p>
            <a:pPr algn="ctr"/>
            <a:r>
              <a:rPr lang="zh-CN" altLang="en-US" sz="2800" b="1">
                <a:latin typeface="Times New Roman" pitchFamily="18" charset="0"/>
              </a:rPr>
              <a:t>（</a:t>
            </a:r>
            <a:r>
              <a:rPr lang="en-US" sz="2800" b="1">
                <a:latin typeface="Times New Roman" pitchFamily="18" charset="0"/>
                <a:sym typeface="Symbol" pitchFamily="18" charset="2"/>
              </a:rPr>
              <a:t>B</a:t>
            </a:r>
            <a:r>
              <a:rPr lang="zh-CN" altLang="en-US" sz="2800" b="1">
                <a:latin typeface="Times New Roman" pitchFamily="18" charset="0"/>
              </a:rPr>
              <a:t>）</a:t>
            </a:r>
          </a:p>
        </p:txBody>
      </p:sp>
      <p:sp>
        <p:nvSpPr>
          <p:cNvPr id="44036" name="Line 4"/>
          <p:cNvSpPr>
            <a:spLocks noChangeShapeType="1"/>
          </p:cNvSpPr>
          <p:nvPr/>
        </p:nvSpPr>
        <p:spPr bwMode="auto">
          <a:xfrm>
            <a:off x="2667000" y="2667000"/>
            <a:ext cx="1981200" cy="0"/>
          </a:xfrm>
          <a:prstGeom prst="line">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 name="Line 5"/>
          <p:cNvSpPr>
            <a:spLocks noChangeShapeType="1"/>
          </p:cNvSpPr>
          <p:nvPr/>
        </p:nvSpPr>
        <p:spPr bwMode="auto">
          <a:xfrm>
            <a:off x="6804025" y="2708275"/>
            <a:ext cx="1828800" cy="0"/>
          </a:xfrm>
          <a:prstGeom prst="line">
            <a:avLst/>
          </a:prstGeom>
          <a:noFill/>
          <a:ln w="28575"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 name="Text Box 6"/>
          <p:cNvSpPr txBox="1">
            <a:spLocks noChangeArrowheads="1"/>
          </p:cNvSpPr>
          <p:nvPr/>
        </p:nvSpPr>
        <p:spPr bwMode="auto">
          <a:xfrm>
            <a:off x="2895600" y="2133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状态序列</a:t>
            </a:r>
          </a:p>
        </p:txBody>
      </p:sp>
      <p:sp>
        <p:nvSpPr>
          <p:cNvPr id="44039" name="Text Box 7"/>
          <p:cNvSpPr txBox="1">
            <a:spLocks noChangeArrowheads="1"/>
          </p:cNvSpPr>
          <p:nvPr/>
        </p:nvSpPr>
        <p:spPr bwMode="auto">
          <a:xfrm>
            <a:off x="6781800" y="2108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观察值序列</a:t>
            </a:r>
          </a:p>
        </p:txBody>
      </p:sp>
      <p:sp>
        <p:nvSpPr>
          <p:cNvPr id="44040" name="Text Box 8"/>
          <p:cNvSpPr txBox="1">
            <a:spLocks noChangeArrowheads="1"/>
          </p:cNvSpPr>
          <p:nvPr/>
        </p:nvSpPr>
        <p:spPr bwMode="auto">
          <a:xfrm>
            <a:off x="2819400" y="2667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w</a:t>
            </a:r>
            <a:r>
              <a:rPr lang="en-US" sz="2400" baseline="-25000">
                <a:latin typeface="Times New Roman" pitchFamily="18" charset="0"/>
              </a:rPr>
              <a:t>1</a:t>
            </a:r>
            <a:r>
              <a:rPr lang="en-US" sz="2400">
                <a:latin typeface="Times New Roman" pitchFamily="18" charset="0"/>
              </a:rPr>
              <a:t>, </a:t>
            </a:r>
            <a:r>
              <a:rPr lang="en-US"/>
              <a:t>w</a:t>
            </a:r>
            <a:r>
              <a:rPr lang="en-US" sz="2400" baseline="-25000">
                <a:latin typeface="Times New Roman" pitchFamily="18" charset="0"/>
              </a:rPr>
              <a:t>2</a:t>
            </a:r>
            <a:r>
              <a:rPr lang="en-US" sz="2400">
                <a:latin typeface="Times New Roman" pitchFamily="18" charset="0"/>
              </a:rPr>
              <a:t>, ..., </a:t>
            </a:r>
            <a:r>
              <a:rPr lang="en-US"/>
              <a:t>w</a:t>
            </a:r>
            <a:r>
              <a:rPr lang="en-US" sz="2400" baseline="-25000">
                <a:latin typeface="Times New Roman" pitchFamily="18" charset="0"/>
              </a:rPr>
              <a:t>T</a:t>
            </a:r>
          </a:p>
        </p:txBody>
      </p:sp>
      <p:sp>
        <p:nvSpPr>
          <p:cNvPr id="44041" name="Text Box 9"/>
          <p:cNvSpPr txBox="1">
            <a:spLocks noChangeArrowheads="1"/>
          </p:cNvSpPr>
          <p:nvPr/>
        </p:nvSpPr>
        <p:spPr bwMode="auto">
          <a:xfrm>
            <a:off x="6948488" y="268446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v</a:t>
            </a:r>
            <a:r>
              <a:rPr lang="en-US" sz="2400" baseline="-25000">
                <a:latin typeface="Times New Roman" pitchFamily="18" charset="0"/>
              </a:rPr>
              <a:t>1</a:t>
            </a:r>
            <a:r>
              <a:rPr lang="en-US" sz="2400">
                <a:latin typeface="Times New Roman" pitchFamily="18" charset="0"/>
              </a:rPr>
              <a:t>, v</a:t>
            </a:r>
            <a:r>
              <a:rPr lang="en-US" sz="2400" baseline="-25000">
                <a:latin typeface="Times New Roman" pitchFamily="18" charset="0"/>
              </a:rPr>
              <a:t>2</a:t>
            </a:r>
            <a:r>
              <a:rPr lang="en-US" sz="2400">
                <a:latin typeface="Times New Roman" pitchFamily="18" charset="0"/>
              </a:rPr>
              <a:t>, ..., v</a:t>
            </a:r>
            <a:r>
              <a:rPr lang="en-US" sz="2400" baseline="-25000">
                <a:latin typeface="Times New Roman" pitchFamily="18" charset="0"/>
              </a:rPr>
              <a:t>T</a:t>
            </a:r>
          </a:p>
        </p:txBody>
      </p:sp>
      <p:sp>
        <p:nvSpPr>
          <p:cNvPr id="44042" name="Text Box 10"/>
          <p:cNvSpPr txBox="1">
            <a:spLocks noChangeArrowheads="1"/>
          </p:cNvSpPr>
          <p:nvPr/>
        </p:nvSpPr>
        <p:spPr bwMode="auto">
          <a:xfrm>
            <a:off x="1219200" y="4191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b="1" dirty="0">
                <a:latin typeface="Times New Roman" pitchFamily="18" charset="0"/>
              </a:rPr>
              <a:t>HMM</a:t>
            </a:r>
            <a:r>
              <a:rPr lang="zh-CN" altLang="en-US" sz="2800" b="1" dirty="0">
                <a:latin typeface="Times New Roman" pitchFamily="18" charset="0"/>
              </a:rPr>
              <a:t>的组成示意图</a:t>
            </a:r>
          </a:p>
        </p:txBody>
      </p:sp>
      <p:sp>
        <p:nvSpPr>
          <p:cNvPr id="44043" name="Rectangle 11"/>
          <p:cNvSpPr>
            <a:spLocks noGrp="1" noChangeArrowheads="1"/>
          </p:cNvSpPr>
          <p:nvPr>
            <p:ph type="title"/>
          </p:nvPr>
        </p:nvSpPr>
        <p:spPr/>
        <p:txBody>
          <a:bodyPr/>
          <a:lstStyle/>
          <a:p>
            <a:r>
              <a:rPr lang="en-US"/>
              <a:t>HMM</a:t>
            </a:r>
            <a:r>
              <a:rPr lang="zh-CN" altLang="en-US"/>
              <a:t>组成</a:t>
            </a:r>
          </a:p>
        </p:txBody>
      </p:sp>
    </p:spTree>
    <p:extLst>
      <p:ext uri="{BB962C8B-B14F-4D97-AF65-F5344CB8AC3E}">
        <p14:creationId xmlns:p14="http://schemas.microsoft.com/office/powerpoint/2010/main" val="3202982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一阶隐含</a:t>
            </a:r>
            <a:r>
              <a:rPr lang="en-US"/>
              <a:t>Markov</a:t>
            </a:r>
            <a:r>
              <a:rPr lang="zh-CN" altLang="en-US"/>
              <a:t>模型</a:t>
            </a:r>
          </a:p>
        </p:txBody>
      </p:sp>
      <p:sp>
        <p:nvSpPr>
          <p:cNvPr id="45059" name="Rectangle 3"/>
          <p:cNvSpPr>
            <a:spLocks noGrp="1" noChangeArrowheads="1"/>
          </p:cNvSpPr>
          <p:nvPr>
            <p:ph type="body" idx="1"/>
          </p:nvPr>
        </p:nvSpPr>
        <p:spPr/>
        <p:txBody>
          <a:bodyPr/>
          <a:lstStyle/>
          <a:p>
            <a:r>
              <a:rPr lang="zh-CN" altLang="en-US"/>
              <a:t>隐含</a:t>
            </a:r>
            <a:r>
              <a:rPr lang="en-US"/>
              <a:t>Markov</a:t>
            </a:r>
            <a:r>
              <a:rPr lang="zh-CN" altLang="en-US"/>
              <a:t>模型中，状态是不可见的，在每一个时刻</a:t>
            </a:r>
            <a:r>
              <a:rPr lang="en-US"/>
              <a:t>t</a:t>
            </a:r>
            <a:r>
              <a:rPr lang="zh-CN" altLang="en-US"/>
              <a:t>，模型当前的隐状态可以输出一个观察值。</a:t>
            </a:r>
          </a:p>
          <a:p>
            <a:endParaRPr lang="zh-CN" altLang="en-US"/>
          </a:p>
          <a:p>
            <a:r>
              <a:rPr lang="zh-CN" altLang="en-US"/>
              <a:t>隐状态输出的观察值可以是离散值，连续值，也可以是一个矢量。</a:t>
            </a:r>
          </a:p>
        </p:txBody>
      </p:sp>
    </p:spTree>
    <p:extLst>
      <p:ext uri="{BB962C8B-B14F-4D97-AF65-F5344CB8AC3E}">
        <p14:creationId xmlns:p14="http://schemas.microsoft.com/office/powerpoint/2010/main" val="1724690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HMM</a:t>
            </a:r>
            <a:r>
              <a:rPr lang="zh-CN" altLang="en-US"/>
              <a:t>的工作原理</a:t>
            </a:r>
          </a:p>
        </p:txBody>
      </p:sp>
      <p:sp>
        <p:nvSpPr>
          <p:cNvPr id="46083" name="Rectangle 3"/>
          <p:cNvSpPr>
            <a:spLocks noGrp="1" noChangeArrowheads="1"/>
          </p:cNvSpPr>
          <p:nvPr>
            <p:ph type="body" idx="1"/>
          </p:nvPr>
        </p:nvSpPr>
        <p:spPr>
          <a:xfrm>
            <a:off x="468313" y="1557338"/>
            <a:ext cx="8424862" cy="4824412"/>
          </a:xfrm>
        </p:spPr>
        <p:txBody>
          <a:bodyPr/>
          <a:lstStyle/>
          <a:p>
            <a:r>
              <a:rPr lang="en-US" sz="2600"/>
              <a:t>HMM</a:t>
            </a:r>
            <a:r>
              <a:rPr lang="zh-CN" altLang="en-US" sz="2600"/>
              <a:t>的内部状态转移过程同</a:t>
            </a:r>
            <a:r>
              <a:rPr lang="en-US" sz="2600"/>
              <a:t>Markov</a:t>
            </a:r>
            <a:r>
              <a:rPr lang="zh-CN" altLang="en-US" sz="2600"/>
              <a:t>模型相同，在每次状态转移之后，由该状态输出一个观察值，只是状态转移过程无法观察到，只能观察到输出的观察值序列。</a:t>
            </a:r>
          </a:p>
          <a:p>
            <a:endParaRPr lang="zh-CN" altLang="en-US" sz="2600"/>
          </a:p>
          <a:p>
            <a:r>
              <a:rPr lang="zh-CN" altLang="en-US" sz="2600"/>
              <a:t>以离散的</a:t>
            </a:r>
            <a:r>
              <a:rPr lang="en-US" sz="2600"/>
              <a:t>HMM</a:t>
            </a:r>
            <a:r>
              <a:rPr lang="zh-CN" altLang="en-US" sz="2600"/>
              <a:t>为例，隐状态可能输出的观察值集合为</a:t>
            </a:r>
            <a:r>
              <a:rPr lang="en-US" sz="2600"/>
              <a:t>{v</a:t>
            </a:r>
            <a:r>
              <a:rPr lang="en-US" sz="2600" baseline="-25000"/>
              <a:t>1</a:t>
            </a:r>
            <a:r>
              <a:rPr lang="en-US" sz="2600"/>
              <a:t>, v</a:t>
            </a:r>
            <a:r>
              <a:rPr lang="en-US" sz="2600" baseline="-25000"/>
              <a:t>2</a:t>
            </a:r>
            <a:r>
              <a:rPr lang="en-US" sz="2600"/>
              <a:t>, …, v</a:t>
            </a:r>
            <a:r>
              <a:rPr lang="en-US" sz="2600" baseline="-25000"/>
              <a:t>K</a:t>
            </a:r>
            <a:r>
              <a:rPr lang="en-US" sz="2600"/>
              <a:t>}</a:t>
            </a:r>
            <a:r>
              <a:rPr lang="zh-CN" altLang="en-US" sz="2600"/>
              <a:t>，第</a:t>
            </a:r>
            <a:r>
              <a:rPr lang="en-US" sz="2600"/>
              <a:t>i</a:t>
            </a:r>
            <a:r>
              <a:rPr lang="zh-CN" altLang="en-US" sz="2600"/>
              <a:t>个隐状态输出第</a:t>
            </a:r>
            <a:r>
              <a:rPr lang="en-US" sz="2600"/>
              <a:t>k</a:t>
            </a:r>
            <a:r>
              <a:rPr lang="zh-CN" altLang="en-US" sz="2600"/>
              <a:t>个观察值的概率为</a:t>
            </a:r>
            <a:r>
              <a:rPr lang="en-US" sz="2600"/>
              <a:t>b</a:t>
            </a:r>
            <a:r>
              <a:rPr lang="en-US" sz="2600" baseline="-25000"/>
              <a:t>ik</a:t>
            </a:r>
            <a:r>
              <a:rPr lang="zh-CN" altLang="en-US" sz="2600"/>
              <a:t>。</a:t>
            </a:r>
            <a:endParaRPr lang="zh-CN" altLang="en-US" sz="2600" baseline="-25000"/>
          </a:p>
          <a:p>
            <a:endParaRPr lang="en-US" sz="2600"/>
          </a:p>
          <a:p>
            <a:r>
              <a:rPr lang="zh-CN" altLang="en-US" sz="2600"/>
              <a:t>例如：</a:t>
            </a:r>
            <a:r>
              <a:rPr lang="en-US" sz="2600"/>
              <a:t>T=5</a:t>
            </a:r>
            <a:r>
              <a:rPr lang="zh-CN" altLang="en-US" sz="2600"/>
              <a:t>时，可能的观察序列</a:t>
            </a:r>
            <a:r>
              <a:rPr lang="en-US" sz="2600"/>
              <a:t>V</a:t>
            </a:r>
            <a:r>
              <a:rPr lang="en-US" sz="2600" baseline="30000"/>
              <a:t>5</a:t>
            </a:r>
            <a:r>
              <a:rPr lang="en-US" sz="2600"/>
              <a:t>=v</a:t>
            </a:r>
            <a:r>
              <a:rPr lang="en-US" sz="2600" baseline="-25000"/>
              <a:t>3</a:t>
            </a:r>
            <a:r>
              <a:rPr lang="en-US" sz="2600"/>
              <a:t>v</a:t>
            </a:r>
            <a:r>
              <a:rPr lang="en-US" sz="2600" baseline="-25000"/>
              <a:t>2</a:t>
            </a:r>
            <a:r>
              <a:rPr lang="en-US" sz="2600"/>
              <a:t>v</a:t>
            </a:r>
            <a:r>
              <a:rPr lang="en-US" sz="2600" baseline="-25000"/>
              <a:t>3</a:t>
            </a:r>
            <a:r>
              <a:rPr lang="en-US" sz="2600"/>
              <a:t>v</a:t>
            </a:r>
            <a:r>
              <a:rPr lang="en-US" sz="2600" baseline="-25000"/>
              <a:t>4</a:t>
            </a:r>
            <a:r>
              <a:rPr lang="en-US" sz="2600"/>
              <a:t>v</a:t>
            </a:r>
            <a:r>
              <a:rPr lang="en-US" sz="2600" baseline="-25000"/>
              <a:t>1</a:t>
            </a:r>
          </a:p>
          <a:p>
            <a:endParaRPr lang="en-US" sz="2600" baseline="-25000"/>
          </a:p>
          <a:p>
            <a:endParaRPr lang="en-US" sz="2600" baseline="-25000"/>
          </a:p>
        </p:txBody>
      </p:sp>
    </p:spTree>
    <p:extLst>
      <p:ext uri="{BB962C8B-B14F-4D97-AF65-F5344CB8AC3E}">
        <p14:creationId xmlns:p14="http://schemas.microsoft.com/office/powerpoint/2010/main" val="3532321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HMM</a:t>
            </a:r>
            <a:r>
              <a:rPr lang="zh-CN" altLang="en-US"/>
              <a:t>的工作过程</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484313"/>
            <a:ext cx="45878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195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HMM</a:t>
            </a:r>
            <a:r>
              <a:rPr lang="zh-CN" altLang="en-US"/>
              <a:t>假设</a:t>
            </a:r>
          </a:p>
        </p:txBody>
      </p:sp>
      <p:sp>
        <p:nvSpPr>
          <p:cNvPr id="49155" name="Rectangle 3"/>
          <p:cNvSpPr>
            <a:spLocks noGrp="1" noChangeArrowheads="1"/>
          </p:cNvSpPr>
          <p:nvPr>
            <p:ph type="body" idx="1"/>
          </p:nvPr>
        </p:nvSpPr>
        <p:spPr>
          <a:xfrm>
            <a:off x="457200" y="1268760"/>
            <a:ext cx="8229600" cy="5208240"/>
          </a:xfrm>
        </p:spPr>
        <p:txBody>
          <a:bodyPr>
            <a:normAutofit fontScale="92500" lnSpcReduction="10000"/>
          </a:bodyPr>
          <a:lstStyle/>
          <a:p>
            <a:pPr>
              <a:lnSpc>
                <a:spcPct val="150000"/>
              </a:lnSpc>
              <a:buFontTx/>
              <a:buNone/>
            </a:pPr>
            <a:r>
              <a:rPr lang="zh-CN" altLang="en-US" sz="2400" dirty="0">
                <a:latin typeface="Times New Roman" pitchFamily="18" charset="0"/>
              </a:rPr>
              <a:t>对于一个随机事件，有一个观察值序列：</a:t>
            </a:r>
            <a:r>
              <a:rPr lang="en-US" sz="2400" dirty="0">
                <a:latin typeface="Times New Roman" pitchFamily="18" charset="0"/>
              </a:rPr>
              <a:t>v</a:t>
            </a:r>
            <a:r>
              <a:rPr lang="en-US" sz="2400" baseline="-25000" dirty="0">
                <a:latin typeface="Times New Roman" pitchFamily="18" charset="0"/>
              </a:rPr>
              <a:t>1</a:t>
            </a:r>
            <a:r>
              <a:rPr lang="en-US" sz="2400" dirty="0">
                <a:latin typeface="Times New Roman" pitchFamily="18" charset="0"/>
              </a:rPr>
              <a:t>,...,</a:t>
            </a:r>
            <a:r>
              <a:rPr lang="en-US" sz="2400" dirty="0" err="1">
                <a:latin typeface="Times New Roman" pitchFamily="18" charset="0"/>
              </a:rPr>
              <a:t>v</a:t>
            </a:r>
            <a:r>
              <a:rPr lang="en-US" sz="2400" baseline="-25000" dirty="0" err="1">
                <a:latin typeface="Times New Roman" pitchFamily="18" charset="0"/>
              </a:rPr>
              <a:t>T</a:t>
            </a:r>
            <a:endParaRPr lang="en-US" sz="2400" baseline="-25000" dirty="0">
              <a:latin typeface="Times New Roman" pitchFamily="18" charset="0"/>
            </a:endParaRPr>
          </a:p>
          <a:p>
            <a:pPr>
              <a:lnSpc>
                <a:spcPct val="150000"/>
              </a:lnSpc>
              <a:buFontTx/>
              <a:buNone/>
            </a:pPr>
            <a:r>
              <a:rPr lang="zh-CN" altLang="en-US" sz="2400" dirty="0">
                <a:latin typeface="Times New Roman" pitchFamily="18" charset="0"/>
              </a:rPr>
              <a:t>该事件隐含着一个状态序列：</a:t>
            </a:r>
            <a:r>
              <a:rPr lang="en-US" sz="2400" dirty="0">
                <a:latin typeface="Times New Roman" pitchFamily="18" charset="0"/>
              </a:rPr>
              <a:t>w</a:t>
            </a:r>
            <a:r>
              <a:rPr lang="en-US" sz="2400" baseline="-25000" dirty="0">
                <a:latin typeface="Times New Roman" pitchFamily="18" charset="0"/>
              </a:rPr>
              <a:t>1</a:t>
            </a:r>
            <a:r>
              <a:rPr lang="en-US" sz="2400" dirty="0">
                <a:latin typeface="Times New Roman" pitchFamily="18" charset="0"/>
              </a:rPr>
              <a:t>,...,</a:t>
            </a:r>
            <a:r>
              <a:rPr lang="en-US" sz="2400" dirty="0" err="1">
                <a:latin typeface="Times New Roman" pitchFamily="18" charset="0"/>
              </a:rPr>
              <a:t>w</a:t>
            </a:r>
            <a:r>
              <a:rPr lang="en-US" sz="2400" baseline="-25000" dirty="0" err="1">
                <a:latin typeface="Times New Roman" pitchFamily="18" charset="0"/>
              </a:rPr>
              <a:t>T</a:t>
            </a:r>
            <a:endParaRPr lang="en-US" sz="2400" baseline="-25000" dirty="0">
              <a:latin typeface="Times New Roman" pitchFamily="18" charset="0"/>
            </a:endParaRPr>
          </a:p>
          <a:p>
            <a:pPr>
              <a:lnSpc>
                <a:spcPct val="150000"/>
              </a:lnSpc>
              <a:buFontTx/>
              <a:buNone/>
            </a:pPr>
            <a:r>
              <a:rPr lang="zh-CN" altLang="en-US" sz="2400" dirty="0">
                <a:latin typeface="Times New Roman" pitchFamily="18" charset="0"/>
              </a:rPr>
              <a:t>假设1：</a:t>
            </a:r>
            <a:r>
              <a:rPr lang="zh-CN" altLang="en-US" sz="2400" dirty="0">
                <a:solidFill>
                  <a:srgbClr val="C00000"/>
                </a:solidFill>
                <a:latin typeface="Times New Roman" pitchFamily="18" charset="0"/>
              </a:rPr>
              <a:t>马尔可夫假设</a:t>
            </a:r>
            <a:r>
              <a:rPr lang="zh-CN" altLang="en-US" sz="2400" dirty="0">
                <a:latin typeface="Times New Roman" pitchFamily="18" charset="0"/>
              </a:rPr>
              <a:t>（状态构成一阶马尔可夫链） </a:t>
            </a:r>
            <a:br>
              <a:rPr lang="zh-CN" altLang="en-US" sz="2400" dirty="0">
                <a:latin typeface="Times New Roman" pitchFamily="18" charset="0"/>
              </a:rPr>
            </a:br>
            <a:endParaRPr lang="en-US" sz="2400" dirty="0">
              <a:latin typeface="Times New Roman" pitchFamily="18" charset="0"/>
            </a:endParaRPr>
          </a:p>
          <a:p>
            <a:pPr>
              <a:lnSpc>
                <a:spcPct val="150000"/>
              </a:lnSpc>
              <a:buFontTx/>
              <a:buNone/>
            </a:pPr>
            <a:endParaRPr lang="zh-CN" altLang="en-US" sz="2400" dirty="0">
              <a:latin typeface="Times New Roman" pitchFamily="18" charset="0"/>
            </a:endParaRPr>
          </a:p>
          <a:p>
            <a:pPr>
              <a:lnSpc>
                <a:spcPct val="150000"/>
              </a:lnSpc>
              <a:buFontTx/>
              <a:buNone/>
            </a:pPr>
            <a:r>
              <a:rPr lang="zh-CN" altLang="en-US" sz="2400" dirty="0">
                <a:latin typeface="Times New Roman" pitchFamily="18" charset="0"/>
              </a:rPr>
              <a:t>假设2：</a:t>
            </a:r>
            <a:r>
              <a:rPr lang="zh-CN" altLang="en-US" sz="2400" dirty="0">
                <a:solidFill>
                  <a:srgbClr val="C00000"/>
                </a:solidFill>
                <a:latin typeface="Times New Roman" pitchFamily="18" charset="0"/>
              </a:rPr>
              <a:t>不动性假设</a:t>
            </a:r>
            <a:r>
              <a:rPr lang="zh-CN" altLang="en-US" sz="2400" dirty="0">
                <a:latin typeface="Times New Roman" pitchFamily="18" charset="0"/>
              </a:rPr>
              <a:t>（状态与具体时间无关）</a:t>
            </a:r>
          </a:p>
          <a:p>
            <a:pPr>
              <a:lnSpc>
                <a:spcPct val="150000"/>
              </a:lnSpc>
              <a:buFontTx/>
              <a:buNone/>
            </a:pPr>
            <a:r>
              <a:rPr lang="zh-CN" altLang="en-US" sz="2400" dirty="0">
                <a:latin typeface="Times New Roman" pitchFamily="18" charset="0"/>
              </a:rPr>
              <a:t>              </a:t>
            </a:r>
          </a:p>
          <a:p>
            <a:pPr>
              <a:lnSpc>
                <a:spcPct val="150000"/>
              </a:lnSpc>
              <a:buFontTx/>
              <a:buNone/>
            </a:pPr>
            <a:endParaRPr lang="zh-CN" altLang="en-US" sz="2400" dirty="0">
              <a:latin typeface="Times New Roman" pitchFamily="18" charset="0"/>
            </a:endParaRPr>
          </a:p>
          <a:p>
            <a:pPr>
              <a:lnSpc>
                <a:spcPct val="150000"/>
              </a:lnSpc>
              <a:buFontTx/>
              <a:buNone/>
            </a:pPr>
            <a:r>
              <a:rPr lang="zh-CN" altLang="en-US" sz="2400" dirty="0">
                <a:latin typeface="Times New Roman" pitchFamily="18" charset="0"/>
              </a:rPr>
              <a:t>假设3：</a:t>
            </a:r>
            <a:r>
              <a:rPr lang="zh-CN" altLang="en-US" sz="2400" dirty="0">
                <a:solidFill>
                  <a:srgbClr val="C00000"/>
                </a:solidFill>
                <a:latin typeface="Times New Roman" pitchFamily="18" charset="0"/>
              </a:rPr>
              <a:t>输出独立性假设</a:t>
            </a:r>
            <a:r>
              <a:rPr lang="zh-CN" altLang="en-US" sz="2400" dirty="0">
                <a:latin typeface="Times New Roman" pitchFamily="18" charset="0"/>
              </a:rPr>
              <a:t>（输出仅与当前状态有关）</a:t>
            </a:r>
            <a:br>
              <a:rPr lang="zh-CN" altLang="en-US" sz="2400" dirty="0">
                <a:latin typeface="Times New Roman" pitchFamily="18" charset="0"/>
              </a:rPr>
            </a:br>
            <a:endParaRPr lang="zh-CN" altLang="en-US" sz="2400" dirty="0">
              <a:latin typeface="Times New Roman" pitchFamily="18" charset="0"/>
            </a:endParaRPr>
          </a:p>
        </p:txBody>
      </p:sp>
      <p:graphicFrame>
        <p:nvGraphicFramePr>
          <p:cNvPr id="49156" name="Object 4"/>
          <p:cNvGraphicFramePr>
            <a:graphicFrameLocks noChangeAspect="1"/>
          </p:cNvGraphicFramePr>
          <p:nvPr/>
        </p:nvGraphicFramePr>
        <p:xfrm>
          <a:off x="1835150" y="2924175"/>
          <a:ext cx="5256213" cy="614363"/>
        </p:xfrm>
        <a:graphic>
          <a:graphicData uri="http://schemas.openxmlformats.org/presentationml/2006/ole">
            <mc:AlternateContent xmlns:mc="http://schemas.openxmlformats.org/markup-compatibility/2006">
              <mc:Choice xmlns:v="urn:schemas-microsoft-com:vml" Requires="v">
                <p:oleObj spid="_x0000_s434328" r:id="rId3" imgW="1625212" imgH="190734" progId="Equation.DSMT4">
                  <p:embed/>
                </p:oleObj>
              </mc:Choice>
              <mc:Fallback>
                <p:oleObj r:id="rId3" imgW="1625212" imgH="19073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24175"/>
                        <a:ext cx="5256213"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1625730096"/>
              </p:ext>
            </p:extLst>
          </p:nvPr>
        </p:nvGraphicFramePr>
        <p:xfrm>
          <a:off x="1763713" y="4372843"/>
          <a:ext cx="6264275" cy="568325"/>
        </p:xfrm>
        <a:graphic>
          <a:graphicData uri="http://schemas.openxmlformats.org/presentationml/2006/ole">
            <mc:AlternateContent xmlns:mc="http://schemas.openxmlformats.org/markup-compatibility/2006">
              <mc:Choice xmlns:v="urn:schemas-microsoft-com:vml" Requires="v">
                <p:oleObj spid="_x0000_s434329" r:id="rId5" imgW="2372129" imgH="215936" progId="Equation.DSMT4">
                  <p:embed/>
                </p:oleObj>
              </mc:Choice>
              <mc:Fallback>
                <p:oleObj r:id="rId5" imgW="2372129" imgH="21593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372843"/>
                        <a:ext cx="626427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1518701566"/>
              </p:ext>
            </p:extLst>
          </p:nvPr>
        </p:nvGraphicFramePr>
        <p:xfrm>
          <a:off x="1763713" y="5638502"/>
          <a:ext cx="5100637" cy="958850"/>
        </p:xfrm>
        <a:graphic>
          <a:graphicData uri="http://schemas.openxmlformats.org/presentationml/2006/ole">
            <mc:AlternateContent xmlns:mc="http://schemas.openxmlformats.org/markup-compatibility/2006">
              <mc:Choice xmlns:v="urn:schemas-microsoft-com:vml" Requires="v">
                <p:oleObj spid="_x0000_s434330" r:id="rId7" imgW="1956117" imgH="368617" progId="Equation.DSMT4">
                  <p:embed/>
                </p:oleObj>
              </mc:Choice>
              <mc:Fallback>
                <p:oleObj r:id="rId7" imgW="1956117" imgH="3686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638502"/>
                        <a:ext cx="51006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77803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18059" y="191343"/>
            <a:ext cx="8229600" cy="990600"/>
          </a:xfrm>
        </p:spPr>
        <p:txBody>
          <a:bodyPr/>
          <a:lstStyle/>
          <a:p>
            <a:r>
              <a:rPr lang="en-US" dirty="0"/>
              <a:t>HMM</a:t>
            </a:r>
            <a:r>
              <a:rPr lang="zh-CN" altLang="en-US" dirty="0"/>
              <a:t>的参数表示</a:t>
            </a:r>
          </a:p>
        </p:txBody>
      </p:sp>
      <p:sp>
        <p:nvSpPr>
          <p:cNvPr id="50179" name="Rectangle 3"/>
          <p:cNvSpPr>
            <a:spLocks noGrp="1" noChangeArrowheads="1"/>
          </p:cNvSpPr>
          <p:nvPr>
            <p:ph type="body" idx="1"/>
          </p:nvPr>
        </p:nvSpPr>
        <p:spPr>
          <a:xfrm>
            <a:off x="493712" y="3413175"/>
            <a:ext cx="8229600" cy="663897"/>
          </a:xfrm>
        </p:spPr>
        <p:txBody>
          <a:bodyPr>
            <a:normAutofit/>
          </a:bodyPr>
          <a:lstStyle/>
          <a:p>
            <a:pPr marL="0" indent="0">
              <a:buNone/>
            </a:pPr>
            <a:r>
              <a:rPr lang="zh-CN" altLang="en-US" sz="2400" dirty="0">
                <a:solidFill>
                  <a:srgbClr val="C00000"/>
                </a:solidFill>
              </a:rPr>
              <a:t>状态转移矩阵：</a:t>
            </a:r>
            <a:r>
              <a:rPr lang="en-US" sz="2400" b="1" dirty="0">
                <a:latin typeface="Times New Roman" pitchFamily="18" charset="0"/>
                <a:cs typeface="Times New Roman" pitchFamily="18" charset="0"/>
              </a:rPr>
              <a:t>A</a:t>
            </a:r>
            <a:r>
              <a:rPr lang="zh-CN" altLang="en-US" sz="2400" dirty="0"/>
              <a:t>，</a:t>
            </a:r>
            <a:r>
              <a:rPr lang="en-US" sz="2400" dirty="0"/>
              <a:t>M*M</a:t>
            </a:r>
            <a:r>
              <a:rPr lang="zh-CN" altLang="en-US" sz="2400" dirty="0"/>
              <a:t>方阵；</a:t>
            </a:r>
          </a:p>
        </p:txBody>
      </p:sp>
      <p:sp>
        <p:nvSpPr>
          <p:cNvPr id="50180"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7"/>
          <p:cNvSpPr>
            <a:spLocks noChangeArrowheads="1"/>
          </p:cNvSpPr>
          <p:nvPr/>
        </p:nvSpPr>
        <p:spPr bwMode="auto">
          <a:xfrm>
            <a:off x="493712" y="3316962"/>
            <a:ext cx="232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itchFamily="34" charset="-122"/>
              <a:ea typeface="微软雅黑" pitchFamily="34" charset="-122"/>
            </a:endParaRPr>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105" y="98072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 name="Rectangle 9"/>
          <p:cNvSpPr>
            <a:spLocks noChangeArrowheads="1"/>
          </p:cNvSpPr>
          <p:nvPr/>
        </p:nvSpPr>
        <p:spPr bwMode="auto">
          <a:xfrm>
            <a:off x="493712" y="2012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p:cNvSpPr/>
          <p:nvPr/>
        </p:nvSpPr>
        <p:spPr>
          <a:xfrm>
            <a:off x="528541" y="1628800"/>
            <a:ext cx="4339650"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prstClr val="black"/>
                </a:solidFill>
                <a:ea typeface="微软雅黑" pitchFamily="34" charset="-122"/>
                <a:cs typeface="Arial" pitchFamily="34" charset="0"/>
              </a:rPr>
              <a:t>M</a:t>
            </a:r>
            <a:r>
              <a:rPr lang="zh-CN" altLang="en-US" sz="2400" dirty="0">
                <a:solidFill>
                  <a:prstClr val="black"/>
                </a:solidFill>
                <a:ea typeface="微软雅黑" pitchFamily="34" charset="-122"/>
                <a:cs typeface="Arial" pitchFamily="34" charset="0"/>
              </a:rPr>
              <a:t>个状态，</a:t>
            </a:r>
            <a:r>
              <a:rPr lang="en-US" altLang="zh-CN" sz="2400" dirty="0">
                <a:solidFill>
                  <a:prstClr val="black"/>
                </a:solidFill>
                <a:ea typeface="微软雅黑" pitchFamily="34" charset="-122"/>
                <a:cs typeface="Arial" pitchFamily="34" charset="0"/>
              </a:rPr>
              <a:t>K</a:t>
            </a:r>
            <a:r>
              <a:rPr lang="zh-CN" altLang="en-US" sz="2400" dirty="0">
                <a:solidFill>
                  <a:prstClr val="black"/>
                </a:solidFill>
                <a:ea typeface="微软雅黑" pitchFamily="34" charset="-122"/>
                <a:cs typeface="Arial" pitchFamily="34" charset="0"/>
              </a:rPr>
              <a:t>个可能的输出值。</a:t>
            </a:r>
            <a:endParaRPr lang="zh-CN" altLang="en-US" dirty="0"/>
          </a:p>
        </p:txBody>
      </p:sp>
      <p:sp>
        <p:nvSpPr>
          <p:cNvPr id="13" name="Rectangle 12"/>
          <p:cNvSpPr>
            <a:spLocks noChangeArrowheads="1"/>
          </p:cNvSpPr>
          <p:nvPr/>
        </p:nvSpPr>
        <p:spPr bwMode="auto">
          <a:xfrm>
            <a:off x="493712" y="2012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Rectangle 14"/>
          <p:cNvSpPr>
            <a:spLocks noChangeArrowheads="1"/>
          </p:cNvSpPr>
          <p:nvPr/>
        </p:nvSpPr>
        <p:spPr bwMode="auto">
          <a:xfrm>
            <a:off x="493712" y="2012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5"/>
          <p:cNvSpPr>
            <a:spLocks noChangeArrowheads="1"/>
          </p:cNvSpPr>
          <p:nvPr/>
        </p:nvSpPr>
        <p:spPr bwMode="auto">
          <a:xfrm>
            <a:off x="493712" y="2012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28" name="Group 27"/>
          <p:cNvGrpSpPr/>
          <p:nvPr/>
        </p:nvGrpSpPr>
        <p:grpSpPr>
          <a:xfrm>
            <a:off x="3572917" y="2899792"/>
            <a:ext cx="4743499" cy="457200"/>
            <a:chOff x="3500909" y="2852937"/>
            <a:chExt cx="4743499" cy="457200"/>
          </a:xfrm>
        </p:grpSpPr>
        <p:sp>
          <p:nvSpPr>
            <p:cNvPr id="22" name="Rectangle 21"/>
            <p:cNvSpPr/>
            <p:nvPr/>
          </p:nvSpPr>
          <p:spPr>
            <a:xfrm>
              <a:off x="3816021" y="2883755"/>
              <a:ext cx="3749522" cy="400110"/>
            </a:xfrm>
            <a:prstGeom prst="rect">
              <a:avLst/>
            </a:prstGeom>
            <a:ln>
              <a:solidFill>
                <a:schemeClr val="accent1"/>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kern="100" dirty="0">
                  <a:latin typeface="微软雅黑" pitchFamily="34" charset="-122"/>
                  <a:ea typeface="微软雅黑" pitchFamily="34" charset="-122"/>
                  <a:cs typeface="Times New Roman"/>
                </a:rPr>
                <a:t>: </a:t>
              </a:r>
              <a:r>
                <a:rPr lang="zh-CN" altLang="zh-CN" sz="2000" kern="100" dirty="0">
                  <a:latin typeface="微软雅黑" pitchFamily="34" charset="-122"/>
                  <a:ea typeface="微软雅黑" pitchFamily="34" charset="-122"/>
                  <a:cs typeface="Times New Roman"/>
                </a:rPr>
                <a:t>第一个时刻处于状态</a:t>
              </a:r>
              <a:endParaRPr lang="zh-CN" altLang="en-US" sz="2000" dirty="0">
                <a:latin typeface="微软雅黑" pitchFamily="34" charset="-122"/>
                <a:ea typeface="微软雅黑" pitchFamily="34" charset="-122"/>
              </a:endParaRPr>
            </a:p>
          </p:txBody>
        </p:sp>
        <p:pic>
          <p:nvPicPr>
            <p:cNvPr id="23"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2676" y="2852937"/>
              <a:ext cx="481572" cy="457200"/>
            </a:xfrm>
            <a:prstGeom prst="rect">
              <a:avLst/>
            </a:prstGeom>
            <a:noFill/>
          </p:spPr>
        </p:pic>
        <p:sp>
          <p:nvSpPr>
            <p:cNvPr id="24" name="Rectangle 23"/>
            <p:cNvSpPr/>
            <p:nvPr/>
          </p:nvSpPr>
          <p:spPr>
            <a:xfrm>
              <a:off x="6407906" y="2883754"/>
              <a:ext cx="1836502"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kern="100" dirty="0">
                  <a:latin typeface="微软雅黑" pitchFamily="34" charset="-122"/>
                  <a:ea typeface="微软雅黑" pitchFamily="34" charset="-122"/>
                  <a:cs typeface="Times New Roman"/>
                </a:rPr>
                <a:t>   </a:t>
              </a:r>
              <a:r>
                <a:rPr lang="zh-CN" altLang="zh-CN" sz="2000" kern="100" dirty="0">
                  <a:latin typeface="微软雅黑" pitchFamily="34" charset="-122"/>
                  <a:ea typeface="微软雅黑" pitchFamily="34" charset="-122"/>
                  <a:cs typeface="Times New Roman"/>
                </a:rPr>
                <a:t>的概率</a:t>
              </a:r>
              <a:endParaRPr lang="zh-CN" altLang="en-US" sz="2000" dirty="0">
                <a:latin typeface="微软雅黑" pitchFamily="34" charset="-122"/>
                <a:ea typeface="微软雅黑" pitchFamily="34" charset="-122"/>
              </a:endParaRPr>
            </a:p>
          </p:txBody>
        </p:sp>
        <p:pic>
          <p:nvPicPr>
            <p:cNvPr id="25"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0909" y="2883755"/>
              <a:ext cx="398187" cy="400271"/>
            </a:xfrm>
            <a:prstGeom prst="rect">
              <a:avLst/>
            </a:prstGeom>
            <a:noFill/>
          </p:spPr>
        </p:pic>
      </p:grpSp>
      <p:sp>
        <p:nvSpPr>
          <p:cNvPr id="18" name="Rectangle 17"/>
          <p:cNvSpPr>
            <a:spLocks noChangeArrowheads="1"/>
          </p:cNvSpPr>
          <p:nvPr/>
        </p:nvSpPr>
        <p:spPr bwMode="auto">
          <a:xfrm>
            <a:off x="493712" y="2012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 name="Rectangle 2"/>
          <p:cNvSpPr/>
          <p:nvPr/>
        </p:nvSpPr>
        <p:spPr>
          <a:xfrm>
            <a:off x="539552" y="2276872"/>
            <a:ext cx="6390456" cy="461665"/>
          </a:xfrm>
          <a:prstGeom prst="rect">
            <a:avLst/>
          </a:prstGeom>
        </p:spPr>
        <p:txBody>
          <a:bodyPr wrap="square">
            <a:spAutoFit/>
          </a:bodyPr>
          <a:lstStyle/>
          <a:p>
            <a:pPr lvl="0">
              <a:spcBef>
                <a:spcPct val="20000"/>
              </a:spcBef>
              <a:buClr>
                <a:srgbClr val="002060"/>
              </a:buClr>
              <a:buSzPct val="80000"/>
            </a:pPr>
            <a:r>
              <a:rPr lang="zh-CN" altLang="en-US" sz="2400" dirty="0">
                <a:solidFill>
                  <a:srgbClr val="C00000"/>
                </a:solidFill>
                <a:ea typeface="微软雅黑" pitchFamily="34" charset="-122"/>
              </a:rPr>
              <a:t>初始概率：</a:t>
            </a:r>
            <a:r>
              <a:rPr lang="el-GR" altLang="en-US" sz="2400" b="1" i="1" dirty="0">
                <a:solidFill>
                  <a:prstClr val="black"/>
                </a:solidFill>
                <a:latin typeface="Times New Roman" pitchFamily="18" charset="0"/>
                <a:ea typeface="微软雅黑" pitchFamily="34" charset="-122"/>
                <a:cs typeface="Times New Roman" pitchFamily="18" charset="0"/>
              </a:rPr>
              <a:t>π</a:t>
            </a:r>
            <a:r>
              <a:rPr lang="zh-CN" altLang="en-US" sz="2400" dirty="0">
                <a:solidFill>
                  <a:prstClr val="black"/>
                </a:solidFill>
                <a:ea typeface="微软雅黑" pitchFamily="34" charset="-122"/>
                <a:cs typeface="Arial" pitchFamily="34" charset="0"/>
              </a:rPr>
              <a:t>，包括</a:t>
            </a:r>
            <a:r>
              <a:rPr lang="en-US" altLang="zh-CN" sz="2400" dirty="0">
                <a:solidFill>
                  <a:prstClr val="black"/>
                </a:solidFill>
                <a:ea typeface="微软雅黑" pitchFamily="34" charset="-122"/>
                <a:cs typeface="Arial" pitchFamily="34" charset="0"/>
              </a:rPr>
              <a:t>M</a:t>
            </a:r>
            <a:r>
              <a:rPr lang="zh-CN" altLang="en-US" sz="2400" dirty="0">
                <a:solidFill>
                  <a:prstClr val="black"/>
                </a:solidFill>
                <a:ea typeface="微软雅黑" pitchFamily="34" charset="-122"/>
                <a:cs typeface="Arial" pitchFamily="34" charset="0"/>
              </a:rPr>
              <a:t>个元素。</a:t>
            </a:r>
          </a:p>
        </p:txBody>
      </p:sp>
      <p:sp>
        <p:nvSpPr>
          <p:cNvPr id="5" name="Rectangle 4"/>
          <p:cNvSpPr/>
          <p:nvPr/>
        </p:nvSpPr>
        <p:spPr>
          <a:xfrm>
            <a:off x="550680" y="4941168"/>
            <a:ext cx="8485816" cy="461665"/>
          </a:xfrm>
          <a:prstGeom prst="rect">
            <a:avLst/>
          </a:prstGeom>
        </p:spPr>
        <p:txBody>
          <a:bodyPr wrap="square">
            <a:spAutoFit/>
          </a:bodyPr>
          <a:lstStyle/>
          <a:p>
            <a:pPr lvl="0">
              <a:spcBef>
                <a:spcPct val="20000"/>
              </a:spcBef>
              <a:buClr>
                <a:srgbClr val="002060"/>
              </a:buClr>
              <a:buSzPct val="80000"/>
            </a:pPr>
            <a:r>
              <a:rPr lang="zh-CN" altLang="en-US" sz="2400" dirty="0">
                <a:solidFill>
                  <a:srgbClr val="C00000"/>
                </a:solidFill>
                <a:ea typeface="微软雅黑" pitchFamily="34" charset="-122"/>
              </a:rPr>
              <a:t>状态输出概率：</a:t>
            </a:r>
            <a:r>
              <a:rPr lang="en-US" altLang="zh-CN" sz="2400" dirty="0">
                <a:ea typeface="微软雅黑" pitchFamily="34" charset="-122"/>
              </a:rPr>
              <a:t>B</a:t>
            </a:r>
            <a:r>
              <a:rPr lang="zh-CN" altLang="en-US" sz="2400" dirty="0">
                <a:ea typeface="微软雅黑" pitchFamily="34" charset="-122"/>
              </a:rPr>
              <a:t>，</a:t>
            </a:r>
            <a:r>
              <a:rPr lang="en-US" altLang="zh-CN" sz="2400" dirty="0">
                <a:ea typeface="微软雅黑" pitchFamily="34" charset="-122"/>
              </a:rPr>
              <a:t>M*K</a:t>
            </a:r>
            <a:r>
              <a:rPr lang="zh-CN" altLang="en-US" sz="2400" dirty="0">
                <a:ea typeface="微软雅黑" pitchFamily="34" charset="-122"/>
              </a:rPr>
              <a:t>矩阵；</a:t>
            </a:r>
          </a:p>
        </p:txBody>
      </p:sp>
      <p:sp>
        <p:nvSpPr>
          <p:cNvPr id="2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Object 26"/>
          <p:cNvGraphicFramePr>
            <a:graphicFrameLocks noChangeAspect="1"/>
          </p:cNvGraphicFramePr>
          <p:nvPr>
            <p:extLst>
              <p:ext uri="{D42A27DB-BD31-4B8C-83A1-F6EECF244321}">
                <p14:modId xmlns:p14="http://schemas.microsoft.com/office/powerpoint/2010/main" val="6791253"/>
              </p:ext>
            </p:extLst>
          </p:nvPr>
        </p:nvGraphicFramePr>
        <p:xfrm>
          <a:off x="1187624" y="4077072"/>
          <a:ext cx="1813058" cy="648072"/>
        </p:xfrm>
        <a:graphic>
          <a:graphicData uri="http://schemas.openxmlformats.org/presentationml/2006/ole">
            <mc:AlternateContent xmlns:mc="http://schemas.openxmlformats.org/markup-compatibility/2006">
              <mc:Choice xmlns:v="urn:schemas-microsoft-com:vml" Requires="v">
                <p:oleObj spid="_x0000_s435393" name="Equation" r:id="rId6" imgW="749160" imgH="266400" progId="Equation.DSMT4">
                  <p:embed/>
                </p:oleObj>
              </mc:Choice>
              <mc:Fallback>
                <p:oleObj name="Equation" r:id="rId6" imgW="749160" imgH="266400" progId="Equation.DSMT4">
                  <p:embed/>
                  <p:pic>
                    <p:nvPicPr>
                      <p:cNvPr id="0" name="Object 21"/>
                      <p:cNvPicPr>
                        <a:picLocks noChangeAspect="1" noChangeArrowheads="1"/>
                      </p:cNvPicPr>
                      <p:nvPr/>
                    </p:nvPicPr>
                    <p:blipFill>
                      <a:blip r:embed="rId7"/>
                      <a:srcRect/>
                      <a:stretch>
                        <a:fillRect/>
                      </a:stretch>
                    </p:blipFill>
                    <p:spPr bwMode="auto">
                      <a:xfrm>
                        <a:off x="1187624" y="4077072"/>
                        <a:ext cx="1813058" cy="648072"/>
                      </a:xfrm>
                      <a:prstGeom prst="rect">
                        <a:avLst/>
                      </a:prstGeom>
                      <a:noFill/>
                    </p:spPr>
                  </p:pic>
                </p:oleObj>
              </mc:Fallback>
            </mc:AlternateContent>
          </a:graphicData>
        </a:graphic>
      </p:graphicFrame>
      <p:sp>
        <p:nvSpPr>
          <p:cNvPr id="2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76" name="Object 50175"/>
          <p:cNvGraphicFramePr>
            <a:graphicFrameLocks noChangeAspect="1"/>
          </p:cNvGraphicFramePr>
          <p:nvPr>
            <p:extLst>
              <p:ext uri="{D42A27DB-BD31-4B8C-83A1-F6EECF244321}">
                <p14:modId xmlns:p14="http://schemas.microsoft.com/office/powerpoint/2010/main" val="4205896285"/>
              </p:ext>
            </p:extLst>
          </p:nvPr>
        </p:nvGraphicFramePr>
        <p:xfrm>
          <a:off x="3635896" y="4094421"/>
          <a:ext cx="4045329" cy="630723"/>
        </p:xfrm>
        <a:graphic>
          <a:graphicData uri="http://schemas.openxmlformats.org/presentationml/2006/ole">
            <mc:AlternateContent xmlns:mc="http://schemas.openxmlformats.org/markup-compatibility/2006">
              <mc:Choice xmlns:v="urn:schemas-microsoft-com:vml" Requires="v">
                <p:oleObj spid="_x0000_s435394" name="Equation" r:id="rId8" imgW="1765300" imgH="279400" progId="Equation.DSMT4">
                  <p:embed/>
                </p:oleObj>
              </mc:Choice>
              <mc:Fallback>
                <p:oleObj name="Equation" r:id="rId8" imgW="1765300" imgH="279400"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4094421"/>
                        <a:ext cx="4045329" cy="630723"/>
                      </a:xfrm>
                      <a:prstGeom prst="rect">
                        <a:avLst/>
                      </a:prstGeom>
                      <a:noFill/>
                    </p:spPr>
                  </p:pic>
                </p:oleObj>
              </mc:Fallback>
            </mc:AlternateContent>
          </a:graphicData>
        </a:graphic>
      </p:graphicFrame>
      <p:graphicFrame>
        <p:nvGraphicFramePr>
          <p:cNvPr id="50177" name="Object 50176"/>
          <p:cNvGraphicFramePr>
            <a:graphicFrameLocks noChangeAspect="1"/>
          </p:cNvGraphicFramePr>
          <p:nvPr>
            <p:extLst>
              <p:ext uri="{D42A27DB-BD31-4B8C-83A1-F6EECF244321}">
                <p14:modId xmlns:p14="http://schemas.microsoft.com/office/powerpoint/2010/main" val="1341511734"/>
              </p:ext>
            </p:extLst>
          </p:nvPr>
        </p:nvGraphicFramePr>
        <p:xfrm>
          <a:off x="1187624" y="5589588"/>
          <a:ext cx="1720850" cy="647700"/>
        </p:xfrm>
        <a:graphic>
          <a:graphicData uri="http://schemas.openxmlformats.org/presentationml/2006/ole">
            <mc:AlternateContent xmlns:mc="http://schemas.openxmlformats.org/markup-compatibility/2006">
              <mc:Choice xmlns:v="urn:schemas-microsoft-com:vml" Requires="v">
                <p:oleObj spid="_x0000_s435395" name="Equation" r:id="rId10" imgW="711000" imgH="266400" progId="Equation.DSMT4">
                  <p:embed/>
                </p:oleObj>
              </mc:Choice>
              <mc:Fallback>
                <p:oleObj name="Equation" r:id="rId10" imgW="711000" imgH="266400" progId="Equation.DSMT4">
                  <p:embed/>
                  <p:pic>
                    <p:nvPicPr>
                      <p:cNvPr id="0" name="Object 26"/>
                      <p:cNvPicPr>
                        <a:picLocks noChangeAspect="1" noChangeArrowheads="1"/>
                      </p:cNvPicPr>
                      <p:nvPr/>
                    </p:nvPicPr>
                    <p:blipFill>
                      <a:blip r:embed="rId11"/>
                      <a:srcRect/>
                      <a:stretch>
                        <a:fillRect/>
                      </a:stretch>
                    </p:blipFill>
                    <p:spPr bwMode="auto">
                      <a:xfrm>
                        <a:off x="1187624" y="5589588"/>
                        <a:ext cx="17208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83" name="Object 50182"/>
          <p:cNvGraphicFramePr>
            <a:graphicFrameLocks noChangeAspect="1"/>
          </p:cNvGraphicFramePr>
          <p:nvPr>
            <p:extLst>
              <p:ext uri="{D42A27DB-BD31-4B8C-83A1-F6EECF244321}">
                <p14:modId xmlns:p14="http://schemas.microsoft.com/office/powerpoint/2010/main" val="2389703528"/>
              </p:ext>
            </p:extLst>
          </p:nvPr>
        </p:nvGraphicFramePr>
        <p:xfrm>
          <a:off x="3663591" y="5661248"/>
          <a:ext cx="1816817" cy="576064"/>
        </p:xfrm>
        <a:graphic>
          <a:graphicData uri="http://schemas.openxmlformats.org/presentationml/2006/ole">
            <mc:AlternateContent xmlns:mc="http://schemas.openxmlformats.org/markup-compatibility/2006">
              <mc:Choice xmlns:v="urn:schemas-microsoft-com:vml" Requires="v">
                <p:oleObj spid="_x0000_s435396" name="Equation" r:id="rId12" imgW="774364" imgH="253890" progId="Equation.DSMT4">
                  <p:embed/>
                </p:oleObj>
              </mc:Choice>
              <mc:Fallback>
                <p:oleObj name="Equation" r:id="rId12" imgW="774364" imgH="253890" progId="Equation.DSMT4">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3591" y="5661248"/>
                        <a:ext cx="1816817" cy="576064"/>
                      </a:xfrm>
                      <a:prstGeom prst="rect">
                        <a:avLst/>
                      </a:prstGeom>
                      <a:noFill/>
                    </p:spPr>
                  </p:pic>
                </p:oleObj>
              </mc:Fallback>
            </mc:AlternateContent>
          </a:graphicData>
        </a:graphic>
      </p:graphicFrame>
      <p:sp>
        <p:nvSpPr>
          <p:cNvPr id="50184" name="Rectangle 31"/>
          <p:cNvSpPr>
            <a:spLocks noChangeArrowheads="1"/>
          </p:cNvSpPr>
          <p:nvPr/>
        </p:nvSpPr>
        <p:spPr bwMode="auto">
          <a:xfrm>
            <a:off x="0" y="247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18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86" name="Object 50185"/>
          <p:cNvGraphicFramePr>
            <a:graphicFrameLocks noChangeAspect="1"/>
          </p:cNvGraphicFramePr>
          <p:nvPr>
            <p:extLst>
              <p:ext uri="{D42A27DB-BD31-4B8C-83A1-F6EECF244321}">
                <p14:modId xmlns:p14="http://schemas.microsoft.com/office/powerpoint/2010/main" val="1497901298"/>
              </p:ext>
            </p:extLst>
          </p:nvPr>
        </p:nvGraphicFramePr>
        <p:xfrm>
          <a:off x="1259631" y="2841040"/>
          <a:ext cx="1984431" cy="515952"/>
        </p:xfrm>
        <a:graphic>
          <a:graphicData uri="http://schemas.openxmlformats.org/presentationml/2006/ole">
            <mc:AlternateContent xmlns:mc="http://schemas.openxmlformats.org/markup-compatibility/2006">
              <mc:Choice xmlns:v="urn:schemas-microsoft-com:vml" Requires="v">
                <p:oleObj spid="_x0000_s435397" name="Equation" r:id="rId14" imgW="952087" imgH="253890" progId="Equation.DSMT4">
                  <p:embed/>
                </p:oleObj>
              </mc:Choice>
              <mc:Fallback>
                <p:oleObj name="Equation" r:id="rId14" imgW="952087" imgH="253890" progId="Equation.DSMT4">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9631" y="2841040"/>
                        <a:ext cx="1984431" cy="515952"/>
                      </a:xfrm>
                      <a:prstGeom prst="rect">
                        <a:avLst/>
                      </a:prstGeom>
                      <a:noFill/>
                    </p:spPr>
                  </p:pic>
                </p:oleObj>
              </mc:Fallback>
            </mc:AlternateContent>
          </a:graphicData>
        </a:graphic>
      </p:graphicFrame>
    </p:spTree>
    <p:extLst>
      <p:ext uri="{BB962C8B-B14F-4D97-AF65-F5344CB8AC3E}">
        <p14:creationId xmlns:p14="http://schemas.microsoft.com/office/powerpoint/2010/main" val="36388560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extLst>
              <p:ext uri="{D42A27DB-BD31-4B8C-83A1-F6EECF244321}">
                <p14:modId xmlns:p14="http://schemas.microsoft.com/office/powerpoint/2010/main" val="1243520386"/>
              </p:ext>
            </p:extLst>
          </p:nvPr>
        </p:nvGraphicFramePr>
        <p:xfrm>
          <a:off x="3924300" y="1085850"/>
          <a:ext cx="785813" cy="471488"/>
        </p:xfrm>
        <a:graphic>
          <a:graphicData uri="http://schemas.openxmlformats.org/presentationml/2006/ole">
            <mc:AlternateContent xmlns:mc="http://schemas.openxmlformats.org/markup-compatibility/2006">
              <mc:Choice xmlns:v="urn:schemas-microsoft-com:vml" Requires="v">
                <p:oleObj spid="_x0000_s436576" r:id="rId3" imgW="381317" imgH="228917" progId="Equation.DSMT4">
                  <p:embed/>
                </p:oleObj>
              </mc:Choice>
              <mc:Fallback>
                <p:oleObj r:id="rId3" imgW="381317" imgH="228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085850"/>
                        <a:ext cx="7858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3" name="Object 3"/>
          <p:cNvGraphicFramePr>
            <a:graphicFrameLocks noChangeAspect="1"/>
          </p:cNvGraphicFramePr>
          <p:nvPr>
            <p:extLst>
              <p:ext uri="{D42A27DB-BD31-4B8C-83A1-F6EECF244321}">
                <p14:modId xmlns:p14="http://schemas.microsoft.com/office/powerpoint/2010/main" val="3191016295"/>
              </p:ext>
            </p:extLst>
          </p:nvPr>
        </p:nvGraphicFramePr>
        <p:xfrm>
          <a:off x="4716463" y="1085850"/>
          <a:ext cx="865187" cy="471488"/>
        </p:xfrm>
        <a:graphic>
          <a:graphicData uri="http://schemas.openxmlformats.org/presentationml/2006/ole">
            <mc:AlternateContent xmlns:mc="http://schemas.openxmlformats.org/markup-compatibility/2006">
              <mc:Choice xmlns:v="urn:schemas-microsoft-com:vml" Requires="v">
                <p:oleObj spid="_x0000_s436577" r:id="rId5" imgW="419417" imgH="228917" progId="Equation.DSMT4">
                  <p:embed/>
                </p:oleObj>
              </mc:Choice>
              <mc:Fallback>
                <p:oleObj r:id="rId5" imgW="419417" imgH="228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085850"/>
                        <a:ext cx="8651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3434177644"/>
              </p:ext>
            </p:extLst>
          </p:nvPr>
        </p:nvGraphicFramePr>
        <p:xfrm>
          <a:off x="5651500" y="1085850"/>
          <a:ext cx="863600" cy="471488"/>
        </p:xfrm>
        <a:graphic>
          <a:graphicData uri="http://schemas.openxmlformats.org/presentationml/2006/ole">
            <mc:AlternateContent xmlns:mc="http://schemas.openxmlformats.org/markup-compatibility/2006">
              <mc:Choice xmlns:v="urn:schemas-microsoft-com:vml" Requires="v">
                <p:oleObj spid="_x0000_s436578" r:id="rId7" imgW="419417" imgH="228917" progId="Equation.DSMT4">
                  <p:embed/>
                </p:oleObj>
              </mc:Choice>
              <mc:Fallback>
                <p:oleObj r:id="rId7" imgW="419417" imgH="2289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1085850"/>
                        <a:ext cx="8636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1598985783"/>
              </p:ext>
            </p:extLst>
          </p:nvPr>
        </p:nvGraphicFramePr>
        <p:xfrm>
          <a:off x="5795963" y="1557338"/>
          <a:ext cx="2343150" cy="1406525"/>
        </p:xfrm>
        <a:graphic>
          <a:graphicData uri="http://schemas.openxmlformats.org/presentationml/2006/ole">
            <mc:AlternateContent xmlns:mc="http://schemas.openxmlformats.org/markup-compatibility/2006">
              <mc:Choice xmlns:v="urn:schemas-microsoft-com:vml" Requires="v">
                <p:oleObj spid="_x0000_s436579" r:id="rId9" imgW="1194117" imgH="711517" progId="Equation.DSMT4">
                  <p:embed/>
                </p:oleObj>
              </mc:Choice>
              <mc:Fallback>
                <p:oleObj r:id="rId9" imgW="1194117" imgH="7115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557338"/>
                        <a:ext cx="23431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6" name="Object 6"/>
          <p:cNvGraphicFramePr>
            <a:graphicFrameLocks noChangeAspect="1"/>
          </p:cNvGraphicFramePr>
          <p:nvPr>
            <p:extLst>
              <p:ext uri="{D42A27DB-BD31-4B8C-83A1-F6EECF244321}">
                <p14:modId xmlns:p14="http://schemas.microsoft.com/office/powerpoint/2010/main" val="2141583730"/>
              </p:ext>
            </p:extLst>
          </p:nvPr>
        </p:nvGraphicFramePr>
        <p:xfrm>
          <a:off x="5867400" y="3500438"/>
          <a:ext cx="2952750" cy="1309687"/>
        </p:xfrm>
        <a:graphic>
          <a:graphicData uri="http://schemas.openxmlformats.org/presentationml/2006/ole">
            <mc:AlternateContent xmlns:mc="http://schemas.openxmlformats.org/markup-compatibility/2006">
              <mc:Choice xmlns:v="urn:schemas-microsoft-com:vml" Requires="v">
                <p:oleObj spid="_x0000_s436580" r:id="rId11" imgW="1613217" imgH="711517" progId="Equation.DSMT4">
                  <p:embed/>
                </p:oleObj>
              </mc:Choice>
              <mc:Fallback>
                <p:oleObj r:id="rId11" imgW="1613217" imgH="7115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3500438"/>
                        <a:ext cx="295275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7" name="Object 7"/>
          <p:cNvGraphicFramePr>
            <a:graphicFrameLocks noChangeAspect="1"/>
          </p:cNvGraphicFramePr>
          <p:nvPr>
            <p:extLst>
              <p:ext uri="{D42A27DB-BD31-4B8C-83A1-F6EECF244321}">
                <p14:modId xmlns:p14="http://schemas.microsoft.com/office/powerpoint/2010/main" val="2787711074"/>
              </p:ext>
            </p:extLst>
          </p:nvPr>
        </p:nvGraphicFramePr>
        <p:xfrm>
          <a:off x="4572000" y="5254625"/>
          <a:ext cx="1728788" cy="525463"/>
        </p:xfrm>
        <a:graphic>
          <a:graphicData uri="http://schemas.openxmlformats.org/presentationml/2006/ole">
            <mc:AlternateContent xmlns:mc="http://schemas.openxmlformats.org/markup-compatibility/2006">
              <mc:Choice xmlns:v="urn:schemas-microsoft-com:vml" Requires="v">
                <p:oleObj spid="_x0000_s436581" r:id="rId13" imgW="749617" imgH="228917" progId="Equation.DSMT4">
                  <p:embed/>
                </p:oleObj>
              </mc:Choice>
              <mc:Fallback>
                <p:oleObj r:id="rId13" imgW="749617" imgH="2289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254625"/>
                        <a:ext cx="17287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51208" name="Object 8"/>
          <p:cNvGraphicFramePr>
            <a:graphicFrameLocks noChangeAspect="1"/>
          </p:cNvGraphicFramePr>
          <p:nvPr>
            <p:extLst>
              <p:ext uri="{D42A27DB-BD31-4B8C-83A1-F6EECF244321}">
                <p14:modId xmlns:p14="http://schemas.microsoft.com/office/powerpoint/2010/main" val="4172598453"/>
              </p:ext>
            </p:extLst>
          </p:nvPr>
        </p:nvGraphicFramePr>
        <p:xfrm>
          <a:off x="0" y="1484313"/>
          <a:ext cx="5867400" cy="3668712"/>
        </p:xfrm>
        <a:graphic>
          <a:graphicData uri="http://schemas.openxmlformats.org/presentationml/2006/ole">
            <mc:AlternateContent xmlns:mc="http://schemas.openxmlformats.org/markup-compatibility/2006">
              <mc:Choice xmlns:v="urn:schemas-microsoft-com:vml" Requires="v">
                <p:oleObj spid="_x0000_s436582" r:id="rId15" imgW="6944040" imgH="4350600" progId="">
                  <p:embed/>
                </p:oleObj>
              </mc:Choice>
              <mc:Fallback>
                <p:oleObj r:id="rId15" imgW="6944040" imgH="43506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484313"/>
                        <a:ext cx="5867400"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51209" name="Rectangle 9"/>
          <p:cNvSpPr>
            <a:spLocks noChangeArrowheads="1"/>
          </p:cNvSpPr>
          <p:nvPr/>
        </p:nvSpPr>
        <p:spPr bwMode="auto">
          <a:xfrm>
            <a:off x="179388" y="1050281"/>
            <a:ext cx="26084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latin typeface="微软雅黑" pitchFamily="34" charset="-122"/>
                <a:ea typeface="微软雅黑" pitchFamily="34" charset="-122"/>
                <a:cs typeface="Times New Roman" pitchFamily="18" charset="0"/>
              </a:rPr>
              <a:t>如图</a:t>
            </a:r>
            <a:r>
              <a:rPr lang="en-US" sz="2400">
                <a:latin typeface="微软雅黑" pitchFamily="34" charset="-122"/>
                <a:ea typeface="微软雅黑" pitchFamily="34" charset="-122"/>
                <a:cs typeface="Times New Roman" pitchFamily="18" charset="0"/>
              </a:rPr>
              <a:t>HMM</a:t>
            </a:r>
            <a:r>
              <a:rPr lang="zh-CN" altLang="en-US" sz="2400">
                <a:latin typeface="微软雅黑" pitchFamily="34" charset="-122"/>
                <a:ea typeface="微软雅黑" pitchFamily="34" charset="-122"/>
                <a:cs typeface="Times New Roman" pitchFamily="18" charset="0"/>
              </a:rPr>
              <a:t>模型，</a:t>
            </a:r>
            <a:endParaRPr lang="zh-CN" altLang="en-US" sz="2400">
              <a:latin typeface="微软雅黑" pitchFamily="34" charset="-122"/>
              <a:ea typeface="微软雅黑" pitchFamily="34" charset="-122"/>
            </a:endParaRPr>
          </a:p>
        </p:txBody>
      </p:sp>
      <p:sp>
        <p:nvSpPr>
          <p:cNvPr id="51210" name="Rectangle 10"/>
          <p:cNvSpPr>
            <a:spLocks noChangeArrowheads="1"/>
          </p:cNvSpPr>
          <p:nvPr/>
        </p:nvSpPr>
        <p:spPr bwMode="auto">
          <a:xfrm>
            <a:off x="6443663" y="1048177"/>
            <a:ext cx="3168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微软雅黑" pitchFamily="34" charset="-122"/>
                <a:ea typeface="微软雅黑" pitchFamily="34" charset="-122"/>
                <a:cs typeface="Times New Roman" pitchFamily="18" charset="0"/>
              </a:rPr>
              <a:t>状态转移概率矩阵：	</a:t>
            </a:r>
          </a:p>
        </p:txBody>
      </p:sp>
      <p:sp>
        <p:nvSpPr>
          <p:cNvPr id="51211" name="Rectangle 11"/>
          <p:cNvSpPr>
            <a:spLocks noChangeArrowheads="1"/>
          </p:cNvSpPr>
          <p:nvPr/>
        </p:nvSpPr>
        <p:spPr bwMode="auto">
          <a:xfrm>
            <a:off x="468313" y="5274618"/>
            <a:ext cx="4067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a:latin typeface="微软雅黑" pitchFamily="34" charset="-122"/>
                <a:ea typeface="微软雅黑" pitchFamily="34" charset="-122"/>
                <a:cs typeface="Times New Roman" pitchFamily="18" charset="0"/>
              </a:rPr>
              <a:t>1</a:t>
            </a:r>
            <a:r>
              <a:rPr lang="zh-CN" altLang="en-US" sz="2400">
                <a:latin typeface="微软雅黑" pitchFamily="34" charset="-122"/>
                <a:ea typeface="微软雅黑" pitchFamily="34" charset="-122"/>
                <a:cs typeface="Times New Roman" pitchFamily="18" charset="0"/>
              </a:rPr>
              <a:t>，请列出所有可能输出序列</a:t>
            </a:r>
            <a:endParaRPr lang="zh-CN" altLang="en-US" sz="2400">
              <a:latin typeface="微软雅黑" pitchFamily="34" charset="-122"/>
              <a:ea typeface="微软雅黑" pitchFamily="34" charset="-122"/>
            </a:endParaRPr>
          </a:p>
        </p:txBody>
      </p:sp>
      <p:sp>
        <p:nvSpPr>
          <p:cNvPr id="51212" name="Rectangle 12"/>
          <p:cNvSpPr>
            <a:spLocks noChangeArrowheads="1"/>
          </p:cNvSpPr>
          <p:nvPr/>
        </p:nvSpPr>
        <p:spPr bwMode="auto">
          <a:xfrm>
            <a:off x="479425" y="6282681"/>
            <a:ext cx="68403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533400" algn="l"/>
              </a:tabLst>
            </a:pPr>
            <a:r>
              <a:rPr lang="en-US" sz="2400">
                <a:latin typeface="微软雅黑" pitchFamily="34" charset="-122"/>
                <a:ea typeface="微软雅黑" pitchFamily="34" charset="-122"/>
              </a:rPr>
              <a:t>3</a:t>
            </a:r>
            <a:r>
              <a:rPr lang="zh-CN" altLang="en-US" sz="2400">
                <a:latin typeface="微软雅黑" pitchFamily="34" charset="-122"/>
                <a:ea typeface="微软雅黑" pitchFamily="34" charset="-122"/>
              </a:rPr>
              <a:t>，计算最有可能输出观察序列</a:t>
            </a:r>
            <a:r>
              <a:rPr lang="en-US" sz="2400" i="1">
                <a:latin typeface="微软雅黑" pitchFamily="34" charset="-122"/>
                <a:ea typeface="微软雅黑" pitchFamily="34" charset="-122"/>
              </a:rPr>
              <a:t>V </a:t>
            </a:r>
            <a:r>
              <a:rPr lang="zh-CN" altLang="en-US" sz="2400">
                <a:latin typeface="微软雅黑" pitchFamily="34" charset="-122"/>
                <a:ea typeface="微软雅黑" pitchFamily="34" charset="-122"/>
              </a:rPr>
              <a:t>的状态转移序列</a:t>
            </a:r>
            <a:endParaRPr lang="zh-CN" altLang="en-US" sz="2400">
              <a:latin typeface="微软雅黑" pitchFamily="34" charset="-122"/>
              <a:ea typeface="微软雅黑" pitchFamily="34" charset="-122"/>
              <a:cs typeface="Times New Roman" pitchFamily="18" charset="0"/>
            </a:endParaRPr>
          </a:p>
        </p:txBody>
      </p:sp>
      <p:sp>
        <p:nvSpPr>
          <p:cNvPr id="51213" name="Rectangle 13"/>
          <p:cNvSpPr>
            <a:spLocks noChangeArrowheads="1"/>
          </p:cNvSpPr>
          <p:nvPr/>
        </p:nvSpPr>
        <p:spPr bwMode="auto">
          <a:xfrm>
            <a:off x="6257925" y="527685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533400" algn="l"/>
              </a:tabLst>
            </a:pPr>
            <a:r>
              <a:rPr lang="zh-CN" altLang="en-US" sz="2400">
                <a:latin typeface="微软雅黑" pitchFamily="34" charset="-122"/>
                <a:ea typeface="微软雅黑" pitchFamily="34" charset="-122"/>
                <a:cs typeface="Times New Roman" pitchFamily="18" charset="0"/>
              </a:rPr>
              <a:t>的状态转移序列。</a:t>
            </a:r>
            <a:endParaRPr lang="zh-CN" altLang="en-US" sz="2400">
              <a:latin typeface="微软雅黑" pitchFamily="34" charset="-122"/>
              <a:ea typeface="微软雅黑" pitchFamily="34" charset="-122"/>
            </a:endParaRPr>
          </a:p>
        </p:txBody>
      </p:sp>
      <p:sp>
        <p:nvSpPr>
          <p:cNvPr id="51214" name="Rectangle 14"/>
          <p:cNvSpPr>
            <a:spLocks noChangeArrowheads="1"/>
          </p:cNvSpPr>
          <p:nvPr/>
        </p:nvSpPr>
        <p:spPr bwMode="auto">
          <a:xfrm>
            <a:off x="2411413" y="105251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微软雅黑" pitchFamily="34" charset="-122"/>
                <a:ea typeface="微软雅黑" pitchFamily="34" charset="-122"/>
              </a:rPr>
              <a:t>初始概率：</a:t>
            </a:r>
          </a:p>
        </p:txBody>
      </p:sp>
      <p:sp>
        <p:nvSpPr>
          <p:cNvPr id="51215" name="Rectangle 15"/>
          <p:cNvSpPr>
            <a:spLocks noChangeArrowheads="1"/>
          </p:cNvSpPr>
          <p:nvPr/>
        </p:nvSpPr>
        <p:spPr bwMode="auto">
          <a:xfrm>
            <a:off x="5651500" y="2925763"/>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微软雅黑" pitchFamily="34" charset="-122"/>
                <a:ea typeface="微软雅黑" pitchFamily="34" charset="-122"/>
              </a:rPr>
              <a:t>状态输出概率矩阵：</a:t>
            </a:r>
          </a:p>
        </p:txBody>
      </p:sp>
      <p:sp>
        <p:nvSpPr>
          <p:cNvPr id="51216" name="Rectangle 16"/>
          <p:cNvSpPr>
            <a:spLocks noChangeArrowheads="1"/>
          </p:cNvSpPr>
          <p:nvPr/>
        </p:nvSpPr>
        <p:spPr bwMode="auto">
          <a:xfrm>
            <a:off x="468313" y="5780088"/>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400" dirty="0">
                <a:latin typeface="微软雅黑" pitchFamily="34" charset="-122"/>
                <a:ea typeface="微软雅黑" pitchFamily="34" charset="-122"/>
                <a:cs typeface="Times New Roman" pitchFamily="18" charset="0"/>
              </a:rPr>
              <a:t>2</a:t>
            </a:r>
            <a:r>
              <a:rPr lang="zh-CN" altLang="en-US" sz="2400" dirty="0">
                <a:latin typeface="微软雅黑" pitchFamily="34" charset="-122"/>
                <a:ea typeface="微软雅黑" pitchFamily="34" charset="-122"/>
                <a:cs typeface="Times New Roman" pitchFamily="18" charset="0"/>
              </a:rPr>
              <a:t>，分别计算由每一个状态转移序列输出观察序列</a:t>
            </a:r>
            <a:r>
              <a:rPr lang="en-US" sz="2400" i="1" dirty="0">
                <a:latin typeface="微软雅黑" pitchFamily="34" charset="-122"/>
                <a:ea typeface="微软雅黑" pitchFamily="34" charset="-122"/>
              </a:rPr>
              <a:t>V </a:t>
            </a:r>
            <a:r>
              <a:rPr lang="zh-CN" altLang="en-US" sz="2400" dirty="0">
                <a:latin typeface="微软雅黑" pitchFamily="34" charset="-122"/>
                <a:ea typeface="微软雅黑" pitchFamily="34" charset="-122"/>
                <a:cs typeface="Times New Roman" pitchFamily="18" charset="0"/>
              </a:rPr>
              <a:t>的概率</a:t>
            </a:r>
          </a:p>
        </p:txBody>
      </p:sp>
      <p:sp>
        <p:nvSpPr>
          <p:cNvPr id="51217" name="Rectangle 17"/>
          <p:cNvSpPr>
            <a:spLocks noGrp="1" noChangeArrowheads="1"/>
          </p:cNvSpPr>
          <p:nvPr>
            <p:ph type="title"/>
          </p:nvPr>
        </p:nvSpPr>
        <p:spPr>
          <a:xfrm>
            <a:off x="250825" y="0"/>
            <a:ext cx="8229600" cy="1143000"/>
          </a:xfrm>
          <a:noFill/>
          <a:ln/>
        </p:spPr>
        <p:txBody>
          <a:bodyPr/>
          <a:lstStyle/>
          <a:p>
            <a:r>
              <a:rPr lang="en-US">
                <a:latin typeface="微软雅黑" pitchFamily="34" charset="-122"/>
                <a:ea typeface="微软雅黑" pitchFamily="34" charset="-122"/>
              </a:rPr>
              <a:t>HMM</a:t>
            </a:r>
            <a:r>
              <a:rPr lang="zh-CN" altLang="en-US">
                <a:latin typeface="微软雅黑" pitchFamily="34" charset="-122"/>
                <a:ea typeface="微软雅黑" pitchFamily="34" charset="-122"/>
              </a:rPr>
              <a:t>示例</a:t>
            </a:r>
          </a:p>
        </p:txBody>
      </p:sp>
    </p:spTree>
    <p:extLst>
      <p:ext uri="{BB962C8B-B14F-4D97-AF65-F5344CB8AC3E}">
        <p14:creationId xmlns:p14="http://schemas.microsoft.com/office/powerpoint/2010/main" val="205460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非参数估计的</a:t>
            </a:r>
            <a:r>
              <a:rPr lang="zh-CN" altLang="zh-CN" dirty="0"/>
              <a:t>基本思想</a:t>
            </a:r>
          </a:p>
        </p:txBody>
      </p:sp>
      <p:sp>
        <p:nvSpPr>
          <p:cNvPr id="5123" name="Rectangle 3"/>
          <p:cNvSpPr>
            <a:spLocks noGrp="1" noChangeArrowheads="1"/>
          </p:cNvSpPr>
          <p:nvPr>
            <p:ph type="body" sz="half" idx="1"/>
          </p:nvPr>
        </p:nvSpPr>
        <p:spPr>
          <a:xfrm>
            <a:off x="457200" y="1600200"/>
            <a:ext cx="8001000" cy="1803400"/>
          </a:xfrm>
        </p:spPr>
        <p:txBody>
          <a:bodyPr>
            <a:normAutofit/>
          </a:bodyPr>
          <a:lstStyle/>
          <a:p>
            <a:pPr eaLnBrk="1" hangingPunct="1"/>
            <a:r>
              <a:rPr lang="zh-CN" altLang="zh-CN" sz="2800" dirty="0">
                <a:latin typeface="+mj-lt"/>
                <a:ea typeface="黑体" panose="02010609060101010101" pitchFamily="49" charset="-122"/>
              </a:rPr>
              <a:t>令R是包含样本点</a:t>
            </a:r>
            <a:r>
              <a:rPr lang="zh-CN" altLang="zh-CN" sz="2800" b="0" dirty="0">
                <a:latin typeface="+mj-lt"/>
                <a:ea typeface="黑体" panose="02010609060101010101" pitchFamily="49" charset="-122"/>
              </a:rPr>
              <a:t>x</a:t>
            </a:r>
            <a:r>
              <a:rPr lang="zh-CN" altLang="zh-CN" sz="2800" dirty="0">
                <a:latin typeface="+mj-lt"/>
                <a:ea typeface="黑体" panose="02010609060101010101" pitchFamily="49" charset="-122"/>
              </a:rPr>
              <a:t>的一个区域，其体积为V，设有n个训练样本，其中有k个落在区域R中，则可对概率密度作出一个估计：</a:t>
            </a:r>
          </a:p>
        </p:txBody>
      </p:sp>
      <p:graphicFrame>
        <p:nvGraphicFramePr>
          <p:cNvPr id="5124" name="Object 4"/>
          <p:cNvGraphicFramePr>
            <a:graphicFrameLocks noGrp="1" noChangeAspect="1"/>
          </p:cNvGraphicFramePr>
          <p:nvPr>
            <p:ph sz="half" idx="2"/>
          </p:nvPr>
        </p:nvGraphicFramePr>
        <p:xfrm>
          <a:off x="3429000" y="3200400"/>
          <a:ext cx="1736725" cy="966788"/>
        </p:xfrm>
        <a:graphic>
          <a:graphicData uri="http://schemas.openxmlformats.org/presentationml/2006/ole">
            <mc:AlternateContent xmlns:mc="http://schemas.openxmlformats.org/markup-compatibility/2006">
              <mc:Choice xmlns:v="urn:schemas-microsoft-com:vml" Requires="v">
                <p:oleObj spid="_x0000_s484373" r:id="rId3" imgW="2362200" imgH="1168400" progId="Equation.DSMT4">
                  <p:embed/>
                </p:oleObj>
              </mc:Choice>
              <mc:Fallback>
                <p:oleObj r:id="rId3" imgW="2362200" imgH="116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200400"/>
                        <a:ext cx="1736725"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5"/>
          <p:cNvSpPr>
            <a:spLocks noChangeArrowheads="1"/>
          </p:cNvSpPr>
          <p:nvPr/>
        </p:nvSpPr>
        <p:spPr bwMode="auto">
          <a:xfrm>
            <a:off x="609600" y="4495800"/>
            <a:ext cx="8001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indent="0" eaLnBrk="1" hangingPunct="1">
              <a:spcBef>
                <a:spcPct val="20000"/>
              </a:spcBef>
              <a:buClr>
                <a:srgbClr val="003399"/>
              </a:buClr>
            </a:pPr>
            <a:r>
              <a:rPr lang="zh-CN" altLang="zh-CN" sz="2800" b="1" dirty="0">
                <a:latin typeface="Times New Roman" panose="02020603050405020304" pitchFamily="18" charset="0"/>
              </a:rPr>
              <a:t>相当于用R区域内的平均性质来作为一点</a:t>
            </a:r>
            <a:r>
              <a:rPr lang="zh-CN" altLang="zh-CN" sz="2800" dirty="0">
                <a:latin typeface="Times New Roman" panose="02020603050405020304" pitchFamily="18" charset="0"/>
              </a:rPr>
              <a:t>x</a:t>
            </a:r>
            <a:r>
              <a:rPr lang="zh-CN" altLang="zh-CN" sz="2800" b="1" dirty="0">
                <a:latin typeface="Times New Roman" panose="02020603050405020304" pitchFamily="18" charset="0"/>
              </a:rPr>
              <a:t>的估计，是一种数据的平滑。</a:t>
            </a:r>
            <a:endParaRPr lang="zh-CN" altLang="zh-CN" sz="2800" dirty="0">
              <a:latin typeface="Times New Roman" panose="02020603050405020304" pitchFamily="18" charset="0"/>
            </a:endParaRPr>
          </a:p>
        </p:txBody>
      </p:sp>
    </p:spTree>
    <p:extLst>
      <p:ext uri="{BB962C8B-B14F-4D97-AF65-F5344CB8AC3E}">
        <p14:creationId xmlns:p14="http://schemas.microsoft.com/office/powerpoint/2010/main" val="10922211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HMM</a:t>
            </a:r>
            <a:r>
              <a:rPr lang="zh-CN" altLang="en-US" dirty="0"/>
              <a:t>的三个核心问题</a:t>
            </a:r>
          </a:p>
        </p:txBody>
      </p:sp>
      <p:sp>
        <p:nvSpPr>
          <p:cNvPr id="52227" name="Rectangle 3"/>
          <p:cNvSpPr>
            <a:spLocks noGrp="1" noChangeArrowheads="1"/>
          </p:cNvSpPr>
          <p:nvPr>
            <p:ph type="body" idx="1"/>
          </p:nvPr>
        </p:nvSpPr>
        <p:spPr>
          <a:xfrm>
            <a:off x="395288" y="1556792"/>
            <a:ext cx="8569325" cy="4548188"/>
          </a:xfrm>
        </p:spPr>
        <p:txBody>
          <a:bodyPr>
            <a:normAutofit lnSpcReduction="10000"/>
          </a:bodyPr>
          <a:lstStyle/>
          <a:p>
            <a:pPr>
              <a:lnSpc>
                <a:spcPct val="150000"/>
              </a:lnSpc>
            </a:pPr>
            <a:r>
              <a:rPr lang="zh-CN" altLang="en-US" sz="2400" dirty="0">
                <a:solidFill>
                  <a:srgbClr val="C00000"/>
                </a:solidFill>
              </a:rPr>
              <a:t>估值问题：已有一个</a:t>
            </a:r>
            <a:r>
              <a:rPr lang="en-US" sz="2400" dirty="0">
                <a:solidFill>
                  <a:srgbClr val="C00000"/>
                </a:solidFill>
              </a:rPr>
              <a:t>HMM</a:t>
            </a:r>
            <a:r>
              <a:rPr lang="zh-CN" altLang="en-US" sz="2400" dirty="0">
                <a:solidFill>
                  <a:srgbClr val="C00000"/>
                </a:solidFill>
              </a:rPr>
              <a:t>模型，其参数已知，计算这个模型输出特定的观察序列</a:t>
            </a:r>
            <a:r>
              <a:rPr lang="en-US" sz="2400" dirty="0">
                <a:solidFill>
                  <a:srgbClr val="C00000"/>
                </a:solidFill>
              </a:rPr>
              <a:t>V</a:t>
            </a:r>
            <a:r>
              <a:rPr lang="en-US" sz="2400" baseline="30000" dirty="0">
                <a:solidFill>
                  <a:srgbClr val="C00000"/>
                </a:solidFill>
              </a:rPr>
              <a:t>T</a:t>
            </a:r>
            <a:r>
              <a:rPr lang="zh-CN" altLang="en-US" sz="2400" dirty="0">
                <a:solidFill>
                  <a:srgbClr val="C00000"/>
                </a:solidFill>
              </a:rPr>
              <a:t>的概率；</a:t>
            </a:r>
          </a:p>
          <a:p>
            <a:pPr>
              <a:lnSpc>
                <a:spcPct val="150000"/>
              </a:lnSpc>
            </a:pPr>
            <a:endParaRPr lang="zh-CN" altLang="en-US" sz="2400" dirty="0"/>
          </a:p>
          <a:p>
            <a:pPr>
              <a:lnSpc>
                <a:spcPct val="150000"/>
              </a:lnSpc>
            </a:pPr>
            <a:r>
              <a:rPr lang="zh-CN" altLang="en-US" sz="2400" dirty="0">
                <a:solidFill>
                  <a:srgbClr val="C00000"/>
                </a:solidFill>
              </a:rPr>
              <a:t>解码问题：</a:t>
            </a:r>
            <a:r>
              <a:rPr lang="zh-CN" altLang="en-US" sz="2400" dirty="0"/>
              <a:t>已有一个</a:t>
            </a:r>
            <a:r>
              <a:rPr lang="en-US" sz="2400" dirty="0"/>
              <a:t>HMM</a:t>
            </a:r>
            <a:r>
              <a:rPr lang="zh-CN" altLang="en-US" sz="2400" dirty="0"/>
              <a:t>模型，其参数已知，计算最有可能输出特定的观察序列</a:t>
            </a:r>
            <a:r>
              <a:rPr lang="en-US" sz="2400" dirty="0"/>
              <a:t>V</a:t>
            </a:r>
            <a:r>
              <a:rPr lang="en-US" sz="2400" baseline="30000" dirty="0"/>
              <a:t>T</a:t>
            </a:r>
            <a:r>
              <a:rPr lang="zh-CN" altLang="en-US" sz="2400" dirty="0"/>
              <a:t>的隐状态转移序列</a:t>
            </a:r>
            <a:r>
              <a:rPr lang="en-US" sz="2400" dirty="0"/>
              <a:t>W</a:t>
            </a:r>
            <a:r>
              <a:rPr lang="en-US" sz="2400" baseline="30000" dirty="0"/>
              <a:t>T</a:t>
            </a:r>
            <a:r>
              <a:rPr lang="zh-CN" altLang="en-US" sz="2400" dirty="0"/>
              <a:t>；</a:t>
            </a:r>
          </a:p>
          <a:p>
            <a:pPr>
              <a:lnSpc>
                <a:spcPct val="150000"/>
              </a:lnSpc>
            </a:pPr>
            <a:endParaRPr lang="en-US" sz="2400" dirty="0"/>
          </a:p>
          <a:p>
            <a:pPr>
              <a:lnSpc>
                <a:spcPct val="150000"/>
              </a:lnSpc>
            </a:pPr>
            <a:r>
              <a:rPr lang="zh-CN" altLang="en-US" sz="2400" dirty="0">
                <a:solidFill>
                  <a:srgbClr val="C00000"/>
                </a:solidFill>
              </a:rPr>
              <a:t>学习问题：</a:t>
            </a:r>
            <a:r>
              <a:rPr lang="zh-CN" altLang="en-US" sz="2400" dirty="0"/>
              <a:t>已知一个</a:t>
            </a:r>
            <a:r>
              <a:rPr lang="en-US" sz="2400" dirty="0"/>
              <a:t>HMM</a:t>
            </a:r>
            <a:r>
              <a:rPr lang="zh-CN" altLang="en-US" sz="2400" dirty="0"/>
              <a:t>模型的结构，其参数未知，根据一组训练序列对参数进行训练；</a:t>
            </a:r>
          </a:p>
        </p:txBody>
      </p:sp>
      <p:sp>
        <p:nvSpPr>
          <p:cNvPr id="52228"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772995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ChangeArrowheads="1"/>
          </p:cNvSpPr>
          <p:nvPr/>
        </p:nvSpPr>
        <p:spPr bwMode="auto">
          <a:xfrm>
            <a:off x="431800" y="3181658"/>
            <a:ext cx="8748712"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buFontTx/>
              <a:buChar char="•"/>
            </a:pPr>
            <a:r>
              <a:rPr lang="en-US" sz="2400" i="1" dirty="0" err="1">
                <a:latin typeface="Times New Roman" pitchFamily="18" charset="0"/>
                <a:ea typeface="微软雅黑" pitchFamily="34" charset="-122"/>
                <a:cs typeface="Times New Roman" pitchFamily="18" charset="0"/>
              </a:rPr>
              <a:t>r</a:t>
            </a:r>
            <a:r>
              <a:rPr lang="en-US" sz="2400" baseline="-25000" dirty="0" err="1">
                <a:latin typeface="Times New Roman" pitchFamily="18" charset="0"/>
                <a:ea typeface="微软雅黑" pitchFamily="34" charset="-122"/>
                <a:cs typeface="Times New Roman" pitchFamily="18" charset="0"/>
              </a:rPr>
              <a:t>max</a:t>
            </a:r>
            <a:r>
              <a:rPr lang="en-US" sz="2400" dirty="0">
                <a:latin typeface="微软雅黑" pitchFamily="34" charset="-122"/>
                <a:ea typeface="微软雅黑" pitchFamily="34" charset="-122"/>
              </a:rPr>
              <a:t>=</a:t>
            </a:r>
            <a:r>
              <a:rPr lang="en-US" sz="2400" i="1" dirty="0">
                <a:latin typeface="Times New Roman" pitchFamily="18" charset="0"/>
                <a:ea typeface="微软雅黑" pitchFamily="34" charset="-122"/>
                <a:cs typeface="Times New Roman" pitchFamily="18" charset="0"/>
              </a:rPr>
              <a:t>M </a:t>
            </a:r>
            <a:r>
              <a:rPr lang="en-US" sz="2400" i="1" baseline="30000" dirty="0">
                <a:latin typeface="Times New Roman" pitchFamily="18" charset="0"/>
                <a:ea typeface="微软雅黑" pitchFamily="34" charset="-122"/>
                <a:cs typeface="Times New Roman" pitchFamily="18" charset="0"/>
              </a:rPr>
              <a:t>T </a:t>
            </a:r>
            <a:r>
              <a:rPr lang="zh-CN" altLang="en-US" sz="2400" dirty="0">
                <a:latin typeface="微软雅黑" pitchFamily="34" charset="-122"/>
                <a:ea typeface="微软雅黑" pitchFamily="34" charset="-122"/>
              </a:rPr>
              <a:t>为</a:t>
            </a:r>
            <a:r>
              <a:rPr lang="en-US" sz="2400" dirty="0">
                <a:latin typeface="微软雅黑" pitchFamily="34" charset="-122"/>
                <a:ea typeface="微软雅黑" pitchFamily="34" charset="-122"/>
              </a:rPr>
              <a:t>HMM</a:t>
            </a:r>
            <a:r>
              <a:rPr lang="zh-CN" altLang="en-US" sz="2400" dirty="0">
                <a:latin typeface="微软雅黑" pitchFamily="34" charset="-122"/>
                <a:ea typeface="微软雅黑" pitchFamily="34" charset="-122"/>
              </a:rPr>
              <a:t>所有可能的状态转移序列数；</a:t>
            </a:r>
          </a:p>
          <a:p>
            <a:pPr>
              <a:lnSpc>
                <a:spcPct val="150000"/>
              </a:lnSpc>
              <a:spcBef>
                <a:spcPct val="20000"/>
              </a:spcBef>
              <a:buFontTx/>
              <a:buChar char="•"/>
            </a:pPr>
            <a:r>
              <a:rPr lang="zh-CN" altLang="en-US" sz="2400" dirty="0">
                <a:latin typeface="微软雅黑" pitchFamily="34" charset="-122"/>
                <a:ea typeface="微软雅黑" pitchFamily="34" charset="-122"/>
              </a:rPr>
              <a:t>               为状态转移序列       输出观察序列     的概率；</a:t>
            </a:r>
          </a:p>
          <a:p>
            <a:pPr>
              <a:lnSpc>
                <a:spcPct val="150000"/>
              </a:lnSpc>
              <a:spcBef>
                <a:spcPct val="20000"/>
              </a:spcBef>
              <a:buFontTx/>
              <a:buChar char="•"/>
            </a:pPr>
            <a:r>
              <a:rPr lang="zh-CN" altLang="en-US" sz="2400" dirty="0">
                <a:latin typeface="微软雅黑" pitchFamily="34" charset="-122"/>
                <a:ea typeface="微软雅黑" pitchFamily="34" charset="-122"/>
              </a:rPr>
              <a:t>               为状态转移序列       发生的概率。 </a:t>
            </a:r>
          </a:p>
        </p:txBody>
      </p:sp>
      <p:sp>
        <p:nvSpPr>
          <p:cNvPr id="53250" name="Rectangle 2"/>
          <p:cNvSpPr>
            <a:spLocks noGrp="1" noChangeArrowheads="1"/>
          </p:cNvSpPr>
          <p:nvPr>
            <p:ph type="title"/>
          </p:nvPr>
        </p:nvSpPr>
        <p:spPr>
          <a:xfrm>
            <a:off x="457200" y="332656"/>
            <a:ext cx="8229600" cy="792088"/>
          </a:xfrm>
        </p:spPr>
        <p:txBody>
          <a:bodyPr/>
          <a:lstStyle/>
          <a:p>
            <a:r>
              <a:rPr lang="zh-CN" altLang="en-US" sz="3600" dirty="0">
                <a:latin typeface="微软雅黑" pitchFamily="34" charset="-122"/>
                <a:ea typeface="微软雅黑" pitchFamily="34" charset="-122"/>
              </a:rPr>
              <a:t>估值问题</a:t>
            </a:r>
          </a:p>
        </p:txBody>
      </p:sp>
      <p:graphicFrame>
        <p:nvGraphicFramePr>
          <p:cNvPr id="53252" name="Object 4"/>
          <p:cNvGraphicFramePr>
            <a:graphicFrameLocks noGrp="1" noChangeAspect="1"/>
          </p:cNvGraphicFramePr>
          <p:nvPr>
            <p:ph idx="1"/>
            <p:extLst>
              <p:ext uri="{D42A27DB-BD31-4B8C-83A1-F6EECF244321}">
                <p14:modId xmlns:p14="http://schemas.microsoft.com/office/powerpoint/2010/main" val="867878667"/>
              </p:ext>
            </p:extLst>
          </p:nvPr>
        </p:nvGraphicFramePr>
        <p:xfrm>
          <a:off x="1835696" y="1988840"/>
          <a:ext cx="4752528" cy="899127"/>
        </p:xfrm>
        <a:graphic>
          <a:graphicData uri="http://schemas.openxmlformats.org/presentationml/2006/ole">
            <mc:AlternateContent xmlns:mc="http://schemas.openxmlformats.org/markup-compatibility/2006">
              <mc:Choice xmlns:v="urn:schemas-microsoft-com:vml" Requires="v">
                <p:oleObj spid="_x0000_s437603" r:id="rId3" imgW="7048817" imgH="1333817" progId="Equation.DSMT4">
                  <p:embed/>
                </p:oleObj>
              </mc:Choice>
              <mc:Fallback>
                <p:oleObj r:id="rId3" imgW="7048817" imgH="1333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88840"/>
                        <a:ext cx="4752528" cy="899127"/>
                      </a:xfrm>
                      <a:prstGeom prst="rect">
                        <a:avLst/>
                      </a:prstGeom>
                      <a:noFill/>
                      <a:ln>
                        <a:noFill/>
                      </a:ln>
                      <a:effectLst/>
                    </p:spPr>
                  </p:pic>
                </p:oleObj>
              </mc:Fallback>
            </mc:AlternateContent>
          </a:graphicData>
        </a:graphic>
      </p:graphicFrame>
      <p:sp>
        <p:nvSpPr>
          <p:cNvPr id="53251" name="Rectangle 3"/>
          <p:cNvSpPr>
            <a:spLocks noGrp="1" noChangeArrowheads="1"/>
          </p:cNvSpPr>
          <p:nvPr>
            <p:ph type="body" sz="half" idx="4294967295"/>
          </p:nvPr>
        </p:nvSpPr>
        <p:spPr>
          <a:xfrm>
            <a:off x="467171" y="1268760"/>
            <a:ext cx="8569325" cy="660400"/>
          </a:xfrm>
        </p:spPr>
        <p:txBody>
          <a:bodyPr>
            <a:normAutofit/>
          </a:bodyPr>
          <a:lstStyle/>
          <a:p>
            <a:pPr marL="0" indent="0">
              <a:buNone/>
            </a:pPr>
            <a:r>
              <a:rPr lang="en-US" dirty="0">
                <a:latin typeface="微软雅黑" pitchFamily="34" charset="-122"/>
                <a:ea typeface="微软雅黑" pitchFamily="34" charset="-122"/>
              </a:rPr>
              <a:t>HMM</a:t>
            </a:r>
            <a:r>
              <a:rPr lang="zh-CN" altLang="en-US" dirty="0">
                <a:latin typeface="微软雅黑" pitchFamily="34" charset="-122"/>
                <a:ea typeface="微软雅黑" pitchFamily="34" charset="-122"/>
              </a:rPr>
              <a:t>模型产生观察序列 </a:t>
            </a:r>
            <a:r>
              <a:rPr lang="en-US" i="1" dirty="0">
                <a:latin typeface="Times New Roman" pitchFamily="18" charset="0"/>
                <a:ea typeface="微软雅黑" pitchFamily="34" charset="-122"/>
                <a:cs typeface="Times New Roman" pitchFamily="18" charset="0"/>
              </a:rPr>
              <a:t>V </a:t>
            </a:r>
            <a:r>
              <a:rPr lang="en-US" i="1" baseline="30000" dirty="0">
                <a:latin typeface="Times New Roman" pitchFamily="18" charset="0"/>
                <a:ea typeface="微软雅黑" pitchFamily="34" charset="-122"/>
                <a:cs typeface="Times New Roman" pitchFamily="18" charset="0"/>
              </a:rPr>
              <a:t>T </a:t>
            </a:r>
            <a:r>
              <a:rPr lang="zh-CN" altLang="en-US" dirty="0">
                <a:latin typeface="微软雅黑" pitchFamily="34" charset="-122"/>
                <a:ea typeface="微软雅黑" pitchFamily="34" charset="-122"/>
              </a:rPr>
              <a:t>可以由下式计算：</a:t>
            </a:r>
            <a:endParaRPr lang="zh-CN" altLang="en-US" baseline="-25000" dirty="0">
              <a:latin typeface="微软雅黑" pitchFamily="34" charset="-122"/>
              <a:ea typeface="微软雅黑" pitchFamily="34" charset="-122"/>
            </a:endParaRPr>
          </a:p>
        </p:txBody>
      </p:sp>
      <p:graphicFrame>
        <p:nvGraphicFramePr>
          <p:cNvPr id="53255" name="Object 7"/>
          <p:cNvGraphicFramePr>
            <a:graphicFrameLocks noGrp="1" noChangeAspect="1"/>
          </p:cNvGraphicFramePr>
          <p:nvPr>
            <p:ph sz="quarter" idx="4294967295"/>
            <p:extLst>
              <p:ext uri="{D42A27DB-BD31-4B8C-83A1-F6EECF244321}">
                <p14:modId xmlns:p14="http://schemas.microsoft.com/office/powerpoint/2010/main" val="91821719"/>
              </p:ext>
            </p:extLst>
          </p:nvPr>
        </p:nvGraphicFramePr>
        <p:xfrm>
          <a:off x="764541" y="3933056"/>
          <a:ext cx="1223963" cy="484188"/>
        </p:xfrm>
        <a:graphic>
          <a:graphicData uri="http://schemas.openxmlformats.org/presentationml/2006/ole">
            <mc:AlternateContent xmlns:mc="http://schemas.openxmlformats.org/markup-compatibility/2006">
              <mc:Choice xmlns:v="urn:schemas-microsoft-com:vml" Requires="v">
                <p:oleObj spid="_x0000_s437604" r:id="rId5" imgW="2248217" imgH="889317" progId="Equation.DSMT4">
                  <p:embed/>
                </p:oleObj>
              </mc:Choice>
              <mc:Fallback>
                <p:oleObj r:id="rId5" imgW="2248217" imgH="8893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541" y="3933056"/>
                        <a:ext cx="122396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3" name="Rectangle 5"/>
          <p:cNvSpPr>
            <a:spLocks noChangeArrowheads="1"/>
          </p:cNvSpPr>
          <p:nvPr/>
        </p:nvSpPr>
        <p:spPr bwMode="auto">
          <a:xfrm>
            <a:off x="224989" y="2843104"/>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latin typeface="微软雅黑" pitchFamily="34" charset="-122"/>
              <a:ea typeface="微软雅黑" pitchFamily="34" charset="-122"/>
            </a:endParaRPr>
          </a:p>
        </p:txBody>
      </p:sp>
      <p:graphicFrame>
        <p:nvGraphicFramePr>
          <p:cNvPr id="53256" name="Object 8"/>
          <p:cNvGraphicFramePr>
            <a:graphicFrameLocks noChangeAspect="1"/>
          </p:cNvGraphicFramePr>
          <p:nvPr>
            <p:extLst>
              <p:ext uri="{D42A27DB-BD31-4B8C-83A1-F6EECF244321}">
                <p14:modId xmlns:p14="http://schemas.microsoft.com/office/powerpoint/2010/main" val="124773865"/>
              </p:ext>
            </p:extLst>
          </p:nvPr>
        </p:nvGraphicFramePr>
        <p:xfrm>
          <a:off x="836549" y="4509120"/>
          <a:ext cx="1089025" cy="509587"/>
        </p:xfrm>
        <a:graphic>
          <a:graphicData uri="http://schemas.openxmlformats.org/presentationml/2006/ole">
            <mc:AlternateContent xmlns:mc="http://schemas.openxmlformats.org/markup-compatibility/2006">
              <mc:Choice xmlns:v="urn:schemas-microsoft-com:vml" Requires="v">
                <p:oleObj spid="_x0000_s437605" r:id="rId7" imgW="1905317" imgH="889317" progId="Equation.DSMT4">
                  <p:embed/>
                </p:oleObj>
              </mc:Choice>
              <mc:Fallback>
                <p:oleObj r:id="rId7" imgW="1905317" imgH="8893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549" y="4509120"/>
                        <a:ext cx="10890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7" name="Object 9"/>
          <p:cNvGraphicFramePr>
            <a:graphicFrameLocks noChangeAspect="1"/>
          </p:cNvGraphicFramePr>
          <p:nvPr>
            <p:extLst>
              <p:ext uri="{D42A27DB-BD31-4B8C-83A1-F6EECF244321}">
                <p14:modId xmlns:p14="http://schemas.microsoft.com/office/powerpoint/2010/main" val="2511918870"/>
              </p:ext>
            </p:extLst>
          </p:nvPr>
        </p:nvGraphicFramePr>
        <p:xfrm>
          <a:off x="4293181" y="3933056"/>
          <a:ext cx="431800" cy="407988"/>
        </p:xfrm>
        <a:graphic>
          <a:graphicData uri="http://schemas.openxmlformats.org/presentationml/2006/ole">
            <mc:AlternateContent xmlns:mc="http://schemas.openxmlformats.org/markup-compatibility/2006">
              <mc:Choice xmlns:v="urn:schemas-microsoft-com:vml" Requires="v">
                <p:oleObj spid="_x0000_s437606" r:id="rId9" imgW="686117" imgH="648017" progId="Equation.DSMT4">
                  <p:embed/>
                </p:oleObj>
              </mc:Choice>
              <mc:Fallback>
                <p:oleObj r:id="rId9" imgW="686117" imgH="6480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3181" y="3933056"/>
                        <a:ext cx="43180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8" name="Object 10"/>
          <p:cNvGraphicFramePr>
            <a:graphicFrameLocks noChangeAspect="1"/>
          </p:cNvGraphicFramePr>
          <p:nvPr>
            <p:extLst>
              <p:ext uri="{D42A27DB-BD31-4B8C-83A1-F6EECF244321}">
                <p14:modId xmlns:p14="http://schemas.microsoft.com/office/powerpoint/2010/main" val="1158527227"/>
              </p:ext>
            </p:extLst>
          </p:nvPr>
        </p:nvGraphicFramePr>
        <p:xfrm>
          <a:off x="6670462" y="4005064"/>
          <a:ext cx="358775" cy="327025"/>
        </p:xfrm>
        <a:graphic>
          <a:graphicData uri="http://schemas.openxmlformats.org/presentationml/2006/ole">
            <mc:AlternateContent xmlns:mc="http://schemas.openxmlformats.org/markup-compatibility/2006">
              <mc:Choice xmlns:v="urn:schemas-microsoft-com:vml" Requires="v">
                <p:oleObj spid="_x0000_s437607" r:id="rId11" imgW="571569" imgH="520791" progId="Equation.DSMT4">
                  <p:embed/>
                </p:oleObj>
              </mc:Choice>
              <mc:Fallback>
                <p:oleObj r:id="rId11" imgW="571569" imgH="52079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0462" y="4005064"/>
                        <a:ext cx="35877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9" name="Object 11"/>
          <p:cNvGraphicFramePr>
            <a:graphicFrameLocks noChangeAspect="1"/>
          </p:cNvGraphicFramePr>
          <p:nvPr>
            <p:extLst>
              <p:ext uri="{D42A27DB-BD31-4B8C-83A1-F6EECF244321}">
                <p14:modId xmlns:p14="http://schemas.microsoft.com/office/powerpoint/2010/main" val="667202920"/>
              </p:ext>
            </p:extLst>
          </p:nvPr>
        </p:nvGraphicFramePr>
        <p:xfrm>
          <a:off x="4292933" y="4581128"/>
          <a:ext cx="431800" cy="407988"/>
        </p:xfrm>
        <a:graphic>
          <a:graphicData uri="http://schemas.openxmlformats.org/presentationml/2006/ole">
            <mc:AlternateContent xmlns:mc="http://schemas.openxmlformats.org/markup-compatibility/2006">
              <mc:Choice xmlns:v="urn:schemas-microsoft-com:vml" Requires="v">
                <p:oleObj spid="_x0000_s437608" r:id="rId13" imgW="686117" imgH="648017" progId="Equation.DSMT4">
                  <p:embed/>
                </p:oleObj>
              </mc:Choice>
              <mc:Fallback>
                <p:oleObj r:id="rId13" imgW="686117" imgH="6480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2933" y="4581128"/>
                        <a:ext cx="43180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7"/>
          <p:cNvSpPr txBox="1">
            <a:spLocks noChangeArrowheads="1"/>
          </p:cNvSpPr>
          <p:nvPr/>
        </p:nvSpPr>
        <p:spPr>
          <a:xfrm>
            <a:off x="589063" y="5446018"/>
            <a:ext cx="3024187" cy="504825"/>
          </a:xfrm>
          <a:prstGeom prst="rect">
            <a:avLst/>
          </a:prstGeom>
          <a:noFill/>
          <a:ln/>
        </p:spPr>
        <p:txBody>
          <a:bodyPr vert="horz" lIns="91440" tIns="45720" rIns="91440" bIns="45720" rtlCol="0">
            <a:normAutofit lnSpcReduction="10000"/>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zh-CN" altLang="en-US" dirty="0"/>
              <a:t>计算复杂度：</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387982857"/>
              </p:ext>
            </p:extLst>
          </p:nvPr>
        </p:nvGraphicFramePr>
        <p:xfrm>
          <a:off x="3068797" y="5421026"/>
          <a:ext cx="1392238" cy="528638"/>
        </p:xfrm>
        <a:graphic>
          <a:graphicData uri="http://schemas.openxmlformats.org/presentationml/2006/ole">
            <mc:AlternateContent xmlns:mc="http://schemas.openxmlformats.org/markup-compatibility/2006">
              <mc:Choice xmlns:v="urn:schemas-microsoft-com:vml" Requires="v">
                <p:oleObj spid="_x0000_s437609" name="Equation" r:id="rId14" imgW="736560" imgH="279360" progId="Equation.DSMT4">
                  <p:embed/>
                </p:oleObj>
              </mc:Choice>
              <mc:Fallback>
                <p:oleObj name="Equation" r:id="rId14" imgW="736560" imgH="2793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8797" y="5421026"/>
                        <a:ext cx="13922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9458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1520" y="1658183"/>
            <a:ext cx="4176464" cy="535531"/>
          </a:xfrm>
          <a:prstGeom prst="rect">
            <a:avLst/>
          </a:prstGeom>
        </p:spPr>
        <p:txBody>
          <a:bodyPr wrap="square">
            <a:spAutoFit/>
          </a:bodyPr>
          <a:lstStyle/>
          <a:p>
            <a:pPr>
              <a:lnSpc>
                <a:spcPct val="120000"/>
              </a:lnSpc>
              <a:spcBef>
                <a:spcPct val="20000"/>
              </a:spcBef>
              <a:buFont typeface="Wingdings" pitchFamily="2" charset="2"/>
              <a:buNone/>
            </a:pPr>
            <a:r>
              <a:rPr lang="zh-CN" altLang="en-US" sz="2400" dirty="0">
                <a:latin typeface="微软雅黑" pitchFamily="34" charset="-122"/>
                <a:ea typeface="微软雅黑" pitchFamily="34" charset="-122"/>
              </a:rPr>
              <a:t>产生前 </a:t>
            </a:r>
            <a:r>
              <a:rPr lang="en-US" altLang="zh-CN" sz="2400" i="1" dirty="0">
                <a:latin typeface="Times New Roman" pitchFamily="18" charset="0"/>
                <a:ea typeface="微软雅黑" pitchFamily="34" charset="-122"/>
                <a:cs typeface="Times New Roman" pitchFamily="18" charset="0"/>
              </a:rPr>
              <a:t>t </a:t>
            </a:r>
            <a:r>
              <a:rPr lang="zh-CN" altLang="en-US" sz="2400" dirty="0">
                <a:latin typeface="微软雅黑" pitchFamily="34" charset="-122"/>
                <a:ea typeface="微软雅黑" pitchFamily="34" charset="-122"/>
              </a:rPr>
              <a:t>个可见符号的概率</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725122725"/>
              </p:ext>
            </p:extLst>
          </p:nvPr>
        </p:nvGraphicFramePr>
        <p:xfrm>
          <a:off x="4716016" y="404664"/>
          <a:ext cx="4390008" cy="5617518"/>
        </p:xfrm>
        <a:graphic>
          <a:graphicData uri="http://schemas.openxmlformats.org/presentationml/2006/ole">
            <mc:AlternateContent xmlns:mc="http://schemas.openxmlformats.org/markup-compatibility/2006">
              <mc:Choice xmlns:v="urn:schemas-microsoft-com:vml" Requires="v">
                <p:oleObj spid="_x0000_s470284" name="Visio" r:id="rId3" imgW="2978087" imgH="3513010" progId="Visio.Drawing.11">
                  <p:embed/>
                </p:oleObj>
              </mc:Choice>
              <mc:Fallback>
                <p:oleObj name="Visio" r:id="rId3" imgW="2978087" imgH="3513010" progId="Visio.Drawing.11">
                  <p:embed/>
                  <p:pic>
                    <p:nvPicPr>
                      <p:cNvPr id="0" name="Object 1"/>
                      <p:cNvPicPr>
                        <a:picLocks noChangeAspect="1" noChangeArrowheads="1"/>
                      </p:cNvPicPr>
                      <p:nvPr/>
                    </p:nvPicPr>
                    <p:blipFill>
                      <a:blip r:embed="rId4"/>
                      <a:srcRect/>
                      <a:stretch>
                        <a:fillRect/>
                      </a:stretch>
                    </p:blipFill>
                    <p:spPr bwMode="auto">
                      <a:xfrm>
                        <a:off x="4716016" y="404664"/>
                        <a:ext cx="4390008" cy="5617518"/>
                      </a:xfrm>
                      <a:prstGeom prst="rect">
                        <a:avLst/>
                      </a:prstGeom>
                      <a:noFill/>
                    </p:spPr>
                  </p:pic>
                </p:oleObj>
              </mc:Fallback>
            </mc:AlternateContent>
          </a:graphicData>
        </a:graphic>
      </p:graphicFrame>
      <p:sp>
        <p:nvSpPr>
          <p:cNvPr id="4" name="Rectangle 2"/>
          <p:cNvSpPr>
            <a:spLocks noGrp="1" noChangeArrowheads="1"/>
          </p:cNvSpPr>
          <p:nvPr>
            <p:ph type="title"/>
          </p:nvPr>
        </p:nvSpPr>
        <p:spPr>
          <a:xfrm>
            <a:off x="323528" y="188640"/>
            <a:ext cx="8229600" cy="990600"/>
          </a:xfrm>
        </p:spPr>
        <p:txBody>
          <a:bodyPr/>
          <a:lstStyle/>
          <a:p>
            <a:r>
              <a:rPr lang="en-US" dirty="0"/>
              <a:t>HMM</a:t>
            </a:r>
            <a:r>
              <a:rPr lang="zh-CN" altLang="en-US" dirty="0"/>
              <a:t>前向算法</a:t>
            </a:r>
          </a:p>
        </p:txBody>
      </p:sp>
      <p:graphicFrame>
        <p:nvGraphicFramePr>
          <p:cNvPr id="5" name="Object 5"/>
          <p:cNvGraphicFramePr>
            <a:graphicFrameLocks noChangeAspect="1"/>
          </p:cNvGraphicFramePr>
          <p:nvPr>
            <p:extLst>
              <p:ext uri="{D42A27DB-BD31-4B8C-83A1-F6EECF244321}">
                <p14:modId xmlns:p14="http://schemas.microsoft.com/office/powerpoint/2010/main" val="1929608963"/>
              </p:ext>
            </p:extLst>
          </p:nvPr>
        </p:nvGraphicFramePr>
        <p:xfrm>
          <a:off x="251520" y="1150931"/>
          <a:ext cx="792336" cy="546161"/>
        </p:xfrm>
        <a:graphic>
          <a:graphicData uri="http://schemas.openxmlformats.org/presentationml/2006/ole">
            <mc:AlternateContent xmlns:mc="http://schemas.openxmlformats.org/markup-compatibility/2006">
              <mc:Choice xmlns:v="urn:schemas-microsoft-com:vml" Requires="v">
                <p:oleObj spid="_x0000_s470285" r:id="rId5" imgW="368298" imgH="254097" progId="Equation.DSMT4">
                  <p:embed/>
                </p:oleObj>
              </mc:Choice>
              <mc:Fallback>
                <p:oleObj r:id="rId5" imgW="368298" imgH="25409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150931"/>
                        <a:ext cx="792336" cy="546161"/>
                      </a:xfrm>
                      <a:prstGeom prst="rect">
                        <a:avLst/>
                      </a:prstGeom>
                      <a:noFill/>
                      <a:ln>
                        <a:noFill/>
                      </a:ln>
                      <a:effectLst/>
                    </p:spPr>
                  </p:pic>
                </p:oleObj>
              </mc:Fallback>
            </mc:AlternateContent>
          </a:graphicData>
        </a:graphic>
      </p:graphicFrame>
      <p:sp>
        <p:nvSpPr>
          <p:cNvPr id="6" name="Rectangle 6"/>
          <p:cNvSpPr>
            <a:spLocks noChangeArrowheads="1"/>
          </p:cNvSpPr>
          <p:nvPr/>
        </p:nvSpPr>
        <p:spPr bwMode="auto">
          <a:xfrm>
            <a:off x="898848" y="1193532"/>
            <a:ext cx="33131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95300" indent="-495300">
              <a:spcBef>
                <a:spcPct val="20000"/>
              </a:spcBef>
              <a:buFont typeface="Wingdings" pitchFamily="2" charset="2"/>
              <a:buNone/>
            </a:pPr>
            <a:r>
              <a:rPr lang="zh-CN" altLang="en-US" sz="2400" dirty="0">
                <a:latin typeface="微软雅黑" pitchFamily="34" charset="-122"/>
                <a:ea typeface="微软雅黑" pitchFamily="34" charset="-122"/>
              </a:rPr>
              <a:t>：</a:t>
            </a:r>
            <a:r>
              <a:rPr lang="en-US" sz="2400" i="1" dirty="0">
                <a:latin typeface="Times New Roman" pitchFamily="18" charset="0"/>
                <a:ea typeface="微软雅黑" pitchFamily="34" charset="-122"/>
                <a:cs typeface="Times New Roman" pitchFamily="18" charset="0"/>
              </a:rPr>
              <a:t>t</a:t>
            </a:r>
            <a:r>
              <a:rPr lang="en-US"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时刻，位于隐状态 </a:t>
            </a:r>
          </a:p>
        </p:txBody>
      </p:sp>
      <p:graphicFrame>
        <p:nvGraphicFramePr>
          <p:cNvPr id="7" name="Object 7"/>
          <p:cNvGraphicFramePr>
            <a:graphicFrameLocks noChangeAspect="1"/>
          </p:cNvGraphicFramePr>
          <p:nvPr>
            <p:extLst>
              <p:ext uri="{D42A27DB-BD31-4B8C-83A1-F6EECF244321}">
                <p14:modId xmlns:p14="http://schemas.microsoft.com/office/powerpoint/2010/main" val="2336280869"/>
              </p:ext>
            </p:extLst>
          </p:nvPr>
        </p:nvGraphicFramePr>
        <p:xfrm>
          <a:off x="3923928" y="1109312"/>
          <a:ext cx="419100" cy="579438"/>
        </p:xfrm>
        <a:graphic>
          <a:graphicData uri="http://schemas.openxmlformats.org/presentationml/2006/ole">
            <mc:AlternateContent xmlns:mc="http://schemas.openxmlformats.org/markup-compatibility/2006">
              <mc:Choice xmlns:v="urn:schemas-microsoft-com:vml" Requires="v">
                <p:oleObj spid="_x0000_s470286" r:id="rId7" imgW="165202" imgH="228620" progId="Equation.DSMT4">
                  <p:embed/>
                </p:oleObj>
              </mc:Choice>
              <mc:Fallback>
                <p:oleObj r:id="rId7" imgW="165202" imgH="2286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1109312"/>
                        <a:ext cx="419100" cy="579438"/>
                      </a:xfrm>
                      <a:prstGeom prst="rect">
                        <a:avLst/>
                      </a:prstGeom>
                      <a:noFill/>
                      <a:ln>
                        <a:noFill/>
                      </a:ln>
                      <a:effectLst/>
                    </p:spPr>
                  </p:pic>
                </p:oleObj>
              </mc:Fallback>
            </mc:AlternateContent>
          </a:graphicData>
        </a:graphic>
      </p:graphicFrame>
      <p:graphicFrame>
        <p:nvGraphicFramePr>
          <p:cNvPr id="9" name="Object 8"/>
          <p:cNvGraphicFramePr>
            <a:graphicFrameLocks noGrp="1" noChangeAspect="1"/>
          </p:cNvGraphicFramePr>
          <p:nvPr>
            <p:extLst>
              <p:ext uri="{D42A27DB-BD31-4B8C-83A1-F6EECF244321}">
                <p14:modId xmlns:p14="http://schemas.microsoft.com/office/powerpoint/2010/main" val="2006504150"/>
              </p:ext>
            </p:extLst>
          </p:nvPr>
        </p:nvGraphicFramePr>
        <p:xfrm>
          <a:off x="141784" y="3356992"/>
          <a:ext cx="3602037" cy="1036638"/>
        </p:xfrm>
        <a:graphic>
          <a:graphicData uri="http://schemas.openxmlformats.org/presentationml/2006/ole">
            <mc:AlternateContent xmlns:mc="http://schemas.openxmlformats.org/markup-compatibility/2006">
              <mc:Choice xmlns:v="urn:schemas-microsoft-com:vml" Requires="v">
                <p:oleObj spid="_x0000_s470287" name="Equation" r:id="rId9" imgW="1676160" imgH="482400" progId="Equation.DSMT4">
                  <p:embed/>
                </p:oleObj>
              </mc:Choice>
              <mc:Fallback>
                <p:oleObj name="Equation" r:id="rId9" imgW="1676160" imgH="482400" progId="Equation.DSMT4">
                  <p:embed/>
                  <p:pic>
                    <p:nvPicPr>
                      <p:cNvPr id="0" name="Object 4"/>
                      <p:cNvPicPr>
                        <a:picLocks noGrp="1" noChangeAspect="1" noChangeArrowheads="1"/>
                      </p:cNvPicPr>
                      <p:nvPr/>
                    </p:nvPicPr>
                    <p:blipFill>
                      <a:blip r:embed="rId10"/>
                      <a:srcRect/>
                      <a:stretch>
                        <a:fillRect/>
                      </a:stretch>
                    </p:blipFill>
                    <p:spPr bwMode="auto">
                      <a:xfrm>
                        <a:off x="141784" y="3356992"/>
                        <a:ext cx="3602037" cy="1036638"/>
                      </a:xfrm>
                      <a:prstGeom prst="rect">
                        <a:avLst/>
                      </a:prstGeom>
                      <a:noFill/>
                      <a:ln>
                        <a:noFill/>
                      </a:ln>
                    </p:spPr>
                  </p:pic>
                </p:oleObj>
              </mc:Fallback>
            </mc:AlternateContent>
          </a:graphicData>
        </a:graphic>
      </p:graphicFrame>
      <p:graphicFrame>
        <p:nvGraphicFramePr>
          <p:cNvPr id="10" name="Object 9"/>
          <p:cNvGraphicFramePr>
            <a:graphicFrameLocks noGrp="1" noChangeAspect="1"/>
          </p:cNvGraphicFramePr>
          <p:nvPr>
            <p:extLst>
              <p:ext uri="{D42A27DB-BD31-4B8C-83A1-F6EECF244321}">
                <p14:modId xmlns:p14="http://schemas.microsoft.com/office/powerpoint/2010/main" val="3356108687"/>
              </p:ext>
            </p:extLst>
          </p:nvPr>
        </p:nvGraphicFramePr>
        <p:xfrm>
          <a:off x="149225" y="2463800"/>
          <a:ext cx="2797175" cy="633413"/>
        </p:xfrm>
        <a:graphic>
          <a:graphicData uri="http://schemas.openxmlformats.org/presentationml/2006/ole">
            <mc:AlternateContent xmlns:mc="http://schemas.openxmlformats.org/markup-compatibility/2006">
              <mc:Choice xmlns:v="urn:schemas-microsoft-com:vml" Requires="v">
                <p:oleObj spid="_x0000_s470288" name="Equation" r:id="rId11" imgW="1155600" imgH="279360" progId="Equation.DSMT4">
                  <p:embed/>
                </p:oleObj>
              </mc:Choice>
              <mc:Fallback>
                <p:oleObj name="Equation" r:id="rId11" imgW="1155600" imgH="279360" progId="Equation.DSMT4">
                  <p:embed/>
                  <p:pic>
                    <p:nvPicPr>
                      <p:cNvPr id="0" name="Object 3"/>
                      <p:cNvPicPr>
                        <a:picLocks noGrp="1" noChangeAspect="1" noChangeArrowheads="1"/>
                      </p:cNvPicPr>
                      <p:nvPr/>
                    </p:nvPicPr>
                    <p:blipFill>
                      <a:blip r:embed="rId12"/>
                      <a:srcRect/>
                      <a:stretch>
                        <a:fillRect/>
                      </a:stretch>
                    </p:blipFill>
                    <p:spPr bwMode="auto">
                      <a:xfrm>
                        <a:off x="149225" y="2463800"/>
                        <a:ext cx="2797175" cy="633413"/>
                      </a:xfrm>
                      <a:prstGeom prst="rect">
                        <a:avLst/>
                      </a:prstGeom>
                      <a:noFill/>
                      <a:ln>
                        <a:noFill/>
                      </a:ln>
                      <a:effec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24914727"/>
              </p:ext>
            </p:extLst>
          </p:nvPr>
        </p:nvGraphicFramePr>
        <p:xfrm>
          <a:off x="213900" y="4581128"/>
          <a:ext cx="4214084" cy="1079327"/>
        </p:xfrm>
        <a:graphic>
          <a:graphicData uri="http://schemas.openxmlformats.org/presentationml/2006/ole">
            <mc:AlternateContent xmlns:mc="http://schemas.openxmlformats.org/markup-compatibility/2006">
              <mc:Choice xmlns:v="urn:schemas-microsoft-com:vml" Requires="v">
                <p:oleObj spid="_x0000_s470289" name="Equation" r:id="rId13" imgW="1879560" imgH="482400" progId="Equation.DSMT4">
                  <p:embed/>
                </p:oleObj>
              </mc:Choice>
              <mc:Fallback>
                <p:oleObj name="Equation" r:id="rId13" imgW="1879560" imgH="482400" progId="Equation.DSMT4">
                  <p:embed/>
                  <p:pic>
                    <p:nvPicPr>
                      <p:cNvPr id="0" name="Object 12"/>
                      <p:cNvPicPr>
                        <a:picLocks noChangeAspect="1" noChangeArrowheads="1"/>
                      </p:cNvPicPr>
                      <p:nvPr/>
                    </p:nvPicPr>
                    <p:blipFill>
                      <a:blip r:embed="rId14"/>
                      <a:srcRect/>
                      <a:stretch>
                        <a:fillRect/>
                      </a:stretch>
                    </p:blipFill>
                    <p:spPr bwMode="auto">
                      <a:xfrm>
                        <a:off x="213900" y="4581128"/>
                        <a:ext cx="4214084" cy="1079327"/>
                      </a:xfrm>
                      <a:prstGeom prst="rect">
                        <a:avLst/>
                      </a:prstGeom>
                      <a:noFill/>
                      <a:ln>
                        <a:noFill/>
                      </a:ln>
                    </p:spPr>
                  </p:pic>
                </p:oleObj>
              </mc:Fallback>
            </mc:AlternateContent>
          </a:graphicData>
        </a:graphic>
      </p:graphicFrame>
      <p:sp>
        <p:nvSpPr>
          <p:cNvPr id="12" name="Rectangle 9"/>
          <p:cNvSpPr>
            <a:spLocks noChangeArrowheads="1"/>
          </p:cNvSpPr>
          <p:nvPr/>
        </p:nvSpPr>
        <p:spPr bwMode="auto">
          <a:xfrm>
            <a:off x="107504" y="5862463"/>
            <a:ext cx="2592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FF"/>
                </a:solidFill>
                <a:latin typeface="宋体" pitchFamily="2" charset="-122"/>
                <a:ea typeface="宋体" pitchFamily="2" charset="-122"/>
              </a:rPr>
              <a:t>下标</a:t>
            </a:r>
            <a:r>
              <a:rPr lang="zh-CN" altLang="en-US" sz="2400" dirty="0">
                <a:solidFill>
                  <a:srgbClr val="0000FF"/>
                </a:solidFill>
                <a:latin typeface="微软雅黑" pitchFamily="34" charset="-122"/>
                <a:ea typeface="微软雅黑" pitchFamily="34" charset="-122"/>
              </a:rPr>
              <a:t> </a:t>
            </a:r>
            <a:r>
              <a:rPr lang="en-US" sz="2400" i="1" dirty="0" err="1">
                <a:solidFill>
                  <a:srgbClr val="0000FF"/>
                </a:solidFill>
                <a:latin typeface="Times New Roman" pitchFamily="18" charset="0"/>
                <a:ea typeface="微软雅黑" pitchFamily="34" charset="-122"/>
                <a:cs typeface="Times New Roman" pitchFamily="18" charset="0"/>
              </a:rPr>
              <a:t>i</a:t>
            </a:r>
            <a:r>
              <a:rPr lang="en-US" sz="2400" i="1" dirty="0">
                <a:solidFill>
                  <a:srgbClr val="0000FF"/>
                </a:solidFill>
                <a:latin typeface="Times New Roman" pitchFamily="18" charset="0"/>
                <a:ea typeface="微软雅黑" pitchFamily="34" charset="-122"/>
                <a:cs typeface="Times New Roman" pitchFamily="18" charset="0"/>
              </a:rPr>
              <a:t> </a:t>
            </a:r>
            <a:r>
              <a:rPr lang="zh-CN" altLang="en-US" sz="2400" dirty="0">
                <a:solidFill>
                  <a:srgbClr val="0000FF"/>
                </a:solidFill>
                <a:latin typeface="宋体" pitchFamily="2" charset="-122"/>
                <a:ea typeface="宋体" pitchFamily="2" charset="-122"/>
              </a:rPr>
              <a:t>表示隐状态</a:t>
            </a:r>
          </a:p>
        </p:txBody>
      </p:sp>
      <p:graphicFrame>
        <p:nvGraphicFramePr>
          <p:cNvPr id="13" name="Object 12"/>
          <p:cNvGraphicFramePr>
            <a:graphicFrameLocks noChangeAspect="1"/>
          </p:cNvGraphicFramePr>
          <p:nvPr>
            <p:extLst>
              <p:ext uri="{D42A27DB-BD31-4B8C-83A1-F6EECF244321}">
                <p14:modId xmlns:p14="http://schemas.microsoft.com/office/powerpoint/2010/main" val="364986746"/>
              </p:ext>
            </p:extLst>
          </p:nvPr>
        </p:nvGraphicFramePr>
        <p:xfrm>
          <a:off x="3605165" y="5949280"/>
          <a:ext cx="4806950" cy="508000"/>
        </p:xfrm>
        <a:graphic>
          <a:graphicData uri="http://schemas.openxmlformats.org/presentationml/2006/ole">
            <mc:AlternateContent xmlns:mc="http://schemas.openxmlformats.org/markup-compatibility/2006">
              <mc:Choice xmlns:v="urn:schemas-microsoft-com:vml" Requires="v">
                <p:oleObj spid="_x0000_s470290" name="Equation" r:id="rId15" imgW="2286000" imgH="241200" progId="Equation.DSMT4">
                  <p:embed/>
                </p:oleObj>
              </mc:Choice>
              <mc:Fallback>
                <p:oleObj name="Equation" r:id="rId15" imgW="2286000" imgH="241200" progId="Equation.DSMT4">
                  <p:embed/>
                  <p:pic>
                    <p:nvPicPr>
                      <p:cNvPr id="0" name="Object 10"/>
                      <p:cNvPicPr>
                        <a:picLocks noChangeAspect="1" noChangeArrowheads="1"/>
                      </p:cNvPicPr>
                      <p:nvPr/>
                    </p:nvPicPr>
                    <p:blipFill>
                      <a:blip r:embed="rId16"/>
                      <a:srcRect/>
                      <a:stretch>
                        <a:fillRect/>
                      </a:stretch>
                    </p:blipFill>
                    <p:spPr bwMode="auto">
                      <a:xfrm>
                        <a:off x="3605165" y="5949280"/>
                        <a:ext cx="4806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Line 8"/>
          <p:cNvSpPr>
            <a:spLocks noChangeShapeType="1"/>
          </p:cNvSpPr>
          <p:nvPr/>
        </p:nvSpPr>
        <p:spPr bwMode="auto">
          <a:xfrm>
            <a:off x="253494" y="5517232"/>
            <a:ext cx="288925" cy="0"/>
          </a:xfrm>
          <a:prstGeom prst="line">
            <a:avLst/>
          </a:prstGeom>
          <a:noFill/>
          <a:ln w="1905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1"/>
          <p:cNvSpPr>
            <a:spLocks noChangeShapeType="1"/>
          </p:cNvSpPr>
          <p:nvPr/>
        </p:nvSpPr>
        <p:spPr bwMode="auto">
          <a:xfrm>
            <a:off x="3599979" y="5445224"/>
            <a:ext cx="828005" cy="0"/>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1"/>
          <p:cNvSpPr>
            <a:spLocks noChangeShapeType="1"/>
          </p:cNvSpPr>
          <p:nvPr/>
        </p:nvSpPr>
        <p:spPr bwMode="auto">
          <a:xfrm>
            <a:off x="7668344" y="3547892"/>
            <a:ext cx="432048" cy="504056"/>
          </a:xfrm>
          <a:prstGeom prst="line">
            <a:avLst/>
          </a:prstGeom>
          <a:noFill/>
          <a:ln w="38100" cmpd="sng">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6"/>
          <p:cNvGraphicFramePr>
            <a:graphicFrameLocks noGrp="1" noChangeAspect="1"/>
          </p:cNvGraphicFramePr>
          <p:nvPr>
            <p:extLst>
              <p:ext uri="{D42A27DB-BD31-4B8C-83A1-F6EECF244321}">
                <p14:modId xmlns:p14="http://schemas.microsoft.com/office/powerpoint/2010/main" val="1681758955"/>
              </p:ext>
            </p:extLst>
          </p:nvPr>
        </p:nvGraphicFramePr>
        <p:xfrm>
          <a:off x="7884368" y="3994342"/>
          <a:ext cx="576064" cy="460851"/>
        </p:xfrm>
        <a:graphic>
          <a:graphicData uri="http://schemas.openxmlformats.org/presentationml/2006/ole">
            <mc:AlternateContent xmlns:mc="http://schemas.openxmlformats.org/markup-compatibility/2006">
              <mc:Choice xmlns:v="urn:schemas-microsoft-com:vml" Requires="v">
                <p:oleObj spid="_x0000_s470291" name="Equation" r:id="rId17" imgW="317160" imgH="253800" progId="Equation.DSMT4">
                  <p:embed/>
                </p:oleObj>
              </mc:Choice>
              <mc:Fallback>
                <p:oleObj name="Equation" r:id="rId17" imgW="317160" imgH="253800" progId="Equation.DSMT4">
                  <p:embed/>
                  <p:pic>
                    <p:nvPicPr>
                      <p:cNvPr id="0" name="Object 8"/>
                      <p:cNvPicPr>
                        <a:picLocks noGrp="1" noChangeAspect="1" noChangeArrowheads="1"/>
                      </p:cNvPicPr>
                      <p:nvPr/>
                    </p:nvPicPr>
                    <p:blipFill>
                      <a:blip r:embed="rId18"/>
                      <a:srcRect/>
                      <a:stretch>
                        <a:fillRect/>
                      </a:stretch>
                    </p:blipFill>
                    <p:spPr bwMode="auto">
                      <a:xfrm>
                        <a:off x="7884368" y="3994342"/>
                        <a:ext cx="576064" cy="4608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1403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animBg="1"/>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889562357"/>
              </p:ext>
            </p:extLst>
          </p:nvPr>
        </p:nvGraphicFramePr>
        <p:xfrm>
          <a:off x="899592" y="1340768"/>
          <a:ext cx="7344816" cy="4608512"/>
        </p:xfrm>
        <a:graphic>
          <a:graphicData uri="http://schemas.openxmlformats.org/drawingml/2006/table">
            <a:tbl>
              <a:tblPr firstRow="1" firstCol="1" bandRow="1"/>
              <a:tblGrid>
                <a:gridCol w="7344816">
                  <a:extLst>
                    <a:ext uri="{9D8B030D-6E8A-4147-A177-3AD203B41FA5}">
                      <a16:colId xmlns:a16="http://schemas.microsoft.com/office/drawing/2014/main" val="20000"/>
                    </a:ext>
                  </a:extLst>
                </a:gridCol>
              </a:tblGrid>
              <a:tr h="542177">
                <a:tc>
                  <a:txBody>
                    <a:bodyPr/>
                    <a:lstStyle/>
                    <a:p>
                      <a:pPr algn="just">
                        <a:spcAft>
                          <a:spcPts val="0"/>
                        </a:spcAft>
                      </a:pPr>
                      <a:r>
                        <a:rPr lang="zh-CN" sz="2400" b="1" kern="100" dirty="0">
                          <a:effectLst/>
                          <a:latin typeface="Calibri"/>
                          <a:ea typeface="宋体"/>
                          <a:cs typeface="Times New Roman"/>
                        </a:rPr>
                        <a:t>前向算法</a:t>
                      </a:r>
                      <a:endParaRPr lang="zh-CN" sz="11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6335">
                <a:tc>
                  <a:txBody>
                    <a:bodyPr/>
                    <a:lstStyle/>
                    <a:p>
                      <a:pPr marL="342900" lvl="0" indent="-342900" algn="just">
                        <a:lnSpc>
                          <a:spcPct val="150000"/>
                        </a:lnSpc>
                        <a:spcAft>
                          <a:spcPts val="0"/>
                        </a:spcAft>
                        <a:buFont typeface="Wingdings"/>
                        <a:buChar char=""/>
                        <a:tabLst>
                          <a:tab pos="457200" algn="l"/>
                        </a:tabLst>
                      </a:pPr>
                      <a:r>
                        <a:rPr lang="zh-CN" sz="2400" kern="100" dirty="0">
                          <a:effectLst/>
                          <a:latin typeface="Times New Roman"/>
                          <a:ea typeface="宋体"/>
                          <a:cs typeface="Times New Roman"/>
                        </a:rPr>
                        <a:t>初始化</a:t>
                      </a:r>
                      <a:r>
                        <a:rPr lang="en-US" altLang="zh-CN" sz="2400" kern="100" dirty="0">
                          <a:effectLst/>
                          <a:latin typeface="Times New Roman"/>
                          <a:ea typeface="宋体"/>
                          <a:cs typeface="Times New Roman"/>
                        </a:rPr>
                        <a:t>    </a:t>
                      </a:r>
                      <a:r>
                        <a:rPr lang="en-US" sz="2400" kern="100" dirty="0">
                          <a:effectLst/>
                          <a:latin typeface="Times New Roman"/>
                          <a:ea typeface="宋体"/>
                          <a:cs typeface="Times New Roman"/>
                        </a:rPr>
                        <a:t>   </a:t>
                      </a:r>
                      <a:r>
                        <a:rPr lang="zh-CN" sz="2400" kern="100" dirty="0">
                          <a:effectLst/>
                          <a:latin typeface="Times New Roman"/>
                          <a:ea typeface="宋体"/>
                          <a:cs typeface="Times New Roman"/>
                        </a:rPr>
                        <a:t>；</a:t>
                      </a:r>
                      <a:endParaRPr lang="zh-CN" sz="1100" kern="100" dirty="0">
                        <a:effectLst/>
                        <a:latin typeface="Calibri"/>
                        <a:ea typeface="宋体"/>
                        <a:cs typeface="Times New Roman"/>
                      </a:endParaRPr>
                    </a:p>
                    <a:p>
                      <a:pPr marL="342900" lvl="0" indent="-342900" algn="just">
                        <a:lnSpc>
                          <a:spcPct val="150000"/>
                        </a:lnSpc>
                        <a:spcAft>
                          <a:spcPts val="0"/>
                        </a:spcAft>
                        <a:buFont typeface="Wingdings"/>
                        <a:buChar char=""/>
                        <a:tabLst>
                          <a:tab pos="457200" algn="l"/>
                        </a:tabLst>
                      </a:pPr>
                      <a:r>
                        <a:rPr lang="zh-CN" sz="2400" kern="100" dirty="0">
                          <a:effectLst/>
                          <a:latin typeface="Times New Roman"/>
                          <a:ea typeface="宋体"/>
                          <a:cs typeface="Times New Roman"/>
                        </a:rPr>
                        <a:t>计算第</a:t>
                      </a:r>
                      <a:r>
                        <a:rPr lang="en-US" sz="2400" kern="100" dirty="0">
                          <a:effectLst/>
                          <a:latin typeface="Times New Roman"/>
                          <a:ea typeface="宋体"/>
                          <a:cs typeface="Times New Roman"/>
                        </a:rPr>
                        <a:t>1</a:t>
                      </a:r>
                      <a:r>
                        <a:rPr lang="zh-CN" sz="2400" kern="100" dirty="0">
                          <a:effectLst/>
                          <a:latin typeface="Times New Roman"/>
                          <a:ea typeface="宋体"/>
                          <a:cs typeface="Times New Roman"/>
                        </a:rPr>
                        <a:t>列每个节点的</a:t>
                      </a:r>
                      <a:r>
                        <a:rPr lang="en-US" sz="2400" kern="100" dirty="0">
                          <a:effectLst/>
                          <a:latin typeface="Times New Roman"/>
                          <a:ea typeface="宋体"/>
                          <a:cs typeface="Times New Roman"/>
                        </a:rPr>
                        <a:t>    </a:t>
                      </a:r>
                      <a:r>
                        <a:rPr lang="zh-CN" sz="2400" kern="100" dirty="0">
                          <a:effectLst/>
                          <a:latin typeface="Times New Roman"/>
                          <a:ea typeface="宋体"/>
                          <a:cs typeface="Times New Roman"/>
                        </a:rPr>
                        <a:t>值：</a:t>
                      </a:r>
                      <a:r>
                        <a:rPr lang="en-US" altLang="zh-CN" sz="2400" kern="100" dirty="0">
                          <a:effectLst/>
                          <a:latin typeface="Times New Roman"/>
                          <a:ea typeface="宋体"/>
                          <a:cs typeface="Times New Roman"/>
                        </a:rPr>
                        <a:t>       </a:t>
                      </a:r>
                      <a:r>
                        <a:rPr lang="en-US" sz="2400" kern="100" dirty="0">
                          <a:effectLst/>
                          <a:latin typeface="Times New Roman"/>
                          <a:ea typeface="宋体"/>
                          <a:cs typeface="Times New Roman"/>
                        </a:rPr>
                        <a:t>                      </a:t>
                      </a:r>
                      <a:r>
                        <a:rPr lang="zh-CN" sz="2400" kern="100" dirty="0">
                          <a:effectLst/>
                          <a:latin typeface="Times New Roman"/>
                          <a:ea typeface="宋体"/>
                          <a:cs typeface="Times New Roman"/>
                        </a:rPr>
                        <a:t>；</a:t>
                      </a:r>
                      <a:endParaRPr lang="zh-CN" sz="1100" kern="100" dirty="0">
                        <a:effectLst/>
                        <a:latin typeface="Calibri"/>
                        <a:ea typeface="宋体"/>
                        <a:cs typeface="Times New Roman"/>
                      </a:endParaRPr>
                    </a:p>
                    <a:p>
                      <a:pPr marL="342900" lvl="0" indent="-342900" algn="just">
                        <a:lnSpc>
                          <a:spcPct val="150000"/>
                        </a:lnSpc>
                        <a:spcAft>
                          <a:spcPts val="0"/>
                        </a:spcAft>
                        <a:buFont typeface="Wingdings"/>
                        <a:buChar char=""/>
                        <a:tabLst>
                          <a:tab pos="457200" algn="l"/>
                        </a:tabLst>
                      </a:pPr>
                      <a:r>
                        <a:rPr lang="zh-CN" sz="2400" kern="100" dirty="0">
                          <a:effectLst/>
                          <a:latin typeface="Times New Roman"/>
                          <a:ea typeface="宋体"/>
                          <a:cs typeface="Times New Roman"/>
                        </a:rPr>
                        <a:t>迭代计算</a:t>
                      </a:r>
                      <a:r>
                        <a:rPr lang="en-US" altLang="zh-CN" sz="2400" kern="100" dirty="0">
                          <a:effectLst/>
                          <a:latin typeface="Times New Roman"/>
                          <a:ea typeface="宋体"/>
                          <a:cs typeface="Times New Roman"/>
                        </a:rPr>
                        <a:t>t=</a:t>
                      </a:r>
                      <a:r>
                        <a:rPr lang="en-US" sz="2400" kern="100" dirty="0">
                          <a:effectLst/>
                          <a:latin typeface="Times New Roman"/>
                          <a:ea typeface="宋体"/>
                          <a:cs typeface="Times New Roman"/>
                        </a:rPr>
                        <a:t>2</a:t>
                      </a:r>
                      <a:r>
                        <a:rPr lang="zh-CN" sz="2400" kern="100" dirty="0">
                          <a:effectLst/>
                          <a:latin typeface="Times New Roman"/>
                          <a:ea typeface="宋体"/>
                          <a:cs typeface="Times New Roman"/>
                        </a:rPr>
                        <a:t>至</a:t>
                      </a:r>
                      <a:r>
                        <a:rPr lang="en-US" sz="2400" kern="100" dirty="0">
                          <a:effectLst/>
                          <a:latin typeface="Times New Roman"/>
                          <a:ea typeface="宋体"/>
                          <a:cs typeface="Times New Roman"/>
                        </a:rPr>
                        <a:t>    </a:t>
                      </a:r>
                      <a:r>
                        <a:rPr lang="zh-CN" sz="2400" kern="100" dirty="0">
                          <a:effectLst/>
                          <a:latin typeface="Times New Roman"/>
                          <a:ea typeface="宋体"/>
                          <a:cs typeface="Times New Roman"/>
                        </a:rPr>
                        <a:t>列每个节点的</a:t>
                      </a:r>
                      <a:r>
                        <a:rPr lang="en-US" sz="2400" kern="100" dirty="0">
                          <a:effectLst/>
                          <a:latin typeface="Times New Roman"/>
                          <a:ea typeface="宋体"/>
                          <a:cs typeface="Times New Roman"/>
                        </a:rPr>
                        <a:t>    </a:t>
                      </a:r>
                      <a:r>
                        <a:rPr lang="zh-CN" sz="2400" kern="100" dirty="0">
                          <a:effectLst/>
                          <a:latin typeface="Times New Roman"/>
                          <a:ea typeface="宋体"/>
                          <a:cs typeface="Times New Roman"/>
                        </a:rPr>
                        <a:t>值：</a:t>
                      </a:r>
                      <a:endParaRPr lang="zh-CN" sz="1100" kern="100" dirty="0">
                        <a:effectLst/>
                        <a:latin typeface="Calibri"/>
                        <a:ea typeface="宋体"/>
                        <a:cs typeface="Times New Roman"/>
                      </a:endParaRPr>
                    </a:p>
                    <a:p>
                      <a:pPr marL="914400" indent="508000" algn="just">
                        <a:lnSpc>
                          <a:spcPct val="250000"/>
                        </a:lnSpc>
                        <a:spcAft>
                          <a:spcPts val="0"/>
                        </a:spcAft>
                      </a:pPr>
                      <a:r>
                        <a:rPr lang="en-US" altLang="zh-CN" sz="2400" kern="100" dirty="0">
                          <a:effectLst/>
                          <a:latin typeface="Times New Roman"/>
                          <a:ea typeface="宋体"/>
                          <a:cs typeface="Times New Roman"/>
                        </a:rPr>
                        <a:t>                                    </a:t>
                      </a:r>
                      <a:r>
                        <a:rPr lang="zh-CN" sz="2400" kern="100" dirty="0">
                          <a:effectLst/>
                          <a:latin typeface="Calibri"/>
                          <a:ea typeface="Times New Roman"/>
                          <a:cs typeface="Times New Roman"/>
                        </a:rPr>
                        <a:t> </a:t>
                      </a:r>
                      <a:endParaRPr lang="zh-CN" sz="1100" kern="100" dirty="0">
                        <a:effectLst/>
                        <a:latin typeface="Calibri"/>
                        <a:ea typeface="宋体"/>
                        <a:cs typeface="Times New Roman"/>
                      </a:endParaRPr>
                    </a:p>
                    <a:p>
                      <a:pPr marL="914400" indent="889000" algn="just">
                        <a:lnSpc>
                          <a:spcPct val="150000"/>
                        </a:lnSpc>
                        <a:spcAft>
                          <a:spcPts val="0"/>
                        </a:spcAft>
                      </a:pPr>
                      <a:endParaRPr lang="zh-CN" sz="1100" kern="100" dirty="0">
                        <a:effectLst/>
                        <a:latin typeface="Calibri"/>
                        <a:ea typeface="宋体"/>
                        <a:cs typeface="Times New Roman"/>
                      </a:endParaRPr>
                    </a:p>
                    <a:p>
                      <a:pPr marL="342900" lvl="0" indent="-342900" algn="just">
                        <a:lnSpc>
                          <a:spcPct val="150000"/>
                        </a:lnSpc>
                        <a:spcAft>
                          <a:spcPts val="0"/>
                        </a:spcAft>
                        <a:buFont typeface="Wingdings"/>
                        <a:buChar char=""/>
                        <a:tabLst>
                          <a:tab pos="457200" algn="l"/>
                        </a:tabLst>
                      </a:pPr>
                      <a:r>
                        <a:rPr lang="zh-CN" sz="2400" kern="100" dirty="0">
                          <a:effectLst/>
                          <a:latin typeface="Times New Roman"/>
                          <a:ea typeface="宋体"/>
                          <a:cs typeface="Times New Roman"/>
                        </a:rPr>
                        <a:t>输出：</a:t>
                      </a:r>
                      <a:r>
                        <a:rPr lang="zh-CN" sz="2400" kern="100" dirty="0">
                          <a:effectLst/>
                          <a:latin typeface="Calibri"/>
                          <a:ea typeface="宋体"/>
                          <a:cs typeface="Times New Roman"/>
                        </a:rPr>
                        <a:t> </a:t>
                      </a:r>
                      <a:r>
                        <a:rPr lang="en-US" sz="2400" kern="100" dirty="0">
                          <a:effectLst/>
                          <a:latin typeface="Calibri"/>
                          <a:ea typeface="宋体"/>
                          <a:cs typeface="Times New Roman"/>
                        </a:rPr>
                        <a:t>           </a:t>
                      </a:r>
                      <a:endParaRPr lang="zh-CN" sz="11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6322" name="Rectangle 2"/>
          <p:cNvSpPr>
            <a:spLocks noGrp="1" noChangeArrowheads="1"/>
          </p:cNvSpPr>
          <p:nvPr>
            <p:ph type="title"/>
          </p:nvPr>
        </p:nvSpPr>
        <p:spPr/>
        <p:txBody>
          <a:bodyPr/>
          <a:lstStyle/>
          <a:p>
            <a:r>
              <a:rPr lang="en-US"/>
              <a:t>HMM</a:t>
            </a:r>
            <a:r>
              <a:rPr lang="zh-CN" altLang="en-US"/>
              <a:t>的前向算法</a:t>
            </a:r>
          </a:p>
        </p:txBody>
      </p:sp>
      <p:sp>
        <p:nvSpPr>
          <p:cNvPr id="3"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4086738402"/>
              </p:ext>
            </p:extLst>
          </p:nvPr>
        </p:nvGraphicFramePr>
        <p:xfrm>
          <a:off x="2267744" y="2024686"/>
          <a:ext cx="504302" cy="324194"/>
        </p:xfrm>
        <a:graphic>
          <a:graphicData uri="http://schemas.openxmlformats.org/presentationml/2006/ole">
            <mc:AlternateContent xmlns:mc="http://schemas.openxmlformats.org/markup-compatibility/2006">
              <mc:Choice xmlns:v="urn:schemas-microsoft-com:vml" Requires="v">
                <p:oleObj spid="_x0000_s440691" name="Equation" r:id="rId3" imgW="266353" imgH="164885" progId="Equation.DSMT4">
                  <p:embed/>
                </p:oleObj>
              </mc:Choice>
              <mc:Fallback>
                <p:oleObj name="Equation" r:id="rId3" imgW="266353" imgH="164885" progId="Equation.DSMT4">
                  <p:embed/>
                  <p:pic>
                    <p:nvPicPr>
                      <p:cNvPr id="0" name="Object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024686"/>
                        <a:ext cx="504302" cy="324194"/>
                      </a:xfrm>
                      <a:prstGeom prst="rect">
                        <a:avLst/>
                      </a:prstGeom>
                      <a:noFill/>
                    </p:spPr>
                  </p:pic>
                </p:oleObj>
              </mc:Fallback>
            </mc:AlternateContent>
          </a:graphicData>
        </a:graphic>
      </p:graphicFrame>
      <p:sp>
        <p:nvSpPr>
          <p:cNvPr id="5"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167581900"/>
              </p:ext>
            </p:extLst>
          </p:nvPr>
        </p:nvGraphicFramePr>
        <p:xfrm>
          <a:off x="4239655" y="2621548"/>
          <a:ext cx="332345" cy="288032"/>
        </p:xfrm>
        <a:graphic>
          <a:graphicData uri="http://schemas.openxmlformats.org/presentationml/2006/ole">
            <mc:AlternateContent xmlns:mc="http://schemas.openxmlformats.org/markup-compatibility/2006">
              <mc:Choice xmlns:v="urn:schemas-microsoft-com:vml" Requires="v">
                <p:oleObj spid="_x0000_s440692" name="Equation" r:id="rId5" imgW="139518" imgH="126835" progId="Equation.DSMT4">
                  <p:embed/>
                </p:oleObj>
              </mc:Choice>
              <mc:Fallback>
                <p:oleObj name="Equation" r:id="rId5" imgW="139518" imgH="126835" progId="Equation.DSMT4">
                  <p:embed/>
                  <p:pic>
                    <p:nvPicPr>
                      <p:cNvPr id="0" name="Object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9655" y="2621548"/>
                        <a:ext cx="332345" cy="288032"/>
                      </a:xfrm>
                      <a:prstGeom prst="rect">
                        <a:avLst/>
                      </a:prstGeom>
                      <a:noFill/>
                    </p:spPr>
                  </p:pic>
                </p:oleObj>
              </mc:Fallback>
            </mc:AlternateContent>
          </a:graphicData>
        </a:graphic>
      </p:graphicFrame>
      <p:sp>
        <p:nvSpPr>
          <p:cNvPr id="7" name="Rectangle 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4140634944"/>
              </p:ext>
            </p:extLst>
          </p:nvPr>
        </p:nvGraphicFramePr>
        <p:xfrm>
          <a:off x="4963297" y="2470795"/>
          <a:ext cx="2272999" cy="526157"/>
        </p:xfrm>
        <a:graphic>
          <a:graphicData uri="http://schemas.openxmlformats.org/presentationml/2006/ole">
            <mc:AlternateContent xmlns:mc="http://schemas.openxmlformats.org/markup-compatibility/2006">
              <mc:Choice xmlns:v="urn:schemas-microsoft-com:vml" Requires="v">
                <p:oleObj spid="_x0000_s440693" name="Equation" r:id="rId7" imgW="1028254" imgH="241195" progId="Equation.DSMT4">
                  <p:embed/>
                </p:oleObj>
              </mc:Choice>
              <mc:Fallback>
                <p:oleObj name="Equation" r:id="rId7" imgW="1028254" imgH="241195" progId="Equation.DSMT4">
                  <p:embed/>
                  <p:pic>
                    <p:nvPicPr>
                      <p:cNvPr id="0" name="Object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3297" y="2470795"/>
                        <a:ext cx="2272999" cy="526157"/>
                      </a:xfrm>
                      <a:prstGeom prst="rect">
                        <a:avLst/>
                      </a:prstGeom>
                      <a:noFill/>
                    </p:spPr>
                  </p:pic>
                </p:oleObj>
              </mc:Fallback>
            </mc:AlternateContent>
          </a:graphicData>
        </a:graphic>
      </p:graphicFrame>
      <p:sp>
        <p:nvSpPr>
          <p:cNvPr id="9" name="Rectangle 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1237820317"/>
              </p:ext>
            </p:extLst>
          </p:nvPr>
        </p:nvGraphicFramePr>
        <p:xfrm>
          <a:off x="3275856" y="3112166"/>
          <a:ext cx="237636" cy="292474"/>
        </p:xfrm>
        <a:graphic>
          <a:graphicData uri="http://schemas.openxmlformats.org/presentationml/2006/ole">
            <mc:AlternateContent xmlns:mc="http://schemas.openxmlformats.org/markup-compatibility/2006">
              <mc:Choice xmlns:v="urn:schemas-microsoft-com:vml" Requires="v">
                <p:oleObj spid="_x0000_s440694" name="Equation" r:id="rId9" imgW="126835" imgH="152202" progId="Equation.DSMT4">
                  <p:embed/>
                </p:oleObj>
              </mc:Choice>
              <mc:Fallback>
                <p:oleObj name="Equation" r:id="rId9" imgW="126835" imgH="152202" progId="Equation.DSMT4">
                  <p:embed/>
                  <p:pic>
                    <p:nvPicPr>
                      <p:cNvPr id="0" name="Object 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3112166"/>
                        <a:ext cx="237636" cy="292474"/>
                      </a:xfrm>
                      <a:prstGeom prst="rect">
                        <a:avLst/>
                      </a:prstGeom>
                      <a:noFill/>
                    </p:spPr>
                  </p:pic>
                </p:oleObj>
              </mc:Fallback>
            </mc:AlternateContent>
          </a:graphicData>
        </a:graphic>
      </p:graphicFrame>
      <p:sp>
        <p:nvSpPr>
          <p:cNvPr id="11" name="Rectangle 9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178838609"/>
              </p:ext>
            </p:extLst>
          </p:nvPr>
        </p:nvGraphicFramePr>
        <p:xfrm>
          <a:off x="5411820" y="3181428"/>
          <a:ext cx="309047" cy="267841"/>
        </p:xfrm>
        <a:graphic>
          <a:graphicData uri="http://schemas.openxmlformats.org/presentationml/2006/ole">
            <mc:AlternateContent xmlns:mc="http://schemas.openxmlformats.org/markup-compatibility/2006">
              <mc:Choice xmlns:v="urn:schemas-microsoft-com:vml" Requires="v">
                <p:oleObj spid="_x0000_s440695" name="Equation" r:id="rId11" imgW="139518" imgH="126835" progId="Equation.DSMT4">
                  <p:embed/>
                </p:oleObj>
              </mc:Choice>
              <mc:Fallback>
                <p:oleObj name="Equation" r:id="rId11" imgW="139518" imgH="126835" progId="Equation.DSMT4">
                  <p:embed/>
                  <p:pic>
                    <p:nvPicPr>
                      <p:cNvPr id="0" name="Object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1820" y="3181428"/>
                        <a:ext cx="309047" cy="267841"/>
                      </a:xfrm>
                      <a:prstGeom prst="rect">
                        <a:avLst/>
                      </a:prstGeom>
                      <a:noFill/>
                    </p:spPr>
                  </p:pic>
                </p:oleObj>
              </mc:Fallback>
            </mc:AlternateContent>
          </a:graphicData>
        </a:graphic>
      </p:graphicFrame>
      <p:sp>
        <p:nvSpPr>
          <p:cNvPr id="13" name="Rectangle 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13"/>
          <p:cNvGraphicFramePr>
            <a:graphicFrameLocks noChangeAspect="1"/>
          </p:cNvGraphicFramePr>
          <p:nvPr>
            <p:extLst>
              <p:ext uri="{D42A27DB-BD31-4B8C-83A1-F6EECF244321}">
                <p14:modId xmlns:p14="http://schemas.microsoft.com/office/powerpoint/2010/main" val="1805832284"/>
              </p:ext>
            </p:extLst>
          </p:nvPr>
        </p:nvGraphicFramePr>
        <p:xfrm>
          <a:off x="1475656" y="3501008"/>
          <a:ext cx="4260577" cy="1152128"/>
        </p:xfrm>
        <a:graphic>
          <a:graphicData uri="http://schemas.openxmlformats.org/presentationml/2006/ole">
            <mc:AlternateContent xmlns:mc="http://schemas.openxmlformats.org/markup-compatibility/2006">
              <mc:Choice xmlns:v="urn:schemas-microsoft-com:vml" Requires="v">
                <p:oleObj spid="_x0000_s440696" name="Equation" r:id="rId13" imgW="1726920" imgH="495000" progId="Equation.DSMT4">
                  <p:embed/>
                </p:oleObj>
              </mc:Choice>
              <mc:Fallback>
                <p:oleObj name="Equation" r:id="rId13" imgW="1726920" imgH="495000" progId="Equation.DSMT4">
                  <p:embed/>
                  <p:pic>
                    <p:nvPicPr>
                      <p:cNvPr id="0" name="Object 92"/>
                      <p:cNvPicPr>
                        <a:picLocks noChangeAspect="1" noChangeArrowheads="1"/>
                      </p:cNvPicPr>
                      <p:nvPr/>
                    </p:nvPicPr>
                    <p:blipFill>
                      <a:blip r:embed="rId14"/>
                      <a:srcRect/>
                      <a:stretch>
                        <a:fillRect/>
                      </a:stretch>
                    </p:blipFill>
                    <p:spPr bwMode="auto">
                      <a:xfrm>
                        <a:off x="1475656" y="3501008"/>
                        <a:ext cx="4260577" cy="1152128"/>
                      </a:xfrm>
                      <a:prstGeom prst="rect">
                        <a:avLst/>
                      </a:prstGeom>
                      <a:noFill/>
                    </p:spPr>
                  </p:pic>
                </p:oleObj>
              </mc:Fallback>
            </mc:AlternateContent>
          </a:graphicData>
        </a:graphic>
      </p:graphicFrame>
      <p:sp>
        <p:nvSpPr>
          <p:cNvPr id="15"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3749021599"/>
              </p:ext>
            </p:extLst>
          </p:nvPr>
        </p:nvGraphicFramePr>
        <p:xfrm>
          <a:off x="6228184" y="3933056"/>
          <a:ext cx="1224136" cy="372980"/>
        </p:xfrm>
        <a:graphic>
          <a:graphicData uri="http://schemas.openxmlformats.org/presentationml/2006/ole">
            <mc:AlternateContent xmlns:mc="http://schemas.openxmlformats.org/markup-compatibility/2006">
              <mc:Choice xmlns:v="urn:schemas-microsoft-com:vml" Requires="v">
                <p:oleObj spid="_x0000_s440697" name="Equation" r:id="rId15" imgW="609336" imgH="177723" progId="Equation.DSMT4">
                  <p:embed/>
                </p:oleObj>
              </mc:Choice>
              <mc:Fallback>
                <p:oleObj name="Equation" r:id="rId15" imgW="609336" imgH="177723" progId="Equation.DSMT4">
                  <p:embed/>
                  <p:pic>
                    <p:nvPicPr>
                      <p:cNvPr id="0" name="Object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28184" y="3933056"/>
                        <a:ext cx="1224136" cy="372980"/>
                      </a:xfrm>
                      <a:prstGeom prst="rect">
                        <a:avLst/>
                      </a:prstGeom>
                      <a:noFill/>
                    </p:spPr>
                  </p:pic>
                </p:oleObj>
              </mc:Fallback>
            </mc:AlternateContent>
          </a:graphicData>
        </a:graphic>
      </p:graphicFrame>
      <p:sp>
        <p:nvSpPr>
          <p:cNvPr id="17"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Object 19"/>
          <p:cNvGraphicFramePr>
            <a:graphicFrameLocks noChangeAspect="1"/>
          </p:cNvGraphicFramePr>
          <p:nvPr>
            <p:extLst>
              <p:ext uri="{D42A27DB-BD31-4B8C-83A1-F6EECF244321}">
                <p14:modId xmlns:p14="http://schemas.microsoft.com/office/powerpoint/2010/main" val="2561685283"/>
              </p:ext>
            </p:extLst>
          </p:nvPr>
        </p:nvGraphicFramePr>
        <p:xfrm>
          <a:off x="2267744" y="4797152"/>
          <a:ext cx="2667824" cy="1014214"/>
        </p:xfrm>
        <a:graphic>
          <a:graphicData uri="http://schemas.openxmlformats.org/presentationml/2006/ole">
            <mc:AlternateContent xmlns:mc="http://schemas.openxmlformats.org/markup-compatibility/2006">
              <mc:Choice xmlns:v="urn:schemas-microsoft-com:vml" Requires="v">
                <p:oleObj spid="_x0000_s440698" name="Equation" r:id="rId17" imgW="1155700" imgH="431800" progId="Equation.DSMT4">
                  <p:embed/>
                </p:oleObj>
              </mc:Choice>
              <mc:Fallback>
                <p:oleObj name="Equation" r:id="rId17" imgW="1155700" imgH="431800" progId="Equation.DSMT4">
                  <p:embed/>
                  <p:pic>
                    <p:nvPicPr>
                      <p:cNvPr id="0" name="Object 9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7744" y="4797152"/>
                        <a:ext cx="2667824" cy="1014214"/>
                      </a:xfrm>
                      <a:prstGeom prst="rect">
                        <a:avLst/>
                      </a:prstGeom>
                      <a:noFill/>
                    </p:spPr>
                  </p:pic>
                </p:oleObj>
              </mc:Fallback>
            </mc:AlternateContent>
          </a:graphicData>
        </a:graphic>
      </p:graphicFrame>
      <p:sp>
        <p:nvSpPr>
          <p:cNvPr id="21" name="Rectangle 100"/>
          <p:cNvSpPr>
            <a:spLocks noChangeArrowheads="1"/>
          </p:cNvSpPr>
          <p:nvPr/>
        </p:nvSpPr>
        <p:spPr bwMode="auto">
          <a:xfrm>
            <a:off x="0" y="438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11"/>
          <p:cNvSpPr>
            <a:spLocks noChangeArrowheads="1"/>
          </p:cNvSpPr>
          <p:nvPr/>
        </p:nvSpPr>
        <p:spPr bwMode="auto">
          <a:xfrm>
            <a:off x="1043608" y="5948511"/>
            <a:ext cx="30241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None/>
            </a:pPr>
            <a:r>
              <a:rPr lang="zh-CN" altLang="en-US" sz="2800" dirty="0">
                <a:latin typeface="微软雅黑" pitchFamily="34" charset="-122"/>
                <a:ea typeface="微软雅黑" pitchFamily="34" charset="-122"/>
              </a:rPr>
              <a:t>计算复杂度：</a:t>
            </a:r>
            <a:endParaRPr lang="en-US" sz="2800" dirty="0">
              <a:latin typeface="微软雅黑" pitchFamily="34" charset="-122"/>
              <a:ea typeface="微软雅黑" pitchFamily="34" charset="-122"/>
            </a:endParaRPr>
          </a:p>
        </p:txBody>
      </p:sp>
      <p:graphicFrame>
        <p:nvGraphicFramePr>
          <p:cNvPr id="32" name="Object 12"/>
          <p:cNvGraphicFramePr>
            <a:graphicFrameLocks noChangeAspect="1"/>
          </p:cNvGraphicFramePr>
          <p:nvPr>
            <p:extLst>
              <p:ext uri="{D42A27DB-BD31-4B8C-83A1-F6EECF244321}">
                <p14:modId xmlns:p14="http://schemas.microsoft.com/office/powerpoint/2010/main" val="1143946626"/>
              </p:ext>
            </p:extLst>
          </p:nvPr>
        </p:nvGraphicFramePr>
        <p:xfrm>
          <a:off x="3227264" y="5949280"/>
          <a:ext cx="1128712" cy="528637"/>
        </p:xfrm>
        <a:graphic>
          <a:graphicData uri="http://schemas.openxmlformats.org/presentationml/2006/ole">
            <mc:AlternateContent xmlns:mc="http://schemas.openxmlformats.org/markup-compatibility/2006">
              <mc:Choice xmlns:v="urn:schemas-microsoft-com:vml" Requires="v">
                <p:oleObj spid="_x0000_s440699" r:id="rId19" imgW="597217" imgH="279717" progId="Equation.DSMT4">
                  <p:embed/>
                </p:oleObj>
              </mc:Choice>
              <mc:Fallback>
                <p:oleObj r:id="rId19" imgW="597217" imgH="279717"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27264" y="5949280"/>
                        <a:ext cx="112871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972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74848" y="116632"/>
            <a:ext cx="8229600" cy="990600"/>
          </a:xfrm>
        </p:spPr>
        <p:txBody>
          <a:bodyPr/>
          <a:lstStyle/>
          <a:p>
            <a:r>
              <a:rPr lang="en-US" dirty="0">
                <a:latin typeface="微软雅黑" pitchFamily="34" charset="-122"/>
                <a:ea typeface="微软雅黑" pitchFamily="34" charset="-122"/>
              </a:rPr>
              <a:t>HMM</a:t>
            </a:r>
            <a:r>
              <a:rPr lang="zh-CN" altLang="en-US" dirty="0">
                <a:latin typeface="微软雅黑" pitchFamily="34" charset="-122"/>
                <a:ea typeface="微软雅黑" pitchFamily="34" charset="-122"/>
              </a:rPr>
              <a:t>的后向算法</a:t>
            </a:r>
          </a:p>
        </p:txBody>
      </p:sp>
      <p:graphicFrame>
        <p:nvGraphicFramePr>
          <p:cNvPr id="59401" name="Object 9"/>
          <p:cNvGraphicFramePr>
            <a:graphicFrameLocks noGrp="1" noChangeAspect="1"/>
          </p:cNvGraphicFramePr>
          <p:nvPr>
            <p:ph idx="1"/>
            <p:extLst>
              <p:ext uri="{D42A27DB-BD31-4B8C-83A1-F6EECF244321}">
                <p14:modId xmlns:p14="http://schemas.microsoft.com/office/powerpoint/2010/main" val="1970763527"/>
              </p:ext>
            </p:extLst>
          </p:nvPr>
        </p:nvGraphicFramePr>
        <p:xfrm>
          <a:off x="1403648" y="3356992"/>
          <a:ext cx="6979706" cy="1138932"/>
        </p:xfrm>
        <a:graphic>
          <a:graphicData uri="http://schemas.openxmlformats.org/presentationml/2006/ole">
            <mc:AlternateContent xmlns:mc="http://schemas.openxmlformats.org/markup-compatibility/2006">
              <mc:Choice xmlns:v="urn:schemas-microsoft-com:vml" Requires="v">
                <p:oleObj spid="_x0000_s442698" r:id="rId3" imgW="2958133" imgH="482708" progId="Equation.DSMT4">
                  <p:embed/>
                </p:oleObj>
              </mc:Choice>
              <mc:Fallback>
                <p:oleObj r:id="rId3" imgW="2958133" imgH="48270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356992"/>
                        <a:ext cx="6979706" cy="1138932"/>
                      </a:xfrm>
                      <a:prstGeom prst="rect">
                        <a:avLst/>
                      </a:prstGeom>
                      <a:noFill/>
                      <a:ln>
                        <a:noFill/>
                      </a:ln>
                      <a:effectLst/>
                    </p:spPr>
                  </p:pic>
                </p:oleObj>
              </mc:Fallback>
            </mc:AlternateContent>
          </a:graphicData>
        </a:graphic>
      </p:graphicFrame>
      <p:sp>
        <p:nvSpPr>
          <p:cNvPr id="59399" name="Rectangle 7"/>
          <p:cNvSpPr>
            <a:spLocks noGrp="1" noChangeArrowheads="1"/>
          </p:cNvSpPr>
          <p:nvPr>
            <p:ph type="body" sz="half" idx="4294967295"/>
          </p:nvPr>
        </p:nvSpPr>
        <p:spPr>
          <a:xfrm>
            <a:off x="-180528" y="2214889"/>
            <a:ext cx="2665413" cy="4638849"/>
          </a:xfrm>
          <a:noFill/>
          <a:ln/>
        </p:spPr>
        <p:txBody>
          <a:bodyPr/>
          <a:lstStyle/>
          <a:p>
            <a:pPr marL="495300" indent="-495300"/>
            <a:r>
              <a:rPr lang="zh-CN" altLang="en-US" sz="2800" dirty="0">
                <a:latin typeface="微软雅黑" pitchFamily="34" charset="-122"/>
                <a:ea typeface="微软雅黑" pitchFamily="34" charset="-122"/>
              </a:rPr>
              <a:t>初始化：</a:t>
            </a:r>
          </a:p>
          <a:p>
            <a:pPr marL="495300" indent="-495300"/>
            <a:r>
              <a:rPr lang="zh-CN" altLang="en-US" sz="2800" dirty="0">
                <a:latin typeface="微软雅黑" pitchFamily="34" charset="-122"/>
                <a:ea typeface="微软雅黑" pitchFamily="34" charset="-122"/>
              </a:rPr>
              <a:t>迭代计算：</a:t>
            </a:r>
          </a:p>
          <a:p>
            <a:pPr marL="495300" indent="-495300"/>
            <a:endParaRPr lang="zh-CN" altLang="en-US" sz="2800" dirty="0">
              <a:latin typeface="微软雅黑" pitchFamily="34" charset="-122"/>
              <a:ea typeface="微软雅黑" pitchFamily="34" charset="-122"/>
            </a:endParaRPr>
          </a:p>
          <a:p>
            <a:pPr marL="495300" indent="-495300"/>
            <a:endParaRPr lang="en-US" sz="2800" dirty="0">
              <a:latin typeface="微软雅黑" pitchFamily="34" charset="-122"/>
              <a:ea typeface="微软雅黑" pitchFamily="34" charset="-122"/>
            </a:endParaRPr>
          </a:p>
          <a:p>
            <a:pPr marL="495300" indent="-495300"/>
            <a:endParaRPr lang="en-US" sz="2800" dirty="0">
              <a:latin typeface="微软雅黑" pitchFamily="34" charset="-122"/>
              <a:ea typeface="微软雅黑" pitchFamily="34" charset="-122"/>
            </a:endParaRPr>
          </a:p>
          <a:p>
            <a:pPr marL="495300" indent="-495300"/>
            <a:r>
              <a:rPr lang="zh-CN" altLang="en-US" sz="2800" dirty="0">
                <a:latin typeface="微软雅黑" pitchFamily="34" charset="-122"/>
                <a:ea typeface="微软雅黑" pitchFamily="34" charset="-122"/>
              </a:rPr>
              <a:t>结束输出：</a:t>
            </a:r>
            <a:endParaRPr lang="en-US" sz="2800" dirty="0">
              <a:latin typeface="微软雅黑" pitchFamily="34" charset="-122"/>
              <a:ea typeface="微软雅黑" pitchFamily="34" charset="-122"/>
            </a:endParaRPr>
          </a:p>
        </p:txBody>
      </p:sp>
      <p:graphicFrame>
        <p:nvGraphicFramePr>
          <p:cNvPr id="59400" name="Object 8"/>
          <p:cNvGraphicFramePr>
            <a:graphicFrameLocks noGrp="1" noChangeAspect="1"/>
          </p:cNvGraphicFramePr>
          <p:nvPr>
            <p:ph sz="quarter" idx="4294967295"/>
            <p:extLst>
              <p:ext uri="{D42A27DB-BD31-4B8C-83A1-F6EECF244321}">
                <p14:modId xmlns:p14="http://schemas.microsoft.com/office/powerpoint/2010/main" val="3534172157"/>
              </p:ext>
            </p:extLst>
          </p:nvPr>
        </p:nvGraphicFramePr>
        <p:xfrm>
          <a:off x="2123728" y="2132856"/>
          <a:ext cx="3048000" cy="609600"/>
        </p:xfrm>
        <a:graphic>
          <a:graphicData uri="http://schemas.openxmlformats.org/presentationml/2006/ole">
            <mc:AlternateContent xmlns:mc="http://schemas.openxmlformats.org/markup-compatibility/2006">
              <mc:Choice xmlns:v="urn:schemas-microsoft-com:vml" Requires="v">
                <p:oleObj spid="_x0000_s442699" r:id="rId5" imgW="1269216" imgH="254097" progId="Equation.DSMT4">
                  <p:embed/>
                </p:oleObj>
              </mc:Choice>
              <mc:Fallback>
                <p:oleObj r:id="rId5" imgW="1269216" imgH="25409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2132856"/>
                        <a:ext cx="3048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5" name="Object 3"/>
          <p:cNvGraphicFramePr>
            <a:graphicFrameLocks noChangeAspect="1"/>
          </p:cNvGraphicFramePr>
          <p:nvPr>
            <p:extLst>
              <p:ext uri="{D42A27DB-BD31-4B8C-83A1-F6EECF244321}">
                <p14:modId xmlns:p14="http://schemas.microsoft.com/office/powerpoint/2010/main" val="2944207859"/>
              </p:ext>
            </p:extLst>
          </p:nvPr>
        </p:nvGraphicFramePr>
        <p:xfrm>
          <a:off x="395288" y="946150"/>
          <a:ext cx="935037" cy="644525"/>
        </p:xfrm>
        <a:graphic>
          <a:graphicData uri="http://schemas.openxmlformats.org/presentationml/2006/ole">
            <mc:AlternateContent xmlns:mc="http://schemas.openxmlformats.org/markup-compatibility/2006">
              <mc:Choice xmlns:v="urn:schemas-microsoft-com:vml" Requires="v">
                <p:oleObj spid="_x0000_s442700" r:id="rId7" imgW="368298" imgH="254097" progId="Equation.DSMT4">
                  <p:embed/>
                </p:oleObj>
              </mc:Choice>
              <mc:Fallback>
                <p:oleObj r:id="rId7" imgW="368298" imgH="25409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946150"/>
                        <a:ext cx="9350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4"/>
          <p:cNvSpPr>
            <a:spLocks noChangeArrowheads="1"/>
          </p:cNvSpPr>
          <p:nvPr/>
        </p:nvSpPr>
        <p:spPr bwMode="auto">
          <a:xfrm>
            <a:off x="1258888" y="981075"/>
            <a:ext cx="69135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95300" indent="-495300">
              <a:spcBef>
                <a:spcPct val="20000"/>
              </a:spcBef>
              <a:buFont typeface="Wingdings" pitchFamily="2" charset="2"/>
              <a:buNone/>
            </a:pPr>
            <a:r>
              <a:rPr lang="zh-CN" altLang="en-US" sz="2800" dirty="0">
                <a:latin typeface="微软雅黑" pitchFamily="34" charset="-122"/>
                <a:ea typeface="微软雅黑" pitchFamily="34" charset="-122"/>
              </a:rPr>
              <a:t>：</a:t>
            </a:r>
            <a:r>
              <a:rPr lang="en-US" sz="2800" dirty="0">
                <a:latin typeface="微软雅黑" pitchFamily="34" charset="-122"/>
                <a:ea typeface="微软雅黑" pitchFamily="34" charset="-122"/>
              </a:rPr>
              <a:t>t </a:t>
            </a:r>
            <a:r>
              <a:rPr lang="zh-CN" altLang="en-US" sz="2800" dirty="0">
                <a:latin typeface="微软雅黑" pitchFamily="34" charset="-122"/>
                <a:ea typeface="微软雅黑" pitchFamily="34" charset="-122"/>
              </a:rPr>
              <a:t>时刻，位于隐状态      产生</a:t>
            </a:r>
            <a:r>
              <a:rPr lang="en-US" sz="3000" dirty="0">
                <a:latin typeface="微软雅黑" pitchFamily="34" charset="-122"/>
                <a:ea typeface="微软雅黑" pitchFamily="34" charset="-122"/>
              </a:rPr>
              <a:t>V</a:t>
            </a:r>
            <a:r>
              <a:rPr lang="en-US" sz="3000" baseline="30000" dirty="0">
                <a:latin typeface="微软雅黑" pitchFamily="34" charset="-122"/>
                <a:ea typeface="微软雅黑" pitchFamily="34" charset="-122"/>
              </a:rPr>
              <a:t>T</a:t>
            </a:r>
            <a:r>
              <a:rPr lang="zh-CN" altLang="en-US" sz="3000" dirty="0">
                <a:latin typeface="微软雅黑" pitchFamily="34" charset="-122"/>
                <a:ea typeface="微软雅黑" pitchFamily="34" charset="-122"/>
              </a:rPr>
              <a:t>的</a:t>
            </a:r>
            <a:r>
              <a:rPr lang="en-US" sz="2800" dirty="0">
                <a:latin typeface="微软雅黑" pitchFamily="34" charset="-122"/>
                <a:ea typeface="微软雅黑" pitchFamily="34" charset="-122"/>
              </a:rPr>
              <a:t>t</a:t>
            </a:r>
            <a:r>
              <a:rPr lang="zh-CN" altLang="en-US" sz="2800" dirty="0">
                <a:latin typeface="微软雅黑" pitchFamily="34" charset="-122"/>
                <a:ea typeface="微软雅黑" pitchFamily="34" charset="-122"/>
              </a:rPr>
              <a:t>时刻值后的</a:t>
            </a:r>
            <a:r>
              <a:rPr lang="en-US" sz="2800" dirty="0">
                <a:latin typeface="微软雅黑" pitchFamily="34" charset="-122"/>
                <a:ea typeface="微软雅黑" pitchFamily="34" charset="-122"/>
              </a:rPr>
              <a:t>T-t</a:t>
            </a:r>
            <a:r>
              <a:rPr lang="zh-CN" altLang="en-US" sz="2800" dirty="0">
                <a:latin typeface="微软雅黑" pitchFamily="34" charset="-122"/>
                <a:ea typeface="微软雅黑" pitchFamily="34" charset="-122"/>
              </a:rPr>
              <a:t>个可见符号的概率</a:t>
            </a:r>
          </a:p>
        </p:txBody>
      </p:sp>
      <p:graphicFrame>
        <p:nvGraphicFramePr>
          <p:cNvPr id="59397" name="Object 5"/>
          <p:cNvGraphicFramePr>
            <a:graphicFrameLocks noChangeAspect="1"/>
          </p:cNvGraphicFramePr>
          <p:nvPr>
            <p:extLst>
              <p:ext uri="{D42A27DB-BD31-4B8C-83A1-F6EECF244321}">
                <p14:modId xmlns:p14="http://schemas.microsoft.com/office/powerpoint/2010/main" val="2646432774"/>
              </p:ext>
            </p:extLst>
          </p:nvPr>
        </p:nvGraphicFramePr>
        <p:xfrm>
          <a:off x="4787900" y="927100"/>
          <a:ext cx="419100" cy="579438"/>
        </p:xfrm>
        <a:graphic>
          <a:graphicData uri="http://schemas.openxmlformats.org/presentationml/2006/ole">
            <mc:AlternateContent xmlns:mc="http://schemas.openxmlformats.org/markup-compatibility/2006">
              <mc:Choice xmlns:v="urn:schemas-microsoft-com:vml" Requires="v">
                <p:oleObj spid="_x0000_s442701" r:id="rId9" imgW="165202" imgH="228620" progId="Equation.DSMT4">
                  <p:embed/>
                </p:oleObj>
              </mc:Choice>
              <mc:Fallback>
                <p:oleObj r:id="rId9" imgW="165202" imgH="2286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927100"/>
                        <a:ext cx="41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2" name="Object 10"/>
          <p:cNvGraphicFramePr>
            <a:graphicFrameLocks noChangeAspect="1"/>
          </p:cNvGraphicFramePr>
          <p:nvPr>
            <p:extLst>
              <p:ext uri="{D42A27DB-BD31-4B8C-83A1-F6EECF244321}">
                <p14:modId xmlns:p14="http://schemas.microsoft.com/office/powerpoint/2010/main" val="2457533351"/>
              </p:ext>
            </p:extLst>
          </p:nvPr>
        </p:nvGraphicFramePr>
        <p:xfrm>
          <a:off x="2267744" y="5157192"/>
          <a:ext cx="3040914" cy="1023491"/>
        </p:xfrm>
        <a:graphic>
          <a:graphicData uri="http://schemas.openxmlformats.org/presentationml/2006/ole">
            <mc:AlternateContent xmlns:mc="http://schemas.openxmlformats.org/markup-compatibility/2006">
              <mc:Choice xmlns:v="urn:schemas-microsoft-com:vml" Requires="v">
                <p:oleObj spid="_x0000_s442702" r:id="rId11" imgW="1282461" imgH="431930" progId="Equation.DSMT4">
                  <p:embed/>
                </p:oleObj>
              </mc:Choice>
              <mc:Fallback>
                <p:oleObj r:id="rId11" imgW="1282461" imgH="43193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744" y="5157192"/>
                        <a:ext cx="3040914" cy="1023491"/>
                      </a:xfrm>
                      <a:prstGeom prst="rect">
                        <a:avLst/>
                      </a:prstGeom>
                      <a:noFill/>
                      <a:ln>
                        <a:noFill/>
                      </a:ln>
                      <a:effectLst/>
                    </p:spPr>
                  </p:pic>
                </p:oleObj>
              </mc:Fallback>
            </mc:AlternateContent>
          </a:graphicData>
        </a:graphic>
      </p:graphicFrame>
      <p:sp>
        <p:nvSpPr>
          <p:cNvPr id="59403" name="Rectangle 11"/>
          <p:cNvSpPr>
            <a:spLocks noChangeArrowheads="1"/>
          </p:cNvSpPr>
          <p:nvPr/>
        </p:nvSpPr>
        <p:spPr bwMode="auto">
          <a:xfrm>
            <a:off x="1690688" y="6257925"/>
            <a:ext cx="30241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None/>
            </a:pPr>
            <a:r>
              <a:rPr lang="zh-CN" altLang="en-US" sz="2800" dirty="0">
                <a:latin typeface="微软雅黑" pitchFamily="34" charset="-122"/>
                <a:ea typeface="微软雅黑" pitchFamily="34" charset="-122"/>
              </a:rPr>
              <a:t>计算复杂度：</a:t>
            </a:r>
            <a:endParaRPr lang="en-US" sz="2800" dirty="0">
              <a:latin typeface="微软雅黑" pitchFamily="34" charset="-122"/>
              <a:ea typeface="微软雅黑" pitchFamily="34" charset="-122"/>
            </a:endParaRPr>
          </a:p>
        </p:txBody>
      </p:sp>
      <p:graphicFrame>
        <p:nvGraphicFramePr>
          <p:cNvPr id="59404" name="Object 12"/>
          <p:cNvGraphicFramePr>
            <a:graphicFrameLocks noChangeAspect="1"/>
          </p:cNvGraphicFramePr>
          <p:nvPr>
            <p:extLst>
              <p:ext uri="{D42A27DB-BD31-4B8C-83A1-F6EECF244321}">
                <p14:modId xmlns:p14="http://schemas.microsoft.com/office/powerpoint/2010/main" val="617734850"/>
              </p:ext>
            </p:extLst>
          </p:nvPr>
        </p:nvGraphicFramePr>
        <p:xfrm>
          <a:off x="3779838" y="6329363"/>
          <a:ext cx="1128712" cy="528637"/>
        </p:xfrm>
        <a:graphic>
          <a:graphicData uri="http://schemas.openxmlformats.org/presentationml/2006/ole">
            <mc:AlternateContent xmlns:mc="http://schemas.openxmlformats.org/markup-compatibility/2006">
              <mc:Choice xmlns:v="urn:schemas-microsoft-com:vml" Requires="v">
                <p:oleObj spid="_x0000_s442703" r:id="rId13" imgW="597217" imgH="279717" progId="Equation.DSMT4">
                  <p:embed/>
                </p:oleObj>
              </mc:Choice>
              <mc:Fallback>
                <p:oleObj r:id="rId13" imgW="597217" imgH="2797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838" y="6329363"/>
                        <a:ext cx="112871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2924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9">
                                            <p:txEl>
                                              <p:pRg st="0" end="0"/>
                                            </p:txEl>
                                          </p:spTgt>
                                        </p:tgtEl>
                                        <p:attrNameLst>
                                          <p:attrName>style.visibility</p:attrName>
                                        </p:attrNameLst>
                                      </p:cBhvr>
                                      <p:to>
                                        <p:strVal val="visible"/>
                                      </p:to>
                                    </p:set>
                                    <p:animEffect transition="in" filter="blinds(horizontal)">
                                      <p:cBhvr>
                                        <p:cTn id="7" dur="500"/>
                                        <p:tgtEl>
                                          <p:spTgt spid="593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9">
                                            <p:txEl>
                                              <p:pRg st="1" end="1"/>
                                            </p:txEl>
                                          </p:spTgt>
                                        </p:tgtEl>
                                        <p:attrNameLst>
                                          <p:attrName>style.visibility</p:attrName>
                                        </p:attrNameLst>
                                      </p:cBhvr>
                                      <p:to>
                                        <p:strVal val="visible"/>
                                      </p:to>
                                    </p:set>
                                    <p:animEffect transition="in" filter="blinds(horizontal)">
                                      <p:cBhvr>
                                        <p:cTn id="10" dur="500"/>
                                        <p:tgtEl>
                                          <p:spTgt spid="593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9">
                                            <p:txEl>
                                              <p:pRg st="5" end="5"/>
                                            </p:txEl>
                                          </p:spTgt>
                                        </p:tgtEl>
                                        <p:attrNameLst>
                                          <p:attrName>style.visibility</p:attrName>
                                        </p:attrNameLst>
                                      </p:cBhvr>
                                      <p:to>
                                        <p:strVal val="visible"/>
                                      </p:to>
                                    </p:set>
                                    <p:animEffect transition="in" filter="blinds(horizontal)">
                                      <p:cBhvr>
                                        <p:cTn id="13" dur="500"/>
                                        <p:tgtEl>
                                          <p:spTgt spid="5939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400"/>
                                        </p:tgtEl>
                                        <p:attrNameLst>
                                          <p:attrName>style.visibility</p:attrName>
                                        </p:attrNameLst>
                                      </p:cBhvr>
                                      <p:to>
                                        <p:strVal val="visible"/>
                                      </p:to>
                                    </p:set>
                                    <p:animEffect transition="in" filter="blinds(horizontal)">
                                      <p:cBhvr>
                                        <p:cTn id="16" dur="500"/>
                                        <p:tgtEl>
                                          <p:spTgt spid="59400"/>
                                        </p:tgtEl>
                                      </p:cBhvr>
                                    </p:animEffect>
                                  </p:childTnLst>
                                </p:cTn>
                              </p:par>
                              <p:par>
                                <p:cTn id="17" presetID="3" presetClass="entr" presetSubtype="10" fill="hold" nodeType="withEffect">
                                  <p:stCondLst>
                                    <p:cond delay="0"/>
                                  </p:stCondLst>
                                  <p:childTnLst>
                                    <p:set>
                                      <p:cBhvr>
                                        <p:cTn id="18" dur="1" fill="hold">
                                          <p:stCondLst>
                                            <p:cond delay="0"/>
                                          </p:stCondLst>
                                        </p:cTn>
                                        <p:tgtEl>
                                          <p:spTgt spid="59401"/>
                                        </p:tgtEl>
                                        <p:attrNameLst>
                                          <p:attrName>style.visibility</p:attrName>
                                        </p:attrNameLst>
                                      </p:cBhvr>
                                      <p:to>
                                        <p:strVal val="visible"/>
                                      </p:to>
                                    </p:set>
                                    <p:animEffect transition="in" filter="blinds(horizontal)">
                                      <p:cBhvr>
                                        <p:cTn id="19" dur="500"/>
                                        <p:tgtEl>
                                          <p:spTgt spid="59401"/>
                                        </p:tgtEl>
                                      </p:cBhvr>
                                    </p:animEffect>
                                  </p:childTnLst>
                                </p:cTn>
                              </p:par>
                              <p:par>
                                <p:cTn id="20" presetID="3" presetClass="entr" presetSubtype="10" fill="hold" nodeType="withEffect">
                                  <p:stCondLst>
                                    <p:cond delay="0"/>
                                  </p:stCondLst>
                                  <p:childTnLst>
                                    <p:set>
                                      <p:cBhvr>
                                        <p:cTn id="21" dur="1" fill="hold">
                                          <p:stCondLst>
                                            <p:cond delay="0"/>
                                          </p:stCondLst>
                                        </p:cTn>
                                        <p:tgtEl>
                                          <p:spTgt spid="59402"/>
                                        </p:tgtEl>
                                        <p:attrNameLst>
                                          <p:attrName>style.visibility</p:attrName>
                                        </p:attrNameLst>
                                      </p:cBhvr>
                                      <p:to>
                                        <p:strVal val="visible"/>
                                      </p:to>
                                    </p:set>
                                    <p:animEffect transition="in" filter="blinds(horizontal)">
                                      <p:cBhvr>
                                        <p:cTn id="22" dur="500"/>
                                        <p:tgtEl>
                                          <p:spTgt spid="594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403"/>
                                        </p:tgtEl>
                                        <p:attrNameLst>
                                          <p:attrName>style.visibility</p:attrName>
                                        </p:attrNameLst>
                                      </p:cBhvr>
                                      <p:to>
                                        <p:strVal val="visible"/>
                                      </p:to>
                                    </p:set>
                                    <p:animEffect transition="in" filter="blinds(horizontal)">
                                      <p:cBhvr>
                                        <p:cTn id="25" dur="500"/>
                                        <p:tgtEl>
                                          <p:spTgt spid="59403"/>
                                        </p:tgtEl>
                                      </p:cBhvr>
                                    </p:animEffect>
                                  </p:childTnLst>
                                </p:cTn>
                              </p:par>
                              <p:par>
                                <p:cTn id="26" presetID="3" presetClass="entr" presetSubtype="10" fill="hold" nodeType="withEffect">
                                  <p:stCondLst>
                                    <p:cond delay="0"/>
                                  </p:stCondLst>
                                  <p:childTnLst>
                                    <p:set>
                                      <p:cBhvr>
                                        <p:cTn id="27" dur="1" fill="hold">
                                          <p:stCondLst>
                                            <p:cond delay="0"/>
                                          </p:stCondLst>
                                        </p:cTn>
                                        <p:tgtEl>
                                          <p:spTgt spid="59404"/>
                                        </p:tgtEl>
                                        <p:attrNameLst>
                                          <p:attrName>style.visibility</p:attrName>
                                        </p:attrNameLst>
                                      </p:cBhvr>
                                      <p:to>
                                        <p:strVal val="visible"/>
                                      </p:to>
                                    </p:set>
                                    <p:animEffect transition="in" filter="blinds(horizontal)">
                                      <p:cBhvr>
                                        <p:cTn id="28" dur="500"/>
                                        <p:tgtEl>
                                          <p:spTgt spid="59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build="p" autoUpdateAnimBg="0"/>
      <p:bldP spid="5940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9512" y="188640"/>
            <a:ext cx="8229600" cy="990600"/>
          </a:xfrm>
        </p:spPr>
        <p:txBody>
          <a:bodyPr/>
          <a:lstStyle/>
          <a:p>
            <a:r>
              <a:rPr lang="zh-CN" altLang="en-US" dirty="0"/>
              <a:t>前向算法与后向算法的结合</a:t>
            </a:r>
          </a:p>
        </p:txBody>
      </p:sp>
      <p:sp>
        <p:nvSpPr>
          <p:cNvPr id="10" name="Rectangle 3"/>
          <p:cNvSpPr>
            <a:spLocks noChangeArrowheads="1"/>
          </p:cNvSpPr>
          <p:nvPr/>
        </p:nvSpPr>
        <p:spPr bwMode="auto">
          <a:xfrm>
            <a:off x="467544" y="1269256"/>
            <a:ext cx="77041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95300" indent="-495300">
              <a:spcBef>
                <a:spcPct val="20000"/>
              </a:spcBef>
              <a:buFont typeface="Wingdings" pitchFamily="2" charset="2"/>
              <a:buNone/>
            </a:pPr>
            <a:r>
              <a:rPr lang="zh-CN" altLang="en-US" sz="2000" dirty="0">
                <a:latin typeface="微软雅黑" pitchFamily="34" charset="-122"/>
                <a:ea typeface="微软雅黑" pitchFamily="34" charset="-122"/>
              </a:rPr>
              <a:t>将</a:t>
            </a:r>
            <a:r>
              <a:rPr lang="en-US" sz="2400" dirty="0">
                <a:latin typeface="微软雅黑" pitchFamily="34" charset="-122"/>
                <a:ea typeface="微软雅黑" pitchFamily="34" charset="-122"/>
              </a:rPr>
              <a:t>V</a:t>
            </a:r>
            <a:r>
              <a:rPr lang="en-US" sz="2400" baseline="300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的在</a:t>
            </a:r>
            <a:r>
              <a:rPr lang="en-US"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时刻分为</a:t>
            </a:r>
            <a:r>
              <a:rPr lang="en-US" sz="2400" dirty="0">
                <a:latin typeface="微软雅黑" pitchFamily="34" charset="-122"/>
                <a:ea typeface="微软雅黑" pitchFamily="34" charset="-122"/>
              </a:rPr>
              <a:t>V1</a:t>
            </a:r>
            <a:r>
              <a:rPr lang="zh-CN" altLang="en-US" sz="2400" dirty="0">
                <a:latin typeface="微软雅黑" pitchFamily="34" charset="-122"/>
                <a:ea typeface="微软雅黑" pitchFamily="34" charset="-122"/>
              </a:rPr>
              <a:t>，</a:t>
            </a:r>
            <a:r>
              <a:rPr lang="en-US" sz="2400" dirty="0">
                <a:latin typeface="微软雅黑" pitchFamily="34" charset="-122"/>
                <a:ea typeface="微软雅黑" pitchFamily="34" charset="-122"/>
              </a:rPr>
              <a:t>V2</a:t>
            </a:r>
            <a:r>
              <a:rPr lang="zh-CN" altLang="en-US" sz="2400" dirty="0">
                <a:latin typeface="微软雅黑" pitchFamily="34" charset="-122"/>
                <a:ea typeface="微软雅黑" pitchFamily="34" charset="-122"/>
              </a:rPr>
              <a:t>两个序列，有：</a:t>
            </a:r>
            <a:endParaRPr lang="zh-CN" altLang="en-US" sz="2000" dirty="0">
              <a:latin typeface="微软雅黑" pitchFamily="34" charset="-122"/>
              <a:ea typeface="微软雅黑" pitchFamily="34" charset="-122"/>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3395882197"/>
              </p:ext>
            </p:extLst>
          </p:nvPr>
        </p:nvGraphicFramePr>
        <p:xfrm>
          <a:off x="539552" y="1870380"/>
          <a:ext cx="4248472" cy="1054564"/>
        </p:xfrm>
        <a:graphic>
          <a:graphicData uri="http://schemas.openxmlformats.org/presentationml/2006/ole">
            <mc:AlternateContent xmlns:mc="http://schemas.openxmlformats.org/markup-compatibility/2006">
              <mc:Choice xmlns:v="urn:schemas-microsoft-com:vml" Requires="v">
                <p:oleObj spid="_x0000_s443639" r:id="rId3" imgW="1739462" imgH="431930" progId="Equation.DSMT4">
                  <p:embed/>
                </p:oleObj>
              </mc:Choice>
              <mc:Fallback>
                <p:oleObj r:id="rId3" imgW="1739462"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870380"/>
                        <a:ext cx="4248472" cy="1054564"/>
                      </a:xfrm>
                      <a:prstGeom prst="rect">
                        <a:avLst/>
                      </a:prstGeom>
                      <a:noFill/>
                      <a:ln>
                        <a:noFill/>
                      </a:ln>
                      <a:effec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038562558"/>
              </p:ext>
            </p:extLst>
          </p:nvPr>
        </p:nvGraphicFramePr>
        <p:xfrm>
          <a:off x="483369" y="3141663"/>
          <a:ext cx="3584575" cy="782637"/>
        </p:xfrm>
        <a:graphic>
          <a:graphicData uri="http://schemas.openxmlformats.org/presentationml/2006/ole">
            <mc:AlternateContent xmlns:mc="http://schemas.openxmlformats.org/markup-compatibility/2006">
              <mc:Choice xmlns:v="urn:schemas-microsoft-com:vml" Requires="v">
                <p:oleObj spid="_x0000_s443640" r:id="rId5" imgW="1396105" imgH="304853" progId="Equation.DSMT4">
                  <p:embed/>
                </p:oleObj>
              </mc:Choice>
              <mc:Fallback>
                <p:oleObj r:id="rId5" imgW="1396105" imgH="30485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369" y="3141663"/>
                        <a:ext cx="35845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3551004490"/>
              </p:ext>
            </p:extLst>
          </p:nvPr>
        </p:nvGraphicFramePr>
        <p:xfrm>
          <a:off x="4139953" y="2984452"/>
          <a:ext cx="4248398" cy="1146992"/>
        </p:xfrm>
        <a:graphic>
          <a:graphicData uri="http://schemas.openxmlformats.org/presentationml/2006/ole">
            <mc:AlternateContent xmlns:mc="http://schemas.openxmlformats.org/markup-compatibility/2006">
              <mc:Choice xmlns:v="urn:schemas-microsoft-com:vml" Requires="v">
                <p:oleObj spid="_x0000_s443641" r:id="rId7" imgW="1599823" imgH="431930" progId="Equation.DSMT4">
                  <p:embed/>
                </p:oleObj>
              </mc:Choice>
              <mc:Fallback>
                <p:oleObj r:id="rId7" imgW="1599823" imgH="43193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3" y="2984452"/>
                        <a:ext cx="4248398" cy="1146992"/>
                      </a:xfrm>
                      <a:prstGeom prst="rect">
                        <a:avLst/>
                      </a:prstGeom>
                      <a:noFill/>
                      <a:ln>
                        <a:noFill/>
                      </a:ln>
                      <a:effec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1240948433"/>
              </p:ext>
            </p:extLst>
          </p:nvPr>
        </p:nvGraphicFramePr>
        <p:xfrm>
          <a:off x="1979712" y="4221088"/>
          <a:ext cx="6951662" cy="1206500"/>
        </p:xfrm>
        <a:graphic>
          <a:graphicData uri="http://schemas.openxmlformats.org/presentationml/2006/ole">
            <mc:AlternateContent xmlns:mc="http://schemas.openxmlformats.org/markup-compatibility/2006">
              <mc:Choice xmlns:v="urn:schemas-microsoft-com:vml" Requires="v">
                <p:oleObj spid="_x0000_s443642" r:id="rId9" imgW="2488437" imgH="431930" progId="Equation.DSMT4">
                  <p:embed/>
                </p:oleObj>
              </mc:Choice>
              <mc:Fallback>
                <p:oleObj r:id="rId9" imgW="2488437" imgH="43193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4221088"/>
                        <a:ext cx="6951662"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188578526"/>
              </p:ext>
            </p:extLst>
          </p:nvPr>
        </p:nvGraphicFramePr>
        <p:xfrm>
          <a:off x="2051720" y="5589240"/>
          <a:ext cx="2879725" cy="1063625"/>
        </p:xfrm>
        <a:graphic>
          <a:graphicData uri="http://schemas.openxmlformats.org/presentationml/2006/ole">
            <mc:AlternateContent xmlns:mc="http://schemas.openxmlformats.org/markup-compatibility/2006">
              <mc:Choice xmlns:v="urn:schemas-microsoft-com:vml" Requires="v">
                <p:oleObj spid="_x0000_s443643" r:id="rId11" imgW="1168210" imgH="431930" progId="Equation.DSMT4">
                  <p:embed/>
                </p:oleObj>
              </mc:Choice>
              <mc:Fallback>
                <p:oleObj r:id="rId11" imgW="1168210" imgH="43193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720" y="5589240"/>
                        <a:ext cx="28797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6587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HMM</a:t>
            </a:r>
            <a:r>
              <a:rPr lang="zh-CN" altLang="en-US" dirty="0"/>
              <a:t>的三个核心问题</a:t>
            </a:r>
          </a:p>
        </p:txBody>
      </p:sp>
      <p:sp>
        <p:nvSpPr>
          <p:cNvPr id="52227" name="Rectangle 3"/>
          <p:cNvSpPr>
            <a:spLocks noGrp="1" noChangeArrowheads="1"/>
          </p:cNvSpPr>
          <p:nvPr>
            <p:ph type="body" idx="1"/>
          </p:nvPr>
        </p:nvSpPr>
        <p:spPr>
          <a:xfrm>
            <a:off x="395288" y="1556792"/>
            <a:ext cx="8569325" cy="4548188"/>
          </a:xfrm>
        </p:spPr>
        <p:txBody>
          <a:bodyPr>
            <a:normAutofit lnSpcReduction="10000"/>
          </a:bodyPr>
          <a:lstStyle/>
          <a:p>
            <a:pPr>
              <a:lnSpc>
                <a:spcPct val="150000"/>
              </a:lnSpc>
            </a:pPr>
            <a:r>
              <a:rPr lang="zh-CN" altLang="en-US" sz="2400" dirty="0">
                <a:solidFill>
                  <a:srgbClr val="C00000"/>
                </a:solidFill>
              </a:rPr>
              <a:t>估值问题：</a:t>
            </a:r>
            <a:r>
              <a:rPr lang="zh-CN" altLang="en-US" sz="2400" dirty="0"/>
              <a:t>已有一个</a:t>
            </a:r>
            <a:r>
              <a:rPr lang="en-US" sz="2400" dirty="0"/>
              <a:t>HMM</a:t>
            </a:r>
            <a:r>
              <a:rPr lang="zh-CN" altLang="en-US" sz="2400" dirty="0"/>
              <a:t>模型，其参数已知，计算这个模型输出特定的观察序列</a:t>
            </a:r>
            <a:r>
              <a:rPr lang="en-US" sz="2400" dirty="0"/>
              <a:t>V</a:t>
            </a:r>
            <a:r>
              <a:rPr lang="en-US" sz="2400" baseline="30000" dirty="0"/>
              <a:t>T</a:t>
            </a:r>
            <a:r>
              <a:rPr lang="zh-CN" altLang="en-US" sz="2400" dirty="0"/>
              <a:t>的概率；</a:t>
            </a:r>
          </a:p>
          <a:p>
            <a:pPr>
              <a:lnSpc>
                <a:spcPct val="150000"/>
              </a:lnSpc>
            </a:pPr>
            <a:endParaRPr lang="zh-CN" altLang="en-US" sz="2400" dirty="0"/>
          </a:p>
          <a:p>
            <a:pPr>
              <a:lnSpc>
                <a:spcPct val="150000"/>
              </a:lnSpc>
            </a:pPr>
            <a:r>
              <a:rPr lang="zh-CN" altLang="en-US" sz="2400" dirty="0">
                <a:solidFill>
                  <a:srgbClr val="C00000"/>
                </a:solidFill>
              </a:rPr>
              <a:t>解码问题：已有一个</a:t>
            </a:r>
            <a:r>
              <a:rPr lang="en-US" sz="2400" dirty="0">
                <a:solidFill>
                  <a:srgbClr val="C00000"/>
                </a:solidFill>
              </a:rPr>
              <a:t>HMM</a:t>
            </a:r>
            <a:r>
              <a:rPr lang="zh-CN" altLang="en-US" sz="2400" dirty="0">
                <a:solidFill>
                  <a:srgbClr val="C00000"/>
                </a:solidFill>
              </a:rPr>
              <a:t>模型，其参数已知，计算最有可能输出特定的观察序列</a:t>
            </a:r>
            <a:r>
              <a:rPr lang="en-US" sz="2400" dirty="0">
                <a:solidFill>
                  <a:srgbClr val="C00000"/>
                </a:solidFill>
              </a:rPr>
              <a:t>V</a:t>
            </a:r>
            <a:r>
              <a:rPr lang="en-US" sz="2400" baseline="30000" dirty="0">
                <a:solidFill>
                  <a:srgbClr val="C00000"/>
                </a:solidFill>
              </a:rPr>
              <a:t>T</a:t>
            </a:r>
            <a:r>
              <a:rPr lang="zh-CN" altLang="en-US" sz="2400" dirty="0">
                <a:solidFill>
                  <a:srgbClr val="C00000"/>
                </a:solidFill>
              </a:rPr>
              <a:t>的隐状态转移序列</a:t>
            </a:r>
            <a:r>
              <a:rPr lang="en-US" sz="2400" dirty="0">
                <a:solidFill>
                  <a:srgbClr val="C00000"/>
                </a:solidFill>
              </a:rPr>
              <a:t>W</a:t>
            </a:r>
            <a:r>
              <a:rPr lang="en-US" sz="2400" baseline="30000" dirty="0">
                <a:solidFill>
                  <a:srgbClr val="C00000"/>
                </a:solidFill>
              </a:rPr>
              <a:t>T</a:t>
            </a:r>
            <a:r>
              <a:rPr lang="zh-CN" altLang="en-US" sz="2400" dirty="0">
                <a:solidFill>
                  <a:srgbClr val="C00000"/>
                </a:solidFill>
              </a:rPr>
              <a:t>；</a:t>
            </a:r>
          </a:p>
          <a:p>
            <a:pPr>
              <a:lnSpc>
                <a:spcPct val="150000"/>
              </a:lnSpc>
            </a:pPr>
            <a:endParaRPr lang="en-US" sz="2400" dirty="0"/>
          </a:p>
          <a:p>
            <a:pPr>
              <a:lnSpc>
                <a:spcPct val="150000"/>
              </a:lnSpc>
            </a:pPr>
            <a:r>
              <a:rPr lang="zh-CN" altLang="en-US" sz="2400" dirty="0">
                <a:solidFill>
                  <a:srgbClr val="C00000"/>
                </a:solidFill>
              </a:rPr>
              <a:t>学习问题：</a:t>
            </a:r>
            <a:r>
              <a:rPr lang="zh-CN" altLang="en-US" sz="2400" dirty="0"/>
              <a:t>已知一个</a:t>
            </a:r>
            <a:r>
              <a:rPr lang="en-US" sz="2400" dirty="0"/>
              <a:t>HMM</a:t>
            </a:r>
            <a:r>
              <a:rPr lang="zh-CN" altLang="en-US" sz="2400" dirty="0"/>
              <a:t>模型的结构，其参数未知，根据一组训练序列对参数进行训练；</a:t>
            </a:r>
          </a:p>
        </p:txBody>
      </p:sp>
      <p:sp>
        <p:nvSpPr>
          <p:cNvPr id="52228"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822727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解码问题</a:t>
            </a:r>
            <a:endParaRPr lang="en-US"/>
          </a:p>
        </p:txBody>
      </p:sp>
      <p:sp>
        <p:nvSpPr>
          <p:cNvPr id="62467" name="Rectangle 3"/>
          <p:cNvSpPr>
            <a:spLocks noGrp="1" noChangeArrowheads="1"/>
          </p:cNvSpPr>
          <p:nvPr>
            <p:ph type="body" idx="1"/>
          </p:nvPr>
        </p:nvSpPr>
        <p:spPr>
          <a:xfrm>
            <a:off x="457200" y="1600200"/>
            <a:ext cx="8507413" cy="4525963"/>
          </a:xfrm>
        </p:spPr>
        <p:txBody>
          <a:bodyPr/>
          <a:lstStyle/>
          <a:p>
            <a:r>
              <a:rPr lang="zh-CN" altLang="en-US" dirty="0"/>
              <a:t>解码问题的计算同估值问题的计算类似，最直观的思路是遍历所有的可能状态转移序列，取出最大值，计算复杂度为：</a:t>
            </a:r>
            <a:r>
              <a:rPr lang="en-US" dirty="0"/>
              <a:t>O(M</a:t>
            </a:r>
            <a:r>
              <a:rPr lang="en-US" baseline="30000" dirty="0"/>
              <a:t>T</a:t>
            </a:r>
            <a:r>
              <a:rPr lang="en-US" dirty="0"/>
              <a:t>T)</a:t>
            </a:r>
            <a:r>
              <a:rPr lang="zh-CN" altLang="en-US" dirty="0"/>
              <a:t>。</a:t>
            </a:r>
          </a:p>
          <a:p>
            <a:endParaRPr lang="zh-CN" altLang="en-US" dirty="0"/>
          </a:p>
          <a:p>
            <a:r>
              <a:rPr lang="zh-CN" altLang="en-US" dirty="0"/>
              <a:t>同样存在着优化算法：</a:t>
            </a:r>
            <a:r>
              <a:rPr lang="en-US" dirty="0"/>
              <a:t>Viterbi</a:t>
            </a:r>
            <a:r>
              <a:rPr lang="zh-CN" altLang="en-US" dirty="0"/>
              <a:t>算法。</a:t>
            </a:r>
          </a:p>
        </p:txBody>
      </p:sp>
    </p:spTree>
    <p:extLst>
      <p:ext uri="{BB962C8B-B14F-4D97-AF65-F5344CB8AC3E}">
        <p14:creationId xmlns:p14="http://schemas.microsoft.com/office/powerpoint/2010/main" val="1241774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Viterbi</a:t>
            </a:r>
            <a:r>
              <a:rPr lang="zh-CN" altLang="en-US" dirty="0"/>
              <a:t>算法图示</a:t>
            </a:r>
          </a:p>
        </p:txBody>
      </p:sp>
      <p:graphicFrame>
        <p:nvGraphicFramePr>
          <p:cNvPr id="65539" name="Object 3"/>
          <p:cNvGraphicFramePr>
            <a:graphicFrameLocks noGrp="1" noChangeAspect="1"/>
          </p:cNvGraphicFramePr>
          <p:nvPr>
            <p:ph idx="1"/>
            <p:extLst>
              <p:ext uri="{D42A27DB-BD31-4B8C-83A1-F6EECF244321}">
                <p14:modId xmlns:p14="http://schemas.microsoft.com/office/powerpoint/2010/main" val="1012075906"/>
              </p:ext>
            </p:extLst>
          </p:nvPr>
        </p:nvGraphicFramePr>
        <p:xfrm>
          <a:off x="827584" y="1489794"/>
          <a:ext cx="7185025" cy="5000625"/>
        </p:xfrm>
        <a:graphic>
          <a:graphicData uri="http://schemas.openxmlformats.org/presentationml/2006/ole">
            <mc:AlternateContent xmlns:mc="http://schemas.openxmlformats.org/markup-compatibility/2006">
              <mc:Choice xmlns:v="urn:schemas-microsoft-com:vml" Requires="v">
                <p:oleObj spid="_x0000_s446516" r:id="rId4" imgW="5086921" imgH="3540785" progId="">
                  <p:embed/>
                </p:oleObj>
              </mc:Choice>
              <mc:Fallback>
                <p:oleObj r:id="rId4" imgW="5086921" imgH="3540785"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489794"/>
                        <a:ext cx="7185025" cy="50006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B443874-342A-4167-956E-A260B471E32D}"/>
                  </a:ext>
                </a:extLst>
              </p:cNvPr>
              <p:cNvSpPr txBox="1"/>
              <p:nvPr/>
            </p:nvSpPr>
            <p:spPr>
              <a:xfrm>
                <a:off x="6156176" y="1489794"/>
                <a:ext cx="9358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dirty="0"/>
              </a:p>
            </p:txBody>
          </p:sp>
        </mc:Choice>
        <mc:Fallback>
          <p:sp>
            <p:nvSpPr>
              <p:cNvPr id="2" name="文本框 1">
                <a:extLst>
                  <a:ext uri="{FF2B5EF4-FFF2-40B4-BE49-F238E27FC236}">
                    <a16:creationId xmlns:a16="http://schemas.microsoft.com/office/drawing/2014/main" id="{6B443874-342A-4167-956E-A260B471E32D}"/>
                  </a:ext>
                </a:extLst>
              </p:cNvPr>
              <p:cNvSpPr txBox="1">
                <a:spLocks noRot="1" noChangeAspect="1" noMove="1" noResize="1" noEditPoints="1" noAdjustHandles="1" noChangeArrowheads="1" noChangeShapeType="1" noTextEdit="1"/>
              </p:cNvSpPr>
              <p:nvPr/>
            </p:nvSpPr>
            <p:spPr>
              <a:xfrm>
                <a:off x="6156176" y="1489794"/>
                <a:ext cx="935834" cy="276999"/>
              </a:xfrm>
              <a:prstGeom prst="rect">
                <a:avLst/>
              </a:prstGeom>
              <a:blipFill>
                <a:blip r:embed="rId6"/>
                <a:stretch>
                  <a:fillRect l="-5229" r="-8497" b="-347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1586E15-A6D4-4774-8221-F78A6ABBDCA8}"/>
                  </a:ext>
                </a:extLst>
              </p:cNvPr>
              <p:cNvSpPr txBox="1"/>
              <p:nvPr/>
            </p:nvSpPr>
            <p:spPr>
              <a:xfrm>
                <a:off x="7452320" y="1491987"/>
                <a:ext cx="5318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31586E15-A6D4-4774-8221-F78A6ABBDCA8}"/>
                  </a:ext>
                </a:extLst>
              </p:cNvPr>
              <p:cNvSpPr txBox="1">
                <a:spLocks noRot="1" noChangeAspect="1" noMove="1" noResize="1" noEditPoints="1" noAdjustHandles="1" noChangeArrowheads="1" noChangeShapeType="1" noTextEdit="1"/>
              </p:cNvSpPr>
              <p:nvPr/>
            </p:nvSpPr>
            <p:spPr>
              <a:xfrm>
                <a:off x="7452320" y="1491987"/>
                <a:ext cx="531876" cy="276999"/>
              </a:xfrm>
              <a:prstGeom prst="rect">
                <a:avLst/>
              </a:prstGeom>
              <a:blipFill>
                <a:blip r:embed="rId7"/>
                <a:stretch>
                  <a:fillRect l="-9091" t="-2222" r="-13636" b="-37778"/>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B64A85B7-9A76-45DE-8472-06B36FC53CBB}"/>
              </a:ext>
            </a:extLst>
          </p:cNvPr>
          <p:cNvCxnSpPr/>
          <p:nvPr/>
        </p:nvCxnSpPr>
        <p:spPr>
          <a:xfrm>
            <a:off x="6948264" y="2132856"/>
            <a:ext cx="720080" cy="3816424"/>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4B73732C-7BB7-47D1-8945-9062ABBA1A9E}"/>
              </a:ext>
            </a:extLst>
          </p:cNvPr>
          <p:cNvCxnSpPr/>
          <p:nvPr/>
        </p:nvCxnSpPr>
        <p:spPr>
          <a:xfrm>
            <a:off x="6948264" y="3284984"/>
            <a:ext cx="648072" cy="2664296"/>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33BA6A1-22F5-4969-8523-CFB8F5D67CAE}"/>
              </a:ext>
            </a:extLst>
          </p:cNvPr>
          <p:cNvCxnSpPr/>
          <p:nvPr/>
        </p:nvCxnSpPr>
        <p:spPr>
          <a:xfrm>
            <a:off x="6948264" y="6165304"/>
            <a:ext cx="504056" cy="0"/>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26BF310-8B81-4E9B-AD66-4F80A49BAF43}"/>
              </a:ext>
            </a:extLst>
          </p:cNvPr>
          <p:cNvCxnSpPr/>
          <p:nvPr/>
        </p:nvCxnSpPr>
        <p:spPr>
          <a:xfrm>
            <a:off x="6948264" y="4149080"/>
            <a:ext cx="504056" cy="20162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9F6D9208-9876-4880-93C7-272BACD5A7AC}"/>
              </a:ext>
            </a:extLst>
          </p:cNvPr>
          <p:cNvSpPr/>
          <p:nvPr/>
        </p:nvSpPr>
        <p:spPr>
          <a:xfrm>
            <a:off x="4581386" y="705618"/>
            <a:ext cx="2510624" cy="369332"/>
          </a:xfrm>
          <a:prstGeom prst="rect">
            <a:avLst/>
          </a:prstGeom>
        </p:spPr>
        <p:txBody>
          <a:bodyPr wrap="none">
            <a:spAutoFit/>
          </a:bodyPr>
          <a:lstStyle/>
          <a:p>
            <a:r>
              <a:rPr lang="zh-CN" altLang="en-US" dirty="0"/>
              <a:t>有向无环图，动态规划</a:t>
            </a:r>
          </a:p>
        </p:txBody>
      </p:sp>
    </p:spTree>
    <p:extLst>
      <p:ext uri="{BB962C8B-B14F-4D97-AF65-F5344CB8AC3E}">
        <p14:creationId xmlns:p14="http://schemas.microsoft.com/office/powerpoint/2010/main" val="1701734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Viterbi</a:t>
            </a:r>
            <a:r>
              <a:rPr lang="zh-CN" altLang="en-US" dirty="0"/>
              <a:t>算法</a:t>
            </a:r>
          </a:p>
        </p:txBody>
      </p:sp>
      <p:graphicFrame>
        <p:nvGraphicFramePr>
          <p:cNvPr id="18" name="Object 3"/>
          <p:cNvGraphicFramePr>
            <a:graphicFrameLocks noChangeAspect="1"/>
          </p:cNvGraphicFramePr>
          <p:nvPr>
            <p:extLst>
              <p:ext uri="{D42A27DB-BD31-4B8C-83A1-F6EECF244321}">
                <p14:modId xmlns:p14="http://schemas.microsoft.com/office/powerpoint/2010/main" val="509729346"/>
              </p:ext>
            </p:extLst>
          </p:nvPr>
        </p:nvGraphicFramePr>
        <p:xfrm>
          <a:off x="571500" y="1224137"/>
          <a:ext cx="869950" cy="644525"/>
        </p:xfrm>
        <a:graphic>
          <a:graphicData uri="http://schemas.openxmlformats.org/presentationml/2006/ole">
            <mc:AlternateContent xmlns:mc="http://schemas.openxmlformats.org/markup-compatibility/2006">
              <mc:Choice xmlns:v="urn:schemas-microsoft-com:vml" Requires="v">
                <p:oleObj spid="_x0000_s444798" r:id="rId3" imgW="342920" imgH="254097" progId="Equation.DSMT4">
                  <p:embed/>
                </p:oleObj>
              </mc:Choice>
              <mc:Fallback>
                <p:oleObj r:id="rId3" imgW="342920" imgH="2540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224137"/>
                        <a:ext cx="8699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4"/>
          <p:cNvSpPr>
            <a:spLocks noChangeArrowheads="1"/>
          </p:cNvSpPr>
          <p:nvPr/>
        </p:nvSpPr>
        <p:spPr bwMode="auto">
          <a:xfrm>
            <a:off x="1403350" y="1259062"/>
            <a:ext cx="69135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95300" indent="-495300">
              <a:spcBef>
                <a:spcPct val="20000"/>
              </a:spcBef>
              <a:buFont typeface="Wingdings" pitchFamily="2" charset="2"/>
              <a:buNone/>
            </a:pPr>
            <a:r>
              <a:rPr lang="zh-CN" altLang="en-US" sz="2400" dirty="0">
                <a:latin typeface="微软雅黑" pitchFamily="34" charset="-122"/>
                <a:ea typeface="微软雅黑" pitchFamily="34" charset="-122"/>
              </a:rPr>
              <a:t>：</a:t>
            </a:r>
            <a:r>
              <a:rPr lang="en-US"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时刻，位于隐状态      产生</a:t>
            </a:r>
            <a:r>
              <a:rPr lang="en-US" sz="2800" dirty="0">
                <a:latin typeface="微软雅黑" pitchFamily="34" charset="-122"/>
                <a:ea typeface="微软雅黑" pitchFamily="34" charset="-122"/>
              </a:rPr>
              <a:t>V</a:t>
            </a:r>
            <a:r>
              <a:rPr lang="en-US" sz="2800" baseline="30000" dirty="0">
                <a:latin typeface="微软雅黑" pitchFamily="34" charset="-122"/>
                <a:ea typeface="微软雅黑" pitchFamily="34" charset="-122"/>
              </a:rPr>
              <a:t>T</a:t>
            </a:r>
            <a:r>
              <a:rPr lang="zh-CN" altLang="en-US" sz="2800" dirty="0">
                <a:latin typeface="微软雅黑" pitchFamily="34" charset="-122"/>
                <a:ea typeface="微软雅黑" pitchFamily="34" charset="-122"/>
              </a:rPr>
              <a:t>的</a:t>
            </a:r>
            <a:r>
              <a:rPr lang="zh-CN" altLang="en-US" sz="2400" dirty="0">
                <a:latin typeface="微软雅黑" pitchFamily="34" charset="-122"/>
                <a:ea typeface="微软雅黑" pitchFamily="34" charset="-122"/>
              </a:rPr>
              <a:t>前</a:t>
            </a:r>
            <a:r>
              <a:rPr lang="en-US"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个可见符号的最大概率</a:t>
            </a:r>
          </a:p>
        </p:txBody>
      </p:sp>
      <p:graphicFrame>
        <p:nvGraphicFramePr>
          <p:cNvPr id="20" name="Object 5"/>
          <p:cNvGraphicFramePr>
            <a:graphicFrameLocks noChangeAspect="1"/>
          </p:cNvGraphicFramePr>
          <p:nvPr>
            <p:extLst>
              <p:ext uri="{D42A27DB-BD31-4B8C-83A1-F6EECF244321}">
                <p14:modId xmlns:p14="http://schemas.microsoft.com/office/powerpoint/2010/main" val="897681594"/>
              </p:ext>
            </p:extLst>
          </p:nvPr>
        </p:nvGraphicFramePr>
        <p:xfrm>
          <a:off x="4512940" y="1218903"/>
          <a:ext cx="419100" cy="579437"/>
        </p:xfrm>
        <a:graphic>
          <a:graphicData uri="http://schemas.openxmlformats.org/presentationml/2006/ole">
            <mc:AlternateContent xmlns:mc="http://schemas.openxmlformats.org/markup-compatibility/2006">
              <mc:Choice xmlns:v="urn:schemas-microsoft-com:vml" Requires="v">
                <p:oleObj spid="_x0000_s444799" r:id="rId5" imgW="165202" imgH="228620" progId="Equation.DSMT4">
                  <p:embed/>
                </p:oleObj>
              </mc:Choice>
              <mc:Fallback>
                <p:oleObj r:id="rId5" imgW="165202" imgH="2286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940" y="1218903"/>
                        <a:ext cx="41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6"/>
          <p:cNvSpPr txBox="1">
            <a:spLocks noChangeArrowheads="1"/>
          </p:cNvSpPr>
          <p:nvPr/>
        </p:nvSpPr>
        <p:spPr>
          <a:xfrm>
            <a:off x="395536" y="4459883"/>
            <a:ext cx="8496300" cy="10795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Wingdings" pitchFamily="2" charset="2"/>
              <a:buNone/>
            </a:pPr>
            <a:r>
              <a:rPr lang="zh-CN" altLang="en-US">
                <a:latin typeface="微软雅黑" pitchFamily="34" charset="-122"/>
              </a:rPr>
              <a:t>建立一个矩阵</a:t>
            </a:r>
            <a:r>
              <a:rPr lang="el-GR" altLang="en-US">
                <a:latin typeface="Times New Roman" pitchFamily="18" charset="0"/>
                <a:cs typeface="Times New Roman" pitchFamily="18" charset="0"/>
              </a:rPr>
              <a:t>Φ</a:t>
            </a:r>
            <a:r>
              <a:rPr lang="zh-CN" altLang="en-US">
                <a:latin typeface="微软雅黑" pitchFamily="34" charset="-122"/>
              </a:rPr>
              <a:t>，其元素        保存（第</a:t>
            </a:r>
            <a:r>
              <a:rPr lang="en-US">
                <a:latin typeface="微软雅黑" pitchFamily="34" charset="-122"/>
              </a:rPr>
              <a:t>t</a:t>
            </a:r>
            <a:r>
              <a:rPr lang="zh-CN" altLang="en-US">
                <a:latin typeface="微软雅黑" pitchFamily="34" charset="-122"/>
              </a:rPr>
              <a:t>步为第</a:t>
            </a:r>
            <a:r>
              <a:rPr lang="en-US">
                <a:latin typeface="微软雅黑" pitchFamily="34" charset="-122"/>
              </a:rPr>
              <a:t>i</a:t>
            </a:r>
            <a:r>
              <a:rPr lang="zh-CN" altLang="en-US">
                <a:latin typeface="微软雅黑" pitchFamily="34" charset="-122"/>
              </a:rPr>
              <a:t>个状态时）在第</a:t>
            </a:r>
            <a:r>
              <a:rPr lang="en-US">
                <a:latin typeface="微软雅黑" pitchFamily="34" charset="-122"/>
              </a:rPr>
              <a:t>t-1</a:t>
            </a:r>
            <a:r>
              <a:rPr lang="zh-CN" altLang="en-US">
                <a:latin typeface="微软雅黑" pitchFamily="34" charset="-122"/>
              </a:rPr>
              <a:t>步的最优状态。</a:t>
            </a:r>
            <a:endParaRPr lang="el-GR" altLang="en-US" dirty="0">
              <a:latin typeface="微软雅黑" pitchFamily="34" charset="-122"/>
            </a:endParaRPr>
          </a:p>
        </p:txBody>
      </p:sp>
      <p:graphicFrame>
        <p:nvGraphicFramePr>
          <p:cNvPr id="22" name="Object 7"/>
          <p:cNvGraphicFramePr>
            <a:graphicFrameLocks noGrp="1" noChangeAspect="1"/>
          </p:cNvGraphicFramePr>
          <p:nvPr>
            <p:ph sz="quarter" idx="4294967295"/>
            <p:extLst>
              <p:ext uri="{D42A27DB-BD31-4B8C-83A1-F6EECF244321}">
                <p14:modId xmlns:p14="http://schemas.microsoft.com/office/powerpoint/2010/main" val="2975359620"/>
              </p:ext>
            </p:extLst>
          </p:nvPr>
        </p:nvGraphicFramePr>
        <p:xfrm>
          <a:off x="4428926" y="4437112"/>
          <a:ext cx="719138" cy="514350"/>
        </p:xfrm>
        <a:graphic>
          <a:graphicData uri="http://schemas.openxmlformats.org/presentationml/2006/ole">
            <mc:AlternateContent xmlns:mc="http://schemas.openxmlformats.org/markup-compatibility/2006">
              <mc:Choice xmlns:v="urn:schemas-microsoft-com:vml" Requires="v">
                <p:oleObj spid="_x0000_s444800" name="Equation" r:id="rId7" imgW="355320" imgH="253800" progId="Equation.DSMT4">
                  <p:embed/>
                </p:oleObj>
              </mc:Choice>
              <mc:Fallback>
                <p:oleObj name="Equation" r:id="rId7" imgW="355320" imgH="253800" progId="Equation.DSMT4">
                  <p:embed/>
                  <p:pic>
                    <p:nvPicPr>
                      <p:cNvPr id="0" name=""/>
                      <p:cNvPicPr>
                        <a:picLocks noChangeAspect="1" noChangeArrowheads="1"/>
                      </p:cNvPicPr>
                      <p:nvPr/>
                    </p:nvPicPr>
                    <p:blipFill>
                      <a:blip r:embed="rId8"/>
                      <a:srcRect/>
                      <a:stretch>
                        <a:fillRect/>
                      </a:stretch>
                    </p:blipFill>
                    <p:spPr bwMode="auto">
                      <a:xfrm>
                        <a:off x="4428926" y="4437112"/>
                        <a:ext cx="7191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8"/>
          <p:cNvGraphicFramePr>
            <a:graphicFrameLocks noGrp="1" noChangeAspect="1"/>
          </p:cNvGraphicFramePr>
          <p:nvPr>
            <p:ph sz="quarter" idx="4294967295"/>
            <p:extLst>
              <p:ext uri="{D42A27DB-BD31-4B8C-83A1-F6EECF244321}">
                <p14:modId xmlns:p14="http://schemas.microsoft.com/office/powerpoint/2010/main" val="1219259488"/>
              </p:ext>
            </p:extLst>
          </p:nvPr>
        </p:nvGraphicFramePr>
        <p:xfrm>
          <a:off x="611560" y="2587055"/>
          <a:ext cx="2416175" cy="549275"/>
        </p:xfrm>
        <a:graphic>
          <a:graphicData uri="http://schemas.openxmlformats.org/presentationml/2006/ole">
            <mc:AlternateContent xmlns:mc="http://schemas.openxmlformats.org/markup-compatibility/2006">
              <mc:Choice xmlns:v="urn:schemas-microsoft-com:vml" Requires="v">
                <p:oleObj spid="_x0000_s444801" name="Equation" r:id="rId9" imgW="1117440" imgH="253800" progId="Equation.DSMT4">
                  <p:embed/>
                </p:oleObj>
              </mc:Choice>
              <mc:Fallback>
                <p:oleObj name="Equation" r:id="rId9" imgW="1117440" imgH="253800" progId="Equation.DSMT4">
                  <p:embed/>
                  <p:pic>
                    <p:nvPicPr>
                      <p:cNvPr id="0" name=""/>
                      <p:cNvPicPr>
                        <a:picLocks noChangeAspect="1" noChangeArrowheads="1"/>
                      </p:cNvPicPr>
                      <p:nvPr/>
                    </p:nvPicPr>
                    <p:blipFill>
                      <a:blip r:embed="rId10"/>
                      <a:srcRect/>
                      <a:stretch>
                        <a:fillRect/>
                      </a:stretch>
                    </p:blipFill>
                    <p:spPr bwMode="auto">
                      <a:xfrm>
                        <a:off x="611560" y="2587055"/>
                        <a:ext cx="2416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4071799451"/>
              </p:ext>
            </p:extLst>
          </p:nvPr>
        </p:nvGraphicFramePr>
        <p:xfrm>
          <a:off x="650875" y="5826844"/>
          <a:ext cx="1504950" cy="652463"/>
        </p:xfrm>
        <a:graphic>
          <a:graphicData uri="http://schemas.openxmlformats.org/presentationml/2006/ole">
            <mc:AlternateContent xmlns:mc="http://schemas.openxmlformats.org/markup-compatibility/2006">
              <mc:Choice xmlns:v="urn:schemas-microsoft-com:vml" Requires="v">
                <p:oleObj spid="_x0000_s444802" name="Equation" r:id="rId11" imgW="583920" imgH="253800" progId="Equation.DSMT4">
                  <p:embed/>
                </p:oleObj>
              </mc:Choice>
              <mc:Fallback>
                <p:oleObj name="Equation" r:id="rId11" imgW="583920" imgH="253800" progId="Equation.DSMT4">
                  <p:embed/>
                  <p:pic>
                    <p:nvPicPr>
                      <p:cNvPr id="0" name=""/>
                      <p:cNvPicPr>
                        <a:picLocks noChangeAspect="1" noChangeArrowheads="1"/>
                      </p:cNvPicPr>
                      <p:nvPr/>
                    </p:nvPicPr>
                    <p:blipFill>
                      <a:blip r:embed="rId12"/>
                      <a:srcRect/>
                      <a:stretch>
                        <a:fillRect/>
                      </a:stretch>
                    </p:blipFill>
                    <p:spPr bwMode="auto">
                      <a:xfrm>
                        <a:off x="650875" y="5826844"/>
                        <a:ext cx="15049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0"/>
          <p:cNvGraphicFramePr>
            <a:graphicFrameLocks noChangeAspect="1"/>
          </p:cNvGraphicFramePr>
          <p:nvPr>
            <p:extLst>
              <p:ext uri="{D42A27DB-BD31-4B8C-83A1-F6EECF244321}">
                <p14:modId xmlns:p14="http://schemas.microsoft.com/office/powerpoint/2010/main" val="913932630"/>
              </p:ext>
            </p:extLst>
          </p:nvPr>
        </p:nvGraphicFramePr>
        <p:xfrm>
          <a:off x="603622" y="3402881"/>
          <a:ext cx="4740275" cy="768350"/>
        </p:xfrm>
        <a:graphic>
          <a:graphicData uri="http://schemas.openxmlformats.org/presentationml/2006/ole">
            <mc:AlternateContent xmlns:mc="http://schemas.openxmlformats.org/markup-compatibility/2006">
              <mc:Choice xmlns:v="urn:schemas-microsoft-com:vml" Requires="v">
                <p:oleObj spid="_x0000_s444803" name="Equation" r:id="rId13" imgW="1955520" imgH="317160" progId="Equation.DSMT4">
                  <p:embed/>
                </p:oleObj>
              </mc:Choice>
              <mc:Fallback>
                <p:oleObj name="Equation" r:id="rId13" imgW="1955520" imgH="317160" progId="Equation.DSMT4">
                  <p:embed/>
                  <p:pic>
                    <p:nvPicPr>
                      <p:cNvPr id="0" name=""/>
                      <p:cNvPicPr>
                        <a:picLocks noChangeAspect="1" noChangeArrowheads="1"/>
                      </p:cNvPicPr>
                      <p:nvPr/>
                    </p:nvPicPr>
                    <p:blipFill>
                      <a:blip r:embed="rId14"/>
                      <a:srcRect/>
                      <a:stretch>
                        <a:fillRect/>
                      </a:stretch>
                    </p:blipFill>
                    <p:spPr bwMode="auto">
                      <a:xfrm>
                        <a:off x="603622" y="3402881"/>
                        <a:ext cx="47402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1"/>
          <p:cNvGraphicFramePr>
            <a:graphicFrameLocks noChangeAspect="1"/>
          </p:cNvGraphicFramePr>
          <p:nvPr>
            <p:extLst>
              <p:ext uri="{D42A27DB-BD31-4B8C-83A1-F6EECF244321}">
                <p14:modId xmlns:p14="http://schemas.microsoft.com/office/powerpoint/2010/main" val="2303439329"/>
              </p:ext>
            </p:extLst>
          </p:nvPr>
        </p:nvGraphicFramePr>
        <p:xfrm>
          <a:off x="2800350" y="5755407"/>
          <a:ext cx="4478338" cy="769937"/>
        </p:xfrm>
        <a:graphic>
          <a:graphicData uri="http://schemas.openxmlformats.org/presentationml/2006/ole">
            <mc:AlternateContent xmlns:mc="http://schemas.openxmlformats.org/markup-compatibility/2006">
              <mc:Choice xmlns:v="urn:schemas-microsoft-com:vml" Requires="v">
                <p:oleObj spid="_x0000_s444804" name="Equation" r:id="rId15" imgW="1841400" imgH="317160" progId="Equation.DSMT4">
                  <p:embed/>
                </p:oleObj>
              </mc:Choice>
              <mc:Fallback>
                <p:oleObj name="Equation" r:id="rId15" imgW="1841400" imgH="317160" progId="Equation.DSMT4">
                  <p:embed/>
                  <p:pic>
                    <p:nvPicPr>
                      <p:cNvPr id="0" name=""/>
                      <p:cNvPicPr>
                        <a:picLocks noChangeAspect="1" noChangeArrowheads="1"/>
                      </p:cNvPicPr>
                      <p:nvPr/>
                    </p:nvPicPr>
                    <p:blipFill>
                      <a:blip r:embed="rId16"/>
                      <a:srcRect/>
                      <a:stretch>
                        <a:fillRect/>
                      </a:stretch>
                    </p:blipFill>
                    <p:spPr bwMode="auto">
                      <a:xfrm>
                        <a:off x="2800350" y="5755407"/>
                        <a:ext cx="4478338"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042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par>
                                <p:cTn id="18" presetID="3" presetClass="entr" presetSubtype="1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par>
                                <p:cTn id="21" presetID="3" presetClass="entr" presetSubtype="1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blinds(horizontal)">
                                      <p:cBhvr>
                                        <p:cTn id="2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非参数估计</a:t>
            </a:r>
            <a:r>
              <a:rPr lang="zh-CN" altLang="zh-CN" dirty="0"/>
              <a:t>基本思想</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 y="2132856"/>
            <a:ext cx="7993063"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Oval 4"/>
          <p:cNvSpPr>
            <a:spLocks noChangeArrowheads="1"/>
          </p:cNvSpPr>
          <p:nvPr/>
        </p:nvSpPr>
        <p:spPr bwMode="auto">
          <a:xfrm>
            <a:off x="2195736" y="3686707"/>
            <a:ext cx="609600" cy="6096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101" name="Group 5"/>
          <p:cNvGrpSpPr>
            <a:grpSpLocks/>
          </p:cNvGrpSpPr>
          <p:nvPr/>
        </p:nvGrpSpPr>
        <p:grpSpPr bwMode="auto">
          <a:xfrm>
            <a:off x="2468786" y="3970870"/>
            <a:ext cx="76200" cy="76200"/>
            <a:chOff x="0" y="0"/>
            <a:chExt cx="96" cy="96"/>
          </a:xfrm>
        </p:grpSpPr>
        <p:sp>
          <p:nvSpPr>
            <p:cNvPr id="4102" name="Line 6"/>
            <p:cNvSpPr>
              <a:spLocks noChangeShapeType="1"/>
            </p:cNvSpPr>
            <p:nvPr/>
          </p:nvSpPr>
          <p:spPr bwMode="auto">
            <a:xfrm flipV="1">
              <a:off x="0" y="0"/>
              <a:ext cx="96"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 name="Line 7"/>
            <p:cNvSpPr>
              <a:spLocks noChangeShapeType="1"/>
            </p:cNvSpPr>
            <p:nvPr/>
          </p:nvSpPr>
          <p:spPr bwMode="auto">
            <a:xfrm>
              <a:off x="0" y="0"/>
              <a:ext cx="96"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 name="矩形 4"/>
          <p:cNvSpPr/>
          <p:nvPr/>
        </p:nvSpPr>
        <p:spPr>
          <a:xfrm>
            <a:off x="251520" y="1315891"/>
            <a:ext cx="5078313" cy="646331"/>
          </a:xfrm>
          <a:prstGeom prst="rect">
            <a:avLst/>
          </a:prstGeom>
        </p:spPr>
        <p:txBody>
          <a:bodyPr wrap="none">
            <a:spAutoFit/>
          </a:bodyPr>
          <a:lstStyle/>
          <a:p>
            <a:pPr marL="274320" lvl="1">
              <a:lnSpc>
                <a:spcPct val="150000"/>
              </a:lnSpc>
              <a:spcBef>
                <a:spcPct val="20000"/>
              </a:spcBef>
              <a:buClr>
                <a:srgbClr val="002060"/>
              </a:buClr>
              <a:buSzPct val="80000"/>
            </a:pPr>
            <a:r>
              <a:rPr lang="zh-CN" altLang="en-US" sz="2400" dirty="0">
                <a:solidFill>
                  <a:srgbClr val="C00000"/>
                </a:solidFill>
                <a:ea typeface="微软雅黑" pitchFamily="34" charset="-122"/>
              </a:rPr>
              <a:t>根据训练样本，直接估计概率密度</a:t>
            </a:r>
          </a:p>
        </p:txBody>
      </p:sp>
      <p:sp>
        <p:nvSpPr>
          <p:cNvPr id="6" name="矩形 5"/>
          <p:cNvSpPr/>
          <p:nvPr/>
        </p:nvSpPr>
        <p:spPr>
          <a:xfrm>
            <a:off x="5364088" y="1976573"/>
            <a:ext cx="3528392" cy="2308324"/>
          </a:xfrm>
          <a:prstGeom prst="rect">
            <a:avLst/>
          </a:prstGeom>
          <a:solidFill>
            <a:schemeClr val="bg1"/>
          </a:solidFill>
        </p:spPr>
        <p:txBody>
          <a:bodyPr wrap="square">
            <a:spAutoFit/>
          </a:bodyPr>
          <a:lstStyle/>
          <a:p>
            <a:r>
              <a:rPr lang="zh-CN" altLang="zh-CN" sz="2400" dirty="0">
                <a:latin typeface="黑体" panose="02010609060101010101" pitchFamily="49" charset="-122"/>
                <a:ea typeface="黑体" panose="02010609060101010101" pitchFamily="49" charset="-122"/>
              </a:rPr>
              <a:t>当n固定时，V的大小对估计的效果影响很大</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过大则平滑过多，不够精确；</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过小则可能导致在此区域内无样本点，k=0。</a:t>
            </a:r>
          </a:p>
        </p:txBody>
      </p:sp>
      <p:sp>
        <p:nvSpPr>
          <p:cNvPr id="7" name="矩形 6"/>
          <p:cNvSpPr/>
          <p:nvPr/>
        </p:nvSpPr>
        <p:spPr>
          <a:xfrm>
            <a:off x="5452500" y="4629663"/>
            <a:ext cx="3351567" cy="1200329"/>
          </a:xfrm>
          <a:prstGeom prst="rect">
            <a:avLst/>
          </a:prstGeom>
          <a:ln>
            <a:solidFill>
              <a:srgbClr val="FF0000"/>
            </a:solidFill>
          </a:ln>
        </p:spPr>
        <p:txBody>
          <a:bodyPr wrap="square">
            <a:spAutoFit/>
          </a:bodyPr>
          <a:lstStyle/>
          <a:p>
            <a:r>
              <a:rPr lang="zh-CN" altLang="zh-CN" sz="2400" dirty="0">
                <a:latin typeface="黑体" panose="02010609060101010101" pitchFamily="49" charset="-122"/>
                <a:ea typeface="黑体" panose="02010609060101010101" pitchFamily="49" charset="-122"/>
              </a:rPr>
              <a:t>此方法的有效性取决于样本数量的多少，以及区域体积选择的合适。</a:t>
            </a:r>
          </a:p>
        </p:txBody>
      </p:sp>
    </p:spTree>
    <p:extLst>
      <p:ext uri="{BB962C8B-B14F-4D97-AF65-F5344CB8AC3E}">
        <p14:creationId xmlns:p14="http://schemas.microsoft.com/office/powerpoint/2010/main" val="1582583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Viterbi</a:t>
            </a:r>
            <a:r>
              <a:rPr lang="zh-CN" altLang="en-US"/>
              <a:t>算法</a:t>
            </a:r>
          </a:p>
        </p:txBody>
      </p:sp>
      <p:sp>
        <p:nvSpPr>
          <p:cNvPr id="13" name="Rectangle 3"/>
          <p:cNvSpPr>
            <a:spLocks noChangeArrowheads="1"/>
          </p:cNvSpPr>
          <p:nvPr/>
        </p:nvSpPr>
        <p:spPr bwMode="auto">
          <a:xfrm>
            <a:off x="250825" y="1412776"/>
            <a:ext cx="2519363"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150000"/>
              </a:lnSpc>
              <a:spcBef>
                <a:spcPct val="20000"/>
              </a:spcBef>
              <a:buFont typeface="Wingdings" pitchFamily="2" charset="2"/>
              <a:buAutoNum type="arabicPeriod"/>
            </a:pPr>
            <a:r>
              <a:rPr lang="zh-CN" altLang="en-US" sz="2600" dirty="0">
                <a:latin typeface="微软雅黑" pitchFamily="34" charset="-122"/>
                <a:ea typeface="微软雅黑" pitchFamily="34" charset="-122"/>
              </a:rPr>
              <a:t>初始化：</a:t>
            </a:r>
          </a:p>
          <a:p>
            <a:pPr marL="533400" indent="-533400">
              <a:lnSpc>
                <a:spcPct val="150000"/>
              </a:lnSpc>
              <a:spcBef>
                <a:spcPct val="20000"/>
              </a:spcBef>
              <a:buFont typeface="Wingdings" pitchFamily="2" charset="2"/>
              <a:buAutoNum type="arabicPeriod"/>
            </a:pPr>
            <a:r>
              <a:rPr lang="zh-CN" altLang="en-US" sz="2600" dirty="0">
                <a:latin typeface="微软雅黑" pitchFamily="34" charset="-122"/>
                <a:ea typeface="微软雅黑" pitchFamily="34" charset="-122"/>
              </a:rPr>
              <a:t>迭代计算：</a:t>
            </a:r>
          </a:p>
          <a:p>
            <a:pPr marL="533400" indent="-533400">
              <a:lnSpc>
                <a:spcPct val="150000"/>
              </a:lnSpc>
              <a:spcBef>
                <a:spcPct val="20000"/>
              </a:spcBef>
              <a:buFont typeface="Wingdings" pitchFamily="2" charset="2"/>
              <a:buAutoNum type="arabicPeriod"/>
            </a:pPr>
            <a:endParaRPr lang="en-US" sz="2600" dirty="0">
              <a:latin typeface="微软雅黑" pitchFamily="34" charset="-122"/>
              <a:ea typeface="微软雅黑" pitchFamily="34" charset="-122"/>
            </a:endParaRPr>
          </a:p>
          <a:p>
            <a:pPr marL="533400" indent="-533400">
              <a:lnSpc>
                <a:spcPct val="150000"/>
              </a:lnSpc>
              <a:spcBef>
                <a:spcPct val="20000"/>
              </a:spcBef>
              <a:buFont typeface="Wingdings" pitchFamily="2" charset="2"/>
              <a:buAutoNum type="arabicPeriod"/>
            </a:pPr>
            <a:endParaRPr lang="en-US" sz="2600" dirty="0">
              <a:latin typeface="微软雅黑" pitchFamily="34" charset="-122"/>
              <a:ea typeface="微软雅黑" pitchFamily="34" charset="-122"/>
            </a:endParaRPr>
          </a:p>
          <a:p>
            <a:pPr marL="533400" indent="-533400">
              <a:lnSpc>
                <a:spcPct val="150000"/>
              </a:lnSpc>
              <a:spcBef>
                <a:spcPct val="20000"/>
              </a:spcBef>
              <a:buFont typeface="Wingdings" pitchFamily="2" charset="2"/>
              <a:buAutoNum type="arabicPeriod"/>
            </a:pPr>
            <a:r>
              <a:rPr lang="zh-CN" altLang="en-US" sz="2600" dirty="0">
                <a:latin typeface="微软雅黑" pitchFamily="34" charset="-122"/>
                <a:ea typeface="微软雅黑" pitchFamily="34" charset="-122"/>
              </a:rPr>
              <a:t>结束：</a:t>
            </a:r>
          </a:p>
          <a:p>
            <a:pPr marL="533400" indent="-533400">
              <a:lnSpc>
                <a:spcPct val="150000"/>
              </a:lnSpc>
              <a:spcBef>
                <a:spcPct val="20000"/>
              </a:spcBef>
              <a:buFont typeface="Wingdings" pitchFamily="2" charset="2"/>
              <a:buAutoNum type="arabicPeriod"/>
            </a:pPr>
            <a:endParaRPr lang="zh-CN" altLang="en-US" sz="2600" dirty="0">
              <a:latin typeface="微软雅黑" pitchFamily="34" charset="-122"/>
              <a:ea typeface="微软雅黑" pitchFamily="34" charset="-122"/>
            </a:endParaRPr>
          </a:p>
          <a:p>
            <a:pPr marL="533400" indent="-533400">
              <a:lnSpc>
                <a:spcPct val="150000"/>
              </a:lnSpc>
              <a:spcBef>
                <a:spcPct val="20000"/>
              </a:spcBef>
              <a:buFont typeface="Wingdings" pitchFamily="2" charset="2"/>
              <a:buAutoNum type="arabicPeriod"/>
            </a:pPr>
            <a:r>
              <a:rPr lang="zh-CN" altLang="en-US" sz="2600" dirty="0">
                <a:latin typeface="微软雅黑" pitchFamily="34" charset="-122"/>
                <a:ea typeface="微软雅黑" pitchFamily="34" charset="-122"/>
              </a:rPr>
              <a:t>路径回朔：</a:t>
            </a:r>
            <a:endParaRPr lang="el-GR" altLang="en-US" sz="2600" dirty="0">
              <a:latin typeface="微软雅黑" pitchFamily="34" charset="-122"/>
              <a:ea typeface="微软雅黑" pitchFamily="34" charset="-122"/>
            </a:endParaRPr>
          </a:p>
        </p:txBody>
      </p:sp>
      <p:graphicFrame>
        <p:nvGraphicFramePr>
          <p:cNvPr id="14" name="Object 4"/>
          <p:cNvGraphicFramePr>
            <a:graphicFrameLocks noGrp="1" noChangeAspect="1"/>
          </p:cNvGraphicFramePr>
          <p:nvPr>
            <p:ph sz="quarter" idx="4294967295"/>
            <p:extLst>
              <p:ext uri="{D42A27DB-BD31-4B8C-83A1-F6EECF244321}">
                <p14:modId xmlns:p14="http://schemas.microsoft.com/office/powerpoint/2010/main" val="4103738780"/>
              </p:ext>
            </p:extLst>
          </p:nvPr>
        </p:nvGraphicFramePr>
        <p:xfrm>
          <a:off x="2268538" y="1556792"/>
          <a:ext cx="4281487" cy="549275"/>
        </p:xfrm>
        <a:graphic>
          <a:graphicData uri="http://schemas.openxmlformats.org/presentationml/2006/ole">
            <mc:AlternateContent xmlns:mc="http://schemas.openxmlformats.org/markup-compatibility/2006">
              <mc:Choice xmlns:v="urn:schemas-microsoft-com:vml" Requires="v">
                <p:oleObj spid="_x0000_s445792" r:id="rId3" imgW="1852909" imgH="254097" progId="Equation.DSMT4">
                  <p:embed/>
                </p:oleObj>
              </mc:Choice>
              <mc:Fallback>
                <p:oleObj r:id="rId3" imgW="1852909" imgH="2540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556792"/>
                        <a:ext cx="42814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159500499"/>
              </p:ext>
            </p:extLst>
          </p:nvPr>
        </p:nvGraphicFramePr>
        <p:xfrm>
          <a:off x="6804025" y="1484784"/>
          <a:ext cx="1439863" cy="652462"/>
        </p:xfrm>
        <a:graphic>
          <a:graphicData uri="http://schemas.openxmlformats.org/presentationml/2006/ole">
            <mc:AlternateContent xmlns:mc="http://schemas.openxmlformats.org/markup-compatibility/2006">
              <mc:Choice xmlns:v="urn:schemas-microsoft-com:vml" Requires="v">
                <p:oleObj spid="_x0000_s445793" r:id="rId5" imgW="558632" imgH="254097" progId="Equation.DSMT4">
                  <p:embed/>
                </p:oleObj>
              </mc:Choice>
              <mc:Fallback>
                <p:oleObj r:id="rId5" imgW="558632" imgH="25409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1484784"/>
                        <a:ext cx="1439863"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3754629530"/>
              </p:ext>
            </p:extLst>
          </p:nvPr>
        </p:nvGraphicFramePr>
        <p:xfrm>
          <a:off x="900113" y="3452738"/>
          <a:ext cx="7596187" cy="768350"/>
        </p:xfrm>
        <a:graphic>
          <a:graphicData uri="http://schemas.openxmlformats.org/presentationml/2006/ole">
            <mc:AlternateContent xmlns:mc="http://schemas.openxmlformats.org/markup-compatibility/2006">
              <mc:Choice xmlns:v="urn:schemas-microsoft-com:vml" Requires="v">
                <p:oleObj spid="_x0000_s445794" r:id="rId7" imgW="3134496" imgH="317542" progId="Equation.DSMT4">
                  <p:embed/>
                </p:oleObj>
              </mc:Choice>
              <mc:Fallback>
                <p:oleObj r:id="rId7" imgW="3134496" imgH="31754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452738"/>
                        <a:ext cx="75961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4105238487"/>
              </p:ext>
            </p:extLst>
          </p:nvPr>
        </p:nvGraphicFramePr>
        <p:xfrm>
          <a:off x="1042988" y="2659062"/>
          <a:ext cx="4537075" cy="769938"/>
        </p:xfrm>
        <a:graphic>
          <a:graphicData uri="http://schemas.openxmlformats.org/presentationml/2006/ole">
            <mc:AlternateContent xmlns:mc="http://schemas.openxmlformats.org/markup-compatibility/2006">
              <mc:Choice xmlns:v="urn:schemas-microsoft-com:vml" Requires="v">
                <p:oleObj spid="_x0000_s445795" r:id="rId9" imgW="1865598" imgH="317542" progId="Equation.DSMT4">
                  <p:embed/>
                </p:oleObj>
              </mc:Choice>
              <mc:Fallback>
                <p:oleObj r:id="rId9" imgW="1865598" imgH="31754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659062"/>
                        <a:ext cx="45370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994148801"/>
              </p:ext>
            </p:extLst>
          </p:nvPr>
        </p:nvGraphicFramePr>
        <p:xfrm>
          <a:off x="1908175" y="4720753"/>
          <a:ext cx="3313113" cy="652463"/>
        </p:xfrm>
        <a:graphic>
          <a:graphicData uri="http://schemas.openxmlformats.org/presentationml/2006/ole">
            <mc:AlternateContent xmlns:mc="http://schemas.openxmlformats.org/markup-compatibility/2006">
              <mc:Choice xmlns:v="urn:schemas-microsoft-com:vml" Requires="v">
                <p:oleObj spid="_x0000_s445796" r:id="rId11" imgW="1675990" imgH="330374" progId="Equation.DSMT4">
                  <p:embed/>
                </p:oleObj>
              </mc:Choice>
              <mc:Fallback>
                <p:oleObj r:id="rId11" imgW="1675990" imgH="33037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4720753"/>
                        <a:ext cx="331311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2434089574"/>
              </p:ext>
            </p:extLst>
          </p:nvPr>
        </p:nvGraphicFramePr>
        <p:xfrm>
          <a:off x="5292725" y="4725144"/>
          <a:ext cx="3600450" cy="703262"/>
        </p:xfrm>
        <a:graphic>
          <a:graphicData uri="http://schemas.openxmlformats.org/presentationml/2006/ole">
            <mc:AlternateContent xmlns:mc="http://schemas.openxmlformats.org/markup-compatibility/2006">
              <mc:Choice xmlns:v="urn:schemas-microsoft-com:vml" Requires="v">
                <p:oleObj spid="_x0000_s445797" r:id="rId13" imgW="1624507" imgH="317542" progId="Equation.DSMT4">
                  <p:embed/>
                </p:oleObj>
              </mc:Choice>
              <mc:Fallback>
                <p:oleObj r:id="rId13" imgW="1624507" imgH="31754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4725144"/>
                        <a:ext cx="36004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3503101777"/>
              </p:ext>
            </p:extLst>
          </p:nvPr>
        </p:nvGraphicFramePr>
        <p:xfrm>
          <a:off x="2627313" y="5517232"/>
          <a:ext cx="3240087" cy="730250"/>
        </p:xfrm>
        <a:graphic>
          <a:graphicData uri="http://schemas.openxmlformats.org/presentationml/2006/ole">
            <mc:AlternateContent xmlns:mc="http://schemas.openxmlformats.org/markup-compatibility/2006">
              <mc:Choice xmlns:v="urn:schemas-microsoft-com:vml" Requires="v">
                <p:oleObj spid="_x0000_s445798" r:id="rId15" imgW="1295155" imgH="292290" progId="Equation.DSMT4">
                  <p:embed/>
                </p:oleObj>
              </mc:Choice>
              <mc:Fallback>
                <p:oleObj r:id="rId15" imgW="1295155" imgH="29229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313" y="5517232"/>
                        <a:ext cx="3240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47338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Viterbi</a:t>
            </a:r>
            <a:r>
              <a:rPr lang="zh-CN" altLang="en-US" dirty="0"/>
              <a:t>算法</a:t>
            </a:r>
          </a:p>
        </p:txBody>
      </p:sp>
      <p:graphicFrame>
        <p:nvGraphicFramePr>
          <p:cNvPr id="12" name="Object 3"/>
          <p:cNvGraphicFramePr>
            <a:graphicFrameLocks noChangeAspect="1"/>
          </p:cNvGraphicFramePr>
          <p:nvPr>
            <p:extLst>
              <p:ext uri="{D42A27DB-BD31-4B8C-83A1-F6EECF244321}">
                <p14:modId xmlns:p14="http://schemas.microsoft.com/office/powerpoint/2010/main" val="268188705"/>
              </p:ext>
            </p:extLst>
          </p:nvPr>
        </p:nvGraphicFramePr>
        <p:xfrm>
          <a:off x="611188" y="1268413"/>
          <a:ext cx="7596187" cy="768350"/>
        </p:xfrm>
        <a:graphic>
          <a:graphicData uri="http://schemas.openxmlformats.org/presentationml/2006/ole">
            <mc:AlternateContent xmlns:mc="http://schemas.openxmlformats.org/markup-compatibility/2006">
              <mc:Choice xmlns:v="urn:schemas-microsoft-com:vml" Requires="v">
                <p:oleObj spid="_x0000_s447796" r:id="rId3" imgW="3134496" imgH="317542" progId="Equation.DSMT4">
                  <p:embed/>
                </p:oleObj>
              </mc:Choice>
              <mc:Fallback>
                <p:oleObj r:id="rId3" imgW="3134496" imgH="31754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75961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
          <p:cNvGraphicFramePr>
            <a:graphicFrameLocks noChangeAspect="1"/>
          </p:cNvGraphicFramePr>
          <p:nvPr>
            <p:extLst>
              <p:ext uri="{D42A27DB-BD31-4B8C-83A1-F6EECF244321}">
                <p14:modId xmlns:p14="http://schemas.microsoft.com/office/powerpoint/2010/main" val="3855452546"/>
              </p:ext>
            </p:extLst>
          </p:nvPr>
        </p:nvGraphicFramePr>
        <p:xfrm>
          <a:off x="827088" y="2420938"/>
          <a:ext cx="6581775" cy="798512"/>
        </p:xfrm>
        <a:graphic>
          <a:graphicData uri="http://schemas.openxmlformats.org/presentationml/2006/ole">
            <mc:AlternateContent xmlns:mc="http://schemas.openxmlformats.org/markup-compatibility/2006">
              <mc:Choice xmlns:v="urn:schemas-microsoft-com:vml" Requires="v">
                <p:oleObj spid="_x0000_s447797" r:id="rId5" imgW="2716938" imgH="330374" progId="Equation.DSMT4">
                  <p:embed/>
                </p:oleObj>
              </mc:Choice>
              <mc:Fallback>
                <p:oleObj r:id="rId5" imgW="2716938" imgH="33037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420938"/>
                        <a:ext cx="6581775"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727973702"/>
              </p:ext>
            </p:extLst>
          </p:nvPr>
        </p:nvGraphicFramePr>
        <p:xfrm>
          <a:off x="2484438" y="3357563"/>
          <a:ext cx="5688012" cy="771525"/>
        </p:xfrm>
        <a:graphic>
          <a:graphicData uri="http://schemas.openxmlformats.org/presentationml/2006/ole">
            <mc:AlternateContent xmlns:mc="http://schemas.openxmlformats.org/markup-compatibility/2006">
              <mc:Choice xmlns:v="urn:schemas-microsoft-com:vml" Requires="v">
                <p:oleObj spid="_x0000_s447798" r:id="rId7" imgW="2437659" imgH="330374" progId="Equation.DSMT4">
                  <p:embed/>
                </p:oleObj>
              </mc:Choice>
              <mc:Fallback>
                <p:oleObj r:id="rId7" imgW="2437659" imgH="33037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357563"/>
                        <a:ext cx="5688012"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6"/>
          <p:cNvSpPr>
            <a:spLocks noChangeShapeType="1"/>
          </p:cNvSpPr>
          <p:nvPr/>
        </p:nvSpPr>
        <p:spPr bwMode="auto">
          <a:xfrm>
            <a:off x="3779838" y="4076700"/>
            <a:ext cx="936625" cy="0"/>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7"/>
          <p:cNvGraphicFramePr>
            <a:graphicFrameLocks noChangeAspect="1"/>
          </p:cNvGraphicFramePr>
          <p:nvPr>
            <p:extLst>
              <p:ext uri="{D42A27DB-BD31-4B8C-83A1-F6EECF244321}">
                <p14:modId xmlns:p14="http://schemas.microsoft.com/office/powerpoint/2010/main" val="2370222399"/>
              </p:ext>
            </p:extLst>
          </p:nvPr>
        </p:nvGraphicFramePr>
        <p:xfrm>
          <a:off x="3924300" y="4005263"/>
          <a:ext cx="1223963" cy="612775"/>
        </p:xfrm>
        <a:graphic>
          <a:graphicData uri="http://schemas.openxmlformats.org/presentationml/2006/ole">
            <mc:AlternateContent xmlns:mc="http://schemas.openxmlformats.org/markup-compatibility/2006">
              <mc:Choice xmlns:v="urn:schemas-microsoft-com:vml" Requires="v">
                <p:oleObj spid="_x0000_s447799" r:id="rId9" imgW="507876" imgH="254097" progId="Equation.DSMT4">
                  <p:embed/>
                </p:oleObj>
              </mc:Choice>
              <mc:Fallback>
                <p:oleObj r:id="rId9" imgW="507876" imgH="25409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4005263"/>
                        <a:ext cx="1223963"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8"/>
          <p:cNvGraphicFramePr>
            <a:graphicFrameLocks noChangeAspect="1"/>
          </p:cNvGraphicFramePr>
          <p:nvPr>
            <p:extLst>
              <p:ext uri="{D42A27DB-BD31-4B8C-83A1-F6EECF244321}">
                <p14:modId xmlns:p14="http://schemas.microsoft.com/office/powerpoint/2010/main" val="3009262976"/>
              </p:ext>
            </p:extLst>
          </p:nvPr>
        </p:nvGraphicFramePr>
        <p:xfrm>
          <a:off x="755650" y="4797425"/>
          <a:ext cx="6516688" cy="771525"/>
        </p:xfrm>
        <a:graphic>
          <a:graphicData uri="http://schemas.openxmlformats.org/presentationml/2006/ole">
            <mc:AlternateContent xmlns:mc="http://schemas.openxmlformats.org/markup-compatibility/2006">
              <mc:Choice xmlns:v="urn:schemas-microsoft-com:vml" Requires="v">
                <p:oleObj spid="_x0000_s447800" r:id="rId11" imgW="2793105" imgH="330374" progId="Equation.DSMT4">
                  <p:embed/>
                </p:oleObj>
              </mc:Choice>
              <mc:Fallback>
                <p:oleObj r:id="rId11" imgW="2793105" imgH="33037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97425"/>
                        <a:ext cx="6516688"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9"/>
          <p:cNvSpPr>
            <a:spLocks noChangeArrowheads="1"/>
          </p:cNvSpPr>
          <p:nvPr/>
        </p:nvSpPr>
        <p:spPr bwMode="auto">
          <a:xfrm>
            <a:off x="827088" y="5949950"/>
            <a:ext cx="30241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None/>
            </a:pPr>
            <a:r>
              <a:rPr lang="zh-CN" altLang="en-US" sz="2800" b="1"/>
              <a:t>计算复杂度：</a:t>
            </a:r>
            <a:endParaRPr lang="en-US" sz="2800" b="1"/>
          </a:p>
        </p:txBody>
      </p:sp>
      <p:graphicFrame>
        <p:nvGraphicFramePr>
          <p:cNvPr id="19" name="Object 10"/>
          <p:cNvGraphicFramePr>
            <a:graphicFrameLocks noChangeAspect="1"/>
          </p:cNvGraphicFramePr>
          <p:nvPr>
            <p:extLst>
              <p:ext uri="{D42A27DB-BD31-4B8C-83A1-F6EECF244321}">
                <p14:modId xmlns:p14="http://schemas.microsoft.com/office/powerpoint/2010/main" val="1180317021"/>
              </p:ext>
            </p:extLst>
          </p:nvPr>
        </p:nvGraphicFramePr>
        <p:xfrm>
          <a:off x="2916238" y="6021388"/>
          <a:ext cx="1128712" cy="528637"/>
        </p:xfrm>
        <a:graphic>
          <a:graphicData uri="http://schemas.openxmlformats.org/presentationml/2006/ole">
            <mc:AlternateContent xmlns:mc="http://schemas.openxmlformats.org/markup-compatibility/2006">
              <mc:Choice xmlns:v="urn:schemas-microsoft-com:vml" Requires="v">
                <p:oleObj spid="_x0000_s447801" r:id="rId13" imgW="597217" imgH="279717" progId="Equation.DSMT4">
                  <p:embed/>
                </p:oleObj>
              </mc:Choice>
              <mc:Fallback>
                <p:oleObj r:id="rId13" imgW="597217" imgH="2797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6021388"/>
                        <a:ext cx="112871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0659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88640"/>
            <a:ext cx="8229600" cy="990600"/>
          </a:xfrm>
        </p:spPr>
        <p:txBody>
          <a:bodyPr/>
          <a:lstStyle/>
          <a:p>
            <a:r>
              <a:rPr lang="en-US" dirty="0"/>
              <a:t>HMM</a:t>
            </a:r>
            <a:r>
              <a:rPr lang="zh-CN" altLang="en-US" dirty="0"/>
              <a:t>应用举例</a:t>
            </a:r>
            <a:endParaRPr lang="en-US" dirty="0"/>
          </a:p>
        </p:txBody>
      </p:sp>
      <p:sp>
        <p:nvSpPr>
          <p:cNvPr id="68611" name="Rectangle 3"/>
          <p:cNvSpPr>
            <a:spLocks noChangeArrowheads="1"/>
          </p:cNvSpPr>
          <p:nvPr/>
        </p:nvSpPr>
        <p:spPr bwMode="auto">
          <a:xfrm>
            <a:off x="250825" y="1052736"/>
            <a:ext cx="8280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latin typeface="微软雅黑" pitchFamily="34" charset="-122"/>
                <a:ea typeface="微软雅黑" pitchFamily="34" charset="-122"/>
              </a:rPr>
              <a:t>假设你有一个朋友在外地，每天做三种活动之一</a:t>
            </a:r>
            <a:r>
              <a:rPr lang="en-US" sz="2400" dirty="0">
                <a:latin typeface="微软雅黑" pitchFamily="34" charset="-122"/>
                <a:ea typeface="微软雅黑" pitchFamily="34" charset="-122"/>
              </a:rPr>
              <a:t>——Walk, Shop, Clean</a:t>
            </a:r>
            <a:r>
              <a:rPr lang="zh-CN" altLang="en-US" sz="2400" dirty="0">
                <a:latin typeface="微软雅黑" pitchFamily="34" charset="-122"/>
                <a:ea typeface="微软雅黑" pitchFamily="34" charset="-122"/>
              </a:rPr>
              <a:t>。从事活动的概率与天晴、下雨有关，天气与运动的关系及天气间转换的关系如下表：</a:t>
            </a:r>
          </a:p>
          <a:p>
            <a:pPr eaLnBrk="0" hangingPunct="0"/>
            <a:endParaRPr lang="zh-CN" altLang="en-US" dirty="0">
              <a:latin typeface="微软雅黑" pitchFamily="34" charset="-122"/>
              <a:ea typeface="微软雅黑" pitchFamily="34" charset="-122"/>
            </a:endParaRPr>
          </a:p>
        </p:txBody>
      </p:sp>
      <p:graphicFrame>
        <p:nvGraphicFramePr>
          <p:cNvPr id="68612" name="Group 4"/>
          <p:cNvGraphicFramePr>
            <a:graphicFrameLocks noGrp="1"/>
          </p:cNvGraphicFramePr>
          <p:nvPr>
            <p:extLst>
              <p:ext uri="{D42A27DB-BD31-4B8C-83A1-F6EECF244321}">
                <p14:modId xmlns:p14="http://schemas.microsoft.com/office/powerpoint/2010/main" val="3060435847"/>
              </p:ext>
            </p:extLst>
          </p:nvPr>
        </p:nvGraphicFramePr>
        <p:xfrm>
          <a:off x="539750" y="2492896"/>
          <a:ext cx="3384550" cy="2019300"/>
        </p:xfrm>
        <a:graphic>
          <a:graphicData uri="http://schemas.openxmlformats.org/drawingml/2006/table">
            <a:tbl>
              <a:tblPr/>
              <a:tblGrid>
                <a:gridCol w="1112838">
                  <a:extLst>
                    <a:ext uri="{9D8B030D-6E8A-4147-A177-3AD203B41FA5}">
                      <a16:colId xmlns:a16="http://schemas.microsoft.com/office/drawing/2014/main" val="20000"/>
                    </a:ext>
                  </a:extLst>
                </a:gridCol>
                <a:gridCol w="1212850">
                  <a:extLst>
                    <a:ext uri="{9D8B030D-6E8A-4147-A177-3AD203B41FA5}">
                      <a16:colId xmlns:a16="http://schemas.microsoft.com/office/drawing/2014/main" val="20001"/>
                    </a:ext>
                  </a:extLst>
                </a:gridCol>
                <a:gridCol w="1058862">
                  <a:extLst>
                    <a:ext uri="{9D8B030D-6E8A-4147-A177-3AD203B41FA5}">
                      <a16:colId xmlns:a16="http://schemas.microsoft.com/office/drawing/2014/main" val="20002"/>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Rainy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Sunny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Walk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Shop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Clean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8634" name="Rectangle 26"/>
          <p:cNvSpPr>
            <a:spLocks noChangeArrowheads="1"/>
          </p:cNvSpPr>
          <p:nvPr/>
        </p:nvSpPr>
        <p:spPr bwMode="auto">
          <a:xfrm>
            <a:off x="539750" y="4651896"/>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微软雅黑" pitchFamily="34" charset="-122"/>
                <a:ea typeface="微软雅黑" pitchFamily="34" charset="-122"/>
              </a:rPr>
              <a:t>下雨散步的可能性是</a:t>
            </a:r>
            <a:r>
              <a:rPr lang="en-US" sz="2400">
                <a:latin typeface="微软雅黑" pitchFamily="34" charset="-122"/>
                <a:ea typeface="微软雅黑" pitchFamily="34" charset="-122"/>
              </a:rPr>
              <a:t>0.1</a:t>
            </a:r>
            <a:r>
              <a:rPr lang="zh-CN" altLang="en-US" sz="2400">
                <a:latin typeface="微软雅黑" pitchFamily="34" charset="-122"/>
                <a:ea typeface="微软雅黑" pitchFamily="34" charset="-122"/>
              </a:rPr>
              <a:t>。</a:t>
            </a:r>
          </a:p>
        </p:txBody>
      </p:sp>
      <p:graphicFrame>
        <p:nvGraphicFramePr>
          <p:cNvPr id="68635" name="Group 27"/>
          <p:cNvGraphicFramePr>
            <a:graphicFrameLocks noGrp="1"/>
          </p:cNvGraphicFramePr>
          <p:nvPr>
            <p:extLst>
              <p:ext uri="{D42A27DB-BD31-4B8C-83A1-F6EECF244321}">
                <p14:modId xmlns:p14="http://schemas.microsoft.com/office/powerpoint/2010/main" val="2082466201"/>
              </p:ext>
            </p:extLst>
          </p:nvPr>
        </p:nvGraphicFramePr>
        <p:xfrm>
          <a:off x="4643438" y="2492896"/>
          <a:ext cx="3203575" cy="1371600"/>
        </p:xfrm>
        <a:graphic>
          <a:graphicData uri="http://schemas.openxmlformats.org/drawingml/2006/table">
            <a:tbl>
              <a:tblPr/>
              <a:tblGrid>
                <a:gridCol w="1090612">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1090613">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Rainy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Sunny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Rainy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Sunny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宋体" pitchFamily="2" charset="-122"/>
                        </a:rPr>
                        <a:t>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8653" name="Rectangle 45"/>
          <p:cNvSpPr>
            <a:spLocks noChangeArrowheads="1"/>
          </p:cNvSpPr>
          <p:nvPr/>
        </p:nvSpPr>
        <p:spPr bwMode="auto">
          <a:xfrm>
            <a:off x="4572000" y="3926320"/>
            <a:ext cx="3816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微软雅黑" pitchFamily="34" charset="-122"/>
                <a:ea typeface="微软雅黑" pitchFamily="34" charset="-122"/>
              </a:rPr>
              <a:t>从行到列：从今天是晴天而明天就开始下雨的可能性是</a:t>
            </a:r>
            <a:r>
              <a:rPr lang="en-US" sz="2400">
                <a:latin typeface="微软雅黑" pitchFamily="34" charset="-122"/>
                <a:ea typeface="微软雅黑" pitchFamily="34" charset="-122"/>
              </a:rPr>
              <a:t>0.4 </a:t>
            </a:r>
            <a:r>
              <a:rPr lang="zh-CN" altLang="en-US" sz="2400">
                <a:latin typeface="微软雅黑" pitchFamily="34" charset="-122"/>
                <a:ea typeface="微软雅黑" pitchFamily="34" charset="-122"/>
              </a:rPr>
              <a:t>。</a:t>
            </a:r>
          </a:p>
        </p:txBody>
      </p:sp>
      <p:sp>
        <p:nvSpPr>
          <p:cNvPr id="68654" name="Rectangle 46"/>
          <p:cNvSpPr>
            <a:spLocks noChangeArrowheads="1"/>
          </p:cNvSpPr>
          <p:nvPr/>
        </p:nvSpPr>
        <p:spPr bwMode="auto">
          <a:xfrm>
            <a:off x="250825" y="5294224"/>
            <a:ext cx="87487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latin typeface="微软雅黑" pitchFamily="34" charset="-122"/>
                <a:ea typeface="微软雅黑" pitchFamily="34" charset="-122"/>
              </a:rPr>
              <a:t>第一天的天气有</a:t>
            </a:r>
            <a:r>
              <a:rPr lang="en-US" sz="2400" dirty="0">
                <a:latin typeface="微软雅黑" pitchFamily="34" charset="-122"/>
                <a:ea typeface="微软雅黑" pitchFamily="34" charset="-122"/>
              </a:rPr>
              <a:t>0.6</a:t>
            </a:r>
            <a:r>
              <a:rPr lang="zh-CN" altLang="en-US" sz="2400" dirty="0">
                <a:latin typeface="微软雅黑" pitchFamily="34" charset="-122"/>
                <a:ea typeface="微软雅黑" pitchFamily="34" charset="-122"/>
              </a:rPr>
              <a:t>的概率是</a:t>
            </a:r>
            <a:r>
              <a:rPr lang="en-US" sz="2400" dirty="0">
                <a:latin typeface="微软雅黑" pitchFamily="34" charset="-122"/>
                <a:ea typeface="微软雅黑" pitchFamily="34" charset="-122"/>
              </a:rPr>
              <a:t>Rainy</a:t>
            </a:r>
            <a:r>
              <a:rPr lang="zh-CN" altLang="en-US" sz="2400" dirty="0">
                <a:latin typeface="微软雅黑" pitchFamily="34" charset="-122"/>
                <a:ea typeface="微软雅黑" pitchFamily="34" charset="-122"/>
              </a:rPr>
              <a:t>，有</a:t>
            </a:r>
            <a:r>
              <a:rPr lang="en-US" sz="2400" dirty="0">
                <a:latin typeface="微软雅黑" pitchFamily="34" charset="-122"/>
                <a:ea typeface="微软雅黑" pitchFamily="34" charset="-122"/>
              </a:rPr>
              <a:t>0.4</a:t>
            </a:r>
            <a:r>
              <a:rPr lang="zh-CN" altLang="en-US" sz="2400" dirty="0">
                <a:latin typeface="微软雅黑" pitchFamily="34" charset="-122"/>
                <a:ea typeface="微软雅黑" pitchFamily="34" charset="-122"/>
              </a:rPr>
              <a:t>概率是</a:t>
            </a:r>
            <a:r>
              <a:rPr lang="en-US" sz="2400" dirty="0">
                <a:latin typeface="微软雅黑" pitchFamily="34" charset="-122"/>
                <a:ea typeface="微软雅黑" pitchFamily="34" charset="-122"/>
              </a:rPr>
              <a:t>Sunny</a:t>
            </a:r>
            <a:r>
              <a:rPr lang="zh-CN" altLang="en-US" sz="2400" dirty="0">
                <a:latin typeface="微软雅黑" pitchFamily="34" charset="-122"/>
                <a:ea typeface="微软雅黑" pitchFamily="34" charset="-122"/>
              </a:rPr>
              <a:t>。如果连续三天，你发现你的朋友的活动是：</a:t>
            </a:r>
            <a:r>
              <a:rPr lang="en-US" sz="2400" dirty="0">
                <a:latin typeface="微软雅黑" pitchFamily="34" charset="-122"/>
                <a:ea typeface="微软雅黑" pitchFamily="34" charset="-122"/>
              </a:rPr>
              <a:t>Walk-&gt;Shop-&gt;Clean</a:t>
            </a:r>
            <a:r>
              <a:rPr lang="zh-CN" altLang="en-US" sz="2400" dirty="0">
                <a:latin typeface="微软雅黑" pitchFamily="34" charset="-122"/>
                <a:ea typeface="微软雅黑" pitchFamily="34" charset="-122"/>
              </a:rPr>
              <a:t>；那么，如何判断你朋友那里这几天的天气是怎样的？</a:t>
            </a:r>
            <a:r>
              <a:rPr lang="zh-CN" altLang="en-US" dirty="0">
                <a:latin typeface="微软雅黑" pitchFamily="34" charset="-122"/>
                <a:ea typeface="微软雅黑" pitchFamily="34" charset="-122"/>
              </a:rPr>
              <a:t> </a:t>
            </a:r>
          </a:p>
        </p:txBody>
      </p:sp>
    </p:spTree>
    <p:extLst>
      <p:ext uri="{BB962C8B-B14F-4D97-AF65-F5344CB8AC3E}">
        <p14:creationId xmlns:p14="http://schemas.microsoft.com/office/powerpoint/2010/main" val="205510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HMM</a:t>
            </a:r>
            <a:r>
              <a:rPr lang="zh-CN" altLang="en-US" dirty="0"/>
              <a:t>的三个核心问题</a:t>
            </a:r>
          </a:p>
        </p:txBody>
      </p:sp>
      <p:sp>
        <p:nvSpPr>
          <p:cNvPr id="52227" name="Rectangle 3"/>
          <p:cNvSpPr>
            <a:spLocks noGrp="1" noChangeArrowheads="1"/>
          </p:cNvSpPr>
          <p:nvPr>
            <p:ph type="body" idx="1"/>
          </p:nvPr>
        </p:nvSpPr>
        <p:spPr>
          <a:xfrm>
            <a:off x="395288" y="1556792"/>
            <a:ext cx="8569325" cy="4548188"/>
          </a:xfrm>
        </p:spPr>
        <p:txBody>
          <a:bodyPr>
            <a:normAutofit lnSpcReduction="10000"/>
          </a:bodyPr>
          <a:lstStyle/>
          <a:p>
            <a:pPr>
              <a:lnSpc>
                <a:spcPct val="150000"/>
              </a:lnSpc>
            </a:pPr>
            <a:r>
              <a:rPr lang="zh-CN" altLang="en-US" sz="2400" dirty="0">
                <a:solidFill>
                  <a:srgbClr val="C00000"/>
                </a:solidFill>
              </a:rPr>
              <a:t>估值问题：</a:t>
            </a:r>
            <a:r>
              <a:rPr lang="zh-CN" altLang="en-US" sz="2400" dirty="0"/>
              <a:t>已有一个</a:t>
            </a:r>
            <a:r>
              <a:rPr lang="en-US" sz="2400" dirty="0"/>
              <a:t>HMM</a:t>
            </a:r>
            <a:r>
              <a:rPr lang="zh-CN" altLang="en-US" sz="2400" dirty="0"/>
              <a:t>模型，其参数已知，计算这个模型输出特定的观察序列</a:t>
            </a:r>
            <a:r>
              <a:rPr lang="en-US" sz="2400" dirty="0"/>
              <a:t>V</a:t>
            </a:r>
            <a:r>
              <a:rPr lang="en-US" sz="2400" baseline="30000" dirty="0"/>
              <a:t>T</a:t>
            </a:r>
            <a:r>
              <a:rPr lang="zh-CN" altLang="en-US" sz="2400" dirty="0"/>
              <a:t>的概率；</a:t>
            </a:r>
          </a:p>
          <a:p>
            <a:pPr>
              <a:lnSpc>
                <a:spcPct val="150000"/>
              </a:lnSpc>
            </a:pPr>
            <a:endParaRPr lang="zh-CN" altLang="en-US" sz="2400" dirty="0"/>
          </a:p>
          <a:p>
            <a:pPr>
              <a:lnSpc>
                <a:spcPct val="150000"/>
              </a:lnSpc>
            </a:pPr>
            <a:r>
              <a:rPr lang="zh-CN" altLang="en-US" sz="2400" dirty="0">
                <a:solidFill>
                  <a:srgbClr val="C00000"/>
                </a:solidFill>
              </a:rPr>
              <a:t>解码问题：</a:t>
            </a:r>
            <a:r>
              <a:rPr lang="zh-CN" altLang="en-US" sz="2400" dirty="0"/>
              <a:t>已有一个</a:t>
            </a:r>
            <a:r>
              <a:rPr lang="en-US" sz="2400" dirty="0"/>
              <a:t>HMM</a:t>
            </a:r>
            <a:r>
              <a:rPr lang="zh-CN" altLang="en-US" sz="2400" dirty="0"/>
              <a:t>模型，其参数已知，计算最有可能输出特定的观察序列</a:t>
            </a:r>
            <a:r>
              <a:rPr lang="en-US" sz="2400" dirty="0"/>
              <a:t>V</a:t>
            </a:r>
            <a:r>
              <a:rPr lang="en-US" sz="2400" baseline="30000" dirty="0"/>
              <a:t>T</a:t>
            </a:r>
            <a:r>
              <a:rPr lang="zh-CN" altLang="en-US" sz="2400" dirty="0"/>
              <a:t>的隐状态转移序列</a:t>
            </a:r>
            <a:r>
              <a:rPr lang="en-US" sz="2400" dirty="0"/>
              <a:t>W</a:t>
            </a:r>
            <a:r>
              <a:rPr lang="en-US" sz="2400" baseline="30000" dirty="0"/>
              <a:t>T</a:t>
            </a:r>
            <a:r>
              <a:rPr lang="zh-CN" altLang="en-US" sz="2400" dirty="0"/>
              <a:t>；</a:t>
            </a:r>
          </a:p>
          <a:p>
            <a:pPr>
              <a:lnSpc>
                <a:spcPct val="150000"/>
              </a:lnSpc>
            </a:pPr>
            <a:endParaRPr lang="en-US" sz="2400" dirty="0"/>
          </a:p>
          <a:p>
            <a:pPr>
              <a:lnSpc>
                <a:spcPct val="150000"/>
              </a:lnSpc>
            </a:pPr>
            <a:r>
              <a:rPr lang="zh-CN" altLang="en-US" sz="2400" dirty="0">
                <a:solidFill>
                  <a:srgbClr val="C00000"/>
                </a:solidFill>
              </a:rPr>
              <a:t>学习问题：已知一个</a:t>
            </a:r>
            <a:r>
              <a:rPr lang="en-US" sz="2400" dirty="0">
                <a:solidFill>
                  <a:srgbClr val="C00000"/>
                </a:solidFill>
              </a:rPr>
              <a:t>HMM</a:t>
            </a:r>
            <a:r>
              <a:rPr lang="zh-CN" altLang="en-US" sz="2400" dirty="0">
                <a:solidFill>
                  <a:srgbClr val="C00000"/>
                </a:solidFill>
              </a:rPr>
              <a:t>模型的结构，其参数未知，根据一组训练序列对参数进行训练；</a:t>
            </a:r>
          </a:p>
        </p:txBody>
      </p:sp>
      <p:sp>
        <p:nvSpPr>
          <p:cNvPr id="52228"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09931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a:latin typeface="微软雅黑" pitchFamily="34" charset="-122"/>
              </a:rPr>
              <a:t>HMM</a:t>
            </a:r>
            <a:r>
              <a:rPr lang="zh-CN" altLang="en-US" dirty="0">
                <a:latin typeface="微软雅黑" pitchFamily="34" charset="-122"/>
              </a:rPr>
              <a:t>的</a:t>
            </a:r>
            <a:r>
              <a:rPr lang="zh-CN" altLang="en-US" dirty="0"/>
              <a:t>学习问题</a:t>
            </a:r>
          </a:p>
        </p:txBody>
      </p:sp>
      <p:sp>
        <p:nvSpPr>
          <p:cNvPr id="12" name="Rectangle 3"/>
          <p:cNvSpPr txBox="1">
            <a:spLocks noChangeArrowheads="1"/>
          </p:cNvSpPr>
          <p:nvPr/>
        </p:nvSpPr>
        <p:spPr>
          <a:xfrm>
            <a:off x="611188" y="1341438"/>
            <a:ext cx="7921625" cy="1092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Tx/>
              <a:buNone/>
            </a:pPr>
            <a:r>
              <a:rPr lang="zh-CN" altLang="en-US" dirty="0">
                <a:latin typeface="微软雅黑" pitchFamily="34" charset="-122"/>
              </a:rPr>
              <a:t>	已知一组观察序列</a:t>
            </a:r>
            <a:r>
              <a:rPr lang="en-US" dirty="0">
                <a:latin typeface="微软雅黑" pitchFamily="34" charset="-122"/>
              </a:rPr>
              <a:t>(</a:t>
            </a:r>
            <a:r>
              <a:rPr lang="zh-CN" altLang="en-US" dirty="0">
                <a:latin typeface="微软雅黑" pitchFamily="34" charset="-122"/>
              </a:rPr>
              <a:t>训练样本集合</a:t>
            </a:r>
            <a:r>
              <a:rPr lang="en-US" dirty="0">
                <a:latin typeface="微软雅黑" pitchFamily="34" charset="-122"/>
              </a:rPr>
              <a:t>)</a:t>
            </a:r>
            <a:r>
              <a:rPr lang="zh-CN" altLang="en-US" dirty="0">
                <a:latin typeface="微软雅黑" pitchFamily="34" charset="-122"/>
              </a:rPr>
              <a:t>：</a:t>
            </a:r>
          </a:p>
        </p:txBody>
      </p:sp>
      <p:graphicFrame>
        <p:nvGraphicFramePr>
          <p:cNvPr id="13" name="Object 4"/>
          <p:cNvGraphicFramePr>
            <a:graphicFrameLocks noGrp="1" noChangeAspect="1"/>
          </p:cNvGraphicFramePr>
          <p:nvPr>
            <p:ph sz="quarter" idx="4294967295"/>
            <p:extLst>
              <p:ext uri="{D42A27DB-BD31-4B8C-83A1-F6EECF244321}">
                <p14:modId xmlns:p14="http://schemas.microsoft.com/office/powerpoint/2010/main" val="4066554592"/>
              </p:ext>
            </p:extLst>
          </p:nvPr>
        </p:nvGraphicFramePr>
        <p:xfrm>
          <a:off x="2627313" y="2204864"/>
          <a:ext cx="3441700" cy="620713"/>
        </p:xfrm>
        <a:graphic>
          <a:graphicData uri="http://schemas.openxmlformats.org/presentationml/2006/ole">
            <mc:AlternateContent xmlns:mc="http://schemas.openxmlformats.org/markup-compatibility/2006">
              <mc:Choice xmlns:v="urn:schemas-microsoft-com:vml" Requires="v">
                <p:oleObj spid="_x0000_s448614" r:id="rId3" imgW="4214888" imgH="812764" progId="Equation.DSMT4">
                  <p:embed/>
                </p:oleObj>
              </mc:Choice>
              <mc:Fallback>
                <p:oleObj r:id="rId3" imgW="4214888" imgH="8127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04864"/>
                        <a:ext cx="34417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5"/>
          <p:cNvSpPr>
            <a:spLocks noChangeArrowheads="1"/>
          </p:cNvSpPr>
          <p:nvPr/>
        </p:nvSpPr>
        <p:spPr bwMode="auto">
          <a:xfrm>
            <a:off x="323850" y="3068960"/>
            <a:ext cx="820896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None/>
            </a:pPr>
            <a:r>
              <a:rPr lang="en-US"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如何确定最优的模型参数</a:t>
            </a:r>
            <a:r>
              <a:rPr lang="el-GR" altLang="en-US" sz="2800" dirty="0">
                <a:latin typeface="微软雅黑" pitchFamily="34" charset="-122"/>
                <a:ea typeface="微软雅黑" pitchFamily="34" charset="-122"/>
              </a:rPr>
              <a:t>θ</a:t>
            </a:r>
            <a:r>
              <a:rPr lang="zh-CN" altLang="en-US" sz="2800" dirty="0">
                <a:latin typeface="微软雅黑" pitchFamily="34" charset="-122"/>
                <a:ea typeface="微软雅黑" pitchFamily="34" charset="-122"/>
              </a:rPr>
              <a:t>，使得模型产生训练集合</a:t>
            </a:r>
            <a:r>
              <a:rPr lang="en-US" sz="2800" dirty="0">
                <a:latin typeface="微软雅黑" pitchFamily="34" charset="-122"/>
                <a:ea typeface="微软雅黑" pitchFamily="34" charset="-122"/>
              </a:rPr>
              <a:t>V</a:t>
            </a:r>
            <a:r>
              <a:rPr lang="zh-CN" altLang="en-US" sz="2800" dirty="0">
                <a:latin typeface="微软雅黑" pitchFamily="34" charset="-122"/>
                <a:ea typeface="微软雅黑" pitchFamily="34" charset="-122"/>
              </a:rPr>
              <a:t>的联合概率最大</a:t>
            </a:r>
          </a:p>
        </p:txBody>
      </p:sp>
      <p:graphicFrame>
        <p:nvGraphicFramePr>
          <p:cNvPr id="15" name="Object 6"/>
          <p:cNvGraphicFramePr>
            <a:graphicFrameLocks noGrp="1" noChangeAspect="1"/>
          </p:cNvGraphicFramePr>
          <p:nvPr>
            <p:ph sz="quarter" idx="4294967295"/>
            <p:extLst>
              <p:ext uri="{D42A27DB-BD31-4B8C-83A1-F6EECF244321}">
                <p14:modId xmlns:p14="http://schemas.microsoft.com/office/powerpoint/2010/main" val="655318906"/>
              </p:ext>
            </p:extLst>
          </p:nvPr>
        </p:nvGraphicFramePr>
        <p:xfrm>
          <a:off x="3132138" y="4293096"/>
          <a:ext cx="2620962" cy="665163"/>
        </p:xfrm>
        <a:graphic>
          <a:graphicData uri="http://schemas.openxmlformats.org/presentationml/2006/ole">
            <mc:AlternateContent xmlns:mc="http://schemas.openxmlformats.org/markup-compatibility/2006">
              <mc:Choice xmlns:v="urn:schemas-microsoft-com:vml" Requires="v">
                <p:oleObj spid="_x0000_s448615" r:id="rId5" imgW="3238817" imgH="876617" progId="Equation.DSMT4">
                  <p:embed/>
                </p:oleObj>
              </mc:Choice>
              <mc:Fallback>
                <p:oleObj r:id="rId5" imgW="3238817" imgH="876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293096"/>
                        <a:ext cx="2620962"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7"/>
          <p:cNvSpPr>
            <a:spLocks noChangeArrowheads="1"/>
          </p:cNvSpPr>
          <p:nvPr/>
        </p:nvSpPr>
        <p:spPr bwMode="auto">
          <a:xfrm>
            <a:off x="250825" y="5157788"/>
            <a:ext cx="8569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None/>
            </a:pPr>
            <a:r>
              <a:rPr lang="en-US" sz="2800">
                <a:latin typeface="微软雅黑" pitchFamily="34" charset="-122"/>
                <a:ea typeface="微软雅黑" pitchFamily="34" charset="-122"/>
              </a:rPr>
              <a:t>	</a:t>
            </a:r>
            <a:r>
              <a:rPr lang="zh-CN" altLang="en-US" sz="2800">
                <a:latin typeface="微软雅黑" pitchFamily="34" charset="-122"/>
                <a:ea typeface="微软雅黑" pitchFamily="34" charset="-122"/>
              </a:rPr>
              <a:t>这同样是一个最大似然估计问题，需要采用</a:t>
            </a:r>
            <a:r>
              <a:rPr lang="en-US" sz="2800">
                <a:latin typeface="微软雅黑" pitchFamily="34" charset="-122"/>
                <a:ea typeface="微软雅黑" pitchFamily="34" charset="-122"/>
              </a:rPr>
              <a:t>EM</a:t>
            </a:r>
            <a:r>
              <a:rPr lang="zh-CN" altLang="en-US" sz="2800">
                <a:latin typeface="微软雅黑" pitchFamily="34" charset="-122"/>
                <a:ea typeface="微软雅黑" pitchFamily="34" charset="-122"/>
              </a:rPr>
              <a:t>算法。</a:t>
            </a:r>
          </a:p>
        </p:txBody>
      </p:sp>
    </p:spTree>
    <p:extLst>
      <p:ext uri="{BB962C8B-B14F-4D97-AF65-F5344CB8AC3E}">
        <p14:creationId xmlns:p14="http://schemas.microsoft.com/office/powerpoint/2010/main" val="26148978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88640"/>
            <a:ext cx="8229600" cy="990600"/>
          </a:xfrm>
        </p:spPr>
        <p:txBody>
          <a:bodyPr/>
          <a:lstStyle/>
          <a:p>
            <a:r>
              <a:rPr lang="en-US" altLang="zh-CN" dirty="0"/>
              <a:t>HMM</a:t>
            </a:r>
            <a:r>
              <a:rPr lang="zh-CN" altLang="en-US" dirty="0"/>
              <a:t>学习问题</a:t>
            </a:r>
          </a:p>
        </p:txBody>
      </p:sp>
      <p:sp>
        <p:nvSpPr>
          <p:cNvPr id="6" name="Rectangle 3"/>
          <p:cNvSpPr txBox="1">
            <a:spLocks noChangeArrowheads="1"/>
          </p:cNvSpPr>
          <p:nvPr/>
        </p:nvSpPr>
        <p:spPr>
          <a:xfrm>
            <a:off x="251520" y="1052736"/>
            <a:ext cx="8640960" cy="431981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50000"/>
              </a:lnSpc>
              <a:buNone/>
            </a:pPr>
            <a:r>
              <a:rPr lang="en-US" altLang="zh-CN" sz="2400" dirty="0">
                <a:solidFill>
                  <a:srgbClr val="FF0000"/>
                </a:solidFill>
                <a:latin typeface="微软雅黑" pitchFamily="34" charset="-122"/>
              </a:rPr>
              <a:t>Baum-Welch</a:t>
            </a:r>
            <a:r>
              <a:rPr lang="zh-CN" altLang="en-US" sz="2400" dirty="0">
                <a:solidFill>
                  <a:srgbClr val="FF0000"/>
                </a:solidFill>
                <a:latin typeface="微软雅黑" pitchFamily="34" charset="-122"/>
              </a:rPr>
              <a:t>算法：</a:t>
            </a:r>
            <a:r>
              <a:rPr lang="zh-CN" altLang="en-US" sz="2400" dirty="0">
                <a:latin typeface="微软雅黑" pitchFamily="34" charset="-122"/>
              </a:rPr>
              <a:t>先设定一个转移概率的初值；然后获得对该初值的一个修正；</a:t>
            </a:r>
            <a:r>
              <a:rPr lang="en-US" sz="2400" dirty="0">
                <a:latin typeface="微软雅黑" pitchFamily="34" charset="-122"/>
              </a:rPr>
              <a:t> </a:t>
            </a:r>
            <a:r>
              <a:rPr lang="zh-CN" altLang="en-US" sz="2400" dirty="0">
                <a:latin typeface="微软雅黑" pitchFamily="34" charset="-122"/>
              </a:rPr>
              <a:t>反复迭代、直到收敛。</a:t>
            </a:r>
          </a:p>
          <a:p>
            <a:pPr algn="r">
              <a:buFontTx/>
              <a:buNone/>
            </a:pPr>
            <a:r>
              <a:rPr lang="en-US" altLang="zh-CN" sz="2000" dirty="0">
                <a:latin typeface="微软雅黑" pitchFamily="34" charset="-122"/>
              </a:rPr>
              <a:t>——</a:t>
            </a:r>
            <a:r>
              <a:rPr lang="zh-CN" altLang="en-US" sz="2000" dirty="0">
                <a:latin typeface="微软雅黑" pitchFamily="34" charset="-122"/>
              </a:rPr>
              <a:t>广义</a:t>
            </a:r>
            <a:r>
              <a:rPr lang="en-US" sz="2000" dirty="0">
                <a:latin typeface="微软雅黑" pitchFamily="34" charset="-122"/>
              </a:rPr>
              <a:t>EM</a:t>
            </a:r>
            <a:r>
              <a:rPr lang="zh-CN" altLang="en-US" sz="2000" dirty="0">
                <a:latin typeface="微软雅黑" pitchFamily="34" charset="-122"/>
              </a:rPr>
              <a:t>算法在</a:t>
            </a:r>
            <a:r>
              <a:rPr lang="en-US" sz="2000" dirty="0">
                <a:latin typeface="微软雅黑" pitchFamily="34" charset="-122"/>
              </a:rPr>
              <a:t>HMM</a:t>
            </a:r>
            <a:r>
              <a:rPr lang="zh-CN" altLang="en-US" sz="2000" dirty="0">
                <a:latin typeface="微软雅黑" pitchFamily="34" charset="-122"/>
              </a:rPr>
              <a:t>中的具体实现</a:t>
            </a:r>
          </a:p>
        </p:txBody>
      </p:sp>
      <p:sp>
        <p:nvSpPr>
          <p:cNvPr id="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615548890"/>
              </p:ext>
            </p:extLst>
          </p:nvPr>
        </p:nvGraphicFramePr>
        <p:xfrm>
          <a:off x="323528" y="2852936"/>
          <a:ext cx="3903985" cy="741362"/>
        </p:xfrm>
        <a:graphic>
          <a:graphicData uri="http://schemas.openxmlformats.org/presentationml/2006/ole">
            <mc:AlternateContent xmlns:mc="http://schemas.openxmlformats.org/markup-compatibility/2006">
              <mc:Choice xmlns:v="urn:schemas-microsoft-com:vml" Requires="v">
                <p:oleObj spid="_x0000_s471224" name="Equation" r:id="rId3" imgW="1866600" imgH="380880" progId="Equation.DSMT4">
                  <p:embed/>
                </p:oleObj>
              </mc:Choice>
              <mc:Fallback>
                <p:oleObj name="Equation" r:id="rId3" imgW="1866600" imgH="380880" progId="Equation.DSMT4">
                  <p:embed/>
                  <p:pic>
                    <p:nvPicPr>
                      <p:cNvPr id="0" name="Object 6"/>
                      <p:cNvPicPr>
                        <a:picLocks noChangeAspect="1" noChangeArrowheads="1"/>
                      </p:cNvPicPr>
                      <p:nvPr/>
                    </p:nvPicPr>
                    <p:blipFill>
                      <a:blip r:embed="rId4"/>
                      <a:srcRect/>
                      <a:stretch>
                        <a:fillRect/>
                      </a:stretch>
                    </p:blipFill>
                    <p:spPr bwMode="auto">
                      <a:xfrm>
                        <a:off x="323528" y="2852936"/>
                        <a:ext cx="3903985" cy="741362"/>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64727098"/>
              </p:ext>
            </p:extLst>
          </p:nvPr>
        </p:nvGraphicFramePr>
        <p:xfrm>
          <a:off x="4644008" y="2827462"/>
          <a:ext cx="4104456" cy="817562"/>
        </p:xfrm>
        <a:graphic>
          <a:graphicData uri="http://schemas.openxmlformats.org/presentationml/2006/ole">
            <mc:AlternateContent xmlns:mc="http://schemas.openxmlformats.org/markup-compatibility/2006">
              <mc:Choice xmlns:v="urn:schemas-microsoft-com:vml" Requires="v">
                <p:oleObj spid="_x0000_s471225" name="Equation" r:id="rId5" imgW="1765080" imgH="380880" progId="Equation.DSMT4">
                  <p:embed/>
                </p:oleObj>
              </mc:Choice>
              <mc:Fallback>
                <p:oleObj name="Equation" r:id="rId5" imgW="1765080" imgH="380880" progId="Equation.DSMT4">
                  <p:embed/>
                  <p:pic>
                    <p:nvPicPr>
                      <p:cNvPr id="0" name="Object 4"/>
                      <p:cNvPicPr>
                        <a:picLocks noChangeAspect="1" noChangeArrowheads="1"/>
                      </p:cNvPicPr>
                      <p:nvPr/>
                    </p:nvPicPr>
                    <p:blipFill>
                      <a:blip r:embed="rId6"/>
                      <a:srcRect/>
                      <a:stretch>
                        <a:fillRect/>
                      </a:stretch>
                    </p:blipFill>
                    <p:spPr bwMode="auto">
                      <a:xfrm>
                        <a:off x="4644008" y="2827462"/>
                        <a:ext cx="4104456" cy="817562"/>
                      </a:xfrm>
                      <a:prstGeom prst="rect">
                        <a:avLst/>
                      </a:prstGeom>
                      <a:noFill/>
                      <a:ln>
                        <a:noFill/>
                      </a:ln>
                    </p:spPr>
                  </p:pic>
                </p:oleObj>
              </mc:Fallback>
            </mc:AlternateContent>
          </a:graphicData>
        </a:graphic>
      </p:graphicFrame>
      <p:sp>
        <p:nvSpPr>
          <p:cNvPr id="8" name="Rectangle 7"/>
          <p:cNvSpPr/>
          <p:nvPr/>
        </p:nvSpPr>
        <p:spPr>
          <a:xfrm>
            <a:off x="251520" y="3748970"/>
            <a:ext cx="9182322" cy="400110"/>
          </a:xfrm>
          <a:prstGeom prst="rect">
            <a:avLst/>
          </a:prstGeom>
        </p:spPr>
        <p:txBody>
          <a:bodyPr wrap="none">
            <a:spAutoFit/>
          </a:bodyPr>
          <a:lstStyle/>
          <a:p>
            <a:r>
              <a:rPr lang="zh-CN" altLang="en-US" sz="2000" dirty="0">
                <a:latin typeface="微软雅黑" pitchFamily="34" charset="-122"/>
                <a:ea typeface="微软雅黑" pitchFamily="34" charset="-122"/>
              </a:rPr>
              <a:t>设</a:t>
            </a:r>
            <a:r>
              <a:rPr lang="en-US" altLang="zh-CN" sz="2000" i="1" dirty="0">
                <a:latin typeface="Times New Roman" pitchFamily="18" charset="0"/>
                <a:ea typeface="微软雅黑" pitchFamily="34" charset="-122"/>
                <a:cs typeface="Times New Roman" pitchFamily="18" charset="0"/>
              </a:rPr>
              <a:t>t </a:t>
            </a:r>
            <a:r>
              <a:rPr lang="zh-CN" altLang="en-US" sz="2000" dirty="0">
                <a:latin typeface="微软雅黑" pitchFamily="34" charset="-122"/>
                <a:ea typeface="微软雅黑" pitchFamily="34" charset="-122"/>
              </a:rPr>
              <a:t>时刻，从 </a:t>
            </a:r>
            <a:r>
              <a:rPr lang="en-US" altLang="zh-CN" sz="2000" i="1" dirty="0" err="1">
                <a:latin typeface="Times New Roman" pitchFamily="18" charset="0"/>
                <a:ea typeface="微软雅黑" pitchFamily="34" charset="-122"/>
                <a:cs typeface="Times New Roman" pitchFamily="18" charset="0"/>
              </a:rPr>
              <a:t>i</a:t>
            </a:r>
            <a:r>
              <a:rPr lang="en-US" altLang="zh-CN" sz="2000" i="1" dirty="0">
                <a:latin typeface="Times New Roman" pitchFamily="18" charset="0"/>
                <a:ea typeface="微软雅黑" pitchFamily="34" charset="-122"/>
                <a:cs typeface="Times New Roman" pitchFamily="18" charset="0"/>
              </a:rPr>
              <a:t> </a:t>
            </a:r>
            <a:r>
              <a:rPr lang="zh-CN" altLang="en-US" sz="2000" dirty="0">
                <a:latin typeface="微软雅黑" pitchFamily="34" charset="-122"/>
                <a:ea typeface="微软雅黑" pitchFamily="34" charset="-122"/>
              </a:rPr>
              <a:t>跳转到 </a:t>
            </a:r>
            <a:r>
              <a:rPr lang="en-US" altLang="zh-CN" sz="2000" i="1" dirty="0">
                <a:latin typeface="Times New Roman" pitchFamily="18" charset="0"/>
                <a:ea typeface="微软雅黑" pitchFamily="34" charset="-122"/>
                <a:cs typeface="Times New Roman" pitchFamily="18" charset="0"/>
              </a:rPr>
              <a:t>j </a:t>
            </a:r>
            <a:r>
              <a:rPr lang="zh-CN" altLang="en-US" sz="2000" dirty="0">
                <a:latin typeface="微软雅黑" pitchFamily="34" charset="-122"/>
                <a:ea typeface="微软雅黑" pitchFamily="34" charset="-122"/>
              </a:rPr>
              <a:t>的概率为            ，观测长度为</a:t>
            </a:r>
            <a:r>
              <a:rPr lang="en-US" altLang="zh-CN" sz="2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的训练序列，对</a:t>
            </a:r>
            <a:r>
              <a:rPr lang="en-US" altLang="zh-CN" sz="2000" i="1" dirty="0">
                <a:latin typeface="Times New Roman" pitchFamily="18" charset="0"/>
                <a:ea typeface="微软雅黑" pitchFamily="34" charset="-122"/>
                <a:cs typeface="Times New Roman" pitchFamily="18" charset="0"/>
              </a:rPr>
              <a:t>t </a:t>
            </a:r>
            <a:r>
              <a:rPr lang="zh-CN" altLang="en-US" sz="2000" dirty="0">
                <a:latin typeface="微软雅黑" pitchFamily="34" charset="-122"/>
                <a:ea typeface="微软雅黑" pitchFamily="34" charset="-122"/>
              </a:rPr>
              <a:t>求和：</a:t>
            </a:r>
          </a:p>
        </p:txBody>
      </p:sp>
      <p:graphicFrame>
        <p:nvGraphicFramePr>
          <p:cNvPr id="9" name="Object 8"/>
          <p:cNvGraphicFramePr>
            <a:graphicFrameLocks noChangeAspect="1"/>
          </p:cNvGraphicFramePr>
          <p:nvPr>
            <p:extLst>
              <p:ext uri="{D42A27DB-BD31-4B8C-83A1-F6EECF244321}">
                <p14:modId xmlns:p14="http://schemas.microsoft.com/office/powerpoint/2010/main" val="1240285292"/>
              </p:ext>
            </p:extLst>
          </p:nvPr>
        </p:nvGraphicFramePr>
        <p:xfrm>
          <a:off x="3923928" y="3703756"/>
          <a:ext cx="798513" cy="490537"/>
        </p:xfrm>
        <a:graphic>
          <a:graphicData uri="http://schemas.openxmlformats.org/presentationml/2006/ole">
            <mc:AlternateContent xmlns:mc="http://schemas.openxmlformats.org/markup-compatibility/2006">
              <mc:Choice xmlns:v="urn:schemas-microsoft-com:vml" Requires="v">
                <p:oleObj spid="_x0000_s471226" name="Equation" r:id="rId7" imgW="342720" imgH="228600" progId="Equation.DSMT4">
                  <p:embed/>
                </p:oleObj>
              </mc:Choice>
              <mc:Fallback>
                <p:oleObj name="Equation" r:id="rId7" imgW="342720" imgH="228600" progId="Equation.DSMT4">
                  <p:embed/>
                  <p:pic>
                    <p:nvPicPr>
                      <p:cNvPr id="0" name="Object 6"/>
                      <p:cNvPicPr>
                        <a:picLocks noChangeAspect="1" noChangeArrowheads="1"/>
                      </p:cNvPicPr>
                      <p:nvPr/>
                    </p:nvPicPr>
                    <p:blipFill>
                      <a:blip r:embed="rId8"/>
                      <a:srcRect/>
                      <a:stretch>
                        <a:fillRect/>
                      </a:stretch>
                    </p:blipFill>
                    <p:spPr bwMode="auto">
                      <a:xfrm>
                        <a:off x="3923928" y="3703756"/>
                        <a:ext cx="79851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430592573"/>
              </p:ext>
            </p:extLst>
          </p:nvPr>
        </p:nvGraphicFramePr>
        <p:xfrm>
          <a:off x="971600" y="4293096"/>
          <a:ext cx="2232248" cy="1888825"/>
        </p:xfrm>
        <a:graphic>
          <a:graphicData uri="http://schemas.openxmlformats.org/presentationml/2006/ole">
            <mc:AlternateContent xmlns:mc="http://schemas.openxmlformats.org/markup-compatibility/2006">
              <mc:Choice xmlns:v="urn:schemas-microsoft-com:vml" Requires="v">
                <p:oleObj spid="_x0000_s471227" name="Equation" r:id="rId9" imgW="990600" imgH="838200" progId="Equation.DSMT4">
                  <p:embed/>
                </p:oleObj>
              </mc:Choice>
              <mc:Fallback>
                <p:oleObj name="Equation" r:id="rId9" imgW="990600" imgH="838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293096"/>
                        <a:ext cx="2232248" cy="1888825"/>
                      </a:xfrm>
                      <a:prstGeom prst="rect">
                        <a:avLst/>
                      </a:prstGeom>
                      <a:noFill/>
                    </p:spPr>
                  </p:pic>
                </p:oleObj>
              </mc:Fallback>
            </mc:AlternateContent>
          </a:graphicData>
        </a:graphic>
      </p:graphicFrame>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3685649220"/>
              </p:ext>
            </p:extLst>
          </p:nvPr>
        </p:nvGraphicFramePr>
        <p:xfrm>
          <a:off x="5220072" y="4365104"/>
          <a:ext cx="2736304" cy="1900791"/>
        </p:xfrm>
        <a:graphic>
          <a:graphicData uri="http://schemas.openxmlformats.org/presentationml/2006/ole">
            <mc:AlternateContent xmlns:mc="http://schemas.openxmlformats.org/markup-compatibility/2006">
              <mc:Choice xmlns:v="urn:schemas-microsoft-com:vml" Requires="v">
                <p:oleObj spid="_x0000_s471228" name="Equation" r:id="rId11" imgW="1244600" imgH="863600" progId="Equation.DSMT4">
                  <p:embed/>
                </p:oleObj>
              </mc:Choice>
              <mc:Fallback>
                <p:oleObj name="Equation" r:id="rId11" imgW="1244600" imgH="863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4365104"/>
                        <a:ext cx="2736304" cy="1900791"/>
                      </a:xfrm>
                      <a:prstGeom prst="rect">
                        <a:avLst/>
                      </a:prstGeom>
                      <a:noFill/>
                    </p:spPr>
                  </p:pic>
                </p:oleObj>
              </mc:Fallback>
            </mc:AlternateContent>
          </a:graphicData>
        </a:graphic>
      </p:graphicFrame>
      <p:sp>
        <p:nvSpPr>
          <p:cNvPr id="17" name="Line 6"/>
          <p:cNvSpPr>
            <a:spLocks noChangeShapeType="1"/>
          </p:cNvSpPr>
          <p:nvPr/>
        </p:nvSpPr>
        <p:spPr bwMode="auto">
          <a:xfrm>
            <a:off x="3849149" y="4149080"/>
            <a:ext cx="936625" cy="0"/>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3"/>
          <p:cNvSpPr/>
          <p:nvPr/>
        </p:nvSpPr>
        <p:spPr>
          <a:xfrm>
            <a:off x="3923928" y="4221088"/>
            <a:ext cx="1338828" cy="369332"/>
          </a:xfrm>
          <a:prstGeom prst="rect">
            <a:avLst/>
          </a:prstGeom>
        </p:spPr>
        <p:txBody>
          <a:bodyPr wrap="none">
            <a:spAutoFit/>
          </a:bodyPr>
          <a:lstStyle/>
          <a:p>
            <a:r>
              <a:rPr lang="zh-CN" altLang="en-US" dirty="0">
                <a:solidFill>
                  <a:srgbClr val="FF0000"/>
                </a:solidFill>
                <a:latin typeface="微软雅黑" pitchFamily="34" charset="-122"/>
                <a:ea typeface="微软雅黑" pitchFamily="34" charset="-122"/>
                <a:cs typeface="Times New Roman" pitchFamily="18" charset="0"/>
              </a:rPr>
              <a:t>如何计算？</a:t>
            </a:r>
          </a:p>
        </p:txBody>
      </p:sp>
    </p:spTree>
    <p:extLst>
      <p:ext uri="{BB962C8B-B14F-4D97-AF65-F5344CB8AC3E}">
        <p14:creationId xmlns:p14="http://schemas.microsoft.com/office/powerpoint/2010/main" val="34900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2289413130"/>
              </p:ext>
            </p:extLst>
          </p:nvPr>
        </p:nvGraphicFramePr>
        <p:xfrm>
          <a:off x="337145" y="1988840"/>
          <a:ext cx="5013325" cy="612775"/>
        </p:xfrm>
        <a:graphic>
          <a:graphicData uri="http://schemas.openxmlformats.org/presentationml/2006/ole">
            <mc:AlternateContent xmlns:mc="http://schemas.openxmlformats.org/markup-compatibility/2006">
              <mc:Choice xmlns:v="urn:schemas-microsoft-com:vml" Requires="v">
                <p:oleObj spid="_x0000_s473407" name="Equation" r:id="rId3" imgW="2273040" imgH="279360" progId="Equation.DSMT4">
                  <p:embed/>
                </p:oleObj>
              </mc:Choice>
              <mc:Fallback>
                <p:oleObj name="Equation" r:id="rId3" imgW="2273040" imgH="279360" progId="Equation.DSMT4">
                  <p:embed/>
                  <p:pic>
                    <p:nvPicPr>
                      <p:cNvPr id="0" name="Object 1"/>
                      <p:cNvPicPr>
                        <a:picLocks noChangeAspect="1" noChangeArrowheads="1"/>
                      </p:cNvPicPr>
                      <p:nvPr/>
                    </p:nvPicPr>
                    <p:blipFill>
                      <a:blip r:embed="rId4"/>
                      <a:srcRect/>
                      <a:stretch>
                        <a:fillRect/>
                      </a:stretch>
                    </p:blipFill>
                    <p:spPr bwMode="auto">
                      <a:xfrm>
                        <a:off x="337145" y="1988840"/>
                        <a:ext cx="5013325" cy="612775"/>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98854692"/>
              </p:ext>
            </p:extLst>
          </p:nvPr>
        </p:nvGraphicFramePr>
        <p:xfrm>
          <a:off x="56082" y="1284149"/>
          <a:ext cx="9180513" cy="496888"/>
        </p:xfrm>
        <a:graphic>
          <a:graphicData uri="http://schemas.openxmlformats.org/presentationml/2006/ole">
            <mc:AlternateContent xmlns:mc="http://schemas.openxmlformats.org/markup-compatibility/2006">
              <mc:Choice xmlns:v="urn:schemas-microsoft-com:vml" Requires="v">
                <p:oleObj spid="_x0000_s473408" name="Equation" r:id="rId5" imgW="4572000" imgH="253800" progId="Equation.DSMT4">
                  <p:embed/>
                </p:oleObj>
              </mc:Choice>
              <mc:Fallback>
                <p:oleObj name="Equation" r:id="rId5" imgW="4572000" imgH="253800" progId="Equation.DSMT4">
                  <p:embed/>
                  <p:pic>
                    <p:nvPicPr>
                      <p:cNvPr id="0" name="Object 11"/>
                      <p:cNvPicPr>
                        <a:picLocks noChangeAspect="1" noChangeArrowheads="1"/>
                      </p:cNvPicPr>
                      <p:nvPr/>
                    </p:nvPicPr>
                    <p:blipFill>
                      <a:blip r:embed="rId6"/>
                      <a:srcRect/>
                      <a:stretch>
                        <a:fillRect/>
                      </a:stretch>
                    </p:blipFill>
                    <p:spPr bwMode="auto">
                      <a:xfrm>
                        <a:off x="56082" y="1284149"/>
                        <a:ext cx="9180513" cy="496888"/>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435381248"/>
              </p:ext>
            </p:extLst>
          </p:nvPr>
        </p:nvGraphicFramePr>
        <p:xfrm>
          <a:off x="1048270" y="2780928"/>
          <a:ext cx="7196138" cy="1254125"/>
        </p:xfrm>
        <a:graphic>
          <a:graphicData uri="http://schemas.openxmlformats.org/presentationml/2006/ole">
            <mc:AlternateContent xmlns:mc="http://schemas.openxmlformats.org/markup-compatibility/2006">
              <mc:Choice xmlns:v="urn:schemas-microsoft-com:vml" Requires="v">
                <p:oleObj spid="_x0000_s473409" name="Equation" r:id="rId7" imgW="3263760" imgH="571320" progId="Equation.DSMT4">
                  <p:embed/>
                </p:oleObj>
              </mc:Choice>
              <mc:Fallback>
                <p:oleObj name="Equation" r:id="rId7" imgW="3263760" imgH="571320" progId="Equation.DSMT4">
                  <p:embed/>
                  <p:pic>
                    <p:nvPicPr>
                      <p:cNvPr id="0" name="Object 13"/>
                      <p:cNvPicPr>
                        <a:picLocks noChangeAspect="1" noChangeArrowheads="1"/>
                      </p:cNvPicPr>
                      <p:nvPr/>
                    </p:nvPicPr>
                    <p:blipFill>
                      <a:blip r:embed="rId8"/>
                      <a:srcRect/>
                      <a:stretch>
                        <a:fillRect/>
                      </a:stretch>
                    </p:blipFill>
                    <p:spPr bwMode="auto">
                      <a:xfrm>
                        <a:off x="1048270" y="2780928"/>
                        <a:ext cx="719613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Straight Arrow Connector 16"/>
          <p:cNvCxnSpPr/>
          <p:nvPr/>
        </p:nvCxnSpPr>
        <p:spPr>
          <a:xfrm flipH="1">
            <a:off x="1043608" y="3275418"/>
            <a:ext cx="432048" cy="873662"/>
          </a:xfrm>
          <a:prstGeom prst="straightConnector1">
            <a:avLst/>
          </a:pr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68065" y="4365104"/>
            <a:ext cx="2603735" cy="400110"/>
          </a:xfrm>
          <a:prstGeom prst="rect">
            <a:avLst/>
          </a:prstGeom>
        </p:spPr>
        <p:txBody>
          <a:bodyPr wrap="square">
            <a:spAutoFit/>
          </a:bodyPr>
          <a:lstStyle/>
          <a:p>
            <a:r>
              <a:rPr lang="zh-CN" altLang="en-US" sz="2000" dirty="0">
                <a:latin typeface="微软雅黑" pitchFamily="34" charset="-122"/>
                <a:ea typeface="微软雅黑" pitchFamily="34" charset="-122"/>
              </a:rPr>
              <a:t>三个独立子事件：</a:t>
            </a:r>
          </a:p>
        </p:txBody>
      </p:sp>
      <p:sp>
        <p:nvSpPr>
          <p:cNvPr id="2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31"/>
          <p:cNvSpPr/>
          <p:nvPr/>
        </p:nvSpPr>
        <p:spPr>
          <a:xfrm>
            <a:off x="704483" y="4941168"/>
            <a:ext cx="8508391" cy="498598"/>
          </a:xfrm>
          <a:prstGeom prst="rect">
            <a:avLst/>
          </a:prstGeom>
        </p:spPr>
        <p:txBody>
          <a:bodyPr wrap="square">
            <a:spAutoFit/>
          </a:bodyPr>
          <a:lstStyle/>
          <a:p>
            <a:pPr>
              <a:lnSpc>
                <a:spcPct val="120000"/>
              </a:lnSpc>
            </a:pPr>
            <a:r>
              <a:rPr lang="en-US" altLang="zh-CN" sz="2200" i="1" dirty="0">
                <a:latin typeface="Times New Roman" pitchFamily="18" charset="0"/>
                <a:ea typeface="宋体" pitchFamily="2" charset="-122"/>
                <a:cs typeface="Times New Roman" pitchFamily="18" charset="0"/>
              </a:rPr>
              <a:t>t</a:t>
            </a:r>
            <a:r>
              <a:rPr lang="en-US" altLang="zh-CN" sz="2200" dirty="0">
                <a:latin typeface="Times New Roman" pitchFamily="18" charset="0"/>
                <a:ea typeface="宋体" pitchFamily="2" charset="-122"/>
                <a:cs typeface="Times New Roman" pitchFamily="18" charset="0"/>
              </a:rPr>
              <a:t>-1</a:t>
            </a:r>
            <a:r>
              <a:rPr lang="zh-CN" altLang="en-US" sz="2200" dirty="0">
                <a:latin typeface="Times New Roman" pitchFamily="18" charset="0"/>
                <a:ea typeface="宋体" pitchFamily="2" charset="-122"/>
                <a:cs typeface="Times New Roman" pitchFamily="18" charset="0"/>
              </a:rPr>
              <a:t>时刻处于状态 </a:t>
            </a:r>
            <a:r>
              <a:rPr lang="el-GR" altLang="en-US" sz="2200" i="1" dirty="0">
                <a:latin typeface="Times New Roman" pitchFamily="18" charset="0"/>
                <a:ea typeface="宋体" pitchFamily="2" charset="-122"/>
                <a:cs typeface="Times New Roman" pitchFamily="18" charset="0"/>
              </a:rPr>
              <a:t>ω</a:t>
            </a:r>
            <a:r>
              <a:rPr lang="en-US" altLang="zh-CN" sz="2200" i="1" baseline="-25000" dirty="0" err="1">
                <a:latin typeface="Times New Roman" pitchFamily="18" charset="0"/>
                <a:ea typeface="宋体" pitchFamily="2" charset="-122"/>
                <a:cs typeface="Times New Roman" pitchFamily="18" charset="0"/>
              </a:rPr>
              <a:t>i</a:t>
            </a:r>
            <a:r>
              <a:rPr lang="zh-CN" altLang="en-US" sz="2200" dirty="0">
                <a:latin typeface="Times New Roman" pitchFamily="18" charset="0"/>
                <a:ea typeface="宋体" pitchFamily="2" charset="-122"/>
                <a:cs typeface="Times New Roman" pitchFamily="18" charset="0"/>
              </a:rPr>
              <a:t>，从</a:t>
            </a:r>
            <a:r>
              <a:rPr lang="en-US" altLang="zh-CN" sz="2200" dirty="0">
                <a:latin typeface="Times New Roman" pitchFamily="18" charset="0"/>
                <a:ea typeface="宋体" pitchFamily="2" charset="-122"/>
                <a:cs typeface="Times New Roman" pitchFamily="18" charset="0"/>
              </a:rPr>
              <a:t>1</a:t>
            </a:r>
            <a:r>
              <a:rPr lang="zh-CN" altLang="en-US" sz="2200" dirty="0">
                <a:latin typeface="Times New Roman" pitchFamily="18" charset="0"/>
                <a:ea typeface="宋体" pitchFamily="2" charset="-122"/>
                <a:cs typeface="Times New Roman" pitchFamily="18" charset="0"/>
                <a:sym typeface="Wingdings" pitchFamily="2" charset="2"/>
              </a:rPr>
              <a:t>到</a:t>
            </a:r>
            <a:r>
              <a:rPr lang="en-US" altLang="zh-CN" sz="2200" i="1" dirty="0">
                <a:latin typeface="Times New Roman" pitchFamily="18" charset="0"/>
                <a:ea typeface="宋体" pitchFamily="2" charset="-122"/>
                <a:cs typeface="Times New Roman" pitchFamily="18" charset="0"/>
                <a:sym typeface="Wingdings" pitchFamily="2" charset="2"/>
              </a:rPr>
              <a:t>t</a:t>
            </a:r>
            <a:r>
              <a:rPr lang="en-US" altLang="zh-CN" sz="2200" dirty="0">
                <a:latin typeface="Times New Roman" pitchFamily="18" charset="0"/>
                <a:ea typeface="宋体" pitchFamily="2" charset="-122"/>
                <a:cs typeface="Times New Roman" pitchFamily="18" charset="0"/>
                <a:sym typeface="Wingdings" pitchFamily="2" charset="2"/>
              </a:rPr>
              <a:t>-1</a:t>
            </a:r>
            <a:r>
              <a:rPr lang="zh-CN" altLang="en-US" sz="2200" dirty="0">
                <a:latin typeface="Times New Roman" pitchFamily="18" charset="0"/>
                <a:ea typeface="宋体" pitchFamily="2" charset="-122"/>
                <a:cs typeface="Times New Roman" pitchFamily="18" charset="0"/>
                <a:sym typeface="Wingdings" pitchFamily="2" charset="2"/>
              </a:rPr>
              <a:t>产生序列            </a:t>
            </a:r>
            <a:r>
              <a:rPr lang="en-US" altLang="zh-CN" sz="2200" dirty="0">
                <a:latin typeface="Times New Roman" pitchFamily="18" charset="0"/>
                <a:ea typeface="宋体" pitchFamily="2" charset="-122"/>
                <a:cs typeface="Times New Roman" pitchFamily="18" charset="0"/>
                <a:sym typeface="Wingdings" pitchFamily="2" charset="2"/>
              </a:rPr>
              <a:t>,</a:t>
            </a:r>
            <a:r>
              <a:rPr lang="zh-CN" altLang="en-US" sz="2200" dirty="0">
                <a:latin typeface="Times New Roman" pitchFamily="18" charset="0"/>
                <a:ea typeface="宋体" pitchFamily="2" charset="-122"/>
                <a:cs typeface="Times New Roman" pitchFamily="18" charset="0"/>
                <a:sym typeface="Wingdings" pitchFamily="2" charset="2"/>
              </a:rPr>
              <a:t>概率为            </a:t>
            </a:r>
            <a:endParaRPr lang="zh-CN" altLang="en-US" sz="2200" dirty="0">
              <a:latin typeface="Times New Roman" pitchFamily="18" charset="0"/>
              <a:ea typeface="宋体" pitchFamily="2" charset="-122"/>
              <a:cs typeface="Times New Roman" pitchFamily="18" charset="0"/>
            </a:endParaRPr>
          </a:p>
        </p:txBody>
      </p:sp>
      <p:sp>
        <p:nvSpPr>
          <p:cNvPr id="2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Object 25"/>
          <p:cNvGraphicFramePr>
            <a:graphicFrameLocks noChangeAspect="1"/>
          </p:cNvGraphicFramePr>
          <p:nvPr>
            <p:extLst>
              <p:ext uri="{D42A27DB-BD31-4B8C-83A1-F6EECF244321}">
                <p14:modId xmlns:p14="http://schemas.microsoft.com/office/powerpoint/2010/main" val="1754871720"/>
              </p:ext>
            </p:extLst>
          </p:nvPr>
        </p:nvGraphicFramePr>
        <p:xfrm>
          <a:off x="5601027" y="4941168"/>
          <a:ext cx="720080" cy="387735"/>
        </p:xfrm>
        <a:graphic>
          <a:graphicData uri="http://schemas.openxmlformats.org/presentationml/2006/ole">
            <mc:AlternateContent xmlns:mc="http://schemas.openxmlformats.org/markup-compatibility/2006">
              <mc:Choice xmlns:v="urn:schemas-microsoft-com:vml" Requires="v">
                <p:oleObj spid="_x0000_s473410" name="Equation" r:id="rId9" imgW="368300" imgH="190500" progId="Equation.DSMT4">
                  <p:embed/>
                </p:oleObj>
              </mc:Choice>
              <mc:Fallback>
                <p:oleObj name="Equation" r:id="rId9" imgW="368300" imgH="1905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1027" y="4941168"/>
                        <a:ext cx="720080" cy="387735"/>
                      </a:xfrm>
                      <a:prstGeom prst="rect">
                        <a:avLst/>
                      </a:prstGeom>
                      <a:noFill/>
                    </p:spPr>
                  </p:pic>
                </p:oleObj>
              </mc:Fallback>
            </mc:AlternateContent>
          </a:graphicData>
        </a:graphic>
      </p:graphicFrame>
      <p:sp>
        <p:nvSpPr>
          <p:cNvPr id="36" name="Rectangle 3"/>
          <p:cNvSpPr txBox="1">
            <a:spLocks noChangeArrowheads="1"/>
          </p:cNvSpPr>
          <p:nvPr/>
        </p:nvSpPr>
        <p:spPr>
          <a:xfrm>
            <a:off x="611560" y="5517232"/>
            <a:ext cx="8517859" cy="459741"/>
          </a:xfrm>
          <a:prstGeom prst="rect">
            <a:avLst/>
          </a:prstGeom>
        </p:spPr>
        <p:txBody>
          <a:bodyPr vert="horz" wrap="square" lIns="91440" tIns="45720" rIns="91440" bIns="45720" rtlCol="0">
            <a:sp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Wingdings" pitchFamily="2" charset="2"/>
              <a:buNone/>
            </a:pPr>
            <a:r>
              <a:rPr lang="zh-CN" altLang="en-US" sz="2200" dirty="0">
                <a:latin typeface="Times New Roman" pitchFamily="18" charset="0"/>
                <a:ea typeface="宋体" pitchFamily="2" charset="-122"/>
                <a:cs typeface="Times New Roman" pitchFamily="18" charset="0"/>
                <a:sym typeface="Wingdings" pitchFamily="2" charset="2"/>
              </a:rPr>
              <a:t> </a:t>
            </a:r>
            <a:r>
              <a:rPr lang="en-US" altLang="zh-CN" sz="2200" i="1" dirty="0">
                <a:latin typeface="Times New Roman" pitchFamily="18" charset="0"/>
                <a:ea typeface="宋体" pitchFamily="2" charset="-122"/>
                <a:cs typeface="Times New Roman" pitchFamily="18" charset="0"/>
              </a:rPr>
              <a:t>t </a:t>
            </a:r>
            <a:r>
              <a:rPr lang="zh-CN" altLang="en-US" sz="2200" dirty="0">
                <a:latin typeface="Times New Roman" pitchFamily="18" charset="0"/>
                <a:ea typeface="宋体" pitchFamily="2" charset="-122"/>
                <a:cs typeface="Times New Roman" pitchFamily="18" charset="0"/>
                <a:sym typeface="Wingdings" pitchFamily="2" charset="2"/>
              </a:rPr>
              <a:t>时刻</a:t>
            </a:r>
            <a:r>
              <a:rPr lang="zh-CN" altLang="en-US" sz="2200" dirty="0">
                <a:latin typeface="Times New Roman" pitchFamily="18" charset="0"/>
                <a:ea typeface="宋体" pitchFamily="2" charset="-122"/>
                <a:cs typeface="Times New Roman" pitchFamily="18" charset="0"/>
              </a:rPr>
              <a:t>处于状态</a:t>
            </a:r>
            <a:r>
              <a:rPr lang="el-GR" altLang="en-US" sz="2200" i="1" dirty="0">
                <a:latin typeface="Times New Roman" pitchFamily="18" charset="0"/>
                <a:ea typeface="宋体" pitchFamily="2" charset="-122"/>
                <a:cs typeface="Times New Roman" pitchFamily="18" charset="0"/>
              </a:rPr>
              <a:t>ω</a:t>
            </a:r>
            <a:r>
              <a:rPr lang="en-US" altLang="zh-CN" sz="2200" i="1" baseline="-25000" dirty="0">
                <a:latin typeface="Times New Roman" pitchFamily="18" charset="0"/>
                <a:ea typeface="宋体" pitchFamily="2" charset="-122"/>
                <a:cs typeface="Times New Roman" pitchFamily="18" charset="0"/>
              </a:rPr>
              <a:t>j </a:t>
            </a:r>
            <a:r>
              <a:rPr lang="zh-CN" altLang="en-US" sz="2200" dirty="0">
                <a:latin typeface="Times New Roman" pitchFamily="18" charset="0"/>
                <a:ea typeface="宋体" pitchFamily="2" charset="-122"/>
                <a:cs typeface="Times New Roman" pitchFamily="18" charset="0"/>
              </a:rPr>
              <a:t>，从</a:t>
            </a:r>
            <a:r>
              <a:rPr lang="en-US" altLang="zh-CN" sz="2200" i="1" dirty="0">
                <a:latin typeface="Times New Roman" pitchFamily="18" charset="0"/>
                <a:ea typeface="宋体" pitchFamily="2" charset="-122"/>
                <a:cs typeface="Times New Roman" pitchFamily="18" charset="0"/>
                <a:sym typeface="Wingdings" pitchFamily="2" charset="2"/>
              </a:rPr>
              <a:t>t </a:t>
            </a:r>
            <a:r>
              <a:rPr lang="en-US" altLang="zh-CN" sz="2200" dirty="0">
                <a:latin typeface="Times New Roman" pitchFamily="18" charset="0"/>
                <a:ea typeface="宋体" pitchFamily="2" charset="-122"/>
                <a:cs typeface="Times New Roman" pitchFamily="18" charset="0"/>
                <a:sym typeface="Wingdings" pitchFamily="2" charset="2"/>
              </a:rPr>
              <a:t>+1 </a:t>
            </a:r>
            <a:r>
              <a:rPr lang="zh-CN" altLang="en-US" sz="2200" dirty="0">
                <a:latin typeface="Times New Roman" pitchFamily="18" charset="0"/>
                <a:ea typeface="宋体" pitchFamily="2" charset="-122"/>
                <a:cs typeface="Times New Roman" pitchFamily="18" charset="0"/>
                <a:sym typeface="Wingdings" pitchFamily="2" charset="2"/>
              </a:rPr>
              <a:t>到 </a:t>
            </a:r>
            <a:r>
              <a:rPr lang="en-US" altLang="zh-CN" sz="2200" b="1" dirty="0">
                <a:latin typeface="Times New Roman" pitchFamily="18" charset="0"/>
                <a:ea typeface="宋体" pitchFamily="2" charset="-122"/>
                <a:cs typeface="Times New Roman" pitchFamily="18" charset="0"/>
                <a:sym typeface="Wingdings" pitchFamily="2" charset="2"/>
              </a:rPr>
              <a:t>T</a:t>
            </a:r>
            <a:r>
              <a:rPr lang="en-US" altLang="zh-CN" sz="2200" dirty="0">
                <a:latin typeface="Times New Roman" pitchFamily="18" charset="0"/>
                <a:ea typeface="宋体" pitchFamily="2" charset="-122"/>
                <a:cs typeface="Times New Roman" pitchFamily="18" charset="0"/>
                <a:sym typeface="Wingdings" pitchFamily="2" charset="2"/>
              </a:rPr>
              <a:t> </a:t>
            </a:r>
            <a:r>
              <a:rPr lang="zh-CN" altLang="en-US" sz="2200" dirty="0">
                <a:latin typeface="Times New Roman" pitchFamily="18" charset="0"/>
                <a:ea typeface="宋体" pitchFamily="2" charset="-122"/>
                <a:cs typeface="Times New Roman" pitchFamily="18" charset="0"/>
                <a:sym typeface="Wingdings" pitchFamily="2" charset="2"/>
              </a:rPr>
              <a:t>产生序列           ，概率为</a:t>
            </a:r>
            <a:endParaRPr lang="zh-CN" altLang="en-US" sz="2200" dirty="0">
              <a:latin typeface="Times New Roman" pitchFamily="18" charset="0"/>
              <a:ea typeface="宋体" pitchFamily="2" charset="-122"/>
              <a:cs typeface="Times New Roman" pitchFamily="18" charset="0"/>
            </a:endParaRPr>
          </a:p>
        </p:txBody>
      </p:sp>
      <p:sp>
        <p:nvSpPr>
          <p:cNvPr id="2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Object 27"/>
          <p:cNvGraphicFramePr>
            <a:graphicFrameLocks noChangeAspect="1"/>
          </p:cNvGraphicFramePr>
          <p:nvPr>
            <p:extLst>
              <p:ext uri="{D42A27DB-BD31-4B8C-83A1-F6EECF244321}">
                <p14:modId xmlns:p14="http://schemas.microsoft.com/office/powerpoint/2010/main" val="253907728"/>
              </p:ext>
            </p:extLst>
          </p:nvPr>
        </p:nvGraphicFramePr>
        <p:xfrm>
          <a:off x="5687092" y="5560044"/>
          <a:ext cx="720080" cy="360040"/>
        </p:xfrm>
        <a:graphic>
          <a:graphicData uri="http://schemas.openxmlformats.org/presentationml/2006/ole">
            <mc:AlternateContent xmlns:mc="http://schemas.openxmlformats.org/markup-compatibility/2006">
              <mc:Choice xmlns:v="urn:schemas-microsoft-com:vml" Requires="v">
                <p:oleObj spid="_x0000_s473411" name="Equation" r:id="rId11" imgW="406224" imgH="190417" progId="Equation.DSMT4">
                  <p:embed/>
                </p:oleObj>
              </mc:Choice>
              <mc:Fallback>
                <p:oleObj name="Equation" r:id="rId11" imgW="406224" imgH="190417"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7092" y="5560044"/>
                        <a:ext cx="720080" cy="360040"/>
                      </a:xfrm>
                      <a:prstGeom prst="rect">
                        <a:avLst/>
                      </a:prstGeom>
                      <a:noFill/>
                    </p:spPr>
                  </p:pic>
                </p:oleObj>
              </mc:Fallback>
            </mc:AlternateContent>
          </a:graphicData>
        </a:graphic>
      </p:graphicFrame>
      <p:sp>
        <p:nvSpPr>
          <p:cNvPr id="41"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Object 41"/>
          <p:cNvGraphicFramePr>
            <a:graphicFrameLocks noChangeAspect="1"/>
          </p:cNvGraphicFramePr>
          <p:nvPr>
            <p:extLst>
              <p:ext uri="{D42A27DB-BD31-4B8C-83A1-F6EECF244321}">
                <p14:modId xmlns:p14="http://schemas.microsoft.com/office/powerpoint/2010/main" val="3695368359"/>
              </p:ext>
            </p:extLst>
          </p:nvPr>
        </p:nvGraphicFramePr>
        <p:xfrm>
          <a:off x="704483" y="6165304"/>
          <a:ext cx="4838593" cy="488529"/>
        </p:xfrm>
        <a:graphic>
          <a:graphicData uri="http://schemas.openxmlformats.org/presentationml/2006/ole">
            <mc:AlternateContent xmlns:mc="http://schemas.openxmlformats.org/markup-compatibility/2006">
              <mc:Choice xmlns:v="urn:schemas-microsoft-com:vml" Requires="v">
                <p:oleObj spid="_x0000_s473412" name="Equation" r:id="rId13" imgW="2057400" imgH="228600" progId="Equation.DSMT4">
                  <p:embed/>
                </p:oleObj>
              </mc:Choice>
              <mc:Fallback>
                <p:oleObj name="Equation" r:id="rId13" imgW="2057400" imgH="228600" progId="Equation.DSMT4">
                  <p:embed/>
                  <p:pic>
                    <p:nvPicPr>
                      <p:cNvPr id="0" name="Object 33"/>
                      <p:cNvPicPr>
                        <a:picLocks noChangeAspect="1" noChangeArrowheads="1"/>
                      </p:cNvPicPr>
                      <p:nvPr/>
                    </p:nvPicPr>
                    <p:blipFill>
                      <a:blip r:embed="rId14"/>
                      <a:srcRect/>
                      <a:stretch>
                        <a:fillRect/>
                      </a:stretch>
                    </p:blipFill>
                    <p:spPr bwMode="auto">
                      <a:xfrm>
                        <a:off x="704483" y="6165304"/>
                        <a:ext cx="4838593" cy="488529"/>
                      </a:xfrm>
                      <a:prstGeom prst="rect">
                        <a:avLst/>
                      </a:prstGeom>
                      <a:noFill/>
                    </p:spPr>
                  </p:pic>
                </p:oleObj>
              </mc:Fallback>
            </mc:AlternateContent>
          </a:graphicData>
        </a:graphic>
      </p:graphicFrame>
      <p:sp>
        <p:nvSpPr>
          <p:cNvPr id="43" name="Rectangle 35"/>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Object 43"/>
          <p:cNvGraphicFramePr>
            <a:graphicFrameLocks noGrp="1" noChangeAspect="1"/>
          </p:cNvGraphicFramePr>
          <p:nvPr>
            <p:extLst>
              <p:ext uri="{D42A27DB-BD31-4B8C-83A1-F6EECF244321}">
                <p14:modId xmlns:p14="http://schemas.microsoft.com/office/powerpoint/2010/main" val="2906969919"/>
              </p:ext>
            </p:extLst>
          </p:nvPr>
        </p:nvGraphicFramePr>
        <p:xfrm>
          <a:off x="7329219" y="4992216"/>
          <a:ext cx="935037" cy="381000"/>
        </p:xfrm>
        <a:graphic>
          <a:graphicData uri="http://schemas.openxmlformats.org/presentationml/2006/ole">
            <mc:AlternateContent xmlns:mc="http://schemas.openxmlformats.org/markup-compatibility/2006">
              <mc:Choice xmlns:v="urn:schemas-microsoft-com:vml" Requires="v">
                <p:oleObj spid="_x0000_s473413" r:id="rId15" imgW="1689833" imgH="686098" progId="Equation.DSMT4">
                  <p:embed/>
                </p:oleObj>
              </mc:Choice>
              <mc:Fallback>
                <p:oleObj r:id="rId15" imgW="1689833" imgH="686098" progId="Equation.DSMT4">
                  <p:embed/>
                  <p:pic>
                    <p:nvPicPr>
                      <p:cNvPr id="0" name="Object 4"/>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29219" y="4992216"/>
                        <a:ext cx="9350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4"/>
          <p:cNvGraphicFramePr>
            <a:graphicFrameLocks noGrp="1" noChangeAspect="1"/>
          </p:cNvGraphicFramePr>
          <p:nvPr>
            <p:extLst>
              <p:ext uri="{D42A27DB-BD31-4B8C-83A1-F6EECF244321}">
                <p14:modId xmlns:p14="http://schemas.microsoft.com/office/powerpoint/2010/main" val="3061944456"/>
              </p:ext>
            </p:extLst>
          </p:nvPr>
        </p:nvGraphicFramePr>
        <p:xfrm>
          <a:off x="7617251" y="5603910"/>
          <a:ext cx="611188" cy="373063"/>
        </p:xfrm>
        <a:graphic>
          <a:graphicData uri="http://schemas.openxmlformats.org/presentationml/2006/ole">
            <mc:AlternateContent xmlns:mc="http://schemas.openxmlformats.org/markup-compatibility/2006">
              <mc:Choice xmlns:v="urn:schemas-microsoft-com:vml" Requires="v">
                <p:oleObj spid="_x0000_s473414" r:id="rId17" imgW="1143496" imgH="698803" progId="Equation.DSMT4">
                  <p:embed/>
                </p:oleObj>
              </mc:Choice>
              <mc:Fallback>
                <p:oleObj r:id="rId17" imgW="1143496" imgH="698803" progId="Equation.DSMT4">
                  <p:embed/>
                  <p:pic>
                    <p:nvPicPr>
                      <p:cNvPr id="0" name="Object 5"/>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17251" y="5603910"/>
                        <a:ext cx="6111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861680426"/>
              </p:ext>
            </p:extLst>
          </p:nvPr>
        </p:nvGraphicFramePr>
        <p:xfrm>
          <a:off x="5457011" y="6140723"/>
          <a:ext cx="923925" cy="528637"/>
        </p:xfrm>
        <a:graphic>
          <a:graphicData uri="http://schemas.openxmlformats.org/presentationml/2006/ole">
            <mc:AlternateContent xmlns:mc="http://schemas.openxmlformats.org/markup-compatibility/2006">
              <mc:Choice xmlns:v="urn:schemas-microsoft-com:vml" Requires="v">
                <p:oleObj spid="_x0000_s473415" name="Equation" r:id="rId19" imgW="419040" imgH="241200" progId="Equation.DSMT4">
                  <p:embed/>
                </p:oleObj>
              </mc:Choice>
              <mc:Fallback>
                <p:oleObj name="Equation" r:id="rId19" imgW="419040" imgH="241200" progId="Equation.DSMT4">
                  <p:embed/>
                  <p:pic>
                    <p:nvPicPr>
                      <p:cNvPr id="0" name="Object 14"/>
                      <p:cNvPicPr>
                        <a:picLocks noChangeAspect="1" noChangeArrowheads="1"/>
                      </p:cNvPicPr>
                      <p:nvPr/>
                    </p:nvPicPr>
                    <p:blipFill>
                      <a:blip r:embed="rId20"/>
                      <a:srcRect/>
                      <a:stretch>
                        <a:fillRect/>
                      </a:stretch>
                    </p:blipFill>
                    <p:spPr bwMode="auto">
                      <a:xfrm>
                        <a:off x="5457011" y="6140723"/>
                        <a:ext cx="9239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Rectangle 46"/>
          <p:cNvSpPr/>
          <p:nvPr/>
        </p:nvSpPr>
        <p:spPr>
          <a:xfrm>
            <a:off x="323528" y="476672"/>
            <a:ext cx="5272597" cy="523220"/>
          </a:xfrm>
          <a:prstGeom prst="rect">
            <a:avLst/>
          </a:prstGeom>
        </p:spPr>
        <p:txBody>
          <a:bodyPr wrap="none">
            <a:spAutoFit/>
          </a:bodyPr>
          <a:lstStyle/>
          <a:p>
            <a:r>
              <a:rPr lang="en-US" altLang="zh-CN" sz="2800" i="1" dirty="0">
                <a:latin typeface="Times New Roman" pitchFamily="18" charset="0"/>
                <a:ea typeface="微软雅黑" pitchFamily="34" charset="-122"/>
                <a:cs typeface="Times New Roman" pitchFamily="18" charset="0"/>
              </a:rPr>
              <a:t>t </a:t>
            </a:r>
            <a:r>
              <a:rPr lang="zh-CN" altLang="en-US" sz="2800" dirty="0">
                <a:latin typeface="微软雅黑" pitchFamily="34" charset="-122"/>
                <a:ea typeface="微软雅黑" pitchFamily="34" charset="-122"/>
              </a:rPr>
              <a:t>时刻，从状态 </a:t>
            </a:r>
            <a:r>
              <a:rPr lang="en-US" altLang="zh-CN" sz="2800" i="1" dirty="0" err="1">
                <a:latin typeface="Times New Roman" pitchFamily="18" charset="0"/>
                <a:ea typeface="微软雅黑" pitchFamily="34" charset="-122"/>
                <a:cs typeface="Times New Roman" pitchFamily="18" charset="0"/>
              </a:rPr>
              <a:t>i</a:t>
            </a:r>
            <a:r>
              <a:rPr lang="en-US" altLang="zh-CN" sz="2800" i="1" dirty="0">
                <a:latin typeface="Times New Roman" pitchFamily="18" charset="0"/>
                <a:ea typeface="微软雅黑" pitchFamily="34" charset="-122"/>
                <a:cs typeface="Times New Roman" pitchFamily="18" charset="0"/>
              </a:rPr>
              <a:t> </a:t>
            </a:r>
            <a:r>
              <a:rPr lang="zh-CN" altLang="en-US" sz="2800" dirty="0">
                <a:latin typeface="微软雅黑" pitchFamily="34" charset="-122"/>
                <a:ea typeface="微软雅黑" pitchFamily="34" charset="-122"/>
              </a:rPr>
              <a:t>跳转到 </a:t>
            </a:r>
            <a:r>
              <a:rPr lang="en-US" altLang="zh-CN" sz="2800" i="1" dirty="0">
                <a:latin typeface="Times New Roman" pitchFamily="18" charset="0"/>
                <a:ea typeface="微软雅黑" pitchFamily="34" charset="-122"/>
                <a:cs typeface="Times New Roman" pitchFamily="18" charset="0"/>
              </a:rPr>
              <a:t>j </a:t>
            </a:r>
            <a:r>
              <a:rPr lang="zh-CN" altLang="en-US" sz="2800" dirty="0">
                <a:latin typeface="微软雅黑" pitchFamily="34" charset="-122"/>
                <a:ea typeface="微软雅黑" pitchFamily="34" charset="-122"/>
              </a:rPr>
              <a:t>的概率</a:t>
            </a:r>
            <a:endParaRPr lang="zh-CN" altLang="en-US" sz="2800" dirty="0"/>
          </a:p>
        </p:txBody>
      </p:sp>
      <p:graphicFrame>
        <p:nvGraphicFramePr>
          <p:cNvPr id="48" name="Object 47"/>
          <p:cNvGraphicFramePr>
            <a:graphicFrameLocks noChangeAspect="1"/>
          </p:cNvGraphicFramePr>
          <p:nvPr>
            <p:extLst>
              <p:ext uri="{D42A27DB-BD31-4B8C-83A1-F6EECF244321}">
                <p14:modId xmlns:p14="http://schemas.microsoft.com/office/powerpoint/2010/main" val="273946419"/>
              </p:ext>
            </p:extLst>
          </p:nvPr>
        </p:nvGraphicFramePr>
        <p:xfrm>
          <a:off x="5559775" y="476672"/>
          <a:ext cx="884433" cy="543319"/>
        </p:xfrm>
        <a:graphic>
          <a:graphicData uri="http://schemas.openxmlformats.org/presentationml/2006/ole">
            <mc:AlternateContent xmlns:mc="http://schemas.openxmlformats.org/markup-compatibility/2006">
              <mc:Choice xmlns:v="urn:schemas-microsoft-com:vml" Requires="v">
                <p:oleObj spid="_x0000_s473416" name="Equation" r:id="rId21" imgW="342720" imgH="228600" progId="Equation.DSMT4">
                  <p:embed/>
                </p:oleObj>
              </mc:Choice>
              <mc:Fallback>
                <p:oleObj name="Equation" r:id="rId21" imgW="342720" imgH="228600" progId="Equation.DSMT4">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59775" y="476672"/>
                        <a:ext cx="884433" cy="5433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4148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4008" y="5877272"/>
            <a:ext cx="4497220" cy="980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624" y="4911985"/>
            <a:ext cx="4427360" cy="904863"/>
          </a:xfrm>
          <a:prstGeom prst="rect">
            <a:avLst/>
          </a:prstGeom>
        </p:spPr>
        <p:txBody>
          <a:bodyPr wrap="square">
            <a:spAutoFit/>
          </a:bodyPr>
          <a:lstStyle/>
          <a:p>
            <a:pPr>
              <a:lnSpc>
                <a:spcPct val="120000"/>
              </a:lnSpc>
            </a:pPr>
            <a:r>
              <a:rPr lang="zh-CN" altLang="en-US" sz="24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altLang="zh-CN" sz="2000" i="1" dirty="0">
                <a:latin typeface="Times New Roman" pitchFamily="18" charset="0"/>
                <a:ea typeface="微软雅黑" pitchFamily="34" charset="-122"/>
                <a:cs typeface="Times New Roman" pitchFamily="18" charset="0"/>
              </a:rPr>
              <a:t>t</a:t>
            </a:r>
            <a:r>
              <a:rPr lang="en-US" altLang="zh-CN" sz="2000" dirty="0">
                <a:latin typeface="微软雅黑" pitchFamily="34" charset="-122"/>
                <a:ea typeface="微软雅黑" pitchFamily="34" charset="-122"/>
              </a:rPr>
              <a:t>-</a:t>
            </a:r>
            <a:r>
              <a:rPr lang="en-US" altLang="zh-CN" sz="2000" dirty="0">
                <a:latin typeface="Times New Roman" pitchFamily="18" charset="0"/>
                <a:ea typeface="微软雅黑" pitchFamily="34" charset="-122"/>
                <a:cs typeface="Times New Roman" pitchFamily="18" charset="0"/>
              </a:rPr>
              <a:t>1</a:t>
            </a:r>
            <a:r>
              <a:rPr lang="zh-CN" altLang="en-US" sz="2000" dirty="0">
                <a:latin typeface="微软雅黑" pitchFamily="34" charset="-122"/>
                <a:ea typeface="微软雅黑" pitchFamily="34" charset="-122"/>
              </a:rPr>
              <a:t>时刻处于状态 </a:t>
            </a:r>
            <a:r>
              <a:rPr lang="el-GR" altLang="en-US" sz="2000" i="1" dirty="0">
                <a:latin typeface="Times New Roman" pitchFamily="18" charset="0"/>
                <a:ea typeface="微软雅黑" pitchFamily="34" charset="-122"/>
                <a:cs typeface="Times New Roman" pitchFamily="18" charset="0"/>
              </a:rPr>
              <a:t>ω</a:t>
            </a:r>
            <a:r>
              <a:rPr lang="en-US" altLang="zh-CN" sz="2000" i="1" baseline="-25000" dirty="0" err="1">
                <a:latin typeface="Times New Roman" pitchFamily="18" charset="0"/>
                <a:ea typeface="微软雅黑" pitchFamily="34" charset="-122"/>
                <a:cs typeface="Times New Roman" pitchFamily="18" charset="0"/>
              </a:rPr>
              <a:t>i</a:t>
            </a:r>
            <a:r>
              <a:rPr lang="zh-CN" altLang="en-US" sz="2000" dirty="0">
                <a:latin typeface="微软雅黑" pitchFamily="34" charset="-122"/>
                <a:ea typeface="微软雅黑" pitchFamily="34" charset="-122"/>
              </a:rPr>
              <a:t>，从</a:t>
            </a:r>
            <a:r>
              <a:rPr lang="en-US" altLang="zh-CN" sz="2000" dirty="0">
                <a:latin typeface="Times New Roman" pitchFamily="18" charset="0"/>
                <a:ea typeface="微软雅黑" pitchFamily="34" charset="-122"/>
                <a:cs typeface="Times New Roman" pitchFamily="18" charset="0"/>
              </a:rPr>
              <a:t>1</a:t>
            </a:r>
            <a:r>
              <a:rPr lang="zh-CN" altLang="en-US" sz="2000" dirty="0">
                <a:latin typeface="Times New Roman" pitchFamily="18" charset="0"/>
                <a:ea typeface="微软雅黑" pitchFamily="34" charset="-122"/>
                <a:cs typeface="Times New Roman" pitchFamily="18" charset="0"/>
                <a:sym typeface="Wingdings" pitchFamily="2" charset="2"/>
              </a:rPr>
              <a:t>到</a:t>
            </a:r>
            <a:r>
              <a:rPr lang="en-US" altLang="zh-CN" sz="2000" i="1" dirty="0">
                <a:latin typeface="Times New Roman" pitchFamily="18" charset="0"/>
                <a:ea typeface="微软雅黑" pitchFamily="34" charset="-122"/>
                <a:cs typeface="Times New Roman" pitchFamily="18" charset="0"/>
                <a:sym typeface="Wingdings" pitchFamily="2" charset="2"/>
              </a:rPr>
              <a:t>t</a:t>
            </a:r>
            <a:r>
              <a:rPr lang="en-US" altLang="zh-CN" sz="2000" dirty="0">
                <a:latin typeface="Times New Roman" pitchFamily="18" charset="0"/>
                <a:ea typeface="微软雅黑" pitchFamily="34" charset="-122"/>
                <a:cs typeface="Times New Roman" pitchFamily="18" charset="0"/>
                <a:sym typeface="Wingdings" pitchFamily="2" charset="2"/>
              </a:rPr>
              <a:t>-1</a:t>
            </a:r>
            <a:r>
              <a:rPr lang="zh-CN" altLang="en-US" sz="2000" dirty="0">
                <a:latin typeface="微软雅黑" pitchFamily="34" charset="-122"/>
                <a:ea typeface="微软雅黑" pitchFamily="34" charset="-122"/>
                <a:sym typeface="Wingdings" pitchFamily="2" charset="2"/>
              </a:rPr>
              <a:t>时刻之间产生序列的概率；</a:t>
            </a:r>
            <a:endParaRPr lang="zh-CN" altLang="en-US" sz="2000" dirty="0"/>
          </a:p>
        </p:txBody>
      </p:sp>
      <p:sp>
        <p:nvSpPr>
          <p:cNvPr id="19" name="Rectangle 3"/>
          <p:cNvSpPr txBox="1">
            <a:spLocks noChangeArrowheads="1"/>
          </p:cNvSpPr>
          <p:nvPr/>
        </p:nvSpPr>
        <p:spPr>
          <a:xfrm>
            <a:off x="4644008" y="4972409"/>
            <a:ext cx="4320480" cy="904863"/>
          </a:xfrm>
          <a:prstGeom prst="rect">
            <a:avLst/>
          </a:prstGeom>
        </p:spPr>
        <p:txBody>
          <a:bodyPr vert="horz" wrap="square" lIns="91440" tIns="45720" rIns="91440" bIns="45720" rtlCol="0">
            <a:sp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20000"/>
              </a:lnSpc>
              <a:buFont typeface="Wingdings" pitchFamily="2" charset="2"/>
              <a:buNone/>
            </a:pPr>
            <a:r>
              <a:rPr lang="zh-CN" altLang="en-US" dirty="0">
                <a:latin typeface="微软雅黑" pitchFamily="34" charset="-122"/>
                <a:sym typeface="Wingdings" pitchFamily="2" charset="2"/>
              </a:rPr>
              <a:t>       ：</a:t>
            </a:r>
            <a:r>
              <a:rPr lang="zh-CN" altLang="en-US" sz="2000" dirty="0">
                <a:latin typeface="微软雅黑" pitchFamily="34" charset="-122"/>
                <a:sym typeface="Wingdings" pitchFamily="2" charset="2"/>
              </a:rPr>
              <a:t>在 </a:t>
            </a:r>
            <a:r>
              <a:rPr lang="en-US" altLang="zh-CN" sz="2000" i="1" dirty="0">
                <a:latin typeface="Times New Roman" pitchFamily="18" charset="0"/>
                <a:cs typeface="Times New Roman" pitchFamily="18" charset="0"/>
              </a:rPr>
              <a:t>t </a:t>
            </a:r>
            <a:r>
              <a:rPr lang="zh-CN" altLang="en-US" sz="2000" dirty="0">
                <a:latin typeface="微软雅黑" pitchFamily="34" charset="-122"/>
                <a:sym typeface="Wingdings" pitchFamily="2" charset="2"/>
              </a:rPr>
              <a:t>时刻</a:t>
            </a:r>
            <a:r>
              <a:rPr lang="zh-CN" altLang="en-US" sz="2000" dirty="0">
                <a:latin typeface="微软雅黑" pitchFamily="34" charset="-122"/>
              </a:rPr>
              <a:t>处于状态</a:t>
            </a:r>
            <a:r>
              <a:rPr lang="el-GR" altLang="en-US" sz="2000" i="1" dirty="0">
                <a:latin typeface="Times New Roman" pitchFamily="18" charset="0"/>
                <a:cs typeface="Times New Roman" pitchFamily="18" charset="0"/>
              </a:rPr>
              <a:t>ω</a:t>
            </a:r>
            <a:r>
              <a:rPr lang="en-US" altLang="zh-CN" sz="2000" i="1" baseline="-25000" dirty="0">
                <a:latin typeface="Times New Roman" pitchFamily="18" charset="0"/>
                <a:cs typeface="Times New Roman" pitchFamily="18" charset="0"/>
              </a:rPr>
              <a:t>j </a:t>
            </a:r>
            <a:r>
              <a:rPr lang="zh-CN" altLang="en-US" sz="2000" dirty="0">
                <a:latin typeface="微软雅黑" pitchFamily="34" charset="-122"/>
              </a:rPr>
              <a:t>，从</a:t>
            </a:r>
            <a:r>
              <a:rPr lang="en-US" altLang="zh-CN" sz="2000" i="1" dirty="0">
                <a:latin typeface="Times New Roman" pitchFamily="18" charset="0"/>
                <a:cs typeface="Times New Roman" pitchFamily="18" charset="0"/>
                <a:sym typeface="Wingdings" pitchFamily="2" charset="2"/>
              </a:rPr>
              <a:t>t </a:t>
            </a:r>
            <a:r>
              <a:rPr lang="en-US" altLang="zh-CN" sz="2000" dirty="0">
                <a:latin typeface="Times New Roman" pitchFamily="18" charset="0"/>
                <a:cs typeface="Times New Roman" pitchFamily="18" charset="0"/>
                <a:sym typeface="Wingdings" pitchFamily="2" charset="2"/>
              </a:rPr>
              <a:t>+1 </a:t>
            </a:r>
            <a:r>
              <a:rPr lang="zh-CN" altLang="en-US" sz="2000" dirty="0">
                <a:latin typeface="微软雅黑" pitchFamily="34" charset="-122"/>
                <a:sym typeface="Wingdings" pitchFamily="2" charset="2"/>
              </a:rPr>
              <a:t>到 </a:t>
            </a:r>
            <a:r>
              <a:rPr lang="en-US" altLang="zh-CN" sz="2000" b="1" dirty="0">
                <a:latin typeface="Times New Roman" pitchFamily="18" charset="0"/>
                <a:cs typeface="Times New Roman" pitchFamily="18" charset="0"/>
                <a:sym typeface="Wingdings" pitchFamily="2" charset="2"/>
              </a:rPr>
              <a:t>T</a:t>
            </a:r>
            <a:r>
              <a:rPr lang="en-US" altLang="zh-CN" sz="2000" dirty="0">
                <a:latin typeface="Times New Roman" pitchFamily="18" charset="0"/>
                <a:cs typeface="Times New Roman" pitchFamily="18" charset="0"/>
                <a:sym typeface="Wingdings" pitchFamily="2" charset="2"/>
              </a:rPr>
              <a:t> </a:t>
            </a:r>
            <a:r>
              <a:rPr lang="zh-CN" altLang="en-US" sz="2000" dirty="0">
                <a:latin typeface="微软雅黑" pitchFamily="34" charset="-122"/>
                <a:sym typeface="Wingdings" pitchFamily="2" charset="2"/>
              </a:rPr>
              <a:t>时刻之间产生序列的概率；</a:t>
            </a:r>
            <a:endParaRPr lang="zh-CN" altLang="en-US" sz="2000" dirty="0">
              <a:latin typeface="微软雅黑" pitchFamily="34" charset="-122"/>
            </a:endParaRPr>
          </a:p>
        </p:txBody>
      </p:sp>
      <p:graphicFrame>
        <p:nvGraphicFramePr>
          <p:cNvPr id="20" name="Object 4"/>
          <p:cNvGraphicFramePr>
            <a:graphicFrameLocks noGrp="1" noChangeAspect="1"/>
          </p:cNvGraphicFramePr>
          <p:nvPr>
            <p:ph sz="quarter" idx="4294967295"/>
            <p:extLst>
              <p:ext uri="{D42A27DB-BD31-4B8C-83A1-F6EECF244321}">
                <p14:modId xmlns:p14="http://schemas.microsoft.com/office/powerpoint/2010/main" val="3305381885"/>
              </p:ext>
            </p:extLst>
          </p:nvPr>
        </p:nvGraphicFramePr>
        <p:xfrm>
          <a:off x="252165" y="4984119"/>
          <a:ext cx="935459" cy="381172"/>
        </p:xfrm>
        <a:graphic>
          <a:graphicData uri="http://schemas.openxmlformats.org/presentationml/2006/ole">
            <mc:AlternateContent xmlns:mc="http://schemas.openxmlformats.org/markup-compatibility/2006">
              <mc:Choice xmlns:v="urn:schemas-microsoft-com:vml" Requires="v">
                <p:oleObj spid="_x0000_s450966" r:id="rId3" imgW="1689417" imgH="686117" progId="Equation.DSMT4">
                  <p:embed/>
                </p:oleObj>
              </mc:Choice>
              <mc:Fallback>
                <p:oleObj r:id="rId3" imgW="1689417" imgH="686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65" y="4984119"/>
                        <a:ext cx="935459" cy="381172"/>
                      </a:xfrm>
                      <a:prstGeom prst="rect">
                        <a:avLst/>
                      </a:prstGeom>
                      <a:noFill/>
                      <a:ln>
                        <a:noFill/>
                      </a:ln>
                      <a:effectLst/>
                    </p:spPr>
                  </p:pic>
                </p:oleObj>
              </mc:Fallback>
            </mc:AlternateContent>
          </a:graphicData>
        </a:graphic>
      </p:graphicFrame>
      <p:graphicFrame>
        <p:nvGraphicFramePr>
          <p:cNvPr id="21" name="Object 5"/>
          <p:cNvGraphicFramePr>
            <a:graphicFrameLocks noGrp="1" noChangeAspect="1"/>
          </p:cNvGraphicFramePr>
          <p:nvPr>
            <p:ph sz="quarter" idx="4294967295"/>
            <p:extLst>
              <p:ext uri="{D42A27DB-BD31-4B8C-83A1-F6EECF244321}">
                <p14:modId xmlns:p14="http://schemas.microsoft.com/office/powerpoint/2010/main" val="2291743542"/>
              </p:ext>
            </p:extLst>
          </p:nvPr>
        </p:nvGraphicFramePr>
        <p:xfrm>
          <a:off x="4928440" y="5085184"/>
          <a:ext cx="611187" cy="373063"/>
        </p:xfrm>
        <a:graphic>
          <a:graphicData uri="http://schemas.openxmlformats.org/presentationml/2006/ole">
            <mc:AlternateContent xmlns:mc="http://schemas.openxmlformats.org/markup-compatibility/2006">
              <mc:Choice xmlns:v="urn:schemas-microsoft-com:vml" Requires="v">
                <p:oleObj spid="_x0000_s450967" r:id="rId5" imgW="1143317" imgH="698817" progId="Equation.DSMT4">
                  <p:embed/>
                </p:oleObj>
              </mc:Choice>
              <mc:Fallback>
                <p:oleObj r:id="rId5" imgW="1143317" imgH="6988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8440" y="5085184"/>
                        <a:ext cx="611187" cy="373063"/>
                      </a:xfrm>
                      <a:prstGeom prst="rect">
                        <a:avLst/>
                      </a:prstGeom>
                      <a:noFill/>
                      <a:ln>
                        <a:noFill/>
                      </a:ln>
                      <a:effec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3371898539"/>
              </p:ext>
            </p:extLst>
          </p:nvPr>
        </p:nvGraphicFramePr>
        <p:xfrm>
          <a:off x="251520" y="5877272"/>
          <a:ext cx="3384375" cy="755568"/>
        </p:xfrm>
        <a:graphic>
          <a:graphicData uri="http://schemas.openxmlformats.org/presentationml/2006/ole">
            <mc:AlternateContent xmlns:mc="http://schemas.openxmlformats.org/markup-compatibility/2006">
              <mc:Choice xmlns:v="urn:schemas-microsoft-com:vml" Requires="v">
                <p:oleObj spid="_x0000_s450968" name="Equation" r:id="rId7" imgW="6705360" imgH="1498320" progId="Equation.DSMT4">
                  <p:embed/>
                </p:oleObj>
              </mc:Choice>
              <mc:Fallback>
                <p:oleObj name="Equation" r:id="rId7" imgW="6705360" imgH="1498320" progId="Equation.DSMT4">
                  <p:embed/>
                  <p:pic>
                    <p:nvPicPr>
                      <p:cNvPr id="0" name=""/>
                      <p:cNvPicPr>
                        <a:picLocks noChangeAspect="1" noChangeArrowheads="1"/>
                      </p:cNvPicPr>
                      <p:nvPr/>
                    </p:nvPicPr>
                    <p:blipFill>
                      <a:blip r:embed="rId8"/>
                      <a:srcRect/>
                      <a:stretch>
                        <a:fillRect/>
                      </a:stretch>
                    </p:blipFill>
                    <p:spPr bwMode="auto">
                      <a:xfrm>
                        <a:off x="251520" y="5877272"/>
                        <a:ext cx="3384375" cy="755568"/>
                      </a:xfrm>
                      <a:prstGeom prst="rect">
                        <a:avLst/>
                      </a:prstGeom>
                      <a:noFill/>
                      <a:ln>
                        <a:noFill/>
                      </a:ln>
                      <a:effectLst/>
                    </p:spPr>
                  </p:pic>
                </p:oleObj>
              </mc:Fallback>
            </mc:AlternateContent>
          </a:graphicData>
        </a:graphic>
      </p:graphicFrame>
      <p:graphicFrame>
        <p:nvGraphicFramePr>
          <p:cNvPr id="25" name="Object 9"/>
          <p:cNvGraphicFramePr>
            <a:graphicFrameLocks noChangeAspect="1"/>
          </p:cNvGraphicFramePr>
          <p:nvPr>
            <p:extLst>
              <p:ext uri="{D42A27DB-BD31-4B8C-83A1-F6EECF244321}">
                <p14:modId xmlns:p14="http://schemas.microsoft.com/office/powerpoint/2010/main" val="3183637536"/>
              </p:ext>
            </p:extLst>
          </p:nvPr>
        </p:nvGraphicFramePr>
        <p:xfrm>
          <a:off x="4932040" y="5949280"/>
          <a:ext cx="3384376" cy="775085"/>
        </p:xfrm>
        <a:graphic>
          <a:graphicData uri="http://schemas.openxmlformats.org/presentationml/2006/ole">
            <mc:AlternateContent xmlns:mc="http://schemas.openxmlformats.org/markup-compatibility/2006">
              <mc:Choice xmlns:v="urn:schemas-microsoft-com:vml" Requires="v">
                <p:oleObj spid="_x0000_s450969" name="Equation" r:id="rId9" imgW="5994360" imgH="1371600" progId="Equation.DSMT4">
                  <p:embed/>
                </p:oleObj>
              </mc:Choice>
              <mc:Fallback>
                <p:oleObj name="Equation" r:id="rId9" imgW="5994360" imgH="1371600" progId="Equation.DSMT4">
                  <p:embed/>
                  <p:pic>
                    <p:nvPicPr>
                      <p:cNvPr id="0" name=""/>
                      <p:cNvPicPr>
                        <a:picLocks noChangeAspect="1" noChangeArrowheads="1"/>
                      </p:cNvPicPr>
                      <p:nvPr/>
                    </p:nvPicPr>
                    <p:blipFill>
                      <a:blip r:embed="rId10"/>
                      <a:srcRect/>
                      <a:stretch>
                        <a:fillRect/>
                      </a:stretch>
                    </p:blipFill>
                    <p:spPr bwMode="auto">
                      <a:xfrm>
                        <a:off x="4932040" y="5949280"/>
                        <a:ext cx="3384376" cy="775085"/>
                      </a:xfrm>
                      <a:prstGeom prst="rect">
                        <a:avLst/>
                      </a:prstGeom>
                      <a:noFill/>
                      <a:ln>
                        <a:noFill/>
                      </a:ln>
                      <a:effectLst/>
                    </p:spPr>
                  </p:pic>
                </p:oleObj>
              </mc:Fallback>
            </mc:AlternateContent>
          </a:graphicData>
        </a:graphic>
      </p:graphicFrame>
      <p:graphicFrame>
        <p:nvGraphicFramePr>
          <p:cNvPr id="26" name="Object 25"/>
          <p:cNvGraphicFramePr>
            <a:graphicFrameLocks noGrp="1" noChangeAspect="1"/>
          </p:cNvGraphicFramePr>
          <p:nvPr>
            <p:extLst>
              <p:ext uri="{D42A27DB-BD31-4B8C-83A1-F6EECF244321}">
                <p14:modId xmlns:p14="http://schemas.microsoft.com/office/powerpoint/2010/main" val="719727594"/>
              </p:ext>
            </p:extLst>
          </p:nvPr>
        </p:nvGraphicFramePr>
        <p:xfrm>
          <a:off x="1979712" y="2132856"/>
          <a:ext cx="4702889" cy="2520280"/>
        </p:xfrm>
        <a:graphic>
          <a:graphicData uri="http://schemas.openxmlformats.org/presentationml/2006/ole">
            <mc:AlternateContent xmlns:mc="http://schemas.openxmlformats.org/markup-compatibility/2006">
              <mc:Choice xmlns:v="urn:schemas-microsoft-com:vml" Requires="v">
                <p:oleObj spid="_x0000_s450970" name="Visio" r:id="rId11" imgW="4186809" imgH="2161984" progId="Visio.Drawing.11">
                  <p:embed/>
                </p:oleObj>
              </mc:Choice>
              <mc:Fallback>
                <p:oleObj name="Visio" r:id="rId11" imgW="4186809" imgH="2161984" progId="Visio.Drawing.11">
                  <p:embed/>
                  <p:pic>
                    <p:nvPicPr>
                      <p:cNvPr id="0" name=""/>
                      <p:cNvPicPr>
                        <a:picLocks noGrp="1" noChangeAspect="1" noChangeArrowheads="1"/>
                      </p:cNvPicPr>
                      <p:nvPr/>
                    </p:nvPicPr>
                    <p:blipFill>
                      <a:blip r:embed="rId12"/>
                      <a:srcRect/>
                      <a:stretch>
                        <a:fillRect/>
                      </a:stretch>
                    </p:blipFill>
                    <p:spPr bwMode="auto">
                      <a:xfrm>
                        <a:off x="1979712" y="2132856"/>
                        <a:ext cx="4702889" cy="2520280"/>
                      </a:xfrm>
                      <a:prstGeom prst="rect">
                        <a:avLst/>
                      </a:prstGeom>
                      <a:noFill/>
                      <a:ln>
                        <a:noFill/>
                      </a:ln>
                      <a:effec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71448404"/>
              </p:ext>
            </p:extLst>
          </p:nvPr>
        </p:nvGraphicFramePr>
        <p:xfrm>
          <a:off x="755576" y="867148"/>
          <a:ext cx="7200800" cy="1143955"/>
        </p:xfrm>
        <a:graphic>
          <a:graphicData uri="http://schemas.openxmlformats.org/presentationml/2006/ole">
            <mc:AlternateContent xmlns:mc="http://schemas.openxmlformats.org/markup-compatibility/2006">
              <mc:Choice xmlns:v="urn:schemas-microsoft-com:vml" Requires="v">
                <p:oleObj spid="_x0000_s450971" name="Equation" r:id="rId13" imgW="3581280" imgH="571320" progId="Equation.DSMT4">
                  <p:embed/>
                </p:oleObj>
              </mc:Choice>
              <mc:Fallback>
                <p:oleObj name="Equation" r:id="rId13" imgW="3581280" imgH="571320" progId="Equation.DSMT4">
                  <p:embed/>
                  <p:pic>
                    <p:nvPicPr>
                      <p:cNvPr id="0" name="Object 14"/>
                      <p:cNvPicPr>
                        <a:picLocks noChangeAspect="1" noChangeArrowheads="1"/>
                      </p:cNvPicPr>
                      <p:nvPr/>
                    </p:nvPicPr>
                    <p:blipFill>
                      <a:blip r:embed="rId14"/>
                      <a:srcRect/>
                      <a:stretch>
                        <a:fillRect/>
                      </a:stretch>
                    </p:blipFill>
                    <p:spPr bwMode="auto">
                      <a:xfrm>
                        <a:off x="755576" y="867148"/>
                        <a:ext cx="7200800" cy="1143955"/>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87278109"/>
              </p:ext>
            </p:extLst>
          </p:nvPr>
        </p:nvGraphicFramePr>
        <p:xfrm>
          <a:off x="45995" y="356494"/>
          <a:ext cx="9095233" cy="503610"/>
        </p:xfrm>
        <a:graphic>
          <a:graphicData uri="http://schemas.openxmlformats.org/presentationml/2006/ole">
            <mc:AlternateContent xmlns:mc="http://schemas.openxmlformats.org/markup-compatibility/2006">
              <mc:Choice xmlns:v="urn:schemas-microsoft-com:vml" Requires="v">
                <p:oleObj spid="_x0000_s450972" name="Equation" r:id="rId15" imgW="4330440" imgH="253800" progId="Equation.DSMT4">
                  <p:embed/>
                </p:oleObj>
              </mc:Choice>
              <mc:Fallback>
                <p:oleObj name="Equation" r:id="rId15" imgW="4330440" imgH="253800" progId="Equation.DSMT4">
                  <p:embed/>
                  <p:pic>
                    <p:nvPicPr>
                      <p:cNvPr id="0" name="Object 12"/>
                      <p:cNvPicPr>
                        <a:picLocks noChangeAspect="1" noChangeArrowheads="1"/>
                      </p:cNvPicPr>
                      <p:nvPr/>
                    </p:nvPicPr>
                    <p:blipFill>
                      <a:blip r:embed="rId16"/>
                      <a:srcRect/>
                      <a:stretch>
                        <a:fillRect/>
                      </a:stretch>
                    </p:blipFill>
                    <p:spPr bwMode="auto">
                      <a:xfrm>
                        <a:off x="45995" y="356494"/>
                        <a:ext cx="9095233" cy="5036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91571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918592"/>
          </a:xfrm>
        </p:spPr>
        <p:txBody>
          <a:bodyPr>
            <a:normAutofit/>
          </a:bodyPr>
          <a:lstStyle/>
          <a:p>
            <a:r>
              <a:rPr lang="zh-CN" altLang="en-US" sz="3200" dirty="0"/>
              <a:t>状态转移概率的估计</a:t>
            </a:r>
          </a:p>
        </p:txBody>
      </p:sp>
      <p:sp>
        <p:nvSpPr>
          <p:cNvPr id="17" name="Rectangle 11"/>
          <p:cNvSpPr>
            <a:spLocks noChangeArrowheads="1"/>
          </p:cNvSpPr>
          <p:nvPr/>
        </p:nvSpPr>
        <p:spPr bwMode="auto">
          <a:xfrm>
            <a:off x="611584" y="5514262"/>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itchFamily="18" charset="0"/>
                <a:ea typeface="宋体" pitchFamily="2" charset="-122"/>
                <a:cs typeface="Times New Roman" pitchFamily="18" charset="0"/>
              </a:rPr>
              <a:t>从                转移的概率估计：</a:t>
            </a:r>
          </a:p>
        </p:txBody>
      </p:sp>
      <p:sp>
        <p:nvSpPr>
          <p:cNvPr id="18" name="Rectangle 2"/>
          <p:cNvSpPr txBox="1">
            <a:spLocks noChangeArrowheads="1"/>
          </p:cNvSpPr>
          <p:nvPr/>
        </p:nvSpPr>
        <p:spPr>
          <a:xfrm>
            <a:off x="468313" y="1040209"/>
            <a:ext cx="8207375" cy="12366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zh-CN" altLang="en-US" sz="2400" dirty="0">
                <a:latin typeface="Times New Roman" pitchFamily="18" charset="0"/>
                <a:ea typeface="宋体" pitchFamily="2" charset="-122"/>
                <a:cs typeface="Times New Roman" pitchFamily="18" charset="0"/>
              </a:rPr>
              <a:t>输出观察序列</a:t>
            </a:r>
            <a:r>
              <a:rPr lang="en-US" sz="2400" i="1" dirty="0">
                <a:latin typeface="Times New Roman" pitchFamily="18" charset="0"/>
                <a:ea typeface="宋体" pitchFamily="2" charset="-122"/>
                <a:cs typeface="Times New Roman" pitchFamily="18" charset="0"/>
              </a:rPr>
              <a:t>V</a:t>
            </a:r>
            <a:r>
              <a:rPr lang="en-US" sz="2400" i="1" baseline="30000" dirty="0">
                <a:latin typeface="Times New Roman" pitchFamily="18" charset="0"/>
                <a:ea typeface="宋体" pitchFamily="2" charset="-122"/>
                <a:cs typeface="Times New Roman" pitchFamily="18" charset="0"/>
              </a:rPr>
              <a:t>T</a:t>
            </a:r>
            <a:r>
              <a:rPr lang="zh-CN" altLang="en-US" sz="2400" dirty="0">
                <a:latin typeface="Times New Roman" pitchFamily="18" charset="0"/>
                <a:ea typeface="宋体" pitchFamily="2" charset="-122"/>
                <a:cs typeface="Times New Roman" pitchFamily="18" charset="0"/>
              </a:rPr>
              <a:t>时，在</a:t>
            </a:r>
            <a:r>
              <a:rPr lang="en-US" sz="2400" i="1" dirty="0">
                <a:latin typeface="Times New Roman" pitchFamily="18" charset="0"/>
                <a:ea typeface="宋体" pitchFamily="2" charset="-122"/>
                <a:cs typeface="Times New Roman" pitchFamily="18" charset="0"/>
              </a:rPr>
              <a:t>t</a:t>
            </a:r>
            <a:r>
              <a:rPr lang="en-US"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时刻</a:t>
            </a:r>
            <a:r>
              <a:rPr lang="en-US" sz="2400" dirty="0">
                <a:latin typeface="Times New Roman" pitchFamily="18" charset="0"/>
                <a:ea typeface="宋体" pitchFamily="2" charset="-122"/>
                <a:cs typeface="Times New Roman" pitchFamily="18" charset="0"/>
              </a:rPr>
              <a:t>HMM</a:t>
            </a:r>
            <a:r>
              <a:rPr lang="zh-CN" altLang="en-US" sz="2400" dirty="0">
                <a:latin typeface="Times New Roman" pitchFamily="18" charset="0"/>
                <a:ea typeface="宋体" pitchFamily="2" charset="-122"/>
                <a:cs typeface="Times New Roman" pitchFamily="18" charset="0"/>
              </a:rPr>
              <a:t>处于</a:t>
            </a:r>
            <a:r>
              <a:rPr lang="el-GR" altLang="en-US" sz="2400" i="1" dirty="0">
                <a:latin typeface="Times New Roman" pitchFamily="18" charset="0"/>
                <a:ea typeface="宋体" pitchFamily="2" charset="-122"/>
                <a:cs typeface="Times New Roman" pitchFamily="18" charset="0"/>
              </a:rPr>
              <a:t>ω</a:t>
            </a:r>
            <a:r>
              <a:rPr lang="en-US" sz="2400" i="1" baseline="-25000" dirty="0" err="1">
                <a:latin typeface="Times New Roman" pitchFamily="18" charset="0"/>
                <a:ea typeface="宋体" pitchFamily="2" charset="-122"/>
                <a:cs typeface="Times New Roman" pitchFamily="18" charset="0"/>
              </a:rPr>
              <a:t>i</a:t>
            </a:r>
            <a:r>
              <a:rPr lang="zh-CN" altLang="en-US" sz="2400" dirty="0">
                <a:latin typeface="Times New Roman" pitchFamily="18" charset="0"/>
                <a:ea typeface="宋体" pitchFamily="2" charset="-122"/>
                <a:cs typeface="Times New Roman" pitchFamily="18" charset="0"/>
              </a:rPr>
              <a:t>状态，在时刻</a:t>
            </a:r>
            <a:r>
              <a:rPr lang="en-US" sz="2400" i="1" dirty="0">
                <a:latin typeface="Times New Roman" pitchFamily="18" charset="0"/>
                <a:ea typeface="宋体" pitchFamily="2" charset="-122"/>
                <a:cs typeface="Times New Roman" pitchFamily="18" charset="0"/>
              </a:rPr>
              <a:t>t</a:t>
            </a:r>
            <a:r>
              <a:rPr lang="zh-CN" altLang="en-US" sz="2400" dirty="0">
                <a:latin typeface="Times New Roman" pitchFamily="18" charset="0"/>
                <a:ea typeface="宋体" pitchFamily="2" charset="-122"/>
                <a:cs typeface="Times New Roman" pitchFamily="18" charset="0"/>
              </a:rPr>
              <a:t>处于</a:t>
            </a:r>
            <a:r>
              <a:rPr lang="el-GR" altLang="en-US" sz="2400" i="1" dirty="0">
                <a:latin typeface="Times New Roman" pitchFamily="18" charset="0"/>
                <a:ea typeface="宋体" pitchFamily="2" charset="-122"/>
                <a:cs typeface="Times New Roman" pitchFamily="18" charset="0"/>
              </a:rPr>
              <a:t>ω</a:t>
            </a:r>
            <a:r>
              <a:rPr lang="en-US" sz="2400" i="1" baseline="-25000" dirty="0">
                <a:latin typeface="Times New Roman" pitchFamily="18" charset="0"/>
                <a:ea typeface="宋体" pitchFamily="2" charset="-122"/>
                <a:cs typeface="Times New Roman" pitchFamily="18" charset="0"/>
              </a:rPr>
              <a:t>j</a:t>
            </a:r>
            <a:r>
              <a:rPr lang="zh-CN" altLang="en-US" sz="2400" dirty="0">
                <a:latin typeface="Times New Roman" pitchFamily="18" charset="0"/>
                <a:ea typeface="宋体" pitchFamily="2" charset="-122"/>
                <a:cs typeface="Times New Roman" pitchFamily="18" charset="0"/>
              </a:rPr>
              <a:t>状态的概率：</a:t>
            </a:r>
          </a:p>
        </p:txBody>
      </p:sp>
      <p:graphicFrame>
        <p:nvGraphicFramePr>
          <p:cNvPr id="19" name="Object 3"/>
          <p:cNvGraphicFramePr>
            <a:graphicFrameLocks noGrp="1" noChangeAspect="1"/>
          </p:cNvGraphicFramePr>
          <p:nvPr>
            <p:ph sz="half" idx="4294967295"/>
            <p:extLst>
              <p:ext uri="{D42A27DB-BD31-4B8C-83A1-F6EECF244321}">
                <p14:modId xmlns:p14="http://schemas.microsoft.com/office/powerpoint/2010/main" val="3994825779"/>
              </p:ext>
            </p:extLst>
          </p:nvPr>
        </p:nvGraphicFramePr>
        <p:xfrm>
          <a:off x="2195736" y="1964136"/>
          <a:ext cx="4392488" cy="1041150"/>
        </p:xfrm>
        <a:graphic>
          <a:graphicData uri="http://schemas.openxmlformats.org/presentationml/2006/ole">
            <mc:AlternateContent xmlns:mc="http://schemas.openxmlformats.org/markup-compatibility/2006">
              <mc:Choice xmlns:v="urn:schemas-microsoft-com:vml" Requires="v">
                <p:oleObj spid="_x0000_s474288" r:id="rId3" imgW="6731317" imgH="1702117" progId="Equation.DSMT4">
                  <p:embed/>
                </p:oleObj>
              </mc:Choice>
              <mc:Fallback>
                <p:oleObj r:id="rId3" imgW="6731317" imgH="1702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64136"/>
                        <a:ext cx="4392488" cy="1041150"/>
                      </a:xfrm>
                      <a:prstGeom prst="rect">
                        <a:avLst/>
                      </a:prstGeom>
                      <a:noFill/>
                      <a:ln>
                        <a:noFill/>
                      </a:ln>
                      <a:effec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3102603812"/>
              </p:ext>
            </p:extLst>
          </p:nvPr>
        </p:nvGraphicFramePr>
        <p:xfrm>
          <a:off x="2195438" y="3560961"/>
          <a:ext cx="1296194" cy="469636"/>
        </p:xfrm>
        <a:graphic>
          <a:graphicData uri="http://schemas.openxmlformats.org/presentationml/2006/ole">
            <mc:AlternateContent xmlns:mc="http://schemas.openxmlformats.org/markup-compatibility/2006">
              <mc:Choice xmlns:v="urn:schemas-microsoft-com:vml" Requires="v">
                <p:oleObj spid="_x0000_s474289" r:id="rId5" imgW="622347" imgH="241512" progId="Equation.DSMT4">
                  <p:embed/>
                </p:oleObj>
              </mc:Choice>
              <mc:Fallback>
                <p:oleObj r:id="rId5" imgW="622347" imgH="2415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438" y="3560961"/>
                        <a:ext cx="1296194" cy="469636"/>
                      </a:xfrm>
                      <a:prstGeom prst="rect">
                        <a:avLst/>
                      </a:prstGeom>
                      <a:noFill/>
                      <a:ln>
                        <a:noFill/>
                      </a:ln>
                      <a:effectLst/>
                    </p:spPr>
                  </p:pic>
                </p:oleObj>
              </mc:Fallback>
            </mc:AlternateContent>
          </a:graphicData>
        </a:graphic>
      </p:graphicFrame>
      <p:graphicFrame>
        <p:nvGraphicFramePr>
          <p:cNvPr id="21" name="Object 5"/>
          <p:cNvGraphicFramePr>
            <a:graphicFrameLocks noChangeAspect="1"/>
          </p:cNvGraphicFramePr>
          <p:nvPr>
            <p:extLst>
              <p:ext uri="{D42A27DB-BD31-4B8C-83A1-F6EECF244321}">
                <p14:modId xmlns:p14="http://schemas.microsoft.com/office/powerpoint/2010/main" val="3482449484"/>
              </p:ext>
            </p:extLst>
          </p:nvPr>
        </p:nvGraphicFramePr>
        <p:xfrm>
          <a:off x="4777333" y="3356992"/>
          <a:ext cx="1666875" cy="708025"/>
        </p:xfrm>
        <a:graphic>
          <a:graphicData uri="http://schemas.openxmlformats.org/presentationml/2006/ole">
            <mc:AlternateContent xmlns:mc="http://schemas.openxmlformats.org/markup-compatibility/2006">
              <mc:Choice xmlns:v="urn:schemas-microsoft-com:vml" Requires="v">
                <p:oleObj spid="_x0000_s474290" r:id="rId7" imgW="685819" imgH="292290" progId="Equation.DSMT4">
                  <p:embed/>
                </p:oleObj>
              </mc:Choice>
              <mc:Fallback>
                <p:oleObj r:id="rId7" imgW="685819" imgH="2922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7333" y="3356992"/>
                        <a:ext cx="16668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6"/>
          <p:cNvSpPr>
            <a:spLocks noChangeArrowheads="1"/>
          </p:cNvSpPr>
          <p:nvPr/>
        </p:nvSpPr>
        <p:spPr bwMode="auto">
          <a:xfrm>
            <a:off x="3347839" y="3531344"/>
            <a:ext cx="1800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itchFamily="18" charset="0"/>
                <a:ea typeface="宋体" pitchFamily="2" charset="-122"/>
                <a:cs typeface="Times New Roman" pitchFamily="18" charset="0"/>
              </a:rPr>
              <a:t>预期数：</a:t>
            </a:r>
          </a:p>
        </p:txBody>
      </p:sp>
      <p:graphicFrame>
        <p:nvGraphicFramePr>
          <p:cNvPr id="23" name="Object 7"/>
          <p:cNvGraphicFramePr>
            <a:graphicFrameLocks noChangeAspect="1"/>
          </p:cNvGraphicFramePr>
          <p:nvPr>
            <p:extLst>
              <p:ext uri="{D42A27DB-BD31-4B8C-83A1-F6EECF244321}">
                <p14:modId xmlns:p14="http://schemas.microsoft.com/office/powerpoint/2010/main" val="1669961001"/>
              </p:ext>
            </p:extLst>
          </p:nvPr>
        </p:nvGraphicFramePr>
        <p:xfrm>
          <a:off x="971376" y="4415706"/>
          <a:ext cx="406400" cy="525462"/>
        </p:xfrm>
        <a:graphic>
          <a:graphicData uri="http://schemas.openxmlformats.org/presentationml/2006/ole">
            <mc:AlternateContent xmlns:mc="http://schemas.openxmlformats.org/markup-compatibility/2006">
              <mc:Choice xmlns:v="urn:schemas-microsoft-com:vml" Requires="v">
                <p:oleObj spid="_x0000_s474291" r:id="rId9" imgW="165202" imgH="228620" progId="Equation.DSMT4">
                  <p:embed/>
                </p:oleObj>
              </mc:Choice>
              <mc:Fallback>
                <p:oleObj r:id="rId9" imgW="165202" imgH="2286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376" y="4415706"/>
                        <a:ext cx="406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8"/>
          <p:cNvSpPr>
            <a:spLocks noChangeArrowheads="1"/>
          </p:cNvSpPr>
          <p:nvPr/>
        </p:nvSpPr>
        <p:spPr bwMode="auto">
          <a:xfrm>
            <a:off x="539576" y="4479503"/>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itchFamily="18" charset="0"/>
                <a:ea typeface="宋体" pitchFamily="2" charset="-122"/>
                <a:cs typeface="Times New Roman" pitchFamily="18" charset="0"/>
              </a:rPr>
              <a:t>从     的任何转移的总预期数：</a:t>
            </a:r>
          </a:p>
        </p:txBody>
      </p:sp>
      <p:graphicFrame>
        <p:nvGraphicFramePr>
          <p:cNvPr id="25" name="Object 9"/>
          <p:cNvGraphicFramePr>
            <a:graphicFrameLocks noChangeAspect="1"/>
          </p:cNvGraphicFramePr>
          <p:nvPr>
            <p:extLst>
              <p:ext uri="{D42A27DB-BD31-4B8C-83A1-F6EECF244321}">
                <p14:modId xmlns:p14="http://schemas.microsoft.com/office/powerpoint/2010/main" val="3903442052"/>
              </p:ext>
            </p:extLst>
          </p:nvPr>
        </p:nvGraphicFramePr>
        <p:xfrm>
          <a:off x="4836298" y="4335810"/>
          <a:ext cx="2183974" cy="677366"/>
        </p:xfrm>
        <a:graphic>
          <a:graphicData uri="http://schemas.openxmlformats.org/presentationml/2006/ole">
            <mc:AlternateContent xmlns:mc="http://schemas.openxmlformats.org/markup-compatibility/2006">
              <mc:Choice xmlns:v="urn:schemas-microsoft-com:vml" Requires="v">
                <p:oleObj spid="_x0000_s474292" r:id="rId11" imgW="939709" imgH="292290" progId="Equation.DSMT4">
                  <p:embed/>
                </p:oleObj>
              </mc:Choice>
              <mc:Fallback>
                <p:oleObj r:id="rId11" imgW="939709" imgH="2922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6298" y="4335810"/>
                        <a:ext cx="2183974" cy="677366"/>
                      </a:xfrm>
                      <a:prstGeom prst="rect">
                        <a:avLst/>
                      </a:prstGeom>
                      <a:noFill/>
                      <a:ln>
                        <a:noFill/>
                      </a:ln>
                      <a:effectLst/>
                    </p:spPr>
                  </p:pic>
                </p:oleObj>
              </mc:Fallback>
            </mc:AlternateContent>
          </a:graphicData>
        </a:graphic>
      </p:graphicFrame>
      <p:graphicFrame>
        <p:nvGraphicFramePr>
          <p:cNvPr id="26" name="Object 10"/>
          <p:cNvGraphicFramePr>
            <a:graphicFrameLocks noChangeAspect="1"/>
          </p:cNvGraphicFramePr>
          <p:nvPr>
            <p:extLst>
              <p:ext uri="{D42A27DB-BD31-4B8C-83A1-F6EECF244321}">
                <p14:modId xmlns:p14="http://schemas.microsoft.com/office/powerpoint/2010/main" val="1051560004"/>
              </p:ext>
            </p:extLst>
          </p:nvPr>
        </p:nvGraphicFramePr>
        <p:xfrm>
          <a:off x="899592" y="5543879"/>
          <a:ext cx="1317650" cy="477409"/>
        </p:xfrm>
        <a:graphic>
          <a:graphicData uri="http://schemas.openxmlformats.org/presentationml/2006/ole">
            <mc:AlternateContent xmlns:mc="http://schemas.openxmlformats.org/markup-compatibility/2006">
              <mc:Choice xmlns:v="urn:schemas-microsoft-com:vml" Requires="v">
                <p:oleObj spid="_x0000_s474293" r:id="rId13" imgW="622347" imgH="241512" progId="Equation.DSMT4">
                  <p:embed/>
                </p:oleObj>
              </mc:Choice>
              <mc:Fallback>
                <p:oleObj r:id="rId13" imgW="622347" imgH="24151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9592" y="5543879"/>
                        <a:ext cx="1317650" cy="477409"/>
                      </a:xfrm>
                      <a:prstGeom prst="rect">
                        <a:avLst/>
                      </a:prstGeom>
                      <a:noFill/>
                      <a:ln>
                        <a:noFill/>
                      </a:ln>
                      <a:effectLst/>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671080701"/>
              </p:ext>
            </p:extLst>
          </p:nvPr>
        </p:nvGraphicFramePr>
        <p:xfrm>
          <a:off x="4931569" y="5156370"/>
          <a:ext cx="2880791" cy="1224958"/>
        </p:xfrm>
        <a:graphic>
          <a:graphicData uri="http://schemas.openxmlformats.org/presentationml/2006/ole">
            <mc:AlternateContent xmlns:mc="http://schemas.openxmlformats.org/markup-compatibility/2006">
              <mc:Choice xmlns:v="urn:schemas-microsoft-com:vml" Requires="v">
                <p:oleObj spid="_x0000_s474294" r:id="rId15" imgW="4000817" imgH="1702117" progId="Equation.DSMT4">
                  <p:embed/>
                </p:oleObj>
              </mc:Choice>
              <mc:Fallback>
                <p:oleObj r:id="rId15" imgW="4000817" imgH="17021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1569" y="5156370"/>
                        <a:ext cx="2880791" cy="122495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492788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918592"/>
          </a:xfrm>
        </p:spPr>
        <p:txBody>
          <a:bodyPr>
            <a:normAutofit/>
          </a:bodyPr>
          <a:lstStyle/>
          <a:p>
            <a:r>
              <a:rPr lang="zh-CN" altLang="en-US" sz="3200" dirty="0"/>
              <a:t>初始概率的估计</a:t>
            </a:r>
          </a:p>
        </p:txBody>
      </p:sp>
      <p:sp>
        <p:nvSpPr>
          <p:cNvPr id="18" name="Rectangle 2"/>
          <p:cNvSpPr txBox="1">
            <a:spLocks noChangeArrowheads="1"/>
          </p:cNvSpPr>
          <p:nvPr/>
        </p:nvSpPr>
        <p:spPr>
          <a:xfrm>
            <a:off x="468313" y="1040209"/>
            <a:ext cx="8207375" cy="12366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zh-CN" altLang="en-US" sz="2400" dirty="0">
                <a:latin typeface="Times New Roman" pitchFamily="18" charset="0"/>
                <a:ea typeface="宋体" pitchFamily="2" charset="-122"/>
                <a:cs typeface="Times New Roman" pitchFamily="18" charset="0"/>
              </a:rPr>
              <a:t>输出观察序列</a:t>
            </a:r>
            <a:r>
              <a:rPr lang="en-US" sz="2400" i="1" dirty="0">
                <a:latin typeface="Times New Roman" pitchFamily="18" charset="0"/>
                <a:ea typeface="宋体" pitchFamily="2" charset="-122"/>
                <a:cs typeface="Times New Roman" pitchFamily="18" charset="0"/>
              </a:rPr>
              <a:t>V</a:t>
            </a:r>
            <a:r>
              <a:rPr lang="en-US" sz="2400" i="1" baseline="30000" dirty="0">
                <a:latin typeface="Times New Roman" pitchFamily="18" charset="0"/>
                <a:ea typeface="宋体" pitchFamily="2" charset="-122"/>
                <a:cs typeface="Times New Roman" pitchFamily="18" charset="0"/>
              </a:rPr>
              <a:t>T</a:t>
            </a:r>
            <a:r>
              <a:rPr lang="zh-CN" altLang="en-US" sz="2400" dirty="0">
                <a:latin typeface="Times New Roman" pitchFamily="18" charset="0"/>
                <a:ea typeface="宋体" pitchFamily="2" charset="-122"/>
                <a:cs typeface="Times New Roman" pitchFamily="18" charset="0"/>
              </a:rPr>
              <a:t>时，在</a:t>
            </a:r>
            <a:r>
              <a:rPr lang="en-US" sz="2400" i="1" dirty="0">
                <a:latin typeface="Times New Roman" pitchFamily="18" charset="0"/>
                <a:ea typeface="宋体" pitchFamily="2" charset="-122"/>
                <a:cs typeface="Times New Roman" pitchFamily="18" charset="0"/>
              </a:rPr>
              <a:t>t</a:t>
            </a:r>
            <a:r>
              <a:rPr lang="en-US" altLang="zh-CN" sz="2400" i="1" dirty="0">
                <a:latin typeface="Times New Roman" pitchFamily="18" charset="0"/>
                <a:ea typeface="宋体" pitchFamily="2" charset="-122"/>
                <a:cs typeface="Times New Roman" pitchFamily="18" charset="0"/>
              </a:rPr>
              <a:t>=</a:t>
            </a:r>
            <a:r>
              <a:rPr lang="en-US"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时刻</a:t>
            </a:r>
            <a:r>
              <a:rPr lang="en-US" sz="2400" dirty="0">
                <a:latin typeface="Times New Roman" pitchFamily="18" charset="0"/>
                <a:ea typeface="宋体" pitchFamily="2" charset="-122"/>
                <a:cs typeface="Times New Roman" pitchFamily="18" charset="0"/>
              </a:rPr>
              <a:t>HMM</a:t>
            </a:r>
            <a:r>
              <a:rPr lang="zh-CN" altLang="en-US" sz="2400" dirty="0">
                <a:latin typeface="Times New Roman" pitchFamily="18" charset="0"/>
                <a:ea typeface="宋体" pitchFamily="2" charset="-122"/>
                <a:cs typeface="Times New Roman" pitchFamily="18" charset="0"/>
              </a:rPr>
              <a:t>处于</a:t>
            </a:r>
            <a:r>
              <a:rPr lang="el-GR" altLang="en-US" sz="2400" i="1" dirty="0">
                <a:latin typeface="Times New Roman" pitchFamily="18" charset="0"/>
                <a:ea typeface="宋体" pitchFamily="2" charset="-122"/>
                <a:cs typeface="Times New Roman" pitchFamily="18" charset="0"/>
              </a:rPr>
              <a:t>ω</a:t>
            </a:r>
            <a:r>
              <a:rPr lang="en-US" sz="2400" i="1" baseline="-25000" dirty="0">
                <a:latin typeface="Times New Roman" pitchFamily="18" charset="0"/>
                <a:ea typeface="宋体" pitchFamily="2" charset="-122"/>
                <a:cs typeface="Times New Roman" pitchFamily="18" charset="0"/>
              </a:rPr>
              <a:t>j</a:t>
            </a:r>
            <a:r>
              <a:rPr lang="zh-CN" altLang="en-US" sz="2400" dirty="0">
                <a:latin typeface="Times New Roman" pitchFamily="18" charset="0"/>
                <a:ea typeface="宋体" pitchFamily="2" charset="-122"/>
                <a:cs typeface="Times New Roman" pitchFamily="18" charset="0"/>
              </a:rPr>
              <a:t>状态的概率：</a:t>
            </a:r>
          </a:p>
        </p:txBody>
      </p:sp>
      <p:sp>
        <p:nvSpPr>
          <p:cNvPr id="22" name="Rectangle 6"/>
          <p:cNvSpPr>
            <a:spLocks noChangeArrowheads="1"/>
          </p:cNvSpPr>
          <p:nvPr/>
        </p:nvSpPr>
        <p:spPr bwMode="auto">
          <a:xfrm>
            <a:off x="1259632" y="3573016"/>
            <a:ext cx="2592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Times New Roman" pitchFamily="18" charset="0"/>
                <a:ea typeface="宋体" pitchFamily="2" charset="-122"/>
                <a:cs typeface="Times New Roman" pitchFamily="18" charset="0"/>
              </a:rPr>
              <a:t>的迭代公式为：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1977812757"/>
              </p:ext>
            </p:extLst>
          </p:nvPr>
        </p:nvGraphicFramePr>
        <p:xfrm>
          <a:off x="2771800" y="2060848"/>
          <a:ext cx="2736304" cy="1179058"/>
        </p:xfrm>
        <a:graphic>
          <a:graphicData uri="http://schemas.openxmlformats.org/presentationml/2006/ole">
            <mc:AlternateContent xmlns:mc="http://schemas.openxmlformats.org/markup-compatibility/2006">
              <mc:Choice xmlns:v="urn:schemas-microsoft-com:vml" Requires="v">
                <p:oleObj spid="_x0000_s475206" name="Equation" r:id="rId3" imgW="1168400" imgH="508000" progId="Equation.DSMT4">
                  <p:embed/>
                </p:oleObj>
              </mc:Choice>
              <mc:Fallback>
                <p:oleObj name="Equation" r:id="rId3" imgW="1168400" imgH="508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060848"/>
                        <a:ext cx="2736304" cy="1179058"/>
                      </a:xfrm>
                      <a:prstGeom prst="rect">
                        <a:avLst/>
                      </a:prstGeom>
                      <a:no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968708860"/>
              </p:ext>
            </p:extLst>
          </p:nvPr>
        </p:nvGraphicFramePr>
        <p:xfrm>
          <a:off x="899592" y="3614967"/>
          <a:ext cx="288032" cy="378042"/>
        </p:xfrm>
        <a:graphic>
          <a:graphicData uri="http://schemas.openxmlformats.org/presentationml/2006/ole">
            <mc:AlternateContent xmlns:mc="http://schemas.openxmlformats.org/markup-compatibility/2006">
              <mc:Choice xmlns:v="urn:schemas-microsoft-com:vml" Requires="v">
                <p:oleObj spid="_x0000_s475207" name="Equation" r:id="rId5" imgW="152334" imgH="190417" progId="Equation.DSMT4">
                  <p:embed/>
                </p:oleObj>
              </mc:Choice>
              <mc:Fallback>
                <p:oleObj name="Equation" r:id="rId5" imgW="152334" imgH="190417"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614967"/>
                        <a:ext cx="288032" cy="378042"/>
                      </a:xfrm>
                      <a:prstGeom prst="rect">
                        <a:avLst/>
                      </a:prstGeom>
                      <a:noFill/>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4143575952"/>
              </p:ext>
            </p:extLst>
          </p:nvPr>
        </p:nvGraphicFramePr>
        <p:xfrm>
          <a:off x="2559057" y="4581128"/>
          <a:ext cx="3953326" cy="608204"/>
        </p:xfrm>
        <a:graphic>
          <a:graphicData uri="http://schemas.openxmlformats.org/presentationml/2006/ole">
            <mc:AlternateContent xmlns:mc="http://schemas.openxmlformats.org/markup-compatibility/2006">
              <mc:Choice xmlns:v="urn:schemas-microsoft-com:vml" Requires="v">
                <p:oleObj spid="_x0000_s475208" name="Equation" r:id="rId7" imgW="1739900" imgH="266700" progId="Equation.DSMT4">
                  <p:embed/>
                </p:oleObj>
              </mc:Choice>
              <mc:Fallback>
                <p:oleObj name="Equation" r:id="rId7" imgW="1739900" imgH="266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057" y="4581128"/>
                        <a:ext cx="3953326" cy="608204"/>
                      </a:xfrm>
                      <a:prstGeom prst="rect">
                        <a:avLst/>
                      </a:prstGeom>
                      <a:noFill/>
                    </p:spPr>
                  </p:pic>
                </p:oleObj>
              </mc:Fallback>
            </mc:AlternateContent>
          </a:graphicData>
        </a:graphic>
      </p:graphicFrame>
    </p:spTree>
    <p:extLst>
      <p:ext uri="{BB962C8B-B14F-4D97-AF65-F5344CB8AC3E}">
        <p14:creationId xmlns:p14="http://schemas.microsoft.com/office/powerpoint/2010/main" val="308153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zh-CN"/>
              <a:t>区域选定的两个途径</a:t>
            </a:r>
          </a:p>
        </p:txBody>
      </p:sp>
      <p:sp>
        <p:nvSpPr>
          <p:cNvPr id="8195" name="Rectangle 3"/>
          <p:cNvSpPr>
            <a:spLocks noGrp="1" noChangeArrowheads="1"/>
          </p:cNvSpPr>
          <p:nvPr>
            <p:ph type="body" sz="half" idx="1"/>
          </p:nvPr>
        </p:nvSpPr>
        <p:spPr>
          <a:xfrm>
            <a:off x="457200" y="1600200"/>
            <a:ext cx="8305800" cy="685800"/>
          </a:xfrm>
        </p:spPr>
        <p:txBody>
          <a:bodyPr/>
          <a:lstStyle/>
          <a:p>
            <a:pPr eaLnBrk="1" hangingPunct="1"/>
            <a:r>
              <a:rPr lang="zh-CN" altLang="zh-CN" dirty="0">
                <a:solidFill>
                  <a:srgbClr val="C00000"/>
                </a:solidFill>
                <a:latin typeface="+mj-lt"/>
                <a:ea typeface="黑体" panose="02010609060101010101" pitchFamily="49" charset="-122"/>
              </a:rPr>
              <a:t>Parzen窗法：</a:t>
            </a:r>
            <a:r>
              <a:rPr lang="zh-CN" altLang="zh-CN" dirty="0">
                <a:latin typeface="+mj-lt"/>
                <a:ea typeface="黑体" panose="02010609060101010101" pitchFamily="49" charset="-122"/>
              </a:rPr>
              <a:t>区域体积V是样本数n的函数，如：</a:t>
            </a:r>
          </a:p>
        </p:txBody>
      </p:sp>
      <p:graphicFrame>
        <p:nvGraphicFramePr>
          <p:cNvPr id="8196" name="Object 4"/>
          <p:cNvGraphicFramePr>
            <a:graphicFrameLocks noGrp="1" noChangeAspect="1"/>
          </p:cNvGraphicFramePr>
          <p:nvPr>
            <p:ph sz="quarter" idx="2"/>
          </p:nvPr>
        </p:nvGraphicFramePr>
        <p:xfrm>
          <a:off x="3733800" y="2362200"/>
          <a:ext cx="1295400" cy="1068388"/>
        </p:xfrm>
        <a:graphic>
          <a:graphicData uri="http://schemas.openxmlformats.org/presentationml/2006/ole">
            <mc:AlternateContent xmlns:mc="http://schemas.openxmlformats.org/markup-compatibility/2006">
              <mc:Choice xmlns:v="urn:schemas-microsoft-com:vml" Requires="v">
                <p:oleObj spid="_x0000_s485418" r:id="rId3" imgW="1714500" imgH="1257300" progId="Equation.DSMT4">
                  <p:embed/>
                </p:oleObj>
              </mc:Choice>
              <mc:Fallback>
                <p:oleObj r:id="rId3" imgW="1714500" imgH="1257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362200"/>
                        <a:ext cx="12954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5"/>
          <p:cNvSpPr>
            <a:spLocks noChangeArrowheads="1"/>
          </p:cNvSpPr>
          <p:nvPr/>
        </p:nvSpPr>
        <p:spPr bwMode="auto">
          <a:xfrm>
            <a:off x="533400" y="3886200"/>
            <a:ext cx="815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indent="0" eaLnBrk="1" hangingPunct="1">
              <a:spcBef>
                <a:spcPct val="20000"/>
              </a:spcBef>
              <a:buClr>
                <a:srgbClr val="003399"/>
              </a:buClr>
            </a:pPr>
            <a:r>
              <a:rPr lang="zh-CN" altLang="zh-CN" sz="2400" dirty="0">
                <a:solidFill>
                  <a:srgbClr val="C00000"/>
                </a:solidFill>
                <a:latin typeface="+mj-lt"/>
                <a:ea typeface="黑体" panose="02010609060101010101" pitchFamily="49" charset="-122"/>
              </a:rPr>
              <a:t>K-近邻法：</a:t>
            </a:r>
            <a:r>
              <a:rPr lang="zh-CN" altLang="zh-CN" sz="2400" dirty="0">
                <a:latin typeface="+mj-lt"/>
                <a:ea typeface="黑体" panose="02010609060101010101" pitchFamily="49" charset="-122"/>
              </a:rPr>
              <a:t>落在区域内的样本数k是总样本数n的函数，如</a:t>
            </a:r>
            <a:r>
              <a:rPr lang="zh-CN" altLang="zh-CN" sz="2800" b="1" dirty="0">
                <a:latin typeface="Times New Roman" panose="02020603050405020304" pitchFamily="18" charset="0"/>
              </a:rPr>
              <a:t>：</a:t>
            </a:r>
          </a:p>
        </p:txBody>
      </p:sp>
      <p:graphicFrame>
        <p:nvGraphicFramePr>
          <p:cNvPr id="8198" name="Object 6"/>
          <p:cNvGraphicFramePr>
            <a:graphicFrameLocks noGrp="1" noChangeAspect="1"/>
          </p:cNvGraphicFramePr>
          <p:nvPr>
            <p:ph sz="quarter" idx="3"/>
          </p:nvPr>
        </p:nvGraphicFramePr>
        <p:xfrm>
          <a:off x="3851920" y="4953000"/>
          <a:ext cx="1295400" cy="627063"/>
        </p:xfrm>
        <a:graphic>
          <a:graphicData uri="http://schemas.openxmlformats.org/presentationml/2006/ole">
            <mc:AlternateContent xmlns:mc="http://schemas.openxmlformats.org/markup-compatibility/2006">
              <mc:Choice xmlns:v="urn:schemas-microsoft-com:vml" Requires="v">
                <p:oleObj spid="_x0000_s485419" r:id="rId5" imgW="1626306" imgH="698803" progId="Equation.DSMT4">
                  <p:embed/>
                </p:oleObj>
              </mc:Choice>
              <mc:Fallback>
                <p:oleObj r:id="rId5" imgW="1626306" imgH="69880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4953000"/>
                        <a:ext cx="129540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5636344" y="2617728"/>
            <a:ext cx="2492990" cy="400110"/>
          </a:xfrm>
          <a:prstGeom prst="rect">
            <a:avLst/>
          </a:prstGeom>
          <a:ln>
            <a:solidFill>
              <a:srgbClr val="FF0000"/>
            </a:solidFill>
          </a:ln>
        </p:spPr>
        <p:txBody>
          <a:bodyPr wrap="none">
            <a:spAutoFit/>
          </a:bodyPr>
          <a:lstStyle/>
          <a:p>
            <a:r>
              <a:rPr lang="zh-CN" altLang="en-US" sz="2000" dirty="0">
                <a:ea typeface="黑体" panose="02010609060101010101" pitchFamily="49" charset="-122"/>
              </a:rPr>
              <a:t>估计类条件概率密度</a:t>
            </a:r>
            <a:endParaRPr lang="en-US" altLang="zh-CN" sz="2000" dirty="0">
              <a:ea typeface="黑体" panose="02010609060101010101" pitchFamily="49" charset="-122"/>
            </a:endParaRPr>
          </a:p>
        </p:txBody>
      </p:sp>
      <p:sp>
        <p:nvSpPr>
          <p:cNvPr id="3" name="矩形 2"/>
          <p:cNvSpPr/>
          <p:nvPr/>
        </p:nvSpPr>
        <p:spPr>
          <a:xfrm>
            <a:off x="5764584" y="5008502"/>
            <a:ext cx="2236510" cy="400110"/>
          </a:xfrm>
          <a:prstGeom prst="rect">
            <a:avLst/>
          </a:prstGeom>
          <a:ln>
            <a:solidFill>
              <a:srgbClr val="FF0000"/>
            </a:solidFill>
          </a:ln>
        </p:spPr>
        <p:txBody>
          <a:bodyPr wrap="none">
            <a:spAutoFit/>
          </a:bodyPr>
          <a:lstStyle/>
          <a:p>
            <a:r>
              <a:rPr lang="zh-CN" altLang="en-US" sz="2000" dirty="0">
                <a:ea typeface="黑体" panose="02010609060101010101" pitchFamily="49" charset="-122"/>
              </a:rPr>
              <a:t>直接估计后验概率</a:t>
            </a:r>
            <a:endParaRPr lang="zh-CN" altLang="en-US" sz="2000" dirty="0"/>
          </a:p>
        </p:txBody>
      </p:sp>
    </p:spTree>
    <p:extLst>
      <p:ext uri="{BB962C8B-B14F-4D97-AF65-F5344CB8AC3E}">
        <p14:creationId xmlns:p14="http://schemas.microsoft.com/office/powerpoint/2010/main" val="1099426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918592"/>
          </a:xfrm>
        </p:spPr>
        <p:txBody>
          <a:bodyPr>
            <a:normAutofit/>
          </a:bodyPr>
          <a:lstStyle/>
          <a:p>
            <a:r>
              <a:rPr lang="zh-CN" altLang="en-US" sz="3200" dirty="0"/>
              <a:t>观察概率的估计</a:t>
            </a:r>
          </a:p>
        </p:txBody>
      </p:sp>
      <p:sp>
        <p:nvSpPr>
          <p:cNvPr id="17" name="Rectangle 11"/>
          <p:cNvSpPr>
            <a:spLocks noChangeArrowheads="1"/>
          </p:cNvSpPr>
          <p:nvPr/>
        </p:nvSpPr>
        <p:spPr bwMode="auto">
          <a:xfrm>
            <a:off x="611584" y="5589240"/>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itchFamily="18" charset="0"/>
                <a:ea typeface="宋体" pitchFamily="2" charset="-122"/>
                <a:cs typeface="Times New Roman" pitchFamily="18" charset="0"/>
              </a:rPr>
              <a:t>从                观测概率估计：</a:t>
            </a:r>
          </a:p>
        </p:txBody>
      </p:sp>
      <p:sp>
        <p:nvSpPr>
          <p:cNvPr id="18" name="Rectangle 2"/>
          <p:cNvSpPr txBox="1">
            <a:spLocks noChangeArrowheads="1"/>
          </p:cNvSpPr>
          <p:nvPr/>
        </p:nvSpPr>
        <p:spPr>
          <a:xfrm>
            <a:off x="468313" y="908720"/>
            <a:ext cx="8207375" cy="12366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mj-lt"/>
                <a:ea typeface="微软雅黑" pitchFamily="34"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mj-lt"/>
                <a:ea typeface="微软雅黑" pitchFamily="34"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mj-lt"/>
                <a:ea typeface="微软雅黑" pitchFamily="34"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mj-lt"/>
                <a:ea typeface="微软雅黑" pitchFamily="34"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j-lt"/>
                <a:ea typeface="微软雅黑" pitchFamily="34"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zh-CN" altLang="en-US" sz="2400" dirty="0">
                <a:latin typeface="Times New Roman" pitchFamily="18" charset="0"/>
                <a:ea typeface="宋体" pitchFamily="2" charset="-122"/>
                <a:cs typeface="Times New Roman" pitchFamily="18" charset="0"/>
              </a:rPr>
              <a:t>输出观察序列</a:t>
            </a:r>
            <a:r>
              <a:rPr lang="en-US" sz="2400" i="1" dirty="0">
                <a:latin typeface="Times New Roman" pitchFamily="18" charset="0"/>
                <a:ea typeface="宋体" pitchFamily="2" charset="-122"/>
                <a:cs typeface="Times New Roman" pitchFamily="18" charset="0"/>
              </a:rPr>
              <a:t>V</a:t>
            </a:r>
            <a:r>
              <a:rPr lang="en-US" sz="2400" i="1" baseline="30000" dirty="0">
                <a:latin typeface="Times New Roman" pitchFamily="18" charset="0"/>
                <a:ea typeface="宋体" pitchFamily="2" charset="-122"/>
                <a:cs typeface="Times New Roman" pitchFamily="18" charset="0"/>
              </a:rPr>
              <a:t>T</a:t>
            </a:r>
            <a:r>
              <a:rPr lang="zh-CN" altLang="en-US" sz="2400" dirty="0">
                <a:latin typeface="Times New Roman" pitchFamily="18" charset="0"/>
                <a:ea typeface="宋体" pitchFamily="2" charset="-122"/>
                <a:cs typeface="Times New Roman" pitchFamily="18" charset="0"/>
              </a:rPr>
              <a:t>时，在</a:t>
            </a:r>
            <a:r>
              <a:rPr lang="en-US" sz="2400" i="1" dirty="0">
                <a:latin typeface="Times New Roman" pitchFamily="18" charset="0"/>
                <a:ea typeface="宋体" pitchFamily="2" charset="-122"/>
                <a:cs typeface="Times New Roman" pitchFamily="18" charset="0"/>
              </a:rPr>
              <a:t>t</a:t>
            </a:r>
            <a:r>
              <a:rPr lang="en-US"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时刻</a:t>
            </a:r>
            <a:r>
              <a:rPr lang="en-US" sz="2400" dirty="0">
                <a:latin typeface="Times New Roman" pitchFamily="18" charset="0"/>
                <a:ea typeface="宋体" pitchFamily="2" charset="-122"/>
                <a:cs typeface="Times New Roman" pitchFamily="18" charset="0"/>
              </a:rPr>
              <a:t>HMM</a:t>
            </a:r>
            <a:r>
              <a:rPr lang="zh-CN" altLang="en-US" sz="2400" dirty="0">
                <a:latin typeface="Times New Roman" pitchFamily="18" charset="0"/>
                <a:ea typeface="宋体" pitchFamily="2" charset="-122"/>
                <a:cs typeface="Times New Roman" pitchFamily="18" charset="0"/>
              </a:rPr>
              <a:t>处于</a:t>
            </a:r>
            <a:r>
              <a:rPr lang="el-GR" altLang="en-US" sz="2400" i="1" dirty="0">
                <a:latin typeface="Times New Roman" pitchFamily="18" charset="0"/>
                <a:ea typeface="宋体" pitchFamily="2" charset="-122"/>
                <a:cs typeface="Times New Roman" pitchFamily="18" charset="0"/>
              </a:rPr>
              <a:t>ω</a:t>
            </a:r>
            <a:r>
              <a:rPr lang="en-US" sz="2400" i="1" baseline="-25000" dirty="0" err="1">
                <a:latin typeface="Times New Roman" pitchFamily="18" charset="0"/>
                <a:ea typeface="宋体" pitchFamily="2" charset="-122"/>
                <a:cs typeface="Times New Roman" pitchFamily="18" charset="0"/>
              </a:rPr>
              <a:t>i</a:t>
            </a:r>
            <a:r>
              <a:rPr lang="zh-CN" altLang="en-US" sz="2400" dirty="0">
                <a:latin typeface="Times New Roman" pitchFamily="18" charset="0"/>
                <a:ea typeface="宋体" pitchFamily="2" charset="-122"/>
                <a:cs typeface="Times New Roman" pitchFamily="18" charset="0"/>
              </a:rPr>
              <a:t>状态，在时刻</a:t>
            </a:r>
            <a:r>
              <a:rPr lang="en-US" sz="2400" i="1" dirty="0">
                <a:latin typeface="Times New Roman" pitchFamily="18" charset="0"/>
                <a:ea typeface="宋体" pitchFamily="2" charset="-122"/>
                <a:cs typeface="Times New Roman" pitchFamily="18" charset="0"/>
              </a:rPr>
              <a:t>t</a:t>
            </a:r>
            <a:r>
              <a:rPr lang="zh-CN" altLang="en-US" sz="2400" dirty="0">
                <a:latin typeface="Times New Roman" pitchFamily="18" charset="0"/>
                <a:ea typeface="宋体" pitchFamily="2" charset="-122"/>
                <a:cs typeface="Times New Roman" pitchFamily="18" charset="0"/>
              </a:rPr>
              <a:t>处于</a:t>
            </a:r>
            <a:r>
              <a:rPr lang="el-GR" altLang="en-US" sz="2400" i="1" dirty="0">
                <a:latin typeface="Times New Roman" pitchFamily="18" charset="0"/>
                <a:ea typeface="宋体" pitchFamily="2" charset="-122"/>
                <a:cs typeface="Times New Roman" pitchFamily="18" charset="0"/>
              </a:rPr>
              <a:t>ω</a:t>
            </a:r>
            <a:r>
              <a:rPr lang="en-US" sz="2400" i="1" baseline="-25000" dirty="0">
                <a:latin typeface="Times New Roman" pitchFamily="18" charset="0"/>
                <a:ea typeface="宋体" pitchFamily="2" charset="-122"/>
                <a:cs typeface="Times New Roman" pitchFamily="18" charset="0"/>
              </a:rPr>
              <a:t>j</a:t>
            </a:r>
            <a:r>
              <a:rPr lang="zh-CN" altLang="en-US" sz="2400" dirty="0">
                <a:latin typeface="Times New Roman" pitchFamily="18" charset="0"/>
                <a:ea typeface="宋体" pitchFamily="2" charset="-122"/>
                <a:cs typeface="Times New Roman" pitchFamily="18" charset="0"/>
              </a:rPr>
              <a:t>状态的概率：</a:t>
            </a:r>
          </a:p>
        </p:txBody>
      </p:sp>
      <p:graphicFrame>
        <p:nvGraphicFramePr>
          <p:cNvPr id="19" name="Object 3"/>
          <p:cNvGraphicFramePr>
            <a:graphicFrameLocks noGrp="1" noChangeAspect="1"/>
          </p:cNvGraphicFramePr>
          <p:nvPr>
            <p:ph sz="half" idx="4294967295"/>
            <p:extLst>
              <p:ext uri="{D42A27DB-BD31-4B8C-83A1-F6EECF244321}">
                <p14:modId xmlns:p14="http://schemas.microsoft.com/office/powerpoint/2010/main" val="1170742360"/>
              </p:ext>
            </p:extLst>
          </p:nvPr>
        </p:nvGraphicFramePr>
        <p:xfrm>
          <a:off x="2195736" y="1700808"/>
          <a:ext cx="4392488" cy="1041150"/>
        </p:xfrm>
        <a:graphic>
          <a:graphicData uri="http://schemas.openxmlformats.org/presentationml/2006/ole">
            <mc:AlternateContent xmlns:mc="http://schemas.openxmlformats.org/markup-compatibility/2006">
              <mc:Choice xmlns:v="urn:schemas-microsoft-com:vml" Requires="v">
                <p:oleObj spid="_x0000_s451986" r:id="rId3" imgW="6731317" imgH="1702117" progId="Equation.DSMT4">
                  <p:embed/>
                </p:oleObj>
              </mc:Choice>
              <mc:Fallback>
                <p:oleObj r:id="rId3" imgW="6731317" imgH="1702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00808"/>
                        <a:ext cx="4392488" cy="1041150"/>
                      </a:xfrm>
                      <a:prstGeom prst="rect">
                        <a:avLst/>
                      </a:prstGeom>
                      <a:noFill/>
                      <a:ln>
                        <a:noFill/>
                      </a:ln>
                      <a:effec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201602681"/>
              </p:ext>
            </p:extLst>
          </p:nvPr>
        </p:nvGraphicFramePr>
        <p:xfrm>
          <a:off x="1115616" y="3068960"/>
          <a:ext cx="342900" cy="444500"/>
        </p:xfrm>
        <a:graphic>
          <a:graphicData uri="http://schemas.openxmlformats.org/presentationml/2006/ole">
            <mc:AlternateContent xmlns:mc="http://schemas.openxmlformats.org/markup-compatibility/2006">
              <mc:Choice xmlns:v="urn:schemas-microsoft-com:vml" Requires="v">
                <p:oleObj spid="_x0000_s451987" name="Equation" r:id="rId5" imgW="164880" imgH="228600" progId="Equation.DSMT4">
                  <p:embed/>
                </p:oleObj>
              </mc:Choice>
              <mc:Fallback>
                <p:oleObj name="Equation" r:id="rId5" imgW="164880" imgH="228600" progId="Equation.DSMT4">
                  <p:embed/>
                  <p:pic>
                    <p:nvPicPr>
                      <p:cNvPr id="0" name=""/>
                      <p:cNvPicPr>
                        <a:picLocks noChangeAspect="1" noChangeArrowheads="1"/>
                      </p:cNvPicPr>
                      <p:nvPr/>
                    </p:nvPicPr>
                    <p:blipFill>
                      <a:blip r:embed="rId6"/>
                      <a:srcRect/>
                      <a:stretch>
                        <a:fillRect/>
                      </a:stretch>
                    </p:blipFill>
                    <p:spPr bwMode="auto">
                      <a:xfrm>
                        <a:off x="1115616" y="3068960"/>
                        <a:ext cx="342900" cy="444500"/>
                      </a:xfrm>
                      <a:prstGeom prst="rect">
                        <a:avLst/>
                      </a:prstGeom>
                      <a:noFill/>
                      <a:ln>
                        <a:noFill/>
                      </a:ln>
                      <a:effectLst/>
                    </p:spPr>
                  </p:pic>
                </p:oleObj>
              </mc:Fallback>
            </mc:AlternateContent>
          </a:graphicData>
        </a:graphic>
      </p:graphicFrame>
      <p:sp>
        <p:nvSpPr>
          <p:cNvPr id="22" name="Rectangle 6"/>
          <p:cNvSpPr>
            <a:spLocks noChangeArrowheads="1"/>
          </p:cNvSpPr>
          <p:nvPr/>
        </p:nvSpPr>
        <p:spPr bwMode="auto">
          <a:xfrm>
            <a:off x="1403648" y="3068960"/>
            <a:ext cx="3096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Times New Roman" pitchFamily="18" charset="0"/>
                <a:ea typeface="宋体" pitchFamily="2" charset="-122"/>
                <a:cs typeface="Times New Roman" pitchFamily="18" charset="0"/>
              </a:rPr>
              <a:t>上观察到      的预期数：</a:t>
            </a:r>
          </a:p>
        </p:txBody>
      </p:sp>
      <p:graphicFrame>
        <p:nvGraphicFramePr>
          <p:cNvPr id="23" name="Object 7"/>
          <p:cNvGraphicFramePr>
            <a:graphicFrameLocks noChangeAspect="1"/>
          </p:cNvGraphicFramePr>
          <p:nvPr>
            <p:extLst>
              <p:ext uri="{D42A27DB-BD31-4B8C-83A1-F6EECF244321}">
                <p14:modId xmlns:p14="http://schemas.microsoft.com/office/powerpoint/2010/main" val="3810362439"/>
              </p:ext>
            </p:extLst>
          </p:nvPr>
        </p:nvGraphicFramePr>
        <p:xfrm>
          <a:off x="971376" y="4149080"/>
          <a:ext cx="406400" cy="525462"/>
        </p:xfrm>
        <a:graphic>
          <a:graphicData uri="http://schemas.openxmlformats.org/presentationml/2006/ole">
            <mc:AlternateContent xmlns:mc="http://schemas.openxmlformats.org/markup-compatibility/2006">
              <mc:Choice xmlns:v="urn:schemas-microsoft-com:vml" Requires="v">
                <p:oleObj spid="_x0000_s451988" r:id="rId7" imgW="165202" imgH="228620" progId="Equation.DSMT4">
                  <p:embed/>
                </p:oleObj>
              </mc:Choice>
              <mc:Fallback>
                <p:oleObj r:id="rId7" imgW="165202" imgH="2286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376" y="4149080"/>
                        <a:ext cx="406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8"/>
          <p:cNvSpPr>
            <a:spLocks noChangeArrowheads="1"/>
          </p:cNvSpPr>
          <p:nvPr/>
        </p:nvSpPr>
        <p:spPr bwMode="auto">
          <a:xfrm>
            <a:off x="539576" y="4191471"/>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itchFamily="18" charset="0"/>
                <a:ea typeface="宋体" pitchFamily="2" charset="-122"/>
                <a:cs typeface="Times New Roman" pitchFamily="18" charset="0"/>
              </a:rPr>
              <a:t>到     的任何转移的总预期数：</a:t>
            </a:r>
          </a:p>
        </p:txBody>
      </p:sp>
      <mc:AlternateContent xmlns:mc="http://schemas.openxmlformats.org/markup-compatibility/2006">
        <mc:Choice xmlns:a14="http://schemas.microsoft.com/office/drawing/2010/main" Requires="a14">
          <p:sp>
            <p:nvSpPr>
              <p:cNvPr id="26" name="Object 10"/>
              <p:cNvSpPr txBox="1"/>
              <p:nvPr/>
            </p:nvSpPr>
            <p:spPr bwMode="auto">
              <a:xfrm>
                <a:off x="1108999" y="5618515"/>
                <a:ext cx="1317625" cy="4778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到</m:t>
                      </m:r>
                      <m:sSub>
                        <m:sSubPr>
                          <m:ctrlPr>
                            <a:rPr lang="zh-CN" altLang="en-US" i="1">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b</m:t>
                          </m:r>
                        </m:e>
                        <m:sub>
                          <m:r>
                            <m:rPr>
                              <m:sty m:val="p"/>
                            </m:rPr>
                            <a:rPr lang="en-US" altLang="zh-CN" i="1">
                              <a:solidFill>
                                <a:srgbClr val="000000"/>
                              </a:solidFill>
                              <a:latin typeface="Cambria Math" panose="02040503050406030204" pitchFamily="18" charset="0"/>
                            </a:rPr>
                            <m:t>k</m:t>
                          </m:r>
                        </m:sub>
                      </m:sSub>
                      <m:r>
                        <a:rPr lang="zh-CN" altLang="en-US" i="1">
                          <a:solidFill>
                            <a:srgbClr val="000000"/>
                          </a:solidFill>
                          <a:latin typeface="Cambria Math" panose="02040503050406030204" pitchFamily="18" charset="0"/>
                        </a:rPr>
                        <m:t>的</m:t>
                      </m:r>
                    </m:oMath>
                  </m:oMathPara>
                </a14:m>
                <a:endParaRPr lang="zh-CN" altLang="en-US" dirty="0"/>
              </a:p>
            </p:txBody>
          </p:sp>
        </mc:Choice>
        <mc:Fallback>
          <p:sp>
            <p:nvSpPr>
              <p:cNvPr id="26" name="Object 10"/>
              <p:cNvSpPr txBox="1">
                <a:spLocks noRot="1" noChangeAspect="1" noMove="1" noResize="1" noEditPoints="1" noAdjustHandles="1" noChangeArrowheads="1" noChangeShapeType="1" noTextEdit="1"/>
              </p:cNvSpPr>
              <p:nvPr/>
            </p:nvSpPr>
            <p:spPr bwMode="auto">
              <a:xfrm>
                <a:off x="1108999" y="5618515"/>
                <a:ext cx="1317625" cy="477838"/>
              </a:xfrm>
              <a:prstGeom prst="rect">
                <a:avLst/>
              </a:prstGeom>
              <a:blipFill>
                <a:blip r:embed="rId9"/>
                <a:stretch>
                  <a:fillRect/>
                </a:stretch>
              </a:blipFill>
              <a:ln>
                <a:noFill/>
              </a:ln>
              <a:effectLst/>
            </p:spPr>
            <p:txBody>
              <a:bodyPr/>
              <a:lstStyle/>
              <a:p>
                <a:r>
                  <a:rPr lang="zh-CN" alt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199425553"/>
              </p:ext>
            </p:extLst>
          </p:nvPr>
        </p:nvGraphicFramePr>
        <p:xfrm>
          <a:off x="2843808" y="3068960"/>
          <a:ext cx="342900" cy="444500"/>
        </p:xfrm>
        <a:graphic>
          <a:graphicData uri="http://schemas.openxmlformats.org/presentationml/2006/ole">
            <mc:AlternateContent xmlns:mc="http://schemas.openxmlformats.org/markup-compatibility/2006">
              <mc:Choice xmlns:v="urn:schemas-microsoft-com:vml" Requires="v">
                <p:oleObj spid="_x0000_s451989" name="Equation" r:id="rId10" imgW="164880" imgH="228600" progId="Equation.DSMT4">
                  <p:embed/>
                </p:oleObj>
              </mc:Choice>
              <mc:Fallback>
                <p:oleObj name="Equation" r:id="rId10" imgW="164880" imgH="228600" progId="Equation.DSMT4">
                  <p:embed/>
                  <p:pic>
                    <p:nvPicPr>
                      <p:cNvPr id="0" name="Object 4"/>
                      <p:cNvPicPr>
                        <a:picLocks noChangeAspect="1" noChangeArrowheads="1"/>
                      </p:cNvPicPr>
                      <p:nvPr/>
                    </p:nvPicPr>
                    <p:blipFill>
                      <a:blip r:embed="rId11"/>
                      <a:srcRect/>
                      <a:stretch>
                        <a:fillRect/>
                      </a:stretch>
                    </p:blipFill>
                    <p:spPr bwMode="auto">
                      <a:xfrm>
                        <a:off x="2843808" y="3068960"/>
                        <a:ext cx="3429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3431623354"/>
              </p:ext>
            </p:extLst>
          </p:nvPr>
        </p:nvGraphicFramePr>
        <p:xfrm>
          <a:off x="5004048" y="2780928"/>
          <a:ext cx="2016224" cy="955054"/>
        </p:xfrm>
        <a:graphic>
          <a:graphicData uri="http://schemas.openxmlformats.org/presentationml/2006/ole">
            <mc:AlternateContent xmlns:mc="http://schemas.openxmlformats.org/markup-compatibility/2006">
              <mc:Choice xmlns:v="urn:schemas-microsoft-com:vml" Requires="v">
                <p:oleObj spid="_x0000_s451990" name="Equation" r:id="rId12" imgW="914400" imgH="431800" progId="Equation.DSMT4">
                  <p:embed/>
                </p:oleObj>
              </mc:Choice>
              <mc:Fallback>
                <p:oleObj name="Equation" r:id="rId12" imgW="914400" imgH="431800" progId="Equation.DSMT4">
                  <p:embed/>
                  <p:pic>
                    <p:nvPicPr>
                      <p:cNvPr id="0" name="Object 1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4048" y="2780928"/>
                        <a:ext cx="2016224" cy="955054"/>
                      </a:xfrm>
                      <a:prstGeom prst="rect">
                        <a:avLst/>
                      </a:prstGeom>
                      <a:noFill/>
                    </p:spPr>
                  </p:pic>
                </p:oleObj>
              </mc:Fallback>
            </mc:AlternateContent>
          </a:graphicData>
        </a:graphic>
      </p:graphicFrame>
      <p:sp>
        <p:nvSpPr>
          <p:cNvPr id="10" name="Rectangle 190"/>
          <p:cNvSpPr>
            <a:spLocks noChangeArrowheads="1"/>
          </p:cNvSpPr>
          <p:nvPr/>
        </p:nvSpPr>
        <p:spPr bwMode="auto">
          <a:xfrm>
            <a:off x="0" y="42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9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860564528"/>
              </p:ext>
            </p:extLst>
          </p:nvPr>
        </p:nvGraphicFramePr>
        <p:xfrm>
          <a:off x="4775200" y="5013176"/>
          <a:ext cx="2473325" cy="1701800"/>
        </p:xfrm>
        <a:graphic>
          <a:graphicData uri="http://schemas.openxmlformats.org/presentationml/2006/ole">
            <mc:AlternateContent xmlns:mc="http://schemas.openxmlformats.org/markup-compatibility/2006">
              <mc:Choice xmlns:v="urn:schemas-microsoft-com:vml" Requires="v">
                <p:oleObj spid="_x0000_s451991" name="Equation" r:id="rId14" imgW="1257120" imgH="863280" progId="Equation.DSMT4">
                  <p:embed/>
                </p:oleObj>
              </mc:Choice>
              <mc:Fallback>
                <p:oleObj name="Equation" r:id="rId14" imgW="1257120" imgH="863280" progId="Equation.DSMT4">
                  <p:embed/>
                  <p:pic>
                    <p:nvPicPr>
                      <p:cNvPr id="0" name="Object 191"/>
                      <p:cNvPicPr>
                        <a:picLocks noChangeAspect="1" noChangeArrowheads="1"/>
                      </p:cNvPicPr>
                      <p:nvPr/>
                    </p:nvPicPr>
                    <p:blipFill>
                      <a:blip r:embed="rId15"/>
                      <a:srcRect/>
                      <a:stretch>
                        <a:fillRect/>
                      </a:stretch>
                    </p:blipFill>
                    <p:spPr bwMode="auto">
                      <a:xfrm>
                        <a:off x="4775200" y="5013176"/>
                        <a:ext cx="2473325" cy="1701800"/>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12735093"/>
              </p:ext>
            </p:extLst>
          </p:nvPr>
        </p:nvGraphicFramePr>
        <p:xfrm>
          <a:off x="5336894" y="4005064"/>
          <a:ext cx="1395346" cy="864096"/>
        </p:xfrm>
        <a:graphic>
          <a:graphicData uri="http://schemas.openxmlformats.org/presentationml/2006/ole">
            <mc:AlternateContent xmlns:mc="http://schemas.openxmlformats.org/markup-compatibility/2006">
              <mc:Choice xmlns:v="urn:schemas-microsoft-com:vml" Requires="v">
                <p:oleObj spid="_x0000_s451992" name="Equation" r:id="rId16" imgW="698400" imgH="431640" progId="Equation.DSMT4">
                  <p:embed/>
                </p:oleObj>
              </mc:Choice>
              <mc:Fallback>
                <p:oleObj name="Equation" r:id="rId16" imgW="698400" imgH="431640" progId="Equation.DSMT4">
                  <p:embed/>
                  <p:pic>
                    <p:nvPicPr>
                      <p:cNvPr id="0" name="Object 11"/>
                      <p:cNvPicPr>
                        <a:picLocks noChangeAspect="1" noChangeArrowheads="1"/>
                      </p:cNvPicPr>
                      <p:nvPr/>
                    </p:nvPicPr>
                    <p:blipFill>
                      <a:blip r:embed="rId17"/>
                      <a:srcRect/>
                      <a:stretch>
                        <a:fillRect/>
                      </a:stretch>
                    </p:blipFill>
                    <p:spPr bwMode="auto">
                      <a:xfrm>
                        <a:off x="5336894" y="4005064"/>
                        <a:ext cx="1395346" cy="8640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79810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Clarity</Template>
  <TotalTime>11631</TotalTime>
  <Words>3901</Words>
  <Application>Microsoft Office PowerPoint</Application>
  <PresentationFormat>全屏显示(4:3)</PresentationFormat>
  <Paragraphs>455</Paragraphs>
  <Slides>90</Slides>
  <Notes>11</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3</vt:i4>
      </vt:variant>
      <vt:variant>
        <vt:lpstr>幻灯片标题</vt:lpstr>
      </vt:variant>
      <vt:variant>
        <vt:i4>90</vt:i4>
      </vt:variant>
    </vt:vector>
  </HeadingPairs>
  <TitlesOfParts>
    <vt:vector size="107" baseType="lpstr">
      <vt:lpstr>黑体</vt:lpstr>
      <vt:lpstr>宋体</vt:lpstr>
      <vt:lpstr>微软雅黑</vt:lpstr>
      <vt:lpstr>Arial</vt:lpstr>
      <vt:lpstr>Calibri</vt:lpstr>
      <vt:lpstr>Cambria Math</vt:lpstr>
      <vt:lpstr>Times New Roman</vt:lpstr>
      <vt:lpstr>Verdana</vt:lpstr>
      <vt:lpstr>Wingdings</vt:lpstr>
      <vt:lpstr>Clarity</vt:lpstr>
      <vt:lpstr>Custom Design</vt:lpstr>
      <vt:lpstr>默认设计模板</vt:lpstr>
      <vt:lpstr>1_默认设计模板</vt:lpstr>
      <vt:lpstr>2_默认设计模板</vt:lpstr>
      <vt:lpstr>Equation.DSMT4</vt:lpstr>
      <vt:lpstr>Equation</vt:lpstr>
      <vt:lpstr>Visio</vt:lpstr>
      <vt:lpstr>模式识别</vt:lpstr>
      <vt:lpstr>引言</vt:lpstr>
      <vt:lpstr>引言</vt:lpstr>
      <vt:lpstr>引言</vt:lpstr>
      <vt:lpstr>引言</vt:lpstr>
      <vt:lpstr>本节主要内容</vt:lpstr>
      <vt:lpstr>非参数估计的基本思想</vt:lpstr>
      <vt:lpstr>非参数估计基本思想</vt:lpstr>
      <vt:lpstr>区域选定的两个途径</vt:lpstr>
      <vt:lpstr>Parzen窗法和K-近邻法</vt:lpstr>
      <vt:lpstr>PowerPoint 演示文稿</vt:lpstr>
      <vt:lpstr>k-近邻分类算法</vt:lpstr>
      <vt:lpstr>k-近邻分类，k=13</vt:lpstr>
      <vt:lpstr>本节主要内容</vt:lpstr>
      <vt:lpstr>概率密度函数的参数估计方法</vt:lpstr>
      <vt:lpstr>似然函数</vt:lpstr>
      <vt:lpstr>最大似然估计</vt:lpstr>
      <vt:lpstr>正态分布的似然估计</vt:lpstr>
      <vt:lpstr>PowerPoint 演示文稿</vt:lpstr>
      <vt:lpstr>贝叶斯估计</vt:lpstr>
      <vt:lpstr>贝叶斯估计与最大似然估计的差别</vt:lpstr>
      <vt:lpstr>贝叶斯估计的一般理论</vt:lpstr>
      <vt:lpstr>贝叶斯估计的一般理论</vt:lpstr>
      <vt:lpstr>举例：单变量正态分布的贝叶斯估计</vt:lpstr>
      <vt:lpstr>PowerPoint 演示文稿</vt:lpstr>
      <vt:lpstr>PowerPoint 演示文稿</vt:lpstr>
      <vt:lpstr>均值分布的变化</vt:lpstr>
      <vt:lpstr>类条件概率密度的计算</vt:lpstr>
      <vt:lpstr>递归贝叶斯学习</vt:lpstr>
      <vt:lpstr>举例：均匀分布的递归贝叶斯学习</vt:lpstr>
      <vt:lpstr>PowerPoint 演示文稿</vt:lpstr>
      <vt:lpstr>PowerPoint 演示文稿</vt:lpstr>
      <vt:lpstr>PowerPoint 演示文稿</vt:lpstr>
      <vt:lpstr>PowerPoint 演示文稿</vt:lpstr>
      <vt:lpstr>本节主要内容</vt:lpstr>
      <vt:lpstr>高斯混合模型</vt:lpstr>
      <vt:lpstr>两个高斯函数的混合</vt:lpstr>
      <vt:lpstr>GMM模型的样本产生、参数估计</vt:lpstr>
      <vt:lpstr>假设                           ：K-均值基本算法</vt:lpstr>
      <vt:lpstr>PowerPoint 演示文稿</vt:lpstr>
      <vt:lpstr>PowerPoint 演示文稿</vt:lpstr>
      <vt:lpstr>PowerPoint 演示文稿</vt:lpstr>
      <vt:lpstr>PowerPoint 演示文稿</vt:lpstr>
      <vt:lpstr>期望最大化算法（Expectation Maximization EM）</vt:lpstr>
      <vt:lpstr>EM算法流程</vt:lpstr>
      <vt:lpstr>EM算法应用</vt:lpstr>
      <vt:lpstr>部分特征丢失</vt:lpstr>
      <vt:lpstr>部分特征丢失</vt:lpstr>
      <vt:lpstr>PowerPoint 演示文稿</vt:lpstr>
      <vt:lpstr>PowerPoint 演示文稿</vt:lpstr>
      <vt:lpstr>本节主要内容</vt:lpstr>
      <vt:lpstr>隐Markov模型  (Hidden Markov Model, HMM)</vt:lpstr>
      <vt:lpstr>观察序列</vt:lpstr>
      <vt:lpstr>马尔可夫性</vt:lpstr>
      <vt:lpstr>转移概率</vt:lpstr>
      <vt:lpstr>马尔科夫链</vt:lpstr>
      <vt:lpstr>转移概率矩阵(续) </vt:lpstr>
      <vt:lpstr>一阶Markov模型</vt:lpstr>
      <vt:lpstr>一阶Markov模型的状态转移</vt:lpstr>
      <vt:lpstr>Markov模型的初始状态概率</vt:lpstr>
      <vt:lpstr>一阶Markov模型输出状态序列的概率</vt:lpstr>
      <vt:lpstr>HMM概念</vt:lpstr>
      <vt:lpstr>HMM组成</vt:lpstr>
      <vt:lpstr>一阶隐含Markov模型</vt:lpstr>
      <vt:lpstr>HMM的工作原理</vt:lpstr>
      <vt:lpstr>HMM的工作过程</vt:lpstr>
      <vt:lpstr>HMM假设</vt:lpstr>
      <vt:lpstr>HMM的参数表示</vt:lpstr>
      <vt:lpstr>HMM示例</vt:lpstr>
      <vt:lpstr>HMM的三个核心问题</vt:lpstr>
      <vt:lpstr>估值问题</vt:lpstr>
      <vt:lpstr>HMM前向算法</vt:lpstr>
      <vt:lpstr>HMM的前向算法</vt:lpstr>
      <vt:lpstr>HMM的后向算法</vt:lpstr>
      <vt:lpstr>前向算法与后向算法的结合</vt:lpstr>
      <vt:lpstr>HMM的三个核心问题</vt:lpstr>
      <vt:lpstr>解码问题</vt:lpstr>
      <vt:lpstr>Viterbi算法图示</vt:lpstr>
      <vt:lpstr>Viterbi算法</vt:lpstr>
      <vt:lpstr>Viterbi算法</vt:lpstr>
      <vt:lpstr>Viterbi算法</vt:lpstr>
      <vt:lpstr>HMM应用举例</vt:lpstr>
      <vt:lpstr>HMM的三个核心问题</vt:lpstr>
      <vt:lpstr>HMM的学习问题</vt:lpstr>
      <vt:lpstr>HMM学习问题</vt:lpstr>
      <vt:lpstr>PowerPoint 演示文稿</vt:lpstr>
      <vt:lpstr>PowerPoint 演示文稿</vt:lpstr>
      <vt:lpstr>状态转移概率的估计</vt:lpstr>
      <vt:lpstr>初始概率的估计</vt:lpstr>
      <vt:lpstr>观察概率的估计</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jin</dc:creator>
  <cp:lastModifiedBy>j j</cp:lastModifiedBy>
  <cp:revision>325</cp:revision>
  <dcterms:created xsi:type="dcterms:W3CDTF">2015-09-15T01:24:02Z</dcterms:created>
  <dcterms:modified xsi:type="dcterms:W3CDTF">2020-04-07T05:35:24Z</dcterms:modified>
</cp:coreProperties>
</file>