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12" r:id="rId2"/>
    <p:sldMasterId id="2147483696" r:id="rId3"/>
  </p:sldMasterIdLst>
  <p:notesMasterIdLst>
    <p:notesMasterId r:id="rId67"/>
  </p:notesMasterIdLst>
  <p:sldIdLst>
    <p:sldId id="256" r:id="rId4"/>
    <p:sldId id="268" r:id="rId5"/>
    <p:sldId id="269" r:id="rId6"/>
    <p:sldId id="270" r:id="rId7"/>
    <p:sldId id="271" r:id="rId8"/>
    <p:sldId id="272" r:id="rId9"/>
    <p:sldId id="273" r:id="rId10"/>
    <p:sldId id="274" r:id="rId11"/>
    <p:sldId id="275" r:id="rId12"/>
    <p:sldId id="276" r:id="rId13"/>
    <p:sldId id="287" r:id="rId14"/>
    <p:sldId id="288" r:id="rId15"/>
    <p:sldId id="289" r:id="rId16"/>
    <p:sldId id="290" r:id="rId17"/>
    <p:sldId id="291" r:id="rId18"/>
    <p:sldId id="292" r:id="rId19"/>
    <p:sldId id="293" r:id="rId20"/>
    <p:sldId id="294" r:id="rId21"/>
    <p:sldId id="295" r:id="rId22"/>
    <p:sldId id="296" r:id="rId23"/>
    <p:sldId id="297" r:id="rId24"/>
    <p:sldId id="302" r:id="rId25"/>
    <p:sldId id="303" r:id="rId26"/>
    <p:sldId id="304" r:id="rId27"/>
    <p:sldId id="306" r:id="rId28"/>
    <p:sldId id="307" r:id="rId29"/>
    <p:sldId id="312" r:id="rId30"/>
    <p:sldId id="313" r:id="rId31"/>
    <p:sldId id="359" r:id="rId32"/>
    <p:sldId id="316" r:id="rId33"/>
    <p:sldId id="314" r:id="rId34"/>
    <p:sldId id="317" r:id="rId35"/>
    <p:sldId id="318" r:id="rId36"/>
    <p:sldId id="319" r:id="rId37"/>
    <p:sldId id="323" r:id="rId38"/>
    <p:sldId id="327" r:id="rId39"/>
    <p:sldId id="325" r:id="rId40"/>
    <p:sldId id="326" r:id="rId41"/>
    <p:sldId id="344" r:id="rId42"/>
    <p:sldId id="328" r:id="rId43"/>
    <p:sldId id="329" r:id="rId44"/>
    <p:sldId id="330" r:id="rId45"/>
    <p:sldId id="331" r:id="rId46"/>
    <p:sldId id="345" r:id="rId47"/>
    <p:sldId id="332" r:id="rId48"/>
    <p:sldId id="333" r:id="rId49"/>
    <p:sldId id="334" r:id="rId50"/>
    <p:sldId id="335" r:id="rId51"/>
    <p:sldId id="336" r:id="rId52"/>
    <p:sldId id="337" r:id="rId53"/>
    <p:sldId id="338" r:id="rId54"/>
    <p:sldId id="339" r:id="rId55"/>
    <p:sldId id="340" r:id="rId56"/>
    <p:sldId id="341" r:id="rId57"/>
    <p:sldId id="342" r:id="rId58"/>
    <p:sldId id="343" r:id="rId59"/>
    <p:sldId id="346" r:id="rId60"/>
    <p:sldId id="347" r:id="rId61"/>
    <p:sldId id="348" r:id="rId62"/>
    <p:sldId id="349" r:id="rId63"/>
    <p:sldId id="350" r:id="rId64"/>
    <p:sldId id="351" r:id="rId65"/>
    <p:sldId id="358"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732" y="5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5" Type="http://schemas.openxmlformats.org/officeDocument/2006/relationships/image" Target="../media/image80.wmf"/><Relationship Id="rId4" Type="http://schemas.openxmlformats.org/officeDocument/2006/relationships/image" Target="../media/image7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4" Type="http://schemas.openxmlformats.org/officeDocument/2006/relationships/image" Target="../media/image9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2E68F-AADE-426D-9908-1C9AF6C706A2}" type="datetimeFigureOut">
              <a:rPr lang="zh-CN" altLang="en-US" smtClean="0"/>
              <a:t>2020/4/9</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800120-1844-40D1-B3C7-BD3643CDC17D}" type="slidenum">
              <a:rPr lang="zh-CN" altLang="en-US" smtClean="0"/>
              <a:t>‹#›</a:t>
            </a:fld>
            <a:endParaRPr lang="zh-CN" altLang="en-US"/>
          </a:p>
        </p:txBody>
      </p:sp>
    </p:spTree>
    <p:extLst>
      <p:ext uri="{BB962C8B-B14F-4D97-AF65-F5344CB8AC3E}">
        <p14:creationId xmlns:p14="http://schemas.microsoft.com/office/powerpoint/2010/main" val="114154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AA972-2848-452B-90F0-D7E4514CF09A}" type="slidenum">
              <a:rPr lang="en-US" altLang="zh-CN"/>
              <a:pPr/>
              <a:t>8</a:t>
            </a:fld>
            <a:endParaRPr lang="en-US" altLang="zh-CN"/>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EF2635-CCAB-4712-8758-6DF7F8CFE2C0}" type="slidenum">
              <a:rPr lang="en-US" altLang="zh-CN"/>
              <a:pPr/>
              <a:t>9</a:t>
            </a:fld>
            <a:endParaRPr lang="en-US" altLang="zh-CN"/>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B480E5-CDF9-475A-94BD-6291DD5E1E72}" type="slidenum">
              <a:rPr lang="en-US" altLang="zh-CN"/>
              <a:pPr/>
              <a:t>12</a:t>
            </a:fld>
            <a:endParaRPr lang="en-US" altLang="zh-CN"/>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lang="en-US" altLang="zh-CN"/>
              <a:t>N=100, c=5, </a:t>
            </a:r>
            <a:r>
              <a:rPr lang="zh-CN" altLang="en-US"/>
              <a:t>组合数超过</a:t>
            </a:r>
            <a:r>
              <a:rPr lang="en-US" altLang="zh-CN"/>
              <a:t>10</a:t>
            </a:r>
            <a:r>
              <a:rPr lang="en-US" altLang="zh-CN" baseline="30000"/>
              <a:t>67</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420988-3E37-4DEA-9CCF-1F992694AC0B}" type="slidenum">
              <a:rPr lang="en-US" altLang="zh-CN"/>
              <a:pPr/>
              <a:t>15</a:t>
            </a:fld>
            <a:endParaRPr lang="en-US" altLang="zh-CN"/>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r>
              <a:rPr lang="en-US" altLang="zh-CN"/>
              <a:t>N=100, c=5, </a:t>
            </a:r>
            <a:r>
              <a:rPr lang="zh-CN" altLang="en-US"/>
              <a:t>组合数超过</a:t>
            </a:r>
            <a:r>
              <a:rPr lang="en-US" altLang="zh-CN"/>
              <a:t>10</a:t>
            </a:r>
            <a:r>
              <a:rPr lang="en-US" altLang="zh-CN" baseline="30000"/>
              <a:t>67</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DA9DF6-AF3E-448B-840C-F5837867B9C4}" type="slidenum">
              <a:rPr lang="en-US" altLang="zh-CN"/>
              <a:pPr/>
              <a:t>16</a:t>
            </a:fld>
            <a:endParaRPr lang="en-US" altLang="zh-CN"/>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r>
              <a:rPr lang="en-US" altLang="zh-CN"/>
              <a:t>N=100, c=5, </a:t>
            </a:r>
            <a:r>
              <a:rPr lang="zh-CN" altLang="en-US"/>
              <a:t>组合数超过</a:t>
            </a:r>
            <a:r>
              <a:rPr lang="en-US" altLang="zh-CN"/>
              <a:t>10</a:t>
            </a:r>
            <a:r>
              <a:rPr lang="en-US" altLang="zh-CN" baseline="30000"/>
              <a:t>67</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414D57-21AC-4AE2-ACCC-5C647B48D11C}" type="slidenum">
              <a:rPr lang="en-US" altLang="zh-CN"/>
              <a:pPr/>
              <a:t>20</a:t>
            </a:fld>
            <a:endParaRPr lang="en-US" altLang="zh-CN"/>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lang="zh-CN" altLang="en-US"/>
              <a:t>可以引入一定的结束合并准则，实现不设定最终聚类数</a:t>
            </a:r>
            <a:r>
              <a:rPr lang="en-US" altLang="zh-CN"/>
              <a:t>c</a:t>
            </a:r>
            <a:r>
              <a:rPr lang="zh-CN" altLang="en-US"/>
              <a:t>的算法。</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659AD8-52BA-4137-93DA-9A126D930CCB}" type="slidenum">
              <a:rPr lang="en-US" altLang="zh-CN"/>
              <a:pPr/>
              <a:t>44</a:t>
            </a:fld>
            <a:endParaRPr lang="en-US" altLang="zh-CN"/>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r>
              <a:rPr lang="zh-CN" altLang="en-US"/>
              <a:t>也可以选择</a:t>
            </a:r>
            <a:r>
              <a:rPr lang="en-US" altLang="zh-CN"/>
              <a:t>d’&lt;(c-1)</a:t>
            </a:r>
            <a:r>
              <a:rPr lang="zh-CN" altLang="en-US"/>
              <a:t>，取特征值最大的前</a:t>
            </a:r>
            <a:r>
              <a:rPr lang="en-US" altLang="zh-CN"/>
              <a:t>d’</a:t>
            </a:r>
            <a:r>
              <a:rPr lang="zh-CN" altLang="en-US"/>
              <a:t>个特征矢量。</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0"/>
            <a:ext cx="7848600" cy="1927225"/>
          </a:xfrm>
        </p:spPr>
        <p:txBody>
          <a:bodyPr anchor="b">
            <a:noAutofit/>
          </a:bodyPr>
          <a:lstStyle>
            <a:lvl1pPr>
              <a:defRPr sz="5400" cap="all" baseline="0"/>
            </a:lvl1pPr>
          </a:lstStyle>
          <a:p>
            <a:r>
              <a:rPr lang="en-US" altLang="zh-CN" dirty="0"/>
              <a:t>Click to edit Master title style</a:t>
            </a:r>
            <a:endParaRPr lang="en-US" dirty="0"/>
          </a:p>
        </p:txBody>
      </p:sp>
      <p:sp>
        <p:nvSpPr>
          <p:cNvPr id="3" name="Subtitle 2"/>
          <p:cNvSpPr>
            <a:spLocks noGrp="1"/>
          </p:cNvSpPr>
          <p:nvPr>
            <p:ph type="subTitle" idx="1"/>
          </p:nvPr>
        </p:nvSpPr>
        <p:spPr>
          <a:xfrm>
            <a:off x="685800" y="2636912"/>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8385717A-F73B-4EC6-A425-4C73955FDB08}" type="datetimeFigureOut">
              <a:rPr lang="zh-CN" altLang="en-US" smtClean="0"/>
              <a:t>2020/4/9</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lvl1pPr>
              <a:defRPr>
                <a:latin typeface="宋体" pitchFamily="2" charset="-122"/>
                <a:ea typeface="宋体" pitchFamily="2" charset="-122"/>
              </a:defRPr>
            </a:lvl1pPr>
          </a:lstStyle>
          <a:p>
            <a:r>
              <a:rPr lang="zh-CN" altLang="en-US" dirty="0">
                <a:latin typeface="宋体" pitchFamily="2" charset="-122"/>
                <a:ea typeface="宋体" pitchFamily="2" charset="-122"/>
              </a:rPr>
              <a:t>模式识别</a:t>
            </a:r>
            <a:endParaRPr lang="zh-CN" altLang="en-US" dirty="0"/>
          </a:p>
        </p:txBody>
      </p:sp>
      <p:cxnSp>
        <p:nvCxnSpPr>
          <p:cNvPr id="8" name="Straight Connector 7"/>
          <p:cNvCxnSpPr/>
          <p:nvPr/>
        </p:nvCxnSpPr>
        <p:spPr>
          <a:xfrm>
            <a:off x="685800" y="2564904"/>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ubtitle 2"/>
          <p:cNvSpPr txBox="1">
            <a:spLocks/>
          </p:cNvSpPr>
          <p:nvPr userDrawn="1"/>
        </p:nvSpPr>
        <p:spPr>
          <a:xfrm>
            <a:off x="2486" y="-27384"/>
            <a:ext cx="4569514" cy="836712"/>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pPr algn="dist"/>
            <a:r>
              <a:rPr lang="zh-CN" altLang="en-US" sz="1800" b="1" dirty="0">
                <a:solidFill>
                  <a:schemeClr val="tx1">
                    <a:lumMod val="65000"/>
                    <a:lumOff val="35000"/>
                  </a:schemeClr>
                </a:solidFill>
                <a:latin typeface="黑体" pitchFamily="2" charset="-122"/>
                <a:ea typeface="黑体" pitchFamily="2" charset="-122"/>
              </a:rPr>
              <a:t>工业和信息化部“十二五”规划教材</a:t>
            </a:r>
            <a:endParaRPr lang="en-US" altLang="zh-CN" sz="1800" b="1" dirty="0">
              <a:solidFill>
                <a:schemeClr val="tx1">
                  <a:lumMod val="65000"/>
                  <a:lumOff val="35000"/>
                </a:schemeClr>
              </a:solidFill>
              <a:latin typeface="黑体" pitchFamily="2" charset="-122"/>
              <a:ea typeface="黑体" pitchFamily="2" charset="-122"/>
            </a:endParaRPr>
          </a:p>
          <a:p>
            <a:pPr algn="dist"/>
            <a:r>
              <a:rPr lang="zh-CN" altLang="en-US" sz="1800" b="1" dirty="0">
                <a:solidFill>
                  <a:schemeClr val="tx1">
                    <a:lumMod val="65000"/>
                    <a:lumOff val="35000"/>
                  </a:schemeClr>
                </a:solidFill>
                <a:latin typeface="黑体" pitchFamily="2" charset="-122"/>
                <a:ea typeface="黑体" pitchFamily="2" charset="-122"/>
              </a:rPr>
              <a:t>“十二五”国家重点图书出版规划项目</a:t>
            </a:r>
          </a:p>
        </p:txBody>
      </p:sp>
      <p:sp>
        <p:nvSpPr>
          <p:cNvPr id="10" name="Rectangle 9"/>
          <p:cNvSpPr/>
          <p:nvPr userDrawn="1"/>
        </p:nvSpPr>
        <p:spPr>
          <a:xfrm>
            <a:off x="6228183" y="6021288"/>
            <a:ext cx="2874505" cy="830997"/>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ISBN 978-7-5603-4763-9</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8385717A-F73B-4EC6-A425-4C73955FDB08}"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7" name="Rectangle 6"/>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8385717A-F73B-4EC6-A425-4C73955FDB08}"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57937D-F794-402F-BD26-F6FA2B35296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457200" y="1981200"/>
            <a:ext cx="8229600" cy="3886200"/>
          </a:xfrm>
        </p:spPr>
        <p:txBody>
          <a:bodyPr/>
          <a:lstStyle/>
          <a:p>
            <a:endParaRPr lang="zh-CN" altLang="en-US"/>
          </a:p>
        </p:txBody>
      </p:sp>
      <p:sp>
        <p:nvSpPr>
          <p:cNvPr id="4" name="Footer Placeholder 3"/>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5" name="Slide Number Placeholder 4"/>
          <p:cNvSpPr>
            <a:spLocks noGrp="1"/>
          </p:cNvSpPr>
          <p:nvPr>
            <p:ph type="sldNum" sz="quarter" idx="11"/>
          </p:nvPr>
        </p:nvSpPr>
        <p:spPr>
          <a:xfrm>
            <a:off x="6553200" y="6248400"/>
            <a:ext cx="2133600" cy="457200"/>
          </a:xfrm>
        </p:spPr>
        <p:txBody>
          <a:bodyPr/>
          <a:lstStyle>
            <a:lvl1pPr>
              <a:defRPr/>
            </a:lvl1pPr>
          </a:lstStyle>
          <a:p>
            <a:fld id="{E512AC80-FD1C-44FE-AFB2-D3A3BBCEEE5D}" type="slidenum">
              <a:rPr lang="en-US" altLang="zh-CN"/>
              <a:pPr/>
              <a:t>‹#›</a:t>
            </a:fld>
            <a:endParaRPr lang="en-US" altLang="zh-CN"/>
          </a:p>
        </p:txBody>
      </p:sp>
      <p:sp>
        <p:nvSpPr>
          <p:cNvPr id="6" name="Date Placeholder 5"/>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3846163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457200" y="1981200"/>
            <a:ext cx="4038600" cy="38862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4038600" cy="38862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DF11F7C7-4F25-4856-BBDE-93F2E82F12CC}" type="slidenum">
              <a:rPr lang="en-US" altLang="zh-CN"/>
              <a:pPr/>
              <a:t>‹#›</a:t>
            </a:fld>
            <a:endParaRPr lang="en-US" altLang="zh-CN"/>
          </a:p>
        </p:txBody>
      </p:sp>
      <p:sp>
        <p:nvSpPr>
          <p:cNvPr id="7" name="Date Placeholder 6"/>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3543156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457200" y="1600200"/>
            <a:ext cx="4038600" cy="50688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4648200" y="1600200"/>
            <a:ext cx="4038600" cy="245745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4648200" y="4210050"/>
            <a:ext cx="4038600" cy="24590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551073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EC4FCC2F-6976-49D5-98A9-860507D98837}"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58D5E5-4D6D-4115-9579-49A49EDF6274}" type="slidenum">
              <a:rPr lang="zh-CN" altLang="en-US" smtClean="0"/>
              <a:t>‹#›</a:t>
            </a:fld>
            <a:endParaRPr lang="zh-CN" altLang="en-US"/>
          </a:p>
        </p:txBody>
      </p:sp>
    </p:spTree>
    <p:extLst>
      <p:ext uri="{BB962C8B-B14F-4D97-AF65-F5344CB8AC3E}">
        <p14:creationId xmlns:p14="http://schemas.microsoft.com/office/powerpoint/2010/main" val="4065311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EC4FCC2F-6976-49D5-98A9-860507D98837}"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58D5E5-4D6D-4115-9579-49A49EDF6274}" type="slidenum">
              <a:rPr lang="zh-CN" altLang="en-US" smtClean="0"/>
              <a:t>‹#›</a:t>
            </a:fld>
            <a:endParaRPr lang="zh-CN" altLang="en-US"/>
          </a:p>
        </p:txBody>
      </p:sp>
    </p:spTree>
    <p:extLst>
      <p:ext uri="{BB962C8B-B14F-4D97-AF65-F5344CB8AC3E}">
        <p14:creationId xmlns:p14="http://schemas.microsoft.com/office/powerpoint/2010/main" val="1177300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EC4FCC2F-6976-49D5-98A9-860507D98837}"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58D5E5-4D6D-4115-9579-49A49EDF6274}" type="slidenum">
              <a:rPr lang="zh-CN" altLang="en-US" smtClean="0"/>
              <a:t>‹#›</a:t>
            </a:fld>
            <a:endParaRPr lang="zh-CN" altLang="en-US"/>
          </a:p>
        </p:txBody>
      </p:sp>
    </p:spTree>
    <p:extLst>
      <p:ext uri="{BB962C8B-B14F-4D97-AF65-F5344CB8AC3E}">
        <p14:creationId xmlns:p14="http://schemas.microsoft.com/office/powerpoint/2010/main" val="2192974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EC4FCC2F-6976-49D5-98A9-860507D98837}" type="datetimeFigureOut">
              <a:rPr lang="zh-CN" altLang="en-US" smtClean="0"/>
              <a:t>2020/4/9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58D5E5-4D6D-4115-9579-49A49EDF6274}" type="slidenum">
              <a:rPr lang="zh-CN" altLang="en-US" smtClean="0"/>
              <a:t>‹#›</a:t>
            </a:fld>
            <a:endParaRPr lang="zh-CN" altLang="en-US"/>
          </a:p>
        </p:txBody>
      </p:sp>
    </p:spTree>
    <p:extLst>
      <p:ext uri="{BB962C8B-B14F-4D97-AF65-F5344CB8AC3E}">
        <p14:creationId xmlns:p14="http://schemas.microsoft.com/office/powerpoint/2010/main" val="22293234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EC4FCC2F-6976-49D5-98A9-860507D98837}" type="datetimeFigureOut">
              <a:rPr lang="zh-CN" altLang="en-US" smtClean="0"/>
              <a:t>2020/4/9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C58D5E5-4D6D-4115-9579-49A49EDF6274}" type="slidenum">
              <a:rPr lang="zh-CN" altLang="en-US" smtClean="0"/>
              <a:t>‹#›</a:t>
            </a:fld>
            <a:endParaRPr lang="zh-CN" altLang="en-US"/>
          </a:p>
        </p:txBody>
      </p:sp>
    </p:spTree>
    <p:extLst>
      <p:ext uri="{BB962C8B-B14F-4D97-AF65-F5344CB8AC3E}">
        <p14:creationId xmlns:p14="http://schemas.microsoft.com/office/powerpoint/2010/main" val="1264972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黑体" pitchFamily="2" charset="-122"/>
                <a:ea typeface="黑体" pitchFamily="2" charset="-122"/>
              </a:defRPr>
            </a:lvl1pPr>
          </a:lstStyle>
          <a:p>
            <a:r>
              <a:rPr lang="en-US" altLang="zh-CN" dirty="0"/>
              <a:t>Click to edit Master title style</a:t>
            </a:r>
            <a:endParaRPr lang="en-US" dirty="0"/>
          </a:p>
        </p:txBody>
      </p:sp>
      <p:sp>
        <p:nvSpPr>
          <p:cNvPr id="3" name="Content Placeholder 2"/>
          <p:cNvSpPr>
            <a:spLocks noGrp="1"/>
          </p:cNvSpPr>
          <p:nvPr>
            <p:ph idx="1" hasCustomPrompt="1"/>
          </p:nvPr>
        </p:nvSpPr>
        <p:spPr/>
        <p:txBody>
          <a:bodyPr/>
          <a:lstStyle>
            <a:lvl1pPr marL="182880" indent="-182880">
              <a:buClr>
                <a:srgbClr val="002060"/>
              </a:buClr>
              <a:buSzPct val="80000"/>
              <a:buFont typeface="Wingdings" pitchFamily="2" charset="2"/>
              <a:buChar char="p"/>
              <a:defRPr sz="2800">
                <a:solidFill>
                  <a:schemeClr val="tx1"/>
                </a:solidFill>
                <a:latin typeface="宋体" pitchFamily="2" charset="-122"/>
                <a:ea typeface="宋体" pitchFamily="2" charset="-122"/>
              </a:defRPr>
            </a:lvl1pPr>
            <a:lvl2pPr marL="457200" indent="-182880">
              <a:buClr>
                <a:srgbClr val="002060"/>
              </a:buClr>
              <a:buSzPct val="80000"/>
              <a:buFont typeface="Wingdings" pitchFamily="2" charset="2"/>
              <a:buChar char="Ø"/>
              <a:defRPr sz="2400">
                <a:solidFill>
                  <a:schemeClr val="tx1"/>
                </a:solidFill>
                <a:latin typeface="宋体" pitchFamily="2" charset="-122"/>
                <a:ea typeface="宋体" pitchFamily="2" charset="-122"/>
              </a:defRPr>
            </a:lvl2pPr>
            <a:lvl3pPr marL="731520" indent="-182880">
              <a:buClr>
                <a:srgbClr val="002060"/>
              </a:buClr>
              <a:buFont typeface="Arial" pitchFamily="34" charset="0"/>
              <a:buChar char="•"/>
              <a:defRPr sz="2000">
                <a:solidFill>
                  <a:schemeClr val="tx1"/>
                </a:solidFill>
                <a:latin typeface="宋体" pitchFamily="2" charset="-122"/>
                <a:ea typeface="宋体" pitchFamily="2" charset="-122"/>
              </a:defRPr>
            </a:lvl3pPr>
            <a:lvl4pPr>
              <a:buClr>
                <a:srgbClr val="002060"/>
              </a:buClr>
              <a:defRPr sz="1800">
                <a:solidFill>
                  <a:schemeClr val="tx1"/>
                </a:solidFill>
                <a:latin typeface="宋体" pitchFamily="2" charset="-122"/>
                <a:ea typeface="宋体" pitchFamily="2" charset="-122"/>
              </a:defRPr>
            </a:lvl4pPr>
            <a:lvl5pPr>
              <a:defRPr sz="1600">
                <a:solidFill>
                  <a:schemeClr val="tx1"/>
                </a:solidFill>
                <a:latin typeface="宋体" pitchFamily="2" charset="-122"/>
                <a:ea typeface="宋体" pitchFamily="2" charset="-122"/>
              </a:defRPr>
            </a:lvl5pPr>
          </a:lstStyle>
          <a:p>
            <a:pPr lvl="0"/>
            <a:r>
              <a:rPr lang="en-US" altLang="zh-CN" dirty="0"/>
              <a:t>  Click to edit Master text styles</a:t>
            </a:r>
          </a:p>
          <a:p>
            <a:pPr lvl="1"/>
            <a:r>
              <a:rPr lang="en-US" altLang="zh-CN" dirty="0"/>
              <a:t> Second level</a:t>
            </a:r>
          </a:p>
          <a:p>
            <a:pPr lvl="2"/>
            <a:r>
              <a:rPr lang="en-US" altLang="zh-CN" dirty="0"/>
              <a:t> Third level</a:t>
            </a:r>
          </a:p>
          <a:p>
            <a:pPr lvl="3"/>
            <a:r>
              <a:rPr lang="en-US" altLang="zh-CN" dirty="0"/>
              <a:t> Fourth level</a:t>
            </a:r>
          </a:p>
          <a:p>
            <a:pPr lvl="4"/>
            <a:r>
              <a:rPr lang="en-US" altLang="zh-CN" dirty="0"/>
              <a:t> Fifth level</a:t>
            </a:r>
            <a:endParaRPr lang="en-US" dirty="0"/>
          </a:p>
        </p:txBody>
      </p:sp>
      <p:sp>
        <p:nvSpPr>
          <p:cNvPr id="4" name="Date Placeholder 3"/>
          <p:cNvSpPr>
            <a:spLocks noGrp="1"/>
          </p:cNvSpPr>
          <p:nvPr>
            <p:ph type="dt" sz="half" idx="10"/>
          </p:nvPr>
        </p:nvSpPr>
        <p:spPr/>
        <p:txBody>
          <a:bodyPr/>
          <a:lstStyle/>
          <a:p>
            <a:fld id="{8385717A-F73B-4EC6-A425-4C73955FDB08}"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8" name="Rectangle 7"/>
          <p:cNvSpPr/>
          <p:nvPr userDrawn="1"/>
        </p:nvSpPr>
        <p:spPr>
          <a:xfrm>
            <a:off x="7561" y="0"/>
            <a:ext cx="5500543" cy="369332"/>
          </a:xfrm>
          <a:prstGeom prst="rect">
            <a:avLst/>
          </a:prstGeom>
        </p:spPr>
        <p:txBody>
          <a:bodyPr wrap="square">
            <a:spAutoFit/>
          </a:bodyPr>
          <a:lstStyle/>
          <a:p>
            <a:pPr algn="dist"/>
            <a:r>
              <a:rPr lang="en-US" altLang="zh-CN" sz="1800" b="1" dirty="0">
                <a:solidFill>
                  <a:schemeClr val="tx1">
                    <a:lumMod val="50000"/>
                    <a:lumOff val="50000"/>
                  </a:schemeClr>
                </a:solidFill>
                <a:latin typeface="黑体" pitchFamily="2" charset="-122"/>
                <a:ea typeface="黑体" pitchFamily="2" charset="-122"/>
              </a:rPr>
              <a:t>《</a:t>
            </a:r>
            <a:r>
              <a:rPr lang="zh-CN" altLang="en-US" sz="1800" b="1" dirty="0">
                <a:solidFill>
                  <a:schemeClr val="tx1">
                    <a:lumMod val="50000"/>
                    <a:lumOff val="50000"/>
                  </a:schemeClr>
                </a:solidFill>
                <a:latin typeface="黑体" pitchFamily="2" charset="-122"/>
                <a:ea typeface="黑体" pitchFamily="2" charset="-122"/>
              </a:rPr>
              <a:t>模式识别</a:t>
            </a:r>
            <a:r>
              <a:rPr lang="en-US" altLang="zh-CN" sz="1800" b="1" dirty="0">
                <a:solidFill>
                  <a:schemeClr val="tx1">
                    <a:lumMod val="50000"/>
                    <a:lumOff val="50000"/>
                  </a:schemeClr>
                </a:solidFill>
                <a:latin typeface="黑体" pitchFamily="2" charset="-122"/>
                <a:ea typeface="黑体" pitchFamily="2" charset="-122"/>
              </a:rPr>
              <a:t>》 </a:t>
            </a:r>
            <a:r>
              <a:rPr lang="zh-CN" altLang="en-US" sz="1800" b="1" dirty="0">
                <a:solidFill>
                  <a:schemeClr val="tx1">
                    <a:lumMod val="50000"/>
                    <a:lumOff val="50000"/>
                  </a:schemeClr>
                </a:solidFill>
                <a:latin typeface="黑体" pitchFamily="2" charset="-122"/>
                <a:ea typeface="黑体" pitchFamily="2" charset="-122"/>
              </a:rPr>
              <a:t>工业和信息化部“十二五”规划教材</a:t>
            </a:r>
            <a:endParaRPr lang="en-US" altLang="zh-CN" sz="1800" b="1" dirty="0">
              <a:solidFill>
                <a:schemeClr val="tx1">
                  <a:lumMod val="50000"/>
                  <a:lumOff val="50000"/>
                </a:schemeClr>
              </a:solidFill>
              <a:latin typeface="黑体" pitchFamily="2" charset="-122"/>
              <a:ea typeface="黑体" pitchFamily="2" charset="-122"/>
            </a:endParaRPr>
          </a:p>
        </p:txBody>
      </p:sp>
      <p:sp>
        <p:nvSpPr>
          <p:cNvPr id="9" name="Rectangle 8"/>
          <p:cNvSpPr/>
          <p:nvPr userDrawn="1"/>
        </p:nvSpPr>
        <p:spPr>
          <a:xfrm>
            <a:off x="6228183" y="6021288"/>
            <a:ext cx="2874505" cy="830997"/>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ISBN 978-7-5603-4763-9</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EC4FCC2F-6976-49D5-98A9-860507D98837}" type="datetimeFigureOut">
              <a:rPr lang="zh-CN" altLang="en-US" smtClean="0"/>
              <a:t>2020/4/9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C58D5E5-4D6D-4115-9579-49A49EDF6274}" type="slidenum">
              <a:rPr lang="zh-CN" altLang="en-US" smtClean="0"/>
              <a:t>‹#›</a:t>
            </a:fld>
            <a:endParaRPr lang="zh-CN" altLang="en-US"/>
          </a:p>
        </p:txBody>
      </p:sp>
    </p:spTree>
    <p:extLst>
      <p:ext uri="{BB962C8B-B14F-4D97-AF65-F5344CB8AC3E}">
        <p14:creationId xmlns:p14="http://schemas.microsoft.com/office/powerpoint/2010/main" val="3876428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FCC2F-6976-49D5-98A9-860507D98837}" type="datetimeFigureOut">
              <a:rPr lang="zh-CN" altLang="en-US" smtClean="0"/>
              <a:t>2020/4/9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C58D5E5-4D6D-4115-9579-49A49EDF6274}" type="slidenum">
              <a:rPr lang="zh-CN" altLang="en-US" smtClean="0"/>
              <a:t>‹#›</a:t>
            </a:fld>
            <a:endParaRPr lang="zh-CN" altLang="en-US"/>
          </a:p>
        </p:txBody>
      </p:sp>
    </p:spTree>
    <p:extLst>
      <p:ext uri="{BB962C8B-B14F-4D97-AF65-F5344CB8AC3E}">
        <p14:creationId xmlns:p14="http://schemas.microsoft.com/office/powerpoint/2010/main" val="21095799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EC4FCC2F-6976-49D5-98A9-860507D98837}" type="datetimeFigureOut">
              <a:rPr lang="zh-CN" altLang="en-US" smtClean="0"/>
              <a:t>2020/4/9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58D5E5-4D6D-4115-9579-49A49EDF6274}" type="slidenum">
              <a:rPr lang="zh-CN" altLang="en-US" smtClean="0"/>
              <a:t>‹#›</a:t>
            </a:fld>
            <a:endParaRPr lang="zh-CN" altLang="en-US"/>
          </a:p>
        </p:txBody>
      </p:sp>
    </p:spTree>
    <p:extLst>
      <p:ext uri="{BB962C8B-B14F-4D97-AF65-F5344CB8AC3E}">
        <p14:creationId xmlns:p14="http://schemas.microsoft.com/office/powerpoint/2010/main" val="2460155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EC4FCC2F-6976-49D5-98A9-860507D98837}" type="datetimeFigureOut">
              <a:rPr lang="zh-CN" altLang="en-US" smtClean="0"/>
              <a:t>2020/4/9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58D5E5-4D6D-4115-9579-49A49EDF6274}" type="slidenum">
              <a:rPr lang="zh-CN" altLang="en-US" smtClean="0"/>
              <a:t>‹#›</a:t>
            </a:fld>
            <a:endParaRPr lang="zh-CN" altLang="en-US"/>
          </a:p>
        </p:txBody>
      </p:sp>
    </p:spTree>
    <p:extLst>
      <p:ext uri="{BB962C8B-B14F-4D97-AF65-F5344CB8AC3E}">
        <p14:creationId xmlns:p14="http://schemas.microsoft.com/office/powerpoint/2010/main" val="30494016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EC4FCC2F-6976-49D5-98A9-860507D98837}"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58D5E5-4D6D-4115-9579-49A49EDF6274}" type="slidenum">
              <a:rPr lang="zh-CN" altLang="en-US" smtClean="0"/>
              <a:t>‹#›</a:t>
            </a:fld>
            <a:endParaRPr lang="zh-CN" altLang="en-US"/>
          </a:p>
        </p:txBody>
      </p:sp>
    </p:spTree>
    <p:extLst>
      <p:ext uri="{BB962C8B-B14F-4D97-AF65-F5344CB8AC3E}">
        <p14:creationId xmlns:p14="http://schemas.microsoft.com/office/powerpoint/2010/main" val="3853786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EC4FCC2F-6976-49D5-98A9-860507D98837}"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58D5E5-4D6D-4115-9579-49A49EDF6274}" type="slidenum">
              <a:rPr lang="zh-CN" altLang="en-US" smtClean="0"/>
              <a:t>‹#›</a:t>
            </a:fld>
            <a:endParaRPr lang="zh-CN" altLang="en-US"/>
          </a:p>
        </p:txBody>
      </p:sp>
    </p:spTree>
    <p:extLst>
      <p:ext uri="{BB962C8B-B14F-4D97-AF65-F5344CB8AC3E}">
        <p14:creationId xmlns:p14="http://schemas.microsoft.com/office/powerpoint/2010/main" val="6827541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87BF96C4-D820-4CF2-AA2F-B0EAC74A149D}"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31817923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87BF96C4-D820-4CF2-AA2F-B0EAC74A149D}"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9469480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87BF96C4-D820-4CF2-AA2F-B0EAC74A149D}"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8752774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87BF96C4-D820-4CF2-AA2F-B0EAC74A149D}" type="datetimeFigureOut">
              <a:rPr lang="zh-CN" altLang="en-US" smtClean="0"/>
              <a:t>2020/4/9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225080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ltLang="zh-CN"/>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8385717A-F73B-4EC6-A425-4C73955FDB08}"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957937D-F794-402F-BD26-F6FA2B352968}" type="slidenum">
              <a:rPr lang="zh-CN" altLang="en-US" smtClean="0"/>
              <a:t>‹#›</a:t>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87BF96C4-D820-4CF2-AA2F-B0EAC74A149D}" type="datetimeFigureOut">
              <a:rPr lang="zh-CN" altLang="en-US" smtClean="0"/>
              <a:t>2020/4/9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7354883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87BF96C4-D820-4CF2-AA2F-B0EAC74A149D}" type="datetimeFigureOut">
              <a:rPr lang="zh-CN" altLang="en-US" smtClean="0"/>
              <a:t>2020/4/9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26015534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F96C4-D820-4CF2-AA2F-B0EAC74A149D}" type="datetimeFigureOut">
              <a:rPr lang="zh-CN" altLang="en-US" smtClean="0"/>
              <a:t>2020/4/9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26981545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7BF96C4-D820-4CF2-AA2F-B0EAC74A149D}" type="datetimeFigureOut">
              <a:rPr lang="zh-CN" altLang="en-US" smtClean="0"/>
              <a:t>2020/4/9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32322197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7BF96C4-D820-4CF2-AA2F-B0EAC74A149D}" type="datetimeFigureOut">
              <a:rPr lang="zh-CN" altLang="en-US" smtClean="0"/>
              <a:t>2020/4/9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14883041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87BF96C4-D820-4CF2-AA2F-B0EAC74A149D}"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9424981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87BF96C4-D820-4CF2-AA2F-B0EAC74A149D}" type="datetimeFigureOut">
              <a:rPr lang="zh-CN" altLang="en-US" smtClean="0"/>
              <a:t>2020/4/9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264626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a:t>Click to edit Master title style</a:t>
            </a:r>
            <a:endParaRPr lang="en-US" dirty="0"/>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8385717A-F73B-4EC6-A425-4C73955FDB08}" type="datetimeFigureOut">
              <a:rPr lang="zh-CN" altLang="en-US" smtClean="0"/>
              <a:t>2020/4/9</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8" name="Rectangle 7"/>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2">
                    <a:lumMod val="20000"/>
                    <a:lumOff val="8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2">
                  <a:lumMod val="20000"/>
                  <a:lumOff val="80000"/>
                </a:schemeClr>
              </a:solidFill>
              <a:effectLst>
                <a:innerShdw blurRad="69850" dist="43180" dir="5400000">
                  <a:srgbClr val="000000">
                    <a:alpha val="65000"/>
                  </a:srgbClr>
                </a:innerShdw>
              </a:effectLst>
            </a:endParaRPr>
          </a:p>
        </p:txBody>
      </p:sp>
      <p:sp>
        <p:nvSpPr>
          <p:cNvPr id="9" name="Rectangle 8"/>
          <p:cNvSpPr/>
          <p:nvPr userDrawn="1"/>
        </p:nvSpPr>
        <p:spPr>
          <a:xfrm>
            <a:off x="9063" y="0"/>
            <a:ext cx="3903633" cy="369332"/>
          </a:xfrm>
          <a:prstGeom prst="rect">
            <a:avLst/>
          </a:prstGeom>
        </p:spPr>
        <p:txBody>
          <a:bodyPr wrap="none">
            <a:spAutoFit/>
          </a:bodyPr>
          <a:lstStyle/>
          <a:p>
            <a:pPr algn="dist"/>
            <a:r>
              <a:rPr lang="zh-CN" altLang="en-US" sz="1800" b="1" dirty="0">
                <a:solidFill>
                  <a:schemeClr val="tx1">
                    <a:lumMod val="50000"/>
                    <a:lumOff val="50000"/>
                  </a:schemeClr>
                </a:solidFill>
                <a:latin typeface="黑体" pitchFamily="2" charset="-122"/>
                <a:ea typeface="黑体" pitchFamily="2" charset="-122"/>
              </a:rPr>
              <a:t>工业和信息化部“十二五”规划教材</a:t>
            </a:r>
            <a:endParaRPr lang="en-US" altLang="zh-CN" sz="1800" b="1" dirty="0">
              <a:solidFill>
                <a:schemeClr val="tx1">
                  <a:lumMod val="50000"/>
                  <a:lumOff val="50000"/>
                </a:schemeClr>
              </a:solidFill>
              <a:latin typeface="黑体" pitchFamily="2" charset="-122"/>
              <a:ea typeface="黑体"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7" name="Date Placeholder 6"/>
          <p:cNvSpPr>
            <a:spLocks noGrp="1"/>
          </p:cNvSpPr>
          <p:nvPr>
            <p:ph type="dt" sz="half" idx="10"/>
          </p:nvPr>
        </p:nvSpPr>
        <p:spPr/>
        <p:txBody>
          <a:bodyPr/>
          <a:lstStyle/>
          <a:p>
            <a:fld id="{8385717A-F73B-4EC6-A425-4C73955FDB08}" type="datetimeFigureOut">
              <a:rPr lang="zh-CN" altLang="en-US" smtClean="0"/>
              <a:t>2020/4/9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957937D-F794-402F-BD26-F6FA2B352968}" type="slidenum">
              <a:rPr lang="zh-CN" altLang="en-US" smtClean="0"/>
              <a:t>‹#›</a:t>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8385717A-F73B-4EC6-A425-4C73955FDB08}" type="datetimeFigureOut">
              <a:rPr lang="zh-CN" altLang="en-US" smtClean="0"/>
              <a:t>2020/4/9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6" name="Rectangle 5"/>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5717A-F73B-4EC6-A425-4C73955FDB08}" type="datetimeFigureOut">
              <a:rPr lang="zh-CN" altLang="en-US" smtClean="0"/>
              <a:t>2020/4/9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5" name="Rectangle 4"/>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ltLang="zh-CN"/>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385717A-F73B-4EC6-A425-4C73955FDB08}" type="datetimeFigureOut">
              <a:rPr lang="zh-CN" altLang="en-US" smtClean="0"/>
              <a:t>2020/4/9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957937D-F794-402F-BD26-F6FA2B352968}" type="slidenum">
              <a:rPr lang="zh-CN" altLang="en-US" smtClean="0"/>
              <a:t>‹#›</a:t>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385717A-F73B-4EC6-A425-4C73955FDB08}" type="datetimeFigureOut">
              <a:rPr lang="zh-CN" altLang="en-US" smtClean="0"/>
              <a:t>2020/4/9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957937D-F794-402F-BD26-F6FA2B352968}" type="slidenum">
              <a:rPr lang="zh-CN" altLang="en-US" smtClean="0"/>
              <a:t>‹#›</a:t>
            </a:fld>
            <a:endParaRPr lang="zh-CN" altLang="en-US"/>
          </a:p>
        </p:txBody>
      </p:sp>
      <p:sp>
        <p:nvSpPr>
          <p:cNvPr id="8" name="Rectangle 7"/>
          <p:cNvSpPr/>
          <p:nvPr userDrawn="1"/>
        </p:nvSpPr>
        <p:spPr>
          <a:xfrm>
            <a:off x="6228184" y="6165304"/>
            <a:ext cx="2874505" cy="584775"/>
          </a:xfrm>
          <a:prstGeom prst="rect">
            <a:avLst/>
          </a:prstGeom>
          <a:noFill/>
        </p:spPr>
        <p:txBody>
          <a:bodyPr wrap="none" lIns="91440" tIns="45720" rIns="91440" bIns="45720">
            <a:spAutoFit/>
          </a:bodyPr>
          <a:lstStyle/>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哈尔滨工业大学 计算机学院 </a:t>
            </a:r>
            <a:endParaRPr lang="en-US" altLang="zh-CN"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endParaRPr>
          </a:p>
          <a:p>
            <a:pPr lvl="0" algn="ctr"/>
            <a:r>
              <a:rPr lang="zh-CN" altLang="en-US" sz="1600" b="1" kern="1200" cap="none" spc="0" dirty="0">
                <a:ln w="1905"/>
                <a:solidFill>
                  <a:schemeClr val="accent1">
                    <a:lumMod val="90000"/>
                  </a:schemeClr>
                </a:solidFill>
                <a:effectLst>
                  <a:innerShdw blurRad="69850" dist="43180" dir="5400000">
                    <a:srgbClr val="000000">
                      <a:alpha val="65000"/>
                    </a:srgbClr>
                  </a:innerShdw>
                </a:effectLst>
                <a:latin typeface="黑体" pitchFamily="2" charset="-122"/>
                <a:ea typeface="黑体" pitchFamily="2" charset="-122"/>
                <a:cs typeface="+mn-cs"/>
              </a:rPr>
              <a:t>模式识别与智能系统研究中心</a:t>
            </a:r>
            <a:endParaRPr lang="zh-CN" altLang="en-US" sz="5400" b="1" cap="none" spc="0" dirty="0">
              <a:ln w="1905"/>
              <a:solidFill>
                <a:schemeClr val="accent1">
                  <a:lumMod val="90000"/>
                </a:schemeClr>
              </a:solidFill>
              <a:effectLst>
                <a:innerShdw blurRad="69850" dist="43180" dir="5400000">
                  <a:srgbClr val="000000">
                    <a:alpha val="65000"/>
                  </a:srgbClr>
                </a:innerShdw>
              </a:effectLs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385717A-F73B-4EC6-A425-4C73955FDB08}" type="datetimeFigureOut">
              <a:rPr lang="zh-CN" altLang="en-US" smtClean="0"/>
              <a:t>2020/4/9</a:t>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r>
              <a:rPr lang="zh-CN" altLang="en-US" dirty="0"/>
              <a:t>模式识别</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08" r:id="rId12"/>
    <p:sldLayoutId id="2147483711" r:id="rId13"/>
    <p:sldLayoutId id="2147483724" r:id="rId14"/>
  </p:sldLayoutIdLst>
  <p:txStyles>
    <p:titleStyle>
      <a:lvl1pPr algn="l" defTabSz="914400" rtl="0" eaLnBrk="1" latinLnBrk="0" hangingPunct="1">
        <a:spcBef>
          <a:spcPct val="0"/>
        </a:spcBef>
        <a:buNone/>
        <a:defRPr sz="4000" kern="1200" spc="-100" baseline="0">
          <a:solidFill>
            <a:schemeClr val="tx1"/>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FCC2F-6976-49D5-98A9-860507D98837}" type="datetimeFigureOut">
              <a:rPr lang="zh-CN" altLang="en-US" smtClean="0"/>
              <a:t>2020/4/9</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8D5E5-4D6D-4115-9579-49A49EDF6274}" type="slidenum">
              <a:rPr lang="zh-CN" altLang="en-US" smtClean="0"/>
              <a:t>‹#›</a:t>
            </a:fld>
            <a:endParaRPr lang="zh-CN" altLang="en-US"/>
          </a:p>
        </p:txBody>
      </p:sp>
    </p:spTree>
    <p:extLst>
      <p:ext uri="{BB962C8B-B14F-4D97-AF65-F5344CB8AC3E}">
        <p14:creationId xmlns:p14="http://schemas.microsoft.com/office/powerpoint/2010/main" val="308658909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F96C4-D820-4CF2-AA2F-B0EAC74A149D}" type="datetimeFigureOut">
              <a:rPr lang="zh-CN" altLang="en-US" smtClean="0"/>
              <a:t>2020/4/9</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0D6E2-68AE-4397-BE73-E4DC9E7F4D93}" type="slidenum">
              <a:rPr lang="zh-CN" altLang="en-US" smtClean="0"/>
              <a:t>‹#›</a:t>
            </a:fld>
            <a:endParaRPr lang="zh-CN" altLang="en-US"/>
          </a:p>
        </p:txBody>
      </p:sp>
    </p:spTree>
    <p:extLst>
      <p:ext uri="{BB962C8B-B14F-4D97-AF65-F5344CB8AC3E}">
        <p14:creationId xmlns:p14="http://schemas.microsoft.com/office/powerpoint/2010/main" val="41497442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6.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8.e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9.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13.bin"/><Relationship Id="rId4" Type="http://schemas.openxmlformats.org/officeDocument/2006/relationships/image" Target="../media/image20.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8.emf"/><Relationship Id="rId5" Type="http://schemas.openxmlformats.org/officeDocument/2006/relationships/oleObject" Target="../embeddings/oleObject16.bin"/><Relationship Id="rId4" Type="http://schemas.openxmlformats.org/officeDocument/2006/relationships/image" Target="../media/image2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0.emf"/><Relationship Id="rId5" Type="http://schemas.openxmlformats.org/officeDocument/2006/relationships/oleObject" Target="../embeddings/oleObject18.bin"/><Relationship Id="rId4" Type="http://schemas.openxmlformats.org/officeDocument/2006/relationships/image" Target="../media/image29.wmf"/></Relationships>
</file>

<file path=ppt/slides/_rels/slide27.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20.bin"/><Relationship Id="rId4" Type="http://schemas.openxmlformats.org/officeDocument/2006/relationships/image" Target="../media/image31.wmf"/></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41.png"/><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38.wmf"/><Relationship Id="rId4" Type="http://schemas.openxmlformats.org/officeDocument/2006/relationships/oleObject" Target="../embeddings/oleObject22.bin"/><Relationship Id="rId9" Type="http://schemas.openxmlformats.org/officeDocument/2006/relationships/image" Target="../media/image40.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46.png"/><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6.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44.wmf"/></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52.emf"/><Relationship Id="rId5" Type="http://schemas.openxmlformats.org/officeDocument/2006/relationships/image" Target="../media/image51.png"/><Relationship Id="rId4" Type="http://schemas.openxmlformats.org/officeDocument/2006/relationships/image" Target="../media/image91.png"/></Relationships>
</file>

<file path=ppt/slides/_rels/slide35.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54.emf"/><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slides/_rels/slide36.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59.png"/><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107.png"/><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4.emf"/><Relationship Id="rId5" Type="http://schemas.openxmlformats.org/officeDocument/2006/relationships/image" Target="../media/image67.pn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0.png"/><Relationship Id="rId5" Type="http://schemas.openxmlformats.org/officeDocument/2006/relationships/image" Target="../media/image68.wmf"/><Relationship Id="rId4" Type="http://schemas.openxmlformats.org/officeDocument/2006/relationships/oleObject" Target="../embeddings/oleObject32.bin"/></Relationships>
</file>

<file path=ppt/slides/_rels/slide42.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2.wmf"/><Relationship Id="rId5" Type="http://schemas.openxmlformats.org/officeDocument/2006/relationships/oleObject" Target="../embeddings/oleObject34.bin"/><Relationship Id="rId4" Type="http://schemas.openxmlformats.org/officeDocument/2006/relationships/image" Target="../media/image71.wmf"/><Relationship Id="rId9" Type="http://schemas.openxmlformats.org/officeDocument/2006/relationships/image" Target="../media/image66.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5.wmf"/><Relationship Id="rId5" Type="http://schemas.openxmlformats.org/officeDocument/2006/relationships/oleObject" Target="../embeddings/oleObject37.bin"/><Relationship Id="rId4" Type="http://schemas.openxmlformats.org/officeDocument/2006/relationships/image" Target="../media/image74.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79.wmf"/><Relationship Id="rId3" Type="http://schemas.openxmlformats.org/officeDocument/2006/relationships/notesSlide" Target="../notesSlides/notesSlide7.xml"/><Relationship Id="rId7" Type="http://schemas.openxmlformats.org/officeDocument/2006/relationships/image" Target="../media/image82.png"/><Relationship Id="rId12" Type="http://schemas.openxmlformats.org/officeDocument/2006/relationships/oleObject" Target="../embeddings/oleObject41.bin"/><Relationship Id="rId2" Type="http://schemas.openxmlformats.org/officeDocument/2006/relationships/slideLayout" Target="../slideLayouts/slideLayout2.xml"/><Relationship Id="rId16" Type="http://schemas.openxmlformats.org/officeDocument/2006/relationships/image" Target="../media/image83.png"/><Relationship Id="rId1" Type="http://schemas.openxmlformats.org/officeDocument/2006/relationships/vmlDrawing" Target="../drawings/vmlDrawing20.vml"/><Relationship Id="rId6" Type="http://schemas.openxmlformats.org/officeDocument/2006/relationships/image" Target="../media/image81.png"/><Relationship Id="rId11" Type="http://schemas.openxmlformats.org/officeDocument/2006/relationships/image" Target="../media/image78.wmf"/><Relationship Id="rId5" Type="http://schemas.openxmlformats.org/officeDocument/2006/relationships/image" Target="../media/image76.wmf"/><Relationship Id="rId15" Type="http://schemas.openxmlformats.org/officeDocument/2006/relationships/image" Target="../media/image80.wmf"/><Relationship Id="rId10" Type="http://schemas.openxmlformats.org/officeDocument/2006/relationships/oleObject" Target="../embeddings/oleObject40.bin"/><Relationship Id="rId4" Type="http://schemas.openxmlformats.org/officeDocument/2006/relationships/oleObject" Target="../embeddings/oleObject38.bin"/><Relationship Id="rId9" Type="http://schemas.openxmlformats.org/officeDocument/2006/relationships/image" Target="../media/image77.wmf"/><Relationship Id="rId14" Type="http://schemas.openxmlformats.org/officeDocument/2006/relationships/oleObject" Target="../embeddings/oleObject42.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image" Target="../media/image129.png"/><Relationship Id="rId7" Type="http://schemas.openxmlformats.org/officeDocument/2006/relationships/image" Target="../media/image85.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4.bin"/><Relationship Id="rId5" Type="http://schemas.openxmlformats.org/officeDocument/2006/relationships/image" Target="../media/image84.wmf"/><Relationship Id="rId4" Type="http://schemas.openxmlformats.org/officeDocument/2006/relationships/oleObject" Target="../embeddings/oleObject43.bin"/><Relationship Id="rId9" Type="http://schemas.openxmlformats.org/officeDocument/2006/relationships/image" Target="../media/image86.wmf"/></Relationships>
</file>

<file path=ppt/slides/_rels/slide46.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88.wmf"/><Relationship Id="rId5" Type="http://schemas.openxmlformats.org/officeDocument/2006/relationships/oleObject" Target="../embeddings/oleObject47.bin"/><Relationship Id="rId4" Type="http://schemas.openxmlformats.org/officeDocument/2006/relationships/image" Target="../media/image87.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91.wmf"/><Relationship Id="rId5" Type="http://schemas.openxmlformats.org/officeDocument/2006/relationships/oleObject" Target="../embeddings/oleObject50.bin"/><Relationship Id="rId4" Type="http://schemas.openxmlformats.org/officeDocument/2006/relationships/image" Target="../media/image90.wmf"/></Relationships>
</file>

<file path=ppt/slides/_rels/slide48.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image" Target="../media/image137.png"/><Relationship Id="rId7" Type="http://schemas.openxmlformats.org/officeDocument/2006/relationships/image" Target="../media/image93.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2.bin"/><Relationship Id="rId5" Type="http://schemas.openxmlformats.org/officeDocument/2006/relationships/image" Target="../media/image92.wmf"/><Relationship Id="rId4" Type="http://schemas.openxmlformats.org/officeDocument/2006/relationships/oleObject" Target="../embeddings/oleObject51.bin"/></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94.wmf"/><Relationship Id="rId4" Type="http://schemas.openxmlformats.org/officeDocument/2006/relationships/oleObject" Target="../embeddings/oleObject5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95.wmf"/><Relationship Id="rId4" Type="http://schemas.openxmlformats.org/officeDocument/2006/relationships/oleObject" Target="../embeddings/oleObject54.bin"/></Relationships>
</file>

<file path=ppt/slides/_rels/slide51.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97.wmf"/><Relationship Id="rId5" Type="http://schemas.openxmlformats.org/officeDocument/2006/relationships/oleObject" Target="../embeddings/oleObject56.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58.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image" Target="../media/image490.png"/><Relationship Id="rId7" Type="http://schemas.openxmlformats.org/officeDocument/2006/relationships/image" Target="../media/image101.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60.bin"/><Relationship Id="rId5" Type="http://schemas.openxmlformats.org/officeDocument/2006/relationships/image" Target="../media/image100.wmf"/><Relationship Id="rId4" Type="http://schemas.openxmlformats.org/officeDocument/2006/relationships/oleObject" Target="../embeddings/oleObject59.bin"/><Relationship Id="rId9" Type="http://schemas.openxmlformats.org/officeDocument/2006/relationships/image" Target="../media/image98.wmf"/></Relationships>
</file>

<file path=ppt/slides/_rels/slide53.xml.rels><?xml version="1.0" encoding="UTF-8" standalone="yes"?>
<Relationships xmlns="http://schemas.openxmlformats.org/package/2006/relationships"><Relationship Id="rId3" Type="http://schemas.openxmlformats.org/officeDocument/2006/relationships/image" Target="../media/image520.png"/><Relationship Id="rId7" Type="http://schemas.openxmlformats.org/officeDocument/2006/relationships/image" Target="../media/image103.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63.bin"/><Relationship Id="rId5" Type="http://schemas.openxmlformats.org/officeDocument/2006/relationships/image" Target="../media/image102.wmf"/><Relationship Id="rId4" Type="http://schemas.openxmlformats.org/officeDocument/2006/relationships/oleObject" Target="../embeddings/oleObject62.bin"/></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105.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65.bin"/><Relationship Id="rId5" Type="http://schemas.openxmlformats.org/officeDocument/2006/relationships/image" Target="../media/image104.wmf"/><Relationship Id="rId4" Type="http://schemas.openxmlformats.org/officeDocument/2006/relationships/oleObject" Target="../embeddings/oleObject64.bin"/></Relationships>
</file>

<file path=ppt/slides/_rels/slide55.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07.wmf"/><Relationship Id="rId5" Type="http://schemas.openxmlformats.org/officeDocument/2006/relationships/oleObject" Target="../embeddings/oleObject67.bin"/><Relationship Id="rId4" Type="http://schemas.openxmlformats.org/officeDocument/2006/relationships/image" Target="../media/image106.wmf"/></Relationships>
</file>

<file path=ppt/slides/_rels/slide56.xml.rels><?xml version="1.0" encoding="UTF-8" standalone="yes"?>
<Relationships xmlns="http://schemas.openxmlformats.org/package/2006/relationships"><Relationship Id="rId3" Type="http://schemas.openxmlformats.org/officeDocument/2006/relationships/image" Target="../media/image600.png"/><Relationship Id="rId7" Type="http://schemas.openxmlformats.org/officeDocument/2006/relationships/image" Target="../media/image109.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70.bin"/><Relationship Id="rId5" Type="http://schemas.openxmlformats.org/officeDocument/2006/relationships/image" Target="../media/image106.wmf"/><Relationship Id="rId4" Type="http://schemas.openxmlformats.org/officeDocument/2006/relationships/oleObject" Target="../embeddings/oleObject69.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image" Target="../media/image160.png"/><Relationship Id="rId7" Type="http://schemas.openxmlformats.org/officeDocument/2006/relationships/image" Target="../media/image114.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72.bin"/><Relationship Id="rId5" Type="http://schemas.openxmlformats.org/officeDocument/2006/relationships/image" Target="../media/image113.wmf"/><Relationship Id="rId4" Type="http://schemas.openxmlformats.org/officeDocument/2006/relationships/oleObject" Target="../embeddings/oleObject71.bin"/><Relationship Id="rId9" Type="http://schemas.openxmlformats.org/officeDocument/2006/relationships/image" Target="../media/image115.wmf"/></Relationships>
</file>

<file path=ppt/slides/_rels/slide61.xml.rels><?xml version="1.0" encoding="UTF-8" standalone="yes"?>
<Relationships xmlns="http://schemas.openxmlformats.org/package/2006/relationships"><Relationship Id="rId2" Type="http://schemas.openxmlformats.org/officeDocument/2006/relationships/image" Target="../media/image69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117.png"/><Relationship Id="rId4" Type="http://schemas.openxmlformats.org/officeDocument/2006/relationships/image" Target="../media/image116.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sz="6000" dirty="0">
                <a:solidFill>
                  <a:srgbClr val="000000"/>
                </a:solidFill>
                <a:latin typeface="黑体" pitchFamily="2" charset="-122"/>
                <a:ea typeface="黑体" pitchFamily="2" charset="-122"/>
              </a:rPr>
              <a:t>模式识别</a:t>
            </a:r>
            <a:endParaRPr lang="zh-CN" altLang="en-US" sz="3200" dirty="0">
              <a:latin typeface="+mn-lt"/>
              <a:ea typeface="黑体" pitchFamily="2" charset="-122"/>
              <a:cs typeface="Times New Roman" pitchFamily="18" charset="0"/>
            </a:endParaRPr>
          </a:p>
        </p:txBody>
      </p:sp>
      <p:sp>
        <p:nvSpPr>
          <p:cNvPr id="3" name="Subtitle 2"/>
          <p:cNvSpPr>
            <a:spLocks noGrp="1"/>
          </p:cNvSpPr>
          <p:nvPr>
            <p:ph type="subTitle" idx="1"/>
          </p:nvPr>
        </p:nvSpPr>
        <p:spPr/>
        <p:txBody>
          <a:bodyPr>
            <a:normAutofit/>
          </a:bodyPr>
          <a:lstStyle/>
          <a:p>
            <a:r>
              <a:rPr lang="en-US" altLang="zh-CN" sz="3200" b="1" dirty="0"/>
              <a:t>Pattern Recognition</a:t>
            </a:r>
          </a:p>
          <a:p>
            <a:r>
              <a:rPr lang="zh-CN" altLang="en-US" sz="3200" dirty="0">
                <a:solidFill>
                  <a:srgbClr val="000000"/>
                </a:solidFill>
                <a:latin typeface="黑体" pitchFamily="2" charset="-122"/>
                <a:ea typeface="黑体" pitchFamily="2" charset="-122"/>
              </a:rPr>
              <a:t>第</a:t>
            </a:r>
            <a:r>
              <a:rPr lang="en-US" altLang="zh-CN" sz="3200">
                <a:solidFill>
                  <a:srgbClr val="000000"/>
                </a:solidFill>
                <a:latin typeface="黑体" pitchFamily="2" charset="-122"/>
                <a:ea typeface="黑体" pitchFamily="2" charset="-122"/>
              </a:rPr>
              <a:t>8</a:t>
            </a:r>
            <a:r>
              <a:rPr lang="zh-CN" altLang="en-US" sz="3200">
                <a:solidFill>
                  <a:srgbClr val="000000"/>
                </a:solidFill>
                <a:latin typeface="黑体" pitchFamily="2" charset="-122"/>
                <a:ea typeface="黑体" pitchFamily="2" charset="-122"/>
              </a:rPr>
              <a:t>讲 </a:t>
            </a:r>
            <a:r>
              <a:rPr lang="zh-CN" altLang="en-US" sz="3200" dirty="0">
                <a:solidFill>
                  <a:srgbClr val="000000"/>
                </a:solidFill>
                <a:latin typeface="黑体" pitchFamily="2" charset="-122"/>
                <a:ea typeface="黑体" pitchFamily="2" charset="-122"/>
              </a:rPr>
              <a:t>聚类分析</a:t>
            </a:r>
            <a:endParaRPr lang="zh-CN" altLang="en-US" sz="3200" b="1" dirty="0"/>
          </a:p>
        </p:txBody>
      </p:sp>
    </p:spTree>
    <p:extLst>
      <p:ext uri="{BB962C8B-B14F-4D97-AF65-F5344CB8AC3E}">
        <p14:creationId xmlns:p14="http://schemas.microsoft.com/office/powerpoint/2010/main" val="201046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323850" y="0"/>
            <a:ext cx="8229600" cy="1371600"/>
          </a:xfrm>
          <a:ln>
            <a:noFill/>
          </a:ln>
        </p:spPr>
        <p:txBody>
          <a:bodyPr/>
          <a:lstStyle/>
          <a:p>
            <a:r>
              <a:rPr lang="en-US" altLang="en-US" sz="3600"/>
              <a:t>1.4 </a:t>
            </a:r>
            <a:r>
              <a:rPr lang="en-US" altLang="en-US" sz="3600" dirty="0" err="1"/>
              <a:t>聚类问题的描述</a:t>
            </a:r>
            <a:endParaRPr lang="zh-CN" altLang="en-US" sz="3600" dirty="0"/>
          </a:p>
        </p:txBody>
      </p:sp>
      <p:pic>
        <p:nvPicPr>
          <p:cNvPr id="1720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46263"/>
            <a:ext cx="8497887" cy="3814762"/>
          </a:xfrm>
          <a:prstGeom prst="rect">
            <a:avLst/>
          </a:prstGeom>
          <a:noFill/>
          <a:extLst>
            <a:ext uri="{909E8E84-426E-40DD-AFC4-6F175D3DCCD1}">
              <a14:hiddenFill xmlns:a14="http://schemas.microsoft.com/office/drawing/2010/main">
                <a:solidFill>
                  <a:srgbClr val="FFFFFF"/>
                </a:solidFill>
              </a14:hiddenFill>
            </a:ext>
          </a:extLst>
        </p:spPr>
      </p:pic>
      <p:sp>
        <p:nvSpPr>
          <p:cNvPr id="172038" name="Rectangle 6"/>
          <p:cNvSpPr>
            <a:spLocks noChangeArrowheads="1"/>
          </p:cNvSpPr>
          <p:nvPr/>
        </p:nvSpPr>
        <p:spPr bwMode="auto">
          <a:xfrm>
            <a:off x="6372225" y="2924175"/>
            <a:ext cx="2374900" cy="316865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zh-CN" altLang="en-US" sz="2400" b="1" dirty="0">
                <a:solidFill>
                  <a:srgbClr val="002060"/>
                </a:solidFill>
                <a:latin typeface="仿宋_GB2312" pitchFamily="49" charset="-122"/>
                <a:ea typeface="仿宋_GB2312" pitchFamily="49" charset="-122"/>
              </a:rPr>
              <a:t>每个聚类至少包含一个样本</a:t>
            </a:r>
          </a:p>
          <a:p>
            <a:pPr>
              <a:lnSpc>
                <a:spcPct val="120000"/>
              </a:lnSpc>
            </a:pPr>
            <a:r>
              <a:rPr lang="zh-CN" altLang="en-US" sz="2400" b="1" dirty="0">
                <a:solidFill>
                  <a:srgbClr val="002060"/>
                </a:solidFill>
                <a:latin typeface="仿宋_GB2312" pitchFamily="49" charset="-122"/>
                <a:ea typeface="仿宋_GB2312" pitchFamily="49" charset="-122"/>
              </a:rPr>
              <a:t>任何一个样本属于且只属于一个聚类。</a:t>
            </a:r>
          </a:p>
          <a:p>
            <a:pPr>
              <a:lnSpc>
                <a:spcPct val="120000"/>
              </a:lnSpc>
            </a:pPr>
            <a:r>
              <a:rPr lang="zh-CN" altLang="en-US" sz="2400" b="1" dirty="0">
                <a:solidFill>
                  <a:srgbClr val="002060"/>
                </a:solidFill>
                <a:latin typeface="仿宋_GB2312" pitchFamily="49" charset="-122"/>
                <a:ea typeface="仿宋_GB2312" pitchFamily="49" charset="-122"/>
              </a:rPr>
              <a:t>聚类结果是对集合</a:t>
            </a:r>
            <a:r>
              <a:rPr lang="en-US" altLang="zh-CN" sz="2400" b="1" dirty="0">
                <a:solidFill>
                  <a:srgbClr val="002060"/>
                </a:solidFill>
                <a:latin typeface="仿宋_GB2312" pitchFamily="49" charset="-122"/>
                <a:ea typeface="仿宋_GB2312" pitchFamily="49" charset="-122"/>
              </a:rPr>
              <a:t>D</a:t>
            </a:r>
            <a:r>
              <a:rPr lang="zh-CN" altLang="en-US" sz="2400" b="1" dirty="0">
                <a:solidFill>
                  <a:srgbClr val="002060"/>
                </a:solidFill>
                <a:latin typeface="仿宋_GB2312" pitchFamily="49" charset="-122"/>
                <a:ea typeface="仿宋_GB2312" pitchFamily="49" charset="-122"/>
              </a:rPr>
              <a:t>的一个划分</a:t>
            </a:r>
            <a:r>
              <a:rPr lang="zh-CN" altLang="en-US" b="1" dirty="0">
                <a:solidFill>
                  <a:srgbClr val="002060"/>
                </a:solidFill>
                <a:latin typeface="仿宋_GB2312" pitchFamily="49" charset="-122"/>
                <a:ea typeface="仿宋_GB2312" pitchFamily="49" charset="-122"/>
              </a:rPr>
              <a:t> </a:t>
            </a:r>
          </a:p>
        </p:txBody>
      </p:sp>
      <p:sp>
        <p:nvSpPr>
          <p:cNvPr id="172039" name="Rectangle 7"/>
          <p:cNvSpPr>
            <a:spLocks noChangeArrowheads="1"/>
          </p:cNvSpPr>
          <p:nvPr/>
        </p:nvSpPr>
        <p:spPr bwMode="auto">
          <a:xfrm>
            <a:off x="323850" y="1052513"/>
            <a:ext cx="8229600"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200" b="1" dirty="0">
                <a:solidFill>
                  <a:srgbClr val="002060"/>
                </a:solidFill>
                <a:latin typeface="宋体" pitchFamily="2" charset="-122"/>
                <a:ea typeface="宋体" pitchFamily="2" charset="-122"/>
              </a:rPr>
              <a:t>聚类的数学描述</a:t>
            </a:r>
          </a:p>
        </p:txBody>
      </p:sp>
      <p:sp>
        <p:nvSpPr>
          <p:cNvPr id="172040" name="Line 8"/>
          <p:cNvSpPr>
            <a:spLocks noChangeShapeType="1"/>
          </p:cNvSpPr>
          <p:nvPr/>
        </p:nvSpPr>
        <p:spPr bwMode="auto">
          <a:xfrm>
            <a:off x="7885113" y="6021388"/>
            <a:ext cx="719137"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2" name="Rectangle 10"/>
          <p:cNvSpPr>
            <a:spLocks noChangeArrowheads="1"/>
          </p:cNvSpPr>
          <p:nvPr/>
        </p:nvSpPr>
        <p:spPr bwMode="auto">
          <a:xfrm>
            <a:off x="2339975" y="6356350"/>
            <a:ext cx="5389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rPr>
              <a:t>怎样才算一个好的划分？</a:t>
            </a:r>
            <a:r>
              <a:rPr lang="en-US" altLang="zh-CN" sz="2400" b="1">
                <a:solidFill>
                  <a:srgbClr val="FF0000"/>
                </a:solidFill>
              </a:rPr>
              <a:t>——</a:t>
            </a:r>
            <a:r>
              <a:rPr lang="zh-CN" altLang="en-US" sz="2400" b="1">
                <a:solidFill>
                  <a:srgbClr val="FF0000"/>
                </a:solidFill>
              </a:rPr>
              <a:t>聚类准则</a:t>
            </a:r>
          </a:p>
        </p:txBody>
      </p:sp>
      <p:sp>
        <p:nvSpPr>
          <p:cNvPr id="172043" name="Line 11"/>
          <p:cNvSpPr>
            <a:spLocks noChangeShapeType="1"/>
          </p:cNvSpPr>
          <p:nvPr/>
        </p:nvSpPr>
        <p:spPr bwMode="auto">
          <a:xfrm flipV="1">
            <a:off x="5795963" y="6165850"/>
            <a:ext cx="2089150" cy="2159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184548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323850" y="0"/>
            <a:ext cx="8229600" cy="1371600"/>
          </a:xfrm>
        </p:spPr>
        <p:txBody>
          <a:bodyPr/>
          <a:lstStyle/>
          <a:p>
            <a:r>
              <a:rPr lang="en-US" altLang="en-US" sz="3600"/>
              <a:t>2 简单聚类方法</a:t>
            </a:r>
            <a:endParaRPr lang="zh-CN" altLang="en-US" sz="3600"/>
          </a:p>
        </p:txBody>
      </p:sp>
      <p:sp>
        <p:nvSpPr>
          <p:cNvPr id="195587" name="Rectangle 3"/>
          <p:cNvSpPr>
            <a:spLocks noChangeArrowheads="1"/>
          </p:cNvSpPr>
          <p:nvPr/>
        </p:nvSpPr>
        <p:spPr bwMode="auto">
          <a:xfrm>
            <a:off x="323850" y="1052513"/>
            <a:ext cx="8820150"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200" b="1" dirty="0">
                <a:solidFill>
                  <a:srgbClr val="002060"/>
                </a:solidFill>
              </a:rPr>
              <a:t>1</a:t>
            </a:r>
            <a:r>
              <a:rPr lang="zh-CN" altLang="en-US" sz="3200" b="1" dirty="0">
                <a:solidFill>
                  <a:srgbClr val="002060"/>
                </a:solidFill>
              </a:rPr>
              <a:t>）</a:t>
            </a:r>
            <a:r>
              <a:rPr lang="zh-CN" altLang="en-US" sz="3200" b="1" dirty="0">
                <a:solidFill>
                  <a:srgbClr val="002060"/>
                </a:solidFill>
                <a:latin typeface="宋体" pitchFamily="2" charset="-122"/>
                <a:ea typeface="宋体" pitchFamily="2" charset="-122"/>
              </a:rPr>
              <a:t>顺序聚类</a:t>
            </a:r>
            <a:r>
              <a:rPr lang="en-US" altLang="zh-CN" sz="3200" b="1" dirty="0">
                <a:solidFill>
                  <a:srgbClr val="002060"/>
                </a:solidFill>
              </a:rPr>
              <a:t>——1967</a:t>
            </a:r>
            <a:r>
              <a:rPr lang="zh-CN" altLang="en-US" sz="3200" b="1" dirty="0">
                <a:solidFill>
                  <a:srgbClr val="002060"/>
                </a:solidFill>
              </a:rPr>
              <a:t>年</a:t>
            </a:r>
            <a:r>
              <a:rPr lang="en-US" altLang="zh-CN" sz="3200" b="1" dirty="0">
                <a:solidFill>
                  <a:srgbClr val="002060"/>
                </a:solidFill>
              </a:rPr>
              <a:t>Hall</a:t>
            </a:r>
            <a:r>
              <a:rPr lang="zh-CN" altLang="en-US" sz="3200" b="1" dirty="0">
                <a:solidFill>
                  <a:srgbClr val="002060"/>
                </a:solidFill>
              </a:rPr>
              <a:t>发表于</a:t>
            </a:r>
            <a:r>
              <a:rPr lang="en-US" altLang="zh-CN" sz="3200" b="1" dirty="0">
                <a:solidFill>
                  <a:srgbClr val="002060"/>
                </a:solidFill>
              </a:rPr>
              <a:t>《Nature》</a:t>
            </a:r>
          </a:p>
        </p:txBody>
      </p:sp>
      <p:sp>
        <p:nvSpPr>
          <p:cNvPr id="195588" name="Rectangle 4"/>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5589" name="Rectangle 5"/>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5590" name="Rectangle 6"/>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5591" name="Rectangle 7"/>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5593" name="Rectangle 9"/>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5595" name="Rectangle 11"/>
          <p:cNvSpPr>
            <a:spLocks noChangeArrowheads="1"/>
          </p:cNvSpPr>
          <p:nvPr/>
        </p:nvSpPr>
        <p:spPr bwMode="auto">
          <a:xfrm>
            <a:off x="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9559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862138"/>
            <a:ext cx="5040312"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760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a:xfrm>
            <a:off x="395288" y="1126976"/>
            <a:ext cx="8229600" cy="5614392"/>
          </a:xfrm>
        </p:spPr>
        <p:txBody>
          <a:bodyPr>
            <a:noAutofit/>
          </a:bodyPr>
          <a:lstStyle/>
          <a:p>
            <a:pPr>
              <a:lnSpc>
                <a:spcPct val="170000"/>
              </a:lnSpc>
            </a:pPr>
            <a:r>
              <a:rPr lang="zh-CN" altLang="en-US" sz="2000" dirty="0">
                <a:solidFill>
                  <a:schemeClr val="tx2"/>
                </a:solidFill>
              </a:rPr>
              <a:t>优点：计算简单。只需计算不超过      个样本间的距离（</a:t>
            </a:r>
            <a:r>
              <a:rPr lang="en-US" altLang="zh-CN" sz="2000" dirty="0">
                <a:solidFill>
                  <a:schemeClr val="tx2"/>
                </a:solidFill>
              </a:rPr>
              <a:t>k</a:t>
            </a:r>
            <a:r>
              <a:rPr lang="zh-CN" altLang="en-US" sz="2000" dirty="0">
                <a:solidFill>
                  <a:schemeClr val="tx2"/>
                </a:solidFill>
              </a:rPr>
              <a:t>为类别数）</a:t>
            </a:r>
          </a:p>
          <a:p>
            <a:pPr>
              <a:lnSpc>
                <a:spcPct val="170000"/>
              </a:lnSpc>
            </a:pPr>
            <a:r>
              <a:rPr lang="zh-CN" altLang="en-US" sz="2000" dirty="0">
                <a:solidFill>
                  <a:schemeClr val="tx2"/>
                </a:solidFill>
              </a:rPr>
              <a:t>缺点：</a:t>
            </a:r>
          </a:p>
          <a:p>
            <a:pPr lvl="1">
              <a:lnSpc>
                <a:spcPct val="170000"/>
              </a:lnSpc>
            </a:pPr>
            <a:r>
              <a:rPr lang="zh-CN" altLang="en-US" sz="2000" dirty="0">
                <a:solidFill>
                  <a:schemeClr val="tx2"/>
                </a:solidFill>
              </a:rPr>
              <a:t>对初始的第一个聚类中心的选择依赖性比较强。</a:t>
            </a:r>
          </a:p>
          <a:p>
            <a:pPr lvl="1">
              <a:lnSpc>
                <a:spcPct val="170000"/>
              </a:lnSpc>
            </a:pPr>
            <a:r>
              <a:rPr lang="zh-CN" altLang="en-US" sz="2000" dirty="0">
                <a:solidFill>
                  <a:schemeClr val="tx2"/>
                </a:solidFill>
              </a:rPr>
              <a:t>聚类效果还要受到阈值的影响。</a:t>
            </a:r>
          </a:p>
          <a:p>
            <a:pPr marL="0" indent="0">
              <a:lnSpc>
                <a:spcPct val="170000"/>
              </a:lnSpc>
              <a:buNone/>
            </a:pPr>
            <a:endParaRPr lang="en-US" altLang="zh-CN" sz="2000" dirty="0">
              <a:solidFill>
                <a:schemeClr val="tx2"/>
              </a:solidFill>
            </a:endParaRPr>
          </a:p>
          <a:p>
            <a:pPr marL="0" indent="0">
              <a:lnSpc>
                <a:spcPct val="170000"/>
              </a:lnSpc>
              <a:buNone/>
            </a:pPr>
            <a:endParaRPr lang="en-US" altLang="zh-CN" sz="2000" dirty="0">
              <a:solidFill>
                <a:schemeClr val="tx2"/>
              </a:solidFill>
            </a:endParaRPr>
          </a:p>
          <a:p>
            <a:pPr marL="0" indent="0">
              <a:lnSpc>
                <a:spcPct val="170000"/>
              </a:lnSpc>
              <a:buNone/>
            </a:pPr>
            <a:endParaRPr lang="zh-CN" altLang="en-US" sz="2000" dirty="0">
              <a:solidFill>
                <a:schemeClr val="tx2"/>
              </a:solidFill>
            </a:endParaRPr>
          </a:p>
          <a:p>
            <a:pPr>
              <a:lnSpc>
                <a:spcPct val="170000"/>
              </a:lnSpc>
            </a:pPr>
            <a:r>
              <a:rPr lang="zh-CN" altLang="en-US" sz="2000" dirty="0">
                <a:solidFill>
                  <a:schemeClr val="tx2"/>
                </a:solidFill>
              </a:rPr>
              <a:t>实际问题中，需要对不同的初始聚类中心和不同的阈值进行试探，直到得到一个满意的聚类结果为止。</a:t>
            </a:r>
          </a:p>
        </p:txBody>
      </p:sp>
      <p:graphicFrame>
        <p:nvGraphicFramePr>
          <p:cNvPr id="123908" name="Object 4"/>
          <p:cNvGraphicFramePr>
            <a:graphicFrameLocks noChangeAspect="1"/>
          </p:cNvGraphicFramePr>
          <p:nvPr>
            <p:extLst>
              <p:ext uri="{D42A27DB-BD31-4B8C-83A1-F6EECF244321}">
                <p14:modId xmlns:p14="http://schemas.microsoft.com/office/powerpoint/2010/main" val="2981692668"/>
              </p:ext>
            </p:extLst>
          </p:nvPr>
        </p:nvGraphicFramePr>
        <p:xfrm>
          <a:off x="1403648" y="3573016"/>
          <a:ext cx="5545137" cy="1465263"/>
        </p:xfrm>
        <a:graphic>
          <a:graphicData uri="http://schemas.openxmlformats.org/presentationml/2006/ole">
            <mc:AlternateContent xmlns:mc="http://schemas.openxmlformats.org/markup-compatibility/2006">
              <mc:Choice xmlns:v="urn:schemas-microsoft-com:vml" Requires="v">
                <p:oleObj spid="_x0000_s18480" name="Visio" r:id="rId4" imgW="4354830" imgH="1151096" progId="Visio.Drawing.11">
                  <p:embed/>
                </p:oleObj>
              </mc:Choice>
              <mc:Fallback>
                <p:oleObj name="Visio" r:id="rId4" imgW="4354830" imgH="115109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3573016"/>
                        <a:ext cx="5545137"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10" name="Rectangle 6"/>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3909" name="Object 5"/>
          <p:cNvGraphicFramePr>
            <a:graphicFrameLocks noChangeAspect="1"/>
          </p:cNvGraphicFramePr>
          <p:nvPr>
            <p:extLst>
              <p:ext uri="{D42A27DB-BD31-4B8C-83A1-F6EECF244321}">
                <p14:modId xmlns:p14="http://schemas.microsoft.com/office/powerpoint/2010/main" val="2728791909"/>
              </p:ext>
            </p:extLst>
          </p:nvPr>
        </p:nvGraphicFramePr>
        <p:xfrm>
          <a:off x="4572000" y="1268760"/>
          <a:ext cx="684213" cy="387350"/>
        </p:xfrm>
        <a:graphic>
          <a:graphicData uri="http://schemas.openxmlformats.org/presentationml/2006/ole">
            <mc:AlternateContent xmlns:mc="http://schemas.openxmlformats.org/markup-compatibility/2006">
              <mc:Choice xmlns:v="urn:schemas-microsoft-com:vml" Requires="v">
                <p:oleObj spid="_x0000_s18481" name="Equation" r:id="rId6" imgW="291847" imgH="164957" progId="Equation.DSMT4">
                  <p:embed/>
                </p:oleObj>
              </mc:Choice>
              <mc:Fallback>
                <p:oleObj name="Equation" r:id="rId6" imgW="291847" imgH="16495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268760"/>
                        <a:ext cx="684213"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a:xfrm>
            <a:off x="395536" y="620688"/>
            <a:ext cx="2472152" cy="584775"/>
          </a:xfrm>
          <a:prstGeom prst="rect">
            <a:avLst/>
          </a:prstGeom>
        </p:spPr>
        <p:txBody>
          <a:bodyPr wrap="none">
            <a:spAutoFit/>
          </a:bodyPr>
          <a:lstStyle/>
          <a:p>
            <a:r>
              <a:rPr lang="en-US" altLang="zh-CN" sz="3200" b="1" dirty="0">
                <a:solidFill>
                  <a:srgbClr val="002060"/>
                </a:solidFill>
                <a:latin typeface="宋体" pitchFamily="2" charset="-122"/>
                <a:ea typeface="宋体" pitchFamily="2" charset="-122"/>
              </a:rPr>
              <a:t>1</a:t>
            </a:r>
            <a:r>
              <a:rPr lang="zh-CN" altLang="en-US" sz="3200" b="1" dirty="0">
                <a:solidFill>
                  <a:srgbClr val="002060"/>
                </a:solidFill>
                <a:latin typeface="宋体" pitchFamily="2" charset="-122"/>
                <a:ea typeface="宋体" pitchFamily="2" charset="-122"/>
              </a:rPr>
              <a:t>）顺序聚类</a:t>
            </a:r>
            <a:endParaRPr lang="zh-CN" altLang="en-US" dirty="0">
              <a:latin typeface="宋体" pitchFamily="2" charset="-122"/>
              <a:ea typeface="宋体" pitchFamily="2" charset="-122"/>
            </a:endParaRPr>
          </a:p>
        </p:txBody>
      </p:sp>
    </p:spTree>
    <p:extLst>
      <p:ext uri="{BB962C8B-B14F-4D97-AF65-F5344CB8AC3E}">
        <p14:creationId xmlns:p14="http://schemas.microsoft.com/office/powerpoint/2010/main" val="896995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4"/>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6613" name="Rectangle 5"/>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6614" name="Rectangle 6"/>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6615" name="Rectangle 7"/>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6616" name="Rectangle 8"/>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6617" name="Rectangle 9"/>
          <p:cNvSpPr>
            <a:spLocks noChangeArrowheads="1"/>
          </p:cNvSpPr>
          <p:nvPr/>
        </p:nvSpPr>
        <p:spPr bwMode="auto">
          <a:xfrm>
            <a:off x="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9661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829" y="487362"/>
            <a:ext cx="6913563" cy="29416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6620" name="Object 12"/>
          <p:cNvGraphicFramePr>
            <a:graphicFrameLocks noChangeAspect="1"/>
          </p:cNvGraphicFramePr>
          <p:nvPr/>
        </p:nvGraphicFramePr>
        <p:xfrm>
          <a:off x="539750" y="3357563"/>
          <a:ext cx="3287713" cy="3362325"/>
        </p:xfrm>
        <a:graphic>
          <a:graphicData uri="http://schemas.openxmlformats.org/presentationml/2006/ole">
            <mc:AlternateContent xmlns:mc="http://schemas.openxmlformats.org/markup-compatibility/2006">
              <mc:Choice xmlns:v="urn:schemas-microsoft-com:vml" Requires="v">
                <p:oleObj spid="_x0000_s19504" name="Visio" r:id="rId4" imgW="2022634" imgH="2068830" progId="Visio.Drawing.11">
                  <p:embed/>
                </p:oleObj>
              </mc:Choice>
              <mc:Fallback>
                <p:oleObj name="Visio" r:id="rId4" imgW="2022634" imgH="206883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3357563"/>
                        <a:ext cx="3287713"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6622" name="Object 14"/>
          <p:cNvGraphicFramePr>
            <a:graphicFrameLocks noChangeAspect="1"/>
          </p:cNvGraphicFramePr>
          <p:nvPr>
            <p:extLst>
              <p:ext uri="{D42A27DB-BD31-4B8C-83A1-F6EECF244321}">
                <p14:modId xmlns:p14="http://schemas.microsoft.com/office/powerpoint/2010/main" val="3572174241"/>
              </p:ext>
            </p:extLst>
          </p:nvPr>
        </p:nvGraphicFramePr>
        <p:xfrm>
          <a:off x="3563938" y="4292600"/>
          <a:ext cx="5076825" cy="865188"/>
        </p:xfrm>
        <a:graphic>
          <a:graphicData uri="http://schemas.openxmlformats.org/presentationml/2006/ole">
            <mc:AlternateContent xmlns:mc="http://schemas.openxmlformats.org/markup-compatibility/2006">
              <mc:Choice xmlns:v="urn:schemas-microsoft-com:vml" Requires="v">
                <p:oleObj spid="_x0000_s19505" name="Equation" r:id="rId6" imgW="2476440" imgH="419040" progId="Equation.DSMT4">
                  <p:embed/>
                </p:oleObj>
              </mc:Choice>
              <mc:Fallback>
                <p:oleObj name="Equation" r:id="rId6" imgW="2476440" imgH="419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3938" y="4292600"/>
                        <a:ext cx="5076825"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500837" y="457508"/>
            <a:ext cx="902811" cy="523220"/>
          </a:xfrm>
          <a:prstGeom prst="rect">
            <a:avLst/>
          </a:prstGeom>
        </p:spPr>
        <p:txBody>
          <a:bodyPr wrap="none">
            <a:spAutoFit/>
          </a:bodyPr>
          <a:lstStyle/>
          <a:p>
            <a:r>
              <a:rPr lang="zh-CN" altLang="en-US" sz="2800" dirty="0">
                <a:latin typeface="宋体" pitchFamily="2" charset="-122"/>
                <a:ea typeface="宋体" pitchFamily="2" charset="-122"/>
              </a:rPr>
              <a:t>例：</a:t>
            </a:r>
          </a:p>
        </p:txBody>
      </p:sp>
    </p:spTree>
    <p:extLst>
      <p:ext uri="{BB962C8B-B14F-4D97-AF65-F5344CB8AC3E}">
        <p14:creationId xmlns:p14="http://schemas.microsoft.com/office/powerpoint/2010/main" val="169462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323850" y="0"/>
            <a:ext cx="8229600" cy="1371600"/>
          </a:xfrm>
        </p:spPr>
        <p:txBody>
          <a:bodyPr/>
          <a:lstStyle/>
          <a:p>
            <a:r>
              <a:rPr lang="en-US" altLang="en-US" sz="3600">
                <a:solidFill>
                  <a:schemeClr val="tx2"/>
                </a:solidFill>
              </a:rPr>
              <a:t>2 简单聚类方法</a:t>
            </a:r>
            <a:endParaRPr lang="zh-CN" altLang="en-US" sz="3600">
              <a:solidFill>
                <a:schemeClr val="tx2"/>
              </a:solidFill>
            </a:endParaRPr>
          </a:p>
        </p:txBody>
      </p:sp>
      <p:sp>
        <p:nvSpPr>
          <p:cNvPr id="197635" name="Rectangle 3"/>
          <p:cNvSpPr>
            <a:spLocks noChangeArrowheads="1"/>
          </p:cNvSpPr>
          <p:nvPr/>
        </p:nvSpPr>
        <p:spPr bwMode="auto">
          <a:xfrm>
            <a:off x="323850" y="1052513"/>
            <a:ext cx="8820150"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200" b="1" dirty="0">
                <a:solidFill>
                  <a:srgbClr val="002060"/>
                </a:solidFill>
              </a:rPr>
              <a:t>2</a:t>
            </a:r>
            <a:r>
              <a:rPr lang="zh-CN" altLang="en-US" sz="3200" b="1" dirty="0">
                <a:solidFill>
                  <a:srgbClr val="002060"/>
                </a:solidFill>
              </a:rPr>
              <a:t>）</a:t>
            </a:r>
            <a:r>
              <a:rPr lang="zh-CN" altLang="en-US" sz="3200" b="1" dirty="0">
                <a:solidFill>
                  <a:srgbClr val="002060"/>
                </a:solidFill>
                <a:latin typeface="宋体" pitchFamily="2" charset="-122"/>
                <a:ea typeface="宋体" pitchFamily="2" charset="-122"/>
              </a:rPr>
              <a:t>最大最小距离算法</a:t>
            </a:r>
          </a:p>
        </p:txBody>
      </p:sp>
      <p:sp>
        <p:nvSpPr>
          <p:cNvPr id="197636" name="Rectangle 4"/>
          <p:cNvSpPr>
            <a:spLocks noChangeArrowheads="1"/>
          </p:cNvSpPr>
          <p:nvPr/>
        </p:nvSpPr>
        <p:spPr bwMode="auto">
          <a:xfrm>
            <a:off x="0" y="3039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chemeClr val="tx2"/>
              </a:solidFill>
            </a:endParaRPr>
          </a:p>
        </p:txBody>
      </p:sp>
      <p:sp>
        <p:nvSpPr>
          <p:cNvPr id="197637" name="Rectangle 5"/>
          <p:cNvSpPr>
            <a:spLocks noChangeArrowheads="1"/>
          </p:cNvSpPr>
          <p:nvPr/>
        </p:nvSpPr>
        <p:spPr bwMode="auto">
          <a:xfrm>
            <a:off x="0" y="3039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chemeClr val="tx2"/>
              </a:solidFill>
            </a:endParaRPr>
          </a:p>
        </p:txBody>
      </p:sp>
      <p:sp>
        <p:nvSpPr>
          <p:cNvPr id="197638" name="Rectangle 6"/>
          <p:cNvSpPr>
            <a:spLocks noChangeArrowheads="1"/>
          </p:cNvSpPr>
          <p:nvPr/>
        </p:nvSpPr>
        <p:spPr bwMode="auto">
          <a:xfrm>
            <a:off x="0" y="3039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chemeClr val="tx2"/>
              </a:solidFill>
            </a:endParaRPr>
          </a:p>
        </p:txBody>
      </p:sp>
      <p:sp>
        <p:nvSpPr>
          <p:cNvPr id="197639" name="Rectangle 7"/>
          <p:cNvSpPr>
            <a:spLocks noChangeArrowheads="1"/>
          </p:cNvSpPr>
          <p:nvPr/>
        </p:nvSpPr>
        <p:spPr bwMode="auto">
          <a:xfrm>
            <a:off x="0" y="3058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chemeClr val="tx2"/>
              </a:solidFill>
            </a:endParaRPr>
          </a:p>
        </p:txBody>
      </p:sp>
      <p:sp>
        <p:nvSpPr>
          <p:cNvPr id="197640" name="Rectangle 8"/>
          <p:cNvSpPr>
            <a:spLocks noChangeArrowheads="1"/>
          </p:cNvSpPr>
          <p:nvPr/>
        </p:nvSpPr>
        <p:spPr bwMode="auto">
          <a:xfrm>
            <a:off x="0"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chemeClr val="tx2"/>
              </a:solidFill>
            </a:endParaRPr>
          </a:p>
        </p:txBody>
      </p:sp>
      <p:sp>
        <p:nvSpPr>
          <p:cNvPr id="197641" name="Rectangle 9"/>
          <p:cNvSpPr>
            <a:spLocks noChangeArrowheads="1"/>
          </p:cNvSpPr>
          <p:nvPr/>
        </p:nvSpPr>
        <p:spPr bwMode="auto">
          <a:xfrm>
            <a:off x="0" y="2939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chemeClr val="tx2"/>
              </a:solidFill>
            </a:endParaRPr>
          </a:p>
        </p:txBody>
      </p:sp>
      <p:sp>
        <p:nvSpPr>
          <p:cNvPr id="197643" name="Rectangle 11"/>
          <p:cNvSpPr>
            <a:spLocks noGrp="1" noChangeArrowheads="1"/>
          </p:cNvSpPr>
          <p:nvPr>
            <p:ph type="body" idx="1"/>
          </p:nvPr>
        </p:nvSpPr>
        <p:spPr>
          <a:xfrm>
            <a:off x="395288" y="2133600"/>
            <a:ext cx="8229600" cy="3886200"/>
          </a:xfrm>
          <a:noFill/>
          <a:ln/>
        </p:spPr>
        <p:txBody>
          <a:bodyPr/>
          <a:lstStyle/>
          <a:p>
            <a:pPr>
              <a:lnSpc>
                <a:spcPct val="150000"/>
              </a:lnSpc>
            </a:pPr>
            <a:r>
              <a:rPr lang="zh-CN" altLang="en-US" sz="2800" dirty="0">
                <a:solidFill>
                  <a:schemeClr val="tx2"/>
                </a:solidFill>
              </a:rPr>
              <a:t>基本思想：在样本集中以最大距离原则选取新的聚类中心，以最小距离原则进行模式归类。</a:t>
            </a:r>
          </a:p>
          <a:p>
            <a:pPr>
              <a:lnSpc>
                <a:spcPct val="150000"/>
              </a:lnSpc>
            </a:pPr>
            <a:r>
              <a:rPr lang="zh-CN" altLang="en-US" sz="2800" dirty="0">
                <a:solidFill>
                  <a:schemeClr val="tx2"/>
                </a:solidFill>
              </a:rPr>
              <a:t>步骤：</a:t>
            </a:r>
          </a:p>
          <a:p>
            <a:pPr lvl="1">
              <a:lnSpc>
                <a:spcPct val="150000"/>
              </a:lnSpc>
            </a:pPr>
            <a:r>
              <a:rPr lang="en-US" altLang="zh-CN" sz="2400" dirty="0">
                <a:solidFill>
                  <a:schemeClr val="tx2"/>
                </a:solidFill>
              </a:rPr>
              <a:t>1</a:t>
            </a:r>
            <a:r>
              <a:rPr lang="zh-CN" altLang="en-US" sz="2400" dirty="0">
                <a:solidFill>
                  <a:schemeClr val="tx2"/>
                </a:solidFill>
              </a:rPr>
              <a:t>）根据最小最大距离产生聚类中心</a:t>
            </a:r>
          </a:p>
          <a:p>
            <a:pPr lvl="1">
              <a:lnSpc>
                <a:spcPct val="150000"/>
              </a:lnSpc>
            </a:pPr>
            <a:r>
              <a:rPr lang="en-US" altLang="zh-CN" sz="2400" dirty="0">
                <a:solidFill>
                  <a:schemeClr val="tx2"/>
                </a:solidFill>
              </a:rPr>
              <a:t>2</a:t>
            </a:r>
            <a:r>
              <a:rPr lang="zh-CN" altLang="en-US" sz="2400" dirty="0">
                <a:solidFill>
                  <a:schemeClr val="tx2"/>
                </a:solidFill>
              </a:rPr>
              <a:t>）根据聚类中心对样本分类 </a:t>
            </a:r>
          </a:p>
        </p:txBody>
      </p:sp>
    </p:spTree>
    <p:extLst>
      <p:ext uri="{BB962C8B-B14F-4D97-AF65-F5344CB8AC3E}">
        <p14:creationId xmlns:p14="http://schemas.microsoft.com/office/powerpoint/2010/main" val="2588878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549275"/>
            <a:ext cx="8388350" cy="3294063"/>
          </a:xfrm>
          <a:prstGeom prst="rect">
            <a:avLst/>
          </a:prstGeom>
          <a:noFill/>
          <a:extLst>
            <a:ext uri="{909E8E84-426E-40DD-AFC4-6F175D3DCCD1}">
              <a14:hiddenFill xmlns:a14="http://schemas.microsoft.com/office/drawing/2010/main">
                <a:solidFill>
                  <a:srgbClr val="FFFFFF"/>
                </a:solidFill>
              </a14:hiddenFill>
            </a:ext>
          </a:extLst>
        </p:spPr>
      </p:pic>
      <p:pic>
        <p:nvPicPr>
          <p:cNvPr id="12596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789363"/>
            <a:ext cx="6840538" cy="306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972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508695"/>
            <a:ext cx="7642225" cy="3208337"/>
          </a:xfrm>
          <a:prstGeom prst="rect">
            <a:avLst/>
          </a:prstGeom>
          <a:noFill/>
          <a:extLst>
            <a:ext uri="{909E8E84-426E-40DD-AFC4-6F175D3DCCD1}">
              <a14:hiddenFill xmlns:a14="http://schemas.microsoft.com/office/drawing/2010/main">
                <a:solidFill>
                  <a:srgbClr val="FFFFFF"/>
                </a:solidFill>
              </a14:hiddenFill>
            </a:ext>
          </a:extLst>
        </p:spPr>
      </p:pic>
      <p:sp>
        <p:nvSpPr>
          <p:cNvPr id="128019" name="Rectangle 19"/>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8018" name="Object 18"/>
          <p:cNvGraphicFramePr>
            <a:graphicFrameLocks noChangeAspect="1"/>
          </p:cNvGraphicFramePr>
          <p:nvPr/>
        </p:nvGraphicFramePr>
        <p:xfrm>
          <a:off x="684213" y="4221163"/>
          <a:ext cx="6553200" cy="1484312"/>
        </p:xfrm>
        <a:graphic>
          <a:graphicData uri="http://schemas.openxmlformats.org/presentationml/2006/ole">
            <mc:AlternateContent xmlns:mc="http://schemas.openxmlformats.org/markup-compatibility/2006">
              <mc:Choice xmlns:v="urn:schemas-microsoft-com:vml" Requires="v">
                <p:oleObj spid="_x0000_s20505" name="Equation" r:id="rId5" imgW="2857500" imgH="647700" progId="Equation.DSMT4">
                  <p:embed/>
                </p:oleObj>
              </mc:Choice>
              <mc:Fallback>
                <p:oleObj name="Equation" r:id="rId5" imgW="2857500" imgH="647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4221163"/>
                        <a:ext cx="6553200" cy="148431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20" name="Rectangle 20"/>
          <p:cNvSpPr>
            <a:spLocks noChangeArrowheads="1"/>
          </p:cNvSpPr>
          <p:nvPr/>
        </p:nvSpPr>
        <p:spPr bwMode="auto">
          <a:xfrm>
            <a:off x="0" y="3752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4273709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323850" y="0"/>
            <a:ext cx="8229600" cy="1371600"/>
          </a:xfrm>
        </p:spPr>
        <p:txBody>
          <a:bodyPr/>
          <a:lstStyle/>
          <a:p>
            <a:r>
              <a:rPr lang="en-US" altLang="zh-CN" sz="3600"/>
              <a:t>3</a:t>
            </a:r>
            <a:r>
              <a:rPr lang="en-US" altLang="en-US" sz="3600"/>
              <a:t> </a:t>
            </a:r>
            <a:r>
              <a:rPr lang="en-US" altLang="en-US" sz="3600" dirty="0" err="1"/>
              <a:t>谱系聚类</a:t>
            </a:r>
            <a:r>
              <a:rPr lang="en-US" altLang="zh-CN" sz="3600" dirty="0"/>
              <a:t>——</a:t>
            </a:r>
            <a:r>
              <a:rPr lang="zh-CN" altLang="en-US" sz="2800" dirty="0">
                <a:solidFill>
                  <a:srgbClr val="002060"/>
                </a:solidFill>
              </a:rPr>
              <a:t>基本思路</a:t>
            </a:r>
          </a:p>
        </p:txBody>
      </p:sp>
      <p:sp>
        <p:nvSpPr>
          <p:cNvPr id="198660" name="Rectangle 4"/>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8661" name="Rectangle 5"/>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8662" name="Rectangle 6"/>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8663" name="Rectangle 7"/>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8664" name="Rectangle 8"/>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8665" name="Rectangle 9"/>
          <p:cNvSpPr>
            <a:spLocks noChangeArrowheads="1"/>
          </p:cNvSpPr>
          <p:nvPr/>
        </p:nvSpPr>
        <p:spPr bwMode="auto">
          <a:xfrm>
            <a:off x="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8668" name="Rectangle 12"/>
          <p:cNvSpPr>
            <a:spLocks noGrp="1" noChangeArrowheads="1"/>
          </p:cNvSpPr>
          <p:nvPr>
            <p:ph type="body" idx="1"/>
          </p:nvPr>
        </p:nvSpPr>
        <p:spPr>
          <a:xfrm>
            <a:off x="395288" y="1484313"/>
            <a:ext cx="8054975" cy="4114800"/>
          </a:xfrm>
          <a:noFill/>
          <a:ln/>
        </p:spPr>
        <p:txBody>
          <a:bodyPr/>
          <a:lstStyle/>
          <a:p>
            <a:r>
              <a:rPr lang="zh-CN" altLang="en-US" b="1" dirty="0"/>
              <a:t>首先每一个样本自成一类，然后按照距离准则逐步合并，类别数由多到少，达到合适的类别数为止。</a:t>
            </a:r>
          </a:p>
          <a:p>
            <a:r>
              <a:rPr lang="zh-CN" altLang="en-US" b="1" dirty="0"/>
              <a:t>不仅是要产生出样本的不同聚类，而且要生成一个完整的样本层次分类谱系</a:t>
            </a:r>
            <a:r>
              <a:rPr lang="zh-CN" altLang="en-US" dirty="0"/>
              <a:t> </a:t>
            </a:r>
            <a:endParaRPr lang="zh-CN" altLang="en-US" b="1" dirty="0"/>
          </a:p>
          <a:p>
            <a:r>
              <a:rPr lang="zh-CN" altLang="en-US" b="1" dirty="0"/>
              <a:t>已知：</a:t>
            </a:r>
            <a:r>
              <a:rPr lang="en-US" altLang="zh-CN" b="1" dirty="0"/>
              <a:t>N</a:t>
            </a:r>
            <a:r>
              <a:rPr lang="zh-CN" altLang="en-US" b="1" dirty="0"/>
              <a:t>个待识模式</a:t>
            </a:r>
            <a:r>
              <a:rPr lang="en-US" altLang="zh-CN" b="1" dirty="0"/>
              <a:t>{x1</a:t>
            </a:r>
            <a:r>
              <a:rPr lang="zh-CN" altLang="en-US" b="1" dirty="0"/>
              <a:t>，</a:t>
            </a:r>
            <a:r>
              <a:rPr lang="en-US" altLang="zh-CN" b="1" dirty="0"/>
              <a:t>x2</a:t>
            </a:r>
            <a:r>
              <a:rPr lang="zh-CN" altLang="en-US" b="1" dirty="0"/>
              <a:t>，</a:t>
            </a:r>
            <a:r>
              <a:rPr lang="en-US" altLang="zh-CN" b="1" dirty="0"/>
              <a:t>…</a:t>
            </a:r>
            <a:r>
              <a:rPr lang="zh-CN" altLang="en-US" b="1" dirty="0"/>
              <a:t>，</a:t>
            </a:r>
            <a:r>
              <a:rPr lang="en-US" altLang="zh-CN" b="1" dirty="0" err="1"/>
              <a:t>xN</a:t>
            </a:r>
            <a:r>
              <a:rPr lang="en-US" altLang="zh-CN" b="1" dirty="0"/>
              <a:t>}</a:t>
            </a:r>
            <a:r>
              <a:rPr lang="zh-CN" altLang="en-US" b="1" dirty="0"/>
              <a:t>，类别数</a:t>
            </a:r>
            <a:r>
              <a:rPr lang="en-US" altLang="zh-CN" b="1" dirty="0"/>
              <a:t>c</a:t>
            </a:r>
            <a:r>
              <a:rPr lang="zh-CN" altLang="el-GR" b="1" dirty="0"/>
              <a:t>。</a:t>
            </a:r>
          </a:p>
          <a:p>
            <a:pPr>
              <a:buFont typeface="Wingdings" pitchFamily="2" charset="2"/>
              <a:buNone/>
            </a:pPr>
            <a:endParaRPr lang="en-US" altLang="zh-CN" b="1" dirty="0"/>
          </a:p>
        </p:txBody>
      </p:sp>
      <p:sp>
        <p:nvSpPr>
          <p:cNvPr id="198669" name="Rectangle 13"/>
          <p:cNvSpPr>
            <a:spLocks noChangeArrowheads="1"/>
          </p:cNvSpPr>
          <p:nvPr/>
        </p:nvSpPr>
        <p:spPr bwMode="auto">
          <a:xfrm>
            <a:off x="539750" y="1052513"/>
            <a:ext cx="80549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5000"/>
              <a:buFont typeface="Wingdings" pitchFamily="2" charset="2"/>
              <a:buNone/>
            </a:pPr>
            <a:endParaRPr lang="zh-CN" altLang="zh-CN" sz="3200" b="1">
              <a:solidFill>
                <a:schemeClr val="bg2"/>
              </a:solidFill>
            </a:endParaRPr>
          </a:p>
        </p:txBody>
      </p:sp>
    </p:spTree>
    <p:extLst>
      <p:ext uri="{BB962C8B-B14F-4D97-AF65-F5344CB8AC3E}">
        <p14:creationId xmlns:p14="http://schemas.microsoft.com/office/powerpoint/2010/main" val="485837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404813"/>
            <a:ext cx="6985000" cy="387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Rectangle 3"/>
          <p:cNvSpPr>
            <a:spLocks noGrp="1" noChangeArrowheads="1"/>
          </p:cNvSpPr>
          <p:nvPr>
            <p:ph type="body" idx="1"/>
          </p:nvPr>
        </p:nvSpPr>
        <p:spPr>
          <a:xfrm>
            <a:off x="539750" y="4076700"/>
            <a:ext cx="8229600" cy="3886200"/>
          </a:xfrm>
        </p:spPr>
        <p:txBody>
          <a:bodyPr/>
          <a:lstStyle/>
          <a:p>
            <a:r>
              <a:rPr lang="zh-CN" altLang="en-US" sz="2800" b="1" dirty="0"/>
              <a:t>第一步 建立</a:t>
            </a:r>
            <a:r>
              <a:rPr lang="en-US" altLang="zh-CN" sz="2800" b="1" dirty="0"/>
              <a:t>N</a:t>
            </a:r>
            <a:r>
              <a:rPr lang="zh-CN" altLang="en-US" sz="2800" b="1" dirty="0"/>
              <a:t>个初始类别，每个样本一个类别，计算距离矩阵</a:t>
            </a:r>
            <a:r>
              <a:rPr lang="en-US" altLang="zh-CN" sz="2800" b="1" dirty="0"/>
              <a:t>D=(</a:t>
            </a:r>
            <a:r>
              <a:rPr lang="en-US" altLang="zh-CN" sz="2800" b="1" dirty="0" err="1"/>
              <a:t>D</a:t>
            </a:r>
            <a:r>
              <a:rPr lang="en-US" altLang="zh-CN" sz="2800" b="1" baseline="-25000" dirty="0" err="1"/>
              <a:t>ij</a:t>
            </a:r>
            <a:r>
              <a:rPr lang="en-US" altLang="zh-CN" sz="2800" b="1" dirty="0"/>
              <a:t>)</a:t>
            </a:r>
            <a:r>
              <a:rPr lang="zh-CN" altLang="en-US" sz="2800" b="1" dirty="0"/>
              <a:t>；</a:t>
            </a:r>
          </a:p>
          <a:p>
            <a:r>
              <a:rPr lang="zh-CN" altLang="en-US" sz="2800" b="1" dirty="0"/>
              <a:t>第二步 寻找</a:t>
            </a:r>
            <a:r>
              <a:rPr lang="en-US" altLang="zh-CN" sz="2800" b="1" dirty="0"/>
              <a:t>D</a:t>
            </a:r>
            <a:r>
              <a:rPr lang="zh-CN" altLang="en-US" sz="2800" b="1" dirty="0"/>
              <a:t>中的最小元素，合并相应的两个类别，建立新的分类，重新计算距离矩阵</a:t>
            </a:r>
            <a:r>
              <a:rPr lang="en-US" altLang="zh-CN" sz="2800" b="1" dirty="0"/>
              <a:t>D</a:t>
            </a:r>
            <a:r>
              <a:rPr lang="zh-CN" altLang="en-US" sz="2800" b="1" dirty="0"/>
              <a:t>；</a:t>
            </a:r>
          </a:p>
          <a:p>
            <a:r>
              <a:rPr lang="zh-CN" altLang="en-US" sz="2800" b="1" dirty="0"/>
              <a:t>重复第二步，直到类别数为</a:t>
            </a:r>
            <a:r>
              <a:rPr lang="en-US" altLang="zh-CN" sz="2800" b="1" dirty="0"/>
              <a:t>c</a:t>
            </a:r>
            <a:r>
              <a:rPr lang="zh-CN" altLang="en-US" sz="2800" b="1" dirty="0"/>
              <a:t>为止。</a:t>
            </a:r>
          </a:p>
        </p:txBody>
      </p:sp>
    </p:spTree>
    <p:extLst>
      <p:ext uri="{BB962C8B-B14F-4D97-AF65-F5344CB8AC3E}">
        <p14:creationId xmlns:p14="http://schemas.microsoft.com/office/powerpoint/2010/main" val="506683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a:latin typeface="微软雅黑" panose="020B0503020204020204" pitchFamily="34" charset="-122"/>
                <a:ea typeface="微软雅黑" panose="020B0503020204020204" pitchFamily="34" charset="-122"/>
              </a:rPr>
              <a:t>类与类之间相似性度量</a:t>
            </a:r>
          </a:p>
        </p:txBody>
      </p:sp>
      <p:sp>
        <p:nvSpPr>
          <p:cNvPr id="14339" name="Rectangle 3"/>
          <p:cNvSpPr>
            <a:spLocks noGrp="1" noChangeArrowheads="1"/>
          </p:cNvSpPr>
          <p:nvPr>
            <p:ph type="body" sz="half" idx="1"/>
          </p:nvPr>
        </p:nvSpPr>
        <p:spPr>
          <a:xfrm>
            <a:off x="457200" y="1981200"/>
            <a:ext cx="2746375" cy="942975"/>
          </a:xfrm>
        </p:spPr>
        <p:txBody>
          <a:bodyPr/>
          <a:lstStyle/>
          <a:p>
            <a:r>
              <a:rPr lang="zh-CN" altLang="en-US">
                <a:latin typeface="微软雅黑" panose="020B0503020204020204" pitchFamily="34" charset="-122"/>
                <a:ea typeface="微软雅黑" panose="020B0503020204020204" pitchFamily="34" charset="-122"/>
              </a:rPr>
              <a:t>最短距离：</a:t>
            </a:r>
          </a:p>
        </p:txBody>
      </p:sp>
      <p:sp>
        <p:nvSpPr>
          <p:cNvPr id="14340" name="Rectangle 4"/>
          <p:cNvSpPr>
            <a:spLocks noChangeArrowheads="1"/>
          </p:cNvSpPr>
          <p:nvPr/>
        </p:nvSpPr>
        <p:spPr bwMode="auto">
          <a:xfrm>
            <a:off x="0"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微软雅黑" panose="020B0503020204020204" pitchFamily="34" charset="-122"/>
              <a:ea typeface="微软雅黑" panose="020B0503020204020204" pitchFamily="34" charset="-122"/>
            </a:endParaRPr>
          </a:p>
        </p:txBody>
      </p:sp>
      <p:graphicFrame>
        <p:nvGraphicFramePr>
          <p:cNvPr id="14341" name="Object 5"/>
          <p:cNvGraphicFramePr>
            <a:graphicFrameLocks noChangeAspect="1"/>
          </p:cNvGraphicFramePr>
          <p:nvPr>
            <p:extLst>
              <p:ext uri="{D42A27DB-BD31-4B8C-83A1-F6EECF244321}">
                <p14:modId xmlns:p14="http://schemas.microsoft.com/office/powerpoint/2010/main" val="3229377637"/>
              </p:ext>
            </p:extLst>
          </p:nvPr>
        </p:nvGraphicFramePr>
        <p:xfrm>
          <a:off x="2700338" y="1989138"/>
          <a:ext cx="3097212" cy="717550"/>
        </p:xfrm>
        <a:graphic>
          <a:graphicData uri="http://schemas.openxmlformats.org/presentationml/2006/ole">
            <mc:AlternateContent xmlns:mc="http://schemas.openxmlformats.org/markup-compatibility/2006">
              <mc:Choice xmlns:v="urn:schemas-microsoft-com:vml" Requires="v">
                <p:oleObj spid="_x0000_s21594" name="Equation" r:id="rId3" imgW="1434960" imgH="330120" progId="Equation.DSMT4">
                  <p:embed/>
                </p:oleObj>
              </mc:Choice>
              <mc:Fallback>
                <p:oleObj name="Equation" r:id="rId3" imgW="1434960" imgH="3301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989138"/>
                        <a:ext cx="3097212"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2" name="Rectangle 6"/>
          <p:cNvSpPr>
            <a:spLocks noChangeArrowheads="1"/>
          </p:cNvSpPr>
          <p:nvPr/>
        </p:nvSpPr>
        <p:spPr bwMode="auto">
          <a:xfrm>
            <a:off x="468313" y="3141663"/>
            <a:ext cx="2597150"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5000"/>
              <a:buFont typeface="Wingdings" pitchFamily="2" charset="2"/>
              <a:buChar char="n"/>
            </a:pPr>
            <a:r>
              <a:rPr lang="zh-CN" altLang="en-US" sz="3200">
                <a:latin typeface="微软雅黑" panose="020B0503020204020204" pitchFamily="34" charset="-122"/>
                <a:ea typeface="微软雅黑" panose="020B0503020204020204" pitchFamily="34" charset="-122"/>
              </a:rPr>
              <a:t>最长距离：</a:t>
            </a:r>
          </a:p>
        </p:txBody>
      </p:sp>
      <p:sp>
        <p:nvSpPr>
          <p:cNvPr id="14343" name="Rectangle 7"/>
          <p:cNvSpPr>
            <a:spLocks noChangeArrowheads="1"/>
          </p:cNvSpPr>
          <p:nvPr/>
        </p:nvSpPr>
        <p:spPr bwMode="auto">
          <a:xfrm>
            <a:off x="0"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微软雅黑" panose="020B0503020204020204" pitchFamily="34" charset="-122"/>
              <a:ea typeface="微软雅黑" panose="020B0503020204020204" pitchFamily="34" charset="-122"/>
            </a:endParaRPr>
          </a:p>
        </p:txBody>
      </p:sp>
      <p:graphicFrame>
        <p:nvGraphicFramePr>
          <p:cNvPr id="14344" name="Object 8"/>
          <p:cNvGraphicFramePr>
            <a:graphicFrameLocks noChangeAspect="1"/>
          </p:cNvGraphicFramePr>
          <p:nvPr>
            <p:extLst>
              <p:ext uri="{D42A27DB-BD31-4B8C-83A1-F6EECF244321}">
                <p14:modId xmlns:p14="http://schemas.microsoft.com/office/powerpoint/2010/main" val="3457443881"/>
              </p:ext>
            </p:extLst>
          </p:nvPr>
        </p:nvGraphicFramePr>
        <p:xfrm>
          <a:off x="2627313" y="3141663"/>
          <a:ext cx="3240087" cy="739775"/>
        </p:xfrm>
        <a:graphic>
          <a:graphicData uri="http://schemas.openxmlformats.org/presentationml/2006/ole">
            <mc:AlternateContent xmlns:mc="http://schemas.openxmlformats.org/markup-compatibility/2006">
              <mc:Choice xmlns:v="urn:schemas-microsoft-com:vml" Requires="v">
                <p:oleObj spid="_x0000_s21595" name="Equation" r:id="rId5" imgW="1460160" imgH="330120" progId="Equation.DSMT4">
                  <p:embed/>
                </p:oleObj>
              </mc:Choice>
              <mc:Fallback>
                <p:oleObj name="Equation" r:id="rId5" imgW="1460160" imgH="3301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3141663"/>
                        <a:ext cx="3240087"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5" name="Rectangle 9"/>
          <p:cNvSpPr>
            <a:spLocks noChangeArrowheads="1"/>
          </p:cNvSpPr>
          <p:nvPr/>
        </p:nvSpPr>
        <p:spPr bwMode="auto">
          <a:xfrm>
            <a:off x="468313" y="4437063"/>
            <a:ext cx="2597150"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5000"/>
              <a:buFont typeface="Wingdings" pitchFamily="2" charset="2"/>
              <a:buChar char="n"/>
            </a:pPr>
            <a:r>
              <a:rPr lang="zh-CN" altLang="en-US" sz="3200">
                <a:latin typeface="微软雅黑" panose="020B0503020204020204" pitchFamily="34" charset="-122"/>
                <a:ea typeface="微软雅黑" panose="020B0503020204020204" pitchFamily="34" charset="-122"/>
              </a:rPr>
              <a:t>平均距离：</a:t>
            </a:r>
          </a:p>
        </p:txBody>
      </p:sp>
      <p:sp>
        <p:nvSpPr>
          <p:cNvPr id="14346" name="Rectangle 10"/>
          <p:cNvSpPr>
            <a:spLocks noChangeArrowheads="1"/>
          </p:cNvSpPr>
          <p:nvPr/>
        </p:nvSpPr>
        <p:spPr bwMode="auto">
          <a:xfrm>
            <a:off x="0" y="29966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14348" name="Text Box 12"/>
          <p:cNvSpPr txBox="1">
            <a:spLocks noChangeArrowheads="1"/>
          </p:cNvSpPr>
          <p:nvPr/>
        </p:nvSpPr>
        <p:spPr bwMode="auto">
          <a:xfrm>
            <a:off x="6156325" y="620713"/>
            <a:ext cx="2771775" cy="15621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latin typeface="微软雅黑" panose="020B0503020204020204" pitchFamily="34" charset="-122"/>
                <a:ea typeface="微软雅黑" panose="020B0503020204020204" pitchFamily="34" charset="-122"/>
              </a:rPr>
              <a:t>为第</a:t>
            </a:r>
            <a:r>
              <a:rPr lang="en-US" altLang="zh-CN" sz="2400" i="1">
                <a:latin typeface="微软雅黑" panose="020B0503020204020204" pitchFamily="34" charset="-122"/>
                <a:ea typeface="微软雅黑" panose="020B0503020204020204" pitchFamily="34" charset="-122"/>
              </a:rPr>
              <a:t>i </a:t>
            </a:r>
            <a:r>
              <a:rPr lang="zh-CN" altLang="en-US" sz="2400">
                <a:latin typeface="微软雅黑" panose="020B0503020204020204" pitchFamily="34" charset="-122"/>
                <a:ea typeface="微软雅黑" panose="020B0503020204020204" pitchFamily="34" charset="-122"/>
              </a:rPr>
              <a:t>类中所有样本与第</a:t>
            </a:r>
            <a:r>
              <a:rPr lang="en-US" altLang="zh-CN" sz="2400" i="1">
                <a:latin typeface="微软雅黑" panose="020B0503020204020204" pitchFamily="34" charset="-122"/>
                <a:ea typeface="微软雅黑" panose="020B0503020204020204" pitchFamily="34" charset="-122"/>
              </a:rPr>
              <a:t>j </a:t>
            </a:r>
            <a:r>
              <a:rPr lang="zh-CN" altLang="en-US" sz="2400">
                <a:latin typeface="微软雅黑" panose="020B0503020204020204" pitchFamily="34" charset="-122"/>
                <a:ea typeface="微软雅黑" panose="020B0503020204020204" pitchFamily="34" charset="-122"/>
              </a:rPr>
              <a:t>类中所有样本之间距离的最小值</a:t>
            </a:r>
          </a:p>
        </p:txBody>
      </p:sp>
      <p:sp>
        <p:nvSpPr>
          <p:cNvPr id="14349" name="Line 13"/>
          <p:cNvSpPr>
            <a:spLocks noChangeShapeType="1"/>
          </p:cNvSpPr>
          <p:nvPr/>
        </p:nvSpPr>
        <p:spPr bwMode="auto">
          <a:xfrm flipV="1">
            <a:off x="5580063" y="1773238"/>
            <a:ext cx="504825" cy="142875"/>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51" name="Text Box 15"/>
          <p:cNvSpPr txBox="1">
            <a:spLocks noChangeArrowheads="1"/>
          </p:cNvSpPr>
          <p:nvPr/>
        </p:nvSpPr>
        <p:spPr bwMode="auto">
          <a:xfrm>
            <a:off x="6156325" y="2565400"/>
            <a:ext cx="2771775" cy="15621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latin typeface="微软雅黑" panose="020B0503020204020204" pitchFamily="34" charset="-122"/>
                <a:ea typeface="微软雅黑" panose="020B0503020204020204" pitchFamily="34" charset="-122"/>
              </a:rPr>
              <a:t>为第</a:t>
            </a:r>
            <a:r>
              <a:rPr lang="en-US" altLang="zh-CN" sz="2400" i="1">
                <a:latin typeface="微软雅黑" panose="020B0503020204020204" pitchFamily="34" charset="-122"/>
                <a:ea typeface="微软雅黑" panose="020B0503020204020204" pitchFamily="34" charset="-122"/>
              </a:rPr>
              <a:t>i </a:t>
            </a:r>
            <a:r>
              <a:rPr lang="zh-CN" altLang="en-US" sz="2400">
                <a:latin typeface="微软雅黑" panose="020B0503020204020204" pitchFamily="34" charset="-122"/>
                <a:ea typeface="微软雅黑" panose="020B0503020204020204" pitchFamily="34" charset="-122"/>
              </a:rPr>
              <a:t>类中所有样本与第</a:t>
            </a:r>
            <a:r>
              <a:rPr lang="en-US" altLang="zh-CN" sz="2400" i="1">
                <a:latin typeface="微软雅黑" panose="020B0503020204020204" pitchFamily="34" charset="-122"/>
                <a:ea typeface="微软雅黑" panose="020B0503020204020204" pitchFamily="34" charset="-122"/>
              </a:rPr>
              <a:t>j </a:t>
            </a:r>
            <a:r>
              <a:rPr lang="zh-CN" altLang="en-US" sz="2400">
                <a:latin typeface="微软雅黑" panose="020B0503020204020204" pitchFamily="34" charset="-122"/>
                <a:ea typeface="微软雅黑" panose="020B0503020204020204" pitchFamily="34" charset="-122"/>
              </a:rPr>
              <a:t>类中所有样本之间距离的最大值</a:t>
            </a:r>
          </a:p>
        </p:txBody>
      </p:sp>
      <p:sp>
        <p:nvSpPr>
          <p:cNvPr id="14352" name="Line 16"/>
          <p:cNvSpPr>
            <a:spLocks noChangeShapeType="1"/>
          </p:cNvSpPr>
          <p:nvPr/>
        </p:nvSpPr>
        <p:spPr bwMode="auto">
          <a:xfrm flipV="1">
            <a:off x="5580063" y="2997200"/>
            <a:ext cx="504825" cy="142875"/>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54" name="Line 18"/>
          <p:cNvSpPr>
            <a:spLocks noChangeShapeType="1"/>
          </p:cNvSpPr>
          <p:nvPr/>
        </p:nvSpPr>
        <p:spPr bwMode="auto">
          <a:xfrm flipV="1">
            <a:off x="2700338" y="3933825"/>
            <a:ext cx="0" cy="25923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55" name="Line 19"/>
          <p:cNvSpPr>
            <a:spLocks noChangeShapeType="1"/>
          </p:cNvSpPr>
          <p:nvPr/>
        </p:nvSpPr>
        <p:spPr bwMode="auto">
          <a:xfrm>
            <a:off x="2195513" y="6092825"/>
            <a:ext cx="40322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56" name="Oval 20"/>
          <p:cNvSpPr>
            <a:spLocks noChangeArrowheads="1"/>
          </p:cNvSpPr>
          <p:nvPr/>
        </p:nvSpPr>
        <p:spPr bwMode="auto">
          <a:xfrm>
            <a:off x="3059113" y="443706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57" name="Oval 21"/>
          <p:cNvSpPr>
            <a:spLocks noChangeArrowheads="1"/>
          </p:cNvSpPr>
          <p:nvPr/>
        </p:nvSpPr>
        <p:spPr bwMode="auto">
          <a:xfrm>
            <a:off x="3492500" y="4508500"/>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58" name="Oval 22"/>
          <p:cNvSpPr>
            <a:spLocks noChangeArrowheads="1"/>
          </p:cNvSpPr>
          <p:nvPr/>
        </p:nvSpPr>
        <p:spPr bwMode="auto">
          <a:xfrm>
            <a:off x="3203575" y="479742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59" name="Oval 23"/>
          <p:cNvSpPr>
            <a:spLocks noChangeArrowheads="1"/>
          </p:cNvSpPr>
          <p:nvPr/>
        </p:nvSpPr>
        <p:spPr bwMode="auto">
          <a:xfrm>
            <a:off x="3635375" y="4868863"/>
            <a:ext cx="73025" cy="71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60" name="Oval 24"/>
          <p:cNvSpPr>
            <a:spLocks noChangeArrowheads="1"/>
          </p:cNvSpPr>
          <p:nvPr/>
        </p:nvSpPr>
        <p:spPr bwMode="auto">
          <a:xfrm>
            <a:off x="4859338" y="5661025"/>
            <a:ext cx="73025" cy="7143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61" name="Oval 25"/>
          <p:cNvSpPr>
            <a:spLocks noChangeArrowheads="1"/>
          </p:cNvSpPr>
          <p:nvPr/>
        </p:nvSpPr>
        <p:spPr bwMode="auto">
          <a:xfrm>
            <a:off x="4356100" y="5516563"/>
            <a:ext cx="73025" cy="7143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62" name="Oval 26"/>
          <p:cNvSpPr>
            <a:spLocks noChangeArrowheads="1"/>
          </p:cNvSpPr>
          <p:nvPr/>
        </p:nvSpPr>
        <p:spPr bwMode="auto">
          <a:xfrm>
            <a:off x="4211638" y="5734050"/>
            <a:ext cx="73025" cy="7143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63" name="Line 27"/>
          <p:cNvSpPr>
            <a:spLocks noChangeShapeType="1"/>
          </p:cNvSpPr>
          <p:nvPr/>
        </p:nvSpPr>
        <p:spPr bwMode="auto">
          <a:xfrm>
            <a:off x="3708400" y="4941888"/>
            <a:ext cx="647700" cy="574675"/>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64" name="Line 28"/>
          <p:cNvSpPr>
            <a:spLocks noChangeShapeType="1"/>
          </p:cNvSpPr>
          <p:nvPr/>
        </p:nvSpPr>
        <p:spPr bwMode="auto">
          <a:xfrm>
            <a:off x="3132138" y="4508500"/>
            <a:ext cx="1727200" cy="1152525"/>
          </a:xfrm>
          <a:prstGeom prst="line">
            <a:avLst/>
          </a:prstGeom>
          <a:noFill/>
          <a:ln w="381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aphicFrame>
        <p:nvGraphicFramePr>
          <p:cNvPr id="14347" name="Object 11"/>
          <p:cNvGraphicFramePr>
            <a:graphicFrameLocks noGrp="1" noChangeAspect="1"/>
          </p:cNvGraphicFramePr>
          <p:nvPr>
            <p:ph sz="half" idx="2"/>
            <p:extLst>
              <p:ext uri="{D42A27DB-BD31-4B8C-83A1-F6EECF244321}">
                <p14:modId xmlns:p14="http://schemas.microsoft.com/office/powerpoint/2010/main" val="96093487"/>
              </p:ext>
            </p:extLst>
          </p:nvPr>
        </p:nvGraphicFramePr>
        <p:xfrm>
          <a:off x="2916238" y="4281488"/>
          <a:ext cx="3887787" cy="1074737"/>
        </p:xfrm>
        <a:graphic>
          <a:graphicData uri="http://schemas.openxmlformats.org/presentationml/2006/ole">
            <mc:AlternateContent xmlns:mc="http://schemas.openxmlformats.org/markup-compatibility/2006">
              <mc:Choice xmlns:v="urn:schemas-microsoft-com:vml" Requires="v">
                <p:oleObj spid="_x0000_s21596" name="Equation" r:id="rId7" imgW="1790640" imgH="495000" progId="Equation.DSMT4">
                  <p:embed/>
                </p:oleObj>
              </mc:Choice>
              <mc:Fallback>
                <p:oleObj name="Equation" r:id="rId7" imgW="1790640" imgH="495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4281488"/>
                        <a:ext cx="3887787"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65" name="Rectangle 29"/>
          <p:cNvSpPr>
            <a:spLocks noChangeArrowheads="1"/>
          </p:cNvSpPr>
          <p:nvPr/>
        </p:nvSpPr>
        <p:spPr bwMode="auto">
          <a:xfrm>
            <a:off x="468313" y="5734050"/>
            <a:ext cx="259715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5000"/>
              <a:buFont typeface="Wingdings" pitchFamily="2" charset="2"/>
              <a:buChar char="n"/>
            </a:pPr>
            <a:r>
              <a:rPr lang="zh-CN" altLang="en-US" sz="3200">
                <a:latin typeface="微软雅黑" panose="020B0503020204020204" pitchFamily="34" charset="-122"/>
                <a:ea typeface="微软雅黑" panose="020B0503020204020204" pitchFamily="34" charset="-122"/>
              </a:rPr>
              <a:t>平均样本：</a:t>
            </a:r>
          </a:p>
        </p:txBody>
      </p:sp>
      <p:sp>
        <p:nvSpPr>
          <p:cNvPr id="14367" name="Rectangle 31"/>
          <p:cNvSpPr>
            <a:spLocks noChangeArrowheads="1"/>
          </p:cNvSpPr>
          <p:nvPr/>
        </p:nvSpPr>
        <p:spPr bwMode="auto">
          <a:xfrm>
            <a:off x="0" y="31205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微软雅黑" panose="020B0503020204020204" pitchFamily="34" charset="-122"/>
              <a:ea typeface="微软雅黑" panose="020B0503020204020204" pitchFamily="34" charset="-122"/>
            </a:endParaRPr>
          </a:p>
        </p:txBody>
      </p:sp>
      <p:graphicFrame>
        <p:nvGraphicFramePr>
          <p:cNvPr id="14366" name="Object 30"/>
          <p:cNvGraphicFramePr>
            <a:graphicFrameLocks noChangeAspect="1"/>
          </p:cNvGraphicFramePr>
          <p:nvPr>
            <p:extLst>
              <p:ext uri="{D42A27DB-BD31-4B8C-83A1-F6EECF244321}">
                <p14:modId xmlns:p14="http://schemas.microsoft.com/office/powerpoint/2010/main" val="533707603"/>
              </p:ext>
            </p:extLst>
          </p:nvPr>
        </p:nvGraphicFramePr>
        <p:xfrm>
          <a:off x="2916238" y="5734050"/>
          <a:ext cx="2663825" cy="728663"/>
        </p:xfrm>
        <a:graphic>
          <a:graphicData uri="http://schemas.openxmlformats.org/presentationml/2006/ole">
            <mc:AlternateContent xmlns:mc="http://schemas.openxmlformats.org/markup-compatibility/2006">
              <mc:Choice xmlns:v="urn:schemas-microsoft-com:vml" Requires="v">
                <p:oleObj spid="_x0000_s21597" name="Equation" r:id="rId9" imgW="901440" imgH="253800" progId="Equation.DSMT4">
                  <p:embed/>
                </p:oleObj>
              </mc:Choice>
              <mc:Fallback>
                <p:oleObj name="Equation" r:id="rId9" imgW="901440" imgH="253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5734050"/>
                        <a:ext cx="2663825"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59920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8"/>
                                        </p:tgtEl>
                                        <p:attrNameLst>
                                          <p:attrName>style.visibility</p:attrName>
                                        </p:attrNameLst>
                                      </p:cBhvr>
                                      <p:to>
                                        <p:strVal val="visible"/>
                                      </p:to>
                                    </p:set>
                                    <p:animEffect transition="in" filter="box(in)">
                                      <p:cBhvr>
                                        <p:cTn id="7" dur="500"/>
                                        <p:tgtEl>
                                          <p:spTgt spid="1434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349"/>
                                        </p:tgtEl>
                                        <p:attrNameLst>
                                          <p:attrName>style.visibility</p:attrName>
                                        </p:attrNameLst>
                                      </p:cBhvr>
                                      <p:to>
                                        <p:strVal val="visible"/>
                                      </p:to>
                                    </p:set>
                                    <p:animEffect transition="in" filter="box(in)">
                                      <p:cBhvr>
                                        <p:cTn id="10" dur="500"/>
                                        <p:tgtEl>
                                          <p:spTgt spid="1434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4363"/>
                                        </p:tgtEl>
                                        <p:attrNameLst>
                                          <p:attrName>style.visibility</p:attrName>
                                        </p:attrNameLst>
                                      </p:cBhvr>
                                      <p:to>
                                        <p:strVal val="visible"/>
                                      </p:to>
                                    </p:set>
                                    <p:animEffect transition="in" filter="box(in)">
                                      <p:cBhvr>
                                        <p:cTn id="13" dur="500"/>
                                        <p:tgtEl>
                                          <p:spTgt spid="1436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4351"/>
                                        </p:tgtEl>
                                        <p:attrNameLst>
                                          <p:attrName>style.visibility</p:attrName>
                                        </p:attrNameLst>
                                      </p:cBhvr>
                                      <p:to>
                                        <p:strVal val="visible"/>
                                      </p:to>
                                    </p:set>
                                    <p:animEffect transition="in" filter="box(in)">
                                      <p:cBhvr>
                                        <p:cTn id="18" dur="500"/>
                                        <p:tgtEl>
                                          <p:spTgt spid="14351"/>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4352"/>
                                        </p:tgtEl>
                                        <p:attrNameLst>
                                          <p:attrName>style.visibility</p:attrName>
                                        </p:attrNameLst>
                                      </p:cBhvr>
                                      <p:to>
                                        <p:strVal val="visible"/>
                                      </p:to>
                                    </p:set>
                                    <p:animEffect transition="in" filter="box(in)">
                                      <p:cBhvr>
                                        <p:cTn id="21" dur="500"/>
                                        <p:tgtEl>
                                          <p:spTgt spid="14352"/>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4364"/>
                                        </p:tgtEl>
                                        <p:attrNameLst>
                                          <p:attrName>style.visibility</p:attrName>
                                        </p:attrNameLst>
                                      </p:cBhvr>
                                      <p:to>
                                        <p:strVal val="visible"/>
                                      </p:to>
                                    </p:set>
                                    <p:animEffect transition="in" filter="box(in)">
                                      <p:cBhvr>
                                        <p:cTn id="24" dur="500"/>
                                        <p:tgtEl>
                                          <p:spTgt spid="1436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xit" presetSubtype="16" fill="hold" grpId="0" nodeType="clickEffect">
                                  <p:stCondLst>
                                    <p:cond delay="0"/>
                                  </p:stCondLst>
                                  <p:childTnLst>
                                    <p:animEffect transition="out" filter="box(in)">
                                      <p:cBhvr>
                                        <p:cTn id="28" dur="500"/>
                                        <p:tgtEl>
                                          <p:spTgt spid="14355"/>
                                        </p:tgtEl>
                                      </p:cBhvr>
                                    </p:animEffect>
                                    <p:set>
                                      <p:cBhvr>
                                        <p:cTn id="29" dur="1" fill="hold">
                                          <p:stCondLst>
                                            <p:cond delay="499"/>
                                          </p:stCondLst>
                                        </p:cTn>
                                        <p:tgtEl>
                                          <p:spTgt spid="14355"/>
                                        </p:tgtEl>
                                        <p:attrNameLst>
                                          <p:attrName>style.visibility</p:attrName>
                                        </p:attrNameLst>
                                      </p:cBhvr>
                                      <p:to>
                                        <p:strVal val="hidden"/>
                                      </p:to>
                                    </p:set>
                                  </p:childTnLst>
                                </p:cTn>
                              </p:par>
                              <p:par>
                                <p:cTn id="30" presetID="4" presetClass="exit" presetSubtype="16" fill="hold" grpId="0" nodeType="withEffect">
                                  <p:stCondLst>
                                    <p:cond delay="0"/>
                                  </p:stCondLst>
                                  <p:childTnLst>
                                    <p:animEffect transition="out" filter="box(in)">
                                      <p:cBhvr>
                                        <p:cTn id="31" dur="500"/>
                                        <p:tgtEl>
                                          <p:spTgt spid="14356"/>
                                        </p:tgtEl>
                                      </p:cBhvr>
                                    </p:animEffect>
                                    <p:set>
                                      <p:cBhvr>
                                        <p:cTn id="32" dur="1" fill="hold">
                                          <p:stCondLst>
                                            <p:cond delay="499"/>
                                          </p:stCondLst>
                                        </p:cTn>
                                        <p:tgtEl>
                                          <p:spTgt spid="14356"/>
                                        </p:tgtEl>
                                        <p:attrNameLst>
                                          <p:attrName>style.visibility</p:attrName>
                                        </p:attrNameLst>
                                      </p:cBhvr>
                                      <p:to>
                                        <p:strVal val="hidden"/>
                                      </p:to>
                                    </p:set>
                                  </p:childTnLst>
                                </p:cTn>
                              </p:par>
                              <p:par>
                                <p:cTn id="33" presetID="4" presetClass="exit" presetSubtype="16" fill="hold" grpId="0" nodeType="withEffect">
                                  <p:stCondLst>
                                    <p:cond delay="0"/>
                                  </p:stCondLst>
                                  <p:childTnLst>
                                    <p:animEffect transition="out" filter="box(in)">
                                      <p:cBhvr>
                                        <p:cTn id="34" dur="500"/>
                                        <p:tgtEl>
                                          <p:spTgt spid="14357"/>
                                        </p:tgtEl>
                                      </p:cBhvr>
                                    </p:animEffect>
                                    <p:set>
                                      <p:cBhvr>
                                        <p:cTn id="35" dur="1" fill="hold">
                                          <p:stCondLst>
                                            <p:cond delay="499"/>
                                          </p:stCondLst>
                                        </p:cTn>
                                        <p:tgtEl>
                                          <p:spTgt spid="14357"/>
                                        </p:tgtEl>
                                        <p:attrNameLst>
                                          <p:attrName>style.visibility</p:attrName>
                                        </p:attrNameLst>
                                      </p:cBhvr>
                                      <p:to>
                                        <p:strVal val="hidden"/>
                                      </p:to>
                                    </p:set>
                                  </p:childTnLst>
                                </p:cTn>
                              </p:par>
                              <p:par>
                                <p:cTn id="36" presetID="4" presetClass="exit" presetSubtype="16" fill="hold" grpId="0" nodeType="withEffect">
                                  <p:stCondLst>
                                    <p:cond delay="0"/>
                                  </p:stCondLst>
                                  <p:childTnLst>
                                    <p:animEffect transition="out" filter="box(in)">
                                      <p:cBhvr>
                                        <p:cTn id="37" dur="500"/>
                                        <p:tgtEl>
                                          <p:spTgt spid="14358"/>
                                        </p:tgtEl>
                                      </p:cBhvr>
                                    </p:animEffect>
                                    <p:set>
                                      <p:cBhvr>
                                        <p:cTn id="38" dur="1" fill="hold">
                                          <p:stCondLst>
                                            <p:cond delay="499"/>
                                          </p:stCondLst>
                                        </p:cTn>
                                        <p:tgtEl>
                                          <p:spTgt spid="14358"/>
                                        </p:tgtEl>
                                        <p:attrNameLst>
                                          <p:attrName>style.visibility</p:attrName>
                                        </p:attrNameLst>
                                      </p:cBhvr>
                                      <p:to>
                                        <p:strVal val="hidden"/>
                                      </p:to>
                                    </p:set>
                                  </p:childTnLst>
                                </p:cTn>
                              </p:par>
                              <p:par>
                                <p:cTn id="39" presetID="4" presetClass="exit" presetSubtype="16" fill="hold" grpId="0" nodeType="withEffect">
                                  <p:stCondLst>
                                    <p:cond delay="0"/>
                                  </p:stCondLst>
                                  <p:childTnLst>
                                    <p:animEffect transition="out" filter="box(in)">
                                      <p:cBhvr>
                                        <p:cTn id="40" dur="500"/>
                                        <p:tgtEl>
                                          <p:spTgt spid="14359"/>
                                        </p:tgtEl>
                                      </p:cBhvr>
                                    </p:animEffect>
                                    <p:set>
                                      <p:cBhvr>
                                        <p:cTn id="41" dur="1" fill="hold">
                                          <p:stCondLst>
                                            <p:cond delay="499"/>
                                          </p:stCondLst>
                                        </p:cTn>
                                        <p:tgtEl>
                                          <p:spTgt spid="14359"/>
                                        </p:tgtEl>
                                        <p:attrNameLst>
                                          <p:attrName>style.visibility</p:attrName>
                                        </p:attrNameLst>
                                      </p:cBhvr>
                                      <p:to>
                                        <p:strVal val="hidden"/>
                                      </p:to>
                                    </p:set>
                                  </p:childTnLst>
                                </p:cTn>
                              </p:par>
                              <p:par>
                                <p:cTn id="42" presetID="4" presetClass="exit" presetSubtype="16" fill="hold" grpId="0" nodeType="withEffect">
                                  <p:stCondLst>
                                    <p:cond delay="0"/>
                                  </p:stCondLst>
                                  <p:childTnLst>
                                    <p:animEffect transition="out" filter="box(in)">
                                      <p:cBhvr>
                                        <p:cTn id="43" dur="500"/>
                                        <p:tgtEl>
                                          <p:spTgt spid="14360"/>
                                        </p:tgtEl>
                                      </p:cBhvr>
                                    </p:animEffect>
                                    <p:set>
                                      <p:cBhvr>
                                        <p:cTn id="44" dur="1" fill="hold">
                                          <p:stCondLst>
                                            <p:cond delay="499"/>
                                          </p:stCondLst>
                                        </p:cTn>
                                        <p:tgtEl>
                                          <p:spTgt spid="14360"/>
                                        </p:tgtEl>
                                        <p:attrNameLst>
                                          <p:attrName>style.visibility</p:attrName>
                                        </p:attrNameLst>
                                      </p:cBhvr>
                                      <p:to>
                                        <p:strVal val="hidden"/>
                                      </p:to>
                                    </p:set>
                                  </p:childTnLst>
                                </p:cTn>
                              </p:par>
                              <p:par>
                                <p:cTn id="45" presetID="4" presetClass="exit" presetSubtype="16" fill="hold" grpId="0" nodeType="withEffect">
                                  <p:stCondLst>
                                    <p:cond delay="0"/>
                                  </p:stCondLst>
                                  <p:childTnLst>
                                    <p:animEffect transition="out" filter="box(in)">
                                      <p:cBhvr>
                                        <p:cTn id="46" dur="500"/>
                                        <p:tgtEl>
                                          <p:spTgt spid="14361"/>
                                        </p:tgtEl>
                                      </p:cBhvr>
                                    </p:animEffect>
                                    <p:set>
                                      <p:cBhvr>
                                        <p:cTn id="47" dur="1" fill="hold">
                                          <p:stCondLst>
                                            <p:cond delay="499"/>
                                          </p:stCondLst>
                                        </p:cTn>
                                        <p:tgtEl>
                                          <p:spTgt spid="14361"/>
                                        </p:tgtEl>
                                        <p:attrNameLst>
                                          <p:attrName>style.visibility</p:attrName>
                                        </p:attrNameLst>
                                      </p:cBhvr>
                                      <p:to>
                                        <p:strVal val="hidden"/>
                                      </p:to>
                                    </p:set>
                                  </p:childTnLst>
                                </p:cTn>
                              </p:par>
                              <p:par>
                                <p:cTn id="48" presetID="4" presetClass="exit" presetSubtype="16" fill="hold" grpId="0" nodeType="withEffect">
                                  <p:stCondLst>
                                    <p:cond delay="0"/>
                                  </p:stCondLst>
                                  <p:childTnLst>
                                    <p:animEffect transition="out" filter="box(in)">
                                      <p:cBhvr>
                                        <p:cTn id="49" dur="500"/>
                                        <p:tgtEl>
                                          <p:spTgt spid="14362"/>
                                        </p:tgtEl>
                                      </p:cBhvr>
                                    </p:animEffect>
                                    <p:set>
                                      <p:cBhvr>
                                        <p:cTn id="50" dur="1" fill="hold">
                                          <p:stCondLst>
                                            <p:cond delay="499"/>
                                          </p:stCondLst>
                                        </p:cTn>
                                        <p:tgtEl>
                                          <p:spTgt spid="14362"/>
                                        </p:tgtEl>
                                        <p:attrNameLst>
                                          <p:attrName>style.visibility</p:attrName>
                                        </p:attrNameLst>
                                      </p:cBhvr>
                                      <p:to>
                                        <p:strVal val="hidden"/>
                                      </p:to>
                                    </p:set>
                                  </p:childTnLst>
                                </p:cTn>
                              </p:par>
                              <p:par>
                                <p:cTn id="51" presetID="4" presetClass="exit" presetSubtype="16" fill="hold" grpId="1" nodeType="withEffect">
                                  <p:stCondLst>
                                    <p:cond delay="0"/>
                                  </p:stCondLst>
                                  <p:childTnLst>
                                    <p:animEffect transition="out" filter="box(in)">
                                      <p:cBhvr>
                                        <p:cTn id="52" dur="500"/>
                                        <p:tgtEl>
                                          <p:spTgt spid="14363"/>
                                        </p:tgtEl>
                                      </p:cBhvr>
                                    </p:animEffect>
                                    <p:set>
                                      <p:cBhvr>
                                        <p:cTn id="53" dur="1" fill="hold">
                                          <p:stCondLst>
                                            <p:cond delay="499"/>
                                          </p:stCondLst>
                                        </p:cTn>
                                        <p:tgtEl>
                                          <p:spTgt spid="14363"/>
                                        </p:tgtEl>
                                        <p:attrNameLst>
                                          <p:attrName>style.visibility</p:attrName>
                                        </p:attrNameLst>
                                      </p:cBhvr>
                                      <p:to>
                                        <p:strVal val="hidden"/>
                                      </p:to>
                                    </p:set>
                                  </p:childTnLst>
                                </p:cTn>
                              </p:par>
                              <p:par>
                                <p:cTn id="54" presetID="4" presetClass="exit" presetSubtype="16" fill="hold" grpId="1" nodeType="withEffect">
                                  <p:stCondLst>
                                    <p:cond delay="0"/>
                                  </p:stCondLst>
                                  <p:childTnLst>
                                    <p:animEffect transition="out" filter="box(in)">
                                      <p:cBhvr>
                                        <p:cTn id="55" dur="500"/>
                                        <p:tgtEl>
                                          <p:spTgt spid="14364"/>
                                        </p:tgtEl>
                                      </p:cBhvr>
                                    </p:animEffect>
                                    <p:set>
                                      <p:cBhvr>
                                        <p:cTn id="56" dur="1" fill="hold">
                                          <p:stCondLst>
                                            <p:cond delay="499"/>
                                          </p:stCondLst>
                                        </p:cTn>
                                        <p:tgtEl>
                                          <p:spTgt spid="14364"/>
                                        </p:tgtEl>
                                        <p:attrNameLst>
                                          <p:attrName>style.visibility</p:attrName>
                                        </p:attrNameLst>
                                      </p:cBhvr>
                                      <p:to>
                                        <p:strVal val="hidden"/>
                                      </p:to>
                                    </p:set>
                                  </p:childTnLst>
                                </p:cTn>
                              </p:par>
                              <p:par>
                                <p:cTn id="57" presetID="4" presetClass="exit" presetSubtype="16" fill="hold" grpId="0" nodeType="withEffect">
                                  <p:stCondLst>
                                    <p:cond delay="0"/>
                                  </p:stCondLst>
                                  <p:childTnLst>
                                    <p:animEffect transition="out" filter="box(in)">
                                      <p:cBhvr>
                                        <p:cTn id="58" dur="500"/>
                                        <p:tgtEl>
                                          <p:spTgt spid="14354"/>
                                        </p:tgtEl>
                                      </p:cBhvr>
                                    </p:animEffect>
                                    <p:set>
                                      <p:cBhvr>
                                        <p:cTn id="59" dur="1" fill="hold">
                                          <p:stCondLst>
                                            <p:cond delay="499"/>
                                          </p:stCondLst>
                                        </p:cTn>
                                        <p:tgtEl>
                                          <p:spTgt spid="14354"/>
                                        </p:tgtEl>
                                        <p:attrNameLst>
                                          <p:attrName>style.visibility</p:attrName>
                                        </p:attrNameLst>
                                      </p:cBhvr>
                                      <p:to>
                                        <p:strVal val="hidden"/>
                                      </p:to>
                                    </p:set>
                                  </p:childTnLst>
                                </p:cTn>
                              </p:par>
                              <p:par>
                                <p:cTn id="60" presetID="4" presetClass="entr" presetSubtype="16" fill="hold" nodeType="withEffect">
                                  <p:stCondLst>
                                    <p:cond delay="0"/>
                                  </p:stCondLst>
                                  <p:childTnLst>
                                    <p:set>
                                      <p:cBhvr>
                                        <p:cTn id="61" dur="1" fill="hold">
                                          <p:stCondLst>
                                            <p:cond delay="0"/>
                                          </p:stCondLst>
                                        </p:cTn>
                                        <p:tgtEl>
                                          <p:spTgt spid="14347"/>
                                        </p:tgtEl>
                                        <p:attrNameLst>
                                          <p:attrName>style.visibility</p:attrName>
                                        </p:attrNameLst>
                                      </p:cBhvr>
                                      <p:to>
                                        <p:strVal val="visible"/>
                                      </p:to>
                                    </p:set>
                                    <p:animEffect transition="in" filter="box(in)">
                                      <p:cBhvr>
                                        <p:cTn id="62" dur="500"/>
                                        <p:tgtEl>
                                          <p:spTgt spid="14347"/>
                                        </p:tgtEl>
                                      </p:cBhvr>
                                    </p:animEffect>
                                  </p:childTnLst>
                                </p:cTn>
                              </p:par>
                              <p:par>
                                <p:cTn id="63" presetID="4" presetClass="entr" presetSubtype="16" fill="hold" grpId="0" nodeType="withEffect">
                                  <p:stCondLst>
                                    <p:cond delay="0"/>
                                  </p:stCondLst>
                                  <p:childTnLst>
                                    <p:set>
                                      <p:cBhvr>
                                        <p:cTn id="64" dur="1" fill="hold">
                                          <p:stCondLst>
                                            <p:cond delay="0"/>
                                          </p:stCondLst>
                                        </p:cTn>
                                        <p:tgtEl>
                                          <p:spTgt spid="14345"/>
                                        </p:tgtEl>
                                        <p:attrNameLst>
                                          <p:attrName>style.visibility</p:attrName>
                                        </p:attrNameLst>
                                      </p:cBhvr>
                                      <p:to>
                                        <p:strVal val="visible"/>
                                      </p:to>
                                    </p:set>
                                    <p:animEffect transition="in" filter="box(in)">
                                      <p:cBhvr>
                                        <p:cTn id="65" dur="500"/>
                                        <p:tgtEl>
                                          <p:spTgt spid="1434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14366"/>
                                        </p:tgtEl>
                                        <p:attrNameLst>
                                          <p:attrName>style.visibility</p:attrName>
                                        </p:attrNameLst>
                                      </p:cBhvr>
                                      <p:to>
                                        <p:strVal val="visible"/>
                                      </p:to>
                                    </p:set>
                                    <p:animEffect transition="in" filter="blinds(horizontal)">
                                      <p:cBhvr>
                                        <p:cTn id="70" dur="500"/>
                                        <p:tgtEl>
                                          <p:spTgt spid="14366"/>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4365"/>
                                        </p:tgtEl>
                                        <p:attrNameLst>
                                          <p:attrName>style.visibility</p:attrName>
                                        </p:attrNameLst>
                                      </p:cBhvr>
                                      <p:to>
                                        <p:strVal val="visible"/>
                                      </p:to>
                                    </p:set>
                                    <p:animEffect transition="in" filter="blinds(horizontal)">
                                      <p:cBhvr>
                                        <p:cTn id="73" dur="500"/>
                                        <p:tgtEl>
                                          <p:spTgt spid="14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5" grpId="0"/>
      <p:bldP spid="14348" grpId="0" animBg="1"/>
      <p:bldP spid="14349" grpId="0" animBg="1"/>
      <p:bldP spid="14351" grpId="0" animBg="1"/>
      <p:bldP spid="14352" grpId="0" animBg="1"/>
      <p:bldP spid="14354" grpId="0" animBg="1"/>
      <p:bldP spid="14355" grpId="0" animBg="1"/>
      <p:bldP spid="14356" grpId="0" animBg="1"/>
      <p:bldP spid="14357" grpId="0" animBg="1"/>
      <p:bldP spid="14358" grpId="0" animBg="1"/>
      <p:bldP spid="14359" grpId="0" animBg="1"/>
      <p:bldP spid="14360" grpId="0" animBg="1"/>
      <p:bldP spid="14361" grpId="0" animBg="1"/>
      <p:bldP spid="14362" grpId="0" animBg="1"/>
      <p:bldP spid="14363" grpId="0" animBg="1"/>
      <p:bldP spid="14363" grpId="1" animBg="1"/>
      <p:bldP spid="14364" grpId="0" animBg="1"/>
      <p:bldP spid="14364" grpId="1" animBg="1"/>
      <p:bldP spid="1436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zh-CN" altLang="en-US" dirty="0"/>
              <a:t>本章主要内容：</a:t>
            </a:r>
          </a:p>
        </p:txBody>
      </p:sp>
      <p:sp>
        <p:nvSpPr>
          <p:cNvPr id="146435" name="Rectangle 3"/>
          <p:cNvSpPr>
            <a:spLocks noGrp="1" noChangeArrowheads="1"/>
          </p:cNvSpPr>
          <p:nvPr>
            <p:ph type="body" idx="1"/>
          </p:nvPr>
        </p:nvSpPr>
        <p:spPr>
          <a:xfrm>
            <a:off x="827584" y="1772816"/>
            <a:ext cx="8229600" cy="3724275"/>
          </a:xfrm>
        </p:spPr>
        <p:txBody>
          <a:bodyPr/>
          <a:lstStyle/>
          <a:p>
            <a:pPr>
              <a:lnSpc>
                <a:spcPct val="150000"/>
              </a:lnSpc>
            </a:pPr>
            <a:r>
              <a:rPr lang="zh-CN" altLang="en-US" dirty="0"/>
              <a:t>什么是聚类？</a:t>
            </a:r>
            <a:endParaRPr lang="zh-CN" altLang="en-US" sz="2000" dirty="0"/>
          </a:p>
          <a:p>
            <a:pPr>
              <a:lnSpc>
                <a:spcPct val="150000"/>
              </a:lnSpc>
            </a:pPr>
            <a:r>
              <a:rPr lang="zh-CN" altLang="en-US" dirty="0"/>
              <a:t>如何度量样本间的“相似性”。</a:t>
            </a:r>
          </a:p>
          <a:p>
            <a:pPr>
              <a:lnSpc>
                <a:spcPct val="150000"/>
              </a:lnSpc>
            </a:pPr>
            <a:r>
              <a:rPr lang="zh-CN" altLang="en-US" dirty="0"/>
              <a:t>如何构建聚类准则函数。</a:t>
            </a:r>
          </a:p>
          <a:p>
            <a:pPr>
              <a:lnSpc>
                <a:spcPct val="150000"/>
              </a:lnSpc>
            </a:pPr>
            <a:r>
              <a:rPr lang="zh-CN" altLang="en-US" dirty="0"/>
              <a:t>基本的聚类方法。</a:t>
            </a:r>
          </a:p>
        </p:txBody>
      </p:sp>
    </p:spTree>
    <p:extLst>
      <p:ext uri="{BB962C8B-B14F-4D97-AF65-F5344CB8AC3E}">
        <p14:creationId xmlns:p14="http://schemas.microsoft.com/office/powerpoint/2010/main" val="2105542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zh-CN" altLang="en-US"/>
              <a:t>谱系聚类的特点</a:t>
            </a:r>
          </a:p>
        </p:txBody>
      </p:sp>
      <p:sp>
        <p:nvSpPr>
          <p:cNvPr id="131075" name="Rectangle 3"/>
          <p:cNvSpPr>
            <a:spLocks noGrp="1" noChangeArrowheads="1"/>
          </p:cNvSpPr>
          <p:nvPr>
            <p:ph type="body" idx="1"/>
          </p:nvPr>
        </p:nvSpPr>
        <p:spPr/>
        <p:txBody>
          <a:bodyPr/>
          <a:lstStyle/>
          <a:p>
            <a:r>
              <a:rPr lang="zh-CN" altLang="en-US" dirty="0"/>
              <a:t>层次聚类不用初始化聚类中心，因此聚类结果不受初始聚类中心的影响；</a:t>
            </a:r>
          </a:p>
          <a:p>
            <a:r>
              <a:rPr lang="zh-CN" altLang="en-US" dirty="0"/>
              <a:t>需要定义类别之间的相似性度量；</a:t>
            </a:r>
          </a:p>
          <a:p>
            <a:r>
              <a:rPr lang="zh-CN" altLang="en-US" dirty="0"/>
              <a:t>当样本数较多时，算法的计算量大。</a:t>
            </a:r>
          </a:p>
          <a:p>
            <a:r>
              <a:rPr lang="zh-CN" altLang="en-US" dirty="0"/>
              <a:t>聚类结果是对平方误差准则函数的贪心优化结果。</a:t>
            </a:r>
          </a:p>
        </p:txBody>
      </p:sp>
    </p:spTree>
    <p:extLst>
      <p:ext uri="{BB962C8B-B14F-4D97-AF65-F5344CB8AC3E}">
        <p14:creationId xmlns:p14="http://schemas.microsoft.com/office/powerpoint/2010/main" val="1561528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323850" y="0"/>
            <a:ext cx="8229600" cy="1371600"/>
          </a:xfrm>
        </p:spPr>
        <p:txBody>
          <a:bodyPr/>
          <a:lstStyle/>
          <a:p>
            <a:r>
              <a:rPr lang="en-US" altLang="en-US" sz="3600"/>
              <a:t>3</a:t>
            </a:r>
            <a:r>
              <a:rPr lang="en-US" altLang="en-US" sz="3600" dirty="0"/>
              <a:t>谱系聚类</a:t>
            </a:r>
            <a:r>
              <a:rPr lang="en-US" altLang="zh-CN" sz="3600" dirty="0"/>
              <a:t>——</a:t>
            </a:r>
            <a:r>
              <a:rPr lang="zh-CN" altLang="en-US" sz="3200" dirty="0">
                <a:solidFill>
                  <a:srgbClr val="002060"/>
                </a:solidFill>
              </a:rPr>
              <a:t>实现</a:t>
            </a:r>
            <a:endParaRPr lang="zh-CN" altLang="en-US" sz="2800" dirty="0">
              <a:solidFill>
                <a:srgbClr val="002060"/>
              </a:solidFill>
            </a:endParaRPr>
          </a:p>
        </p:txBody>
      </p:sp>
      <p:sp>
        <p:nvSpPr>
          <p:cNvPr id="199683" name="Rectangle 3"/>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9684" name="Rectangle 4"/>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9685" name="Rectangle 5"/>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9686" name="Rectangle 6"/>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9687" name="Rectangle 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9688" name="Rectangle 8"/>
          <p:cNvSpPr>
            <a:spLocks noChangeArrowheads="1"/>
          </p:cNvSpPr>
          <p:nvPr/>
        </p:nvSpPr>
        <p:spPr bwMode="auto">
          <a:xfrm>
            <a:off x="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9689" name="Rectangle 9"/>
          <p:cNvSpPr>
            <a:spLocks noGrp="1" noChangeArrowheads="1"/>
          </p:cNvSpPr>
          <p:nvPr>
            <p:ph type="body" idx="1"/>
          </p:nvPr>
        </p:nvSpPr>
        <p:spPr>
          <a:xfrm>
            <a:off x="395288" y="1125538"/>
            <a:ext cx="8054975" cy="5399806"/>
          </a:xfrm>
          <a:noFill/>
          <a:ln/>
        </p:spPr>
        <p:txBody>
          <a:bodyPr>
            <a:normAutofit fontScale="92500" lnSpcReduction="10000"/>
          </a:bodyPr>
          <a:lstStyle/>
          <a:p>
            <a:pPr algn="just"/>
            <a:r>
              <a:rPr lang="zh-CN" altLang="en-US" sz="2800" b="1" dirty="0"/>
              <a:t>距离计算总次数</a:t>
            </a:r>
            <a:r>
              <a:rPr lang="zh-CN" altLang="en-US" sz="2800" dirty="0"/>
              <a:t> </a:t>
            </a:r>
          </a:p>
          <a:p>
            <a:pPr algn="just"/>
            <a:endParaRPr lang="zh-CN" altLang="en-US" sz="2800" dirty="0"/>
          </a:p>
          <a:p>
            <a:pPr algn="just"/>
            <a:endParaRPr lang="zh-CN" altLang="en-US" sz="2800" b="1" dirty="0"/>
          </a:p>
          <a:p>
            <a:pPr algn="just"/>
            <a:endParaRPr lang="zh-CN" altLang="en-US" sz="2800" b="1" dirty="0"/>
          </a:p>
          <a:p>
            <a:pPr algn="just"/>
            <a:endParaRPr lang="en-US" altLang="zh-CN" sz="2800" b="1" dirty="0"/>
          </a:p>
          <a:p>
            <a:pPr algn="just"/>
            <a:endParaRPr lang="zh-CN" altLang="en-US" sz="2800" b="1" dirty="0"/>
          </a:p>
          <a:p>
            <a:pPr algn="just"/>
            <a:r>
              <a:rPr lang="zh-CN" altLang="en-US" sz="2800" b="1" dirty="0"/>
              <a:t>计算量缩减：</a:t>
            </a:r>
          </a:p>
          <a:p>
            <a:pPr lvl="1" algn="just">
              <a:lnSpc>
                <a:spcPct val="160000"/>
              </a:lnSpc>
            </a:pPr>
            <a:r>
              <a:rPr lang="zh-CN" altLang="en-US" sz="2400" b="1" dirty="0"/>
              <a:t>每一轮只是将两个聚类的样本合并，生成一个新的聚类，只需要重新计算与新生成聚类有关的距离；</a:t>
            </a:r>
          </a:p>
          <a:p>
            <a:pPr lvl="1" algn="just">
              <a:lnSpc>
                <a:spcPct val="160000"/>
              </a:lnSpc>
            </a:pPr>
            <a:r>
              <a:rPr lang="zh-CN" altLang="en-US" sz="2400" b="1" dirty="0"/>
              <a:t>新生成聚类与原有聚类之间的距离可以由被合并的两个聚类与其它聚类之间的距离进行推算。</a:t>
            </a:r>
            <a:endParaRPr lang="zh-CN" altLang="el-GR" sz="2400" b="1" dirty="0"/>
          </a:p>
          <a:p>
            <a:pPr>
              <a:buFont typeface="Wingdings" pitchFamily="2" charset="2"/>
              <a:buNone/>
            </a:pPr>
            <a:endParaRPr lang="en-US" altLang="zh-CN" sz="2800" b="1" dirty="0"/>
          </a:p>
        </p:txBody>
      </p:sp>
      <p:sp>
        <p:nvSpPr>
          <p:cNvPr id="199692" name="Rectangle 12"/>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99691" name="Object 11"/>
          <p:cNvGraphicFramePr>
            <a:graphicFrameLocks noChangeAspect="1"/>
          </p:cNvGraphicFramePr>
          <p:nvPr/>
        </p:nvGraphicFramePr>
        <p:xfrm>
          <a:off x="1619250" y="1700213"/>
          <a:ext cx="5759450" cy="979487"/>
        </p:xfrm>
        <a:graphic>
          <a:graphicData uri="http://schemas.openxmlformats.org/presentationml/2006/ole">
            <mc:AlternateContent xmlns:mc="http://schemas.openxmlformats.org/markup-compatibility/2006">
              <mc:Choice xmlns:v="urn:schemas-microsoft-com:vml" Requires="v">
                <p:oleObj spid="_x0000_s22576" name="Equation" r:id="rId3" imgW="2463800" imgH="419100" progId="Equation.DSMT4">
                  <p:embed/>
                </p:oleObj>
              </mc:Choice>
              <mc:Fallback>
                <p:oleObj name="Equation" r:id="rId3" imgW="24638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700213"/>
                        <a:ext cx="5759450" cy="979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9694" name="Rectangle 14"/>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99693" name="Object 13"/>
          <p:cNvGraphicFramePr>
            <a:graphicFrameLocks noChangeAspect="1"/>
          </p:cNvGraphicFramePr>
          <p:nvPr>
            <p:extLst>
              <p:ext uri="{D42A27DB-BD31-4B8C-83A1-F6EECF244321}">
                <p14:modId xmlns:p14="http://schemas.microsoft.com/office/powerpoint/2010/main" val="3699158335"/>
              </p:ext>
            </p:extLst>
          </p:nvPr>
        </p:nvGraphicFramePr>
        <p:xfrm>
          <a:off x="1547664" y="3045619"/>
          <a:ext cx="5832475" cy="395288"/>
        </p:xfrm>
        <a:graphic>
          <a:graphicData uri="http://schemas.openxmlformats.org/presentationml/2006/ole">
            <mc:AlternateContent xmlns:mc="http://schemas.openxmlformats.org/markup-compatibility/2006">
              <mc:Choice xmlns:v="urn:schemas-microsoft-com:vml" Requires="v">
                <p:oleObj spid="_x0000_s22577" name="Equation" r:id="rId5" imgW="2806700" imgH="190500" progId="Equation.DSMT4">
                  <p:embed/>
                </p:oleObj>
              </mc:Choice>
              <mc:Fallback>
                <p:oleObj name="Equation" r:id="rId5" imgW="2806700" imgH="1905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3045619"/>
                        <a:ext cx="5832475"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1328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457200" y="332657"/>
            <a:ext cx="8229600" cy="720080"/>
          </a:xfrm>
        </p:spPr>
        <p:txBody>
          <a:bodyPr/>
          <a:lstStyle/>
          <a:p>
            <a:r>
              <a:rPr lang="en-US" altLang="zh-CN" sz="3600"/>
              <a:t>4 </a:t>
            </a:r>
            <a:r>
              <a:rPr lang="en-US" altLang="zh-CN" sz="3600" dirty="0"/>
              <a:t>K-</a:t>
            </a:r>
            <a:r>
              <a:rPr lang="zh-CN" altLang="en-US" sz="3600" dirty="0"/>
              <a:t>均值聚类</a:t>
            </a:r>
          </a:p>
        </p:txBody>
      </p:sp>
      <p:sp>
        <p:nvSpPr>
          <p:cNvPr id="206851" name="Rectangle 3"/>
          <p:cNvSpPr>
            <a:spLocks noChangeArrowheads="1"/>
          </p:cNvSpPr>
          <p:nvPr/>
        </p:nvSpPr>
        <p:spPr bwMode="auto">
          <a:xfrm>
            <a:off x="611560" y="1124744"/>
            <a:ext cx="8713787" cy="49275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ormAutofit fontScale="85000" lnSpcReduction="20000"/>
          </a:bodyPr>
          <a:lstStyle/>
          <a:p>
            <a:pPr marL="182880" indent="-182880">
              <a:lnSpc>
                <a:spcPct val="170000"/>
              </a:lnSpc>
              <a:spcBef>
                <a:spcPct val="20000"/>
              </a:spcBef>
              <a:buClr>
                <a:srgbClr val="002060"/>
              </a:buClr>
              <a:buSzPct val="80000"/>
              <a:buFont typeface="Wingdings" pitchFamily="2" charset="2"/>
              <a:buChar char="p"/>
            </a:pPr>
            <a:r>
              <a:rPr lang="zh-CN" altLang="en-US" sz="2800" b="1" dirty="0">
                <a:latin typeface="+mj-lt"/>
                <a:ea typeface="宋体" pitchFamily="2" charset="-122"/>
              </a:rPr>
              <a:t>历史</a:t>
            </a:r>
          </a:p>
          <a:p>
            <a:pPr lvl="1" indent="-182880">
              <a:lnSpc>
                <a:spcPct val="170000"/>
              </a:lnSpc>
              <a:spcBef>
                <a:spcPct val="20000"/>
              </a:spcBef>
              <a:buClr>
                <a:srgbClr val="002060"/>
              </a:buClr>
              <a:buSzPct val="80000"/>
              <a:buFont typeface="Wingdings" pitchFamily="2" charset="2"/>
              <a:buChar char="Ø"/>
            </a:pPr>
            <a:r>
              <a:rPr lang="zh-CN" altLang="en-US" sz="2400" b="1" dirty="0">
                <a:latin typeface="+mj-lt"/>
                <a:ea typeface="宋体" pitchFamily="2" charset="-122"/>
              </a:rPr>
              <a:t>最早想法由</a:t>
            </a:r>
            <a:r>
              <a:rPr lang="en-US" altLang="zh-CN" sz="2400" b="1" dirty="0">
                <a:latin typeface="+mj-lt"/>
                <a:ea typeface="宋体" pitchFamily="2" charset="-122"/>
              </a:rPr>
              <a:t>Hugo </a:t>
            </a:r>
            <a:r>
              <a:rPr lang="en-US" altLang="zh-CN" sz="2400" b="1" dirty="0" err="1">
                <a:latin typeface="+mj-lt"/>
                <a:ea typeface="宋体" pitchFamily="2" charset="-122"/>
              </a:rPr>
              <a:t>Steinhaus</a:t>
            </a:r>
            <a:r>
              <a:rPr lang="zh-CN" altLang="en-US" sz="2400" b="1" dirty="0">
                <a:latin typeface="+mj-lt"/>
                <a:ea typeface="宋体" pitchFamily="2" charset="-122"/>
              </a:rPr>
              <a:t>于</a:t>
            </a:r>
            <a:r>
              <a:rPr lang="en-US" altLang="zh-CN" sz="2400" b="1" dirty="0">
                <a:latin typeface="+mj-lt"/>
                <a:ea typeface="宋体" pitchFamily="2" charset="-122"/>
              </a:rPr>
              <a:t>1957</a:t>
            </a:r>
            <a:r>
              <a:rPr lang="zh-CN" altLang="en-US" sz="2400" b="1" dirty="0">
                <a:latin typeface="+mj-lt"/>
                <a:ea typeface="宋体" pitchFamily="2" charset="-122"/>
              </a:rPr>
              <a:t>年提出</a:t>
            </a:r>
          </a:p>
          <a:p>
            <a:pPr lvl="1" indent="-182880">
              <a:lnSpc>
                <a:spcPct val="170000"/>
              </a:lnSpc>
              <a:spcBef>
                <a:spcPct val="20000"/>
              </a:spcBef>
              <a:buClr>
                <a:srgbClr val="002060"/>
              </a:buClr>
              <a:buSzPct val="80000"/>
              <a:buFont typeface="Wingdings" pitchFamily="2" charset="2"/>
              <a:buChar char="Ø"/>
            </a:pPr>
            <a:r>
              <a:rPr lang="en-US" altLang="zh-CN" sz="2400" b="1" dirty="0">
                <a:latin typeface="+mj-lt"/>
                <a:ea typeface="宋体" pitchFamily="2" charset="-122"/>
              </a:rPr>
              <a:t>Stuart Lloyd</a:t>
            </a:r>
          </a:p>
          <a:p>
            <a:pPr marL="731520" lvl="2" indent="-182880">
              <a:lnSpc>
                <a:spcPct val="170000"/>
              </a:lnSpc>
              <a:spcBef>
                <a:spcPct val="20000"/>
              </a:spcBef>
              <a:buClr>
                <a:srgbClr val="002060"/>
              </a:buClr>
              <a:buSzPct val="90000"/>
              <a:buFont typeface="Arial" pitchFamily="34" charset="0"/>
              <a:buChar char="•"/>
            </a:pPr>
            <a:r>
              <a:rPr lang="en-US" altLang="zh-CN" sz="2000" b="1" dirty="0">
                <a:latin typeface="+mj-lt"/>
                <a:ea typeface="宋体" pitchFamily="2" charset="-122"/>
              </a:rPr>
              <a:t>1957</a:t>
            </a:r>
            <a:r>
              <a:rPr lang="zh-CN" altLang="en-US" sz="2000" b="1" dirty="0">
                <a:latin typeface="+mj-lt"/>
                <a:ea typeface="宋体" pitchFamily="2" charset="-122"/>
              </a:rPr>
              <a:t>年在</a:t>
            </a:r>
            <a:r>
              <a:rPr lang="en-US" altLang="zh-CN" sz="2000" b="1" dirty="0">
                <a:latin typeface="+mj-lt"/>
                <a:ea typeface="宋体" pitchFamily="2" charset="-122"/>
              </a:rPr>
              <a:t>Bell</a:t>
            </a:r>
            <a:r>
              <a:rPr lang="zh-CN" altLang="en-US" sz="2000" b="1" dirty="0">
                <a:latin typeface="+mj-lt"/>
                <a:ea typeface="宋体" pitchFamily="2" charset="-122"/>
              </a:rPr>
              <a:t>实验室给出标准</a:t>
            </a:r>
            <a:r>
              <a:rPr lang="en-US" altLang="zh-CN" sz="2000" b="1" dirty="0">
                <a:latin typeface="+mj-lt"/>
                <a:ea typeface="宋体" pitchFamily="2" charset="-122"/>
              </a:rPr>
              <a:t>K-</a:t>
            </a:r>
            <a:r>
              <a:rPr lang="zh-CN" altLang="en-US" sz="2000" b="1" dirty="0">
                <a:latin typeface="+mj-lt"/>
                <a:ea typeface="宋体" pitchFamily="2" charset="-122"/>
              </a:rPr>
              <a:t>均值算法，</a:t>
            </a:r>
          </a:p>
          <a:p>
            <a:pPr marL="731520" lvl="2" indent="-182880">
              <a:lnSpc>
                <a:spcPct val="170000"/>
              </a:lnSpc>
              <a:spcBef>
                <a:spcPct val="20000"/>
              </a:spcBef>
              <a:buClr>
                <a:srgbClr val="002060"/>
              </a:buClr>
              <a:buSzPct val="90000"/>
              <a:buFont typeface="Arial" pitchFamily="34" charset="0"/>
              <a:buChar char="•"/>
            </a:pPr>
            <a:r>
              <a:rPr lang="en-US" altLang="zh-CN" sz="2000" b="1" dirty="0">
                <a:latin typeface="+mj-lt"/>
                <a:ea typeface="宋体" pitchFamily="2" charset="-122"/>
              </a:rPr>
              <a:t>1982</a:t>
            </a:r>
            <a:r>
              <a:rPr lang="zh-CN" altLang="en-US" sz="2000" b="1" dirty="0">
                <a:latin typeface="+mj-lt"/>
                <a:ea typeface="宋体" pitchFamily="2" charset="-122"/>
              </a:rPr>
              <a:t>年发表于</a:t>
            </a:r>
            <a:r>
              <a:rPr lang="en-US" altLang="zh-CN" sz="2000" b="1" dirty="0">
                <a:latin typeface="+mj-lt"/>
                <a:ea typeface="宋体" pitchFamily="2" charset="-122"/>
              </a:rPr>
              <a:t>IEEE Transactions on Information Theory</a:t>
            </a:r>
            <a:r>
              <a:rPr lang="zh-CN" altLang="en-US" sz="2000" b="1" dirty="0">
                <a:latin typeface="+mj-lt"/>
                <a:ea typeface="宋体" pitchFamily="2" charset="-122"/>
              </a:rPr>
              <a:t>。</a:t>
            </a:r>
          </a:p>
          <a:p>
            <a:pPr lvl="1" indent="-182880">
              <a:lnSpc>
                <a:spcPct val="170000"/>
              </a:lnSpc>
              <a:spcBef>
                <a:spcPct val="20000"/>
              </a:spcBef>
              <a:buClr>
                <a:srgbClr val="002060"/>
              </a:buClr>
              <a:buSzPct val="80000"/>
              <a:buFont typeface="Wingdings" pitchFamily="2" charset="2"/>
              <a:buChar char="Ø"/>
            </a:pPr>
            <a:r>
              <a:rPr lang="zh-CN" altLang="en-US" sz="2400" b="1" dirty="0">
                <a:latin typeface="+mj-lt"/>
                <a:ea typeface="宋体" pitchFamily="2" charset="-122"/>
              </a:rPr>
              <a:t>“</a:t>
            </a:r>
            <a:r>
              <a:rPr lang="en-US" altLang="zh-CN" sz="2400" b="1" dirty="0">
                <a:latin typeface="+mj-lt"/>
                <a:ea typeface="宋体" pitchFamily="2" charset="-122"/>
              </a:rPr>
              <a:t>K-Means”</a:t>
            </a:r>
            <a:r>
              <a:rPr lang="zh-CN" altLang="en-US" sz="2400" b="1" dirty="0">
                <a:latin typeface="+mj-lt"/>
                <a:ea typeface="宋体" pitchFamily="2" charset="-122"/>
              </a:rPr>
              <a:t>名称出现在</a:t>
            </a:r>
            <a:r>
              <a:rPr lang="en-US" altLang="zh-CN" sz="2400" b="1" dirty="0">
                <a:latin typeface="+mj-lt"/>
                <a:ea typeface="宋体" pitchFamily="2" charset="-122"/>
              </a:rPr>
              <a:t>1967</a:t>
            </a:r>
            <a:r>
              <a:rPr lang="zh-CN" altLang="en-US" sz="2400" b="1" dirty="0">
                <a:latin typeface="+mj-lt"/>
                <a:ea typeface="宋体" pitchFamily="2" charset="-122"/>
              </a:rPr>
              <a:t>年</a:t>
            </a:r>
          </a:p>
          <a:p>
            <a:pPr marL="182880" indent="-182880">
              <a:lnSpc>
                <a:spcPct val="170000"/>
              </a:lnSpc>
              <a:spcBef>
                <a:spcPct val="20000"/>
              </a:spcBef>
              <a:buClr>
                <a:srgbClr val="002060"/>
              </a:buClr>
              <a:buSzPct val="80000"/>
              <a:buFont typeface="Wingdings" pitchFamily="2" charset="2"/>
              <a:buChar char="p"/>
            </a:pPr>
            <a:r>
              <a:rPr lang="zh-CN" altLang="en-US" sz="2800" b="1" dirty="0">
                <a:latin typeface="+mj-lt"/>
                <a:ea typeface="宋体" pitchFamily="2" charset="-122"/>
              </a:rPr>
              <a:t>优点：</a:t>
            </a:r>
          </a:p>
          <a:p>
            <a:pPr lvl="1" indent="-182880">
              <a:lnSpc>
                <a:spcPct val="170000"/>
              </a:lnSpc>
              <a:spcBef>
                <a:spcPct val="20000"/>
              </a:spcBef>
              <a:buClr>
                <a:srgbClr val="002060"/>
              </a:buClr>
              <a:buSzPct val="80000"/>
              <a:buFont typeface="Wingdings" pitchFamily="2" charset="2"/>
              <a:buChar char="Ø"/>
            </a:pPr>
            <a:r>
              <a:rPr lang="zh-CN" altLang="en-US" sz="2400" b="1" dirty="0">
                <a:latin typeface="+mj-lt"/>
                <a:ea typeface="宋体" pitchFamily="2" charset="-122"/>
              </a:rPr>
              <a:t>算法实现简单，计算复杂度和存储复杂度低</a:t>
            </a:r>
          </a:p>
          <a:p>
            <a:pPr lvl="1" indent="-182880">
              <a:lnSpc>
                <a:spcPct val="170000"/>
              </a:lnSpc>
              <a:spcBef>
                <a:spcPct val="20000"/>
              </a:spcBef>
              <a:buClr>
                <a:srgbClr val="002060"/>
              </a:buClr>
              <a:buSzPct val="80000"/>
              <a:buFont typeface="Wingdings" pitchFamily="2" charset="2"/>
              <a:buChar char="Ø"/>
            </a:pPr>
            <a:r>
              <a:rPr lang="zh-CN" altLang="en-US" sz="2400" b="1" dirty="0">
                <a:latin typeface="+mj-lt"/>
                <a:ea typeface="宋体" pitchFamily="2" charset="-122"/>
              </a:rPr>
              <a:t>对很多简单的聚类问题可以得到令人满意的结果</a:t>
            </a:r>
          </a:p>
          <a:p>
            <a:pPr lvl="1" indent="-182880">
              <a:lnSpc>
                <a:spcPct val="170000"/>
              </a:lnSpc>
              <a:spcBef>
                <a:spcPct val="20000"/>
              </a:spcBef>
              <a:buClr>
                <a:srgbClr val="002060"/>
              </a:buClr>
              <a:buSzPct val="80000"/>
              <a:buFont typeface="Wingdings" pitchFamily="2" charset="2"/>
              <a:buChar char="Ø"/>
            </a:pPr>
            <a:endParaRPr lang="en-US" altLang="zh-CN" sz="2400" dirty="0">
              <a:latin typeface="宋体" pitchFamily="2" charset="-122"/>
              <a:ea typeface="宋体" pitchFamily="2" charset="-122"/>
            </a:endParaRPr>
          </a:p>
        </p:txBody>
      </p:sp>
      <p:sp>
        <p:nvSpPr>
          <p:cNvPr id="206852" name="Rectangle 4"/>
          <p:cNvSpPr>
            <a:spLocks noChangeArrowheads="1"/>
          </p:cNvSpPr>
          <p:nvPr/>
        </p:nvSpPr>
        <p:spPr bwMode="auto">
          <a:xfrm>
            <a:off x="3203848" y="6153063"/>
            <a:ext cx="5402263"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2060"/>
                </a:solidFill>
              </a:rPr>
              <a:t>最著名和最常用的样本聚类算法之一！</a:t>
            </a:r>
          </a:p>
        </p:txBody>
      </p:sp>
    </p:spTree>
    <p:extLst>
      <p:ext uri="{BB962C8B-B14F-4D97-AF65-F5344CB8AC3E}">
        <p14:creationId xmlns:p14="http://schemas.microsoft.com/office/powerpoint/2010/main" val="2675964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59" name="Rectangle 19"/>
          <p:cNvSpPr>
            <a:spLocks noChangeArrowheads="1"/>
          </p:cNvSpPr>
          <p:nvPr/>
        </p:nvSpPr>
        <p:spPr bwMode="auto">
          <a:xfrm>
            <a:off x="539750" y="4292600"/>
            <a:ext cx="4321175" cy="2232744"/>
          </a:xfrm>
          <a:prstGeom prst="rect">
            <a:avLst/>
          </a:prstGeom>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ormAutofit/>
          </a:bodyPr>
          <a:lstStyle/>
          <a:p>
            <a:pPr marL="182880" indent="-182880">
              <a:spcBef>
                <a:spcPct val="20000"/>
              </a:spcBef>
              <a:buClr>
                <a:srgbClr val="002060"/>
              </a:buClr>
              <a:buSzPct val="80000"/>
              <a:buFont typeface="Wingdings" pitchFamily="2" charset="2"/>
              <a:buChar char="p"/>
            </a:pPr>
            <a:r>
              <a:rPr lang="zh-CN" altLang="en-US" sz="2800" b="1" dirty="0">
                <a:latin typeface="宋体" pitchFamily="2" charset="-122"/>
                <a:ea typeface="宋体" pitchFamily="2" charset="-122"/>
              </a:rPr>
              <a:t>第四步：检验新的聚类中心与旧的聚类中心是否相等，相等则算法结束；否则转第二步；</a:t>
            </a:r>
          </a:p>
          <a:p>
            <a:pPr marL="182880" indent="-182880">
              <a:spcBef>
                <a:spcPct val="20000"/>
              </a:spcBef>
              <a:buClr>
                <a:srgbClr val="002060"/>
              </a:buClr>
              <a:buSzPct val="80000"/>
              <a:buFont typeface="Wingdings" pitchFamily="2" charset="2"/>
              <a:buChar char="p"/>
            </a:pPr>
            <a:endParaRPr lang="en-US" altLang="zh-CN" sz="2800" b="1" dirty="0">
              <a:latin typeface="宋体" pitchFamily="2" charset="-122"/>
              <a:ea typeface="宋体" pitchFamily="2" charset="-122"/>
            </a:endParaRPr>
          </a:p>
        </p:txBody>
      </p:sp>
      <p:sp>
        <p:nvSpPr>
          <p:cNvPr id="138246" name="Rectangle 6"/>
          <p:cNvSpPr>
            <a:spLocks noChangeArrowheads="1"/>
          </p:cNvSpPr>
          <p:nvPr/>
        </p:nvSpPr>
        <p:spPr bwMode="auto">
          <a:xfrm>
            <a:off x="539750" y="2781300"/>
            <a:ext cx="3960813" cy="155734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ormAutofit/>
          </a:bodyPr>
          <a:lstStyle/>
          <a:p>
            <a:pPr marL="182880" indent="-182880">
              <a:spcBef>
                <a:spcPct val="20000"/>
              </a:spcBef>
              <a:buClr>
                <a:srgbClr val="002060"/>
              </a:buClr>
              <a:buSzPct val="80000"/>
              <a:buFont typeface="Wingdings" pitchFamily="2" charset="2"/>
              <a:buChar char="p"/>
            </a:pPr>
            <a:r>
              <a:rPr lang="en-US" altLang="zh-CN" sz="2800" b="1" dirty="0">
                <a:latin typeface="宋体" pitchFamily="2" charset="-122"/>
                <a:ea typeface="宋体" pitchFamily="2" charset="-122"/>
              </a:rPr>
              <a:t> </a:t>
            </a:r>
            <a:r>
              <a:rPr lang="zh-CN" altLang="en-US" sz="2800" b="1" dirty="0">
                <a:latin typeface="宋体" pitchFamily="2" charset="-122"/>
                <a:ea typeface="宋体" pitchFamily="2" charset="-122"/>
              </a:rPr>
              <a:t>第二步：将每一个待分类样本分到</a:t>
            </a:r>
            <a:r>
              <a:rPr lang="en-US" altLang="zh-CN" sz="2800" b="1" dirty="0">
                <a:latin typeface="宋体" pitchFamily="2" charset="-122"/>
                <a:ea typeface="宋体" pitchFamily="2" charset="-122"/>
              </a:rPr>
              <a:t>K </a:t>
            </a:r>
            <a:r>
              <a:rPr lang="zh-CN" altLang="en-US" sz="2800" b="1" dirty="0">
                <a:latin typeface="宋体" pitchFamily="2" charset="-122"/>
                <a:ea typeface="宋体" pitchFamily="2" charset="-122"/>
              </a:rPr>
              <a:t>个类别中。</a:t>
            </a:r>
          </a:p>
        </p:txBody>
      </p:sp>
      <p:sp>
        <p:nvSpPr>
          <p:cNvPr id="138243" name="Rectangle 3"/>
          <p:cNvSpPr>
            <a:spLocks noGrp="1" noChangeArrowheads="1"/>
          </p:cNvSpPr>
          <p:nvPr>
            <p:ph type="body" idx="1"/>
          </p:nvPr>
        </p:nvSpPr>
        <p:spPr>
          <a:xfrm>
            <a:off x="539750" y="1628775"/>
            <a:ext cx="4175125" cy="1800225"/>
          </a:xfrm>
        </p:spPr>
        <p:txBody>
          <a:bodyPr/>
          <a:lstStyle/>
          <a:p>
            <a:r>
              <a:rPr lang="zh-CN" altLang="en-US" b="1" dirty="0"/>
              <a:t>第一步：任选</a:t>
            </a:r>
            <a:r>
              <a:rPr lang="en-US" altLang="zh-CN" b="1" dirty="0"/>
              <a:t>K</a:t>
            </a:r>
            <a:r>
              <a:rPr lang="zh-CN" altLang="en-US" b="1" dirty="0"/>
              <a:t>个初始聚类中心；</a:t>
            </a:r>
          </a:p>
        </p:txBody>
      </p:sp>
      <p:sp>
        <p:nvSpPr>
          <p:cNvPr id="138251" name="Rectangle 11"/>
          <p:cNvSpPr>
            <a:spLocks noChangeArrowheads="1"/>
          </p:cNvSpPr>
          <p:nvPr/>
        </p:nvSpPr>
        <p:spPr bwMode="auto">
          <a:xfrm>
            <a:off x="538857" y="4509120"/>
            <a:ext cx="4321175" cy="1727795"/>
          </a:xfrm>
          <a:prstGeom prst="rect">
            <a:avLst/>
          </a:prstGeom>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ormAutofit/>
          </a:bodyPr>
          <a:lstStyle/>
          <a:p>
            <a:pPr marL="182880" indent="-182880">
              <a:spcBef>
                <a:spcPct val="20000"/>
              </a:spcBef>
              <a:buClr>
                <a:srgbClr val="002060"/>
              </a:buClr>
              <a:buSzPct val="80000"/>
              <a:buFont typeface="Wingdings" pitchFamily="2" charset="2"/>
              <a:buChar char="p"/>
            </a:pPr>
            <a:r>
              <a:rPr lang="zh-CN" altLang="en-US" sz="2800" b="1" dirty="0">
                <a:latin typeface="宋体" pitchFamily="2" charset="-122"/>
                <a:ea typeface="宋体" pitchFamily="2" charset="-122"/>
              </a:rPr>
              <a:t>第三步：计算各类的聚类中心；</a:t>
            </a:r>
          </a:p>
          <a:p>
            <a:pPr marL="182880" indent="-182880">
              <a:spcBef>
                <a:spcPct val="20000"/>
              </a:spcBef>
              <a:buClr>
                <a:srgbClr val="002060"/>
              </a:buClr>
              <a:buSzPct val="80000"/>
              <a:buFont typeface="Wingdings" pitchFamily="2" charset="2"/>
              <a:buChar char="p"/>
            </a:pPr>
            <a:endParaRPr lang="en-US" altLang="zh-CN" sz="2800" b="1" dirty="0">
              <a:latin typeface="宋体" pitchFamily="2" charset="-122"/>
              <a:ea typeface="宋体" pitchFamily="2" charset="-122"/>
            </a:endParaRPr>
          </a:p>
        </p:txBody>
      </p:sp>
      <p:grpSp>
        <p:nvGrpSpPr>
          <p:cNvPr id="138265" name="Group 25"/>
          <p:cNvGrpSpPr>
            <a:grpSpLocks/>
          </p:cNvGrpSpPr>
          <p:nvPr/>
        </p:nvGrpSpPr>
        <p:grpSpPr bwMode="auto">
          <a:xfrm>
            <a:off x="5003800" y="1700213"/>
            <a:ext cx="3706813" cy="12809537"/>
            <a:chOff x="3152" y="1071"/>
            <a:chExt cx="2335" cy="8069"/>
          </a:xfrm>
        </p:grpSpPr>
        <p:pic>
          <p:nvPicPr>
            <p:cNvPr id="138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 y="1071"/>
              <a:ext cx="2314" cy="1796"/>
            </a:xfrm>
            <a:prstGeom prst="rect">
              <a:avLst/>
            </a:prstGeom>
            <a:noFill/>
            <a:extLst>
              <a:ext uri="{909E8E84-426E-40DD-AFC4-6F175D3DCCD1}">
                <a14:hiddenFill xmlns:a14="http://schemas.microsoft.com/office/drawing/2010/main">
                  <a:solidFill>
                    <a:srgbClr val="FFFFFF"/>
                  </a:solidFill>
                </a14:hiddenFill>
              </a:ext>
            </a:extLst>
          </p:spPr>
        </p:pic>
        <p:pic>
          <p:nvPicPr>
            <p:cNvPr id="138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 y="3112"/>
              <a:ext cx="2268" cy="1800"/>
            </a:xfrm>
            <a:prstGeom prst="rect">
              <a:avLst/>
            </a:prstGeom>
            <a:noFill/>
            <a:extLst>
              <a:ext uri="{909E8E84-426E-40DD-AFC4-6F175D3DCCD1}">
                <a14:hiddenFill xmlns:a14="http://schemas.microsoft.com/office/drawing/2010/main">
                  <a:solidFill>
                    <a:srgbClr val="FFFFFF"/>
                  </a:solidFill>
                </a14:hiddenFill>
              </a:ext>
            </a:extLst>
          </p:spPr>
        </p:pic>
        <p:pic>
          <p:nvPicPr>
            <p:cNvPr id="13824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 y="7330"/>
              <a:ext cx="2335" cy="1810"/>
            </a:xfrm>
            <a:prstGeom prst="rect">
              <a:avLst/>
            </a:prstGeom>
            <a:noFill/>
            <a:extLst>
              <a:ext uri="{909E8E84-426E-40DD-AFC4-6F175D3DCCD1}">
                <a14:hiddenFill xmlns:a14="http://schemas.microsoft.com/office/drawing/2010/main">
                  <a:solidFill>
                    <a:srgbClr val="FFFFFF"/>
                  </a:solidFill>
                </a14:hiddenFill>
              </a:ext>
            </a:extLst>
          </p:spPr>
        </p:pic>
        <p:sp>
          <p:nvSpPr>
            <p:cNvPr id="138249" name="Line 9"/>
            <p:cNvSpPr>
              <a:spLocks noChangeShapeType="1"/>
            </p:cNvSpPr>
            <p:nvPr/>
          </p:nvSpPr>
          <p:spPr bwMode="auto">
            <a:xfrm>
              <a:off x="4377" y="2885"/>
              <a:ext cx="0" cy="227"/>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宋体" pitchFamily="2" charset="-122"/>
                <a:ea typeface="宋体" pitchFamily="2" charset="-122"/>
              </a:endParaRPr>
            </a:p>
          </p:txBody>
        </p:sp>
        <p:sp>
          <p:nvSpPr>
            <p:cNvPr id="138252" name="Line 12"/>
            <p:cNvSpPr>
              <a:spLocks noChangeShapeType="1"/>
            </p:cNvSpPr>
            <p:nvPr/>
          </p:nvSpPr>
          <p:spPr bwMode="auto">
            <a:xfrm>
              <a:off x="4377" y="4954"/>
              <a:ext cx="0" cy="227"/>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宋体" pitchFamily="2" charset="-122"/>
                <a:ea typeface="宋体" pitchFamily="2" charset="-122"/>
              </a:endParaRPr>
            </a:p>
          </p:txBody>
        </p:sp>
        <p:pic>
          <p:nvPicPr>
            <p:cNvPr id="138253"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 y="5181"/>
              <a:ext cx="2314" cy="1817"/>
            </a:xfrm>
            <a:prstGeom prst="rect">
              <a:avLst/>
            </a:prstGeom>
            <a:noFill/>
            <a:extLst>
              <a:ext uri="{909E8E84-426E-40DD-AFC4-6F175D3DCCD1}">
                <a14:hiddenFill xmlns:a14="http://schemas.microsoft.com/office/drawing/2010/main">
                  <a:solidFill>
                    <a:srgbClr val="FFFFFF"/>
                  </a:solidFill>
                </a14:hiddenFill>
              </a:ext>
            </a:extLst>
          </p:spPr>
        </p:pic>
        <p:sp>
          <p:nvSpPr>
            <p:cNvPr id="138254" name="Line 14"/>
            <p:cNvSpPr>
              <a:spLocks noChangeShapeType="1"/>
            </p:cNvSpPr>
            <p:nvPr/>
          </p:nvSpPr>
          <p:spPr bwMode="auto">
            <a:xfrm>
              <a:off x="4331" y="7058"/>
              <a:ext cx="0" cy="227"/>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宋体" pitchFamily="2" charset="-122"/>
                <a:ea typeface="宋体" pitchFamily="2" charset="-122"/>
              </a:endParaRPr>
            </a:p>
          </p:txBody>
        </p:sp>
        <p:sp>
          <p:nvSpPr>
            <p:cNvPr id="138260" name="Rectangle 20"/>
            <p:cNvSpPr>
              <a:spLocks noChangeArrowheads="1"/>
            </p:cNvSpPr>
            <p:nvPr/>
          </p:nvSpPr>
          <p:spPr bwMode="auto">
            <a:xfrm>
              <a:off x="4990" y="2296"/>
              <a:ext cx="296"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bg2"/>
                </a:buClr>
                <a:buSzPct val="75000"/>
                <a:buFont typeface="Wingdings" pitchFamily="2" charset="2"/>
                <a:buNone/>
              </a:pPr>
              <a:r>
                <a:rPr lang="en-US" altLang="zh-CN" sz="3200">
                  <a:latin typeface="宋体" pitchFamily="2" charset="-122"/>
                  <a:ea typeface="宋体" pitchFamily="2" charset="-122"/>
                </a:rPr>
                <a:t>1</a:t>
              </a:r>
              <a:endParaRPr lang="en-US" altLang="zh-CN" sz="3200" b="1">
                <a:latin typeface="宋体" pitchFamily="2" charset="-122"/>
                <a:ea typeface="宋体" pitchFamily="2" charset="-122"/>
              </a:endParaRPr>
            </a:p>
          </p:txBody>
        </p:sp>
        <p:sp>
          <p:nvSpPr>
            <p:cNvPr id="138261" name="Rectangle 21"/>
            <p:cNvSpPr>
              <a:spLocks noChangeArrowheads="1"/>
            </p:cNvSpPr>
            <p:nvPr/>
          </p:nvSpPr>
          <p:spPr bwMode="auto">
            <a:xfrm>
              <a:off x="4990" y="4320"/>
              <a:ext cx="296"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bg2"/>
                </a:buClr>
                <a:buSzPct val="75000"/>
                <a:buFont typeface="Wingdings" pitchFamily="2" charset="2"/>
                <a:buNone/>
              </a:pPr>
              <a:r>
                <a:rPr lang="en-US" altLang="zh-CN" sz="3200">
                  <a:latin typeface="宋体" pitchFamily="2" charset="-122"/>
                  <a:ea typeface="宋体" pitchFamily="2" charset="-122"/>
                </a:rPr>
                <a:t>2</a:t>
              </a:r>
              <a:endParaRPr lang="en-US" altLang="zh-CN" sz="3200" b="1">
                <a:latin typeface="宋体" pitchFamily="2" charset="-122"/>
                <a:ea typeface="宋体" pitchFamily="2" charset="-122"/>
              </a:endParaRPr>
            </a:p>
          </p:txBody>
        </p:sp>
        <p:sp>
          <p:nvSpPr>
            <p:cNvPr id="138262" name="Rectangle 22"/>
            <p:cNvSpPr>
              <a:spLocks noChangeArrowheads="1"/>
            </p:cNvSpPr>
            <p:nvPr/>
          </p:nvSpPr>
          <p:spPr bwMode="auto">
            <a:xfrm>
              <a:off x="5081" y="6424"/>
              <a:ext cx="296"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bg2"/>
                </a:buClr>
                <a:buSzPct val="75000"/>
                <a:buFont typeface="Wingdings" pitchFamily="2" charset="2"/>
                <a:buNone/>
              </a:pPr>
              <a:r>
                <a:rPr lang="en-US" altLang="zh-CN" sz="3200">
                  <a:latin typeface="宋体" pitchFamily="2" charset="-122"/>
                  <a:ea typeface="宋体" pitchFamily="2" charset="-122"/>
                </a:rPr>
                <a:t>3</a:t>
              </a:r>
              <a:endParaRPr lang="en-US" altLang="zh-CN" sz="3200" b="1">
                <a:latin typeface="宋体" pitchFamily="2" charset="-122"/>
                <a:ea typeface="宋体" pitchFamily="2" charset="-122"/>
              </a:endParaRPr>
            </a:p>
          </p:txBody>
        </p:sp>
        <p:sp>
          <p:nvSpPr>
            <p:cNvPr id="138263" name="Rectangle 23"/>
            <p:cNvSpPr>
              <a:spLocks noChangeArrowheads="1"/>
            </p:cNvSpPr>
            <p:nvPr/>
          </p:nvSpPr>
          <p:spPr bwMode="auto">
            <a:xfrm>
              <a:off x="5081" y="8556"/>
              <a:ext cx="296"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bg2"/>
                </a:buClr>
                <a:buSzPct val="75000"/>
                <a:buFont typeface="Wingdings" pitchFamily="2" charset="2"/>
                <a:buNone/>
              </a:pPr>
              <a:r>
                <a:rPr lang="en-US" altLang="zh-CN" sz="3200">
                  <a:latin typeface="宋体" pitchFamily="2" charset="-122"/>
                  <a:ea typeface="宋体" pitchFamily="2" charset="-122"/>
                </a:rPr>
                <a:t>4</a:t>
              </a:r>
              <a:endParaRPr lang="en-US" altLang="zh-CN" sz="3200" b="1">
                <a:latin typeface="宋体" pitchFamily="2" charset="-122"/>
                <a:ea typeface="宋体" pitchFamily="2" charset="-122"/>
              </a:endParaRPr>
            </a:p>
          </p:txBody>
        </p:sp>
      </p:grpSp>
      <p:sp>
        <p:nvSpPr>
          <p:cNvPr id="138258" name="Rectangle 18"/>
          <p:cNvSpPr>
            <a:spLocks noChangeArrowheads="1"/>
          </p:cNvSpPr>
          <p:nvPr/>
        </p:nvSpPr>
        <p:spPr bwMode="auto">
          <a:xfrm>
            <a:off x="4859338" y="4581525"/>
            <a:ext cx="4284662" cy="2447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itchFamily="2" charset="-122"/>
              <a:ea typeface="宋体" pitchFamily="2" charset="-122"/>
            </a:endParaRPr>
          </a:p>
        </p:txBody>
      </p:sp>
      <p:sp>
        <p:nvSpPr>
          <p:cNvPr id="138268" name="Rectangle 28"/>
          <p:cNvSpPr>
            <a:spLocks noGrp="1" noChangeArrowheads="1"/>
          </p:cNvSpPr>
          <p:nvPr>
            <p:ph type="title"/>
          </p:nvPr>
        </p:nvSpPr>
        <p:spPr>
          <a:xfrm>
            <a:off x="323850" y="0"/>
            <a:ext cx="8229600" cy="1371600"/>
          </a:xfrm>
          <a:noFill/>
          <a:ln/>
        </p:spPr>
        <p:txBody>
          <a:bodyPr/>
          <a:lstStyle/>
          <a:p>
            <a:r>
              <a:rPr lang="en-US" altLang="en-US" sz="3600"/>
              <a:t>4.1 </a:t>
            </a:r>
            <a:r>
              <a:rPr lang="en-US" altLang="en-US" sz="3600" dirty="0"/>
              <a:t>K-</a:t>
            </a:r>
            <a:r>
              <a:rPr lang="en-US" altLang="en-US" sz="3600" dirty="0" err="1"/>
              <a:t>均值基本算法</a:t>
            </a:r>
            <a:endParaRPr lang="zh-CN" altLang="en-US" sz="3600" dirty="0"/>
          </a:p>
        </p:txBody>
      </p:sp>
    </p:spTree>
    <p:extLst>
      <p:ext uri="{BB962C8B-B14F-4D97-AF65-F5344CB8AC3E}">
        <p14:creationId xmlns:p14="http://schemas.microsoft.com/office/powerpoint/2010/main" val="2765540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4" presetClass="path" presetSubtype="0" accel="50000" decel="50000" fill="hold" nodeType="clickEffect">
                                  <p:stCondLst>
                                    <p:cond delay="0"/>
                                  </p:stCondLst>
                                  <p:childTnLst>
                                    <p:animMotion origin="layout" path="M 2.77778E-6 3.17919E-6 L 0.00225 -0.18151 " pathEditMode="relative" rAng="0" ptsTypes="AA">
                                      <p:cBhvr>
                                        <p:cTn id="6" dur="500" fill="hold"/>
                                        <p:tgtEl>
                                          <p:spTgt spid="138265"/>
                                        </p:tgtEl>
                                        <p:attrNameLst>
                                          <p:attrName>ppt_x</p:attrName>
                                          <p:attrName>ppt_y</p:attrName>
                                        </p:attrNameLst>
                                      </p:cBhvr>
                                      <p:rCtr x="104" y="-9087"/>
                                    </p:animMotion>
                                  </p:childTnLst>
                                </p:cTn>
                              </p:par>
                              <p:par>
                                <p:cTn id="7" presetID="4" presetClass="exit" presetSubtype="16" fill="hold" grpId="0" nodeType="withEffect">
                                  <p:stCondLst>
                                    <p:cond delay="0"/>
                                  </p:stCondLst>
                                  <p:childTnLst>
                                    <p:animEffect transition="out" filter="box(in)">
                                      <p:cBhvr>
                                        <p:cTn id="8" dur="500"/>
                                        <p:tgtEl>
                                          <p:spTgt spid="138258"/>
                                        </p:tgtEl>
                                      </p:cBhvr>
                                    </p:animEffect>
                                    <p:set>
                                      <p:cBhvr>
                                        <p:cTn id="9" dur="1" fill="hold">
                                          <p:stCondLst>
                                            <p:cond delay="499"/>
                                          </p:stCondLst>
                                        </p:cTn>
                                        <p:tgtEl>
                                          <p:spTgt spid="138258"/>
                                        </p:tgtEl>
                                        <p:attrNameLst>
                                          <p:attrName>style.visibility</p:attrName>
                                        </p:attrNameLst>
                                      </p:cBhvr>
                                      <p:to>
                                        <p:strVal val="hidden"/>
                                      </p:to>
                                    </p:set>
                                  </p:childTnLst>
                                </p:cTn>
                              </p:par>
                              <p:par>
                                <p:cTn id="10" presetID="4" presetClass="entr" presetSubtype="16" fill="hold" grpId="2" nodeType="withEffect">
                                  <p:stCondLst>
                                    <p:cond delay="0"/>
                                  </p:stCondLst>
                                  <p:childTnLst>
                                    <p:set>
                                      <p:cBhvr>
                                        <p:cTn id="11" dur="1" fill="hold">
                                          <p:stCondLst>
                                            <p:cond delay="0"/>
                                          </p:stCondLst>
                                        </p:cTn>
                                        <p:tgtEl>
                                          <p:spTgt spid="138246"/>
                                        </p:tgtEl>
                                        <p:attrNameLst>
                                          <p:attrName>style.visibility</p:attrName>
                                        </p:attrNameLst>
                                      </p:cBhvr>
                                      <p:to>
                                        <p:strVal val="visible"/>
                                      </p:to>
                                    </p:set>
                                    <p:animEffect transition="in" filter="box(in)">
                                      <p:cBhvr>
                                        <p:cTn id="12" dur="500"/>
                                        <p:tgtEl>
                                          <p:spTgt spid="1382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4" presetClass="path" presetSubtype="0" accel="50000" decel="50000" fill="hold" nodeType="clickEffect">
                                  <p:stCondLst>
                                    <p:cond delay="0"/>
                                  </p:stCondLst>
                                  <p:childTnLst>
                                    <p:animMotion origin="layout" path="M 0.00225 -0.18151 L 0.00225 -0.70197 " pathEditMode="relative" rAng="0" ptsTypes="AA">
                                      <p:cBhvr>
                                        <p:cTn id="16" dur="500" fill="hold"/>
                                        <p:tgtEl>
                                          <p:spTgt spid="138265"/>
                                        </p:tgtEl>
                                        <p:attrNameLst>
                                          <p:attrName>ppt_x</p:attrName>
                                          <p:attrName>ppt_y</p:attrName>
                                        </p:attrNameLst>
                                      </p:cBhvr>
                                      <p:rCtr x="0" y="-26035"/>
                                    </p:animMotion>
                                  </p:childTnLst>
                                </p:cTn>
                              </p:par>
                              <p:par>
                                <p:cTn id="17" presetID="4" presetClass="entr" presetSubtype="16" fill="hold" grpId="0" nodeType="withEffect">
                                  <p:stCondLst>
                                    <p:cond delay="0"/>
                                  </p:stCondLst>
                                  <p:childTnLst>
                                    <p:set>
                                      <p:cBhvr>
                                        <p:cTn id="18" dur="1" fill="hold">
                                          <p:stCondLst>
                                            <p:cond delay="0"/>
                                          </p:stCondLst>
                                        </p:cTn>
                                        <p:tgtEl>
                                          <p:spTgt spid="138251"/>
                                        </p:tgtEl>
                                        <p:attrNameLst>
                                          <p:attrName>style.visibility</p:attrName>
                                        </p:attrNameLst>
                                      </p:cBhvr>
                                      <p:to>
                                        <p:strVal val="visible"/>
                                      </p:to>
                                    </p:set>
                                    <p:animEffect transition="in" filter="box(in)">
                                      <p:cBhvr>
                                        <p:cTn id="19" dur="500"/>
                                        <p:tgtEl>
                                          <p:spTgt spid="13825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64" presetClass="path" presetSubtype="0" accel="50000" decel="50000" fill="hold" nodeType="clickEffect">
                                  <p:stCondLst>
                                    <p:cond delay="0"/>
                                  </p:stCondLst>
                                  <p:childTnLst>
                                    <p:animMotion origin="layout" path="M 0.00225 -0.70197 L 0.00225 -1.15284 " pathEditMode="relative" rAng="0" ptsTypes="AA">
                                      <p:cBhvr>
                                        <p:cTn id="23" dur="500" fill="hold"/>
                                        <p:tgtEl>
                                          <p:spTgt spid="138265"/>
                                        </p:tgtEl>
                                        <p:attrNameLst>
                                          <p:attrName>ppt_x</p:attrName>
                                          <p:attrName>ppt_y</p:attrName>
                                        </p:attrNameLst>
                                      </p:cBhvr>
                                      <p:rCtr x="0" y="-22543"/>
                                    </p:animMotion>
                                  </p:childTnLst>
                                </p:cTn>
                              </p:par>
                              <p:par>
                                <p:cTn id="24" presetID="4" presetClass="entr" presetSubtype="16" fill="hold" grpId="0" nodeType="withEffect">
                                  <p:stCondLst>
                                    <p:cond delay="0"/>
                                  </p:stCondLst>
                                  <p:childTnLst>
                                    <p:set>
                                      <p:cBhvr>
                                        <p:cTn id="25" dur="1" fill="hold">
                                          <p:stCondLst>
                                            <p:cond delay="0"/>
                                          </p:stCondLst>
                                        </p:cTn>
                                        <p:tgtEl>
                                          <p:spTgt spid="138246"/>
                                        </p:tgtEl>
                                        <p:attrNameLst>
                                          <p:attrName>style.visibility</p:attrName>
                                        </p:attrNameLst>
                                      </p:cBhvr>
                                      <p:to>
                                        <p:strVal val="visible"/>
                                      </p:to>
                                    </p:set>
                                    <p:animEffect transition="in" filter="box(in)">
                                      <p:cBhvr>
                                        <p:cTn id="26" dur="500"/>
                                        <p:tgtEl>
                                          <p:spTgt spid="138246"/>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38259"/>
                                        </p:tgtEl>
                                        <p:attrNameLst>
                                          <p:attrName>style.visibility</p:attrName>
                                        </p:attrNameLst>
                                      </p:cBhvr>
                                      <p:to>
                                        <p:strVal val="visible"/>
                                      </p:to>
                                    </p:set>
                                    <p:animEffect transition="in" filter="box(in)">
                                      <p:cBhvr>
                                        <p:cTn id="29" dur="500"/>
                                        <p:tgtEl>
                                          <p:spTgt spid="138259"/>
                                        </p:tgtEl>
                                      </p:cBhvr>
                                    </p:animEffect>
                                  </p:childTnLst>
                                </p:cTn>
                              </p:par>
                              <p:par>
                                <p:cTn id="30" presetID="4" presetClass="entr" presetSubtype="16" fill="hold" grpId="1" nodeType="withEffect">
                                  <p:stCondLst>
                                    <p:cond delay="0"/>
                                  </p:stCondLst>
                                  <p:childTnLst>
                                    <p:set>
                                      <p:cBhvr>
                                        <p:cTn id="31" dur="1" fill="hold">
                                          <p:stCondLst>
                                            <p:cond delay="0"/>
                                          </p:stCondLst>
                                        </p:cTn>
                                        <p:tgtEl>
                                          <p:spTgt spid="138259"/>
                                        </p:tgtEl>
                                        <p:attrNameLst>
                                          <p:attrName>style.visibility</p:attrName>
                                        </p:attrNameLst>
                                      </p:cBhvr>
                                      <p:to>
                                        <p:strVal val="visible"/>
                                      </p:to>
                                    </p:set>
                                    <p:animEffect transition="in" filter="box(in)">
                                      <p:cBhvr>
                                        <p:cTn id="32" dur="500"/>
                                        <p:tgtEl>
                                          <p:spTgt spid="138259"/>
                                        </p:tgtEl>
                                      </p:cBhvr>
                                    </p:animEffect>
                                  </p:childTnLst>
                                </p:cTn>
                              </p:par>
                              <p:par>
                                <p:cTn id="33" presetID="0" presetClass="path" presetSubtype="0" accel="50000" decel="50000" fill="hold" grpId="1" nodeType="withEffect">
                                  <p:stCondLst>
                                    <p:cond delay="0"/>
                                  </p:stCondLst>
                                  <p:childTnLst>
                                    <p:animMotion origin="layout" path="M 0 0 L 0 -0.17826 " pathEditMode="relative" ptsTypes="AA">
                                      <p:cBhvr>
                                        <p:cTn id="34" dur="500" fill="hold"/>
                                        <p:tgtEl>
                                          <p:spTgt spid="138251"/>
                                        </p:tgtEl>
                                        <p:attrNameLst>
                                          <p:attrName>ppt_x</p:attrName>
                                          <p:attrName>ppt_y</p:attrName>
                                        </p:attrNameLst>
                                      </p:cBhvr>
                                    </p:animMotion>
                                  </p:childTnLst>
                                </p:cTn>
                              </p:par>
                              <p:par>
                                <p:cTn id="35" presetID="0" presetClass="path" presetSubtype="0" accel="50000" decel="50000" fill="hold" grpId="0" nodeType="withEffect">
                                  <p:stCondLst>
                                    <p:cond delay="0"/>
                                  </p:stCondLst>
                                  <p:childTnLst>
                                    <p:animMotion origin="layout" path="M 0 0 L 0 -0.17826 " pathEditMode="relative" ptsTypes="AA">
                                      <p:cBhvr>
                                        <p:cTn id="36" dur="500" fill="hold"/>
                                        <p:tgtEl>
                                          <p:spTgt spid="138243">
                                            <p:txEl>
                                              <p:pRg st="0" end="0"/>
                                            </p:txEl>
                                          </p:spTgt>
                                        </p:tgtEl>
                                        <p:attrNameLst>
                                          <p:attrName>ppt_x</p:attrName>
                                          <p:attrName>ppt_y</p:attrName>
                                        </p:attrNameLst>
                                      </p:cBhvr>
                                    </p:animMotion>
                                  </p:childTnLst>
                                </p:cTn>
                              </p:par>
                              <p:par>
                                <p:cTn id="37" presetID="0" presetClass="path" presetSubtype="0" accel="50000" decel="50000" fill="hold" grpId="1" nodeType="withEffect">
                                  <p:stCondLst>
                                    <p:cond delay="0"/>
                                  </p:stCondLst>
                                  <p:childTnLst>
                                    <p:animMotion origin="layout" path="M 0 0 L 0 -0.17826 " pathEditMode="relative" ptsTypes="AA">
                                      <p:cBhvr>
                                        <p:cTn id="38" dur="500" fill="hold"/>
                                        <p:tgtEl>
                                          <p:spTgt spid="138246"/>
                                        </p:tgtEl>
                                        <p:attrNameLst>
                                          <p:attrName>ppt_x</p:attrName>
                                          <p:attrName>ppt_y</p:attrName>
                                        </p:attrNameLst>
                                      </p:cBhvr>
                                    </p:animMotion>
                                  </p:childTnLst>
                                </p:cTn>
                              </p:par>
                              <p:par>
                                <p:cTn id="39" presetID="3" presetClass="exit" presetSubtype="10" fill="hold" grpId="0" nodeType="withEffect">
                                  <p:stCondLst>
                                    <p:cond delay="0"/>
                                  </p:stCondLst>
                                  <p:childTnLst>
                                    <p:animEffect transition="out" filter="blinds(horizontal)">
                                      <p:cBhvr>
                                        <p:cTn id="40" dur="500"/>
                                        <p:tgtEl>
                                          <p:spTgt spid="138268"/>
                                        </p:tgtEl>
                                      </p:cBhvr>
                                    </p:animEffect>
                                    <p:set>
                                      <p:cBhvr>
                                        <p:cTn id="41" dur="1" fill="hold">
                                          <p:stCondLst>
                                            <p:cond delay="499"/>
                                          </p:stCondLst>
                                        </p:cTn>
                                        <p:tgtEl>
                                          <p:spTgt spid="1382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9" grpId="0" animBg="1"/>
      <p:bldP spid="138259" grpId="1" animBg="1"/>
      <p:bldP spid="138246" grpId="0"/>
      <p:bldP spid="138246" grpId="1"/>
      <p:bldP spid="138246" grpId="2"/>
      <p:bldP spid="138243" grpId="0" build="p"/>
      <p:bldP spid="138251" grpId="0" animBg="1"/>
      <p:bldP spid="138251" grpId="1" animBg="1"/>
      <p:bldP spid="138258" grpId="0" animBg="1"/>
      <p:bldP spid="13826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1558" name="Object 6"/>
          <p:cNvGraphicFramePr>
            <a:graphicFrameLocks noChangeAspect="1"/>
          </p:cNvGraphicFramePr>
          <p:nvPr/>
        </p:nvGraphicFramePr>
        <p:xfrm>
          <a:off x="395288" y="549275"/>
          <a:ext cx="8066087" cy="1693863"/>
        </p:xfrm>
        <a:graphic>
          <a:graphicData uri="http://schemas.openxmlformats.org/presentationml/2006/ole">
            <mc:AlternateContent xmlns:mc="http://schemas.openxmlformats.org/markup-compatibility/2006">
              <mc:Choice xmlns:v="urn:schemas-microsoft-com:vml" Requires="v">
                <p:oleObj spid="_x0000_s25626" name="Equation" r:id="rId3" imgW="4012920" imgH="850680" progId="Equation.DSMT4">
                  <p:embed/>
                </p:oleObj>
              </mc:Choice>
              <mc:Fallback>
                <p:oleObj name="Equation" r:id="rId3" imgW="4012920" imgH="8506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549275"/>
                        <a:ext cx="8066087" cy="169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1563" name="Rectangle 11"/>
          <p:cNvSpPr>
            <a:spLocks noChangeArrowheads="1"/>
          </p:cNvSpPr>
          <p:nvPr/>
        </p:nvSpPr>
        <p:spPr bwMode="auto">
          <a:xfrm>
            <a:off x="1717804" y="3066406"/>
            <a:ext cx="58785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 计算每个样本到两个聚类中心的距离 </a:t>
            </a:r>
          </a:p>
        </p:txBody>
      </p:sp>
      <p:sp>
        <p:nvSpPr>
          <p:cNvPr id="151564" name="Rectangle 12"/>
          <p:cNvSpPr>
            <a:spLocks noChangeArrowheads="1"/>
          </p:cNvSpPr>
          <p:nvPr/>
        </p:nvSpPr>
        <p:spPr bwMode="auto">
          <a:xfrm>
            <a:off x="1690688" y="3571231"/>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a:latin typeface="宋体" pitchFamily="2" charset="-122"/>
                <a:ea typeface="宋体" pitchFamily="2" charset="-122"/>
              </a:rPr>
              <a:t>2</a:t>
            </a:r>
            <a:r>
              <a:rPr lang="zh-CN" altLang="en-US" sz="2400">
                <a:latin typeface="宋体" pitchFamily="2" charset="-122"/>
                <a:ea typeface="宋体" pitchFamily="2" charset="-122"/>
              </a:rPr>
              <a:t>）根据距离聚类中心的远近，聚为两类 </a:t>
            </a:r>
          </a:p>
        </p:txBody>
      </p:sp>
      <p:sp>
        <p:nvSpPr>
          <p:cNvPr id="151565" name="Rectangle 13"/>
          <p:cNvSpPr>
            <a:spLocks noChangeArrowheads="1"/>
          </p:cNvSpPr>
          <p:nvPr/>
        </p:nvSpPr>
        <p:spPr bwMode="auto">
          <a:xfrm>
            <a:off x="1692275" y="4145906"/>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a:latin typeface="宋体" pitchFamily="2" charset="-122"/>
                <a:ea typeface="宋体" pitchFamily="2" charset="-122"/>
              </a:rPr>
              <a:t>3</a:t>
            </a:r>
            <a:r>
              <a:rPr lang="zh-CN" altLang="en-US" sz="2400">
                <a:latin typeface="宋体" pitchFamily="2" charset="-122"/>
                <a:ea typeface="宋体" pitchFamily="2" charset="-122"/>
              </a:rPr>
              <a:t>）重新计算每个聚类的中心 </a:t>
            </a:r>
          </a:p>
        </p:txBody>
      </p:sp>
      <p:sp>
        <p:nvSpPr>
          <p:cNvPr id="151569" name="Rectangle 17"/>
          <p:cNvSpPr>
            <a:spLocks noChangeArrowheads="1"/>
          </p:cNvSpPr>
          <p:nvPr/>
        </p:nvSpPr>
        <p:spPr bwMode="auto">
          <a:xfrm>
            <a:off x="539750" y="4939656"/>
            <a:ext cx="80329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latin typeface="宋体" pitchFamily="2" charset="-122"/>
                <a:ea typeface="宋体" pitchFamily="2" charset="-122"/>
              </a:rPr>
              <a:t>循环</a:t>
            </a:r>
            <a:r>
              <a:rPr lang="en-US" altLang="zh-CN" sz="2400">
                <a:latin typeface="宋体" pitchFamily="2" charset="-122"/>
                <a:ea typeface="宋体" pitchFamily="2" charset="-122"/>
              </a:rPr>
              <a:t>1-3</a:t>
            </a:r>
            <a:r>
              <a:rPr lang="zh-CN" altLang="en-US" sz="2400">
                <a:latin typeface="宋体" pitchFamily="2" charset="-122"/>
                <a:ea typeface="宋体" pitchFamily="2" charset="-122"/>
              </a:rPr>
              <a:t>步骤，直至两次聚类结果相同，聚类中心没有变化</a:t>
            </a:r>
            <a:endParaRPr lang="zh-CN" altLang="en-US">
              <a:latin typeface="宋体" pitchFamily="2" charset="-122"/>
              <a:ea typeface="宋体" pitchFamily="2" charset="-122"/>
            </a:endParaRPr>
          </a:p>
        </p:txBody>
      </p:sp>
    </p:spTree>
    <p:extLst>
      <p:ext uri="{BB962C8B-B14F-4D97-AF65-F5344CB8AC3E}">
        <p14:creationId xmlns:p14="http://schemas.microsoft.com/office/powerpoint/2010/main" val="529559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ChangeArrowheads="1"/>
          </p:cNvSpPr>
          <p:nvPr/>
        </p:nvSpPr>
        <p:spPr bwMode="auto">
          <a:xfrm>
            <a:off x="107950" y="981075"/>
            <a:ext cx="8713788"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spcBef>
                <a:spcPct val="20000"/>
              </a:spcBef>
              <a:buClr>
                <a:schemeClr val="bg2"/>
              </a:buClr>
              <a:buSzPct val="75000"/>
              <a:buFont typeface="Wingdings" pitchFamily="2" charset="2"/>
              <a:buChar char="n"/>
            </a:pPr>
            <a:r>
              <a:rPr lang="zh-CN" altLang="en-US" sz="2800" b="1" dirty="0">
                <a:latin typeface="宋体" pitchFamily="2" charset="-122"/>
                <a:ea typeface="宋体" pitchFamily="2" charset="-122"/>
              </a:rPr>
              <a:t>目标：</a:t>
            </a:r>
            <a:r>
              <a:rPr lang="zh-CN" altLang="en-US" sz="2400" b="1" dirty="0">
                <a:latin typeface="宋体" pitchFamily="2" charset="-122"/>
                <a:ea typeface="宋体" pitchFamily="2" charset="-122"/>
              </a:rPr>
              <a:t>将</a:t>
            </a:r>
            <a:r>
              <a:rPr lang="en-US" altLang="zh-CN" sz="2400" b="1" dirty="0">
                <a:latin typeface="宋体" pitchFamily="2" charset="-122"/>
                <a:ea typeface="宋体" pitchFamily="2" charset="-122"/>
              </a:rPr>
              <a:t>n</a:t>
            </a:r>
            <a:r>
              <a:rPr lang="zh-CN" altLang="en-US" sz="2400" b="1" dirty="0">
                <a:latin typeface="宋体" pitchFamily="2" charset="-122"/>
                <a:ea typeface="宋体" pitchFamily="2" charset="-122"/>
              </a:rPr>
              <a:t>个样本依据最小化类内距离准则分到 </a:t>
            </a:r>
            <a:r>
              <a:rPr lang="en-US" altLang="zh-CN" sz="2400" b="1" dirty="0">
                <a:latin typeface="宋体" pitchFamily="2" charset="-122"/>
                <a:ea typeface="宋体" pitchFamily="2" charset="-122"/>
              </a:rPr>
              <a:t>K</a:t>
            </a:r>
            <a:r>
              <a:rPr lang="zh-CN" altLang="en-US" sz="2400" b="1" dirty="0">
                <a:latin typeface="宋体" pitchFamily="2" charset="-122"/>
                <a:ea typeface="宋体" pitchFamily="2" charset="-122"/>
              </a:rPr>
              <a:t>个类别</a:t>
            </a:r>
          </a:p>
          <a:p>
            <a:pPr marL="342900" indent="-342900">
              <a:lnSpc>
                <a:spcPct val="120000"/>
              </a:lnSpc>
              <a:spcBef>
                <a:spcPct val="20000"/>
              </a:spcBef>
              <a:buClr>
                <a:schemeClr val="bg2"/>
              </a:buClr>
              <a:buSzPct val="75000"/>
              <a:buFont typeface="Wingdings" pitchFamily="2" charset="2"/>
              <a:buChar char="n"/>
            </a:pPr>
            <a:endParaRPr lang="zh-CN" altLang="en-US" sz="2400" b="1" dirty="0">
              <a:latin typeface="宋体" pitchFamily="2" charset="-122"/>
              <a:ea typeface="宋体" pitchFamily="2" charset="-122"/>
            </a:endParaRPr>
          </a:p>
          <a:p>
            <a:pPr marL="342900" indent="-342900">
              <a:lnSpc>
                <a:spcPct val="120000"/>
              </a:lnSpc>
              <a:spcBef>
                <a:spcPct val="20000"/>
              </a:spcBef>
              <a:buClr>
                <a:schemeClr val="bg2"/>
              </a:buClr>
              <a:buSzPct val="75000"/>
              <a:buFont typeface="Wingdings" pitchFamily="2" charset="2"/>
              <a:buChar char="n"/>
            </a:pPr>
            <a:endParaRPr lang="zh-CN" altLang="en-US" sz="2800" b="1" dirty="0">
              <a:latin typeface="宋体" pitchFamily="2" charset="-122"/>
              <a:ea typeface="宋体" pitchFamily="2" charset="-122"/>
            </a:endParaRPr>
          </a:p>
          <a:p>
            <a:pPr marL="342900" indent="-342900">
              <a:lnSpc>
                <a:spcPct val="120000"/>
              </a:lnSpc>
              <a:spcBef>
                <a:spcPct val="20000"/>
              </a:spcBef>
              <a:buClr>
                <a:schemeClr val="bg2"/>
              </a:buClr>
              <a:buSzPct val="75000"/>
              <a:buFont typeface="Wingdings" pitchFamily="2" charset="2"/>
              <a:buChar char="n"/>
            </a:pPr>
            <a:r>
              <a:rPr lang="zh-CN" altLang="en-US" sz="2400" b="1" dirty="0">
                <a:latin typeface="宋体" pitchFamily="2" charset="-122"/>
                <a:ea typeface="宋体" pitchFamily="2" charset="-122"/>
              </a:rPr>
              <a:t>直接优化存在困难，循环迭代优化：</a:t>
            </a:r>
          </a:p>
          <a:p>
            <a:pPr marL="342900" indent="-342900">
              <a:lnSpc>
                <a:spcPct val="120000"/>
              </a:lnSpc>
              <a:spcBef>
                <a:spcPct val="20000"/>
              </a:spcBef>
              <a:buClr>
                <a:schemeClr val="bg2"/>
              </a:buClr>
              <a:buSzPct val="75000"/>
              <a:buFont typeface="Wingdings" pitchFamily="2" charset="2"/>
              <a:buChar char="n"/>
            </a:pPr>
            <a:endParaRPr lang="zh-CN" altLang="en-US" sz="2800" b="1" dirty="0">
              <a:latin typeface="宋体" pitchFamily="2" charset="-122"/>
              <a:ea typeface="宋体" pitchFamily="2" charset="-122"/>
            </a:endParaRPr>
          </a:p>
          <a:p>
            <a:pPr marL="342900" indent="-342900">
              <a:lnSpc>
                <a:spcPct val="120000"/>
              </a:lnSpc>
              <a:spcBef>
                <a:spcPct val="20000"/>
              </a:spcBef>
              <a:buClr>
                <a:schemeClr val="bg2"/>
              </a:buClr>
              <a:buSzPct val="75000"/>
              <a:buFont typeface="Wingdings" pitchFamily="2" charset="2"/>
              <a:buChar char="n"/>
            </a:pPr>
            <a:endParaRPr lang="zh-CN" altLang="en-US" sz="2800" b="1" dirty="0">
              <a:latin typeface="宋体" pitchFamily="2" charset="-122"/>
              <a:ea typeface="宋体" pitchFamily="2" charset="-122"/>
            </a:endParaRPr>
          </a:p>
          <a:p>
            <a:pPr marL="342900" indent="-342900">
              <a:lnSpc>
                <a:spcPct val="120000"/>
              </a:lnSpc>
              <a:spcBef>
                <a:spcPct val="20000"/>
              </a:spcBef>
              <a:buClr>
                <a:schemeClr val="bg2"/>
              </a:buClr>
              <a:buSzPct val="75000"/>
              <a:buFont typeface="Wingdings" pitchFamily="2" charset="2"/>
              <a:buChar char="n"/>
            </a:pPr>
            <a:endParaRPr lang="zh-CN" altLang="en-US" sz="2800" b="1" dirty="0">
              <a:latin typeface="宋体" pitchFamily="2" charset="-122"/>
              <a:ea typeface="宋体" pitchFamily="2" charset="-122"/>
            </a:endParaRPr>
          </a:p>
          <a:p>
            <a:pPr marL="342900" indent="-342900">
              <a:lnSpc>
                <a:spcPct val="120000"/>
              </a:lnSpc>
              <a:spcBef>
                <a:spcPct val="20000"/>
              </a:spcBef>
              <a:buClr>
                <a:schemeClr val="bg2"/>
              </a:buClr>
              <a:buSzPct val="75000"/>
              <a:buFont typeface="Wingdings" pitchFamily="2" charset="2"/>
              <a:buChar char="n"/>
            </a:pPr>
            <a:r>
              <a:rPr lang="zh-CN" altLang="en-US" sz="2400" b="1" dirty="0">
                <a:latin typeface="宋体" pitchFamily="2" charset="-122"/>
                <a:ea typeface="宋体" pitchFamily="2" charset="-122"/>
              </a:rPr>
              <a:t>问题：算法收敛吗？收敛到最优解吗？</a:t>
            </a:r>
          </a:p>
          <a:p>
            <a:pPr marL="742950" lvl="1" indent="-285750">
              <a:lnSpc>
                <a:spcPct val="120000"/>
              </a:lnSpc>
              <a:spcBef>
                <a:spcPct val="20000"/>
              </a:spcBef>
              <a:buClr>
                <a:srgbClr val="002060"/>
              </a:buClr>
              <a:buSzPct val="80000"/>
              <a:buFont typeface="Wingdings" pitchFamily="2" charset="2"/>
              <a:buChar char="¨"/>
            </a:pPr>
            <a:r>
              <a:rPr lang="zh-CN" altLang="en-US" sz="2400" b="1" dirty="0">
                <a:latin typeface="宋体" pitchFamily="2" charset="-122"/>
                <a:ea typeface="宋体" pitchFamily="2" charset="-122"/>
              </a:rPr>
              <a:t>收敛到局部最优解</a:t>
            </a:r>
          </a:p>
        </p:txBody>
      </p:sp>
      <p:sp>
        <p:nvSpPr>
          <p:cNvPr id="207875" name="Rectangle 3"/>
          <p:cNvSpPr>
            <a:spLocks noGrp="1" noChangeArrowheads="1"/>
          </p:cNvSpPr>
          <p:nvPr>
            <p:ph type="title"/>
          </p:nvPr>
        </p:nvSpPr>
        <p:spPr>
          <a:xfrm>
            <a:off x="323850" y="0"/>
            <a:ext cx="8229600" cy="1371600"/>
          </a:xfrm>
        </p:spPr>
        <p:txBody>
          <a:bodyPr/>
          <a:lstStyle/>
          <a:p>
            <a:r>
              <a:rPr lang="en-US" altLang="en-US" sz="3600"/>
              <a:t>4.1 </a:t>
            </a:r>
            <a:r>
              <a:rPr lang="en-US" altLang="en-US" sz="3600" dirty="0"/>
              <a:t>K-</a:t>
            </a:r>
            <a:r>
              <a:rPr lang="en-US" altLang="en-US" sz="3600" dirty="0" err="1"/>
              <a:t>均值基本算法</a:t>
            </a:r>
            <a:endParaRPr lang="zh-CN" altLang="en-US" sz="3600" dirty="0"/>
          </a:p>
        </p:txBody>
      </p:sp>
      <p:sp>
        <p:nvSpPr>
          <p:cNvPr id="207876" name="Rectangle 4"/>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7877" name="Object 5"/>
          <p:cNvGraphicFramePr>
            <a:graphicFrameLocks noChangeAspect="1"/>
          </p:cNvGraphicFramePr>
          <p:nvPr/>
        </p:nvGraphicFramePr>
        <p:xfrm>
          <a:off x="900113" y="1628775"/>
          <a:ext cx="7058025" cy="960438"/>
        </p:xfrm>
        <a:graphic>
          <a:graphicData uri="http://schemas.openxmlformats.org/presentationml/2006/ole">
            <mc:AlternateContent xmlns:mc="http://schemas.openxmlformats.org/markup-compatibility/2006">
              <mc:Choice xmlns:v="urn:schemas-microsoft-com:vml" Requires="v">
                <p:oleObj spid="_x0000_s26674" name="Equation" r:id="rId3" imgW="3086100" imgH="419100" progId="Equation.DSMT4">
                  <p:embed/>
                </p:oleObj>
              </mc:Choice>
              <mc:Fallback>
                <p:oleObj name="Equation" r:id="rId3" imgW="30861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628775"/>
                        <a:ext cx="7058025" cy="96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878" name="Rectangle 6"/>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7879" name="Rectangle 7"/>
          <p:cNvSpPr>
            <a:spLocks noChangeArrowheads="1"/>
          </p:cNvSpPr>
          <p:nvPr/>
        </p:nvSpPr>
        <p:spPr bwMode="auto">
          <a:xfrm>
            <a:off x="0" y="3629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7882" name="Rectangle 10"/>
          <p:cNvSpPr>
            <a:spLocks noChangeArrowheads="1"/>
          </p:cNvSpPr>
          <p:nvPr/>
        </p:nvSpPr>
        <p:spPr bwMode="auto">
          <a:xfrm>
            <a:off x="3708400" y="6130925"/>
            <a:ext cx="5134739" cy="46166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2060"/>
                </a:solidFill>
                <a:latin typeface="宋体" pitchFamily="2" charset="-122"/>
                <a:ea typeface="宋体" pitchFamily="2" charset="-122"/>
              </a:rPr>
              <a:t>对平方误差准则函数的贪心搜索算法</a:t>
            </a:r>
          </a:p>
        </p:txBody>
      </p:sp>
      <p:graphicFrame>
        <p:nvGraphicFramePr>
          <p:cNvPr id="207883" name="Object 11"/>
          <p:cNvGraphicFramePr>
            <a:graphicFrameLocks noChangeAspect="1"/>
          </p:cNvGraphicFramePr>
          <p:nvPr/>
        </p:nvGraphicFramePr>
        <p:xfrm>
          <a:off x="900113" y="3421063"/>
          <a:ext cx="7127875" cy="1592262"/>
        </p:xfrm>
        <a:graphic>
          <a:graphicData uri="http://schemas.openxmlformats.org/presentationml/2006/ole">
            <mc:AlternateContent xmlns:mc="http://schemas.openxmlformats.org/markup-compatibility/2006">
              <mc:Choice xmlns:v="urn:schemas-microsoft-com:vml" Requires="v">
                <p:oleObj spid="_x0000_s26675" name="Visio" r:id="rId5" imgW="4357688" imgH="973931" progId="Visio.Drawing.11">
                  <p:embed/>
                </p:oleObj>
              </mc:Choice>
              <mc:Fallback>
                <p:oleObj name="Visio" r:id="rId5" imgW="4357688" imgH="973931"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421063"/>
                        <a:ext cx="7127875" cy="15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7884" name="Line 12"/>
          <p:cNvSpPr>
            <a:spLocks noChangeShapeType="1"/>
          </p:cNvSpPr>
          <p:nvPr/>
        </p:nvSpPr>
        <p:spPr bwMode="auto">
          <a:xfrm>
            <a:off x="3132138" y="6237288"/>
            <a:ext cx="503237" cy="14287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481386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ChangeArrowheads="1"/>
          </p:cNvSpPr>
          <p:nvPr/>
        </p:nvSpPr>
        <p:spPr bwMode="auto">
          <a:xfrm>
            <a:off x="467544" y="981075"/>
            <a:ext cx="8713788" cy="4752181"/>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ormAutofit fontScale="85000" lnSpcReduction="10000"/>
          </a:bodyPr>
          <a:lstStyle/>
          <a:p>
            <a:pPr marL="182880" indent="-182880">
              <a:lnSpc>
                <a:spcPct val="170000"/>
              </a:lnSpc>
              <a:spcBef>
                <a:spcPct val="20000"/>
              </a:spcBef>
              <a:buClr>
                <a:srgbClr val="002060"/>
              </a:buClr>
              <a:buSzPct val="80000"/>
              <a:buFont typeface="Wingdings" pitchFamily="2" charset="2"/>
              <a:buChar char="p"/>
            </a:pPr>
            <a:r>
              <a:rPr lang="zh-CN" altLang="en-US" sz="2800" b="1" dirty="0">
                <a:latin typeface="+mj-lt"/>
                <a:ea typeface="宋体" pitchFamily="2" charset="-122"/>
              </a:rPr>
              <a:t>初始值的选择</a:t>
            </a:r>
          </a:p>
          <a:p>
            <a:pPr lvl="1" indent="-182880">
              <a:lnSpc>
                <a:spcPct val="170000"/>
              </a:lnSpc>
              <a:spcBef>
                <a:spcPct val="20000"/>
              </a:spcBef>
              <a:buClr>
                <a:srgbClr val="002060"/>
              </a:buClr>
              <a:buSzPct val="80000"/>
              <a:buFont typeface="Wingdings" pitchFamily="2" charset="2"/>
              <a:buChar char="Ø"/>
            </a:pPr>
            <a:r>
              <a:rPr lang="zh-CN" altLang="en-US" sz="2400" b="1" dirty="0">
                <a:latin typeface="+mj-lt"/>
                <a:ea typeface="宋体" pitchFamily="2" charset="-122"/>
              </a:rPr>
              <a:t>利用先验知识选择初值</a:t>
            </a:r>
          </a:p>
          <a:p>
            <a:pPr lvl="1" indent="-182880">
              <a:lnSpc>
                <a:spcPct val="170000"/>
              </a:lnSpc>
              <a:spcBef>
                <a:spcPct val="20000"/>
              </a:spcBef>
              <a:buClr>
                <a:srgbClr val="002060"/>
              </a:buClr>
              <a:buSzPct val="80000"/>
              <a:buFont typeface="Wingdings" pitchFamily="2" charset="2"/>
              <a:buChar char="Ø"/>
            </a:pPr>
            <a:r>
              <a:rPr lang="zh-CN" altLang="en-US" sz="2400" b="1" dirty="0">
                <a:latin typeface="+mj-lt"/>
                <a:ea typeface="宋体" pitchFamily="2" charset="-122"/>
              </a:rPr>
              <a:t>找到相对距离远的样本作为中心</a:t>
            </a:r>
          </a:p>
          <a:p>
            <a:pPr marL="182880" indent="-182880">
              <a:lnSpc>
                <a:spcPct val="170000"/>
              </a:lnSpc>
              <a:spcBef>
                <a:spcPct val="20000"/>
              </a:spcBef>
              <a:buClr>
                <a:srgbClr val="002060"/>
              </a:buClr>
              <a:buSzPct val="80000"/>
              <a:buFont typeface="Wingdings" pitchFamily="2" charset="2"/>
              <a:buChar char="p"/>
            </a:pPr>
            <a:r>
              <a:rPr lang="zh-CN" altLang="en-US" sz="2800" b="1" dirty="0">
                <a:latin typeface="+mj-lt"/>
                <a:ea typeface="宋体" pitchFamily="2" charset="-122"/>
              </a:rPr>
              <a:t>聚类数的选择</a:t>
            </a:r>
          </a:p>
          <a:p>
            <a:pPr lvl="1" indent="-182880">
              <a:lnSpc>
                <a:spcPct val="170000"/>
              </a:lnSpc>
              <a:spcBef>
                <a:spcPct val="20000"/>
              </a:spcBef>
              <a:buClr>
                <a:srgbClr val="002060"/>
              </a:buClr>
              <a:buSzPct val="80000"/>
              <a:buFont typeface="Wingdings" pitchFamily="2" charset="2"/>
              <a:buChar char="Ø"/>
            </a:pPr>
            <a:r>
              <a:rPr lang="zh-CN" altLang="en-US" sz="2400" b="1" dirty="0">
                <a:latin typeface="+mj-lt"/>
                <a:ea typeface="宋体" pitchFamily="2" charset="-122"/>
              </a:rPr>
              <a:t>试探的方式确定聚类数，然后进行聚类有效性检验</a:t>
            </a:r>
          </a:p>
          <a:p>
            <a:pPr marL="182880" indent="-182880">
              <a:lnSpc>
                <a:spcPct val="170000"/>
              </a:lnSpc>
              <a:spcBef>
                <a:spcPct val="20000"/>
              </a:spcBef>
              <a:buClr>
                <a:srgbClr val="002060"/>
              </a:buClr>
              <a:buSzPct val="80000"/>
              <a:buFont typeface="Wingdings" pitchFamily="2" charset="2"/>
              <a:buChar char="p"/>
            </a:pPr>
            <a:r>
              <a:rPr lang="zh-CN" altLang="en-US" sz="2800" b="1" dirty="0">
                <a:latin typeface="+mj-lt"/>
                <a:ea typeface="宋体" pitchFamily="2" charset="-122"/>
              </a:rPr>
              <a:t>距离函数的选择</a:t>
            </a:r>
          </a:p>
          <a:p>
            <a:pPr lvl="1" indent="-182880">
              <a:lnSpc>
                <a:spcPct val="170000"/>
              </a:lnSpc>
              <a:spcBef>
                <a:spcPct val="20000"/>
              </a:spcBef>
              <a:buClr>
                <a:srgbClr val="002060"/>
              </a:buClr>
              <a:buSzPct val="80000"/>
              <a:buFont typeface="Wingdings" pitchFamily="2" charset="2"/>
              <a:buChar char="Ø"/>
            </a:pPr>
            <a:r>
              <a:rPr lang="zh-CN" altLang="en-US" sz="2400" b="1" dirty="0">
                <a:latin typeface="+mj-lt"/>
                <a:ea typeface="宋体" pitchFamily="2" charset="-122"/>
              </a:rPr>
              <a:t>欧氏距离：要求每个聚类的样本成“团型”分布 </a:t>
            </a:r>
          </a:p>
          <a:p>
            <a:pPr lvl="1" indent="-182880">
              <a:lnSpc>
                <a:spcPct val="170000"/>
              </a:lnSpc>
              <a:spcBef>
                <a:spcPct val="20000"/>
              </a:spcBef>
              <a:buClr>
                <a:srgbClr val="002060"/>
              </a:buClr>
              <a:buSzPct val="80000"/>
              <a:buFont typeface="Wingdings" pitchFamily="2" charset="2"/>
              <a:buChar char="Ø"/>
            </a:pPr>
            <a:r>
              <a:rPr lang="zh-CN" altLang="en-US" sz="2400" b="1" dirty="0">
                <a:latin typeface="+mj-lt"/>
                <a:ea typeface="宋体" pitchFamily="2" charset="-122"/>
              </a:rPr>
              <a:t>不成团分布</a:t>
            </a:r>
            <a:r>
              <a:rPr lang="en-US" altLang="zh-CN" sz="2400" b="1" dirty="0">
                <a:latin typeface="+mj-lt"/>
                <a:ea typeface="宋体" pitchFamily="2" charset="-122"/>
              </a:rPr>
              <a:t>——</a:t>
            </a:r>
            <a:r>
              <a:rPr lang="zh-CN" altLang="en-US" sz="2400" b="1" dirty="0">
                <a:latin typeface="+mj-lt"/>
                <a:ea typeface="宋体" pitchFamily="2" charset="-122"/>
              </a:rPr>
              <a:t>马氏距离</a:t>
            </a:r>
          </a:p>
          <a:p>
            <a:pPr marL="182880" indent="-182880">
              <a:lnSpc>
                <a:spcPct val="170000"/>
              </a:lnSpc>
              <a:spcBef>
                <a:spcPct val="20000"/>
              </a:spcBef>
              <a:buClr>
                <a:srgbClr val="002060"/>
              </a:buClr>
              <a:buSzPct val="80000"/>
              <a:buFont typeface="Wingdings" pitchFamily="2" charset="2"/>
              <a:buChar char="p"/>
            </a:pPr>
            <a:endParaRPr lang="en-US" altLang="zh-CN" sz="2800" b="1" dirty="0">
              <a:latin typeface="+mj-lt"/>
              <a:ea typeface="宋体" pitchFamily="2" charset="-122"/>
            </a:endParaRPr>
          </a:p>
        </p:txBody>
      </p:sp>
      <p:sp>
        <p:nvSpPr>
          <p:cNvPr id="205827" name="Rectangle 3"/>
          <p:cNvSpPr>
            <a:spLocks noGrp="1" noChangeArrowheads="1"/>
          </p:cNvSpPr>
          <p:nvPr>
            <p:ph type="title"/>
          </p:nvPr>
        </p:nvSpPr>
        <p:spPr>
          <a:xfrm>
            <a:off x="323850" y="0"/>
            <a:ext cx="8229600" cy="1371600"/>
          </a:xfrm>
        </p:spPr>
        <p:txBody>
          <a:bodyPr/>
          <a:lstStyle/>
          <a:p>
            <a:r>
              <a:rPr lang="en-US" altLang="en-US" sz="3600"/>
              <a:t>4.</a:t>
            </a:r>
            <a:r>
              <a:rPr lang="en-US" altLang="zh-CN" sz="3600"/>
              <a:t>2</a:t>
            </a:r>
            <a:r>
              <a:rPr lang="en-US" altLang="en-US" sz="3600"/>
              <a:t> </a:t>
            </a:r>
            <a:r>
              <a:rPr lang="en-US" altLang="en-US" sz="3600" dirty="0"/>
              <a:t>K-</a:t>
            </a:r>
            <a:r>
              <a:rPr lang="en-US" altLang="en-US" sz="3600" dirty="0" err="1"/>
              <a:t>均值算法的改进</a:t>
            </a:r>
            <a:endParaRPr lang="zh-CN" altLang="en-US" sz="3600" dirty="0"/>
          </a:p>
        </p:txBody>
      </p:sp>
      <p:sp>
        <p:nvSpPr>
          <p:cNvPr id="205828" name="Rectangle 4"/>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0" name="Rectangle 6"/>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1" name="Rectangle 7"/>
          <p:cNvSpPr>
            <a:spLocks noChangeArrowheads="1"/>
          </p:cNvSpPr>
          <p:nvPr/>
        </p:nvSpPr>
        <p:spPr bwMode="auto">
          <a:xfrm>
            <a:off x="0" y="3629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3" name="Rectangle 9"/>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5832" name="Object 8"/>
          <p:cNvGraphicFramePr>
            <a:graphicFrameLocks noChangeAspect="1"/>
          </p:cNvGraphicFramePr>
          <p:nvPr>
            <p:extLst>
              <p:ext uri="{D42A27DB-BD31-4B8C-83A1-F6EECF244321}">
                <p14:modId xmlns:p14="http://schemas.microsoft.com/office/powerpoint/2010/main" val="1725754365"/>
              </p:ext>
            </p:extLst>
          </p:nvPr>
        </p:nvGraphicFramePr>
        <p:xfrm>
          <a:off x="1763713" y="5725879"/>
          <a:ext cx="4752503" cy="713021"/>
        </p:xfrm>
        <a:graphic>
          <a:graphicData uri="http://schemas.openxmlformats.org/presentationml/2006/ole">
            <mc:AlternateContent xmlns:mc="http://schemas.openxmlformats.org/markup-compatibility/2006">
              <mc:Choice xmlns:v="urn:schemas-microsoft-com:vml" Requires="v">
                <p:oleObj spid="_x0000_s27696" name="Equation" r:id="rId3" imgW="1968500" imgH="292100" progId="Equation.DSMT4">
                  <p:embed/>
                </p:oleObj>
              </mc:Choice>
              <mc:Fallback>
                <p:oleObj name="Equation" r:id="rId3" imgW="1968500" imgH="292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5725879"/>
                        <a:ext cx="4752503" cy="713021"/>
                      </a:xfrm>
                      <a:prstGeom prst="rect">
                        <a:avLst/>
                      </a:prstGeom>
                      <a:noFill/>
                    </p:spPr>
                  </p:pic>
                </p:oleObj>
              </mc:Fallback>
            </mc:AlternateContent>
          </a:graphicData>
        </a:graphic>
      </p:graphicFrame>
      <p:sp>
        <p:nvSpPr>
          <p:cNvPr id="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Object 2"/>
          <p:cNvGraphicFramePr>
            <a:graphicFrameLocks noChangeAspect="1"/>
          </p:cNvGraphicFramePr>
          <p:nvPr>
            <p:extLst>
              <p:ext uri="{D42A27DB-BD31-4B8C-83A1-F6EECF244321}">
                <p14:modId xmlns:p14="http://schemas.microsoft.com/office/powerpoint/2010/main" val="1276102072"/>
              </p:ext>
            </p:extLst>
          </p:nvPr>
        </p:nvGraphicFramePr>
        <p:xfrm>
          <a:off x="5508104" y="633681"/>
          <a:ext cx="3528392" cy="2713007"/>
        </p:xfrm>
        <a:graphic>
          <a:graphicData uri="http://schemas.openxmlformats.org/presentationml/2006/ole">
            <mc:AlternateContent xmlns:mc="http://schemas.openxmlformats.org/markup-compatibility/2006">
              <mc:Choice xmlns:v="urn:schemas-microsoft-com:vml" Requires="v">
                <p:oleObj spid="_x0000_s27697" name="Visio" r:id="rId5" imgW="6228398" imgH="4781074" progId="Visio.Drawing.11">
                  <p:embed/>
                </p:oleObj>
              </mc:Choice>
              <mc:Fallback>
                <p:oleObj name="Visio" r:id="rId5" imgW="6228398" imgH="4781074" progId="Visio.Drawing.11">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104" y="633681"/>
                        <a:ext cx="3528392" cy="2713007"/>
                      </a:xfrm>
                      <a:prstGeom prst="rect">
                        <a:avLst/>
                      </a:prstGeom>
                      <a:noFill/>
                    </p:spPr>
                  </p:pic>
                </p:oleObj>
              </mc:Fallback>
            </mc:AlternateContent>
          </a:graphicData>
        </a:graphic>
      </p:graphicFrame>
      <p:sp>
        <p:nvSpPr>
          <p:cNvPr id="11" name="Line 12"/>
          <p:cNvSpPr>
            <a:spLocks noChangeShapeType="1"/>
          </p:cNvSpPr>
          <p:nvPr/>
        </p:nvSpPr>
        <p:spPr bwMode="auto">
          <a:xfrm flipV="1">
            <a:off x="6624078" y="3573016"/>
            <a:ext cx="1043967" cy="216024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60665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82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82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82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82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82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8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ChangeArrowheads="1"/>
          </p:cNvSpPr>
          <p:nvPr/>
        </p:nvSpPr>
        <p:spPr bwMode="auto">
          <a:xfrm>
            <a:off x="467544" y="981075"/>
            <a:ext cx="8713788" cy="4752181"/>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ormAutofit fontScale="92500" lnSpcReduction="10000"/>
          </a:bodyPr>
          <a:lstStyle/>
          <a:p>
            <a:pPr marL="182880" indent="-182880">
              <a:lnSpc>
                <a:spcPct val="170000"/>
              </a:lnSpc>
              <a:spcBef>
                <a:spcPct val="20000"/>
              </a:spcBef>
              <a:buClr>
                <a:srgbClr val="002060"/>
              </a:buClr>
              <a:buSzPct val="80000"/>
              <a:buFont typeface="Wingdings" pitchFamily="2" charset="2"/>
              <a:buChar char="p"/>
            </a:pPr>
            <a:r>
              <a:rPr lang="en-US" altLang="zh-CN" sz="2800" b="1" dirty="0">
                <a:latin typeface="+mj-lt"/>
                <a:ea typeface="宋体" pitchFamily="2" charset="-122"/>
              </a:rPr>
              <a:t>K-</a:t>
            </a:r>
            <a:r>
              <a:rPr lang="en-US" altLang="zh-CN" sz="2800" b="1" dirty="0" err="1">
                <a:latin typeface="+mj-lt"/>
                <a:ea typeface="宋体" pitchFamily="2" charset="-122"/>
              </a:rPr>
              <a:t>Medoids</a:t>
            </a:r>
            <a:r>
              <a:rPr lang="zh-CN" altLang="en-US" sz="2800" b="1" dirty="0">
                <a:latin typeface="+mj-lt"/>
                <a:ea typeface="宋体" pitchFamily="2" charset="-122"/>
              </a:rPr>
              <a:t>算法</a:t>
            </a:r>
            <a:r>
              <a:rPr lang="en-US" altLang="zh-CN" sz="2800" b="1" dirty="0">
                <a:latin typeface="宋体" pitchFamily="2" charset="-122"/>
                <a:ea typeface="宋体" pitchFamily="2" charset="-122"/>
              </a:rPr>
              <a:t>(</a:t>
            </a:r>
            <a:r>
              <a:rPr lang="zh-CN" altLang="en-US" sz="2800" b="1" dirty="0">
                <a:latin typeface="+mj-lt"/>
                <a:ea typeface="宋体" pitchFamily="2" charset="-122"/>
              </a:rPr>
              <a:t>对于序列、图等非矢量特征</a:t>
            </a:r>
            <a:r>
              <a:rPr lang="en-US" altLang="zh-CN" sz="2800" b="1" dirty="0">
                <a:latin typeface="宋体" pitchFamily="2" charset="-122"/>
                <a:ea typeface="宋体" pitchFamily="2" charset="-122"/>
              </a:rPr>
              <a:t>)</a:t>
            </a:r>
            <a:endParaRPr lang="zh-CN" altLang="en-US" sz="2800" b="1" dirty="0">
              <a:latin typeface="宋体" pitchFamily="2" charset="-122"/>
              <a:ea typeface="宋体" pitchFamily="2" charset="-122"/>
            </a:endParaRPr>
          </a:p>
          <a:p>
            <a:pPr lvl="1" indent="-182880">
              <a:lnSpc>
                <a:spcPct val="170000"/>
              </a:lnSpc>
              <a:spcBef>
                <a:spcPct val="20000"/>
              </a:spcBef>
              <a:buClr>
                <a:srgbClr val="002060"/>
              </a:buClr>
              <a:buSzPct val="80000"/>
              <a:buFont typeface="Wingdings" pitchFamily="2" charset="2"/>
              <a:buChar char="Ø"/>
            </a:pPr>
            <a:r>
              <a:rPr lang="zh-CN" altLang="en-US" sz="2400" b="1" dirty="0">
                <a:latin typeface="+mj-lt"/>
                <a:ea typeface="宋体" pitchFamily="2" charset="-122"/>
              </a:rPr>
              <a:t>形式定义两个模式间相似程度</a:t>
            </a:r>
            <a:endParaRPr lang="en-US" altLang="zh-CN" sz="2400" b="1" dirty="0">
              <a:latin typeface="+mj-lt"/>
              <a:ea typeface="宋体" pitchFamily="2" charset="-122"/>
            </a:endParaRPr>
          </a:p>
          <a:p>
            <a:pPr lvl="1" indent="-182880">
              <a:lnSpc>
                <a:spcPct val="170000"/>
              </a:lnSpc>
              <a:spcBef>
                <a:spcPct val="20000"/>
              </a:spcBef>
              <a:buClr>
                <a:srgbClr val="002060"/>
              </a:buClr>
              <a:buSzPct val="80000"/>
              <a:buFont typeface="Wingdings" pitchFamily="2" charset="2"/>
              <a:buChar char="Ø"/>
            </a:pPr>
            <a:r>
              <a:rPr lang="zh-CN" altLang="en-US" sz="2400" b="1" dirty="0">
                <a:latin typeface="+mj-lt"/>
                <a:ea typeface="宋体" pitchFamily="2" charset="-122"/>
              </a:rPr>
              <a:t>各聚类中，寻找与类中样本相似度之和最大者，代表新模式。</a:t>
            </a:r>
          </a:p>
          <a:p>
            <a:pPr marL="182880" indent="-182880">
              <a:lnSpc>
                <a:spcPct val="170000"/>
              </a:lnSpc>
              <a:spcBef>
                <a:spcPct val="20000"/>
              </a:spcBef>
              <a:buClr>
                <a:srgbClr val="002060"/>
              </a:buClr>
              <a:buSzPct val="80000"/>
              <a:buFont typeface="Wingdings" pitchFamily="2" charset="2"/>
              <a:buChar char="p"/>
            </a:pPr>
            <a:r>
              <a:rPr lang="zh-CN" altLang="en-US" sz="2800" b="1" dirty="0">
                <a:latin typeface="+mj-lt"/>
                <a:ea typeface="宋体" pitchFamily="2" charset="-122"/>
              </a:rPr>
              <a:t>模糊</a:t>
            </a:r>
            <a:r>
              <a:rPr lang="en-US" altLang="zh-CN" sz="2800" b="1" dirty="0">
                <a:latin typeface="+mj-lt"/>
                <a:ea typeface="宋体" pitchFamily="2" charset="-122"/>
              </a:rPr>
              <a:t>K-</a:t>
            </a:r>
            <a:r>
              <a:rPr lang="zh-CN" altLang="en-US" sz="2800" b="1" dirty="0">
                <a:latin typeface="+mj-lt"/>
                <a:ea typeface="宋体" pitchFamily="2" charset="-122"/>
              </a:rPr>
              <a:t>均值（类别间可以存在交叠）</a:t>
            </a:r>
            <a:endParaRPr lang="en-US" altLang="zh-CN" sz="2800" b="1" dirty="0">
              <a:latin typeface="+mj-lt"/>
              <a:ea typeface="宋体" pitchFamily="2" charset="-122"/>
            </a:endParaRPr>
          </a:p>
          <a:p>
            <a:pPr lvl="1" indent="-182880">
              <a:lnSpc>
                <a:spcPct val="170000"/>
              </a:lnSpc>
              <a:spcBef>
                <a:spcPct val="20000"/>
              </a:spcBef>
              <a:buClr>
                <a:srgbClr val="002060"/>
              </a:buClr>
              <a:buSzPct val="80000"/>
              <a:buFont typeface="Wingdings" pitchFamily="2" charset="2"/>
              <a:buChar char="Ø"/>
            </a:pPr>
            <a:r>
              <a:rPr lang="zh-CN" altLang="en-US" sz="2500" b="1" dirty="0">
                <a:latin typeface="+mj-lt"/>
                <a:ea typeface="宋体" pitchFamily="2" charset="-122"/>
              </a:rPr>
              <a:t>用隶属度</a:t>
            </a:r>
            <a:r>
              <a:rPr lang="en-US" altLang="zh-CN" sz="2500" dirty="0" err="1">
                <a:latin typeface="Times New Roman" pitchFamily="18" charset="0"/>
                <a:ea typeface="宋体" pitchFamily="2" charset="-122"/>
                <a:cs typeface="Times New Roman" pitchFamily="18" charset="0"/>
              </a:rPr>
              <a:t>u</a:t>
            </a:r>
            <a:r>
              <a:rPr lang="en-US" altLang="zh-CN" sz="1700" i="1" dirty="0" err="1">
                <a:latin typeface="Times New Roman" pitchFamily="18" charset="0"/>
                <a:ea typeface="宋体" pitchFamily="2" charset="-122"/>
                <a:cs typeface="Times New Roman" pitchFamily="18" charset="0"/>
              </a:rPr>
              <a:t>ij</a:t>
            </a:r>
            <a:r>
              <a:rPr lang="zh-CN" altLang="en-US" sz="2500" b="1" dirty="0">
                <a:latin typeface="Times New Roman" pitchFamily="18" charset="0"/>
                <a:ea typeface="宋体" pitchFamily="2" charset="-122"/>
                <a:cs typeface="Times New Roman" pitchFamily="18" charset="0"/>
              </a:rPr>
              <a:t>表示样本</a:t>
            </a:r>
            <a:r>
              <a:rPr lang="en-US" altLang="zh-CN" sz="2500" b="1" dirty="0">
                <a:latin typeface="Times New Roman" pitchFamily="18" charset="0"/>
                <a:ea typeface="宋体" pitchFamily="2" charset="-122"/>
                <a:cs typeface="Times New Roman" pitchFamily="18" charset="0"/>
              </a:rPr>
              <a:t>x</a:t>
            </a:r>
            <a:r>
              <a:rPr lang="en-US" altLang="zh-CN" sz="1900" i="1" dirty="0">
                <a:latin typeface="Times New Roman" pitchFamily="18" charset="0"/>
                <a:ea typeface="宋体" pitchFamily="2" charset="-122"/>
                <a:cs typeface="Times New Roman" pitchFamily="18" charset="0"/>
              </a:rPr>
              <a:t>i</a:t>
            </a:r>
            <a:r>
              <a:rPr lang="zh-CN" altLang="en-US" sz="2500" b="1" dirty="0">
                <a:latin typeface="Times New Roman" pitchFamily="18" charset="0"/>
                <a:ea typeface="宋体" pitchFamily="2" charset="-122"/>
                <a:cs typeface="Times New Roman" pitchFamily="18" charset="0"/>
              </a:rPr>
              <a:t>属于</a:t>
            </a:r>
            <a:r>
              <a:rPr lang="en-US" altLang="zh-CN" sz="2500" b="1" dirty="0" err="1">
                <a:latin typeface="Times New Roman" pitchFamily="18" charset="0"/>
                <a:ea typeface="宋体" pitchFamily="2" charset="-122"/>
                <a:cs typeface="Times New Roman" pitchFamily="18" charset="0"/>
              </a:rPr>
              <a:t>C</a:t>
            </a:r>
            <a:r>
              <a:rPr lang="en-US" altLang="zh-CN" sz="1900" i="1" dirty="0" err="1">
                <a:latin typeface="Times New Roman" pitchFamily="18" charset="0"/>
                <a:ea typeface="宋体" pitchFamily="2" charset="-122"/>
                <a:cs typeface="Times New Roman" pitchFamily="18" charset="0"/>
              </a:rPr>
              <a:t>j</a:t>
            </a:r>
            <a:r>
              <a:rPr lang="zh-CN" altLang="en-US" sz="2500" b="1" dirty="0">
                <a:latin typeface="Times New Roman" pitchFamily="18" charset="0"/>
                <a:ea typeface="宋体" pitchFamily="2" charset="-122"/>
                <a:cs typeface="Times New Roman" pitchFamily="18" charset="0"/>
              </a:rPr>
              <a:t>类的程度</a:t>
            </a:r>
            <a:endParaRPr lang="en-US" altLang="zh-CN" sz="2500" b="1" dirty="0">
              <a:latin typeface="Times New Roman" pitchFamily="18" charset="0"/>
              <a:ea typeface="宋体" pitchFamily="2" charset="-122"/>
              <a:cs typeface="Times New Roman" pitchFamily="18" charset="0"/>
            </a:endParaRPr>
          </a:p>
          <a:p>
            <a:pPr lvl="1" indent="-182880">
              <a:lnSpc>
                <a:spcPct val="170000"/>
              </a:lnSpc>
              <a:spcBef>
                <a:spcPct val="20000"/>
              </a:spcBef>
              <a:buClr>
                <a:srgbClr val="002060"/>
              </a:buClr>
              <a:buSzPct val="80000"/>
              <a:buFont typeface="Wingdings" pitchFamily="2" charset="2"/>
              <a:buChar char="Ø"/>
            </a:pPr>
            <a:endParaRPr lang="en-US" altLang="zh-CN" sz="2500" b="1" dirty="0">
              <a:latin typeface="Times New Roman" pitchFamily="18" charset="0"/>
              <a:ea typeface="宋体" pitchFamily="2" charset="-122"/>
              <a:cs typeface="Times New Roman" pitchFamily="18" charset="0"/>
            </a:endParaRPr>
          </a:p>
          <a:p>
            <a:pPr lvl="1" indent="-182880">
              <a:lnSpc>
                <a:spcPct val="170000"/>
              </a:lnSpc>
              <a:spcBef>
                <a:spcPct val="20000"/>
              </a:spcBef>
              <a:buClr>
                <a:srgbClr val="002060"/>
              </a:buClr>
              <a:buSzPct val="80000"/>
              <a:buFont typeface="Wingdings" pitchFamily="2" charset="2"/>
              <a:buChar char="Ø"/>
            </a:pPr>
            <a:r>
              <a:rPr lang="zh-CN" altLang="en-US" sz="2500" b="1" dirty="0">
                <a:latin typeface="+mj-lt"/>
                <a:ea typeface="宋体" pitchFamily="2" charset="-122"/>
              </a:rPr>
              <a:t>聚类准则函数：</a:t>
            </a:r>
            <a:endParaRPr lang="en-US" altLang="zh-CN" sz="2500" b="1" dirty="0">
              <a:latin typeface="+mj-lt"/>
              <a:ea typeface="宋体" pitchFamily="2" charset="-122"/>
            </a:endParaRPr>
          </a:p>
          <a:p>
            <a:pPr marL="640080" lvl="1" indent="-182880">
              <a:lnSpc>
                <a:spcPct val="170000"/>
              </a:lnSpc>
              <a:spcBef>
                <a:spcPct val="20000"/>
              </a:spcBef>
              <a:buClr>
                <a:srgbClr val="002060"/>
              </a:buClr>
              <a:buSzPct val="80000"/>
              <a:buFont typeface="Wingdings" pitchFamily="2" charset="2"/>
              <a:buChar char="p"/>
            </a:pPr>
            <a:endParaRPr lang="zh-CN" altLang="en-US" sz="2400" b="1" dirty="0">
              <a:latin typeface="+mj-lt"/>
              <a:ea typeface="宋体" pitchFamily="2" charset="-122"/>
            </a:endParaRPr>
          </a:p>
        </p:txBody>
      </p:sp>
      <p:sp>
        <p:nvSpPr>
          <p:cNvPr id="205827" name="Rectangle 3"/>
          <p:cNvSpPr>
            <a:spLocks noGrp="1" noChangeArrowheads="1"/>
          </p:cNvSpPr>
          <p:nvPr>
            <p:ph type="title"/>
          </p:nvPr>
        </p:nvSpPr>
        <p:spPr>
          <a:xfrm>
            <a:off x="323850" y="0"/>
            <a:ext cx="8229600" cy="1371600"/>
          </a:xfrm>
        </p:spPr>
        <p:txBody>
          <a:bodyPr/>
          <a:lstStyle/>
          <a:p>
            <a:r>
              <a:rPr lang="en-US" altLang="en-US" sz="3600"/>
              <a:t>4.</a:t>
            </a:r>
            <a:r>
              <a:rPr lang="en-US" altLang="zh-CN" sz="3600"/>
              <a:t>2</a:t>
            </a:r>
            <a:r>
              <a:rPr lang="en-US" altLang="en-US" sz="3600"/>
              <a:t> </a:t>
            </a:r>
            <a:r>
              <a:rPr lang="en-US" altLang="en-US" sz="3600" dirty="0"/>
              <a:t>K-</a:t>
            </a:r>
            <a:r>
              <a:rPr lang="en-US" altLang="en-US" sz="3600" dirty="0" err="1"/>
              <a:t>均值算法的改进</a:t>
            </a:r>
            <a:endParaRPr lang="zh-CN" altLang="en-US" sz="3600" dirty="0"/>
          </a:p>
        </p:txBody>
      </p:sp>
      <p:sp>
        <p:nvSpPr>
          <p:cNvPr id="205828" name="Rectangle 4"/>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0" name="Rectangle 6"/>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1" name="Rectangle 7"/>
          <p:cNvSpPr>
            <a:spLocks noChangeArrowheads="1"/>
          </p:cNvSpPr>
          <p:nvPr/>
        </p:nvSpPr>
        <p:spPr bwMode="auto">
          <a:xfrm>
            <a:off x="0" y="3629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3" name="Rectangle 9"/>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819559735"/>
              </p:ext>
            </p:extLst>
          </p:nvPr>
        </p:nvGraphicFramePr>
        <p:xfrm>
          <a:off x="2045125" y="5445224"/>
          <a:ext cx="5558626" cy="841623"/>
        </p:xfrm>
        <a:graphic>
          <a:graphicData uri="http://schemas.openxmlformats.org/presentationml/2006/ole">
            <mc:AlternateContent xmlns:mc="http://schemas.openxmlformats.org/markup-compatibility/2006">
              <mc:Choice xmlns:v="urn:schemas-microsoft-com:vml" Requires="v">
                <p:oleObj spid="_x0000_s33862" name="Equation" r:id="rId3" imgW="2705100" imgH="406400" progId="Equation.DSMT4">
                  <p:embed/>
                </p:oleObj>
              </mc:Choice>
              <mc:Fallback>
                <p:oleObj name="Equation" r:id="rId3" imgW="2705100" imgH="406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5125" y="5445224"/>
                        <a:ext cx="5558626" cy="841623"/>
                      </a:xfrm>
                      <a:prstGeom prst="rect">
                        <a:avLst/>
                      </a:prstGeom>
                      <a:noFill/>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1341056066"/>
              </p:ext>
            </p:extLst>
          </p:nvPr>
        </p:nvGraphicFramePr>
        <p:xfrm>
          <a:off x="3149600" y="4292600"/>
          <a:ext cx="2846388" cy="893763"/>
        </p:xfrm>
        <a:graphic>
          <a:graphicData uri="http://schemas.openxmlformats.org/presentationml/2006/ole">
            <mc:AlternateContent xmlns:mc="http://schemas.openxmlformats.org/markup-compatibility/2006">
              <mc:Choice xmlns:v="urn:schemas-microsoft-com:vml" Requires="v">
                <p:oleObj spid="_x0000_s33863" name="Equation" r:id="rId5" imgW="1307880" imgH="406080" progId="Equation.DSMT4">
                  <p:embed/>
                </p:oleObj>
              </mc:Choice>
              <mc:Fallback>
                <p:oleObj name="Equation" r:id="rId5" imgW="1307880" imgH="406080" progId="Equation.DSMT4">
                  <p:embed/>
                  <p:pic>
                    <p:nvPicPr>
                      <p:cNvPr id="0" name="Object 5"/>
                      <p:cNvPicPr>
                        <a:picLocks noChangeAspect="1" noChangeArrowheads="1"/>
                      </p:cNvPicPr>
                      <p:nvPr/>
                    </p:nvPicPr>
                    <p:blipFill>
                      <a:blip r:embed="rId6"/>
                      <a:srcRect/>
                      <a:stretch>
                        <a:fillRect/>
                      </a:stretch>
                    </p:blipFill>
                    <p:spPr bwMode="auto">
                      <a:xfrm>
                        <a:off x="3149600" y="4292600"/>
                        <a:ext cx="2846388" cy="893763"/>
                      </a:xfrm>
                      <a:prstGeom prst="rect">
                        <a:avLst/>
                      </a:prstGeom>
                      <a:noFill/>
                    </p:spPr>
                  </p:pic>
                </p:oleObj>
              </mc:Fallback>
            </mc:AlternateContent>
          </a:graphicData>
        </a:graphic>
      </p:graphicFrame>
      <p:sp>
        <p:nvSpPr>
          <p:cNvPr id="8" name="Rectangle 7"/>
          <p:cNvSpPr>
            <a:spLocks noChangeArrowheads="1"/>
          </p:cNvSpPr>
          <p:nvPr/>
        </p:nvSpPr>
        <p:spPr bwMode="auto">
          <a:xfrm>
            <a:off x="0" y="409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Line 12"/>
          <p:cNvSpPr>
            <a:spLocks noChangeShapeType="1"/>
          </p:cNvSpPr>
          <p:nvPr/>
        </p:nvSpPr>
        <p:spPr bwMode="auto">
          <a:xfrm flipV="1">
            <a:off x="6372201" y="5229200"/>
            <a:ext cx="432048" cy="43204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Object 9"/>
          <p:cNvGraphicFramePr>
            <a:graphicFrameLocks noChangeAspect="1"/>
          </p:cNvGraphicFramePr>
          <p:nvPr>
            <p:extLst>
              <p:ext uri="{D42A27DB-BD31-4B8C-83A1-F6EECF244321}">
                <p14:modId xmlns:p14="http://schemas.microsoft.com/office/powerpoint/2010/main" val="944804798"/>
              </p:ext>
            </p:extLst>
          </p:nvPr>
        </p:nvGraphicFramePr>
        <p:xfrm>
          <a:off x="6588224" y="4365104"/>
          <a:ext cx="2387186" cy="667385"/>
        </p:xfrm>
        <a:graphic>
          <a:graphicData uri="http://schemas.openxmlformats.org/presentationml/2006/ole">
            <mc:AlternateContent xmlns:mc="http://schemas.openxmlformats.org/markup-compatibility/2006">
              <mc:Choice xmlns:v="urn:schemas-microsoft-com:vml" Requires="v">
                <p:oleObj spid="_x0000_s33864" name="Equation" r:id="rId7" imgW="1371600" imgH="393480" progId="Equation.DSMT4">
                  <p:embed/>
                </p:oleObj>
              </mc:Choice>
              <mc:Fallback>
                <p:oleObj name="Equation" r:id="rId7" imgW="1371600" imgH="393480" progId="Equation.DSMT4">
                  <p:embed/>
                  <p:pic>
                    <p:nvPicPr>
                      <p:cNvPr id="0" name="Object 8"/>
                      <p:cNvPicPr>
                        <a:picLocks noChangeAspect="1" noChangeArrowheads="1"/>
                      </p:cNvPicPr>
                      <p:nvPr/>
                    </p:nvPicPr>
                    <p:blipFill>
                      <a:blip r:embed="rId8"/>
                      <a:srcRect/>
                      <a:stretch>
                        <a:fillRect/>
                      </a:stretch>
                    </p:blipFill>
                    <p:spPr bwMode="auto">
                      <a:xfrm>
                        <a:off x="6588224" y="4365104"/>
                        <a:ext cx="2387186" cy="667385"/>
                      </a:xfrm>
                      <a:prstGeom prst="rect">
                        <a:avLst/>
                      </a:prstGeom>
                      <a:noFill/>
                      <a:ln>
                        <a:solidFill>
                          <a:srgbClr val="FF0000"/>
                        </a:solidFill>
                      </a:ln>
                    </p:spPr>
                  </p:pic>
                </p:oleObj>
              </mc:Fallback>
            </mc:AlternateContent>
          </a:graphicData>
        </a:graphic>
      </p:graphicFrame>
    </p:spTree>
    <p:extLst>
      <p:ext uri="{BB962C8B-B14F-4D97-AF65-F5344CB8AC3E}">
        <p14:creationId xmlns:p14="http://schemas.microsoft.com/office/powerpoint/2010/main" val="90612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ChangeArrowheads="1"/>
          </p:cNvSpPr>
          <p:nvPr/>
        </p:nvSpPr>
        <p:spPr bwMode="auto">
          <a:xfrm>
            <a:off x="123247" y="620688"/>
            <a:ext cx="864096" cy="4752181"/>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wordArtVertRtl" lIns="91440" tIns="45720" rIns="91440" bIns="45720" rtlCol="0">
            <a:normAutofit/>
          </a:bodyPr>
          <a:lstStyle/>
          <a:p>
            <a:pPr marL="182880" indent="-182880">
              <a:lnSpc>
                <a:spcPct val="170000"/>
              </a:lnSpc>
              <a:spcBef>
                <a:spcPct val="20000"/>
              </a:spcBef>
              <a:buClr>
                <a:srgbClr val="002060"/>
              </a:buClr>
              <a:buSzPct val="80000"/>
              <a:buFont typeface="Wingdings" pitchFamily="2" charset="2"/>
              <a:buChar char="p"/>
            </a:pPr>
            <a:r>
              <a:rPr lang="zh-CN" altLang="en-US" sz="2400" b="1" dirty="0">
                <a:latin typeface="+mj-lt"/>
                <a:ea typeface="宋体" pitchFamily="2" charset="-122"/>
              </a:rPr>
              <a:t>模糊</a:t>
            </a:r>
            <a:r>
              <a:rPr lang="en-US" altLang="zh-CN" sz="2400" b="1" dirty="0">
                <a:latin typeface="+mj-lt"/>
                <a:ea typeface="宋体" pitchFamily="2" charset="-122"/>
              </a:rPr>
              <a:t>K</a:t>
            </a:r>
            <a:r>
              <a:rPr lang="zh-CN" altLang="en-US" sz="2400" b="1" dirty="0">
                <a:latin typeface="+mj-lt"/>
                <a:ea typeface="宋体" pitchFamily="2" charset="-122"/>
              </a:rPr>
              <a:t>均值</a:t>
            </a:r>
            <a:endParaRPr lang="en-US" altLang="zh-CN" sz="2400" b="1" dirty="0">
              <a:latin typeface="+mj-lt"/>
              <a:ea typeface="宋体" pitchFamily="2" charset="-122"/>
            </a:endParaRPr>
          </a:p>
        </p:txBody>
      </p:sp>
      <p:sp>
        <p:nvSpPr>
          <p:cNvPr id="205828" name="Rectangle 4"/>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0" name="Rectangle 6"/>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1" name="Rectangle 7"/>
          <p:cNvSpPr>
            <a:spLocks noChangeArrowheads="1"/>
          </p:cNvSpPr>
          <p:nvPr/>
        </p:nvSpPr>
        <p:spPr bwMode="auto">
          <a:xfrm>
            <a:off x="0" y="3629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3" name="Rectangle 9"/>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7"/>
          <p:cNvSpPr>
            <a:spLocks noChangeArrowheads="1"/>
          </p:cNvSpPr>
          <p:nvPr/>
        </p:nvSpPr>
        <p:spPr bwMode="auto">
          <a:xfrm>
            <a:off x="0" y="409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76672"/>
            <a:ext cx="7005456" cy="367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636" y="4221088"/>
            <a:ext cx="6588732" cy="2477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041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4592" y="4437112"/>
            <a:ext cx="7091567" cy="990600"/>
          </a:xfrm>
        </p:spPr>
        <p:txBody>
          <a:bodyPr>
            <a:normAutofit/>
          </a:bodyPr>
          <a:lstStyle/>
          <a:p>
            <a:r>
              <a:rPr lang="en-US" altLang="zh-CN" sz="2800"/>
              <a:t>K-</a:t>
            </a:r>
            <a:r>
              <a:rPr lang="zh-CN" altLang="en-US" sz="2800"/>
              <a:t>均值                       混合高斯</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0376" y="1255043"/>
            <a:ext cx="3429000" cy="2943225"/>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759" y="1340768"/>
            <a:ext cx="2857500" cy="2857500"/>
          </a:xfrm>
          <a:prstGeom prst="rect">
            <a:avLst/>
          </a:prstGeom>
        </p:spPr>
      </p:pic>
    </p:spTree>
    <p:extLst>
      <p:ext uri="{BB962C8B-B14F-4D97-AF65-F5344CB8AC3E}">
        <p14:creationId xmlns:p14="http://schemas.microsoft.com/office/powerpoint/2010/main" val="2592750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23850" y="0"/>
            <a:ext cx="8229600" cy="1371600"/>
          </a:xfrm>
        </p:spPr>
        <p:txBody>
          <a:bodyPr/>
          <a:lstStyle/>
          <a:p>
            <a:r>
              <a:rPr lang="en-US" altLang="zh-CN" sz="3600"/>
              <a:t>1 </a:t>
            </a:r>
            <a:r>
              <a:rPr lang="zh-CN" altLang="en-US" sz="3600" dirty="0"/>
              <a:t>无监督学习与聚类</a:t>
            </a:r>
            <a:r>
              <a:rPr lang="zh-CN" altLang="en-US" dirty="0"/>
              <a:t> </a:t>
            </a:r>
          </a:p>
        </p:txBody>
      </p:sp>
      <p:sp>
        <p:nvSpPr>
          <p:cNvPr id="167939" name="Rectangle 3"/>
          <p:cNvSpPr>
            <a:spLocks noGrp="1" noChangeArrowheads="1"/>
          </p:cNvSpPr>
          <p:nvPr>
            <p:ph type="body" idx="1"/>
          </p:nvPr>
        </p:nvSpPr>
        <p:spPr>
          <a:xfrm>
            <a:off x="683568" y="1360488"/>
            <a:ext cx="8209607" cy="4876824"/>
          </a:xfrm>
        </p:spPr>
        <p:txBody>
          <a:bodyPr>
            <a:normAutofit fontScale="92500" lnSpcReduction="20000"/>
          </a:bodyPr>
          <a:lstStyle/>
          <a:p>
            <a:pPr>
              <a:lnSpc>
                <a:spcPct val="160000"/>
              </a:lnSpc>
            </a:pPr>
            <a:r>
              <a:rPr lang="zh-CN" altLang="en-US" b="1" dirty="0"/>
              <a:t>有监督学习</a:t>
            </a:r>
          </a:p>
          <a:p>
            <a:pPr lvl="1">
              <a:lnSpc>
                <a:spcPct val="160000"/>
              </a:lnSpc>
            </a:pPr>
            <a:r>
              <a:rPr lang="zh-CN" altLang="en-US" b="1" dirty="0"/>
              <a:t>确切地知道每一个训练样本所属的类别；</a:t>
            </a:r>
          </a:p>
          <a:p>
            <a:pPr lvl="1">
              <a:lnSpc>
                <a:spcPct val="160000"/>
              </a:lnSpc>
            </a:pPr>
            <a:r>
              <a:rPr lang="zh-CN" altLang="en-US" b="1" dirty="0"/>
              <a:t>利用训练样本学习分类器，对未知类别样本分类。</a:t>
            </a:r>
          </a:p>
          <a:p>
            <a:pPr lvl="1">
              <a:lnSpc>
                <a:spcPct val="160000"/>
              </a:lnSpc>
            </a:pPr>
            <a:r>
              <a:rPr lang="zh-CN" altLang="en-US" b="1" dirty="0"/>
              <a:t>关键问题：如何度量样本间的“相似性”。</a:t>
            </a:r>
          </a:p>
          <a:p>
            <a:pPr>
              <a:lnSpc>
                <a:spcPct val="160000"/>
              </a:lnSpc>
            </a:pPr>
            <a:r>
              <a:rPr lang="zh-CN" altLang="en-US" b="1" dirty="0"/>
              <a:t>无监督学习</a:t>
            </a:r>
          </a:p>
          <a:p>
            <a:pPr lvl="1">
              <a:lnSpc>
                <a:spcPct val="160000"/>
              </a:lnSpc>
            </a:pPr>
            <a:r>
              <a:rPr lang="zh-CN" altLang="en-US" b="1" dirty="0"/>
              <a:t>无监督样本集</a:t>
            </a:r>
            <a:r>
              <a:rPr lang="en-US" altLang="zh-CN" b="1" dirty="0"/>
              <a:t>:</a:t>
            </a:r>
            <a:r>
              <a:rPr lang="zh-CN" altLang="en-US" b="1" dirty="0"/>
              <a:t>已知训练样本集合中的样本，不能确切知道每个样本所属的类别</a:t>
            </a:r>
          </a:p>
          <a:p>
            <a:pPr lvl="1">
              <a:lnSpc>
                <a:spcPct val="160000"/>
              </a:lnSpc>
            </a:pPr>
            <a:r>
              <a:rPr lang="zh-CN" altLang="en-US" b="1" dirty="0"/>
              <a:t>利用无监督样本集，希望能够学习出某种规律性的东西，构造相应的分类器</a:t>
            </a:r>
            <a:r>
              <a:rPr lang="en-US" altLang="zh-CN" b="1" dirty="0"/>
              <a:t>.</a:t>
            </a:r>
          </a:p>
        </p:txBody>
      </p:sp>
      <p:sp>
        <p:nvSpPr>
          <p:cNvPr id="167940" name="Line 4"/>
          <p:cNvSpPr>
            <a:spLocks noChangeShapeType="1"/>
          </p:cNvSpPr>
          <p:nvPr/>
        </p:nvSpPr>
        <p:spPr bwMode="auto">
          <a:xfrm>
            <a:off x="5831879" y="5589240"/>
            <a:ext cx="936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941" name="Rectangle 5"/>
          <p:cNvSpPr>
            <a:spLocks noChangeArrowheads="1"/>
          </p:cNvSpPr>
          <p:nvPr/>
        </p:nvSpPr>
        <p:spPr bwMode="auto">
          <a:xfrm>
            <a:off x="6123185" y="5623199"/>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a:t>
            </a:r>
          </a:p>
        </p:txBody>
      </p:sp>
    </p:spTree>
    <p:extLst>
      <p:ext uri="{BB962C8B-B14F-4D97-AF65-F5344CB8AC3E}">
        <p14:creationId xmlns:p14="http://schemas.microsoft.com/office/powerpoint/2010/main" val="1289318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3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999" y="512853"/>
            <a:ext cx="2714625"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
          <p:cNvSpPr>
            <a:spLocks noChangeArrowheads="1"/>
          </p:cNvSpPr>
          <p:nvPr/>
        </p:nvSpPr>
        <p:spPr bwMode="auto">
          <a:xfrm>
            <a:off x="263855" y="980728"/>
            <a:ext cx="8713788" cy="4752181"/>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ormAutofit/>
          </a:bodyPr>
          <a:lstStyle/>
          <a:p>
            <a:pPr marL="274320" lvl="1">
              <a:lnSpc>
                <a:spcPct val="200000"/>
              </a:lnSpc>
              <a:spcBef>
                <a:spcPct val="20000"/>
              </a:spcBef>
              <a:buClr>
                <a:srgbClr val="002060"/>
              </a:buClr>
              <a:buSzPct val="80000"/>
            </a:pPr>
            <a:r>
              <a:rPr lang="en-US" altLang="zh-CN" sz="2600" b="1" dirty="0">
                <a:ea typeface="宋体" pitchFamily="2" charset="-122"/>
              </a:rPr>
              <a:t>1</a:t>
            </a:r>
            <a:r>
              <a:rPr lang="zh-CN" altLang="en-US" sz="2600" b="1" dirty="0">
                <a:ea typeface="宋体" pitchFamily="2" charset="-122"/>
              </a:rPr>
              <a:t>）</a:t>
            </a:r>
            <a:r>
              <a:rPr lang="en-US" altLang="zh-CN" sz="2600" b="1" dirty="0">
                <a:ea typeface="宋体" pitchFamily="2" charset="-122"/>
              </a:rPr>
              <a:t>Dunn</a:t>
            </a:r>
            <a:r>
              <a:rPr lang="zh-CN" altLang="en-US" sz="2600" b="1" dirty="0">
                <a:ea typeface="宋体" pitchFamily="2" charset="-122"/>
              </a:rPr>
              <a:t>指数</a:t>
            </a:r>
            <a:endParaRPr lang="en-US" altLang="zh-CN" sz="2000" b="1" dirty="0">
              <a:latin typeface="+mj-lt"/>
              <a:ea typeface="宋体" pitchFamily="2" charset="-122"/>
            </a:endParaRPr>
          </a:p>
          <a:p>
            <a:pPr lvl="1" indent="-182880">
              <a:lnSpc>
                <a:spcPct val="200000"/>
              </a:lnSpc>
              <a:spcBef>
                <a:spcPct val="20000"/>
              </a:spcBef>
              <a:buClr>
                <a:srgbClr val="002060"/>
              </a:buClr>
              <a:buSzPct val="80000"/>
              <a:buFont typeface="Wingdings" pitchFamily="2" charset="2"/>
              <a:buChar char="Ø"/>
            </a:pPr>
            <a:r>
              <a:rPr lang="zh-CN" altLang="en-US" sz="2000" b="1" dirty="0">
                <a:latin typeface="+mj-lt"/>
                <a:ea typeface="宋体" pitchFamily="2" charset="-122"/>
              </a:rPr>
              <a:t>聚类间距：聚类之间最近的一对样本的距离</a:t>
            </a:r>
            <a:endParaRPr lang="en-US" altLang="zh-CN" sz="2000" b="1" dirty="0">
              <a:latin typeface="+mj-lt"/>
              <a:ea typeface="宋体" pitchFamily="2" charset="-122"/>
            </a:endParaRPr>
          </a:p>
          <a:p>
            <a:pPr lvl="1" indent="-182880">
              <a:lnSpc>
                <a:spcPct val="200000"/>
              </a:lnSpc>
              <a:spcBef>
                <a:spcPct val="20000"/>
              </a:spcBef>
              <a:buClr>
                <a:srgbClr val="002060"/>
              </a:buClr>
              <a:buSzPct val="80000"/>
              <a:buFont typeface="Wingdings" pitchFamily="2" charset="2"/>
              <a:buChar char="Ø"/>
            </a:pPr>
            <a:endParaRPr lang="zh-CN" altLang="en-US" sz="2000" b="1" dirty="0">
              <a:latin typeface="+mj-lt"/>
              <a:ea typeface="宋体" pitchFamily="2" charset="-122"/>
            </a:endParaRPr>
          </a:p>
          <a:p>
            <a:pPr lvl="1" indent="-182880">
              <a:lnSpc>
                <a:spcPct val="200000"/>
              </a:lnSpc>
              <a:spcBef>
                <a:spcPct val="20000"/>
              </a:spcBef>
              <a:buClr>
                <a:srgbClr val="002060"/>
              </a:buClr>
              <a:buSzPct val="80000"/>
              <a:buFont typeface="Wingdings" pitchFamily="2" charset="2"/>
              <a:buChar char="Ø"/>
            </a:pPr>
            <a:r>
              <a:rPr lang="zh-CN" altLang="en-US" sz="2000" b="1" dirty="0">
                <a:latin typeface="+mj-lt"/>
                <a:ea typeface="宋体" pitchFamily="2" charset="-122"/>
              </a:rPr>
              <a:t>聚类直径：类内距离最远的两个样本之间的距离</a:t>
            </a:r>
            <a:endParaRPr lang="en-US" altLang="zh-CN" sz="2000" b="1" dirty="0">
              <a:latin typeface="+mj-lt"/>
              <a:ea typeface="宋体" pitchFamily="2" charset="-122"/>
            </a:endParaRPr>
          </a:p>
          <a:p>
            <a:pPr lvl="1" indent="-182880">
              <a:lnSpc>
                <a:spcPct val="200000"/>
              </a:lnSpc>
              <a:spcBef>
                <a:spcPct val="20000"/>
              </a:spcBef>
              <a:buClr>
                <a:srgbClr val="002060"/>
              </a:buClr>
              <a:buSzPct val="80000"/>
              <a:buFont typeface="Wingdings" pitchFamily="2" charset="2"/>
              <a:buChar char="Ø"/>
            </a:pPr>
            <a:endParaRPr lang="en-US" altLang="zh-CN" sz="2000" b="1" dirty="0">
              <a:latin typeface="+mj-lt"/>
              <a:ea typeface="宋体" pitchFamily="2" charset="-122"/>
            </a:endParaRPr>
          </a:p>
          <a:p>
            <a:pPr lvl="1" indent="-182880">
              <a:lnSpc>
                <a:spcPct val="200000"/>
              </a:lnSpc>
              <a:spcBef>
                <a:spcPct val="20000"/>
              </a:spcBef>
              <a:buClr>
                <a:srgbClr val="002060"/>
              </a:buClr>
              <a:buSzPct val="80000"/>
              <a:buFont typeface="Wingdings" pitchFamily="2" charset="2"/>
              <a:buChar char="Ø"/>
            </a:pPr>
            <a:r>
              <a:rPr lang="en-US" altLang="zh-CN" sz="2000" b="1" dirty="0">
                <a:latin typeface="+mj-lt"/>
                <a:ea typeface="宋体" pitchFamily="2" charset="-122"/>
              </a:rPr>
              <a:t>Dunn</a:t>
            </a:r>
            <a:r>
              <a:rPr lang="zh-CN" altLang="en-US" sz="2000" b="1" dirty="0">
                <a:latin typeface="+mj-lt"/>
                <a:ea typeface="宋体" pitchFamily="2" charset="-122"/>
              </a:rPr>
              <a:t>指数：“最小聚类间距”除以“</a:t>
            </a:r>
            <a:r>
              <a:rPr lang="en-US" altLang="zh-CN" sz="2000" b="1" dirty="0">
                <a:latin typeface="+mj-lt"/>
                <a:ea typeface="宋体" pitchFamily="2" charset="-122"/>
              </a:rPr>
              <a:t> </a:t>
            </a:r>
            <a:r>
              <a:rPr lang="zh-CN" altLang="en-US" sz="2000" b="1" dirty="0">
                <a:latin typeface="+mj-lt"/>
                <a:ea typeface="宋体" pitchFamily="2" charset="-122"/>
              </a:rPr>
              <a:t>最大聚类直径”</a:t>
            </a:r>
          </a:p>
          <a:p>
            <a:pPr marL="182880" indent="-182880">
              <a:lnSpc>
                <a:spcPct val="200000"/>
              </a:lnSpc>
              <a:spcBef>
                <a:spcPct val="20000"/>
              </a:spcBef>
              <a:buClr>
                <a:srgbClr val="002060"/>
              </a:buClr>
              <a:buSzPct val="80000"/>
              <a:buFont typeface="Wingdings" pitchFamily="2" charset="2"/>
              <a:buChar char="p"/>
            </a:pPr>
            <a:endParaRPr lang="en-US" altLang="zh-CN" sz="2400" b="1" dirty="0">
              <a:latin typeface="+mj-lt"/>
              <a:ea typeface="宋体" pitchFamily="2" charset="-122"/>
            </a:endParaRPr>
          </a:p>
        </p:txBody>
      </p:sp>
      <p:sp>
        <p:nvSpPr>
          <p:cNvPr id="205827" name="Rectangle 3"/>
          <p:cNvSpPr>
            <a:spLocks noGrp="1" noChangeArrowheads="1"/>
          </p:cNvSpPr>
          <p:nvPr>
            <p:ph type="title"/>
          </p:nvPr>
        </p:nvSpPr>
        <p:spPr>
          <a:xfrm>
            <a:off x="323850" y="0"/>
            <a:ext cx="8229600" cy="1371600"/>
          </a:xfrm>
        </p:spPr>
        <p:txBody>
          <a:bodyPr/>
          <a:lstStyle/>
          <a:p>
            <a:r>
              <a:rPr lang="en-US" altLang="en-US" sz="3600"/>
              <a:t>5.1 </a:t>
            </a:r>
            <a:r>
              <a:rPr lang="zh-CN" altLang="en-US" sz="3600" dirty="0"/>
              <a:t>聚类结果的检验</a:t>
            </a:r>
          </a:p>
        </p:txBody>
      </p:sp>
      <p:sp>
        <p:nvSpPr>
          <p:cNvPr id="205828" name="Rectangle 4"/>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0" name="Rectangle 6"/>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1" name="Rectangle 7"/>
          <p:cNvSpPr>
            <a:spLocks noChangeArrowheads="1"/>
          </p:cNvSpPr>
          <p:nvPr/>
        </p:nvSpPr>
        <p:spPr bwMode="auto">
          <a:xfrm>
            <a:off x="0" y="3629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3" name="Rectangle 9"/>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7"/>
          <p:cNvSpPr>
            <a:spLocks noChangeArrowheads="1"/>
          </p:cNvSpPr>
          <p:nvPr/>
        </p:nvSpPr>
        <p:spPr bwMode="auto">
          <a:xfrm>
            <a:off x="0" y="409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302015582"/>
              </p:ext>
            </p:extLst>
          </p:nvPr>
        </p:nvGraphicFramePr>
        <p:xfrm>
          <a:off x="1691680" y="2540518"/>
          <a:ext cx="3312368" cy="688284"/>
        </p:xfrm>
        <a:graphic>
          <a:graphicData uri="http://schemas.openxmlformats.org/presentationml/2006/ole">
            <mc:AlternateContent xmlns:mc="http://schemas.openxmlformats.org/markup-compatibility/2006">
              <mc:Choice xmlns:v="urn:schemas-microsoft-com:vml" Requires="v">
                <p:oleObj spid="_x0000_s36926" name="Equation" r:id="rId4" imgW="1459866" imgH="304668" progId="Equation.DSMT4">
                  <p:embed/>
                </p:oleObj>
              </mc:Choice>
              <mc:Fallback>
                <p:oleObj name="Equation" r:id="rId4" imgW="1459866" imgH="304668"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2540518"/>
                        <a:ext cx="3312368" cy="688284"/>
                      </a:xfrm>
                      <a:prstGeom prst="rect">
                        <a:avLst/>
                      </a:prstGeom>
                      <a:noFill/>
                    </p:spPr>
                  </p:pic>
                </p:oleObj>
              </mc:Fallback>
            </mc:AlternateContent>
          </a:graphicData>
        </a:graphic>
      </p:graphicFrame>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Object 11"/>
          <p:cNvGraphicFramePr>
            <a:graphicFrameLocks noChangeAspect="1"/>
          </p:cNvGraphicFramePr>
          <p:nvPr>
            <p:extLst>
              <p:ext uri="{D42A27DB-BD31-4B8C-83A1-F6EECF244321}">
                <p14:modId xmlns:p14="http://schemas.microsoft.com/office/powerpoint/2010/main" val="3976753677"/>
              </p:ext>
            </p:extLst>
          </p:nvPr>
        </p:nvGraphicFramePr>
        <p:xfrm>
          <a:off x="1786948" y="3992420"/>
          <a:ext cx="3001076" cy="604533"/>
        </p:xfrm>
        <a:graphic>
          <a:graphicData uri="http://schemas.openxmlformats.org/presentationml/2006/ole">
            <mc:AlternateContent xmlns:mc="http://schemas.openxmlformats.org/markup-compatibility/2006">
              <mc:Choice xmlns:v="urn:schemas-microsoft-com:vml" Requires="v">
                <p:oleObj spid="_x0000_s36927" name="Equation" r:id="rId6" imgW="1320227" imgH="266584" progId="Equation.DSMT4">
                  <p:embed/>
                </p:oleObj>
              </mc:Choice>
              <mc:Fallback>
                <p:oleObj name="Equation" r:id="rId6" imgW="1320227" imgH="266584"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6948" y="3992420"/>
                        <a:ext cx="3001076" cy="604533"/>
                      </a:xfrm>
                      <a:prstGeom prst="rect">
                        <a:avLst/>
                      </a:prstGeom>
                      <a:noFill/>
                    </p:spPr>
                  </p:pic>
                </p:oleObj>
              </mc:Fallback>
            </mc:AlternateContent>
          </a:graphicData>
        </a:graphic>
      </p:graphicFrame>
      <p:sp>
        <p:nvSpPr>
          <p:cNvPr id="1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Object 14"/>
          <p:cNvGraphicFramePr>
            <a:graphicFrameLocks noChangeAspect="1"/>
          </p:cNvGraphicFramePr>
          <p:nvPr>
            <p:extLst>
              <p:ext uri="{D42A27DB-BD31-4B8C-83A1-F6EECF244321}">
                <p14:modId xmlns:p14="http://schemas.microsoft.com/office/powerpoint/2010/main" val="2085563764"/>
              </p:ext>
            </p:extLst>
          </p:nvPr>
        </p:nvGraphicFramePr>
        <p:xfrm>
          <a:off x="899592" y="5245026"/>
          <a:ext cx="4912811" cy="1256244"/>
        </p:xfrm>
        <a:graphic>
          <a:graphicData uri="http://schemas.openxmlformats.org/presentationml/2006/ole">
            <mc:AlternateContent xmlns:mc="http://schemas.openxmlformats.org/markup-compatibility/2006">
              <mc:Choice xmlns:v="urn:schemas-microsoft-com:vml" Requires="v">
                <p:oleObj spid="_x0000_s36928" name="Equation" r:id="rId8" imgW="2082800" imgH="533400" progId="Equation.DSMT4">
                  <p:embed/>
                </p:oleObj>
              </mc:Choice>
              <mc:Fallback>
                <p:oleObj name="Equation" r:id="rId8" imgW="2082800" imgH="5334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9592" y="5245026"/>
                        <a:ext cx="4912811" cy="1256244"/>
                      </a:xfrm>
                      <a:prstGeom prst="rect">
                        <a:avLst/>
                      </a:prstGeom>
                      <a:noFill/>
                    </p:spPr>
                  </p:pic>
                </p:oleObj>
              </mc:Fallback>
            </mc:AlternateContent>
          </a:graphicData>
        </a:graphic>
      </p:graphicFrame>
      <p:sp>
        <p:nvSpPr>
          <p:cNvPr id="16" name="Rectangle 15"/>
          <p:cNvSpPr/>
          <p:nvPr/>
        </p:nvSpPr>
        <p:spPr>
          <a:xfrm>
            <a:off x="6838488" y="5554106"/>
            <a:ext cx="1584176" cy="646331"/>
          </a:xfrm>
          <a:prstGeom prst="rect">
            <a:avLst/>
          </a:prstGeom>
          <a:ln>
            <a:solidFill>
              <a:srgbClr val="FF0000"/>
            </a:solidFill>
          </a:ln>
        </p:spPr>
        <p:txBody>
          <a:bodyPr wrap="square">
            <a:spAutoFit/>
          </a:bodyPr>
          <a:lstStyle/>
          <a:p>
            <a:r>
              <a:rPr lang="zh-CN" altLang="zh-CN" dirty="0">
                <a:solidFill>
                  <a:schemeClr val="tx2"/>
                </a:solidFill>
                <a:latin typeface="宋体" pitchFamily="2" charset="-122"/>
                <a:ea typeface="宋体" pitchFamily="2" charset="-122"/>
              </a:rPr>
              <a:t>指数越大</a:t>
            </a:r>
            <a:endParaRPr lang="en-US" altLang="zh-CN" dirty="0">
              <a:solidFill>
                <a:schemeClr val="tx2"/>
              </a:solidFill>
              <a:latin typeface="宋体" pitchFamily="2" charset="-122"/>
              <a:ea typeface="宋体" pitchFamily="2" charset="-122"/>
            </a:endParaRPr>
          </a:p>
          <a:p>
            <a:r>
              <a:rPr lang="zh-CN" altLang="zh-CN" dirty="0">
                <a:solidFill>
                  <a:schemeClr val="tx2"/>
                </a:solidFill>
                <a:latin typeface="宋体" pitchFamily="2" charset="-122"/>
                <a:ea typeface="宋体" pitchFamily="2" charset="-122"/>
              </a:rPr>
              <a:t>聚类结果越好</a:t>
            </a:r>
            <a:endParaRPr lang="zh-CN" altLang="en-US" dirty="0">
              <a:solidFill>
                <a:schemeClr val="tx2"/>
              </a:solidFill>
              <a:latin typeface="宋体" pitchFamily="2" charset="-122"/>
              <a:ea typeface="宋体" pitchFamily="2" charset="-122"/>
            </a:endParaRPr>
          </a:p>
        </p:txBody>
      </p:sp>
      <p:sp>
        <p:nvSpPr>
          <p:cNvPr id="23" name="Line 12"/>
          <p:cNvSpPr>
            <a:spLocks noChangeShapeType="1"/>
          </p:cNvSpPr>
          <p:nvPr/>
        </p:nvSpPr>
        <p:spPr bwMode="auto">
          <a:xfrm flipV="1">
            <a:off x="8100392" y="1687478"/>
            <a:ext cx="288032" cy="373369"/>
          </a:xfrm>
          <a:prstGeom prst="line">
            <a:avLst/>
          </a:prstGeom>
          <a:noFill/>
          <a:ln w="1905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2"/>
          <p:cNvSpPr>
            <a:spLocks noChangeShapeType="1"/>
          </p:cNvSpPr>
          <p:nvPr/>
        </p:nvSpPr>
        <p:spPr bwMode="auto">
          <a:xfrm flipV="1">
            <a:off x="5900967" y="5877272"/>
            <a:ext cx="61525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Rectangle 24"/>
          <p:cNvSpPr/>
          <p:nvPr/>
        </p:nvSpPr>
        <p:spPr>
          <a:xfrm>
            <a:off x="6821613" y="3717032"/>
            <a:ext cx="2142875" cy="923330"/>
          </a:xfrm>
          <a:prstGeom prst="rect">
            <a:avLst/>
          </a:prstGeom>
          <a:ln>
            <a:solidFill>
              <a:srgbClr val="FF0000"/>
            </a:solidFill>
          </a:ln>
        </p:spPr>
        <p:txBody>
          <a:bodyPr wrap="square">
            <a:spAutoFit/>
          </a:bodyPr>
          <a:lstStyle/>
          <a:p>
            <a:r>
              <a:rPr lang="zh-CN" altLang="en-US" dirty="0">
                <a:solidFill>
                  <a:schemeClr val="tx2"/>
                </a:solidFill>
                <a:latin typeface="宋体" pitchFamily="2" charset="-122"/>
                <a:ea typeface="宋体" pitchFamily="2" charset="-122"/>
              </a:rPr>
              <a:t>仅考虑最近距离</a:t>
            </a:r>
            <a:endParaRPr lang="en-US" altLang="zh-CN" dirty="0">
              <a:solidFill>
                <a:schemeClr val="tx2"/>
              </a:solidFill>
              <a:latin typeface="宋体" pitchFamily="2" charset="-122"/>
              <a:ea typeface="宋体" pitchFamily="2" charset="-122"/>
            </a:endParaRPr>
          </a:p>
          <a:p>
            <a:r>
              <a:rPr lang="zh-CN" altLang="en-US" dirty="0">
                <a:solidFill>
                  <a:schemeClr val="tx2"/>
                </a:solidFill>
                <a:latin typeface="宋体" pitchFamily="2" charset="-122"/>
                <a:ea typeface="宋体" pitchFamily="2" charset="-122"/>
              </a:rPr>
              <a:t>能否进一步考虑样本离散程度？</a:t>
            </a:r>
          </a:p>
        </p:txBody>
      </p:sp>
      <p:sp>
        <p:nvSpPr>
          <p:cNvPr id="29" name="Line 12"/>
          <p:cNvSpPr>
            <a:spLocks noChangeShapeType="1"/>
          </p:cNvSpPr>
          <p:nvPr/>
        </p:nvSpPr>
        <p:spPr bwMode="auto">
          <a:xfrm>
            <a:off x="6300192" y="2060848"/>
            <a:ext cx="2160240" cy="936104"/>
          </a:xfrm>
          <a:prstGeom prst="line">
            <a:avLst/>
          </a:prstGeom>
          <a:noFill/>
          <a:ln w="190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Oval 16"/>
          <p:cNvSpPr/>
          <p:nvPr/>
        </p:nvSpPr>
        <p:spPr>
          <a:xfrm rot="1170228">
            <a:off x="6084595" y="1818603"/>
            <a:ext cx="2675696" cy="142345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Oval 35"/>
          <p:cNvSpPr/>
          <p:nvPr/>
        </p:nvSpPr>
        <p:spPr>
          <a:xfrm rot="1170228">
            <a:off x="8076006" y="993292"/>
            <a:ext cx="928363" cy="81653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Oval 36"/>
          <p:cNvSpPr/>
          <p:nvPr/>
        </p:nvSpPr>
        <p:spPr>
          <a:xfrm rot="2960967">
            <a:off x="7057811" y="270327"/>
            <a:ext cx="687674" cy="144131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508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animEffect transition="in" filter="fade">
                                      <p:cBhvr>
                                        <p:cTn id="7" dur="500"/>
                                        <p:tgtEl>
                                          <p:spTgt spid="2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7">
                                            <p:txEl>
                                              <p:pRg st="3" end="3"/>
                                            </p:txEl>
                                          </p:spTgt>
                                        </p:tgtEl>
                                        <p:attrNameLst>
                                          <p:attrName>style.visibility</p:attrName>
                                        </p:attrNameLst>
                                      </p:cBhvr>
                                      <p:to>
                                        <p:strVal val="visible"/>
                                      </p:to>
                                    </p:set>
                                    <p:animEffect transition="in" filter="fade">
                                      <p:cBhvr>
                                        <p:cTn id="19" dur="500"/>
                                        <p:tgtEl>
                                          <p:spTgt spid="27">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7">
                                            <p:txEl>
                                              <p:pRg st="5" end="5"/>
                                            </p:txEl>
                                          </p:spTgt>
                                        </p:tgtEl>
                                        <p:attrNameLst>
                                          <p:attrName>style.visibility</p:attrName>
                                        </p:attrNameLst>
                                      </p:cBhvr>
                                      <p:to>
                                        <p:strVal val="visible"/>
                                      </p:to>
                                    </p:set>
                                    <p:animEffect transition="in" filter="fade">
                                      <p:cBhvr>
                                        <p:cTn id="31" dur="500"/>
                                        <p:tgtEl>
                                          <p:spTgt spid="27">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childTnLst>
                          </p:cTn>
                        </p:par>
                        <p:par>
                          <p:cTn id="44" fill="hold">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animBg="1"/>
      <p:bldP spid="24" grpId="0" animBg="1"/>
      <p:bldP spid="25" grpId="0" animBg="1"/>
      <p:bldP spid="29" grpId="0" animBg="1"/>
      <p:bldP spid="17" grpId="0" animBg="1"/>
      <p:bldP spid="36" grpId="0" animBg="1"/>
      <p:bldP spid="3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46"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399" y="397320"/>
            <a:ext cx="2714625"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
          <p:cNvSpPr>
            <a:spLocks noChangeArrowheads="1"/>
          </p:cNvSpPr>
          <p:nvPr/>
        </p:nvSpPr>
        <p:spPr bwMode="auto">
          <a:xfrm>
            <a:off x="263855" y="908720"/>
            <a:ext cx="8713788" cy="5904656"/>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ormAutofit/>
          </a:bodyPr>
          <a:lstStyle/>
          <a:p>
            <a:pPr marL="274320" lvl="1">
              <a:lnSpc>
                <a:spcPct val="150000"/>
              </a:lnSpc>
              <a:spcBef>
                <a:spcPct val="20000"/>
              </a:spcBef>
              <a:buClr>
                <a:srgbClr val="002060"/>
              </a:buClr>
              <a:buSzPct val="80000"/>
            </a:pPr>
            <a:r>
              <a:rPr lang="en-US" altLang="zh-CN" sz="2600" b="1" dirty="0">
                <a:ea typeface="宋体" pitchFamily="2" charset="-122"/>
              </a:rPr>
              <a:t>2</a:t>
            </a:r>
            <a:r>
              <a:rPr lang="zh-CN" altLang="en-US" sz="2600" b="1" dirty="0">
                <a:ea typeface="宋体" pitchFamily="2" charset="-122"/>
              </a:rPr>
              <a:t>）</a:t>
            </a:r>
            <a:r>
              <a:rPr lang="en-US" altLang="zh-CN" sz="2800" b="1" dirty="0"/>
              <a:t>Davies-</a:t>
            </a:r>
            <a:r>
              <a:rPr lang="en-US" altLang="zh-CN" sz="2800" b="1" dirty="0" err="1"/>
              <a:t>Bouldin</a:t>
            </a:r>
            <a:r>
              <a:rPr lang="zh-CN" altLang="en-US" sz="2600" b="1" dirty="0">
                <a:ea typeface="宋体" pitchFamily="2" charset="-122"/>
              </a:rPr>
              <a:t>指数</a:t>
            </a:r>
            <a:endParaRPr lang="en-US" altLang="zh-CN" sz="2000" b="1" dirty="0">
              <a:latin typeface="+mj-lt"/>
              <a:ea typeface="宋体" pitchFamily="2" charset="-122"/>
            </a:endParaRPr>
          </a:p>
          <a:p>
            <a:pPr lvl="1" indent="-182880">
              <a:lnSpc>
                <a:spcPct val="150000"/>
              </a:lnSpc>
              <a:spcBef>
                <a:spcPct val="20000"/>
              </a:spcBef>
              <a:buClr>
                <a:srgbClr val="002060"/>
              </a:buClr>
              <a:buSzPct val="80000"/>
              <a:buFont typeface="Wingdings" pitchFamily="2" charset="2"/>
              <a:buChar char="Ø"/>
            </a:pPr>
            <a:r>
              <a:rPr lang="zh-CN" altLang="en-US" sz="2000" b="1" dirty="0">
                <a:latin typeface="+mj-lt"/>
                <a:ea typeface="宋体" pitchFamily="2" charset="-122"/>
              </a:rPr>
              <a:t>类间离散度：聚类均值之间的均方距离</a:t>
            </a:r>
          </a:p>
          <a:p>
            <a:pPr lvl="1" indent="-182880">
              <a:lnSpc>
                <a:spcPct val="150000"/>
              </a:lnSpc>
              <a:spcBef>
                <a:spcPct val="20000"/>
              </a:spcBef>
              <a:buClr>
                <a:srgbClr val="002060"/>
              </a:buClr>
              <a:buSzPct val="80000"/>
              <a:buFont typeface="Wingdings" pitchFamily="2" charset="2"/>
              <a:buChar char="Ø"/>
            </a:pPr>
            <a:endParaRPr lang="en-US" altLang="zh-CN" sz="2000" b="1" dirty="0">
              <a:latin typeface="+mj-lt"/>
              <a:ea typeface="宋体" pitchFamily="2" charset="-122"/>
            </a:endParaRPr>
          </a:p>
          <a:p>
            <a:pPr lvl="1" indent="-182880">
              <a:lnSpc>
                <a:spcPct val="150000"/>
              </a:lnSpc>
              <a:spcBef>
                <a:spcPct val="20000"/>
              </a:spcBef>
              <a:buClr>
                <a:srgbClr val="002060"/>
              </a:buClr>
              <a:buSzPct val="80000"/>
              <a:buFont typeface="Wingdings" pitchFamily="2" charset="2"/>
              <a:buChar char="Ø"/>
            </a:pPr>
            <a:r>
              <a:rPr lang="zh-CN" altLang="en-US" sz="2000" b="1" dirty="0">
                <a:ea typeface="宋体" pitchFamily="2" charset="-122"/>
              </a:rPr>
              <a:t>类内离散度：样本到聚类均值的均方距离度量</a:t>
            </a:r>
          </a:p>
          <a:p>
            <a:pPr lvl="1" indent="-182880">
              <a:lnSpc>
                <a:spcPct val="150000"/>
              </a:lnSpc>
              <a:spcBef>
                <a:spcPct val="20000"/>
              </a:spcBef>
              <a:buClr>
                <a:srgbClr val="002060"/>
              </a:buClr>
              <a:buSzPct val="80000"/>
              <a:buFont typeface="Wingdings" pitchFamily="2" charset="2"/>
              <a:buChar char="Ø"/>
            </a:pPr>
            <a:endParaRPr lang="en-US" altLang="zh-CN" sz="2000" b="1" dirty="0">
              <a:latin typeface="+mj-lt"/>
              <a:ea typeface="宋体" pitchFamily="2" charset="-122"/>
            </a:endParaRPr>
          </a:p>
          <a:p>
            <a:pPr lvl="1" indent="-182880">
              <a:lnSpc>
                <a:spcPct val="150000"/>
              </a:lnSpc>
              <a:spcBef>
                <a:spcPct val="20000"/>
              </a:spcBef>
              <a:buClr>
                <a:srgbClr val="002060"/>
              </a:buClr>
              <a:buSzPct val="80000"/>
              <a:buFont typeface="Wingdings" pitchFamily="2" charset="2"/>
              <a:buChar char="Ø"/>
            </a:pPr>
            <a:endParaRPr lang="en-US" altLang="zh-CN" sz="2000" b="1" dirty="0">
              <a:ea typeface="宋体" pitchFamily="2" charset="-122"/>
            </a:endParaRPr>
          </a:p>
          <a:p>
            <a:pPr lvl="1" indent="-182880">
              <a:lnSpc>
                <a:spcPct val="150000"/>
              </a:lnSpc>
              <a:spcBef>
                <a:spcPct val="20000"/>
              </a:spcBef>
              <a:buClr>
                <a:srgbClr val="002060"/>
              </a:buClr>
              <a:buSzPct val="80000"/>
              <a:buFont typeface="Wingdings" pitchFamily="2" charset="2"/>
              <a:buChar char="Ø"/>
            </a:pPr>
            <a:r>
              <a:rPr lang="zh-CN" altLang="en-US" sz="2000" b="1" dirty="0">
                <a:ea typeface="宋体" pitchFamily="2" charset="-122"/>
              </a:rPr>
              <a:t>类间</a:t>
            </a:r>
            <a:r>
              <a:rPr lang="zh-CN" altLang="en-US" sz="2000" b="1" dirty="0">
                <a:latin typeface="+mj-lt"/>
                <a:ea typeface="宋体" pitchFamily="2" charset="-122"/>
              </a:rPr>
              <a:t>相似度：</a:t>
            </a:r>
            <a:r>
              <a:rPr lang="zh-CN" altLang="en-US" sz="2000" b="1" dirty="0">
                <a:ea typeface="宋体" pitchFamily="2" charset="-122"/>
              </a:rPr>
              <a:t>类内离散度之和</a:t>
            </a:r>
            <a:r>
              <a:rPr lang="en-US" altLang="zh-CN" sz="2000" b="1" dirty="0">
                <a:ea typeface="宋体" pitchFamily="2" charset="-122"/>
              </a:rPr>
              <a:t>/</a:t>
            </a:r>
            <a:r>
              <a:rPr lang="zh-CN" altLang="en-US" sz="2000" b="1" dirty="0">
                <a:ea typeface="宋体" pitchFamily="2" charset="-122"/>
              </a:rPr>
              <a:t>类间离散度</a:t>
            </a:r>
            <a:endParaRPr lang="en-US" altLang="zh-CN" sz="2000" b="1" dirty="0">
              <a:ea typeface="宋体" pitchFamily="2" charset="-122"/>
            </a:endParaRPr>
          </a:p>
          <a:p>
            <a:pPr lvl="1" indent="-182880">
              <a:lnSpc>
                <a:spcPct val="150000"/>
              </a:lnSpc>
              <a:spcBef>
                <a:spcPct val="20000"/>
              </a:spcBef>
              <a:buClr>
                <a:srgbClr val="002060"/>
              </a:buClr>
              <a:buSzPct val="80000"/>
              <a:buFont typeface="Wingdings" pitchFamily="2" charset="2"/>
              <a:buChar char="Ø"/>
            </a:pPr>
            <a:endParaRPr lang="en-US" altLang="zh-CN" sz="2000" b="1" dirty="0">
              <a:latin typeface="+mj-lt"/>
              <a:ea typeface="宋体" pitchFamily="2" charset="-122"/>
            </a:endParaRPr>
          </a:p>
          <a:p>
            <a:pPr lvl="1" indent="-182880">
              <a:lnSpc>
                <a:spcPct val="150000"/>
              </a:lnSpc>
              <a:spcBef>
                <a:spcPct val="20000"/>
              </a:spcBef>
              <a:buClr>
                <a:srgbClr val="002060"/>
              </a:buClr>
              <a:buSzPct val="80000"/>
              <a:buFont typeface="Wingdings" pitchFamily="2" charset="2"/>
              <a:buChar char="Ø"/>
            </a:pPr>
            <a:r>
              <a:rPr lang="en-US" altLang="zh-CN" sz="2000" b="1" dirty="0">
                <a:latin typeface="+mj-lt"/>
                <a:ea typeface="宋体" pitchFamily="2" charset="-122"/>
              </a:rPr>
              <a:t>Davies-</a:t>
            </a:r>
            <a:r>
              <a:rPr lang="en-US" altLang="zh-CN" sz="2000" b="1" dirty="0" err="1">
                <a:latin typeface="+mj-lt"/>
                <a:ea typeface="宋体" pitchFamily="2" charset="-122"/>
              </a:rPr>
              <a:t>Bouldin</a:t>
            </a:r>
            <a:r>
              <a:rPr lang="zh-CN" altLang="en-US" sz="2000" b="1" dirty="0">
                <a:latin typeface="+mj-lt"/>
                <a:ea typeface="宋体" pitchFamily="2" charset="-122"/>
              </a:rPr>
              <a:t>指数</a:t>
            </a:r>
            <a:r>
              <a:rPr lang="en-US" altLang="zh-CN" sz="2000" b="1" dirty="0">
                <a:latin typeface="+mj-lt"/>
                <a:ea typeface="宋体" pitchFamily="2" charset="-122"/>
              </a:rPr>
              <a:t>:</a:t>
            </a:r>
            <a:r>
              <a:rPr lang="zh-CN" altLang="en-US" sz="2000" b="1" dirty="0">
                <a:latin typeface="+mj-lt"/>
                <a:ea typeface="宋体" pitchFamily="2" charset="-122"/>
              </a:rPr>
              <a:t>计算各类的最大相似度</a:t>
            </a:r>
            <a:r>
              <a:rPr lang="en-US" altLang="zh-CN" sz="2000" b="1" dirty="0">
                <a:latin typeface="+mj-lt"/>
                <a:ea typeface="宋体" pitchFamily="2" charset="-122"/>
              </a:rPr>
              <a:t>,</a:t>
            </a:r>
            <a:r>
              <a:rPr lang="zh-CN" altLang="en-US" sz="2000" b="1" dirty="0">
                <a:latin typeface="+mj-lt"/>
                <a:ea typeface="宋体" pitchFamily="2" charset="-122"/>
              </a:rPr>
              <a:t>然后求均值</a:t>
            </a:r>
            <a:endParaRPr lang="en-US" altLang="zh-CN" sz="2000" b="1" dirty="0">
              <a:latin typeface="+mj-lt"/>
              <a:ea typeface="宋体" pitchFamily="2" charset="-122"/>
            </a:endParaRPr>
          </a:p>
          <a:p>
            <a:pPr lvl="1" indent="-182880">
              <a:lnSpc>
                <a:spcPct val="150000"/>
              </a:lnSpc>
              <a:spcBef>
                <a:spcPct val="20000"/>
              </a:spcBef>
              <a:buClr>
                <a:srgbClr val="002060"/>
              </a:buClr>
              <a:buSzPct val="80000"/>
              <a:buFont typeface="Wingdings" pitchFamily="2" charset="2"/>
              <a:buChar char="Ø"/>
            </a:pPr>
            <a:endParaRPr lang="en-US" altLang="zh-CN" sz="2400" b="1" dirty="0">
              <a:latin typeface="+mj-lt"/>
              <a:ea typeface="宋体" pitchFamily="2" charset="-122"/>
            </a:endParaRPr>
          </a:p>
        </p:txBody>
      </p:sp>
      <p:sp>
        <p:nvSpPr>
          <p:cNvPr id="205827" name="Rectangle 3"/>
          <p:cNvSpPr>
            <a:spLocks noGrp="1" noChangeArrowheads="1"/>
          </p:cNvSpPr>
          <p:nvPr>
            <p:ph type="title"/>
          </p:nvPr>
        </p:nvSpPr>
        <p:spPr>
          <a:xfrm>
            <a:off x="323850" y="0"/>
            <a:ext cx="8229600" cy="1371600"/>
          </a:xfrm>
        </p:spPr>
        <p:txBody>
          <a:bodyPr/>
          <a:lstStyle/>
          <a:p>
            <a:r>
              <a:rPr lang="en-US" altLang="en-US" sz="3600"/>
              <a:t>5.1 </a:t>
            </a:r>
            <a:r>
              <a:rPr lang="zh-CN" altLang="en-US" sz="3600" dirty="0"/>
              <a:t>聚类结果的检验</a:t>
            </a:r>
          </a:p>
        </p:txBody>
      </p:sp>
      <p:sp>
        <p:nvSpPr>
          <p:cNvPr id="205828" name="Rectangle 4"/>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0" name="Rectangle 6"/>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1" name="Rectangle 7"/>
          <p:cNvSpPr>
            <a:spLocks noChangeArrowheads="1"/>
          </p:cNvSpPr>
          <p:nvPr/>
        </p:nvSpPr>
        <p:spPr bwMode="auto">
          <a:xfrm>
            <a:off x="0" y="3629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3" name="Rectangle 9"/>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7"/>
          <p:cNvSpPr>
            <a:spLocks noChangeArrowheads="1"/>
          </p:cNvSpPr>
          <p:nvPr/>
        </p:nvSpPr>
        <p:spPr bwMode="auto">
          <a:xfrm>
            <a:off x="0" y="409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Object 18"/>
          <p:cNvGraphicFramePr>
            <a:graphicFrameLocks noChangeAspect="1"/>
          </p:cNvGraphicFramePr>
          <p:nvPr>
            <p:extLst>
              <p:ext uri="{D42A27DB-BD31-4B8C-83A1-F6EECF244321}">
                <p14:modId xmlns:p14="http://schemas.microsoft.com/office/powerpoint/2010/main" val="1641052652"/>
              </p:ext>
            </p:extLst>
          </p:nvPr>
        </p:nvGraphicFramePr>
        <p:xfrm>
          <a:off x="1365933" y="2132856"/>
          <a:ext cx="1621891" cy="490339"/>
        </p:xfrm>
        <a:graphic>
          <a:graphicData uri="http://schemas.openxmlformats.org/presentationml/2006/ole">
            <mc:AlternateContent xmlns:mc="http://schemas.openxmlformats.org/markup-compatibility/2006">
              <mc:Choice xmlns:v="urn:schemas-microsoft-com:vml" Requires="v">
                <p:oleObj spid="_x0000_s34933" name="Equation" r:id="rId4" imgW="825500" imgH="254000" progId="Equation.DSMT4">
                  <p:embed/>
                </p:oleObj>
              </mc:Choice>
              <mc:Fallback>
                <p:oleObj name="Equation" r:id="rId4" imgW="825500" imgH="254000" progId="Equation.DSMT4">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5933" y="2132856"/>
                        <a:ext cx="1621891" cy="490339"/>
                      </a:xfrm>
                      <a:prstGeom prst="rect">
                        <a:avLst/>
                      </a:prstGeom>
                      <a:noFill/>
                    </p:spPr>
                  </p:pic>
                </p:oleObj>
              </mc:Fallback>
            </mc:AlternateContent>
          </a:graphicData>
        </a:graphic>
      </p:graphicFrame>
      <p:sp>
        <p:nvSpPr>
          <p:cNvPr id="20"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Object 20"/>
          <p:cNvGraphicFramePr>
            <a:graphicFrameLocks noChangeAspect="1"/>
          </p:cNvGraphicFramePr>
          <p:nvPr>
            <p:extLst>
              <p:ext uri="{D42A27DB-BD31-4B8C-83A1-F6EECF244321}">
                <p14:modId xmlns:p14="http://schemas.microsoft.com/office/powerpoint/2010/main" val="2525292056"/>
              </p:ext>
            </p:extLst>
          </p:nvPr>
        </p:nvGraphicFramePr>
        <p:xfrm>
          <a:off x="1187624" y="3212976"/>
          <a:ext cx="2558683" cy="936104"/>
        </p:xfrm>
        <a:graphic>
          <a:graphicData uri="http://schemas.openxmlformats.org/presentationml/2006/ole">
            <mc:AlternateContent xmlns:mc="http://schemas.openxmlformats.org/markup-compatibility/2006">
              <mc:Choice xmlns:v="urn:schemas-microsoft-com:vml" Requires="v">
                <p:oleObj spid="_x0000_s34934" name="Equation" r:id="rId6" imgW="1167893" imgH="431613" progId="Equation.DSMT4">
                  <p:embed/>
                </p:oleObj>
              </mc:Choice>
              <mc:Fallback>
                <p:oleObj name="Equation" r:id="rId6" imgW="1167893" imgH="431613" progId="Equation.DSMT4">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624" y="3212976"/>
                        <a:ext cx="2558683" cy="936104"/>
                      </a:xfrm>
                      <a:prstGeom prst="rect">
                        <a:avLst/>
                      </a:prstGeom>
                      <a:noFill/>
                    </p:spPr>
                  </p:pic>
                </p:oleObj>
              </mc:Fallback>
            </mc:AlternateContent>
          </a:graphicData>
        </a:graphic>
      </p:graphicFrame>
      <p:sp>
        <p:nvSpPr>
          <p:cNvPr id="22" name="Isosceles Triangle 21"/>
          <p:cNvSpPr/>
          <p:nvPr/>
        </p:nvSpPr>
        <p:spPr>
          <a:xfrm>
            <a:off x="7308304" y="980728"/>
            <a:ext cx="72008" cy="72008"/>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Isosceles Triangle 45"/>
          <p:cNvSpPr/>
          <p:nvPr/>
        </p:nvSpPr>
        <p:spPr>
          <a:xfrm>
            <a:off x="8532440" y="1268760"/>
            <a:ext cx="72008" cy="72008"/>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Isosceles Triangle 46"/>
          <p:cNvSpPr/>
          <p:nvPr/>
        </p:nvSpPr>
        <p:spPr>
          <a:xfrm>
            <a:off x="7380312" y="2492896"/>
            <a:ext cx="72008" cy="72008"/>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Line 12"/>
          <p:cNvSpPr>
            <a:spLocks noChangeShapeType="1"/>
          </p:cNvSpPr>
          <p:nvPr/>
        </p:nvSpPr>
        <p:spPr bwMode="auto">
          <a:xfrm flipV="1">
            <a:off x="7452320" y="1340768"/>
            <a:ext cx="1080120" cy="1152126"/>
          </a:xfrm>
          <a:prstGeom prst="line">
            <a:avLst/>
          </a:prstGeom>
          <a:noFill/>
          <a:ln w="1905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Oval 49"/>
          <p:cNvSpPr/>
          <p:nvPr/>
        </p:nvSpPr>
        <p:spPr>
          <a:xfrm rot="1170228">
            <a:off x="6084595" y="1674588"/>
            <a:ext cx="2675696" cy="142345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Object 27"/>
          <p:cNvGraphicFramePr>
            <a:graphicFrameLocks noChangeAspect="1"/>
          </p:cNvGraphicFramePr>
          <p:nvPr>
            <p:extLst>
              <p:ext uri="{D42A27DB-BD31-4B8C-83A1-F6EECF244321}">
                <p14:modId xmlns:p14="http://schemas.microsoft.com/office/powerpoint/2010/main" val="3552074327"/>
              </p:ext>
            </p:extLst>
          </p:nvPr>
        </p:nvGraphicFramePr>
        <p:xfrm>
          <a:off x="1259632" y="4725144"/>
          <a:ext cx="2208213" cy="576262"/>
        </p:xfrm>
        <a:graphic>
          <a:graphicData uri="http://schemas.openxmlformats.org/presentationml/2006/ole">
            <mc:AlternateContent xmlns:mc="http://schemas.openxmlformats.org/markup-compatibility/2006">
              <mc:Choice xmlns:v="urn:schemas-microsoft-com:vml" Requires="v">
                <p:oleObj spid="_x0000_s34935" name="Equation" r:id="rId8" imgW="965160" imgH="253800" progId="Equation.DSMT4">
                  <p:embed/>
                </p:oleObj>
              </mc:Choice>
              <mc:Fallback>
                <p:oleObj name="Equation" r:id="rId8" imgW="965160" imgH="253800" progId="Equation.DSMT4">
                  <p:embed/>
                  <p:pic>
                    <p:nvPicPr>
                      <p:cNvPr id="0" name="Object 34"/>
                      <p:cNvPicPr>
                        <a:picLocks noChangeAspect="1" noChangeArrowheads="1"/>
                      </p:cNvPicPr>
                      <p:nvPr/>
                    </p:nvPicPr>
                    <p:blipFill>
                      <a:blip r:embed="rId9"/>
                      <a:srcRect/>
                      <a:stretch>
                        <a:fillRect/>
                      </a:stretch>
                    </p:blipFill>
                    <p:spPr bwMode="auto">
                      <a:xfrm>
                        <a:off x="1259632" y="4725144"/>
                        <a:ext cx="2208213" cy="576262"/>
                      </a:xfrm>
                      <a:prstGeom prst="rect">
                        <a:avLst/>
                      </a:prstGeom>
                      <a:noFill/>
                    </p:spPr>
                  </p:pic>
                </p:oleObj>
              </mc:Fallback>
            </mc:AlternateContent>
          </a:graphicData>
        </a:graphic>
      </p:graphicFrame>
      <p:sp>
        <p:nvSpPr>
          <p:cNvPr id="35" name="Rectangle 4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 name="Object 37"/>
          <p:cNvGraphicFramePr>
            <a:graphicFrameLocks noChangeAspect="1"/>
          </p:cNvGraphicFramePr>
          <p:nvPr>
            <p:extLst>
              <p:ext uri="{D42A27DB-BD31-4B8C-83A1-F6EECF244321}">
                <p14:modId xmlns:p14="http://schemas.microsoft.com/office/powerpoint/2010/main" val="3188967628"/>
              </p:ext>
            </p:extLst>
          </p:nvPr>
        </p:nvGraphicFramePr>
        <p:xfrm>
          <a:off x="1043608" y="5805264"/>
          <a:ext cx="4477477" cy="904106"/>
        </p:xfrm>
        <a:graphic>
          <a:graphicData uri="http://schemas.openxmlformats.org/presentationml/2006/ole">
            <mc:AlternateContent xmlns:mc="http://schemas.openxmlformats.org/markup-compatibility/2006">
              <mc:Choice xmlns:v="urn:schemas-microsoft-com:vml" Requires="v">
                <p:oleObj spid="_x0000_s34936" name="Equation" r:id="rId10" imgW="1981200" imgH="393700" progId="Equation.DSMT4">
                  <p:embed/>
                </p:oleObj>
              </mc:Choice>
              <mc:Fallback>
                <p:oleObj name="Equation" r:id="rId10" imgW="1981200" imgH="393700" progId="Equation.DSMT4">
                  <p:embed/>
                  <p:pic>
                    <p:nvPicPr>
                      <p:cNvPr id="0" name="Object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3608" y="5805264"/>
                        <a:ext cx="4477477" cy="904106"/>
                      </a:xfrm>
                      <a:prstGeom prst="rect">
                        <a:avLst/>
                      </a:prstGeom>
                      <a:noFill/>
                    </p:spPr>
                  </p:pic>
                </p:oleObj>
              </mc:Fallback>
            </mc:AlternateContent>
          </a:graphicData>
        </a:graphic>
      </p:graphicFrame>
      <p:sp>
        <p:nvSpPr>
          <p:cNvPr id="57" name="Rectangle 56"/>
          <p:cNvSpPr/>
          <p:nvPr/>
        </p:nvSpPr>
        <p:spPr>
          <a:xfrm>
            <a:off x="6663815" y="3429000"/>
            <a:ext cx="2317410" cy="646331"/>
          </a:xfrm>
          <a:prstGeom prst="rect">
            <a:avLst/>
          </a:prstGeom>
          <a:ln>
            <a:solidFill>
              <a:srgbClr val="FF0000"/>
            </a:solidFill>
          </a:ln>
        </p:spPr>
        <p:txBody>
          <a:bodyPr wrap="square">
            <a:spAutoFit/>
          </a:bodyPr>
          <a:lstStyle/>
          <a:p>
            <a:r>
              <a:rPr lang="zh-CN" altLang="en-US" dirty="0">
                <a:solidFill>
                  <a:schemeClr val="tx2"/>
                </a:solidFill>
                <a:latin typeface="宋体" pitchFamily="2" charset="-122"/>
                <a:ea typeface="宋体" pitchFamily="2" charset="-122"/>
              </a:rPr>
              <a:t>如果不限制类别数量类别越多，指数越大？</a:t>
            </a:r>
          </a:p>
        </p:txBody>
      </p:sp>
      <p:sp>
        <p:nvSpPr>
          <p:cNvPr id="58" name="Rectangle 57"/>
          <p:cNvSpPr/>
          <p:nvPr/>
        </p:nvSpPr>
        <p:spPr>
          <a:xfrm>
            <a:off x="6663815" y="4581127"/>
            <a:ext cx="2317410" cy="646331"/>
          </a:xfrm>
          <a:prstGeom prst="rect">
            <a:avLst/>
          </a:prstGeom>
          <a:ln>
            <a:solidFill>
              <a:srgbClr val="FF0000"/>
            </a:solidFill>
          </a:ln>
        </p:spPr>
        <p:txBody>
          <a:bodyPr wrap="square">
            <a:spAutoFit/>
          </a:bodyPr>
          <a:lstStyle/>
          <a:p>
            <a:r>
              <a:rPr lang="zh-CN" altLang="en-US" dirty="0">
                <a:solidFill>
                  <a:schemeClr val="tx2"/>
                </a:solidFill>
                <a:latin typeface="宋体" pitchFamily="2" charset="-122"/>
                <a:ea typeface="宋体" pitchFamily="2" charset="-122"/>
              </a:rPr>
              <a:t>类别数量的选择十分关键！</a:t>
            </a:r>
          </a:p>
        </p:txBody>
      </p:sp>
    </p:spTree>
    <p:extLst>
      <p:ext uri="{BB962C8B-B14F-4D97-AF65-F5344CB8AC3E}">
        <p14:creationId xmlns:p14="http://schemas.microsoft.com/office/powerpoint/2010/main" val="13238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animEffect transition="in" filter="fade">
                                      <p:cBhvr>
                                        <p:cTn id="7" dur="500"/>
                                        <p:tgtEl>
                                          <p:spTgt spid="2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500"/>
                            </p:stCondLst>
                            <p:childTnLst>
                              <p:par>
                                <p:cTn id="23" presetID="16" presetClass="entr" presetSubtype="21" fill="hold" grpId="0"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barn(inVertical)">
                                      <p:cBhvr>
                                        <p:cTn id="25" dur="500"/>
                                        <p:tgtEl>
                                          <p:spTgt spid="4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
                                            <p:txEl>
                                              <p:pRg st="3" end="3"/>
                                            </p:txEl>
                                          </p:spTgt>
                                        </p:tgtEl>
                                        <p:attrNameLst>
                                          <p:attrName>style.visibility</p:attrName>
                                        </p:attrNameLst>
                                      </p:cBhvr>
                                      <p:to>
                                        <p:strVal val="visible"/>
                                      </p:to>
                                    </p:set>
                                    <p:animEffect transition="in" filter="fade">
                                      <p:cBhvr>
                                        <p:cTn id="30" dur="500"/>
                                        <p:tgtEl>
                                          <p:spTgt spid="27">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barn(inVertical)">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7">
                                            <p:txEl>
                                              <p:pRg st="6" end="6"/>
                                            </p:txEl>
                                          </p:spTgt>
                                        </p:tgtEl>
                                        <p:attrNameLst>
                                          <p:attrName>style.visibility</p:attrName>
                                        </p:attrNameLst>
                                      </p:cBhvr>
                                      <p:to>
                                        <p:strVal val="visible"/>
                                      </p:to>
                                    </p:set>
                                    <p:animEffect transition="in" filter="fade">
                                      <p:cBhvr>
                                        <p:cTn id="43" dur="500"/>
                                        <p:tgtEl>
                                          <p:spTgt spid="27">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7">
                                            <p:txEl>
                                              <p:pRg st="8" end="8"/>
                                            </p:txEl>
                                          </p:spTgt>
                                        </p:tgtEl>
                                        <p:attrNameLst>
                                          <p:attrName>style.visibility</p:attrName>
                                        </p:attrNameLst>
                                      </p:cBhvr>
                                      <p:to>
                                        <p:strVal val="visible"/>
                                      </p:to>
                                    </p:set>
                                    <p:animEffect transition="in" filter="fade">
                                      <p:cBhvr>
                                        <p:cTn id="51" dur="500"/>
                                        <p:tgtEl>
                                          <p:spTgt spid="27">
                                            <p:txEl>
                                              <p:pRg st="8" end="8"/>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500"/>
                                        <p:tgtEl>
                                          <p:spTgt spid="38"/>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6" grpId="0" animBg="1"/>
      <p:bldP spid="47" grpId="0" animBg="1"/>
      <p:bldP spid="49" grpId="0" animBg="1"/>
      <p:bldP spid="50" grpId="0" animBg="1"/>
      <p:bldP spid="57" grpId="0" animBg="1"/>
      <p:bldP spid="5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164436"/>
            <a:ext cx="4181294"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26" name="Rectangle 2"/>
          <p:cNvSpPr>
            <a:spLocks noChangeArrowheads="1"/>
          </p:cNvSpPr>
          <p:nvPr/>
        </p:nvSpPr>
        <p:spPr bwMode="auto">
          <a:xfrm>
            <a:off x="251520" y="1413123"/>
            <a:ext cx="4176464" cy="4752181"/>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ormAutofit/>
          </a:bodyPr>
          <a:lstStyle/>
          <a:p>
            <a:pPr marL="617220" lvl="1" indent="-342900">
              <a:lnSpc>
                <a:spcPct val="150000"/>
              </a:lnSpc>
              <a:spcBef>
                <a:spcPct val="20000"/>
              </a:spcBef>
              <a:buClr>
                <a:srgbClr val="002060"/>
              </a:buClr>
              <a:buSzPct val="80000"/>
              <a:buFont typeface="Wingdings" pitchFamily="2" charset="2"/>
              <a:buChar char="p"/>
            </a:pPr>
            <a:r>
              <a:rPr lang="zh-CN" altLang="en-US" sz="2400" b="1" dirty="0">
                <a:latin typeface="+mj-lt"/>
                <a:ea typeface="宋体" pitchFamily="2" charset="-122"/>
              </a:rPr>
              <a:t>谱系聚类参数选择</a:t>
            </a:r>
            <a:endParaRPr lang="en-US" altLang="zh-CN" sz="2400" b="1" dirty="0">
              <a:latin typeface="+mj-lt"/>
              <a:ea typeface="宋体" pitchFamily="2" charset="-122"/>
            </a:endParaRPr>
          </a:p>
          <a:p>
            <a:pPr marL="800100" lvl="1" indent="-342900">
              <a:lnSpc>
                <a:spcPct val="150000"/>
              </a:lnSpc>
              <a:spcBef>
                <a:spcPct val="20000"/>
              </a:spcBef>
              <a:buClr>
                <a:srgbClr val="002060"/>
              </a:buClr>
              <a:buSzPct val="80000"/>
              <a:buFont typeface="Wingdings" pitchFamily="2" charset="2"/>
              <a:buChar char="Ø"/>
            </a:pPr>
            <a:r>
              <a:rPr lang="zh-CN" altLang="en-US" sz="2400" b="1" dirty="0">
                <a:latin typeface="+mj-lt"/>
                <a:ea typeface="宋体" pitchFamily="2" charset="-122"/>
              </a:rPr>
              <a:t>建立合并阈值与聚类数的对应关系</a:t>
            </a:r>
            <a:endParaRPr lang="en-US" altLang="zh-CN" sz="2400" b="1" dirty="0">
              <a:latin typeface="+mj-lt"/>
              <a:ea typeface="宋体" pitchFamily="2" charset="-122"/>
            </a:endParaRPr>
          </a:p>
          <a:p>
            <a:pPr marL="800100" lvl="1" indent="-342900">
              <a:lnSpc>
                <a:spcPct val="150000"/>
              </a:lnSpc>
              <a:spcBef>
                <a:spcPct val="20000"/>
              </a:spcBef>
              <a:buClr>
                <a:srgbClr val="002060"/>
              </a:buClr>
              <a:buSzPct val="80000"/>
              <a:buFont typeface="Wingdings" pitchFamily="2" charset="2"/>
              <a:buChar char="Ø"/>
            </a:pPr>
            <a:r>
              <a:rPr lang="zh-CN" altLang="en-US" sz="2400" b="1" dirty="0">
                <a:latin typeface="+mj-lt"/>
                <a:ea typeface="宋体" pitchFamily="2" charset="-122"/>
              </a:rPr>
              <a:t>选择聚类数相同的最大参数区域</a:t>
            </a:r>
            <a:endParaRPr lang="en-US" altLang="zh-CN" sz="2400" b="1" dirty="0">
              <a:latin typeface="+mj-lt"/>
              <a:ea typeface="宋体" pitchFamily="2" charset="-122"/>
            </a:endParaRPr>
          </a:p>
          <a:p>
            <a:pPr marL="800100" lvl="1" indent="-342900">
              <a:lnSpc>
                <a:spcPct val="150000"/>
              </a:lnSpc>
              <a:spcBef>
                <a:spcPct val="20000"/>
              </a:spcBef>
              <a:buClr>
                <a:srgbClr val="002060"/>
              </a:buClr>
              <a:buSzPct val="80000"/>
              <a:buFont typeface="Wingdings" pitchFamily="2" charset="2"/>
              <a:buChar char="Ø"/>
            </a:pPr>
            <a:r>
              <a:rPr lang="zh-CN" altLang="en-US" sz="2400" b="1" dirty="0">
                <a:latin typeface="+mj-lt"/>
                <a:ea typeface="宋体" pitchFamily="2" charset="-122"/>
              </a:rPr>
              <a:t>以区域的中点为最优参数</a:t>
            </a:r>
            <a:endParaRPr lang="en-US" altLang="zh-CN" sz="2400" b="1" dirty="0">
              <a:latin typeface="+mj-lt"/>
              <a:ea typeface="宋体" pitchFamily="2" charset="-122"/>
            </a:endParaRPr>
          </a:p>
          <a:p>
            <a:pPr marL="640080" lvl="1" indent="-182880">
              <a:lnSpc>
                <a:spcPct val="170000"/>
              </a:lnSpc>
              <a:spcBef>
                <a:spcPct val="20000"/>
              </a:spcBef>
              <a:buClr>
                <a:srgbClr val="002060"/>
              </a:buClr>
              <a:buSzPct val="80000"/>
              <a:buFont typeface="Wingdings" pitchFamily="2" charset="2"/>
              <a:buChar char="p"/>
            </a:pPr>
            <a:endParaRPr lang="zh-CN" altLang="en-US" sz="2400" b="1" dirty="0">
              <a:latin typeface="+mj-lt"/>
              <a:ea typeface="宋体" pitchFamily="2" charset="-122"/>
            </a:endParaRPr>
          </a:p>
        </p:txBody>
      </p:sp>
      <p:sp>
        <p:nvSpPr>
          <p:cNvPr id="205827" name="Rectangle 3"/>
          <p:cNvSpPr>
            <a:spLocks noGrp="1" noChangeArrowheads="1"/>
          </p:cNvSpPr>
          <p:nvPr>
            <p:ph type="title"/>
          </p:nvPr>
        </p:nvSpPr>
        <p:spPr>
          <a:xfrm>
            <a:off x="323850" y="0"/>
            <a:ext cx="8229600" cy="1371600"/>
          </a:xfrm>
        </p:spPr>
        <p:txBody>
          <a:bodyPr/>
          <a:lstStyle/>
          <a:p>
            <a:r>
              <a:rPr lang="en-US" altLang="en-US" sz="3600"/>
              <a:t>5.</a:t>
            </a:r>
            <a:r>
              <a:rPr lang="en-US" altLang="zh-CN" sz="3600"/>
              <a:t>2</a:t>
            </a:r>
            <a:r>
              <a:rPr lang="en-US" altLang="en-US" sz="3600"/>
              <a:t> </a:t>
            </a:r>
            <a:r>
              <a:rPr lang="zh-CN" altLang="en-US" sz="3600" dirty="0"/>
              <a:t>聚类数的间接选择</a:t>
            </a:r>
          </a:p>
        </p:txBody>
      </p:sp>
      <p:sp>
        <p:nvSpPr>
          <p:cNvPr id="205828" name="Rectangle 4"/>
          <p:cNvSpPr>
            <a:spLocks noChangeArrowheads="1"/>
          </p:cNvSpPr>
          <p:nvPr/>
        </p:nvSpPr>
        <p:spPr bwMode="auto">
          <a:xfrm>
            <a:off x="0" y="365149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0" name="Rectangle 6"/>
          <p:cNvSpPr>
            <a:spLocks noChangeArrowheads="1"/>
          </p:cNvSpPr>
          <p:nvPr/>
        </p:nvSpPr>
        <p:spPr bwMode="auto">
          <a:xfrm>
            <a:off x="0" y="36610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1" name="Rectangle 7"/>
          <p:cNvSpPr>
            <a:spLocks noChangeArrowheads="1"/>
          </p:cNvSpPr>
          <p:nvPr/>
        </p:nvSpPr>
        <p:spPr bwMode="auto">
          <a:xfrm>
            <a:off x="0" y="406107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3" name="Rectangle 9"/>
          <p:cNvSpPr>
            <a:spLocks noChangeArrowheads="1"/>
          </p:cNvSpPr>
          <p:nvPr/>
        </p:nvSpPr>
        <p:spPr bwMode="auto">
          <a:xfrm>
            <a:off x="0" y="37134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7"/>
          <p:cNvSpPr>
            <a:spLocks noChangeArrowheads="1"/>
          </p:cNvSpPr>
          <p:nvPr/>
        </p:nvSpPr>
        <p:spPr bwMode="auto">
          <a:xfrm>
            <a:off x="0" y="409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Left Brace 2"/>
          <p:cNvSpPr/>
          <p:nvPr/>
        </p:nvSpPr>
        <p:spPr>
          <a:xfrm rot="5400000">
            <a:off x="6191008" y="3526729"/>
            <a:ext cx="443480" cy="1512168"/>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Left Brace 18"/>
          <p:cNvSpPr/>
          <p:nvPr/>
        </p:nvSpPr>
        <p:spPr>
          <a:xfrm rot="16200000" flipV="1">
            <a:off x="7842492" y="4377951"/>
            <a:ext cx="270747" cy="1253164"/>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Rectangle 10"/>
          <p:cNvSpPr/>
          <p:nvPr/>
        </p:nvSpPr>
        <p:spPr>
          <a:xfrm>
            <a:off x="5828808" y="3348594"/>
            <a:ext cx="1285987" cy="646331"/>
          </a:xfrm>
          <a:prstGeom prst="rect">
            <a:avLst/>
          </a:prstGeom>
        </p:spPr>
        <p:txBody>
          <a:bodyPr wrap="square">
            <a:spAutoFit/>
          </a:bodyPr>
          <a:lstStyle/>
          <a:p>
            <a:r>
              <a:rPr lang="en-US" altLang="zh-CN" b="1" dirty="0">
                <a:ea typeface="宋体" pitchFamily="2" charset="-122"/>
              </a:rPr>
              <a:t>0.7-2.4</a:t>
            </a:r>
            <a:r>
              <a:rPr lang="zh-CN" altLang="en-US" b="1" dirty="0">
                <a:ea typeface="宋体" pitchFamily="2" charset="-122"/>
              </a:rPr>
              <a:t>间都是两类</a:t>
            </a:r>
            <a:endParaRPr lang="zh-CN" altLang="en-US" dirty="0"/>
          </a:p>
        </p:txBody>
      </p:sp>
      <p:sp>
        <p:nvSpPr>
          <p:cNvPr id="21" name="Rectangle 20"/>
          <p:cNvSpPr/>
          <p:nvPr/>
        </p:nvSpPr>
        <p:spPr>
          <a:xfrm>
            <a:off x="7351283" y="5141457"/>
            <a:ext cx="1285987" cy="646331"/>
          </a:xfrm>
          <a:prstGeom prst="rect">
            <a:avLst/>
          </a:prstGeom>
        </p:spPr>
        <p:txBody>
          <a:bodyPr wrap="square">
            <a:spAutoFit/>
          </a:bodyPr>
          <a:lstStyle/>
          <a:p>
            <a:r>
              <a:rPr lang="zh-CN" altLang="en-US" b="1" dirty="0">
                <a:latin typeface="宋体" pitchFamily="2" charset="-122"/>
                <a:ea typeface="宋体" pitchFamily="2" charset="-122"/>
              </a:rPr>
              <a:t>超过</a:t>
            </a:r>
            <a:r>
              <a:rPr lang="en-US" altLang="zh-CN" b="1" dirty="0">
                <a:latin typeface="宋体" pitchFamily="2" charset="-122"/>
                <a:ea typeface="宋体" pitchFamily="2" charset="-122"/>
              </a:rPr>
              <a:t>2.5</a:t>
            </a:r>
            <a:r>
              <a:rPr lang="zh-CN" altLang="en-US" b="1" dirty="0">
                <a:latin typeface="宋体" pitchFamily="2" charset="-122"/>
                <a:ea typeface="宋体" pitchFamily="2" charset="-122"/>
              </a:rPr>
              <a:t>都成</a:t>
            </a:r>
            <a:r>
              <a:rPr lang="en-US" altLang="zh-CN" b="1" dirty="0">
                <a:latin typeface="宋体" pitchFamily="2" charset="-122"/>
                <a:ea typeface="宋体" pitchFamily="2" charset="-122"/>
              </a:rPr>
              <a:t>1</a:t>
            </a:r>
            <a:r>
              <a:rPr lang="zh-CN" altLang="en-US" b="1" dirty="0">
                <a:latin typeface="宋体" pitchFamily="2" charset="-122"/>
                <a:ea typeface="宋体" pitchFamily="2" charset="-122"/>
              </a:rPr>
              <a:t>类</a:t>
            </a:r>
          </a:p>
        </p:txBody>
      </p:sp>
      <p:sp>
        <p:nvSpPr>
          <p:cNvPr id="22" name="Line 12"/>
          <p:cNvSpPr>
            <a:spLocks noChangeShapeType="1"/>
          </p:cNvSpPr>
          <p:nvPr/>
        </p:nvSpPr>
        <p:spPr bwMode="auto">
          <a:xfrm flipV="1">
            <a:off x="6412748" y="4921770"/>
            <a:ext cx="0" cy="523454"/>
          </a:xfrm>
          <a:prstGeom prst="line">
            <a:avLst/>
          </a:prstGeom>
          <a:noFill/>
          <a:ln w="38100">
            <a:solidFill>
              <a:srgbClr val="FF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Rectangle 22"/>
          <p:cNvSpPr/>
          <p:nvPr/>
        </p:nvSpPr>
        <p:spPr>
          <a:xfrm>
            <a:off x="4213591" y="1393410"/>
            <a:ext cx="3384376" cy="646331"/>
          </a:xfrm>
          <a:prstGeom prst="rect">
            <a:avLst/>
          </a:prstGeom>
          <a:ln>
            <a:solidFill>
              <a:srgbClr val="FF0000"/>
            </a:solidFill>
          </a:ln>
        </p:spPr>
        <p:txBody>
          <a:bodyPr wrap="square">
            <a:spAutoFit/>
          </a:bodyPr>
          <a:lstStyle/>
          <a:p>
            <a:r>
              <a:rPr lang="zh-CN" altLang="en-US" dirty="0">
                <a:solidFill>
                  <a:schemeClr val="tx2"/>
                </a:solidFill>
                <a:latin typeface="宋体" pitchFamily="2" charset="-122"/>
                <a:ea typeface="宋体" pitchFamily="2" charset="-122"/>
              </a:rPr>
              <a:t>直接选择合并阈值很困难，通过实验的方法解决！</a:t>
            </a:r>
          </a:p>
        </p:txBody>
      </p:sp>
    </p:spTree>
    <p:extLst>
      <p:ext uri="{BB962C8B-B14F-4D97-AF65-F5344CB8AC3E}">
        <p14:creationId xmlns:p14="http://schemas.microsoft.com/office/powerpoint/2010/main" val="352319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5826">
                                            <p:txEl>
                                              <p:pRg st="1" end="1"/>
                                            </p:txEl>
                                          </p:spTgt>
                                        </p:tgtEl>
                                        <p:attrNameLst>
                                          <p:attrName>style.visibility</p:attrName>
                                        </p:attrNameLst>
                                      </p:cBhvr>
                                      <p:to>
                                        <p:strVal val="visible"/>
                                      </p:to>
                                    </p:set>
                                    <p:animEffect transition="in" filter="fade">
                                      <p:cBhvr>
                                        <p:cTn id="11" dur="500"/>
                                        <p:tgtEl>
                                          <p:spTgt spid="20582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7890"/>
                                        </p:tgtEl>
                                        <p:attrNameLst>
                                          <p:attrName>style.visibility</p:attrName>
                                        </p:attrNameLst>
                                      </p:cBhvr>
                                      <p:to>
                                        <p:strVal val="visible"/>
                                      </p:to>
                                    </p:set>
                                    <p:animEffect transition="in" filter="fade">
                                      <p:cBhvr>
                                        <p:cTn id="16" dur="500"/>
                                        <p:tgtEl>
                                          <p:spTgt spid="3789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5826">
                                            <p:txEl>
                                              <p:pRg st="2" end="2"/>
                                            </p:txEl>
                                          </p:spTgt>
                                        </p:tgtEl>
                                        <p:attrNameLst>
                                          <p:attrName>style.visibility</p:attrName>
                                        </p:attrNameLst>
                                      </p:cBhvr>
                                      <p:to>
                                        <p:strVal val="visible"/>
                                      </p:to>
                                    </p:set>
                                    <p:animEffect transition="in" filter="fade">
                                      <p:cBhvr>
                                        <p:cTn id="21" dur="500"/>
                                        <p:tgtEl>
                                          <p:spTgt spid="20582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05826">
                                            <p:txEl>
                                              <p:pRg st="3" end="3"/>
                                            </p:txEl>
                                          </p:spTgt>
                                        </p:tgtEl>
                                        <p:attrNameLst>
                                          <p:attrName>style.visibility</p:attrName>
                                        </p:attrNameLst>
                                      </p:cBhvr>
                                      <p:to>
                                        <p:strVal val="visible"/>
                                      </p:to>
                                    </p:set>
                                    <p:animEffect transition="in" filter="fade">
                                      <p:cBhvr>
                                        <p:cTn id="40" dur="500"/>
                                        <p:tgtEl>
                                          <p:spTgt spid="205826">
                                            <p:txEl>
                                              <p:pRg st="3" end="3"/>
                                            </p:txEl>
                                          </p:spTgt>
                                        </p:tgtEl>
                                      </p:cBhvr>
                                    </p:animEffect>
                                  </p:childTnLst>
                                </p:cTn>
                              </p:par>
                            </p:childTnLst>
                          </p:cTn>
                        </p:par>
                        <p:par>
                          <p:cTn id="41" fill="hold">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11" grpId="0"/>
      <p:bldP spid="21" grpId="0"/>
      <p:bldP spid="22" grpId="0" animBg="1"/>
      <p:bldP spid="2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ChangeArrowheads="1"/>
          </p:cNvSpPr>
          <p:nvPr/>
        </p:nvSpPr>
        <p:spPr bwMode="auto">
          <a:xfrm>
            <a:off x="323528" y="981075"/>
            <a:ext cx="8424936" cy="4752181"/>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ormAutofit/>
          </a:bodyPr>
          <a:lstStyle/>
          <a:p>
            <a:pPr marL="160020" lvl="1" indent="-342900">
              <a:lnSpc>
                <a:spcPct val="150000"/>
              </a:lnSpc>
              <a:spcBef>
                <a:spcPct val="20000"/>
              </a:spcBef>
              <a:buClr>
                <a:srgbClr val="002060"/>
              </a:buClr>
              <a:buSzPct val="80000"/>
              <a:buFont typeface="Wingdings" pitchFamily="2" charset="2"/>
              <a:buChar char="p"/>
            </a:pPr>
            <a:r>
              <a:rPr lang="zh-CN" altLang="en-US" sz="2400" b="1" dirty="0">
                <a:latin typeface="+mj-lt"/>
                <a:ea typeface="宋体" pitchFamily="2" charset="-122"/>
              </a:rPr>
              <a:t>尝试不同的聚类数，不同的聚类数对应不同的聚类评价</a:t>
            </a:r>
            <a:endParaRPr lang="en-US" altLang="zh-CN" sz="2400" b="1" dirty="0">
              <a:latin typeface="+mj-lt"/>
              <a:ea typeface="宋体" pitchFamily="2" charset="-122"/>
            </a:endParaRPr>
          </a:p>
        </p:txBody>
      </p:sp>
      <p:sp>
        <p:nvSpPr>
          <p:cNvPr id="205827" name="Rectangle 3"/>
          <p:cNvSpPr>
            <a:spLocks noGrp="1" noChangeArrowheads="1"/>
          </p:cNvSpPr>
          <p:nvPr>
            <p:ph type="title"/>
          </p:nvPr>
        </p:nvSpPr>
        <p:spPr>
          <a:xfrm>
            <a:off x="323850" y="0"/>
            <a:ext cx="8229600" cy="1371600"/>
          </a:xfrm>
        </p:spPr>
        <p:txBody>
          <a:bodyPr/>
          <a:lstStyle/>
          <a:p>
            <a:r>
              <a:rPr lang="en-US" altLang="en-US" sz="3600"/>
              <a:t>5.</a:t>
            </a:r>
            <a:r>
              <a:rPr lang="en-US" altLang="zh-CN" sz="3600"/>
              <a:t>3</a:t>
            </a:r>
            <a:r>
              <a:rPr lang="en-US" altLang="en-US" sz="3600"/>
              <a:t> </a:t>
            </a:r>
            <a:r>
              <a:rPr lang="zh-CN" altLang="en-US" sz="3600" dirty="0"/>
              <a:t>聚类数的直接选择</a:t>
            </a:r>
          </a:p>
        </p:txBody>
      </p:sp>
      <p:sp>
        <p:nvSpPr>
          <p:cNvPr id="205828" name="Rectangle 4"/>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0" name="Rectangle 6"/>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3" name="Rectangle 9"/>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7"/>
          <p:cNvSpPr>
            <a:spLocks noChangeArrowheads="1"/>
          </p:cNvSpPr>
          <p:nvPr/>
        </p:nvSpPr>
        <p:spPr bwMode="auto">
          <a:xfrm>
            <a:off x="0" y="409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8923" name="图片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700808"/>
            <a:ext cx="4581089" cy="227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4" name="图片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848" y="4005064"/>
            <a:ext cx="4615486" cy="2271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940152" y="1844824"/>
            <a:ext cx="2376264" cy="707886"/>
          </a:xfrm>
          <a:prstGeom prst="rect">
            <a:avLst/>
          </a:prstGeom>
        </p:spPr>
        <p:txBody>
          <a:bodyPr wrap="square">
            <a:spAutoFit/>
          </a:bodyPr>
          <a:lstStyle/>
          <a:p>
            <a:r>
              <a:rPr lang="zh-CN" altLang="zh-CN" sz="2000" dirty="0">
                <a:latin typeface="宋体" pitchFamily="2" charset="-122"/>
                <a:ea typeface="宋体" pitchFamily="2" charset="-122"/>
              </a:rPr>
              <a:t>存在明显聚类</a:t>
            </a:r>
            <a:r>
              <a:rPr lang="zh-CN" altLang="en-US" sz="2000" dirty="0">
                <a:latin typeface="宋体" pitchFamily="2" charset="-122"/>
                <a:ea typeface="宋体" pitchFamily="2" charset="-122"/>
              </a:rPr>
              <a:t>，</a:t>
            </a:r>
            <a:endParaRPr lang="en-US" altLang="zh-CN" sz="2000" dirty="0">
              <a:latin typeface="宋体" pitchFamily="2" charset="-122"/>
              <a:ea typeface="宋体" pitchFamily="2" charset="-122"/>
            </a:endParaRPr>
          </a:p>
          <a:p>
            <a:r>
              <a:rPr lang="zh-CN" altLang="en-US" sz="2000" dirty="0">
                <a:latin typeface="宋体" pitchFamily="2" charset="-122"/>
                <a:ea typeface="宋体" pitchFamily="2" charset="-122"/>
              </a:rPr>
              <a:t>对应明显</a:t>
            </a:r>
            <a:r>
              <a:rPr lang="zh-CN" altLang="zh-CN" sz="2000" dirty="0">
                <a:latin typeface="宋体" pitchFamily="2" charset="-122"/>
                <a:ea typeface="宋体" pitchFamily="2" charset="-122"/>
              </a:rPr>
              <a:t>“拐点”</a:t>
            </a:r>
            <a:endParaRPr lang="zh-CN" altLang="en-US" sz="2000" dirty="0">
              <a:latin typeface="宋体" pitchFamily="2" charset="-122"/>
              <a:ea typeface="宋体" pitchFamily="2" charset="-122"/>
            </a:endParaRPr>
          </a:p>
        </p:txBody>
      </p:sp>
      <p:sp>
        <p:nvSpPr>
          <p:cNvPr id="11" name="Rectangle 10"/>
          <p:cNvSpPr/>
          <p:nvPr/>
        </p:nvSpPr>
        <p:spPr>
          <a:xfrm>
            <a:off x="5940152" y="2780928"/>
            <a:ext cx="2603942" cy="707886"/>
          </a:xfrm>
          <a:prstGeom prst="rect">
            <a:avLst/>
          </a:prstGeom>
        </p:spPr>
        <p:txBody>
          <a:bodyPr wrap="square">
            <a:spAutoFit/>
          </a:bodyPr>
          <a:lstStyle/>
          <a:p>
            <a:r>
              <a:rPr lang="zh-CN" altLang="en-US" sz="2000" dirty="0">
                <a:latin typeface="宋体" pitchFamily="2" charset="-122"/>
                <a:ea typeface="宋体" pitchFamily="2" charset="-122"/>
              </a:rPr>
              <a:t>无</a:t>
            </a:r>
            <a:r>
              <a:rPr lang="zh-CN" altLang="zh-CN" sz="2000" dirty="0">
                <a:latin typeface="宋体" pitchFamily="2" charset="-122"/>
                <a:ea typeface="宋体" pitchFamily="2" charset="-122"/>
              </a:rPr>
              <a:t>明显聚类</a:t>
            </a:r>
            <a:r>
              <a:rPr lang="zh-CN" altLang="en-US" sz="2000" dirty="0">
                <a:latin typeface="宋体" pitchFamily="2" charset="-122"/>
                <a:ea typeface="宋体" pitchFamily="2" charset="-122"/>
              </a:rPr>
              <a:t>，</a:t>
            </a:r>
            <a:endParaRPr lang="en-US" altLang="zh-CN" sz="2000" dirty="0">
              <a:latin typeface="宋体" pitchFamily="2" charset="-122"/>
              <a:ea typeface="宋体" pitchFamily="2" charset="-122"/>
            </a:endParaRPr>
          </a:p>
          <a:p>
            <a:r>
              <a:rPr lang="zh-CN" altLang="en-US" sz="2000" dirty="0">
                <a:latin typeface="宋体" pitchFamily="2" charset="-122"/>
                <a:ea typeface="宋体" pitchFamily="2" charset="-122"/>
              </a:rPr>
              <a:t>无明显</a:t>
            </a:r>
            <a:r>
              <a:rPr lang="zh-CN" altLang="zh-CN" sz="2000" dirty="0">
                <a:latin typeface="宋体" pitchFamily="2" charset="-122"/>
                <a:ea typeface="宋体" pitchFamily="2" charset="-122"/>
              </a:rPr>
              <a:t>“拐点”</a:t>
            </a:r>
            <a:endParaRPr lang="zh-CN" altLang="en-US" sz="2000" dirty="0">
              <a:latin typeface="宋体" pitchFamily="2" charset="-122"/>
              <a:ea typeface="宋体" pitchFamily="2" charset="-122"/>
            </a:endParaRPr>
          </a:p>
        </p:txBody>
      </p:sp>
      <p:sp>
        <p:nvSpPr>
          <p:cNvPr id="22" name="Line 12"/>
          <p:cNvSpPr>
            <a:spLocks noChangeShapeType="1"/>
          </p:cNvSpPr>
          <p:nvPr/>
        </p:nvSpPr>
        <p:spPr bwMode="auto">
          <a:xfrm flipH="1">
            <a:off x="3635896" y="2380238"/>
            <a:ext cx="2376262" cy="115212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11"/>
          <p:cNvSpPr/>
          <p:nvPr/>
        </p:nvSpPr>
        <p:spPr>
          <a:xfrm>
            <a:off x="1247583" y="1700808"/>
            <a:ext cx="300082" cy="369332"/>
          </a:xfrm>
          <a:prstGeom prst="rect">
            <a:avLst/>
          </a:prstGeom>
        </p:spPr>
        <p:txBody>
          <a:bodyPr wrap="none">
            <a:spAutoFit/>
          </a:bodyPr>
          <a:lstStyle/>
          <a:p>
            <a:r>
              <a:rPr lang="en-US" altLang="zh-CN" dirty="0">
                <a:solidFill>
                  <a:srgbClr val="FF0000"/>
                </a:solidFill>
                <a:latin typeface="宋体" pitchFamily="2" charset="-122"/>
                <a:ea typeface="宋体" pitchFamily="2" charset="-122"/>
              </a:rPr>
              <a:t>1</a:t>
            </a:r>
            <a:endParaRPr lang="zh-CN" altLang="en-US" dirty="0">
              <a:solidFill>
                <a:srgbClr val="FF0000"/>
              </a:solidFill>
            </a:endParaRPr>
          </a:p>
        </p:txBody>
      </p:sp>
      <p:sp>
        <p:nvSpPr>
          <p:cNvPr id="25" name="Rectangle 24"/>
          <p:cNvSpPr/>
          <p:nvPr/>
        </p:nvSpPr>
        <p:spPr>
          <a:xfrm>
            <a:off x="1895655" y="2267580"/>
            <a:ext cx="300082" cy="369332"/>
          </a:xfrm>
          <a:prstGeom prst="rect">
            <a:avLst/>
          </a:prstGeom>
        </p:spPr>
        <p:txBody>
          <a:bodyPr wrap="none">
            <a:spAutoFit/>
          </a:bodyPr>
          <a:lstStyle/>
          <a:p>
            <a:r>
              <a:rPr lang="en-US" altLang="zh-CN" dirty="0">
                <a:solidFill>
                  <a:srgbClr val="FF0000"/>
                </a:solidFill>
                <a:latin typeface="宋体" pitchFamily="2" charset="-122"/>
                <a:ea typeface="宋体" pitchFamily="2" charset="-122"/>
              </a:rPr>
              <a:t>2</a:t>
            </a:r>
            <a:endParaRPr lang="zh-CN" altLang="en-US" dirty="0">
              <a:solidFill>
                <a:srgbClr val="FF0000"/>
              </a:solidFill>
            </a:endParaRPr>
          </a:p>
        </p:txBody>
      </p:sp>
      <p:sp>
        <p:nvSpPr>
          <p:cNvPr id="26" name="Rectangle 25"/>
          <p:cNvSpPr/>
          <p:nvPr/>
        </p:nvSpPr>
        <p:spPr>
          <a:xfrm>
            <a:off x="1115617" y="2996952"/>
            <a:ext cx="300082" cy="369332"/>
          </a:xfrm>
          <a:prstGeom prst="rect">
            <a:avLst/>
          </a:prstGeom>
        </p:spPr>
        <p:txBody>
          <a:bodyPr wrap="none">
            <a:spAutoFit/>
          </a:bodyPr>
          <a:lstStyle/>
          <a:p>
            <a:r>
              <a:rPr lang="en-US" altLang="zh-CN" dirty="0">
                <a:solidFill>
                  <a:srgbClr val="FF0000"/>
                </a:solidFill>
                <a:latin typeface="宋体" pitchFamily="2" charset="-122"/>
                <a:ea typeface="宋体" pitchFamily="2" charset="-122"/>
              </a:rPr>
              <a:t>3</a:t>
            </a:r>
            <a:endParaRPr lang="zh-CN" altLang="en-US" dirty="0">
              <a:solidFill>
                <a:srgbClr val="FF0000"/>
              </a:solidFill>
            </a:endParaRPr>
          </a:p>
        </p:txBody>
      </p:sp>
      <p:sp>
        <p:nvSpPr>
          <p:cNvPr id="27" name="Rectangle 26"/>
          <p:cNvSpPr/>
          <p:nvPr/>
        </p:nvSpPr>
        <p:spPr>
          <a:xfrm>
            <a:off x="2915817" y="1772816"/>
            <a:ext cx="300082" cy="369332"/>
          </a:xfrm>
          <a:prstGeom prst="rect">
            <a:avLst/>
          </a:prstGeom>
        </p:spPr>
        <p:txBody>
          <a:bodyPr wrap="none">
            <a:spAutoFit/>
          </a:bodyPr>
          <a:lstStyle/>
          <a:p>
            <a:r>
              <a:rPr lang="en-US" altLang="zh-CN" dirty="0">
                <a:solidFill>
                  <a:srgbClr val="FF0000"/>
                </a:solidFill>
                <a:latin typeface="宋体" pitchFamily="2" charset="-122"/>
                <a:ea typeface="宋体" pitchFamily="2" charset="-122"/>
              </a:rPr>
              <a:t>1</a:t>
            </a:r>
            <a:endParaRPr lang="zh-CN" altLang="en-US" dirty="0">
              <a:solidFill>
                <a:srgbClr val="FF0000"/>
              </a:solidFill>
            </a:endParaRPr>
          </a:p>
        </p:txBody>
      </p:sp>
      <p:sp>
        <p:nvSpPr>
          <p:cNvPr id="28" name="Rectangle 27"/>
          <p:cNvSpPr/>
          <p:nvPr/>
        </p:nvSpPr>
        <p:spPr>
          <a:xfrm>
            <a:off x="3059833" y="2195572"/>
            <a:ext cx="300082" cy="369332"/>
          </a:xfrm>
          <a:prstGeom prst="rect">
            <a:avLst/>
          </a:prstGeom>
        </p:spPr>
        <p:txBody>
          <a:bodyPr wrap="none">
            <a:spAutoFit/>
          </a:bodyPr>
          <a:lstStyle/>
          <a:p>
            <a:r>
              <a:rPr lang="en-US" altLang="zh-CN" dirty="0">
                <a:solidFill>
                  <a:srgbClr val="FF0000"/>
                </a:solidFill>
                <a:latin typeface="宋体" pitchFamily="2" charset="-122"/>
                <a:ea typeface="宋体" pitchFamily="2" charset="-122"/>
              </a:rPr>
              <a:t>2</a:t>
            </a:r>
            <a:endParaRPr lang="zh-CN" altLang="en-US" dirty="0">
              <a:solidFill>
                <a:srgbClr val="FF0000"/>
              </a:solidFill>
            </a:endParaRPr>
          </a:p>
        </p:txBody>
      </p:sp>
      <p:sp>
        <p:nvSpPr>
          <p:cNvPr id="29" name="Rectangle 28"/>
          <p:cNvSpPr/>
          <p:nvPr/>
        </p:nvSpPr>
        <p:spPr>
          <a:xfrm>
            <a:off x="3263807" y="3347700"/>
            <a:ext cx="300082" cy="369332"/>
          </a:xfrm>
          <a:prstGeom prst="rect">
            <a:avLst/>
          </a:prstGeom>
        </p:spPr>
        <p:txBody>
          <a:bodyPr wrap="none">
            <a:spAutoFit/>
          </a:bodyPr>
          <a:lstStyle/>
          <a:p>
            <a:r>
              <a:rPr lang="en-US" altLang="zh-CN" dirty="0">
                <a:solidFill>
                  <a:srgbClr val="FF0000"/>
                </a:solidFill>
                <a:latin typeface="宋体" pitchFamily="2" charset="-122"/>
                <a:ea typeface="宋体" pitchFamily="2" charset="-122"/>
              </a:rPr>
              <a:t>3</a:t>
            </a:r>
            <a:endParaRPr lang="zh-CN" altLang="en-US" dirty="0">
              <a:solidFill>
                <a:srgbClr val="FF0000"/>
              </a:solidFill>
            </a:endParaRPr>
          </a:p>
        </p:txBody>
      </p:sp>
      <p:sp>
        <p:nvSpPr>
          <p:cNvPr id="30" name="Line 12"/>
          <p:cNvSpPr>
            <a:spLocks noChangeShapeType="1"/>
          </p:cNvSpPr>
          <p:nvPr/>
        </p:nvSpPr>
        <p:spPr bwMode="auto">
          <a:xfrm flipH="1">
            <a:off x="4067942" y="3228975"/>
            <a:ext cx="1944215" cy="191208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Rectangle 30"/>
          <p:cNvSpPr/>
          <p:nvPr/>
        </p:nvSpPr>
        <p:spPr>
          <a:xfrm>
            <a:off x="5580112" y="3645024"/>
            <a:ext cx="3214220" cy="2954655"/>
          </a:xfrm>
          <a:prstGeom prst="rect">
            <a:avLst/>
          </a:prstGeom>
          <a:ln>
            <a:solidFill>
              <a:srgbClr val="FF0000"/>
            </a:solidFill>
          </a:ln>
        </p:spPr>
        <p:txBody>
          <a:bodyPr wrap="square">
            <a:spAutoFit/>
          </a:bodyPr>
          <a:lstStyle/>
          <a:p>
            <a:pPr>
              <a:lnSpc>
                <a:spcPct val="150000"/>
              </a:lnSpc>
            </a:pPr>
            <a:r>
              <a:rPr lang="en-US" altLang="zh-CN" sz="2400" dirty="0">
                <a:latin typeface="宋体" pitchFamily="2" charset="-122"/>
                <a:ea typeface="宋体" pitchFamily="2" charset="-122"/>
              </a:rPr>
              <a:t>k-</a:t>
            </a:r>
            <a:r>
              <a:rPr lang="zh-CN" altLang="en-US" sz="2400" dirty="0">
                <a:latin typeface="宋体" pitchFamily="2" charset="-122"/>
                <a:ea typeface="宋体" pitchFamily="2" charset="-122"/>
              </a:rPr>
              <a:t>均值聚类数的选择</a:t>
            </a:r>
            <a:endParaRPr lang="en-US" altLang="zh-CN" sz="2400" dirty="0">
              <a:latin typeface="宋体" pitchFamily="2" charset="-122"/>
              <a:ea typeface="宋体" pitchFamily="2" charset="-122"/>
            </a:endParaRPr>
          </a:p>
          <a:p>
            <a:pPr marL="342900" indent="-342900">
              <a:lnSpc>
                <a:spcPct val="150000"/>
              </a:lnSpc>
              <a:buFont typeface="Wingdings" pitchFamily="2" charset="2"/>
              <a:buChar char="Ø"/>
            </a:pPr>
            <a:r>
              <a:rPr lang="zh-CN" altLang="en-US" sz="2000" dirty="0">
                <a:latin typeface="宋体" pitchFamily="2" charset="-122"/>
                <a:ea typeface="宋体" pitchFamily="2" charset="-122"/>
              </a:rPr>
              <a:t>在同一聚类数上，尝试不同初始条件，选择最优结果绘制曲线</a:t>
            </a:r>
            <a:endParaRPr lang="en-US" altLang="zh-CN" sz="2000" dirty="0">
              <a:latin typeface="宋体" pitchFamily="2" charset="-122"/>
              <a:ea typeface="宋体" pitchFamily="2" charset="-122"/>
            </a:endParaRPr>
          </a:p>
          <a:p>
            <a:pPr marL="342900" indent="-342900">
              <a:lnSpc>
                <a:spcPct val="150000"/>
              </a:lnSpc>
              <a:buFont typeface="Wingdings" pitchFamily="2" charset="2"/>
              <a:buChar char="Ø"/>
            </a:pPr>
            <a:r>
              <a:rPr lang="zh-CN" altLang="en-US" sz="2000" dirty="0">
                <a:latin typeface="宋体" pitchFamily="2" charset="-122"/>
                <a:ea typeface="宋体" pitchFamily="2" charset="-122"/>
              </a:rPr>
              <a:t>寻找拐点，确定最佳聚类数</a:t>
            </a:r>
            <a:endParaRPr lang="en-US" altLang="zh-CN" sz="2000" dirty="0">
              <a:latin typeface="宋体" pitchFamily="2" charset="-122"/>
              <a:ea typeface="宋体" pitchFamily="2" charset="-122"/>
            </a:endParaRPr>
          </a:p>
        </p:txBody>
      </p:sp>
    </p:spTree>
    <p:extLst>
      <p:ext uri="{BB962C8B-B14F-4D97-AF65-F5344CB8AC3E}">
        <p14:creationId xmlns:p14="http://schemas.microsoft.com/office/powerpoint/2010/main" val="2074312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7874" name="Rectangle 2"/>
              <p:cNvSpPr>
                <a:spLocks noChangeArrowheads="1"/>
              </p:cNvSpPr>
              <p:nvPr/>
            </p:nvSpPr>
            <p:spPr bwMode="auto">
              <a:xfrm>
                <a:off x="438963" y="404664"/>
                <a:ext cx="8381509" cy="358025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p>
                <a:pPr marL="342900" indent="-342900">
                  <a:lnSpc>
                    <a:spcPct val="120000"/>
                  </a:lnSpc>
                  <a:spcBef>
                    <a:spcPct val="20000"/>
                  </a:spcBef>
                  <a:buClr>
                    <a:schemeClr val="bg2"/>
                  </a:buClr>
                  <a:buSzPct val="75000"/>
                  <a:buFont typeface="Wingdings" pitchFamily="2" charset="2"/>
                  <a:buChar char="n"/>
                </a:pPr>
                <a:endParaRPr lang="zh-CN" altLang="en-US" sz="2800" b="1" dirty="0">
                  <a:latin typeface="宋体" pitchFamily="2" charset="-122"/>
                  <a:ea typeface="宋体" pitchFamily="2" charset="-122"/>
                </a:endParaRPr>
              </a:p>
              <a:p>
                <a:pPr marL="342900" indent="-342900">
                  <a:lnSpc>
                    <a:spcPct val="120000"/>
                  </a:lnSpc>
                  <a:spcBef>
                    <a:spcPct val="20000"/>
                  </a:spcBef>
                  <a:buClr>
                    <a:schemeClr val="bg2"/>
                  </a:buClr>
                  <a:buSzPct val="75000"/>
                  <a:buFont typeface="Wingdings" pitchFamily="2" charset="2"/>
                  <a:buChar char="n"/>
                </a:pPr>
                <a:endParaRPr lang="zh-CN" altLang="en-US" sz="2800" b="1" dirty="0">
                  <a:latin typeface="宋体" pitchFamily="2" charset="-122"/>
                  <a:ea typeface="宋体" pitchFamily="2" charset="-122"/>
                </a:endParaRPr>
              </a:p>
              <a:p>
                <a:pPr marL="342900" indent="-342900">
                  <a:lnSpc>
                    <a:spcPct val="120000"/>
                  </a:lnSpc>
                  <a:spcBef>
                    <a:spcPct val="20000"/>
                  </a:spcBef>
                  <a:buClr>
                    <a:schemeClr val="bg2"/>
                  </a:buClr>
                  <a:buSzPct val="75000"/>
                  <a:buFont typeface="Wingdings" pitchFamily="2" charset="2"/>
                  <a:buChar char="n"/>
                </a:pPr>
                <a:endParaRPr lang="zh-CN" altLang="en-US" sz="2800" b="1" dirty="0">
                  <a:latin typeface="宋体" pitchFamily="2" charset="-122"/>
                  <a:ea typeface="宋体" pitchFamily="2" charset="-122"/>
                </a:endParaRPr>
              </a:p>
              <a:p>
                <a:pPr marL="342900" indent="-342900">
                  <a:lnSpc>
                    <a:spcPct val="120000"/>
                  </a:lnSpc>
                  <a:spcBef>
                    <a:spcPct val="20000"/>
                  </a:spcBef>
                  <a:buClr>
                    <a:schemeClr val="bg2"/>
                  </a:buClr>
                  <a:buSzPct val="75000"/>
                  <a:buFont typeface="Wingdings" pitchFamily="2" charset="2"/>
                  <a:buChar char="n"/>
                </a:pPr>
                <a:endParaRPr lang="zh-CN" altLang="en-US" sz="2800" b="1" dirty="0">
                  <a:latin typeface="宋体" pitchFamily="2" charset="-122"/>
                  <a:ea typeface="宋体" pitchFamily="2" charset="-122"/>
                </a:endParaRPr>
              </a:p>
              <a:p>
                <a:pPr marL="342900" indent="-342900">
                  <a:lnSpc>
                    <a:spcPct val="120000"/>
                  </a:lnSpc>
                  <a:spcBef>
                    <a:spcPct val="20000"/>
                  </a:spcBef>
                  <a:buClr>
                    <a:schemeClr val="bg2"/>
                  </a:buClr>
                  <a:buSzPct val="75000"/>
                  <a:buFont typeface="Wingdings" pitchFamily="2" charset="2"/>
                  <a:buChar char="n"/>
                </a:pPr>
                <a:endParaRPr lang="en-US" altLang="zh-CN" sz="2400" b="1" dirty="0">
                  <a:latin typeface="宋体" pitchFamily="2" charset="-122"/>
                  <a:ea typeface="宋体" pitchFamily="2" charset="-122"/>
                </a:endParaRPr>
              </a:p>
              <a:p>
                <a:pPr marL="342900" indent="-342900">
                  <a:lnSpc>
                    <a:spcPct val="120000"/>
                  </a:lnSpc>
                  <a:spcBef>
                    <a:spcPct val="20000"/>
                  </a:spcBef>
                  <a:buClr>
                    <a:schemeClr val="bg2"/>
                  </a:buClr>
                  <a:buSzPct val="75000"/>
                  <a:buFont typeface="Wingdings" pitchFamily="2" charset="2"/>
                  <a:buChar char="n"/>
                </a:pPr>
                <a:endParaRPr lang="en-US" altLang="zh-CN" sz="2400" b="1" dirty="0">
                  <a:latin typeface="宋体" pitchFamily="2" charset="-122"/>
                  <a:ea typeface="宋体" pitchFamily="2" charset="-122"/>
                </a:endParaRPr>
              </a:p>
              <a:p>
                <a:pPr marL="342900" indent="-342900">
                  <a:lnSpc>
                    <a:spcPct val="120000"/>
                  </a:lnSpc>
                  <a:spcBef>
                    <a:spcPct val="20000"/>
                  </a:spcBef>
                  <a:buClr>
                    <a:schemeClr val="bg2"/>
                  </a:buClr>
                  <a:buSzPct val="75000"/>
                  <a:buFont typeface="Wingdings" pitchFamily="2" charset="2"/>
                  <a:buChar char="n"/>
                </a:pPr>
                <a:endParaRPr lang="en-US" altLang="zh-CN" sz="2000" b="1" dirty="0">
                  <a:latin typeface="宋体" pitchFamily="2" charset="-122"/>
                  <a:ea typeface="宋体" pitchFamily="2" charset="-122"/>
                </a:endParaRPr>
              </a:p>
              <a:p>
                <a:pPr marL="182880" lvl="0" indent="-182880">
                  <a:lnSpc>
                    <a:spcPct val="150000"/>
                  </a:lnSpc>
                  <a:spcBef>
                    <a:spcPct val="20000"/>
                  </a:spcBef>
                  <a:buClr>
                    <a:srgbClr val="002060"/>
                  </a:buClr>
                  <a:buSzPct val="80000"/>
                  <a:buFont typeface="Wingdings" pitchFamily="2" charset="2"/>
                  <a:buChar char="p"/>
                </a:pPr>
                <a:r>
                  <a:rPr lang="zh-CN" altLang="en-US" sz="2400" b="1" dirty="0">
                    <a:solidFill>
                      <a:srgbClr val="C00000"/>
                    </a:solidFill>
                    <a:latin typeface="宋体" pitchFamily="2" charset="-122"/>
                    <a:ea typeface="宋体" pitchFamily="2" charset="-122"/>
                  </a:rPr>
                  <a:t>最小割</a:t>
                </a:r>
                <a:r>
                  <a:rPr lang="en-US" altLang="zh-CN" sz="2400" dirty="0" err="1">
                    <a:solidFill>
                      <a:prstClr val="black"/>
                    </a:solidFill>
                    <a:latin typeface="宋体" pitchFamily="2" charset="-122"/>
                    <a:ea typeface="宋体" pitchFamily="2" charset="-122"/>
                  </a:rPr>
                  <a:t>mincut</a:t>
                </a:r>
                <a:r>
                  <a:rPr lang="zh-CN" altLang="en-US" sz="2400" dirty="0">
                    <a:solidFill>
                      <a:prstClr val="black"/>
                    </a:solidFill>
                    <a:latin typeface="宋体" pitchFamily="2" charset="-122"/>
                    <a:ea typeface="宋体" pitchFamily="2" charset="-122"/>
                  </a:rPr>
                  <a:t>：</a:t>
                </a:r>
                <a:r>
                  <a:rPr lang="zh-CN" altLang="zh-CN" sz="2400" dirty="0">
                    <a:solidFill>
                      <a:prstClr val="black"/>
                    </a:solidFill>
                    <a:latin typeface="宋体" pitchFamily="2" charset="-122"/>
                    <a:ea typeface="宋体" pitchFamily="2" charset="-122"/>
                  </a:rPr>
                  <a:t>将图的节点划分为</a:t>
                </a:r>
                <a:r>
                  <a:rPr lang="en-US" altLang="zh-CN" sz="2400" dirty="0">
                    <a:solidFill>
                      <a:prstClr val="black"/>
                    </a:solidFill>
                    <a:latin typeface="宋体" pitchFamily="2" charset="-122"/>
                    <a:ea typeface="宋体" pitchFamily="2" charset="-122"/>
                  </a:rPr>
                  <a:t>k</a:t>
                </a:r>
                <a:r>
                  <a:rPr lang="zh-CN" altLang="zh-CN" sz="2400" dirty="0">
                    <a:solidFill>
                      <a:prstClr val="black"/>
                    </a:solidFill>
                    <a:latin typeface="宋体" pitchFamily="2" charset="-122"/>
                    <a:ea typeface="宋体" pitchFamily="2" charset="-122"/>
                  </a:rPr>
                  <a:t>个子集</a:t>
                </a:r>
                <a14:m>
                  <m:oMath xmlns:m="http://schemas.openxmlformats.org/officeDocument/2006/math">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a:rPr>
                          <m:t>𝐴</m:t>
                        </m:r>
                      </m:e>
                      <m:sub>
                        <m:r>
                          <a:rPr lang="zh-CN" altLang="en-US" sz="2400">
                            <a:solidFill>
                              <a:prstClr val="black"/>
                            </a:solidFill>
                            <a:latin typeface="Cambria Math"/>
                          </a:rPr>
                          <m:t>1</m:t>
                        </m:r>
                      </m:sub>
                    </m:sSub>
                    <m:r>
                      <a:rPr lang="zh-CN" altLang="en-US" sz="2400">
                        <a:solidFill>
                          <a:prstClr val="black"/>
                        </a:solidFill>
                        <a:latin typeface="Cambria Math"/>
                      </a:rPr>
                      <m:t>,⋯,</m:t>
                    </m:r>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a:rPr>
                          <m:t>𝐴</m:t>
                        </m:r>
                      </m:e>
                      <m:sub>
                        <m:r>
                          <a:rPr lang="zh-CN" altLang="en-US" sz="2400" i="1">
                            <a:solidFill>
                              <a:prstClr val="black"/>
                            </a:solidFill>
                            <a:latin typeface="Cambria Math"/>
                          </a:rPr>
                          <m:t>𝑘</m:t>
                        </m:r>
                      </m:sub>
                    </m:sSub>
                  </m:oMath>
                </a14:m>
                <a:r>
                  <a:rPr lang="zh-CN" altLang="zh-CN" sz="2400" dirty="0">
                    <a:solidFill>
                      <a:prstClr val="black"/>
                    </a:solidFill>
                    <a:latin typeface="宋体" pitchFamily="2" charset="-122"/>
                    <a:ea typeface="宋体" pitchFamily="2" charset="-122"/>
                  </a:rPr>
                  <a:t>，使得子集之间的连接权重最小</a:t>
                </a:r>
                <a:endParaRPr lang="en-US" altLang="zh-CN" sz="2400" dirty="0">
                  <a:solidFill>
                    <a:prstClr val="black"/>
                  </a:solidFill>
                  <a:latin typeface="宋体" pitchFamily="2" charset="-122"/>
                  <a:ea typeface="宋体" pitchFamily="2" charset="-122"/>
                </a:endParaRPr>
              </a:p>
            </p:txBody>
          </p:sp>
        </mc:Choice>
        <mc:Fallback xmlns="">
          <p:sp>
            <p:nvSpPr>
              <p:cNvPr id="207874" name="Rectangle 2"/>
              <p:cNvSpPr>
                <a:spLocks noRot="1" noChangeAspect="1" noMove="1" noResize="1" noEditPoints="1" noAdjustHandles="1" noChangeArrowheads="1" noChangeShapeType="1" noTextEdit="1"/>
              </p:cNvSpPr>
              <p:nvPr/>
            </p:nvSpPr>
            <p:spPr bwMode="auto">
              <a:xfrm>
                <a:off x="438963" y="404664"/>
                <a:ext cx="8381509" cy="3580259"/>
              </a:xfrm>
              <a:prstGeom prst="rect">
                <a:avLst/>
              </a:prstGeom>
              <a:blipFill rotWithShape="1">
                <a:blip r:embed="rId2"/>
                <a:stretch>
                  <a:fillRect l="-509" b="-4149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07875" name="Rectangle 3"/>
          <p:cNvSpPr>
            <a:spLocks noGrp="1" noChangeArrowheads="1"/>
          </p:cNvSpPr>
          <p:nvPr>
            <p:ph type="title"/>
          </p:nvPr>
        </p:nvSpPr>
        <p:spPr>
          <a:xfrm>
            <a:off x="323850" y="0"/>
            <a:ext cx="8229600" cy="1371600"/>
          </a:xfrm>
        </p:spPr>
        <p:txBody>
          <a:bodyPr/>
          <a:lstStyle/>
          <a:p>
            <a:r>
              <a:rPr lang="en-US" altLang="en-US" sz="3600"/>
              <a:t>6 </a:t>
            </a:r>
            <a:r>
              <a:rPr lang="zh-CN" altLang="en-US" sz="3600" dirty="0"/>
              <a:t>谱聚类简介</a:t>
            </a:r>
          </a:p>
        </p:txBody>
      </p:sp>
      <p:sp>
        <p:nvSpPr>
          <p:cNvPr id="207876" name="Rectangle 4"/>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7878" name="Rectangle 6"/>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7879" name="Rectangle 7"/>
          <p:cNvSpPr>
            <a:spLocks noChangeArrowheads="1"/>
          </p:cNvSpPr>
          <p:nvPr/>
        </p:nvSpPr>
        <p:spPr bwMode="auto">
          <a:xfrm>
            <a:off x="0" y="3629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7884" name="Line 12"/>
          <p:cNvSpPr>
            <a:spLocks noChangeShapeType="1"/>
          </p:cNvSpPr>
          <p:nvPr/>
        </p:nvSpPr>
        <p:spPr bwMode="auto">
          <a:xfrm>
            <a:off x="3059832" y="3284984"/>
            <a:ext cx="648568"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348880"/>
            <a:ext cx="1841459" cy="1904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Rectangle 2"/>
              <p:cNvSpPr/>
              <p:nvPr/>
            </p:nvSpPr>
            <p:spPr>
              <a:xfrm>
                <a:off x="440226" y="1412776"/>
                <a:ext cx="8020205" cy="978153"/>
              </a:xfrm>
              <a:prstGeom prst="rect">
                <a:avLst/>
              </a:prstGeom>
            </p:spPr>
            <p:txBody>
              <a:bodyPr wrap="square">
                <a:spAutoFit/>
              </a:bodyPr>
              <a:lstStyle/>
              <a:p>
                <a:pPr marL="182880" lvl="0" indent="-182880">
                  <a:spcBef>
                    <a:spcPct val="20000"/>
                  </a:spcBef>
                  <a:buClr>
                    <a:srgbClr val="002060"/>
                  </a:buClr>
                  <a:buSzPct val="80000"/>
                  <a:buFont typeface="Wingdings" pitchFamily="2" charset="2"/>
                  <a:buChar char="p"/>
                </a:pPr>
                <a:r>
                  <a:rPr lang="zh-CN" altLang="en-US" sz="2400" b="1" dirty="0">
                    <a:solidFill>
                      <a:srgbClr val="C00000"/>
                    </a:solidFill>
                    <a:latin typeface="宋体" pitchFamily="2" charset="-122"/>
                    <a:ea typeface="宋体" pitchFamily="2" charset="-122"/>
                  </a:rPr>
                  <a:t>相似图</a:t>
                </a:r>
                <a:r>
                  <a:rPr lang="zh-CN" altLang="en-US" sz="2400" b="1" dirty="0">
                    <a:solidFill>
                      <a:prstClr val="black"/>
                    </a:solidFill>
                    <a:latin typeface="宋体" pitchFamily="2" charset="-122"/>
                    <a:ea typeface="宋体" pitchFamily="2" charset="-122"/>
                  </a:rPr>
                  <a:t>：</a:t>
                </a:r>
                <a:r>
                  <a:rPr lang="zh-CN" altLang="zh-CN" sz="2400" dirty="0">
                    <a:solidFill>
                      <a:prstClr val="black"/>
                    </a:solidFill>
                    <a:latin typeface="宋体" pitchFamily="2" charset="-122"/>
                    <a:ea typeface="宋体" pitchFamily="2" charset="-122"/>
                  </a:rPr>
                  <a:t>样本集</a:t>
                </a:r>
                <a14:m>
                  <m:oMath xmlns:m="http://schemas.openxmlformats.org/officeDocument/2006/math">
                    <m:d>
                      <m:dPr>
                        <m:begChr m:val="{"/>
                        <m:endChr m:val="}"/>
                        <m:ctrlPr>
                          <a:rPr lang="zh-CN" altLang="en-US" sz="2400" b="1" i="1">
                            <a:solidFill>
                              <a:prstClr val="black"/>
                            </a:solidFill>
                            <a:latin typeface="Cambria Math" panose="02040503050406030204" pitchFamily="18" charset="0"/>
                          </a:rPr>
                        </m:ctrlPr>
                      </m:dPr>
                      <m:e>
                        <m:sSub>
                          <m:sSubPr>
                            <m:ctrlPr>
                              <a:rPr lang="zh-CN" altLang="en-US" sz="2400" b="1" i="1">
                                <a:solidFill>
                                  <a:prstClr val="black"/>
                                </a:solidFill>
                                <a:latin typeface="Cambria Math" panose="02040503050406030204" pitchFamily="18" charset="0"/>
                              </a:rPr>
                            </m:ctrlPr>
                          </m:sSubPr>
                          <m:e>
                            <m:r>
                              <a:rPr lang="zh-CN" altLang="en-US" sz="2400" b="1">
                                <a:solidFill>
                                  <a:prstClr val="black"/>
                                </a:solidFill>
                                <a:latin typeface="Cambria Math"/>
                              </a:rPr>
                              <m:t>𝐱</m:t>
                            </m:r>
                          </m:e>
                          <m:sub>
                            <m:r>
                              <a:rPr lang="zh-CN" altLang="en-US" sz="2400">
                                <a:solidFill>
                                  <a:prstClr val="black"/>
                                </a:solidFill>
                                <a:latin typeface="Cambria Math"/>
                              </a:rPr>
                              <m:t>1</m:t>
                            </m:r>
                          </m:sub>
                        </m:sSub>
                        <m:r>
                          <a:rPr lang="zh-CN" altLang="en-US" sz="2400">
                            <a:solidFill>
                              <a:prstClr val="black"/>
                            </a:solidFill>
                            <a:latin typeface="Cambria Math"/>
                          </a:rPr>
                          <m:t>,⋯,</m:t>
                        </m:r>
                        <m:sSub>
                          <m:sSubPr>
                            <m:ctrlPr>
                              <a:rPr lang="zh-CN" altLang="en-US" sz="2400" i="1">
                                <a:solidFill>
                                  <a:prstClr val="black"/>
                                </a:solidFill>
                                <a:latin typeface="Cambria Math" panose="02040503050406030204" pitchFamily="18" charset="0"/>
                              </a:rPr>
                            </m:ctrlPr>
                          </m:sSubPr>
                          <m:e>
                            <m:r>
                              <a:rPr lang="zh-CN" altLang="en-US" sz="2400" b="1">
                                <a:solidFill>
                                  <a:prstClr val="black"/>
                                </a:solidFill>
                                <a:latin typeface="Cambria Math"/>
                              </a:rPr>
                              <m:t>𝐱</m:t>
                            </m:r>
                          </m:e>
                          <m:sub>
                            <m:r>
                              <a:rPr lang="zh-CN" altLang="en-US" sz="2400" i="1">
                                <a:solidFill>
                                  <a:prstClr val="black"/>
                                </a:solidFill>
                                <a:latin typeface="Cambria Math"/>
                              </a:rPr>
                              <m:t>𝑛</m:t>
                            </m:r>
                          </m:sub>
                        </m:sSub>
                      </m:e>
                    </m:d>
                  </m:oMath>
                </a14:m>
                <a:r>
                  <a:rPr lang="zh-CN" altLang="zh-CN" sz="2400" dirty="0">
                    <a:solidFill>
                      <a:prstClr val="black"/>
                    </a:solidFill>
                    <a:latin typeface="宋体" pitchFamily="2" charset="-122"/>
                    <a:ea typeface="宋体" pitchFamily="2" charset="-122"/>
                  </a:rPr>
                  <a:t>可以</a:t>
                </a:r>
                <a:r>
                  <a:rPr lang="zh-CN" altLang="en-US" sz="2400" dirty="0">
                    <a:solidFill>
                      <a:prstClr val="black"/>
                    </a:solidFill>
                    <a:latin typeface="宋体" pitchFamily="2" charset="-122"/>
                    <a:ea typeface="宋体" pitchFamily="2" charset="-122"/>
                  </a:rPr>
                  <a:t>表示为</a:t>
                </a:r>
                <a:r>
                  <a:rPr lang="zh-CN" altLang="zh-CN" sz="2400" dirty="0">
                    <a:solidFill>
                      <a:prstClr val="black"/>
                    </a:solidFill>
                    <a:latin typeface="宋体" pitchFamily="2" charset="-122"/>
                    <a:ea typeface="宋体" pitchFamily="2" charset="-122"/>
                  </a:rPr>
                  <a:t>相似图</a:t>
                </a:r>
                <a14:m>
                  <m:oMath xmlns:m="http://schemas.openxmlformats.org/officeDocument/2006/math">
                    <m:r>
                      <a:rPr lang="zh-CN" altLang="en-US" sz="2400" i="1">
                        <a:solidFill>
                          <a:prstClr val="black"/>
                        </a:solidFill>
                        <a:latin typeface="Cambria Math"/>
                      </a:rPr>
                      <m:t>𝐺</m:t>
                    </m:r>
                    <m:r>
                      <a:rPr lang="zh-CN" altLang="en-US" sz="2400">
                        <a:solidFill>
                          <a:prstClr val="black"/>
                        </a:solidFill>
                        <a:latin typeface="Cambria Math"/>
                      </a:rPr>
                      <m:t>=</m:t>
                    </m:r>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a:rPr>
                          <m:t>𝑉</m:t>
                        </m:r>
                        <m:r>
                          <a:rPr lang="zh-CN" altLang="en-US" sz="2400">
                            <a:solidFill>
                              <a:prstClr val="black"/>
                            </a:solidFill>
                            <a:latin typeface="Cambria Math"/>
                          </a:rPr>
                          <m:t>,</m:t>
                        </m:r>
                        <m:r>
                          <a:rPr lang="zh-CN" altLang="en-US" sz="2400" i="1">
                            <a:solidFill>
                              <a:prstClr val="black"/>
                            </a:solidFill>
                            <a:latin typeface="Cambria Math"/>
                          </a:rPr>
                          <m:t>𝐸</m:t>
                        </m:r>
                      </m:e>
                    </m:d>
                  </m:oMath>
                </a14:m>
                <a:r>
                  <a:rPr lang="zh-CN" altLang="en-US" sz="2400" b="1" dirty="0">
                    <a:solidFill>
                      <a:prstClr val="black"/>
                    </a:solidFill>
                    <a:latin typeface="宋体" pitchFamily="2" charset="-122"/>
                    <a:ea typeface="宋体" pitchFamily="2" charset="-122"/>
                  </a:rPr>
                  <a:t>。</a:t>
                </a:r>
                <a:r>
                  <a:rPr lang="zh-CN" altLang="zh-CN" sz="2400" dirty="0">
                    <a:solidFill>
                      <a:prstClr val="black"/>
                    </a:solidFill>
                    <a:latin typeface="宋体" pitchFamily="2" charset="-122"/>
                    <a:ea typeface="宋体" pitchFamily="2" charset="-122"/>
                  </a:rPr>
                  <a:t>图</a:t>
                </a:r>
                <a:r>
                  <a:rPr lang="en-US" altLang="zh-CN" sz="2400" dirty="0">
                    <a:solidFill>
                      <a:prstClr val="black"/>
                    </a:solidFill>
                    <a:latin typeface="宋体" pitchFamily="2" charset="-122"/>
                    <a:ea typeface="宋体" pitchFamily="2" charset="-122"/>
                  </a:rPr>
                  <a:t>G</a:t>
                </a:r>
                <a:r>
                  <a:rPr lang="zh-CN" altLang="en-US" sz="2400" dirty="0">
                    <a:solidFill>
                      <a:prstClr val="black"/>
                    </a:solidFill>
                    <a:latin typeface="宋体" pitchFamily="2" charset="-122"/>
                    <a:ea typeface="宋体" pitchFamily="2" charset="-122"/>
                  </a:rPr>
                  <a:t>也</a:t>
                </a:r>
                <a:r>
                  <a:rPr lang="zh-CN" altLang="zh-CN" sz="2400" dirty="0">
                    <a:solidFill>
                      <a:prstClr val="black"/>
                    </a:solidFill>
                    <a:latin typeface="宋体" pitchFamily="2" charset="-122"/>
                    <a:ea typeface="宋体" pitchFamily="2" charset="-122"/>
                  </a:rPr>
                  <a:t>可以用邻接矩阵</a:t>
                </a:r>
                <a14:m>
                  <m:oMath xmlns:m="http://schemas.openxmlformats.org/officeDocument/2006/math">
                    <m:r>
                      <a:rPr lang="zh-CN" altLang="en-US" sz="2400" i="1">
                        <a:solidFill>
                          <a:prstClr val="black"/>
                        </a:solidFill>
                        <a:latin typeface="Cambria Math"/>
                      </a:rPr>
                      <m:t>𝑊</m:t>
                    </m:r>
                    <m:r>
                      <a:rPr lang="zh-CN" altLang="en-US" sz="2400">
                        <a:solidFill>
                          <a:prstClr val="black"/>
                        </a:solidFill>
                        <a:latin typeface="Cambria Math"/>
                      </a:rPr>
                      <m:t>=</m:t>
                    </m:r>
                    <m:sSub>
                      <m:sSubPr>
                        <m:ctrlPr>
                          <a:rPr lang="zh-CN" altLang="en-US" sz="2400" i="1">
                            <a:solidFill>
                              <a:prstClr val="black"/>
                            </a:solidFill>
                            <a:latin typeface="Cambria Math" panose="02040503050406030204" pitchFamily="18" charset="0"/>
                          </a:rPr>
                        </m:ctrlPr>
                      </m:sSubPr>
                      <m:e>
                        <m:d>
                          <m:dPr>
                            <m:begChr m:val="{"/>
                            <m:endChr m:val="}"/>
                            <m:ctrlPr>
                              <a:rPr lang="zh-CN" altLang="en-US" sz="2400" i="1">
                                <a:solidFill>
                                  <a:prstClr val="black"/>
                                </a:solidFill>
                                <a:latin typeface="Cambria Math" panose="02040503050406030204" pitchFamily="18" charset="0"/>
                              </a:rPr>
                            </m:ctrlPr>
                          </m:dPr>
                          <m:e>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a:rPr>
                                  <m:t>𝑤</m:t>
                                </m:r>
                              </m:e>
                              <m:sub>
                                <m:r>
                                  <a:rPr lang="zh-CN" altLang="en-US" sz="2400" i="1">
                                    <a:solidFill>
                                      <a:prstClr val="black"/>
                                    </a:solidFill>
                                    <a:latin typeface="Cambria Math"/>
                                  </a:rPr>
                                  <m:t>𝑖𝑗</m:t>
                                </m:r>
                              </m:sub>
                            </m:sSub>
                          </m:e>
                        </m:d>
                      </m:e>
                      <m:sub>
                        <m:r>
                          <a:rPr lang="zh-CN" altLang="en-US" sz="2400" i="1">
                            <a:solidFill>
                              <a:prstClr val="black"/>
                            </a:solidFill>
                            <a:latin typeface="Cambria Math"/>
                          </a:rPr>
                          <m:t>𝑖</m:t>
                        </m:r>
                        <m:r>
                          <a:rPr lang="zh-CN" altLang="en-US" sz="2400">
                            <a:solidFill>
                              <a:prstClr val="black"/>
                            </a:solidFill>
                            <a:latin typeface="Cambria Math"/>
                          </a:rPr>
                          <m:t>,</m:t>
                        </m:r>
                        <m:r>
                          <a:rPr lang="zh-CN" altLang="en-US" sz="2400" i="1">
                            <a:solidFill>
                              <a:prstClr val="black"/>
                            </a:solidFill>
                            <a:latin typeface="Cambria Math"/>
                          </a:rPr>
                          <m:t>𝑗</m:t>
                        </m:r>
                        <m:r>
                          <a:rPr lang="zh-CN" altLang="en-US" sz="2400">
                            <a:solidFill>
                              <a:prstClr val="black"/>
                            </a:solidFill>
                            <a:latin typeface="Cambria Math"/>
                          </a:rPr>
                          <m:t>=1,⋯,</m:t>
                        </m:r>
                        <m:r>
                          <a:rPr lang="zh-CN" altLang="en-US" sz="2400" i="1">
                            <a:solidFill>
                              <a:prstClr val="black"/>
                            </a:solidFill>
                            <a:latin typeface="Cambria Math"/>
                          </a:rPr>
                          <m:t>𝑛</m:t>
                        </m:r>
                      </m:sub>
                    </m:sSub>
                  </m:oMath>
                </a14:m>
                <a:r>
                  <a:rPr lang="zh-CN" altLang="en-US" sz="2400" dirty="0">
                    <a:solidFill>
                      <a:prstClr val="black"/>
                    </a:solidFill>
                    <a:latin typeface="宋体" pitchFamily="2" charset="-122"/>
                    <a:ea typeface="宋体" pitchFamily="2" charset="-122"/>
                  </a:rPr>
                  <a:t>描述。</a:t>
                </a:r>
                <a:endParaRPr lang="en-US" altLang="zh-CN" sz="2400" dirty="0">
                  <a:solidFill>
                    <a:prstClr val="black"/>
                  </a:solidFill>
                  <a:latin typeface="宋体" pitchFamily="2" charset="-122"/>
                  <a:ea typeface="宋体" pitchFamily="2" charset="-122"/>
                </a:endParaRPr>
              </a:p>
            </p:txBody>
          </p:sp>
        </mc:Choice>
        <mc:Fallback xmlns="">
          <p:sp>
            <p:nvSpPr>
              <p:cNvPr id="3" name="Rectangle 2"/>
              <p:cNvSpPr>
                <a:spLocks noRot="1" noChangeAspect="1" noMove="1" noResize="1" noEditPoints="1" noAdjustHandles="1" noChangeArrowheads="1" noChangeShapeType="1" noTextEdit="1"/>
              </p:cNvSpPr>
              <p:nvPr/>
            </p:nvSpPr>
            <p:spPr>
              <a:xfrm>
                <a:off x="440226" y="1412776"/>
                <a:ext cx="8020205" cy="978153"/>
              </a:xfrm>
              <a:prstGeom prst="rect">
                <a:avLst/>
              </a:prstGeom>
              <a:blipFill rotWithShape="1">
                <a:blip r:embed="rId4"/>
                <a:stretch>
                  <a:fillRect l="-532" t="-6875" r="-4939"/>
                </a:stretch>
              </a:blipFill>
            </p:spPr>
            <p:txBody>
              <a:bodyPr/>
              <a:lstStyle/>
              <a:p>
                <a:r>
                  <a:rPr lang="zh-CN" altLang="en-US">
                    <a:noFill/>
                  </a:rPr>
                  <a:t> </a:t>
                </a:r>
              </a:p>
            </p:txBody>
          </p:sp>
        </mc:Fallback>
      </mc:AlternateContent>
      <p:pic>
        <p:nvPicPr>
          <p:cNvPr id="1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9641" y="2636912"/>
            <a:ext cx="4512865" cy="1447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2599" y="5445224"/>
            <a:ext cx="4045286" cy="75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467115" y="5085184"/>
            <a:ext cx="2376264" cy="1631216"/>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a:spAutoFit/>
          </a:bodyPr>
          <a:lstStyle/>
          <a:p>
            <a:r>
              <a:rPr lang="zh-CN" altLang="zh-CN" sz="2000" dirty="0">
                <a:solidFill>
                  <a:prstClr val="black"/>
                </a:solidFill>
                <a:latin typeface="宋体" pitchFamily="2" charset="-122"/>
                <a:ea typeface="宋体" pitchFamily="2" charset="-122"/>
              </a:rPr>
              <a:t>容易造成将单个样本划分为一个子集的现象</a:t>
            </a:r>
            <a:r>
              <a:rPr lang="zh-CN" altLang="en-US" sz="2000" dirty="0">
                <a:solidFill>
                  <a:prstClr val="black"/>
                </a:solidFill>
                <a:latin typeface="宋体" pitchFamily="2" charset="-122"/>
                <a:ea typeface="宋体" pitchFamily="2" charset="-122"/>
              </a:rPr>
              <a:t>，必须进一步考虑子集的“大小”</a:t>
            </a:r>
          </a:p>
        </p:txBody>
      </p:sp>
    </p:spTree>
    <p:extLst>
      <p:ext uri="{BB962C8B-B14F-4D97-AF65-F5344CB8AC3E}">
        <p14:creationId xmlns:p14="http://schemas.microsoft.com/office/powerpoint/2010/main" val="229706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990600"/>
          </a:xfrm>
        </p:spPr>
        <p:txBody>
          <a:bodyPr>
            <a:normAutofit/>
          </a:bodyPr>
          <a:lstStyle/>
          <a:p>
            <a:r>
              <a:rPr lang="zh-CN" altLang="en-US" sz="3600" dirty="0"/>
              <a:t>改进的图割：</a:t>
            </a:r>
            <a:r>
              <a:rPr lang="en-US" altLang="zh-CN" sz="3600" dirty="0"/>
              <a:t>Normalized Cut</a:t>
            </a:r>
            <a:endParaRPr lang="zh-CN" altLang="en-US" sz="3600" dirty="0"/>
          </a:p>
        </p:txBody>
      </p:sp>
      <p:sp>
        <p:nvSpPr>
          <p:cNvPr id="3" name="内容占位符 2"/>
          <p:cNvSpPr>
            <a:spLocks noGrp="1"/>
          </p:cNvSpPr>
          <p:nvPr>
            <p:ph idx="1"/>
          </p:nvPr>
        </p:nvSpPr>
        <p:spPr/>
        <p:txBody>
          <a:bodyPr>
            <a:normAutofit/>
          </a:bodyPr>
          <a:lstStyle/>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r>
              <a:rPr lang="en-US" altLang="zh-CN" sz="2000" dirty="0"/>
              <a:t>Normalized Cut</a:t>
            </a:r>
            <a:r>
              <a:rPr lang="zh-CN" altLang="zh-CN" sz="2000" dirty="0"/>
              <a:t>的求解是一个</a:t>
            </a:r>
            <a:r>
              <a:rPr lang="en-US" altLang="zh-CN" sz="2000" dirty="0"/>
              <a:t>NP</a:t>
            </a:r>
            <a:r>
              <a:rPr lang="zh-CN" altLang="zh-CN" sz="2000" dirty="0"/>
              <a:t>完全问题</a:t>
            </a:r>
            <a:r>
              <a:rPr lang="zh-CN" altLang="en-US" sz="2000" dirty="0"/>
              <a:t>，求近似解</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00808"/>
            <a:ext cx="5930797" cy="89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861048"/>
            <a:ext cx="6239155"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924944"/>
            <a:ext cx="2675572" cy="455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5157192"/>
            <a:ext cx="2051178" cy="763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3712489702"/>
              </p:ext>
            </p:extLst>
          </p:nvPr>
        </p:nvGraphicFramePr>
        <p:xfrm>
          <a:off x="3275856" y="5076870"/>
          <a:ext cx="4162425" cy="788987"/>
        </p:xfrm>
        <a:graphic>
          <a:graphicData uri="http://schemas.openxmlformats.org/presentationml/2006/ole">
            <mc:AlternateContent xmlns:mc="http://schemas.openxmlformats.org/markup-compatibility/2006">
              <mc:Choice xmlns:v="urn:schemas-microsoft-com:vml" Requires="v">
                <p:oleObj spid="_x0000_s37901" name="Equation" r:id="rId7" imgW="2349360" imgH="444240" progId="Equation.DSMT4">
                  <p:embed/>
                </p:oleObj>
              </mc:Choice>
              <mc:Fallback>
                <p:oleObj name="Equation" r:id="rId7" imgW="2349360" imgH="444240" progId="Equation.DSMT4">
                  <p:embed/>
                  <p:pic>
                    <p:nvPicPr>
                      <p:cNvPr id="0" name="Object 1"/>
                      <p:cNvPicPr>
                        <a:picLocks noChangeAspect="1" noChangeArrowheads="1"/>
                      </p:cNvPicPr>
                      <p:nvPr/>
                    </p:nvPicPr>
                    <p:blipFill>
                      <a:blip r:embed="rId8"/>
                      <a:srcRect/>
                      <a:stretch>
                        <a:fillRect/>
                      </a:stretch>
                    </p:blipFill>
                    <p:spPr bwMode="auto">
                      <a:xfrm>
                        <a:off x="3275856" y="5076870"/>
                        <a:ext cx="4162425" cy="788987"/>
                      </a:xfrm>
                      <a:prstGeom prst="rect">
                        <a:avLst/>
                      </a:prstGeom>
                      <a:noFill/>
                    </p:spPr>
                  </p:pic>
                </p:oleObj>
              </mc:Fallback>
            </mc:AlternateContent>
          </a:graphicData>
        </a:graphic>
      </p:graphicFrame>
    </p:spTree>
    <p:extLst>
      <p:ext uri="{BB962C8B-B14F-4D97-AF65-F5344CB8AC3E}">
        <p14:creationId xmlns:p14="http://schemas.microsoft.com/office/powerpoint/2010/main" val="2297689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88640"/>
            <a:ext cx="8229600" cy="990600"/>
          </a:xfrm>
        </p:spPr>
        <p:txBody>
          <a:bodyPr>
            <a:normAutofit/>
          </a:bodyPr>
          <a:lstStyle/>
          <a:p>
            <a:r>
              <a:rPr lang="en-US" altLang="zh-CN" sz="3600" dirty="0"/>
              <a:t>normalized Cut </a:t>
            </a:r>
            <a:r>
              <a:rPr lang="zh-CN" altLang="en-US" sz="3600" dirty="0"/>
              <a:t>求解算法</a:t>
            </a:r>
          </a:p>
        </p:txBody>
      </p:sp>
      <p:sp>
        <p:nvSpPr>
          <p:cNvPr id="5123" name="Rectangle 3"/>
          <p:cNvSpPr>
            <a:spLocks noGrp="1" noChangeArrowheads="1"/>
          </p:cNvSpPr>
          <p:nvPr>
            <p:ph type="body" idx="1"/>
          </p:nvPr>
        </p:nvSpPr>
        <p:spPr>
          <a:xfrm>
            <a:off x="457200" y="1144646"/>
            <a:ext cx="8229600" cy="5452706"/>
          </a:xfrm>
        </p:spPr>
        <p:txBody>
          <a:bodyPr>
            <a:noAutofit/>
          </a:bodyPr>
          <a:lstStyle/>
          <a:p>
            <a:r>
              <a:rPr lang="zh-CN" altLang="en-US" sz="2400" b="1" dirty="0"/>
              <a:t>给定一个邻接矩阵为</a:t>
            </a:r>
            <a:r>
              <a:rPr lang="en-US" altLang="zh-CN" sz="2400" b="1" dirty="0"/>
              <a:t>W</a:t>
            </a:r>
            <a:r>
              <a:rPr lang="zh-CN" altLang="en-US" sz="2400" b="1" dirty="0"/>
              <a:t>的图，拉普拉斯矩阵定义为</a:t>
            </a:r>
            <a:endParaRPr lang="en-US" altLang="zh-CN" sz="2400" b="1" dirty="0"/>
          </a:p>
          <a:p>
            <a:endParaRPr lang="en-US" altLang="zh-CN" sz="2400" b="1" dirty="0"/>
          </a:p>
          <a:p>
            <a:endParaRPr lang="en-US" altLang="zh-CN" sz="2400" b="1" dirty="0"/>
          </a:p>
          <a:p>
            <a:endParaRPr lang="en-US" altLang="zh-CN" sz="2400" b="1" dirty="0"/>
          </a:p>
          <a:p>
            <a:pPr marL="0" indent="0">
              <a:buNone/>
            </a:pPr>
            <a:endParaRPr lang="en-US" altLang="zh-CN" sz="2400" b="1" dirty="0"/>
          </a:p>
          <a:p>
            <a:endParaRPr lang="en-US" altLang="zh-CN" sz="2400" b="1" dirty="0"/>
          </a:p>
          <a:p>
            <a:r>
              <a:rPr lang="zh-CN" altLang="en-US" sz="2400" b="1" dirty="0"/>
              <a:t>利用拉普拉斯矩阵的特征值求解（非正则方法）：</a:t>
            </a:r>
            <a:endParaRPr lang="en-US" altLang="zh-CN" sz="2400" b="1" dirty="0"/>
          </a:p>
          <a:p>
            <a:pPr marL="0" indent="0" eaLnBrk="1" hangingPunct="1">
              <a:buNone/>
            </a:pPr>
            <a:endParaRPr lang="zh-CN" altLang="en-US" sz="2400" b="1" dirty="0"/>
          </a:p>
          <a:p>
            <a:pPr marL="0" indent="0" eaLnBrk="1" hangingPunct="1">
              <a:buNone/>
            </a:pPr>
            <a:r>
              <a:rPr lang="zh-CN" altLang="en-US" sz="2000" b="1" dirty="0"/>
              <a:t>	</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34" y="1980856"/>
            <a:ext cx="1455289" cy="1050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1850" y="2007238"/>
            <a:ext cx="1521439" cy="122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3333" y="1967493"/>
            <a:ext cx="1521438" cy="1182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0197" y="1959223"/>
            <a:ext cx="2282158" cy="119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Object 2"/>
          <p:cNvGraphicFramePr>
            <a:graphicFrameLocks noChangeAspect="1"/>
          </p:cNvGraphicFramePr>
          <p:nvPr>
            <p:extLst>
              <p:ext uri="{D42A27DB-BD31-4B8C-83A1-F6EECF244321}">
                <p14:modId xmlns:p14="http://schemas.microsoft.com/office/powerpoint/2010/main" val="3241639950"/>
              </p:ext>
            </p:extLst>
          </p:nvPr>
        </p:nvGraphicFramePr>
        <p:xfrm>
          <a:off x="4587078" y="3177834"/>
          <a:ext cx="1474783" cy="437573"/>
        </p:xfrm>
        <a:graphic>
          <a:graphicData uri="http://schemas.openxmlformats.org/presentationml/2006/ole">
            <mc:AlternateContent xmlns:mc="http://schemas.openxmlformats.org/markup-compatibility/2006">
              <mc:Choice xmlns:v="urn:schemas-microsoft-com:vml" Requires="v">
                <p:oleObj spid="_x0000_s39950" name="Equation" r:id="rId7" imgW="863225" imgH="253890" progId="Equation.DSMT4">
                  <p:embed/>
                </p:oleObj>
              </mc:Choice>
              <mc:Fallback>
                <p:oleObj name="Equation" r:id="rId7" imgW="863225" imgH="253890"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7078" y="3177834"/>
                        <a:ext cx="1474783" cy="437573"/>
                      </a:xfrm>
                      <a:prstGeom prst="rect">
                        <a:avLst/>
                      </a:prstGeom>
                      <a:noFill/>
                    </p:spPr>
                  </p:pic>
                </p:oleObj>
              </mc:Fallback>
            </mc:AlternateContent>
          </a:graphicData>
        </a:graphic>
      </p:graphicFrame>
      <p:sp>
        <p:nvSpPr>
          <p:cNvPr id="4" name="Rectangle 3"/>
          <p:cNvSpPr/>
          <p:nvPr/>
        </p:nvSpPr>
        <p:spPr>
          <a:xfrm>
            <a:off x="7308304" y="3183359"/>
            <a:ext cx="1536634" cy="461665"/>
          </a:xfrm>
          <a:prstGeom prst="rect">
            <a:avLst/>
          </a:prstGeom>
        </p:spPr>
        <p:txBody>
          <a:bodyPr wrap="square">
            <a:spAutoFit/>
          </a:bodyPr>
          <a:lstStyle/>
          <a:p>
            <a:r>
              <a:rPr lang="zh-CN" altLang="en-US" sz="2400" dirty="0">
                <a:latin typeface="Times New Roman" pitchFamily="18" charset="0"/>
                <a:cs typeface="Times New Roman" pitchFamily="18" charset="0"/>
              </a:rPr>
              <a:t>L=D-</a:t>
            </a:r>
            <a:r>
              <a:rPr lang="en-US" altLang="zh-CN" sz="2400" dirty="0">
                <a:latin typeface="Times New Roman" pitchFamily="18" charset="0"/>
                <a:cs typeface="Times New Roman" pitchFamily="18" charset="0"/>
              </a:rPr>
              <a:t>W</a:t>
            </a:r>
            <a:endParaRPr lang="zh-CN" altLang="en-US" sz="2400" dirty="0">
              <a:latin typeface="Times New Roman" pitchFamily="18" charset="0"/>
              <a:cs typeface="Times New Roman" pitchFamily="18" charset="0"/>
            </a:endParaRPr>
          </a:p>
        </p:txBody>
      </p:sp>
      <p:sp>
        <p:nvSpPr>
          <p:cNvPr id="13" name="Rectangle 12"/>
          <p:cNvSpPr/>
          <p:nvPr/>
        </p:nvSpPr>
        <p:spPr>
          <a:xfrm>
            <a:off x="7542634" y="1124744"/>
            <a:ext cx="1324402" cy="523220"/>
          </a:xfrm>
          <a:prstGeom prst="rect">
            <a:avLst/>
          </a:prstGeom>
        </p:spPr>
        <p:txBody>
          <a:bodyPr wrap="none">
            <a:spAutoFit/>
          </a:bodyPr>
          <a:lstStyle/>
          <a:p>
            <a:r>
              <a:rPr lang="zh-CN" altLang="en-US" sz="2800" dirty="0">
                <a:latin typeface="Times New Roman" pitchFamily="18" charset="0"/>
                <a:cs typeface="Times New Roman" pitchFamily="18" charset="0"/>
              </a:rPr>
              <a:t>L=D-</a:t>
            </a:r>
            <a:r>
              <a:rPr lang="en-US" altLang="zh-CN" sz="2800" dirty="0">
                <a:latin typeface="Times New Roman" pitchFamily="18" charset="0"/>
                <a:cs typeface="Times New Roman" pitchFamily="18" charset="0"/>
              </a:rPr>
              <a:t>W</a:t>
            </a:r>
            <a:endParaRPr lang="zh-CN" altLang="en-US" sz="2800" dirty="0">
              <a:latin typeface="Times New Roman" pitchFamily="18" charset="0"/>
              <a:cs typeface="Times New Roman" pitchFamily="18" charset="0"/>
            </a:endParaRPr>
          </a:p>
        </p:txBody>
      </p:sp>
      <p:sp>
        <p:nvSpPr>
          <p:cNvPr id="15" name="Rectangle 14"/>
          <p:cNvSpPr/>
          <p:nvPr/>
        </p:nvSpPr>
        <p:spPr>
          <a:xfrm>
            <a:off x="2991078" y="3183359"/>
            <a:ext cx="429681" cy="461665"/>
          </a:xfrm>
          <a:prstGeom prst="rect">
            <a:avLst/>
          </a:prstGeom>
        </p:spPr>
        <p:txBody>
          <a:bodyPr wrap="square">
            <a:spAutoFit/>
          </a:bodyPr>
          <a:lstStyle/>
          <a:p>
            <a:r>
              <a:rPr lang="en-US" altLang="zh-CN" sz="2400" dirty="0">
                <a:latin typeface="Times New Roman" pitchFamily="18" charset="0"/>
                <a:cs typeface="Times New Roman" pitchFamily="18" charset="0"/>
              </a:rPr>
              <a:t>W</a:t>
            </a:r>
            <a:endParaRPr lang="zh-CN" altLang="en-US" sz="2400" dirty="0">
              <a:latin typeface="Times New Roman" pitchFamily="18" charset="0"/>
              <a:cs typeface="Times New Roman" pitchFamily="18" charset="0"/>
            </a:endParaRPr>
          </a:p>
        </p:txBody>
      </p:sp>
      <p:sp>
        <p:nvSpPr>
          <p:cNvPr id="7" name="Rectangle 6"/>
          <p:cNvSpPr/>
          <p:nvPr/>
        </p:nvSpPr>
        <p:spPr>
          <a:xfrm>
            <a:off x="973481" y="4509120"/>
            <a:ext cx="7213450" cy="1600438"/>
          </a:xfrm>
          <a:prstGeom prst="rect">
            <a:avLst/>
          </a:prstGeom>
        </p:spPr>
        <p:txBody>
          <a:bodyPr wrap="square">
            <a:spAutoFit/>
          </a:bodyPr>
          <a:lstStyle/>
          <a:p>
            <a:pPr marL="731520" lvl="1" indent="-457200">
              <a:lnSpc>
                <a:spcPct val="150000"/>
              </a:lnSpc>
              <a:spcBef>
                <a:spcPct val="20000"/>
              </a:spcBef>
              <a:buClr>
                <a:schemeClr val="tx2"/>
              </a:buClr>
              <a:buSzPct val="100000"/>
              <a:buFont typeface="+mj-lt"/>
              <a:buAutoNum type="arabicPeriod"/>
            </a:pPr>
            <a:r>
              <a:rPr lang="zh-CN" altLang="zh-CN" sz="2000" dirty="0">
                <a:solidFill>
                  <a:srgbClr val="292934"/>
                </a:solidFill>
                <a:latin typeface="微软雅黑" pitchFamily="34" charset="-122"/>
                <a:ea typeface="微软雅黑" pitchFamily="34" charset="-122"/>
              </a:rPr>
              <a:t>计算</a:t>
            </a:r>
            <a:r>
              <a:rPr lang="en-US" altLang="zh-CN" sz="2000" dirty="0">
                <a:solidFill>
                  <a:srgbClr val="292934"/>
                </a:solidFill>
                <a:latin typeface="微软雅黑" pitchFamily="34" charset="-122"/>
                <a:ea typeface="微软雅黑" pitchFamily="34" charset="-122"/>
              </a:rPr>
              <a:t>L</a:t>
            </a:r>
            <a:r>
              <a:rPr lang="zh-CN" altLang="zh-CN" sz="2000" dirty="0">
                <a:solidFill>
                  <a:srgbClr val="292934"/>
                </a:solidFill>
                <a:latin typeface="微软雅黑" pitchFamily="34" charset="-122"/>
                <a:ea typeface="微软雅黑" pitchFamily="34" charset="-122"/>
              </a:rPr>
              <a:t>前</a:t>
            </a:r>
            <a:r>
              <a:rPr lang="en-US" altLang="zh-CN" sz="2000" dirty="0">
                <a:solidFill>
                  <a:srgbClr val="292934"/>
                </a:solidFill>
                <a:latin typeface="微软雅黑" pitchFamily="34" charset="-122"/>
                <a:ea typeface="微软雅黑" pitchFamily="34" charset="-122"/>
              </a:rPr>
              <a:t>k</a:t>
            </a:r>
            <a:r>
              <a:rPr lang="zh-CN" altLang="zh-CN" sz="2000" dirty="0">
                <a:solidFill>
                  <a:srgbClr val="292934"/>
                </a:solidFill>
                <a:latin typeface="微软雅黑" pitchFamily="34" charset="-122"/>
                <a:ea typeface="微软雅黑" pitchFamily="34" charset="-122"/>
              </a:rPr>
              <a:t>个</a:t>
            </a:r>
            <a:r>
              <a:rPr lang="en-US" altLang="zh-CN" sz="2000" dirty="0">
                <a:solidFill>
                  <a:srgbClr val="292934"/>
                </a:solidFill>
                <a:latin typeface="微软雅黑" pitchFamily="34" charset="-122"/>
                <a:ea typeface="微软雅黑" pitchFamily="34" charset="-122"/>
              </a:rPr>
              <a:t>(</a:t>
            </a:r>
            <a:r>
              <a:rPr lang="zh-CN" altLang="zh-CN" sz="2000" dirty="0">
                <a:solidFill>
                  <a:srgbClr val="292934"/>
                </a:solidFill>
                <a:latin typeface="微软雅黑" pitchFamily="34" charset="-122"/>
                <a:ea typeface="微软雅黑" pitchFamily="34" charset="-122"/>
              </a:rPr>
              <a:t>最小</a:t>
            </a:r>
            <a:r>
              <a:rPr lang="en-US" altLang="zh-CN" sz="2000" dirty="0">
                <a:solidFill>
                  <a:srgbClr val="292934"/>
                </a:solidFill>
                <a:latin typeface="微软雅黑" pitchFamily="34" charset="-122"/>
                <a:ea typeface="微软雅黑" pitchFamily="34" charset="-122"/>
              </a:rPr>
              <a:t>)</a:t>
            </a:r>
            <a:r>
              <a:rPr lang="zh-CN" altLang="zh-CN" sz="2000" dirty="0">
                <a:solidFill>
                  <a:srgbClr val="292934"/>
                </a:solidFill>
                <a:latin typeface="微软雅黑" pitchFamily="34" charset="-122"/>
                <a:ea typeface="微软雅黑" pitchFamily="34" charset="-122"/>
              </a:rPr>
              <a:t>特征矢量</a:t>
            </a:r>
            <a:r>
              <a:rPr lang="en-US" altLang="zh-CN" sz="2000" b="1" dirty="0">
                <a:solidFill>
                  <a:srgbClr val="292934"/>
                </a:solidFill>
                <a:latin typeface="微软雅黑" pitchFamily="34" charset="-122"/>
                <a:ea typeface="微软雅黑" pitchFamily="34" charset="-122"/>
              </a:rPr>
              <a:t>u</a:t>
            </a:r>
            <a:r>
              <a:rPr lang="en-US" altLang="zh-CN" sz="2000" b="1" baseline="-25000" dirty="0">
                <a:solidFill>
                  <a:srgbClr val="292934"/>
                </a:solidFill>
                <a:latin typeface="微软雅黑" pitchFamily="34" charset="-122"/>
                <a:ea typeface="微软雅黑" pitchFamily="34" charset="-122"/>
              </a:rPr>
              <a:t>1</a:t>
            </a:r>
            <a:r>
              <a:rPr lang="en-US" altLang="zh-CN" sz="2000" b="1" dirty="0">
                <a:solidFill>
                  <a:srgbClr val="292934"/>
                </a:solidFill>
                <a:latin typeface="微软雅黑" pitchFamily="34" charset="-122"/>
                <a:ea typeface="微软雅黑" pitchFamily="34" charset="-122"/>
              </a:rPr>
              <a:t>,…,</a:t>
            </a:r>
            <a:r>
              <a:rPr lang="en-US" altLang="zh-CN" sz="2000" b="1" dirty="0" err="1">
                <a:solidFill>
                  <a:srgbClr val="292934"/>
                </a:solidFill>
                <a:latin typeface="微软雅黑" pitchFamily="34" charset="-122"/>
                <a:ea typeface="微软雅黑" pitchFamily="34" charset="-122"/>
              </a:rPr>
              <a:t>u</a:t>
            </a:r>
            <a:r>
              <a:rPr lang="en-US" altLang="zh-CN" sz="2000" b="1" baseline="-25000" dirty="0" err="1">
                <a:solidFill>
                  <a:srgbClr val="292934"/>
                </a:solidFill>
                <a:latin typeface="微软雅黑" pitchFamily="34" charset="-122"/>
                <a:ea typeface="微软雅黑" pitchFamily="34" charset="-122"/>
              </a:rPr>
              <a:t>k</a:t>
            </a:r>
            <a:r>
              <a:rPr lang="en-US" altLang="zh-CN" sz="2000" dirty="0">
                <a:solidFill>
                  <a:srgbClr val="292934"/>
                </a:solidFill>
                <a:latin typeface="微软雅黑" pitchFamily="34" charset="-122"/>
                <a:ea typeface="微软雅黑" pitchFamily="34" charset="-122"/>
              </a:rPr>
              <a:t>;</a:t>
            </a:r>
            <a:endParaRPr lang="zh-CN" altLang="zh-CN" sz="2000" dirty="0">
              <a:solidFill>
                <a:srgbClr val="292934"/>
              </a:solidFill>
              <a:latin typeface="微软雅黑" pitchFamily="34" charset="-122"/>
              <a:ea typeface="微软雅黑" pitchFamily="34" charset="-122"/>
            </a:endParaRPr>
          </a:p>
          <a:p>
            <a:pPr marL="731520" lvl="1" indent="-457200">
              <a:lnSpc>
                <a:spcPct val="150000"/>
              </a:lnSpc>
              <a:spcBef>
                <a:spcPct val="20000"/>
              </a:spcBef>
              <a:buClr>
                <a:schemeClr val="tx2"/>
              </a:buClr>
              <a:buSzPct val="100000"/>
              <a:buFont typeface="+mj-lt"/>
              <a:buAutoNum type="arabicPeriod"/>
            </a:pPr>
            <a:r>
              <a:rPr lang="zh-CN" altLang="zh-CN" sz="2000" dirty="0">
                <a:solidFill>
                  <a:srgbClr val="292934"/>
                </a:solidFill>
                <a:latin typeface="微软雅黑" pitchFamily="34" charset="-122"/>
                <a:ea typeface="微软雅黑" pitchFamily="34" charset="-122"/>
              </a:rPr>
              <a:t>用</a:t>
            </a:r>
            <a:r>
              <a:rPr lang="en-US" altLang="zh-CN" sz="2000" b="1" dirty="0">
                <a:solidFill>
                  <a:srgbClr val="292934"/>
                </a:solidFill>
                <a:latin typeface="微软雅黑" pitchFamily="34" charset="-122"/>
                <a:ea typeface="微软雅黑" pitchFamily="34" charset="-122"/>
              </a:rPr>
              <a:t>u</a:t>
            </a:r>
            <a:r>
              <a:rPr lang="en-US" altLang="zh-CN" sz="2000" b="1" baseline="-25000" dirty="0">
                <a:solidFill>
                  <a:srgbClr val="292934"/>
                </a:solidFill>
                <a:latin typeface="微软雅黑" pitchFamily="34" charset="-122"/>
                <a:ea typeface="微软雅黑" pitchFamily="34" charset="-122"/>
              </a:rPr>
              <a:t>1</a:t>
            </a:r>
            <a:r>
              <a:rPr lang="en-US" altLang="zh-CN" sz="2000" b="1" dirty="0">
                <a:solidFill>
                  <a:srgbClr val="292934"/>
                </a:solidFill>
                <a:latin typeface="微软雅黑" pitchFamily="34" charset="-122"/>
                <a:ea typeface="微软雅黑" pitchFamily="34" charset="-122"/>
              </a:rPr>
              <a:t>,…,</a:t>
            </a:r>
            <a:r>
              <a:rPr lang="en-US" altLang="zh-CN" sz="2000" b="1" dirty="0" err="1">
                <a:solidFill>
                  <a:srgbClr val="292934"/>
                </a:solidFill>
                <a:latin typeface="微软雅黑" pitchFamily="34" charset="-122"/>
                <a:ea typeface="微软雅黑" pitchFamily="34" charset="-122"/>
              </a:rPr>
              <a:t>u</a:t>
            </a:r>
            <a:r>
              <a:rPr lang="en-US" altLang="zh-CN" sz="2000" b="1" baseline="-25000" dirty="0" err="1">
                <a:solidFill>
                  <a:srgbClr val="292934"/>
                </a:solidFill>
                <a:latin typeface="微软雅黑" pitchFamily="34" charset="-122"/>
                <a:ea typeface="微软雅黑" pitchFamily="34" charset="-122"/>
              </a:rPr>
              <a:t>k</a:t>
            </a:r>
            <a:r>
              <a:rPr lang="zh-CN" altLang="zh-CN" sz="2000" dirty="0">
                <a:solidFill>
                  <a:srgbClr val="292934"/>
                </a:solidFill>
                <a:latin typeface="微软雅黑" pitchFamily="34" charset="-122"/>
                <a:ea typeface="微软雅黑" pitchFamily="34" charset="-122"/>
              </a:rPr>
              <a:t>作为列矢量构造矩阵</a:t>
            </a:r>
            <a:r>
              <a:rPr lang="en-US" altLang="zh-CN" sz="2000" dirty="0">
                <a:solidFill>
                  <a:srgbClr val="292934"/>
                </a:solidFill>
                <a:latin typeface="微软雅黑" pitchFamily="34" charset="-122"/>
                <a:ea typeface="微软雅黑" pitchFamily="34" charset="-122"/>
              </a:rPr>
              <a:t>U</a:t>
            </a:r>
            <a:r>
              <a:rPr lang="zh-CN" altLang="zh-CN" sz="2000" dirty="0">
                <a:solidFill>
                  <a:srgbClr val="292934"/>
                </a:solidFill>
                <a:latin typeface="微软雅黑" pitchFamily="34" charset="-122"/>
                <a:ea typeface="微软雅黑" pitchFamily="34" charset="-122"/>
              </a:rPr>
              <a:t>；</a:t>
            </a:r>
          </a:p>
          <a:p>
            <a:pPr marL="731520" lvl="1" indent="-457200">
              <a:lnSpc>
                <a:spcPct val="150000"/>
              </a:lnSpc>
              <a:spcBef>
                <a:spcPct val="20000"/>
              </a:spcBef>
              <a:buClr>
                <a:schemeClr val="tx2"/>
              </a:buClr>
              <a:buSzPct val="100000"/>
              <a:buFont typeface="+mj-lt"/>
              <a:buAutoNum type="arabicPeriod"/>
            </a:pPr>
            <a:r>
              <a:rPr lang="en-US" altLang="zh-CN" sz="2000" b="1" dirty="0">
                <a:solidFill>
                  <a:srgbClr val="292934"/>
                </a:solidFill>
                <a:latin typeface="微软雅黑" pitchFamily="34" charset="-122"/>
                <a:ea typeface="微软雅黑" pitchFamily="34" charset="-122"/>
              </a:rPr>
              <a:t>y</a:t>
            </a:r>
            <a:r>
              <a:rPr lang="en-US" altLang="zh-CN" sz="2000" b="1" baseline="-25000" dirty="0">
                <a:solidFill>
                  <a:srgbClr val="292934"/>
                </a:solidFill>
                <a:latin typeface="微软雅黑" pitchFamily="34" charset="-122"/>
                <a:ea typeface="微软雅黑" pitchFamily="34" charset="-122"/>
              </a:rPr>
              <a:t>1</a:t>
            </a:r>
            <a:r>
              <a:rPr lang="en-US" altLang="zh-CN" sz="2000" b="1" dirty="0">
                <a:solidFill>
                  <a:srgbClr val="292934"/>
                </a:solidFill>
                <a:latin typeface="微软雅黑" pitchFamily="34" charset="-122"/>
                <a:ea typeface="微软雅黑" pitchFamily="34" charset="-122"/>
              </a:rPr>
              <a:t>,…,</a:t>
            </a:r>
            <a:r>
              <a:rPr lang="en-US" altLang="zh-CN" sz="2000" b="1" dirty="0" err="1">
                <a:solidFill>
                  <a:srgbClr val="292934"/>
                </a:solidFill>
                <a:latin typeface="微软雅黑" pitchFamily="34" charset="-122"/>
                <a:ea typeface="微软雅黑" pitchFamily="34" charset="-122"/>
              </a:rPr>
              <a:t>y</a:t>
            </a:r>
            <a:r>
              <a:rPr lang="en-US" altLang="zh-CN" sz="2000" b="1" baseline="-25000" dirty="0" err="1">
                <a:solidFill>
                  <a:srgbClr val="292934"/>
                </a:solidFill>
                <a:latin typeface="微软雅黑" pitchFamily="34" charset="-122"/>
                <a:ea typeface="微软雅黑" pitchFamily="34" charset="-122"/>
              </a:rPr>
              <a:t>n</a:t>
            </a:r>
            <a:r>
              <a:rPr lang="zh-CN" altLang="zh-CN" sz="2000" dirty="0">
                <a:solidFill>
                  <a:srgbClr val="292934"/>
                </a:solidFill>
                <a:latin typeface="微软雅黑" pitchFamily="34" charset="-122"/>
                <a:ea typeface="微软雅黑" pitchFamily="34" charset="-122"/>
              </a:rPr>
              <a:t>为</a:t>
            </a:r>
            <a:r>
              <a:rPr lang="en-US" altLang="zh-CN" sz="2000" dirty="0">
                <a:solidFill>
                  <a:srgbClr val="292934"/>
                </a:solidFill>
                <a:latin typeface="微软雅黑" pitchFamily="34" charset="-122"/>
                <a:ea typeface="微软雅黑" pitchFamily="34" charset="-122"/>
              </a:rPr>
              <a:t>U</a:t>
            </a:r>
            <a:r>
              <a:rPr lang="zh-CN" altLang="zh-CN" sz="2000" dirty="0">
                <a:solidFill>
                  <a:srgbClr val="292934"/>
                </a:solidFill>
                <a:latin typeface="微软雅黑" pitchFamily="34" charset="-122"/>
                <a:ea typeface="微软雅黑" pitchFamily="34" charset="-122"/>
              </a:rPr>
              <a:t>的行矢量，用</a:t>
            </a:r>
            <a:r>
              <a:rPr lang="en-US" altLang="zh-CN" sz="2000" dirty="0">
                <a:solidFill>
                  <a:srgbClr val="292934"/>
                </a:solidFill>
                <a:latin typeface="微软雅黑" pitchFamily="34" charset="-122"/>
                <a:ea typeface="微软雅黑" pitchFamily="34" charset="-122"/>
              </a:rPr>
              <a:t>K</a:t>
            </a:r>
            <a:r>
              <a:rPr lang="zh-CN" altLang="zh-CN" sz="2000" dirty="0">
                <a:solidFill>
                  <a:srgbClr val="292934"/>
                </a:solidFill>
                <a:latin typeface="微软雅黑" pitchFamily="34" charset="-122"/>
                <a:ea typeface="微软雅黑" pitchFamily="34" charset="-122"/>
              </a:rPr>
              <a:t>均值算法将其聚成</a:t>
            </a:r>
            <a:r>
              <a:rPr lang="en-US" altLang="zh-CN" sz="2000" dirty="0">
                <a:solidFill>
                  <a:srgbClr val="292934"/>
                </a:solidFill>
                <a:latin typeface="微软雅黑" pitchFamily="34" charset="-122"/>
                <a:ea typeface="微软雅黑" pitchFamily="34" charset="-122"/>
              </a:rPr>
              <a:t>k</a:t>
            </a:r>
            <a:r>
              <a:rPr lang="zh-CN" altLang="zh-CN" sz="2000" dirty="0">
                <a:solidFill>
                  <a:srgbClr val="292934"/>
                </a:solidFill>
                <a:latin typeface="微软雅黑" pitchFamily="34" charset="-122"/>
                <a:ea typeface="微软雅黑" pitchFamily="34" charset="-122"/>
              </a:rPr>
              <a:t>个类别。</a:t>
            </a:r>
            <a:endParaRPr lang="zh-CN" altLang="en-US" sz="2000" dirty="0">
              <a:solidFill>
                <a:srgbClr val="292934"/>
              </a:solidFill>
              <a:latin typeface="微软雅黑" pitchFamily="34" charset="-122"/>
              <a:ea typeface="微软雅黑" pitchFamily="34" charset="-122"/>
            </a:endParaRPr>
          </a:p>
        </p:txBody>
      </p:sp>
    </p:spTree>
    <p:extLst>
      <p:ext uri="{BB962C8B-B14F-4D97-AF65-F5344CB8AC3E}">
        <p14:creationId xmlns:p14="http://schemas.microsoft.com/office/powerpoint/2010/main" val="1984350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Laplacian</a:t>
            </a:r>
            <a:r>
              <a:rPr lang="zh-CN" altLang="zh-CN" b="1" dirty="0"/>
              <a:t>矩阵的性质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457200" lvl="0" indent="-457200">
                  <a:buFont typeface="+mj-lt"/>
                  <a:buAutoNum type="arabicPeriod"/>
                </a:pPr>
                <a:r>
                  <a:rPr lang="zh-CN" altLang="zh-CN" b="1" dirty="0"/>
                  <a:t>对任意矢量</a:t>
                </a:r>
                <a14:m>
                  <m:oMath xmlns:m="http://schemas.openxmlformats.org/officeDocument/2006/math">
                    <m:r>
                      <a:rPr lang="zh-CN" altLang="en-US" b="1">
                        <a:latin typeface="Cambria Math"/>
                      </a:rPr>
                      <m:t>𝐟</m:t>
                    </m:r>
                  </m:oMath>
                </a14:m>
                <a:r>
                  <a:rPr lang="zh-CN" altLang="zh-CN" b="1" dirty="0"/>
                  <a:t>，成立：</a:t>
                </a:r>
                <a:endParaRPr lang="en-US" altLang="zh-CN" b="1" dirty="0"/>
              </a:p>
              <a:p>
                <a:pPr marL="457200" lvl="0" indent="-457200">
                  <a:buFont typeface="+mj-lt"/>
                  <a:buAutoNum type="arabicPeriod"/>
                </a:pPr>
                <a:endParaRPr lang="en-US" altLang="zh-CN" dirty="0"/>
              </a:p>
              <a:p>
                <a:pPr marL="457200" lvl="0" indent="-457200">
                  <a:buFont typeface="+mj-lt"/>
                  <a:buAutoNum type="arabicPeriod"/>
                </a:pPr>
                <a:endParaRPr lang="en-US" altLang="zh-CN" dirty="0"/>
              </a:p>
              <a:p>
                <a:pPr marL="457200" lvl="0" indent="-457200">
                  <a:buFont typeface="+mj-lt"/>
                  <a:buAutoNum type="arabicPeriod"/>
                </a:pPr>
                <a:endParaRPr lang="en-US" altLang="zh-CN" dirty="0"/>
              </a:p>
              <a:p>
                <a:pPr marL="0" lvl="0" indent="0">
                  <a:buNone/>
                </a:pPr>
                <a:r>
                  <a:rPr lang="zh-CN" altLang="en-US" dirty="0">
                    <a:solidFill>
                      <a:srgbClr val="C00000"/>
                    </a:solidFill>
                  </a:rPr>
                  <a:t>证明</a:t>
                </a:r>
                <a:r>
                  <a:rPr lang="zh-CN" altLang="en-US" dirty="0"/>
                  <a:t>：</a:t>
                </a:r>
                <a:endParaRPr lang="zh-CN" altLang="zh-CN" dirty="0"/>
              </a:p>
              <a:p>
                <a:pPr marL="457200" indent="-457200">
                  <a:buFont typeface="+mj-lt"/>
                  <a:buAutoNum type="arabicPeriod"/>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111" t="-1000"/>
                </a:stretch>
              </a:blipFill>
            </p:spPr>
            <p:txBody>
              <a:bodyPr/>
              <a:lstStyle/>
              <a:p>
                <a:r>
                  <a:rPr lang="zh-CN" altLang="en-US">
                    <a:noFill/>
                  </a:rPr>
                  <a:t> </a:t>
                </a:r>
              </a:p>
            </p:txBody>
          </p:sp>
        </mc:Fallback>
      </mc:AlternateContent>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165612" y="2420888"/>
            <a:ext cx="2808312" cy="876600"/>
          </a:xfrm>
          <a:prstGeom prst="rect">
            <a:avLst/>
          </a:prstGeom>
          <a:noFill/>
          <a:ln>
            <a:noFill/>
          </a:ln>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1" y="3922112"/>
            <a:ext cx="7747095" cy="188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9810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Laplacian</a:t>
            </a:r>
            <a:r>
              <a:rPr lang="zh-CN" altLang="zh-CN" dirty="0"/>
              <a:t>矩阵的性质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marL="457200" indent="-457200">
                  <a:lnSpc>
                    <a:spcPct val="150000"/>
                  </a:lnSpc>
                  <a:buFont typeface="+mj-lt"/>
                  <a:buAutoNum type="arabicPeriod" startAt="2"/>
                </a:pPr>
                <a:r>
                  <a:rPr lang="en-US" altLang="zh-CN" b="1" dirty="0"/>
                  <a:t>L</a:t>
                </a:r>
                <a:r>
                  <a:rPr lang="zh-CN" altLang="zh-CN" b="1" dirty="0"/>
                  <a:t>为对称的半正定矩阵</a:t>
                </a:r>
                <a:endParaRPr lang="en-US" altLang="zh-CN" b="1" dirty="0"/>
              </a:p>
              <a:p>
                <a:pPr marL="0" indent="0">
                  <a:lnSpc>
                    <a:spcPct val="150000"/>
                  </a:lnSpc>
                  <a:buNone/>
                </a:pPr>
                <a:r>
                  <a:rPr lang="zh-CN" altLang="zh-CN" dirty="0">
                    <a:solidFill>
                      <a:srgbClr val="C00000"/>
                    </a:solidFill>
                  </a:rPr>
                  <a:t>证明</a:t>
                </a:r>
                <a:r>
                  <a:rPr lang="zh-CN" altLang="zh-CN" dirty="0"/>
                  <a:t>：</a:t>
                </a:r>
                <a:r>
                  <a:rPr lang="en-US" altLang="zh-CN" dirty="0"/>
                  <a:t>D</a:t>
                </a:r>
                <a:r>
                  <a:rPr lang="zh-CN" altLang="zh-CN" dirty="0"/>
                  <a:t>和</a:t>
                </a:r>
                <a:r>
                  <a:rPr lang="en-US" altLang="zh-CN" dirty="0"/>
                  <a:t>W</a:t>
                </a:r>
                <a:r>
                  <a:rPr lang="zh-CN" altLang="zh-CN" dirty="0"/>
                  <a:t>为对称矩阵，</a:t>
                </a:r>
                <a:r>
                  <a:rPr lang="en-US" altLang="zh-CN" dirty="0"/>
                  <a:t>L</a:t>
                </a:r>
                <a:r>
                  <a:rPr lang="zh-CN" altLang="zh-CN" dirty="0"/>
                  <a:t>为对称矩阵，实对称矩阵为半正定矩阵。</a:t>
                </a:r>
                <a:endParaRPr lang="en-US" altLang="zh-CN" dirty="0"/>
              </a:p>
              <a:p>
                <a:pPr marL="457200" indent="-457200">
                  <a:lnSpc>
                    <a:spcPct val="150000"/>
                  </a:lnSpc>
                  <a:buFont typeface="+mj-lt"/>
                  <a:buAutoNum type="arabicPeriod" startAt="3"/>
                </a:pPr>
                <a:endParaRPr lang="en-US" altLang="zh-CN" dirty="0"/>
              </a:p>
              <a:p>
                <a:pPr marL="457200" indent="-457200">
                  <a:lnSpc>
                    <a:spcPct val="150000"/>
                  </a:lnSpc>
                  <a:buFont typeface="+mj-lt"/>
                  <a:buAutoNum type="arabicPeriod" startAt="3"/>
                </a:pPr>
                <a:r>
                  <a:rPr lang="en-US" altLang="zh-CN" b="1" dirty="0"/>
                  <a:t>L</a:t>
                </a:r>
                <a:r>
                  <a:rPr lang="zh-CN" altLang="zh-CN" b="1" dirty="0"/>
                  <a:t>的最小特征值为</a:t>
                </a:r>
                <a:r>
                  <a:rPr lang="en-US" altLang="zh-CN" b="1" dirty="0"/>
                  <a:t>0</a:t>
                </a:r>
                <a:r>
                  <a:rPr lang="zh-CN" altLang="zh-CN" b="1" dirty="0"/>
                  <a:t>，对应的特征矢量为</a:t>
                </a:r>
                <a14:m>
                  <m:oMath xmlns:m="http://schemas.openxmlformats.org/officeDocument/2006/math">
                    <m:r>
                      <a:rPr lang="zh-CN" altLang="en-US" b="1">
                        <a:latin typeface="Cambria Math"/>
                      </a:rPr>
                      <m:t>𝟏</m:t>
                    </m:r>
                  </m:oMath>
                </a14:m>
                <a:endParaRPr lang="en-US" altLang="zh-CN" b="1" dirty="0"/>
              </a:p>
              <a:p>
                <a:pPr marL="0" indent="0">
                  <a:lnSpc>
                    <a:spcPct val="150000"/>
                  </a:lnSpc>
                  <a:buNone/>
                </a:pPr>
                <a:r>
                  <a:rPr lang="zh-CN" altLang="zh-CN" dirty="0">
                    <a:solidFill>
                      <a:srgbClr val="C00000"/>
                    </a:solidFill>
                  </a:rPr>
                  <a:t>证明</a:t>
                </a:r>
                <a:r>
                  <a:rPr lang="zh-CN" altLang="zh-CN" dirty="0"/>
                  <a:t>：</a:t>
                </a:r>
                <a:r>
                  <a:rPr lang="en-US" altLang="zh-CN" dirty="0"/>
                  <a:t> </a:t>
                </a:r>
                <a14:m>
                  <m:oMath xmlns:m="http://schemas.openxmlformats.org/officeDocument/2006/math">
                    <m:d>
                      <m:dPr>
                        <m:ctrlPr>
                          <a:rPr lang="zh-CN" altLang="en-US" i="1">
                            <a:latin typeface="Cambria Math" panose="02040503050406030204" pitchFamily="18" charset="0"/>
                          </a:rPr>
                        </m:ctrlPr>
                      </m:dPr>
                      <m:e>
                        <m:r>
                          <a:rPr lang="zh-CN" altLang="en-US" i="1">
                            <a:latin typeface="Cambria Math"/>
                          </a:rPr>
                          <m:t>𝐷</m:t>
                        </m:r>
                        <m:r>
                          <a:rPr lang="zh-CN" altLang="en-US">
                            <a:latin typeface="Cambria Math"/>
                          </a:rPr>
                          <m:t>−</m:t>
                        </m:r>
                        <m:r>
                          <a:rPr lang="zh-CN" altLang="en-US" i="1">
                            <a:latin typeface="Cambria Math"/>
                          </a:rPr>
                          <m:t>𝑊</m:t>
                        </m:r>
                      </m:e>
                    </m:d>
                    <m:r>
                      <a:rPr lang="zh-CN" altLang="en-US" b="1">
                        <a:latin typeface="Cambria Math"/>
                      </a:rPr>
                      <m:t>𝟏</m:t>
                    </m:r>
                    <m:r>
                      <a:rPr lang="zh-CN" altLang="en-US">
                        <a:latin typeface="Cambria Math"/>
                      </a:rPr>
                      <m:t>=</m:t>
                    </m:r>
                    <m:r>
                      <a:rPr lang="zh-CN" altLang="en-US" b="1">
                        <a:latin typeface="Cambria Math"/>
                      </a:rPr>
                      <m:t>𝟎</m:t>
                    </m:r>
                  </m:oMath>
                </a14:m>
                <a:r>
                  <a:rPr lang="zh-CN" altLang="zh-CN" dirty="0"/>
                  <a:t>，因此</a:t>
                </a:r>
                <a:r>
                  <a:rPr lang="en-US" altLang="zh-CN" dirty="0"/>
                  <a:t>0</a:t>
                </a:r>
                <a:r>
                  <a:rPr lang="zh-CN" altLang="zh-CN" dirty="0"/>
                  <a:t>为特征值，</a:t>
                </a:r>
                <a14:m>
                  <m:oMath xmlns:m="http://schemas.openxmlformats.org/officeDocument/2006/math">
                    <m:r>
                      <a:rPr lang="zh-CN" altLang="en-US" b="1">
                        <a:latin typeface="Cambria Math"/>
                      </a:rPr>
                      <m:t>𝟏</m:t>
                    </m:r>
                  </m:oMath>
                </a14:m>
                <a:r>
                  <a:rPr lang="zh-CN" altLang="zh-CN" dirty="0"/>
                  <a:t>为特征矢量。半正定矩阵，所以</a:t>
                </a:r>
                <a:r>
                  <a:rPr lang="en-US" altLang="zh-CN" dirty="0"/>
                  <a:t>0</a:t>
                </a:r>
                <a:r>
                  <a:rPr lang="zh-CN" altLang="zh-CN" dirty="0"/>
                  <a:t>为最小特征值。</a:t>
                </a:r>
              </a:p>
              <a:p>
                <a:pPr marL="457200" indent="-457200">
                  <a:lnSpc>
                    <a:spcPct val="150000"/>
                  </a:lnSpc>
                  <a:buFont typeface="+mj-lt"/>
                  <a:buAutoNum type="arabicPeriod" startAt="3"/>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111" r="-7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8256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normalized Cut </a:t>
            </a:r>
            <a:r>
              <a:rPr lang="zh-CN" altLang="en-US" dirty="0"/>
              <a:t>求解思路</a:t>
            </a:r>
          </a:p>
        </p:txBody>
      </p:sp>
      <p:sp>
        <p:nvSpPr>
          <p:cNvPr id="3" name="Content Placeholder 2"/>
          <p:cNvSpPr>
            <a:spLocks noGrp="1"/>
          </p:cNvSpPr>
          <p:nvPr>
            <p:ph idx="1"/>
          </p:nvPr>
        </p:nvSpPr>
        <p:spPr/>
        <p:txBody>
          <a:bodyPr/>
          <a:lstStyle/>
          <a:p>
            <a:endParaRPr lang="en-US" altLang="zh-CN" b="1" dirty="0"/>
          </a:p>
          <a:p>
            <a:pPr>
              <a:lnSpc>
                <a:spcPct val="150000"/>
              </a:lnSpc>
            </a:pPr>
            <a:r>
              <a:rPr lang="zh-CN" altLang="en-US" b="1" dirty="0"/>
              <a:t>利用</a:t>
            </a:r>
            <a:r>
              <a:rPr lang="en-US" altLang="zh-CN" b="1" dirty="0"/>
              <a:t>L</a:t>
            </a:r>
            <a:r>
              <a:rPr lang="zh-CN" altLang="en-US" b="1" dirty="0"/>
              <a:t>矩阵性质，定义恰当的</a:t>
            </a:r>
            <a:r>
              <a:rPr lang="en-US" altLang="zh-CN" b="1" dirty="0"/>
              <a:t>f</a:t>
            </a:r>
            <a:r>
              <a:rPr lang="zh-CN" altLang="en-US" b="1" dirty="0"/>
              <a:t>，转化</a:t>
            </a:r>
            <a:r>
              <a:rPr lang="en-US" altLang="zh-CN" b="1" dirty="0"/>
              <a:t>Cut</a:t>
            </a:r>
            <a:r>
              <a:rPr lang="zh-CN" altLang="en-US" b="1" dirty="0"/>
              <a:t>优化函数</a:t>
            </a:r>
            <a:endParaRPr lang="en-US" altLang="zh-CN" b="1" dirty="0"/>
          </a:p>
          <a:p>
            <a:pPr>
              <a:lnSpc>
                <a:spcPct val="150000"/>
              </a:lnSpc>
            </a:pPr>
            <a:endParaRPr lang="en-US" altLang="zh-CN" b="1" dirty="0"/>
          </a:p>
          <a:p>
            <a:pPr>
              <a:lnSpc>
                <a:spcPct val="150000"/>
              </a:lnSpc>
            </a:pPr>
            <a:endParaRPr lang="en-US" altLang="zh-CN" b="1" dirty="0"/>
          </a:p>
          <a:p>
            <a:pPr>
              <a:lnSpc>
                <a:spcPct val="150000"/>
              </a:lnSpc>
            </a:pPr>
            <a:r>
              <a:rPr lang="zh-CN" altLang="en-US" b="1" dirty="0"/>
              <a:t>舍去离散约束，进行近似谱求解。</a:t>
            </a:r>
            <a:endParaRPr lang="en-US" altLang="zh-CN" b="1" dirty="0"/>
          </a:p>
        </p:txBody>
      </p:sp>
      <p:sp>
        <p:nvSpPr>
          <p:cNvPr id="6" name="Rectangle 5"/>
          <p:cNvSpPr/>
          <p:nvPr/>
        </p:nvSpPr>
        <p:spPr>
          <a:xfrm>
            <a:off x="1403648" y="5445224"/>
            <a:ext cx="5557355" cy="523220"/>
          </a:xfrm>
          <a:prstGeom prst="rect">
            <a:avLst/>
          </a:prstGeom>
        </p:spPr>
        <p:txBody>
          <a:bodyPr wrap="none">
            <a:spAutoFit/>
          </a:bodyPr>
          <a:lstStyle/>
          <a:p>
            <a:r>
              <a:rPr lang="zh-CN" altLang="en-US" sz="2800" b="1" dirty="0">
                <a:latin typeface="宋体" pitchFamily="2" charset="-122"/>
                <a:ea typeface="宋体" pitchFamily="2" charset="-122"/>
              </a:rPr>
              <a:t>详细参阅：</a:t>
            </a:r>
            <a:r>
              <a:rPr lang="en-US" altLang="zh-CN" dirty="0" err="1"/>
              <a:t>A_Tutorial_on_Spectral_Clustering</a:t>
            </a:r>
            <a:endParaRPr lang="zh-CN" altLang="en-US" dirty="0"/>
          </a:p>
        </p:txBody>
      </p:sp>
      <p:pic>
        <p:nvPicPr>
          <p:cNvPr id="7"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264202"/>
            <a:ext cx="2808312" cy="876600"/>
          </a:xfrm>
          <a:prstGeom prst="rect">
            <a:avLst/>
          </a:prstGeom>
          <a:noFill/>
          <a:ln>
            <a:noFill/>
          </a:ln>
        </p:spPr>
      </p:pic>
    </p:spTree>
    <p:extLst>
      <p:ext uri="{BB962C8B-B14F-4D97-AF65-F5344CB8AC3E}">
        <p14:creationId xmlns:p14="http://schemas.microsoft.com/office/powerpoint/2010/main" val="391733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23850" y="0"/>
            <a:ext cx="8229600" cy="1371600"/>
          </a:xfrm>
        </p:spPr>
        <p:txBody>
          <a:bodyPr/>
          <a:lstStyle/>
          <a:p>
            <a:r>
              <a:rPr lang="en-US" altLang="zh-CN" sz="3600"/>
              <a:t>1 </a:t>
            </a:r>
            <a:r>
              <a:rPr lang="zh-CN" altLang="en-US" sz="3600"/>
              <a:t>无监督学习与聚类</a:t>
            </a:r>
            <a:r>
              <a:rPr lang="zh-CN" altLang="en-US"/>
              <a:t> </a:t>
            </a:r>
          </a:p>
        </p:txBody>
      </p:sp>
      <p:sp>
        <p:nvSpPr>
          <p:cNvPr id="160771" name="Rectangle 3"/>
          <p:cNvSpPr>
            <a:spLocks noGrp="1" noChangeArrowheads="1"/>
          </p:cNvSpPr>
          <p:nvPr>
            <p:ph type="body" idx="1"/>
          </p:nvPr>
        </p:nvSpPr>
        <p:spPr>
          <a:xfrm>
            <a:off x="179388" y="1196975"/>
            <a:ext cx="8713787" cy="3724275"/>
          </a:xfrm>
        </p:spPr>
        <p:txBody>
          <a:bodyPr/>
          <a:lstStyle/>
          <a:p>
            <a:r>
              <a:rPr lang="zh-CN" altLang="en-US" sz="2800" b="1"/>
              <a:t>聚类（</a:t>
            </a:r>
            <a:r>
              <a:rPr lang="en-US" altLang="zh-CN" sz="2800" b="1"/>
              <a:t>Clustering</a:t>
            </a:r>
            <a:r>
              <a:rPr lang="zh-CN" altLang="en-US" sz="2800" b="1"/>
              <a:t>）</a:t>
            </a:r>
            <a:endParaRPr lang="zh-CN" altLang="en-US" sz="2800"/>
          </a:p>
          <a:p>
            <a:pPr lvl="1"/>
            <a:r>
              <a:rPr lang="zh-CN" altLang="en-US" sz="2400"/>
              <a:t>根据某种原则将样本或者数据集合划分为若干个“有意义”的子集（聚类）</a:t>
            </a:r>
          </a:p>
          <a:p>
            <a:pPr lvl="1"/>
            <a:r>
              <a:rPr lang="zh-CN" altLang="en-US" sz="2400"/>
              <a:t>同一子集内的样本之间具有较大的“相似性”</a:t>
            </a:r>
          </a:p>
          <a:p>
            <a:pPr lvl="1"/>
            <a:r>
              <a:rPr lang="zh-CN" altLang="en-US" sz="2400"/>
              <a:t>不同子集样本之间具有较大的“差异性”。</a:t>
            </a:r>
            <a:r>
              <a:rPr lang="zh-CN" altLang="en-US"/>
              <a:t> </a:t>
            </a:r>
          </a:p>
        </p:txBody>
      </p:sp>
      <p:graphicFrame>
        <p:nvGraphicFramePr>
          <p:cNvPr id="160774" name="Object 6"/>
          <p:cNvGraphicFramePr>
            <a:graphicFrameLocks noChangeAspect="1"/>
          </p:cNvGraphicFramePr>
          <p:nvPr/>
        </p:nvGraphicFramePr>
        <p:xfrm>
          <a:off x="1547813" y="3141663"/>
          <a:ext cx="4711700" cy="3500437"/>
        </p:xfrm>
        <a:graphic>
          <a:graphicData uri="http://schemas.openxmlformats.org/presentationml/2006/ole">
            <mc:AlternateContent xmlns:mc="http://schemas.openxmlformats.org/markup-compatibility/2006">
              <mc:Choice xmlns:v="urn:schemas-microsoft-com:vml" Requires="v">
                <p:oleObj spid="_x0000_s7192" name="Visio" r:id="rId3" imgW="3812381" imgH="3452812" progId="Visio.Drawing.11">
                  <p:embed/>
                </p:oleObj>
              </mc:Choice>
              <mc:Fallback>
                <p:oleObj name="Visio" r:id="rId3" imgW="3812381" imgH="345281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141663"/>
                        <a:ext cx="4711700" cy="350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75" name="Text Box 7"/>
          <p:cNvSpPr txBox="1">
            <a:spLocks noChangeArrowheads="1"/>
          </p:cNvSpPr>
          <p:nvPr/>
        </p:nvSpPr>
        <p:spPr bwMode="auto">
          <a:xfrm>
            <a:off x="4067175" y="3933825"/>
            <a:ext cx="2376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Tahoma" pitchFamily="34" charset="0"/>
              </a:rPr>
              <a:t>类别数 </a:t>
            </a:r>
            <a:r>
              <a:rPr lang="en-US" altLang="zh-CN" sz="2400" b="1">
                <a:latin typeface="Tahoma" pitchFamily="34" charset="0"/>
              </a:rPr>
              <a:t>K = 2</a:t>
            </a:r>
          </a:p>
        </p:txBody>
      </p:sp>
      <p:sp>
        <p:nvSpPr>
          <p:cNvPr id="160776" name="Oval 8"/>
          <p:cNvSpPr>
            <a:spLocks noChangeArrowheads="1"/>
          </p:cNvSpPr>
          <p:nvPr/>
        </p:nvSpPr>
        <p:spPr bwMode="auto">
          <a:xfrm>
            <a:off x="1836738" y="3933825"/>
            <a:ext cx="1439862" cy="1871663"/>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77" name="Oval 9"/>
          <p:cNvSpPr>
            <a:spLocks noChangeArrowheads="1"/>
          </p:cNvSpPr>
          <p:nvPr/>
        </p:nvSpPr>
        <p:spPr bwMode="auto">
          <a:xfrm>
            <a:off x="3922713" y="5157788"/>
            <a:ext cx="1944687" cy="1296987"/>
          </a:xfrm>
          <a:prstGeom prst="ellipse">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650472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77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60775"/>
                                        </p:tgtEl>
                                        <p:attrNameLst>
                                          <p:attrName>style.visibility</p:attrName>
                                        </p:attrNameLst>
                                      </p:cBhvr>
                                      <p:to>
                                        <p:strVal val="visible"/>
                                      </p:to>
                                    </p:set>
                                    <p:animEffect transition="in" filter="box(in)">
                                      <p:cBhvr>
                                        <p:cTn id="13" dur="500"/>
                                        <p:tgtEl>
                                          <p:spTgt spid="160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5" grpId="0"/>
      <p:bldP spid="160776" grpId="0" animBg="1"/>
      <p:bldP spid="16077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990600"/>
          </a:xfrm>
        </p:spPr>
        <p:txBody>
          <a:bodyPr>
            <a:normAutofit/>
          </a:bodyPr>
          <a:lstStyle/>
          <a:p>
            <a:r>
              <a:rPr lang="en-US" altLang="zh-CN" sz="3600" dirty="0" err="1"/>
              <a:t>RatioCut</a:t>
            </a:r>
            <a:r>
              <a:rPr lang="zh-CN" altLang="zh-CN" sz="3600" dirty="0"/>
              <a:t>的近似谱求解</a:t>
            </a:r>
            <a:r>
              <a:rPr lang="en-US" altLang="zh-CN" sz="3600" dirty="0"/>
              <a:t>: k=2</a:t>
            </a:r>
            <a:endParaRPr lang="zh-CN"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2204864"/>
                <a:ext cx="8229600" cy="4876800"/>
              </a:xfrm>
            </p:spPr>
            <p:txBody>
              <a:bodyPr/>
              <a:lstStyle/>
              <a:p>
                <a:r>
                  <a:rPr lang="zh-CN" altLang="en-US" sz="2400" b="1" dirty="0">
                    <a:solidFill>
                      <a:srgbClr val="C00000"/>
                    </a:solidFill>
                  </a:rPr>
                  <a:t>定义</a:t>
                </a:r>
                <a:r>
                  <a:rPr lang="en-US" altLang="zh-CN" sz="2400" dirty="0"/>
                  <a:t>: n</a:t>
                </a:r>
                <a:r>
                  <a:rPr lang="zh-CN" altLang="en-US" sz="2400" dirty="0"/>
                  <a:t>维矢量</a:t>
                </a:r>
                <a14:m>
                  <m:oMath xmlns:m="http://schemas.openxmlformats.org/officeDocument/2006/math">
                    <m:r>
                      <a:rPr lang="en-US" altLang="zh-CN" sz="2400" b="1" i="1" smtClean="0">
                        <a:latin typeface="Cambria Math"/>
                      </a:rPr>
                      <m:t>𝒇</m:t>
                    </m:r>
                  </m:oMath>
                </a14:m>
                <a:r>
                  <a:rPr lang="zh-CN" altLang="en-US" sz="2400" dirty="0"/>
                  <a:t>（指示矢量）</a:t>
                </a:r>
                <a:endParaRPr lang="en-US" altLang="zh-CN" b="1" dirty="0"/>
              </a:p>
              <a:p>
                <a:r>
                  <a:rPr lang="en-US" altLang="zh-CN" sz="2400" b="1" dirty="0"/>
                  <a:t>f</a:t>
                </a:r>
                <a:r>
                  <a:rPr lang="zh-CN" altLang="en-US" sz="2400" b="1" dirty="0"/>
                  <a:t>与</a:t>
                </a:r>
                <a:r>
                  <a:rPr lang="en-US" altLang="zh-CN" sz="2400" b="1" dirty="0" err="1"/>
                  <a:t>RatioCut</a:t>
                </a:r>
                <a:r>
                  <a:rPr lang="zh-CN" altLang="en-US" sz="2400" b="1" dirty="0"/>
                  <a:t>的关系</a:t>
                </a:r>
                <a:r>
                  <a:rPr lang="en-US" altLang="zh-CN" sz="2400" dirty="0"/>
                  <a:t>:</a:t>
                </a:r>
                <a:endParaRPr lang="zh-CN" alt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2204864"/>
                <a:ext cx="8229600" cy="4876800"/>
              </a:xfrm>
              <a:blipFill rotWithShape="1">
                <a:blip r:embed="rId3"/>
                <a:stretch>
                  <a:fillRect l="-593" t="-1375"/>
                </a:stretch>
              </a:blipFill>
            </p:spPr>
            <p:txBody>
              <a:bodyPr/>
              <a:lstStyle/>
              <a:p>
                <a:r>
                  <a:rPr lang="zh-CN" altLang="en-US">
                    <a:noFill/>
                  </a:rPr>
                  <a:t> </a:t>
                </a:r>
              </a:p>
            </p:txBody>
          </p:sp>
        </mc:Fallback>
      </mc:AlternateContent>
      <p:pic>
        <p:nvPicPr>
          <p:cNvPr id="4" name="图片 8"/>
          <p:cNvPicPr/>
          <p:nvPr/>
        </p:nvPicPr>
        <p:blipFill>
          <a:blip r:embed="rId4">
            <a:extLst>
              <a:ext uri="{28A0092B-C50C-407E-A947-70E740481C1C}">
                <a14:useLocalDpi xmlns:a14="http://schemas.microsoft.com/office/drawing/2010/main" val="0"/>
              </a:ext>
            </a:extLst>
          </a:blip>
          <a:srcRect/>
          <a:stretch>
            <a:fillRect/>
          </a:stretch>
        </p:blipFill>
        <p:spPr bwMode="auto">
          <a:xfrm>
            <a:off x="4703988" y="1969780"/>
            <a:ext cx="2676324" cy="955163"/>
          </a:xfrm>
          <a:prstGeom prst="rect">
            <a:avLst/>
          </a:prstGeom>
          <a:noFill/>
          <a:ln>
            <a:noFill/>
          </a:ln>
        </p:spPr>
      </p:pic>
      <p:pic>
        <p:nvPicPr>
          <p:cNvPr id="5" name="图片 9"/>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0444" y="3154854"/>
            <a:ext cx="6984776" cy="3600400"/>
          </a:xfrm>
          <a:prstGeom prst="rect">
            <a:avLst/>
          </a:prstGeom>
          <a:noFill/>
          <a:ln>
            <a:noFill/>
          </a:ln>
        </p:spPr>
      </p:pic>
      <p:pic>
        <p:nvPicPr>
          <p:cNvPr id="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420" y="1124407"/>
            <a:ext cx="5613764" cy="845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Object 8"/>
          <p:cNvGraphicFramePr>
            <a:graphicFrameLocks noChangeAspect="1"/>
          </p:cNvGraphicFramePr>
          <p:nvPr>
            <p:extLst>
              <p:ext uri="{D42A27DB-BD31-4B8C-83A1-F6EECF244321}">
                <p14:modId xmlns:p14="http://schemas.microsoft.com/office/powerpoint/2010/main" val="2626898005"/>
              </p:ext>
            </p:extLst>
          </p:nvPr>
        </p:nvGraphicFramePr>
        <p:xfrm>
          <a:off x="6245852" y="5589240"/>
          <a:ext cx="2495550" cy="482600"/>
        </p:xfrm>
        <a:graphic>
          <a:graphicData uri="http://schemas.openxmlformats.org/presentationml/2006/ole">
            <mc:AlternateContent xmlns:mc="http://schemas.openxmlformats.org/markup-compatibility/2006">
              <mc:Choice xmlns:v="urn:schemas-microsoft-com:vml" Requires="v">
                <p:oleObj spid="_x0000_s56330" name="Equation" r:id="rId7" imgW="1460160" imgH="279360" progId="Equation.DSMT4">
                  <p:embed/>
                </p:oleObj>
              </mc:Choice>
              <mc:Fallback>
                <p:oleObj name="Equation" r:id="rId7" imgW="1460160" imgH="279360" progId="Equation.DSMT4">
                  <p:embed/>
                  <p:pic>
                    <p:nvPicPr>
                      <p:cNvPr id="0" name="Object 2"/>
                      <p:cNvPicPr>
                        <a:picLocks noChangeAspect="1" noChangeArrowheads="1"/>
                      </p:cNvPicPr>
                      <p:nvPr/>
                    </p:nvPicPr>
                    <p:blipFill>
                      <a:blip r:embed="rId8"/>
                      <a:srcRect/>
                      <a:stretch>
                        <a:fillRect/>
                      </a:stretch>
                    </p:blipFill>
                    <p:spPr bwMode="auto">
                      <a:xfrm>
                        <a:off x="6245852" y="5589240"/>
                        <a:ext cx="2495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Line 12"/>
          <p:cNvSpPr>
            <a:spLocks noChangeShapeType="1"/>
          </p:cNvSpPr>
          <p:nvPr/>
        </p:nvSpPr>
        <p:spPr bwMode="auto">
          <a:xfrm flipH="1">
            <a:off x="4414466" y="5805264"/>
            <a:ext cx="1813718" cy="57606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36101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RatioCut</a:t>
            </a:r>
            <a:r>
              <a:rPr lang="zh-CN" altLang="zh-CN" dirty="0"/>
              <a:t>的近似谱求解</a:t>
            </a:r>
            <a:r>
              <a:rPr lang="en-US" altLang="zh-CN" dirty="0"/>
              <a:t>: k=2</a:t>
            </a:r>
            <a:endParaRPr lang="zh-CN" altLang="en-US" dirty="0"/>
          </a:p>
        </p:txBody>
      </p:sp>
      <p:sp>
        <p:nvSpPr>
          <p:cNvPr id="3" name="Content Placeholder 2"/>
          <p:cNvSpPr>
            <a:spLocks noGrp="1"/>
          </p:cNvSpPr>
          <p:nvPr>
            <p:ph idx="1"/>
          </p:nvPr>
        </p:nvSpPr>
        <p:spPr/>
        <p:txBody>
          <a:bodyPr/>
          <a:lstStyle/>
          <a:p>
            <a:r>
              <a:rPr lang="en-US" altLang="zh-CN" b="1" dirty="0"/>
              <a:t>f</a:t>
            </a:r>
            <a:r>
              <a:rPr lang="zh-CN" altLang="en-US" b="1" dirty="0"/>
              <a:t>与矢量</a:t>
            </a:r>
            <a:r>
              <a:rPr lang="en-US" altLang="zh-CN" b="1" dirty="0"/>
              <a:t>1</a:t>
            </a:r>
            <a:r>
              <a:rPr lang="zh-CN" altLang="en-US" b="1" dirty="0"/>
              <a:t>正交</a:t>
            </a:r>
            <a:r>
              <a:rPr lang="en-US" altLang="zh-CN" dirty="0"/>
              <a:t>:</a:t>
            </a:r>
          </a:p>
          <a:p>
            <a:endParaRPr lang="en-US" altLang="zh-CN" dirty="0"/>
          </a:p>
          <a:p>
            <a:endParaRPr lang="en-US" altLang="zh-CN" dirty="0"/>
          </a:p>
          <a:p>
            <a:pPr marL="0" indent="0">
              <a:buNone/>
            </a:pPr>
            <a:r>
              <a:rPr lang="en-US" altLang="zh-CN" dirty="0"/>
              <a:t>   </a:t>
            </a:r>
            <a:r>
              <a:rPr lang="zh-CN" altLang="en-US" dirty="0"/>
              <a:t>即</a:t>
            </a:r>
            <a:r>
              <a:rPr lang="en-US" altLang="zh-CN" dirty="0"/>
              <a:t>:</a:t>
            </a:r>
          </a:p>
          <a:p>
            <a:pPr marL="0" indent="0">
              <a:buNone/>
            </a:pPr>
            <a:endParaRPr lang="en-US" altLang="zh-CN" b="1" dirty="0"/>
          </a:p>
          <a:p>
            <a:r>
              <a:rPr lang="en-US" altLang="zh-CN" b="1" dirty="0"/>
              <a:t>f</a:t>
            </a:r>
            <a:r>
              <a:rPr lang="zh-CN" altLang="en-US" b="1" dirty="0"/>
              <a:t>的长度平方为</a:t>
            </a:r>
            <a:r>
              <a:rPr lang="en-US" altLang="zh-CN" b="1" dirty="0"/>
              <a:t>n</a:t>
            </a:r>
            <a:r>
              <a:rPr lang="en-US" altLang="zh-CN" dirty="0"/>
              <a:t>:</a:t>
            </a:r>
            <a:endParaRPr lang="zh-CN" altLang="en-US" dirty="0"/>
          </a:p>
        </p:txBody>
      </p:sp>
      <p:pic>
        <p:nvPicPr>
          <p:cNvPr id="4" name="图片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132856"/>
            <a:ext cx="6048672" cy="1008112"/>
          </a:xfrm>
          <a:prstGeom prst="rect">
            <a:avLst/>
          </a:prstGeom>
          <a:noFill/>
          <a:ln>
            <a:noFill/>
          </a:ln>
        </p:spPr>
      </p:pic>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Object 5"/>
          <p:cNvGraphicFramePr>
            <a:graphicFrameLocks noChangeAspect="1"/>
          </p:cNvGraphicFramePr>
          <p:nvPr>
            <p:extLst>
              <p:ext uri="{D42A27DB-BD31-4B8C-83A1-F6EECF244321}">
                <p14:modId xmlns:p14="http://schemas.microsoft.com/office/powerpoint/2010/main" val="423403107"/>
              </p:ext>
            </p:extLst>
          </p:nvPr>
        </p:nvGraphicFramePr>
        <p:xfrm>
          <a:off x="2051720" y="3169956"/>
          <a:ext cx="1824203" cy="864096"/>
        </p:xfrm>
        <a:graphic>
          <a:graphicData uri="http://schemas.openxmlformats.org/presentationml/2006/ole">
            <mc:AlternateContent xmlns:mc="http://schemas.openxmlformats.org/markup-compatibility/2006">
              <mc:Choice xmlns:v="urn:schemas-microsoft-com:vml" Requires="v">
                <p:oleObj spid="_x0000_s40969" name="Equation" r:id="rId4" imgW="901309" imgH="431613" progId="Equation.DSMT4">
                  <p:embed/>
                </p:oleObj>
              </mc:Choice>
              <mc:Fallback>
                <p:oleObj name="Equation" r:id="rId4" imgW="901309" imgH="43161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3169956"/>
                        <a:ext cx="1824203" cy="864096"/>
                      </a:xfrm>
                      <a:prstGeom prst="rect">
                        <a:avLst/>
                      </a:prstGeom>
                      <a:noFill/>
                    </p:spPr>
                  </p:pic>
                </p:oleObj>
              </mc:Fallback>
            </mc:AlternateContent>
          </a:graphicData>
        </a:graphic>
      </p:graphicFrame>
      <p:pic>
        <p:nvPicPr>
          <p:cNvPr id="7" name="图片 1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31640" y="5013176"/>
            <a:ext cx="5472608" cy="1080120"/>
          </a:xfrm>
          <a:prstGeom prst="rect">
            <a:avLst/>
          </a:prstGeom>
          <a:noFill/>
          <a:ln>
            <a:noFill/>
          </a:ln>
        </p:spPr>
      </p:pic>
    </p:spTree>
    <p:extLst>
      <p:ext uri="{BB962C8B-B14F-4D97-AF65-F5344CB8AC3E}">
        <p14:creationId xmlns:p14="http://schemas.microsoft.com/office/powerpoint/2010/main" val="2556468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RatioCut</a:t>
            </a:r>
            <a:r>
              <a:rPr lang="zh-CN" altLang="zh-CN" dirty="0"/>
              <a:t>的优化问题</a:t>
            </a:r>
            <a:endParaRPr lang="zh-CN" altLang="en-US" dirty="0"/>
          </a:p>
        </p:txBody>
      </p:sp>
      <p:sp>
        <p:nvSpPr>
          <p:cNvPr id="3" name="Content Placeholder 2"/>
          <p:cNvSpPr>
            <a:spLocks noGrp="1"/>
          </p:cNvSpPr>
          <p:nvPr>
            <p:ph idx="1"/>
          </p:nvPr>
        </p:nvSpPr>
        <p:spPr/>
        <p:txBody>
          <a:bodyPr>
            <a:normAutofit/>
          </a:bodyPr>
          <a:lstStyle/>
          <a:p>
            <a:r>
              <a:rPr lang="zh-CN" altLang="en-US" b="1" dirty="0">
                <a:solidFill>
                  <a:srgbClr val="C00000"/>
                </a:solidFill>
              </a:rPr>
              <a:t>严格的优化问题</a:t>
            </a:r>
            <a:r>
              <a:rPr lang="en-US" altLang="zh-CN" dirty="0"/>
              <a:t>:</a:t>
            </a:r>
          </a:p>
          <a:p>
            <a:endParaRPr lang="en-US" altLang="zh-CN" dirty="0"/>
          </a:p>
          <a:p>
            <a:endParaRPr lang="en-US" altLang="zh-CN" dirty="0"/>
          </a:p>
          <a:p>
            <a:pPr marL="0" indent="0">
              <a:buNone/>
            </a:pPr>
            <a:r>
              <a:rPr lang="zh-CN" altLang="en-US" dirty="0"/>
              <a:t>      </a:t>
            </a:r>
            <a:endParaRPr lang="en-US" altLang="zh-CN" dirty="0"/>
          </a:p>
          <a:p>
            <a:endParaRPr lang="en-US" altLang="zh-CN" dirty="0"/>
          </a:p>
          <a:p>
            <a:endParaRPr lang="en-US" altLang="zh-CN" dirty="0"/>
          </a:p>
          <a:p>
            <a:endParaRPr lang="en-US" altLang="zh-CN" dirty="0"/>
          </a:p>
          <a:p>
            <a:endParaRPr lang="en-US" altLang="zh-CN"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3664142763"/>
              </p:ext>
            </p:extLst>
          </p:nvPr>
        </p:nvGraphicFramePr>
        <p:xfrm>
          <a:off x="2915815" y="2132856"/>
          <a:ext cx="1296145" cy="658697"/>
        </p:xfrm>
        <a:graphic>
          <a:graphicData uri="http://schemas.openxmlformats.org/presentationml/2006/ole">
            <mc:AlternateContent xmlns:mc="http://schemas.openxmlformats.org/markup-compatibility/2006">
              <mc:Choice xmlns:v="urn:schemas-microsoft-com:vml" Requires="v">
                <p:oleObj spid="_x0000_s42007" name="Equation" r:id="rId3" imgW="571252" imgH="291973" progId="Equation.DSMT4">
                  <p:embed/>
                </p:oleObj>
              </mc:Choice>
              <mc:Fallback>
                <p:oleObj name="Equation" r:id="rId3" imgW="571252" imgH="29197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5" y="2132856"/>
                        <a:ext cx="1296145" cy="658697"/>
                      </a:xfrm>
                      <a:prstGeom prst="rect">
                        <a:avLst/>
                      </a:prstGeom>
                      <a:noFill/>
                    </p:spPr>
                  </p:pic>
                </p:oleObj>
              </mc:Fallback>
            </mc:AlternateContent>
          </a:graphicData>
        </a:graphic>
      </p:graphicFrame>
      <p:sp>
        <p:nvSpPr>
          <p:cNvPr id="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4245029500"/>
              </p:ext>
            </p:extLst>
          </p:nvPr>
        </p:nvGraphicFramePr>
        <p:xfrm>
          <a:off x="2916312" y="2924944"/>
          <a:ext cx="863600" cy="395288"/>
        </p:xfrm>
        <a:graphic>
          <a:graphicData uri="http://schemas.openxmlformats.org/presentationml/2006/ole">
            <mc:AlternateContent xmlns:mc="http://schemas.openxmlformats.org/markup-compatibility/2006">
              <mc:Choice xmlns:v="urn:schemas-microsoft-com:vml" Requires="v">
                <p:oleObj spid="_x0000_s42008" name="Equation" r:id="rId5" imgW="457200" imgH="203040" progId="Equation.DSMT4">
                  <p:embed/>
                </p:oleObj>
              </mc:Choice>
              <mc:Fallback>
                <p:oleObj name="Equation" r:id="rId5" imgW="457200" imgH="203040" progId="Equation.DSMT4">
                  <p:embed/>
                  <p:pic>
                    <p:nvPicPr>
                      <p:cNvPr id="0" name=""/>
                      <p:cNvPicPr>
                        <a:picLocks noChangeAspect="1" noChangeArrowheads="1"/>
                      </p:cNvPicPr>
                      <p:nvPr/>
                    </p:nvPicPr>
                    <p:blipFill>
                      <a:blip r:embed="rId6"/>
                      <a:srcRect/>
                      <a:stretch>
                        <a:fillRect/>
                      </a:stretch>
                    </p:blipFill>
                    <p:spPr bwMode="auto">
                      <a:xfrm>
                        <a:off x="2916312" y="2924944"/>
                        <a:ext cx="863600" cy="395288"/>
                      </a:xfrm>
                      <a:prstGeom prst="rect">
                        <a:avLst/>
                      </a:prstGeom>
                      <a:noFill/>
                    </p:spPr>
                  </p:pic>
                </p:oleObj>
              </mc:Fallback>
            </mc:AlternateContent>
          </a:graphicData>
        </a:graphic>
      </p:graphicFrame>
      <p:sp>
        <p:nvSpPr>
          <p:cNvPr id="8"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8"/>
          <p:cNvGraphicFramePr>
            <a:graphicFrameLocks noChangeAspect="1"/>
          </p:cNvGraphicFramePr>
          <p:nvPr>
            <p:extLst>
              <p:ext uri="{D42A27DB-BD31-4B8C-83A1-F6EECF244321}">
                <p14:modId xmlns:p14="http://schemas.microsoft.com/office/powerpoint/2010/main" val="2847306366"/>
              </p:ext>
            </p:extLst>
          </p:nvPr>
        </p:nvGraphicFramePr>
        <p:xfrm>
          <a:off x="2843808" y="3429000"/>
          <a:ext cx="1224136" cy="822181"/>
        </p:xfrm>
        <a:graphic>
          <a:graphicData uri="http://schemas.openxmlformats.org/presentationml/2006/ole">
            <mc:AlternateContent xmlns:mc="http://schemas.openxmlformats.org/markup-compatibility/2006">
              <mc:Choice xmlns:v="urn:schemas-microsoft-com:vml" Requires="v">
                <p:oleObj spid="_x0000_s42009" name="Equation" r:id="rId7" imgW="634725" imgH="431613" progId="Equation.DSMT4">
                  <p:embed/>
                </p:oleObj>
              </mc:Choice>
              <mc:Fallback>
                <p:oleObj name="Equation" r:id="rId7" imgW="634725" imgH="431613"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808" y="3429000"/>
                        <a:ext cx="1224136" cy="822181"/>
                      </a:xfrm>
                      <a:prstGeom prst="rect">
                        <a:avLst/>
                      </a:prstGeom>
                      <a:noFill/>
                    </p:spPr>
                  </p:pic>
                </p:oleObj>
              </mc:Fallback>
            </mc:AlternateContent>
          </a:graphicData>
        </a:graphic>
      </p:graphicFrame>
      <p:pic>
        <p:nvPicPr>
          <p:cNvPr id="11" name="图片 13"/>
          <p:cNvPicPr/>
          <p:nvPr/>
        </p:nvPicPr>
        <p:blipFill>
          <a:blip r:embed="rId9">
            <a:extLst>
              <a:ext uri="{28A0092B-C50C-407E-A947-70E740481C1C}">
                <a14:useLocalDpi xmlns:a14="http://schemas.microsoft.com/office/drawing/2010/main" val="0"/>
              </a:ext>
            </a:extLst>
          </a:blip>
          <a:srcRect/>
          <a:stretch>
            <a:fillRect/>
          </a:stretch>
        </p:blipFill>
        <p:spPr bwMode="auto">
          <a:xfrm>
            <a:off x="2627784" y="4149080"/>
            <a:ext cx="4032448" cy="1393372"/>
          </a:xfrm>
          <a:prstGeom prst="rect">
            <a:avLst/>
          </a:prstGeom>
          <a:noFill/>
          <a:ln>
            <a:noFill/>
          </a:ln>
        </p:spPr>
      </p:pic>
      <p:sp>
        <p:nvSpPr>
          <p:cNvPr id="12" name="Rectangle 11"/>
          <p:cNvSpPr/>
          <p:nvPr/>
        </p:nvSpPr>
        <p:spPr>
          <a:xfrm>
            <a:off x="1622381" y="2833772"/>
            <a:ext cx="1005403" cy="523220"/>
          </a:xfrm>
          <a:prstGeom prst="rect">
            <a:avLst/>
          </a:prstGeom>
        </p:spPr>
        <p:txBody>
          <a:bodyPr wrap="none">
            <a:spAutoFit/>
          </a:bodyPr>
          <a:lstStyle/>
          <a:p>
            <a:pPr lvl="0">
              <a:spcBef>
                <a:spcPct val="20000"/>
              </a:spcBef>
              <a:buClr>
                <a:srgbClr val="002060"/>
              </a:buClr>
              <a:buSzPct val="80000"/>
            </a:pPr>
            <a:r>
              <a:rPr lang="zh-CN" altLang="en-US" sz="2800" dirty="0">
                <a:solidFill>
                  <a:prstClr val="black"/>
                </a:solidFill>
                <a:latin typeface="宋体" pitchFamily="2" charset="-122"/>
                <a:ea typeface="宋体" pitchFamily="2" charset="-122"/>
              </a:rPr>
              <a:t> </a:t>
            </a:r>
            <a:r>
              <a:rPr lang="zh-CN" altLang="en-US" sz="2000" dirty="0">
                <a:solidFill>
                  <a:prstClr val="black"/>
                </a:solidFill>
                <a:latin typeface="宋体" pitchFamily="2" charset="-122"/>
                <a:ea typeface="宋体" pitchFamily="2" charset="-122"/>
              </a:rPr>
              <a:t>约束</a:t>
            </a:r>
            <a:r>
              <a:rPr lang="en-US" altLang="zh-CN" sz="2000" dirty="0">
                <a:solidFill>
                  <a:prstClr val="black"/>
                </a:solidFill>
                <a:latin typeface="宋体" pitchFamily="2" charset="-122"/>
                <a:ea typeface="宋体" pitchFamily="2" charset="-122"/>
              </a:rPr>
              <a:t>:</a:t>
            </a:r>
          </a:p>
        </p:txBody>
      </p:sp>
      <p:sp>
        <p:nvSpPr>
          <p:cNvPr id="14" name="Rectangle 13"/>
          <p:cNvSpPr/>
          <p:nvPr/>
        </p:nvSpPr>
        <p:spPr>
          <a:xfrm>
            <a:off x="5652120" y="2132856"/>
            <a:ext cx="3312368" cy="830997"/>
          </a:xfrm>
          <a:prstGeom prst="rect">
            <a:avLst/>
          </a:prstGeom>
        </p:spPr>
        <p:txBody>
          <a:bodyPr wrap="square">
            <a:spAutoFit/>
          </a:bodyPr>
          <a:lstStyle/>
          <a:p>
            <a:pPr lvl="0">
              <a:spcBef>
                <a:spcPct val="20000"/>
              </a:spcBef>
              <a:buClr>
                <a:srgbClr val="002060"/>
              </a:buClr>
              <a:buSzPct val="80000"/>
            </a:pPr>
            <a:r>
              <a:rPr lang="zh-CN" altLang="en-US" sz="2400" dirty="0">
                <a:solidFill>
                  <a:prstClr val="black"/>
                </a:solidFill>
                <a:latin typeface="宋体" pitchFamily="2" charset="-122"/>
                <a:ea typeface="宋体" pitchFamily="2" charset="-122"/>
              </a:rPr>
              <a:t>离散性约束导致是一个</a:t>
            </a:r>
            <a:r>
              <a:rPr lang="en-US" altLang="zh-CN" sz="2400" dirty="0">
                <a:solidFill>
                  <a:prstClr val="black"/>
                </a:solidFill>
                <a:latin typeface="宋体" pitchFamily="2" charset="-122"/>
                <a:ea typeface="宋体" pitchFamily="2" charset="-122"/>
              </a:rPr>
              <a:t>NP</a:t>
            </a:r>
            <a:r>
              <a:rPr lang="zh-CN" altLang="en-US" sz="2400" dirty="0">
                <a:solidFill>
                  <a:prstClr val="black"/>
                </a:solidFill>
                <a:latin typeface="宋体" pitchFamily="2" charset="-122"/>
                <a:ea typeface="宋体" pitchFamily="2" charset="-122"/>
              </a:rPr>
              <a:t>问题！</a:t>
            </a:r>
          </a:p>
        </p:txBody>
      </p:sp>
      <p:sp>
        <p:nvSpPr>
          <p:cNvPr id="15" name="Line 12"/>
          <p:cNvSpPr>
            <a:spLocks noChangeShapeType="1"/>
          </p:cNvSpPr>
          <p:nvPr/>
        </p:nvSpPr>
        <p:spPr bwMode="auto">
          <a:xfrm flipH="1">
            <a:off x="5148063" y="2951277"/>
            <a:ext cx="792089" cy="119780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700240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990600"/>
          </a:xfrm>
        </p:spPr>
        <p:txBody>
          <a:bodyPr/>
          <a:lstStyle/>
          <a:p>
            <a:r>
              <a:rPr lang="zh-CN" altLang="en-US" dirty="0"/>
              <a:t>近似的</a:t>
            </a:r>
            <a:r>
              <a:rPr lang="en-US" altLang="zh-CN" dirty="0" err="1"/>
              <a:t>RatioCut</a:t>
            </a:r>
            <a:r>
              <a:rPr lang="zh-CN" altLang="zh-CN" dirty="0"/>
              <a:t>的优化问题</a:t>
            </a:r>
            <a:r>
              <a:rPr lang="en-US" altLang="zh-CN" dirty="0"/>
              <a:t>(k=2)</a:t>
            </a:r>
            <a:endParaRPr lang="zh-CN" altLang="en-US" dirty="0"/>
          </a:p>
        </p:txBody>
      </p:sp>
      <p:sp>
        <p:nvSpPr>
          <p:cNvPr id="3" name="Content Placeholder 2"/>
          <p:cNvSpPr>
            <a:spLocks noGrp="1"/>
          </p:cNvSpPr>
          <p:nvPr>
            <p:ph idx="1"/>
          </p:nvPr>
        </p:nvSpPr>
        <p:spPr>
          <a:xfrm>
            <a:off x="457200" y="1399456"/>
            <a:ext cx="8229600" cy="4876800"/>
          </a:xfrm>
        </p:spPr>
        <p:txBody>
          <a:bodyPr>
            <a:normAutofit/>
          </a:bodyPr>
          <a:lstStyle/>
          <a:p>
            <a:pPr>
              <a:lnSpc>
                <a:spcPct val="150000"/>
              </a:lnSpc>
            </a:pPr>
            <a:r>
              <a:rPr lang="zh-CN" altLang="en-US" sz="2400" b="1" dirty="0">
                <a:solidFill>
                  <a:srgbClr val="C00000"/>
                </a:solidFill>
              </a:rPr>
              <a:t>近似的优化问题</a:t>
            </a:r>
            <a:r>
              <a:rPr lang="zh-CN" altLang="en-US" sz="2400" dirty="0"/>
              <a:t>：放松对</a:t>
            </a:r>
            <a:r>
              <a:rPr lang="en-US" altLang="zh-CN" sz="2400" b="1" dirty="0"/>
              <a:t>f</a:t>
            </a:r>
            <a:r>
              <a:rPr lang="zh-CN" altLang="en-US" sz="2400" dirty="0"/>
              <a:t>中元素的离散性约束</a:t>
            </a:r>
            <a:endParaRPr lang="en-US" altLang="zh-CN" sz="2400" dirty="0"/>
          </a:p>
          <a:p>
            <a:pPr>
              <a:lnSpc>
                <a:spcPct val="150000"/>
              </a:lnSpc>
            </a:pPr>
            <a:endParaRPr lang="en-US" altLang="zh-CN" sz="2400" b="1" dirty="0"/>
          </a:p>
          <a:p>
            <a:pPr>
              <a:lnSpc>
                <a:spcPct val="150000"/>
              </a:lnSpc>
            </a:pPr>
            <a:endParaRPr lang="en-US" altLang="zh-CN" sz="2400" b="1" dirty="0">
              <a:solidFill>
                <a:srgbClr val="C00000"/>
              </a:solidFill>
            </a:endParaRPr>
          </a:p>
          <a:p>
            <a:pPr>
              <a:lnSpc>
                <a:spcPct val="150000"/>
              </a:lnSpc>
            </a:pPr>
            <a:r>
              <a:rPr lang="zh-CN" altLang="en-US" sz="2400" b="1" dirty="0">
                <a:solidFill>
                  <a:srgbClr val="C00000"/>
                </a:solidFill>
              </a:rPr>
              <a:t>问题的解</a:t>
            </a:r>
            <a:r>
              <a:rPr lang="en-US" altLang="zh-CN" sz="2400" b="1" dirty="0"/>
              <a:t>:</a:t>
            </a:r>
            <a:r>
              <a:rPr lang="en-US" altLang="zh-CN" sz="2400" dirty="0"/>
              <a:t> </a:t>
            </a:r>
            <a:r>
              <a:rPr lang="zh-CN" altLang="en-US" sz="2400" dirty="0"/>
              <a:t>对应</a:t>
            </a:r>
            <a:r>
              <a:rPr lang="en-US" altLang="zh-CN" sz="2400" dirty="0"/>
              <a:t>L</a:t>
            </a:r>
            <a:r>
              <a:rPr lang="zh-CN" altLang="en-US" sz="2400" dirty="0"/>
              <a:t>第</a:t>
            </a:r>
            <a:r>
              <a:rPr lang="en-US" altLang="zh-CN" sz="2400" dirty="0"/>
              <a:t>2</a:t>
            </a:r>
            <a:r>
              <a:rPr lang="zh-CN" altLang="en-US" sz="2400" dirty="0"/>
              <a:t>小特征值的特征矢量</a:t>
            </a:r>
            <a:endParaRPr lang="en-US" altLang="zh-CN" sz="2400" dirty="0"/>
          </a:p>
          <a:p>
            <a:pPr>
              <a:lnSpc>
                <a:spcPct val="150000"/>
              </a:lnSpc>
            </a:pPr>
            <a:endParaRPr lang="en-US" altLang="zh-CN" sz="2400" dirty="0"/>
          </a:p>
          <a:p>
            <a:pPr marL="457200" indent="-457200">
              <a:buFont typeface="+mj-lt"/>
              <a:buAutoNum type="arabicPeriod"/>
            </a:pPr>
            <a:r>
              <a:rPr lang="zh-CN" altLang="en-US" sz="2400" dirty="0"/>
              <a:t>不考虑正交约束，问题变成</a:t>
            </a:r>
            <a:r>
              <a:rPr lang="en-US" altLang="zh-CN" sz="2400" dirty="0"/>
              <a:t>Rayleigh</a:t>
            </a:r>
            <a:r>
              <a:rPr lang="zh-CN" altLang="en-US" sz="2400" dirty="0"/>
              <a:t>商的优化，解是</a:t>
            </a:r>
            <a:r>
              <a:rPr lang="en-US" altLang="zh-CN" sz="2400" dirty="0"/>
              <a:t>L</a:t>
            </a:r>
            <a:r>
              <a:rPr lang="zh-CN" altLang="en-US" sz="2400" dirty="0"/>
              <a:t>的最小特征值对应的特征矢量；</a:t>
            </a:r>
            <a:endParaRPr lang="en-US" altLang="zh-CN" sz="2400" dirty="0"/>
          </a:p>
          <a:p>
            <a:pPr marL="457200" indent="-457200">
              <a:buFont typeface="+mj-lt"/>
              <a:buAutoNum type="arabicPeriod"/>
            </a:pPr>
            <a:r>
              <a:rPr lang="zh-CN" altLang="en-US" sz="2400" dirty="0"/>
              <a:t>最小特征值对应特征矢量为</a:t>
            </a:r>
            <a:r>
              <a:rPr lang="en-US" altLang="zh-CN" sz="2400" b="1" dirty="0"/>
              <a:t>1</a:t>
            </a:r>
            <a:r>
              <a:rPr lang="zh-CN" altLang="en-US" sz="2400" dirty="0"/>
              <a:t>，不满足正交条件，第</a:t>
            </a:r>
            <a:r>
              <a:rPr lang="en-US" altLang="zh-CN" sz="2400" dirty="0"/>
              <a:t>2</a:t>
            </a:r>
            <a:r>
              <a:rPr lang="zh-CN" altLang="en-US" sz="2400" dirty="0"/>
              <a:t>小特征值对应特征矢量满足正交条件（</a:t>
            </a:r>
            <a:r>
              <a:rPr lang="en-US" altLang="zh-CN" sz="2400" dirty="0"/>
              <a:t>L</a:t>
            </a:r>
            <a:r>
              <a:rPr lang="zh-CN" altLang="en-US" sz="2400" dirty="0"/>
              <a:t>为实对称矩阵）；</a:t>
            </a:r>
            <a:endParaRPr lang="en-US" altLang="zh-CN" sz="3200" dirty="0"/>
          </a:p>
          <a:p>
            <a:pPr>
              <a:lnSpc>
                <a:spcPct val="150000"/>
              </a:lnSpc>
            </a:pPr>
            <a:endParaRPr lang="zh-CN" altLang="en-US" sz="2400"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4209000570"/>
              </p:ext>
            </p:extLst>
          </p:nvPr>
        </p:nvGraphicFramePr>
        <p:xfrm>
          <a:off x="3131840" y="2076004"/>
          <a:ext cx="1173832" cy="597212"/>
        </p:xfrm>
        <a:graphic>
          <a:graphicData uri="http://schemas.openxmlformats.org/presentationml/2006/ole">
            <mc:AlternateContent xmlns:mc="http://schemas.openxmlformats.org/markup-compatibility/2006">
              <mc:Choice xmlns:v="urn:schemas-microsoft-com:vml" Requires="v">
                <p:oleObj spid="_x0000_s43024" name="Equation" r:id="rId3" imgW="545863" imgH="279279" progId="Equation.DSMT4">
                  <p:embed/>
                </p:oleObj>
              </mc:Choice>
              <mc:Fallback>
                <p:oleObj name="Equation" r:id="rId3" imgW="545863" imgH="27927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2076004"/>
                        <a:ext cx="1173832" cy="597212"/>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Object 12"/>
          <p:cNvGraphicFramePr>
            <a:graphicFrameLocks noChangeAspect="1"/>
          </p:cNvGraphicFramePr>
          <p:nvPr>
            <p:extLst>
              <p:ext uri="{D42A27DB-BD31-4B8C-83A1-F6EECF244321}">
                <p14:modId xmlns:p14="http://schemas.microsoft.com/office/powerpoint/2010/main" val="1023115292"/>
              </p:ext>
            </p:extLst>
          </p:nvPr>
        </p:nvGraphicFramePr>
        <p:xfrm>
          <a:off x="3131840" y="2708920"/>
          <a:ext cx="2703762" cy="560536"/>
        </p:xfrm>
        <a:graphic>
          <a:graphicData uri="http://schemas.openxmlformats.org/presentationml/2006/ole">
            <mc:AlternateContent xmlns:mc="http://schemas.openxmlformats.org/markup-compatibility/2006">
              <mc:Choice xmlns:v="urn:schemas-microsoft-com:vml" Requires="v">
                <p:oleObj spid="_x0000_s43025" name="Equation" r:id="rId5" imgW="1282700" imgH="266700" progId="Equation.DSMT4">
                  <p:embed/>
                </p:oleObj>
              </mc:Choice>
              <mc:Fallback>
                <p:oleObj name="Equation" r:id="rId5" imgW="1282700" imgH="266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2708920"/>
                        <a:ext cx="2703762" cy="560536"/>
                      </a:xfrm>
                      <a:prstGeom prst="rect">
                        <a:avLst/>
                      </a:prstGeom>
                      <a:noFill/>
                    </p:spPr>
                  </p:pic>
                </p:oleObj>
              </mc:Fallback>
            </mc:AlternateContent>
          </a:graphicData>
        </a:graphic>
      </p:graphicFrame>
    </p:spTree>
    <p:extLst>
      <p:ext uri="{BB962C8B-B14F-4D97-AF65-F5344CB8AC3E}">
        <p14:creationId xmlns:p14="http://schemas.microsoft.com/office/powerpoint/2010/main" val="41820524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179388" y="2204864"/>
            <a:ext cx="5400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solidFill>
                  <a:srgbClr val="0000FF"/>
                </a:solidFill>
                <a:latin typeface="黑体" pitchFamily="2" charset="-122"/>
                <a:ea typeface="黑体" pitchFamily="2" charset="-122"/>
              </a:rPr>
              <a:t>广义瑞利商</a:t>
            </a:r>
            <a:r>
              <a:rPr lang="zh-CN" altLang="en-US" sz="3200" dirty="0">
                <a:latin typeface="黑体" pitchFamily="2" charset="-122"/>
                <a:ea typeface="黑体" pitchFamily="2" charset="-122"/>
              </a:rPr>
              <a:t>特性</a:t>
            </a:r>
            <a:endParaRPr lang="zh-CN" altLang="en-US" sz="3200" dirty="0">
              <a:solidFill>
                <a:srgbClr val="0000FF"/>
              </a:solidFill>
              <a:latin typeface="黑体" pitchFamily="2" charset="-122"/>
              <a:ea typeface="黑体" pitchFamily="2" charset="-122"/>
            </a:endParaRPr>
          </a:p>
        </p:txBody>
      </p:sp>
      <p:graphicFrame>
        <p:nvGraphicFramePr>
          <p:cNvPr id="244739" name="Object 3"/>
          <p:cNvGraphicFramePr>
            <a:graphicFrameLocks noChangeAspect="1"/>
          </p:cNvGraphicFramePr>
          <p:nvPr/>
        </p:nvGraphicFramePr>
        <p:xfrm>
          <a:off x="179388" y="3789363"/>
          <a:ext cx="1901825" cy="1065212"/>
        </p:xfrm>
        <a:graphic>
          <a:graphicData uri="http://schemas.openxmlformats.org/presentationml/2006/ole">
            <mc:AlternateContent xmlns:mc="http://schemas.openxmlformats.org/markup-compatibility/2006">
              <mc:Choice xmlns:v="urn:schemas-microsoft-com:vml" Requires="v">
                <p:oleObj spid="_x0000_s57376" name="Equation" r:id="rId4" imgW="825480" imgH="419040" progId="Equation.DSMT4">
                  <p:embed/>
                </p:oleObj>
              </mc:Choice>
              <mc:Fallback>
                <p:oleObj name="Equation" r:id="rId4" imgW="825480" imgH="419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3789363"/>
                        <a:ext cx="1901825"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4474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918016"/>
            <a:ext cx="7488187" cy="1286848"/>
          </a:xfrm>
          <a:prstGeom prst="rect">
            <a:avLst/>
          </a:prstGeom>
          <a:noFill/>
          <a:extLst>
            <a:ext uri="{909E8E84-426E-40DD-AFC4-6F175D3DCCD1}">
              <a14:hiddenFill xmlns:a14="http://schemas.microsoft.com/office/drawing/2010/main">
                <a:solidFill>
                  <a:srgbClr val="FFFFFF"/>
                </a:solidFill>
              </a14:hiddenFill>
            </a:ext>
          </a:extLst>
        </p:spPr>
      </p:pic>
      <p:sp>
        <p:nvSpPr>
          <p:cNvPr id="244741" name="Rectangle 5"/>
          <p:cNvSpPr>
            <a:spLocks noChangeArrowheads="1"/>
          </p:cNvSpPr>
          <p:nvPr/>
        </p:nvSpPr>
        <p:spPr bwMode="auto">
          <a:xfrm>
            <a:off x="250825" y="257274"/>
            <a:ext cx="5400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solidFill>
                  <a:srgbClr val="0000FF"/>
                </a:solidFill>
                <a:latin typeface="黑体" pitchFamily="2" charset="-122"/>
                <a:ea typeface="黑体" pitchFamily="2" charset="-122"/>
              </a:rPr>
              <a:t>广义特征向量</a:t>
            </a:r>
          </a:p>
        </p:txBody>
      </p:sp>
      <p:pic>
        <p:nvPicPr>
          <p:cNvPr id="24474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13" y="2884806"/>
            <a:ext cx="6840239" cy="89344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44743" name="Object 7"/>
          <p:cNvGraphicFramePr>
            <a:graphicFrameLocks noChangeAspect="1"/>
          </p:cNvGraphicFramePr>
          <p:nvPr/>
        </p:nvGraphicFramePr>
        <p:xfrm>
          <a:off x="107950" y="5013325"/>
          <a:ext cx="2952750" cy="625475"/>
        </p:xfrm>
        <a:graphic>
          <a:graphicData uri="http://schemas.openxmlformats.org/presentationml/2006/ole">
            <mc:AlternateContent xmlns:mc="http://schemas.openxmlformats.org/markup-compatibility/2006">
              <mc:Choice xmlns:v="urn:schemas-microsoft-com:vml" Requires="v">
                <p:oleObj spid="_x0000_s57377" name="Equation" r:id="rId8" imgW="1079280" imgH="228600" progId="Equation.DSMT4">
                  <p:embed/>
                </p:oleObj>
              </mc:Choice>
              <mc:Fallback>
                <p:oleObj name="Equation" r:id="rId8" imgW="107928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950" y="5013325"/>
                        <a:ext cx="295275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4744" name="Object 8"/>
          <p:cNvGraphicFramePr>
            <a:graphicFrameLocks noChangeAspect="1"/>
          </p:cNvGraphicFramePr>
          <p:nvPr/>
        </p:nvGraphicFramePr>
        <p:xfrm>
          <a:off x="34925" y="5664200"/>
          <a:ext cx="4378325" cy="1077913"/>
        </p:xfrm>
        <a:graphic>
          <a:graphicData uri="http://schemas.openxmlformats.org/presentationml/2006/ole">
            <mc:AlternateContent xmlns:mc="http://schemas.openxmlformats.org/markup-compatibility/2006">
              <mc:Choice xmlns:v="urn:schemas-microsoft-com:vml" Requires="v">
                <p:oleObj spid="_x0000_s57378" name="Equation" r:id="rId10" imgW="1600200" imgH="393480" progId="Equation.DSMT4">
                  <p:embed/>
                </p:oleObj>
              </mc:Choice>
              <mc:Fallback>
                <p:oleObj name="Equation" r:id="rId10" imgW="1600200" imgH="3934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925" y="5664200"/>
                        <a:ext cx="4378325"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4745" name="Object 9"/>
          <p:cNvGraphicFramePr>
            <a:graphicFrameLocks noChangeAspect="1"/>
          </p:cNvGraphicFramePr>
          <p:nvPr/>
        </p:nvGraphicFramePr>
        <p:xfrm>
          <a:off x="4895850" y="3789363"/>
          <a:ext cx="3997325" cy="1109662"/>
        </p:xfrm>
        <a:graphic>
          <a:graphicData uri="http://schemas.openxmlformats.org/presentationml/2006/ole">
            <mc:AlternateContent xmlns:mc="http://schemas.openxmlformats.org/markup-compatibility/2006">
              <mc:Choice xmlns:v="urn:schemas-microsoft-com:vml" Requires="v">
                <p:oleObj spid="_x0000_s57379" name="Equation" r:id="rId12" imgW="1511280" imgH="419040" progId="Equation.DSMT4">
                  <p:embed/>
                </p:oleObj>
              </mc:Choice>
              <mc:Fallback>
                <p:oleObj name="Equation" r:id="rId12" imgW="1511280" imgH="4190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95850" y="3789363"/>
                        <a:ext cx="3997325" cy="110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4746" name="Object 10"/>
          <p:cNvGraphicFramePr>
            <a:graphicFrameLocks noChangeAspect="1"/>
          </p:cNvGraphicFramePr>
          <p:nvPr/>
        </p:nvGraphicFramePr>
        <p:xfrm>
          <a:off x="5364163" y="5157788"/>
          <a:ext cx="2828925" cy="671512"/>
        </p:xfrm>
        <a:graphic>
          <a:graphicData uri="http://schemas.openxmlformats.org/presentationml/2006/ole">
            <mc:AlternateContent xmlns:mc="http://schemas.openxmlformats.org/markup-compatibility/2006">
              <mc:Choice xmlns:v="urn:schemas-microsoft-com:vml" Requires="v">
                <p:oleObj spid="_x0000_s57380" name="Equation" r:id="rId14" imgW="965160" imgH="228600" progId="Equation.DSMT4">
                  <p:embed/>
                </p:oleObj>
              </mc:Choice>
              <mc:Fallback>
                <p:oleObj name="Equation" r:id="rId14" imgW="965160" imgH="2286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64163" y="5157788"/>
                        <a:ext cx="2828925"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4747" name="Line 11"/>
          <p:cNvSpPr>
            <a:spLocks noChangeShapeType="1"/>
          </p:cNvSpPr>
          <p:nvPr/>
        </p:nvSpPr>
        <p:spPr bwMode="auto">
          <a:xfrm>
            <a:off x="6732588" y="4941888"/>
            <a:ext cx="0" cy="360362"/>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44748"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88025" y="5996574"/>
            <a:ext cx="4248472" cy="744794"/>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328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4738"/>
                                        </p:tgtEl>
                                        <p:attrNameLst>
                                          <p:attrName>style.visibility</p:attrName>
                                        </p:attrNameLst>
                                      </p:cBhvr>
                                      <p:to>
                                        <p:strVal val="visible"/>
                                      </p:to>
                                    </p:set>
                                    <p:animEffect transition="in" filter="blinds(horizontal)">
                                      <p:cBhvr>
                                        <p:cTn id="7" dur="500"/>
                                        <p:tgtEl>
                                          <p:spTgt spid="244738"/>
                                        </p:tgtEl>
                                      </p:cBhvr>
                                    </p:animEffect>
                                  </p:childTnLst>
                                </p:cTn>
                              </p:par>
                              <p:par>
                                <p:cTn id="8" presetID="3" presetClass="entr" presetSubtype="10" fill="hold" nodeType="withEffect">
                                  <p:stCondLst>
                                    <p:cond delay="0"/>
                                  </p:stCondLst>
                                  <p:childTnLst>
                                    <p:set>
                                      <p:cBhvr>
                                        <p:cTn id="9" dur="1" fill="hold">
                                          <p:stCondLst>
                                            <p:cond delay="0"/>
                                          </p:stCondLst>
                                        </p:cTn>
                                        <p:tgtEl>
                                          <p:spTgt spid="244742"/>
                                        </p:tgtEl>
                                        <p:attrNameLst>
                                          <p:attrName>style.visibility</p:attrName>
                                        </p:attrNameLst>
                                      </p:cBhvr>
                                      <p:to>
                                        <p:strVal val="visible"/>
                                      </p:to>
                                    </p:set>
                                    <p:animEffect transition="in" filter="blinds(horizontal)">
                                      <p:cBhvr>
                                        <p:cTn id="10" dur="500"/>
                                        <p:tgtEl>
                                          <p:spTgt spid="24474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44739"/>
                                        </p:tgtEl>
                                        <p:attrNameLst>
                                          <p:attrName>style.visibility</p:attrName>
                                        </p:attrNameLst>
                                      </p:cBhvr>
                                      <p:to>
                                        <p:strVal val="visible"/>
                                      </p:to>
                                    </p:set>
                                    <p:animEffect transition="in" filter="blinds(horizontal)">
                                      <p:cBhvr>
                                        <p:cTn id="15" dur="500"/>
                                        <p:tgtEl>
                                          <p:spTgt spid="24473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44743"/>
                                        </p:tgtEl>
                                        <p:attrNameLst>
                                          <p:attrName>style.visibility</p:attrName>
                                        </p:attrNameLst>
                                      </p:cBhvr>
                                      <p:to>
                                        <p:strVal val="visible"/>
                                      </p:to>
                                    </p:set>
                                    <p:animEffect transition="in" filter="blinds(horizontal)">
                                      <p:cBhvr>
                                        <p:cTn id="20" dur="500"/>
                                        <p:tgtEl>
                                          <p:spTgt spid="24474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44744"/>
                                        </p:tgtEl>
                                        <p:attrNameLst>
                                          <p:attrName>style.visibility</p:attrName>
                                        </p:attrNameLst>
                                      </p:cBhvr>
                                      <p:to>
                                        <p:strVal val="visible"/>
                                      </p:to>
                                    </p:set>
                                    <p:animEffect transition="in" filter="blinds(horizontal)">
                                      <p:cBhvr>
                                        <p:cTn id="25" dur="500"/>
                                        <p:tgtEl>
                                          <p:spTgt spid="24474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44745"/>
                                        </p:tgtEl>
                                        <p:attrNameLst>
                                          <p:attrName>style.visibility</p:attrName>
                                        </p:attrNameLst>
                                      </p:cBhvr>
                                      <p:to>
                                        <p:strVal val="visible"/>
                                      </p:to>
                                    </p:set>
                                    <p:animEffect transition="in" filter="blinds(horizontal)">
                                      <p:cBhvr>
                                        <p:cTn id="30" dur="500"/>
                                        <p:tgtEl>
                                          <p:spTgt spid="24474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44747"/>
                                        </p:tgtEl>
                                        <p:attrNameLst>
                                          <p:attrName>style.visibility</p:attrName>
                                        </p:attrNameLst>
                                      </p:cBhvr>
                                      <p:to>
                                        <p:strVal val="visible"/>
                                      </p:to>
                                    </p:set>
                                    <p:animEffect transition="in" filter="blinds(horizontal)">
                                      <p:cBhvr>
                                        <p:cTn id="35" dur="500"/>
                                        <p:tgtEl>
                                          <p:spTgt spid="244747"/>
                                        </p:tgtEl>
                                      </p:cBhvr>
                                    </p:animEffect>
                                  </p:childTnLst>
                                </p:cTn>
                              </p:par>
                              <p:par>
                                <p:cTn id="36" presetID="3" presetClass="entr" presetSubtype="10" fill="hold" nodeType="withEffect">
                                  <p:stCondLst>
                                    <p:cond delay="0"/>
                                  </p:stCondLst>
                                  <p:childTnLst>
                                    <p:set>
                                      <p:cBhvr>
                                        <p:cTn id="37" dur="1" fill="hold">
                                          <p:stCondLst>
                                            <p:cond delay="0"/>
                                          </p:stCondLst>
                                        </p:cTn>
                                        <p:tgtEl>
                                          <p:spTgt spid="244746"/>
                                        </p:tgtEl>
                                        <p:attrNameLst>
                                          <p:attrName>style.visibility</p:attrName>
                                        </p:attrNameLst>
                                      </p:cBhvr>
                                      <p:to>
                                        <p:strVal val="visible"/>
                                      </p:to>
                                    </p:set>
                                    <p:animEffect transition="in" filter="blinds(horizontal)">
                                      <p:cBhvr>
                                        <p:cTn id="38" dur="500"/>
                                        <p:tgtEl>
                                          <p:spTgt spid="24474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44748"/>
                                        </p:tgtEl>
                                        <p:attrNameLst>
                                          <p:attrName>style.visibility</p:attrName>
                                        </p:attrNameLst>
                                      </p:cBhvr>
                                      <p:to>
                                        <p:strVal val="visible"/>
                                      </p:to>
                                    </p:set>
                                    <p:animEffect transition="in" filter="blinds(horizontal)">
                                      <p:cBhvr>
                                        <p:cTn id="43" dur="500"/>
                                        <p:tgtEl>
                                          <p:spTgt spid="244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8" grpId="0"/>
      <p:bldP spid="24474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990600"/>
          </a:xfrm>
        </p:spPr>
        <p:txBody>
          <a:bodyPr/>
          <a:lstStyle/>
          <a:p>
            <a:r>
              <a:rPr lang="en-US" altLang="zh-CN" dirty="0" err="1"/>
              <a:t>RatioCut</a:t>
            </a:r>
            <a:r>
              <a:rPr lang="zh-CN" altLang="zh-CN" dirty="0"/>
              <a:t>的近似谱求解</a:t>
            </a:r>
            <a:r>
              <a:rPr lang="en-US" altLang="zh-CN" dirty="0"/>
              <a:t>: k&gt;2</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55440"/>
                <a:ext cx="8229600" cy="4876800"/>
              </a:xfrm>
            </p:spPr>
            <p:txBody>
              <a:bodyPr/>
              <a:lstStyle/>
              <a:p>
                <a:r>
                  <a:rPr lang="zh-CN" altLang="zh-CN" b="1" dirty="0">
                    <a:solidFill>
                      <a:srgbClr val="C00000"/>
                    </a:solidFill>
                  </a:rPr>
                  <a:t>定义</a:t>
                </a:r>
                <a:r>
                  <a:rPr lang="zh-CN" altLang="en-US" b="1" dirty="0">
                    <a:solidFill>
                      <a:srgbClr val="C00000"/>
                    </a:solidFill>
                  </a:rPr>
                  <a:t>：</a:t>
                </a:r>
                <a:r>
                  <a:rPr lang="en-US" altLang="zh-CN" dirty="0"/>
                  <a:t>k</a:t>
                </a:r>
                <a:r>
                  <a:rPr lang="zh-CN" altLang="zh-CN" dirty="0"/>
                  <a:t>个指示矢量</a:t>
                </a:r>
                <a14:m>
                  <m:oMath xmlns:m="http://schemas.openxmlformats.org/officeDocument/2006/math">
                    <m:sSub>
                      <m:sSubPr>
                        <m:ctrlPr>
                          <a:rPr lang="zh-CN" altLang="en-US" sz="2400" b="1" i="1">
                            <a:latin typeface="Cambria Math" panose="02040503050406030204" pitchFamily="18" charset="0"/>
                          </a:rPr>
                        </m:ctrlPr>
                      </m:sSubPr>
                      <m:e>
                        <m:r>
                          <a:rPr lang="zh-CN" altLang="en-US" sz="2400" b="1">
                            <a:latin typeface="Cambria Math"/>
                          </a:rPr>
                          <m:t>𝐡</m:t>
                        </m:r>
                      </m:e>
                      <m:sub>
                        <m:r>
                          <a:rPr lang="zh-CN" altLang="en-US" sz="2400" i="1">
                            <a:latin typeface="Cambria Math"/>
                          </a:rPr>
                          <m:t>𝑗</m:t>
                        </m:r>
                      </m:sub>
                    </m:sSub>
                    <m:r>
                      <a:rPr lang="zh-CN" altLang="en-US" sz="2400">
                        <a:latin typeface="Cambria Math"/>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a:rPr>
                                  <m:t>h</m:t>
                                </m:r>
                              </m:e>
                              <m:sub>
                                <m:r>
                                  <a:rPr lang="zh-CN" altLang="en-US" sz="2400">
                                    <a:latin typeface="Cambria Math"/>
                                  </a:rPr>
                                  <m:t>1,</m:t>
                                </m:r>
                                <m:r>
                                  <a:rPr lang="zh-CN" altLang="en-US" sz="2400" i="1">
                                    <a:latin typeface="Cambria Math"/>
                                  </a:rPr>
                                  <m:t>𝑗</m:t>
                                </m:r>
                              </m:sub>
                            </m:sSub>
                            <m:r>
                              <a:rPr lang="zh-CN" altLang="en-US" sz="2400">
                                <a:latin typeface="Cambria Math"/>
                              </a:rPr>
                              <m:t>,⋯,</m:t>
                            </m:r>
                            <m:sSub>
                              <m:sSubPr>
                                <m:ctrlPr>
                                  <a:rPr lang="zh-CN" altLang="en-US" sz="2400" i="1">
                                    <a:latin typeface="Cambria Math" panose="02040503050406030204" pitchFamily="18" charset="0"/>
                                  </a:rPr>
                                </m:ctrlPr>
                              </m:sSubPr>
                              <m:e>
                                <m:r>
                                  <a:rPr lang="zh-CN" altLang="en-US" sz="2400" i="1">
                                    <a:latin typeface="Cambria Math"/>
                                  </a:rPr>
                                  <m:t>h</m:t>
                                </m:r>
                              </m:e>
                              <m:sub>
                                <m:r>
                                  <a:rPr lang="zh-CN" altLang="en-US" sz="2400" i="1">
                                    <a:latin typeface="Cambria Math"/>
                                  </a:rPr>
                                  <m:t>𝑘</m:t>
                                </m:r>
                                <m:r>
                                  <a:rPr lang="zh-CN" altLang="en-US" sz="2400">
                                    <a:latin typeface="Cambria Math"/>
                                  </a:rPr>
                                  <m:t>,</m:t>
                                </m:r>
                                <m:r>
                                  <a:rPr lang="zh-CN" altLang="en-US" sz="2400" i="1">
                                    <a:latin typeface="Cambria Math"/>
                                  </a:rPr>
                                  <m:t>𝑗</m:t>
                                </m:r>
                              </m:sub>
                            </m:sSub>
                          </m:e>
                        </m:d>
                      </m:e>
                      <m:sup>
                        <m:r>
                          <a:rPr lang="zh-CN" altLang="en-US" sz="2400" i="1">
                            <a:latin typeface="Cambria Math"/>
                          </a:rPr>
                          <m:t>𝑡</m:t>
                        </m:r>
                      </m:sup>
                    </m:sSup>
                    <m:r>
                      <a:rPr lang="zh-CN" altLang="en-US" sz="2400" b="0" i="1" smtClean="0">
                        <a:latin typeface="Cambria Math"/>
                      </a:rPr>
                      <m:t>：</m:t>
                    </m:r>
                  </m:oMath>
                </a14:m>
                <a:endParaRPr lang="en-US" altLang="zh-CN" sz="2400" b="0" dirty="0"/>
              </a:p>
              <a:p>
                <a:endParaRPr lang="en-US" altLang="zh-CN" dirty="0"/>
              </a:p>
              <a:p>
                <a:pPr marL="0" indent="0">
                  <a:buNone/>
                </a:pPr>
                <a:endParaRPr lang="en-US" altLang="zh-CN" dirty="0"/>
              </a:p>
              <a:p>
                <a:r>
                  <a:rPr lang="zh-CN" altLang="en-US" sz="2400" b="1" dirty="0"/>
                  <a:t>与</a:t>
                </a:r>
                <a:r>
                  <a:rPr lang="en-US" altLang="zh-CN" sz="2400" b="1" dirty="0" err="1"/>
                  <a:t>RatioCut</a:t>
                </a:r>
                <a:r>
                  <a:rPr lang="zh-CN" altLang="en-US" sz="2400" b="1" dirty="0"/>
                  <a:t>的关系</a:t>
                </a:r>
                <a:r>
                  <a:rPr lang="zh-CN" altLang="en-US" sz="24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55440"/>
                <a:ext cx="8229600" cy="4876800"/>
              </a:xfrm>
              <a:blipFill rotWithShape="1">
                <a:blip r:embed="rId3"/>
                <a:stretch>
                  <a:fillRect l="-815" t="-875"/>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1494145803"/>
              </p:ext>
            </p:extLst>
          </p:nvPr>
        </p:nvGraphicFramePr>
        <p:xfrm>
          <a:off x="2339752" y="1844824"/>
          <a:ext cx="2808312" cy="978176"/>
        </p:xfrm>
        <a:graphic>
          <a:graphicData uri="http://schemas.openxmlformats.org/presentationml/2006/ole">
            <mc:AlternateContent xmlns:mc="http://schemas.openxmlformats.org/markup-compatibility/2006">
              <mc:Choice xmlns:v="urn:schemas-microsoft-com:vml" Requires="v">
                <p:oleObj spid="_x0000_s44055" name="Equation" r:id="rId4" imgW="1688367" imgH="583947" progId="Equation.DSMT4">
                  <p:embed/>
                </p:oleObj>
              </mc:Choice>
              <mc:Fallback>
                <p:oleObj name="Equation" r:id="rId4" imgW="1688367" imgH="58394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1844824"/>
                        <a:ext cx="2808312" cy="978176"/>
                      </a:xfrm>
                      <a:prstGeom prst="rect">
                        <a:avLst/>
                      </a:prstGeom>
                      <a:noFill/>
                    </p:spPr>
                  </p:pic>
                </p:oleObj>
              </mc:Fallback>
            </mc:AlternateContent>
          </a:graphicData>
        </a:graphic>
      </p:graphicFrame>
      <p:sp>
        <p:nvSpPr>
          <p:cNvPr id="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3773002707"/>
              </p:ext>
            </p:extLst>
          </p:nvPr>
        </p:nvGraphicFramePr>
        <p:xfrm>
          <a:off x="2123728" y="3429000"/>
          <a:ext cx="4595481" cy="2475631"/>
        </p:xfrm>
        <a:graphic>
          <a:graphicData uri="http://schemas.openxmlformats.org/presentationml/2006/ole">
            <mc:AlternateContent xmlns:mc="http://schemas.openxmlformats.org/markup-compatibility/2006">
              <mc:Choice xmlns:v="urn:schemas-microsoft-com:vml" Requires="v">
                <p:oleObj spid="_x0000_s44056" name="Equation" r:id="rId6" imgW="2946400" imgH="1587500" progId="Equation.DSMT4">
                  <p:embed/>
                </p:oleObj>
              </mc:Choice>
              <mc:Fallback>
                <p:oleObj name="Equation" r:id="rId6" imgW="2946400" imgH="15875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3728" y="3429000"/>
                        <a:ext cx="4595481" cy="2475631"/>
                      </a:xfrm>
                      <a:prstGeom prst="rect">
                        <a:avLst/>
                      </a:prstGeom>
                      <a:noFill/>
                    </p:spPr>
                  </p:pic>
                </p:oleObj>
              </mc:Fallback>
            </mc:AlternateContent>
          </a:graphicData>
        </a:graphic>
      </p:graphicFrame>
      <p:sp>
        <p:nvSpPr>
          <p:cNvPr id="8"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8"/>
          <p:cNvGraphicFramePr>
            <a:graphicFrameLocks noChangeAspect="1"/>
          </p:cNvGraphicFramePr>
          <p:nvPr>
            <p:extLst>
              <p:ext uri="{D42A27DB-BD31-4B8C-83A1-F6EECF244321}">
                <p14:modId xmlns:p14="http://schemas.microsoft.com/office/powerpoint/2010/main" val="2750106523"/>
              </p:ext>
            </p:extLst>
          </p:nvPr>
        </p:nvGraphicFramePr>
        <p:xfrm>
          <a:off x="1403648" y="5993904"/>
          <a:ext cx="5828412" cy="864096"/>
        </p:xfrm>
        <a:graphic>
          <a:graphicData uri="http://schemas.openxmlformats.org/presentationml/2006/ole">
            <mc:AlternateContent xmlns:mc="http://schemas.openxmlformats.org/markup-compatibility/2006">
              <mc:Choice xmlns:v="urn:schemas-microsoft-com:vml" Requires="v">
                <p:oleObj spid="_x0000_s44057" name="Equation" r:id="rId8" imgW="3276600" imgH="482600" progId="Equation.DSMT4">
                  <p:embed/>
                </p:oleObj>
              </mc:Choice>
              <mc:Fallback>
                <p:oleObj name="Equation" r:id="rId8" imgW="3276600" imgH="482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648" y="5993904"/>
                        <a:ext cx="5828412" cy="864096"/>
                      </a:xfrm>
                      <a:prstGeom prst="rect">
                        <a:avLst/>
                      </a:prstGeom>
                      <a:noFill/>
                    </p:spPr>
                  </p:pic>
                </p:oleObj>
              </mc:Fallback>
            </mc:AlternateContent>
          </a:graphicData>
        </a:graphic>
      </p:graphicFrame>
    </p:spTree>
    <p:extLst>
      <p:ext uri="{BB962C8B-B14F-4D97-AF65-F5344CB8AC3E}">
        <p14:creationId xmlns:p14="http://schemas.microsoft.com/office/powerpoint/2010/main" val="36099483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RatioCut</a:t>
            </a:r>
            <a:r>
              <a:rPr lang="zh-CN" altLang="zh-CN" dirty="0"/>
              <a:t>的优化问题</a:t>
            </a:r>
            <a:endParaRPr lang="zh-CN" altLang="en-US" dirty="0"/>
          </a:p>
        </p:txBody>
      </p:sp>
      <p:sp>
        <p:nvSpPr>
          <p:cNvPr id="3" name="Content Placeholder 2"/>
          <p:cNvSpPr>
            <a:spLocks noGrp="1"/>
          </p:cNvSpPr>
          <p:nvPr>
            <p:ph idx="1"/>
          </p:nvPr>
        </p:nvSpPr>
        <p:spPr/>
        <p:txBody>
          <a:bodyPr>
            <a:normAutofit lnSpcReduction="10000"/>
          </a:bodyPr>
          <a:lstStyle/>
          <a:p>
            <a:r>
              <a:rPr lang="zh-CN" altLang="en-US" b="1" dirty="0">
                <a:solidFill>
                  <a:srgbClr val="C00000"/>
                </a:solidFill>
              </a:rPr>
              <a:t>严格的优化问题</a:t>
            </a:r>
            <a:r>
              <a:rPr lang="zh-CN" altLang="en-US" dirty="0"/>
              <a:t>：</a:t>
            </a:r>
            <a:endParaRPr lang="en-US" altLang="zh-CN" dirty="0"/>
          </a:p>
          <a:p>
            <a:endParaRPr lang="en-US" altLang="zh-CN" dirty="0"/>
          </a:p>
          <a:p>
            <a:endParaRPr lang="en-US" altLang="zh-CN" dirty="0"/>
          </a:p>
          <a:p>
            <a:endParaRPr lang="en-US" altLang="zh-CN" dirty="0"/>
          </a:p>
          <a:p>
            <a:pPr marL="0" indent="0">
              <a:buNone/>
            </a:pPr>
            <a:r>
              <a:rPr lang="en-US" altLang="zh-CN" dirty="0"/>
              <a:t>	</a:t>
            </a:r>
            <a:r>
              <a:rPr lang="zh-CN" altLang="en-US" sz="2000" dirty="0"/>
              <a:t>约束：</a:t>
            </a:r>
            <a:endParaRPr lang="en-US" altLang="zh-CN" sz="2000" dirty="0"/>
          </a:p>
          <a:p>
            <a:endParaRPr lang="en-US" altLang="zh-CN" dirty="0"/>
          </a:p>
          <a:p>
            <a:endParaRPr lang="en-US" altLang="zh-CN" dirty="0"/>
          </a:p>
          <a:p>
            <a:endParaRPr lang="en-US" altLang="zh-CN" dirty="0"/>
          </a:p>
          <a:p>
            <a:endParaRPr lang="en-US" altLang="zh-CN" dirty="0"/>
          </a:p>
          <a:p>
            <a:r>
              <a:rPr lang="zh-CN" altLang="en-US" dirty="0"/>
              <a:t>仍然是</a:t>
            </a:r>
            <a:r>
              <a:rPr lang="en-US" altLang="zh-CN" dirty="0"/>
              <a:t>NP</a:t>
            </a:r>
            <a:r>
              <a:rPr lang="zh-CN" altLang="en-US" dirty="0"/>
              <a:t>问题。</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386218922"/>
              </p:ext>
            </p:extLst>
          </p:nvPr>
        </p:nvGraphicFramePr>
        <p:xfrm>
          <a:off x="2699792" y="2132856"/>
          <a:ext cx="1944216" cy="923012"/>
        </p:xfrm>
        <a:graphic>
          <a:graphicData uri="http://schemas.openxmlformats.org/presentationml/2006/ole">
            <mc:AlternateContent xmlns:mc="http://schemas.openxmlformats.org/markup-compatibility/2006">
              <mc:Choice xmlns:v="urn:schemas-microsoft-com:vml" Requires="v">
                <p:oleObj spid="_x0000_s45076" name="Equation" r:id="rId3" imgW="939392" imgH="444307" progId="Equation.DSMT4">
                  <p:embed/>
                </p:oleObj>
              </mc:Choice>
              <mc:Fallback>
                <p:oleObj name="Equation" r:id="rId3" imgW="939392" imgH="44430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2132856"/>
                        <a:ext cx="1944216" cy="923012"/>
                      </a:xfrm>
                      <a:prstGeom prst="rect">
                        <a:avLst/>
                      </a:prstGeom>
                      <a:noFill/>
                    </p:spPr>
                  </p:pic>
                </p:oleObj>
              </mc:Fallback>
            </mc:AlternateContent>
          </a:graphicData>
        </a:graphic>
      </p:graphicFrame>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1228200517"/>
              </p:ext>
            </p:extLst>
          </p:nvPr>
        </p:nvGraphicFramePr>
        <p:xfrm>
          <a:off x="2707293" y="3429000"/>
          <a:ext cx="1864707" cy="792088"/>
        </p:xfrm>
        <a:graphic>
          <a:graphicData uri="http://schemas.openxmlformats.org/presentationml/2006/ole">
            <mc:AlternateContent xmlns:mc="http://schemas.openxmlformats.org/markup-compatibility/2006">
              <mc:Choice xmlns:v="urn:schemas-microsoft-com:vml" Requires="v">
                <p:oleObj spid="_x0000_s45077" name="Equation" r:id="rId5" imgW="1079500" imgH="457200" progId="Equation.DSMT4">
                  <p:embed/>
                </p:oleObj>
              </mc:Choice>
              <mc:Fallback>
                <p:oleObj name="Equation" r:id="rId5" imgW="107950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7293" y="3429000"/>
                        <a:ext cx="1864707" cy="792088"/>
                      </a:xfrm>
                      <a:prstGeom prst="rect">
                        <a:avLst/>
                      </a:prstGeom>
                      <a:noFill/>
                    </p:spPr>
                  </p:pic>
                </p:oleObj>
              </mc:Fallback>
            </mc:AlternateContent>
          </a:graphicData>
        </a:graphic>
      </p:graphicFrame>
      <p:sp>
        <p:nvSpPr>
          <p:cNvPr id="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8"/>
          <p:cNvGraphicFramePr>
            <a:graphicFrameLocks noChangeAspect="1"/>
          </p:cNvGraphicFramePr>
          <p:nvPr>
            <p:extLst>
              <p:ext uri="{D42A27DB-BD31-4B8C-83A1-F6EECF244321}">
                <p14:modId xmlns:p14="http://schemas.microsoft.com/office/powerpoint/2010/main" val="655094399"/>
              </p:ext>
            </p:extLst>
          </p:nvPr>
        </p:nvGraphicFramePr>
        <p:xfrm>
          <a:off x="2699792" y="4293096"/>
          <a:ext cx="2687524" cy="936104"/>
        </p:xfrm>
        <a:graphic>
          <a:graphicData uri="http://schemas.openxmlformats.org/presentationml/2006/ole">
            <mc:AlternateContent xmlns:mc="http://schemas.openxmlformats.org/markup-compatibility/2006">
              <mc:Choice xmlns:v="urn:schemas-microsoft-com:vml" Requires="v">
                <p:oleObj spid="_x0000_s45078" name="Equation" r:id="rId7" imgW="1688367" imgH="583947" progId="Equation.DSMT4">
                  <p:embed/>
                </p:oleObj>
              </mc:Choice>
              <mc:Fallback>
                <p:oleObj name="Equation" r:id="rId7" imgW="1688367" imgH="58394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9792" y="4293096"/>
                        <a:ext cx="2687524" cy="936104"/>
                      </a:xfrm>
                      <a:prstGeom prst="rect">
                        <a:avLst/>
                      </a:prstGeom>
                      <a:noFill/>
                    </p:spPr>
                  </p:pic>
                </p:oleObj>
              </mc:Fallback>
            </mc:AlternateContent>
          </a:graphicData>
        </a:graphic>
      </p:graphicFrame>
    </p:spTree>
    <p:extLst>
      <p:ext uri="{BB962C8B-B14F-4D97-AF65-F5344CB8AC3E}">
        <p14:creationId xmlns:p14="http://schemas.microsoft.com/office/powerpoint/2010/main" val="2777694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近似的</a:t>
            </a:r>
            <a:r>
              <a:rPr lang="en-US" altLang="zh-CN" dirty="0" err="1"/>
              <a:t>RatioCut</a:t>
            </a:r>
            <a:r>
              <a:rPr lang="zh-CN" altLang="zh-CN" dirty="0"/>
              <a:t>的优化问题</a:t>
            </a:r>
            <a:endParaRPr lang="zh-CN" altLang="en-US" dirty="0"/>
          </a:p>
        </p:txBody>
      </p:sp>
      <p:sp>
        <p:nvSpPr>
          <p:cNvPr id="3" name="Content Placeholder 2"/>
          <p:cNvSpPr>
            <a:spLocks noGrp="1"/>
          </p:cNvSpPr>
          <p:nvPr>
            <p:ph idx="1"/>
          </p:nvPr>
        </p:nvSpPr>
        <p:spPr/>
        <p:txBody>
          <a:bodyPr/>
          <a:lstStyle/>
          <a:p>
            <a:r>
              <a:rPr lang="zh-CN" altLang="en-US" b="1" dirty="0">
                <a:solidFill>
                  <a:srgbClr val="C00000"/>
                </a:solidFill>
              </a:rPr>
              <a:t>近似的优化问题</a:t>
            </a:r>
            <a:r>
              <a:rPr lang="zh-CN" altLang="en-US" dirty="0"/>
              <a:t>：放松对</a:t>
            </a:r>
            <a:r>
              <a:rPr lang="en-US" altLang="zh-CN" b="1" dirty="0"/>
              <a:t>h</a:t>
            </a:r>
            <a:r>
              <a:rPr lang="zh-CN" altLang="en-US" dirty="0"/>
              <a:t>中元素的离散性约束</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b="1" dirty="0">
                <a:solidFill>
                  <a:srgbClr val="C00000"/>
                </a:solidFill>
              </a:rPr>
              <a:t>问题的解</a:t>
            </a:r>
            <a:r>
              <a:rPr lang="zh-CN" altLang="en-US" dirty="0"/>
              <a:t>：最小</a:t>
            </a:r>
            <a:r>
              <a:rPr lang="en-US" altLang="zh-CN" dirty="0"/>
              <a:t>k</a:t>
            </a:r>
            <a:r>
              <a:rPr lang="zh-CN" altLang="en-US" dirty="0"/>
              <a:t>个特征值对应特征矢量。</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3148000131"/>
              </p:ext>
            </p:extLst>
          </p:nvPr>
        </p:nvGraphicFramePr>
        <p:xfrm>
          <a:off x="2915816" y="2204864"/>
          <a:ext cx="2123470" cy="1008112"/>
        </p:xfrm>
        <a:graphic>
          <a:graphicData uri="http://schemas.openxmlformats.org/presentationml/2006/ole">
            <mc:AlternateContent xmlns:mc="http://schemas.openxmlformats.org/markup-compatibility/2006">
              <mc:Choice xmlns:v="urn:schemas-microsoft-com:vml" Requires="v">
                <p:oleObj spid="_x0000_s46096" name="Equation" r:id="rId3" imgW="939600" imgH="444240" progId="Equation.DSMT4">
                  <p:embed/>
                </p:oleObj>
              </mc:Choice>
              <mc:Fallback>
                <p:oleObj name="Equation" r:id="rId3" imgW="939600" imgH="444240" progId="Equation.DSMT4">
                  <p:embed/>
                  <p:pic>
                    <p:nvPicPr>
                      <p:cNvPr id="0" name=""/>
                      <p:cNvPicPr>
                        <a:picLocks noChangeAspect="1" noChangeArrowheads="1"/>
                      </p:cNvPicPr>
                      <p:nvPr/>
                    </p:nvPicPr>
                    <p:blipFill>
                      <a:blip r:embed="rId4"/>
                      <a:srcRect/>
                      <a:stretch>
                        <a:fillRect/>
                      </a:stretch>
                    </p:blipFill>
                    <p:spPr bwMode="auto">
                      <a:xfrm>
                        <a:off x="2915816" y="2204864"/>
                        <a:ext cx="2123470" cy="1008112"/>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850190667"/>
              </p:ext>
            </p:extLst>
          </p:nvPr>
        </p:nvGraphicFramePr>
        <p:xfrm>
          <a:off x="2843808" y="3645024"/>
          <a:ext cx="2294860" cy="719956"/>
        </p:xfrm>
        <a:graphic>
          <a:graphicData uri="http://schemas.openxmlformats.org/presentationml/2006/ole">
            <mc:AlternateContent xmlns:mc="http://schemas.openxmlformats.org/markup-compatibility/2006">
              <mc:Choice xmlns:v="urn:schemas-microsoft-com:vml" Requires="v">
                <p:oleObj spid="_x0000_s46097" name="Equation" r:id="rId5" imgW="1460160" imgH="457200" progId="Equation.DSMT4">
                  <p:embed/>
                </p:oleObj>
              </mc:Choice>
              <mc:Fallback>
                <p:oleObj name="Equation" r:id="rId5" imgW="1460160" imgH="457200" progId="Equation.DSMT4">
                  <p:embed/>
                  <p:pic>
                    <p:nvPicPr>
                      <p:cNvPr id="0" name=""/>
                      <p:cNvPicPr>
                        <a:picLocks noChangeAspect="1" noChangeArrowheads="1"/>
                      </p:cNvPicPr>
                      <p:nvPr/>
                    </p:nvPicPr>
                    <p:blipFill>
                      <a:blip r:embed="rId6"/>
                      <a:srcRect/>
                      <a:stretch>
                        <a:fillRect/>
                      </a:stretch>
                    </p:blipFill>
                    <p:spPr bwMode="auto">
                      <a:xfrm>
                        <a:off x="2843808" y="3645024"/>
                        <a:ext cx="2294860" cy="719956"/>
                      </a:xfrm>
                      <a:prstGeom prst="rect">
                        <a:avLst/>
                      </a:prstGeom>
                      <a:noFill/>
                    </p:spPr>
                  </p:pic>
                </p:oleObj>
              </mc:Fallback>
            </mc:AlternateContent>
          </a:graphicData>
        </a:graphic>
      </p:graphicFrame>
    </p:spTree>
    <p:extLst>
      <p:ext uri="{BB962C8B-B14F-4D97-AF65-F5344CB8AC3E}">
        <p14:creationId xmlns:p14="http://schemas.microsoft.com/office/powerpoint/2010/main" val="10035916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NCut</a:t>
            </a:r>
            <a:r>
              <a:rPr lang="zh-CN" altLang="zh-CN" dirty="0"/>
              <a:t>的近似谱求解</a:t>
            </a:r>
            <a:r>
              <a:rPr lang="zh-CN" altLang="en-US" dirty="0"/>
              <a:t>：</a:t>
            </a:r>
            <a:r>
              <a:rPr lang="en-US" altLang="zh-CN" dirty="0"/>
              <a:t>k=2</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b="1" dirty="0">
                    <a:solidFill>
                      <a:srgbClr val="C00000"/>
                    </a:solidFill>
                  </a:rPr>
                  <a:t>定义</a:t>
                </a:r>
                <a:r>
                  <a:rPr lang="zh-CN" altLang="en-US" dirty="0"/>
                  <a:t>：指示矢量</a:t>
                </a:r>
                <a:r>
                  <a:rPr lang="en-US" altLang="zh-CN" b="1" dirty="0"/>
                  <a:t>f</a:t>
                </a:r>
              </a:p>
              <a:p>
                <a:endParaRPr lang="en-US" altLang="zh-CN" b="1" dirty="0"/>
              </a:p>
              <a:p>
                <a:endParaRPr lang="en-US" altLang="zh-CN" b="1" dirty="0"/>
              </a:p>
              <a:p>
                <a:pPr marL="0" indent="0">
                  <a:buNone/>
                </a:pPr>
                <a:endParaRPr lang="en-US" altLang="zh-CN" b="1" dirty="0"/>
              </a:p>
              <a:p>
                <a:pPr marL="457200" indent="-457200">
                  <a:buFont typeface="+mj-lt"/>
                  <a:buAutoNum type="arabicPeriod"/>
                </a:pPr>
                <a14:m>
                  <m:oMath xmlns:m="http://schemas.openxmlformats.org/officeDocument/2006/math">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1">
                                <a:latin typeface="Cambria Math"/>
                              </a:rPr>
                              <m:t>𝐷</m:t>
                            </m:r>
                            <m:r>
                              <a:rPr lang="zh-CN" altLang="en-US" b="1">
                                <a:latin typeface="Cambria Math"/>
                              </a:rPr>
                              <m:t>𝐟</m:t>
                            </m:r>
                          </m:e>
                        </m:d>
                      </m:e>
                      <m:sup>
                        <m:r>
                          <a:rPr lang="zh-CN" altLang="en-US" i="1">
                            <a:latin typeface="Cambria Math"/>
                          </a:rPr>
                          <m:t>𝑡</m:t>
                        </m:r>
                      </m:sup>
                    </m:sSup>
                    <m:r>
                      <a:rPr lang="zh-CN" altLang="en-US">
                        <a:latin typeface="Cambria Math"/>
                      </a:rPr>
                      <m:t>∗</m:t>
                    </m:r>
                    <m:r>
                      <a:rPr lang="zh-CN" altLang="en-US" b="1">
                        <a:latin typeface="Cambria Math"/>
                      </a:rPr>
                      <m:t>𝟏</m:t>
                    </m:r>
                    <m:r>
                      <a:rPr lang="zh-CN" altLang="en-US">
                        <a:latin typeface="Cambria Math"/>
                      </a:rPr>
                      <m:t>=0</m:t>
                    </m:r>
                  </m:oMath>
                </a14:m>
                <a:endParaRPr lang="en-US" altLang="zh-CN" b="1" dirty="0"/>
              </a:p>
              <a:p>
                <a:pPr marL="0" indent="0">
                  <a:buNone/>
                </a:pPr>
                <a:r>
                  <a:rPr lang="zh-CN" altLang="en-US" b="1" dirty="0">
                    <a:solidFill>
                      <a:srgbClr val="C00000"/>
                    </a:solidFill>
                  </a:rPr>
                  <a:t>证明</a:t>
                </a:r>
                <a:r>
                  <a:rPr lang="zh-CN" altLang="en-US" b="1"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481" t="-1250"/>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1261529106"/>
              </p:ext>
            </p:extLst>
          </p:nvPr>
        </p:nvGraphicFramePr>
        <p:xfrm>
          <a:off x="4427984" y="1772816"/>
          <a:ext cx="2520280" cy="1759722"/>
        </p:xfrm>
        <a:graphic>
          <a:graphicData uri="http://schemas.openxmlformats.org/presentationml/2006/ole">
            <mc:AlternateContent xmlns:mc="http://schemas.openxmlformats.org/markup-compatibility/2006">
              <mc:Choice xmlns:v="urn:schemas-microsoft-com:vml" Requires="v">
                <p:oleObj spid="_x0000_s47120" name="Equation" r:id="rId4" imgW="1612900" imgH="1117600" progId="Equation.DSMT4">
                  <p:embed/>
                </p:oleObj>
              </mc:Choice>
              <mc:Fallback>
                <p:oleObj name="Equation" r:id="rId4" imgW="1612900" imgH="1117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1772816"/>
                        <a:ext cx="2520280" cy="1759722"/>
                      </a:xfrm>
                      <a:prstGeom prst="rect">
                        <a:avLst/>
                      </a:prstGeom>
                      <a:noFill/>
                    </p:spPr>
                  </p:pic>
                </p:oleObj>
              </mc:Fallback>
            </mc:AlternateContent>
          </a:graphicData>
        </a:graphic>
      </p:graphicFrame>
      <p:sp>
        <p:nvSpPr>
          <p:cNvPr id="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2333456152"/>
              </p:ext>
            </p:extLst>
          </p:nvPr>
        </p:nvGraphicFramePr>
        <p:xfrm>
          <a:off x="3851920" y="3861048"/>
          <a:ext cx="4824536" cy="2788493"/>
        </p:xfrm>
        <a:graphic>
          <a:graphicData uri="http://schemas.openxmlformats.org/presentationml/2006/ole">
            <mc:AlternateContent xmlns:mc="http://schemas.openxmlformats.org/markup-compatibility/2006">
              <mc:Choice xmlns:v="urn:schemas-microsoft-com:vml" Requires="v">
                <p:oleObj spid="_x0000_s47121" name="Equation" r:id="rId6" imgW="3111500" imgH="1803400" progId="Equation.DSMT4">
                  <p:embed/>
                </p:oleObj>
              </mc:Choice>
              <mc:Fallback>
                <p:oleObj name="Equation" r:id="rId6" imgW="3111500" imgH="18034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920" y="3861048"/>
                        <a:ext cx="4824536" cy="2788493"/>
                      </a:xfrm>
                      <a:prstGeom prst="rect">
                        <a:avLst/>
                      </a:prstGeom>
                      <a:noFill/>
                    </p:spPr>
                  </p:pic>
                </p:oleObj>
              </mc:Fallback>
            </mc:AlternateContent>
          </a:graphicData>
        </a:graphic>
      </p:graphicFrame>
      <p:pic>
        <p:nvPicPr>
          <p:cNvPr id="8"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760" y="2420887"/>
            <a:ext cx="1664505" cy="61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59583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NCut</a:t>
            </a:r>
            <a:r>
              <a:rPr lang="zh-CN" altLang="zh-CN" dirty="0"/>
              <a:t>的近似谱求解</a:t>
            </a:r>
            <a:r>
              <a:rPr lang="zh-CN" altLang="en-US" dirty="0"/>
              <a:t>：</a:t>
            </a:r>
            <a:r>
              <a:rPr lang="en-US" altLang="zh-CN" dirty="0"/>
              <a:t>k=2</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56792"/>
                <a:ext cx="8229600" cy="4920208"/>
              </a:xfrm>
            </p:spPr>
            <p:txBody>
              <a:bodyPr/>
              <a:lstStyle/>
              <a:p>
                <a:pPr marL="457200" indent="-457200">
                  <a:lnSpc>
                    <a:spcPct val="150000"/>
                  </a:lnSpc>
                  <a:buFont typeface="+mj-lt"/>
                  <a:buAutoNum type="arabicPeriod" startAt="2"/>
                </a:pPr>
                <a14:m>
                  <m:oMath xmlns:m="http://schemas.openxmlformats.org/officeDocument/2006/math">
                    <m:d>
                      <m:dPr>
                        <m:begChr m:val=""/>
                        <m:ctrlPr>
                          <a:rPr lang="zh-CN" altLang="en-US" b="1" i="1">
                            <a:latin typeface="Cambria Math" panose="02040503050406030204" pitchFamily="18" charset="0"/>
                          </a:rPr>
                        </m:ctrlPr>
                      </m:dPr>
                      <m:e>
                        <m:sSup>
                          <m:sSupPr>
                            <m:ctrlPr>
                              <a:rPr lang="zh-CN" altLang="en-US" b="1" i="1">
                                <a:latin typeface="Cambria Math" panose="02040503050406030204" pitchFamily="18" charset="0"/>
                              </a:rPr>
                            </m:ctrlPr>
                          </m:sSupPr>
                          <m:e>
                            <m:r>
                              <a:rPr lang="zh-CN" altLang="en-US" b="1">
                                <a:latin typeface="Cambria Math"/>
                              </a:rPr>
                              <m:t>𝐟</m:t>
                            </m:r>
                          </m:e>
                          <m:sup>
                            <m:r>
                              <a:rPr lang="zh-CN" altLang="en-US" i="1">
                                <a:latin typeface="Cambria Math"/>
                              </a:rPr>
                              <m:t>𝑡</m:t>
                            </m:r>
                          </m:sup>
                        </m:sSup>
                        <m:r>
                          <a:rPr lang="zh-CN" altLang="en-US" i="1">
                            <a:latin typeface="Cambria Math"/>
                          </a:rPr>
                          <m:t>𝐷</m:t>
                        </m:r>
                        <m:r>
                          <a:rPr lang="zh-CN" altLang="en-US" b="1">
                            <a:latin typeface="Cambria Math"/>
                          </a:rPr>
                          <m:t>𝐟</m:t>
                        </m:r>
                        <m:r>
                          <a:rPr lang="zh-CN" altLang="en-US">
                            <a:latin typeface="Cambria Math"/>
                          </a:rPr>
                          <m:t>=</m:t>
                        </m:r>
                        <m:r>
                          <a:rPr lang="zh-CN" altLang="en-US" i="1">
                            <a:latin typeface="Cambria Math"/>
                          </a:rPr>
                          <m:t>𝑣𝑜𝑙</m:t>
                        </m:r>
                        <m:r>
                          <a:rPr lang="zh-CN" altLang="en-US">
                            <a:latin typeface="Cambria Math"/>
                          </a:rPr>
                          <m:t>(</m:t>
                        </m:r>
                        <m:r>
                          <a:rPr lang="zh-CN" altLang="en-US" i="1">
                            <a:latin typeface="Cambria Math"/>
                          </a:rPr>
                          <m:t>𝑉</m:t>
                        </m:r>
                      </m:e>
                    </m:d>
                  </m:oMath>
                </a14:m>
                <a:endParaRPr lang="en-US" altLang="zh-CN" dirty="0"/>
              </a:p>
              <a:p>
                <a:pPr marL="0" indent="0">
                  <a:lnSpc>
                    <a:spcPct val="150000"/>
                  </a:lnSpc>
                  <a:buNone/>
                </a:pPr>
                <a:r>
                  <a:rPr lang="zh-CN" altLang="en-US" b="1" dirty="0">
                    <a:solidFill>
                      <a:srgbClr val="C00000"/>
                    </a:solidFill>
                  </a:rPr>
                  <a:t>证明</a:t>
                </a:r>
                <a:r>
                  <a:rPr lang="zh-CN" alt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56792"/>
                <a:ext cx="8229600" cy="4920208"/>
              </a:xfrm>
              <a:blipFill rotWithShape="1">
                <a:blip r:embed="rId3"/>
                <a:stretch>
                  <a:fillRect l="-1111"/>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3425500628"/>
              </p:ext>
            </p:extLst>
          </p:nvPr>
        </p:nvGraphicFramePr>
        <p:xfrm>
          <a:off x="1763688" y="2492896"/>
          <a:ext cx="4262425" cy="2952328"/>
        </p:xfrm>
        <a:graphic>
          <a:graphicData uri="http://schemas.openxmlformats.org/presentationml/2006/ole">
            <mc:AlternateContent xmlns:mc="http://schemas.openxmlformats.org/markup-compatibility/2006">
              <mc:Choice xmlns:v="urn:schemas-microsoft-com:vml" Requires="v">
                <p:oleObj spid="_x0000_s48136" name="Equation" r:id="rId4" imgW="2197100" imgH="1524000" progId="Equation.DSMT4">
                  <p:embed/>
                </p:oleObj>
              </mc:Choice>
              <mc:Fallback>
                <p:oleObj name="Equation" r:id="rId4" imgW="2197100" imgH="1524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2492896"/>
                        <a:ext cx="4262425" cy="2952328"/>
                      </a:xfrm>
                      <a:prstGeom prst="rect">
                        <a:avLst/>
                      </a:prstGeom>
                      <a:noFill/>
                    </p:spPr>
                  </p:pic>
                </p:oleObj>
              </mc:Fallback>
            </mc:AlternateContent>
          </a:graphicData>
        </a:graphic>
      </p:graphicFrame>
    </p:spTree>
    <p:extLst>
      <p:ext uri="{BB962C8B-B14F-4D97-AF65-F5344CB8AC3E}">
        <p14:creationId xmlns:p14="http://schemas.microsoft.com/office/powerpoint/2010/main" val="264587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323850" y="0"/>
            <a:ext cx="8229600" cy="1371600"/>
          </a:xfrm>
        </p:spPr>
        <p:txBody>
          <a:bodyPr/>
          <a:lstStyle/>
          <a:p>
            <a:r>
              <a:rPr lang="en-US" altLang="zh-CN" sz="3600"/>
              <a:t>1.1</a:t>
            </a:r>
            <a:r>
              <a:rPr lang="zh-CN" altLang="en-US" sz="3600"/>
              <a:t>为什么要进行无监督学习？</a:t>
            </a:r>
          </a:p>
        </p:txBody>
      </p:sp>
      <p:sp>
        <p:nvSpPr>
          <p:cNvPr id="168963" name="Rectangle 3"/>
          <p:cNvSpPr>
            <a:spLocks noGrp="1" noChangeArrowheads="1"/>
          </p:cNvSpPr>
          <p:nvPr>
            <p:ph type="body" idx="1"/>
          </p:nvPr>
        </p:nvSpPr>
        <p:spPr>
          <a:xfrm>
            <a:off x="683568" y="1196975"/>
            <a:ext cx="8209607" cy="5328369"/>
          </a:xfrm>
        </p:spPr>
        <p:txBody>
          <a:bodyPr>
            <a:normAutofit fontScale="85000" lnSpcReduction="10000"/>
          </a:bodyPr>
          <a:lstStyle/>
          <a:p>
            <a:pPr>
              <a:lnSpc>
                <a:spcPct val="170000"/>
              </a:lnSpc>
            </a:pPr>
            <a:r>
              <a:rPr lang="zh-CN" altLang="en-US" sz="2800" b="1" dirty="0"/>
              <a:t>理论意义</a:t>
            </a:r>
            <a:r>
              <a:rPr lang="en-US" altLang="zh-CN" sz="2800" b="1" dirty="0"/>
              <a:t>——</a:t>
            </a:r>
            <a:r>
              <a:rPr lang="zh-CN" altLang="en-US" sz="2800" b="1" dirty="0"/>
              <a:t>科学归纳</a:t>
            </a:r>
          </a:p>
          <a:p>
            <a:pPr lvl="1">
              <a:lnSpc>
                <a:spcPct val="170000"/>
              </a:lnSpc>
            </a:pPr>
            <a:r>
              <a:rPr lang="zh-CN" altLang="en-US" sz="2400" b="1" dirty="0"/>
              <a:t>知识都是实践过程中通过经验的积累、整理和对事物规律的发现所得到的</a:t>
            </a:r>
          </a:p>
          <a:p>
            <a:pPr lvl="1">
              <a:lnSpc>
                <a:spcPct val="170000"/>
              </a:lnSpc>
            </a:pPr>
            <a:r>
              <a:rPr lang="zh-CN" altLang="en-US" sz="2400" b="1" dirty="0"/>
              <a:t>对各种纷繁复杂的事物进行分类，是认识世界的重要科学方法 </a:t>
            </a:r>
          </a:p>
          <a:p>
            <a:pPr>
              <a:lnSpc>
                <a:spcPct val="170000"/>
              </a:lnSpc>
            </a:pPr>
            <a:r>
              <a:rPr lang="zh-CN" altLang="en-US" sz="2800" b="1" dirty="0"/>
              <a:t>实践意义</a:t>
            </a:r>
            <a:r>
              <a:rPr lang="en-US" altLang="zh-CN" sz="2800" b="1" dirty="0"/>
              <a:t>——</a:t>
            </a:r>
            <a:r>
              <a:rPr lang="zh-CN" altLang="en-US" sz="2800" b="1" dirty="0"/>
              <a:t>揭示观测数据的内部结构和规律</a:t>
            </a:r>
          </a:p>
          <a:p>
            <a:pPr lvl="1">
              <a:lnSpc>
                <a:spcPct val="170000"/>
              </a:lnSpc>
            </a:pPr>
            <a:r>
              <a:rPr lang="zh-CN" altLang="en-US" sz="2400" b="1" dirty="0"/>
              <a:t>对海量数据进行分析</a:t>
            </a:r>
          </a:p>
          <a:p>
            <a:pPr lvl="2">
              <a:lnSpc>
                <a:spcPct val="170000"/>
              </a:lnSpc>
            </a:pPr>
            <a:r>
              <a:rPr lang="zh-CN" altLang="en-US" b="1" dirty="0"/>
              <a:t>网络的普及和发展，获取大量训练样本变得容易</a:t>
            </a:r>
            <a:r>
              <a:rPr lang="zh-CN" altLang="en-US" dirty="0"/>
              <a:t>，</a:t>
            </a:r>
            <a:r>
              <a:rPr lang="zh-CN" altLang="en-US" b="1" dirty="0"/>
              <a:t>逐一对这些样本进行标注，非常耗时耗力。需要利用聚类对这些数据进行概括和解释</a:t>
            </a:r>
          </a:p>
          <a:p>
            <a:pPr lvl="1">
              <a:lnSpc>
                <a:spcPct val="170000"/>
              </a:lnSpc>
            </a:pPr>
            <a:r>
              <a:rPr lang="zh-CN" altLang="en-US" sz="2400" b="1" dirty="0"/>
              <a:t>描述样本集合的有关结构信息，帮助监督学习更好设计分类器</a:t>
            </a:r>
          </a:p>
        </p:txBody>
      </p:sp>
    </p:spTree>
    <p:extLst>
      <p:ext uri="{BB962C8B-B14F-4D97-AF65-F5344CB8AC3E}">
        <p14:creationId xmlns:p14="http://schemas.microsoft.com/office/powerpoint/2010/main" val="2354231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NCut</a:t>
            </a:r>
            <a:r>
              <a:rPr lang="zh-CN" altLang="zh-CN" dirty="0"/>
              <a:t>的近似谱求解</a:t>
            </a:r>
            <a:r>
              <a:rPr lang="zh-CN" altLang="en-US" dirty="0"/>
              <a:t>：</a:t>
            </a:r>
            <a:r>
              <a:rPr lang="en-US" altLang="zh-CN" dirty="0"/>
              <a:t>k=2</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indent="-457200">
                  <a:buFont typeface="+mj-lt"/>
                  <a:buAutoNum type="arabicPeriod" startAt="3"/>
                </a:pPr>
                <a14:m>
                  <m:oMath xmlns:m="http://schemas.openxmlformats.org/officeDocument/2006/math">
                    <m:sSup>
                      <m:sSupPr>
                        <m:ctrlPr>
                          <a:rPr lang="zh-CN" altLang="en-US" b="1" i="1">
                            <a:latin typeface="Cambria Math" panose="02040503050406030204" pitchFamily="18" charset="0"/>
                          </a:rPr>
                        </m:ctrlPr>
                      </m:sSupPr>
                      <m:e>
                        <m:r>
                          <a:rPr lang="zh-CN" altLang="en-US" b="1">
                            <a:latin typeface="Cambria Math"/>
                          </a:rPr>
                          <m:t>𝐟</m:t>
                        </m:r>
                      </m:e>
                      <m:sup>
                        <m:r>
                          <a:rPr lang="zh-CN" altLang="en-US" i="1">
                            <a:latin typeface="Cambria Math"/>
                          </a:rPr>
                          <m:t>𝑡</m:t>
                        </m:r>
                      </m:sup>
                    </m:sSup>
                    <m:r>
                      <a:rPr lang="zh-CN" altLang="en-US" i="1">
                        <a:latin typeface="Cambria Math"/>
                      </a:rPr>
                      <m:t>𝐿</m:t>
                    </m:r>
                    <m:r>
                      <a:rPr lang="zh-CN" altLang="en-US" b="1">
                        <a:latin typeface="Cambria Math"/>
                      </a:rPr>
                      <m:t>𝐟</m:t>
                    </m:r>
                    <m:r>
                      <a:rPr lang="zh-CN" altLang="en-US">
                        <a:latin typeface="Cambria Math"/>
                      </a:rPr>
                      <m:t>=</m:t>
                    </m:r>
                    <m:r>
                      <a:rPr lang="zh-CN" altLang="en-US" i="1">
                        <a:latin typeface="Cambria Math"/>
                      </a:rPr>
                      <m:t>𝑣𝑜𝑙</m:t>
                    </m:r>
                    <m:d>
                      <m:dPr>
                        <m:ctrlPr>
                          <a:rPr lang="zh-CN" altLang="en-US" i="1">
                            <a:latin typeface="Cambria Math" panose="02040503050406030204" pitchFamily="18" charset="0"/>
                          </a:rPr>
                        </m:ctrlPr>
                      </m:dPr>
                      <m:e>
                        <m:r>
                          <a:rPr lang="zh-CN" altLang="en-US" i="1">
                            <a:latin typeface="Cambria Math"/>
                          </a:rPr>
                          <m:t>𝑉</m:t>
                        </m:r>
                      </m:e>
                    </m:d>
                    <m:r>
                      <a:rPr lang="zh-CN" altLang="en-US" i="1">
                        <a:latin typeface="Cambria Math"/>
                      </a:rPr>
                      <m:t>𝑁𝐶𝑢𝑡</m:t>
                    </m:r>
                    <m:d>
                      <m:dPr>
                        <m:ctrlPr>
                          <a:rPr lang="zh-CN" altLang="en-US" i="1">
                            <a:latin typeface="Cambria Math" panose="02040503050406030204" pitchFamily="18" charset="0"/>
                          </a:rPr>
                        </m:ctrlPr>
                      </m:dPr>
                      <m:e>
                        <m:r>
                          <a:rPr lang="zh-CN" altLang="en-US" i="1">
                            <a:latin typeface="Cambria Math"/>
                          </a:rPr>
                          <m:t>𝐴</m:t>
                        </m:r>
                        <m:r>
                          <a:rPr lang="zh-CN" altLang="en-US">
                            <a:latin typeface="Cambria Math"/>
                          </a:rPr>
                          <m:t>,</m:t>
                        </m:r>
                        <m:acc>
                          <m:accPr>
                            <m:chr m:val="̅"/>
                            <m:ctrlPr>
                              <a:rPr lang="zh-CN" altLang="en-US" i="1">
                                <a:latin typeface="Cambria Math" panose="02040503050406030204" pitchFamily="18" charset="0"/>
                              </a:rPr>
                            </m:ctrlPr>
                          </m:accPr>
                          <m:e>
                            <m:r>
                              <a:rPr lang="zh-CN" altLang="en-US" i="1">
                                <a:latin typeface="Cambria Math"/>
                              </a:rPr>
                              <m:t>𝐴</m:t>
                            </m:r>
                          </m:e>
                        </m:acc>
                      </m:e>
                    </m:d>
                  </m:oMath>
                </a14:m>
                <a:endParaRPr lang="en-US" altLang="zh-CN" dirty="0"/>
              </a:p>
              <a:p>
                <a:pPr marL="0" indent="0">
                  <a:buNone/>
                </a:pPr>
                <a:r>
                  <a:rPr lang="zh-CN" altLang="en-US" b="1" dirty="0">
                    <a:solidFill>
                      <a:srgbClr val="C00000"/>
                    </a:solidFill>
                  </a:rPr>
                  <a:t>证明</a:t>
                </a:r>
                <a:r>
                  <a:rPr lang="zh-CN" alt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11"/>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2333467893"/>
              </p:ext>
            </p:extLst>
          </p:nvPr>
        </p:nvGraphicFramePr>
        <p:xfrm>
          <a:off x="1187624" y="2492896"/>
          <a:ext cx="7080428" cy="3888432"/>
        </p:xfrm>
        <a:graphic>
          <a:graphicData uri="http://schemas.openxmlformats.org/presentationml/2006/ole">
            <mc:AlternateContent xmlns:mc="http://schemas.openxmlformats.org/markup-compatibility/2006">
              <mc:Choice xmlns:v="urn:schemas-microsoft-com:vml" Requires="v">
                <p:oleObj spid="_x0000_s49160" name="Equation" r:id="rId4" imgW="4648200" imgH="2552700" progId="Equation.DSMT4">
                  <p:embed/>
                </p:oleObj>
              </mc:Choice>
              <mc:Fallback>
                <p:oleObj name="Equation" r:id="rId4" imgW="4648200" imgH="2552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2492896"/>
                        <a:ext cx="7080428" cy="3888432"/>
                      </a:xfrm>
                      <a:prstGeom prst="rect">
                        <a:avLst/>
                      </a:prstGeom>
                      <a:noFill/>
                    </p:spPr>
                  </p:pic>
                </p:oleObj>
              </mc:Fallback>
            </mc:AlternateContent>
          </a:graphicData>
        </a:graphic>
      </p:graphicFrame>
    </p:spTree>
    <p:extLst>
      <p:ext uri="{BB962C8B-B14F-4D97-AF65-F5344CB8AC3E}">
        <p14:creationId xmlns:p14="http://schemas.microsoft.com/office/powerpoint/2010/main" val="5101334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NCut</a:t>
            </a:r>
            <a:r>
              <a:rPr lang="zh-CN" altLang="en-US" dirty="0"/>
              <a:t>的优化问题</a:t>
            </a:r>
          </a:p>
        </p:txBody>
      </p:sp>
      <p:sp>
        <p:nvSpPr>
          <p:cNvPr id="3" name="Content Placeholder 2"/>
          <p:cNvSpPr>
            <a:spLocks noGrp="1"/>
          </p:cNvSpPr>
          <p:nvPr>
            <p:ph idx="1"/>
          </p:nvPr>
        </p:nvSpPr>
        <p:spPr/>
        <p:txBody>
          <a:bodyPr/>
          <a:lstStyle/>
          <a:p>
            <a:r>
              <a:rPr lang="zh-CN" altLang="en-US" b="1" dirty="0">
                <a:solidFill>
                  <a:srgbClr val="C00000"/>
                </a:solidFill>
              </a:rPr>
              <a:t>严格的优化问题</a:t>
            </a:r>
            <a:r>
              <a:rPr lang="zh-CN" altLang="en-US" dirty="0"/>
              <a:t>：</a:t>
            </a:r>
            <a:endParaRPr lang="en-US" altLang="zh-CN" dirty="0"/>
          </a:p>
          <a:p>
            <a:endParaRPr lang="en-US" altLang="zh-CN" dirty="0"/>
          </a:p>
          <a:p>
            <a:endParaRPr lang="en-US" altLang="zh-CN" dirty="0"/>
          </a:p>
          <a:p>
            <a:pPr marL="0" indent="0">
              <a:buNone/>
            </a:pPr>
            <a:r>
              <a:rPr lang="en-US" altLang="zh-CN" dirty="0"/>
              <a:t>	    </a:t>
            </a:r>
            <a:r>
              <a:rPr lang="zh-CN" altLang="en-US" sz="2000" dirty="0"/>
              <a:t>约束：</a:t>
            </a:r>
            <a:endParaRPr lang="en-US" altLang="zh-CN" sz="2000" dirty="0"/>
          </a:p>
          <a:p>
            <a:endParaRPr lang="en-US" altLang="zh-CN"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391424377"/>
              </p:ext>
            </p:extLst>
          </p:nvPr>
        </p:nvGraphicFramePr>
        <p:xfrm>
          <a:off x="2555776" y="2204864"/>
          <a:ext cx="1363186" cy="648072"/>
        </p:xfrm>
        <a:graphic>
          <a:graphicData uri="http://schemas.openxmlformats.org/presentationml/2006/ole">
            <mc:AlternateContent xmlns:mc="http://schemas.openxmlformats.org/markup-compatibility/2006">
              <mc:Choice xmlns:v="urn:schemas-microsoft-com:vml" Requires="v">
                <p:oleObj spid="_x0000_s50202" name="Equation" r:id="rId3" imgW="571252" imgH="279279" progId="Equation.DSMT4">
                  <p:embed/>
                </p:oleObj>
              </mc:Choice>
              <mc:Fallback>
                <p:oleObj name="Equation" r:id="rId3" imgW="571252" imgH="27927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2204864"/>
                        <a:ext cx="1363186" cy="648072"/>
                      </a:xfrm>
                      <a:prstGeom prst="rect">
                        <a:avLst/>
                      </a:prstGeom>
                      <a:noFill/>
                    </p:spPr>
                  </p:pic>
                </p:oleObj>
              </mc:Fallback>
            </mc:AlternateContent>
          </a:graphicData>
        </a:graphic>
      </p:graphicFrame>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1591044457"/>
              </p:ext>
            </p:extLst>
          </p:nvPr>
        </p:nvGraphicFramePr>
        <p:xfrm>
          <a:off x="2711450" y="3201988"/>
          <a:ext cx="1344613" cy="527050"/>
        </p:xfrm>
        <a:graphic>
          <a:graphicData uri="http://schemas.openxmlformats.org/presentationml/2006/ole">
            <mc:AlternateContent xmlns:mc="http://schemas.openxmlformats.org/markup-compatibility/2006">
              <mc:Choice xmlns:v="urn:schemas-microsoft-com:vml" Requires="v">
                <p:oleObj spid="_x0000_s50203" name="Equation" r:id="rId5" imgW="711000" imgH="279360" progId="Equation.DSMT4">
                  <p:embed/>
                </p:oleObj>
              </mc:Choice>
              <mc:Fallback>
                <p:oleObj name="Equation" r:id="rId5" imgW="711000" imgH="279360" progId="Equation.DSMT4">
                  <p:embed/>
                  <p:pic>
                    <p:nvPicPr>
                      <p:cNvPr id="0" name=""/>
                      <p:cNvPicPr>
                        <a:picLocks noChangeAspect="1" noChangeArrowheads="1"/>
                      </p:cNvPicPr>
                      <p:nvPr/>
                    </p:nvPicPr>
                    <p:blipFill>
                      <a:blip r:embed="rId6"/>
                      <a:srcRect/>
                      <a:stretch>
                        <a:fillRect/>
                      </a:stretch>
                    </p:blipFill>
                    <p:spPr bwMode="auto">
                      <a:xfrm>
                        <a:off x="2711450" y="3201988"/>
                        <a:ext cx="1344613" cy="527050"/>
                      </a:xfrm>
                      <a:prstGeom prst="rect">
                        <a:avLst/>
                      </a:prstGeom>
                      <a:noFill/>
                    </p:spPr>
                  </p:pic>
                </p:oleObj>
              </mc:Fallback>
            </mc:AlternateContent>
          </a:graphicData>
        </a:graphic>
      </p:graphicFrame>
      <p:sp>
        <p:nvSpPr>
          <p:cNvPr id="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8"/>
          <p:cNvGraphicFramePr>
            <a:graphicFrameLocks noChangeAspect="1"/>
          </p:cNvGraphicFramePr>
          <p:nvPr>
            <p:extLst>
              <p:ext uri="{D42A27DB-BD31-4B8C-83A1-F6EECF244321}">
                <p14:modId xmlns:p14="http://schemas.microsoft.com/office/powerpoint/2010/main" val="1754413654"/>
              </p:ext>
            </p:extLst>
          </p:nvPr>
        </p:nvGraphicFramePr>
        <p:xfrm>
          <a:off x="2699792" y="3861048"/>
          <a:ext cx="2016225" cy="514343"/>
        </p:xfrm>
        <a:graphic>
          <a:graphicData uri="http://schemas.openxmlformats.org/presentationml/2006/ole">
            <mc:AlternateContent xmlns:mc="http://schemas.openxmlformats.org/markup-compatibility/2006">
              <mc:Choice xmlns:v="urn:schemas-microsoft-com:vml" Requires="v">
                <p:oleObj spid="_x0000_s50204" name="Equation" r:id="rId7" imgW="927100" imgH="241300" progId="Equation.DSMT4">
                  <p:embed/>
                </p:oleObj>
              </mc:Choice>
              <mc:Fallback>
                <p:oleObj name="Equation" r:id="rId7" imgW="927100" imgH="2413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9792" y="3861048"/>
                        <a:ext cx="2016225" cy="514343"/>
                      </a:xfrm>
                      <a:prstGeom prst="rect">
                        <a:avLst/>
                      </a:prstGeom>
                      <a:noFill/>
                    </p:spPr>
                  </p:pic>
                </p:oleObj>
              </mc:Fallback>
            </mc:AlternateContent>
          </a:graphicData>
        </a:graphic>
      </p:graphicFrame>
      <p:sp>
        <p:nvSpPr>
          <p:cNvPr id="10"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Object 10"/>
          <p:cNvGraphicFramePr>
            <a:graphicFrameLocks noChangeAspect="1"/>
          </p:cNvGraphicFramePr>
          <p:nvPr>
            <p:extLst>
              <p:ext uri="{D42A27DB-BD31-4B8C-83A1-F6EECF244321}">
                <p14:modId xmlns:p14="http://schemas.microsoft.com/office/powerpoint/2010/main" val="1094040256"/>
              </p:ext>
            </p:extLst>
          </p:nvPr>
        </p:nvGraphicFramePr>
        <p:xfrm>
          <a:off x="2555776" y="4509120"/>
          <a:ext cx="2784513" cy="1944216"/>
        </p:xfrm>
        <a:graphic>
          <a:graphicData uri="http://schemas.openxmlformats.org/presentationml/2006/ole">
            <mc:AlternateContent xmlns:mc="http://schemas.openxmlformats.org/markup-compatibility/2006">
              <mc:Choice xmlns:v="urn:schemas-microsoft-com:vml" Requires="v">
                <p:oleObj spid="_x0000_s50205" name="Equation" r:id="rId9" imgW="1612900" imgH="1117600" progId="Equation.DSMT4">
                  <p:embed/>
                </p:oleObj>
              </mc:Choice>
              <mc:Fallback>
                <p:oleObj name="Equation" r:id="rId9" imgW="1612900" imgH="1117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5776" y="4509120"/>
                        <a:ext cx="2784513" cy="1944216"/>
                      </a:xfrm>
                      <a:prstGeom prst="rect">
                        <a:avLst/>
                      </a:prstGeom>
                      <a:noFill/>
                    </p:spPr>
                  </p:pic>
                </p:oleObj>
              </mc:Fallback>
            </mc:AlternateContent>
          </a:graphicData>
        </a:graphic>
      </p:graphicFrame>
    </p:spTree>
    <p:extLst>
      <p:ext uri="{BB962C8B-B14F-4D97-AF65-F5344CB8AC3E}">
        <p14:creationId xmlns:p14="http://schemas.microsoft.com/office/powerpoint/2010/main" val="20910414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NCut</a:t>
            </a:r>
            <a:r>
              <a:rPr lang="zh-CN" altLang="en-US" dirty="0"/>
              <a:t>的近似优化问题</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zh-CN" altLang="en-US" b="1" dirty="0">
                    <a:solidFill>
                      <a:srgbClr val="C00000"/>
                    </a:solidFill>
                  </a:rPr>
                  <a:t>近似的优化问题</a:t>
                </a:r>
                <a:r>
                  <a:rPr lang="zh-CN" altLang="en-US" dirty="0"/>
                  <a:t>：放松</a:t>
                </a:r>
                <a:r>
                  <a:rPr lang="en-US" altLang="zh-CN" b="1" dirty="0"/>
                  <a:t>f</a:t>
                </a:r>
                <a:r>
                  <a:rPr lang="zh-CN" altLang="en-US" dirty="0"/>
                  <a:t>的离散性约束</a:t>
                </a:r>
                <a:endParaRPr lang="en-US" altLang="zh-CN" dirty="0"/>
              </a:p>
              <a:p>
                <a:endParaRPr lang="en-US" altLang="zh-CN" dirty="0"/>
              </a:p>
              <a:p>
                <a:endParaRPr lang="en-US" altLang="zh-CN" dirty="0"/>
              </a:p>
              <a:p>
                <a:endParaRPr lang="en-US" altLang="zh-CN" dirty="0"/>
              </a:p>
              <a:p>
                <a:endParaRPr lang="en-US" altLang="zh-CN" dirty="0"/>
              </a:p>
              <a:p>
                <a:endParaRPr lang="en-US" altLang="zh-CN" b="1" dirty="0">
                  <a:solidFill>
                    <a:srgbClr val="C00000"/>
                  </a:solidFill>
                </a:endParaRPr>
              </a:p>
              <a:p>
                <a:r>
                  <a:rPr lang="zh-CN" altLang="en-US" b="1" dirty="0">
                    <a:solidFill>
                      <a:srgbClr val="C00000"/>
                    </a:solidFill>
                  </a:rPr>
                  <a:t>问题的解</a:t>
                </a:r>
                <a:r>
                  <a:rPr lang="zh-CN" altLang="en-US" dirty="0"/>
                  <a:t>：对应</a:t>
                </a:r>
                <a14:m>
                  <m:oMath xmlns:m="http://schemas.openxmlformats.org/officeDocument/2006/math">
                    <m:r>
                      <a:rPr lang="zh-CN" altLang="en-US" dirty="0">
                        <a:latin typeface="Cambria Math"/>
                      </a:rPr>
                      <m:t>矩阵</m:t>
                    </m:r>
                    <m:d>
                      <m:dPr>
                        <m:ctrlPr>
                          <a:rPr lang="en-US" altLang="zh-CN" i="1" dirty="0" smtClean="0">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a:rPr>
                              <m:t>𝐷</m:t>
                            </m:r>
                          </m:e>
                          <m:sup>
                            <m:r>
                              <a:rPr lang="zh-CN" altLang="en-US">
                                <a:latin typeface="Cambria Math"/>
                              </a:rPr>
                              <m:t>−1</m:t>
                            </m:r>
                          </m:sup>
                        </m:sSup>
                        <m:r>
                          <a:rPr lang="zh-CN" altLang="en-US" i="1">
                            <a:latin typeface="Cambria Math"/>
                          </a:rPr>
                          <m:t>𝐿</m:t>
                        </m:r>
                      </m:e>
                    </m:d>
                  </m:oMath>
                </a14:m>
                <a:r>
                  <a:rPr lang="zh-CN" altLang="en-US" dirty="0"/>
                  <a:t>第</a:t>
                </a:r>
                <a:r>
                  <a:rPr lang="en-US" altLang="zh-CN" dirty="0"/>
                  <a:t>2</a:t>
                </a:r>
                <a:r>
                  <a:rPr lang="zh-CN" altLang="en-US" dirty="0"/>
                  <a:t>小特征值的特征矢量。</a:t>
                </a:r>
                <a:endParaRPr lang="en-US" altLang="zh-CN" dirty="0"/>
              </a:p>
              <a:p>
                <a:pPr marL="0" indent="0">
                  <a:buNone/>
                </a:pPr>
                <a:r>
                  <a:rPr lang="zh-CN" altLang="en-US" sz="2000" b="1" dirty="0">
                    <a:solidFill>
                      <a:srgbClr val="C00000"/>
                    </a:solidFill>
                  </a:rPr>
                  <a:t>证明</a:t>
                </a:r>
                <a:r>
                  <a:rPr lang="zh-CN" altLang="en-US" sz="2000" dirty="0"/>
                  <a:t>：</a:t>
                </a:r>
                <a:endParaRPr lang="en-US" altLang="zh-CN" sz="2000" dirty="0"/>
              </a:p>
              <a:p>
                <a:pPr marL="457200" indent="-457200">
                  <a:buFont typeface="+mj-lt"/>
                  <a:buAutoNum type="arabicPeriod"/>
                </a:pPr>
                <a:r>
                  <a:rPr lang="zh-CN" altLang="en-US" sz="2000" dirty="0"/>
                  <a:t>不考虑正交性约束，是一个广义的</a:t>
                </a:r>
                <a:r>
                  <a:rPr lang="en-US" altLang="zh-CN" sz="2000" dirty="0"/>
                  <a:t>Rayleigh</a:t>
                </a:r>
                <a:r>
                  <a:rPr lang="zh-CN" altLang="en-US" sz="2000" dirty="0"/>
                  <a:t>商问题，解是</a:t>
                </a:r>
                <a14:m>
                  <m:oMath xmlns:m="http://schemas.openxmlformats.org/officeDocument/2006/math">
                    <m:d>
                      <m:dPr>
                        <m:ctrlPr>
                          <a:rPr lang="en-US" altLang="zh-CN" sz="2000" i="1" dirty="0">
                            <a:latin typeface="Cambria Math" panose="02040503050406030204" pitchFamily="18" charset="0"/>
                          </a:rPr>
                        </m:ctrlPr>
                      </m:dPr>
                      <m:e>
                        <m:sSup>
                          <m:sSupPr>
                            <m:ctrlPr>
                              <a:rPr lang="zh-CN" altLang="en-US" sz="2000" i="1">
                                <a:latin typeface="Cambria Math" panose="02040503050406030204" pitchFamily="18" charset="0"/>
                              </a:rPr>
                            </m:ctrlPr>
                          </m:sSupPr>
                          <m:e>
                            <m:r>
                              <a:rPr lang="zh-CN" altLang="en-US" sz="2000" i="1">
                                <a:latin typeface="Cambria Math"/>
                              </a:rPr>
                              <m:t>𝐷</m:t>
                            </m:r>
                          </m:e>
                          <m:sup>
                            <m:r>
                              <a:rPr lang="zh-CN" altLang="en-US" sz="2000">
                                <a:latin typeface="Cambria Math"/>
                              </a:rPr>
                              <m:t>−1</m:t>
                            </m:r>
                          </m:sup>
                        </m:sSup>
                        <m:r>
                          <a:rPr lang="zh-CN" altLang="en-US" sz="2000" i="1">
                            <a:latin typeface="Cambria Math"/>
                          </a:rPr>
                          <m:t>𝐿</m:t>
                        </m:r>
                      </m:e>
                    </m:d>
                  </m:oMath>
                </a14:m>
                <a:r>
                  <a:rPr lang="zh-CN" altLang="en-US" sz="2000" dirty="0"/>
                  <a:t>最小特征值对应特征矢量；</a:t>
                </a:r>
                <a:endParaRPr lang="en-US" altLang="zh-CN" sz="2000" dirty="0"/>
              </a:p>
              <a:p>
                <a:pPr marL="457200" indent="-457200">
                  <a:buFont typeface="+mj-lt"/>
                  <a:buAutoNum type="arabicPeriod"/>
                </a:pPr>
                <a:r>
                  <a:rPr lang="zh-CN" altLang="en-US" sz="2000" dirty="0"/>
                  <a:t>最小特征矢量不满足正交性，第</a:t>
                </a:r>
                <a:r>
                  <a:rPr lang="en-US" altLang="zh-CN" sz="2000" dirty="0"/>
                  <a:t>2</a:t>
                </a:r>
                <a:r>
                  <a:rPr lang="zh-CN" altLang="en-US" sz="2000" dirty="0"/>
                  <a:t>小特征矢量满足。</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1000"/>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3948672646"/>
              </p:ext>
            </p:extLst>
          </p:nvPr>
        </p:nvGraphicFramePr>
        <p:xfrm>
          <a:off x="2771800" y="2204864"/>
          <a:ext cx="1152128" cy="547733"/>
        </p:xfrm>
        <a:graphic>
          <a:graphicData uri="http://schemas.openxmlformats.org/presentationml/2006/ole">
            <mc:AlternateContent xmlns:mc="http://schemas.openxmlformats.org/markup-compatibility/2006">
              <mc:Choice xmlns:v="urn:schemas-microsoft-com:vml" Requires="v">
                <p:oleObj spid="_x0000_s51220" name="Equation" r:id="rId4" imgW="571252" imgH="279279" progId="Equation.DSMT4">
                  <p:embed/>
                </p:oleObj>
              </mc:Choice>
              <mc:Fallback>
                <p:oleObj name="Equation" r:id="rId4" imgW="571252" imgH="27927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2204864"/>
                        <a:ext cx="1152128" cy="547733"/>
                      </a:xfrm>
                      <a:prstGeom prst="rect">
                        <a:avLst/>
                      </a:prstGeom>
                      <a:noFill/>
                    </p:spPr>
                  </p:pic>
                </p:oleObj>
              </mc:Fallback>
            </mc:AlternateContent>
          </a:graphicData>
        </a:graphic>
      </p:graphicFrame>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1879222731"/>
              </p:ext>
            </p:extLst>
          </p:nvPr>
        </p:nvGraphicFramePr>
        <p:xfrm>
          <a:off x="2051720" y="2852936"/>
          <a:ext cx="1970088" cy="504825"/>
        </p:xfrm>
        <a:graphic>
          <a:graphicData uri="http://schemas.openxmlformats.org/presentationml/2006/ole">
            <mc:AlternateContent xmlns:mc="http://schemas.openxmlformats.org/markup-compatibility/2006">
              <mc:Choice xmlns:v="urn:schemas-microsoft-com:vml" Requires="v">
                <p:oleObj spid="_x0000_s51221" name="Equation" r:id="rId6" imgW="1091880" imgH="279360" progId="Equation.DSMT4">
                  <p:embed/>
                </p:oleObj>
              </mc:Choice>
              <mc:Fallback>
                <p:oleObj name="Equation" r:id="rId6" imgW="1091880" imgH="279360" progId="Equation.DSMT4">
                  <p:embed/>
                  <p:pic>
                    <p:nvPicPr>
                      <p:cNvPr id="0" name=""/>
                      <p:cNvPicPr>
                        <a:picLocks noChangeAspect="1" noChangeArrowheads="1"/>
                      </p:cNvPicPr>
                      <p:nvPr/>
                    </p:nvPicPr>
                    <p:blipFill>
                      <a:blip r:embed="rId7"/>
                      <a:srcRect/>
                      <a:stretch>
                        <a:fillRect/>
                      </a:stretch>
                    </p:blipFill>
                    <p:spPr bwMode="auto">
                      <a:xfrm>
                        <a:off x="2051720" y="2852936"/>
                        <a:ext cx="1970088" cy="504825"/>
                      </a:xfrm>
                      <a:prstGeom prst="rect">
                        <a:avLst/>
                      </a:prstGeom>
                      <a:noFill/>
                    </p:spPr>
                  </p:pic>
                </p:oleObj>
              </mc:Fallback>
            </mc:AlternateContent>
          </a:graphicData>
        </a:graphic>
      </p:graphicFrame>
      <p:sp>
        <p:nvSpPr>
          <p:cNvPr id="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8"/>
          <p:cNvGraphicFramePr>
            <a:graphicFrameLocks noChangeAspect="1"/>
          </p:cNvGraphicFramePr>
          <p:nvPr>
            <p:extLst>
              <p:ext uri="{D42A27DB-BD31-4B8C-83A1-F6EECF244321}">
                <p14:modId xmlns:p14="http://schemas.microsoft.com/office/powerpoint/2010/main" val="3013999268"/>
              </p:ext>
            </p:extLst>
          </p:nvPr>
        </p:nvGraphicFramePr>
        <p:xfrm>
          <a:off x="2811218" y="3429000"/>
          <a:ext cx="1728192" cy="440865"/>
        </p:xfrm>
        <a:graphic>
          <a:graphicData uri="http://schemas.openxmlformats.org/presentationml/2006/ole">
            <mc:AlternateContent xmlns:mc="http://schemas.openxmlformats.org/markup-compatibility/2006">
              <mc:Choice xmlns:v="urn:schemas-microsoft-com:vml" Requires="v">
                <p:oleObj spid="_x0000_s51222" name="Equation" r:id="rId8" imgW="927100" imgH="241300" progId="Equation.DSMT4">
                  <p:embed/>
                </p:oleObj>
              </mc:Choice>
              <mc:Fallback>
                <p:oleObj name="Equation" r:id="rId8" imgW="927100" imgH="2413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1218" y="3429000"/>
                        <a:ext cx="1728192" cy="440865"/>
                      </a:xfrm>
                      <a:prstGeom prst="rect">
                        <a:avLst/>
                      </a:prstGeom>
                      <a:noFill/>
                    </p:spPr>
                  </p:pic>
                </p:oleObj>
              </mc:Fallback>
            </mc:AlternateContent>
          </a:graphicData>
        </a:graphic>
      </p:graphicFrame>
    </p:spTree>
    <p:extLst>
      <p:ext uri="{BB962C8B-B14F-4D97-AF65-F5344CB8AC3E}">
        <p14:creationId xmlns:p14="http://schemas.microsoft.com/office/powerpoint/2010/main" val="13272029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NCut</a:t>
            </a:r>
            <a:r>
              <a:rPr lang="zh-CN" altLang="zh-CN" dirty="0"/>
              <a:t>的近似谱求解</a:t>
            </a:r>
            <a:r>
              <a:rPr lang="zh-CN" altLang="en-US" dirty="0"/>
              <a:t>：</a:t>
            </a:r>
            <a:r>
              <a:rPr lang="en-US" altLang="zh-CN" dirty="0"/>
              <a:t>k&gt;2</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b="1" dirty="0">
                    <a:solidFill>
                      <a:srgbClr val="C00000"/>
                    </a:solidFill>
                  </a:rPr>
                  <a:t>定义</a:t>
                </a:r>
                <a:r>
                  <a:rPr lang="zh-CN" altLang="en-US" dirty="0"/>
                  <a:t>：</a:t>
                </a:r>
                <a:r>
                  <a:rPr lang="en-US" altLang="zh-CN" dirty="0"/>
                  <a:t>k</a:t>
                </a:r>
                <a:r>
                  <a:rPr lang="zh-CN" altLang="zh-CN" dirty="0"/>
                  <a:t>个指示矢量</a:t>
                </a:r>
                <a14:m>
                  <m:oMath xmlns:m="http://schemas.openxmlformats.org/officeDocument/2006/math">
                    <m:sSub>
                      <m:sSubPr>
                        <m:ctrlPr>
                          <a:rPr lang="zh-CN" altLang="en-US" b="1" i="1">
                            <a:latin typeface="Cambria Math" panose="02040503050406030204" pitchFamily="18" charset="0"/>
                          </a:rPr>
                        </m:ctrlPr>
                      </m:sSubPr>
                      <m:e>
                        <m:r>
                          <a:rPr lang="zh-CN" altLang="en-US" b="1">
                            <a:latin typeface="Cambria Math"/>
                          </a:rPr>
                          <m:t>𝐡</m:t>
                        </m:r>
                      </m:e>
                      <m:sub>
                        <m:r>
                          <a:rPr lang="zh-CN" altLang="en-US">
                            <a:latin typeface="Cambria Math"/>
                          </a:rPr>
                          <m:t>1</m:t>
                        </m:r>
                      </m:sub>
                    </m:sSub>
                    <m:r>
                      <a:rPr lang="zh-CN" altLang="en-US">
                        <a:latin typeface="Cambria Math"/>
                      </a:rPr>
                      <m:t>,⋯,</m:t>
                    </m:r>
                    <m:sSub>
                      <m:sSubPr>
                        <m:ctrlPr>
                          <a:rPr lang="zh-CN" altLang="en-US" i="1">
                            <a:latin typeface="Cambria Math" panose="02040503050406030204" pitchFamily="18" charset="0"/>
                          </a:rPr>
                        </m:ctrlPr>
                      </m:sSubPr>
                      <m:e>
                        <m:r>
                          <a:rPr lang="zh-CN" altLang="en-US" b="1">
                            <a:latin typeface="Cambria Math"/>
                          </a:rPr>
                          <m:t>𝐡</m:t>
                        </m:r>
                      </m:e>
                      <m:sub>
                        <m:r>
                          <a:rPr lang="zh-CN" altLang="en-US" i="1">
                            <a:latin typeface="Cambria Math"/>
                          </a:rPr>
                          <m:t>𝑘</m:t>
                        </m:r>
                      </m:sub>
                    </m:sSub>
                  </m:oMath>
                </a14:m>
                <a:endParaRPr lang="en-US" altLang="zh-CN" dirty="0"/>
              </a:p>
              <a:p>
                <a:endParaRPr lang="en-US" altLang="zh-CN" dirty="0"/>
              </a:p>
              <a:p>
                <a:endParaRPr lang="en-US" altLang="zh-CN" dirty="0"/>
              </a:p>
              <a:p>
                <a:endParaRPr lang="en-US" altLang="zh-CN" dirty="0"/>
              </a:p>
              <a:p>
                <a:pPr marL="457200" indent="-457200">
                  <a:buFont typeface="+mj-lt"/>
                  <a:buAutoNum type="arabicPeriod"/>
                </a:pPr>
                <a14:m>
                  <m:oMath xmlns:m="http://schemas.openxmlformats.org/officeDocument/2006/math">
                    <m:sSubSup>
                      <m:sSubSupPr>
                        <m:ctrlPr>
                          <a:rPr lang="zh-CN" altLang="en-US" b="1" i="1">
                            <a:latin typeface="Cambria Math" panose="02040503050406030204" pitchFamily="18" charset="0"/>
                          </a:rPr>
                        </m:ctrlPr>
                      </m:sSubSupPr>
                      <m:e>
                        <m:r>
                          <a:rPr lang="zh-CN" altLang="en-US" b="1">
                            <a:latin typeface="Cambria Math"/>
                          </a:rPr>
                          <m:t>𝐡</m:t>
                        </m:r>
                      </m:e>
                      <m:sub>
                        <m:r>
                          <a:rPr lang="zh-CN" altLang="en-US" i="1">
                            <a:latin typeface="Cambria Math"/>
                          </a:rPr>
                          <m:t>𝑖</m:t>
                        </m:r>
                      </m:sub>
                      <m:sup>
                        <m:r>
                          <a:rPr lang="zh-CN" altLang="en-US" i="1">
                            <a:latin typeface="Cambria Math"/>
                          </a:rPr>
                          <m:t>𝑡</m:t>
                        </m:r>
                      </m:sup>
                    </m:sSubSup>
                    <m:r>
                      <a:rPr lang="zh-CN" altLang="en-US" i="1">
                        <a:latin typeface="Cambria Math"/>
                      </a:rPr>
                      <m:t>𝐷</m:t>
                    </m:r>
                    <m:sSub>
                      <m:sSubPr>
                        <m:ctrlPr>
                          <a:rPr lang="zh-CN" altLang="en-US" i="1">
                            <a:latin typeface="Cambria Math" panose="02040503050406030204" pitchFamily="18" charset="0"/>
                          </a:rPr>
                        </m:ctrlPr>
                      </m:sSubPr>
                      <m:e>
                        <m:r>
                          <a:rPr lang="zh-CN" altLang="en-US" b="1">
                            <a:latin typeface="Cambria Math"/>
                          </a:rPr>
                          <m:t>𝐡</m:t>
                        </m:r>
                      </m:e>
                      <m:sub>
                        <m:r>
                          <a:rPr lang="zh-CN" altLang="en-US" i="1">
                            <a:latin typeface="Cambria Math"/>
                          </a:rPr>
                          <m:t>𝑗</m:t>
                        </m:r>
                      </m:sub>
                    </m:sSub>
                    <m:r>
                      <a:rPr lang="zh-CN" altLang="en-US">
                        <a:latin typeface="Cambria Math"/>
                      </a:rPr>
                      <m:t>=</m:t>
                    </m:r>
                    <m:d>
                      <m:dPr>
                        <m:begChr m:val="{"/>
                        <m:endChr m:val=""/>
                        <m:ctrlPr>
                          <a:rPr lang="zh-CN" altLang="en-US" i="1">
                            <a:latin typeface="Cambria Math" panose="02040503050406030204" pitchFamily="18" charset="0"/>
                          </a:rPr>
                        </m:ctrlPr>
                      </m:dPr>
                      <m:e>
                        <m:m>
                          <m:mPr>
                            <m:mcs>
                              <m:mc>
                                <m:mcPr>
                                  <m:count m:val="2"/>
                                  <m:mcJc m:val="center"/>
                                </m:mcPr>
                              </m:mc>
                            </m:mcs>
                            <m:ctrlPr>
                              <a:rPr lang="zh-CN" altLang="en-US" i="1">
                                <a:latin typeface="Cambria Math" panose="02040503050406030204" pitchFamily="18" charset="0"/>
                              </a:rPr>
                            </m:ctrlPr>
                          </m:mPr>
                          <m:mr>
                            <m:e>
                              <m:r>
                                <a:rPr lang="zh-CN" altLang="en-US">
                                  <a:latin typeface="Cambria Math"/>
                                </a:rPr>
                                <m:t>1,</m:t>
                              </m:r>
                            </m:e>
                            <m:e>
                              <m:r>
                                <a:rPr lang="zh-CN" altLang="en-US" i="1">
                                  <a:latin typeface="Cambria Math"/>
                                </a:rPr>
                                <m:t>𝑖</m:t>
                              </m:r>
                              <m:r>
                                <a:rPr lang="zh-CN" altLang="en-US">
                                  <a:latin typeface="Cambria Math"/>
                                </a:rPr>
                                <m:t>=</m:t>
                              </m:r>
                              <m:r>
                                <a:rPr lang="zh-CN" altLang="en-US" i="1">
                                  <a:latin typeface="Cambria Math"/>
                                </a:rPr>
                                <m:t>𝑗</m:t>
                              </m:r>
                            </m:e>
                          </m:mr>
                          <m:mr>
                            <m:e>
                              <m:r>
                                <a:rPr lang="zh-CN" altLang="en-US">
                                  <a:latin typeface="Cambria Math"/>
                                </a:rPr>
                                <m:t>0,</m:t>
                              </m:r>
                            </m:e>
                            <m:e>
                              <m:r>
                                <a:rPr lang="zh-CN" altLang="en-US" i="1">
                                  <a:latin typeface="Cambria Math"/>
                                </a:rPr>
                                <m:t>𝑖</m:t>
                              </m:r>
                              <m:r>
                                <a:rPr lang="zh-CN" altLang="en-US">
                                  <a:latin typeface="Cambria Math"/>
                                </a:rPr>
                                <m:t>≠</m:t>
                              </m:r>
                              <m:r>
                                <a:rPr lang="zh-CN" altLang="en-US" i="1">
                                  <a:latin typeface="Cambria Math"/>
                                </a:rPr>
                                <m:t>𝑗</m:t>
                              </m:r>
                            </m:e>
                          </m:mr>
                        </m:m>
                      </m:e>
                    </m:d>
                  </m:oMath>
                </a14:m>
                <a:endParaRPr lang="en-US" altLang="zh-CN" dirty="0"/>
              </a:p>
              <a:p>
                <a:pPr marL="0" indent="0">
                  <a:buNone/>
                </a:pPr>
                <a:r>
                  <a:rPr lang="zh-CN" altLang="en-US" b="1" dirty="0">
                    <a:solidFill>
                      <a:srgbClr val="C00000"/>
                    </a:solidFill>
                  </a:rPr>
                  <a:t>证明</a:t>
                </a:r>
                <a:r>
                  <a:rPr lang="zh-CN" altLang="en-US" dirty="0"/>
                  <a:t>：</a:t>
                </a:r>
                <a14:m>
                  <m:oMath xmlns:m="http://schemas.openxmlformats.org/officeDocument/2006/math">
                    <m:r>
                      <a:rPr lang="zh-CN" altLang="en-US" i="1">
                        <a:latin typeface="Cambria Math"/>
                      </a:rPr>
                      <m:t>𝑖</m:t>
                    </m:r>
                    <m:r>
                      <a:rPr lang="zh-CN" altLang="en-US">
                        <a:latin typeface="Cambria Math"/>
                      </a:rPr>
                      <m:t>≠</m:t>
                    </m:r>
                    <m:r>
                      <a:rPr lang="zh-CN" altLang="en-US" i="1">
                        <a:latin typeface="Cambria Math"/>
                      </a:rPr>
                      <m:t>𝑗</m:t>
                    </m:r>
                  </m:oMath>
                </a14:m>
                <a:r>
                  <a:rPr lang="zh-CN" altLang="en-US" dirty="0"/>
                  <a:t>显然；</a:t>
                </a:r>
                <a:endParaRPr lang="en-US" altLang="zh-CN" dirty="0"/>
              </a:p>
              <a:p>
                <a:pPr marL="0" indent="0">
                  <a:buNone/>
                </a:pPr>
                <a:endParaRPr lang="en-US" altLang="zh-CN" dirty="0"/>
              </a:p>
              <a:p>
                <a:endParaRPr lang="en-US" altLang="zh-CN" dirty="0"/>
              </a:p>
              <a:p>
                <a:endParaRPr lang="en-US" altLang="zh-CN" dirty="0"/>
              </a:p>
              <a:p>
                <a:endParaRPr lang="en-US" altLang="zh-CN" dirty="0"/>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111" t="-1000"/>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1707100936"/>
              </p:ext>
            </p:extLst>
          </p:nvPr>
        </p:nvGraphicFramePr>
        <p:xfrm>
          <a:off x="2339752" y="2204864"/>
          <a:ext cx="2764432" cy="936104"/>
        </p:xfrm>
        <a:graphic>
          <a:graphicData uri="http://schemas.openxmlformats.org/presentationml/2006/ole">
            <mc:AlternateContent xmlns:mc="http://schemas.openxmlformats.org/markup-compatibility/2006">
              <mc:Choice xmlns:v="urn:schemas-microsoft-com:vml" Requires="v">
                <p:oleObj spid="_x0000_s52240" name="Equation" r:id="rId4" imgW="1803400" imgH="609600" progId="Equation.DSMT4">
                  <p:embed/>
                </p:oleObj>
              </mc:Choice>
              <mc:Fallback>
                <p:oleObj name="Equation" r:id="rId4" imgW="1803400" imgH="609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2204864"/>
                        <a:ext cx="2764432" cy="936104"/>
                      </a:xfrm>
                      <a:prstGeom prst="rect">
                        <a:avLst/>
                      </a:prstGeom>
                      <a:noFill/>
                    </p:spPr>
                  </p:pic>
                </p:oleObj>
              </mc:Fallback>
            </mc:AlternateContent>
          </a:graphicData>
        </a:graphic>
      </p:graphicFrame>
      <p:sp>
        <p:nvSpPr>
          <p:cNvPr id="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2966978895"/>
              </p:ext>
            </p:extLst>
          </p:nvPr>
        </p:nvGraphicFramePr>
        <p:xfrm>
          <a:off x="1691680" y="5373216"/>
          <a:ext cx="3833812" cy="792163"/>
        </p:xfrm>
        <a:graphic>
          <a:graphicData uri="http://schemas.openxmlformats.org/presentationml/2006/ole">
            <mc:AlternateContent xmlns:mc="http://schemas.openxmlformats.org/markup-compatibility/2006">
              <mc:Choice xmlns:v="urn:schemas-microsoft-com:vml" Requires="v">
                <p:oleObj spid="_x0000_s52241" name="Equation" r:id="rId6" imgW="2209680" imgH="457200" progId="Equation.DSMT4">
                  <p:embed/>
                </p:oleObj>
              </mc:Choice>
              <mc:Fallback>
                <p:oleObj name="Equation" r:id="rId6" imgW="2209680" imgH="457200" progId="Equation.DSMT4">
                  <p:embed/>
                  <p:pic>
                    <p:nvPicPr>
                      <p:cNvPr id="0" name=""/>
                      <p:cNvPicPr>
                        <a:picLocks noChangeAspect="1" noChangeArrowheads="1"/>
                      </p:cNvPicPr>
                      <p:nvPr/>
                    </p:nvPicPr>
                    <p:blipFill>
                      <a:blip r:embed="rId7"/>
                      <a:srcRect/>
                      <a:stretch>
                        <a:fillRect/>
                      </a:stretch>
                    </p:blipFill>
                    <p:spPr bwMode="auto">
                      <a:xfrm>
                        <a:off x="1691680" y="5373216"/>
                        <a:ext cx="3833812" cy="792163"/>
                      </a:xfrm>
                      <a:prstGeom prst="rect">
                        <a:avLst/>
                      </a:prstGeom>
                      <a:noFill/>
                    </p:spPr>
                  </p:pic>
                </p:oleObj>
              </mc:Fallback>
            </mc:AlternateContent>
          </a:graphicData>
        </a:graphic>
      </p:graphicFrame>
    </p:spTree>
    <p:extLst>
      <p:ext uri="{BB962C8B-B14F-4D97-AF65-F5344CB8AC3E}">
        <p14:creationId xmlns:p14="http://schemas.microsoft.com/office/powerpoint/2010/main" val="2063371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NCut</a:t>
            </a:r>
            <a:r>
              <a:rPr lang="zh-CN" altLang="zh-CN" dirty="0"/>
              <a:t>的近似谱求解</a:t>
            </a:r>
            <a:r>
              <a:rPr lang="zh-CN" altLang="en-US" dirty="0"/>
              <a:t>：</a:t>
            </a:r>
            <a:r>
              <a:rPr lang="en-US" altLang="zh-CN" dirty="0"/>
              <a:t>k&gt;2</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2776"/>
                <a:ext cx="8229600" cy="5064224"/>
              </a:xfrm>
            </p:spPr>
            <p:txBody>
              <a:bodyPr/>
              <a:lstStyle/>
              <a:p>
                <a:pPr marL="457200" indent="-457200">
                  <a:buFont typeface="+mj-lt"/>
                  <a:buAutoNum type="arabicPeriod" startAt="2"/>
                </a:pPr>
                <a14:m>
                  <m:oMath xmlns:m="http://schemas.openxmlformats.org/officeDocument/2006/math">
                    <m:r>
                      <a:rPr lang="zh-CN" altLang="en-US" i="1">
                        <a:latin typeface="Cambria Math"/>
                      </a:rPr>
                      <m:t>𝑁𝐶𝑢𝑡</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a:rPr>
                              <m:t>𝐴</m:t>
                            </m:r>
                          </m:e>
                          <m:sub>
                            <m:r>
                              <a:rPr lang="zh-CN" altLang="en-US">
                                <a:latin typeface="Cambria Math"/>
                              </a:rPr>
                              <m:t>1</m:t>
                            </m:r>
                          </m:sub>
                        </m:sSub>
                        <m:r>
                          <a:rPr lang="zh-CN" altLang="en-US">
                            <a:latin typeface="Cambria Math"/>
                          </a:rPr>
                          <m:t>,⋯,</m:t>
                        </m:r>
                        <m:sSub>
                          <m:sSubPr>
                            <m:ctrlPr>
                              <a:rPr lang="zh-CN" altLang="en-US" i="1">
                                <a:latin typeface="Cambria Math" panose="02040503050406030204" pitchFamily="18" charset="0"/>
                              </a:rPr>
                            </m:ctrlPr>
                          </m:sSubPr>
                          <m:e>
                            <m:r>
                              <a:rPr lang="zh-CN" altLang="en-US" i="1">
                                <a:latin typeface="Cambria Math"/>
                              </a:rPr>
                              <m:t>𝐴</m:t>
                            </m:r>
                          </m:e>
                          <m:sub>
                            <m:r>
                              <a:rPr lang="zh-CN" altLang="en-US" i="1">
                                <a:latin typeface="Cambria Math"/>
                              </a:rPr>
                              <m:t>𝑘</m:t>
                            </m:r>
                          </m:sub>
                        </m:sSub>
                      </m:e>
                    </m:d>
                    <m:r>
                      <a:rPr lang="zh-CN" altLang="en-US">
                        <a:latin typeface="Cambria Math"/>
                      </a:rPr>
                      <m:t>=</m:t>
                    </m:r>
                    <m:nary>
                      <m:naryPr>
                        <m:chr m:val="∑"/>
                        <m:limLoc m:val="undOvr"/>
                        <m:grow m:val="on"/>
                        <m:ctrlPr>
                          <a:rPr lang="zh-CN" altLang="en-US" i="1">
                            <a:latin typeface="Cambria Math" panose="02040503050406030204" pitchFamily="18" charset="0"/>
                          </a:rPr>
                        </m:ctrlPr>
                      </m:naryPr>
                      <m:sub>
                        <m:r>
                          <a:rPr lang="zh-CN" altLang="en-US" i="1">
                            <a:latin typeface="Cambria Math"/>
                          </a:rPr>
                          <m:t>𝑗</m:t>
                        </m:r>
                        <m:r>
                          <a:rPr lang="zh-CN" altLang="en-US">
                            <a:latin typeface="Cambria Math"/>
                          </a:rPr>
                          <m:t>=1</m:t>
                        </m:r>
                      </m:sub>
                      <m:sup>
                        <m:r>
                          <a:rPr lang="zh-CN" altLang="en-US" i="1">
                            <a:latin typeface="Cambria Math"/>
                          </a:rPr>
                          <m:t>𝑘</m:t>
                        </m:r>
                      </m:sup>
                      <m:e>
                        <m:sSubSup>
                          <m:sSubSupPr>
                            <m:ctrlPr>
                              <a:rPr lang="zh-CN" altLang="en-US" i="1">
                                <a:latin typeface="Cambria Math" panose="02040503050406030204" pitchFamily="18" charset="0"/>
                              </a:rPr>
                            </m:ctrlPr>
                          </m:sSubSupPr>
                          <m:e>
                            <m:r>
                              <a:rPr lang="zh-CN" altLang="en-US" b="1">
                                <a:latin typeface="Cambria Math"/>
                              </a:rPr>
                              <m:t>𝐡</m:t>
                            </m:r>
                          </m:e>
                          <m:sub>
                            <m:r>
                              <a:rPr lang="zh-CN" altLang="en-US" i="1">
                                <a:latin typeface="Cambria Math"/>
                              </a:rPr>
                              <m:t>𝑗</m:t>
                            </m:r>
                          </m:sub>
                          <m:sup>
                            <m:r>
                              <a:rPr lang="zh-CN" altLang="en-US" i="1">
                                <a:latin typeface="Cambria Math"/>
                              </a:rPr>
                              <m:t>𝑡</m:t>
                            </m:r>
                          </m:sup>
                        </m:sSubSup>
                        <m:r>
                          <a:rPr lang="zh-CN" altLang="en-US" i="1">
                            <a:latin typeface="Cambria Math"/>
                          </a:rPr>
                          <m:t>𝐿</m:t>
                        </m:r>
                        <m:sSub>
                          <m:sSubPr>
                            <m:ctrlPr>
                              <a:rPr lang="zh-CN" altLang="en-US" i="1">
                                <a:latin typeface="Cambria Math" panose="02040503050406030204" pitchFamily="18" charset="0"/>
                              </a:rPr>
                            </m:ctrlPr>
                          </m:sSubPr>
                          <m:e>
                            <m:r>
                              <a:rPr lang="zh-CN" altLang="en-US" b="1">
                                <a:latin typeface="Cambria Math"/>
                              </a:rPr>
                              <m:t>𝐡</m:t>
                            </m:r>
                          </m:e>
                          <m:sub>
                            <m:r>
                              <a:rPr lang="zh-CN" altLang="en-US" i="1">
                                <a:latin typeface="Cambria Math"/>
                              </a:rPr>
                              <m:t>𝑗</m:t>
                            </m:r>
                          </m:sub>
                        </m:sSub>
                      </m:e>
                    </m:nary>
                  </m:oMath>
                </a14:m>
                <a:endParaRPr lang="en-US" altLang="zh-CN" dirty="0"/>
              </a:p>
              <a:p>
                <a:pPr marL="0" indent="0">
                  <a:buNone/>
                </a:pPr>
                <a:r>
                  <a:rPr lang="zh-CN" altLang="en-US" b="1" dirty="0">
                    <a:solidFill>
                      <a:srgbClr val="C00000"/>
                    </a:solidFill>
                  </a:rPr>
                  <a:t>证明</a:t>
                </a:r>
                <a:r>
                  <a:rPr lang="zh-CN" alt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2776"/>
                <a:ext cx="8229600" cy="5064224"/>
              </a:xfrm>
              <a:blipFill rotWithShape="1">
                <a:blip r:embed="rId3"/>
                <a:stretch>
                  <a:fillRect l="-1111"/>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2330953515"/>
              </p:ext>
            </p:extLst>
          </p:nvPr>
        </p:nvGraphicFramePr>
        <p:xfrm>
          <a:off x="1606550" y="2349500"/>
          <a:ext cx="4995863" cy="2855913"/>
        </p:xfrm>
        <a:graphic>
          <a:graphicData uri="http://schemas.openxmlformats.org/presentationml/2006/ole">
            <mc:AlternateContent xmlns:mc="http://schemas.openxmlformats.org/markup-compatibility/2006">
              <mc:Choice xmlns:v="urn:schemas-microsoft-com:vml" Requires="v">
                <p:oleObj spid="_x0000_s53262" name="Equation" r:id="rId4" imgW="2298600" imgH="1307880" progId="Equation.DSMT4">
                  <p:embed/>
                </p:oleObj>
              </mc:Choice>
              <mc:Fallback>
                <p:oleObj name="Equation" r:id="rId4" imgW="2298600" imgH="1307880" progId="Equation.DSMT4">
                  <p:embed/>
                  <p:pic>
                    <p:nvPicPr>
                      <p:cNvPr id="0" name=""/>
                      <p:cNvPicPr>
                        <a:picLocks noChangeAspect="1" noChangeArrowheads="1"/>
                      </p:cNvPicPr>
                      <p:nvPr/>
                    </p:nvPicPr>
                    <p:blipFill>
                      <a:blip r:embed="rId5"/>
                      <a:srcRect/>
                      <a:stretch>
                        <a:fillRect/>
                      </a:stretch>
                    </p:blipFill>
                    <p:spPr bwMode="auto">
                      <a:xfrm>
                        <a:off x="1606550" y="2349500"/>
                        <a:ext cx="4995863" cy="2855913"/>
                      </a:xfrm>
                      <a:prstGeom prst="rect">
                        <a:avLst/>
                      </a:prstGeom>
                      <a:noFill/>
                    </p:spPr>
                  </p:pic>
                </p:oleObj>
              </mc:Fallback>
            </mc:AlternateContent>
          </a:graphicData>
        </a:graphic>
      </p:graphicFrame>
      <p:sp>
        <p:nvSpPr>
          <p:cNvPr id="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Object 7"/>
          <p:cNvGraphicFramePr>
            <a:graphicFrameLocks noChangeAspect="1"/>
          </p:cNvGraphicFramePr>
          <p:nvPr>
            <p:extLst>
              <p:ext uri="{D42A27DB-BD31-4B8C-83A1-F6EECF244321}">
                <p14:modId xmlns:p14="http://schemas.microsoft.com/office/powerpoint/2010/main" val="2738695105"/>
              </p:ext>
            </p:extLst>
          </p:nvPr>
        </p:nvGraphicFramePr>
        <p:xfrm>
          <a:off x="1547664" y="5589240"/>
          <a:ext cx="5592169" cy="1008112"/>
        </p:xfrm>
        <a:graphic>
          <a:graphicData uri="http://schemas.openxmlformats.org/presentationml/2006/ole">
            <mc:AlternateContent xmlns:mc="http://schemas.openxmlformats.org/markup-compatibility/2006">
              <mc:Choice xmlns:v="urn:schemas-microsoft-com:vml" Requires="v">
                <p:oleObj spid="_x0000_s53263" name="Equation" r:id="rId6" imgW="2793960" imgH="507960" progId="Equation.DSMT4">
                  <p:embed/>
                </p:oleObj>
              </mc:Choice>
              <mc:Fallback>
                <p:oleObj name="Equation" r:id="rId6" imgW="2793960" imgH="507960" progId="Equation.DSMT4">
                  <p:embed/>
                  <p:pic>
                    <p:nvPicPr>
                      <p:cNvPr id="0" name=""/>
                      <p:cNvPicPr>
                        <a:picLocks noChangeAspect="1" noChangeArrowheads="1"/>
                      </p:cNvPicPr>
                      <p:nvPr/>
                    </p:nvPicPr>
                    <p:blipFill>
                      <a:blip r:embed="rId7"/>
                      <a:srcRect/>
                      <a:stretch>
                        <a:fillRect/>
                      </a:stretch>
                    </p:blipFill>
                    <p:spPr bwMode="auto">
                      <a:xfrm>
                        <a:off x="1547664" y="5589240"/>
                        <a:ext cx="5592169" cy="1008112"/>
                      </a:xfrm>
                      <a:prstGeom prst="rect">
                        <a:avLst/>
                      </a:prstGeom>
                      <a:noFill/>
                    </p:spPr>
                  </p:pic>
                </p:oleObj>
              </mc:Fallback>
            </mc:AlternateContent>
          </a:graphicData>
        </a:graphic>
      </p:graphicFrame>
    </p:spTree>
    <p:extLst>
      <p:ext uri="{BB962C8B-B14F-4D97-AF65-F5344CB8AC3E}">
        <p14:creationId xmlns:p14="http://schemas.microsoft.com/office/powerpoint/2010/main" val="34674859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NCut</a:t>
            </a:r>
            <a:r>
              <a:rPr lang="zh-CN" altLang="en-US" dirty="0"/>
              <a:t>的优化问题：</a:t>
            </a:r>
            <a:r>
              <a:rPr lang="en-US" altLang="zh-CN" dirty="0"/>
              <a:t>k&gt;2</a:t>
            </a:r>
            <a:endParaRPr lang="zh-CN" altLang="en-US" dirty="0"/>
          </a:p>
        </p:txBody>
      </p:sp>
      <p:sp>
        <p:nvSpPr>
          <p:cNvPr id="3" name="Content Placeholder 2"/>
          <p:cNvSpPr>
            <a:spLocks noGrp="1"/>
          </p:cNvSpPr>
          <p:nvPr>
            <p:ph idx="1"/>
          </p:nvPr>
        </p:nvSpPr>
        <p:spPr/>
        <p:txBody>
          <a:bodyPr/>
          <a:lstStyle/>
          <a:p>
            <a:r>
              <a:rPr lang="zh-CN" altLang="en-US" b="1" dirty="0">
                <a:solidFill>
                  <a:srgbClr val="C00000"/>
                </a:solidFill>
              </a:rPr>
              <a:t>严格的优化问题</a:t>
            </a:r>
            <a:r>
              <a:rPr lang="zh-CN" altLang="en-US" dirty="0"/>
              <a:t>：</a:t>
            </a:r>
            <a:endParaRPr lang="en-US" altLang="zh-CN" dirty="0"/>
          </a:p>
          <a:p>
            <a:endParaRPr lang="en-US" altLang="zh-CN" dirty="0"/>
          </a:p>
          <a:p>
            <a:endParaRPr lang="en-US" altLang="zh-CN" dirty="0"/>
          </a:p>
          <a:p>
            <a:endParaRPr lang="en-US" altLang="zh-CN" dirty="0"/>
          </a:p>
          <a:p>
            <a:pPr marL="0" indent="0">
              <a:buNone/>
            </a:pPr>
            <a:r>
              <a:rPr lang="en-US" altLang="zh-CN" sz="2000" dirty="0"/>
              <a:t>	     </a:t>
            </a:r>
            <a:r>
              <a:rPr lang="zh-CN" altLang="en-US" sz="2000" dirty="0"/>
              <a:t>约束</a:t>
            </a:r>
            <a:r>
              <a:rPr lang="en-US" altLang="zh-CN" sz="2000" dirty="0"/>
              <a:t>:</a:t>
            </a:r>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1305919992"/>
              </p:ext>
            </p:extLst>
          </p:nvPr>
        </p:nvGraphicFramePr>
        <p:xfrm>
          <a:off x="2505404" y="2060848"/>
          <a:ext cx="2083431" cy="1008112"/>
        </p:xfrm>
        <a:graphic>
          <a:graphicData uri="http://schemas.openxmlformats.org/presentationml/2006/ole">
            <mc:AlternateContent xmlns:mc="http://schemas.openxmlformats.org/markup-compatibility/2006">
              <mc:Choice xmlns:v="urn:schemas-microsoft-com:vml" Requires="v">
                <p:oleObj spid="_x0000_s54292" name="Equation" r:id="rId3" imgW="888614" imgH="431613" progId="Equation.DSMT4">
                  <p:embed/>
                </p:oleObj>
              </mc:Choice>
              <mc:Fallback>
                <p:oleObj name="Equation" r:id="rId3" imgW="888614" imgH="43161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5404" y="2060848"/>
                        <a:ext cx="2083431" cy="1008112"/>
                      </a:xfrm>
                      <a:prstGeom prst="rect">
                        <a:avLst/>
                      </a:prstGeom>
                      <a:noFill/>
                    </p:spPr>
                  </p:pic>
                </p:oleObj>
              </mc:Fallback>
            </mc:AlternateContent>
          </a:graphicData>
        </a:graphic>
      </p:graphicFrame>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12062531"/>
              </p:ext>
            </p:extLst>
          </p:nvPr>
        </p:nvGraphicFramePr>
        <p:xfrm>
          <a:off x="2699792" y="3573016"/>
          <a:ext cx="2250250" cy="864096"/>
        </p:xfrm>
        <a:graphic>
          <a:graphicData uri="http://schemas.openxmlformats.org/presentationml/2006/ole">
            <mc:AlternateContent xmlns:mc="http://schemas.openxmlformats.org/markup-compatibility/2006">
              <mc:Choice xmlns:v="urn:schemas-microsoft-com:vml" Requires="v">
                <p:oleObj spid="_x0000_s54293" name="Equation" r:id="rId5" imgW="1193800" imgH="457200" progId="Equation.DSMT4">
                  <p:embed/>
                </p:oleObj>
              </mc:Choice>
              <mc:Fallback>
                <p:oleObj name="Equation" r:id="rId5" imgW="119380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3573016"/>
                        <a:ext cx="2250250" cy="864096"/>
                      </a:xfrm>
                      <a:prstGeom prst="rect">
                        <a:avLst/>
                      </a:prstGeom>
                      <a:noFill/>
                    </p:spPr>
                  </p:pic>
                </p:oleObj>
              </mc:Fallback>
            </mc:AlternateContent>
          </a:graphicData>
        </a:graphic>
      </p:graphicFrame>
      <p:sp>
        <p:nvSpPr>
          <p:cNvPr id="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8"/>
          <p:cNvGraphicFramePr>
            <a:graphicFrameLocks noChangeAspect="1"/>
          </p:cNvGraphicFramePr>
          <p:nvPr>
            <p:extLst>
              <p:ext uri="{D42A27DB-BD31-4B8C-83A1-F6EECF244321}">
                <p14:modId xmlns:p14="http://schemas.microsoft.com/office/powerpoint/2010/main" val="202025368"/>
              </p:ext>
            </p:extLst>
          </p:nvPr>
        </p:nvGraphicFramePr>
        <p:xfrm>
          <a:off x="2764486" y="4725144"/>
          <a:ext cx="3615027" cy="1224136"/>
        </p:xfrm>
        <a:graphic>
          <a:graphicData uri="http://schemas.openxmlformats.org/presentationml/2006/ole">
            <mc:AlternateContent xmlns:mc="http://schemas.openxmlformats.org/markup-compatibility/2006">
              <mc:Choice xmlns:v="urn:schemas-microsoft-com:vml" Requires="v">
                <p:oleObj spid="_x0000_s54294" name="Equation" r:id="rId7" imgW="1803400" imgH="609600" progId="Equation.DSMT4">
                  <p:embed/>
                </p:oleObj>
              </mc:Choice>
              <mc:Fallback>
                <p:oleObj name="Equation" r:id="rId7" imgW="1803400" imgH="609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4486" y="4725144"/>
                        <a:ext cx="3615027" cy="1224136"/>
                      </a:xfrm>
                      <a:prstGeom prst="rect">
                        <a:avLst/>
                      </a:prstGeom>
                      <a:noFill/>
                    </p:spPr>
                  </p:pic>
                </p:oleObj>
              </mc:Fallback>
            </mc:AlternateContent>
          </a:graphicData>
        </a:graphic>
      </p:graphicFrame>
    </p:spTree>
    <p:extLst>
      <p:ext uri="{BB962C8B-B14F-4D97-AF65-F5344CB8AC3E}">
        <p14:creationId xmlns:p14="http://schemas.microsoft.com/office/powerpoint/2010/main" val="12333185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NCut</a:t>
            </a:r>
            <a:r>
              <a:rPr lang="zh-CN" altLang="en-US" dirty="0"/>
              <a:t>的近似优化问题：</a:t>
            </a:r>
            <a:r>
              <a:rPr lang="en-US" altLang="zh-CN" dirty="0"/>
              <a:t>k&gt;2</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b="1" dirty="0">
                    <a:solidFill>
                      <a:srgbClr val="C00000"/>
                    </a:solidFill>
                  </a:rPr>
                  <a:t>近似的优化问题</a:t>
                </a:r>
                <a:r>
                  <a:rPr lang="zh-CN" altLang="en-US" dirty="0"/>
                  <a:t>：放松</a:t>
                </a:r>
                <a:r>
                  <a:rPr lang="en-US" altLang="zh-CN" b="1" dirty="0"/>
                  <a:t>h</a:t>
                </a:r>
                <a:r>
                  <a:rPr lang="zh-CN" altLang="en-US" dirty="0"/>
                  <a:t>的离散性约束</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zh-CN" b="1" dirty="0">
                    <a:solidFill>
                      <a:srgbClr val="C00000"/>
                    </a:solidFill>
                  </a:rPr>
                  <a:t>问题的解</a:t>
                </a:r>
                <a:r>
                  <a:rPr lang="zh-CN" altLang="en-US" dirty="0"/>
                  <a:t>：</a:t>
                </a:r>
                <a:r>
                  <a:rPr lang="zh-CN" altLang="zh-CN" dirty="0"/>
                  <a:t>为矩阵</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a:rPr>
                          <m:t>𝐷</m:t>
                        </m:r>
                      </m:e>
                      <m:sup>
                        <m:r>
                          <a:rPr lang="zh-CN" altLang="en-US">
                            <a:latin typeface="Cambria Math"/>
                          </a:rPr>
                          <m:t>−1</m:t>
                        </m:r>
                      </m:sup>
                    </m:sSup>
                    <m:r>
                      <a:rPr lang="zh-CN" altLang="en-US" i="1">
                        <a:latin typeface="Cambria Math"/>
                      </a:rPr>
                      <m:t>𝐿</m:t>
                    </m:r>
                  </m:oMath>
                </a14:m>
                <a:r>
                  <a:rPr lang="zh-CN" altLang="zh-CN" dirty="0"/>
                  <a:t>最小</a:t>
                </a:r>
                <a:r>
                  <a:rPr lang="en-US" altLang="zh-CN" dirty="0"/>
                  <a:t>k</a:t>
                </a:r>
                <a:r>
                  <a:rPr lang="zh-CN" altLang="zh-CN" dirty="0"/>
                  <a:t>个特征值对应的特征矢量</a:t>
                </a:r>
                <a:r>
                  <a:rPr lang="zh-CN" alt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93" t="-1000"/>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677223640"/>
              </p:ext>
            </p:extLst>
          </p:nvPr>
        </p:nvGraphicFramePr>
        <p:xfrm>
          <a:off x="2555776" y="2132856"/>
          <a:ext cx="1785799" cy="864096"/>
        </p:xfrm>
        <a:graphic>
          <a:graphicData uri="http://schemas.openxmlformats.org/presentationml/2006/ole">
            <mc:AlternateContent xmlns:mc="http://schemas.openxmlformats.org/markup-compatibility/2006">
              <mc:Choice xmlns:v="urn:schemas-microsoft-com:vml" Requires="v">
                <p:oleObj spid="_x0000_s55310" name="Equation" r:id="rId4" imgW="888614" imgH="431613" progId="Equation.DSMT4">
                  <p:embed/>
                </p:oleObj>
              </mc:Choice>
              <mc:Fallback>
                <p:oleObj name="Equation" r:id="rId4" imgW="888614" imgH="43161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2132856"/>
                        <a:ext cx="1785799" cy="864096"/>
                      </a:xfrm>
                      <a:prstGeom prst="rect">
                        <a:avLst/>
                      </a:prstGeom>
                      <a:noFill/>
                    </p:spPr>
                  </p:pic>
                </p:oleObj>
              </mc:Fallback>
            </mc:AlternateContent>
          </a:graphicData>
        </a:graphic>
      </p:graphicFrame>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1521884487"/>
              </p:ext>
            </p:extLst>
          </p:nvPr>
        </p:nvGraphicFramePr>
        <p:xfrm>
          <a:off x="1835696" y="3284984"/>
          <a:ext cx="3370262" cy="936625"/>
        </p:xfrm>
        <a:graphic>
          <a:graphicData uri="http://schemas.openxmlformats.org/presentationml/2006/ole">
            <mc:AlternateContent xmlns:mc="http://schemas.openxmlformats.org/markup-compatibility/2006">
              <mc:Choice xmlns:v="urn:schemas-microsoft-com:vml" Requires="v">
                <p:oleObj spid="_x0000_s55311" name="Equation" r:id="rId6" imgW="1650960" imgH="457200" progId="Equation.DSMT4">
                  <p:embed/>
                </p:oleObj>
              </mc:Choice>
              <mc:Fallback>
                <p:oleObj name="Equation" r:id="rId6" imgW="1650960" imgH="457200" progId="Equation.DSMT4">
                  <p:embed/>
                  <p:pic>
                    <p:nvPicPr>
                      <p:cNvPr id="0" name=""/>
                      <p:cNvPicPr>
                        <a:picLocks noChangeAspect="1" noChangeArrowheads="1"/>
                      </p:cNvPicPr>
                      <p:nvPr/>
                    </p:nvPicPr>
                    <p:blipFill>
                      <a:blip r:embed="rId7"/>
                      <a:srcRect/>
                      <a:stretch>
                        <a:fillRect/>
                      </a:stretch>
                    </p:blipFill>
                    <p:spPr bwMode="auto">
                      <a:xfrm>
                        <a:off x="1835696" y="3284984"/>
                        <a:ext cx="3370262" cy="936625"/>
                      </a:xfrm>
                      <a:prstGeom prst="rect">
                        <a:avLst/>
                      </a:prstGeom>
                      <a:noFill/>
                    </p:spPr>
                  </p:pic>
                </p:oleObj>
              </mc:Fallback>
            </mc:AlternateContent>
          </a:graphicData>
        </a:graphic>
      </p:graphicFrame>
    </p:spTree>
    <p:extLst>
      <p:ext uri="{BB962C8B-B14F-4D97-AF65-F5344CB8AC3E}">
        <p14:creationId xmlns:p14="http://schemas.microsoft.com/office/powerpoint/2010/main" val="18826359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zh-CN" dirty="0"/>
              <a:t>谱聚类算法</a:t>
            </a:r>
            <a:endParaRPr lang="zh-CN" altLang="en-US" dirty="0"/>
          </a:p>
        </p:txBody>
      </p:sp>
      <p:sp>
        <p:nvSpPr>
          <p:cNvPr id="3" name="Content Placeholder 2"/>
          <p:cNvSpPr>
            <a:spLocks noGrp="1"/>
          </p:cNvSpPr>
          <p:nvPr>
            <p:ph idx="1"/>
          </p:nvPr>
        </p:nvSpPr>
        <p:spPr>
          <a:xfrm>
            <a:off x="323528" y="1628800"/>
            <a:ext cx="7704856" cy="4876800"/>
          </a:xfrm>
        </p:spPr>
        <p:txBody>
          <a:bodyPr/>
          <a:lstStyle/>
          <a:p>
            <a:pPr marL="182880" lvl="1">
              <a:lnSpc>
                <a:spcPct val="150000"/>
              </a:lnSpc>
            </a:pPr>
            <a:r>
              <a:rPr lang="zh-CN" altLang="zh-CN" b="1" dirty="0">
                <a:solidFill>
                  <a:srgbClr val="C00000"/>
                </a:solidFill>
              </a:rPr>
              <a:t>非正则算法</a:t>
            </a:r>
          </a:p>
          <a:p>
            <a:pPr marL="731520" lvl="1" indent="-457200">
              <a:lnSpc>
                <a:spcPct val="150000"/>
              </a:lnSpc>
              <a:buFont typeface="+mj-lt"/>
              <a:buAutoNum type="arabicPeriod"/>
            </a:pPr>
            <a:r>
              <a:rPr lang="zh-CN" altLang="zh-CN" dirty="0"/>
              <a:t>计算相似图的邻接矩阵</a:t>
            </a:r>
            <a:r>
              <a:rPr lang="en-US" altLang="zh-CN" dirty="0"/>
              <a:t>W</a:t>
            </a:r>
            <a:r>
              <a:rPr lang="zh-CN" altLang="zh-CN" dirty="0"/>
              <a:t>；</a:t>
            </a:r>
          </a:p>
          <a:p>
            <a:pPr marL="731520" lvl="1" indent="-457200">
              <a:lnSpc>
                <a:spcPct val="150000"/>
              </a:lnSpc>
              <a:buFont typeface="+mj-lt"/>
              <a:buAutoNum type="arabicPeriod"/>
            </a:pPr>
            <a:r>
              <a:rPr lang="zh-CN" altLang="zh-CN" dirty="0"/>
              <a:t>计算</a:t>
            </a:r>
            <a:r>
              <a:rPr lang="en-US" altLang="zh-CN" dirty="0" err="1"/>
              <a:t>Laplacian</a:t>
            </a:r>
            <a:r>
              <a:rPr lang="zh-CN" altLang="zh-CN" dirty="0"/>
              <a:t>矩阵</a:t>
            </a:r>
            <a:r>
              <a:rPr lang="en-US" altLang="zh-CN" dirty="0"/>
              <a:t>L</a:t>
            </a:r>
            <a:r>
              <a:rPr lang="zh-CN" altLang="zh-CN" dirty="0"/>
              <a:t>；</a:t>
            </a:r>
          </a:p>
          <a:p>
            <a:pPr marL="731520" lvl="1" indent="-457200">
              <a:lnSpc>
                <a:spcPct val="150000"/>
              </a:lnSpc>
              <a:buFont typeface="+mj-lt"/>
              <a:buAutoNum type="arabicPeriod"/>
            </a:pPr>
            <a:r>
              <a:rPr lang="zh-CN" altLang="zh-CN" dirty="0"/>
              <a:t>计算</a:t>
            </a:r>
            <a:r>
              <a:rPr lang="en-US" altLang="zh-CN" dirty="0"/>
              <a:t>L</a:t>
            </a:r>
            <a:r>
              <a:rPr lang="zh-CN" altLang="zh-CN" dirty="0"/>
              <a:t>前</a:t>
            </a:r>
            <a:r>
              <a:rPr lang="en-US" altLang="zh-CN" dirty="0"/>
              <a:t>k</a:t>
            </a:r>
            <a:r>
              <a:rPr lang="zh-CN" altLang="zh-CN" dirty="0"/>
              <a:t>个</a:t>
            </a:r>
            <a:r>
              <a:rPr lang="en-US" altLang="zh-CN" dirty="0"/>
              <a:t>(</a:t>
            </a:r>
            <a:r>
              <a:rPr lang="zh-CN" altLang="zh-CN" dirty="0"/>
              <a:t>最小</a:t>
            </a:r>
            <a:r>
              <a:rPr lang="en-US" altLang="zh-CN" dirty="0"/>
              <a:t>)</a:t>
            </a:r>
            <a:r>
              <a:rPr lang="zh-CN" altLang="zh-CN" dirty="0"/>
              <a:t>特征矢量</a:t>
            </a:r>
            <a:r>
              <a:rPr lang="en-US" altLang="zh-CN" b="1" dirty="0"/>
              <a:t>u</a:t>
            </a:r>
            <a:r>
              <a:rPr lang="en-US" altLang="zh-CN" b="1" baseline="-25000" dirty="0"/>
              <a:t>1</a:t>
            </a:r>
            <a:r>
              <a:rPr lang="en-US" altLang="zh-CN" b="1" dirty="0"/>
              <a:t>,…,</a:t>
            </a:r>
            <a:r>
              <a:rPr lang="en-US" altLang="zh-CN" b="1" dirty="0" err="1"/>
              <a:t>u</a:t>
            </a:r>
            <a:r>
              <a:rPr lang="en-US" altLang="zh-CN" b="1" baseline="-25000" dirty="0" err="1"/>
              <a:t>k</a:t>
            </a:r>
            <a:r>
              <a:rPr lang="en-US" altLang="zh-CN" dirty="0"/>
              <a:t>;</a:t>
            </a:r>
            <a:endParaRPr lang="zh-CN" altLang="zh-CN" dirty="0"/>
          </a:p>
          <a:p>
            <a:pPr marL="731520" lvl="1" indent="-457200">
              <a:lnSpc>
                <a:spcPct val="150000"/>
              </a:lnSpc>
              <a:buFont typeface="+mj-lt"/>
              <a:buAutoNum type="arabicPeriod"/>
            </a:pPr>
            <a:r>
              <a:rPr lang="zh-CN" altLang="zh-CN" dirty="0"/>
              <a:t>用</a:t>
            </a:r>
            <a:r>
              <a:rPr lang="en-US" altLang="zh-CN" b="1" dirty="0"/>
              <a:t>u</a:t>
            </a:r>
            <a:r>
              <a:rPr lang="en-US" altLang="zh-CN" b="1" baseline="-25000" dirty="0"/>
              <a:t>1</a:t>
            </a:r>
            <a:r>
              <a:rPr lang="en-US" altLang="zh-CN" b="1" dirty="0"/>
              <a:t>,…,</a:t>
            </a:r>
            <a:r>
              <a:rPr lang="en-US" altLang="zh-CN" b="1" dirty="0" err="1"/>
              <a:t>u</a:t>
            </a:r>
            <a:r>
              <a:rPr lang="en-US" altLang="zh-CN" b="1" baseline="-25000" dirty="0" err="1"/>
              <a:t>k</a:t>
            </a:r>
            <a:r>
              <a:rPr lang="zh-CN" altLang="zh-CN" dirty="0"/>
              <a:t>作为列矢量构造矩阵</a:t>
            </a:r>
            <a:r>
              <a:rPr lang="en-US" altLang="zh-CN" dirty="0"/>
              <a:t>U</a:t>
            </a:r>
            <a:r>
              <a:rPr lang="zh-CN" altLang="zh-CN" dirty="0"/>
              <a:t>；</a:t>
            </a:r>
          </a:p>
          <a:p>
            <a:pPr marL="731520" lvl="1" indent="-457200">
              <a:lnSpc>
                <a:spcPct val="150000"/>
              </a:lnSpc>
              <a:buFont typeface="+mj-lt"/>
              <a:buAutoNum type="arabicPeriod"/>
            </a:pPr>
            <a:r>
              <a:rPr lang="en-US" altLang="zh-CN" b="1" dirty="0"/>
              <a:t>y</a:t>
            </a:r>
            <a:r>
              <a:rPr lang="en-US" altLang="zh-CN" b="1" baseline="-25000" dirty="0"/>
              <a:t>1</a:t>
            </a:r>
            <a:r>
              <a:rPr lang="en-US" altLang="zh-CN" b="1" dirty="0"/>
              <a:t>,…,</a:t>
            </a:r>
            <a:r>
              <a:rPr lang="en-US" altLang="zh-CN" b="1" dirty="0" err="1"/>
              <a:t>y</a:t>
            </a:r>
            <a:r>
              <a:rPr lang="en-US" altLang="zh-CN" b="1" baseline="-25000" dirty="0" err="1"/>
              <a:t>n</a:t>
            </a:r>
            <a:r>
              <a:rPr lang="zh-CN" altLang="zh-CN" dirty="0"/>
              <a:t>为</a:t>
            </a:r>
            <a:r>
              <a:rPr lang="en-US" altLang="zh-CN" dirty="0"/>
              <a:t>U</a:t>
            </a:r>
            <a:r>
              <a:rPr lang="zh-CN" altLang="zh-CN" dirty="0"/>
              <a:t>的行矢量，用</a:t>
            </a:r>
            <a:r>
              <a:rPr lang="en-US" altLang="zh-CN" dirty="0"/>
              <a:t>K</a:t>
            </a:r>
            <a:r>
              <a:rPr lang="zh-CN" altLang="zh-CN" dirty="0"/>
              <a:t>均值算法将其聚成</a:t>
            </a:r>
            <a:r>
              <a:rPr lang="en-US" altLang="zh-CN" dirty="0"/>
              <a:t>k</a:t>
            </a:r>
            <a:r>
              <a:rPr lang="zh-CN" altLang="zh-CN" dirty="0"/>
              <a:t>个类别。</a:t>
            </a:r>
            <a:endParaRPr lang="zh-CN" altLang="en-US" dirty="0"/>
          </a:p>
        </p:txBody>
      </p:sp>
    </p:spTree>
    <p:extLst>
      <p:ext uri="{BB962C8B-B14F-4D97-AF65-F5344CB8AC3E}">
        <p14:creationId xmlns:p14="http://schemas.microsoft.com/office/powerpoint/2010/main" val="3394726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zh-CN" dirty="0"/>
              <a:t>谱聚类算法</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182880" lvl="1">
                  <a:lnSpc>
                    <a:spcPct val="150000"/>
                  </a:lnSpc>
                </a:pPr>
                <a:r>
                  <a:rPr lang="zh-CN" altLang="zh-CN" b="1" dirty="0">
                    <a:solidFill>
                      <a:srgbClr val="C00000"/>
                    </a:solidFill>
                  </a:rPr>
                  <a:t>正则化算法</a:t>
                </a:r>
                <a:endParaRPr lang="zh-CN" altLang="zh-CN" dirty="0">
                  <a:solidFill>
                    <a:srgbClr val="C00000"/>
                  </a:solidFill>
                </a:endParaRPr>
              </a:p>
              <a:p>
                <a:pPr marL="731520" lvl="1" indent="-457200">
                  <a:lnSpc>
                    <a:spcPct val="150000"/>
                  </a:lnSpc>
                  <a:buFont typeface="+mj-lt"/>
                  <a:buAutoNum type="arabicPeriod"/>
                </a:pPr>
                <a:r>
                  <a:rPr lang="zh-CN" altLang="zh-CN" dirty="0"/>
                  <a:t>计算相似图的邻接矩阵</a:t>
                </a:r>
                <a:r>
                  <a:rPr lang="en-US" altLang="zh-CN" dirty="0"/>
                  <a:t>W</a:t>
                </a:r>
                <a:r>
                  <a:rPr lang="zh-CN" altLang="zh-CN" dirty="0"/>
                  <a:t>；</a:t>
                </a:r>
              </a:p>
              <a:p>
                <a:pPr marL="731520" lvl="1" indent="-457200">
                  <a:lnSpc>
                    <a:spcPct val="150000"/>
                  </a:lnSpc>
                  <a:buFont typeface="+mj-lt"/>
                  <a:buAutoNum type="arabicPeriod"/>
                </a:pPr>
                <a:r>
                  <a:rPr lang="zh-CN" altLang="zh-CN" dirty="0"/>
                  <a:t>计算</a:t>
                </a:r>
                <a:r>
                  <a:rPr lang="en-US" altLang="zh-CN" dirty="0" err="1"/>
                  <a:t>Laplacian</a:t>
                </a:r>
                <a:r>
                  <a:rPr lang="zh-CN" altLang="zh-CN" dirty="0"/>
                  <a:t>矩阵</a:t>
                </a:r>
                <a:r>
                  <a:rPr lang="en-US" altLang="zh-CN" dirty="0"/>
                  <a:t>L</a:t>
                </a:r>
                <a:r>
                  <a:rPr lang="zh-CN" altLang="zh-CN" dirty="0"/>
                  <a:t>；</a:t>
                </a:r>
              </a:p>
              <a:p>
                <a:pPr marL="731520" lvl="1" indent="-457200">
                  <a:lnSpc>
                    <a:spcPct val="150000"/>
                  </a:lnSpc>
                  <a:buFont typeface="+mj-lt"/>
                  <a:buAutoNum type="arabicPeriod"/>
                </a:pPr>
                <a:r>
                  <a:rPr lang="zh-CN" altLang="zh-CN" dirty="0"/>
                  <a:t>求解广义特征值问题</a:t>
                </a:r>
                <a14:m>
                  <m:oMath xmlns:m="http://schemas.openxmlformats.org/officeDocument/2006/math">
                    <m:r>
                      <a:rPr lang="zh-CN" altLang="en-US" i="1">
                        <a:latin typeface="Cambria Math"/>
                      </a:rPr>
                      <m:t>𝐿</m:t>
                    </m:r>
                    <m:r>
                      <a:rPr lang="zh-CN" altLang="en-US" b="1">
                        <a:latin typeface="Cambria Math"/>
                      </a:rPr>
                      <m:t>𝐮</m:t>
                    </m:r>
                    <m:r>
                      <a:rPr lang="zh-CN" altLang="en-US">
                        <a:latin typeface="Cambria Math"/>
                      </a:rPr>
                      <m:t>=</m:t>
                    </m:r>
                    <m:r>
                      <a:rPr lang="zh-CN" altLang="en-US" i="1">
                        <a:latin typeface="Cambria Math"/>
                      </a:rPr>
                      <m:t>𝜆</m:t>
                    </m:r>
                    <m:r>
                      <a:rPr lang="zh-CN" altLang="en-US" i="1">
                        <a:latin typeface="Cambria Math"/>
                      </a:rPr>
                      <m:t>𝐷</m:t>
                    </m:r>
                    <m:r>
                      <a:rPr lang="zh-CN" altLang="en-US" b="1">
                        <a:latin typeface="Cambria Math"/>
                      </a:rPr>
                      <m:t>𝐮</m:t>
                    </m:r>
                  </m:oMath>
                </a14:m>
                <a:r>
                  <a:rPr lang="zh-CN" altLang="zh-CN" dirty="0"/>
                  <a:t>的前</a:t>
                </a:r>
                <a:r>
                  <a:rPr lang="en-US" altLang="zh-CN" dirty="0"/>
                  <a:t>k</a:t>
                </a:r>
                <a:r>
                  <a:rPr lang="zh-CN" altLang="zh-CN" dirty="0"/>
                  <a:t>个</a:t>
                </a:r>
                <a:r>
                  <a:rPr lang="en-US" altLang="zh-CN" dirty="0"/>
                  <a:t>(</a:t>
                </a:r>
                <a:r>
                  <a:rPr lang="zh-CN" altLang="zh-CN" dirty="0"/>
                  <a:t>最小</a:t>
                </a:r>
                <a:r>
                  <a:rPr lang="en-US" altLang="zh-CN" dirty="0"/>
                  <a:t>)</a:t>
                </a:r>
                <a:r>
                  <a:rPr lang="zh-CN" altLang="zh-CN" dirty="0"/>
                  <a:t>特征矢量</a:t>
                </a:r>
                <a:r>
                  <a:rPr lang="en-US" altLang="zh-CN" b="1" dirty="0"/>
                  <a:t>u</a:t>
                </a:r>
                <a:r>
                  <a:rPr lang="en-US" altLang="zh-CN" b="1" baseline="-25000" dirty="0"/>
                  <a:t>1</a:t>
                </a:r>
                <a:r>
                  <a:rPr lang="en-US" altLang="zh-CN" b="1" dirty="0"/>
                  <a:t>,…,</a:t>
                </a:r>
                <a:r>
                  <a:rPr lang="en-US" altLang="zh-CN" b="1" dirty="0" err="1"/>
                  <a:t>u</a:t>
                </a:r>
                <a:r>
                  <a:rPr lang="en-US" altLang="zh-CN" b="1" baseline="-25000" dirty="0" err="1"/>
                  <a:t>k</a:t>
                </a:r>
                <a:r>
                  <a:rPr lang="en-US" altLang="zh-CN" dirty="0"/>
                  <a:t>;</a:t>
                </a:r>
                <a:endParaRPr lang="zh-CN" altLang="zh-CN" dirty="0"/>
              </a:p>
              <a:p>
                <a:pPr marL="731520" lvl="1" indent="-457200">
                  <a:lnSpc>
                    <a:spcPct val="150000"/>
                  </a:lnSpc>
                  <a:buFont typeface="+mj-lt"/>
                  <a:buAutoNum type="arabicPeriod"/>
                </a:pPr>
                <a:r>
                  <a:rPr lang="zh-CN" altLang="zh-CN" dirty="0"/>
                  <a:t>用</a:t>
                </a:r>
                <a:r>
                  <a:rPr lang="en-US" altLang="zh-CN" b="1" dirty="0"/>
                  <a:t>u</a:t>
                </a:r>
                <a:r>
                  <a:rPr lang="en-US" altLang="zh-CN" b="1" baseline="-25000" dirty="0"/>
                  <a:t>1</a:t>
                </a:r>
                <a:r>
                  <a:rPr lang="en-US" altLang="zh-CN" b="1" dirty="0"/>
                  <a:t>,…,</a:t>
                </a:r>
                <a:r>
                  <a:rPr lang="en-US" altLang="zh-CN" b="1" dirty="0" err="1"/>
                  <a:t>u</a:t>
                </a:r>
                <a:r>
                  <a:rPr lang="en-US" altLang="zh-CN" b="1" baseline="-25000" dirty="0" err="1"/>
                  <a:t>k</a:t>
                </a:r>
                <a:r>
                  <a:rPr lang="zh-CN" altLang="zh-CN" dirty="0"/>
                  <a:t>作为列矢量构造矩阵</a:t>
                </a:r>
                <a:r>
                  <a:rPr lang="en-US" altLang="zh-CN" dirty="0"/>
                  <a:t>U</a:t>
                </a:r>
                <a:r>
                  <a:rPr lang="zh-CN" altLang="zh-CN" dirty="0"/>
                  <a:t>；</a:t>
                </a:r>
              </a:p>
              <a:p>
                <a:pPr marL="731520" lvl="1" indent="-457200">
                  <a:lnSpc>
                    <a:spcPct val="150000"/>
                  </a:lnSpc>
                  <a:buFont typeface="+mj-lt"/>
                  <a:buAutoNum type="arabicPeriod"/>
                </a:pPr>
                <a:r>
                  <a:rPr lang="en-US" altLang="zh-CN" b="1" dirty="0"/>
                  <a:t>y</a:t>
                </a:r>
                <a:r>
                  <a:rPr lang="en-US" altLang="zh-CN" b="1" baseline="-25000" dirty="0"/>
                  <a:t>1</a:t>
                </a:r>
                <a:r>
                  <a:rPr lang="en-US" altLang="zh-CN" b="1" dirty="0"/>
                  <a:t>,…, </a:t>
                </a:r>
                <a:r>
                  <a:rPr lang="en-US" altLang="zh-CN" b="1" dirty="0" err="1"/>
                  <a:t>y</a:t>
                </a:r>
                <a:r>
                  <a:rPr lang="en-US" altLang="zh-CN" b="1" baseline="-25000" dirty="0" err="1"/>
                  <a:t>n</a:t>
                </a:r>
                <a:r>
                  <a:rPr lang="zh-CN" altLang="zh-CN" dirty="0"/>
                  <a:t>为</a:t>
                </a:r>
                <a:r>
                  <a:rPr lang="en-US" altLang="zh-CN" dirty="0"/>
                  <a:t>U</a:t>
                </a:r>
                <a:r>
                  <a:rPr lang="zh-CN" altLang="zh-CN" dirty="0"/>
                  <a:t>的行矢量，用</a:t>
                </a:r>
                <a:r>
                  <a:rPr lang="en-US" altLang="zh-CN" dirty="0"/>
                  <a:t>K</a:t>
                </a:r>
                <a:r>
                  <a:rPr lang="zh-CN" altLang="zh-CN" dirty="0"/>
                  <a:t>均值算法将其聚成</a:t>
                </a:r>
                <a:r>
                  <a:rPr lang="en-US" altLang="zh-CN" dirty="0"/>
                  <a:t>k</a:t>
                </a:r>
                <a:r>
                  <a:rPr lang="zh-CN" altLang="zh-CN" dirty="0"/>
                  <a:t>个类别。</a:t>
                </a:r>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11214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谱聚类示例</a:t>
            </a:r>
          </a:p>
        </p:txBody>
      </p:sp>
      <p:pic>
        <p:nvPicPr>
          <p:cNvPr id="16387"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132856"/>
            <a:ext cx="2429636" cy="2522488"/>
          </a:xfrm>
          <a:prstGeom prst="rect">
            <a:avLst/>
          </a:prstGeom>
          <a:noFill/>
          <a:extLst>
            <a:ext uri="{909E8E84-426E-40DD-AFC4-6F175D3DCCD1}">
              <a14:hiddenFill xmlns:a14="http://schemas.microsoft.com/office/drawing/2010/main">
                <a:solidFill>
                  <a:srgbClr val="FFFFFF"/>
                </a:solidFill>
              </a14:hiddenFill>
            </a:ext>
          </a:extLst>
        </p:spPr>
      </p:pic>
      <p:pic>
        <p:nvPicPr>
          <p:cNvPr id="16386"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132856"/>
            <a:ext cx="2458221" cy="2522488"/>
          </a:xfrm>
          <a:prstGeom prst="rect">
            <a:avLst/>
          </a:prstGeom>
          <a:noFill/>
          <a:extLst>
            <a:ext uri="{909E8E84-426E-40DD-AFC4-6F175D3DCCD1}">
              <a14:hiddenFill xmlns:a14="http://schemas.microsoft.com/office/drawing/2010/main">
                <a:solidFill>
                  <a:srgbClr val="FFFFFF"/>
                </a:solidFill>
              </a14:hiddenFill>
            </a:ext>
          </a:extLst>
        </p:spPr>
      </p:pic>
      <p:pic>
        <p:nvPicPr>
          <p:cNvPr id="16385" name="图片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2014" y="2132856"/>
            <a:ext cx="2409299" cy="25224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2009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p:txBody>
      </p:sp>
      <p:sp>
        <p:nvSpPr>
          <p:cNvPr id="6" name="Rectangle 6"/>
          <p:cNvSpPr>
            <a:spLocks noChangeArrowheads="1"/>
          </p:cNvSpPr>
          <p:nvPr/>
        </p:nvSpPr>
        <p:spPr bwMode="auto">
          <a:xfrm>
            <a:off x="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p:txBody>
      </p:sp>
      <p:sp>
        <p:nvSpPr>
          <p:cNvPr id="7" name="Rectangle 7"/>
          <p:cNvSpPr>
            <a:spLocks noChangeArrowheads="1"/>
          </p:cNvSpPr>
          <p:nvPr/>
        </p:nvSpPr>
        <p:spPr bwMode="auto">
          <a:xfrm>
            <a:off x="539553" y="5019645"/>
            <a:ext cx="84249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a:t>
            </a:r>
            <a:r>
              <a:rPr kumimoji="0" lang="zh-CN" altLang="en-US" sz="200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原样本分布                    </a:t>
            </a:r>
            <a:r>
              <a:rPr kumimoji="0" lang="en-US" altLang="zh-CN" sz="200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K</a:t>
            </a:r>
            <a:r>
              <a:rPr kumimoji="0" lang="zh-CN" altLang="en-US" sz="200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均值聚类                特征值矩阵的行矢量</a:t>
            </a:r>
            <a:endParaRPr kumimoji="0" lang="zh-CN" altLang="en-US" sz="2000" i="0" u="none" strike="noStrike" cap="none" normalizeH="0" baseline="0" dirty="0">
              <a:ln>
                <a:noFill/>
              </a:ln>
              <a:solidFill>
                <a:schemeClr val="tx1"/>
              </a:solidFill>
              <a:effectLst/>
              <a:latin typeface="微软雅黑" pitchFamily="34" charset="-122"/>
              <a:ea typeface="微软雅黑" pitchFamily="34" charset="-122"/>
            </a:endParaRPr>
          </a:p>
        </p:txBody>
      </p:sp>
    </p:spTree>
    <p:extLst>
      <p:ext uri="{BB962C8B-B14F-4D97-AF65-F5344CB8AC3E}">
        <p14:creationId xmlns:p14="http://schemas.microsoft.com/office/powerpoint/2010/main" val="1789694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323850" y="0"/>
            <a:ext cx="8229600" cy="1371600"/>
          </a:xfrm>
        </p:spPr>
        <p:txBody>
          <a:bodyPr/>
          <a:lstStyle/>
          <a:p>
            <a:r>
              <a:rPr lang="en-US" altLang="zh-CN" sz="3600"/>
              <a:t>1.2</a:t>
            </a:r>
            <a:r>
              <a:rPr lang="zh-CN" altLang="en-US" sz="3600"/>
              <a:t>聚类分析的应用</a:t>
            </a:r>
          </a:p>
        </p:txBody>
      </p:sp>
      <p:sp>
        <p:nvSpPr>
          <p:cNvPr id="169987" name="Rectangle 3"/>
          <p:cNvSpPr>
            <a:spLocks noGrp="1" noChangeArrowheads="1"/>
          </p:cNvSpPr>
          <p:nvPr>
            <p:ph type="body" idx="1"/>
          </p:nvPr>
        </p:nvSpPr>
        <p:spPr>
          <a:xfrm>
            <a:off x="683568" y="1700808"/>
            <a:ext cx="4032448" cy="4176464"/>
          </a:xfrm>
        </p:spPr>
        <p:txBody>
          <a:bodyPr>
            <a:normAutofit fontScale="77500" lnSpcReduction="20000"/>
          </a:bodyPr>
          <a:lstStyle/>
          <a:p>
            <a:pPr>
              <a:lnSpc>
                <a:spcPct val="170000"/>
              </a:lnSpc>
            </a:pPr>
            <a:r>
              <a:rPr lang="zh-CN" altLang="en-US" sz="2800" b="1" dirty="0"/>
              <a:t>信息检索</a:t>
            </a:r>
            <a:endParaRPr lang="en-US" altLang="zh-CN" sz="2800" b="1" dirty="0"/>
          </a:p>
          <a:p>
            <a:pPr lvl="1">
              <a:lnSpc>
                <a:spcPct val="170000"/>
              </a:lnSpc>
            </a:pPr>
            <a:r>
              <a:rPr lang="zh-CN" altLang="en-US" sz="2600" b="1" dirty="0"/>
              <a:t>检索结果聚类</a:t>
            </a:r>
          </a:p>
          <a:p>
            <a:pPr>
              <a:lnSpc>
                <a:spcPct val="170000"/>
              </a:lnSpc>
            </a:pPr>
            <a:r>
              <a:rPr lang="zh-CN" altLang="en-US" sz="2800" b="1" dirty="0"/>
              <a:t>商业应用：</a:t>
            </a:r>
            <a:endParaRPr lang="en-US" altLang="zh-CN" sz="2800" b="1" dirty="0"/>
          </a:p>
          <a:p>
            <a:pPr lvl="1">
              <a:lnSpc>
                <a:spcPct val="170000"/>
              </a:lnSpc>
            </a:pPr>
            <a:r>
              <a:rPr lang="zh-CN" altLang="en-US" sz="2600" b="1" dirty="0"/>
              <a:t>用户的属性聚类，商品属性聚类</a:t>
            </a:r>
          </a:p>
          <a:p>
            <a:pPr>
              <a:lnSpc>
                <a:spcPct val="170000"/>
              </a:lnSpc>
            </a:pPr>
            <a:r>
              <a:rPr lang="zh-CN" altLang="en-US" sz="2800" b="1" dirty="0"/>
              <a:t>图像分割 </a:t>
            </a:r>
            <a:endParaRPr lang="en-US" altLang="zh-CN" sz="2800" b="1" dirty="0"/>
          </a:p>
          <a:p>
            <a:pPr lvl="1">
              <a:lnSpc>
                <a:spcPct val="170000"/>
              </a:lnSpc>
            </a:pPr>
            <a:r>
              <a:rPr lang="zh-CN" altLang="en-US" sz="2600" b="1" dirty="0">
                <a:cs typeface="Times New Roman" pitchFamily="18" charset="0"/>
              </a:rPr>
              <a:t>图像中所有像素点的聚类过程</a:t>
            </a:r>
          </a:p>
        </p:txBody>
      </p:sp>
      <p:sp>
        <p:nvSpPr>
          <p:cNvPr id="3" name="Rectangle 2"/>
          <p:cNvSpPr/>
          <p:nvPr/>
        </p:nvSpPr>
        <p:spPr>
          <a:xfrm>
            <a:off x="5076056" y="1700808"/>
            <a:ext cx="3507971" cy="3342453"/>
          </a:xfrm>
          <a:prstGeom prst="rect">
            <a:avLst/>
          </a:prstGeom>
        </p:spPr>
        <p:txBody>
          <a:bodyPr wrap="square">
            <a:spAutoFit/>
          </a:bodyPr>
          <a:lstStyle/>
          <a:p>
            <a:pPr marL="182880" lvl="0" indent="-182880">
              <a:lnSpc>
                <a:spcPct val="150000"/>
              </a:lnSpc>
              <a:spcBef>
                <a:spcPct val="20000"/>
              </a:spcBef>
              <a:buClr>
                <a:srgbClr val="002060"/>
              </a:buClr>
              <a:buSzPct val="80000"/>
              <a:buFont typeface="Wingdings" pitchFamily="2" charset="2"/>
              <a:buChar char="p"/>
            </a:pPr>
            <a:r>
              <a:rPr lang="zh-CN" altLang="en-US" sz="2200" b="1" dirty="0">
                <a:latin typeface="宋体" pitchFamily="2" charset="-122"/>
                <a:ea typeface="宋体" pitchFamily="2" charset="-122"/>
              </a:rPr>
              <a:t>数据压缩 </a:t>
            </a:r>
            <a:endParaRPr lang="en-US" altLang="zh-CN" sz="2200" b="1" dirty="0">
              <a:latin typeface="宋体" pitchFamily="2" charset="-122"/>
              <a:ea typeface="宋体" pitchFamily="2" charset="-122"/>
            </a:endParaRPr>
          </a:p>
          <a:p>
            <a:pPr lvl="1" indent="-182880">
              <a:lnSpc>
                <a:spcPct val="150000"/>
              </a:lnSpc>
              <a:spcBef>
                <a:spcPct val="20000"/>
              </a:spcBef>
              <a:buClr>
                <a:srgbClr val="002060"/>
              </a:buClr>
              <a:buSzPct val="80000"/>
              <a:buFont typeface="Wingdings" pitchFamily="2" charset="2"/>
              <a:buChar char="Ø"/>
            </a:pPr>
            <a:r>
              <a:rPr lang="zh-CN" altLang="en-US" sz="2200" b="1" dirty="0">
                <a:latin typeface="宋体" pitchFamily="2" charset="-122"/>
                <a:ea typeface="宋体" pitchFamily="2" charset="-122"/>
              </a:rPr>
              <a:t>通过聚类找到相似数据的“中心”</a:t>
            </a:r>
          </a:p>
          <a:p>
            <a:pPr marL="182880" lvl="0" indent="-182880">
              <a:lnSpc>
                <a:spcPct val="150000"/>
              </a:lnSpc>
              <a:spcBef>
                <a:spcPct val="20000"/>
              </a:spcBef>
              <a:buClr>
                <a:srgbClr val="002060"/>
              </a:buClr>
              <a:buSzPct val="80000"/>
              <a:buFont typeface="Wingdings" pitchFamily="2" charset="2"/>
              <a:buChar char="p"/>
            </a:pPr>
            <a:r>
              <a:rPr lang="zh-CN" altLang="en-US" sz="2200" b="1" dirty="0">
                <a:latin typeface="宋体" pitchFamily="2" charset="-122"/>
                <a:ea typeface="宋体" pitchFamily="2" charset="-122"/>
              </a:rPr>
              <a:t>医学应用：</a:t>
            </a:r>
            <a:endParaRPr lang="en-US" altLang="zh-CN" sz="2200" b="1" dirty="0">
              <a:latin typeface="宋体" pitchFamily="2" charset="-122"/>
              <a:ea typeface="宋体" pitchFamily="2" charset="-122"/>
            </a:endParaRPr>
          </a:p>
          <a:p>
            <a:pPr lvl="1" indent="-182880">
              <a:lnSpc>
                <a:spcPct val="150000"/>
              </a:lnSpc>
              <a:spcBef>
                <a:spcPct val="20000"/>
              </a:spcBef>
              <a:buClr>
                <a:srgbClr val="002060"/>
              </a:buClr>
              <a:buSzPct val="80000"/>
              <a:buFont typeface="Wingdings" pitchFamily="2" charset="2"/>
              <a:buChar char="Ø"/>
            </a:pPr>
            <a:r>
              <a:rPr lang="zh-CN" altLang="en-US" sz="2200" b="1" dirty="0">
                <a:latin typeface="宋体" pitchFamily="2" charset="-122"/>
                <a:ea typeface="宋体" pitchFamily="2" charset="-122"/>
              </a:rPr>
              <a:t>药物反应、医疗数据挖掘</a:t>
            </a:r>
          </a:p>
        </p:txBody>
      </p:sp>
    </p:spTree>
    <p:extLst>
      <p:ext uri="{BB962C8B-B14F-4D97-AF65-F5344CB8AC3E}">
        <p14:creationId xmlns:p14="http://schemas.microsoft.com/office/powerpoint/2010/main" val="20414710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990600"/>
          </a:xfrm>
        </p:spPr>
        <p:txBody>
          <a:bodyPr/>
          <a:lstStyle/>
          <a:p>
            <a:r>
              <a:rPr lang="zh-CN" altLang="en-US" dirty="0"/>
              <a:t>算法的实现</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2776"/>
                <a:ext cx="8229600" cy="4876800"/>
              </a:xfrm>
            </p:spPr>
            <p:txBody>
              <a:bodyPr/>
              <a:lstStyle/>
              <a:p>
                <a:pPr marL="457200" indent="-457200">
                  <a:lnSpc>
                    <a:spcPct val="150000"/>
                  </a:lnSpc>
                  <a:buFont typeface="+mj-lt"/>
                  <a:buAutoNum type="arabicPeriod"/>
                </a:pPr>
                <a:r>
                  <a:rPr lang="zh-CN" altLang="zh-CN" b="1" dirty="0">
                    <a:solidFill>
                      <a:srgbClr val="C00000"/>
                    </a:solidFill>
                  </a:rPr>
                  <a:t>相似图的构造</a:t>
                </a:r>
                <a:endParaRPr lang="en-US" altLang="zh-CN" b="1" dirty="0">
                  <a:solidFill>
                    <a:srgbClr val="C00000"/>
                  </a:solidFill>
                </a:endParaRPr>
              </a:p>
              <a:p>
                <a:pPr lvl="1">
                  <a:lnSpc>
                    <a:spcPct val="150000"/>
                  </a:lnSpc>
                </a:pPr>
                <a:r>
                  <a:rPr lang="zh-CN" altLang="zh-CN" dirty="0"/>
                  <a:t>全连接：</a:t>
                </a:r>
                <a:endParaRPr lang="en-US" altLang="zh-CN" dirty="0"/>
              </a:p>
              <a:p>
                <a:pPr lvl="1">
                  <a:lnSpc>
                    <a:spcPct val="150000"/>
                  </a:lnSpc>
                </a:pPr>
                <a:endParaRPr lang="en-US" altLang="zh-CN" dirty="0"/>
              </a:p>
              <a:p>
                <a:pPr lvl="1">
                  <a:lnSpc>
                    <a:spcPct val="150000"/>
                  </a:lnSpc>
                </a:pPr>
                <a14:m>
                  <m:oMath xmlns:m="http://schemas.openxmlformats.org/officeDocument/2006/math">
                    <m:r>
                      <a:rPr lang="zh-CN" altLang="en-US" i="1">
                        <a:latin typeface="Cambria Math"/>
                      </a:rPr>
                      <m:t>𝜀</m:t>
                    </m:r>
                  </m:oMath>
                </a14:m>
                <a:r>
                  <a:rPr lang="en-US" altLang="zh-CN" dirty="0"/>
                  <a:t>-</a:t>
                </a:r>
                <a:r>
                  <a:rPr lang="en-US" altLang="zh-CN" dirty="0" err="1"/>
                  <a:t>近邻</a:t>
                </a:r>
                <a:r>
                  <a:rPr lang="zh-CN" altLang="en-US" dirty="0"/>
                  <a:t>：</a:t>
                </a:r>
                <a:endParaRPr lang="en-US" altLang="zh-CN" dirty="0"/>
              </a:p>
              <a:p>
                <a:pPr lvl="1">
                  <a:lnSpc>
                    <a:spcPct val="150000"/>
                  </a:lnSpc>
                </a:pPr>
                <a:endParaRPr lang="en-US" altLang="zh-CN" dirty="0"/>
              </a:p>
              <a:p>
                <a:pPr lvl="1">
                  <a:lnSpc>
                    <a:spcPct val="150000"/>
                  </a:lnSpc>
                </a:pPr>
                <a:endParaRPr lang="en-US" altLang="zh-CN" dirty="0"/>
              </a:p>
              <a:p>
                <a:pPr lvl="1">
                  <a:lnSpc>
                    <a:spcPct val="150000"/>
                  </a:lnSpc>
                </a:pPr>
                <a:r>
                  <a:rPr lang="zh-CN" altLang="zh-CN" dirty="0"/>
                  <a:t>互</a:t>
                </a:r>
                <a:r>
                  <a:rPr lang="en-US" altLang="zh-CN" dirty="0"/>
                  <a:t>K-</a:t>
                </a:r>
                <a:r>
                  <a:rPr lang="zh-CN" altLang="zh-CN" dirty="0"/>
                  <a:t>近邻：</a:t>
                </a:r>
              </a:p>
              <a:p>
                <a:pPr marL="731520" lvl="1" indent="-457200">
                  <a:lnSpc>
                    <a:spcPct val="150000"/>
                  </a:lnSpc>
                  <a:buFont typeface="+mj-lt"/>
                  <a:buAutoNum type="arabicPeriod"/>
                </a:pPr>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2776"/>
                <a:ext cx="8229600" cy="4876800"/>
              </a:xfrm>
              <a:blipFill rotWithShape="1">
                <a:blip r:embed="rId3"/>
                <a:stretch>
                  <a:fillRect l="-593"/>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1776868596"/>
              </p:ext>
            </p:extLst>
          </p:nvPr>
        </p:nvGraphicFramePr>
        <p:xfrm>
          <a:off x="2483768" y="2233464"/>
          <a:ext cx="2378514" cy="1008112"/>
        </p:xfrm>
        <a:graphic>
          <a:graphicData uri="http://schemas.openxmlformats.org/presentationml/2006/ole">
            <mc:AlternateContent xmlns:mc="http://schemas.openxmlformats.org/markup-compatibility/2006">
              <mc:Choice xmlns:v="urn:schemas-microsoft-com:vml" Requires="v">
                <p:oleObj spid="_x0000_s58391" name="Equation" r:id="rId4" imgW="1435100" imgH="609600" progId="Equation.DSMT4">
                  <p:embed/>
                </p:oleObj>
              </mc:Choice>
              <mc:Fallback>
                <p:oleObj name="Equation" r:id="rId4" imgW="1435100" imgH="609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2233464"/>
                        <a:ext cx="2378514" cy="1008112"/>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3291411668"/>
              </p:ext>
            </p:extLst>
          </p:nvPr>
        </p:nvGraphicFramePr>
        <p:xfrm>
          <a:off x="2195736" y="3601616"/>
          <a:ext cx="2490705" cy="936104"/>
        </p:xfrm>
        <a:graphic>
          <a:graphicData uri="http://schemas.openxmlformats.org/presentationml/2006/ole">
            <mc:AlternateContent xmlns:mc="http://schemas.openxmlformats.org/markup-compatibility/2006">
              <mc:Choice xmlns:v="urn:schemas-microsoft-com:vml" Requires="v">
                <p:oleObj spid="_x0000_s58392" name="Equation" r:id="rId6" imgW="1422400" imgH="533400" progId="Equation.DSMT4">
                  <p:embed/>
                </p:oleObj>
              </mc:Choice>
              <mc:Fallback>
                <p:oleObj name="Equation" r:id="rId6" imgW="1422400" imgH="5334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3601616"/>
                        <a:ext cx="2490705" cy="936104"/>
                      </a:xfrm>
                      <a:prstGeom prst="rect">
                        <a:avLst/>
                      </a:prstGeom>
                      <a:noFill/>
                    </p:spPr>
                  </p:pic>
                </p:oleObj>
              </mc:Fallback>
            </mc:AlternateContent>
          </a:graphicData>
        </a:graphic>
      </p:graphicFrame>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8"/>
          <p:cNvGraphicFramePr>
            <a:graphicFrameLocks noChangeAspect="1"/>
          </p:cNvGraphicFramePr>
          <p:nvPr>
            <p:extLst>
              <p:ext uri="{D42A27DB-BD31-4B8C-83A1-F6EECF244321}">
                <p14:modId xmlns:p14="http://schemas.microsoft.com/office/powerpoint/2010/main" val="3340337560"/>
              </p:ext>
            </p:extLst>
          </p:nvPr>
        </p:nvGraphicFramePr>
        <p:xfrm>
          <a:off x="2627784" y="4969768"/>
          <a:ext cx="5397866" cy="1296144"/>
        </p:xfrm>
        <a:graphic>
          <a:graphicData uri="http://schemas.openxmlformats.org/presentationml/2006/ole">
            <mc:AlternateContent xmlns:mc="http://schemas.openxmlformats.org/markup-compatibility/2006">
              <mc:Choice xmlns:v="urn:schemas-microsoft-com:vml" Requires="v">
                <p:oleObj spid="_x0000_s58393" name="Equation" r:id="rId8" imgW="3619500" imgH="863600" progId="Equation.DSMT4">
                  <p:embed/>
                </p:oleObj>
              </mc:Choice>
              <mc:Fallback>
                <p:oleObj name="Equation" r:id="rId8" imgW="3619500" imgH="863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7784" y="4969768"/>
                        <a:ext cx="5397866" cy="1296144"/>
                      </a:xfrm>
                      <a:prstGeom prst="rect">
                        <a:avLst/>
                      </a:prstGeom>
                      <a:noFill/>
                    </p:spPr>
                  </p:pic>
                </p:oleObj>
              </mc:Fallback>
            </mc:AlternateContent>
          </a:graphicData>
        </a:graphic>
      </p:graphicFrame>
    </p:spTree>
    <p:extLst>
      <p:ext uri="{BB962C8B-B14F-4D97-AF65-F5344CB8AC3E}">
        <p14:creationId xmlns:p14="http://schemas.microsoft.com/office/powerpoint/2010/main" val="12044631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算法的实现</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2" indent="-457200">
                  <a:buSzPct val="85000"/>
                  <a:buFont typeface="+mj-lt"/>
                  <a:buAutoNum type="arabicPeriod" startAt="2"/>
                </a:pPr>
                <a:r>
                  <a:rPr lang="zh-CN" altLang="zh-CN" sz="2400" b="1" dirty="0">
                    <a:solidFill>
                      <a:srgbClr val="C00000"/>
                    </a:solidFill>
                  </a:rPr>
                  <a:t>特征矢量的计算</a:t>
                </a:r>
                <a:r>
                  <a:rPr lang="zh-CN" altLang="en-US" sz="2400" dirty="0"/>
                  <a:t>：</a:t>
                </a:r>
                <a:r>
                  <a:rPr lang="zh-CN" altLang="zh-CN" sz="2400" dirty="0"/>
                  <a:t>矩阵具有稀疏性，存在快速算法</a:t>
                </a:r>
                <a:r>
                  <a:rPr lang="en-US" altLang="zh-CN" sz="2400" dirty="0" err="1"/>
                  <a:t>Lanczos</a:t>
                </a:r>
                <a:r>
                  <a:rPr lang="en-US" altLang="zh-CN" sz="2400" dirty="0"/>
                  <a:t> method</a:t>
                </a:r>
                <a:r>
                  <a:rPr lang="zh-CN" altLang="zh-CN" sz="2400" dirty="0"/>
                  <a:t>，最小特征值</a:t>
                </a:r>
                <a:r>
                  <a:rPr lang="en-US" altLang="zh-CN" sz="2400" dirty="0"/>
                  <a:t>0</a:t>
                </a:r>
                <a:r>
                  <a:rPr lang="zh-CN" altLang="zh-CN" sz="2400" dirty="0"/>
                  <a:t>对应的特征矢量为</a:t>
                </a:r>
                <a:r>
                  <a:rPr lang="en-US" altLang="zh-CN" sz="2400" b="1" dirty="0"/>
                  <a:t>1</a:t>
                </a:r>
                <a:r>
                  <a:rPr lang="zh-CN" altLang="en-US" sz="2400" dirty="0"/>
                  <a:t>，</a:t>
                </a:r>
                <a:r>
                  <a:rPr lang="zh-CN" altLang="zh-CN" sz="2400" dirty="0"/>
                  <a:t>其它矢量与其正交</a:t>
                </a:r>
                <a:r>
                  <a:rPr lang="zh-CN" altLang="en-US" sz="2400" dirty="0"/>
                  <a:t>；</a:t>
                </a:r>
                <a:endParaRPr lang="en-US" altLang="zh-CN" sz="2400" dirty="0"/>
              </a:p>
              <a:p>
                <a:pPr marL="457200" lvl="2" indent="-457200">
                  <a:buSzPct val="85000"/>
                  <a:buFont typeface="+mj-lt"/>
                  <a:buAutoNum type="arabicPeriod" startAt="2"/>
                </a:pPr>
                <a:endParaRPr lang="en-US" altLang="zh-CN" sz="2400" dirty="0"/>
              </a:p>
              <a:p>
                <a:pPr marL="457200" lvl="2" indent="-457200">
                  <a:buSzPct val="85000"/>
                  <a:buFont typeface="+mj-lt"/>
                  <a:buAutoNum type="arabicPeriod" startAt="2"/>
                </a:pPr>
                <a:r>
                  <a:rPr lang="en-US" altLang="zh-CN" sz="2400" b="1" dirty="0" err="1">
                    <a:solidFill>
                      <a:srgbClr val="C00000"/>
                    </a:solidFill>
                  </a:rPr>
                  <a:t>Laplacian</a:t>
                </a:r>
                <a:r>
                  <a:rPr lang="zh-CN" altLang="zh-CN" sz="2400" b="1" dirty="0">
                    <a:solidFill>
                      <a:srgbClr val="C00000"/>
                    </a:solidFill>
                  </a:rPr>
                  <a:t>矩阵的选择</a:t>
                </a:r>
                <a:r>
                  <a:rPr lang="zh-CN" altLang="en-US" sz="2400" b="1" dirty="0"/>
                  <a:t>：</a:t>
                </a:r>
                <a:endParaRPr lang="en-US" altLang="zh-CN" sz="2400" b="1" dirty="0"/>
              </a:p>
              <a:p>
                <a:pPr lvl="1">
                  <a:lnSpc>
                    <a:spcPct val="150000"/>
                  </a:lnSpc>
                </a:pPr>
                <a:r>
                  <a:rPr lang="zh-CN" altLang="zh-CN" dirty="0"/>
                  <a:t>非正规化：</a:t>
                </a:r>
                <a14:m>
                  <m:oMath xmlns:m="http://schemas.openxmlformats.org/officeDocument/2006/math">
                    <m:r>
                      <a:rPr lang="zh-CN" altLang="en-US" i="1">
                        <a:latin typeface="Cambria Math"/>
                      </a:rPr>
                      <m:t>𝐿</m:t>
                    </m:r>
                    <m:r>
                      <a:rPr lang="zh-CN" altLang="en-US">
                        <a:latin typeface="Cambria Math"/>
                      </a:rPr>
                      <m:t>=</m:t>
                    </m:r>
                    <m:r>
                      <a:rPr lang="zh-CN" altLang="en-US" i="1">
                        <a:latin typeface="Cambria Math"/>
                      </a:rPr>
                      <m:t>𝐷</m:t>
                    </m:r>
                    <m:r>
                      <a:rPr lang="zh-CN" altLang="en-US">
                        <a:latin typeface="Cambria Math"/>
                      </a:rPr>
                      <m:t>−</m:t>
                    </m:r>
                    <m:r>
                      <a:rPr lang="zh-CN" altLang="en-US" i="1">
                        <a:latin typeface="Cambria Math"/>
                      </a:rPr>
                      <m:t>𝑊</m:t>
                    </m:r>
                  </m:oMath>
                </a14:m>
                <a:endParaRPr lang="zh-CN" altLang="zh-CN" dirty="0"/>
              </a:p>
              <a:p>
                <a:pPr lvl="1">
                  <a:lnSpc>
                    <a:spcPct val="150000"/>
                  </a:lnSpc>
                </a:pPr>
                <a:r>
                  <a:rPr lang="zh-CN" altLang="zh-CN" dirty="0"/>
                  <a:t>对称正规化：</a:t>
                </a:r>
                <a:r>
                  <a:rPr lang="en-US" altLang="zh-CN"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𝐿</m:t>
                        </m:r>
                      </m:e>
                      <m:sub>
                        <m:r>
                          <a:rPr lang="zh-CN" altLang="en-US" i="1">
                            <a:latin typeface="Cambria Math"/>
                          </a:rPr>
                          <m:t>𝑠𝑦𝑚</m:t>
                        </m:r>
                      </m:sub>
                    </m:sSub>
                    <m:r>
                      <a:rPr lang="zh-CN" altLang="en-US">
                        <a:latin typeface="Cambria Math"/>
                      </a:rPr>
                      <m:t>=</m:t>
                    </m:r>
                    <m:sSup>
                      <m:sSupPr>
                        <m:ctrlPr>
                          <a:rPr lang="zh-CN" altLang="en-US" i="1">
                            <a:latin typeface="Cambria Math" panose="02040503050406030204" pitchFamily="18" charset="0"/>
                          </a:rPr>
                        </m:ctrlPr>
                      </m:sSupPr>
                      <m:e>
                        <m:r>
                          <a:rPr lang="zh-CN" altLang="en-US" i="1">
                            <a:latin typeface="Cambria Math"/>
                          </a:rPr>
                          <m:t>𝐷</m:t>
                        </m:r>
                      </m:e>
                      <m:sup>
                        <m:r>
                          <a:rPr lang="zh-CN" altLang="en-US">
                            <a:latin typeface="Cambria Math"/>
                          </a:rPr>
                          <m:t>−</m:t>
                        </m:r>
                        <m:f>
                          <m:fPr>
                            <m:type m:val="skw"/>
                            <m:ctrlPr>
                              <a:rPr lang="zh-CN" altLang="en-US" i="1">
                                <a:latin typeface="Cambria Math" panose="02040503050406030204" pitchFamily="18" charset="0"/>
                              </a:rPr>
                            </m:ctrlPr>
                          </m:fPr>
                          <m:num>
                            <m:r>
                              <a:rPr lang="zh-CN" altLang="en-US">
                                <a:latin typeface="Cambria Math"/>
                              </a:rPr>
                              <m:t>1</m:t>
                            </m:r>
                          </m:num>
                          <m:den>
                            <m:r>
                              <a:rPr lang="zh-CN" altLang="en-US">
                                <a:latin typeface="Cambria Math"/>
                              </a:rPr>
                              <m:t>2</m:t>
                            </m:r>
                          </m:den>
                        </m:f>
                      </m:sup>
                    </m:sSup>
                    <m:r>
                      <a:rPr lang="zh-CN" altLang="en-US" i="1">
                        <a:latin typeface="Cambria Math"/>
                      </a:rPr>
                      <m:t>𝐿</m:t>
                    </m:r>
                    <m:sSup>
                      <m:sSupPr>
                        <m:ctrlPr>
                          <a:rPr lang="zh-CN" altLang="en-US" i="1">
                            <a:latin typeface="Cambria Math" panose="02040503050406030204" pitchFamily="18" charset="0"/>
                          </a:rPr>
                        </m:ctrlPr>
                      </m:sSupPr>
                      <m:e>
                        <m:r>
                          <a:rPr lang="zh-CN" altLang="en-US" i="1">
                            <a:latin typeface="Cambria Math"/>
                          </a:rPr>
                          <m:t>𝐷</m:t>
                        </m:r>
                      </m:e>
                      <m:sup>
                        <m:r>
                          <a:rPr lang="zh-CN" altLang="en-US">
                            <a:latin typeface="Cambria Math"/>
                          </a:rPr>
                          <m:t>−</m:t>
                        </m:r>
                        <m:f>
                          <m:fPr>
                            <m:type m:val="skw"/>
                            <m:ctrlPr>
                              <a:rPr lang="zh-CN" altLang="en-US" i="1">
                                <a:latin typeface="Cambria Math" panose="02040503050406030204" pitchFamily="18" charset="0"/>
                              </a:rPr>
                            </m:ctrlPr>
                          </m:fPr>
                          <m:num>
                            <m:r>
                              <a:rPr lang="zh-CN" altLang="en-US">
                                <a:latin typeface="Cambria Math"/>
                              </a:rPr>
                              <m:t>1</m:t>
                            </m:r>
                          </m:num>
                          <m:den>
                            <m:r>
                              <a:rPr lang="zh-CN" altLang="en-US">
                                <a:latin typeface="Cambria Math"/>
                              </a:rPr>
                              <m:t>2</m:t>
                            </m:r>
                          </m:den>
                        </m:f>
                      </m:sup>
                    </m:sSup>
                    <m:r>
                      <a:rPr lang="zh-CN" altLang="en-US">
                        <a:latin typeface="Cambria Math"/>
                      </a:rPr>
                      <m:t>=</m:t>
                    </m:r>
                    <m:r>
                      <a:rPr lang="zh-CN" altLang="en-US" i="1">
                        <a:latin typeface="Cambria Math"/>
                      </a:rPr>
                      <m:t>𝐼</m:t>
                    </m:r>
                    <m:r>
                      <a:rPr lang="zh-CN" altLang="en-US">
                        <a:latin typeface="Cambria Math"/>
                      </a:rPr>
                      <m:t>−</m:t>
                    </m:r>
                    <m:sSup>
                      <m:sSupPr>
                        <m:ctrlPr>
                          <a:rPr lang="zh-CN" altLang="en-US" i="1">
                            <a:latin typeface="Cambria Math" panose="02040503050406030204" pitchFamily="18" charset="0"/>
                          </a:rPr>
                        </m:ctrlPr>
                      </m:sSupPr>
                      <m:e>
                        <m:r>
                          <a:rPr lang="zh-CN" altLang="en-US" i="1">
                            <a:latin typeface="Cambria Math"/>
                          </a:rPr>
                          <m:t>𝐷</m:t>
                        </m:r>
                      </m:e>
                      <m:sup>
                        <m:r>
                          <a:rPr lang="zh-CN" altLang="en-US">
                            <a:latin typeface="Cambria Math"/>
                          </a:rPr>
                          <m:t>−</m:t>
                        </m:r>
                        <m:f>
                          <m:fPr>
                            <m:type m:val="skw"/>
                            <m:ctrlPr>
                              <a:rPr lang="zh-CN" altLang="en-US" i="1">
                                <a:latin typeface="Cambria Math" panose="02040503050406030204" pitchFamily="18" charset="0"/>
                              </a:rPr>
                            </m:ctrlPr>
                          </m:fPr>
                          <m:num>
                            <m:r>
                              <a:rPr lang="zh-CN" altLang="en-US">
                                <a:latin typeface="Cambria Math"/>
                              </a:rPr>
                              <m:t>1</m:t>
                            </m:r>
                          </m:num>
                          <m:den>
                            <m:r>
                              <a:rPr lang="zh-CN" altLang="en-US">
                                <a:latin typeface="Cambria Math"/>
                              </a:rPr>
                              <m:t>2</m:t>
                            </m:r>
                          </m:den>
                        </m:f>
                      </m:sup>
                    </m:sSup>
                    <m:r>
                      <a:rPr lang="zh-CN" altLang="en-US" i="1">
                        <a:latin typeface="Cambria Math"/>
                      </a:rPr>
                      <m:t>𝑊</m:t>
                    </m:r>
                    <m:sSup>
                      <m:sSupPr>
                        <m:ctrlPr>
                          <a:rPr lang="zh-CN" altLang="en-US" i="1">
                            <a:latin typeface="Cambria Math" panose="02040503050406030204" pitchFamily="18" charset="0"/>
                          </a:rPr>
                        </m:ctrlPr>
                      </m:sSupPr>
                      <m:e>
                        <m:r>
                          <a:rPr lang="zh-CN" altLang="en-US" i="1">
                            <a:latin typeface="Cambria Math"/>
                          </a:rPr>
                          <m:t>𝐷</m:t>
                        </m:r>
                      </m:e>
                      <m:sup>
                        <m:r>
                          <a:rPr lang="zh-CN" altLang="en-US">
                            <a:latin typeface="Cambria Math"/>
                          </a:rPr>
                          <m:t>−</m:t>
                        </m:r>
                        <m:f>
                          <m:fPr>
                            <m:type m:val="skw"/>
                            <m:ctrlPr>
                              <a:rPr lang="zh-CN" altLang="en-US" i="1">
                                <a:latin typeface="Cambria Math" panose="02040503050406030204" pitchFamily="18" charset="0"/>
                              </a:rPr>
                            </m:ctrlPr>
                          </m:fPr>
                          <m:num>
                            <m:r>
                              <a:rPr lang="zh-CN" altLang="en-US">
                                <a:latin typeface="Cambria Math"/>
                              </a:rPr>
                              <m:t>1</m:t>
                            </m:r>
                          </m:num>
                          <m:den>
                            <m:r>
                              <a:rPr lang="zh-CN" altLang="en-US">
                                <a:latin typeface="Cambria Math"/>
                              </a:rPr>
                              <m:t>2</m:t>
                            </m:r>
                          </m:den>
                        </m:f>
                      </m:sup>
                    </m:sSup>
                  </m:oMath>
                </a14:m>
                <a:endParaRPr lang="zh-CN" altLang="zh-CN" dirty="0"/>
              </a:p>
              <a:p>
                <a:pPr lvl="1">
                  <a:lnSpc>
                    <a:spcPct val="150000"/>
                  </a:lnSpc>
                </a:pPr>
                <a:r>
                  <a:rPr lang="zh-CN" altLang="zh-CN" dirty="0"/>
                  <a:t>随机游走正规化：</a:t>
                </a:r>
                <a:r>
                  <a:rPr lang="en-US" altLang="zh-CN"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𝐿</m:t>
                        </m:r>
                      </m:e>
                      <m:sub>
                        <m:r>
                          <a:rPr lang="zh-CN" altLang="en-US" i="1">
                            <a:latin typeface="Cambria Math"/>
                          </a:rPr>
                          <m:t>𝑟𝑤</m:t>
                        </m:r>
                      </m:sub>
                    </m:sSub>
                    <m:r>
                      <a:rPr lang="zh-CN" altLang="en-US">
                        <a:latin typeface="Cambria Math"/>
                      </a:rPr>
                      <m:t>=</m:t>
                    </m:r>
                    <m:sSup>
                      <m:sSupPr>
                        <m:ctrlPr>
                          <a:rPr lang="zh-CN" altLang="en-US" i="1">
                            <a:latin typeface="Cambria Math" panose="02040503050406030204" pitchFamily="18" charset="0"/>
                          </a:rPr>
                        </m:ctrlPr>
                      </m:sSupPr>
                      <m:e>
                        <m:r>
                          <a:rPr lang="zh-CN" altLang="en-US" i="1">
                            <a:latin typeface="Cambria Math"/>
                          </a:rPr>
                          <m:t>𝐷</m:t>
                        </m:r>
                      </m:e>
                      <m:sup>
                        <m:r>
                          <a:rPr lang="zh-CN" altLang="en-US">
                            <a:latin typeface="Cambria Math"/>
                          </a:rPr>
                          <m:t>−1</m:t>
                        </m:r>
                      </m:sup>
                    </m:sSup>
                    <m:r>
                      <a:rPr lang="zh-CN" altLang="en-US" i="1">
                        <a:latin typeface="Cambria Math"/>
                      </a:rPr>
                      <m:t>𝐿</m:t>
                    </m:r>
                    <m:r>
                      <a:rPr lang="zh-CN" altLang="en-US">
                        <a:latin typeface="Cambria Math"/>
                      </a:rPr>
                      <m:t>=</m:t>
                    </m:r>
                    <m:r>
                      <a:rPr lang="zh-CN" altLang="en-US" i="1">
                        <a:latin typeface="Cambria Math"/>
                      </a:rPr>
                      <m:t>𝐼</m:t>
                    </m:r>
                    <m:r>
                      <a:rPr lang="zh-CN" altLang="en-US">
                        <a:latin typeface="Cambria Math"/>
                      </a:rPr>
                      <m:t>−</m:t>
                    </m:r>
                    <m:sSup>
                      <m:sSupPr>
                        <m:ctrlPr>
                          <a:rPr lang="zh-CN" altLang="en-US" i="1">
                            <a:latin typeface="Cambria Math" panose="02040503050406030204" pitchFamily="18" charset="0"/>
                          </a:rPr>
                        </m:ctrlPr>
                      </m:sSupPr>
                      <m:e>
                        <m:r>
                          <a:rPr lang="zh-CN" altLang="en-US" i="1">
                            <a:latin typeface="Cambria Math"/>
                          </a:rPr>
                          <m:t>𝐷</m:t>
                        </m:r>
                      </m:e>
                      <m:sup>
                        <m:r>
                          <a:rPr lang="zh-CN" altLang="en-US">
                            <a:latin typeface="Cambria Math"/>
                          </a:rPr>
                          <m:t>−1</m:t>
                        </m:r>
                      </m:sup>
                    </m:sSup>
                    <m:r>
                      <a:rPr lang="zh-CN" altLang="en-US" i="1">
                        <a:latin typeface="Cambria Math"/>
                      </a:rPr>
                      <m:t>𝑊</m:t>
                    </m:r>
                  </m:oMath>
                </a14:m>
                <a:endParaRPr lang="zh-CN" altLang="zh-CN" dirty="0"/>
              </a:p>
              <a:p>
                <a:pPr lvl="1">
                  <a:lnSpc>
                    <a:spcPct val="150000"/>
                  </a:lnSpc>
                </a:pPr>
                <a:r>
                  <a:rPr lang="zh-CN" altLang="zh-CN" dirty="0"/>
                  <a:t>使用</a:t>
                </a:r>
                <a:r>
                  <a:rPr lang="en-US" altLang="zh-CN" dirty="0"/>
                  <a:t> </a:t>
                </a:r>
                <a:r>
                  <a:rPr lang="zh-CN" altLang="zh-CN" dirty="0"/>
                  <a:t>时</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𝐿</m:t>
                        </m:r>
                      </m:e>
                      <m:sub>
                        <m:r>
                          <a:rPr lang="zh-CN" altLang="en-US" i="1">
                            <a:latin typeface="Cambria Math"/>
                          </a:rPr>
                          <m:t>𝑠𝑦𝑚</m:t>
                        </m:r>
                      </m:sub>
                    </m:sSub>
                  </m:oMath>
                </a14:m>
                <a:r>
                  <a:rPr lang="zh-CN" altLang="zh-CN" dirty="0"/>
                  <a:t>，特征矢量需要乘</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a:rPr>
                          <m:t>𝐷</m:t>
                        </m:r>
                      </m:e>
                      <m:sup>
                        <m:r>
                          <a:rPr lang="zh-CN" altLang="en-US">
                            <a:latin typeface="Cambria Math"/>
                          </a:rPr>
                          <m:t>−</m:t>
                        </m:r>
                        <m:f>
                          <m:fPr>
                            <m:type m:val="skw"/>
                            <m:ctrlPr>
                              <a:rPr lang="zh-CN" altLang="en-US" i="1">
                                <a:latin typeface="Cambria Math" panose="02040503050406030204" pitchFamily="18" charset="0"/>
                              </a:rPr>
                            </m:ctrlPr>
                          </m:fPr>
                          <m:num>
                            <m:r>
                              <a:rPr lang="zh-CN" altLang="en-US">
                                <a:latin typeface="Cambria Math"/>
                              </a:rPr>
                              <m:t>1</m:t>
                            </m:r>
                          </m:num>
                          <m:den>
                            <m:r>
                              <a:rPr lang="zh-CN" altLang="en-US">
                                <a:latin typeface="Cambria Math"/>
                              </a:rPr>
                              <m:t>2</m:t>
                            </m:r>
                          </m:den>
                        </m:f>
                      </m:sup>
                    </m:sSup>
                  </m:oMath>
                </a14:m>
                <a:r>
                  <a:rPr lang="zh-CN" altLang="zh-CN" dirty="0"/>
                  <a:t>。推荐使用</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a:rPr>
                          <m:t>𝐿</m:t>
                        </m:r>
                      </m:e>
                      <m:sub>
                        <m:r>
                          <a:rPr lang="zh-CN" altLang="en-US" i="1">
                            <a:latin typeface="Cambria Math"/>
                          </a:rPr>
                          <m:t>𝑟𝑤</m:t>
                        </m:r>
                      </m:sub>
                    </m:sSub>
                  </m:oMath>
                </a14:m>
                <a:r>
                  <a:rPr lang="zh-CN" altLang="en-US" dirty="0"/>
                  <a:t>。</a:t>
                </a:r>
                <a:r>
                  <a:rPr lang="en-US" altLang="zh-CN" dirty="0"/>
                  <a:t> </a:t>
                </a:r>
                <a:endParaRPr lang="zh-CN" altLang="zh-CN" sz="5000" dirty="0"/>
              </a:p>
              <a:p>
                <a:pPr marL="457200" lvl="2" indent="-457200">
                  <a:buSzPct val="85000"/>
                  <a:buFont typeface="+mj-lt"/>
                  <a:buAutoNum type="arabicPeriod" startAt="2"/>
                </a:pPr>
                <a:endParaRPr lang="zh-CN" altLang="zh-CN" sz="2400" dirty="0"/>
              </a:p>
              <a:p>
                <a:pPr marL="457200" lvl="2" indent="-457200">
                  <a:buSzPct val="85000"/>
                  <a:buFont typeface="+mj-lt"/>
                  <a:buAutoNum type="arabicPeriod" startAt="2"/>
                </a:pPr>
                <a:endParaRPr lang="zh-CN" altLang="zh-CN" sz="2400" dirty="0"/>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000" b="-16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95330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算法的实现</a:t>
            </a:r>
          </a:p>
        </p:txBody>
      </p:sp>
      <p:sp>
        <p:nvSpPr>
          <p:cNvPr id="3" name="Content Placeholder 2"/>
          <p:cNvSpPr>
            <a:spLocks noGrp="1"/>
          </p:cNvSpPr>
          <p:nvPr>
            <p:ph idx="1"/>
          </p:nvPr>
        </p:nvSpPr>
        <p:spPr/>
        <p:txBody>
          <a:bodyPr/>
          <a:lstStyle/>
          <a:p>
            <a:pPr marL="457200" lvl="2" indent="-457200">
              <a:buSzPct val="85000"/>
              <a:buFont typeface="+mj-lt"/>
              <a:buAutoNum type="arabicPeriod" startAt="4"/>
            </a:pPr>
            <a:r>
              <a:rPr lang="zh-CN" altLang="zh-CN" sz="2400" b="1" dirty="0">
                <a:solidFill>
                  <a:srgbClr val="C00000"/>
                </a:solidFill>
              </a:rPr>
              <a:t>聚类数的选择</a:t>
            </a:r>
            <a:r>
              <a:rPr lang="zh-CN" altLang="en-US" sz="2400" b="1" dirty="0"/>
              <a:t>：</a:t>
            </a:r>
            <a:endParaRPr lang="en-US" altLang="zh-CN" sz="2400" b="1" dirty="0"/>
          </a:p>
          <a:p>
            <a:pPr marL="731520" lvl="3" indent="-457200">
              <a:buSzPct val="85000"/>
            </a:pPr>
            <a:r>
              <a:rPr lang="zh-CN" altLang="en-US" sz="2200" b="1" dirty="0"/>
              <a:t>理想情况</a:t>
            </a:r>
            <a:r>
              <a:rPr lang="zh-CN" altLang="en-US" sz="2200" dirty="0"/>
              <a:t>：</a:t>
            </a:r>
            <a:r>
              <a:rPr lang="zh-CN" altLang="zh-CN" sz="2400" dirty="0"/>
              <a:t>样本按照类别的顺序排列</a:t>
            </a:r>
            <a:r>
              <a:rPr lang="zh-CN" altLang="en-US" sz="2400" dirty="0"/>
              <a:t>，类别之间相似度为</a:t>
            </a:r>
            <a:r>
              <a:rPr lang="en-US" altLang="zh-CN" sz="2400" dirty="0"/>
              <a:t>0</a:t>
            </a:r>
            <a:r>
              <a:rPr lang="zh-CN" altLang="en-US" sz="2400" dirty="0"/>
              <a:t>，</a:t>
            </a:r>
            <a:r>
              <a:rPr lang="en-US" altLang="zh-CN" sz="2400" dirty="0" err="1"/>
              <a:t>Laplacian</a:t>
            </a:r>
            <a:r>
              <a:rPr lang="zh-CN" altLang="en-US" sz="2400" dirty="0"/>
              <a:t>矩阵前</a:t>
            </a:r>
            <a:r>
              <a:rPr lang="en-US" altLang="zh-CN" sz="2400" dirty="0"/>
              <a:t>k</a:t>
            </a:r>
            <a:r>
              <a:rPr lang="zh-CN" altLang="en-US" sz="2400" dirty="0"/>
              <a:t>个特征值为</a:t>
            </a:r>
            <a:r>
              <a:rPr lang="en-US" altLang="zh-CN" sz="2400" dirty="0"/>
              <a:t>0</a:t>
            </a:r>
          </a:p>
          <a:p>
            <a:pPr marL="731520" lvl="3" indent="-457200">
              <a:buSzPct val="85000"/>
            </a:pPr>
            <a:endParaRPr lang="en-US" altLang="zh-CN" sz="2400" dirty="0"/>
          </a:p>
          <a:p>
            <a:pPr marL="731520" lvl="3" indent="-457200">
              <a:buSzPct val="85000"/>
            </a:pPr>
            <a:endParaRPr lang="en-US" altLang="zh-CN" sz="2400" dirty="0"/>
          </a:p>
          <a:p>
            <a:pPr marL="731520" lvl="3" indent="-457200">
              <a:buSzPct val="85000"/>
            </a:pPr>
            <a:endParaRPr lang="en-US" altLang="zh-CN" sz="2400" dirty="0"/>
          </a:p>
          <a:p>
            <a:pPr marL="731520" lvl="3" indent="-457200">
              <a:buSzPct val="85000"/>
            </a:pPr>
            <a:r>
              <a:rPr lang="zh-CN" altLang="en-US" sz="2400" b="1" dirty="0"/>
              <a:t>一般情况</a:t>
            </a:r>
            <a:r>
              <a:rPr lang="zh-CN" altLang="en-US" sz="2400" dirty="0"/>
              <a:t>：</a:t>
            </a:r>
            <a:r>
              <a:rPr lang="zh-CN" altLang="zh-CN" sz="2400" dirty="0"/>
              <a:t>根据特征值的分布确定聚类数</a:t>
            </a:r>
            <a:endParaRPr lang="zh-CN" altLang="zh-CN" sz="2200" dirty="0"/>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374617986"/>
              </p:ext>
            </p:extLst>
          </p:nvPr>
        </p:nvGraphicFramePr>
        <p:xfrm>
          <a:off x="2987824" y="2852936"/>
          <a:ext cx="1836204" cy="1224136"/>
        </p:xfrm>
        <a:graphic>
          <a:graphicData uri="http://schemas.openxmlformats.org/presentationml/2006/ole">
            <mc:AlternateContent xmlns:mc="http://schemas.openxmlformats.org/markup-compatibility/2006">
              <mc:Choice xmlns:v="urn:schemas-microsoft-com:vml" Requires="v">
                <p:oleObj spid="_x0000_s59400" name="Equation" r:id="rId3" imgW="1397000" imgH="927100" progId="Equation.DSMT4">
                  <p:embed/>
                </p:oleObj>
              </mc:Choice>
              <mc:Fallback>
                <p:oleObj name="Equation" r:id="rId3" imgW="1397000" imgH="927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852936"/>
                        <a:ext cx="1836204" cy="1224136"/>
                      </a:xfrm>
                      <a:prstGeom prst="rect">
                        <a:avLst/>
                      </a:prstGeom>
                      <a:noFill/>
                    </p:spPr>
                  </p:pic>
                </p:oleObj>
              </mc:Fallback>
            </mc:AlternateContent>
          </a:graphicData>
        </a:graphic>
      </p:graphicFrame>
      <p:pic>
        <p:nvPicPr>
          <p:cNvPr id="6" name="图片 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5696" y="4581128"/>
            <a:ext cx="5184576" cy="2160240"/>
          </a:xfrm>
          <a:prstGeom prst="rect">
            <a:avLst/>
          </a:prstGeom>
          <a:noFill/>
          <a:ln>
            <a:noFill/>
          </a:ln>
        </p:spPr>
      </p:pic>
    </p:spTree>
    <p:extLst>
      <p:ext uri="{BB962C8B-B14F-4D97-AF65-F5344CB8AC3E}">
        <p14:creationId xmlns:p14="http://schemas.microsoft.com/office/powerpoint/2010/main" val="21820572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90600"/>
          </a:xfrm>
        </p:spPr>
        <p:txBody>
          <a:bodyPr/>
          <a:lstStyle/>
          <a:p>
            <a:r>
              <a:rPr lang="zh-CN" altLang="en-US" dirty="0"/>
              <a:t>算法的实现</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0"/>
          <p:cNvSpPr/>
          <p:nvPr/>
        </p:nvSpPr>
        <p:spPr>
          <a:xfrm>
            <a:off x="467544" y="1052736"/>
            <a:ext cx="8424936" cy="5216813"/>
          </a:xfrm>
          <a:prstGeom prst="rect">
            <a:avLst/>
          </a:prstGeom>
        </p:spPr>
        <p:txBody>
          <a:bodyPr wrap="square">
            <a:spAutoFit/>
          </a:bodyPr>
          <a:lstStyle/>
          <a:p>
            <a:pPr marL="357188" lvl="0" indent="-357188" algn="just" fontAlgn="base">
              <a:lnSpc>
                <a:spcPct val="50000"/>
              </a:lnSpc>
              <a:spcBef>
                <a:spcPts val="1800"/>
              </a:spcBef>
              <a:spcAft>
                <a:spcPct val="0"/>
              </a:spcAft>
              <a:buClr>
                <a:srgbClr val="46597E"/>
              </a:buClr>
              <a:buSzPct val="100000"/>
            </a:pPr>
            <a:endParaRPr lang="zh-CN" altLang="en-US" kern="0" dirty="0">
              <a:solidFill>
                <a:schemeClr val="tx2"/>
              </a:solidFill>
              <a:ea typeface="微软雅黑"/>
            </a:endParaRPr>
          </a:p>
          <a:p>
            <a:pPr marL="357188" lvl="0" indent="-357188" algn="just" fontAlgn="base">
              <a:lnSpc>
                <a:spcPct val="50000"/>
              </a:lnSpc>
              <a:spcBef>
                <a:spcPts val="1800"/>
              </a:spcBef>
              <a:spcAft>
                <a:spcPct val="0"/>
              </a:spcAft>
              <a:buClr>
                <a:srgbClr val="46597E"/>
              </a:buClr>
              <a:buSzPct val="100000"/>
            </a:pPr>
            <a:r>
              <a:rPr lang="zh-CN" altLang="en-US" sz="2000" b="1" kern="0" dirty="0">
                <a:solidFill>
                  <a:schemeClr val="tx2"/>
                </a:solidFill>
                <a:ea typeface="微软雅黑"/>
              </a:rPr>
              <a:t>1) 构建表示对象集的相似度矩阵W；</a:t>
            </a:r>
          </a:p>
          <a:p>
            <a:pPr marL="357188" lvl="0" indent="-357188" algn="just" fontAlgn="base">
              <a:lnSpc>
                <a:spcPct val="50000"/>
              </a:lnSpc>
              <a:spcBef>
                <a:spcPts val="1800"/>
              </a:spcBef>
              <a:spcAft>
                <a:spcPct val="0"/>
              </a:spcAft>
              <a:buClr>
                <a:srgbClr val="46597E"/>
              </a:buClr>
              <a:buSzPct val="100000"/>
            </a:pPr>
            <a:r>
              <a:rPr lang="zh-CN" altLang="en-US" sz="2000" kern="0" dirty="0">
                <a:solidFill>
                  <a:schemeClr val="tx2"/>
                </a:solidFill>
                <a:ea typeface="微软雅黑"/>
              </a:rPr>
              <a:t>	d= pdist(M);</a:t>
            </a:r>
          </a:p>
          <a:p>
            <a:pPr marL="357188" lvl="0" indent="-357188" algn="just" fontAlgn="base">
              <a:lnSpc>
                <a:spcPct val="50000"/>
              </a:lnSpc>
              <a:spcBef>
                <a:spcPts val="1800"/>
              </a:spcBef>
              <a:spcAft>
                <a:spcPct val="0"/>
              </a:spcAft>
              <a:buClr>
                <a:srgbClr val="46597E"/>
              </a:buClr>
              <a:buSzPct val="100000"/>
            </a:pPr>
            <a:r>
              <a:rPr lang="zh-CN" altLang="en-US" sz="2000" kern="0" dirty="0">
                <a:solidFill>
                  <a:schemeClr val="tx2"/>
                </a:solidFill>
                <a:ea typeface="微软雅黑"/>
              </a:rPr>
              <a:t>	W=squareform(d);</a:t>
            </a:r>
          </a:p>
          <a:p>
            <a:pPr marL="357188" lvl="0" indent="-357188" algn="just" fontAlgn="base">
              <a:lnSpc>
                <a:spcPct val="50000"/>
              </a:lnSpc>
              <a:spcBef>
                <a:spcPts val="1800"/>
              </a:spcBef>
              <a:spcAft>
                <a:spcPct val="0"/>
              </a:spcAft>
              <a:buClr>
                <a:srgbClr val="46597E"/>
              </a:buClr>
              <a:buSzPct val="100000"/>
            </a:pPr>
            <a:r>
              <a:rPr lang="zh-CN" altLang="en-US" sz="2000" b="1" kern="0" dirty="0">
                <a:solidFill>
                  <a:schemeClr val="tx2"/>
                </a:solidFill>
                <a:ea typeface="微软雅黑"/>
              </a:rPr>
              <a:t>2) 根据相似度矩阵W构建非正规拉普拉斯矩阵；</a:t>
            </a:r>
          </a:p>
          <a:p>
            <a:pPr marL="357188" lvl="0" indent="-357188" algn="just" fontAlgn="base">
              <a:lnSpc>
                <a:spcPct val="50000"/>
              </a:lnSpc>
              <a:spcBef>
                <a:spcPts val="1800"/>
              </a:spcBef>
              <a:spcAft>
                <a:spcPct val="0"/>
              </a:spcAft>
              <a:buClr>
                <a:srgbClr val="46597E"/>
              </a:buClr>
              <a:buSzPct val="100000"/>
            </a:pPr>
            <a:r>
              <a:rPr lang="zh-CN" altLang="en-US" sz="2000" kern="0" dirty="0">
                <a:solidFill>
                  <a:schemeClr val="tx2"/>
                </a:solidFill>
                <a:ea typeface="微软雅黑"/>
              </a:rPr>
              <a:t>	N=tril(W,0);	</a:t>
            </a:r>
          </a:p>
          <a:p>
            <a:pPr marL="357188" lvl="0" indent="-357188" algn="just" fontAlgn="base">
              <a:lnSpc>
                <a:spcPct val="50000"/>
              </a:lnSpc>
              <a:spcBef>
                <a:spcPts val="1800"/>
              </a:spcBef>
              <a:spcAft>
                <a:spcPct val="0"/>
              </a:spcAft>
              <a:buClr>
                <a:srgbClr val="46597E"/>
              </a:buClr>
              <a:buSzPct val="100000"/>
            </a:pPr>
            <a:r>
              <a:rPr lang="zh-CN" altLang="en-US" sz="2000" kern="0" dirty="0">
                <a:solidFill>
                  <a:schemeClr val="tx2"/>
                </a:solidFill>
                <a:ea typeface="微软雅黑"/>
              </a:rPr>
              <a:t>	s=sum(N);</a:t>
            </a:r>
          </a:p>
          <a:p>
            <a:pPr marL="357188" lvl="0" indent="-357188" algn="just" fontAlgn="base">
              <a:lnSpc>
                <a:spcPct val="50000"/>
              </a:lnSpc>
              <a:spcBef>
                <a:spcPts val="1800"/>
              </a:spcBef>
              <a:spcAft>
                <a:spcPct val="0"/>
              </a:spcAft>
              <a:buClr>
                <a:srgbClr val="46597E"/>
              </a:buClr>
              <a:buSzPct val="100000"/>
            </a:pPr>
            <a:r>
              <a:rPr lang="zh-CN" altLang="en-US" sz="2000" kern="0" dirty="0">
                <a:solidFill>
                  <a:schemeClr val="tx2"/>
                </a:solidFill>
                <a:ea typeface="微软雅黑"/>
              </a:rPr>
              <a:t>	D=diag(s);</a:t>
            </a:r>
          </a:p>
          <a:p>
            <a:pPr marL="357188" lvl="0" indent="-357188" algn="just" fontAlgn="base">
              <a:lnSpc>
                <a:spcPct val="50000"/>
              </a:lnSpc>
              <a:spcBef>
                <a:spcPts val="1800"/>
              </a:spcBef>
              <a:spcAft>
                <a:spcPct val="0"/>
              </a:spcAft>
              <a:buClr>
                <a:srgbClr val="46597E"/>
              </a:buClr>
              <a:buSzPct val="100000"/>
            </a:pPr>
            <a:r>
              <a:rPr lang="zh-CN" altLang="en-US" sz="2000" kern="0" dirty="0">
                <a:solidFill>
                  <a:schemeClr val="tx2"/>
                </a:solidFill>
                <a:ea typeface="微软雅黑"/>
              </a:rPr>
              <a:t>	L=D-N;</a:t>
            </a:r>
          </a:p>
          <a:p>
            <a:pPr marL="357188" lvl="0" indent="-357188" algn="just" fontAlgn="base">
              <a:lnSpc>
                <a:spcPct val="110000"/>
              </a:lnSpc>
              <a:spcBef>
                <a:spcPts val="1800"/>
              </a:spcBef>
              <a:spcAft>
                <a:spcPct val="0"/>
              </a:spcAft>
              <a:buClr>
                <a:srgbClr val="46597E"/>
              </a:buClr>
              <a:buSzPct val="100000"/>
            </a:pPr>
            <a:r>
              <a:rPr lang="zh-CN" altLang="en-US" sz="2000" b="1" kern="0" dirty="0">
                <a:solidFill>
                  <a:schemeClr val="tx2"/>
                </a:solidFill>
                <a:ea typeface="微软雅黑"/>
              </a:rPr>
              <a:t>3) 计算拉普拉斯矩阵的前k个特征值与特征向量，构建特征向量空间；</a:t>
            </a:r>
          </a:p>
          <a:p>
            <a:pPr marL="357188" lvl="0" indent="-357188" algn="just" fontAlgn="base">
              <a:lnSpc>
                <a:spcPct val="50000"/>
              </a:lnSpc>
              <a:spcBef>
                <a:spcPts val="1800"/>
              </a:spcBef>
              <a:spcAft>
                <a:spcPct val="0"/>
              </a:spcAft>
              <a:buClr>
                <a:srgbClr val="46597E"/>
              </a:buClr>
              <a:buSzPct val="100000"/>
            </a:pPr>
            <a:r>
              <a:rPr lang="zh-CN" altLang="en-US" sz="2000" kern="0" dirty="0">
                <a:solidFill>
                  <a:schemeClr val="tx2"/>
                </a:solidFill>
                <a:ea typeface="微软雅黑"/>
              </a:rPr>
              <a:t>	[Q,A]=eigs(L,k,'SR');</a:t>
            </a:r>
          </a:p>
          <a:p>
            <a:pPr marL="357188" lvl="0" indent="-357188" algn="just" fontAlgn="base">
              <a:lnSpc>
                <a:spcPct val="110000"/>
              </a:lnSpc>
              <a:spcBef>
                <a:spcPts val="1800"/>
              </a:spcBef>
              <a:spcAft>
                <a:spcPct val="0"/>
              </a:spcAft>
              <a:buClr>
                <a:srgbClr val="46597E"/>
              </a:buClr>
              <a:buSzPct val="100000"/>
            </a:pPr>
            <a:r>
              <a:rPr lang="zh-CN" altLang="en-US" sz="2000" b="1" kern="0" dirty="0">
                <a:solidFill>
                  <a:schemeClr val="tx2"/>
                </a:solidFill>
                <a:ea typeface="微软雅黑"/>
              </a:rPr>
              <a:t>4) 利用K-means对特征向量空间中的特征向量进行聚类。</a:t>
            </a:r>
            <a:r>
              <a:rPr lang="zh-CN" altLang="en-US" sz="2000" kern="0" dirty="0">
                <a:solidFill>
                  <a:schemeClr val="tx2"/>
                </a:solidFill>
                <a:ea typeface="微软雅黑"/>
              </a:rPr>
              <a:t>	</a:t>
            </a:r>
          </a:p>
          <a:p>
            <a:pPr marL="357188" lvl="0" indent="-357188" algn="just" fontAlgn="base">
              <a:lnSpc>
                <a:spcPct val="50000"/>
              </a:lnSpc>
              <a:spcBef>
                <a:spcPts val="1800"/>
              </a:spcBef>
              <a:spcAft>
                <a:spcPct val="0"/>
              </a:spcAft>
              <a:buClr>
                <a:srgbClr val="46597E"/>
              </a:buClr>
              <a:buSzPct val="100000"/>
            </a:pPr>
            <a:r>
              <a:rPr lang="zh-CN" altLang="en-US" sz="2000" kern="0" dirty="0">
                <a:solidFill>
                  <a:schemeClr val="tx2"/>
                </a:solidFill>
                <a:ea typeface="微软雅黑"/>
              </a:rPr>
              <a:t>	C = kmeans(Q, k);</a:t>
            </a:r>
          </a:p>
        </p:txBody>
      </p:sp>
    </p:spTree>
    <p:extLst>
      <p:ext uri="{BB962C8B-B14F-4D97-AF65-F5344CB8AC3E}">
        <p14:creationId xmlns:p14="http://schemas.microsoft.com/office/powerpoint/2010/main" val="1228659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23850" y="0"/>
            <a:ext cx="8229600" cy="1371600"/>
          </a:xfrm>
        </p:spPr>
        <p:txBody>
          <a:bodyPr/>
          <a:lstStyle/>
          <a:p>
            <a:r>
              <a:rPr lang="en-US" altLang="en-US" sz="3600"/>
              <a:t>1.3 </a:t>
            </a:r>
            <a:r>
              <a:rPr lang="en-US" altLang="en-US" sz="3600" dirty="0" err="1"/>
              <a:t>聚类分析的过程</a:t>
            </a:r>
            <a:endParaRPr lang="zh-CN" altLang="en-US" sz="3600" dirty="0"/>
          </a:p>
        </p:txBody>
      </p:sp>
      <p:sp>
        <p:nvSpPr>
          <p:cNvPr id="171011" name="Rectangle 3"/>
          <p:cNvSpPr>
            <a:spLocks noGrp="1" noChangeArrowheads="1"/>
          </p:cNvSpPr>
          <p:nvPr>
            <p:ph type="body" idx="1"/>
          </p:nvPr>
        </p:nvSpPr>
        <p:spPr>
          <a:xfrm>
            <a:off x="179388" y="1196975"/>
            <a:ext cx="8713787" cy="3724275"/>
          </a:xfrm>
        </p:spPr>
        <p:txBody>
          <a:bodyPr/>
          <a:lstStyle/>
          <a:p>
            <a:pPr>
              <a:lnSpc>
                <a:spcPct val="120000"/>
              </a:lnSpc>
            </a:pPr>
            <a:endParaRPr lang="en-US" altLang="zh-CN" sz="2800" b="1" dirty="0">
              <a:cs typeface="Times New Roman" pitchFamily="18" charset="0"/>
            </a:endParaRPr>
          </a:p>
          <a:p>
            <a:endParaRPr lang="en-US" altLang="zh-CN" sz="2800" b="1" dirty="0">
              <a:cs typeface="Times New Roman" pitchFamily="18" charset="0"/>
            </a:endParaRPr>
          </a:p>
        </p:txBody>
      </p:sp>
      <p:sp>
        <p:nvSpPr>
          <p:cNvPr id="171015" name="Rectangle 7"/>
          <p:cNvSpPr>
            <a:spLocks noChangeArrowheads="1"/>
          </p:cNvSpPr>
          <p:nvPr/>
        </p:nvSpPr>
        <p:spPr bwMode="auto">
          <a:xfrm>
            <a:off x="0" y="289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1014" name="Object 6"/>
          <p:cNvGraphicFramePr>
            <a:graphicFrameLocks noChangeAspect="1"/>
          </p:cNvGraphicFramePr>
          <p:nvPr/>
        </p:nvGraphicFramePr>
        <p:xfrm>
          <a:off x="395288" y="2060575"/>
          <a:ext cx="8386762" cy="2455863"/>
        </p:xfrm>
        <a:graphic>
          <a:graphicData uri="http://schemas.openxmlformats.org/presentationml/2006/ole">
            <mc:AlternateContent xmlns:mc="http://schemas.openxmlformats.org/markup-compatibility/2006">
              <mc:Choice xmlns:v="urn:schemas-microsoft-com:vml" Requires="v">
                <p:oleObj spid="_x0000_s8217" name="Visio" r:id="rId3" imgW="5088731" imgH="1500664" progId="Visio.Drawing.11">
                  <p:embed/>
                </p:oleObj>
              </mc:Choice>
              <mc:Fallback>
                <p:oleObj name="Visio" r:id="rId3" imgW="5088731" imgH="150066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060575"/>
                        <a:ext cx="8386762" cy="2455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1017" name="Rectangle 9"/>
          <p:cNvSpPr>
            <a:spLocks noChangeArrowheads="1"/>
          </p:cNvSpPr>
          <p:nvPr/>
        </p:nvSpPr>
        <p:spPr bwMode="auto">
          <a:xfrm>
            <a:off x="395288" y="4868863"/>
            <a:ext cx="847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dirty="0">
                <a:solidFill>
                  <a:srgbClr val="FF0000"/>
                </a:solidFill>
              </a:rPr>
              <a:t>同样的一组对象采用不同的特征聚类，结果可能是完全不同</a:t>
            </a:r>
            <a:endParaRPr lang="zh-CN" altLang="en-US" dirty="0">
              <a:solidFill>
                <a:srgbClr val="FF0000"/>
              </a:solidFill>
            </a:endParaRPr>
          </a:p>
        </p:txBody>
      </p:sp>
      <p:sp>
        <p:nvSpPr>
          <p:cNvPr id="171018" name="Line 10"/>
          <p:cNvSpPr>
            <a:spLocks noChangeShapeType="1"/>
          </p:cNvSpPr>
          <p:nvPr/>
        </p:nvSpPr>
        <p:spPr bwMode="auto">
          <a:xfrm flipV="1">
            <a:off x="1331913" y="3500438"/>
            <a:ext cx="287337" cy="10080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019" name="Rectangle 11"/>
          <p:cNvSpPr>
            <a:spLocks noChangeArrowheads="1"/>
          </p:cNvSpPr>
          <p:nvPr/>
        </p:nvSpPr>
        <p:spPr bwMode="auto">
          <a:xfrm>
            <a:off x="457200" y="1052513"/>
            <a:ext cx="8229600"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200" b="1" dirty="0">
                <a:solidFill>
                  <a:srgbClr val="002060"/>
                </a:solidFill>
                <a:latin typeface="宋体" pitchFamily="2" charset="-122"/>
                <a:ea typeface="宋体" pitchFamily="2" charset="-122"/>
              </a:rPr>
              <a:t>1</a:t>
            </a:r>
            <a:r>
              <a:rPr lang="zh-CN" altLang="en-US" sz="3200" b="1" dirty="0">
                <a:solidFill>
                  <a:srgbClr val="002060"/>
                </a:solidFill>
                <a:latin typeface="宋体" pitchFamily="2" charset="-122"/>
                <a:ea typeface="宋体" pitchFamily="2" charset="-122"/>
              </a:rPr>
              <a:t>）聚类分析过程</a:t>
            </a:r>
          </a:p>
        </p:txBody>
      </p:sp>
    </p:spTree>
    <p:extLst>
      <p:ext uri="{BB962C8B-B14F-4D97-AF65-F5344CB8AC3E}">
        <p14:creationId xmlns:p14="http://schemas.microsoft.com/office/powerpoint/2010/main" val="2130531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457200" y="1052513"/>
            <a:ext cx="8229600" cy="776287"/>
          </a:xfrm>
        </p:spPr>
        <p:txBody>
          <a:bodyPr/>
          <a:lstStyle/>
          <a:p>
            <a:r>
              <a:rPr lang="en-US" altLang="zh-CN" sz="3200" b="1" dirty="0">
                <a:solidFill>
                  <a:srgbClr val="002060"/>
                </a:solidFill>
                <a:latin typeface="宋体" pitchFamily="2" charset="-122"/>
                <a:ea typeface="宋体" pitchFamily="2" charset="-122"/>
              </a:rPr>
              <a:t>2</a:t>
            </a:r>
            <a:r>
              <a:rPr lang="zh-CN" altLang="en-US" sz="3200" b="1" dirty="0">
                <a:solidFill>
                  <a:srgbClr val="002060"/>
                </a:solidFill>
                <a:latin typeface="宋体" pitchFamily="2" charset="-122"/>
                <a:ea typeface="宋体" pitchFamily="2" charset="-122"/>
              </a:rPr>
              <a:t>）聚类和分类有什么不同？</a:t>
            </a:r>
          </a:p>
        </p:txBody>
      </p:sp>
      <p:graphicFrame>
        <p:nvGraphicFramePr>
          <p:cNvPr id="177155" name="Group 3"/>
          <p:cNvGraphicFramePr>
            <a:graphicFrameLocks noGrp="1"/>
          </p:cNvGraphicFramePr>
          <p:nvPr>
            <p:ph idx="1"/>
          </p:nvPr>
        </p:nvGraphicFramePr>
        <p:xfrm>
          <a:off x="457200" y="1981200"/>
          <a:ext cx="8229600" cy="3040952"/>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397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聚类（</a:t>
                      </a:r>
                      <a:r>
                        <a:rPr kumimoji="0" lang="en-US" altLang="zh-CN" sz="2800" b="0" i="0" u="none" strike="noStrike" cap="none" normalizeH="0" baseline="0">
                          <a:ln>
                            <a:noFill/>
                          </a:ln>
                          <a:solidFill>
                            <a:schemeClr val="tx1"/>
                          </a:solidFill>
                          <a:effectLst/>
                          <a:latin typeface="Arial" pitchFamily="34" charset="0"/>
                          <a:ea typeface="宋体" pitchFamily="2" charset="-122"/>
                        </a:rPr>
                        <a:t>Clustering</a:t>
                      </a:r>
                      <a:r>
                        <a:rPr kumimoji="0" lang="zh-CN" altLang="en-US" sz="2800" b="0" i="0" u="none" strike="noStrike" cap="none" normalizeH="0" baseline="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分类（</a:t>
                      </a:r>
                      <a:r>
                        <a:rPr kumimoji="0" lang="en-US" altLang="zh-CN" sz="2800" b="0" i="0" u="none" strike="noStrike" cap="none" normalizeH="0" baseline="0">
                          <a:ln>
                            <a:noFill/>
                          </a:ln>
                          <a:solidFill>
                            <a:schemeClr val="tx1"/>
                          </a:solidFill>
                          <a:effectLst/>
                          <a:latin typeface="Arial" pitchFamily="34" charset="0"/>
                          <a:ea typeface="宋体" pitchFamily="2" charset="-122"/>
                        </a:rPr>
                        <a:t>Classification</a:t>
                      </a:r>
                      <a:r>
                        <a:rPr kumimoji="0" lang="zh-CN" altLang="en-US" sz="28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302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给出</a:t>
                      </a:r>
                      <a:r>
                        <a:rPr kumimoji="0" lang="en-US" altLang="zh-CN" sz="2800" b="0" i="0" u="none" strike="noStrike" cap="none" normalizeH="0" baseline="0">
                          <a:ln>
                            <a:noFill/>
                          </a:ln>
                          <a:solidFill>
                            <a:schemeClr val="tx1"/>
                          </a:solidFill>
                          <a:effectLst/>
                          <a:latin typeface="Arial" pitchFamily="34" charset="0"/>
                          <a:ea typeface="宋体" pitchFamily="2" charset="-122"/>
                        </a:rPr>
                        <a:t>/</a:t>
                      </a:r>
                      <a:r>
                        <a:rPr kumimoji="0" lang="zh-CN" altLang="en-US" sz="2800" b="0" i="0" u="none" strike="noStrike" cap="none" normalizeH="0" baseline="0">
                          <a:ln>
                            <a:noFill/>
                          </a:ln>
                          <a:solidFill>
                            <a:schemeClr val="tx1"/>
                          </a:solidFill>
                          <a:effectLst/>
                          <a:latin typeface="Arial" pitchFamily="34" charset="0"/>
                          <a:ea typeface="宋体" pitchFamily="2" charset="-122"/>
                        </a:rPr>
                        <a:t>构造相似性测度（</a:t>
                      </a:r>
                      <a:r>
                        <a:rPr kumimoji="0" lang="en-US" altLang="zh-CN" sz="2800" b="0" i="0" u="none" strike="noStrike" cap="none" normalizeH="0" baseline="0">
                          <a:ln>
                            <a:noFill/>
                          </a:ln>
                          <a:solidFill>
                            <a:schemeClr val="tx1"/>
                          </a:solidFill>
                          <a:effectLst/>
                          <a:latin typeface="Arial" pitchFamily="34" charset="0"/>
                          <a:ea typeface="宋体" pitchFamily="2" charset="-122"/>
                        </a:rPr>
                        <a:t>Similarity measure </a:t>
                      </a:r>
                      <a:r>
                        <a:rPr kumimoji="0" lang="zh-CN" altLang="en-US" sz="2800" b="0" i="0" u="none" strike="noStrike" cap="none" normalizeH="0" baseline="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给出标签（</a:t>
                      </a:r>
                      <a:r>
                        <a:rPr kumimoji="0" lang="en-US" altLang="zh-CN" sz="2800" b="0" i="0" u="none" strike="noStrike" cap="none" normalizeH="0" baseline="0">
                          <a:ln>
                            <a:noFill/>
                          </a:ln>
                          <a:solidFill>
                            <a:schemeClr val="tx1"/>
                          </a:solidFill>
                          <a:effectLst/>
                          <a:latin typeface="Arial" pitchFamily="34" charset="0"/>
                          <a:ea typeface="宋体" pitchFamily="2" charset="-122"/>
                        </a:rPr>
                        <a:t>Labels </a:t>
                      </a:r>
                      <a:r>
                        <a:rPr kumimoji="0" lang="zh-CN" altLang="en-US" sz="2800" b="0" i="0" u="none" strike="noStrike" cap="none" normalizeH="0" baseline="0">
                          <a:ln>
                            <a:noFill/>
                          </a:ln>
                          <a:solidFill>
                            <a:schemeClr val="tx1"/>
                          </a:solidFill>
                          <a:effectLst/>
                          <a:latin typeface="Arial" pitchFamily="34"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76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通过相似性推测标签</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通过标签推测相似性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只讨论如何对当前样本集合中样本进行分类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对样本集之外的其它样本进行分类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7172" name="Rectangle 20"/>
          <p:cNvSpPr>
            <a:spLocks noChangeArrowheads="1"/>
          </p:cNvSpPr>
          <p:nvPr/>
        </p:nvSpPr>
        <p:spPr bwMode="auto">
          <a:xfrm>
            <a:off x="1475656" y="5516563"/>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0000"/>
                </a:solidFill>
              </a:rPr>
              <a:t>发现知识</a:t>
            </a:r>
          </a:p>
        </p:txBody>
      </p:sp>
      <p:sp>
        <p:nvSpPr>
          <p:cNvPr id="177173" name="Line 21"/>
          <p:cNvSpPr>
            <a:spLocks noChangeShapeType="1"/>
          </p:cNvSpPr>
          <p:nvPr/>
        </p:nvSpPr>
        <p:spPr bwMode="auto">
          <a:xfrm flipH="1" flipV="1">
            <a:off x="1979613" y="4797425"/>
            <a:ext cx="71437" cy="649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74" name="Rectangle 22"/>
          <p:cNvSpPr>
            <a:spLocks noChangeArrowheads="1"/>
          </p:cNvSpPr>
          <p:nvPr/>
        </p:nvSpPr>
        <p:spPr bwMode="auto">
          <a:xfrm>
            <a:off x="5435600" y="5516563"/>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0000"/>
                </a:solidFill>
              </a:rPr>
              <a:t>学习知识，解决问题</a:t>
            </a:r>
          </a:p>
        </p:txBody>
      </p:sp>
      <p:sp>
        <p:nvSpPr>
          <p:cNvPr id="177175" name="Line 23"/>
          <p:cNvSpPr>
            <a:spLocks noChangeShapeType="1"/>
          </p:cNvSpPr>
          <p:nvPr/>
        </p:nvSpPr>
        <p:spPr bwMode="auto">
          <a:xfrm flipH="1" flipV="1">
            <a:off x="6804025" y="4797425"/>
            <a:ext cx="71438" cy="649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176" name="Rectangle 24"/>
          <p:cNvSpPr>
            <a:spLocks noChangeArrowheads="1"/>
          </p:cNvSpPr>
          <p:nvPr/>
        </p:nvSpPr>
        <p:spPr bwMode="auto">
          <a:xfrm>
            <a:off x="323850" y="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3600"/>
              <a:t>1.3 聚类分析的过程</a:t>
            </a:r>
            <a:endParaRPr lang="zh-CN" altLang="en-US" sz="3600"/>
          </a:p>
        </p:txBody>
      </p:sp>
    </p:spTree>
    <p:extLst>
      <p:ext uri="{BB962C8B-B14F-4D97-AF65-F5344CB8AC3E}">
        <p14:creationId xmlns:p14="http://schemas.microsoft.com/office/powerpoint/2010/main" val="3064524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457200" y="1052513"/>
            <a:ext cx="8229600" cy="776287"/>
          </a:xfrm>
        </p:spPr>
        <p:txBody>
          <a:bodyPr/>
          <a:lstStyle/>
          <a:p>
            <a:r>
              <a:rPr lang="en-US" altLang="zh-CN" sz="3200" b="1" dirty="0">
                <a:solidFill>
                  <a:srgbClr val="002060"/>
                </a:solidFill>
                <a:latin typeface="宋体" pitchFamily="2" charset="-122"/>
                <a:ea typeface="宋体" pitchFamily="2" charset="-122"/>
              </a:rPr>
              <a:t>3</a:t>
            </a:r>
            <a:r>
              <a:rPr lang="zh-CN" altLang="en-US" sz="3200" b="1" dirty="0">
                <a:solidFill>
                  <a:srgbClr val="002060"/>
                </a:solidFill>
                <a:latin typeface="宋体" pitchFamily="2" charset="-122"/>
                <a:ea typeface="宋体" pitchFamily="2" charset="-122"/>
              </a:rPr>
              <a:t>）聚类中的两个关键问题</a:t>
            </a:r>
          </a:p>
        </p:txBody>
      </p:sp>
      <p:sp>
        <p:nvSpPr>
          <p:cNvPr id="179203" name="Rectangle 3"/>
          <p:cNvSpPr>
            <a:spLocks noChangeArrowheads="1"/>
          </p:cNvSpPr>
          <p:nvPr/>
        </p:nvSpPr>
        <p:spPr bwMode="auto">
          <a:xfrm>
            <a:off x="457200" y="1981200"/>
            <a:ext cx="84359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buClr>
                <a:srgbClr val="002060"/>
              </a:buClr>
              <a:buSzPct val="75000"/>
              <a:buFont typeface="Wingdings" pitchFamily="2" charset="2"/>
              <a:buChar char="Ø"/>
            </a:pPr>
            <a:r>
              <a:rPr lang="zh-CN" altLang="en-US" sz="3200" b="1" dirty="0">
                <a:solidFill>
                  <a:srgbClr val="002060"/>
                </a:solidFill>
                <a:latin typeface="宋体" pitchFamily="2" charset="-122"/>
                <a:ea typeface="宋体" pitchFamily="2" charset="-122"/>
              </a:rPr>
              <a:t>怎样度量样本间的“相似性”？</a:t>
            </a:r>
          </a:p>
          <a:p>
            <a:pPr marL="342900" indent="-342900">
              <a:spcBef>
                <a:spcPct val="20000"/>
              </a:spcBef>
              <a:buClr>
                <a:schemeClr val="bg2"/>
              </a:buClr>
              <a:buSzPct val="75000"/>
              <a:buFont typeface="Wingdings" pitchFamily="2" charset="2"/>
              <a:buNone/>
            </a:pPr>
            <a:r>
              <a:rPr lang="zh-CN" altLang="en-US" sz="3200" b="1" dirty="0"/>
              <a:t>	</a:t>
            </a:r>
            <a:r>
              <a:rPr lang="zh-CN" altLang="en-US" sz="2400" b="1" dirty="0">
                <a:latin typeface="宋体" pitchFamily="2" charset="-122"/>
                <a:ea typeface="宋体" pitchFamily="2" charset="-122"/>
              </a:rPr>
              <a:t>如何定义相似性测度</a:t>
            </a:r>
            <a:r>
              <a:rPr lang="zh-CN" altLang="en-US" sz="2400" b="1" dirty="0">
                <a:latin typeface="Times New Roman" pitchFamily="18" charset="0"/>
                <a:ea typeface="宋体" pitchFamily="2" charset="-122"/>
                <a:cs typeface="Times New Roman" pitchFamily="18" charset="0"/>
              </a:rPr>
              <a:t>（</a:t>
            </a:r>
            <a:r>
              <a:rPr lang="en-US" altLang="zh-CN" sz="2400" dirty="0">
                <a:latin typeface="Times New Roman" pitchFamily="18" charset="0"/>
                <a:ea typeface="宋体" pitchFamily="2" charset="-122"/>
                <a:cs typeface="Times New Roman" pitchFamily="18" charset="0"/>
              </a:rPr>
              <a:t>Similarity measure</a:t>
            </a:r>
            <a:r>
              <a:rPr lang="zh-CN" altLang="en-US" sz="2400" b="1" dirty="0">
                <a:latin typeface="Times New Roman" pitchFamily="18" charset="0"/>
                <a:ea typeface="宋体" pitchFamily="2" charset="-122"/>
                <a:cs typeface="Times New Roman" pitchFamily="18" charset="0"/>
              </a:rPr>
              <a:t>）</a:t>
            </a:r>
          </a:p>
          <a:p>
            <a:pPr marL="457200" indent="-457200">
              <a:spcBef>
                <a:spcPct val="20000"/>
              </a:spcBef>
              <a:buClr>
                <a:srgbClr val="002060"/>
              </a:buClr>
              <a:buSzPct val="75000"/>
              <a:buFont typeface="Wingdings" pitchFamily="2" charset="2"/>
              <a:buChar char="Ø"/>
            </a:pPr>
            <a:r>
              <a:rPr lang="zh-CN" altLang="en-US" sz="3200" b="1" dirty="0">
                <a:solidFill>
                  <a:srgbClr val="002060"/>
                </a:solidFill>
                <a:latin typeface="宋体" pitchFamily="2" charset="-122"/>
                <a:ea typeface="宋体" pitchFamily="2" charset="-122"/>
              </a:rPr>
              <a:t>怎样才算好的聚类？</a:t>
            </a:r>
          </a:p>
          <a:p>
            <a:pPr marL="342900" indent="-342900">
              <a:spcBef>
                <a:spcPct val="20000"/>
              </a:spcBef>
              <a:buClr>
                <a:schemeClr val="bg2"/>
              </a:buClr>
              <a:buSzPct val="75000"/>
            </a:pPr>
            <a:r>
              <a:rPr lang="zh-CN" altLang="en-US" sz="3200" b="1" dirty="0"/>
              <a:t>	</a:t>
            </a:r>
            <a:r>
              <a:rPr lang="zh-CN" altLang="en-US" sz="2400" b="1" dirty="0">
                <a:latin typeface="宋体" pitchFamily="2" charset="-122"/>
                <a:ea typeface="宋体" pitchFamily="2" charset="-122"/>
              </a:rPr>
              <a:t>如何构建聚类的准则函数，用于评价聚类效果。</a:t>
            </a:r>
          </a:p>
          <a:p>
            <a:pPr marL="342900" indent="-342900">
              <a:spcBef>
                <a:spcPct val="20000"/>
              </a:spcBef>
              <a:buClr>
                <a:schemeClr val="bg2"/>
              </a:buClr>
              <a:buSzPct val="75000"/>
              <a:buFont typeface="Wingdings" pitchFamily="2" charset="2"/>
              <a:buChar char="n"/>
            </a:pPr>
            <a:endParaRPr lang="en-US" altLang="zh-CN" sz="3200" b="1" dirty="0"/>
          </a:p>
        </p:txBody>
      </p:sp>
      <p:sp>
        <p:nvSpPr>
          <p:cNvPr id="179204" name="Line 4"/>
          <p:cNvSpPr>
            <a:spLocks noChangeShapeType="1"/>
          </p:cNvSpPr>
          <p:nvPr/>
        </p:nvSpPr>
        <p:spPr bwMode="auto">
          <a:xfrm>
            <a:off x="1835150" y="6308725"/>
            <a:ext cx="2663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205" name="Line 5"/>
          <p:cNvSpPr>
            <a:spLocks noChangeShapeType="1"/>
          </p:cNvSpPr>
          <p:nvPr/>
        </p:nvSpPr>
        <p:spPr bwMode="auto">
          <a:xfrm flipV="1">
            <a:off x="2339975" y="4797425"/>
            <a:ext cx="0" cy="18446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206" name="Line 6"/>
          <p:cNvSpPr>
            <a:spLocks noChangeShapeType="1"/>
          </p:cNvSpPr>
          <p:nvPr/>
        </p:nvSpPr>
        <p:spPr bwMode="auto">
          <a:xfrm>
            <a:off x="2700338" y="5589588"/>
            <a:ext cx="792162" cy="458787"/>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207" name="Oval 7"/>
          <p:cNvSpPr>
            <a:spLocks noChangeArrowheads="1"/>
          </p:cNvSpPr>
          <p:nvPr/>
        </p:nvSpPr>
        <p:spPr bwMode="auto">
          <a:xfrm flipH="1">
            <a:off x="2628900" y="5518150"/>
            <a:ext cx="73025" cy="7143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08" name="Oval 8"/>
          <p:cNvSpPr>
            <a:spLocks noChangeArrowheads="1"/>
          </p:cNvSpPr>
          <p:nvPr/>
        </p:nvSpPr>
        <p:spPr bwMode="auto">
          <a:xfrm flipH="1">
            <a:off x="3492500" y="6021388"/>
            <a:ext cx="73025" cy="71437"/>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09" name="Line 9"/>
          <p:cNvSpPr>
            <a:spLocks noChangeShapeType="1"/>
          </p:cNvSpPr>
          <p:nvPr/>
        </p:nvSpPr>
        <p:spPr bwMode="auto">
          <a:xfrm>
            <a:off x="4498975" y="2564904"/>
            <a:ext cx="143986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210" name="Line 10"/>
          <p:cNvSpPr>
            <a:spLocks noChangeShapeType="1"/>
          </p:cNvSpPr>
          <p:nvPr/>
        </p:nvSpPr>
        <p:spPr bwMode="auto">
          <a:xfrm flipH="1">
            <a:off x="3276600" y="2708275"/>
            <a:ext cx="1800225" cy="2592388"/>
          </a:xfrm>
          <a:prstGeom prst="line">
            <a:avLst/>
          </a:prstGeom>
          <a:noFill/>
          <a:ln w="762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211" name="Line 11"/>
          <p:cNvSpPr>
            <a:spLocks noChangeShapeType="1"/>
          </p:cNvSpPr>
          <p:nvPr/>
        </p:nvSpPr>
        <p:spPr bwMode="auto">
          <a:xfrm>
            <a:off x="3990340" y="5774762"/>
            <a:ext cx="1511300" cy="0"/>
          </a:xfrm>
          <a:prstGeom prst="line">
            <a:avLst/>
          </a:prstGeom>
          <a:noFill/>
          <a:ln w="7620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212" name="Rectangle 12"/>
          <p:cNvSpPr>
            <a:spLocks noChangeArrowheads="1"/>
          </p:cNvSpPr>
          <p:nvPr/>
        </p:nvSpPr>
        <p:spPr bwMode="auto">
          <a:xfrm>
            <a:off x="5580063" y="5373688"/>
            <a:ext cx="3024187" cy="78898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bg2"/>
              </a:buClr>
              <a:buSzPct val="75000"/>
              <a:buFont typeface="Wingdings" pitchFamily="2" charset="2"/>
              <a:buNone/>
            </a:pPr>
            <a:r>
              <a:rPr lang="zh-CN" altLang="en-US" sz="3200" b="1" dirty="0"/>
              <a:t>样本间的距离</a:t>
            </a:r>
          </a:p>
        </p:txBody>
      </p:sp>
      <p:sp>
        <p:nvSpPr>
          <p:cNvPr id="179213" name="Oval 13"/>
          <p:cNvSpPr>
            <a:spLocks noChangeArrowheads="1"/>
          </p:cNvSpPr>
          <p:nvPr/>
        </p:nvSpPr>
        <p:spPr bwMode="auto">
          <a:xfrm flipH="1">
            <a:off x="3635375" y="5589588"/>
            <a:ext cx="73025" cy="71437"/>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14" name="Line 14"/>
          <p:cNvSpPr>
            <a:spLocks noChangeShapeType="1"/>
          </p:cNvSpPr>
          <p:nvPr/>
        </p:nvSpPr>
        <p:spPr bwMode="auto">
          <a:xfrm flipH="1">
            <a:off x="3492500" y="5661025"/>
            <a:ext cx="142875" cy="36195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215" name="Rectangle 15"/>
          <p:cNvSpPr>
            <a:spLocks noChangeArrowheads="1"/>
          </p:cNvSpPr>
          <p:nvPr/>
        </p:nvSpPr>
        <p:spPr bwMode="auto">
          <a:xfrm>
            <a:off x="323850" y="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3600"/>
              <a:t>1.3 聚类分析的过程</a:t>
            </a:r>
            <a:endParaRPr lang="zh-CN" altLang="en-US" sz="3600"/>
          </a:p>
        </p:txBody>
      </p:sp>
    </p:spTree>
    <p:extLst>
      <p:ext uri="{BB962C8B-B14F-4D97-AF65-F5344CB8AC3E}">
        <p14:creationId xmlns:p14="http://schemas.microsoft.com/office/powerpoint/2010/main" val="2201890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9209"/>
                                        </p:tgtEl>
                                        <p:attrNameLst>
                                          <p:attrName>style.visibility</p:attrName>
                                        </p:attrNameLst>
                                      </p:cBhvr>
                                      <p:to>
                                        <p:strVal val="visible"/>
                                      </p:to>
                                    </p:set>
                                    <p:animEffect transition="in" filter="box(in)">
                                      <p:cBhvr>
                                        <p:cTn id="7" dur="500"/>
                                        <p:tgtEl>
                                          <p:spTgt spid="17920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79210"/>
                                        </p:tgtEl>
                                        <p:attrNameLst>
                                          <p:attrName>style.visibility</p:attrName>
                                        </p:attrNameLst>
                                      </p:cBhvr>
                                      <p:to>
                                        <p:strVal val="visible"/>
                                      </p:to>
                                    </p:set>
                                    <p:animEffect transition="in" filter="box(in)">
                                      <p:cBhvr>
                                        <p:cTn id="10" dur="500"/>
                                        <p:tgtEl>
                                          <p:spTgt spid="179210"/>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9205"/>
                                        </p:tgtEl>
                                        <p:attrNameLst>
                                          <p:attrName>style.visibility</p:attrName>
                                        </p:attrNameLst>
                                      </p:cBhvr>
                                      <p:to>
                                        <p:strVal val="visible"/>
                                      </p:to>
                                    </p:set>
                                    <p:animEffect transition="in" filter="box(in)">
                                      <p:cBhvr>
                                        <p:cTn id="13" dur="500"/>
                                        <p:tgtEl>
                                          <p:spTgt spid="17920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79204"/>
                                        </p:tgtEl>
                                        <p:attrNameLst>
                                          <p:attrName>style.visibility</p:attrName>
                                        </p:attrNameLst>
                                      </p:cBhvr>
                                      <p:to>
                                        <p:strVal val="visible"/>
                                      </p:to>
                                    </p:set>
                                    <p:animEffect transition="in" filter="box(in)">
                                      <p:cBhvr>
                                        <p:cTn id="16" dur="500"/>
                                        <p:tgtEl>
                                          <p:spTgt spid="179204"/>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79208"/>
                                        </p:tgtEl>
                                        <p:attrNameLst>
                                          <p:attrName>style.visibility</p:attrName>
                                        </p:attrNameLst>
                                      </p:cBhvr>
                                      <p:to>
                                        <p:strVal val="visible"/>
                                      </p:to>
                                    </p:set>
                                    <p:animEffect transition="in" filter="box(in)">
                                      <p:cBhvr>
                                        <p:cTn id="19" dur="500"/>
                                        <p:tgtEl>
                                          <p:spTgt spid="179208"/>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79213"/>
                                        </p:tgtEl>
                                        <p:attrNameLst>
                                          <p:attrName>style.visibility</p:attrName>
                                        </p:attrNameLst>
                                      </p:cBhvr>
                                      <p:to>
                                        <p:strVal val="visible"/>
                                      </p:to>
                                    </p:set>
                                    <p:animEffect transition="in" filter="box(in)">
                                      <p:cBhvr>
                                        <p:cTn id="22" dur="500"/>
                                        <p:tgtEl>
                                          <p:spTgt spid="179213"/>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79207"/>
                                        </p:tgtEl>
                                        <p:attrNameLst>
                                          <p:attrName>style.visibility</p:attrName>
                                        </p:attrNameLst>
                                      </p:cBhvr>
                                      <p:to>
                                        <p:strVal val="visible"/>
                                      </p:to>
                                    </p:set>
                                    <p:animEffect transition="in" filter="box(in)">
                                      <p:cBhvr>
                                        <p:cTn id="25" dur="500"/>
                                        <p:tgtEl>
                                          <p:spTgt spid="17920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79214"/>
                                        </p:tgtEl>
                                        <p:attrNameLst>
                                          <p:attrName>style.visibility</p:attrName>
                                        </p:attrNameLst>
                                      </p:cBhvr>
                                      <p:to>
                                        <p:strVal val="visible"/>
                                      </p:to>
                                    </p:set>
                                    <p:animEffect transition="in" filter="box(in)">
                                      <p:cBhvr>
                                        <p:cTn id="30" dur="500"/>
                                        <p:tgtEl>
                                          <p:spTgt spid="179214"/>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79206"/>
                                        </p:tgtEl>
                                        <p:attrNameLst>
                                          <p:attrName>style.visibility</p:attrName>
                                        </p:attrNameLst>
                                      </p:cBhvr>
                                      <p:to>
                                        <p:strVal val="visible"/>
                                      </p:to>
                                    </p:set>
                                    <p:animEffect transition="in" filter="box(in)">
                                      <p:cBhvr>
                                        <p:cTn id="33" dur="500"/>
                                        <p:tgtEl>
                                          <p:spTgt spid="17920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79211"/>
                                        </p:tgtEl>
                                        <p:attrNameLst>
                                          <p:attrName>style.visibility</p:attrName>
                                        </p:attrNameLst>
                                      </p:cBhvr>
                                      <p:to>
                                        <p:strVal val="visible"/>
                                      </p:to>
                                    </p:set>
                                    <p:animEffect transition="in" filter="box(in)">
                                      <p:cBhvr>
                                        <p:cTn id="38" dur="500"/>
                                        <p:tgtEl>
                                          <p:spTgt spid="179211"/>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179212"/>
                                        </p:tgtEl>
                                        <p:attrNameLst>
                                          <p:attrName>style.visibility</p:attrName>
                                        </p:attrNameLst>
                                      </p:cBhvr>
                                      <p:to>
                                        <p:strVal val="visible"/>
                                      </p:to>
                                    </p:set>
                                    <p:animEffect transition="in" filter="box(in)">
                                      <p:cBhvr>
                                        <p:cTn id="41" dur="500"/>
                                        <p:tgtEl>
                                          <p:spTgt spid="179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animBg="1"/>
      <p:bldP spid="179205" grpId="0" animBg="1"/>
      <p:bldP spid="179206" grpId="0" animBg="1"/>
      <p:bldP spid="179207" grpId="0" animBg="1"/>
      <p:bldP spid="179208" grpId="0" animBg="1"/>
      <p:bldP spid="179209" grpId="0" animBg="1"/>
      <p:bldP spid="179210" grpId="0" animBg="1"/>
      <p:bldP spid="179211" grpId="0" animBg="1"/>
      <p:bldP spid="179212" grpId="0" animBg="1"/>
      <p:bldP spid="179213" grpId="0" animBg="1"/>
      <p:bldP spid="17921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1198</TotalTime>
  <Words>2913</Words>
  <Application>Microsoft Office PowerPoint</Application>
  <PresentationFormat>全屏显示(4:3)</PresentationFormat>
  <Paragraphs>449</Paragraphs>
  <Slides>63</Slides>
  <Notes>7</Notes>
  <HiddenSlides>0</HiddenSlides>
  <MMClips>0</MMClips>
  <ScaleCrop>false</ScaleCrop>
  <HeadingPairs>
    <vt:vector size="8" baseType="variant">
      <vt:variant>
        <vt:lpstr>已用的字体</vt:lpstr>
      </vt:variant>
      <vt:variant>
        <vt:i4>10</vt:i4>
      </vt:variant>
      <vt:variant>
        <vt:lpstr>主题</vt:lpstr>
      </vt:variant>
      <vt:variant>
        <vt:i4>3</vt:i4>
      </vt:variant>
      <vt:variant>
        <vt:lpstr>嵌入 OLE 服务器</vt:lpstr>
      </vt:variant>
      <vt:variant>
        <vt:i4>2</vt:i4>
      </vt:variant>
      <vt:variant>
        <vt:lpstr>幻灯片标题</vt:lpstr>
      </vt:variant>
      <vt:variant>
        <vt:i4>63</vt:i4>
      </vt:variant>
    </vt:vector>
  </HeadingPairs>
  <TitlesOfParts>
    <vt:vector size="78" baseType="lpstr">
      <vt:lpstr>仿宋_GB2312</vt:lpstr>
      <vt:lpstr>黑体</vt:lpstr>
      <vt:lpstr>宋体</vt:lpstr>
      <vt:lpstr>微软雅黑</vt:lpstr>
      <vt:lpstr>Arial</vt:lpstr>
      <vt:lpstr>Calibri</vt:lpstr>
      <vt:lpstr>Cambria Math</vt:lpstr>
      <vt:lpstr>Tahoma</vt:lpstr>
      <vt:lpstr>Times New Roman</vt:lpstr>
      <vt:lpstr>Wingdings</vt:lpstr>
      <vt:lpstr>Clarity</vt:lpstr>
      <vt:lpstr>1_Custom Design</vt:lpstr>
      <vt:lpstr>Custom Design</vt:lpstr>
      <vt:lpstr>Visio</vt:lpstr>
      <vt:lpstr>Equation</vt:lpstr>
      <vt:lpstr>模式识别</vt:lpstr>
      <vt:lpstr>本章主要内容：</vt:lpstr>
      <vt:lpstr>1 无监督学习与聚类 </vt:lpstr>
      <vt:lpstr>1 无监督学习与聚类 </vt:lpstr>
      <vt:lpstr>1.1为什么要进行无监督学习？</vt:lpstr>
      <vt:lpstr>1.2聚类分析的应用</vt:lpstr>
      <vt:lpstr>1.3 聚类分析的过程</vt:lpstr>
      <vt:lpstr>2）聚类和分类有什么不同？</vt:lpstr>
      <vt:lpstr>3）聚类中的两个关键问题</vt:lpstr>
      <vt:lpstr>1.4 聚类问题的描述</vt:lpstr>
      <vt:lpstr>2 简单聚类方法</vt:lpstr>
      <vt:lpstr>PowerPoint 演示文稿</vt:lpstr>
      <vt:lpstr>PowerPoint 演示文稿</vt:lpstr>
      <vt:lpstr>2 简单聚类方法</vt:lpstr>
      <vt:lpstr>PowerPoint 演示文稿</vt:lpstr>
      <vt:lpstr>PowerPoint 演示文稿</vt:lpstr>
      <vt:lpstr>3 谱系聚类——基本思路</vt:lpstr>
      <vt:lpstr>PowerPoint 演示文稿</vt:lpstr>
      <vt:lpstr>类与类之间相似性度量</vt:lpstr>
      <vt:lpstr>谱系聚类的特点</vt:lpstr>
      <vt:lpstr>3谱系聚类——实现</vt:lpstr>
      <vt:lpstr>4 K-均值聚类</vt:lpstr>
      <vt:lpstr>4.1 K-均值基本算法</vt:lpstr>
      <vt:lpstr>PowerPoint 演示文稿</vt:lpstr>
      <vt:lpstr>4.1 K-均值基本算法</vt:lpstr>
      <vt:lpstr>4.2 K-均值算法的改进</vt:lpstr>
      <vt:lpstr>4.2 K-均值算法的改进</vt:lpstr>
      <vt:lpstr>PowerPoint 演示文稿</vt:lpstr>
      <vt:lpstr>K-均值                       混合高斯</vt:lpstr>
      <vt:lpstr>5.1 聚类结果的检验</vt:lpstr>
      <vt:lpstr>5.1 聚类结果的检验</vt:lpstr>
      <vt:lpstr>5.2 聚类数的间接选择</vt:lpstr>
      <vt:lpstr>5.3 聚类数的直接选择</vt:lpstr>
      <vt:lpstr>6 谱聚类简介</vt:lpstr>
      <vt:lpstr>改进的图割：Normalized Cut</vt:lpstr>
      <vt:lpstr>normalized Cut 求解算法</vt:lpstr>
      <vt:lpstr>Laplacian矩阵的性质</vt:lpstr>
      <vt:lpstr>Laplacian矩阵的性质</vt:lpstr>
      <vt:lpstr>normalized Cut 求解思路</vt:lpstr>
      <vt:lpstr>RatioCut的近似谱求解: k=2</vt:lpstr>
      <vt:lpstr>RatioCut的近似谱求解: k=2</vt:lpstr>
      <vt:lpstr>RatioCut的优化问题</vt:lpstr>
      <vt:lpstr>近似的RatioCut的优化问题(k=2)</vt:lpstr>
      <vt:lpstr>PowerPoint 演示文稿</vt:lpstr>
      <vt:lpstr>RatioCut的近似谱求解: k&gt;2</vt:lpstr>
      <vt:lpstr>RatioCut的优化问题</vt:lpstr>
      <vt:lpstr>近似的RatioCut的优化问题</vt:lpstr>
      <vt:lpstr>NCut的近似谱求解：k=2</vt:lpstr>
      <vt:lpstr>NCut的近似谱求解：k=2</vt:lpstr>
      <vt:lpstr>NCut的近似谱求解：k=2</vt:lpstr>
      <vt:lpstr>NCut的优化问题</vt:lpstr>
      <vt:lpstr>NCut的近似优化问题</vt:lpstr>
      <vt:lpstr>NCut的近似谱求解：k&gt;2</vt:lpstr>
      <vt:lpstr>NCut的近似谱求解：k&gt;2</vt:lpstr>
      <vt:lpstr>NCut的优化问题：k&gt;2</vt:lpstr>
      <vt:lpstr>NCut的近似优化问题：k&gt;2</vt:lpstr>
      <vt:lpstr>谱聚类算法</vt:lpstr>
      <vt:lpstr>谱聚类算法</vt:lpstr>
      <vt:lpstr>谱聚类示例</vt:lpstr>
      <vt:lpstr>算法的实现</vt:lpstr>
      <vt:lpstr>算法的实现</vt:lpstr>
      <vt:lpstr>算法的实现</vt:lpstr>
      <vt:lpstr>算法的实现</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模式识别</dc:title>
  <dc:creator>jin</dc:creator>
  <cp:lastModifiedBy>j j</cp:lastModifiedBy>
  <cp:revision>83</cp:revision>
  <dcterms:created xsi:type="dcterms:W3CDTF">2015-09-15T01:24:02Z</dcterms:created>
  <dcterms:modified xsi:type="dcterms:W3CDTF">2020-04-09T07:37:42Z</dcterms:modified>
</cp:coreProperties>
</file>