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</p:sldMasterIdLst>
  <p:notesMasterIdLst>
    <p:notesMasterId r:id="rId55"/>
  </p:notesMasterIdLst>
  <p:handoutMasterIdLst>
    <p:handoutMasterId r:id="rId56"/>
  </p:handoutMasterIdLst>
  <p:sldIdLst>
    <p:sldId id="256" r:id="rId4"/>
    <p:sldId id="257" r:id="rId5"/>
    <p:sldId id="328" r:id="rId6"/>
    <p:sldId id="258" r:id="rId7"/>
    <p:sldId id="259" r:id="rId8"/>
    <p:sldId id="263" r:id="rId9"/>
    <p:sldId id="264" r:id="rId10"/>
    <p:sldId id="267" r:id="rId11"/>
    <p:sldId id="307" r:id="rId12"/>
    <p:sldId id="308" r:id="rId13"/>
    <p:sldId id="270" r:id="rId14"/>
    <p:sldId id="273" r:id="rId15"/>
    <p:sldId id="309" r:id="rId16"/>
    <p:sldId id="322" r:id="rId17"/>
    <p:sldId id="310" r:id="rId18"/>
    <p:sldId id="276" r:id="rId19"/>
    <p:sldId id="317" r:id="rId20"/>
    <p:sldId id="318" r:id="rId21"/>
    <p:sldId id="321" r:id="rId22"/>
    <p:sldId id="323" r:id="rId23"/>
    <p:sldId id="319" r:id="rId24"/>
    <p:sldId id="320" r:id="rId25"/>
    <p:sldId id="324" r:id="rId26"/>
    <p:sldId id="325" r:id="rId27"/>
    <p:sldId id="326" r:id="rId28"/>
    <p:sldId id="327" r:id="rId29"/>
    <p:sldId id="278" r:id="rId30"/>
    <p:sldId id="311" r:id="rId31"/>
    <p:sldId id="277" r:id="rId32"/>
    <p:sldId id="312" r:id="rId33"/>
    <p:sldId id="313" r:id="rId34"/>
    <p:sldId id="314" r:id="rId35"/>
    <p:sldId id="315" r:id="rId36"/>
    <p:sldId id="316" r:id="rId37"/>
    <p:sldId id="280" r:id="rId38"/>
    <p:sldId id="304" r:id="rId39"/>
    <p:sldId id="306" r:id="rId40"/>
    <p:sldId id="281" r:id="rId41"/>
    <p:sldId id="282" r:id="rId42"/>
    <p:sldId id="284" r:id="rId43"/>
    <p:sldId id="286" r:id="rId44"/>
    <p:sldId id="288" r:id="rId45"/>
    <p:sldId id="290" r:id="rId46"/>
    <p:sldId id="291" r:id="rId47"/>
    <p:sldId id="292" r:id="rId48"/>
    <p:sldId id="293" r:id="rId49"/>
    <p:sldId id="294" r:id="rId50"/>
    <p:sldId id="295" r:id="rId51"/>
    <p:sldId id="298" r:id="rId52"/>
    <p:sldId id="300" r:id="rId53"/>
    <p:sldId id="329" r:id="rId54"/>
  </p:sldIdLst>
  <p:sldSz cx="9144000" cy="6858000" type="screen4x3"/>
  <p:notesSz cx="7104063" cy="102346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8F6D9"/>
    <a:srgbClr val="EDEBCF"/>
    <a:srgbClr val="D3F2D3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>
      <p:cViewPr varScale="1">
        <p:scale>
          <a:sx n="89" d="100"/>
          <a:sy n="89" d="100"/>
        </p:scale>
        <p:origin x="1473" y="3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65" d="100"/>
          <a:sy n="65" d="100"/>
        </p:scale>
        <p:origin x="3291" y="57"/>
      </p:cViewPr>
      <p:guideLst>
        <p:guide orient="horz" pos="3224"/>
        <p:guide pos="223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viewProps" Target="viewProps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presProps" Target="pres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Macintosh%20HD:Users:droh:Google%20Drive:ics3:mountains:corei7mountain4x4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view3D>
      <c:rotX val="15"/>
      <c:rotY val="45"/>
      <c:rAngAx val="0"/>
    </c:view3D>
    <c:floor>
      <c:thickness val="0"/>
      <c:spPr>
        <a:solidFill>
          <a:schemeClr val="bg1">
            <a:lumMod val="85000"/>
          </a:schemeClr>
        </a:solidFill>
      </c:spPr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28498920968212"/>
          <c:y val="2.8386075383512899E-2"/>
          <c:w val="0.69976389617964396"/>
          <c:h val="0.921287118521949"/>
        </c:manualLayout>
      </c:layout>
      <c:surface3DChart>
        <c:wireframe val="0"/>
        <c:ser>
          <c:idx val="0"/>
          <c:order val="0"/>
          <c:tx>
            <c:strRef>
              <c:f>data!$A$2</c:f>
              <c:strCache>
                <c:ptCount val="1"/>
                <c:pt idx="0">
                  <c:v>128m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data!$B$2:$M$2</c:f>
              <c:numCache>
                <c:formatCode>General</c:formatCode>
                <c:ptCount val="12"/>
                <c:pt idx="0">
                  <c:v>8350</c:v>
                </c:pt>
                <c:pt idx="1">
                  <c:v>4750</c:v>
                </c:pt>
                <c:pt idx="2">
                  <c:v>3096</c:v>
                </c:pt>
                <c:pt idx="3">
                  <c:v>2286</c:v>
                </c:pt>
                <c:pt idx="4">
                  <c:v>1817</c:v>
                </c:pt>
                <c:pt idx="5">
                  <c:v>1512</c:v>
                </c:pt>
                <c:pt idx="6">
                  <c:v>1293</c:v>
                </c:pt>
                <c:pt idx="7">
                  <c:v>1131</c:v>
                </c:pt>
                <c:pt idx="8">
                  <c:v>1055</c:v>
                </c:pt>
                <c:pt idx="9">
                  <c:v>995</c:v>
                </c:pt>
                <c:pt idx="10">
                  <c:v>945</c:v>
                </c:pt>
                <c:pt idx="11">
                  <c:v>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BB-46FB-A89A-62C197B5205A}"/>
            </c:ext>
          </c:extLst>
        </c:ser>
        <c:ser>
          <c:idx val="1"/>
          <c:order val="1"/>
          <c:tx>
            <c:strRef>
              <c:f>data!$A$3</c:f>
              <c:strCache>
                <c:ptCount val="1"/>
                <c:pt idx="0">
                  <c:v>64m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data!$B$3:$M$3</c:f>
              <c:numCache>
                <c:formatCode>General</c:formatCode>
                <c:ptCount val="12"/>
                <c:pt idx="0">
                  <c:v>8352</c:v>
                </c:pt>
                <c:pt idx="1">
                  <c:v>4750</c:v>
                </c:pt>
                <c:pt idx="2">
                  <c:v>3092</c:v>
                </c:pt>
                <c:pt idx="3">
                  <c:v>2287</c:v>
                </c:pt>
                <c:pt idx="4">
                  <c:v>1816</c:v>
                </c:pt>
                <c:pt idx="5">
                  <c:v>1510</c:v>
                </c:pt>
                <c:pt idx="6">
                  <c:v>1291</c:v>
                </c:pt>
                <c:pt idx="7">
                  <c:v>1129</c:v>
                </c:pt>
                <c:pt idx="8">
                  <c:v>1051</c:v>
                </c:pt>
                <c:pt idx="9">
                  <c:v>989</c:v>
                </c:pt>
                <c:pt idx="10">
                  <c:v>938</c:v>
                </c:pt>
                <c:pt idx="11">
                  <c:v>894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9BB-46FB-A89A-62C197B5205A}"/>
            </c:ext>
          </c:extLst>
        </c:ser>
        <c:ser>
          <c:idx val="2"/>
          <c:order val="2"/>
          <c:tx>
            <c:strRef>
              <c:f>data!$A$4</c:f>
              <c:strCache>
                <c:ptCount val="1"/>
                <c:pt idx="0">
                  <c:v>32m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data!$B$4:$M$4</c:f>
              <c:numCache>
                <c:formatCode>General</c:formatCode>
                <c:ptCount val="12"/>
                <c:pt idx="0">
                  <c:v>8406</c:v>
                </c:pt>
                <c:pt idx="1">
                  <c:v>4787</c:v>
                </c:pt>
                <c:pt idx="2">
                  <c:v>3098</c:v>
                </c:pt>
                <c:pt idx="3">
                  <c:v>2289</c:v>
                </c:pt>
                <c:pt idx="4">
                  <c:v>1823</c:v>
                </c:pt>
                <c:pt idx="5">
                  <c:v>1512</c:v>
                </c:pt>
                <c:pt idx="6">
                  <c:v>1295</c:v>
                </c:pt>
                <c:pt idx="7">
                  <c:v>1133</c:v>
                </c:pt>
                <c:pt idx="8">
                  <c:v>1052</c:v>
                </c:pt>
                <c:pt idx="9">
                  <c:v>989</c:v>
                </c:pt>
                <c:pt idx="10">
                  <c:v>938</c:v>
                </c:pt>
                <c:pt idx="11">
                  <c:v>892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9BB-46FB-A89A-62C197B5205A}"/>
            </c:ext>
          </c:extLst>
        </c:ser>
        <c:ser>
          <c:idx val="3"/>
          <c:order val="3"/>
          <c:tx>
            <c:strRef>
              <c:f>data!$A$5</c:f>
              <c:strCache>
                <c:ptCount val="1"/>
                <c:pt idx="0">
                  <c:v>16m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data!$B$5:$M$5</c:f>
              <c:numCache>
                <c:formatCode>General</c:formatCode>
                <c:ptCount val="12"/>
                <c:pt idx="0">
                  <c:v>8556</c:v>
                </c:pt>
                <c:pt idx="1">
                  <c:v>4990</c:v>
                </c:pt>
                <c:pt idx="2">
                  <c:v>3204</c:v>
                </c:pt>
                <c:pt idx="3">
                  <c:v>2376</c:v>
                </c:pt>
                <c:pt idx="4">
                  <c:v>1891</c:v>
                </c:pt>
                <c:pt idx="5">
                  <c:v>1579</c:v>
                </c:pt>
                <c:pt idx="6">
                  <c:v>1356</c:v>
                </c:pt>
                <c:pt idx="7">
                  <c:v>1198</c:v>
                </c:pt>
                <c:pt idx="8">
                  <c:v>1127</c:v>
                </c:pt>
                <c:pt idx="9">
                  <c:v>1070</c:v>
                </c:pt>
                <c:pt idx="10">
                  <c:v>1028</c:v>
                </c:pt>
                <c:pt idx="11">
                  <c:v>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9BB-46FB-A89A-62C197B5205A}"/>
            </c:ext>
          </c:extLst>
        </c:ser>
        <c:ser>
          <c:idx val="4"/>
          <c:order val="4"/>
          <c:tx>
            <c:strRef>
              <c:f>data!$A$6</c:f>
              <c:strCache>
                <c:ptCount val="1"/>
                <c:pt idx="0">
                  <c:v>8m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data!$B$6:$M$6</c:f>
              <c:numCache>
                <c:formatCode>General</c:formatCode>
                <c:ptCount val="12"/>
                <c:pt idx="0">
                  <c:v>8998</c:v>
                </c:pt>
                <c:pt idx="1">
                  <c:v>5447</c:v>
                </c:pt>
                <c:pt idx="2">
                  <c:v>3570</c:v>
                </c:pt>
                <c:pt idx="3">
                  <c:v>2643</c:v>
                </c:pt>
                <c:pt idx="4">
                  <c:v>2104</c:v>
                </c:pt>
                <c:pt idx="5">
                  <c:v>1743</c:v>
                </c:pt>
                <c:pt idx="6">
                  <c:v>1477</c:v>
                </c:pt>
                <c:pt idx="7">
                  <c:v>1300</c:v>
                </c:pt>
                <c:pt idx="8">
                  <c:v>1217</c:v>
                </c:pt>
                <c:pt idx="9">
                  <c:v>1158</c:v>
                </c:pt>
                <c:pt idx="10">
                  <c:v>1128</c:v>
                </c:pt>
                <c:pt idx="11">
                  <c:v>1096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9BB-46FB-A89A-62C197B5205A}"/>
            </c:ext>
          </c:extLst>
        </c:ser>
        <c:ser>
          <c:idx val="5"/>
          <c:order val="5"/>
          <c:tx>
            <c:strRef>
              <c:f>data!$A$7</c:f>
              <c:strCache>
                <c:ptCount val="1"/>
                <c:pt idx="0">
                  <c:v>4m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data!$B$7:$M$7</c:f>
              <c:numCache>
                <c:formatCode>General</c:formatCode>
                <c:ptCount val="12"/>
                <c:pt idx="0">
                  <c:v>11494</c:v>
                </c:pt>
                <c:pt idx="1">
                  <c:v>7921</c:v>
                </c:pt>
                <c:pt idx="2">
                  <c:v>5664</c:v>
                </c:pt>
                <c:pt idx="3">
                  <c:v>4319</c:v>
                </c:pt>
                <c:pt idx="4">
                  <c:v>3524</c:v>
                </c:pt>
                <c:pt idx="5">
                  <c:v>2991</c:v>
                </c:pt>
                <c:pt idx="6">
                  <c:v>2592</c:v>
                </c:pt>
                <c:pt idx="7">
                  <c:v>2298</c:v>
                </c:pt>
                <c:pt idx="8">
                  <c:v>2208</c:v>
                </c:pt>
                <c:pt idx="9">
                  <c:v>2148</c:v>
                </c:pt>
                <c:pt idx="10">
                  <c:v>2117</c:v>
                </c:pt>
                <c:pt idx="11">
                  <c:v>2077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9BB-46FB-A89A-62C197B5205A}"/>
            </c:ext>
          </c:extLst>
        </c:ser>
        <c:ser>
          <c:idx val="6"/>
          <c:order val="6"/>
          <c:tx>
            <c:strRef>
              <c:f>data!$A$8</c:f>
              <c:strCache>
                <c:ptCount val="1"/>
                <c:pt idx="0">
                  <c:v>2m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data!$B$8:$M$8</c:f>
              <c:numCache>
                <c:formatCode>General</c:formatCode>
                <c:ptCount val="12"/>
                <c:pt idx="0">
                  <c:v>12297</c:v>
                </c:pt>
                <c:pt idx="1">
                  <c:v>8417</c:v>
                </c:pt>
                <c:pt idx="2">
                  <c:v>5940</c:v>
                </c:pt>
                <c:pt idx="3">
                  <c:v>4573</c:v>
                </c:pt>
                <c:pt idx="4">
                  <c:v>3734</c:v>
                </c:pt>
                <c:pt idx="5">
                  <c:v>3174</c:v>
                </c:pt>
                <c:pt idx="6">
                  <c:v>2763</c:v>
                </c:pt>
                <c:pt idx="7">
                  <c:v>2446</c:v>
                </c:pt>
                <c:pt idx="8">
                  <c:v>2349</c:v>
                </c:pt>
                <c:pt idx="9">
                  <c:v>2272</c:v>
                </c:pt>
                <c:pt idx="10">
                  <c:v>2213</c:v>
                </c:pt>
                <c:pt idx="11">
                  <c:v>2160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9BB-46FB-A89A-62C197B5205A}"/>
            </c:ext>
          </c:extLst>
        </c:ser>
        <c:ser>
          <c:idx val="7"/>
          <c:order val="7"/>
          <c:tx>
            <c:strRef>
              <c:f>data!$A$9</c:f>
              <c:strCache>
                <c:ptCount val="1"/>
                <c:pt idx="0">
                  <c:v>1024k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data!$B$9:$M$9</c:f>
              <c:numCache>
                <c:formatCode>General</c:formatCode>
                <c:ptCount val="12"/>
                <c:pt idx="0">
                  <c:v>12422</c:v>
                </c:pt>
                <c:pt idx="1">
                  <c:v>8398</c:v>
                </c:pt>
                <c:pt idx="2">
                  <c:v>5971</c:v>
                </c:pt>
                <c:pt idx="3">
                  <c:v>4569</c:v>
                </c:pt>
                <c:pt idx="4">
                  <c:v>3740</c:v>
                </c:pt>
                <c:pt idx="5">
                  <c:v>3172</c:v>
                </c:pt>
                <c:pt idx="6">
                  <c:v>2756</c:v>
                </c:pt>
                <c:pt idx="7">
                  <c:v>2446</c:v>
                </c:pt>
                <c:pt idx="8">
                  <c:v>2351</c:v>
                </c:pt>
                <c:pt idx="9">
                  <c:v>2271</c:v>
                </c:pt>
                <c:pt idx="10">
                  <c:v>2209</c:v>
                </c:pt>
                <c:pt idx="11">
                  <c:v>2162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9BB-46FB-A89A-62C197B5205A}"/>
            </c:ext>
          </c:extLst>
        </c:ser>
        <c:ser>
          <c:idx val="8"/>
          <c:order val="8"/>
          <c:tx>
            <c:strRef>
              <c:f>data!$A$10</c:f>
              <c:strCache>
                <c:ptCount val="1"/>
                <c:pt idx="0">
                  <c:v>512k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data!$B$10:$M$10</c:f>
              <c:numCache>
                <c:formatCode>General</c:formatCode>
                <c:ptCount val="12"/>
                <c:pt idx="0">
                  <c:v>12432</c:v>
                </c:pt>
                <c:pt idx="1">
                  <c:v>8472</c:v>
                </c:pt>
                <c:pt idx="2">
                  <c:v>5950</c:v>
                </c:pt>
                <c:pt idx="3">
                  <c:v>4573</c:v>
                </c:pt>
                <c:pt idx="4">
                  <c:v>3726</c:v>
                </c:pt>
                <c:pt idx="5">
                  <c:v>3165</c:v>
                </c:pt>
                <c:pt idx="6">
                  <c:v>2758</c:v>
                </c:pt>
                <c:pt idx="7">
                  <c:v>2447</c:v>
                </c:pt>
                <c:pt idx="8">
                  <c:v>2341</c:v>
                </c:pt>
                <c:pt idx="9">
                  <c:v>2267</c:v>
                </c:pt>
                <c:pt idx="10">
                  <c:v>2210</c:v>
                </c:pt>
                <c:pt idx="11">
                  <c:v>2162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9BB-46FB-A89A-62C197B5205A}"/>
            </c:ext>
          </c:extLst>
        </c:ser>
        <c:ser>
          <c:idx val="9"/>
          <c:order val="9"/>
          <c:tx>
            <c:strRef>
              <c:f>data!$A$11</c:f>
              <c:strCache>
                <c:ptCount val="1"/>
                <c:pt idx="0">
                  <c:v>256k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data!$B$11:$M$11</c:f>
              <c:numCache>
                <c:formatCode>General</c:formatCode>
                <c:ptCount val="12"/>
                <c:pt idx="0">
                  <c:v>12564</c:v>
                </c:pt>
                <c:pt idx="1">
                  <c:v>10037</c:v>
                </c:pt>
                <c:pt idx="2">
                  <c:v>8679</c:v>
                </c:pt>
                <c:pt idx="3">
                  <c:v>7175</c:v>
                </c:pt>
                <c:pt idx="4">
                  <c:v>5915</c:v>
                </c:pt>
                <c:pt idx="5">
                  <c:v>5022</c:v>
                </c:pt>
                <c:pt idx="6">
                  <c:v>4345</c:v>
                </c:pt>
                <c:pt idx="7">
                  <c:v>3856</c:v>
                </c:pt>
                <c:pt idx="8">
                  <c:v>3895</c:v>
                </c:pt>
                <c:pt idx="9">
                  <c:v>3981</c:v>
                </c:pt>
                <c:pt idx="10">
                  <c:v>4001</c:v>
                </c:pt>
                <c:pt idx="11">
                  <c:v>4404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69BB-46FB-A89A-62C197B5205A}"/>
            </c:ext>
          </c:extLst>
        </c:ser>
        <c:ser>
          <c:idx val="10"/>
          <c:order val="10"/>
          <c:tx>
            <c:strRef>
              <c:f>data!$A$12</c:f>
              <c:strCache>
                <c:ptCount val="1"/>
                <c:pt idx="0">
                  <c:v>128k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data!$B$12:$M$12</c:f>
              <c:numCache>
                <c:formatCode>General</c:formatCode>
                <c:ptCount val="12"/>
                <c:pt idx="0">
                  <c:v>12711</c:v>
                </c:pt>
                <c:pt idx="1">
                  <c:v>10750</c:v>
                </c:pt>
                <c:pt idx="2">
                  <c:v>10271</c:v>
                </c:pt>
                <c:pt idx="3">
                  <c:v>8649</c:v>
                </c:pt>
                <c:pt idx="4">
                  <c:v>7525</c:v>
                </c:pt>
                <c:pt idx="5">
                  <c:v>6374</c:v>
                </c:pt>
                <c:pt idx="6">
                  <c:v>5482</c:v>
                </c:pt>
                <c:pt idx="7">
                  <c:v>4854</c:v>
                </c:pt>
                <c:pt idx="8">
                  <c:v>4901</c:v>
                </c:pt>
                <c:pt idx="9">
                  <c:v>4933</c:v>
                </c:pt>
                <c:pt idx="10">
                  <c:v>4917</c:v>
                </c:pt>
                <c:pt idx="11">
                  <c:v>4924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9BB-46FB-A89A-62C197B5205A}"/>
            </c:ext>
          </c:extLst>
        </c:ser>
        <c:ser>
          <c:idx val="11"/>
          <c:order val="11"/>
          <c:tx>
            <c:strRef>
              <c:f>data!$A$13</c:f>
              <c:strCache>
                <c:ptCount val="1"/>
                <c:pt idx="0">
                  <c:v>64k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data!$B$13:$M$13</c:f>
              <c:numCache>
                <c:formatCode>General</c:formatCode>
                <c:ptCount val="12"/>
                <c:pt idx="0">
                  <c:v>12687</c:v>
                </c:pt>
                <c:pt idx="1">
                  <c:v>10689</c:v>
                </c:pt>
                <c:pt idx="2">
                  <c:v>10208</c:v>
                </c:pt>
                <c:pt idx="3">
                  <c:v>8768</c:v>
                </c:pt>
                <c:pt idx="4">
                  <c:v>7570</c:v>
                </c:pt>
                <c:pt idx="5">
                  <c:v>6352</c:v>
                </c:pt>
                <c:pt idx="6">
                  <c:v>5460</c:v>
                </c:pt>
                <c:pt idx="7">
                  <c:v>4830</c:v>
                </c:pt>
                <c:pt idx="8">
                  <c:v>4885</c:v>
                </c:pt>
                <c:pt idx="9">
                  <c:v>4885</c:v>
                </c:pt>
                <c:pt idx="10">
                  <c:v>4823</c:v>
                </c:pt>
                <c:pt idx="11">
                  <c:v>4868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69BB-46FB-A89A-62C197B5205A}"/>
            </c:ext>
          </c:extLst>
        </c:ser>
        <c:ser>
          <c:idx val="12"/>
          <c:order val="12"/>
          <c:tx>
            <c:strRef>
              <c:f>data!$A$14</c:f>
              <c:strCache>
                <c:ptCount val="1"/>
                <c:pt idx="0">
                  <c:v>32k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data!$B$14:$M$14</c:f>
              <c:numCache>
                <c:formatCode>General</c:formatCode>
                <c:ptCount val="12"/>
                <c:pt idx="0">
                  <c:v>14101</c:v>
                </c:pt>
                <c:pt idx="1">
                  <c:v>13686</c:v>
                </c:pt>
                <c:pt idx="2">
                  <c:v>13524</c:v>
                </c:pt>
                <c:pt idx="3">
                  <c:v>13092</c:v>
                </c:pt>
                <c:pt idx="4">
                  <c:v>13144</c:v>
                </c:pt>
                <c:pt idx="5">
                  <c:v>12771</c:v>
                </c:pt>
                <c:pt idx="6">
                  <c:v>12783</c:v>
                </c:pt>
                <c:pt idx="7">
                  <c:v>12466</c:v>
                </c:pt>
                <c:pt idx="8">
                  <c:v>12230</c:v>
                </c:pt>
                <c:pt idx="9">
                  <c:v>12716</c:v>
                </c:pt>
                <c:pt idx="10">
                  <c:v>12238</c:v>
                </c:pt>
                <c:pt idx="11">
                  <c:v>12409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69BB-46FB-A89A-62C197B5205A}"/>
            </c:ext>
          </c:extLst>
        </c:ser>
        <c:ser>
          <c:idx val="13"/>
          <c:order val="13"/>
          <c:tx>
            <c:strRef>
              <c:f>data!$A$15</c:f>
              <c:strCache>
                <c:ptCount val="1"/>
                <c:pt idx="0">
                  <c:v>16k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data!$B$15:$M$15</c:f>
              <c:numCache>
                <c:formatCode>General</c:formatCode>
                <c:ptCount val="12"/>
                <c:pt idx="0">
                  <c:v>13958</c:v>
                </c:pt>
                <c:pt idx="1">
                  <c:v>13986</c:v>
                </c:pt>
                <c:pt idx="2">
                  <c:v>13366</c:v>
                </c:pt>
                <c:pt idx="3">
                  <c:v>13033</c:v>
                </c:pt>
                <c:pt idx="4">
                  <c:v>12835</c:v>
                </c:pt>
                <c:pt idx="5">
                  <c:v>12409</c:v>
                </c:pt>
                <c:pt idx="6">
                  <c:v>11784</c:v>
                </c:pt>
                <c:pt idx="7">
                  <c:v>10833</c:v>
                </c:pt>
                <c:pt idx="8">
                  <c:v>10414</c:v>
                </c:pt>
                <c:pt idx="9">
                  <c:v>11543</c:v>
                </c:pt>
                <c:pt idx="10">
                  <c:v>10857</c:v>
                </c:pt>
                <c:pt idx="11">
                  <c:v>10129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69BB-46FB-A89A-62C197B5205A}"/>
            </c:ext>
          </c:extLst>
        </c:ser>
        <c:bandFmts/>
        <c:axId val="719566888"/>
        <c:axId val="719564536"/>
        <c:axId val="828503848"/>
      </c:surface3DChart>
      <c:catAx>
        <c:axId val="7195668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>
                    <a:latin typeface="Arial"/>
                  </a:defRPr>
                </a:pPr>
                <a:r>
                  <a:rPr lang="zh-CN" altLang="en-US" sz="1200" smtClean="0">
                    <a:latin typeface="Arial"/>
                  </a:rPr>
                  <a:t>步幅</a:t>
                </a:r>
                <a:r>
                  <a:rPr lang="en-US" sz="1200" smtClean="0">
                    <a:latin typeface="Arial"/>
                  </a:rPr>
                  <a:t> </a:t>
                </a:r>
                <a:r>
                  <a:rPr lang="en-US" sz="1200">
                    <a:latin typeface="Arial"/>
                  </a:rPr>
                  <a:t>(x8 bytes)</a:t>
                </a:r>
              </a:p>
            </c:rich>
          </c:tx>
          <c:layout>
            <c:manualLayout>
              <c:xMode val="edge"/>
              <c:yMode val="edge"/>
              <c:x val="0.13657770709015099"/>
              <c:y val="0.84909405264439197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txPr>
          <a:bodyPr rot="0" vert="horz" anchor="b" anchorCtr="1"/>
          <a:lstStyle/>
          <a:p>
            <a:pPr>
              <a:defRPr sz="1200">
                <a:latin typeface="Arial"/>
              </a:defRPr>
            </a:pPr>
            <a:endParaRPr lang="zh-CN"/>
          </a:p>
        </c:txPr>
        <c:crossAx val="719564536"/>
        <c:crosses val="autoZero"/>
        <c:auto val="1"/>
        <c:lblAlgn val="ctr"/>
        <c:lblOffset val="100"/>
        <c:noMultiLvlLbl val="0"/>
      </c:catAx>
      <c:valAx>
        <c:axId val="719564536"/>
        <c:scaling>
          <c:orientation val="minMax"/>
          <c:max val="1700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>
                    <a:latin typeface="Arial"/>
                  </a:defRPr>
                </a:pPr>
                <a:r>
                  <a:rPr lang="zh-CN" altLang="en-US" sz="1200" smtClean="0">
                    <a:latin typeface="Arial"/>
                  </a:rPr>
                  <a:t>读吞吐量</a:t>
                </a:r>
                <a:r>
                  <a:rPr lang="en-US" sz="1200" smtClean="0">
                    <a:latin typeface="Arial"/>
                  </a:rPr>
                  <a:t>(MB/s</a:t>
                </a:r>
                <a:r>
                  <a:rPr lang="en-US" sz="1200">
                    <a:latin typeface="Arial"/>
                  </a:rPr>
                  <a:t>)</a:t>
                </a:r>
              </a:p>
              <a:p>
                <a:pPr>
                  <a:defRPr sz="1200">
                    <a:latin typeface="Arial"/>
                  </a:defRPr>
                </a:pPr>
                <a:endParaRPr lang="en-US" sz="1200">
                  <a:latin typeface="Arial"/>
                </a:endParaRPr>
              </a:p>
            </c:rich>
          </c:tx>
          <c:layout>
            <c:manualLayout>
              <c:xMode val="edge"/>
              <c:yMode val="edge"/>
              <c:x val="2.9427050902444098E-2"/>
              <c:y val="0.2617015621110019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/>
              </a:defRPr>
            </a:pPr>
            <a:endParaRPr lang="zh-CN"/>
          </a:p>
        </c:txPr>
        <c:crossAx val="719566888"/>
        <c:crosses val="autoZero"/>
        <c:crossBetween val="midCat"/>
        <c:majorUnit val="2000"/>
        <c:minorUnit val="500"/>
      </c:valAx>
      <c:serAx>
        <c:axId val="828503848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 sz="1200">
                    <a:latin typeface="Arial"/>
                  </a:defRPr>
                </a:pPr>
                <a:r>
                  <a:rPr lang="en-US" sz="1200">
                    <a:latin typeface="Arial"/>
                  </a:rPr>
                  <a:t>Size (bytes)</a:t>
                </a:r>
              </a:p>
            </c:rich>
          </c:tx>
          <c:layout>
            <c:manualLayout>
              <c:xMode val="edge"/>
              <c:yMode val="edge"/>
              <c:x val="0.64497276173811602"/>
              <c:y val="0.855644760091263"/>
            </c:manualLayout>
          </c:layout>
          <c:overlay val="0"/>
        </c:title>
        <c:majorTickMark val="out"/>
        <c:minorTickMark val="none"/>
        <c:tickLblPos val="nextTo"/>
        <c:txPr>
          <a:bodyPr rot="0" vert="horz" lIns="2">
            <a:spAutoFit/>
          </a:bodyPr>
          <a:lstStyle/>
          <a:p>
            <a:pPr>
              <a:defRPr sz="1200">
                <a:latin typeface="Arial"/>
              </a:defRPr>
            </a:pPr>
            <a:endParaRPr lang="zh-CN"/>
          </a:p>
        </c:txPr>
        <c:crossAx val="719564536"/>
        <c:crosses val="autoZero"/>
        <c:tickLblSkip val="2"/>
        <c:tickMarkSkip val="1"/>
      </c:serAx>
    </c:plotArea>
    <c:plotVisOnly val="1"/>
    <c:dispBlanksAs val="zero"/>
    <c:showDLblsOverMax val="0"/>
  </c:chart>
  <c:spPr>
    <a:ln w="9525">
      <a:noFill/>
    </a:ln>
  </c:sp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22CFFC39-3AF6-8048-8D2D-0B9CBEDA9E0F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0081F6DB-D364-0A40-9E0D-3DD3F1C3C9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86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5363" y="768350"/>
            <a:ext cx="5113337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362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710407" y="4861441"/>
            <a:ext cx="568325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75182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15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98538"/>
            <a:ext cx="1943100" cy="5859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98538"/>
            <a:ext cx="5676900" cy="5859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5588" y="50800"/>
            <a:ext cx="2081212" cy="6075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7188" y="50800"/>
            <a:ext cx="6096000" cy="6075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3886200"/>
            <a:ext cx="3762375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5" y="3886200"/>
            <a:ext cx="3762375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8538"/>
            <a:ext cx="7772400" cy="288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3886200"/>
            <a:ext cx="767715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0" i="0" smtClean="0">
                <a:latin typeface="Calibri" pitchFamily="34" charset="0"/>
              </a:rPr>
              <a:t>哈尔滨工业大学</a:t>
            </a:r>
            <a:r>
              <a:rPr lang="en-US" altLang="zh-CN" sz="1000" b="0" i="0" smtClean="0">
                <a:latin typeface="Calibri" pitchFamily="34" charset="0"/>
              </a:rPr>
              <a:t>-</a:t>
            </a:r>
            <a:r>
              <a:rPr lang="zh-CN" altLang="en-US" sz="1000" b="0" i="0" smtClean="0">
                <a:latin typeface="Calibri" pitchFamily="34" charset="0"/>
              </a:rPr>
              <a:t>计算机科学与技术学院</a:t>
            </a:r>
            <a:r>
              <a:rPr lang="en-US" altLang="zh-CN" sz="1000" b="0" i="0" smtClean="0">
                <a:latin typeface="Calibri" pitchFamily="34" charset="0"/>
              </a:rPr>
              <a:t>-</a:t>
            </a:r>
            <a:r>
              <a:rPr lang="zh-CN" altLang="en-US" sz="1000" b="0" i="0" smtClean="0">
                <a:latin typeface="Calibri" pitchFamily="34" charset="0"/>
              </a:rPr>
              <a:t>计算机硬件教研室</a:t>
            </a:r>
            <a:r>
              <a:rPr lang="en-US" altLang="zh-CN" sz="1000" b="0" i="0" smtClean="0">
                <a:latin typeface="Calibri" pitchFamily="34" charset="0"/>
              </a:rPr>
              <a:t>-</a:t>
            </a:r>
            <a:r>
              <a:rPr lang="zh-CN" altLang="en-US" sz="1000" b="0" i="0" smtClean="0">
                <a:latin typeface="Calibri" pitchFamily="34" charset="0"/>
              </a:rPr>
              <a:t>史先俊</a:t>
            </a:r>
            <a:r>
              <a:rPr lang="en-US" altLang="zh-CN" sz="1000" b="0" i="0" smtClean="0">
                <a:latin typeface="Calibri" pitchFamily="34" charset="0"/>
              </a:rPr>
              <a:t>-</a:t>
            </a:r>
            <a:r>
              <a:rPr lang="zh-CN" altLang="en-US" sz="1000" b="0" i="0" smtClean="0">
                <a:latin typeface="Calibri" pitchFamily="34" charset="0"/>
              </a:rPr>
              <a:t>计算机系统</a:t>
            </a:r>
            <a:endParaRPr lang="en-US" altLang="zh-CN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algn="l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4191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8763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3335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17907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2479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7051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1623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6195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-24673" y="6629400"/>
            <a:ext cx="4666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0" i="0" smtClean="0">
                <a:latin typeface="Calibri" pitchFamily="34" charset="0"/>
              </a:rPr>
              <a:t>哈尔滨工业大学</a:t>
            </a:r>
            <a:r>
              <a:rPr lang="en-US" altLang="zh-CN" sz="1000" b="0" i="0" smtClean="0">
                <a:latin typeface="Calibri" pitchFamily="34" charset="0"/>
              </a:rPr>
              <a:t>-</a:t>
            </a:r>
            <a:r>
              <a:rPr lang="zh-CN" altLang="en-US" sz="1000" b="0" i="0" smtClean="0">
                <a:latin typeface="Calibri" pitchFamily="34" charset="0"/>
              </a:rPr>
              <a:t>计算机科学与技术学院</a:t>
            </a:r>
            <a:r>
              <a:rPr lang="en-US" altLang="zh-CN" sz="1000" b="0" i="0" smtClean="0">
                <a:latin typeface="Calibri" pitchFamily="34" charset="0"/>
              </a:rPr>
              <a:t>-</a:t>
            </a:r>
            <a:r>
              <a:rPr lang="zh-CN" altLang="en-US" sz="1000" b="0" i="0" smtClean="0">
                <a:latin typeface="Calibri" pitchFamily="34" charset="0"/>
              </a:rPr>
              <a:t>计算机硬件教研室</a:t>
            </a:r>
            <a:r>
              <a:rPr lang="en-US" altLang="zh-CN" sz="1000" b="0" i="0" smtClean="0">
                <a:latin typeface="Calibri" pitchFamily="34" charset="0"/>
              </a:rPr>
              <a:t>-</a:t>
            </a:r>
            <a:r>
              <a:rPr lang="zh-CN" altLang="en-US" sz="1000" b="0" i="0" smtClean="0">
                <a:latin typeface="Calibri" pitchFamily="34" charset="0"/>
              </a:rPr>
              <a:t>史先俊</a:t>
            </a:r>
            <a:r>
              <a:rPr lang="en-US" altLang="zh-CN" sz="1000" b="0" i="0" smtClean="0">
                <a:latin typeface="Calibri" pitchFamily="34" charset="0"/>
              </a:rPr>
              <a:t>-</a:t>
            </a:r>
            <a:r>
              <a:rPr lang="zh-CN" altLang="en-US" sz="1000" b="0" i="0" smtClean="0">
                <a:latin typeface="Calibri" pitchFamily="34" charset="0"/>
              </a:rPr>
              <a:t>计算机系统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50800"/>
            <a:ext cx="7591425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342900" indent="-3429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600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20574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shixianjun@hit.edu.cn" TargetMode="External"/><Relationship Id="rId2" Type="http://schemas.openxmlformats.org/officeDocument/2006/relationships/hyperlink" Target="http://homepage.hit.edu.cn/shixianjun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mu.edu/~213" TargetMode="Externa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r>
              <a:rPr lang="en-US" sz="1200" smtClean="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  <a:endParaRPr lang="en-US" sz="120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685800" y="2012950"/>
            <a:ext cx="7772400" cy="172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课程概述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/>
            </a:r>
            <a:b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</a:b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/>
            </a:r>
            <a:b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</a:br>
            <a:r>
              <a:rPr lang="en-US" altLang="zh-CN" sz="2000" kern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rPr>
              <a:t>CS13104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: 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计算机系统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	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/>
            </a:r>
            <a:b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</a:br>
            <a:r>
              <a:rPr lang="zh-CN" altLang="en-US" sz="2000" kern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rPr>
              <a:t>第</a:t>
            </a:r>
            <a:r>
              <a:rPr lang="en-US" altLang="zh-CN" sz="2000" kern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rPr>
              <a:t>1</a:t>
            </a:r>
            <a:r>
              <a:rPr lang="zh-CN" altLang="en-US" sz="2000" kern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rPr>
              <a:t>讲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, Sep. </a:t>
            </a:r>
            <a:r>
              <a:rPr lang="en-US" altLang="zh-CN" sz="2000" kern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rPr>
              <a:t>3</a:t>
            </a:r>
            <a:r>
              <a:rPr lang="en-US" sz="2000" kern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rPr>
              <a:t>, 201</a:t>
            </a:r>
            <a:r>
              <a:rPr lang="en-US" altLang="zh-CN" sz="2000" kern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rPr>
              <a:t>8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 bwMode="auto">
          <a:xfrm>
            <a:off x="685800" y="4343400"/>
            <a:ext cx="76787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教师</a:t>
            </a: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: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史先俊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5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smtClean="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  <a:endParaRPr lang="en-US" sz="120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19460" name="Rectangle 4"/>
          <p:cNvSpPr>
            <a:spLocks/>
          </p:cNvSpPr>
          <p:nvPr/>
        </p:nvSpPr>
        <p:spPr bwMode="auto">
          <a:xfrm>
            <a:off x="762000" y="1270000"/>
            <a:ext cx="2209800" cy="13208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a[2];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double d;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</p:txBody>
      </p:sp>
      <p:sp>
        <p:nvSpPr>
          <p:cNvPr id="19461" name="Rectangle 5"/>
          <p:cNvSpPr>
            <a:spLocks/>
          </p:cNvSpPr>
          <p:nvPr/>
        </p:nvSpPr>
        <p:spPr bwMode="auto">
          <a:xfrm>
            <a:off x="3581400" y="1295400"/>
            <a:ext cx="4419600" cy="13716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fun(0</a:t>
            </a:r>
            <a:r>
              <a:rPr lang="en-US" sz="180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) </a:t>
            </a:r>
            <a:r>
              <a:rPr lang="en-US" altLang="zh-CN" sz="180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-&gt;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	3.14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fun(1</a:t>
            </a:r>
            <a:r>
              <a:rPr lang="en-US" sz="180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) </a:t>
            </a:r>
            <a:r>
              <a:rPr lang="en-US" altLang="zh-CN" sz="180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-&gt;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fun(2</a:t>
            </a:r>
            <a:r>
              <a:rPr lang="en-US" sz="180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) </a:t>
            </a:r>
            <a:r>
              <a:rPr lang="en-US" altLang="zh-CN" sz="180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-&gt;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3.1399998664856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fun(3</a:t>
            </a:r>
            <a:r>
              <a:rPr lang="en-US" sz="180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) </a:t>
            </a:r>
            <a:r>
              <a:rPr lang="en-US" altLang="zh-CN" sz="180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-&gt;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2.00000061035156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fun(4</a:t>
            </a:r>
            <a:r>
              <a:rPr lang="en-US" sz="180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) </a:t>
            </a:r>
            <a:r>
              <a:rPr lang="en-US" altLang="zh-CN" sz="180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-&gt;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3.14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fun(6</a:t>
            </a:r>
            <a:r>
              <a:rPr lang="en-US" sz="1800" smtClean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)</a:t>
            </a:r>
            <a:r>
              <a:rPr lang="en-US" sz="180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 </a:t>
            </a:r>
            <a:r>
              <a:rPr lang="en-US" altLang="zh-CN" sz="180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-&gt;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sz="1800" dirty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" charset="0"/>
              </a:rPr>
              <a:t>Segmentation fault</a:t>
            </a:r>
            <a:endParaRPr lang="en-US" sz="1800" dirty="0">
              <a:solidFill>
                <a:schemeClr val="tx1"/>
              </a:solidFill>
              <a:latin typeface="Courier New" charset="0"/>
              <a:ea typeface="Monaco" charset="0"/>
              <a:cs typeface="Monaco" charset="0"/>
              <a:sym typeface="Courier New" charset="0"/>
            </a:endParaRPr>
          </a:p>
        </p:txBody>
      </p:sp>
      <p:sp>
        <p:nvSpPr>
          <p:cNvPr id="19462" name="AutoShape 6"/>
          <p:cNvSpPr>
            <a:spLocks/>
          </p:cNvSpPr>
          <p:nvPr/>
        </p:nvSpPr>
        <p:spPr bwMode="auto">
          <a:xfrm>
            <a:off x="4648200" y="3733800"/>
            <a:ext cx="304800" cy="2667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w="2857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3" name="Rectangle 7"/>
          <p:cNvSpPr>
            <a:spLocks/>
          </p:cNvSpPr>
          <p:nvPr/>
        </p:nvSpPr>
        <p:spPr bwMode="auto">
          <a:xfrm>
            <a:off x="5105400" y="4800600"/>
            <a:ext cx="2120900" cy="6477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>
              <a:lnSpc>
                <a:spcPct val="110000"/>
              </a:lnSpc>
            </a:pPr>
            <a:r>
              <a:rPr lang="en-US" sz="18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Location accessed by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)</a:t>
            </a:r>
          </a:p>
        </p:txBody>
      </p:sp>
      <p:sp>
        <p:nvSpPr>
          <p:cNvPr id="19464" name="Rectangle 8"/>
          <p:cNvSpPr>
            <a:spLocks/>
          </p:cNvSpPr>
          <p:nvPr/>
        </p:nvSpPr>
        <p:spPr bwMode="auto">
          <a:xfrm>
            <a:off x="1245975" y="3200400"/>
            <a:ext cx="700512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zh-CN" altLang="en-US" sz="240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注释</a:t>
            </a:r>
            <a:r>
              <a:rPr lang="en-US" sz="240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:</a:t>
            </a:r>
            <a:endParaRPr lang="en-US" sz="24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graphicFrame>
        <p:nvGraphicFramePr>
          <p:cNvPr id="1946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535673"/>
              </p:ext>
            </p:extLst>
          </p:nvPr>
        </p:nvGraphicFramePr>
        <p:xfrm>
          <a:off x="2514600" y="3733800"/>
          <a:ext cx="2070100" cy="2667000"/>
        </p:xfrm>
        <a:graphic>
          <a:graphicData uri="http://schemas.openxmlformats.org/drawingml/2006/table">
            <a:tbl>
              <a:tblPr/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Critical State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Courier New"/>
                          <a:sym typeface="Monaco" charset="0"/>
                        </a:rPr>
                        <a:t>?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Courier New"/>
                          <a:sym typeface="Monaco" charset="0"/>
                        </a:rPr>
                        <a:t>?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d7 ... d4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d3 ... d0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a[1]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a[0]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AutoShape 6"/>
          <p:cNvSpPr>
            <a:spLocks/>
          </p:cNvSpPr>
          <p:nvPr/>
        </p:nvSpPr>
        <p:spPr bwMode="auto">
          <a:xfrm flipH="1">
            <a:off x="2057400" y="4876800"/>
            <a:ext cx="3048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w="2857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5486400"/>
            <a:ext cx="1292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struct_t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387994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smtClean="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  <a:endParaRPr lang="en-US" sz="120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b="1" smtClean="0"/>
              <a:t>存储引用错</a:t>
            </a:r>
            <a:endParaRPr lang="en-US" b="1" dirty="0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b="1" dirty="0"/>
              <a:t>C and C</a:t>
            </a:r>
            <a:r>
              <a:rPr lang="en-US" b="1"/>
              <a:t>++ </a:t>
            </a:r>
            <a:r>
              <a:rPr lang="zh-CN" altLang="en-US" b="1" smtClean="0"/>
              <a:t>不提供任何存储保护</a:t>
            </a:r>
            <a:endParaRPr lang="en-US" altLang="zh-CN" b="1" smtClean="0"/>
          </a:p>
          <a:p>
            <a:r>
              <a:rPr lang="zh-CN" altLang="en-US"/>
              <a:t>数组访</a:t>
            </a:r>
            <a:r>
              <a:rPr lang="zh-CN" altLang="en-US" smtClean="0"/>
              <a:t>问的越</a:t>
            </a:r>
            <a:r>
              <a:rPr lang="zh-CN" altLang="en-US"/>
              <a:t>界</a:t>
            </a:r>
            <a:endParaRPr lang="en-US" dirty="0"/>
          </a:p>
          <a:p>
            <a:pPr marL="552450" lvl="1"/>
            <a:r>
              <a:rPr lang="zh-CN" altLang="en-US" smtClean="0"/>
              <a:t>无效指针值</a:t>
            </a:r>
            <a:endParaRPr lang="en-US" altLang="zh-CN" smtClean="0"/>
          </a:p>
          <a:p>
            <a:pPr marL="552450" lvl="1"/>
            <a:r>
              <a:rPr lang="zh-CN" altLang="en-US" smtClean="0"/>
              <a:t>滥用</a:t>
            </a:r>
            <a:r>
              <a:rPr lang="en-US" smtClean="0"/>
              <a:t> </a:t>
            </a:r>
            <a:r>
              <a:rPr lang="en-US" dirty="0" err="1"/>
              <a:t>malloc</a:t>
            </a:r>
            <a:r>
              <a:rPr lang="en-US" dirty="0"/>
              <a:t>/free</a:t>
            </a:r>
          </a:p>
          <a:p>
            <a:r>
              <a:rPr lang="zh-CN" altLang="en-US" b="1" smtClean="0"/>
              <a:t>导致险恶</a:t>
            </a:r>
            <a:r>
              <a:rPr lang="en-US" altLang="zh-CN" b="1" smtClean="0"/>
              <a:t>/</a:t>
            </a:r>
            <a:r>
              <a:rPr lang="zh-CN" altLang="en-US" b="1" smtClean="0"/>
              <a:t>恶意的</a:t>
            </a:r>
            <a:r>
              <a:rPr lang="en-US" b="1" smtClean="0"/>
              <a:t>bug</a:t>
            </a:r>
            <a:endParaRPr lang="en-US" b="1" dirty="0"/>
          </a:p>
          <a:p>
            <a:pPr marL="552450" lvl="1"/>
            <a:r>
              <a:rPr lang="zh-CN" altLang="en-US"/>
              <a:t>无</a:t>
            </a:r>
            <a:r>
              <a:rPr lang="zh-CN" altLang="en-US" smtClean="0"/>
              <a:t>论</a:t>
            </a:r>
            <a:r>
              <a:rPr lang="en-US" altLang="zh-CN" smtClean="0"/>
              <a:t>bug</a:t>
            </a:r>
            <a:r>
              <a:rPr lang="zh-CN" altLang="en-US" smtClean="0"/>
              <a:t>有依赖于系统或编译器的</a:t>
            </a:r>
            <a:r>
              <a:rPr lang="zh-CN" altLang="en-US"/>
              <a:t>任何</a:t>
            </a:r>
            <a:r>
              <a:rPr lang="zh-CN" altLang="en-US" smtClean="0"/>
              <a:t>影响</a:t>
            </a:r>
            <a:endParaRPr lang="en-US" dirty="0"/>
          </a:p>
          <a:p>
            <a:pPr marL="552450" lvl="1"/>
            <a:r>
              <a:rPr lang="zh-CN" altLang="en-US" smtClean="0"/>
              <a:t>远距离的行为</a:t>
            </a:r>
            <a:r>
              <a:rPr lang="en-US" altLang="zh-CN"/>
              <a:t>Action</a:t>
            </a:r>
            <a:endParaRPr lang="en-US" dirty="0"/>
          </a:p>
          <a:p>
            <a:pPr marL="838200" lvl="2"/>
            <a:r>
              <a:rPr lang="zh-CN" altLang="en-US" smtClean="0"/>
              <a:t>崩溃的目标逻辑上与你正访问的不相干</a:t>
            </a:r>
            <a:endParaRPr lang="en-US" dirty="0"/>
          </a:p>
          <a:p>
            <a:pPr marL="838200" lvl="2"/>
            <a:r>
              <a:rPr lang="zh-CN" altLang="en-US" smtClean="0"/>
              <a:t>可能在</a:t>
            </a:r>
            <a:r>
              <a:rPr lang="en-US" altLang="zh-CN" smtClean="0"/>
              <a:t>bug</a:t>
            </a:r>
            <a:r>
              <a:rPr lang="zh-CN" altLang="en-US" smtClean="0"/>
              <a:t>生成很久才被第一次观察到</a:t>
            </a:r>
            <a:r>
              <a:rPr lang="en-US" altLang="zh-CN"/>
              <a:t>Bug</a:t>
            </a:r>
            <a:r>
              <a:rPr lang="zh-CN" altLang="en-US"/>
              <a:t>的影响</a:t>
            </a:r>
            <a:endParaRPr lang="en-US" dirty="0"/>
          </a:p>
          <a:p>
            <a:r>
              <a:rPr lang="zh-CN" altLang="en-US" b="1"/>
              <a:t>我能处理</a:t>
            </a:r>
            <a:r>
              <a:rPr lang="zh-CN" altLang="en-US" b="1" smtClean="0"/>
              <a:t>啥</a:t>
            </a:r>
            <a:r>
              <a:rPr lang="en-US" b="1" smtClean="0"/>
              <a:t>?</a:t>
            </a:r>
            <a:endParaRPr lang="en-US" b="1" dirty="0"/>
          </a:p>
          <a:p>
            <a:pPr marL="552450" lvl="1"/>
            <a:r>
              <a:rPr lang="zh-CN" altLang="en-US" smtClean="0"/>
              <a:t>用</a:t>
            </a:r>
            <a:r>
              <a:rPr lang="en-US" smtClean="0"/>
              <a:t> </a:t>
            </a:r>
            <a:r>
              <a:rPr lang="en-US" dirty="0"/>
              <a:t>Java, </a:t>
            </a:r>
            <a:r>
              <a:rPr lang="en-US" dirty="0" smtClean="0"/>
              <a:t>Ruby, Python, ML</a:t>
            </a:r>
            <a:r>
              <a:rPr lang="en-US" smtClean="0"/>
              <a:t>, …</a:t>
            </a:r>
            <a:r>
              <a:rPr lang="zh-CN" altLang="en-US" smtClean="0"/>
              <a:t>编程</a:t>
            </a:r>
            <a:endParaRPr lang="en-US" dirty="0"/>
          </a:p>
          <a:p>
            <a:pPr marL="552450" lvl="1"/>
            <a:r>
              <a:rPr lang="zh-CN" altLang="en-US" smtClean="0"/>
              <a:t>理解也许会出现的可能交互</a:t>
            </a:r>
            <a:endParaRPr lang="en-US" dirty="0"/>
          </a:p>
          <a:p>
            <a:pPr marL="552450" lvl="1"/>
            <a:r>
              <a:rPr lang="zh-CN" altLang="en-US" smtClean="0"/>
              <a:t>使用或开发工具来发现引用错</a:t>
            </a:r>
            <a:r>
              <a:rPr lang="en-US" smtClean="0"/>
              <a:t> </a:t>
            </a:r>
            <a:r>
              <a:rPr lang="en-US" dirty="0" smtClean="0"/>
              <a:t>(e.g. </a:t>
            </a:r>
            <a:r>
              <a:rPr lang="en-US" dirty="0" err="1" smtClean="0"/>
              <a:t>Valgrind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smtClean="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  <a:endParaRPr lang="en-US" sz="120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82000" cy="1066800"/>
          </a:xfrm>
          <a:ln/>
        </p:spPr>
        <p:txBody>
          <a:bodyPr>
            <a:normAutofit fontScale="90000"/>
          </a:bodyPr>
          <a:lstStyle/>
          <a:p>
            <a:pPr marL="119063" indent="-119063"/>
            <a:r>
              <a:rPr lang="zh-CN" altLang="en-US" sz="4000" b="1">
                <a:latin typeface="黑体" panose="02010609060101010101" pitchFamily="49" charset="-122"/>
                <a:ea typeface="黑体" panose="02010609060101010101" pitchFamily="49" charset="-122"/>
              </a:rPr>
              <a:t>伟大现实</a:t>
            </a:r>
            <a:r>
              <a:rPr lang="en-US" sz="4000" b="1" smtClean="0"/>
              <a:t>#4</a:t>
            </a:r>
            <a:r>
              <a:rPr lang="en-US" sz="4000" b="1"/>
              <a:t>: </a:t>
            </a:r>
            <a:r>
              <a:rPr lang="zh-CN" altLang="en-US" sz="4000" b="1" smtClean="0">
                <a:latin typeface="黑体" panose="02010609060101010101" pitchFamily="49" charset="-122"/>
                <a:ea typeface="黑体" panose="02010609060101010101" pitchFamily="49" charset="-122"/>
              </a:rPr>
              <a:t>性能比渐进复杂性</a:t>
            </a:r>
            <a:r>
              <a:rPr lang="en-US" altLang="zh-CN" sz="4000" b="1" smtClean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4000" b="1" smtClean="0">
                <a:latin typeface="黑体" panose="02010609060101010101" pitchFamily="49" charset="-122"/>
                <a:ea typeface="黑体" panose="02010609060101010101" pitchFamily="49" charset="-122"/>
              </a:rPr>
              <a:t>时间复杂度更重要</a:t>
            </a:r>
            <a:r>
              <a:rPr lang="en-US" altLang="zh-CN" sz="4000" b="1" smtClean="0">
                <a:latin typeface="黑体" panose="02010609060101010101" pitchFamily="49" charset="-122"/>
                <a:ea typeface="黑体" panose="02010609060101010101" pitchFamily="49" charset="-122"/>
              </a:rPr>
              <a:t>!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651000"/>
            <a:ext cx="8382000" cy="5181600"/>
          </a:xfrm>
          <a:ln/>
        </p:spPr>
        <p:txBody>
          <a:bodyPr/>
          <a:lstStyle/>
          <a:p>
            <a:r>
              <a:rPr lang="zh-CN" altLang="en-US" b="1" smtClean="0"/>
              <a:t>常数因子也有关系</a:t>
            </a:r>
            <a:r>
              <a:rPr lang="en-US" b="1" smtClean="0"/>
              <a:t>!</a:t>
            </a:r>
            <a:endParaRPr lang="en-US" b="1" dirty="0"/>
          </a:p>
          <a:p>
            <a:r>
              <a:rPr lang="zh-CN" altLang="en-US" b="1"/>
              <a:t>即使是精确的操作数也无法预测性</a:t>
            </a:r>
            <a:r>
              <a:rPr lang="zh-CN" altLang="en-US" b="1" smtClean="0"/>
              <a:t>能</a:t>
            </a:r>
            <a:endParaRPr lang="en-US" b="1" dirty="0"/>
          </a:p>
          <a:p>
            <a:pPr marL="552450" lvl="1"/>
            <a:r>
              <a:rPr lang="zh-CN" altLang="en-US" smtClean="0"/>
              <a:t>很容易能看到，代码编写不同，会引起</a:t>
            </a:r>
            <a:r>
              <a:rPr lang="en-US" smtClean="0"/>
              <a:t>10:1 </a:t>
            </a:r>
            <a:r>
              <a:rPr lang="zh-CN" altLang="en-US" smtClean="0"/>
              <a:t>性能变化</a:t>
            </a:r>
            <a:endParaRPr lang="en-US" altLang="zh-CN" smtClean="0"/>
          </a:p>
          <a:p>
            <a:pPr marL="552450" lvl="1"/>
            <a:r>
              <a:rPr lang="zh-CN" altLang="en-US" smtClean="0"/>
              <a:t>一定要多层次优化</a:t>
            </a:r>
            <a:r>
              <a:rPr lang="en-US" smtClean="0"/>
              <a:t>: </a:t>
            </a:r>
            <a:r>
              <a:rPr lang="zh-CN" altLang="en-US" smtClean="0"/>
              <a:t>算法</a:t>
            </a:r>
            <a:r>
              <a:rPr lang="en-US" smtClean="0"/>
              <a:t>,</a:t>
            </a:r>
            <a:r>
              <a:rPr lang="zh-CN" altLang="en-US" smtClean="0"/>
              <a:t>数据表示</a:t>
            </a:r>
            <a:r>
              <a:rPr lang="en-US" smtClean="0"/>
              <a:t>, </a:t>
            </a:r>
            <a:r>
              <a:rPr lang="zh-CN" altLang="en-US" smtClean="0"/>
              <a:t>过程</a:t>
            </a:r>
            <a:r>
              <a:rPr lang="en-US" smtClean="0"/>
              <a:t>, </a:t>
            </a:r>
            <a:r>
              <a:rPr lang="zh-CN" altLang="en-US" smtClean="0"/>
              <a:t>循环</a:t>
            </a:r>
            <a:endParaRPr lang="en-US" dirty="0"/>
          </a:p>
          <a:p>
            <a:r>
              <a:rPr lang="zh-CN" altLang="en-US" b="1" smtClean="0"/>
              <a:t>优化性能一定要理解系统</a:t>
            </a:r>
            <a:endParaRPr lang="en-US" b="1" dirty="0"/>
          </a:p>
          <a:p>
            <a:pPr marL="552450" lvl="1"/>
            <a:r>
              <a:rPr lang="zh-CN" altLang="en-US" smtClean="0"/>
              <a:t>程序是怎么编译和执行的</a:t>
            </a:r>
            <a:endParaRPr lang="en-US" dirty="0"/>
          </a:p>
          <a:p>
            <a:pPr marL="552450" lvl="1"/>
            <a:r>
              <a:rPr lang="zh-CN" altLang="en-US" smtClean="0"/>
              <a:t>怎样测量系统性能和定位瓶颈</a:t>
            </a:r>
            <a:endParaRPr lang="en-US" dirty="0"/>
          </a:p>
          <a:p>
            <a:pPr marL="552450" lvl="1"/>
            <a:r>
              <a:rPr lang="zh-CN" altLang="en-US" smtClean="0"/>
              <a:t>在不破坏代码模块化与整体性下，怎么改进性能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0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smtClean="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  <a:endParaRPr lang="en-US" sz="120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b="1" smtClean="0"/>
              <a:t>例：内存系统性能</a:t>
            </a:r>
            <a:endParaRPr lang="en-US" b="1" dirty="0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4610100"/>
            <a:ext cx="8382000" cy="2222500"/>
          </a:xfrm>
          <a:ln/>
        </p:spPr>
        <p:txBody>
          <a:bodyPr/>
          <a:lstStyle/>
          <a:p>
            <a:r>
              <a:rPr lang="zh-CN" altLang="en-US"/>
              <a:t>存储</a:t>
            </a:r>
            <a:r>
              <a:rPr lang="zh-CN" altLang="en-US" smtClean="0"/>
              <a:t>器的层次化组织</a:t>
            </a:r>
            <a:endParaRPr lang="en-US" dirty="0"/>
          </a:p>
          <a:p>
            <a:r>
              <a:rPr lang="zh-CN" altLang="en-US" smtClean="0"/>
              <a:t>性能 依赖于访问模式</a:t>
            </a:r>
            <a:endParaRPr lang="en-US" dirty="0"/>
          </a:p>
          <a:p>
            <a:pPr marL="552450" lvl="1"/>
            <a:r>
              <a:rPr lang="zh-CN" altLang="en-US" smtClean="0"/>
              <a:t>包括怎样遍历多维数组</a:t>
            </a:r>
            <a:endParaRPr lang="en-US" dirty="0"/>
          </a:p>
        </p:txBody>
      </p:sp>
      <p:sp>
        <p:nvSpPr>
          <p:cNvPr id="21509" name="Rectangle 5"/>
          <p:cNvSpPr>
            <a:spLocks/>
          </p:cNvSpPr>
          <p:nvPr/>
        </p:nvSpPr>
        <p:spPr bwMode="auto">
          <a:xfrm>
            <a:off x="4622800" y="1603375"/>
            <a:ext cx="4114800" cy="2273300"/>
          </a:xfrm>
          <a:prstGeom prst="rect">
            <a:avLst/>
          </a:prstGeom>
          <a:solidFill>
            <a:srgbClr val="D3F2D3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void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copyji(int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src[2048][2048],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      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dst[2048][2048])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i,j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>
                <a:solidFill>
                  <a:srgbClr val="21218A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for (</a:t>
            </a:r>
            <a:r>
              <a:rPr lang="en-US" sz="1600" b="1" dirty="0" err="1">
                <a:solidFill>
                  <a:srgbClr val="21218A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j</a:t>
            </a:r>
            <a:r>
              <a:rPr lang="en-US" sz="1600" b="1" dirty="0">
                <a:solidFill>
                  <a:srgbClr val="21218A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0; </a:t>
            </a:r>
            <a:r>
              <a:rPr lang="en-US" sz="1600" b="1" dirty="0" err="1">
                <a:solidFill>
                  <a:srgbClr val="21218A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j</a:t>
            </a:r>
            <a:r>
              <a:rPr lang="en-US" sz="1600" b="1" dirty="0">
                <a:solidFill>
                  <a:srgbClr val="21218A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&lt; 2048; </a:t>
            </a:r>
            <a:r>
              <a:rPr lang="en-US" sz="1600" b="1" dirty="0" err="1">
                <a:solidFill>
                  <a:srgbClr val="21218A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j</a:t>
            </a:r>
            <a:r>
              <a:rPr lang="en-US" sz="1600" b="1" dirty="0">
                <a:solidFill>
                  <a:srgbClr val="21218A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++)</a:t>
            </a: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for (</a:t>
            </a:r>
            <a:r>
              <a:rPr lang="en-US" sz="1600" b="1" dirty="0" err="1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0; </a:t>
            </a:r>
            <a:r>
              <a:rPr lang="en-US" sz="1600" b="1" dirty="0" err="1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&lt; 2048; </a:t>
            </a:r>
            <a:r>
              <a:rPr lang="en-US" sz="1600" b="1" dirty="0" err="1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++)</a:t>
            </a: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dst[i][j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 =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src[i][j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  <p:sp>
        <p:nvSpPr>
          <p:cNvPr id="21510" name="Rectangle 6"/>
          <p:cNvSpPr>
            <a:spLocks/>
          </p:cNvSpPr>
          <p:nvPr/>
        </p:nvSpPr>
        <p:spPr bwMode="auto">
          <a:xfrm>
            <a:off x="393700" y="1603375"/>
            <a:ext cx="4114800" cy="22733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void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copyij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(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src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[2048][2048],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      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dst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[2048][2048])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i,j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for (</a:t>
            </a:r>
            <a:r>
              <a:rPr lang="en-US" sz="1600" b="1" dirty="0" err="1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0; </a:t>
            </a:r>
            <a:r>
              <a:rPr lang="en-US" sz="1600" b="1" dirty="0" err="1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&lt; 2048; </a:t>
            </a:r>
            <a:r>
              <a:rPr lang="en-US" sz="1600" b="1" dirty="0" err="1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++)</a:t>
            </a: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</a:t>
            </a:r>
            <a:r>
              <a:rPr lang="en-US" sz="1600" b="1" dirty="0">
                <a:solidFill>
                  <a:srgbClr val="21218A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for (j = 0; j &lt; 2048; j++)</a:t>
            </a: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dst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[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][j] =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src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[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][j];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  <p:grpSp>
        <p:nvGrpSpPr>
          <p:cNvPr id="21511" name="Group 7"/>
          <p:cNvGrpSpPr>
            <a:grpSpLocks/>
          </p:cNvGrpSpPr>
          <p:nvPr/>
        </p:nvGrpSpPr>
        <p:grpSpPr bwMode="auto">
          <a:xfrm>
            <a:off x="4130675" y="2860675"/>
            <a:ext cx="762000" cy="228600"/>
            <a:chOff x="0" y="0"/>
            <a:chExt cx="480" cy="144"/>
          </a:xfrm>
        </p:grpSpPr>
        <p:sp>
          <p:nvSpPr>
            <p:cNvPr id="21512" name="Line 8"/>
            <p:cNvSpPr>
              <a:spLocks noChangeShapeType="1"/>
            </p:cNvSpPr>
            <p:nvPr/>
          </p:nvSpPr>
          <p:spPr bwMode="auto">
            <a:xfrm>
              <a:off x="0" y="0"/>
              <a:ext cx="480" cy="144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13" name="Line 9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480" cy="144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875047" y="3886200"/>
            <a:ext cx="5871668" cy="674876"/>
            <a:chOff x="1875047" y="3886200"/>
            <a:chExt cx="5871668" cy="674876"/>
          </a:xfrm>
        </p:grpSpPr>
        <p:sp>
          <p:nvSpPr>
            <p:cNvPr id="21514" name="Rectangle 10"/>
            <p:cNvSpPr>
              <a:spLocks/>
            </p:cNvSpPr>
            <p:nvPr/>
          </p:nvSpPr>
          <p:spPr bwMode="auto">
            <a:xfrm>
              <a:off x="6605878" y="3886200"/>
              <a:ext cx="1140837" cy="507831"/>
            </a:xfrm>
            <a:prstGeom prst="rect">
              <a:avLst/>
            </a:prstGeom>
            <a:noFill/>
            <a:ln w="12700" cap="rnd">
              <a:noFill/>
              <a:round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r>
                <a:rPr lang="en-US" sz="2800" dirty="0" smtClean="0">
                  <a:solidFill>
                    <a:schemeClr val="tx1"/>
                  </a:solidFill>
                  <a:latin typeface="+mn-lt"/>
                  <a:ea typeface="Calibri" charset="0"/>
                  <a:cs typeface="Calibri" charset="0"/>
                  <a:sym typeface="Calibri" charset="0"/>
                </a:rPr>
                <a:t>81.8ms</a:t>
              </a:r>
              <a:endParaRPr lang="en-US" sz="2800" dirty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875047" y="3886200"/>
              <a:ext cx="10665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n-lt"/>
                </a:rPr>
                <a:t>4.3ms</a:t>
              </a:r>
              <a:endParaRPr lang="en-US" sz="2800" dirty="0">
                <a:latin typeface="+mn-lt"/>
              </a:endParaRPr>
            </a:p>
          </p:txBody>
        </p:sp>
        <p:sp>
          <p:nvSpPr>
            <p:cNvPr id="13" name="Rectangle 10"/>
            <p:cNvSpPr>
              <a:spLocks/>
            </p:cNvSpPr>
            <p:nvPr/>
          </p:nvSpPr>
          <p:spPr bwMode="auto">
            <a:xfrm>
              <a:off x="2870694" y="4114800"/>
              <a:ext cx="3675585" cy="446276"/>
            </a:xfrm>
            <a:prstGeom prst="rect">
              <a:avLst/>
            </a:prstGeom>
            <a:noFill/>
            <a:ln w="12700" cap="rnd">
              <a:noFill/>
              <a:round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 smtClean="0">
                  <a:solidFill>
                    <a:schemeClr val="tx1"/>
                  </a:solidFill>
                  <a:latin typeface="+mn-lt"/>
                  <a:ea typeface="Calibri" charset="0"/>
                  <a:cs typeface="Calibri" charset="0"/>
                  <a:sym typeface="Calibri" charset="0"/>
                </a:rPr>
                <a:t>2.0 GHz Intel Core i7 </a:t>
              </a:r>
              <a:r>
                <a:rPr lang="en-US" sz="2400" dirty="0" err="1" smtClean="0">
                  <a:solidFill>
                    <a:schemeClr val="tx1"/>
                  </a:solidFill>
                  <a:latin typeface="+mn-lt"/>
                  <a:ea typeface="Calibri" charset="0"/>
                  <a:cs typeface="Calibri" charset="0"/>
                  <a:sym typeface="Calibri" charset="0"/>
                </a:rPr>
                <a:t>Haswell</a:t>
              </a:r>
              <a:endParaRPr lang="en-US" sz="2400" dirty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60397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/>
      <p:bldP spid="2150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存储器层次结构</a:t>
            </a:r>
            <a:endParaRPr lang="zh-CN" altLang="en-US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smtClean="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  <a:endParaRPr lang="en-US" sz="120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47800"/>
            <a:ext cx="8398933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68571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为什么性能不同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548065704"/>
              </p:ext>
            </p:extLst>
          </p:nvPr>
        </p:nvGraphicFramePr>
        <p:xfrm>
          <a:off x="457200" y="1061112"/>
          <a:ext cx="8572500" cy="5829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1828800" y="1295400"/>
            <a:ext cx="1219200" cy="53340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/>
                <a:ea typeface="ヒラギノ角ゴ ProN W3" charset="-128"/>
                <a:cs typeface="Courier New"/>
                <a:sym typeface="Gill Sans" charset="0"/>
              </a:rPr>
              <a:t>copyij</a:t>
            </a:r>
            <a:endParaRPr kumimoji="0" lang="en-US" sz="1800" b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/>
              <a:ea typeface="ヒラギノ角ゴ ProN W3" charset="-128"/>
              <a:cs typeface="Courier New"/>
              <a:sym typeface="Gill Sans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724400" y="4724400"/>
            <a:ext cx="1219200" cy="53340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/>
                <a:ea typeface="ヒラギノ角ゴ ProN W3" charset="-128"/>
                <a:cs typeface="Courier New"/>
                <a:sym typeface="Gill Sans" charset="0"/>
              </a:rPr>
              <a:t>copyji</a:t>
            </a:r>
            <a:endParaRPr kumimoji="0" lang="en-US" sz="1800" b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/>
              <a:ea typeface="ヒラギノ角ゴ ProN W3" charset="-128"/>
              <a:cs typeface="Courier New"/>
              <a:sym typeface="Gill Sans" charset="0"/>
            </a:endParaRPr>
          </a:p>
        </p:txBody>
      </p:sp>
      <p:cxnSp>
        <p:nvCxnSpPr>
          <p:cNvPr id="8" name="Straight Arrow Connector 7"/>
          <p:cNvCxnSpPr>
            <a:stCxn id="5" idx="2"/>
          </p:cNvCxnSpPr>
          <p:nvPr/>
        </p:nvCxnSpPr>
        <p:spPr bwMode="auto">
          <a:xfrm flipH="1">
            <a:off x="1981200" y="1828800"/>
            <a:ext cx="457200" cy="1828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>
            <a:stCxn id="6" idx="2"/>
          </p:cNvCxnSpPr>
          <p:nvPr/>
        </p:nvCxnSpPr>
        <p:spPr bwMode="auto">
          <a:xfrm flipH="1">
            <a:off x="4495800" y="5257800"/>
            <a:ext cx="838200" cy="685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smtClean="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  <a:endParaRPr lang="en-US" sz="120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201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2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smtClean="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  <a:endParaRPr lang="en-US" sz="120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534400" cy="1168400"/>
          </a:xfrm>
          <a:ln/>
        </p:spPr>
        <p:txBody>
          <a:bodyPr/>
          <a:lstStyle/>
          <a:p>
            <a:pPr marL="119063" indent="-119063"/>
            <a:r>
              <a:rPr lang="zh-CN" altLang="en-US" b="1" smtClean="0"/>
              <a:t>伟大现实</a:t>
            </a:r>
            <a:r>
              <a:rPr lang="en-US" b="1" smtClean="0"/>
              <a:t>#5</a:t>
            </a:r>
            <a:r>
              <a:rPr lang="en-US" b="1" dirty="0"/>
              <a:t>:</a:t>
            </a:r>
            <a:r>
              <a:rPr lang="en-US" b="1"/>
              <a:t/>
            </a:r>
            <a:br>
              <a:rPr lang="en-US" b="1"/>
            </a:br>
            <a:r>
              <a:rPr lang="zh-CN" altLang="en-US" b="1" smtClean="0"/>
              <a:t>计算机比执行程序做的多得多</a:t>
            </a:r>
            <a:endParaRPr lang="en-US" b="1" dirty="0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5232400"/>
          </a:xfrm>
          <a:ln/>
        </p:spPr>
        <p:txBody>
          <a:bodyPr/>
          <a:lstStyle/>
          <a:p>
            <a:r>
              <a:rPr lang="zh-CN" altLang="en-US" b="1" smtClean="0"/>
              <a:t>他要进行数据的输入输出</a:t>
            </a:r>
            <a:endParaRPr lang="en-US" b="1" dirty="0"/>
          </a:p>
          <a:p>
            <a:pPr marL="552450" lvl="1"/>
            <a:r>
              <a:rPr lang="en-US" smtClean="0"/>
              <a:t>I/O</a:t>
            </a:r>
            <a:r>
              <a:rPr lang="zh-CN" altLang="en-US" smtClean="0"/>
              <a:t>系统对程序可靠性与性能很关键</a:t>
            </a:r>
            <a:endParaRPr lang="en-US" dirty="0"/>
          </a:p>
          <a:p>
            <a:endParaRPr lang="en-US" dirty="0"/>
          </a:p>
          <a:p>
            <a:r>
              <a:rPr lang="zh-CN" altLang="en-US" b="1" smtClean="0"/>
              <a:t>他要通过网络互相通讯</a:t>
            </a:r>
            <a:endParaRPr lang="en-US" b="1" dirty="0"/>
          </a:p>
          <a:p>
            <a:pPr marL="552450" lvl="1"/>
            <a:r>
              <a:rPr lang="zh-CN" altLang="en-US"/>
              <a:t>网络环境下出</a:t>
            </a:r>
            <a:r>
              <a:rPr lang="zh-CN" altLang="en-US" smtClean="0"/>
              <a:t>现了很</a:t>
            </a:r>
            <a:r>
              <a:rPr lang="zh-CN" altLang="en-US"/>
              <a:t>多系统级问</a:t>
            </a:r>
            <a:r>
              <a:rPr lang="zh-CN" altLang="en-US" smtClean="0"/>
              <a:t>题</a:t>
            </a:r>
            <a:endParaRPr lang="en-US" dirty="0"/>
          </a:p>
          <a:p>
            <a:pPr marL="838200" lvl="2"/>
            <a:r>
              <a:rPr lang="zh-CN" altLang="en-US" smtClean="0"/>
              <a:t>自主进程的并发操作</a:t>
            </a:r>
            <a:endParaRPr lang="en-US" dirty="0"/>
          </a:p>
          <a:p>
            <a:pPr marL="838200" lvl="2"/>
            <a:r>
              <a:rPr lang="zh-CN" altLang="en-US" smtClean="0"/>
              <a:t>拷贝不可靠的媒体</a:t>
            </a:r>
            <a:endParaRPr lang="en-US" dirty="0"/>
          </a:p>
          <a:p>
            <a:pPr marL="838200" lvl="2"/>
            <a:r>
              <a:rPr lang="zh-CN" altLang="en-US" smtClean="0"/>
              <a:t>交叉平台的兼容性</a:t>
            </a:r>
            <a:endParaRPr lang="en-US" dirty="0"/>
          </a:p>
          <a:p>
            <a:pPr marL="838200" lvl="2"/>
            <a:r>
              <a:rPr lang="zh-CN" altLang="en-US"/>
              <a:t>复合</a:t>
            </a:r>
            <a:r>
              <a:rPr lang="zh-CN" altLang="en-US" smtClean="0"/>
              <a:t>的性能问题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80269" y="113584"/>
            <a:ext cx="7485856" cy="605294"/>
          </a:xfrm>
        </p:spPr>
        <p:txBody>
          <a:bodyPr wrap="square" lIns="63500" tIns="25400" rIns="63500" bIns="25400" anchor="t">
            <a:spAutoFit/>
          </a:bodyPr>
          <a:lstStyle/>
          <a:p>
            <a:r>
              <a:rPr lang="zh-CN" altLang="en-US" sz="36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三、可执行程序是怎么生成的？</a:t>
            </a:r>
            <a:endParaRPr lang="zh-CN" altLang="en-US" sz="2000" b="1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25425" y="1314450"/>
            <a:ext cx="2974975" cy="2165350"/>
          </a:xfrm>
          <a:solidFill>
            <a:srgbClr val="808000">
              <a:alpha val="23921"/>
            </a:srgbClr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203200" indent="-203200">
              <a:spcBef>
                <a:spcPct val="0"/>
              </a:spcBef>
              <a:buFontTx/>
              <a:buNone/>
            </a:pPr>
            <a:r>
              <a:rPr lang="en-US" altLang="zh-CN" sz="2000" smtClean="0">
                <a:solidFill>
                  <a:schemeClr val="accent2"/>
                </a:solidFill>
                <a:cs typeface="Arial" panose="020B0604020202020204" pitchFamily="34" charset="0"/>
              </a:rPr>
              <a:t>#include &lt;stdio.h&gt;</a:t>
            </a:r>
          </a:p>
          <a:p>
            <a:pPr marL="203200" indent="-203200">
              <a:spcBef>
                <a:spcPct val="0"/>
              </a:spcBef>
              <a:buFontTx/>
              <a:buNone/>
            </a:pPr>
            <a:endParaRPr lang="en-US" altLang="zh-CN" sz="2000" smtClean="0">
              <a:solidFill>
                <a:schemeClr val="accent2"/>
              </a:solidFill>
              <a:cs typeface="Arial" panose="020B0604020202020204" pitchFamily="34" charset="0"/>
            </a:endParaRPr>
          </a:p>
          <a:p>
            <a:pPr marL="203200" indent="-203200">
              <a:spcBef>
                <a:spcPct val="0"/>
              </a:spcBef>
              <a:buFontTx/>
              <a:buNone/>
            </a:pPr>
            <a:r>
              <a:rPr lang="en-US" altLang="zh-CN" sz="2000" smtClean="0">
                <a:solidFill>
                  <a:schemeClr val="accent2"/>
                </a:solidFill>
                <a:cs typeface="Arial" panose="020B0604020202020204" pitchFamily="34" charset="0"/>
              </a:rPr>
              <a:t>int main()</a:t>
            </a:r>
          </a:p>
          <a:p>
            <a:pPr marL="203200" indent="-203200">
              <a:spcBef>
                <a:spcPct val="0"/>
              </a:spcBef>
              <a:buFontTx/>
              <a:buNone/>
            </a:pPr>
            <a:r>
              <a:rPr lang="en-US" altLang="zh-CN" sz="2000" smtClean="0">
                <a:solidFill>
                  <a:schemeClr val="accent2"/>
                </a:solidFill>
                <a:cs typeface="Arial" panose="020B0604020202020204" pitchFamily="34" charset="0"/>
              </a:rPr>
              <a:t>{</a:t>
            </a:r>
          </a:p>
          <a:p>
            <a:pPr marL="203200" indent="-203200">
              <a:spcBef>
                <a:spcPct val="0"/>
              </a:spcBef>
              <a:buFontTx/>
              <a:buNone/>
            </a:pPr>
            <a:r>
              <a:rPr lang="en-US" altLang="zh-CN" sz="2000" smtClean="0">
                <a:solidFill>
                  <a:schemeClr val="accent2"/>
                </a:solidFill>
                <a:cs typeface="Arial" panose="020B0604020202020204" pitchFamily="34" charset="0"/>
              </a:rPr>
              <a:t>printf("hello, world\n");</a:t>
            </a:r>
          </a:p>
          <a:p>
            <a:pPr marL="203200" indent="-203200">
              <a:spcBef>
                <a:spcPct val="0"/>
              </a:spcBef>
              <a:buFontTx/>
              <a:buNone/>
            </a:pPr>
            <a:r>
              <a:rPr lang="en-US" altLang="zh-CN" sz="2000" smtClean="0">
                <a:solidFill>
                  <a:schemeClr val="accent2"/>
                </a:solidFill>
                <a:cs typeface="Arial" panose="020B0604020202020204" pitchFamily="34" charset="0"/>
              </a:rPr>
              <a:t>}</a:t>
            </a:r>
            <a:endParaRPr lang="zh-CN" altLang="en-US" sz="2000" smtClean="0">
              <a:solidFill>
                <a:schemeClr val="accent2"/>
              </a:solidFill>
              <a:cs typeface="Arial" panose="020B0604020202020204" pitchFamily="34" charset="0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0" y="908050"/>
            <a:ext cx="3587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2000" b="1" dirty="0">
                <a:latin typeface="+mn-lt"/>
                <a:ea typeface="黑体" pitchFamily="49" charset="-122"/>
                <a:cs typeface="Arial" charset="0"/>
              </a:rPr>
              <a:t>经典的“ </a:t>
            </a:r>
            <a:r>
              <a:rPr lang="en-US" altLang="zh-CN" sz="2000" b="1" dirty="0" err="1">
                <a:latin typeface="+mn-lt"/>
                <a:ea typeface="黑体" pitchFamily="49" charset="-122"/>
                <a:cs typeface="Arial" charset="0"/>
              </a:rPr>
              <a:t>hello.c</a:t>
            </a:r>
            <a:r>
              <a:rPr lang="en-US" altLang="zh-CN" sz="2000" b="1" dirty="0">
                <a:latin typeface="+mn-lt"/>
                <a:ea typeface="黑体" pitchFamily="49" charset="-122"/>
                <a:cs typeface="Arial" charset="0"/>
              </a:rPr>
              <a:t> ”C-</a:t>
            </a:r>
            <a:r>
              <a:rPr lang="zh-CN" altLang="en-US" sz="2000" b="1" dirty="0">
                <a:latin typeface="+mn-lt"/>
                <a:ea typeface="黑体" pitchFamily="49" charset="-122"/>
                <a:cs typeface="Arial" charset="0"/>
              </a:rPr>
              <a:t>源程序</a:t>
            </a:r>
          </a:p>
        </p:txBody>
      </p:sp>
      <p:sp>
        <p:nvSpPr>
          <p:cNvPr id="359430" name="Rectangle 6"/>
          <p:cNvSpPr>
            <a:spLocks noChangeArrowheads="1"/>
          </p:cNvSpPr>
          <p:nvPr/>
        </p:nvSpPr>
        <p:spPr bwMode="auto">
          <a:xfrm>
            <a:off x="3563938" y="1435100"/>
            <a:ext cx="5372100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/>
            <a:r>
              <a:rPr lang="en-US" altLang="zh-CN" sz="1600" b="1">
                <a:solidFill>
                  <a:srgbClr val="ED1611"/>
                </a:solidFill>
                <a:latin typeface="Times New Roman" panose="02020603050405020304" pitchFamily="18" charset="0"/>
              </a:rPr>
              <a:t># i n c l u d e &lt;sp&gt; &lt; s t d i o .</a:t>
            </a:r>
          </a:p>
          <a:p>
            <a:pPr algn="dist"/>
            <a:r>
              <a:rPr lang="en-US" altLang="zh-CN" sz="1600" b="1">
                <a:latin typeface="Times New Roman" panose="02020603050405020304" pitchFamily="18" charset="0"/>
              </a:rPr>
              <a:t>35 105 110 99 108 117 100 101 32 60 115 116 100 105 111 46</a:t>
            </a:r>
          </a:p>
          <a:p>
            <a:pPr algn="dist"/>
            <a:r>
              <a:rPr lang="en-US" altLang="zh-CN" sz="1600" b="1">
                <a:solidFill>
                  <a:srgbClr val="ED1611"/>
                </a:solidFill>
                <a:latin typeface="Times New Roman" panose="02020603050405020304" pitchFamily="18" charset="0"/>
              </a:rPr>
              <a:t>h &gt; \n \n i n t &lt;sp&gt; m a i n ( ) \n {</a:t>
            </a:r>
          </a:p>
          <a:p>
            <a:pPr algn="dist"/>
            <a:r>
              <a:rPr lang="en-US" altLang="zh-CN" sz="1600" b="1">
                <a:latin typeface="Times New Roman" panose="02020603050405020304" pitchFamily="18" charset="0"/>
              </a:rPr>
              <a:t>104 62 10 10 105 110 116 32 109 97 105 110 40 41 10 123</a:t>
            </a:r>
          </a:p>
          <a:p>
            <a:pPr algn="dist"/>
            <a:r>
              <a:rPr lang="en-US" altLang="zh-CN" sz="1600" b="1">
                <a:solidFill>
                  <a:srgbClr val="ED1611"/>
                </a:solidFill>
                <a:latin typeface="Times New Roman" panose="02020603050405020304" pitchFamily="18" charset="0"/>
              </a:rPr>
              <a:t>\n &lt;sp&gt; &lt;sp&gt; &lt;sp&gt; &lt;sp&gt; p r i n t f ( " h e l</a:t>
            </a:r>
          </a:p>
          <a:p>
            <a:pPr algn="dist"/>
            <a:r>
              <a:rPr lang="en-US" altLang="zh-CN" sz="1600" b="1">
                <a:latin typeface="Times New Roman" panose="02020603050405020304" pitchFamily="18" charset="0"/>
              </a:rPr>
              <a:t>10 32 32 32 32 112 114 105 110 116 102 40 34 104 101 108</a:t>
            </a:r>
          </a:p>
          <a:p>
            <a:pPr algn="dist"/>
            <a:r>
              <a:rPr lang="en-US" altLang="zh-CN" sz="1600" b="1">
                <a:solidFill>
                  <a:srgbClr val="ED1611"/>
                </a:solidFill>
                <a:latin typeface="Times New Roman" panose="02020603050405020304" pitchFamily="18" charset="0"/>
              </a:rPr>
              <a:t>l o , &lt;sp&gt; w o r l d \ n " ) ; \n }</a:t>
            </a:r>
          </a:p>
          <a:p>
            <a:pPr algn="dist"/>
            <a:r>
              <a:rPr lang="en-US" altLang="zh-CN" sz="1600" b="1">
                <a:latin typeface="Times New Roman" panose="02020603050405020304" pitchFamily="18" charset="0"/>
              </a:rPr>
              <a:t>108 111 44 32 119 111 114 108 100 92 110 34 41 59 10 125</a:t>
            </a:r>
          </a:p>
        </p:txBody>
      </p:sp>
      <p:sp>
        <p:nvSpPr>
          <p:cNvPr id="359431" name="Text Box 7"/>
          <p:cNvSpPr txBox="1">
            <a:spLocks noChangeArrowheads="1"/>
          </p:cNvSpPr>
          <p:nvPr/>
        </p:nvSpPr>
        <p:spPr bwMode="auto">
          <a:xfrm>
            <a:off x="3570288" y="987425"/>
            <a:ext cx="499268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200" b="1" dirty="0" err="1">
                <a:solidFill>
                  <a:schemeClr val="accent2"/>
                </a:solidFill>
                <a:latin typeface="+mn-lt"/>
                <a:ea typeface="黑体" pitchFamily="49" charset="-122"/>
                <a:cs typeface="Arial" charset="0"/>
              </a:rPr>
              <a:t>hello.c</a:t>
            </a:r>
            <a:r>
              <a:rPr lang="zh-CN" altLang="en-US" sz="2200" b="1" dirty="0">
                <a:solidFill>
                  <a:schemeClr val="accent2"/>
                </a:solidFill>
                <a:latin typeface="+mn-lt"/>
                <a:ea typeface="黑体" pitchFamily="49" charset="-122"/>
                <a:cs typeface="Arial" charset="0"/>
              </a:rPr>
              <a:t>的</a:t>
            </a:r>
            <a:r>
              <a:rPr lang="en-US" altLang="zh-CN" sz="2200" b="1" dirty="0">
                <a:solidFill>
                  <a:schemeClr val="accent2"/>
                </a:solidFill>
                <a:latin typeface="+mn-lt"/>
                <a:ea typeface="黑体" pitchFamily="49" charset="-122"/>
                <a:cs typeface="Arial" charset="0"/>
              </a:rPr>
              <a:t>ASCII</a:t>
            </a:r>
            <a:r>
              <a:rPr lang="zh-CN" altLang="en-US" sz="2200" b="1" dirty="0">
                <a:solidFill>
                  <a:schemeClr val="accent2"/>
                </a:solidFill>
                <a:latin typeface="+mn-lt"/>
                <a:ea typeface="黑体" pitchFamily="49" charset="-122"/>
                <a:cs typeface="Arial" charset="0"/>
              </a:rPr>
              <a:t>文本表示</a:t>
            </a:r>
          </a:p>
        </p:txBody>
      </p:sp>
      <p:sp>
        <p:nvSpPr>
          <p:cNvPr id="359440" name="Text Box 16"/>
          <p:cNvSpPr txBox="1">
            <a:spLocks noChangeArrowheads="1"/>
          </p:cNvSpPr>
          <p:nvPr/>
        </p:nvSpPr>
        <p:spPr bwMode="auto">
          <a:xfrm>
            <a:off x="298450" y="3656013"/>
            <a:ext cx="36941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000" b="1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功能：输出“</a:t>
            </a:r>
            <a:r>
              <a:rPr lang="en-US" altLang="zh-CN" sz="2000" b="1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hello,world”</a:t>
            </a:r>
          </a:p>
        </p:txBody>
      </p:sp>
      <p:sp>
        <p:nvSpPr>
          <p:cNvPr id="565256" name="Text Box 8"/>
          <p:cNvSpPr txBox="1">
            <a:spLocks noChangeArrowheads="1"/>
          </p:cNvSpPr>
          <p:nvPr/>
        </p:nvSpPr>
        <p:spPr bwMode="auto">
          <a:xfrm>
            <a:off x="1406525" y="5084763"/>
            <a:ext cx="769938" cy="784830"/>
          </a:xfrm>
          <a:prstGeom prst="rect">
            <a:avLst/>
          </a:prstGeom>
          <a:solidFill>
            <a:srgbClr val="0000FF">
              <a:alpha val="29019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预处理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zh-CN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(cpp)</a:t>
            </a:r>
          </a:p>
        </p:txBody>
      </p:sp>
      <p:sp>
        <p:nvSpPr>
          <p:cNvPr id="565257" name="Text Box 9"/>
          <p:cNvSpPr txBox="1">
            <a:spLocks noChangeArrowheads="1"/>
          </p:cNvSpPr>
          <p:nvPr/>
        </p:nvSpPr>
        <p:spPr bwMode="auto">
          <a:xfrm>
            <a:off x="3178175" y="5089525"/>
            <a:ext cx="769938" cy="784830"/>
          </a:xfrm>
          <a:prstGeom prst="rect">
            <a:avLst/>
          </a:prstGeom>
          <a:solidFill>
            <a:srgbClr val="0000FF">
              <a:alpha val="29019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zh-CN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(cc1)</a:t>
            </a:r>
          </a:p>
        </p:txBody>
      </p:sp>
      <p:sp>
        <p:nvSpPr>
          <p:cNvPr id="565258" name="Text Box 10"/>
          <p:cNvSpPr txBox="1">
            <a:spLocks noChangeArrowheads="1"/>
          </p:cNvSpPr>
          <p:nvPr/>
        </p:nvSpPr>
        <p:spPr bwMode="auto">
          <a:xfrm>
            <a:off x="4927600" y="5110163"/>
            <a:ext cx="769938" cy="784830"/>
          </a:xfrm>
          <a:prstGeom prst="rect">
            <a:avLst/>
          </a:prstGeom>
          <a:solidFill>
            <a:srgbClr val="0000FF">
              <a:alpha val="29019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汇编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zh-CN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(as)</a:t>
            </a:r>
          </a:p>
        </p:txBody>
      </p:sp>
      <p:sp>
        <p:nvSpPr>
          <p:cNvPr id="565259" name="Text Box 11"/>
          <p:cNvSpPr txBox="1">
            <a:spLocks noChangeArrowheads="1"/>
          </p:cNvSpPr>
          <p:nvPr/>
        </p:nvSpPr>
        <p:spPr bwMode="auto">
          <a:xfrm>
            <a:off x="6719888" y="5100638"/>
            <a:ext cx="769937" cy="784830"/>
          </a:xfrm>
          <a:prstGeom prst="rect">
            <a:avLst/>
          </a:prstGeom>
          <a:solidFill>
            <a:srgbClr val="0000FF">
              <a:alpha val="29019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链接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zh-CN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(ld)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230813" y="4364038"/>
            <a:ext cx="1495425" cy="727075"/>
            <a:chOff x="3295" y="2749"/>
            <a:chExt cx="942" cy="458"/>
          </a:xfrm>
        </p:grpSpPr>
        <p:sp>
          <p:nvSpPr>
            <p:cNvPr id="54313" name="Line 13"/>
            <p:cNvSpPr>
              <a:spLocks noChangeShapeType="1"/>
            </p:cNvSpPr>
            <p:nvPr/>
          </p:nvSpPr>
          <p:spPr bwMode="auto">
            <a:xfrm>
              <a:off x="3889" y="2877"/>
              <a:ext cx="348" cy="3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4314" name="Text Box 14"/>
            <p:cNvSpPr txBox="1">
              <a:spLocks noChangeArrowheads="1"/>
            </p:cNvSpPr>
            <p:nvPr/>
          </p:nvSpPr>
          <p:spPr bwMode="auto">
            <a:xfrm>
              <a:off x="3295" y="2749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/>
                <a:t>printf.o</a:t>
              </a:r>
            </a:p>
          </p:txBody>
        </p:sp>
      </p:grpSp>
      <p:sp>
        <p:nvSpPr>
          <p:cNvPr id="565263" name="Rectangle 15"/>
          <p:cNvSpPr>
            <a:spLocks noChangeArrowheads="1"/>
          </p:cNvSpPr>
          <p:nvPr/>
        </p:nvSpPr>
        <p:spPr bwMode="auto">
          <a:xfrm>
            <a:off x="4191000" y="3644900"/>
            <a:ext cx="355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ED16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计算机不能直接执行</a:t>
            </a:r>
            <a:r>
              <a:rPr lang="en-US" altLang="zh-CN" sz="2000" b="1">
                <a:solidFill>
                  <a:srgbClr val="ED16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hello.c</a:t>
            </a:r>
            <a:r>
              <a:rPr lang="zh-CN" altLang="en-US" sz="2000" b="1">
                <a:solidFill>
                  <a:srgbClr val="ED16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379413" y="5127627"/>
            <a:ext cx="1041400" cy="1093788"/>
            <a:chOff x="239" y="3230"/>
            <a:chExt cx="656" cy="689"/>
          </a:xfrm>
        </p:grpSpPr>
        <p:grpSp>
          <p:nvGrpSpPr>
            <p:cNvPr id="54309" name="Group 17"/>
            <p:cNvGrpSpPr>
              <a:grpSpLocks/>
            </p:cNvGrpSpPr>
            <p:nvPr/>
          </p:nvGrpSpPr>
          <p:grpSpPr bwMode="auto">
            <a:xfrm>
              <a:off x="273" y="3230"/>
              <a:ext cx="622" cy="238"/>
              <a:chOff x="219" y="3401"/>
              <a:chExt cx="622" cy="238"/>
            </a:xfrm>
          </p:grpSpPr>
          <p:sp>
            <p:nvSpPr>
              <p:cNvPr id="54311" name="Line 18"/>
              <p:cNvSpPr>
                <a:spLocks noChangeShapeType="1"/>
              </p:cNvSpPr>
              <p:nvPr/>
            </p:nvSpPr>
            <p:spPr bwMode="auto">
              <a:xfrm>
                <a:off x="219" y="3639"/>
                <a:ext cx="59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54312" name="Text Box 19"/>
              <p:cNvSpPr txBox="1">
                <a:spLocks noChangeArrowheads="1"/>
              </p:cNvSpPr>
              <p:nvPr/>
            </p:nvSpPr>
            <p:spPr bwMode="auto">
              <a:xfrm>
                <a:off x="266" y="3401"/>
                <a:ext cx="57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b="1"/>
                  <a:t>hello.c</a:t>
                </a:r>
              </a:p>
            </p:txBody>
          </p:sp>
        </p:grpSp>
        <p:sp>
          <p:nvSpPr>
            <p:cNvPr id="54310" name="Text Box 20"/>
            <p:cNvSpPr txBox="1">
              <a:spLocks noChangeArrowheads="1"/>
            </p:cNvSpPr>
            <p:nvPr/>
          </p:nvSpPr>
          <p:spPr bwMode="auto">
            <a:xfrm>
              <a:off x="239" y="3512"/>
              <a:ext cx="63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源程序</a:t>
              </a:r>
            </a:p>
            <a:p>
              <a:pPr algn="ctr" eaLnBrk="1" hangingPunct="1"/>
              <a:r>
                <a:rPr lang="en-US" altLang="zh-CN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r>
                <a:rPr lang="en-US" altLang="zh-CN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2111375" y="5103815"/>
            <a:ext cx="1085850" cy="1077913"/>
            <a:chOff x="1330" y="3215"/>
            <a:chExt cx="684" cy="679"/>
          </a:xfrm>
        </p:grpSpPr>
        <p:grpSp>
          <p:nvGrpSpPr>
            <p:cNvPr id="54305" name="Group 22"/>
            <p:cNvGrpSpPr>
              <a:grpSpLocks/>
            </p:cNvGrpSpPr>
            <p:nvPr/>
          </p:nvGrpSpPr>
          <p:grpSpPr bwMode="auto">
            <a:xfrm>
              <a:off x="1392" y="3215"/>
              <a:ext cx="622" cy="238"/>
              <a:chOff x="219" y="3401"/>
              <a:chExt cx="622" cy="238"/>
            </a:xfrm>
          </p:grpSpPr>
          <p:sp>
            <p:nvSpPr>
              <p:cNvPr id="54307" name="Line 23"/>
              <p:cNvSpPr>
                <a:spLocks noChangeShapeType="1"/>
              </p:cNvSpPr>
              <p:nvPr/>
            </p:nvSpPr>
            <p:spPr bwMode="auto">
              <a:xfrm>
                <a:off x="219" y="3639"/>
                <a:ext cx="59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54308" name="Text Box 24"/>
              <p:cNvSpPr txBox="1">
                <a:spLocks noChangeArrowheads="1"/>
              </p:cNvSpPr>
              <p:nvPr/>
            </p:nvSpPr>
            <p:spPr bwMode="auto">
              <a:xfrm>
                <a:off x="266" y="3401"/>
                <a:ext cx="57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b="1"/>
                  <a:t>hello.i</a:t>
                </a:r>
              </a:p>
            </p:txBody>
          </p:sp>
        </p:grpSp>
        <p:sp>
          <p:nvSpPr>
            <p:cNvPr id="54306" name="Text Box 25"/>
            <p:cNvSpPr txBox="1">
              <a:spLocks noChangeArrowheads="1"/>
            </p:cNvSpPr>
            <p:nvPr/>
          </p:nvSpPr>
          <p:spPr bwMode="auto">
            <a:xfrm>
              <a:off x="1330" y="3487"/>
              <a:ext cx="63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源程序</a:t>
              </a:r>
            </a:p>
            <a:p>
              <a:pPr algn="ctr" eaLnBrk="1" hangingPunct="1"/>
              <a:r>
                <a:rPr lang="en-US" altLang="zh-CN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r>
                <a:rPr lang="en-US" altLang="zh-CN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3883025" y="5118102"/>
            <a:ext cx="1055688" cy="1373188"/>
            <a:chOff x="2446" y="3224"/>
            <a:chExt cx="665" cy="865"/>
          </a:xfrm>
        </p:grpSpPr>
        <p:grpSp>
          <p:nvGrpSpPr>
            <p:cNvPr id="54301" name="Group 27"/>
            <p:cNvGrpSpPr>
              <a:grpSpLocks/>
            </p:cNvGrpSpPr>
            <p:nvPr/>
          </p:nvGrpSpPr>
          <p:grpSpPr bwMode="auto">
            <a:xfrm>
              <a:off x="2489" y="3224"/>
              <a:ext cx="622" cy="238"/>
              <a:chOff x="219" y="3401"/>
              <a:chExt cx="622" cy="238"/>
            </a:xfrm>
          </p:grpSpPr>
          <p:sp>
            <p:nvSpPr>
              <p:cNvPr id="54303" name="Line 28"/>
              <p:cNvSpPr>
                <a:spLocks noChangeShapeType="1"/>
              </p:cNvSpPr>
              <p:nvPr/>
            </p:nvSpPr>
            <p:spPr bwMode="auto">
              <a:xfrm>
                <a:off x="219" y="3639"/>
                <a:ext cx="59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54304" name="Text Box 29"/>
              <p:cNvSpPr txBox="1">
                <a:spLocks noChangeArrowheads="1"/>
              </p:cNvSpPr>
              <p:nvPr/>
            </p:nvSpPr>
            <p:spPr bwMode="auto">
              <a:xfrm>
                <a:off x="266" y="3401"/>
                <a:ext cx="57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b="1"/>
                  <a:t>hello.s</a:t>
                </a:r>
              </a:p>
            </p:txBody>
          </p:sp>
        </p:grpSp>
        <p:sp>
          <p:nvSpPr>
            <p:cNvPr id="54302" name="Text Box 30"/>
            <p:cNvSpPr txBox="1">
              <a:spLocks noChangeArrowheads="1"/>
            </p:cNvSpPr>
            <p:nvPr/>
          </p:nvSpPr>
          <p:spPr bwMode="auto">
            <a:xfrm>
              <a:off x="2446" y="3507"/>
              <a:ext cx="631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汇编语言程序</a:t>
              </a:r>
            </a:p>
            <a:p>
              <a:pPr algn="ctr" eaLnBrk="1" hangingPunct="1"/>
              <a:r>
                <a:rPr lang="en-US" altLang="zh-CN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r>
                <a:rPr lang="en-US" altLang="zh-CN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</p:grpSp>
      <p:grpSp>
        <p:nvGrpSpPr>
          <p:cNvPr id="9" name="Group 31"/>
          <p:cNvGrpSpPr>
            <a:grpSpLocks/>
          </p:cNvGrpSpPr>
          <p:nvPr/>
        </p:nvGrpSpPr>
        <p:grpSpPr bwMode="auto">
          <a:xfrm>
            <a:off x="5659438" y="5076825"/>
            <a:ext cx="1093787" cy="1662113"/>
            <a:chOff x="3565" y="3198"/>
            <a:chExt cx="689" cy="1047"/>
          </a:xfrm>
        </p:grpSpPr>
        <p:grpSp>
          <p:nvGrpSpPr>
            <p:cNvPr id="54297" name="Group 32"/>
            <p:cNvGrpSpPr>
              <a:grpSpLocks/>
            </p:cNvGrpSpPr>
            <p:nvPr/>
          </p:nvGrpSpPr>
          <p:grpSpPr bwMode="auto">
            <a:xfrm>
              <a:off x="3604" y="3198"/>
              <a:ext cx="650" cy="238"/>
              <a:chOff x="219" y="3401"/>
              <a:chExt cx="622" cy="238"/>
            </a:xfrm>
          </p:grpSpPr>
          <p:sp>
            <p:nvSpPr>
              <p:cNvPr id="54299" name="Line 33"/>
              <p:cNvSpPr>
                <a:spLocks noChangeShapeType="1"/>
              </p:cNvSpPr>
              <p:nvPr/>
            </p:nvSpPr>
            <p:spPr bwMode="auto">
              <a:xfrm>
                <a:off x="219" y="3639"/>
                <a:ext cx="59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54300" name="Text Box 34"/>
              <p:cNvSpPr txBox="1">
                <a:spLocks noChangeArrowheads="1"/>
              </p:cNvSpPr>
              <p:nvPr/>
            </p:nvSpPr>
            <p:spPr bwMode="auto">
              <a:xfrm>
                <a:off x="266" y="3401"/>
                <a:ext cx="57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b="1"/>
                  <a:t>hello.o</a:t>
                </a:r>
              </a:p>
            </p:txBody>
          </p:sp>
        </p:grpSp>
        <p:sp>
          <p:nvSpPr>
            <p:cNvPr id="54298" name="Text Box 35"/>
            <p:cNvSpPr txBox="1">
              <a:spLocks noChangeArrowheads="1"/>
            </p:cNvSpPr>
            <p:nvPr/>
          </p:nvSpPr>
          <p:spPr bwMode="auto">
            <a:xfrm>
              <a:off x="3565" y="3489"/>
              <a:ext cx="668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可重定位目标程序</a:t>
              </a:r>
            </a:p>
            <a:p>
              <a:pPr algn="ctr" eaLnBrk="1" hangingPunct="1"/>
              <a:r>
                <a:rPr lang="en-US" altLang="zh-CN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二进制</a:t>
              </a:r>
              <a:r>
                <a:rPr lang="en-US" altLang="zh-CN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</p:grpSp>
      <p:grpSp>
        <p:nvGrpSpPr>
          <p:cNvPr id="11" name="Group 36"/>
          <p:cNvGrpSpPr>
            <a:grpSpLocks/>
          </p:cNvGrpSpPr>
          <p:nvPr/>
        </p:nvGrpSpPr>
        <p:grpSpPr bwMode="auto">
          <a:xfrm>
            <a:off x="7494588" y="5060952"/>
            <a:ext cx="1117600" cy="1373188"/>
            <a:chOff x="4721" y="3188"/>
            <a:chExt cx="704" cy="865"/>
          </a:xfrm>
        </p:grpSpPr>
        <p:grpSp>
          <p:nvGrpSpPr>
            <p:cNvPr id="54293" name="Group 37"/>
            <p:cNvGrpSpPr>
              <a:grpSpLocks/>
            </p:cNvGrpSpPr>
            <p:nvPr/>
          </p:nvGrpSpPr>
          <p:grpSpPr bwMode="auto">
            <a:xfrm>
              <a:off x="4738" y="3188"/>
              <a:ext cx="622" cy="238"/>
              <a:chOff x="219" y="3401"/>
              <a:chExt cx="622" cy="238"/>
            </a:xfrm>
          </p:grpSpPr>
          <p:sp>
            <p:nvSpPr>
              <p:cNvPr id="54295" name="Line 38"/>
              <p:cNvSpPr>
                <a:spLocks noChangeShapeType="1"/>
              </p:cNvSpPr>
              <p:nvPr/>
            </p:nvSpPr>
            <p:spPr bwMode="auto">
              <a:xfrm>
                <a:off x="219" y="3639"/>
                <a:ext cx="59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54296" name="Text Box 39"/>
              <p:cNvSpPr txBox="1">
                <a:spLocks noChangeArrowheads="1"/>
              </p:cNvSpPr>
              <p:nvPr/>
            </p:nvSpPr>
            <p:spPr bwMode="auto">
              <a:xfrm>
                <a:off x="266" y="3401"/>
                <a:ext cx="57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b="1"/>
                  <a:t>hello</a:t>
                </a:r>
              </a:p>
            </p:txBody>
          </p:sp>
        </p:grpSp>
        <p:sp>
          <p:nvSpPr>
            <p:cNvPr id="54294" name="Text Box 40"/>
            <p:cNvSpPr txBox="1">
              <a:spLocks noChangeArrowheads="1"/>
            </p:cNvSpPr>
            <p:nvPr/>
          </p:nvSpPr>
          <p:spPr bwMode="auto">
            <a:xfrm>
              <a:off x="4721" y="3471"/>
              <a:ext cx="704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可执行目标程序</a:t>
              </a:r>
            </a:p>
            <a:p>
              <a:pPr algn="ctr" eaLnBrk="1" hangingPunct="1"/>
              <a:r>
                <a:rPr lang="en-US" altLang="zh-CN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二进制</a:t>
              </a:r>
              <a:r>
                <a:rPr lang="en-US" altLang="zh-CN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</p:grpSp>
      <p:sp>
        <p:nvSpPr>
          <p:cNvPr id="565289" name="Text Box 41"/>
          <p:cNvSpPr txBox="1">
            <a:spLocks noChangeArrowheads="1"/>
          </p:cNvSpPr>
          <p:nvPr/>
        </p:nvSpPr>
        <p:spPr bwMode="auto">
          <a:xfrm>
            <a:off x="333375" y="4210050"/>
            <a:ext cx="4618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以下是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GCC+Linux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平台中的处理过程</a:t>
            </a:r>
          </a:p>
        </p:txBody>
      </p:sp>
      <p:sp>
        <p:nvSpPr>
          <p:cNvPr id="54292" name="灯片编号占位符 41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mtClean="0"/>
              <a:t> </a:t>
            </a:r>
            <a:endParaRPr lang="en-US" altLang="zh-CN"/>
          </a:p>
        </p:txBody>
      </p:sp>
      <p:sp>
        <p:nvSpPr>
          <p:cNvPr id="4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smtClean="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  <a:endParaRPr lang="en-US" sz="120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4328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9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9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5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5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6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65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65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65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30" grpId="0" animBg="1"/>
      <p:bldP spid="359440" grpId="0"/>
      <p:bldP spid="565256" grpId="0" animBg="1"/>
      <p:bldP spid="565257" grpId="0" animBg="1"/>
      <p:bldP spid="565258" grpId="0" animBg="1"/>
      <p:bldP spid="565259" grpId="0" animBg="1"/>
      <p:bldP spid="565263" grpId="0"/>
      <p:bldP spid="56528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8" y="973138"/>
            <a:ext cx="7621587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Rectangle 2"/>
          <p:cNvSpPr txBox="1">
            <a:spLocks noChangeArrowheads="1"/>
          </p:cNvSpPr>
          <p:nvPr/>
        </p:nvSpPr>
        <p:spPr bwMode="auto">
          <a:xfrm>
            <a:off x="1219200" y="117475"/>
            <a:ext cx="6934199" cy="605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j-lt"/>
                <a:ea typeface="+mj-ea"/>
                <a:cs typeface="+mj-cs"/>
                <a:sym typeface="Calibri Bold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9pPr>
          </a:lstStyle>
          <a:p>
            <a:r>
              <a:rPr lang="zh-CN" altLang="en-US" b="1" ker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</a:t>
            </a:r>
            <a:r>
              <a:rPr lang="zh-CN" altLang="en-US" b="1" kern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、可执行程序是怎么执行的？</a:t>
            </a:r>
          </a:p>
        </p:txBody>
      </p:sp>
      <p:sp>
        <p:nvSpPr>
          <p:cNvPr id="45" name="Line 8"/>
          <p:cNvSpPr>
            <a:spLocks noChangeShapeType="1"/>
          </p:cNvSpPr>
          <p:nvPr/>
        </p:nvSpPr>
        <p:spPr bwMode="auto">
          <a:xfrm flipV="1">
            <a:off x="1517650" y="3968750"/>
            <a:ext cx="0" cy="609600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" name="Line 9"/>
          <p:cNvSpPr>
            <a:spLocks noChangeShapeType="1"/>
          </p:cNvSpPr>
          <p:nvPr/>
        </p:nvSpPr>
        <p:spPr bwMode="auto">
          <a:xfrm>
            <a:off x="1517650" y="4014788"/>
            <a:ext cx="2974975" cy="0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" name="Line 10"/>
          <p:cNvSpPr>
            <a:spLocks noChangeShapeType="1"/>
          </p:cNvSpPr>
          <p:nvPr/>
        </p:nvSpPr>
        <p:spPr bwMode="auto">
          <a:xfrm flipV="1">
            <a:off x="4443413" y="3338513"/>
            <a:ext cx="0" cy="625475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8" name="Line 11"/>
          <p:cNvSpPr>
            <a:spLocks noChangeShapeType="1"/>
          </p:cNvSpPr>
          <p:nvPr/>
        </p:nvSpPr>
        <p:spPr bwMode="auto">
          <a:xfrm flipH="1" flipV="1">
            <a:off x="1878013" y="3159125"/>
            <a:ext cx="2147887" cy="28575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" name="Line 12"/>
          <p:cNvSpPr>
            <a:spLocks noChangeShapeType="1"/>
          </p:cNvSpPr>
          <p:nvPr/>
        </p:nvSpPr>
        <p:spPr bwMode="auto">
          <a:xfrm flipV="1">
            <a:off x="1878013" y="2438400"/>
            <a:ext cx="0" cy="739775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0" name="Group 14"/>
          <p:cNvGrpSpPr>
            <a:grpSpLocks/>
          </p:cNvGrpSpPr>
          <p:nvPr/>
        </p:nvGrpSpPr>
        <p:grpSpPr bwMode="auto">
          <a:xfrm>
            <a:off x="1382713" y="4554538"/>
            <a:ext cx="1190625" cy="1268412"/>
            <a:chOff x="1051" y="2980"/>
            <a:chExt cx="750" cy="799"/>
          </a:xfrm>
        </p:grpSpPr>
        <p:sp>
          <p:nvSpPr>
            <p:cNvPr id="51" name="Line 7"/>
            <p:cNvSpPr>
              <a:spLocks noChangeShapeType="1"/>
            </p:cNvSpPr>
            <p:nvPr/>
          </p:nvSpPr>
          <p:spPr bwMode="auto">
            <a:xfrm flipH="1" flipV="1">
              <a:off x="1134" y="2980"/>
              <a:ext cx="256" cy="33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Text Box 13"/>
            <p:cNvSpPr txBox="1">
              <a:spLocks noChangeArrowheads="1"/>
            </p:cNvSpPr>
            <p:nvPr/>
          </p:nvSpPr>
          <p:spPr bwMode="auto">
            <a:xfrm>
              <a:off x="1051" y="3548"/>
              <a:ext cx="75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CC3300"/>
                  </a:solidFill>
                  <a:cs typeface="Arial" panose="020B0604020202020204" pitchFamily="34" charset="0"/>
                </a:rPr>
                <a:t>“./hello”</a:t>
              </a:r>
            </a:p>
          </p:txBody>
        </p:sp>
      </p:grpSp>
      <p:sp>
        <p:nvSpPr>
          <p:cNvPr id="53" name="Line 15"/>
          <p:cNvSpPr>
            <a:spLocks noChangeShapeType="1"/>
          </p:cNvSpPr>
          <p:nvPr/>
        </p:nvSpPr>
        <p:spPr bwMode="auto">
          <a:xfrm flipV="1">
            <a:off x="2103438" y="2259013"/>
            <a:ext cx="0" cy="596900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" name="Line 16"/>
          <p:cNvSpPr>
            <a:spLocks noChangeShapeType="1"/>
          </p:cNvSpPr>
          <p:nvPr/>
        </p:nvSpPr>
        <p:spPr bwMode="auto">
          <a:xfrm flipH="1" flipV="1">
            <a:off x="2057400" y="2843213"/>
            <a:ext cx="4340225" cy="14287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" name="Line 17"/>
          <p:cNvSpPr>
            <a:spLocks noChangeShapeType="1"/>
          </p:cNvSpPr>
          <p:nvPr/>
        </p:nvSpPr>
        <p:spPr bwMode="auto">
          <a:xfrm flipV="1">
            <a:off x="5613400" y="3910013"/>
            <a:ext cx="0" cy="625475"/>
          </a:xfrm>
          <a:prstGeom prst="line">
            <a:avLst/>
          </a:prstGeom>
          <a:noFill/>
          <a:ln w="38100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" name="Line 18"/>
          <p:cNvSpPr>
            <a:spLocks noChangeShapeType="1"/>
          </p:cNvSpPr>
          <p:nvPr/>
        </p:nvSpPr>
        <p:spPr bwMode="auto">
          <a:xfrm>
            <a:off x="4622800" y="3932238"/>
            <a:ext cx="1031875" cy="0"/>
          </a:xfrm>
          <a:prstGeom prst="line">
            <a:avLst/>
          </a:prstGeom>
          <a:noFill/>
          <a:ln w="38100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" name="Line 19"/>
          <p:cNvSpPr>
            <a:spLocks noChangeShapeType="1"/>
          </p:cNvSpPr>
          <p:nvPr/>
        </p:nvSpPr>
        <p:spPr bwMode="auto">
          <a:xfrm flipV="1">
            <a:off x="4622800" y="3319463"/>
            <a:ext cx="0" cy="625475"/>
          </a:xfrm>
          <a:prstGeom prst="line">
            <a:avLst/>
          </a:prstGeom>
          <a:noFill/>
          <a:ln w="38100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" name="Line 20"/>
          <p:cNvSpPr>
            <a:spLocks noChangeShapeType="1"/>
          </p:cNvSpPr>
          <p:nvPr/>
        </p:nvSpPr>
        <p:spPr bwMode="auto">
          <a:xfrm flipH="1" flipV="1">
            <a:off x="4892675" y="3203575"/>
            <a:ext cx="1566863" cy="28575"/>
          </a:xfrm>
          <a:prstGeom prst="line">
            <a:avLst/>
          </a:prstGeom>
          <a:noFill/>
          <a:ln w="38100">
            <a:solidFill>
              <a:srgbClr val="0066CC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" name="Text Box 21"/>
          <p:cNvSpPr txBox="1">
            <a:spLocks noChangeArrowheads="1"/>
          </p:cNvSpPr>
          <p:nvPr/>
        </p:nvSpPr>
        <p:spPr bwMode="auto">
          <a:xfrm>
            <a:off x="6043613" y="5387975"/>
            <a:ext cx="1944687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1800" b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hello</a:t>
            </a:r>
            <a:r>
              <a:rPr lang="zh-CN" altLang="en-US" sz="1800" b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可执行文件</a:t>
            </a:r>
            <a:endParaRPr lang="zh-CN" altLang="en-US" sz="1800" b="1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60" name="Text Box 23"/>
          <p:cNvSpPr txBox="1">
            <a:spLocks noChangeArrowheads="1"/>
          </p:cNvSpPr>
          <p:nvPr/>
        </p:nvSpPr>
        <p:spPr bwMode="auto">
          <a:xfrm>
            <a:off x="3840163" y="922338"/>
            <a:ext cx="3789362" cy="99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5000"/>
              </a:spcBef>
            </a:pPr>
            <a:r>
              <a:rPr lang="en-US" altLang="zh-CN" sz="1800" b="1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</a:t>
            </a:r>
            <a:r>
              <a:rPr lang="zh-CN" altLang="en-US" sz="1800" b="1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b="1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1800" b="1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命令行处理</a:t>
            </a:r>
          </a:p>
          <a:p>
            <a:pPr>
              <a:spcBef>
                <a:spcPct val="15000"/>
              </a:spcBef>
            </a:pPr>
            <a:r>
              <a:rPr lang="en-US" altLang="zh-CN" sz="1800" b="1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Blue</a:t>
            </a:r>
            <a:r>
              <a:rPr lang="zh-CN" altLang="en-US" sz="1800" b="1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：可执行文件加载</a:t>
            </a:r>
          </a:p>
          <a:p>
            <a:pPr>
              <a:spcBef>
                <a:spcPct val="15000"/>
              </a:spcBef>
            </a:pPr>
            <a:r>
              <a:rPr lang="en-US" altLang="zh-CN" sz="1800" b="1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Cyan</a:t>
            </a:r>
            <a:r>
              <a:rPr lang="zh-CN" altLang="en-US" sz="1800" b="1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b="1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</a:t>
            </a:r>
            <a:r>
              <a:rPr lang="zh-CN" altLang="en-US" sz="1800" b="1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程序执行过程</a:t>
            </a:r>
          </a:p>
        </p:txBody>
      </p:sp>
      <p:sp>
        <p:nvSpPr>
          <p:cNvPr id="61" name="Text Box 25"/>
          <p:cNvSpPr txBox="1">
            <a:spLocks noChangeArrowheads="1"/>
          </p:cNvSpPr>
          <p:nvPr/>
        </p:nvSpPr>
        <p:spPr bwMode="auto">
          <a:xfrm>
            <a:off x="7218363" y="2657475"/>
            <a:ext cx="1450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600" b="1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“./hello”</a:t>
            </a:r>
          </a:p>
        </p:txBody>
      </p:sp>
      <p:sp>
        <p:nvSpPr>
          <p:cNvPr id="62" name="Text Box 26"/>
          <p:cNvSpPr txBox="1">
            <a:spLocks noChangeArrowheads="1"/>
          </p:cNvSpPr>
          <p:nvPr/>
        </p:nvSpPr>
        <p:spPr bwMode="auto">
          <a:xfrm>
            <a:off x="7315200" y="3019425"/>
            <a:ext cx="1609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“hello,world/n”</a:t>
            </a:r>
          </a:p>
        </p:txBody>
      </p:sp>
      <p:sp>
        <p:nvSpPr>
          <p:cNvPr id="63" name="Text Box 27"/>
          <p:cNvSpPr txBox="1">
            <a:spLocks noChangeArrowheads="1"/>
          </p:cNvSpPr>
          <p:nvPr/>
        </p:nvSpPr>
        <p:spPr bwMode="auto">
          <a:xfrm>
            <a:off x="2728913" y="5445125"/>
            <a:ext cx="20907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800" b="1">
                <a:solidFill>
                  <a:srgbClr val="008000"/>
                </a:solidFill>
                <a:cs typeface="Arial" panose="020B0604020202020204" pitchFamily="34" charset="0"/>
              </a:rPr>
              <a:t>“hello,world/n”</a:t>
            </a:r>
          </a:p>
        </p:txBody>
      </p:sp>
      <p:sp>
        <p:nvSpPr>
          <p:cNvPr id="64" name="Line 29"/>
          <p:cNvSpPr>
            <a:spLocks noChangeShapeType="1"/>
          </p:cNvSpPr>
          <p:nvPr/>
        </p:nvSpPr>
        <p:spPr bwMode="auto">
          <a:xfrm flipH="1" flipV="1">
            <a:off x="2020888" y="3062288"/>
            <a:ext cx="4427537" cy="14287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" name="Line 30"/>
          <p:cNvSpPr>
            <a:spLocks noChangeShapeType="1"/>
          </p:cNvSpPr>
          <p:nvPr/>
        </p:nvSpPr>
        <p:spPr bwMode="auto">
          <a:xfrm flipV="1">
            <a:off x="1992313" y="2300288"/>
            <a:ext cx="0" cy="739775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" name="Line 31"/>
          <p:cNvSpPr>
            <a:spLocks noChangeShapeType="1"/>
          </p:cNvSpPr>
          <p:nvPr/>
        </p:nvSpPr>
        <p:spPr bwMode="auto">
          <a:xfrm flipH="1" flipV="1">
            <a:off x="1644650" y="2295525"/>
            <a:ext cx="0" cy="1014413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" name="Line 32"/>
          <p:cNvSpPr>
            <a:spLocks noChangeShapeType="1"/>
          </p:cNvSpPr>
          <p:nvPr/>
        </p:nvSpPr>
        <p:spPr bwMode="auto">
          <a:xfrm flipH="1" flipV="1">
            <a:off x="1720850" y="3322638"/>
            <a:ext cx="2351088" cy="28575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" name="Line 34"/>
          <p:cNvSpPr>
            <a:spLocks noChangeShapeType="1"/>
          </p:cNvSpPr>
          <p:nvPr/>
        </p:nvSpPr>
        <p:spPr bwMode="auto">
          <a:xfrm flipV="1">
            <a:off x="4067175" y="3338513"/>
            <a:ext cx="0" cy="465137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" name="Line 35"/>
          <p:cNvSpPr>
            <a:spLocks noChangeShapeType="1"/>
          </p:cNvSpPr>
          <p:nvPr/>
        </p:nvSpPr>
        <p:spPr bwMode="auto">
          <a:xfrm>
            <a:off x="3267075" y="3805238"/>
            <a:ext cx="798513" cy="0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" name="Line 37"/>
          <p:cNvSpPr>
            <a:spLocks noChangeShapeType="1"/>
          </p:cNvSpPr>
          <p:nvPr/>
        </p:nvSpPr>
        <p:spPr bwMode="auto">
          <a:xfrm flipV="1">
            <a:off x="3252788" y="3786188"/>
            <a:ext cx="0" cy="741362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" name="Text Box 38"/>
          <p:cNvSpPr txBox="1">
            <a:spLocks noChangeArrowheads="1"/>
          </p:cNvSpPr>
          <p:nvPr/>
        </p:nvSpPr>
        <p:spPr bwMode="auto">
          <a:xfrm>
            <a:off x="469900" y="6257925"/>
            <a:ext cx="71993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ED16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所有过程都是在</a:t>
            </a:r>
            <a:r>
              <a:rPr lang="en-US" altLang="zh-CN" sz="1800" b="1">
                <a:solidFill>
                  <a:srgbClr val="ED16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800" b="1">
                <a:solidFill>
                  <a:srgbClr val="ED16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执行指令所产生的控制信号的作用下进行的。</a:t>
            </a:r>
          </a:p>
        </p:txBody>
      </p:sp>
      <p:sp>
        <p:nvSpPr>
          <p:cNvPr id="72" name="Text Box 39"/>
          <p:cNvSpPr txBox="1">
            <a:spLocks noChangeArrowheads="1"/>
          </p:cNvSpPr>
          <p:nvPr/>
        </p:nvSpPr>
        <p:spPr bwMode="auto">
          <a:xfrm>
            <a:off x="488950" y="5919788"/>
            <a:ext cx="77073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数据经常在各存储部件间传送。故现代计算机大多采用</a:t>
            </a:r>
            <a:r>
              <a:rPr lang="zh-CN" altLang="en-US" sz="18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800" b="1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缓存</a:t>
            </a:r>
            <a:r>
              <a:rPr lang="zh-CN" altLang="en-US" sz="18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800" b="1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技术！</a:t>
            </a:r>
          </a:p>
        </p:txBody>
      </p:sp>
      <p:sp>
        <p:nvSpPr>
          <p:cNvPr id="73" name="Rectangle 41"/>
          <p:cNvSpPr>
            <a:spLocks noChangeArrowheads="1"/>
          </p:cNvSpPr>
          <p:nvPr/>
        </p:nvSpPr>
        <p:spPr bwMode="auto">
          <a:xfrm>
            <a:off x="7073900" y="903288"/>
            <a:ext cx="1727200" cy="1006475"/>
          </a:xfrm>
          <a:prstGeom prst="rect">
            <a:avLst/>
          </a:prstGeom>
          <a:solidFill>
            <a:schemeClr val="bg1">
              <a:alpha val="2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rgbClr val="ED1611"/>
                </a:solidFill>
                <a:cs typeface="Arial" panose="020B0604020202020204" pitchFamily="34" charset="0"/>
              </a:rPr>
              <a:t>$ ./hello</a:t>
            </a:r>
          </a:p>
          <a:p>
            <a:r>
              <a:rPr lang="en-US" altLang="zh-CN" sz="2000" b="1">
                <a:solidFill>
                  <a:srgbClr val="008000"/>
                </a:solidFill>
                <a:cs typeface="Arial" panose="020B0604020202020204" pitchFamily="34" charset="0"/>
              </a:rPr>
              <a:t>hello, world</a:t>
            </a:r>
          </a:p>
          <a:p>
            <a:r>
              <a:rPr lang="en-US" altLang="zh-CN" sz="2000" b="1">
                <a:cs typeface="Arial" panose="020B0604020202020204" pitchFamily="34" charset="0"/>
              </a:rPr>
              <a:t>$</a:t>
            </a:r>
          </a:p>
        </p:txBody>
      </p:sp>
      <p:sp>
        <p:nvSpPr>
          <p:cNvPr id="7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smtClean="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  <a:endParaRPr lang="en-US" sz="120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8127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2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1" grpId="0"/>
      <p:bldP spid="62" grpId="0"/>
      <p:bldP spid="6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1219201" y="117475"/>
            <a:ext cx="6705600" cy="605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j-lt"/>
                <a:ea typeface="+mj-ea"/>
                <a:cs typeface="+mj-cs"/>
                <a:sym typeface="Calibri Bold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9pPr>
          </a:lstStyle>
          <a:p>
            <a:pPr algn="ctr"/>
            <a:r>
              <a:rPr lang="zh-CN" altLang="en-US" b="1" kern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操作系统管理硬件</a:t>
            </a:r>
          </a:p>
        </p:txBody>
      </p:sp>
      <p:sp>
        <p:nvSpPr>
          <p:cNvPr id="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smtClean="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  <a:endParaRPr lang="en-US" sz="120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847212"/>
            <a:ext cx="2864634" cy="2512556"/>
          </a:xfrm>
          <a:prstGeom prst="rect">
            <a:avLst/>
          </a:prstGeom>
        </p:spPr>
      </p:pic>
      <p:sp>
        <p:nvSpPr>
          <p:cNvPr id="6" name="右大括号 5"/>
          <p:cNvSpPr/>
          <p:nvPr/>
        </p:nvSpPr>
        <p:spPr bwMode="auto">
          <a:xfrm>
            <a:off x="2895601" y="1530968"/>
            <a:ext cx="442913" cy="1219200"/>
          </a:xfrm>
          <a:prstGeom prst="rightBrac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718002" y="2885691"/>
            <a:ext cx="1828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 b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b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RAM</a:t>
            </a:r>
            <a:r>
              <a:rPr lang="zh-CN" altLang="en-US" sz="1600" b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b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endParaRPr lang="zh-CN" altLang="en-US" sz="1600" b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940834" y="1806944"/>
            <a:ext cx="113188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2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现代</a:t>
            </a:r>
            <a:r>
              <a:rPr lang="en-US" altLang="zh-CN" sz="22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endParaRPr lang="zh-CN" altLang="en-US" sz="2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350" y="847212"/>
            <a:ext cx="4114799" cy="240622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24" y="3558367"/>
            <a:ext cx="8743476" cy="309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2653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altLang="zh-CN" sz="1200" smtClean="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  <a:endParaRPr lang="en-US" sz="120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要点</a:t>
            </a:r>
            <a:endParaRPr lang="en-US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课程主题</a:t>
            </a:r>
            <a:r>
              <a:rPr lang="en-US" altLang="zh-CN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主旨</a:t>
            </a:r>
            <a:r>
              <a:rPr lang="en-US" altLang="zh-CN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  <a:r>
              <a:rPr lang="en-US" altLang="zh-CN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en-US" altLang="zh-CN" sz="28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五个现实</a:t>
            </a:r>
            <a:endParaRPr lang="en-US" altLang="zh-CN" sz="28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可执行程序是怎么生成的（程序员的角度）？</a:t>
            </a:r>
            <a:endParaRPr lang="en-US" altLang="zh-CN" sz="28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执行程序是怎么运行的（程序员的角度）？</a:t>
            </a:r>
            <a:endParaRPr lang="en-US" altLang="zh-CN" sz="28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怎</a:t>
            </a: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么优化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源</a:t>
            </a: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程序（程序员的角度）？</a:t>
            </a:r>
            <a:endParaRPr lang="en-US" sz="28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计算机系统层次模型</a:t>
            </a:r>
            <a:endParaRPr lang="en-US" altLang="zh-CN" sz="28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本课程在</a:t>
            </a:r>
            <a:r>
              <a:rPr lang="en-US" altLang="zh-CN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CSE/SE</a:t>
            </a: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课程体系中的地位</a:t>
            </a:r>
            <a:endParaRPr lang="en-US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课程考核与学术诚信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94853" y="786089"/>
            <a:ext cx="5257800" cy="5899587"/>
            <a:chOff x="68484" y="664725"/>
            <a:chExt cx="8303041" cy="5899587"/>
          </a:xfrm>
        </p:grpSpPr>
        <p:sp>
          <p:nvSpPr>
            <p:cNvPr id="3" name="Rectangle 2"/>
            <p:cNvSpPr>
              <a:spLocks noChangeArrowheads="1"/>
            </p:cNvSpPr>
            <p:nvPr/>
          </p:nvSpPr>
          <p:spPr bwMode="auto">
            <a:xfrm>
              <a:off x="174421" y="3544887"/>
              <a:ext cx="2278063" cy="533400"/>
            </a:xfrm>
            <a:prstGeom prst="rect">
              <a:avLst/>
            </a:prstGeom>
            <a:solidFill>
              <a:srgbClr val="FF0000">
                <a:alpha val="32156"/>
              </a:srgbClr>
            </a:solidFill>
            <a:ln w="25527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main()</a:t>
              </a:r>
            </a:p>
          </p:txBody>
        </p:sp>
        <p:sp>
          <p:nvSpPr>
            <p:cNvPr id="4" name="Text Box 3"/>
            <p:cNvSpPr txBox="1">
              <a:spLocks noChangeArrowheads="1"/>
            </p:cNvSpPr>
            <p:nvPr/>
          </p:nvSpPr>
          <p:spPr bwMode="auto">
            <a:xfrm>
              <a:off x="97160" y="3181350"/>
              <a:ext cx="976847" cy="354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</a:pPr>
              <a:r>
                <a:rPr lang="en-GB" altLang="zh-CN" sz="1800" b="1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main.o</a:t>
              </a: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74421" y="5408612"/>
              <a:ext cx="2278063" cy="358775"/>
            </a:xfrm>
            <a:prstGeom prst="rect">
              <a:avLst/>
            </a:prstGeom>
            <a:solidFill>
              <a:srgbClr val="008080">
                <a:alpha val="32156"/>
              </a:srgbClr>
            </a:solidFill>
            <a:ln w="25527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</a:pPr>
              <a:r>
                <a:rPr lang="en-GB" altLang="zh-CN" sz="14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int *bufp0</a:t>
              </a:r>
              <a:r>
                <a:rPr lang="en-GB" altLang="zh-CN" sz="1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=&amp;</a:t>
              </a:r>
              <a:r>
                <a:rPr lang="en-GB" altLang="zh-CN" sz="14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buf[0]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74421" y="4875212"/>
              <a:ext cx="2278063" cy="533400"/>
            </a:xfrm>
            <a:prstGeom prst="rect">
              <a:avLst/>
            </a:prstGeom>
            <a:solidFill>
              <a:srgbClr val="FF0000">
                <a:alpha val="34901"/>
              </a:srgbClr>
            </a:solidFill>
            <a:ln w="25527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swap()</a:t>
              </a: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68484" y="4510087"/>
              <a:ext cx="997687" cy="354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</a:pPr>
              <a:r>
                <a:rPr lang="en-GB" altLang="zh-CN" sz="1800" b="1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swap.o</a:t>
              </a:r>
            </a:p>
          </p:txBody>
        </p:sp>
        <p:sp>
          <p:nvSpPr>
            <p:cNvPr id="8" name="Rectangle 12"/>
            <p:cNvSpPr>
              <a:spLocks noChangeArrowheads="1"/>
            </p:cNvSpPr>
            <p:nvPr/>
          </p:nvSpPr>
          <p:spPr bwMode="auto">
            <a:xfrm>
              <a:off x="174421" y="1900237"/>
              <a:ext cx="2278063" cy="533400"/>
            </a:xfrm>
            <a:prstGeom prst="rect">
              <a:avLst/>
            </a:prstGeom>
            <a:solidFill>
              <a:srgbClr val="FF0000">
                <a:alpha val="27058"/>
              </a:srgbClr>
            </a:solidFill>
            <a:ln w="25527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</a:pPr>
              <a:r>
                <a:rPr lang="zh-CN" altLang="en-GB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系统代码</a:t>
              </a: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174421" y="4078287"/>
              <a:ext cx="2278063" cy="346075"/>
            </a:xfrm>
            <a:prstGeom prst="rect">
              <a:avLst/>
            </a:prstGeom>
            <a:solidFill>
              <a:srgbClr val="008080">
                <a:alpha val="38823"/>
              </a:srgbClr>
            </a:solidFill>
            <a:ln w="25527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</a:pPr>
              <a:r>
                <a:rPr lang="en-GB" altLang="zh-CN" sz="14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int</a:t>
              </a:r>
              <a:r>
                <a:rPr lang="en-GB" altLang="zh-CN" sz="1400" b="1">
                  <a:latin typeface="Courier New" panose="02070309020205020404" pitchFamily="49" charset="0"/>
                  <a:ea typeface="微软雅黑" panose="020B0503020204020204" pitchFamily="34" charset="-122"/>
                  <a:cs typeface="msgothic"/>
                </a:rPr>
                <a:t> </a:t>
              </a:r>
              <a:r>
                <a:rPr lang="en-GB" altLang="zh-CN" sz="14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buf[2]={1,2}</a:t>
              </a: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174421" y="2433637"/>
              <a:ext cx="2278063" cy="373063"/>
            </a:xfrm>
            <a:prstGeom prst="rect">
              <a:avLst/>
            </a:prstGeom>
            <a:solidFill>
              <a:srgbClr val="008080">
                <a:alpha val="29019"/>
              </a:srgbClr>
            </a:solidFill>
            <a:ln w="25527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</a:pPr>
              <a:r>
                <a:rPr lang="zh-CN" altLang="en-GB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系统数据</a:t>
              </a:r>
            </a:p>
          </p:txBody>
        </p:sp>
        <p:sp>
          <p:nvSpPr>
            <p:cNvPr id="11" name="Text Box 19"/>
            <p:cNvSpPr txBox="1">
              <a:spLocks noChangeArrowheads="1"/>
            </p:cNvSpPr>
            <p:nvPr/>
          </p:nvSpPr>
          <p:spPr bwMode="auto">
            <a:xfrm>
              <a:off x="381001" y="1295400"/>
              <a:ext cx="2028417" cy="365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8000"/>
                </a:lnSpc>
              </a:pPr>
              <a:r>
                <a:rPr lang="zh-CN" altLang="en-GB" sz="1800" b="1">
                  <a:latin typeface="Calibri" panose="020F0502020204030204" pitchFamily="34" charset="0"/>
                  <a:ea typeface="微软雅黑" panose="020B0503020204020204" pitchFamily="34" charset="-122"/>
                  <a:cs typeface="msgothic"/>
                </a:rPr>
                <a:t>可重定位目标文件</a:t>
              </a:r>
            </a:p>
          </p:txBody>
        </p:sp>
        <p:sp>
          <p:nvSpPr>
            <p:cNvPr id="12" name="Text Box 20"/>
            <p:cNvSpPr txBox="1">
              <a:spLocks noChangeArrowheads="1"/>
            </p:cNvSpPr>
            <p:nvPr/>
          </p:nvSpPr>
          <p:spPr bwMode="auto">
            <a:xfrm>
              <a:off x="4522586" y="664725"/>
              <a:ext cx="2886268" cy="365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8000"/>
                </a:lnSpc>
              </a:pPr>
              <a:r>
                <a:rPr lang="zh-CN" altLang="en-GB" sz="1800" b="1">
                  <a:latin typeface="Calibri" panose="020F0502020204030204" pitchFamily="34" charset="0"/>
                  <a:ea typeface="微软雅黑" panose="020B0503020204020204" pitchFamily="34" charset="-122"/>
                  <a:cs typeface="msgothic"/>
                </a:rPr>
                <a:t>可执行目标文件</a:t>
              </a:r>
            </a:p>
          </p:txBody>
        </p:sp>
        <p:sp>
          <p:nvSpPr>
            <p:cNvPr id="13" name="Text Box 23"/>
            <p:cNvSpPr txBox="1">
              <a:spLocks noChangeArrowheads="1"/>
            </p:cNvSpPr>
            <p:nvPr/>
          </p:nvSpPr>
          <p:spPr bwMode="auto">
            <a:xfrm>
              <a:off x="2442118" y="1955800"/>
              <a:ext cx="708119" cy="354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4000"/>
                </a:lnSpc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.text</a:t>
              </a:r>
            </a:p>
          </p:txBody>
        </p:sp>
        <p:sp>
          <p:nvSpPr>
            <p:cNvPr id="14" name="Text Box 24"/>
            <p:cNvSpPr txBox="1">
              <a:spLocks noChangeArrowheads="1"/>
            </p:cNvSpPr>
            <p:nvPr/>
          </p:nvSpPr>
          <p:spPr bwMode="auto">
            <a:xfrm>
              <a:off x="2441341" y="2363787"/>
              <a:ext cx="763648" cy="354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4000"/>
                </a:lnSpc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.data</a:t>
              </a:r>
            </a:p>
          </p:txBody>
        </p:sp>
        <p:sp>
          <p:nvSpPr>
            <p:cNvPr id="15" name="Text Box 25"/>
            <p:cNvSpPr txBox="1">
              <a:spLocks noChangeArrowheads="1"/>
            </p:cNvSpPr>
            <p:nvPr/>
          </p:nvSpPr>
          <p:spPr bwMode="auto">
            <a:xfrm>
              <a:off x="2442118" y="3584575"/>
              <a:ext cx="708119" cy="354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4000"/>
                </a:lnSpc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.text</a:t>
              </a:r>
            </a:p>
          </p:txBody>
        </p:sp>
        <p:sp>
          <p:nvSpPr>
            <p:cNvPr id="16" name="Text Box 26"/>
            <p:cNvSpPr txBox="1">
              <a:spLocks noChangeArrowheads="1"/>
            </p:cNvSpPr>
            <p:nvPr/>
          </p:nvSpPr>
          <p:spPr bwMode="auto">
            <a:xfrm>
              <a:off x="2434991" y="4041775"/>
              <a:ext cx="763648" cy="354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.data</a:t>
              </a:r>
            </a:p>
          </p:txBody>
        </p:sp>
        <p:sp>
          <p:nvSpPr>
            <p:cNvPr id="17" name="Text Box 27"/>
            <p:cNvSpPr txBox="1">
              <a:spLocks noChangeArrowheads="1"/>
            </p:cNvSpPr>
            <p:nvPr/>
          </p:nvSpPr>
          <p:spPr bwMode="auto">
            <a:xfrm>
              <a:off x="2464343" y="4946650"/>
              <a:ext cx="708119" cy="354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.text</a:t>
              </a:r>
            </a:p>
          </p:txBody>
        </p:sp>
        <p:sp>
          <p:nvSpPr>
            <p:cNvPr id="18" name="Text Box 28"/>
            <p:cNvSpPr txBox="1">
              <a:spLocks noChangeArrowheads="1"/>
            </p:cNvSpPr>
            <p:nvPr/>
          </p:nvSpPr>
          <p:spPr bwMode="auto">
            <a:xfrm>
              <a:off x="2465154" y="5408612"/>
              <a:ext cx="763648" cy="354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.data</a:t>
              </a: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>
              <a:off x="4613071" y="4421187"/>
              <a:ext cx="2606675" cy="331788"/>
            </a:xfrm>
            <a:prstGeom prst="rect">
              <a:avLst/>
            </a:prstGeom>
            <a:solidFill>
              <a:srgbClr val="008080">
                <a:alpha val="30980"/>
              </a:srgbClr>
            </a:solidFill>
            <a:ln w="25527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</a:pPr>
              <a:r>
                <a:rPr lang="en-GB" altLang="zh-CN" sz="14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int buf[2]={1,2}</a:t>
              </a:r>
            </a:p>
          </p:txBody>
        </p:sp>
        <p:sp>
          <p:nvSpPr>
            <p:cNvPr id="20" name="Rectangle 8"/>
            <p:cNvSpPr>
              <a:spLocks noChangeArrowheads="1"/>
            </p:cNvSpPr>
            <p:nvPr/>
          </p:nvSpPr>
          <p:spPr bwMode="auto">
            <a:xfrm>
              <a:off x="4613071" y="1360487"/>
              <a:ext cx="2606675" cy="382588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Headers</a:t>
              </a:r>
            </a:p>
          </p:txBody>
        </p:sp>
        <p:sp>
          <p:nvSpPr>
            <p:cNvPr id="21" name="Rectangle 9"/>
            <p:cNvSpPr>
              <a:spLocks noChangeArrowheads="1"/>
            </p:cNvSpPr>
            <p:nvPr/>
          </p:nvSpPr>
          <p:spPr bwMode="auto">
            <a:xfrm>
              <a:off x="4613071" y="2138362"/>
              <a:ext cx="2606675" cy="641350"/>
            </a:xfrm>
            <a:prstGeom prst="rect">
              <a:avLst/>
            </a:prstGeom>
            <a:solidFill>
              <a:srgbClr val="FF0000">
                <a:alpha val="30980"/>
              </a:srgbClr>
            </a:solidFill>
            <a:ln w="25527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main()</a:t>
              </a:r>
            </a:p>
          </p:txBody>
        </p: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4613071" y="2779712"/>
              <a:ext cx="2606675" cy="641350"/>
            </a:xfrm>
            <a:prstGeom prst="rect">
              <a:avLst/>
            </a:prstGeom>
            <a:solidFill>
              <a:srgbClr val="FF0000">
                <a:alpha val="27843"/>
              </a:srgbClr>
            </a:solidFill>
            <a:ln w="25527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swap()</a:t>
              </a:r>
            </a:p>
          </p:txBody>
        </p:sp>
        <p:sp>
          <p:nvSpPr>
            <p:cNvPr id="23" name="Text Box 11"/>
            <p:cNvSpPr txBox="1">
              <a:spLocks noChangeArrowheads="1"/>
            </p:cNvSpPr>
            <p:nvPr/>
          </p:nvSpPr>
          <p:spPr bwMode="auto">
            <a:xfrm>
              <a:off x="4307315" y="1152525"/>
              <a:ext cx="298778" cy="365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8000"/>
                </a:lnSpc>
              </a:pPr>
              <a:r>
                <a:rPr lang="en-GB" altLang="zh-CN" sz="1800" b="1">
                  <a:latin typeface="Calibri" panose="020F0502020204030204" pitchFamily="34" charset="0"/>
                  <a:ea typeface="msgothic"/>
                  <a:cs typeface="msgothic"/>
                </a:rPr>
                <a:t>0</a:t>
              </a:r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4613071" y="4754562"/>
              <a:ext cx="2606675" cy="330200"/>
            </a:xfrm>
            <a:prstGeom prst="rect">
              <a:avLst/>
            </a:prstGeom>
            <a:solidFill>
              <a:srgbClr val="008080">
                <a:alpha val="27843"/>
              </a:srgbClr>
            </a:solidFill>
            <a:ln w="25527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</a:pPr>
              <a:r>
                <a:rPr lang="en-GB" altLang="zh-CN" sz="11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int</a:t>
              </a:r>
              <a:r>
                <a:rPr lang="en-GB" altLang="zh-CN" sz="1100" b="1">
                  <a:latin typeface="Courier New" panose="02070309020205020404" pitchFamily="49" charset="0"/>
                  <a:ea typeface="微软雅黑" panose="020B0503020204020204" pitchFamily="34" charset="-122"/>
                  <a:cs typeface="msgothic"/>
                </a:rPr>
                <a:t> </a:t>
              </a:r>
              <a:r>
                <a:rPr lang="en-GB" altLang="zh-CN" sz="11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*bufp0=&amp;buf[0]</a:t>
              </a:r>
            </a:p>
          </p:txBody>
        </p:sp>
        <p:sp>
          <p:nvSpPr>
            <p:cNvPr id="25" name="Rectangle 16"/>
            <p:cNvSpPr>
              <a:spLocks noChangeArrowheads="1"/>
            </p:cNvSpPr>
            <p:nvPr/>
          </p:nvSpPr>
          <p:spPr bwMode="auto">
            <a:xfrm>
              <a:off x="4613071" y="3421062"/>
              <a:ext cx="2606675" cy="639763"/>
            </a:xfrm>
            <a:prstGeom prst="rect">
              <a:avLst/>
            </a:prstGeom>
            <a:solidFill>
              <a:srgbClr val="FF0000">
                <a:alpha val="27058"/>
              </a:srgbClr>
            </a:solidFill>
            <a:ln w="25527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</a:pPr>
              <a:r>
                <a:rPr lang="zh-CN" altLang="en-GB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更多系统代码</a:t>
              </a:r>
            </a:p>
          </p:txBody>
        </p:sp>
        <p:sp>
          <p:nvSpPr>
            <p:cNvPr id="26" name="Rectangle 18"/>
            <p:cNvSpPr>
              <a:spLocks noChangeArrowheads="1"/>
            </p:cNvSpPr>
            <p:nvPr/>
          </p:nvSpPr>
          <p:spPr bwMode="auto">
            <a:xfrm>
              <a:off x="4613071" y="4060825"/>
              <a:ext cx="2606675" cy="360362"/>
            </a:xfrm>
            <a:prstGeom prst="rect">
              <a:avLst/>
            </a:prstGeom>
            <a:solidFill>
              <a:srgbClr val="008080">
                <a:alpha val="27058"/>
              </a:srgbClr>
            </a:solidFill>
            <a:ln w="25527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</a:pPr>
              <a:r>
                <a:rPr lang="zh-CN" altLang="en-GB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系统数据</a:t>
              </a:r>
            </a:p>
          </p:txBody>
        </p:sp>
        <p:sp>
          <p:nvSpPr>
            <p:cNvPr id="27" name="AutoShape 21"/>
            <p:cNvSpPr>
              <a:spLocks/>
            </p:cNvSpPr>
            <p:nvPr/>
          </p:nvSpPr>
          <p:spPr bwMode="auto">
            <a:xfrm>
              <a:off x="7302296" y="1360487"/>
              <a:ext cx="328613" cy="2700338"/>
            </a:xfrm>
            <a:prstGeom prst="rightBrace">
              <a:avLst>
                <a:gd name="adj1" fmla="val 66576"/>
                <a:gd name="adj2" fmla="val 50000"/>
              </a:avLst>
            </a:prstGeom>
            <a:noFill/>
            <a:ln w="2556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en-US" altLang="zh-CN" sz="1800" b="1">
                <a:latin typeface="Arial Narrow" pitchFamily="34" charset="0"/>
              </a:endParaRPr>
            </a:p>
          </p:txBody>
        </p:sp>
        <p:sp>
          <p:nvSpPr>
            <p:cNvPr id="28" name="Text Box 22"/>
            <p:cNvSpPr txBox="1">
              <a:spLocks noChangeArrowheads="1"/>
            </p:cNvSpPr>
            <p:nvPr/>
          </p:nvSpPr>
          <p:spPr bwMode="auto">
            <a:xfrm>
              <a:off x="7663406" y="2544762"/>
              <a:ext cx="708119" cy="354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4000"/>
                </a:lnSpc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.text</a:t>
              </a:r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4613071" y="5435600"/>
              <a:ext cx="2606675" cy="736600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5000"/>
                </a:lnSpc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.symtab</a:t>
              </a:r>
            </a:p>
            <a:p>
              <a:pPr algn="ctr">
                <a:lnSpc>
                  <a:spcPct val="105000"/>
                </a:lnSpc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.debug</a:t>
              </a:r>
            </a:p>
          </p:txBody>
        </p:sp>
        <p:sp>
          <p:nvSpPr>
            <p:cNvPr id="30" name="AutoShape 31"/>
            <p:cNvSpPr>
              <a:spLocks/>
            </p:cNvSpPr>
            <p:nvPr/>
          </p:nvSpPr>
          <p:spPr bwMode="auto">
            <a:xfrm>
              <a:off x="7286421" y="4060825"/>
              <a:ext cx="285750" cy="958850"/>
            </a:xfrm>
            <a:prstGeom prst="rightBrace">
              <a:avLst>
                <a:gd name="adj1" fmla="val 27963"/>
                <a:gd name="adj2" fmla="val 50000"/>
              </a:avLst>
            </a:prstGeom>
            <a:noFill/>
            <a:ln w="2556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en-US" altLang="zh-CN" sz="1800" b="1">
                <a:latin typeface="Arial Narrow" pitchFamily="34" charset="0"/>
              </a:endParaRP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7591191" y="4473575"/>
              <a:ext cx="763648" cy="354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4000"/>
                </a:lnSpc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.data</a:t>
              </a:r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4613071" y="5087937"/>
              <a:ext cx="2606675" cy="347663"/>
            </a:xfrm>
            <a:prstGeom prst="rect">
              <a:avLst/>
            </a:prstGeom>
            <a:solidFill>
              <a:srgbClr val="993366">
                <a:alpha val="41176"/>
              </a:srgbClr>
            </a:solidFill>
            <a:ln w="25527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</a:rPr>
                <a:t>int *bufp1</a:t>
              </a:r>
            </a:p>
          </p:txBody>
        </p:sp>
        <p:sp>
          <p:nvSpPr>
            <p:cNvPr id="33" name="Text Box 34"/>
            <p:cNvSpPr txBox="1">
              <a:spLocks noChangeArrowheads="1"/>
            </p:cNvSpPr>
            <p:nvPr/>
          </p:nvSpPr>
          <p:spPr bwMode="auto">
            <a:xfrm>
              <a:off x="7620417" y="5092700"/>
              <a:ext cx="628996" cy="354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4000"/>
                </a:lnSpc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.bss</a:t>
              </a:r>
            </a:p>
          </p:txBody>
        </p:sp>
        <p:sp>
          <p:nvSpPr>
            <p:cNvPr id="34" name="Rectangle 38"/>
            <p:cNvSpPr>
              <a:spLocks noChangeArrowheads="1"/>
            </p:cNvSpPr>
            <p:nvPr/>
          </p:nvSpPr>
          <p:spPr bwMode="auto">
            <a:xfrm>
              <a:off x="4613071" y="1749425"/>
              <a:ext cx="2606675" cy="384175"/>
            </a:xfrm>
            <a:prstGeom prst="rect">
              <a:avLst/>
            </a:prstGeom>
            <a:solidFill>
              <a:srgbClr val="FF0000">
                <a:alpha val="27843"/>
              </a:srgbClr>
            </a:solidFill>
            <a:ln w="25527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</a:pPr>
              <a:r>
                <a:rPr lang="zh-CN" altLang="en-GB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系统代码</a:t>
              </a:r>
            </a:p>
          </p:txBody>
        </p:sp>
        <p:sp>
          <p:nvSpPr>
            <p:cNvPr id="35" name="AutoShape 39"/>
            <p:cNvSpPr>
              <a:spLocks/>
            </p:cNvSpPr>
            <p:nvPr/>
          </p:nvSpPr>
          <p:spPr bwMode="auto">
            <a:xfrm>
              <a:off x="7268959" y="5121275"/>
              <a:ext cx="269875" cy="323850"/>
            </a:xfrm>
            <a:prstGeom prst="rightBrace">
              <a:avLst>
                <a:gd name="adj1" fmla="val 10000"/>
                <a:gd name="adj2" fmla="val 50000"/>
              </a:avLst>
            </a:prstGeom>
            <a:noFill/>
            <a:ln w="2556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en-US" altLang="zh-CN" sz="1800" b="1">
                <a:latin typeface="Arial Narrow" pitchFamily="34" charset="0"/>
              </a:endParaRP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174421" y="5762625"/>
              <a:ext cx="2270125" cy="401637"/>
            </a:xfrm>
            <a:prstGeom prst="rect">
              <a:avLst/>
            </a:prstGeom>
            <a:solidFill>
              <a:srgbClr val="993366">
                <a:alpha val="36862"/>
              </a:srgbClr>
            </a:solidFill>
            <a:ln w="25527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</a:pPr>
              <a:r>
                <a:rPr lang="en-GB" altLang="zh-CN" sz="1400" b="1"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</a:rPr>
                <a:t>static int *bufp1</a:t>
              </a:r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2491206" y="5867400"/>
              <a:ext cx="628996" cy="354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.bss</a:t>
              </a:r>
            </a:p>
          </p:txBody>
        </p:sp>
        <p:sp>
          <p:nvSpPr>
            <p:cNvPr id="38" name="Line 44"/>
            <p:cNvSpPr>
              <a:spLocks noChangeShapeType="1"/>
            </p:cNvSpPr>
            <p:nvPr/>
          </p:nvSpPr>
          <p:spPr bwMode="auto">
            <a:xfrm flipV="1">
              <a:off x="3149396" y="1903412"/>
              <a:ext cx="1436688" cy="247650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9" name="Line 45"/>
            <p:cNvSpPr>
              <a:spLocks noChangeShapeType="1"/>
            </p:cNvSpPr>
            <p:nvPr/>
          </p:nvSpPr>
          <p:spPr bwMode="auto">
            <a:xfrm flipV="1">
              <a:off x="3155746" y="2547937"/>
              <a:ext cx="1436688" cy="1219200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0" name="Line 46"/>
            <p:cNvSpPr>
              <a:spLocks noChangeShapeType="1"/>
            </p:cNvSpPr>
            <p:nvPr/>
          </p:nvSpPr>
          <p:spPr bwMode="auto">
            <a:xfrm flipV="1">
              <a:off x="3174796" y="3189287"/>
              <a:ext cx="1363663" cy="1905000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" name="Line 47"/>
            <p:cNvSpPr>
              <a:spLocks noChangeShapeType="1"/>
            </p:cNvSpPr>
            <p:nvPr/>
          </p:nvSpPr>
          <p:spPr bwMode="auto">
            <a:xfrm>
              <a:off x="3197021" y="2547937"/>
              <a:ext cx="1349375" cy="1697038"/>
            </a:xfrm>
            <a:prstGeom prst="line">
              <a:avLst/>
            </a:prstGeom>
            <a:noFill/>
            <a:ln w="57150">
              <a:solidFill>
                <a:srgbClr val="0066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" name="Line 48"/>
            <p:cNvSpPr>
              <a:spLocks noChangeShapeType="1"/>
            </p:cNvSpPr>
            <p:nvPr/>
          </p:nvSpPr>
          <p:spPr bwMode="auto">
            <a:xfrm>
              <a:off x="3157334" y="4216400"/>
              <a:ext cx="1395412" cy="404812"/>
            </a:xfrm>
            <a:prstGeom prst="line">
              <a:avLst/>
            </a:prstGeom>
            <a:noFill/>
            <a:ln w="57150">
              <a:solidFill>
                <a:srgbClr val="0066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3" name="Line 49"/>
            <p:cNvSpPr>
              <a:spLocks noChangeShapeType="1"/>
            </p:cNvSpPr>
            <p:nvPr/>
          </p:nvSpPr>
          <p:spPr bwMode="auto">
            <a:xfrm flipV="1">
              <a:off x="3158921" y="4932362"/>
              <a:ext cx="1363663" cy="684213"/>
            </a:xfrm>
            <a:prstGeom prst="line">
              <a:avLst/>
            </a:prstGeom>
            <a:noFill/>
            <a:ln w="57150">
              <a:solidFill>
                <a:srgbClr val="0066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4" name="Line 50"/>
            <p:cNvSpPr>
              <a:spLocks noChangeShapeType="1"/>
            </p:cNvSpPr>
            <p:nvPr/>
          </p:nvSpPr>
          <p:spPr bwMode="auto">
            <a:xfrm flipV="1">
              <a:off x="3106534" y="5314950"/>
              <a:ext cx="1436687" cy="768350"/>
            </a:xfrm>
            <a:prstGeom prst="line">
              <a:avLst/>
            </a:prstGeom>
            <a:noFill/>
            <a:ln w="57150">
              <a:solidFill>
                <a:srgbClr val="CC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5" name="灯片编号占位符 45"/>
            <p:cNvSpPr txBox="1">
              <a:spLocks/>
            </p:cNvSpPr>
            <p:nvPr/>
          </p:nvSpPr>
          <p:spPr>
            <a:xfrm>
              <a:off x="6219621" y="6088062"/>
              <a:ext cx="2133600" cy="476250"/>
            </a:xfrm>
            <a:prstGeom prst="rect">
              <a:avLst/>
            </a:prstGeom>
            <a:noFill/>
            <a:ln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ヒラギノ角ゴ ProN W3" charset="-128"/>
                  <a:sym typeface="Gill Sans" charset="0"/>
                </a:defRPr>
              </a:lvl1pPr>
              <a:lvl2pPr marL="742950" indent="-28575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ヒラギノ角ゴ ProN W3" charset="-128"/>
                  <a:sym typeface="Gill Sans" charset="0"/>
                </a:defRPr>
              </a:lvl2pPr>
              <a:lvl3pPr marL="11430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ヒラギノ角ゴ ProN W3" charset="-128"/>
                  <a:sym typeface="Gill Sans" charset="0"/>
                </a:defRPr>
              </a:lvl3pPr>
              <a:lvl4pPr marL="16002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ヒラギノ角ゴ ProN W3" charset="-128"/>
                  <a:sym typeface="Gill Sans" charset="0"/>
                </a:defRPr>
              </a:lvl4pPr>
              <a:lvl5pPr marL="20574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ヒラギノ角ゴ ProN W3" charset="-128"/>
                  <a:sym typeface="Gill Sans" charset="0"/>
                </a:defRPr>
              </a:lvl5pPr>
              <a:lvl6pPr marL="2514600" indent="-228600" algn="l" defTabSz="4572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ヒラギノ角ゴ ProN W3" charset="-128"/>
                  <a:sym typeface="Gill Sans" charset="0"/>
                </a:defRPr>
              </a:lvl6pPr>
              <a:lvl7pPr marL="2971800" indent="-228600" algn="l" defTabSz="4572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ヒラギノ角ゴ ProN W3" charset="-128"/>
                  <a:sym typeface="Gill Sans" charset="0"/>
                </a:defRPr>
              </a:lvl7pPr>
              <a:lvl8pPr marL="3429000" indent="-228600" algn="l" defTabSz="4572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ヒラギノ角ゴ ProN W3" charset="-128"/>
                  <a:sym typeface="Gill Sans" charset="0"/>
                </a:defRPr>
              </a:lvl8pPr>
              <a:lvl9pPr marL="3886200" indent="-228600" algn="l" defTabSz="4572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ヒラギノ角ゴ ProN W3" charset="-128"/>
                  <a:sym typeface="Gill Sans" charset="0"/>
                </a:defRPr>
              </a:lvl9pPr>
            </a:lstStyle>
            <a:p>
              <a:pPr eaLnBrk="1" hangingPunct="1"/>
              <a:endParaRPr lang="en-US" altLang="zh-CN" sz="1800"/>
            </a:p>
          </p:txBody>
        </p:sp>
      </p:grpSp>
      <p:sp>
        <p:nvSpPr>
          <p:cNvPr id="47" name="矩形 46"/>
          <p:cNvSpPr/>
          <p:nvPr/>
        </p:nvSpPr>
        <p:spPr>
          <a:xfrm>
            <a:off x="558213" y="796545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mtClean="0">
                <a:solidFill>
                  <a:srgbClr val="FF0000"/>
                </a:solidFill>
                <a:ea typeface="微软雅黑" panose="020B0503020204020204" pitchFamily="34" charset="-122"/>
              </a:rPr>
              <a:t>编译、链</a:t>
            </a:r>
            <a:r>
              <a:rPr lang="zh-CN" altLang="en-US" sz="2400" b="1">
                <a:solidFill>
                  <a:srgbClr val="FF0000"/>
                </a:solidFill>
                <a:ea typeface="微软雅黑" panose="020B0503020204020204" pitchFamily="34" charset="-122"/>
              </a:rPr>
              <a:t>接</a:t>
            </a:r>
            <a:endParaRPr lang="zh-CN" altLang="en-US" sz="2400"/>
          </a:p>
        </p:txBody>
      </p:sp>
      <p:sp>
        <p:nvSpPr>
          <p:cNvPr id="48" name="矩形 47"/>
          <p:cNvSpPr/>
          <p:nvPr/>
        </p:nvSpPr>
        <p:spPr>
          <a:xfrm>
            <a:off x="4725807" y="1892289"/>
            <a:ext cx="11400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smtClean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OS</a:t>
            </a:r>
          </a:p>
          <a:p>
            <a:r>
              <a:rPr lang="zh-CN" altLang="en-US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</a:t>
            </a:r>
            <a:endParaRPr lang="zh-CN" altLang="en-US" sz="2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1" name="组合 100"/>
          <p:cNvGrpSpPr/>
          <p:nvPr/>
        </p:nvGrpSpPr>
        <p:grpSpPr>
          <a:xfrm>
            <a:off x="5484994" y="970676"/>
            <a:ext cx="3678566" cy="5963524"/>
            <a:chOff x="6342049" y="609600"/>
            <a:chExt cx="4270717" cy="5963524"/>
          </a:xfrm>
        </p:grpSpPr>
        <p:sp>
          <p:nvSpPr>
            <p:cNvPr id="79" name="Rectangle 2"/>
            <p:cNvSpPr>
              <a:spLocks noChangeArrowheads="1"/>
            </p:cNvSpPr>
            <p:nvPr/>
          </p:nvSpPr>
          <p:spPr bwMode="auto">
            <a:xfrm>
              <a:off x="6618616" y="1684337"/>
              <a:ext cx="2832100" cy="7254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80" name="Text Box 25"/>
            <p:cNvSpPr txBox="1">
              <a:spLocks noChangeArrowheads="1"/>
            </p:cNvSpPr>
            <p:nvPr/>
          </p:nvSpPr>
          <p:spPr bwMode="auto">
            <a:xfrm>
              <a:off x="9880928" y="1530350"/>
              <a:ext cx="731838" cy="620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46800" rIns="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4000"/>
                </a:lnSpc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%esp </a:t>
              </a:r>
            </a:p>
            <a:p>
              <a:pPr>
                <a:lnSpc>
                  <a:spcPct val="98000"/>
                </a:lnSpc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(</a:t>
              </a:r>
              <a:r>
                <a:rPr lang="zh-CN" altLang="en-GB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栈顶</a:t>
              </a: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)</a:t>
              </a:r>
            </a:p>
          </p:txBody>
        </p:sp>
        <p:sp>
          <p:nvSpPr>
            <p:cNvPr id="81" name="Line 26"/>
            <p:cNvSpPr>
              <a:spLocks noChangeShapeType="1"/>
            </p:cNvSpPr>
            <p:nvPr/>
          </p:nvSpPr>
          <p:spPr bwMode="auto">
            <a:xfrm flipH="1">
              <a:off x="9501516" y="1698625"/>
              <a:ext cx="384175" cy="1587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83" name="Text Box 29"/>
            <p:cNvSpPr txBox="1">
              <a:spLocks noChangeArrowheads="1"/>
            </p:cNvSpPr>
            <p:nvPr/>
          </p:nvSpPr>
          <p:spPr bwMode="auto">
            <a:xfrm>
              <a:off x="9904741" y="3754437"/>
              <a:ext cx="587375" cy="363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4000"/>
                </a:lnSpc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brk</a:t>
              </a:r>
            </a:p>
          </p:txBody>
        </p:sp>
        <p:sp>
          <p:nvSpPr>
            <p:cNvPr id="84" name="Line 30"/>
            <p:cNvSpPr>
              <a:spLocks noChangeShapeType="1"/>
            </p:cNvSpPr>
            <p:nvPr/>
          </p:nvSpPr>
          <p:spPr bwMode="auto">
            <a:xfrm flipH="1">
              <a:off x="9520566" y="3921125"/>
              <a:ext cx="384175" cy="1587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85" name="Rectangle 14"/>
            <p:cNvSpPr>
              <a:spLocks noChangeArrowheads="1"/>
            </p:cNvSpPr>
            <p:nvPr/>
          </p:nvSpPr>
          <p:spPr bwMode="auto">
            <a:xfrm>
              <a:off x="6620203" y="609600"/>
              <a:ext cx="2830513" cy="517525"/>
            </a:xfrm>
            <a:prstGeom prst="rect">
              <a:avLst/>
            </a:prstGeom>
            <a:solidFill>
              <a:srgbClr val="F1C7C7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</a:pPr>
              <a:r>
                <a:rPr lang="zh-CN" altLang="en-GB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内核虚存区</a:t>
              </a:r>
            </a:p>
          </p:txBody>
        </p:sp>
        <p:sp>
          <p:nvSpPr>
            <p:cNvPr id="86" name="Rectangle 15"/>
            <p:cNvSpPr>
              <a:spLocks noChangeArrowheads="1"/>
            </p:cNvSpPr>
            <p:nvPr/>
          </p:nvSpPr>
          <p:spPr bwMode="auto">
            <a:xfrm>
              <a:off x="6620203" y="2417762"/>
              <a:ext cx="2830513" cy="7112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</a:pPr>
              <a:r>
                <a:rPr lang="zh-CN" altLang="en-GB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共享</a:t>
              </a:r>
              <a:r>
                <a:rPr lang="zh-CN" altLang="en-GB" sz="1800" b="1" smtClean="0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库</a:t>
              </a:r>
              <a:r>
                <a:rPr lang="zh-CN" altLang="en-US" sz="1800" b="1" smtClean="0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的内存映</a:t>
              </a:r>
              <a:r>
                <a: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射</a:t>
              </a:r>
              <a:r>
                <a:rPr lang="zh-CN" altLang="en-GB" sz="1800" b="1" smtClean="0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区域</a:t>
              </a:r>
              <a:endParaRPr lang="en-US" altLang="zh-CN" sz="1800" b="1" smtClean="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endParaRPr>
            </a:p>
            <a:p>
              <a:pPr algn="ctr">
                <a:lnSpc>
                  <a:spcPct val="98000"/>
                </a:lnSpc>
              </a:pPr>
              <a:r>
                <a: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共享内</a:t>
              </a:r>
              <a:r>
                <a:rPr lang="zh-CN" altLang="en-US" sz="1800" b="1" smtClean="0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存（</a:t>
              </a:r>
              <a:r>
                <a:rPr lang="en-US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m</a:t>
              </a:r>
              <a:r>
                <a:rPr lang="en-US" altLang="zh-CN" sz="1800" b="1" smtClean="0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map</a:t>
              </a:r>
              <a:r>
                <a:rPr lang="zh-CN" altLang="en-US" sz="1800" b="1" smtClean="0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）</a:t>
              </a:r>
              <a:endParaRPr lang="zh-CN" altLang="en-GB" sz="1800" b="1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endParaRPr>
            </a:p>
          </p:txBody>
        </p:sp>
        <p:sp>
          <p:nvSpPr>
            <p:cNvPr id="87" name="Rectangle 16"/>
            <p:cNvSpPr>
              <a:spLocks noChangeArrowheads="1"/>
            </p:cNvSpPr>
            <p:nvPr/>
          </p:nvSpPr>
          <p:spPr bwMode="auto">
            <a:xfrm>
              <a:off x="6620203" y="3124200"/>
              <a:ext cx="2830513" cy="768350"/>
            </a:xfrm>
            <a:prstGeom prst="rect">
              <a:avLst/>
            </a:prstGeom>
            <a:solidFill>
              <a:schemeClr val="bg1"/>
            </a:solidFill>
            <a:ln w="3302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 b="1">
                <a:latin typeface="Arial Narrow" pitchFamily="34" charset="0"/>
                <a:ea typeface="+mn-ea"/>
              </a:endParaRPr>
            </a:p>
          </p:txBody>
        </p:sp>
        <p:sp>
          <p:nvSpPr>
            <p:cNvPr id="88" name="Rectangle 17"/>
            <p:cNvSpPr>
              <a:spLocks noChangeArrowheads="1"/>
            </p:cNvSpPr>
            <p:nvPr/>
          </p:nvSpPr>
          <p:spPr bwMode="auto">
            <a:xfrm>
              <a:off x="6620203" y="3890962"/>
              <a:ext cx="2830513" cy="7112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</a:pPr>
              <a:r>
                <a:rPr lang="zh-CN" altLang="en-US" sz="1800" b="1" smtClean="0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运行时 </a:t>
              </a:r>
              <a:r>
                <a:rPr lang="zh-CN" altLang="en-GB" sz="1800" b="1" smtClean="0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堆</a:t>
              </a:r>
              <a:r>
                <a:rPr lang="zh-CN" altLang="en-GB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（</a:t>
              </a: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heap</a:t>
              </a:r>
              <a:r>
                <a:rPr lang="zh-CN" altLang="en-GB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）</a:t>
              </a:r>
            </a:p>
            <a:p>
              <a:pPr algn="ctr">
                <a:lnSpc>
                  <a:spcPct val="98000"/>
                </a:lnSpc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(</a:t>
              </a:r>
              <a:r>
                <a:rPr lang="zh-CN" altLang="en-GB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由</a:t>
              </a: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malloc</a:t>
              </a:r>
              <a:r>
                <a:rPr lang="zh-CN" altLang="en-GB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动态生</a:t>
              </a:r>
              <a:r>
                <a:rPr lang="zh-CN" altLang="en-GB" sz="1800" b="1" smtClean="0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成</a:t>
              </a:r>
              <a:r>
                <a:rPr lang="en-US" altLang="zh-CN" sz="1800" b="1" smtClean="0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&lt;128K</a:t>
              </a:r>
              <a:r>
                <a:rPr lang="en-GB" altLang="zh-CN" sz="1800" b="1" smtClean="0">
                  <a:latin typeface="Calibri" panose="020F0502020204030204" pitchFamily="34" charset="0"/>
                  <a:ea typeface="微软雅黑" panose="020B0503020204020204" pitchFamily="34" charset="-122"/>
                  <a:cs typeface="msgothic"/>
                </a:rPr>
                <a:t>)</a:t>
              </a:r>
              <a:endParaRPr lang="en-GB" altLang="zh-CN" sz="1800" b="1">
                <a:latin typeface="Calibri" panose="020F0502020204030204" pitchFamily="34" charset="0"/>
                <a:ea typeface="微软雅黑" panose="020B0503020204020204" pitchFamily="34" charset="-122"/>
                <a:cs typeface="msgothic"/>
              </a:endParaRPr>
            </a:p>
          </p:txBody>
        </p:sp>
        <p:sp>
          <p:nvSpPr>
            <p:cNvPr id="89" name="Line 19"/>
            <p:cNvSpPr>
              <a:spLocks noChangeShapeType="1"/>
            </p:cNvSpPr>
            <p:nvPr/>
          </p:nvSpPr>
          <p:spPr bwMode="auto">
            <a:xfrm flipV="1">
              <a:off x="8031491" y="3473450"/>
              <a:ext cx="1587" cy="407987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0" name="Rectangle 20"/>
            <p:cNvSpPr>
              <a:spLocks noChangeArrowheads="1"/>
            </p:cNvSpPr>
            <p:nvPr/>
          </p:nvSpPr>
          <p:spPr bwMode="auto">
            <a:xfrm>
              <a:off x="6620203" y="1095375"/>
              <a:ext cx="2830513" cy="598487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</a:pPr>
              <a:r>
                <a:rPr lang="zh-CN" altLang="en-GB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用户栈（</a:t>
              </a: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User stack</a:t>
              </a:r>
              <a:r>
                <a:rPr lang="zh-CN" altLang="en-GB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）</a:t>
              </a:r>
            </a:p>
            <a:p>
              <a:pPr algn="ctr">
                <a:lnSpc>
                  <a:spcPct val="98000"/>
                </a:lnSpc>
              </a:pPr>
              <a:r>
                <a:rPr lang="zh-CN" altLang="en-US" sz="1800" b="1" smtClean="0">
                  <a:latin typeface="Calibri" panose="020F0502020204030204" pitchFamily="34" charset="0"/>
                  <a:ea typeface="微软雅黑" panose="020B0503020204020204" pitchFamily="34" charset="-122"/>
                  <a:cs typeface="msgothic"/>
                </a:rPr>
                <a:t>运行时创建</a:t>
              </a:r>
              <a:endParaRPr lang="zh-CN" altLang="en-GB" sz="1800" b="1">
                <a:latin typeface="Calibri" panose="020F0502020204030204" pitchFamily="34" charset="0"/>
                <a:ea typeface="微软雅黑" panose="020B0503020204020204" pitchFamily="34" charset="-122"/>
                <a:cs typeface="msgothic"/>
              </a:endParaRPr>
            </a:p>
          </p:txBody>
        </p:sp>
        <p:sp>
          <p:nvSpPr>
            <p:cNvPr id="91" name="Line 21"/>
            <p:cNvSpPr>
              <a:spLocks noChangeShapeType="1"/>
            </p:cNvSpPr>
            <p:nvPr/>
          </p:nvSpPr>
          <p:spPr bwMode="auto">
            <a:xfrm flipV="1">
              <a:off x="8031491" y="2178050"/>
              <a:ext cx="1587" cy="246062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2" name="Line 22"/>
            <p:cNvSpPr>
              <a:spLocks noChangeShapeType="1"/>
            </p:cNvSpPr>
            <p:nvPr/>
          </p:nvSpPr>
          <p:spPr bwMode="auto">
            <a:xfrm>
              <a:off x="8031491" y="1693862"/>
              <a:ext cx="1587" cy="242888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3" name="Rectangle 23"/>
            <p:cNvSpPr>
              <a:spLocks noChangeArrowheads="1"/>
            </p:cNvSpPr>
            <p:nvPr/>
          </p:nvSpPr>
          <p:spPr bwMode="auto">
            <a:xfrm>
              <a:off x="6620203" y="5975350"/>
              <a:ext cx="2830513" cy="4222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zh-CN" altLang="en-GB" sz="1800" b="1">
                  <a:latin typeface="微软雅黑" pitchFamily="34" charset="-122"/>
                  <a:ea typeface="微软雅黑" pitchFamily="34" charset="-122"/>
                  <a:cs typeface="msgothic"/>
                </a:rPr>
                <a:t>未使用</a:t>
              </a:r>
            </a:p>
          </p:txBody>
        </p:sp>
        <p:sp>
          <p:nvSpPr>
            <p:cNvPr id="94" name="Text Box 24"/>
            <p:cNvSpPr txBox="1">
              <a:spLocks noChangeArrowheads="1"/>
            </p:cNvSpPr>
            <p:nvPr/>
          </p:nvSpPr>
          <p:spPr bwMode="auto">
            <a:xfrm>
              <a:off x="6342049" y="6207125"/>
              <a:ext cx="335647" cy="365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8000"/>
                </a:lnSpc>
              </a:pPr>
              <a:r>
                <a:rPr lang="en-GB" altLang="zh-CN" sz="1800" b="1">
                  <a:latin typeface="Arial Black" panose="020B0A04020102020204" pitchFamily="34" charset="0"/>
                  <a:ea typeface="msgothic"/>
                  <a:cs typeface="msgothic"/>
                </a:rPr>
                <a:t>0</a:t>
              </a:r>
            </a:p>
          </p:txBody>
        </p:sp>
        <p:sp>
          <p:nvSpPr>
            <p:cNvPr id="95" name="Rectangle 34"/>
            <p:cNvSpPr>
              <a:spLocks noChangeArrowheads="1"/>
            </p:cNvSpPr>
            <p:nvPr/>
          </p:nvSpPr>
          <p:spPr bwMode="auto">
            <a:xfrm>
              <a:off x="6620203" y="4598987"/>
              <a:ext cx="2830513" cy="7127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zh-CN" altLang="en-GB" sz="1800" b="1">
                  <a:latin typeface="微软雅黑" pitchFamily="34" charset="-122"/>
                  <a:ea typeface="微软雅黑" pitchFamily="34" charset="-122"/>
                  <a:cs typeface="msgothic"/>
                </a:rPr>
                <a:t>读写数据段</a:t>
              </a:r>
            </a:p>
            <a:p>
              <a:pPr algn="ctr" eaLnBrk="0" hangingPunct="0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  <a:cs typeface="msgothic"/>
                </a:rPr>
                <a:t>(.data, .bss)</a:t>
              </a:r>
            </a:p>
          </p:txBody>
        </p:sp>
        <p:sp>
          <p:nvSpPr>
            <p:cNvPr id="96" name="Rectangle 35"/>
            <p:cNvSpPr>
              <a:spLocks noChangeArrowheads="1"/>
            </p:cNvSpPr>
            <p:nvPr/>
          </p:nvSpPr>
          <p:spPr bwMode="auto">
            <a:xfrm>
              <a:off x="6620203" y="5264150"/>
              <a:ext cx="2830513" cy="711200"/>
            </a:xfrm>
            <a:prstGeom prst="rect">
              <a:avLst/>
            </a:prstGeom>
            <a:solidFill>
              <a:srgbClr val="F6F5BD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</a:pPr>
              <a:r>
                <a:rPr lang="zh-CN" altLang="en-GB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只读代码段</a:t>
              </a:r>
            </a:p>
            <a:p>
              <a:pPr algn="ctr">
                <a:lnSpc>
                  <a:spcPct val="98000"/>
                </a:lnSpc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(.init, .text</a:t>
              </a:r>
              <a:r>
                <a:rPr lang="en-GB" altLang="zh-CN" sz="1800" b="1">
                  <a:latin typeface="Calibri" panose="020F0502020204030204" pitchFamily="34" charset="0"/>
                  <a:ea typeface="微软雅黑" panose="020B0503020204020204" pitchFamily="34" charset="-122"/>
                  <a:cs typeface="msgothic"/>
                </a:rPr>
                <a:t>, </a:t>
              </a: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.rodata</a:t>
              </a:r>
              <a:r>
                <a:rPr lang="en-GB" altLang="zh-CN" sz="1800" b="1">
                  <a:latin typeface="Calibri" panose="020F0502020204030204" pitchFamily="34" charset="0"/>
                  <a:ea typeface="微软雅黑" panose="020B0503020204020204" pitchFamily="34" charset="-122"/>
                  <a:cs typeface="msgothic"/>
                </a:rPr>
                <a:t>)</a:t>
              </a:r>
            </a:p>
          </p:txBody>
        </p:sp>
        <p:grpSp>
          <p:nvGrpSpPr>
            <p:cNvPr id="97" name="Group 24"/>
            <p:cNvGrpSpPr>
              <a:grpSpLocks/>
            </p:cNvGrpSpPr>
            <p:nvPr/>
          </p:nvGrpSpPr>
          <p:grpSpPr bwMode="auto">
            <a:xfrm>
              <a:off x="9484053" y="4675187"/>
              <a:ext cx="1071563" cy="1327150"/>
              <a:chOff x="4956" y="3074"/>
              <a:chExt cx="675" cy="836"/>
            </a:xfrm>
          </p:grpSpPr>
          <p:sp>
            <p:nvSpPr>
              <p:cNvPr id="98" name="AutoShape 36"/>
              <p:cNvSpPr>
                <a:spLocks/>
              </p:cNvSpPr>
              <p:nvPr/>
            </p:nvSpPr>
            <p:spPr bwMode="auto">
              <a:xfrm>
                <a:off x="4956" y="3094"/>
                <a:ext cx="140" cy="816"/>
              </a:xfrm>
              <a:prstGeom prst="rightBrace">
                <a:avLst>
                  <a:gd name="adj1" fmla="val 48571"/>
                  <a:gd name="adj2" fmla="val 50000"/>
                </a:avLst>
              </a:pr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en-US" altLang="zh-CN" sz="1800" b="1">
                  <a:latin typeface="Arial Narrow" pitchFamily="34" charset="0"/>
                </a:endParaRPr>
              </a:p>
            </p:txBody>
          </p:sp>
          <p:sp>
            <p:nvSpPr>
              <p:cNvPr id="99" name="Text Box 37"/>
              <p:cNvSpPr txBox="1">
                <a:spLocks noChangeArrowheads="1"/>
              </p:cNvSpPr>
              <p:nvPr/>
            </p:nvSpPr>
            <p:spPr bwMode="auto">
              <a:xfrm>
                <a:off x="5161" y="3074"/>
                <a:ext cx="470" cy="7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98000"/>
                  </a:lnSpc>
                </a:pPr>
                <a:r>
                  <a:rPr lang="zh-CN" altLang="en-GB" sz="1800" b="1">
                    <a:solidFill>
                      <a:srgbClr val="FF000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cs typeface="msgothic"/>
                  </a:rPr>
                  <a:t>从可执行文件装入</a:t>
                </a:r>
              </a:p>
            </p:txBody>
          </p:sp>
        </p:grpSp>
      </p:grpSp>
      <p:sp>
        <p:nvSpPr>
          <p:cNvPr id="102" name="Text Box 31"/>
          <p:cNvSpPr txBox="1">
            <a:spLocks noChangeArrowheads="1"/>
          </p:cNvSpPr>
          <p:nvPr/>
        </p:nvSpPr>
        <p:spPr bwMode="auto">
          <a:xfrm>
            <a:off x="4349639" y="1195139"/>
            <a:ext cx="1452940" cy="557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</a:pPr>
            <a:r>
              <a:rPr lang="en-GB" altLang="zh-CN" sz="1600" b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0xC0000000</a:t>
            </a:r>
          </a:p>
          <a:p>
            <a:pPr>
              <a:lnSpc>
                <a:spcPct val="94000"/>
              </a:lnSpc>
            </a:pPr>
            <a:r>
              <a:rPr lang="en-GB" altLang="zh-CN" sz="1600" b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32</a:t>
            </a:r>
            <a:r>
              <a:rPr lang="zh-CN" altLang="en-US" sz="1600" b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位</a:t>
            </a:r>
            <a:endParaRPr lang="en-GB" altLang="zh-CN" sz="1600" b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sgothic"/>
            </a:endParaRPr>
          </a:p>
        </p:txBody>
      </p:sp>
      <p:sp>
        <p:nvSpPr>
          <p:cNvPr id="103" name="Text Box 32"/>
          <p:cNvSpPr txBox="1">
            <a:spLocks noChangeArrowheads="1"/>
          </p:cNvSpPr>
          <p:nvPr/>
        </p:nvSpPr>
        <p:spPr bwMode="auto">
          <a:xfrm>
            <a:off x="4343400" y="6255464"/>
            <a:ext cx="1441718" cy="557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</a:pPr>
            <a:r>
              <a:rPr lang="en-GB" altLang="zh-CN" sz="1600" b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0x08048000</a:t>
            </a:r>
          </a:p>
          <a:p>
            <a:pPr>
              <a:lnSpc>
                <a:spcPct val="94000"/>
              </a:lnSpc>
            </a:pPr>
            <a:r>
              <a:rPr lang="en-US" altLang="zh-CN" sz="1600" b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32</a:t>
            </a:r>
            <a:r>
              <a:rPr lang="zh-CN" altLang="en-US" sz="1600" b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位</a:t>
            </a:r>
            <a:endParaRPr lang="en-US" altLang="zh-CN" sz="1600" b="1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sgothic"/>
            </a:endParaRPr>
          </a:p>
        </p:txBody>
      </p:sp>
      <p:sp>
        <p:nvSpPr>
          <p:cNvPr id="107" name="Line 43"/>
          <p:cNvSpPr>
            <a:spLocks noChangeShapeType="1"/>
          </p:cNvSpPr>
          <p:nvPr/>
        </p:nvSpPr>
        <p:spPr bwMode="auto">
          <a:xfrm>
            <a:off x="5045647" y="3036022"/>
            <a:ext cx="650219" cy="281145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" name="AutoShape 41"/>
          <p:cNvSpPr>
            <a:spLocks/>
          </p:cNvSpPr>
          <p:nvPr/>
        </p:nvSpPr>
        <p:spPr bwMode="auto">
          <a:xfrm>
            <a:off x="5277774" y="4665220"/>
            <a:ext cx="284826" cy="877456"/>
          </a:xfrm>
          <a:prstGeom prst="rightBrace">
            <a:avLst>
              <a:gd name="adj1" fmla="val 23394"/>
              <a:gd name="adj2" fmla="val 50000"/>
            </a:avLst>
          </a:prstGeom>
          <a:noFill/>
          <a:ln w="38100">
            <a:solidFill>
              <a:srgbClr val="0066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" name="Line 40"/>
          <p:cNvSpPr>
            <a:spLocks noChangeShapeType="1"/>
          </p:cNvSpPr>
          <p:nvPr/>
        </p:nvSpPr>
        <p:spPr bwMode="auto">
          <a:xfrm flipV="1">
            <a:off x="5393988" y="5202951"/>
            <a:ext cx="329226" cy="15875"/>
          </a:xfrm>
          <a:prstGeom prst="line">
            <a:avLst/>
          </a:prstGeom>
          <a:noFill/>
          <a:ln w="38100">
            <a:solidFill>
              <a:srgbClr val="0066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" name="Rectangle 2"/>
          <p:cNvSpPr txBox="1">
            <a:spLocks noChangeArrowheads="1"/>
          </p:cNvSpPr>
          <p:nvPr/>
        </p:nvSpPr>
        <p:spPr bwMode="auto">
          <a:xfrm>
            <a:off x="0" y="21917"/>
            <a:ext cx="8991600" cy="543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j-lt"/>
                <a:ea typeface="+mj-ea"/>
                <a:cs typeface="+mj-cs"/>
                <a:sym typeface="Calibri Bold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9pPr>
          </a:lstStyle>
          <a:p>
            <a:pPr algn="ctr"/>
            <a:r>
              <a:rPr lang="zh-CN" altLang="en-US" sz="3200" b="1" ker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源程</a:t>
            </a:r>
            <a:r>
              <a:rPr lang="zh-CN" altLang="en-US" sz="3200" b="1" kern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序、目标文件、执行程序、</a:t>
            </a:r>
            <a:r>
              <a:rPr lang="zh-CN" altLang="en-US" sz="3200" b="1" ker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虚拟</a:t>
            </a:r>
            <a:r>
              <a:rPr lang="zh-CN" altLang="en-US" sz="3200" b="1" kern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内存映像</a:t>
            </a:r>
          </a:p>
        </p:txBody>
      </p:sp>
      <p:sp>
        <p:nvSpPr>
          <p:cNvPr id="115" name="Text Box 31"/>
          <p:cNvSpPr txBox="1">
            <a:spLocks noChangeArrowheads="1"/>
          </p:cNvSpPr>
          <p:nvPr/>
        </p:nvSpPr>
        <p:spPr bwMode="auto">
          <a:xfrm>
            <a:off x="8251253" y="1271339"/>
            <a:ext cx="816547" cy="557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zh-CN" sz="1600" b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2</a:t>
            </a:r>
            <a:r>
              <a:rPr lang="en-US" altLang="zh-CN" sz="1600" b="1" baseline="300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48</a:t>
            </a:r>
            <a:r>
              <a:rPr lang="en-US" altLang="zh-CN" sz="1600" b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-1  </a:t>
            </a:r>
          </a:p>
          <a:p>
            <a:pPr>
              <a:lnSpc>
                <a:spcPct val="94000"/>
              </a:lnSpc>
            </a:pPr>
            <a:r>
              <a:rPr lang="en-US" altLang="zh-CN" sz="1600" b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64</a:t>
            </a:r>
            <a:r>
              <a:rPr lang="zh-CN" altLang="en-US" sz="1600" b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位</a:t>
            </a:r>
            <a:endParaRPr lang="en-GB" altLang="zh-CN" sz="1600" b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sgothic"/>
            </a:endParaRPr>
          </a:p>
        </p:txBody>
      </p:sp>
      <p:sp>
        <p:nvSpPr>
          <p:cNvPr id="116" name="Text Box 32"/>
          <p:cNvSpPr txBox="1">
            <a:spLocks noChangeArrowheads="1"/>
          </p:cNvSpPr>
          <p:nvPr/>
        </p:nvSpPr>
        <p:spPr bwMode="auto">
          <a:xfrm>
            <a:off x="8107956" y="6224339"/>
            <a:ext cx="1188444" cy="557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zh-CN" sz="1600" b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0x400000</a:t>
            </a:r>
          </a:p>
          <a:p>
            <a:pPr>
              <a:lnSpc>
                <a:spcPct val="94000"/>
              </a:lnSpc>
            </a:pPr>
            <a:r>
              <a:rPr lang="en-US" altLang="zh-CN" sz="1600" b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64</a:t>
            </a:r>
            <a:r>
              <a:rPr lang="zh-CN" altLang="en-US" sz="1600" b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位</a:t>
            </a:r>
            <a:endParaRPr lang="en-GB" altLang="zh-CN" sz="1600" b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sgothic"/>
            </a:endParaRPr>
          </a:p>
        </p:txBody>
      </p:sp>
      <p:sp>
        <p:nvSpPr>
          <p:cNvPr id="117" name="Text Box 31"/>
          <p:cNvSpPr txBox="1">
            <a:spLocks noChangeArrowheads="1"/>
          </p:cNvSpPr>
          <p:nvPr/>
        </p:nvSpPr>
        <p:spPr bwMode="auto">
          <a:xfrm>
            <a:off x="4554468" y="3322979"/>
            <a:ext cx="1441718" cy="557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</a:pPr>
            <a:r>
              <a:rPr lang="en-GB" altLang="zh-CN" sz="1600" b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0x40000000</a:t>
            </a:r>
          </a:p>
          <a:p>
            <a:pPr>
              <a:lnSpc>
                <a:spcPct val="94000"/>
              </a:lnSpc>
            </a:pPr>
            <a:r>
              <a:rPr lang="en-GB" altLang="zh-CN" sz="1600" b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32</a:t>
            </a:r>
            <a:r>
              <a:rPr lang="zh-CN" altLang="en-US" sz="1600" b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位</a:t>
            </a:r>
            <a:endParaRPr lang="en-GB" altLang="zh-CN" sz="1600" b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sgothic"/>
            </a:endParaRPr>
          </a:p>
        </p:txBody>
      </p:sp>
    </p:spTree>
    <p:extLst>
      <p:ext uri="{BB962C8B-B14F-4D97-AF65-F5344CB8AC3E}">
        <p14:creationId xmlns:p14="http://schemas.microsoft.com/office/powerpoint/2010/main" val="3763697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smtClean="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  <a:endParaRPr lang="en-US" sz="120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789115" y="269268"/>
            <a:ext cx="5373686" cy="605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j-lt"/>
                <a:ea typeface="+mj-ea"/>
                <a:cs typeface="+mj-cs"/>
                <a:sym typeface="Calibri Bold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9pPr>
          </a:lstStyle>
          <a:p>
            <a:pPr algn="ctr"/>
            <a:r>
              <a:rPr lang="zh-CN" altLang="en-US" b="1" kern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五、怎么优化源程序？</a:t>
            </a:r>
          </a:p>
        </p:txBody>
      </p:sp>
      <p:sp>
        <p:nvSpPr>
          <p:cNvPr id="6" name="Rectangle 4"/>
          <p:cNvSpPr>
            <a:spLocks noGrp="1" noChangeArrowheads="1"/>
          </p:cNvSpPr>
          <p:nvPr/>
        </p:nvSpPr>
        <p:spPr bwMode="auto">
          <a:xfrm>
            <a:off x="457200" y="1295400"/>
            <a:ext cx="8305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更快（本课程重点！）</a:t>
            </a:r>
            <a:endParaRPr lang="en-US" altLang="zh-CN" sz="28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省（存储空间、运行空间）</a:t>
            </a:r>
            <a:endParaRPr lang="en-US" altLang="zh-CN" sz="28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更美（</a:t>
            </a:r>
            <a:r>
              <a:rPr lang="en-US" altLang="zh-CN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 </a:t>
            </a: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交互）</a:t>
            </a:r>
            <a:endParaRPr lang="en-US" altLang="zh-CN" sz="28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正</a:t>
            </a: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确（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本课程重点！</a:t>
            </a: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各种条件下）</a:t>
            </a:r>
            <a:endParaRPr lang="en-US" altLang="zh-CN" sz="28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更可靠</a:t>
            </a:r>
            <a:endParaRPr lang="en-US" altLang="zh-CN" sz="28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可移植</a:t>
            </a:r>
            <a:endParaRPr lang="en-US" altLang="zh-CN" sz="28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更强大（功能）</a:t>
            </a:r>
            <a:endParaRPr lang="en-US" altLang="zh-CN" sz="28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更方便（使用）</a:t>
            </a:r>
            <a:endParaRPr lang="en-US" altLang="zh-CN" sz="28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更范（格式符合编程规范、接口规范 ）</a:t>
            </a:r>
            <a:endParaRPr lang="en-US" altLang="zh-CN" sz="28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更易懂（能读明白、有注释、模块化）</a:t>
            </a:r>
            <a:endParaRPr lang="en-US" altLang="zh-CN" sz="28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490986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3550" y="136837"/>
            <a:ext cx="8229600" cy="561975"/>
          </a:xfrm>
        </p:spPr>
        <p:txBody>
          <a:bodyPr/>
          <a:lstStyle/>
          <a:p>
            <a:pPr algn="ctr"/>
            <a:r>
              <a:rPr lang="zh-CN" altLang="en-US" sz="36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六、计算机系统层次模型</a:t>
            </a:r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863" y="863600"/>
            <a:ext cx="2384425" cy="31956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15000"/>
              </a:spcBef>
              <a:buFontTx/>
              <a:buNone/>
            </a:pPr>
            <a:r>
              <a:rPr lang="zh-CN" altLang="en-US" sz="2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程序执行结果</a:t>
            </a:r>
          </a:p>
          <a:p>
            <a:pPr>
              <a:lnSpc>
                <a:spcPct val="100000"/>
              </a:lnSpc>
              <a:spcBef>
                <a:spcPct val="15000"/>
              </a:spcBef>
              <a:buFontTx/>
              <a:buNone/>
            </a:pPr>
            <a:r>
              <a:rPr lang="zh-CN" altLang="en-US" sz="2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不仅取决于</a:t>
            </a:r>
          </a:p>
          <a:p>
            <a:pPr>
              <a:lnSpc>
                <a:spcPct val="100000"/>
              </a:lnSpc>
              <a:spcBef>
                <a:spcPct val="15000"/>
              </a:spcBef>
              <a:buFontTx/>
              <a:buNone/>
            </a:pPr>
            <a:r>
              <a:rPr lang="zh-CN" altLang="en-US" sz="2200" b="1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算法、程序编写</a:t>
            </a:r>
          </a:p>
          <a:p>
            <a:pPr>
              <a:lnSpc>
                <a:spcPct val="100000"/>
              </a:lnSpc>
              <a:spcBef>
                <a:spcPct val="15000"/>
              </a:spcBef>
              <a:buFontTx/>
              <a:buNone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而且取决于</a:t>
            </a:r>
          </a:p>
          <a:p>
            <a:pPr>
              <a:lnSpc>
                <a:spcPct val="100000"/>
              </a:lnSpc>
              <a:spcBef>
                <a:spcPct val="15000"/>
              </a:spcBef>
              <a:buFontTx/>
              <a:buNone/>
            </a:pPr>
            <a:r>
              <a:rPr lang="zh-CN" altLang="en-US" sz="2200" b="1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语言处理系统</a:t>
            </a:r>
          </a:p>
          <a:p>
            <a:pPr>
              <a:lnSpc>
                <a:spcPct val="100000"/>
              </a:lnSpc>
              <a:spcBef>
                <a:spcPct val="15000"/>
              </a:spcBef>
              <a:buFontTx/>
              <a:buNone/>
            </a:pPr>
            <a:r>
              <a:rPr lang="zh-CN" altLang="en-US" sz="2200" b="1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</a:p>
          <a:p>
            <a:pPr>
              <a:lnSpc>
                <a:spcPct val="100000"/>
              </a:lnSpc>
              <a:spcBef>
                <a:spcPct val="15000"/>
              </a:spcBef>
              <a:buFontTx/>
              <a:buNone/>
            </a:pPr>
            <a:r>
              <a:rPr lang="en-US" altLang="zh-CN" sz="2200" b="1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ISA-</a:t>
            </a:r>
            <a:r>
              <a:rPr lang="zh-CN" altLang="en-US" sz="2200" b="1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机器语言</a:t>
            </a:r>
            <a:endParaRPr lang="en-US" altLang="zh-CN" sz="2200" b="1" dirty="0" smtClean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ct val="15000"/>
              </a:spcBef>
              <a:buFontTx/>
              <a:buNone/>
            </a:pPr>
            <a:r>
              <a:rPr lang="zh-CN" altLang="en-US" sz="2200" b="1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微体系结构</a:t>
            </a:r>
          </a:p>
          <a:p>
            <a:pPr>
              <a:lnSpc>
                <a:spcPct val="130000"/>
              </a:lnSpc>
              <a:spcBef>
                <a:spcPct val="30000"/>
              </a:spcBef>
              <a:buFontTx/>
              <a:buNone/>
            </a:pPr>
            <a:endParaRPr lang="en-US" altLang="zh-CN" sz="2200" b="1" dirty="0" smtClean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8564" name="Text Box 4"/>
          <p:cNvSpPr txBox="1">
            <a:spLocks noChangeArrowheads="1"/>
          </p:cNvSpPr>
          <p:nvPr/>
        </p:nvSpPr>
        <p:spPr bwMode="auto">
          <a:xfrm>
            <a:off x="161925" y="4238625"/>
            <a:ext cx="22955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200" b="1">
                <a:ea typeface="微软雅黑" panose="020B0503020204020204" pitchFamily="34" charset="-122"/>
              </a:rPr>
              <a:t>不同计算机课程处于不同层次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200" b="1">
                <a:ea typeface="微软雅黑" panose="020B0503020204020204" pitchFamily="34" charset="-122"/>
              </a:rPr>
              <a:t>必须将各层次关联起来解决问题</a:t>
            </a:r>
          </a:p>
        </p:txBody>
      </p:sp>
      <p:grpSp>
        <p:nvGrpSpPr>
          <p:cNvPr id="61445" name="Group 5"/>
          <p:cNvGrpSpPr>
            <a:grpSpLocks/>
          </p:cNvGrpSpPr>
          <p:nvPr/>
        </p:nvGrpSpPr>
        <p:grpSpPr bwMode="auto">
          <a:xfrm>
            <a:off x="2636838" y="1493838"/>
            <a:ext cx="6256337" cy="4591050"/>
            <a:chOff x="1661" y="941"/>
            <a:chExt cx="3941" cy="3203"/>
          </a:xfrm>
        </p:grpSpPr>
        <p:pic>
          <p:nvPicPr>
            <p:cNvPr id="61449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1" y="941"/>
              <a:ext cx="3941" cy="3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450" name="Rectangle 7"/>
            <p:cNvSpPr>
              <a:spLocks noChangeArrowheads="1"/>
            </p:cNvSpPr>
            <p:nvPr/>
          </p:nvSpPr>
          <p:spPr bwMode="auto">
            <a:xfrm>
              <a:off x="2030" y="1395"/>
              <a:ext cx="2494" cy="652"/>
            </a:xfrm>
            <a:prstGeom prst="rect">
              <a:avLst/>
            </a:prstGeom>
            <a:solidFill>
              <a:srgbClr val="339966">
                <a:alpha val="23921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451" name="Rectangle 8"/>
            <p:cNvSpPr>
              <a:spLocks noChangeArrowheads="1"/>
            </p:cNvSpPr>
            <p:nvPr/>
          </p:nvSpPr>
          <p:spPr bwMode="auto">
            <a:xfrm>
              <a:off x="2030" y="2755"/>
              <a:ext cx="2466" cy="1333"/>
            </a:xfrm>
            <a:prstGeom prst="rect">
              <a:avLst/>
            </a:prstGeom>
            <a:solidFill>
              <a:srgbClr val="FF9900">
                <a:alpha val="1803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452" name="Rectangle 9"/>
            <p:cNvSpPr>
              <a:spLocks noChangeArrowheads="1"/>
            </p:cNvSpPr>
            <p:nvPr/>
          </p:nvSpPr>
          <p:spPr bwMode="auto">
            <a:xfrm>
              <a:off x="2030" y="2047"/>
              <a:ext cx="2494" cy="311"/>
            </a:xfrm>
            <a:prstGeom prst="rect">
              <a:avLst/>
            </a:prstGeom>
            <a:solidFill>
              <a:srgbClr val="33CC33">
                <a:alpha val="25882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61446" name="Text Box 10"/>
          <p:cNvSpPr txBox="1">
            <a:spLocks noChangeArrowheads="1"/>
          </p:cNvSpPr>
          <p:nvPr/>
        </p:nvSpPr>
        <p:spPr bwMode="auto">
          <a:xfrm>
            <a:off x="2816225" y="773113"/>
            <a:ext cx="6076950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100" b="1">
                <a:ea typeface="微软雅黑" panose="020B0503020204020204" pitchFamily="34" charset="-122"/>
              </a:rPr>
              <a:t>功能</a:t>
            </a:r>
            <a:r>
              <a:rPr lang="zh-CN" altLang="en-US" sz="2100" b="1">
                <a:solidFill>
                  <a:srgbClr val="FF0000"/>
                </a:solidFill>
                <a:ea typeface="微软雅黑" panose="020B0503020204020204" pitchFamily="34" charset="-122"/>
              </a:rPr>
              <a:t>转换</a:t>
            </a:r>
            <a:r>
              <a:rPr lang="zh-CN" altLang="en-US" sz="2100" b="1">
                <a:ea typeface="微软雅黑" panose="020B0503020204020204" pitchFamily="34" charset="-122"/>
              </a:rPr>
              <a:t>：上层是下层的</a:t>
            </a:r>
            <a:r>
              <a:rPr lang="zh-CN" altLang="en-US" sz="2100" b="1">
                <a:solidFill>
                  <a:srgbClr val="FF0000"/>
                </a:solidFill>
                <a:ea typeface="微软雅黑" panose="020B0503020204020204" pitchFamily="34" charset="-122"/>
              </a:rPr>
              <a:t>抽象</a:t>
            </a:r>
            <a:r>
              <a:rPr lang="zh-CN" altLang="en-US" sz="2100" b="1">
                <a:ea typeface="微软雅黑" panose="020B0503020204020204" pitchFamily="34" charset="-122"/>
              </a:rPr>
              <a:t>，下层是上层的</a:t>
            </a:r>
            <a:r>
              <a:rPr lang="zh-CN" altLang="en-US" sz="2100" b="1">
                <a:solidFill>
                  <a:srgbClr val="FF0000"/>
                </a:solidFill>
                <a:ea typeface="微软雅黑" panose="020B0503020204020204" pitchFamily="34" charset="-122"/>
              </a:rPr>
              <a:t>实现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100" b="1">
                <a:solidFill>
                  <a:srgbClr val="FF0000"/>
                </a:solidFill>
                <a:ea typeface="微软雅黑" panose="020B0503020204020204" pitchFamily="34" charset="-122"/>
              </a:rPr>
              <a:t>底层为上层提供支撑环境！</a:t>
            </a:r>
          </a:p>
        </p:txBody>
      </p:sp>
      <p:sp>
        <p:nvSpPr>
          <p:cNvPr id="578571" name="Text Box 11"/>
          <p:cNvSpPr txBox="1">
            <a:spLocks noChangeArrowheads="1"/>
          </p:cNvSpPr>
          <p:nvPr/>
        </p:nvSpPr>
        <p:spPr bwMode="auto">
          <a:xfrm>
            <a:off x="134938" y="6219825"/>
            <a:ext cx="8937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CC3300"/>
                </a:solidFill>
                <a:ea typeface="微软雅黑" panose="020B0503020204020204" pitchFamily="34" charset="-122"/>
              </a:rPr>
              <a:t>最高层抽象就是点点鼠标、拖拖图标、敲敲键盘，但这背后有多少层转化啊！</a:t>
            </a:r>
          </a:p>
        </p:txBody>
      </p:sp>
      <p:sp>
        <p:nvSpPr>
          <p:cNvPr id="61448" name="灯片编号占位符 11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mtClean="0"/>
              <a:t> </a:t>
            </a:r>
            <a:endParaRPr lang="en-US" altLang="zh-CN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914400" y="3821389"/>
            <a:ext cx="27432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22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是对硬</a:t>
            </a: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件的抽</a:t>
            </a:r>
            <a:r>
              <a:rPr lang="zh-CN" altLang="en-US" sz="22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象</a:t>
            </a:r>
            <a:endParaRPr lang="zh-CN" altLang="en-US" sz="2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7010400" y="3226769"/>
            <a:ext cx="227171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2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</a:t>
            </a: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有软件功能都建立在</a:t>
            </a:r>
            <a:r>
              <a:rPr lang="en-US" altLang="zh-CN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之上</a:t>
            </a:r>
          </a:p>
        </p:txBody>
      </p:sp>
      <p:sp>
        <p:nvSpPr>
          <p:cNvPr id="15" name="Rectangle 1"/>
          <p:cNvSpPr>
            <a:spLocks/>
          </p:cNvSpPr>
          <p:nvPr/>
        </p:nvSpPr>
        <p:spPr bwMode="auto">
          <a:xfrm>
            <a:off x="0" y="-3949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smtClean="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  <a:endParaRPr lang="en-US" sz="120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7378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8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8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8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7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78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78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78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78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78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78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78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71" grpId="0"/>
      <p:bldP spid="13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54000"/>
            <a:ext cx="8534400" cy="1193800"/>
          </a:xfrm>
        </p:spPr>
        <p:txBody>
          <a:bodyPr/>
          <a:lstStyle/>
          <a:p>
            <a:r>
              <a:rPr lang="zh-CN" altLang="en-US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计算机系</a:t>
            </a:r>
            <a:r>
              <a:rPr lang="zh-CN" altLang="en-US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统的抽象表示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/>
              <a:t> </a:t>
            </a:r>
            <a:r>
              <a:rPr lang="en-US" altLang="zh-CN" smtClean="0"/>
              <a:t>                                  -</a:t>
            </a:r>
            <a:r>
              <a:rPr lang="zh-CN" altLang="en-US" smtClean="0">
                <a:solidFill>
                  <a:srgbClr val="FF0000"/>
                </a:solidFill>
              </a:rPr>
              <a:t>隐藏实际实现的复杂性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76400"/>
            <a:ext cx="5791200" cy="2971800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4953000"/>
            <a:ext cx="434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j-lt"/>
                <a:ea typeface="+mj-ea"/>
                <a:cs typeface="+mj-cs"/>
                <a:sym typeface="Calibri Bold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9pPr>
          </a:lstStyle>
          <a:p>
            <a:r>
              <a:rPr lang="zh-CN" altLang="en-US" sz="2800" b="1" kern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微软：通用语言运行时</a:t>
            </a:r>
            <a:r>
              <a:rPr lang="en-US" altLang="zh-CN" sz="2800" b="1" kern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CLR</a:t>
            </a:r>
          </a:p>
          <a:p>
            <a:r>
              <a:rPr lang="en-US" altLang="zh-CN" sz="2800" b="1" kern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SUN</a:t>
            </a:r>
            <a:r>
              <a:rPr lang="zh-CN" altLang="en-US" sz="2800" b="1" kern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800" b="1" kern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JAVA</a:t>
            </a:r>
            <a:r>
              <a:rPr lang="zh-CN" altLang="en-US" sz="2800" b="1" kern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虚拟机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381750" y="1600200"/>
            <a:ext cx="260985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>
              <a:lnSpc>
                <a:spcPct val="130000"/>
              </a:lnSpc>
              <a:spcBef>
                <a:spcPct val="30000"/>
              </a:spcBef>
              <a:buFontTx/>
              <a:buNone/>
            </a:pPr>
            <a:r>
              <a:rPr lang="zh-CN" altLang="en-US" sz="2200" b="1" kern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中间层语言</a:t>
            </a:r>
            <a:r>
              <a:rPr lang="zh-CN" altLang="en-US" sz="2200" b="1" kern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200" b="1" kern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MSIL</a:t>
            </a:r>
          </a:p>
          <a:p>
            <a:pPr>
              <a:lnSpc>
                <a:spcPct val="130000"/>
              </a:lnSpc>
              <a:spcBef>
                <a:spcPct val="30000"/>
              </a:spcBef>
              <a:buFontTx/>
              <a:buNone/>
            </a:pPr>
            <a:r>
              <a:rPr lang="en-US" altLang="zh-CN" sz="2200" b="1" kern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200" b="1" kern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字节码</a:t>
            </a:r>
            <a:r>
              <a:rPr lang="en-US" altLang="zh-CN" sz="2200" b="1" kern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200" b="1" kern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虚拟机</a:t>
            </a:r>
            <a:endParaRPr lang="en-US" altLang="zh-CN" sz="2200" b="1" kern="0" smtClean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30000"/>
              </a:spcBef>
              <a:buFontTx/>
              <a:buNone/>
            </a:pPr>
            <a:r>
              <a:rPr lang="en-US" altLang="zh-CN" sz="2200" b="1" kern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z="2200" b="1" kern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快速迁移部署</a:t>
            </a:r>
            <a:r>
              <a:rPr lang="zh-CN" altLang="en-US" sz="2200" b="1" kern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：虚拟机开发</a:t>
            </a:r>
            <a:endParaRPr lang="en-US" altLang="zh-CN" sz="2200" b="1" kern="0" smtClean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30000"/>
              </a:spcBef>
              <a:buFontTx/>
              <a:buNone/>
            </a:pPr>
            <a:r>
              <a:rPr lang="zh-CN" altLang="en-US" sz="2200" b="1" kern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用户：</a:t>
            </a:r>
            <a:r>
              <a:rPr lang="en-US" altLang="zh-CN" sz="2200" b="1" kern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2200" b="1" ker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驱</a:t>
            </a:r>
            <a:r>
              <a:rPr lang="zh-CN" altLang="en-US" sz="2200" b="1" kern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动程序、</a:t>
            </a:r>
            <a:r>
              <a:rPr lang="en-US" altLang="zh-CN" sz="2200" b="1" kern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200" b="1" kern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不再面向具体</a:t>
            </a:r>
            <a:r>
              <a:rPr lang="en-US" altLang="zh-CN" sz="2200" b="1" kern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200" b="1" kern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，面向</a:t>
            </a:r>
            <a:r>
              <a:rPr lang="en-US" altLang="zh-CN" sz="2200" b="1" kern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IL</a:t>
            </a:r>
            <a:r>
              <a:rPr lang="zh-CN" altLang="en-US" sz="2200" b="1" kern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的虚拟机程序不需移植</a:t>
            </a:r>
            <a:endParaRPr lang="en-US" altLang="zh-CN" sz="2200" b="1" kern="0" smtClean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30000"/>
              </a:spcBef>
              <a:buFontTx/>
              <a:buNone/>
            </a:pPr>
            <a:r>
              <a:rPr lang="zh-CN" altLang="en-US" sz="2200" b="1" ker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微信小程</a:t>
            </a:r>
            <a:r>
              <a:rPr lang="zh-CN" altLang="en-US" sz="2200" b="1" kern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</a:t>
            </a:r>
            <a:r>
              <a:rPr lang="zh-CN" altLang="en-US" sz="2200" b="1" kern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：都不面向</a:t>
            </a:r>
            <a:r>
              <a:rPr lang="en-US" altLang="zh-CN" sz="2200" b="1" kern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z="2200" b="1" kern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endParaRPr lang="en-US" altLang="zh-CN" sz="2200" b="1" kern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1"/>
          <p:cNvSpPr>
            <a:spLocks/>
          </p:cNvSpPr>
          <p:nvPr/>
        </p:nvSpPr>
        <p:spPr bwMode="auto">
          <a:xfrm>
            <a:off x="0" y="-3949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smtClean="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  <a:endParaRPr lang="en-US" sz="120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264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10922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计算无处不在</a:t>
            </a:r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普适计算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29300" y="1225550"/>
            <a:ext cx="2895600" cy="2355850"/>
          </a:xfrm>
        </p:spPr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从低往上，从里到外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==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简单方便性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Tradeoff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：开销，性价比，内外、上下、软硬、开发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运维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4800600"/>
            <a:ext cx="9035988" cy="1846262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 bwMode="auto">
          <a:xfrm>
            <a:off x="558800" y="1143000"/>
            <a:ext cx="5842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无处不在：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NPU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APU</a:t>
            </a:r>
          </a:p>
          <a:p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存储无处不在</a:t>
            </a:r>
            <a:endParaRPr lang="en-US" altLang="zh-CN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无处不在</a:t>
            </a:r>
            <a:endParaRPr lang="en-US" altLang="zh-CN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无处不在</a:t>
            </a:r>
            <a:endParaRPr lang="en-US" altLang="zh-CN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计算机无处不在</a:t>
            </a:r>
            <a:endParaRPr lang="en-US" altLang="zh-CN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语言无处不在</a:t>
            </a:r>
            <a:endParaRPr lang="en-US" altLang="zh-CN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网络无处不在：网络是一种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  <a:endParaRPr lang="en-US" altLang="zh-CN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计算无处不在：云计算、网格、物联网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1"/>
          <p:cNvSpPr>
            <a:spLocks/>
          </p:cNvSpPr>
          <p:nvPr/>
        </p:nvSpPr>
        <p:spPr bwMode="auto">
          <a:xfrm>
            <a:off x="0" y="-3949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smtClean="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  <a:endParaRPr lang="en-US" sz="120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5469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10922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并发与并行</a:t>
            </a:r>
            <a:r>
              <a:rPr lang="en-US" altLang="zh-CN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-Amdahl</a:t>
            </a:r>
            <a:r>
              <a:rPr lang="zh-CN" altLang="en-US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定律</a:t>
            </a:r>
            <a:endParaRPr lang="zh-CN" altLang="en-US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558800" y="1143000"/>
            <a:ext cx="8128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并发</a:t>
            </a:r>
            <a:r>
              <a:rPr lang="en-US" altLang="zh-CN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Concurrency</a:t>
            </a: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：同时具有多个活动的系统</a:t>
            </a:r>
            <a:endParaRPr lang="en-US" altLang="zh-CN" kern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kern="0">
                <a:latin typeface="微软雅黑" panose="020B0503020204020204" pitchFamily="34" charset="-122"/>
                <a:ea typeface="微软雅黑" panose="020B0503020204020204" pitchFamily="34" charset="-122"/>
              </a:rPr>
              <a:t>并</a:t>
            </a: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en-US" altLang="zh-CN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Parallelism</a:t>
            </a: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：用冰法是一个系统运行的更快</a:t>
            </a:r>
            <a:endParaRPr lang="en-US" altLang="zh-CN" kern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等已经是并发的系统，一个进程也可同时执行多个线程（控制流）。</a:t>
            </a:r>
            <a:endParaRPr lang="en-US" altLang="zh-CN" kern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kern="0">
                <a:latin typeface="微软雅黑" panose="020B0503020204020204" pitchFamily="34" charset="-122"/>
                <a:ea typeface="微软雅黑" panose="020B0503020204020204" pitchFamily="34" charset="-122"/>
              </a:rPr>
              <a:t>单处理器系</a:t>
            </a: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统下的并发是模拟出来的！</a:t>
            </a:r>
            <a:endParaRPr lang="en-US" altLang="zh-CN" kern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多处理器系统：多核、超线程</a:t>
            </a:r>
            <a:endParaRPr lang="en-US" altLang="zh-CN" kern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指令级并行：流水线、超标量</a:t>
            </a:r>
            <a:endParaRPr lang="en-US" altLang="zh-CN" kern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并行：</a:t>
            </a:r>
            <a:r>
              <a:rPr lang="en-US" altLang="zh-CN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SSE</a:t>
            </a: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AVR</a:t>
            </a:r>
            <a:endParaRPr lang="zh-CN" altLang="en-US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1"/>
          <p:cNvSpPr>
            <a:spLocks/>
          </p:cNvSpPr>
          <p:nvPr/>
        </p:nvSpPr>
        <p:spPr bwMode="auto">
          <a:xfrm>
            <a:off x="0" y="-3949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smtClean="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  <a:endParaRPr lang="en-US" sz="120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4258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Amdahl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定律</a:t>
            </a:r>
            <a:endParaRPr lang="zh-CN" altLang="en-US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558800" y="1143000"/>
            <a:ext cx="8128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r>
              <a:rPr lang="zh-CN" altLang="en-US" kern="0">
                <a:latin typeface="微软雅黑" panose="020B0503020204020204" pitchFamily="34" charset="-122"/>
                <a:ea typeface="微软雅黑" panose="020B0503020204020204" pitchFamily="34" charset="-122"/>
              </a:rPr>
              <a:t>系统中对某一部件采用更快执行方式所能获得的系统性能改进程度，取决于这种执行方式被使用的频率，或所占总执行时间的比例</a:t>
            </a: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kern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kern="0">
                <a:latin typeface="微软雅黑" panose="020B0503020204020204" pitchFamily="34" charset="-122"/>
                <a:ea typeface="微软雅黑" panose="020B0503020204020204" pitchFamily="34" charset="-122"/>
              </a:rPr>
              <a:t>通过更快的处理器来获得加速是由慢的系统组件所限</a:t>
            </a: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制</a:t>
            </a:r>
            <a:endParaRPr lang="en-US" altLang="zh-CN" kern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/>
              <a:t>S=1/(</a:t>
            </a:r>
            <a:r>
              <a:rPr lang="en-US" altLang="zh-CN" smtClean="0"/>
              <a:t>1-a+a/n)</a:t>
            </a:r>
            <a:endParaRPr lang="en-US" altLang="zh-CN"/>
          </a:p>
          <a:p>
            <a:pPr lvl="1"/>
            <a:r>
              <a:rPr lang="zh-CN" altLang="en-US"/>
              <a:t>其中，</a:t>
            </a:r>
            <a:r>
              <a:rPr lang="en-US" altLang="zh-CN"/>
              <a:t>a</a:t>
            </a:r>
            <a:r>
              <a:rPr lang="zh-CN" altLang="en-US"/>
              <a:t>为并行计算部分所占比例，</a:t>
            </a:r>
            <a:r>
              <a:rPr lang="en-US" altLang="zh-CN"/>
              <a:t>n</a:t>
            </a:r>
            <a:r>
              <a:rPr lang="zh-CN" altLang="en-US"/>
              <a:t>为并行处理结点个数。这样，当</a:t>
            </a:r>
            <a:r>
              <a:rPr lang="en-US" altLang="zh-CN"/>
              <a:t>1-a=0</a:t>
            </a:r>
            <a:r>
              <a:rPr lang="zh-CN" altLang="en-US"/>
              <a:t>时，</a:t>
            </a:r>
            <a:r>
              <a:rPr lang="en-US" altLang="zh-CN"/>
              <a:t>(</a:t>
            </a:r>
            <a:r>
              <a:rPr lang="zh-CN" altLang="en-US"/>
              <a:t>即没有串行，只有并行</a:t>
            </a:r>
            <a:r>
              <a:rPr lang="en-US" altLang="zh-CN"/>
              <a:t>)</a:t>
            </a:r>
            <a:r>
              <a:rPr lang="zh-CN" altLang="en-US"/>
              <a:t>最大加速比</a:t>
            </a:r>
            <a:r>
              <a:rPr lang="en-US" altLang="zh-CN"/>
              <a:t>s=n</a:t>
            </a:r>
            <a:r>
              <a:rPr lang="zh-CN" altLang="en-US"/>
              <a:t>；当</a:t>
            </a:r>
            <a:r>
              <a:rPr lang="en-US" altLang="zh-CN"/>
              <a:t>a=0</a:t>
            </a:r>
            <a:r>
              <a:rPr lang="zh-CN" altLang="en-US"/>
              <a:t>时（即只有串行，没有并行），最小加速比</a:t>
            </a:r>
            <a:r>
              <a:rPr lang="en-US" altLang="zh-CN"/>
              <a:t>s=1</a:t>
            </a:r>
            <a:r>
              <a:rPr lang="zh-CN" altLang="en-US"/>
              <a:t>；当</a:t>
            </a:r>
            <a:r>
              <a:rPr lang="en-US" altLang="zh-CN"/>
              <a:t>n→∞</a:t>
            </a:r>
            <a:r>
              <a:rPr lang="zh-CN" altLang="en-US"/>
              <a:t>时，极限加速比</a:t>
            </a:r>
            <a:r>
              <a:rPr lang="en-US" altLang="zh-CN"/>
              <a:t>s→ 1/</a:t>
            </a:r>
            <a:r>
              <a:rPr lang="zh-CN" altLang="en-US"/>
              <a:t>（</a:t>
            </a:r>
            <a:r>
              <a:rPr lang="en-US" altLang="zh-CN"/>
              <a:t>1-a</a:t>
            </a:r>
            <a:r>
              <a:rPr lang="zh-CN" altLang="en-US"/>
              <a:t>），这也就是加速比的上限。例如，若串行代码占整个代码的</a:t>
            </a:r>
            <a:r>
              <a:rPr lang="en-US" altLang="zh-CN"/>
              <a:t>25%</a:t>
            </a:r>
            <a:r>
              <a:rPr lang="zh-CN" altLang="en-US"/>
              <a:t>，则并行处理的总体性能不可能超过</a:t>
            </a:r>
            <a:r>
              <a:rPr lang="en-US" altLang="zh-CN"/>
              <a:t>4</a:t>
            </a:r>
            <a:r>
              <a:rPr lang="zh-CN" altLang="en-US"/>
              <a:t>。这一公式已被学术界所接受，并被称做“阿姆达尔定律”，也称为“安达尔定理”</a:t>
            </a:r>
            <a:r>
              <a:rPr lang="en-US" altLang="zh-CN"/>
              <a:t>(Amdahl law)</a:t>
            </a:r>
            <a:r>
              <a:rPr lang="zh-CN" altLang="en-US"/>
              <a:t>。</a:t>
            </a:r>
          </a:p>
          <a:p>
            <a:endParaRPr lang="zh-CN" altLang="en-US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0" y="-3949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smtClean="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  <a:endParaRPr lang="en-US" sz="120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6407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smtClean="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  <a:endParaRPr lang="en-US" sz="120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七</a:t>
            </a:r>
            <a:r>
              <a:rPr lang="zh-CN" altLang="en-US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、本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课程在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CSE/SE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课程体系中的地位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</a:t>
            </a:r>
            <a:r>
              <a:rPr lang="zh-CN" altLang="en-US" smtClean="0"/>
              <a:t>课程愿景</a:t>
            </a:r>
            <a:endParaRPr lang="en-US" dirty="0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多</a:t>
            </a:r>
            <a:r>
              <a:rPr lang="zh-CN" altLang="en-US" dirty="0" smtClean="0"/>
              <a:t>数系统课程是建设为中心的</a:t>
            </a:r>
            <a:endParaRPr lang="en-US" dirty="0" smtClean="0"/>
          </a:p>
          <a:p>
            <a:pPr lvl="1"/>
            <a:r>
              <a:rPr lang="zh-CN" altLang="en-US" dirty="0"/>
              <a:t>计算机体系结构</a:t>
            </a:r>
            <a:endParaRPr lang="en-US" dirty="0" smtClean="0"/>
          </a:p>
          <a:p>
            <a:pPr lvl="2"/>
            <a:r>
              <a:rPr lang="zh-CN" altLang="en-US" dirty="0" smtClean="0"/>
              <a:t>用</a:t>
            </a:r>
            <a:r>
              <a:rPr lang="en-US" dirty="0" smtClean="0"/>
              <a:t>Verilog</a:t>
            </a:r>
            <a:r>
              <a:rPr lang="zh-CN" altLang="en-US" dirty="0" smtClean="0"/>
              <a:t>设计流水线处理器</a:t>
            </a:r>
            <a:r>
              <a:rPr lang="en-US" altLang="zh-CN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O</a:t>
            </a:r>
            <a:r>
              <a:rPr lang="en-US" altLang="zh-CN" dirty="0" smtClean="0"/>
              <a:t>S</a:t>
            </a:r>
            <a:endParaRPr lang="en-US" dirty="0" smtClean="0"/>
          </a:p>
          <a:p>
            <a:pPr lvl="2"/>
            <a:r>
              <a:rPr lang="zh-CN" altLang="en-US" dirty="0" smtClean="0"/>
              <a:t>实现</a:t>
            </a:r>
            <a:r>
              <a:rPr lang="en-US" altLang="zh-CN" dirty="0" smtClean="0"/>
              <a:t>OS</a:t>
            </a:r>
            <a:r>
              <a:rPr lang="zh-CN" altLang="en-US" dirty="0" smtClean="0"/>
              <a:t>的示例部分</a:t>
            </a:r>
            <a:endParaRPr lang="en-US" dirty="0" smtClean="0"/>
          </a:p>
          <a:p>
            <a:pPr lvl="1"/>
            <a:r>
              <a:rPr lang="zh-CN" altLang="en-US" dirty="0"/>
              <a:t>编译器</a:t>
            </a:r>
            <a:endParaRPr lang="en-US" dirty="0" smtClean="0"/>
          </a:p>
          <a:p>
            <a:pPr lvl="2"/>
            <a:r>
              <a:rPr lang="zh-CN" altLang="en-US" dirty="0" smtClean="0"/>
              <a:t>编写简单语言的编译器</a:t>
            </a:r>
            <a:endParaRPr lang="en-US" dirty="0" smtClean="0"/>
          </a:p>
          <a:p>
            <a:pPr lvl="1"/>
            <a:r>
              <a:rPr lang="zh-CN" altLang="en-US" dirty="0" smtClean="0"/>
              <a:t>网络</a:t>
            </a:r>
            <a:endParaRPr lang="en-US" dirty="0" smtClean="0"/>
          </a:p>
          <a:p>
            <a:pPr lvl="2"/>
            <a:r>
              <a:rPr lang="zh-CN" altLang="en-US" dirty="0" smtClean="0"/>
              <a:t>实现并模拟网络协议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69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smtClean="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  <a:endParaRPr lang="en-US" sz="120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我们的课程是程序员为核心的</a:t>
            </a:r>
            <a:r>
              <a:rPr lang="en-US" altLang="zh-CN" smtClean="0"/>
              <a:t>—</a:t>
            </a:r>
            <a:r>
              <a:rPr lang="zh-CN" altLang="en-US" smtClean="0"/>
              <a:t>程序员的视野</a:t>
            </a:r>
            <a:endParaRPr lang="en-US" dirty="0" smtClean="0"/>
          </a:p>
          <a:p>
            <a:pPr lvl="1"/>
            <a:r>
              <a:rPr lang="zh-CN" altLang="en-US" smtClean="0"/>
              <a:t>目标：通过更多地理解底层系统，成为更有效的程序员</a:t>
            </a:r>
            <a:endParaRPr lang="en-US" altLang="zh-CN" smtClean="0"/>
          </a:p>
          <a:p>
            <a:pPr lvl="1"/>
            <a:r>
              <a:rPr lang="zh-CN" altLang="en-US" smtClean="0"/>
              <a:t>使你能</a:t>
            </a:r>
            <a:endParaRPr lang="en-US" dirty="0" smtClean="0"/>
          </a:p>
          <a:p>
            <a:pPr lvl="2"/>
            <a:r>
              <a:rPr lang="zh-CN" altLang="en-US" smtClean="0"/>
              <a:t>编写更加可靠、有效的程序</a:t>
            </a:r>
            <a:endParaRPr lang="en-US" dirty="0" smtClean="0"/>
          </a:p>
          <a:p>
            <a:pPr lvl="2"/>
            <a:r>
              <a:rPr lang="zh-CN" altLang="en-US"/>
              <a:t>将需要钩子的特性合并到操作系统</a:t>
            </a:r>
            <a:r>
              <a:rPr lang="zh-CN" altLang="en-US" smtClean="0"/>
              <a:t>中</a:t>
            </a:r>
            <a:endParaRPr lang="en-US" dirty="0" smtClean="0"/>
          </a:p>
          <a:p>
            <a:pPr lvl="3"/>
            <a:r>
              <a:rPr lang="zh-CN" altLang="en-US"/>
              <a:t>如</a:t>
            </a:r>
            <a:r>
              <a:rPr lang="en-US" smtClean="0"/>
              <a:t>, </a:t>
            </a:r>
            <a:r>
              <a:rPr lang="zh-CN" altLang="en-US" smtClean="0"/>
              <a:t>并发性</a:t>
            </a:r>
            <a:r>
              <a:rPr lang="en-US" smtClean="0"/>
              <a:t>, </a:t>
            </a:r>
            <a:r>
              <a:rPr lang="zh-CN" altLang="en-US" smtClean="0"/>
              <a:t>信号句柄</a:t>
            </a:r>
            <a:endParaRPr lang="en-US" dirty="0" smtClean="0"/>
          </a:p>
          <a:p>
            <a:pPr lvl="1"/>
            <a:r>
              <a:rPr lang="zh-CN" altLang="en-US" smtClean="0"/>
              <a:t>这</a:t>
            </a:r>
            <a:r>
              <a:rPr lang="zh-CN" altLang="en-US"/>
              <a:t>门</a:t>
            </a:r>
            <a:r>
              <a:rPr lang="zh-CN" altLang="en-US" smtClean="0"/>
              <a:t>课</a:t>
            </a:r>
            <a:r>
              <a:rPr lang="zh-CN" altLang="en-US"/>
              <a:t>包</a:t>
            </a:r>
            <a:r>
              <a:rPr lang="zh-CN" altLang="en-US" smtClean="0"/>
              <a:t>括你</a:t>
            </a:r>
            <a:r>
              <a:rPr lang="zh-CN" altLang="en-US"/>
              <a:t>们不会在其他地方看到</a:t>
            </a:r>
            <a:r>
              <a:rPr lang="zh-CN" altLang="en-US" smtClean="0"/>
              <a:t>的</a:t>
            </a:r>
            <a:r>
              <a:rPr lang="zh-CN" altLang="en-US"/>
              <a:t>内容</a:t>
            </a:r>
            <a:endParaRPr lang="en-US" altLang="zh-CN" smtClean="0"/>
          </a:p>
          <a:p>
            <a:pPr lvl="1"/>
            <a:r>
              <a:rPr lang="zh-CN" altLang="en-US"/>
              <a:t>不仅仅是专门的黑客的课</a:t>
            </a:r>
            <a:r>
              <a:rPr lang="zh-CN" altLang="en-US" smtClean="0"/>
              <a:t>程</a:t>
            </a:r>
            <a:endParaRPr lang="en-US" dirty="0" smtClean="0"/>
          </a:p>
          <a:p>
            <a:pPr lvl="2"/>
            <a:r>
              <a:rPr lang="zh-CN" altLang="en-US" b="1"/>
              <a:t>我们把隐藏的黑客带到每个人的面前</a:t>
            </a:r>
            <a:r>
              <a:rPr lang="en-US" b="1" smtClean="0"/>
              <a:t>!</a:t>
            </a:r>
            <a:endParaRPr lang="en-US" b="1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287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254000"/>
            <a:ext cx="7620000" cy="1092200"/>
          </a:xfrm>
          <a:ln/>
        </p:spPr>
        <p:txBody>
          <a:bodyPr/>
          <a:lstStyle/>
          <a:p>
            <a:pPr marL="119063" indent="-119063"/>
            <a:r>
              <a:rPr lang="en-US" smtClean="0"/>
              <a:t>CS</a:t>
            </a:r>
            <a:r>
              <a:rPr lang="en-US" altLang="zh-CN" smtClean="0"/>
              <a:t>/CE</a:t>
            </a:r>
            <a:r>
              <a:rPr lang="en-US" smtClean="0"/>
              <a:t> </a:t>
            </a:r>
            <a:r>
              <a:rPr lang="zh-CN" altLang="en-US" smtClean="0"/>
              <a:t>课程体系中的角色</a:t>
            </a:r>
            <a:endParaRPr lang="en-US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95400"/>
            <a:ext cx="8073571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smtClean="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  <a:endParaRPr lang="en-US" sz="120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rgbClr val="C00000"/>
                </a:solidFill>
              </a:rPr>
              <a:t>个人简介</a:t>
            </a:r>
            <a:endParaRPr lang="zh-CN" altLang="en-US" b="1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homepage.hit.edu.cn/shixianjun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综合楼</a:t>
            </a:r>
            <a:r>
              <a:rPr lang="en-US" altLang="zh-CN" dirty="0" smtClean="0"/>
              <a:t>518</a:t>
            </a:r>
          </a:p>
          <a:p>
            <a:r>
              <a:rPr lang="zh-CN" altLang="en-US" dirty="0" smtClean="0"/>
              <a:t>平时可答疑：综合楼</a:t>
            </a:r>
            <a:r>
              <a:rPr lang="en-US" altLang="zh-CN" dirty="0" smtClean="0"/>
              <a:t>520</a:t>
            </a:r>
          </a:p>
          <a:p>
            <a:endParaRPr lang="en-US" altLang="zh-CN" dirty="0"/>
          </a:p>
          <a:p>
            <a:r>
              <a:rPr lang="en-US" altLang="zh-CN" dirty="0" smtClean="0"/>
              <a:t>0451-86402036</a:t>
            </a:r>
          </a:p>
          <a:p>
            <a:r>
              <a:rPr lang="en-US" altLang="zh-CN" dirty="0" smtClean="0"/>
              <a:t>QQ:4563786</a:t>
            </a:r>
          </a:p>
          <a:p>
            <a:r>
              <a:rPr lang="en-US" altLang="zh-CN" dirty="0" smtClean="0"/>
              <a:t>13304515929</a:t>
            </a:r>
          </a:p>
          <a:p>
            <a:endParaRPr lang="en-US" altLang="zh-CN" dirty="0"/>
          </a:p>
          <a:p>
            <a:r>
              <a:rPr lang="en-US" altLang="zh-CN" dirty="0" smtClean="0">
                <a:hlinkClick r:id="rId3"/>
              </a:rPr>
              <a:t>shixianjun@hit.edu.cn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905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890567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8304068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smtClean="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  <a:endParaRPr lang="en-US" sz="120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5865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660452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smtClean="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  <a:endParaRPr lang="en-US" sz="120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8377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0"/>
            <a:ext cx="7963787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143000" y="254000"/>
            <a:ext cx="7620000" cy="1092200"/>
          </a:xfrm>
          <a:prstGeom prst="rect">
            <a:avLst/>
          </a:prstGeom>
          <a:ln/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j-lt"/>
                <a:ea typeface="+mj-ea"/>
                <a:cs typeface="+mj-cs"/>
                <a:sym typeface="Calibri Bold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9pPr>
          </a:lstStyle>
          <a:p>
            <a:pPr marL="119063" indent="-119063"/>
            <a:r>
              <a:rPr lang="en-US" altLang="zh-CN" kern="0" smtClean="0"/>
              <a:t>S</a:t>
            </a:r>
            <a:r>
              <a:rPr lang="en-US" kern="0" smtClean="0"/>
              <a:t>E </a:t>
            </a:r>
            <a:r>
              <a:rPr lang="zh-CN" altLang="en-US" kern="0" smtClean="0"/>
              <a:t>课程体系的角色</a:t>
            </a:r>
            <a:endParaRPr lang="en-US" kern="0"/>
          </a:p>
        </p:txBody>
      </p:sp>
      <p:sp>
        <p:nvSpPr>
          <p:cNvPr id="4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smtClean="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  <a:endParaRPr lang="en-US" sz="120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068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914295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smtClean="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  <a:endParaRPr lang="en-US" sz="120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1700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8819955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smtClean="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  <a:endParaRPr lang="en-US" sz="120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6042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2" name="Rectangle 2"/>
          <p:cNvSpPr>
            <a:spLocks/>
          </p:cNvSpPr>
          <p:nvPr/>
        </p:nvSpPr>
        <p:spPr bwMode="auto">
          <a:xfrm>
            <a:off x="6996113" y="2286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smtClean="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  <a:endParaRPr lang="en-US" sz="120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xfrm>
            <a:off x="492467" y="1231875"/>
            <a:ext cx="8382000" cy="647700"/>
          </a:xfrm>
          <a:ln/>
        </p:spPr>
        <p:txBody>
          <a:bodyPr/>
          <a:lstStyle/>
          <a:p>
            <a:pPr marL="119063" indent="-119063" algn="ctr"/>
            <a:r>
              <a:rPr lang="zh-CN" altLang="en-US" smtClean="0"/>
              <a:t>教       师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730967" y="2205848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smtClean="0"/>
              <a:t>史先俊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4503192" y="4823338"/>
            <a:ext cx="3121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smtClean="0"/>
              <a:t>吴锐</a:t>
            </a:r>
            <a:endParaRPr lang="en-US" sz="2400" dirty="0"/>
          </a:p>
        </p:txBody>
      </p:sp>
      <p:sp>
        <p:nvSpPr>
          <p:cNvPr id="9" name="TextBox 17"/>
          <p:cNvSpPr txBox="1"/>
          <p:nvPr/>
        </p:nvSpPr>
        <p:spPr>
          <a:xfrm>
            <a:off x="609600" y="2171106"/>
            <a:ext cx="3121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smtClean="0"/>
              <a:t>刘宏伟</a:t>
            </a:r>
            <a:endParaRPr lang="en-US" sz="2400" dirty="0"/>
          </a:p>
        </p:txBody>
      </p:sp>
      <p:sp>
        <p:nvSpPr>
          <p:cNvPr id="10" name="TextBox 17"/>
          <p:cNvSpPr txBox="1"/>
          <p:nvPr/>
        </p:nvSpPr>
        <p:spPr>
          <a:xfrm>
            <a:off x="682967" y="4899538"/>
            <a:ext cx="3121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/>
              <a:t>郑贵滨</a:t>
            </a:r>
            <a:endParaRPr 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767" y="1824550"/>
            <a:ext cx="1819275" cy="1819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897" y="2220989"/>
            <a:ext cx="1283470" cy="171129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029" y="4484903"/>
            <a:ext cx="1428750" cy="1752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796" y="4594738"/>
            <a:ext cx="1352550" cy="195549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566862" y="359528"/>
            <a:ext cx="689133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zh-CN" altLang="en-US" sz="4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八、课</a:t>
            </a:r>
            <a:r>
              <a:rPr lang="zh-CN" altLang="en-US" sz="4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程考核与学术诚信</a:t>
            </a:r>
            <a:endParaRPr lang="en-US" altLang="zh-CN" sz="4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3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smtClean="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  <a:endParaRPr lang="en-US" sz="120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欺骗</a:t>
            </a:r>
            <a:r>
              <a:rPr lang="en-US" smtClean="0"/>
              <a:t>: </a:t>
            </a:r>
            <a:r>
              <a:rPr lang="zh-CN" altLang="en-US" smtClean="0"/>
              <a:t>描述</a:t>
            </a:r>
            <a:endParaRPr lang="en-US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1020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1" smtClean="0">
                <a:solidFill>
                  <a:srgbClr val="FF0000"/>
                </a:solidFill>
              </a:rPr>
              <a:t>请注意，特别是你在哈工大一区是第一学期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zh-CN" altLang="en-US"/>
              <a:t>什么是欺骗</a:t>
            </a:r>
            <a:r>
              <a:rPr lang="en-US" smtClean="0"/>
              <a:t>?</a:t>
            </a:r>
            <a:endParaRPr lang="en-US" dirty="0" smtClean="0"/>
          </a:p>
          <a:p>
            <a:pPr lvl="1"/>
            <a:r>
              <a:rPr lang="zh-CN" altLang="en-US" smtClean="0"/>
              <a:t>共享代码</a:t>
            </a:r>
            <a:r>
              <a:rPr lang="en-US" smtClean="0"/>
              <a:t>: </a:t>
            </a:r>
            <a:r>
              <a:rPr lang="zh-CN" altLang="en-US" smtClean="0"/>
              <a:t>通过拷贝</a:t>
            </a:r>
            <a:r>
              <a:rPr lang="en-US" smtClean="0"/>
              <a:t>, </a:t>
            </a:r>
            <a:r>
              <a:rPr lang="zh-CN" altLang="en-US" smtClean="0"/>
              <a:t>重敲</a:t>
            </a:r>
            <a:r>
              <a:rPr lang="en-US" smtClean="0"/>
              <a:t>, </a:t>
            </a:r>
            <a:r>
              <a:rPr lang="zh-CN" altLang="en-US" smtClean="0"/>
              <a:t>看看</a:t>
            </a:r>
            <a:r>
              <a:rPr lang="en-US" smtClean="0"/>
              <a:t>,</a:t>
            </a:r>
            <a:r>
              <a:rPr lang="zh-CN" altLang="en-US" smtClean="0"/>
              <a:t>或提供文件</a:t>
            </a:r>
            <a:endParaRPr lang="en-US" dirty="0" smtClean="0"/>
          </a:p>
          <a:p>
            <a:pPr lvl="1"/>
            <a:r>
              <a:rPr lang="zh-CN" altLang="en-US" smtClean="0"/>
              <a:t>描述</a:t>
            </a:r>
            <a:r>
              <a:rPr lang="en-US" smtClean="0"/>
              <a:t>: </a:t>
            </a:r>
            <a:r>
              <a:rPr lang="zh-CN" altLang="en-US" smtClean="0"/>
              <a:t>一个人向其他人口头描述代码</a:t>
            </a:r>
            <a:r>
              <a:rPr lang="en-US" smtClean="0"/>
              <a:t>.</a:t>
            </a:r>
            <a:endParaRPr lang="en-US" dirty="0" smtClean="0"/>
          </a:p>
          <a:p>
            <a:pPr lvl="1"/>
            <a:r>
              <a:rPr lang="zh-CN" altLang="en-US" smtClean="0"/>
              <a:t>辅导</a:t>
            </a:r>
            <a:r>
              <a:rPr lang="en-US" smtClean="0"/>
              <a:t>: </a:t>
            </a:r>
            <a:r>
              <a:rPr lang="zh-CN" altLang="en-US" smtClean="0"/>
              <a:t>一个一行地帮你的朋友写实验</a:t>
            </a:r>
            <a:endParaRPr lang="en-US" dirty="0" smtClean="0"/>
          </a:p>
          <a:p>
            <a:pPr lvl="1"/>
            <a:r>
              <a:rPr lang="zh-CN" altLang="en-US" smtClean="0"/>
              <a:t>为答案进行</a:t>
            </a:r>
            <a:r>
              <a:rPr lang="en-US" altLang="zh-CN" smtClean="0"/>
              <a:t>Web</a:t>
            </a:r>
            <a:r>
              <a:rPr lang="zh-CN" altLang="en-US" smtClean="0"/>
              <a:t>搜索</a:t>
            </a:r>
            <a:endParaRPr lang="en-US" dirty="0" smtClean="0"/>
          </a:p>
          <a:p>
            <a:pPr lvl="1"/>
            <a:r>
              <a:rPr lang="zh-CN" altLang="en-US" smtClean="0"/>
              <a:t>从前面的课程或在线解决方案中拷贝代码</a:t>
            </a:r>
            <a:endParaRPr lang="en-US" smtClean="0"/>
          </a:p>
          <a:p>
            <a:pPr lvl="2"/>
            <a:r>
              <a:rPr lang="zh-CN" altLang="en-US" smtClean="0"/>
              <a:t>你只允许使用我们提供的代码，或</a:t>
            </a:r>
            <a:r>
              <a:rPr lang="en-US" smtClean="0"/>
              <a:t> CS:APP website</a:t>
            </a:r>
          </a:p>
          <a:p>
            <a:r>
              <a:rPr lang="zh-CN" altLang="en-US" smtClean="0"/>
              <a:t>什么不是欺骗</a:t>
            </a:r>
            <a:r>
              <a:rPr lang="en-US" smtClean="0"/>
              <a:t>?</a:t>
            </a:r>
            <a:endParaRPr lang="en-US" dirty="0" smtClean="0"/>
          </a:p>
          <a:p>
            <a:pPr lvl="1"/>
            <a:r>
              <a:rPr lang="zh-CN" altLang="en-US" smtClean="0"/>
              <a:t>解释怎么使用系统和</a:t>
            </a:r>
            <a:r>
              <a:rPr lang="zh-CN" altLang="en-US"/>
              <a:t>工</a:t>
            </a:r>
            <a:r>
              <a:rPr lang="zh-CN" altLang="en-US" smtClean="0"/>
              <a:t>具</a:t>
            </a:r>
            <a:endParaRPr lang="en-US" dirty="0" smtClean="0"/>
          </a:p>
          <a:p>
            <a:pPr lvl="1"/>
            <a:r>
              <a:rPr lang="zh-CN" altLang="en-US" smtClean="0"/>
              <a:t>帮助其他人进行高层次的设计问题</a:t>
            </a:r>
            <a:endParaRPr lang="en-US" smtClean="0"/>
          </a:p>
          <a:p>
            <a:endParaRPr lang="en-US" smtClean="0"/>
          </a:p>
          <a:p>
            <a:r>
              <a:rPr lang="zh-CN" altLang="en-US" smtClean="0"/>
              <a:t>详情请参阅课程大纲</a:t>
            </a:r>
            <a:r>
              <a:rPr lang="en-US" smtClean="0"/>
              <a:t>.</a:t>
            </a:r>
            <a:endParaRPr lang="en-US" dirty="0" smtClean="0"/>
          </a:p>
          <a:p>
            <a:pPr lvl="1"/>
            <a:r>
              <a:rPr lang="zh-CN" altLang="en-US" smtClean="0"/>
              <a:t>无知不是借口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78703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3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smtClean="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  <a:endParaRPr lang="en-US" sz="120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欺骗</a:t>
            </a:r>
            <a:r>
              <a:rPr lang="en-US" smtClean="0"/>
              <a:t>: </a:t>
            </a:r>
            <a:r>
              <a:rPr lang="zh-CN" altLang="en-US" smtClean="0"/>
              <a:t>后果</a:t>
            </a:r>
            <a:endParaRPr lang="en-US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</p:spPr>
        <p:txBody>
          <a:bodyPr>
            <a:normAutofit/>
          </a:bodyPr>
          <a:lstStyle/>
          <a:p>
            <a:r>
              <a:rPr lang="zh-CN" altLang="en-US" smtClean="0"/>
              <a:t>对欺骗的处罚</a:t>
            </a:r>
            <a:r>
              <a:rPr lang="en-US" smtClean="0"/>
              <a:t>:</a:t>
            </a:r>
            <a:endParaRPr lang="en-US" dirty="0"/>
          </a:p>
          <a:p>
            <a:pPr lvl="1"/>
            <a:r>
              <a:rPr lang="zh-CN" altLang="en-US" smtClean="0"/>
              <a:t>从课程里剔除：不及格</a:t>
            </a:r>
            <a:r>
              <a:rPr lang="en-US" smtClean="0"/>
              <a:t> (</a:t>
            </a:r>
            <a:r>
              <a:rPr lang="zh-CN" altLang="en-US" smtClean="0"/>
              <a:t>没有例外</a:t>
            </a:r>
            <a:r>
              <a:rPr lang="en-US" smtClean="0"/>
              <a:t>!)</a:t>
            </a:r>
            <a:endParaRPr lang="en-US" dirty="0"/>
          </a:p>
          <a:p>
            <a:pPr lvl="1"/>
            <a:r>
              <a:rPr lang="zh-CN" altLang="en-US" smtClean="0"/>
              <a:t>你的档案中：永远记录在案</a:t>
            </a:r>
            <a:endParaRPr lang="en-US" dirty="0"/>
          </a:p>
          <a:p>
            <a:pPr lvl="1"/>
            <a:r>
              <a:rPr lang="zh-CN" altLang="en-US" smtClean="0"/>
              <a:t>你的教师的个人的蔑视</a:t>
            </a:r>
            <a:endParaRPr lang="en-US" dirty="0"/>
          </a:p>
          <a:p>
            <a:endParaRPr lang="en-US" dirty="0"/>
          </a:p>
          <a:p>
            <a:r>
              <a:rPr lang="zh-CN" altLang="en-US" smtClean="0"/>
              <a:t>欺骗的检查</a:t>
            </a:r>
            <a:r>
              <a:rPr lang="en-US" smtClean="0"/>
              <a:t>:</a:t>
            </a:r>
            <a:endParaRPr lang="en-US" dirty="0" smtClean="0"/>
          </a:p>
          <a:p>
            <a:pPr lvl="1"/>
            <a:r>
              <a:rPr lang="zh-CN" altLang="en-US" smtClean="0"/>
              <a:t>我们有专业的代码剽窃检查工具</a:t>
            </a:r>
            <a:endParaRPr lang="en-US" smtClean="0"/>
          </a:p>
          <a:p>
            <a:pPr lvl="1"/>
            <a:r>
              <a:rPr lang="zh-CN" altLang="en-US" smtClean="0"/>
              <a:t>每一年都有多个欺</a:t>
            </a:r>
            <a:r>
              <a:rPr lang="zh-CN" altLang="en-US"/>
              <a:t>骗并</a:t>
            </a:r>
            <a:r>
              <a:rPr lang="zh-CN" altLang="en-US" smtClean="0"/>
              <a:t>在各课程</a:t>
            </a:r>
            <a:r>
              <a:rPr lang="en-US" altLang="zh-CN" smtClean="0"/>
              <a:t>failure</a:t>
            </a:r>
            <a:r>
              <a:rPr lang="zh-CN" altLang="en-US" smtClean="0"/>
              <a:t>的</a:t>
            </a:r>
            <a:r>
              <a:rPr lang="zh-CN" altLang="en-US"/>
              <a:t>学</a:t>
            </a:r>
            <a:r>
              <a:rPr lang="zh-CN" altLang="en-US" smtClean="0"/>
              <a:t>生</a:t>
            </a:r>
            <a:r>
              <a:rPr lang="en-US" smtClean="0"/>
              <a:t>. </a:t>
            </a:r>
          </a:p>
          <a:p>
            <a:pPr lvl="1"/>
            <a:r>
              <a:rPr lang="zh-CN" altLang="en-US"/>
              <a:t>一些从本</a:t>
            </a:r>
            <a:r>
              <a:rPr lang="zh-CN" altLang="en-US" smtClean="0"/>
              <a:t>校</a:t>
            </a:r>
            <a:r>
              <a:rPr lang="zh-CN" altLang="en-US"/>
              <a:t>开</a:t>
            </a:r>
            <a:r>
              <a:rPr lang="zh-CN" altLang="en-US" smtClean="0"/>
              <a:t>除</a:t>
            </a:r>
            <a:endParaRPr lang="en-US" dirty="0"/>
          </a:p>
          <a:p>
            <a:pPr lvl="1"/>
            <a:endParaRPr lang="en-US" dirty="0"/>
          </a:p>
          <a:p>
            <a:r>
              <a:rPr lang="zh-CN" altLang="en-US"/>
              <a:t>不要做</a:t>
            </a:r>
            <a:r>
              <a:rPr lang="en-US" smtClean="0"/>
              <a:t>!</a:t>
            </a:r>
            <a:endParaRPr lang="en-US" dirty="0"/>
          </a:p>
          <a:p>
            <a:pPr lvl="1"/>
            <a:r>
              <a:rPr lang="zh-CN" altLang="en-US" smtClean="0"/>
              <a:t>太早开始</a:t>
            </a:r>
            <a:endParaRPr lang="en-US" dirty="0"/>
          </a:p>
          <a:p>
            <a:pPr lvl="1"/>
            <a:r>
              <a:rPr lang="zh-CN" altLang="en-US" smtClean="0"/>
              <a:t>当卡住时问助教等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1301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smtClean="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  <a:endParaRPr lang="en-US" sz="120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教材</a:t>
            </a: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Randal E. Bryant and David R. </a:t>
            </a:r>
            <a:r>
              <a:rPr lang="en-US" dirty="0" err="1" smtClean="0"/>
              <a:t>O’Hallaron</a:t>
            </a:r>
            <a:r>
              <a:rPr lang="en-US" dirty="0" smtClean="0"/>
              <a:t>, </a:t>
            </a:r>
          </a:p>
          <a:p>
            <a:pPr lvl="1"/>
            <a:r>
              <a:rPr lang="en-US" i="1" dirty="0" smtClean="0"/>
              <a:t>Computer Systems: A Programmer’s Perspective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FF0000"/>
                </a:solidFill>
              </a:rPr>
              <a:t>Third Edition </a:t>
            </a:r>
            <a:r>
              <a:rPr lang="en-US" dirty="0" smtClean="0"/>
              <a:t>(CS:APP3e), Pearson</a:t>
            </a:r>
            <a:r>
              <a:rPr lang="en-US" smtClean="0"/>
              <a:t>, 2016      </a:t>
            </a:r>
            <a:r>
              <a:rPr lang="zh-CN" altLang="en-US" smtClean="0"/>
              <a:t>深入理解计算机系统 </a:t>
            </a:r>
            <a:r>
              <a:rPr lang="en-US" altLang="zh-CN" smtClean="0"/>
              <a:t>3-</a:t>
            </a:r>
            <a:r>
              <a:rPr lang="zh-CN" altLang="en-US" smtClean="0"/>
              <a:t>机械工业出版社</a:t>
            </a:r>
            <a:endParaRPr lang="en-US" dirty="0" smtClean="0"/>
          </a:p>
          <a:p>
            <a:pPr lvl="1"/>
            <a:r>
              <a:rPr lang="en-US" dirty="0" smtClean="0"/>
              <a:t>http://</a:t>
            </a:r>
            <a:r>
              <a:rPr lang="en-US" dirty="0" err="1" smtClean="0"/>
              <a:t>csapp.cs.cmu.edu</a:t>
            </a:r>
            <a:endParaRPr lang="en-US" dirty="0" smtClean="0"/>
          </a:p>
          <a:p>
            <a:pPr lvl="1"/>
            <a:r>
              <a:rPr lang="zh-CN" altLang="en-US"/>
              <a:t>这本书对这门课很重要</a:t>
            </a:r>
            <a:r>
              <a:rPr lang="en-US" smtClean="0"/>
              <a:t>!</a:t>
            </a:r>
            <a:endParaRPr lang="en-US" dirty="0" smtClean="0"/>
          </a:p>
          <a:p>
            <a:pPr lvl="2"/>
            <a:r>
              <a:rPr lang="zh-CN" altLang="en-US"/>
              <a:t>如何解决实</a:t>
            </a:r>
            <a:r>
              <a:rPr lang="zh-CN" altLang="en-US" smtClean="0"/>
              <a:t>验</a:t>
            </a:r>
            <a:endParaRPr lang="en-US" altLang="zh-CN" smtClean="0"/>
          </a:p>
          <a:p>
            <a:pPr lvl="2"/>
            <a:r>
              <a:rPr lang="zh-CN" altLang="en-US"/>
              <a:t>练习题</a:t>
            </a:r>
            <a:r>
              <a:rPr lang="zh-CN" altLang="en-US" smtClean="0"/>
              <a:t>中有典</a:t>
            </a:r>
            <a:r>
              <a:rPr lang="zh-CN" altLang="en-US"/>
              <a:t>型的考试题</a:t>
            </a:r>
            <a:r>
              <a:rPr lang="zh-CN" altLang="en-US" smtClean="0"/>
              <a:t>目</a:t>
            </a:r>
            <a:endParaRPr lang="en-US" smtClean="0"/>
          </a:p>
          <a:p>
            <a:endParaRPr lang="en-US" dirty="0" smtClean="0"/>
          </a:p>
          <a:p>
            <a:r>
              <a:rPr lang="zh-CN" altLang="en-US" smtClean="0"/>
              <a:t>计算机系统基础</a:t>
            </a:r>
            <a:endParaRPr lang="en-US" altLang="zh-CN" smtClean="0"/>
          </a:p>
          <a:p>
            <a:pPr lvl="1"/>
            <a:r>
              <a:rPr lang="zh-CN" altLang="en-US"/>
              <a:t>南京大</a:t>
            </a:r>
            <a:r>
              <a:rPr lang="zh-CN" altLang="en-US" smtClean="0"/>
              <a:t>学 袁春风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7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smtClean="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  <a:endParaRPr lang="en-US" sz="120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smtClean="0"/>
              <a:t>课程组成</a:t>
            </a:r>
            <a:endParaRPr 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zh-CN" altLang="en-US" dirty="0"/>
              <a:t>大</a:t>
            </a:r>
            <a:r>
              <a:rPr lang="zh-CN" altLang="en-US" dirty="0" smtClean="0"/>
              <a:t>班讲授</a:t>
            </a:r>
            <a:endParaRPr lang="en-US" dirty="0"/>
          </a:p>
          <a:p>
            <a:pPr marL="552450" lvl="1"/>
            <a:r>
              <a:rPr lang="zh-CN" altLang="en-US" dirty="0" smtClean="0"/>
              <a:t>高层次的概念</a:t>
            </a:r>
            <a:endParaRPr lang="en-US" dirty="0"/>
          </a:p>
          <a:p>
            <a:r>
              <a:rPr lang="zh-CN" altLang="en-US" dirty="0" smtClean="0"/>
              <a:t>复习</a:t>
            </a:r>
            <a:r>
              <a:rPr lang="en-US" altLang="zh-CN" dirty="0" smtClean="0"/>
              <a:t>-</a:t>
            </a:r>
            <a:r>
              <a:rPr lang="zh-CN" altLang="en-US" dirty="0" smtClean="0"/>
              <a:t>练习</a:t>
            </a:r>
            <a:r>
              <a:rPr lang="en-US" altLang="zh-CN" dirty="0" smtClean="0"/>
              <a:t>-</a:t>
            </a:r>
            <a:r>
              <a:rPr lang="zh-CN" altLang="en-US" dirty="0" smtClean="0"/>
              <a:t>习题</a:t>
            </a:r>
            <a:endParaRPr lang="en-US" dirty="0"/>
          </a:p>
          <a:p>
            <a:pPr marL="552450" lvl="1"/>
            <a:r>
              <a:rPr lang="zh-CN" altLang="en-US" dirty="0"/>
              <a:t>应用概念</a:t>
            </a:r>
            <a:r>
              <a:rPr lang="zh-CN" altLang="en-US" dirty="0" smtClean="0"/>
              <a:t>、重</a:t>
            </a:r>
            <a:r>
              <a:rPr lang="zh-CN" altLang="en-US" dirty="0"/>
              <a:t>要的工具</a:t>
            </a:r>
            <a:r>
              <a:rPr lang="zh-CN" altLang="en-US" dirty="0" smtClean="0"/>
              <a:t>和实验技</a:t>
            </a:r>
            <a:r>
              <a:rPr lang="zh-CN" altLang="en-US" dirty="0"/>
              <a:t>巧</a:t>
            </a:r>
            <a:r>
              <a:rPr lang="zh-CN" altLang="en-US" dirty="0" smtClean="0"/>
              <a:t>，</a:t>
            </a:r>
            <a:r>
              <a:rPr lang="zh-CN" altLang="en-US" dirty="0"/>
              <a:t>澄</a:t>
            </a:r>
            <a:r>
              <a:rPr lang="zh-CN" altLang="en-US" dirty="0" smtClean="0"/>
              <a:t>清讲授，考试覆盖相关内容</a:t>
            </a:r>
            <a:endParaRPr lang="en-US" dirty="0"/>
          </a:p>
          <a:p>
            <a:r>
              <a:rPr lang="zh-CN" altLang="en-US" dirty="0"/>
              <a:t>实验</a:t>
            </a:r>
            <a:r>
              <a:rPr lang="en-US" dirty="0" smtClean="0"/>
              <a:t> (</a:t>
            </a:r>
            <a:r>
              <a:rPr lang="en-US" altLang="zh-CN" dirty="0" smtClean="0"/>
              <a:t>8</a:t>
            </a:r>
            <a:r>
              <a:rPr lang="en-US" dirty="0" smtClean="0"/>
              <a:t>)</a:t>
            </a:r>
            <a:endParaRPr lang="en-US" dirty="0"/>
          </a:p>
          <a:p>
            <a:pPr marL="552450" lvl="1"/>
            <a:r>
              <a:rPr lang="zh-CN" altLang="en-US" dirty="0"/>
              <a:t>课程的心脏</a:t>
            </a:r>
            <a:endParaRPr lang="en-US" dirty="0" smtClean="0"/>
          </a:p>
          <a:p>
            <a:pPr marL="552450" lvl="1"/>
            <a:r>
              <a:rPr lang="zh-CN" altLang="en-US" dirty="0" smtClean="0"/>
              <a:t>每次</a:t>
            </a:r>
            <a:r>
              <a:rPr lang="en-US" dirty="0" smtClean="0"/>
              <a:t>1-2 </a:t>
            </a:r>
            <a:r>
              <a:rPr lang="zh-CN" altLang="en-US" dirty="0" smtClean="0"/>
              <a:t>周</a:t>
            </a:r>
            <a:endParaRPr lang="en-US" dirty="0"/>
          </a:p>
          <a:p>
            <a:pPr marL="552450" lvl="1"/>
            <a:r>
              <a:rPr lang="zh-CN" altLang="en-US" dirty="0"/>
              <a:t>提供</a:t>
            </a:r>
            <a:r>
              <a:rPr lang="zh-CN" altLang="en-US" dirty="0" smtClean="0"/>
              <a:t>对</a:t>
            </a:r>
            <a:r>
              <a:rPr lang="zh-CN" altLang="en-US" dirty="0"/>
              <a:t>系统</a:t>
            </a:r>
            <a:r>
              <a:rPr lang="zh-CN" altLang="en-US" dirty="0" smtClean="0"/>
              <a:t>的</a:t>
            </a:r>
            <a:r>
              <a:rPr lang="zh-CN" altLang="en-US" dirty="0"/>
              <a:t>某</a:t>
            </a:r>
            <a:r>
              <a:rPr lang="zh-CN" altLang="en-US" dirty="0" smtClean="0"/>
              <a:t>方面的深入理解</a:t>
            </a:r>
            <a:endParaRPr lang="en-US" dirty="0"/>
          </a:p>
          <a:p>
            <a:pPr marL="552450" lvl="1"/>
            <a:r>
              <a:rPr lang="zh-CN" altLang="en-US" dirty="0" smtClean="0"/>
              <a:t>编程和测试</a:t>
            </a:r>
            <a:endParaRPr lang="en-US" dirty="0"/>
          </a:p>
          <a:p>
            <a:r>
              <a:rPr lang="zh-CN" altLang="en-US" dirty="0" smtClean="0"/>
              <a:t>考试</a:t>
            </a:r>
            <a:r>
              <a:rPr lang="en-US" dirty="0" smtClean="0"/>
              <a:t> </a:t>
            </a:r>
            <a:endParaRPr lang="en-US" dirty="0"/>
          </a:p>
          <a:p>
            <a:pPr marL="552450" lvl="1"/>
            <a:r>
              <a:rPr lang="zh-CN" altLang="en-US" dirty="0"/>
              <a:t>测试你对概念和数学原理的理</a:t>
            </a:r>
            <a:r>
              <a:rPr lang="zh-CN" altLang="en-US" dirty="0" smtClean="0"/>
              <a:t>解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altLang="zh-CN" sz="1200" smtClean="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  <a:endParaRPr lang="en-US" sz="120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534400" cy="1092200"/>
          </a:xfrm>
        </p:spPr>
        <p:txBody>
          <a:bodyPr/>
          <a:lstStyle/>
          <a:p>
            <a:r>
              <a:rPr lang="zh-CN" altLang="en-US" b="1" smtClean="0"/>
              <a:t>一、课程目标</a:t>
            </a:r>
            <a:r>
              <a:rPr lang="en-US" b="1" smtClean="0"/>
              <a:t>:</a:t>
            </a:r>
            <a:br>
              <a:rPr lang="en-US" b="1" smtClean="0"/>
            </a:br>
            <a:r>
              <a:rPr lang="en-US" b="1" smtClean="0"/>
              <a:t>                                        </a:t>
            </a:r>
            <a:r>
              <a:rPr lang="zh-CN" altLang="en-US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抽象很好但别忘记现实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smtClean="0"/>
              <a:t>多数计算机科学与计算机工程的课程强调抽象</a:t>
            </a:r>
            <a:endParaRPr lang="en-US" b="1" dirty="0" smtClean="0"/>
          </a:p>
          <a:p>
            <a:pPr lvl="1"/>
            <a:r>
              <a:rPr lang="zh-CN" altLang="en-US" smtClean="0"/>
              <a:t>抽象数据（类）型</a:t>
            </a:r>
            <a:endParaRPr lang="en-US" dirty="0" smtClean="0"/>
          </a:p>
          <a:p>
            <a:pPr lvl="1"/>
            <a:r>
              <a:rPr lang="zh-CN" altLang="en-US"/>
              <a:t>渐进</a:t>
            </a:r>
            <a:r>
              <a:rPr lang="zh-CN" altLang="en-US" smtClean="0"/>
              <a:t>分析</a:t>
            </a:r>
            <a:r>
              <a:rPr lang="en-US" smtClean="0"/>
              <a:t>Asymptotic </a:t>
            </a:r>
            <a:r>
              <a:rPr lang="en-US" dirty="0" smtClean="0"/>
              <a:t>analysis</a:t>
            </a:r>
          </a:p>
          <a:p>
            <a:r>
              <a:rPr lang="zh-CN" altLang="en-US" b="1" smtClean="0"/>
              <a:t>抽象是有限制的</a:t>
            </a:r>
            <a:endParaRPr lang="en-US" b="1" dirty="0" smtClean="0"/>
          </a:p>
          <a:p>
            <a:pPr lvl="1"/>
            <a:r>
              <a:rPr lang="zh-CN" altLang="en-US" smtClean="0"/>
              <a:t>特别是在</a:t>
            </a:r>
            <a:r>
              <a:rPr lang="en-US" altLang="zh-CN" smtClean="0"/>
              <a:t>bug</a:t>
            </a:r>
            <a:r>
              <a:rPr lang="zh-CN" altLang="en-US" smtClean="0"/>
              <a:t>（程序缺陷</a:t>
            </a:r>
            <a:r>
              <a:rPr lang="en-US" altLang="zh-CN" smtClean="0"/>
              <a:t>-</a:t>
            </a:r>
            <a:r>
              <a:rPr lang="zh-CN" altLang="en-US" smtClean="0"/>
              <a:t>故障</a:t>
            </a:r>
            <a:r>
              <a:rPr lang="en-US" altLang="zh-CN" smtClean="0"/>
              <a:t>/</a:t>
            </a:r>
            <a:r>
              <a:rPr lang="zh-CN" altLang="en-US" smtClean="0"/>
              <a:t>错误）面前</a:t>
            </a:r>
            <a:endParaRPr lang="en-US" dirty="0" smtClean="0"/>
          </a:p>
          <a:p>
            <a:pPr lvl="1"/>
            <a:r>
              <a:rPr lang="zh-CN" altLang="en-US" smtClean="0"/>
              <a:t>需要理解底层实现的细节</a:t>
            </a:r>
            <a:endParaRPr lang="en-US" dirty="0" smtClean="0"/>
          </a:p>
          <a:p>
            <a:r>
              <a:rPr lang="zh-CN" altLang="en-US" b="1" smtClean="0"/>
              <a:t>学完本课程的有用的收获</a:t>
            </a:r>
            <a:endParaRPr lang="en-US" b="1" smtClean="0"/>
          </a:p>
          <a:p>
            <a:pPr lvl="1"/>
            <a:r>
              <a:rPr lang="zh-CN" altLang="en-US" smtClean="0"/>
              <a:t>成为更加有效地程序员</a:t>
            </a:r>
            <a:endParaRPr lang="en-US" smtClean="0"/>
          </a:p>
          <a:p>
            <a:pPr lvl="2"/>
            <a:r>
              <a:rPr lang="zh-CN" altLang="en-US" smtClean="0"/>
              <a:t>能够发现并有效地排除</a:t>
            </a:r>
            <a:r>
              <a:rPr lang="en-US" altLang="zh-CN" smtClean="0"/>
              <a:t>bug</a:t>
            </a:r>
            <a:endParaRPr lang="en-US" dirty="0" smtClean="0"/>
          </a:p>
          <a:p>
            <a:pPr lvl="2"/>
            <a:r>
              <a:rPr lang="zh-CN" altLang="en-US" smtClean="0"/>
              <a:t>能理解并调整程序性能</a:t>
            </a:r>
            <a:endParaRPr lang="en-US" dirty="0" smtClean="0"/>
          </a:p>
          <a:p>
            <a:pPr lvl="1"/>
            <a:r>
              <a:rPr lang="zh-CN" altLang="en-US" smtClean="0"/>
              <a:t>为</a:t>
            </a:r>
            <a:r>
              <a:rPr lang="en-US" smtClean="0"/>
              <a:t>CS</a:t>
            </a:r>
            <a:r>
              <a:rPr lang="en-US" altLang="zh-CN" smtClean="0"/>
              <a:t>E/S</a:t>
            </a:r>
            <a:r>
              <a:rPr lang="en-US" smtClean="0"/>
              <a:t>E</a:t>
            </a:r>
            <a:r>
              <a:rPr lang="zh-CN" altLang="en-US" smtClean="0"/>
              <a:t>的后续系统课程打基础</a:t>
            </a:r>
            <a:endParaRPr lang="en-US" dirty="0" smtClean="0"/>
          </a:p>
          <a:p>
            <a:pPr lvl="2"/>
            <a:r>
              <a:rPr lang="zh-CN" altLang="en-US" smtClean="0"/>
              <a:t>编译、操作系统、计算机网络、计算机体系结构、嵌入式系统、存储系统等</a:t>
            </a:r>
            <a:r>
              <a:rPr lang="en-US" smtClean="0"/>
              <a:t>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smtClean="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  <a:endParaRPr lang="en-US" sz="120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382000" cy="5791200"/>
          </a:xfrm>
          <a:ln/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课程</a:t>
            </a:r>
            <a:r>
              <a:rPr lang="en-US" altLang="zh-CN" dirty="0" smtClean="0"/>
              <a:t> </a:t>
            </a:r>
            <a:r>
              <a:rPr lang="en-US" altLang="zh-CN" dirty="0"/>
              <a:t>Web</a:t>
            </a:r>
            <a:r>
              <a:rPr lang="zh-CN" altLang="en-US" dirty="0"/>
              <a:t>网站</a:t>
            </a:r>
            <a:r>
              <a:rPr lang="en-US" altLang="zh-CN" dirty="0"/>
              <a:t>: </a:t>
            </a:r>
            <a:r>
              <a:rPr lang="en-US" altLang="zh-CN" b="1" dirty="0">
                <a:solidFill>
                  <a:srgbClr val="FF0000"/>
                </a:solidFill>
                <a:hlinkClick r:id="rId2"/>
              </a:rPr>
              <a:t>http://www.cs.cmu.edu/~</a:t>
            </a:r>
            <a:r>
              <a:rPr lang="en-US" altLang="zh-CN" b="1" dirty="0" smtClean="0">
                <a:solidFill>
                  <a:srgbClr val="FF0000"/>
                </a:solidFill>
                <a:hlinkClick r:id="rId2"/>
              </a:rPr>
              <a:t>213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552450" lvl="1"/>
            <a:r>
              <a:rPr lang="en-US" altLang="zh-CN" dirty="0" smtClean="0"/>
              <a:t>CMU</a:t>
            </a:r>
            <a:r>
              <a:rPr lang="zh-CN" altLang="en-US" dirty="0" smtClean="0"/>
              <a:t>完</a:t>
            </a:r>
            <a:r>
              <a:rPr lang="zh-CN" altLang="en-US" dirty="0"/>
              <a:t>整的课</a:t>
            </a:r>
            <a:r>
              <a:rPr lang="zh-CN" altLang="en-US" dirty="0" smtClean="0"/>
              <a:t>程资料</a:t>
            </a:r>
            <a:r>
              <a:rPr lang="en-US" altLang="zh-CN" dirty="0" smtClean="0"/>
              <a:t>,</a:t>
            </a:r>
            <a:r>
              <a:rPr lang="zh-CN" altLang="en-US" dirty="0" smtClean="0"/>
              <a:t>包括</a:t>
            </a:r>
            <a:r>
              <a:rPr lang="en-US" altLang="zh-CN" dirty="0" smtClean="0"/>
              <a:t>PPT</a:t>
            </a:r>
            <a:r>
              <a:rPr lang="zh-CN" altLang="en-US" dirty="0" smtClean="0"/>
              <a:t>、实验、课外阅读、视频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marL="552450" lvl="1"/>
            <a:r>
              <a:rPr lang="zh-CN" altLang="en-US" dirty="0" smtClean="0"/>
              <a:t>你有充分的学习资料，留学生、抱怨老师不帅的可以自学。</a:t>
            </a:r>
            <a:endParaRPr lang="en-US" altLang="zh-CN" dirty="0"/>
          </a:p>
          <a:p>
            <a:pPr marL="317500" lvl="1" indent="0">
              <a:buNone/>
            </a:pPr>
            <a:endParaRPr lang="en-US" altLang="zh-CN" b="1" dirty="0" smtClean="0">
              <a:solidFill>
                <a:srgbClr val="FF0000"/>
              </a:solidFill>
            </a:endParaRPr>
          </a:p>
          <a:p>
            <a:pPr marL="317500" lvl="1" indent="0">
              <a:buNone/>
            </a:pPr>
            <a:endParaRPr lang="en-US" altLang="zh-CN" b="1" dirty="0">
              <a:solidFill>
                <a:srgbClr val="FF0000"/>
              </a:solidFill>
            </a:endParaRPr>
          </a:p>
          <a:p>
            <a:pPr marL="317500" lvl="1" indent="0">
              <a:buNone/>
            </a:pP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 smtClean="0"/>
              <a:t>QQ</a:t>
            </a:r>
            <a:r>
              <a:rPr lang="zh-CN" altLang="en-US" dirty="0" smtClean="0"/>
              <a:t>群：</a:t>
            </a:r>
            <a:r>
              <a:rPr lang="en-US" altLang="zh-CN" dirty="0" smtClean="0"/>
              <a:t>HIT-CS   873126931</a:t>
            </a:r>
            <a:endParaRPr lang="en-US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552450" lvl="1"/>
            <a:r>
              <a:rPr lang="zh-CN" altLang="en-US" dirty="0" smtClean="0"/>
              <a:t>课件</a:t>
            </a:r>
            <a:endParaRPr lang="en-US" altLang="zh-CN" dirty="0" smtClean="0"/>
          </a:p>
          <a:p>
            <a:pPr marL="552450" lvl="1"/>
            <a:r>
              <a:rPr lang="zh-CN" altLang="en-US" dirty="0"/>
              <a:t>网上答</a:t>
            </a:r>
            <a:r>
              <a:rPr lang="zh-CN" altLang="en-US" dirty="0" smtClean="0"/>
              <a:t>疑</a:t>
            </a:r>
            <a:endParaRPr lang="en-US" altLang="zh-CN" dirty="0" smtClean="0"/>
          </a:p>
          <a:p>
            <a:pPr marL="552450" lvl="1"/>
            <a:r>
              <a:rPr lang="zh-CN" altLang="en-US" dirty="0"/>
              <a:t>通</a:t>
            </a:r>
            <a:r>
              <a:rPr lang="zh-CN" altLang="en-US" dirty="0" smtClean="0"/>
              <a:t>知</a:t>
            </a:r>
            <a:endParaRPr lang="en-US" altLang="zh-CN" dirty="0"/>
          </a:p>
          <a:p>
            <a:pPr marL="552450" lvl="1"/>
            <a:endParaRPr lang="en-US" dirty="0" smtClean="0"/>
          </a:p>
        </p:txBody>
      </p:sp>
      <p:sp>
        <p:nvSpPr>
          <p:cNvPr id="4" name="Rectangle 1"/>
          <p:cNvSpPr>
            <a:spLocks/>
          </p:cNvSpPr>
          <p:nvPr/>
        </p:nvSpPr>
        <p:spPr bwMode="auto">
          <a:xfrm>
            <a:off x="152400" y="15240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2"/>
          <p:cNvSpPr>
            <a:spLocks/>
          </p:cNvSpPr>
          <p:nvPr/>
        </p:nvSpPr>
        <p:spPr bwMode="auto">
          <a:xfrm>
            <a:off x="8215313" y="1746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smtClean="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  <a:endParaRPr lang="en-US" sz="120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6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smtClean="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  <a:endParaRPr lang="en-US" sz="120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1092200"/>
          </a:xfrm>
          <a:ln/>
        </p:spPr>
        <p:txBody>
          <a:bodyPr/>
          <a:lstStyle/>
          <a:p>
            <a:pPr marL="119063" indent="-119063"/>
            <a:r>
              <a:rPr lang="zh-CN" altLang="en-US" smtClean="0"/>
              <a:t>政策</a:t>
            </a:r>
            <a:r>
              <a:rPr lang="en-US" smtClean="0"/>
              <a:t>: </a:t>
            </a:r>
            <a:r>
              <a:rPr lang="zh-CN" altLang="en-US" smtClean="0"/>
              <a:t>实验和检查</a:t>
            </a:r>
            <a:endParaRPr lang="en-US" dirty="0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zh-CN" altLang="en-US" dirty="0" smtClean="0"/>
              <a:t>团队合作？</a:t>
            </a:r>
            <a:endParaRPr lang="en-US" dirty="0"/>
          </a:p>
          <a:p>
            <a:pPr marL="552450" lvl="1"/>
            <a:r>
              <a:rPr lang="zh-CN" altLang="en-US" dirty="0" smtClean="0"/>
              <a:t>你必须独立完成所有的实验作业</a:t>
            </a:r>
            <a:endParaRPr lang="en-US" dirty="0" smtClean="0"/>
          </a:p>
          <a:p>
            <a:r>
              <a:rPr lang="zh-CN" altLang="en-US" dirty="0" smtClean="0"/>
              <a:t>递交</a:t>
            </a:r>
            <a:endParaRPr lang="en-US" dirty="0"/>
          </a:p>
          <a:p>
            <a:pPr marL="552450" lvl="1"/>
            <a:r>
              <a:rPr lang="zh-CN" altLang="en-US" dirty="0"/>
              <a:t>截</a:t>
            </a:r>
            <a:r>
              <a:rPr lang="zh-CN" altLang="en-US" dirty="0" smtClean="0"/>
              <a:t>止</a:t>
            </a:r>
            <a:r>
              <a:rPr lang="zh-CN" altLang="en-US" dirty="0"/>
              <a:t>时</a:t>
            </a:r>
            <a:r>
              <a:rPr lang="zh-CN" altLang="en-US" dirty="0" smtClean="0"/>
              <a:t>间按实验指导教师规定</a:t>
            </a:r>
            <a:endParaRPr lang="en-US" dirty="0" smtClean="0"/>
          </a:p>
          <a:p>
            <a:pPr marL="552450" lvl="1"/>
            <a:r>
              <a:rPr lang="zh-CN" altLang="en-US" dirty="0" smtClean="0"/>
              <a:t>按老师指定的方式提交</a:t>
            </a:r>
            <a:endParaRPr lang="en-US" dirty="0"/>
          </a:p>
          <a:p>
            <a:r>
              <a:rPr lang="zh-CN" altLang="en-US" dirty="0" smtClean="0"/>
              <a:t>考试</a:t>
            </a:r>
            <a:endParaRPr lang="en-US" dirty="0"/>
          </a:p>
          <a:p>
            <a:pPr marL="552450" lvl="1"/>
            <a:r>
              <a:rPr lang="zh-CN" altLang="en-US" dirty="0" smtClean="0"/>
              <a:t>一纸开卷</a:t>
            </a:r>
            <a:endParaRPr lang="en-US" altLang="zh-CN" dirty="0" smtClean="0"/>
          </a:p>
          <a:p>
            <a:pPr marL="552450" lvl="1"/>
            <a:r>
              <a:rPr lang="zh-CN" altLang="en-US" dirty="0" smtClean="0"/>
              <a:t>只占</a:t>
            </a:r>
            <a:r>
              <a:rPr lang="en-US" altLang="zh-CN" dirty="0" smtClean="0"/>
              <a:t>50%</a:t>
            </a:r>
            <a:endParaRPr lang="en-US" altLang="zh-CN" dirty="0"/>
          </a:p>
          <a:p>
            <a:pPr marL="292100"/>
            <a:r>
              <a:rPr lang="zh-CN" altLang="en-US" dirty="0" smtClean="0"/>
              <a:t>成绩申诉</a:t>
            </a:r>
            <a:endParaRPr lang="en-US" dirty="0" smtClean="0"/>
          </a:p>
          <a:p>
            <a:pPr marL="552450" lvl="1"/>
            <a:r>
              <a:rPr lang="zh-CN" altLang="en-US" dirty="0" smtClean="0"/>
              <a:t>完成评分并预公布后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小时内联系你的授课教师</a:t>
            </a:r>
            <a:endParaRPr lang="en-US" dirty="0"/>
          </a:p>
          <a:p>
            <a:pPr marL="552450" lvl="1"/>
            <a:r>
              <a:rPr lang="zh-CN" altLang="en-US" dirty="0" smtClean="0"/>
              <a:t>按照教务处描述的正式流程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1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smtClean="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  <a:endParaRPr lang="en-US" sz="120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smtClean="0"/>
              <a:t>及时</a:t>
            </a:r>
            <a:endParaRPr lang="en-US" dirty="0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22400"/>
            <a:ext cx="8382000" cy="5435600"/>
          </a:xfrm>
          <a:ln/>
        </p:spPr>
        <p:txBody>
          <a:bodyPr/>
          <a:lstStyle/>
          <a:p>
            <a:r>
              <a:rPr lang="zh-CN" altLang="en-US"/>
              <a:t>宽限日</a:t>
            </a:r>
            <a:r>
              <a:rPr lang="zh-CN" altLang="en-US" smtClean="0"/>
              <a:t>期</a:t>
            </a:r>
            <a:endParaRPr lang="en-US" smtClean="0"/>
          </a:p>
          <a:p>
            <a:pPr marL="552450" lvl="1"/>
            <a:r>
              <a:rPr lang="zh-CN" altLang="en-US" b="1" smtClean="0">
                <a:solidFill>
                  <a:srgbClr val="FF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本学期</a:t>
            </a:r>
            <a:r>
              <a:rPr lang="en-US" altLang="zh-CN" b="1" smtClean="0">
                <a:solidFill>
                  <a:srgbClr val="FF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5</a:t>
            </a:r>
            <a:r>
              <a:rPr lang="zh-CN" altLang="en-US" b="1" smtClean="0">
                <a:solidFill>
                  <a:srgbClr val="FF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个宽限日</a:t>
            </a:r>
            <a:endParaRPr lang="en-US" smtClean="0"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marL="552450" lvl="1"/>
            <a:r>
              <a:rPr lang="zh-CN" altLang="en-US" smtClean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每个实验自动有</a:t>
            </a:r>
            <a:r>
              <a:rPr lang="en-US" altLang="zh-CN" smtClean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2</a:t>
            </a:r>
            <a:r>
              <a:rPr lang="zh-CN" altLang="en-US" smtClean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个宽限日</a:t>
            </a:r>
            <a:endParaRPr lang="en-US" altLang="zh-CN" smtClean="0"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marL="552450" lvl="1"/>
            <a:r>
              <a:rPr lang="zh-CN" altLang="en-US" smtClean="0"/>
              <a:t>包括进度安排紧张</a:t>
            </a:r>
            <a:r>
              <a:rPr lang="en-US" smtClean="0"/>
              <a:t>, </a:t>
            </a:r>
            <a:r>
              <a:rPr lang="zh-CN" altLang="en-US" smtClean="0"/>
              <a:t>外地旅行，生</a:t>
            </a:r>
            <a:r>
              <a:rPr lang="zh-CN" altLang="en-US"/>
              <a:t>病</a:t>
            </a:r>
            <a:r>
              <a:rPr lang="en-US" smtClean="0"/>
              <a:t>, </a:t>
            </a:r>
            <a:r>
              <a:rPr lang="zh-CN" altLang="en-US" smtClean="0"/>
              <a:t>小挫折</a:t>
            </a:r>
            <a:endParaRPr lang="en-US" dirty="0"/>
          </a:p>
          <a:p>
            <a:pPr marL="552450" lvl="1"/>
            <a:r>
              <a:rPr lang="zh-CN" altLang="en-US"/>
              <a:t>把它们保存到学期末</a:t>
            </a:r>
            <a:r>
              <a:rPr lang="en-US" smtClean="0"/>
              <a:t>!</a:t>
            </a:r>
            <a:endParaRPr lang="en-US" dirty="0"/>
          </a:p>
          <a:p>
            <a:r>
              <a:rPr lang="zh-CN" altLang="en-US"/>
              <a:t>迟到的惩</a:t>
            </a:r>
            <a:r>
              <a:rPr lang="zh-CN" altLang="en-US" smtClean="0"/>
              <a:t>罚</a:t>
            </a:r>
            <a:endParaRPr lang="en-US" dirty="0"/>
          </a:p>
          <a:p>
            <a:pPr marL="552450" lvl="1"/>
            <a:r>
              <a:rPr lang="zh-CN" altLang="en-US" smtClean="0"/>
              <a:t>宽限日一旦用完</a:t>
            </a:r>
            <a:r>
              <a:rPr lang="en-US" smtClean="0"/>
              <a:t>, </a:t>
            </a:r>
            <a:r>
              <a:rPr lang="zh-CN" altLang="en-US" smtClean="0"/>
              <a:t>每天罚</a:t>
            </a:r>
            <a:r>
              <a:rPr lang="en-US" altLang="zh-CN" smtClean="0"/>
              <a:t>15%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552450" lvl="1"/>
            <a:r>
              <a:rPr lang="zh-CN" altLang="en-US" smtClean="0"/>
              <a:t>到期后</a:t>
            </a:r>
            <a:r>
              <a:rPr lang="en-US" altLang="zh-CN" smtClean="0"/>
              <a:t>3</a:t>
            </a:r>
            <a:r>
              <a:rPr lang="zh-CN" altLang="en-US" smtClean="0"/>
              <a:t>天之内提交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zh-CN" altLang="en-US" smtClean="0"/>
              <a:t>灾难性事件</a:t>
            </a:r>
            <a:endParaRPr lang="en-US" smtClean="0"/>
          </a:p>
          <a:p>
            <a:pPr marL="552450" lvl="1"/>
            <a:r>
              <a:rPr lang="zh-CN" altLang="en-US" smtClean="0"/>
              <a:t>大病，家人死亡</a:t>
            </a:r>
            <a:r>
              <a:rPr lang="en-US" smtClean="0"/>
              <a:t>, …</a:t>
            </a:r>
          </a:p>
          <a:p>
            <a:pPr marL="552450" lvl="1"/>
            <a:r>
              <a:rPr lang="zh-CN" altLang="en-US" smtClean="0"/>
              <a:t>制定一个回到正轨的计划</a:t>
            </a:r>
            <a:r>
              <a:rPr lang="en-US" smtClean="0"/>
              <a:t> (</a:t>
            </a:r>
            <a:r>
              <a:rPr lang="zh-CN" altLang="en-US" smtClean="0"/>
              <a:t>与你的学业导师</a:t>
            </a:r>
            <a:r>
              <a:rPr lang="en-US" smtClean="0"/>
              <a:t>) </a:t>
            </a:r>
            <a:endParaRPr lang="en-US" dirty="0"/>
          </a:p>
          <a:p>
            <a:r>
              <a:rPr lang="zh-CN" altLang="en-US" smtClean="0"/>
              <a:t>建议</a:t>
            </a:r>
            <a:endParaRPr lang="en-US" dirty="0"/>
          </a:p>
          <a:p>
            <a:pPr marL="552450" lvl="1"/>
            <a:r>
              <a:rPr lang="zh-CN" altLang="en-US" smtClean="0"/>
              <a:t>一旦起步晚</a:t>
            </a:r>
            <a:r>
              <a:rPr lang="en-US" smtClean="0"/>
              <a:t>, </a:t>
            </a:r>
            <a:r>
              <a:rPr lang="zh-CN" altLang="en-US" smtClean="0"/>
              <a:t>很难再追上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6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smtClean="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  <a:endParaRPr lang="en-US" sz="120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smtClean="0"/>
              <a:t>其他课堂规则</a:t>
            </a:r>
            <a:endParaRPr lang="en-US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zh-CN" altLang="en-US" smtClean="0"/>
              <a:t>笔记本电脑</a:t>
            </a:r>
            <a:r>
              <a:rPr lang="en-US" smtClean="0"/>
              <a:t>: </a:t>
            </a:r>
            <a:r>
              <a:rPr lang="zh-CN" altLang="en-US" smtClean="0"/>
              <a:t>允许</a:t>
            </a:r>
            <a:endParaRPr lang="en-US" dirty="0"/>
          </a:p>
          <a:p>
            <a:endParaRPr lang="en-US" dirty="0"/>
          </a:p>
          <a:p>
            <a:r>
              <a:rPr lang="zh-CN" altLang="en-US" smtClean="0"/>
              <a:t>电子通讯工具</a:t>
            </a:r>
            <a:r>
              <a:rPr lang="en-US" smtClean="0"/>
              <a:t>: </a:t>
            </a:r>
            <a:r>
              <a:rPr lang="zh-CN" altLang="en-US">
                <a:solidFill>
                  <a:srgbClr val="A40800"/>
                </a:solidFill>
                <a:latin typeface="Calibri Italic" charset="0"/>
                <a:cs typeface="Calibri Italic" charset="0"/>
                <a:sym typeface="Calibri Italic" charset="0"/>
              </a:rPr>
              <a:t>禁止</a:t>
            </a:r>
            <a:endParaRPr lang="en-US" dirty="0"/>
          </a:p>
          <a:p>
            <a:pPr marL="552450" lvl="1"/>
            <a:r>
              <a:rPr lang="zh-CN" altLang="en-US" smtClean="0"/>
              <a:t>不要收发</a:t>
            </a:r>
            <a:r>
              <a:rPr lang="en-US" smtClean="0"/>
              <a:t> </a:t>
            </a:r>
            <a:r>
              <a:rPr lang="en-US" dirty="0"/>
              <a:t>email</a:t>
            </a:r>
            <a:r>
              <a:rPr lang="en-US"/>
              <a:t>, </a:t>
            </a:r>
            <a:r>
              <a:rPr lang="zh-CN" altLang="en-US"/>
              <a:t>即时通</a:t>
            </a:r>
            <a:r>
              <a:rPr lang="zh-CN" altLang="en-US" smtClean="0"/>
              <a:t>讯</a:t>
            </a:r>
            <a:r>
              <a:rPr lang="en-US" smtClean="0"/>
              <a:t>, </a:t>
            </a:r>
            <a:r>
              <a:rPr lang="zh-CN" altLang="en-US" smtClean="0"/>
              <a:t>电话等</a:t>
            </a:r>
            <a:endParaRPr lang="en-US" dirty="0"/>
          </a:p>
          <a:p>
            <a:endParaRPr lang="en-US" dirty="0"/>
          </a:p>
          <a:p>
            <a:r>
              <a:rPr lang="zh-CN" altLang="en-US" smtClean="0"/>
              <a:t>讲授、复习的出席</a:t>
            </a:r>
            <a:r>
              <a:rPr lang="en-US" smtClean="0"/>
              <a:t>: </a:t>
            </a:r>
            <a:r>
              <a:rPr lang="zh-CN" altLang="en-US"/>
              <a:t>自</a:t>
            </a:r>
            <a:r>
              <a:rPr lang="zh-CN" altLang="en-US" smtClean="0"/>
              <a:t>愿、建议</a:t>
            </a:r>
            <a:endParaRPr lang="en-US" dirty="0" smtClean="0"/>
          </a:p>
          <a:p>
            <a:endParaRPr lang="en-US" dirty="0" smtClean="0"/>
          </a:p>
          <a:p>
            <a:r>
              <a:rPr lang="zh-CN" altLang="en-US" smtClean="0"/>
              <a:t>任何类型的录音录像拍照：禁止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98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smtClean="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  <a:endParaRPr lang="en-US" sz="120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smtClean="0"/>
              <a:t>政策</a:t>
            </a:r>
            <a:r>
              <a:rPr lang="en-US" smtClean="0"/>
              <a:t>: </a:t>
            </a:r>
            <a:r>
              <a:rPr lang="zh-CN" altLang="en-US" smtClean="0"/>
              <a:t>评分</a:t>
            </a:r>
            <a:endParaRPr 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795010"/>
              </p:ext>
            </p:extLst>
          </p:nvPr>
        </p:nvGraphicFramePr>
        <p:xfrm>
          <a:off x="723900" y="1346847"/>
          <a:ext cx="7696200" cy="50147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8927">
                  <a:extLst>
                    <a:ext uri="{9D8B030D-6E8A-4147-A177-3AD203B41FA5}">
                      <a16:colId xmlns:a16="http://schemas.microsoft.com/office/drawing/2014/main" val="518049696"/>
                    </a:ext>
                  </a:extLst>
                </a:gridCol>
                <a:gridCol w="1046521">
                  <a:extLst>
                    <a:ext uri="{9D8B030D-6E8A-4147-A177-3AD203B41FA5}">
                      <a16:colId xmlns:a16="http://schemas.microsoft.com/office/drawing/2014/main" val="2571019842"/>
                    </a:ext>
                  </a:extLst>
                </a:gridCol>
                <a:gridCol w="5370752">
                  <a:extLst>
                    <a:ext uri="{9D8B030D-6E8A-4147-A177-3AD203B41FA5}">
                      <a16:colId xmlns:a16="http://schemas.microsoft.com/office/drawing/2014/main" val="3240793300"/>
                    </a:ext>
                  </a:extLst>
                </a:gridCol>
              </a:tblGrid>
              <a:tr h="7006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考核环节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建议分值</a:t>
                      </a:r>
                      <a:endParaRPr lang="zh-CN" sz="2400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比例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考核</a:t>
                      </a:r>
                      <a:r>
                        <a:rPr lang="en-US" sz="1800" kern="100">
                          <a:effectLst/>
                        </a:rPr>
                        <a:t>/</a:t>
                      </a:r>
                      <a:r>
                        <a:rPr lang="zh-CN" sz="1800" kern="100">
                          <a:effectLst/>
                        </a:rPr>
                        <a:t>评价细则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32088404"/>
                  </a:ext>
                </a:extLst>
              </a:tr>
              <a:tr h="27441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实验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30%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zh-CN" sz="2800" kern="100" dirty="0" smtClean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zh-CN" sz="2800" kern="100" dirty="0" smtClean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1.linux</a:t>
                      </a:r>
                      <a:r>
                        <a:rPr lang="zh-CN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下</a:t>
                      </a:r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zh-CN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工具应用；</a:t>
                      </a:r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学时；</a:t>
                      </a:r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分</a:t>
                      </a:r>
                    </a:p>
                    <a:p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zh-CN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数据表示</a:t>
                      </a:r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      </a:t>
                      </a:r>
                      <a:r>
                        <a:rPr lang="zh-CN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；</a:t>
                      </a:r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学时；</a:t>
                      </a:r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分</a:t>
                      </a:r>
                    </a:p>
                    <a:p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zh-CN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破解：二进制炸弹 ；</a:t>
                      </a:r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学时；</a:t>
                      </a:r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分</a:t>
                      </a:r>
                    </a:p>
                    <a:p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</a:t>
                      </a:r>
                      <a:r>
                        <a:rPr lang="zh-CN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漏洞攻击</a:t>
                      </a:r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      </a:t>
                      </a:r>
                      <a:r>
                        <a:rPr lang="zh-CN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；</a:t>
                      </a:r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学时；</a:t>
                      </a:r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分</a:t>
                      </a:r>
                    </a:p>
                    <a:p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5.Link</a:t>
                      </a:r>
                      <a:r>
                        <a:rPr lang="zh-CN" alt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连接炸弹：</a:t>
                      </a:r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学时；</a:t>
                      </a:r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分</a:t>
                      </a:r>
                      <a:endParaRPr lang="en-US" altLang="zh-CN" sz="2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6.Cache</a:t>
                      </a:r>
                      <a:r>
                        <a:rPr lang="zh-CN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高速缓冲器 ；</a:t>
                      </a:r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学时；</a:t>
                      </a:r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  <a:r>
                        <a:rPr lang="zh-CN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分</a:t>
                      </a:r>
                    </a:p>
                    <a:p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</a:t>
                      </a:r>
                      <a:r>
                        <a:rPr lang="zh-CN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微壳</a:t>
                      </a:r>
                      <a:r>
                        <a:rPr lang="en-US" altLang="zh-CN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TinyShell</a:t>
                      </a:r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zh-CN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；</a:t>
                      </a:r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学时；</a:t>
                      </a:r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分</a:t>
                      </a:r>
                    </a:p>
                    <a:p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</a:t>
                      </a:r>
                      <a:r>
                        <a:rPr lang="zh-CN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存储器分配</a:t>
                      </a:r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zh-CN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；</a:t>
                      </a:r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学时；</a:t>
                      </a:r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  <a:r>
                        <a:rPr lang="zh-CN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分</a:t>
                      </a:r>
                      <a:endParaRPr lang="zh-CN" sz="3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3697179"/>
                  </a:ext>
                </a:extLst>
              </a:tr>
              <a:tr h="3503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作业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10%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平时作业</a:t>
                      </a:r>
                      <a:r>
                        <a:rPr lang="en-US" sz="1800" kern="100" dirty="0">
                          <a:effectLst/>
                        </a:rPr>
                        <a:t>5</a:t>
                      </a:r>
                      <a:r>
                        <a:rPr lang="zh-CN" sz="1800" kern="100" dirty="0">
                          <a:effectLst/>
                        </a:rPr>
                        <a:t>次：汇编</a:t>
                      </a:r>
                      <a:r>
                        <a:rPr lang="en-US" sz="1800" kern="100" dirty="0">
                          <a:effectLst/>
                        </a:rPr>
                        <a:t>2</a:t>
                      </a:r>
                      <a:r>
                        <a:rPr lang="zh-CN" sz="1800" kern="100" dirty="0">
                          <a:effectLst/>
                        </a:rPr>
                        <a:t>次，组原</a:t>
                      </a:r>
                      <a:r>
                        <a:rPr lang="en-US" sz="1800" kern="100" dirty="0">
                          <a:effectLst/>
                        </a:rPr>
                        <a:t>1</a:t>
                      </a:r>
                      <a:r>
                        <a:rPr lang="zh-CN" sz="1800" kern="100" dirty="0">
                          <a:effectLst/>
                        </a:rPr>
                        <a:t>次，编译连接</a:t>
                      </a:r>
                      <a:r>
                        <a:rPr lang="en-US" sz="1800" kern="100" dirty="0">
                          <a:effectLst/>
                        </a:rPr>
                        <a:t>1</a:t>
                      </a:r>
                      <a:r>
                        <a:rPr lang="zh-CN" sz="1800" kern="100" dirty="0">
                          <a:effectLst/>
                        </a:rPr>
                        <a:t>次，</a:t>
                      </a:r>
                      <a:r>
                        <a:rPr lang="en-US" sz="1800" kern="100" dirty="0">
                          <a:effectLst/>
                        </a:rPr>
                        <a:t>OS1</a:t>
                      </a:r>
                      <a:r>
                        <a:rPr lang="zh-CN" sz="1800" kern="100" dirty="0">
                          <a:effectLst/>
                        </a:rPr>
                        <a:t>次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27619431"/>
                  </a:ext>
                </a:extLst>
              </a:tr>
              <a:tr h="3503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大作业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10%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大</a:t>
                      </a:r>
                      <a:r>
                        <a:rPr lang="zh-CN" sz="1800" kern="100" dirty="0" smtClean="0">
                          <a:effectLst/>
                        </a:rPr>
                        <a:t>作业</a:t>
                      </a:r>
                      <a:r>
                        <a:rPr lang="en-US" altLang="zh-CN" sz="1800" kern="100" dirty="0">
                          <a:effectLst/>
                        </a:rPr>
                        <a:t>2</a:t>
                      </a:r>
                      <a:r>
                        <a:rPr lang="zh-CN" sz="1800" kern="100" dirty="0" smtClean="0">
                          <a:effectLst/>
                        </a:rPr>
                        <a:t>次</a:t>
                      </a:r>
                      <a:r>
                        <a:rPr lang="zh-CN" sz="1800" kern="100" dirty="0">
                          <a:effectLst/>
                        </a:rPr>
                        <a:t>：</a:t>
                      </a:r>
                      <a:r>
                        <a:rPr lang="zh-CN" sz="1800" kern="100" dirty="0" smtClean="0">
                          <a:effectLst/>
                        </a:rPr>
                        <a:t>汇编组原</a:t>
                      </a:r>
                      <a:r>
                        <a:rPr lang="en-US" altLang="zh-CN" sz="1800" kern="100" dirty="0">
                          <a:effectLst/>
                        </a:rPr>
                        <a:t>5</a:t>
                      </a:r>
                      <a:r>
                        <a:rPr lang="zh-CN" sz="1800" kern="100" dirty="0" smtClean="0">
                          <a:effectLst/>
                        </a:rPr>
                        <a:t>分</a:t>
                      </a:r>
                      <a:r>
                        <a:rPr lang="zh-CN" sz="1800" kern="100" dirty="0">
                          <a:effectLst/>
                        </a:rPr>
                        <a:t>、</a:t>
                      </a:r>
                      <a:r>
                        <a:rPr lang="en-US" sz="1800" kern="100" dirty="0" smtClean="0">
                          <a:effectLst/>
                        </a:rPr>
                        <a:t>OS </a:t>
                      </a:r>
                      <a:r>
                        <a:rPr lang="en-US" altLang="zh-CN" sz="1800" kern="100" dirty="0" smtClean="0">
                          <a:effectLst/>
                        </a:rPr>
                        <a:t>5</a:t>
                      </a:r>
                      <a:r>
                        <a:rPr lang="zh-CN" sz="1800" kern="100" dirty="0" smtClean="0">
                          <a:effectLst/>
                        </a:rPr>
                        <a:t>分</a:t>
                      </a:r>
                      <a:r>
                        <a:rPr lang="zh-CN" sz="1800" kern="100" dirty="0">
                          <a:effectLst/>
                        </a:rPr>
                        <a:t>，格式为毕设论文的正文。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0723586"/>
                  </a:ext>
                </a:extLst>
              </a:tr>
              <a:tr h="3503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期末考试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50%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一纸开卷试卷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0455898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smtClean="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  <a:endParaRPr lang="en-US" sz="120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smtClean="0"/>
              <a:t>程序与数据</a:t>
            </a:r>
            <a:endParaRPr lang="en-U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zh-CN" altLang="en-US" smtClean="0"/>
              <a:t>主题</a:t>
            </a:r>
            <a:endParaRPr lang="en-US" dirty="0"/>
          </a:p>
          <a:p>
            <a:pPr marL="552450" lvl="1"/>
            <a:r>
              <a:rPr lang="zh-CN" altLang="en-US"/>
              <a:t>位</a:t>
            </a:r>
            <a:r>
              <a:rPr lang="zh-CN" altLang="en-US" smtClean="0"/>
              <a:t>操作</a:t>
            </a:r>
            <a:r>
              <a:rPr lang="en-US" smtClean="0"/>
              <a:t>,</a:t>
            </a:r>
            <a:r>
              <a:rPr lang="zh-CN" altLang="en-US"/>
              <a:t>算</a:t>
            </a:r>
            <a:r>
              <a:rPr lang="zh-CN" altLang="en-US" smtClean="0"/>
              <a:t>术</a:t>
            </a:r>
            <a:r>
              <a:rPr lang="zh-CN" altLang="en-US"/>
              <a:t>运</a:t>
            </a:r>
            <a:r>
              <a:rPr lang="zh-CN" altLang="en-US" smtClean="0"/>
              <a:t>算</a:t>
            </a:r>
            <a:r>
              <a:rPr lang="en-US" smtClean="0"/>
              <a:t>, </a:t>
            </a:r>
            <a:r>
              <a:rPr lang="zh-CN" altLang="en-US" smtClean="0"/>
              <a:t>汇编语言程序</a:t>
            </a:r>
            <a:endParaRPr lang="en-US" dirty="0"/>
          </a:p>
          <a:p>
            <a:pPr marL="552450" lvl="1"/>
            <a:r>
              <a:rPr lang="en-US" altLang="zh-CN" smtClean="0"/>
              <a:t>C</a:t>
            </a:r>
            <a:r>
              <a:rPr lang="zh-CN" altLang="en-US" smtClean="0"/>
              <a:t>控制与数据结构的表示</a:t>
            </a:r>
            <a:endParaRPr lang="en-US" dirty="0"/>
          </a:p>
          <a:p>
            <a:pPr marL="552450" lvl="1"/>
            <a:r>
              <a:rPr lang="zh-CN" altLang="en-US" smtClean="0"/>
              <a:t>包括体系结构与编译的方面</a:t>
            </a:r>
            <a:endParaRPr lang="en-US" dirty="0"/>
          </a:p>
          <a:p>
            <a:endParaRPr lang="en-US" dirty="0"/>
          </a:p>
          <a:p>
            <a:r>
              <a:rPr lang="zh-CN" altLang="en-US" smtClean="0"/>
              <a:t>作业</a:t>
            </a:r>
            <a:endParaRPr lang="en-US" dirty="0"/>
          </a:p>
          <a:p>
            <a:pPr marL="552450" lvl="1"/>
            <a:r>
              <a:rPr lang="en-US" dirty="0"/>
              <a:t>L1 (</a:t>
            </a:r>
            <a:r>
              <a:rPr lang="en-US" dirty="0" err="1"/>
              <a:t>datalab</a:t>
            </a:r>
            <a:r>
              <a:rPr lang="en-US"/>
              <a:t>): </a:t>
            </a:r>
            <a:r>
              <a:rPr lang="zh-CN" altLang="en-US" smtClean="0"/>
              <a:t>位操作</a:t>
            </a:r>
            <a:endParaRPr lang="en-US" dirty="0"/>
          </a:p>
          <a:p>
            <a:pPr marL="552450" lvl="1"/>
            <a:r>
              <a:rPr lang="en-US" dirty="0"/>
              <a:t>L2 (</a:t>
            </a:r>
            <a:r>
              <a:rPr lang="en-US" dirty="0" err="1"/>
              <a:t>bomblab</a:t>
            </a:r>
            <a:r>
              <a:rPr lang="en-US"/>
              <a:t>): </a:t>
            </a:r>
            <a:r>
              <a:rPr lang="zh-CN" altLang="en-US" smtClean="0"/>
              <a:t>拆除一个二进制炸弹</a:t>
            </a:r>
            <a:endParaRPr lang="en-US" dirty="0"/>
          </a:p>
          <a:p>
            <a:pPr marL="552450" lvl="1"/>
            <a:r>
              <a:rPr lang="en-US" dirty="0"/>
              <a:t>L3 </a:t>
            </a:r>
            <a:r>
              <a:rPr lang="en-US" dirty="0" smtClean="0"/>
              <a:t>(</a:t>
            </a:r>
            <a:r>
              <a:rPr lang="en-US" err="1" smtClean="0"/>
              <a:t>attacklab</a:t>
            </a:r>
            <a:r>
              <a:rPr lang="en-US" smtClean="0"/>
              <a:t>):</a:t>
            </a:r>
            <a:r>
              <a:rPr lang="zh-CN" altLang="en-US"/>
              <a:t>代码注入攻击的基础知</a:t>
            </a:r>
            <a:r>
              <a:rPr lang="zh-CN" altLang="en-US" smtClean="0"/>
              <a:t>识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smtClean="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  <a:endParaRPr lang="en-US" sz="120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smtClean="0"/>
              <a:t>存储器层次</a:t>
            </a:r>
            <a:endParaRPr lang="en-US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zh-CN" altLang="en-US" smtClean="0"/>
              <a:t>主题</a:t>
            </a:r>
            <a:endParaRPr lang="en-US" dirty="0"/>
          </a:p>
          <a:p>
            <a:pPr marL="552450" lvl="1"/>
            <a:r>
              <a:rPr lang="zh-CN" altLang="en-US" smtClean="0"/>
              <a:t>存储技术</a:t>
            </a:r>
            <a:r>
              <a:rPr lang="en-US" smtClean="0"/>
              <a:t>,</a:t>
            </a:r>
            <a:r>
              <a:rPr lang="zh-CN" altLang="en-US" smtClean="0"/>
              <a:t>存储层次，高速缓冲器</a:t>
            </a:r>
            <a:r>
              <a:rPr lang="en-US" smtClean="0"/>
              <a:t>, </a:t>
            </a:r>
            <a:r>
              <a:rPr lang="zh-CN" altLang="en-US" smtClean="0"/>
              <a:t>磁盘</a:t>
            </a:r>
            <a:r>
              <a:rPr lang="en-US" smtClean="0"/>
              <a:t>, </a:t>
            </a:r>
            <a:r>
              <a:rPr lang="zh-CN" altLang="en-US" smtClean="0"/>
              <a:t>局部性</a:t>
            </a:r>
            <a:endParaRPr lang="en-US" dirty="0"/>
          </a:p>
          <a:p>
            <a:pPr marL="552450" lvl="1"/>
            <a:r>
              <a:rPr lang="zh-CN" altLang="en-US" smtClean="0"/>
              <a:t>包</a:t>
            </a:r>
            <a:r>
              <a:rPr lang="zh-CN" altLang="en-US"/>
              <a:t>括体系结构与编译的方</a:t>
            </a:r>
            <a:r>
              <a:rPr lang="zh-CN" altLang="en-US" smtClean="0"/>
              <a:t>面</a:t>
            </a:r>
            <a:endParaRPr lang="en-US" altLang="zh-CN" smtClean="0"/>
          </a:p>
          <a:p>
            <a:pPr marL="552450" lvl="1"/>
            <a:endParaRPr lang="en-US" smtClean="0"/>
          </a:p>
          <a:p>
            <a:pPr marL="552450" lvl="1"/>
            <a:endParaRPr lang="en-US" dirty="0" smtClean="0"/>
          </a:p>
          <a:p>
            <a:pPr marL="292100"/>
            <a:r>
              <a:rPr lang="zh-CN" altLang="en-US" smtClean="0"/>
              <a:t>作业</a:t>
            </a:r>
            <a:endParaRPr lang="en-US" dirty="0" smtClean="0"/>
          </a:p>
          <a:p>
            <a:pPr marL="552450" lvl="1"/>
            <a:r>
              <a:rPr lang="en-US" dirty="0" smtClean="0"/>
              <a:t>L4 (</a:t>
            </a:r>
            <a:r>
              <a:rPr lang="en-US" dirty="0" err="1" smtClean="0"/>
              <a:t>cachelab</a:t>
            </a:r>
            <a:r>
              <a:rPr lang="en-US" smtClean="0"/>
              <a:t>): </a:t>
            </a:r>
            <a:r>
              <a:rPr lang="zh-CN" altLang="en-US" smtClean="0"/>
              <a:t>建立一个</a:t>
            </a:r>
            <a:r>
              <a:rPr lang="en-US" smtClean="0"/>
              <a:t> cache</a:t>
            </a:r>
            <a:r>
              <a:rPr lang="zh-CN" altLang="en-US" smtClean="0"/>
              <a:t>模拟器，并为局部性进行优化</a:t>
            </a:r>
            <a:r>
              <a:rPr lang="en-US" smtClean="0"/>
              <a:t>.</a:t>
            </a:r>
            <a:endParaRPr lang="en-US" dirty="0" smtClean="0"/>
          </a:p>
          <a:p>
            <a:pPr marL="838200" lvl="2"/>
            <a:r>
              <a:rPr lang="zh-CN" altLang="en-US"/>
              <a:t>学习如何</a:t>
            </a:r>
            <a:r>
              <a:rPr lang="zh-CN" altLang="en-US" smtClean="0"/>
              <a:t>在你的程</a:t>
            </a:r>
            <a:r>
              <a:rPr lang="zh-CN" altLang="en-US"/>
              <a:t>序中利</a:t>
            </a:r>
            <a:r>
              <a:rPr lang="zh-CN" altLang="en-US" smtClean="0"/>
              <a:t>用局部性</a:t>
            </a:r>
            <a:r>
              <a:rPr lang="en-US" smtClean="0"/>
              <a:t>.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08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smtClean="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  <a:endParaRPr lang="en-US" sz="120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smtClean="0"/>
              <a:t>异常控制流</a:t>
            </a:r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7823200" cy="5435600"/>
          </a:xfrm>
          <a:ln/>
        </p:spPr>
        <p:txBody>
          <a:bodyPr/>
          <a:lstStyle/>
          <a:p>
            <a:r>
              <a:rPr lang="zh-CN" altLang="en-US" smtClean="0"/>
              <a:t>主题</a:t>
            </a:r>
            <a:endParaRPr lang="en-US" dirty="0"/>
          </a:p>
          <a:p>
            <a:pPr marL="552450" lvl="1"/>
            <a:r>
              <a:rPr lang="zh-CN" altLang="en-US" smtClean="0"/>
              <a:t>硬件异常，进程，进程控制，</a:t>
            </a:r>
            <a:r>
              <a:rPr lang="en-US" altLang="zh-CN" smtClean="0"/>
              <a:t>Unix</a:t>
            </a:r>
            <a:r>
              <a:rPr lang="zh-CN" altLang="en-US" smtClean="0"/>
              <a:t>信号，非局部跳转</a:t>
            </a:r>
            <a:endParaRPr lang="en-US" dirty="0"/>
          </a:p>
          <a:p>
            <a:pPr marL="552450" lvl="1"/>
            <a:r>
              <a:rPr lang="zh-CN" altLang="en-US"/>
              <a:t>包括体系结</a:t>
            </a:r>
            <a:r>
              <a:rPr lang="zh-CN" altLang="en-US" smtClean="0"/>
              <a:t>构、</a:t>
            </a:r>
            <a:r>
              <a:rPr lang="en-US" altLang="zh-CN" smtClean="0"/>
              <a:t>OS</a:t>
            </a:r>
            <a:r>
              <a:rPr lang="zh-CN" altLang="en-US" smtClean="0"/>
              <a:t>与</a:t>
            </a:r>
            <a:r>
              <a:rPr lang="zh-CN" altLang="en-US"/>
              <a:t>编译的方</a:t>
            </a:r>
            <a:r>
              <a:rPr lang="zh-CN" altLang="en-US" smtClean="0"/>
              <a:t>面</a:t>
            </a:r>
            <a:endParaRPr lang="en-US" dirty="0"/>
          </a:p>
          <a:p>
            <a:pPr marL="552450" lvl="1"/>
            <a:endParaRPr lang="en-US" dirty="0"/>
          </a:p>
          <a:p>
            <a:r>
              <a:rPr lang="zh-CN" altLang="en-US"/>
              <a:t>作业</a:t>
            </a:r>
            <a:endParaRPr lang="en-US" dirty="0"/>
          </a:p>
          <a:p>
            <a:pPr marL="552450" lvl="1"/>
            <a:r>
              <a:rPr lang="en-US" dirty="0" smtClean="0"/>
              <a:t>L5 (</a:t>
            </a:r>
            <a:r>
              <a:rPr lang="en-US" dirty="0" err="1" smtClean="0"/>
              <a:t>tshlab</a:t>
            </a:r>
            <a:r>
              <a:rPr lang="en-US" smtClean="0"/>
              <a:t>)</a:t>
            </a:r>
            <a:r>
              <a:rPr lang="en-US"/>
              <a:t>: </a:t>
            </a:r>
            <a:r>
              <a:rPr lang="zh-CN" altLang="en-US"/>
              <a:t>编写自己</a:t>
            </a:r>
            <a:r>
              <a:rPr lang="zh-CN" altLang="en-US" smtClean="0"/>
              <a:t>的 </a:t>
            </a:r>
            <a:r>
              <a:rPr lang="en-US" smtClean="0"/>
              <a:t>Unix </a:t>
            </a:r>
            <a:r>
              <a:rPr lang="zh-CN" altLang="en-US" smtClean="0"/>
              <a:t>外壳</a:t>
            </a:r>
            <a:r>
              <a:rPr lang="en-US" smtClean="0"/>
              <a:t>.</a:t>
            </a:r>
            <a:endParaRPr lang="en-US" dirty="0" smtClean="0"/>
          </a:p>
          <a:p>
            <a:pPr marL="838200" lvl="2"/>
            <a:r>
              <a:rPr lang="zh-CN" altLang="en-US"/>
              <a:t>第一</a:t>
            </a:r>
            <a:r>
              <a:rPr lang="zh-CN" altLang="en-US" smtClean="0"/>
              <a:t>次引入并发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0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smtClean="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  <a:endParaRPr lang="en-US" sz="120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 </a:t>
            </a:r>
            <a:r>
              <a:rPr lang="zh-CN" altLang="en-US" smtClean="0"/>
              <a:t>虚拟存储器</a:t>
            </a:r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zh-CN" altLang="en-US" smtClean="0"/>
              <a:t>主题</a:t>
            </a:r>
            <a:endParaRPr lang="en-US" dirty="0"/>
          </a:p>
          <a:p>
            <a:pPr marL="552450" lvl="1"/>
            <a:r>
              <a:rPr lang="zh-CN" altLang="en-US" smtClean="0"/>
              <a:t>虚拟存储器</a:t>
            </a:r>
            <a:r>
              <a:rPr lang="en-US" smtClean="0"/>
              <a:t>, </a:t>
            </a:r>
            <a:r>
              <a:rPr lang="zh-CN" altLang="en-US" smtClean="0"/>
              <a:t>地址翻译</a:t>
            </a:r>
            <a:r>
              <a:rPr lang="en-US" smtClean="0"/>
              <a:t>, </a:t>
            </a:r>
            <a:r>
              <a:rPr lang="zh-CN" altLang="en-US" smtClean="0"/>
              <a:t>动态存储器分配</a:t>
            </a:r>
            <a:endParaRPr lang="en-US" dirty="0"/>
          </a:p>
          <a:p>
            <a:pPr marL="552450" lvl="1"/>
            <a:r>
              <a:rPr lang="zh-CN" altLang="en-US"/>
              <a:t>包括体系结构、</a:t>
            </a:r>
            <a:r>
              <a:rPr lang="en-US" altLang="zh-CN" smtClean="0"/>
              <a:t>OS</a:t>
            </a:r>
            <a:r>
              <a:rPr lang="zh-CN" altLang="en-US" smtClean="0"/>
              <a:t>的</a:t>
            </a:r>
            <a:r>
              <a:rPr lang="zh-CN" altLang="en-US"/>
              <a:t>方面</a:t>
            </a:r>
            <a:endParaRPr lang="en-US" altLang="zh-CN"/>
          </a:p>
          <a:p>
            <a:endParaRPr lang="en-US" dirty="0"/>
          </a:p>
          <a:p>
            <a:r>
              <a:rPr lang="zh-CN" altLang="en-US"/>
              <a:t>作业</a:t>
            </a:r>
            <a:endParaRPr lang="en-US" dirty="0"/>
          </a:p>
          <a:p>
            <a:pPr marL="552450" lvl="1"/>
            <a:r>
              <a:rPr lang="en-US" dirty="0" smtClean="0"/>
              <a:t>L6 (</a:t>
            </a:r>
            <a:r>
              <a:rPr lang="en-US" dirty="0" err="1"/>
              <a:t>malloclab</a:t>
            </a:r>
            <a:r>
              <a:rPr lang="en-US"/>
              <a:t>): </a:t>
            </a:r>
            <a:r>
              <a:rPr lang="zh-CN" altLang="en-US" smtClean="0"/>
              <a:t>编写你自己的存储器分配程序包</a:t>
            </a:r>
            <a:endParaRPr lang="en-US" dirty="0"/>
          </a:p>
          <a:p>
            <a:pPr marL="838200" lvl="2"/>
            <a:r>
              <a:rPr lang="zh-CN" altLang="en-US" smtClean="0"/>
              <a:t>真实感受下系统底层的编程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smtClean="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  <a:endParaRPr lang="en-US" sz="120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smtClean="0"/>
              <a:t>实验基本原理</a:t>
            </a:r>
            <a:endParaRPr lang="en-US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zh-CN" altLang="en-US"/>
              <a:t>每个实验室都有一个明确的目标，比如解开谜题或者赢得比</a:t>
            </a:r>
            <a:r>
              <a:rPr lang="zh-CN" altLang="en-US" smtClean="0"/>
              <a:t>赛</a:t>
            </a:r>
            <a:endParaRPr lang="en-US" dirty="0"/>
          </a:p>
          <a:p>
            <a:endParaRPr lang="en-US" dirty="0"/>
          </a:p>
          <a:p>
            <a:r>
              <a:rPr lang="zh-CN" altLang="en-US"/>
              <a:t>做实</a:t>
            </a:r>
            <a:r>
              <a:rPr lang="zh-CN" altLang="en-US" smtClean="0"/>
              <a:t>验应</a:t>
            </a:r>
            <a:r>
              <a:rPr lang="zh-CN" altLang="en-US"/>
              <a:t>该</a:t>
            </a:r>
            <a:r>
              <a:rPr lang="zh-CN" altLang="en-US" smtClean="0"/>
              <a:t>会产生新</a:t>
            </a:r>
            <a:r>
              <a:rPr lang="zh-CN" altLang="en-US"/>
              <a:t>的技能和概</a:t>
            </a:r>
            <a:r>
              <a:rPr lang="zh-CN" altLang="en-US" smtClean="0"/>
              <a:t>念</a:t>
            </a:r>
            <a:endParaRPr lang="en-US" dirty="0"/>
          </a:p>
          <a:p>
            <a:endParaRPr lang="en-US" dirty="0"/>
          </a:p>
          <a:p>
            <a:r>
              <a:rPr lang="zh-CN" altLang="en-US"/>
              <a:t>我们试图以一种有趣而健康的方式</a:t>
            </a:r>
            <a:r>
              <a:rPr lang="zh-CN" altLang="en-US" smtClean="0"/>
              <a:t>来应用竞争</a:t>
            </a:r>
            <a:endParaRPr lang="en-US" dirty="0"/>
          </a:p>
          <a:p>
            <a:pPr marL="552450" lvl="1"/>
            <a:r>
              <a:rPr lang="zh-CN" altLang="en-US" smtClean="0"/>
              <a:t>为高度信用设</a:t>
            </a:r>
            <a:r>
              <a:rPr lang="zh-CN" altLang="en-US"/>
              <a:t>定一个合理的门</a:t>
            </a:r>
            <a:r>
              <a:rPr lang="zh-CN" altLang="en-US" smtClean="0"/>
              <a:t>槛</a:t>
            </a:r>
            <a:endParaRPr lang="en-US" dirty="0"/>
          </a:p>
          <a:p>
            <a:pPr marL="552450" lvl="1"/>
            <a:r>
              <a:rPr lang="zh-CN" altLang="en-US" smtClean="0"/>
              <a:t>为了荣誉，在评分榜上</a:t>
            </a:r>
            <a:r>
              <a:rPr lang="zh-CN" altLang="en-US"/>
              <a:t>发布中间结果</a:t>
            </a:r>
            <a:r>
              <a:rPr lang="en-US" altLang="zh-CN"/>
              <a:t>(</a:t>
            </a:r>
            <a:r>
              <a:rPr lang="zh-CN" altLang="en-US"/>
              <a:t>匿名</a:t>
            </a:r>
            <a:r>
              <a:rPr lang="en-US" altLang="zh-CN" smtClean="0"/>
              <a:t>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smtClean="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  <a:endParaRPr lang="en-US" sz="120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ln/>
        </p:spPr>
        <p:txBody>
          <a:bodyPr/>
          <a:lstStyle/>
          <a:p>
            <a:pPr marL="119063" indent="-119063"/>
            <a:r>
              <a:rPr lang="zh-CN" altLang="en-US" b="1" smtClean="0"/>
              <a:t>二、伟大现实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en-US" b="1" smtClean="0"/>
              <a:t> </a:t>
            </a:r>
            <a:r>
              <a:rPr lang="en-US" b="1" dirty="0"/>
              <a:t>#1</a:t>
            </a:r>
            <a:r>
              <a:rPr lang="en-US" b="1"/>
              <a:t>: </a:t>
            </a:r>
            <a:r>
              <a:rPr lang="en-US" altLang="zh-CN" b="1" smtClean="0"/>
              <a:t>i</a:t>
            </a:r>
            <a:r>
              <a:rPr lang="en-US" b="1" smtClean="0"/>
              <a:t>nt</a:t>
            </a:r>
            <a:r>
              <a:rPr lang="zh-CN" altLang="en-US" b="1" smtClean="0"/>
              <a:t>不是整数</a:t>
            </a:r>
            <a:r>
              <a:rPr lang="en-US" b="1" smtClean="0"/>
              <a:t>, float</a:t>
            </a:r>
            <a:r>
              <a:rPr lang="zh-CN" altLang="en-US" b="1" smtClean="0"/>
              <a:t>不是实数</a:t>
            </a:r>
            <a:endParaRPr lang="en-US" b="1" dirty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zh-CN" altLang="en-US" b="1" smtClean="0"/>
              <a:t>例</a:t>
            </a:r>
            <a:r>
              <a:rPr lang="en-US" b="1" smtClean="0"/>
              <a:t> </a:t>
            </a:r>
            <a:r>
              <a:rPr lang="en-US" b="1" dirty="0"/>
              <a:t>1</a:t>
            </a:r>
            <a:r>
              <a:rPr lang="en-US" b="1"/>
              <a:t>: </a:t>
            </a:r>
            <a:r>
              <a:rPr lang="en-US" b="1" smtClean="0"/>
              <a:t> </a:t>
            </a:r>
            <a:r>
              <a:rPr lang="en-US" b="1" dirty="0"/>
              <a:t>x</a:t>
            </a:r>
            <a:r>
              <a:rPr lang="en-US" b="1" baseline="32000" dirty="0"/>
              <a:t>2</a:t>
            </a:r>
            <a:r>
              <a:rPr lang="en-US" b="1" dirty="0"/>
              <a:t> ≥ 0?</a:t>
            </a:r>
          </a:p>
          <a:p>
            <a:pPr marL="552450" lvl="1">
              <a:spcBef>
                <a:spcPts val="1600"/>
              </a:spcBef>
            </a:pPr>
            <a:r>
              <a:rPr lang="en-US" dirty="0"/>
              <a:t>Float’s: Yes!</a:t>
            </a:r>
          </a:p>
          <a:p>
            <a:pPr marL="552450" lvl="1">
              <a:spcBef>
                <a:spcPts val="9600"/>
              </a:spcBef>
            </a:pPr>
            <a:r>
              <a:rPr lang="en-US" dirty="0" err="1"/>
              <a:t>Int’s</a:t>
            </a:r>
            <a:r>
              <a:rPr lang="en-US" dirty="0"/>
              <a:t>:</a:t>
            </a:r>
          </a:p>
          <a:p>
            <a:pPr marL="838200" lvl="2"/>
            <a:r>
              <a:rPr lang="en-US" dirty="0">
                <a:ea typeface="Zapf Dingbats" charset="2"/>
                <a:cs typeface="Zapf Dingbats" charset="2"/>
              </a:rPr>
              <a:t> 40000 * </a:t>
            </a:r>
            <a:r>
              <a:rPr lang="en-US">
                <a:ea typeface="Zapf Dingbats" charset="2"/>
                <a:cs typeface="Zapf Dingbats" charset="2"/>
              </a:rPr>
              <a:t>40000  </a:t>
            </a:r>
            <a:r>
              <a:rPr lang="en-US" altLang="zh-CN" smtClean="0">
                <a:ea typeface="Zapf Dingbats" charset="2"/>
                <a:cs typeface="Zapf Dingbats" charset="2"/>
              </a:rPr>
              <a:t>=</a:t>
            </a:r>
            <a:r>
              <a:rPr lang="en-US" smtClean="0">
                <a:ea typeface="Zapf Dingbats" charset="2"/>
                <a:cs typeface="Zapf Dingbats" charset="2"/>
              </a:rPr>
              <a:t> </a:t>
            </a:r>
            <a:r>
              <a:rPr lang="en-US" dirty="0">
                <a:ea typeface="Zapf Dingbats" charset="2"/>
                <a:cs typeface="Zapf Dingbats" charset="2"/>
              </a:rPr>
              <a:t>1600000000</a:t>
            </a:r>
            <a:endParaRPr lang="en-US" dirty="0"/>
          </a:p>
          <a:p>
            <a:pPr marL="838200" lvl="2"/>
            <a:r>
              <a:rPr lang="en-US" dirty="0">
                <a:ea typeface="Zapf Dingbats" charset="2"/>
                <a:cs typeface="Zapf Dingbats" charset="2"/>
              </a:rPr>
              <a:t> 50000 * </a:t>
            </a:r>
            <a:r>
              <a:rPr lang="en-US">
                <a:ea typeface="Zapf Dingbats" charset="2"/>
                <a:cs typeface="Zapf Dingbats" charset="2"/>
              </a:rPr>
              <a:t>50000  </a:t>
            </a:r>
            <a:r>
              <a:rPr lang="en-US" altLang="zh-CN" smtClean="0">
                <a:ea typeface="Zapf Dingbats" charset="2"/>
                <a:cs typeface="Zapf Dingbats" charset="2"/>
              </a:rPr>
              <a:t>=</a:t>
            </a:r>
            <a:r>
              <a:rPr lang="en-US" smtClean="0">
                <a:ea typeface="Zapf Dingbats" charset="2"/>
                <a:cs typeface="Zapf Dingbats" charset="2"/>
              </a:rPr>
              <a:t> </a:t>
            </a:r>
            <a:r>
              <a:rPr lang="en-US" dirty="0">
                <a:ea typeface="Zapf Dingbats" charset="2"/>
                <a:cs typeface="Zapf Dingbats" charset="2"/>
              </a:rPr>
              <a:t>??</a:t>
            </a:r>
            <a:endParaRPr lang="en-US" dirty="0"/>
          </a:p>
          <a:p>
            <a:r>
              <a:rPr lang="zh-CN" altLang="en-US" b="1" smtClean="0"/>
              <a:t>例</a:t>
            </a:r>
            <a:r>
              <a:rPr lang="en-US" b="1" smtClean="0"/>
              <a:t> </a:t>
            </a:r>
            <a:r>
              <a:rPr lang="en-US" b="1" dirty="0"/>
              <a:t>2</a:t>
            </a:r>
            <a:r>
              <a:rPr lang="en-US" b="1"/>
              <a:t>: </a:t>
            </a:r>
            <a:r>
              <a:rPr lang="en-US" b="1" smtClean="0"/>
              <a:t> </a:t>
            </a:r>
            <a:r>
              <a:rPr lang="en-US" b="1" dirty="0"/>
              <a:t>(</a:t>
            </a:r>
            <a:r>
              <a:rPr lang="en-US" b="1" dirty="0" err="1"/>
              <a:t>x</a:t>
            </a:r>
            <a:r>
              <a:rPr lang="en-US" b="1" dirty="0"/>
              <a:t> + </a:t>
            </a:r>
            <a:r>
              <a:rPr lang="en-US" b="1" dirty="0" err="1"/>
              <a:t>y</a:t>
            </a:r>
            <a:r>
              <a:rPr lang="en-US" b="1" dirty="0"/>
              <a:t>) + </a:t>
            </a:r>
            <a:r>
              <a:rPr lang="en-US" b="1" dirty="0" err="1"/>
              <a:t>z</a:t>
            </a:r>
            <a:r>
              <a:rPr lang="en-US" b="1" dirty="0"/>
              <a:t>  =  </a:t>
            </a:r>
            <a:r>
              <a:rPr lang="en-US" b="1" dirty="0" err="1"/>
              <a:t>x</a:t>
            </a:r>
            <a:r>
              <a:rPr lang="en-US" b="1" dirty="0"/>
              <a:t> + (</a:t>
            </a:r>
            <a:r>
              <a:rPr lang="en-US" b="1" dirty="0" err="1"/>
              <a:t>y</a:t>
            </a:r>
            <a:r>
              <a:rPr lang="en-US" b="1" dirty="0"/>
              <a:t> + </a:t>
            </a:r>
            <a:r>
              <a:rPr lang="en-US" b="1" dirty="0" err="1"/>
              <a:t>z</a:t>
            </a:r>
            <a:r>
              <a:rPr lang="en-US" b="1" dirty="0"/>
              <a:t>)?</a:t>
            </a:r>
          </a:p>
          <a:p>
            <a:pPr marL="552450" lvl="1"/>
            <a:r>
              <a:rPr lang="zh-CN" altLang="en-US" smtClean="0"/>
              <a:t>无符号</a:t>
            </a:r>
            <a:r>
              <a:rPr lang="en-US" altLang="zh-CN" smtClean="0"/>
              <a:t>/</a:t>
            </a:r>
            <a:r>
              <a:rPr lang="zh-CN" altLang="en-US" smtClean="0"/>
              <a:t>有符号 </a:t>
            </a:r>
            <a:r>
              <a:rPr lang="en-US" smtClean="0"/>
              <a:t>Int: </a:t>
            </a:r>
            <a:r>
              <a:rPr lang="en-US" dirty="0"/>
              <a:t>Yes!</a:t>
            </a:r>
          </a:p>
          <a:p>
            <a:pPr marL="552450" lvl="1"/>
            <a:r>
              <a:rPr lang="zh-CN" altLang="en-US" smtClean="0"/>
              <a:t>浮点数</a:t>
            </a:r>
            <a:r>
              <a:rPr lang="en-US" smtClean="0"/>
              <a:t>Float:</a:t>
            </a:r>
            <a:r>
              <a:rPr lang="en-US" dirty="0"/>
              <a:t>	</a:t>
            </a:r>
          </a:p>
          <a:p>
            <a:pPr marL="838200" lvl="2"/>
            <a:r>
              <a:rPr lang="en-US" dirty="0"/>
              <a:t> (1e20 + -1e20) + 3.14 --&gt; 3.14</a:t>
            </a:r>
          </a:p>
          <a:p>
            <a:pPr marL="838200" lvl="2"/>
            <a:r>
              <a:rPr lang="en-US" dirty="0"/>
              <a:t> 1e20 + (-1e20 + 3.14) --&gt; ??</a:t>
            </a: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8800" y="1900238"/>
            <a:ext cx="5524500" cy="1820862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7174" name="Rectangle 6"/>
          <p:cNvSpPr>
            <a:spLocks/>
          </p:cNvSpPr>
          <p:nvPr/>
        </p:nvSpPr>
        <p:spPr bwMode="auto">
          <a:xfrm>
            <a:off x="7342188" y="6578600"/>
            <a:ext cx="1727200" cy="254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Source: xkcd.com</a:t>
            </a:r>
            <a:r>
              <a:rPr lang="en-US" sz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/571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uild="p" bldLvl="3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0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smtClean="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  <a:endParaRPr lang="en-US" sz="120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xfrm>
            <a:off x="2971800" y="2720975"/>
            <a:ext cx="2870200" cy="784225"/>
          </a:xfrm>
          <a:ln/>
        </p:spPr>
        <p:txBody>
          <a:bodyPr/>
          <a:lstStyle/>
          <a:p>
            <a:pPr marL="80963" indent="-809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800" dirty="0" smtClean="0">
                <a:solidFill>
                  <a:srgbClr val="60606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Welcome and Enjoy! </a:t>
            </a:r>
            <a:endParaRPr lang="en-US" sz="4800" dirty="0">
              <a:solidFill>
                <a:srgbClr val="606060"/>
              </a:solidFill>
              <a:latin typeface="Calibri Italic" charset="0"/>
              <a:ea typeface="ヒラギノ角ゴ ProN W3" charset="-128"/>
              <a:cs typeface="ヒラギノ角ゴ ProN W3" charset="-128"/>
              <a:sym typeface="Calibri Italic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143000"/>
            <a:ext cx="8740096" cy="54356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简述</a:t>
            </a:r>
            <a:r>
              <a:rPr lang="en-US" altLang="zh-CN" sz="2800" dirty="0"/>
              <a:t>C</a:t>
            </a:r>
            <a:r>
              <a:rPr lang="zh-CN" altLang="en-US" sz="2800" dirty="0"/>
              <a:t>、</a:t>
            </a:r>
            <a:r>
              <a:rPr lang="en-US" altLang="zh-CN" sz="2800" dirty="0"/>
              <a:t>ASM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ML</a:t>
            </a:r>
            <a:r>
              <a:rPr lang="zh-CN" altLang="en-US" sz="2800" dirty="0" smtClean="0"/>
              <a:t>的</a:t>
            </a:r>
            <a:r>
              <a:rPr lang="zh-CN" altLang="en-US" sz="2800" dirty="0"/>
              <a:t>关系，各自优缺点</a:t>
            </a:r>
            <a:r>
              <a:rPr lang="zh-CN" altLang="en-US" sz="2800" dirty="0" smtClean="0"/>
              <a:t>？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 err="1" smtClean="0"/>
              <a:t>Hello.c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经过那些工具、步骤、生成什么类型的文件？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什么是</a:t>
            </a:r>
            <a:r>
              <a:rPr lang="zh-CN" altLang="en-US" sz="2800" dirty="0" smtClean="0"/>
              <a:t>程序可移植性</a:t>
            </a:r>
            <a:r>
              <a:rPr lang="zh-CN" altLang="en-US" sz="2800" dirty="0"/>
              <a:t>？汇编语言可移植吗？为什么？</a:t>
            </a:r>
            <a:endParaRPr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编译与解释有什么区别？各举出</a:t>
            </a:r>
            <a:r>
              <a:rPr lang="en-US" altLang="zh-CN" sz="2800" dirty="0"/>
              <a:t>2</a:t>
            </a:r>
            <a:r>
              <a:rPr lang="zh-CN" altLang="en-US" sz="2800" dirty="0"/>
              <a:t>个语言的</a:t>
            </a:r>
            <a:r>
              <a:rPr lang="zh-CN" altLang="en-US" sz="2800" dirty="0" smtClean="0"/>
              <a:t>例子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程序</a:t>
            </a:r>
            <a:r>
              <a:rPr lang="zh-CN" altLang="en-US" sz="2800" dirty="0" smtClean="0"/>
              <a:t>优化的目的？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计算机</a:t>
            </a:r>
            <a:r>
              <a:rPr lang="zh-CN" altLang="en-US" sz="2800" dirty="0" smtClean="0"/>
              <a:t>软件与硬件的界面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接口是什么？</a:t>
            </a:r>
            <a:endParaRPr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简述中间层语言及其运行</a:t>
            </a:r>
            <a:r>
              <a:rPr lang="zh-CN" altLang="en-US" sz="2800" dirty="0" smtClean="0"/>
              <a:t>机制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设计开发一个</a:t>
            </a:r>
            <a:r>
              <a:rPr lang="en-US" altLang="zh-CN" sz="2800" dirty="0"/>
              <a:t>Java</a:t>
            </a:r>
            <a:r>
              <a:rPr lang="zh-CN" altLang="en-US" sz="2800" dirty="0"/>
              <a:t>处理器是否可行</a:t>
            </a:r>
            <a:r>
              <a:rPr lang="zh-CN" altLang="en-US" sz="2800" dirty="0" smtClean="0"/>
              <a:t>？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可执行程序的组织与其在</a:t>
            </a:r>
            <a:r>
              <a:rPr lang="zh-CN" altLang="en-US" sz="2800" smtClean="0"/>
              <a:t>内存的一致吗？变量地址呢？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程序</a:t>
            </a:r>
            <a:r>
              <a:rPr lang="zh-CN" altLang="en-US" sz="2800" dirty="0" smtClean="0"/>
              <a:t>执行结果与那些相关呢</a:t>
            </a:r>
            <a:endParaRPr lang="en-US" altLang="zh-CN" sz="2800" dirty="0" smtClean="0"/>
          </a:p>
          <a:p>
            <a:pPr lvl="1"/>
            <a:r>
              <a:rPr lang="zh-CN" altLang="en-US" dirty="0" smtClean="0">
                <a:solidFill>
                  <a:schemeClr val="bg1"/>
                </a:solidFill>
              </a:rPr>
              <a:t>算法</a:t>
            </a:r>
            <a:r>
              <a:rPr lang="zh-CN" altLang="en-US" dirty="0">
                <a:solidFill>
                  <a:schemeClr val="bg1"/>
                </a:solidFill>
              </a:rPr>
              <a:t>、程序</a:t>
            </a:r>
            <a:r>
              <a:rPr lang="zh-CN" altLang="en-US" dirty="0" smtClean="0">
                <a:solidFill>
                  <a:schemeClr val="bg1"/>
                </a:solidFill>
              </a:rPr>
              <a:t>编写、语言</a:t>
            </a:r>
            <a:r>
              <a:rPr lang="zh-CN" altLang="en-US" dirty="0">
                <a:solidFill>
                  <a:schemeClr val="bg1"/>
                </a:solidFill>
              </a:rPr>
              <a:t>处理</a:t>
            </a:r>
            <a:r>
              <a:rPr lang="zh-CN" altLang="en-US" dirty="0" smtClean="0">
                <a:solidFill>
                  <a:schemeClr val="bg1"/>
                </a:solidFill>
              </a:rPr>
              <a:t>系统、</a:t>
            </a:r>
            <a:r>
              <a:rPr lang="en-US" altLang="zh-CN" dirty="0" smtClean="0">
                <a:solidFill>
                  <a:schemeClr val="bg1"/>
                </a:solidFill>
              </a:rPr>
              <a:t>OS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</a:rPr>
              <a:t>ISA-</a:t>
            </a:r>
            <a:r>
              <a:rPr lang="zh-CN" altLang="en-US" dirty="0" smtClean="0">
                <a:solidFill>
                  <a:schemeClr val="bg1"/>
                </a:solidFill>
              </a:rPr>
              <a:t>机器语言、微体系结构等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68527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6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smtClean="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  <a:endParaRPr lang="en-US" sz="120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计算机的算法</a:t>
            </a:r>
            <a:r>
              <a:rPr lang="en-US" altLang="zh-CN" b="1" smtClean="0"/>
              <a:t>/</a:t>
            </a:r>
            <a:r>
              <a:rPr lang="zh-CN" altLang="en-US" b="1" smtClean="0"/>
              <a:t>算术</a:t>
            </a:r>
            <a:endParaRPr lang="en-US" b="1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smtClean="0"/>
              <a:t>不生成随机值</a:t>
            </a:r>
            <a:endParaRPr lang="en-US" b="1" dirty="0" smtClean="0"/>
          </a:p>
          <a:p>
            <a:pPr lvl="1"/>
            <a:r>
              <a:rPr lang="zh-CN" altLang="en-US" smtClean="0"/>
              <a:t>算数操作有重要的数学特性</a:t>
            </a:r>
            <a:endParaRPr lang="en-US" dirty="0" smtClean="0"/>
          </a:p>
          <a:p>
            <a:r>
              <a:rPr lang="zh-CN" altLang="en-US" b="1" smtClean="0"/>
              <a:t>不要假设所有的</a:t>
            </a:r>
            <a:r>
              <a:rPr lang="en-US" b="1" smtClean="0"/>
              <a:t> “</a:t>
            </a:r>
            <a:r>
              <a:rPr lang="zh-CN" altLang="en-US" b="1" smtClean="0"/>
              <a:t>通常</a:t>
            </a:r>
            <a:r>
              <a:rPr lang="en-US" b="1" smtClean="0"/>
              <a:t>”</a:t>
            </a:r>
            <a:r>
              <a:rPr lang="zh-CN" altLang="en-US" b="1" smtClean="0"/>
              <a:t>数学特性</a:t>
            </a:r>
            <a:endParaRPr lang="en-US" b="1" dirty="0" smtClean="0"/>
          </a:p>
          <a:p>
            <a:pPr lvl="1"/>
            <a:r>
              <a:rPr lang="zh-CN" altLang="en-US" smtClean="0"/>
              <a:t>因为数据表示的有限性</a:t>
            </a:r>
            <a:endParaRPr lang="en-US" dirty="0" smtClean="0"/>
          </a:p>
          <a:p>
            <a:pPr lvl="1"/>
            <a:r>
              <a:rPr lang="zh-CN" altLang="en-US"/>
              <a:t>整数</a:t>
            </a:r>
            <a:r>
              <a:rPr lang="zh-CN" altLang="en-US" smtClean="0"/>
              <a:t>操作满足</a:t>
            </a:r>
            <a:r>
              <a:rPr lang="en-US" smtClean="0"/>
              <a:t> “</a:t>
            </a:r>
            <a:r>
              <a:rPr lang="zh-CN" altLang="en-US" smtClean="0"/>
              <a:t>环</a:t>
            </a:r>
            <a:r>
              <a:rPr lang="en-US" altLang="zh-CN" smtClean="0"/>
              <a:t>ring</a:t>
            </a:r>
            <a:r>
              <a:rPr lang="en-US" smtClean="0"/>
              <a:t>”</a:t>
            </a:r>
            <a:r>
              <a:rPr lang="zh-CN" altLang="en-US" smtClean="0"/>
              <a:t>特性 </a:t>
            </a:r>
            <a:endParaRPr lang="en-US" dirty="0" smtClean="0"/>
          </a:p>
          <a:p>
            <a:pPr lvl="2"/>
            <a:r>
              <a:rPr lang="zh-CN" altLang="en-US" smtClean="0"/>
              <a:t>交换律</a:t>
            </a:r>
            <a:r>
              <a:rPr lang="en-US" smtClean="0"/>
              <a:t>, </a:t>
            </a:r>
            <a:r>
              <a:rPr lang="zh-CN" altLang="en-US" smtClean="0"/>
              <a:t>结合律 </a:t>
            </a:r>
            <a:r>
              <a:rPr lang="en-US" smtClean="0"/>
              <a:t>, </a:t>
            </a:r>
            <a:r>
              <a:rPr lang="zh-CN" altLang="en-US" smtClean="0"/>
              <a:t>分配律</a:t>
            </a:r>
            <a:endParaRPr lang="en-US" dirty="0" smtClean="0"/>
          </a:p>
          <a:p>
            <a:pPr lvl="1"/>
            <a:r>
              <a:rPr lang="zh-CN" altLang="en-US" smtClean="0"/>
              <a:t>浮点操作满足</a:t>
            </a:r>
            <a:r>
              <a:rPr lang="en-US" smtClean="0"/>
              <a:t>“</a:t>
            </a:r>
            <a:r>
              <a:rPr lang="zh-CN" altLang="en-US" smtClean="0"/>
              <a:t>排序</a:t>
            </a:r>
            <a:r>
              <a:rPr lang="en-US" altLang="zh-CN" smtClean="0"/>
              <a:t>ordering</a:t>
            </a:r>
            <a:r>
              <a:rPr lang="en-US" smtClean="0"/>
              <a:t>” </a:t>
            </a:r>
            <a:r>
              <a:rPr lang="zh-CN" altLang="en-US"/>
              <a:t>特性</a:t>
            </a:r>
            <a:endParaRPr lang="en-US" dirty="0" smtClean="0"/>
          </a:p>
          <a:p>
            <a:pPr lvl="2"/>
            <a:r>
              <a:rPr lang="zh-CN" altLang="en-US" smtClean="0"/>
              <a:t>单调性</a:t>
            </a:r>
            <a:r>
              <a:rPr lang="en-US" smtClean="0"/>
              <a:t>, </a:t>
            </a:r>
            <a:r>
              <a:rPr lang="zh-CN" altLang="en-US" smtClean="0"/>
              <a:t>符号值</a:t>
            </a:r>
            <a:endParaRPr lang="en-US" smtClean="0"/>
          </a:p>
          <a:p>
            <a:r>
              <a:rPr lang="zh-CN" altLang="en-US" b="1" smtClean="0"/>
              <a:t>观察</a:t>
            </a:r>
            <a:endParaRPr lang="en-US" b="1" smtClean="0"/>
          </a:p>
          <a:p>
            <a:pPr lvl="1"/>
            <a:r>
              <a:rPr lang="zh-CN" altLang="en-US" smtClean="0"/>
              <a:t>要理解哪一种抽象应用在哪些上下文中</a:t>
            </a:r>
            <a:endParaRPr lang="en-US" dirty="0" smtClean="0"/>
          </a:p>
          <a:p>
            <a:pPr lvl="1"/>
            <a:r>
              <a:rPr lang="zh-CN" altLang="en-US" smtClean="0"/>
              <a:t>针对编译器程序员和严肃的应用程序员的重要事项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smtClean="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  <a:endParaRPr lang="en-US" sz="120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伟大现实</a:t>
            </a:r>
            <a:r>
              <a:rPr lang="en-US" b="1" smtClean="0"/>
              <a:t> </a:t>
            </a:r>
            <a:r>
              <a:rPr lang="en-US" b="1" dirty="0" smtClean="0"/>
              <a:t>#2: </a:t>
            </a:r>
            <a:r>
              <a:rPr lang="en-US" b="1" smtClean="0"/>
              <a:t/>
            </a:r>
            <a:br>
              <a:rPr lang="en-US" b="1" smtClean="0"/>
            </a:br>
            <a:r>
              <a:rPr lang="zh-CN" altLang="en-US" b="1" smtClean="0"/>
              <a:t>你不得不懂汇编</a:t>
            </a:r>
            <a:endParaRPr lang="en-US" b="1" dirty="0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smtClean="0"/>
              <a:t>有可能是</a:t>
            </a:r>
            <a:r>
              <a:rPr lang="en-US" b="1" smtClean="0"/>
              <a:t>, </a:t>
            </a:r>
            <a:r>
              <a:rPr lang="zh-CN" altLang="en-US" b="1" smtClean="0"/>
              <a:t>你永远不用汇编语言写程序</a:t>
            </a:r>
            <a:endParaRPr lang="en-US" b="1" dirty="0" smtClean="0"/>
          </a:p>
          <a:p>
            <a:pPr lvl="1"/>
            <a:r>
              <a:rPr lang="zh-CN" altLang="en-US" smtClean="0"/>
              <a:t>编译器比你更好更耐心</a:t>
            </a:r>
            <a:endParaRPr lang="en-US" dirty="0" smtClean="0"/>
          </a:p>
          <a:p>
            <a:r>
              <a:rPr lang="zh-CN" altLang="en-US" b="1"/>
              <a:t>但</a:t>
            </a:r>
            <a:r>
              <a:rPr lang="zh-CN" altLang="en-US" b="1" smtClean="0"/>
              <a:t>是</a:t>
            </a:r>
            <a:r>
              <a:rPr lang="en-US" b="1" smtClean="0"/>
              <a:t>: </a:t>
            </a:r>
            <a:r>
              <a:rPr lang="zh-CN" altLang="en-US" b="1" smtClean="0"/>
              <a:t>要理解汇编是机器级执行模型的关键</a:t>
            </a:r>
            <a:endParaRPr lang="en-US" b="1" dirty="0" smtClean="0"/>
          </a:p>
          <a:p>
            <a:pPr lvl="1"/>
            <a:r>
              <a:rPr lang="en-US" altLang="zh-CN" smtClean="0"/>
              <a:t>Bug</a:t>
            </a:r>
            <a:r>
              <a:rPr lang="zh-CN" altLang="en-US" smtClean="0"/>
              <a:t>面前程序的行为</a:t>
            </a:r>
            <a:endParaRPr lang="en-US" dirty="0" smtClean="0"/>
          </a:p>
          <a:p>
            <a:pPr lvl="2"/>
            <a:r>
              <a:rPr lang="zh-CN" altLang="en-US" smtClean="0"/>
              <a:t>高级语言模型会失败</a:t>
            </a:r>
            <a:endParaRPr lang="en-US" dirty="0" smtClean="0"/>
          </a:p>
          <a:p>
            <a:pPr lvl="1"/>
            <a:r>
              <a:rPr lang="zh-CN" altLang="en-US" smtClean="0"/>
              <a:t>调整程序性能</a:t>
            </a:r>
            <a:endParaRPr lang="en-US" dirty="0" smtClean="0"/>
          </a:p>
          <a:p>
            <a:pPr lvl="2"/>
            <a:r>
              <a:rPr lang="zh-CN" altLang="en-US" smtClean="0"/>
              <a:t>理解由编译器做</a:t>
            </a:r>
            <a:r>
              <a:rPr lang="en-US" altLang="zh-CN" smtClean="0"/>
              <a:t>/</a:t>
            </a:r>
            <a:r>
              <a:rPr lang="zh-CN" altLang="en-US" smtClean="0"/>
              <a:t>不做的优化</a:t>
            </a:r>
            <a:endParaRPr lang="en-US" dirty="0" smtClean="0"/>
          </a:p>
          <a:p>
            <a:pPr lvl="2"/>
            <a:r>
              <a:rPr lang="zh-CN" altLang="en-US" smtClean="0"/>
              <a:t>理解程序低效的根源</a:t>
            </a:r>
            <a:endParaRPr lang="en-US" dirty="0" smtClean="0"/>
          </a:p>
          <a:p>
            <a:pPr lvl="1"/>
            <a:r>
              <a:rPr lang="zh-CN" altLang="en-US" smtClean="0"/>
              <a:t>实现系统软件</a:t>
            </a:r>
            <a:endParaRPr lang="en-US" dirty="0" smtClean="0"/>
          </a:p>
          <a:p>
            <a:pPr lvl="2"/>
            <a:r>
              <a:rPr lang="zh-CN" altLang="en-US" smtClean="0"/>
              <a:t>编译器把机器代码作为目标</a:t>
            </a:r>
            <a:endParaRPr lang="en-US" dirty="0" smtClean="0"/>
          </a:p>
          <a:p>
            <a:pPr lvl="2"/>
            <a:r>
              <a:rPr lang="zh-CN" altLang="en-US" smtClean="0"/>
              <a:t>操作系统要管理进程状态</a:t>
            </a:r>
            <a:endParaRPr lang="en-US" dirty="0" smtClean="0"/>
          </a:p>
          <a:p>
            <a:pPr lvl="1"/>
            <a:r>
              <a:rPr lang="zh-CN" altLang="en-US"/>
              <a:t>创</a:t>
            </a:r>
            <a:r>
              <a:rPr lang="zh-CN" altLang="en-US" smtClean="0"/>
              <a:t>造</a:t>
            </a:r>
            <a:r>
              <a:rPr lang="en-US" smtClean="0"/>
              <a:t> / </a:t>
            </a:r>
            <a:r>
              <a:rPr lang="zh-CN" altLang="en-US"/>
              <a:t>战斗</a:t>
            </a:r>
            <a:r>
              <a:rPr lang="en-US" smtClean="0"/>
              <a:t> </a:t>
            </a:r>
            <a:r>
              <a:rPr lang="zh-CN" altLang="en-US" smtClean="0"/>
              <a:t>恶意软件（</a:t>
            </a:r>
            <a:r>
              <a:rPr lang="en-US" smtClean="0"/>
              <a:t>malware</a:t>
            </a:r>
            <a:r>
              <a:rPr lang="zh-CN" altLang="en-US" smtClean="0"/>
              <a:t>）</a:t>
            </a:r>
            <a:endParaRPr lang="en-US" dirty="0" smtClean="0"/>
          </a:p>
          <a:p>
            <a:pPr lvl="2"/>
            <a:r>
              <a:rPr lang="en-US" smtClean="0"/>
              <a:t>x86 </a:t>
            </a:r>
            <a:r>
              <a:rPr lang="zh-CN" altLang="en-US" smtClean="0"/>
              <a:t>汇编是很好的语言选择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smtClean="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  <a:endParaRPr lang="en-US" sz="120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b="1" smtClean="0"/>
              <a:t>伟大现实</a:t>
            </a:r>
            <a:r>
              <a:rPr lang="en-US" b="1" smtClean="0"/>
              <a:t>#3:</a:t>
            </a:r>
            <a:r>
              <a:rPr lang="zh-CN" altLang="en-US" b="1" smtClean="0"/>
              <a:t>存储事宜</a:t>
            </a:r>
            <a:r>
              <a:rPr lang="en-US" b="1" smtClean="0"/>
              <a:t/>
            </a:r>
            <a:br>
              <a:rPr lang="en-US" b="1" smtClean="0"/>
            </a:br>
            <a:r>
              <a:rPr lang="en-US" sz="2900" b="1" smtClean="0"/>
              <a:t>R</a:t>
            </a:r>
            <a:r>
              <a:rPr lang="en-US" altLang="zh-CN" sz="2900" b="1" smtClean="0"/>
              <a:t>AM</a:t>
            </a:r>
            <a:r>
              <a:rPr lang="zh-CN" altLang="en-US" sz="2900" b="1" smtClean="0"/>
              <a:t>随机存储器是一个非物理抽象</a:t>
            </a:r>
            <a:endParaRPr lang="en-US" sz="2900" b="1" dirty="0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838200" lvl="2"/>
            <a:endParaRPr lang="en-US" dirty="0" smtClean="0"/>
          </a:p>
          <a:p>
            <a:r>
              <a:rPr lang="zh-CN" altLang="en-US" b="1" smtClean="0"/>
              <a:t>存储器不是无限的</a:t>
            </a:r>
            <a:endParaRPr lang="en-US" b="1" smtClean="0"/>
          </a:p>
          <a:p>
            <a:pPr marL="552450" lvl="1"/>
            <a:r>
              <a:rPr lang="zh-CN" altLang="en-US" smtClean="0"/>
              <a:t>存储器需要分配与管理</a:t>
            </a:r>
            <a:endParaRPr lang="en-US" smtClean="0"/>
          </a:p>
          <a:p>
            <a:pPr marL="552450" lvl="1"/>
            <a:r>
              <a:rPr lang="zh-CN" altLang="en-US" smtClean="0"/>
              <a:t>很多应用是存储支配</a:t>
            </a:r>
            <a:r>
              <a:rPr lang="en-US" altLang="zh-CN" smtClean="0"/>
              <a:t>/</a:t>
            </a:r>
            <a:r>
              <a:rPr lang="zh-CN" altLang="en-US" smtClean="0"/>
              <a:t>控制的</a:t>
            </a:r>
            <a:endParaRPr lang="en-US" dirty="0" smtClean="0"/>
          </a:p>
          <a:p>
            <a:r>
              <a:rPr lang="zh-CN" altLang="en-US" b="1" smtClean="0"/>
              <a:t>存储引用错特别致命</a:t>
            </a:r>
            <a:endParaRPr lang="en-US" b="1" dirty="0" smtClean="0"/>
          </a:p>
          <a:p>
            <a:pPr marL="552450" lvl="1"/>
            <a:r>
              <a:rPr lang="zh-CN" altLang="en-US" smtClean="0"/>
              <a:t>在时间和空间方面效果都不友好</a:t>
            </a:r>
            <a:endParaRPr lang="en-US" dirty="0" smtClean="0"/>
          </a:p>
          <a:p>
            <a:r>
              <a:rPr lang="zh-CN" altLang="en-US" b="1" smtClean="0"/>
              <a:t>存储器性能是不一致的</a:t>
            </a:r>
            <a:endParaRPr lang="en-US" b="1" smtClean="0"/>
          </a:p>
          <a:p>
            <a:pPr marL="552450" lvl="1"/>
            <a:r>
              <a:rPr lang="en-US" smtClean="0"/>
              <a:t>Cache</a:t>
            </a:r>
            <a:r>
              <a:rPr lang="zh-CN" altLang="en-US" smtClean="0"/>
              <a:t>与虚拟存储器的效应能大大影响程序性能</a:t>
            </a:r>
            <a:endParaRPr lang="en-US" smtClean="0"/>
          </a:p>
          <a:p>
            <a:pPr marL="552450" lvl="1"/>
            <a:r>
              <a:rPr lang="zh-CN" altLang="en-US"/>
              <a:t>针对存储系统的特点，调整程序，能带来大幅速度</a:t>
            </a:r>
            <a:r>
              <a:rPr lang="zh-CN" altLang="en-US" smtClean="0"/>
              <a:t>提升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3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smtClean="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  <a:endParaRPr lang="en-US" sz="120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b="1" smtClean="0"/>
              <a:t>例：存储引用</a:t>
            </a:r>
            <a:r>
              <a:rPr lang="en-US" b="1" smtClean="0"/>
              <a:t>Bug</a:t>
            </a:r>
            <a:endParaRPr lang="en-US" b="1" dirty="0"/>
          </a:p>
        </p:txBody>
      </p:sp>
      <p:sp>
        <p:nvSpPr>
          <p:cNvPr id="18438" name="Rectangle 6"/>
          <p:cNvSpPr>
            <a:spLocks noGrp="1" noChangeArrowheads="1"/>
          </p:cNvSpPr>
          <p:nvPr>
            <p:ph idx="1"/>
          </p:nvPr>
        </p:nvSpPr>
        <p:spPr bwMode="auto">
          <a:xfrm>
            <a:off x="457200" y="6096000"/>
            <a:ext cx="8229600" cy="563563"/>
          </a:xfrm>
          <a:noFill/>
          <a:ln>
            <a:miter lim="800000"/>
            <a:headEnd/>
            <a:tailEnd/>
          </a:ln>
        </p:spPr>
        <p:txBody>
          <a:bodyPr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1" indent="-342900"/>
            <a:r>
              <a:rPr lang="zh-CN" altLang="en-US"/>
              <a:t>结</a:t>
            </a:r>
            <a:r>
              <a:rPr lang="zh-CN" altLang="en-US" smtClean="0"/>
              <a:t>果是特定系统的</a:t>
            </a:r>
            <a:endParaRPr lang="en-US" altLang="zh-CN"/>
          </a:p>
        </p:txBody>
      </p:sp>
      <p:sp>
        <p:nvSpPr>
          <p:cNvPr id="18437" name="Rectangle 5"/>
          <p:cNvSpPr>
            <a:spLocks/>
          </p:cNvSpPr>
          <p:nvPr/>
        </p:nvSpPr>
        <p:spPr bwMode="auto">
          <a:xfrm>
            <a:off x="825500" y="4267200"/>
            <a:ext cx="7327900" cy="18288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fun(0</a:t>
            </a:r>
            <a:r>
              <a:rPr lang="en-US" sz="180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) </a:t>
            </a:r>
            <a:r>
              <a:rPr lang="en-US" altLang="zh-CN" sz="1800" smtClean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-&gt;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	3.14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fun(1</a:t>
            </a:r>
            <a:r>
              <a:rPr lang="en-US" sz="180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) </a:t>
            </a:r>
            <a:r>
              <a:rPr lang="en-US" altLang="zh-CN" sz="180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-&gt;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fun(2</a:t>
            </a:r>
            <a:r>
              <a:rPr lang="en-US" sz="180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) </a:t>
            </a:r>
            <a:r>
              <a:rPr lang="en-US" altLang="zh-CN" sz="1800" smtClean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-&gt;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3.1399998664856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fun(3</a:t>
            </a:r>
            <a:r>
              <a:rPr lang="en-US" sz="180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) </a:t>
            </a:r>
            <a:r>
              <a:rPr lang="en-US" altLang="zh-CN" sz="180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-&gt;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2.00000061035156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fun(4</a:t>
            </a:r>
            <a:r>
              <a:rPr lang="en-US" sz="180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) </a:t>
            </a:r>
            <a:r>
              <a:rPr lang="en-US" altLang="zh-CN" sz="180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-&gt;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3.14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(6</a:t>
            </a:r>
            <a:r>
              <a:rPr lang="en-US" sz="180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) </a:t>
            </a:r>
            <a:r>
              <a:rPr lang="en-US" altLang="zh-CN" sz="180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-&gt;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sz="1800" dirty="0" smtClean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" charset="0"/>
              </a:rPr>
              <a:t>Segmentation fault</a:t>
            </a:r>
            <a:endParaRPr lang="en-US" sz="1800" dirty="0">
              <a:solidFill>
                <a:schemeClr val="tx1"/>
              </a:solidFill>
              <a:latin typeface="Courier New" charset="0"/>
              <a:ea typeface="Monaco" charset="0"/>
              <a:cs typeface="Monaco" charset="0"/>
              <a:sym typeface="Courier New" charset="0"/>
            </a:endParaRPr>
          </a:p>
        </p:txBody>
      </p:sp>
      <p:sp>
        <p:nvSpPr>
          <p:cNvPr id="18436" name="Rectangle 4"/>
          <p:cNvSpPr>
            <a:spLocks/>
          </p:cNvSpPr>
          <p:nvPr/>
        </p:nvSpPr>
        <p:spPr bwMode="auto">
          <a:xfrm>
            <a:off x="838200" y="1295400"/>
            <a:ext cx="6553200" cy="28448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err="1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a[2];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double d;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 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double 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fun(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 {</a:t>
            </a: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volatile 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s;</a:t>
            </a: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s.d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3.14;</a:t>
            </a: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s.a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[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 = 1073741824; /* Possibly out of bounds */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return 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s.d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9195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uild="p" animBg="1"/>
    </p:bldLst>
  </p:timing>
</p:sld>
</file>

<file path=ppt/theme/theme1.xml><?xml version="1.0" encoding="utf-8"?>
<a:theme xmlns:a="http://schemas.openxmlformats.org/drawingml/2006/main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4441</TotalTime>
  <Pages>0</Pages>
  <Words>3287</Words>
  <Characters>0</Characters>
  <Application>Microsoft Office PowerPoint</Application>
  <PresentationFormat>全屏显示(4:3)</PresentationFormat>
  <Lines>0</Lines>
  <Paragraphs>640</Paragraphs>
  <Slides>51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51</vt:i4>
      </vt:variant>
    </vt:vector>
  </HeadingPairs>
  <TitlesOfParts>
    <vt:vector size="75" baseType="lpstr">
      <vt:lpstr>Gill Sans</vt:lpstr>
      <vt:lpstr>Lucida Grande</vt:lpstr>
      <vt:lpstr>Monaco</vt:lpstr>
      <vt:lpstr>ＭＳ Ｐゴシック</vt:lpstr>
      <vt:lpstr>msgothic</vt:lpstr>
      <vt:lpstr>Zapf Dingbats</vt:lpstr>
      <vt:lpstr>ヒラギノ角ゴ ProN W3</vt:lpstr>
      <vt:lpstr>ヒラギノ角ゴ ProN W6</vt:lpstr>
      <vt:lpstr>黑体</vt:lpstr>
      <vt:lpstr>宋体</vt:lpstr>
      <vt:lpstr>微软雅黑</vt:lpstr>
      <vt:lpstr>Arial</vt:lpstr>
      <vt:lpstr>Arial Black</vt:lpstr>
      <vt:lpstr>Arial Narrow</vt:lpstr>
      <vt:lpstr>Calibri</vt:lpstr>
      <vt:lpstr>Calibri Bold</vt:lpstr>
      <vt:lpstr>Calibri Italic</vt:lpstr>
      <vt:lpstr>Courier New</vt:lpstr>
      <vt:lpstr>Times New Roman</vt:lpstr>
      <vt:lpstr>Wingdings</vt:lpstr>
      <vt:lpstr>Wingdings 2</vt:lpstr>
      <vt:lpstr>Title Slide</vt:lpstr>
      <vt:lpstr>Title and Content</vt:lpstr>
      <vt:lpstr>Title Only</vt:lpstr>
      <vt:lpstr>PowerPoint 演示文稿</vt:lpstr>
      <vt:lpstr>要点</vt:lpstr>
      <vt:lpstr>个人简介</vt:lpstr>
      <vt:lpstr>一、课程目标:                                         抽象很好但别忘记现实</vt:lpstr>
      <vt:lpstr>二、伟大现实  #1: int不是整数, float不是实数</vt:lpstr>
      <vt:lpstr>计算机的算法/算术</vt:lpstr>
      <vt:lpstr>伟大现实 #2:  你不得不懂汇编</vt:lpstr>
      <vt:lpstr>伟大现实#3:存储事宜 RAM随机存储器是一个非物理抽象</vt:lpstr>
      <vt:lpstr>例：存储引用Bug</vt:lpstr>
      <vt:lpstr>PowerPoint 演示文稿</vt:lpstr>
      <vt:lpstr>存储引用错</vt:lpstr>
      <vt:lpstr>伟大现实#4: 性能比渐进复杂性/时间复杂度更重要! </vt:lpstr>
      <vt:lpstr>例：内存系统性能</vt:lpstr>
      <vt:lpstr>存储器层次结构</vt:lpstr>
      <vt:lpstr>为什么性能不同</vt:lpstr>
      <vt:lpstr>伟大现实#5: 计算机比执行程序做的多得多</vt:lpstr>
      <vt:lpstr>三、可执行程序是怎么生成的？</vt:lpstr>
      <vt:lpstr>PowerPoint 演示文稿</vt:lpstr>
      <vt:lpstr>PowerPoint 演示文稿</vt:lpstr>
      <vt:lpstr>PowerPoint 演示文稿</vt:lpstr>
      <vt:lpstr>PowerPoint 演示文稿</vt:lpstr>
      <vt:lpstr>六、计算机系统层次模型</vt:lpstr>
      <vt:lpstr>计算机系统的抽象表示                                    -隐藏实际实现的复杂性</vt:lpstr>
      <vt:lpstr>计算无处不在—普适计算</vt:lpstr>
      <vt:lpstr>并发与并行-Amdahl定律</vt:lpstr>
      <vt:lpstr>Amdahl定律</vt:lpstr>
      <vt:lpstr>七、本课程在CSE/SE课程体系中的地位                                                课程愿景</vt:lpstr>
      <vt:lpstr>PowerPoint 演示文稿</vt:lpstr>
      <vt:lpstr>CS/CE 课程体系中的角色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教       师</vt:lpstr>
      <vt:lpstr>欺骗: 描述</vt:lpstr>
      <vt:lpstr>欺骗: 后果</vt:lpstr>
      <vt:lpstr>教材</vt:lpstr>
      <vt:lpstr>课程组成</vt:lpstr>
      <vt:lpstr>PowerPoint 演示文稿</vt:lpstr>
      <vt:lpstr>政策: 实验和检查</vt:lpstr>
      <vt:lpstr>及时</vt:lpstr>
      <vt:lpstr>其他课堂规则</vt:lpstr>
      <vt:lpstr>政策: 评分</vt:lpstr>
      <vt:lpstr>程序与数据</vt:lpstr>
      <vt:lpstr>存储器层次</vt:lpstr>
      <vt:lpstr>异常控制流</vt:lpstr>
      <vt:lpstr> 虚拟存储器</vt:lpstr>
      <vt:lpstr>实验基本原理</vt:lpstr>
      <vt:lpstr>Welcome and Enjoy! </vt:lpstr>
      <vt:lpstr>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dc:description>Redesign of slides created by Randal E. Bryant and David R. O'Hallaron</dc:description>
  <cp:lastModifiedBy>shi xianjun</cp:lastModifiedBy>
  <cp:revision>208</cp:revision>
  <cp:lastPrinted>2017-09-05T12:44:31Z</cp:lastPrinted>
  <dcterms:created xsi:type="dcterms:W3CDTF">2012-08-28T17:04:18Z</dcterms:created>
  <dcterms:modified xsi:type="dcterms:W3CDTF">2018-09-03T01:55:15Z</dcterms:modified>
</cp:coreProperties>
</file>