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52"/>
  </p:notesMasterIdLst>
  <p:handoutMasterIdLst>
    <p:handoutMasterId r:id="rId53"/>
  </p:handoutMasterIdLst>
  <p:sldIdLst>
    <p:sldId id="298" r:id="rId2"/>
    <p:sldId id="258" r:id="rId3"/>
    <p:sldId id="304" r:id="rId4"/>
    <p:sldId id="260" r:id="rId5"/>
    <p:sldId id="306" r:id="rId6"/>
    <p:sldId id="262" r:id="rId7"/>
    <p:sldId id="307" r:id="rId8"/>
    <p:sldId id="263" r:id="rId9"/>
    <p:sldId id="264" r:id="rId10"/>
    <p:sldId id="265" r:id="rId11"/>
    <p:sldId id="266" r:id="rId12"/>
    <p:sldId id="318" r:id="rId13"/>
    <p:sldId id="267" r:id="rId14"/>
    <p:sldId id="299" r:id="rId15"/>
    <p:sldId id="269" r:id="rId16"/>
    <p:sldId id="319" r:id="rId17"/>
    <p:sldId id="270" r:id="rId18"/>
    <p:sldId id="271" r:id="rId19"/>
    <p:sldId id="320" r:id="rId20"/>
    <p:sldId id="272" r:id="rId21"/>
    <p:sldId id="273" r:id="rId22"/>
    <p:sldId id="274" r:id="rId23"/>
    <p:sldId id="275" r:id="rId24"/>
    <p:sldId id="276"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309" r:id="rId39"/>
    <p:sldId id="314" r:id="rId40"/>
    <p:sldId id="311" r:id="rId41"/>
    <p:sldId id="315" r:id="rId42"/>
    <p:sldId id="316" r:id="rId43"/>
    <p:sldId id="292" r:id="rId44"/>
    <p:sldId id="300" r:id="rId45"/>
    <p:sldId id="301" r:id="rId46"/>
    <p:sldId id="302" r:id="rId47"/>
    <p:sldId id="303" r:id="rId48"/>
    <p:sldId id="277" r:id="rId49"/>
    <p:sldId id="317" r:id="rId50"/>
    <p:sldId id="321" r:id="rId51"/>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1" autoAdjust="0"/>
  </p:normalViewPr>
  <p:slideViewPr>
    <p:cSldViewPr>
      <p:cViewPr varScale="1">
        <p:scale>
          <a:sx n="83" d="100"/>
          <a:sy n="83" d="100"/>
        </p:scale>
        <p:origin x="1608" y="36"/>
      </p:cViewPr>
      <p:guideLst>
        <p:guide orient="horz" pos="3648"/>
        <p:guide pos="278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9/21/2017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a:spcBef>
                <a:spcPts val="425"/>
              </a:spcBef>
            </a:pPr>
            <a:r>
              <a:rPr lang="en-US">
                <a:solidFill>
                  <a:srgbClr val="000000"/>
                </a:solidFill>
                <a:latin typeface="Times New Roman" charset="0"/>
                <a:cs typeface="Times New Roman" charset="0"/>
                <a:sym typeface="Times New Roman" charset="0"/>
              </a:rPr>
              <a:t>Latex source for equation: </a:t>
            </a:r>
            <a:r>
              <a:rPr lang="en-US">
                <a:latin typeface="Monaco" charset="0"/>
                <a:ea typeface="Monaco" charset="0"/>
                <a:cs typeface="Monaco" charset="0"/>
                <a:sym typeface="Monaco" charset="0"/>
              </a:rPr>
              <a:t>\sum_{k=-j}^i b_k \times 2^k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smtClean="0">
                <a:latin typeface="Arial" panose="020B0604020202020204" pitchFamily="34" charset="0"/>
              </a:rPr>
              <a:t>As we know, in IEEE standard, normalized numbers are those with the form: +/- 1.aa…a x 2</a:t>
            </a:r>
            <a:r>
              <a:rPr lang="en-US" altLang="zh-CN" baseline="30000" smtClean="0">
                <a:latin typeface="Arial" panose="020B0604020202020204" pitchFamily="34" charset="0"/>
              </a:rPr>
              <a:t>bb…b</a:t>
            </a:r>
            <a:r>
              <a:rPr lang="en-US" altLang="zh-CN" smtClean="0">
                <a:latin typeface="Arial" panose="020B0604020202020204"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anose="020B0604020202020204" pitchFamily="34" charset="0"/>
              </a:rPr>
              <a:t>-126 </a:t>
            </a:r>
            <a:r>
              <a:rPr lang="en-US" altLang="zh-CN" smtClean="0">
                <a:latin typeface="Arial" panose="020B0604020202020204"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anose="020B0604020202020204" pitchFamily="34" charset="0"/>
              </a:rPr>
              <a:t>-126</a:t>
            </a:r>
            <a:r>
              <a:rPr lang="en-US" altLang="zh-CN" smtClean="0">
                <a:latin typeface="Arial" panose="020B0604020202020204" pitchFamily="34" charset="0"/>
              </a:rPr>
              <a:t> , here aa…a can be 0.00…01, 0.000…10, ……., 0.11…1. </a:t>
            </a:r>
          </a:p>
          <a:p>
            <a:r>
              <a:rPr lang="en-US" altLang="zh-CN" smtClean="0">
                <a:latin typeface="Arial" panose="020B0604020202020204" pitchFamily="34" charset="0"/>
              </a:rPr>
              <a:t>Any questions about that?</a:t>
            </a:r>
          </a:p>
          <a:p>
            <a:endParaRPr lang="en-US" altLang="zh-CN" smtClean="0">
              <a:latin typeface="Arial" panose="020B0604020202020204" pitchFamily="34" charset="0"/>
            </a:endParaRPr>
          </a:p>
          <a:p>
            <a:r>
              <a:rPr lang="en-US" altLang="zh-CN" smtClean="0">
                <a:latin typeface="Arial" panose="020B0604020202020204" pitchFamily="34" charset="0"/>
              </a:rPr>
              <a:t>There are a lot of things you should think about here. Like 1….,2…..3…..</a:t>
            </a:r>
          </a:p>
        </p:txBody>
      </p:sp>
    </p:spTree>
    <p:extLst>
      <p:ext uri="{BB962C8B-B14F-4D97-AF65-F5344CB8AC3E}">
        <p14:creationId xmlns:p14="http://schemas.microsoft.com/office/powerpoint/2010/main" val="1489314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C8AD712A-0152-48A6-9773-E833C8421CD8}" type="slidenum">
              <a:rPr lang="zh-CN" altLang="en-US" sz="1200" smtClean="0">
                <a:latin typeface="Times New Roman" panose="02020603050405020304" pitchFamily="18" charset="0"/>
              </a:rPr>
              <a:pPr/>
              <a:t>38</a:t>
            </a:fld>
            <a:endParaRPr lang="en-US" altLang="zh-CN" sz="1200" smtClean="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38180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36AB10D4-56A5-489C-A3DB-F513EC3A25F2}" type="slidenum">
              <a:rPr lang="zh-CN" altLang="en-US" sz="1200" smtClean="0">
                <a:latin typeface="Times New Roman" panose="02020603050405020304" pitchFamily="18" charset="0"/>
              </a:rPr>
              <a:pPr/>
              <a:t>40</a:t>
            </a:fld>
            <a:endParaRPr lang="en-US" altLang="zh-CN" sz="1200" smtClean="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224289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lvl1pPr>
              <a:defRPr lang="en-US" sz="3600" b="1" kern="1200" dirty="0">
                <a:solidFill>
                  <a:schemeClr val="tx1"/>
                </a:solidFill>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Text Box 5"/>
          <p:cNvSpPr txBox="1">
            <a:spLocks noChangeArrowheads="1"/>
          </p:cNvSpPr>
          <p:nvPr userDrawn="1"/>
        </p:nvSpPr>
        <p:spPr bwMode="auto">
          <a:xfrm>
            <a:off x="0" y="0"/>
            <a:ext cx="9144000" cy="276999"/>
          </a:xfrm>
          <a:prstGeom prst="rect">
            <a:avLst/>
          </a:prstGeom>
          <a:solidFill>
            <a:srgbClr val="C00000"/>
          </a:solidFill>
          <a:ln w="25400">
            <a:noFill/>
            <a:miter lim="800000"/>
            <a:headEnd/>
            <a:tailEnd/>
          </a:ln>
          <a:effectLst/>
        </p:spPr>
        <p:txBody>
          <a:bodyPr wrap="square">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r">
              <a:defRPr/>
            </a:pPr>
            <a:r>
              <a:rPr lang="en-US" altLang="zh-CN" sz="1200" dirty="0" smtClean="0">
                <a:solidFill>
                  <a:schemeClr val="bg1"/>
                </a:solidFill>
                <a:latin typeface="Times New Roman" pitchFamily="18" charset="0"/>
              </a:rPr>
              <a:t>School of Computer Science and Technology,</a:t>
            </a:r>
            <a:r>
              <a:rPr lang="en-US" altLang="zh-CN" sz="1200" baseline="0" dirty="0" smtClean="0">
                <a:solidFill>
                  <a:schemeClr val="bg1"/>
                </a:solidFill>
                <a:latin typeface="Times New Roman" pitchFamily="18" charset="0"/>
              </a:rPr>
              <a:t> </a:t>
            </a:r>
            <a:r>
              <a:rPr lang="en-US" altLang="zh-CN" sz="1200" dirty="0" smtClean="0">
                <a:solidFill>
                  <a:schemeClr val="bg1"/>
                </a:solidFill>
                <a:latin typeface="Times New Roman" pitchFamily="18" charset="0"/>
              </a:rPr>
              <a:t>HIT</a:t>
            </a:r>
            <a:endParaRPr lang="en-US" sz="1200" dirty="0">
              <a:solidFill>
                <a:schemeClr val="bg1"/>
              </a:solidFill>
              <a:latin typeface="Times New Roman" pitchFamily="18" charset="0"/>
            </a:endParaRPr>
          </a:p>
        </p:txBody>
      </p:sp>
    </p:spTree>
    <p:extLst>
      <p:ext uri="{BB962C8B-B14F-4D97-AF65-F5344CB8AC3E}">
        <p14:creationId xmlns:p14="http://schemas.microsoft.com/office/powerpoint/2010/main" val="39612259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7758692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A8009CBB-2CC8-4595-955D-B81D74F4248A}" type="slidenum">
              <a:rPr lang="en-US" altLang="zh-CN"/>
              <a:pPr/>
              <a:t>‹#›</a:t>
            </a:fld>
            <a:endParaRPr lang="en-US" altLang="zh-CN"/>
          </a:p>
        </p:txBody>
      </p:sp>
    </p:spTree>
    <p:extLst>
      <p:ext uri="{BB962C8B-B14F-4D97-AF65-F5344CB8AC3E}">
        <p14:creationId xmlns:p14="http://schemas.microsoft.com/office/powerpoint/2010/main" val="12174059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单此处编辑母版标题样式</a:t>
            </a:r>
            <a:endParaRPr lang="en-US" dirty="0" smtClean="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6" name="Rectangle 5"/>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8" name="TextBox 7"/>
          <p:cNvSpPr txBox="1"/>
          <p:nvPr/>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
        <p:nvSpPr>
          <p:cNvPr id="9" name="TextBox 2"/>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itchFamily="34" charset="0"/>
              </a:rPr>
              <a:t>Bryant</a:t>
            </a:r>
            <a:r>
              <a:rPr lang="en-US" sz="1000" b="0" i="0" baseline="0" dirty="0" smtClean="0">
                <a:latin typeface="Calibri" pitchFamily="34" charset="0"/>
              </a:rPr>
              <a:t> and </a:t>
            </a:r>
            <a:r>
              <a:rPr lang="en-US" sz="1000" b="0" i="0" baseline="0" dirty="0" err="1" smtClean="0">
                <a:latin typeface="Calibri" pitchFamily="34" charset="0"/>
              </a:rPr>
              <a:t>O’Hallaron</a:t>
            </a:r>
            <a:r>
              <a:rPr lang="en-US" sz="1000" b="0" i="0" baseline="0" dirty="0" smtClean="0">
                <a:latin typeface="Calibri" pitchFamily="34" charset="0"/>
              </a:rPr>
              <a:t>, Computer Systems: A Programmer’s Perspective, Third Edition</a:t>
            </a:r>
            <a:endParaRPr lang="en-US" sz="1000" b="0" i="0" dirty="0" smtClean="0">
              <a:latin typeface="Calibri" pitchFamily="34" charset="0"/>
            </a:endParaRPr>
          </a:p>
        </p:txBody>
      </p:sp>
    </p:spTree>
    <p:extLst>
      <p:ext uri="{BB962C8B-B14F-4D97-AF65-F5344CB8AC3E}">
        <p14:creationId xmlns:p14="http://schemas.microsoft.com/office/powerpoint/2010/main" val="902783186"/>
      </p:ext>
    </p:extLst>
  </p:cSld>
  <p:clrMap bg1="lt1" tx1="dk1" bg2="lt2" tx2="dk2" accent1="accent1" accent2="accent2" accent3="accent3" accent4="accent4" accent5="accent5" accent6="accent6" hlink="hlink" folHlink="folHlink"/>
  <p:sldLayoutIdLst>
    <p:sldLayoutId id="2147483750" r:id="rId1"/>
    <p:sldLayoutId id="2147483761" r:id="rId2"/>
    <p:sldLayoutId id="2147483762" r:id="rId3"/>
  </p:sldLayoutIdLst>
  <p:timing>
    <p:tnLst>
      <p:par>
        <p:cTn id="1" dur="indefinite" restart="never" nodeType="tmRoot"/>
      </p:par>
    </p:tnLst>
  </p:timing>
  <p:txStyles>
    <p:titleStyle>
      <a:lvl1pPr marL="119063" indent="-119063" algn="l" rtl="0" eaLnBrk="1" fontAlgn="base" hangingPunct="1">
        <a:spcBef>
          <a:spcPct val="0"/>
        </a:spcBef>
        <a:spcAft>
          <a:spcPct val="0"/>
        </a:spcAft>
        <a:defRPr lang="zh-CN" altLang="en-US" sz="3600" b="1" kern="1200" dirty="0" smtClean="0">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p:cNvSpPr>
          <p:nvPr/>
        </p:nvSpPr>
        <p:spPr bwMode="auto">
          <a:xfrm>
            <a:off x="685800" y="4076700"/>
            <a:ext cx="1173398" cy="384721"/>
          </a:xfrm>
          <a:prstGeom prst="rect">
            <a:avLst/>
          </a:prstGeom>
          <a:noFill/>
          <a:ln w="12700" cap="flat">
            <a:noFill/>
            <a:miter lim="800000"/>
            <a:headEnd type="none" w="med" len="med"/>
            <a:tailEnd type="none" w="med" len="med"/>
          </a:ln>
        </p:spPr>
        <p:txBody>
          <a:bodyPr wrap="none" lIns="38100" tIns="38100" rIns="38100" bIns="38100">
            <a:spAutoFit/>
          </a:bodyPr>
          <a:lstStyle/>
          <a:p>
            <a:pPr algn="l">
              <a:spcBef>
                <a:spcPts val="475"/>
              </a:spcBef>
            </a:pPr>
            <a:r>
              <a:rPr lang="en-US" sz="2000" dirty="0" smtClean="0">
                <a:solidFill>
                  <a:schemeClr val="tx1"/>
                </a:solidFill>
                <a:latin typeface="+mn-lt"/>
                <a:ea typeface="Calibri" charset="0"/>
                <a:cs typeface="Calibri" charset="0"/>
                <a:sym typeface="Calibri" charset="0"/>
              </a:rPr>
              <a:t>                   </a:t>
            </a:r>
            <a:endParaRPr lang="en-US" sz="2000" dirty="0">
              <a:solidFill>
                <a:schemeClr val="tx1"/>
              </a:solidFill>
              <a:latin typeface="+mn-lt"/>
              <a:ea typeface="Calibri" charset="0"/>
              <a:cs typeface="Calibri" charset="0"/>
              <a:sym typeface="Calibri" charset="0"/>
            </a:endParaRPr>
          </a:p>
        </p:txBody>
      </p:sp>
      <p:sp>
        <p:nvSpPr>
          <p:cNvPr id="8" name="Title 1"/>
          <p:cNvSpPr>
            <a:spLocks noGrp="1"/>
          </p:cNvSpPr>
          <p:nvPr>
            <p:ph type="title"/>
          </p:nvPr>
        </p:nvSpPr>
        <p:spPr>
          <a:xfrm>
            <a:off x="685800" y="1752600"/>
            <a:ext cx="7772400" cy="1820862"/>
          </a:xfrm>
        </p:spPr>
        <p:txBody>
          <a:bodyPr/>
          <a:lstStyle/>
          <a:p>
            <a:pPr marL="0" indent="0"/>
            <a:r>
              <a:rPr lang="zh-CN" altLang="en-US" dirty="0">
                <a:latin typeface="+mn-lt"/>
              </a:rPr>
              <a:t>第</a:t>
            </a:r>
            <a:r>
              <a:rPr lang="en-US" altLang="zh-CN" dirty="0">
                <a:latin typeface="+mn-lt"/>
              </a:rPr>
              <a:t>2</a:t>
            </a:r>
            <a:r>
              <a:rPr lang="zh-CN" altLang="en-US" dirty="0">
                <a:latin typeface="+mn-lt"/>
              </a:rPr>
              <a:t>章 信息的表示和处理</a:t>
            </a:r>
            <a:r>
              <a:rPr lang="en-US" altLang="zh-CN" dirty="0">
                <a:latin typeface="+mn-lt"/>
              </a:rPr>
              <a:t>Ⅱ</a:t>
            </a:r>
            <a:r>
              <a:rPr lang="zh-CN" altLang="en-US" dirty="0">
                <a:latin typeface="+mn-lt"/>
              </a:rPr>
              <a:t>：</a:t>
            </a:r>
            <a:r>
              <a:rPr lang="zh-CN" altLang="en-US" dirty="0" smtClean="0">
                <a:latin typeface="+mn-lt"/>
              </a:rPr>
              <a:t>浮点数</a:t>
            </a:r>
            <a:endParaRPr lang="en-US" sz="2000" b="0" dirty="0" smtClean="0"/>
          </a:p>
        </p:txBody>
      </p:sp>
      <p:sp>
        <p:nvSpPr>
          <p:cNvPr id="4" name="副标题 4"/>
          <p:cNvSpPr txBox="1">
            <a:spLocks/>
          </p:cNvSpPr>
          <p:nvPr/>
        </p:nvSpPr>
        <p:spPr bwMode="auto">
          <a:xfrm>
            <a:off x="685800" y="3886200"/>
            <a:ext cx="7677492"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sz="2000" kern="0" dirty="0" smtClean="0"/>
              <a:t>教师：</a:t>
            </a:r>
            <a:r>
              <a:rPr lang="zh-CN" altLang="en-US" sz="2000" kern="0" dirty="0"/>
              <a:t>史先俊</a:t>
            </a:r>
            <a:endParaRPr lang="en-US" altLang="zh-CN" sz="2000" kern="0" dirty="0" smtClean="0"/>
          </a:p>
          <a:p>
            <a:pPr marL="0" indent="0">
              <a:buNone/>
            </a:pPr>
            <a:r>
              <a:rPr lang="zh-CN" altLang="en-US" sz="2000" kern="0" dirty="0" smtClean="0"/>
              <a:t>计算机科学与技术学院</a:t>
            </a:r>
            <a:endParaRPr lang="en-US" altLang="zh-CN" sz="2000" kern="0" dirty="0" smtClean="0"/>
          </a:p>
          <a:p>
            <a:pPr marL="0" indent="0">
              <a:buNone/>
            </a:pPr>
            <a:r>
              <a:rPr lang="zh-CN" altLang="en-US" sz="2000" kern="0" dirty="0" smtClean="0"/>
              <a:t>哈尔滨工业大学</a:t>
            </a:r>
            <a:endParaRPr lang="zh-CN" altLang="en-US" sz="2000" kern="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ln/>
        </p:spPr>
        <p:txBody>
          <a:bodyPr/>
          <a:lstStyle/>
          <a:p>
            <a:pPr marL="119063" indent="-119063"/>
            <a:r>
              <a:rPr lang="zh-CN" altLang="en-US" dirty="0" smtClean="0"/>
              <a:t>浮点数的表示</a:t>
            </a:r>
            <a:endParaRPr lang="en-US" dirty="0"/>
          </a:p>
        </p:txBody>
      </p:sp>
      <p:sp>
        <p:nvSpPr>
          <p:cNvPr id="19459" name="Rectangle 3"/>
          <p:cNvSpPr>
            <a:spLocks noGrp="1" noChangeArrowheads="1"/>
          </p:cNvSpPr>
          <p:nvPr>
            <p:ph idx="1"/>
          </p:nvPr>
        </p:nvSpPr>
        <p:spPr>
          <a:ln/>
        </p:spPr>
        <p:txBody>
          <a:bodyPr/>
          <a:lstStyle/>
          <a:p>
            <a:r>
              <a:rPr lang="zh-CN" altLang="en-US" dirty="0" smtClean="0">
                <a:latin typeface="+mj-lt"/>
                <a:ea typeface="黑体" panose="02010609060101010101" pitchFamily="49" charset="-122"/>
              </a:rPr>
              <a:t>表示有理数的形式</a:t>
            </a:r>
            <a:r>
              <a:rPr lang="en-US" dirty="0" smtClean="0">
                <a:latin typeface="+mj-lt"/>
                <a:ea typeface="黑体" panose="02010609060101010101" pitchFamily="49" charset="-122"/>
              </a:rPr>
              <a:t>: </a:t>
            </a:r>
            <a:r>
              <a:rPr lang="en-US" dirty="0"/>
              <a:t/>
            </a:r>
            <a:br>
              <a:rPr lang="en-US" dirty="0"/>
            </a:br>
            <a:r>
              <a:rPr lang="en-US" dirty="0"/>
              <a:t>			(–1)</a:t>
            </a:r>
            <a:r>
              <a:rPr lang="en-US" baseline="32000" dirty="0"/>
              <a:t>s</a:t>
            </a:r>
            <a:r>
              <a:rPr lang="en-US" dirty="0"/>
              <a:t> </a:t>
            </a:r>
            <a:r>
              <a:rPr lang="en-US" dirty="0">
                <a:latin typeface="Calibri Bold Italic" charset="0"/>
                <a:ea typeface="Calibri Bold Italic" charset="0"/>
                <a:cs typeface="Calibri Bold Italic" charset="0"/>
                <a:sym typeface="Calibri Bold Italic" charset="0"/>
              </a:rPr>
              <a:t>M</a:t>
            </a:r>
            <a:r>
              <a:rPr lang="en-US" dirty="0"/>
              <a:t>  2</a:t>
            </a:r>
            <a:r>
              <a:rPr lang="en-US" baseline="32000" dirty="0">
                <a:latin typeface="Calibri Bold Italic" charset="0"/>
                <a:ea typeface="Calibri Bold Italic" charset="0"/>
                <a:cs typeface="Calibri Bold Italic" charset="0"/>
                <a:sym typeface="Calibri Bold Italic" charset="0"/>
              </a:rPr>
              <a:t>E</a:t>
            </a:r>
            <a:endParaRPr lang="en-US" dirty="0"/>
          </a:p>
          <a:p>
            <a:pPr marL="552450" lvl="1"/>
            <a:r>
              <a:rPr lang="zh-CN" altLang="en-US" dirty="0" smtClean="0">
                <a:latin typeface="Calibri Bold" charset="0"/>
                <a:ea typeface="Calibri Bold" charset="0"/>
                <a:cs typeface="Calibri Bold" charset="0"/>
                <a:sym typeface="Calibri Bold" charset="0"/>
              </a:rPr>
              <a:t>符号</a:t>
            </a:r>
            <a:r>
              <a:rPr lang="en-US" altLang="zh-CN" dirty="0" smtClean="0">
                <a:latin typeface="Calibri Bold" charset="0"/>
                <a:ea typeface="Calibri Bold" charset="0"/>
                <a:cs typeface="Calibri Bold" charset="0"/>
                <a:sym typeface="Calibri Bold" charset="0"/>
              </a:rPr>
              <a:t>(sign)</a:t>
            </a:r>
            <a:r>
              <a:rPr lang="en-US" dirty="0" smtClean="0">
                <a:solidFill>
                  <a:srgbClr val="0000FF"/>
                </a:solidFill>
                <a:latin typeface="Calibri Bold Italic" charset="0"/>
                <a:ea typeface="Calibri Bold Italic" charset="0"/>
                <a:cs typeface="Calibri Bold Italic" charset="0"/>
                <a:sym typeface="Calibri Bold Italic" charset="0"/>
              </a:rPr>
              <a:t>s</a:t>
            </a:r>
            <a:r>
              <a:rPr lang="zh-CN" altLang="en-US" dirty="0" smtClean="0">
                <a:solidFill>
                  <a:srgbClr val="980002"/>
                </a:solidFill>
                <a:latin typeface="Calibri Bold Italic" charset="0"/>
                <a:ea typeface="Calibri Bold Italic" charset="0"/>
                <a:cs typeface="Calibri Bold Italic" charset="0"/>
                <a:sym typeface="Calibri Bold Italic" charset="0"/>
              </a:rPr>
              <a:t>，</a:t>
            </a:r>
            <a:r>
              <a:rPr lang="en-US" dirty="0" smtClean="0"/>
              <a:t> </a:t>
            </a:r>
            <a:r>
              <a:rPr lang="zh-CN" altLang="en-US" dirty="0" smtClean="0"/>
              <a:t>决定数的符号，</a:t>
            </a:r>
            <a:r>
              <a:rPr lang="zh-CN" altLang="en-US" dirty="0"/>
              <a:t>是</a:t>
            </a:r>
            <a:r>
              <a:rPr lang="zh-CN" altLang="en-US" dirty="0" smtClean="0"/>
              <a:t>正数</a:t>
            </a:r>
            <a:r>
              <a:rPr lang="en-US" altLang="zh-CN" dirty="0" smtClean="0"/>
              <a:t>(s=0)</a:t>
            </a:r>
            <a:r>
              <a:rPr lang="zh-CN" altLang="en-US" dirty="0" smtClean="0"/>
              <a:t>或负数</a:t>
            </a:r>
            <a:r>
              <a:rPr lang="en-US" altLang="zh-CN" dirty="0" smtClean="0"/>
              <a:t>(s=1)</a:t>
            </a:r>
            <a:endParaRPr lang="en-US" dirty="0"/>
          </a:p>
          <a:p>
            <a:pPr marL="552450" lvl="1"/>
            <a:r>
              <a:rPr lang="zh-CN" altLang="en-US" dirty="0" smtClean="0">
                <a:latin typeface="Calibri Bold" charset="0"/>
                <a:ea typeface="Calibri Bold" charset="0"/>
                <a:cs typeface="Calibri Bold" charset="0"/>
                <a:sym typeface="Calibri Bold" charset="0"/>
              </a:rPr>
              <a:t>尾数</a:t>
            </a:r>
            <a:r>
              <a:rPr lang="en-US" altLang="zh-CN" dirty="0" smtClean="0">
                <a:latin typeface="Calibri Bold" charset="0"/>
                <a:ea typeface="Calibri Bold" charset="0"/>
                <a:cs typeface="Calibri Bold" charset="0"/>
                <a:sym typeface="Calibri Bold" charset="0"/>
              </a:rPr>
              <a:t>(</a:t>
            </a:r>
            <a:r>
              <a:rPr lang="en-US" dirty="0" smtClean="0">
                <a:latin typeface="Calibri Bold" charset="0"/>
                <a:ea typeface="Calibri Bold" charset="0"/>
                <a:cs typeface="Calibri Bold" charset="0"/>
                <a:sym typeface="Calibri Bold" charset="0"/>
              </a:rPr>
              <a:t>Significand)</a:t>
            </a:r>
            <a:r>
              <a:rPr lang="en-US" dirty="0" smtClean="0"/>
              <a:t> </a:t>
            </a:r>
            <a:r>
              <a:rPr lang="en-US" dirty="0" smtClean="0">
                <a:solidFill>
                  <a:srgbClr val="0000FF"/>
                </a:solidFill>
                <a:latin typeface="Calibri Bold Italic" charset="0"/>
                <a:ea typeface="Calibri Bold Italic" charset="0"/>
                <a:cs typeface="Calibri Bold Italic" charset="0"/>
                <a:sym typeface="Calibri Bold Italic" charset="0"/>
              </a:rPr>
              <a:t>M</a:t>
            </a:r>
            <a:r>
              <a:rPr lang="zh-CN" altLang="en-US" dirty="0" smtClean="0">
                <a:solidFill>
                  <a:srgbClr val="0000FF"/>
                </a:solidFill>
                <a:latin typeface="Calibri Bold Italic" charset="0"/>
                <a:ea typeface="Calibri Bold Italic" charset="0"/>
                <a:cs typeface="Calibri Bold Italic" charset="0"/>
                <a:sym typeface="Calibri Bold Italic" charset="0"/>
              </a:rPr>
              <a:t>，二进制小数，数值范围</a:t>
            </a:r>
            <a:r>
              <a:rPr lang="en-US" altLang="zh-CN" dirty="0" smtClean="0">
                <a:solidFill>
                  <a:srgbClr val="0000FF"/>
                </a:solidFill>
                <a:latin typeface="Calibri Bold Italic" charset="0"/>
                <a:ea typeface="Calibri Bold Italic" charset="0"/>
                <a:cs typeface="Calibri Bold Italic" charset="0"/>
                <a:sym typeface="Calibri Bold Italic" charset="0"/>
              </a:rPr>
              <a:t>:</a:t>
            </a:r>
            <a:r>
              <a:rPr lang="en-US" dirty="0" smtClean="0">
                <a:solidFill>
                  <a:srgbClr val="0000FF"/>
                </a:solidFill>
              </a:rPr>
              <a:t> </a:t>
            </a:r>
            <a:r>
              <a:rPr lang="en-US" dirty="0">
                <a:solidFill>
                  <a:srgbClr val="0000FF"/>
                </a:solidFill>
              </a:rPr>
              <a:t>[1.0,2.0</a:t>
            </a:r>
            <a:r>
              <a:rPr lang="en-US" dirty="0" smtClean="0">
                <a:solidFill>
                  <a:srgbClr val="0000FF"/>
                </a:solidFill>
              </a:rPr>
              <a:t>)</a:t>
            </a:r>
            <a:endParaRPr lang="en-US" dirty="0">
              <a:solidFill>
                <a:srgbClr val="0000FF"/>
              </a:solidFill>
            </a:endParaRPr>
          </a:p>
          <a:p>
            <a:pPr marL="552450" lvl="1"/>
            <a:r>
              <a:rPr lang="zh-CN" altLang="en-US" dirty="0" smtClean="0">
                <a:latin typeface="Calibri Bold" charset="0"/>
                <a:ea typeface="Calibri Bold" charset="0"/>
                <a:cs typeface="Calibri Bold" charset="0"/>
                <a:sym typeface="Calibri Bold" charset="0"/>
              </a:rPr>
              <a:t>阶码</a:t>
            </a:r>
            <a:r>
              <a:rPr lang="en-US" altLang="zh-CN" dirty="0" smtClean="0">
                <a:latin typeface="Calibri Bold" charset="0"/>
                <a:ea typeface="Calibri Bold" charset="0"/>
                <a:cs typeface="Calibri Bold" charset="0"/>
                <a:sym typeface="Calibri Bold" charset="0"/>
              </a:rPr>
              <a:t>(</a:t>
            </a:r>
            <a:r>
              <a:rPr lang="en-US" dirty="0" smtClean="0">
                <a:latin typeface="Calibri Bold" charset="0"/>
                <a:ea typeface="Calibri Bold" charset="0"/>
                <a:cs typeface="Calibri Bold" charset="0"/>
                <a:sym typeface="Calibri Bold" charset="0"/>
              </a:rPr>
              <a:t>Exponent)</a:t>
            </a:r>
            <a:r>
              <a:rPr lang="en-US" dirty="0" smtClean="0"/>
              <a:t> </a:t>
            </a:r>
            <a:r>
              <a:rPr lang="en-US" dirty="0">
                <a:solidFill>
                  <a:srgbClr val="0000FF"/>
                </a:solidFill>
                <a:latin typeface="Calibri Bold Italic" charset="0"/>
                <a:ea typeface="Calibri Bold Italic" charset="0"/>
                <a:cs typeface="Calibri Bold Italic" charset="0"/>
                <a:sym typeface="Calibri Bold Italic" charset="0"/>
              </a:rPr>
              <a:t>E</a:t>
            </a:r>
            <a:r>
              <a:rPr lang="en-US" dirty="0"/>
              <a:t> </a:t>
            </a:r>
            <a:r>
              <a:rPr lang="zh-CN" altLang="en-US" dirty="0" smtClean="0"/>
              <a:t>，用</a:t>
            </a:r>
            <a:r>
              <a:rPr lang="en-US" altLang="zh-CN" sz="2400" dirty="0" smtClean="0">
                <a:solidFill>
                  <a:srgbClr val="0000FF"/>
                </a:solidFill>
              </a:rPr>
              <a:t>2</a:t>
            </a:r>
            <a:r>
              <a:rPr lang="en-US" altLang="zh-CN" sz="2400" b="1" i="1" baseline="30000" dirty="0" smtClean="0">
                <a:solidFill>
                  <a:srgbClr val="0000FF"/>
                </a:solidFill>
              </a:rPr>
              <a:t>E</a:t>
            </a:r>
            <a:r>
              <a:rPr lang="zh-CN" altLang="en-US" dirty="0" smtClean="0"/>
              <a:t>将数值加权</a:t>
            </a:r>
            <a:endParaRPr lang="en-US" altLang="zh-CN" dirty="0" smtClean="0"/>
          </a:p>
          <a:p>
            <a:pPr marL="552450" lvl="1"/>
            <a:endParaRPr lang="en-US" dirty="0"/>
          </a:p>
          <a:p>
            <a:r>
              <a:rPr lang="zh-CN" altLang="en-US" dirty="0">
                <a:latin typeface="+mj-lt"/>
                <a:ea typeface="黑体" panose="02010609060101010101" pitchFamily="49" charset="-122"/>
              </a:rPr>
              <a:t>浮点数编码</a:t>
            </a:r>
            <a:endParaRPr lang="en-US" dirty="0">
              <a:latin typeface="+mj-lt"/>
              <a:ea typeface="黑体" panose="02010609060101010101" pitchFamily="49" charset="-122"/>
            </a:endParaRPr>
          </a:p>
          <a:p>
            <a:pPr marL="552450" lvl="1"/>
            <a:r>
              <a:rPr lang="zh-CN" altLang="en-US" dirty="0" smtClean="0"/>
              <a:t>最高有效位</a:t>
            </a:r>
            <a:r>
              <a:rPr lang="en-US" altLang="zh-CN" dirty="0" smtClean="0"/>
              <a:t>(</a:t>
            </a:r>
            <a:r>
              <a:rPr lang="en-US" dirty="0" smtClean="0"/>
              <a:t>MSB)</a:t>
            </a:r>
            <a:r>
              <a:rPr lang="en-US" altLang="zh-CN" dirty="0" smtClean="0"/>
              <a:t>s</a:t>
            </a:r>
            <a:r>
              <a:rPr lang="zh-CN" altLang="en-US" dirty="0" smtClean="0"/>
              <a:t>，作为符号位</a:t>
            </a:r>
            <a:r>
              <a:rPr lang="en-US" dirty="0" smtClean="0">
                <a:solidFill>
                  <a:srgbClr val="0000FF"/>
                </a:solidFill>
                <a:latin typeface="Calibri Bold Italic" charset="0"/>
                <a:ea typeface="Calibri Bold Italic" charset="0"/>
                <a:cs typeface="Calibri Bold Italic" charset="0"/>
                <a:sym typeface="Calibri Bold Italic" charset="0"/>
              </a:rPr>
              <a:t>s</a:t>
            </a:r>
            <a:endParaRPr lang="en-US" dirty="0">
              <a:solidFill>
                <a:srgbClr val="0000FF"/>
              </a:solidFill>
            </a:endParaRPr>
          </a:p>
          <a:p>
            <a:pPr marL="552450" lvl="1"/>
            <a:r>
              <a:rPr lang="en-US" dirty="0" err="1">
                <a:latin typeface="+mn-lt"/>
                <a:ea typeface="Monaco" charset="0"/>
                <a:cs typeface="Monaco" charset="0"/>
                <a:sym typeface="Monaco" charset="0"/>
              </a:rPr>
              <a:t>exp</a:t>
            </a:r>
            <a:r>
              <a:rPr lang="en-US" dirty="0">
                <a:latin typeface="+mn-lt"/>
              </a:rPr>
              <a:t> </a:t>
            </a:r>
            <a:r>
              <a:rPr lang="zh-CN" altLang="en-US" dirty="0" smtClean="0"/>
              <a:t>字段 编码</a:t>
            </a:r>
            <a:r>
              <a:rPr lang="en-US" dirty="0" smtClean="0">
                <a:solidFill>
                  <a:srgbClr val="0000FF"/>
                </a:solidFill>
                <a:latin typeface="Calibri Bold Italic" charset="0"/>
                <a:ea typeface="Calibri Bold Italic" charset="0"/>
                <a:cs typeface="Calibri Bold Italic" charset="0"/>
                <a:sym typeface="Calibri Bold Italic" charset="0"/>
              </a:rPr>
              <a:t>E</a:t>
            </a:r>
            <a:r>
              <a:rPr lang="en-US" dirty="0" smtClean="0"/>
              <a:t> (</a:t>
            </a:r>
            <a:r>
              <a:rPr lang="zh-CN" altLang="en-US" dirty="0" smtClean="0"/>
              <a:t>和</a:t>
            </a:r>
            <a:r>
              <a:rPr lang="en-US" dirty="0" smtClean="0"/>
              <a:t>E</a:t>
            </a:r>
            <a:r>
              <a:rPr lang="zh-CN" altLang="en-US" dirty="0" smtClean="0"/>
              <a:t>不一定相等</a:t>
            </a:r>
            <a:r>
              <a:rPr lang="en-US" dirty="0" smtClean="0"/>
              <a:t>)</a:t>
            </a:r>
            <a:endParaRPr lang="en-US" dirty="0"/>
          </a:p>
          <a:p>
            <a:pPr marL="552450" lvl="1"/>
            <a:r>
              <a:rPr lang="en-US" dirty="0" err="1">
                <a:latin typeface="+mn-lt"/>
                <a:ea typeface="Monaco" charset="0"/>
                <a:cs typeface="Monaco" charset="0"/>
                <a:sym typeface="Monaco" charset="0"/>
              </a:rPr>
              <a:t>frac</a:t>
            </a:r>
            <a:r>
              <a:rPr lang="en-US" dirty="0"/>
              <a:t> </a:t>
            </a:r>
            <a:r>
              <a:rPr lang="zh-CN" altLang="en-US" dirty="0" smtClean="0"/>
              <a:t>字段编码尾数</a:t>
            </a:r>
            <a:r>
              <a:rPr lang="en-US" dirty="0" smtClean="0"/>
              <a:t> </a:t>
            </a:r>
            <a:r>
              <a:rPr lang="en-US" dirty="0">
                <a:solidFill>
                  <a:srgbClr val="0000FF"/>
                </a:solidFill>
                <a:latin typeface="Calibri Bold Italic" charset="0"/>
                <a:ea typeface="Calibri Bold Italic" charset="0"/>
                <a:cs typeface="Calibri Bold Italic" charset="0"/>
                <a:sym typeface="Calibri Bold Italic" charset="0"/>
              </a:rPr>
              <a:t>M</a:t>
            </a:r>
            <a:r>
              <a:rPr lang="en-US" dirty="0"/>
              <a:t> </a:t>
            </a:r>
            <a:r>
              <a:rPr lang="en-US" dirty="0" smtClean="0"/>
              <a:t>(</a:t>
            </a:r>
            <a:r>
              <a:rPr lang="zh-CN" altLang="en-US" dirty="0" smtClean="0"/>
              <a:t>和</a:t>
            </a:r>
            <a:r>
              <a:rPr lang="en-US" dirty="0" smtClean="0"/>
              <a:t>M</a:t>
            </a:r>
            <a:r>
              <a:rPr lang="zh-CN" altLang="en-US" dirty="0" smtClean="0"/>
              <a:t>不一定相等</a:t>
            </a:r>
            <a:r>
              <a:rPr lang="en-US" dirty="0" smtClean="0"/>
              <a:t>)</a:t>
            </a:r>
            <a:endParaRPr lang="en-US" dirty="0"/>
          </a:p>
        </p:txBody>
      </p:sp>
      <p:graphicFrame>
        <p:nvGraphicFramePr>
          <p:cNvPr id="19461" name="Group 5"/>
          <p:cNvGraphicFramePr>
            <a:graphicFrameLocks noGrp="1"/>
          </p:cNvGraphicFramePr>
          <p:nvPr>
            <p:extLst>
              <p:ext uri="{D42A27DB-BD31-4B8C-83A1-F6EECF244321}">
                <p14:modId xmlns:p14="http://schemas.microsoft.com/office/powerpoint/2010/main" val="2607607321"/>
              </p:ext>
            </p:extLst>
          </p:nvPr>
        </p:nvGraphicFramePr>
        <p:xfrm>
          <a:off x="696913" y="5334000"/>
          <a:ext cx="7366000" cy="508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smtClean="0">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smtClean="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ln/>
        </p:spPr>
        <p:txBody>
          <a:bodyPr/>
          <a:lstStyle/>
          <a:p>
            <a:pPr marL="119063" indent="-119063"/>
            <a:r>
              <a:rPr lang="zh-CN" altLang="en-US" dirty="0" smtClean="0"/>
              <a:t>精度选项</a:t>
            </a:r>
            <a:endParaRPr lang="en-US" dirty="0"/>
          </a:p>
        </p:txBody>
      </p:sp>
      <p:sp>
        <p:nvSpPr>
          <p:cNvPr id="20484" name="Rectangle 4"/>
          <p:cNvSpPr>
            <a:spLocks noGrp="1" noChangeArrowheads="1"/>
          </p:cNvSpPr>
          <p:nvPr>
            <p:ph idx="1"/>
          </p:nvPr>
        </p:nvSpPr>
        <p:spPr>
          <a:ln/>
        </p:spPr>
        <p:txBody>
          <a:bodyPr/>
          <a:lstStyle/>
          <a:p>
            <a:r>
              <a:rPr lang="zh-CN" altLang="en-US" dirty="0"/>
              <a:t>单精度</a:t>
            </a:r>
            <a:r>
              <a:rPr lang="en-US" dirty="0"/>
              <a:t>: 32 bits</a:t>
            </a:r>
          </a:p>
          <a:p>
            <a:endParaRPr lang="en-US" dirty="0"/>
          </a:p>
          <a:p>
            <a:endParaRPr lang="en-US" dirty="0"/>
          </a:p>
          <a:p>
            <a:endParaRPr lang="en-US" dirty="0"/>
          </a:p>
          <a:p>
            <a:r>
              <a:rPr lang="zh-CN" altLang="en-US" dirty="0"/>
              <a:t>双精度</a:t>
            </a:r>
            <a:r>
              <a:rPr lang="en-US" dirty="0"/>
              <a:t>: 64 </a:t>
            </a:r>
            <a:r>
              <a:rPr lang="en-US" dirty="0" smtClean="0"/>
              <a:t>bits</a:t>
            </a:r>
            <a:endParaRPr lang="en-US" dirty="0"/>
          </a:p>
          <a:p>
            <a:endParaRPr lang="en-US" dirty="0"/>
          </a:p>
          <a:p>
            <a:endParaRPr lang="en-US" dirty="0"/>
          </a:p>
          <a:p>
            <a:endParaRPr lang="en-US" dirty="0"/>
          </a:p>
          <a:p>
            <a:r>
              <a:rPr lang="zh-CN" altLang="en-US" dirty="0"/>
              <a:t>扩展精度</a:t>
            </a:r>
            <a:r>
              <a:rPr lang="en-US" dirty="0"/>
              <a:t>: 80 bits (Intel </a:t>
            </a:r>
            <a:r>
              <a:rPr lang="en-US" dirty="0" smtClean="0"/>
              <a:t>)</a:t>
            </a:r>
            <a:endParaRPr lang="en-US" dirty="0"/>
          </a:p>
        </p:txBody>
      </p:sp>
      <p:graphicFrame>
        <p:nvGraphicFramePr>
          <p:cNvPr id="20485" name="Group 5"/>
          <p:cNvGraphicFramePr>
            <a:graphicFrameLocks noGrp="1"/>
          </p:cNvGraphicFramePr>
          <p:nvPr>
            <p:extLst>
              <p:ext uri="{D42A27DB-BD31-4B8C-83A1-F6EECF244321}">
                <p14:modId xmlns:p14="http://schemas.microsoft.com/office/powerpoint/2010/main" val="65035703"/>
              </p:ext>
            </p:extLst>
          </p:nvPr>
        </p:nvGraphicFramePr>
        <p:xfrm>
          <a:off x="876300" y="199390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err="1" smtClean="0">
                          <a:ln>
                            <a:noFill/>
                          </a:ln>
                          <a:solidFill>
                            <a:schemeClr val="tx1"/>
                          </a:solidFill>
                          <a:effectLst/>
                          <a:latin typeface="+mn-lt"/>
                          <a:ea typeface="Monaco" charset="0"/>
                          <a:cs typeface="Monaco" charset="0"/>
                          <a:sym typeface="Monaco" charset="0"/>
                        </a:rPr>
                        <a:t>exp</a:t>
                      </a:r>
                      <a:endParaRPr kumimoji="0" lang="en-US" sz="2000" b="1" i="0" u="none" strike="noStrike" cap="none" normalizeH="0" baseline="0" dirty="0" smtClean="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err="1" smtClean="0">
                          <a:ln>
                            <a:noFill/>
                          </a:ln>
                          <a:solidFill>
                            <a:schemeClr val="tx1"/>
                          </a:solidFill>
                          <a:effectLst/>
                          <a:latin typeface="+mn-lt"/>
                          <a:ea typeface="Monaco" charset="0"/>
                          <a:cs typeface="Monaco" charset="0"/>
                          <a:sym typeface="Monaco" charset="0"/>
                        </a:rPr>
                        <a:t>frac</a:t>
                      </a:r>
                      <a:endParaRPr kumimoji="0" lang="en-US" sz="2000" b="1" i="0" u="none" strike="noStrike" cap="none" normalizeH="0" baseline="0" dirty="0" smtClean="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8-bits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23-bits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0509" name="Group 29"/>
          <p:cNvGraphicFramePr>
            <a:graphicFrameLocks noGrp="1"/>
          </p:cNvGraphicFramePr>
          <p:nvPr>
            <p:extLst>
              <p:ext uri="{D42A27DB-BD31-4B8C-83A1-F6EECF244321}">
                <p14:modId xmlns:p14="http://schemas.microsoft.com/office/powerpoint/2010/main" val="572805580"/>
              </p:ext>
            </p:extLst>
          </p:nvPr>
        </p:nvGraphicFramePr>
        <p:xfrm>
          <a:off x="876300" y="374650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err="1" smtClean="0">
                          <a:ln>
                            <a:noFill/>
                          </a:ln>
                          <a:solidFill>
                            <a:schemeClr val="tx1"/>
                          </a:solidFill>
                          <a:effectLst/>
                          <a:latin typeface="+mn-lt"/>
                          <a:ea typeface="Monaco" charset="0"/>
                          <a:cs typeface="Monaco" charset="0"/>
                          <a:sym typeface="Monaco" charset="0"/>
                        </a:rPr>
                        <a:t>exp</a:t>
                      </a:r>
                      <a:endParaRPr kumimoji="0" lang="en-US" sz="2000" b="1" i="0" u="none" strike="noStrike" cap="none" normalizeH="0" baseline="0" dirty="0" smtClean="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err="1" smtClean="0">
                          <a:ln>
                            <a:noFill/>
                          </a:ln>
                          <a:solidFill>
                            <a:schemeClr val="tx1"/>
                          </a:solidFill>
                          <a:effectLst/>
                          <a:latin typeface="+mn-lt"/>
                          <a:ea typeface="Monaco" charset="0"/>
                          <a:cs typeface="Monaco" charset="0"/>
                          <a:sym typeface="Monaco" charset="0"/>
                        </a:rPr>
                        <a:t>frac</a:t>
                      </a:r>
                      <a:endParaRPr kumimoji="0" lang="en-US" sz="2000" b="1" i="0" u="none" strike="noStrike" cap="none" normalizeH="0" baseline="0" dirty="0" smtClean="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11-bits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52-bits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0533" name="Group 53"/>
          <p:cNvGraphicFramePr>
            <a:graphicFrameLocks noGrp="1"/>
          </p:cNvGraphicFramePr>
          <p:nvPr>
            <p:extLst>
              <p:ext uri="{D42A27DB-BD31-4B8C-83A1-F6EECF244321}">
                <p14:modId xmlns:p14="http://schemas.microsoft.com/office/powerpoint/2010/main" val="3595893830"/>
              </p:ext>
            </p:extLst>
          </p:nvPr>
        </p:nvGraphicFramePr>
        <p:xfrm>
          <a:off x="876300" y="549910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err="1" smtClean="0">
                          <a:ln>
                            <a:noFill/>
                          </a:ln>
                          <a:solidFill>
                            <a:schemeClr val="tx1"/>
                          </a:solidFill>
                          <a:effectLst/>
                          <a:latin typeface="+mn-lt"/>
                          <a:ea typeface="Monaco" charset="0"/>
                          <a:cs typeface="Monaco" charset="0"/>
                          <a:sym typeface="Monaco" charset="0"/>
                        </a:rPr>
                        <a:t>exp</a:t>
                      </a:r>
                      <a:endParaRPr kumimoji="0" lang="en-US" sz="2000" b="1" i="0" u="none" strike="noStrike" cap="none" normalizeH="0" baseline="0" dirty="0" smtClean="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err="1" smtClean="0">
                          <a:ln>
                            <a:noFill/>
                          </a:ln>
                          <a:solidFill>
                            <a:schemeClr val="tx1"/>
                          </a:solidFill>
                          <a:effectLst/>
                          <a:latin typeface="+mn-lt"/>
                          <a:ea typeface="Monaco" charset="0"/>
                          <a:cs typeface="Calibri"/>
                          <a:sym typeface="Monaco" charset="0"/>
                        </a:rPr>
                        <a:t>frac</a:t>
                      </a:r>
                      <a:endParaRPr kumimoji="0" lang="en-US" sz="2000" b="1" i="0" u="none" strike="noStrike" cap="none" normalizeH="0" baseline="0" dirty="0" smtClean="0">
                        <a:ln>
                          <a:noFill/>
                        </a:ln>
                        <a:solidFill>
                          <a:schemeClr val="tx1"/>
                        </a:solidFill>
                        <a:effectLst/>
                        <a:latin typeface="+mn-lt"/>
                        <a:ea typeface="Monaco" charset="0"/>
                        <a:cs typeface="Calibri"/>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Monaco" charset="0"/>
                          <a:sym typeface="Monaco" charset="0"/>
                        </a:rPr>
                        <a:t>15-bits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mn-lt"/>
                          <a:ea typeface="Monaco" charset="0"/>
                          <a:cs typeface="Calibri"/>
                          <a:sym typeface="Monaco" charset="0"/>
                        </a:rPr>
                        <a:t>63 or 64-bits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阶码</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472821481"/>
              </p:ext>
            </p:extLst>
          </p:nvPr>
        </p:nvGraphicFramePr>
        <p:xfrm>
          <a:off x="762000" y="1600200"/>
          <a:ext cx="7543800" cy="4159246"/>
        </p:xfrm>
        <a:graphic>
          <a:graphicData uri="http://schemas.openxmlformats.org/drawingml/2006/table">
            <a:tbl>
              <a:tblPr>
                <a:tableStyleId>{5C22544A-7EE6-4342-B048-85BDC9FD1C3A}</a:tableStyleId>
              </a:tblPr>
              <a:tblGrid>
                <a:gridCol w="949960">
                  <a:extLst>
                    <a:ext uri="{9D8B030D-6E8A-4147-A177-3AD203B41FA5}">
                      <a16:colId xmlns:a16="http://schemas.microsoft.com/office/drawing/2014/main" val="472459395"/>
                    </a:ext>
                  </a:extLst>
                </a:gridCol>
                <a:gridCol w="1378373">
                  <a:extLst>
                    <a:ext uri="{9D8B030D-6E8A-4147-A177-3AD203B41FA5}">
                      <a16:colId xmlns:a16="http://schemas.microsoft.com/office/drawing/2014/main" val="115375014"/>
                    </a:ext>
                  </a:extLst>
                </a:gridCol>
                <a:gridCol w="1452880">
                  <a:extLst>
                    <a:ext uri="{9D8B030D-6E8A-4147-A177-3AD203B41FA5}">
                      <a16:colId xmlns:a16="http://schemas.microsoft.com/office/drawing/2014/main" val="3649160181"/>
                    </a:ext>
                  </a:extLst>
                </a:gridCol>
                <a:gridCol w="1639147">
                  <a:extLst>
                    <a:ext uri="{9D8B030D-6E8A-4147-A177-3AD203B41FA5}">
                      <a16:colId xmlns:a16="http://schemas.microsoft.com/office/drawing/2014/main" val="1106897729"/>
                    </a:ext>
                  </a:extLst>
                </a:gridCol>
                <a:gridCol w="949960">
                  <a:extLst>
                    <a:ext uri="{9D8B030D-6E8A-4147-A177-3AD203B41FA5}">
                      <a16:colId xmlns:a16="http://schemas.microsoft.com/office/drawing/2014/main" val="820497378"/>
                    </a:ext>
                  </a:extLst>
                </a:gridCol>
                <a:gridCol w="1173480">
                  <a:extLst>
                    <a:ext uri="{9D8B030D-6E8A-4147-A177-3AD203B41FA5}">
                      <a16:colId xmlns:a16="http://schemas.microsoft.com/office/drawing/2014/main" val="2403226632"/>
                    </a:ext>
                  </a:extLst>
                </a:gridCol>
              </a:tblGrid>
              <a:tr h="297089">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sz="1600" u="none" strike="noStrike">
                          <a:effectLst/>
                          <a:latin typeface="微软雅黑" panose="020B0503020204020204" pitchFamily="34" charset="-122"/>
                          <a:ea typeface="微软雅黑" panose="020B0503020204020204" pitchFamily="34" charset="-122"/>
                        </a:rPr>
                        <a:t>IEEE754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sz="1600" u="none" strike="noStrike">
                          <a:effectLst/>
                          <a:latin typeface="微软雅黑" panose="020B0503020204020204" pitchFamily="34" charset="-122"/>
                          <a:ea typeface="微软雅黑" panose="020B0503020204020204" pitchFamily="34" charset="-122"/>
                        </a:rPr>
                        <a:t>IEEE754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4273195010"/>
                  </a:ext>
                </a:extLst>
              </a:tr>
              <a:tr h="297089">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真值</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补码</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移码</a:t>
                      </a:r>
                      <a:r>
                        <a:rPr lang="en-US" altLang="zh-CN" sz="1600" u="none" strike="noStrike">
                          <a:effectLst/>
                          <a:latin typeface="微软雅黑" panose="020B0503020204020204" pitchFamily="34" charset="-122"/>
                          <a:ea typeface="微软雅黑" panose="020B0503020204020204" pitchFamily="34" charset="-122"/>
                        </a:rPr>
                        <a:t>+128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移码</a:t>
                      </a:r>
                      <a:r>
                        <a:rPr lang="en-US" altLang="zh-CN" sz="1600" u="none" strike="noStrike" dirty="0">
                          <a:effectLst/>
                          <a:latin typeface="微软雅黑" panose="020B0503020204020204" pitchFamily="34" charset="-122"/>
                          <a:ea typeface="微软雅黑" panose="020B0503020204020204" pitchFamily="34" charset="-122"/>
                        </a:rPr>
                        <a:t>+127</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smtClean="0">
                          <a:effectLst/>
                          <a:latin typeface="微软雅黑" panose="020B0503020204020204" pitchFamily="34" charset="-122"/>
                          <a:ea typeface="微软雅黑" panose="020B0503020204020204" pitchFamily="34" charset="-122"/>
                        </a:rPr>
                        <a:t>机器数</a:t>
                      </a: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691721739"/>
                  </a:ext>
                </a:extLst>
              </a:tr>
              <a:tr h="297089">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127</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01111111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11111111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254</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139070155"/>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253</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388728704"/>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247041749"/>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00000010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129</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487732811"/>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00000001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10000000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803240214"/>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00000000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10000000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01111111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797549529"/>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11111111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01111111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097672004"/>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01111101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832278341"/>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706295482"/>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00000010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00000001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786777345"/>
                  </a:ext>
                </a:extLst>
              </a:tr>
              <a:tr h="297089">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-127</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10000001</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a:t>
                      </a:r>
                      <a:r>
                        <a:rPr lang="en-US" altLang="zh-CN" sz="1600" u="none" strike="noStrike" dirty="0">
                          <a:effectLst/>
                          <a:latin typeface="微软雅黑" panose="020B0503020204020204" pitchFamily="34" charset="-122"/>
                          <a:ea typeface="微软雅黑" panose="020B0503020204020204" pitchFamily="34" charset="-122"/>
                        </a:rPr>
                        <a:t>00000001</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a:t>
                      </a:r>
                      <a:r>
                        <a:rPr lang="en-US" altLang="zh-CN" sz="1600" u="none" strike="noStrike" dirty="0">
                          <a:effectLst/>
                          <a:latin typeface="微软雅黑" panose="020B0503020204020204" pitchFamily="34" charset="-122"/>
                          <a:ea typeface="微软雅黑" panose="020B0503020204020204" pitchFamily="34" charset="-122"/>
                        </a:rPr>
                        <a:t>00000000</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a:t>
                      </a:r>
                      <a:endParaRPr lang="en-US" altLang="zh-CN"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无此表示</a:t>
                      </a:r>
                      <a:endParaRPr lang="zh-CN" altLang="en-US"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176940792"/>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-128</a:t>
                      </a:r>
                      <a:endParaRPr lang="en-US" altLang="zh-CN"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10000000</a:t>
                      </a:r>
                      <a:endParaRPr lang="en-US" altLang="zh-CN"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00000000</a:t>
                      </a:r>
                      <a:endParaRPr lang="en-US" altLang="zh-CN"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11111111</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无此表示</a:t>
                      </a:r>
                      <a:endParaRPr lang="zh-CN" altLang="en-US"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938256264"/>
                  </a:ext>
                </a:extLst>
              </a:tr>
            </a:tbl>
          </a:graphicData>
        </a:graphic>
      </p:graphicFrame>
    </p:spTree>
    <p:extLst>
      <p:ext uri="{BB962C8B-B14F-4D97-AF65-F5344CB8AC3E}">
        <p14:creationId xmlns:p14="http://schemas.microsoft.com/office/powerpoint/2010/main" val="2114620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ln/>
        </p:spPr>
        <p:txBody>
          <a:bodyPr/>
          <a:lstStyle/>
          <a:p>
            <a:pPr marL="119063" indent="-119063"/>
            <a:r>
              <a:rPr lang="zh-CN" altLang="en-US" dirty="0" smtClean="0"/>
              <a:t>规格化数</a:t>
            </a:r>
            <a:endParaRPr lang="en-US" dirty="0"/>
          </a:p>
        </p:txBody>
      </p:sp>
      <p:sp>
        <p:nvSpPr>
          <p:cNvPr id="21508" name="Rectangle 4"/>
          <p:cNvSpPr>
            <a:spLocks noGrp="1" noChangeArrowheads="1"/>
          </p:cNvSpPr>
          <p:nvPr>
            <p:ph idx="1"/>
          </p:nvPr>
        </p:nvSpPr>
        <p:spPr>
          <a:ln/>
        </p:spPr>
        <p:txBody>
          <a:bodyPr/>
          <a:lstStyle/>
          <a:p>
            <a:r>
              <a:rPr lang="zh-CN" altLang="en-US" dirty="0"/>
              <a:t>条件</a:t>
            </a:r>
            <a:r>
              <a:rPr lang="en-US" dirty="0" smtClean="0"/>
              <a:t>: </a:t>
            </a:r>
            <a:r>
              <a:rPr lang="en-US" dirty="0"/>
              <a:t>exp ≠ 000…0 </a:t>
            </a:r>
            <a:r>
              <a:rPr lang="zh-CN" altLang="en-US" dirty="0" smtClean="0"/>
              <a:t>且</a:t>
            </a:r>
            <a:r>
              <a:rPr lang="en-US" dirty="0" smtClean="0"/>
              <a:t> </a:t>
            </a:r>
            <a:r>
              <a:rPr lang="en-US" dirty="0"/>
              <a:t>exp ≠ 111…1</a:t>
            </a:r>
          </a:p>
          <a:p>
            <a:endParaRPr lang="en-US" dirty="0"/>
          </a:p>
          <a:p>
            <a:r>
              <a:rPr lang="zh-CN" altLang="en-US" dirty="0" smtClean="0"/>
              <a:t>阶码</a:t>
            </a:r>
            <a:r>
              <a:rPr lang="en-US" altLang="zh-CN" dirty="0" smtClean="0"/>
              <a:t>(</a:t>
            </a:r>
            <a:r>
              <a:rPr lang="en-US" dirty="0" smtClean="0"/>
              <a:t>Exponent) </a:t>
            </a:r>
            <a:r>
              <a:rPr lang="zh-CN" altLang="en-US" dirty="0" smtClean="0"/>
              <a:t>采用偏置值编码</a:t>
            </a:r>
            <a:r>
              <a:rPr lang="en-US" dirty="0" smtClean="0"/>
              <a:t>: </a:t>
            </a:r>
            <a:r>
              <a:rPr lang="en-US" dirty="0">
                <a:latin typeface="Calibri Bold Italic" charset="0"/>
                <a:ea typeface="Calibri Bold Italic" charset="0"/>
                <a:cs typeface="Calibri Bold Italic" charset="0"/>
                <a:sym typeface="Calibri Bold Italic" charset="0"/>
              </a:rPr>
              <a:t>E</a:t>
            </a:r>
            <a:r>
              <a:rPr lang="en-US" dirty="0"/>
              <a:t>  =  </a:t>
            </a:r>
            <a:r>
              <a:rPr lang="en-US" dirty="0">
                <a:latin typeface="Calibri Bold Italic" charset="0"/>
                <a:ea typeface="Calibri Bold Italic" charset="0"/>
                <a:cs typeface="Calibri Bold Italic" charset="0"/>
                <a:sym typeface="Calibri Bold Italic" charset="0"/>
              </a:rPr>
              <a:t>Exp</a:t>
            </a:r>
            <a:r>
              <a:rPr lang="en-US" dirty="0"/>
              <a:t> – </a:t>
            </a:r>
            <a:r>
              <a:rPr lang="en-US" dirty="0">
                <a:latin typeface="Calibri Bold Italic" charset="0"/>
                <a:ea typeface="Calibri Bold Italic" charset="0"/>
                <a:cs typeface="Calibri Bold Italic" charset="0"/>
                <a:sym typeface="Calibri Bold Italic" charset="0"/>
              </a:rPr>
              <a:t>Bias</a:t>
            </a:r>
            <a:endParaRPr lang="en-US" dirty="0"/>
          </a:p>
          <a:p>
            <a:pPr marL="552450" lvl="1"/>
            <a:r>
              <a:rPr lang="en-US" dirty="0">
                <a:latin typeface="Calibri Italic" charset="0"/>
                <a:ea typeface="Calibri Italic" charset="0"/>
                <a:cs typeface="Calibri Italic" charset="0"/>
                <a:sym typeface="Calibri Italic" charset="0"/>
              </a:rPr>
              <a:t>Exp</a:t>
            </a:r>
            <a:r>
              <a:rPr lang="en-US" dirty="0"/>
              <a:t>: </a:t>
            </a:r>
            <a:r>
              <a:rPr lang="en-US" dirty="0" err="1" smtClean="0">
                <a:latin typeface="Calibri"/>
                <a:ea typeface="Monaco" charset="0"/>
                <a:cs typeface="Calibri"/>
                <a:sym typeface="Monaco" charset="0"/>
              </a:rPr>
              <a:t>exp</a:t>
            </a:r>
            <a:r>
              <a:rPr lang="en-US" dirty="0" smtClean="0">
                <a:latin typeface="Calibri"/>
                <a:ea typeface="Monaco" charset="0"/>
                <a:cs typeface="Calibri"/>
                <a:sym typeface="Monaco" charset="0"/>
              </a:rPr>
              <a:t> </a:t>
            </a:r>
            <a:r>
              <a:rPr lang="zh-CN" altLang="en-US" dirty="0" smtClean="0">
                <a:latin typeface="Calibri"/>
                <a:ea typeface="Monaco" charset="0"/>
                <a:cs typeface="Calibri"/>
                <a:sym typeface="Monaco" charset="0"/>
              </a:rPr>
              <a:t>字段的无符号数值</a:t>
            </a:r>
            <a:endParaRPr lang="en-US" dirty="0">
              <a:latin typeface="Calibri"/>
              <a:cs typeface="Calibri"/>
            </a:endParaRPr>
          </a:p>
          <a:p>
            <a:pPr marL="552450" lvl="1"/>
            <a:r>
              <a:rPr lang="zh-CN" altLang="en-US" dirty="0" smtClean="0">
                <a:latin typeface="Calibri Italic" charset="0"/>
                <a:ea typeface="Calibri Italic" charset="0"/>
                <a:cs typeface="Calibri Italic" charset="0"/>
                <a:sym typeface="Calibri Italic" charset="0"/>
              </a:rPr>
              <a:t>偏置</a:t>
            </a:r>
            <a:r>
              <a:rPr lang="en-US" dirty="0" smtClean="0">
                <a:latin typeface="Calibri Italic" charset="0"/>
                <a:ea typeface="Calibri Italic" charset="0"/>
                <a:cs typeface="Calibri Italic" charset="0"/>
                <a:sym typeface="Calibri Italic" charset="0"/>
              </a:rPr>
              <a:t>Bias</a:t>
            </a:r>
            <a:r>
              <a:rPr lang="en-US" dirty="0" smtClean="0"/>
              <a:t> </a:t>
            </a:r>
            <a:r>
              <a:rPr lang="en-US" dirty="0"/>
              <a:t>= 2</a:t>
            </a:r>
            <a:r>
              <a:rPr lang="en-US" baseline="32000" dirty="0"/>
              <a:t>k-1</a:t>
            </a:r>
            <a:r>
              <a:rPr lang="en-US" dirty="0"/>
              <a:t> - 1, </a:t>
            </a:r>
            <a:r>
              <a:rPr lang="en-US" dirty="0" smtClean="0"/>
              <a:t> </a:t>
            </a:r>
            <a:r>
              <a:rPr lang="en-US" dirty="0">
                <a:latin typeface="Calibri Italic" charset="0"/>
                <a:ea typeface="Calibri Italic" charset="0"/>
                <a:cs typeface="Calibri Italic" charset="0"/>
                <a:sym typeface="Calibri Italic" charset="0"/>
              </a:rPr>
              <a:t>k</a:t>
            </a:r>
            <a:r>
              <a:rPr lang="en-US" dirty="0"/>
              <a:t> </a:t>
            </a:r>
            <a:r>
              <a:rPr lang="zh-CN" altLang="en-US" dirty="0" smtClean="0"/>
              <a:t>为阶码的位数</a:t>
            </a:r>
            <a:endParaRPr lang="en-US" dirty="0"/>
          </a:p>
          <a:p>
            <a:pPr marL="838200" lvl="2"/>
            <a:r>
              <a:rPr lang="zh-CN" altLang="en-US" dirty="0" smtClean="0"/>
              <a:t>单精度</a:t>
            </a:r>
            <a:r>
              <a:rPr lang="en-US" dirty="0" smtClean="0"/>
              <a:t>: </a:t>
            </a:r>
            <a:r>
              <a:rPr lang="en-US" dirty="0"/>
              <a:t>127 (Exp: 1…254, E: -126…127)</a:t>
            </a:r>
          </a:p>
          <a:p>
            <a:pPr marL="838200" lvl="2"/>
            <a:r>
              <a:rPr lang="zh-CN" altLang="en-US" dirty="0" smtClean="0"/>
              <a:t>双精度</a:t>
            </a:r>
            <a:r>
              <a:rPr lang="en-US" dirty="0" smtClean="0"/>
              <a:t>: </a:t>
            </a:r>
            <a:r>
              <a:rPr lang="en-US" dirty="0"/>
              <a:t>1023 (Exp: 1…2046, E: -1022…1023)</a:t>
            </a:r>
          </a:p>
          <a:p>
            <a:endParaRPr lang="en-US" dirty="0"/>
          </a:p>
          <a:p>
            <a:r>
              <a:rPr lang="zh-CN" altLang="en-US" dirty="0" smtClean="0"/>
              <a:t>尾数</a:t>
            </a:r>
            <a:r>
              <a:rPr lang="en-US" altLang="zh-CN" dirty="0" smtClean="0"/>
              <a:t>(</a:t>
            </a:r>
            <a:r>
              <a:rPr lang="en-US" dirty="0" smtClean="0"/>
              <a:t>Significand) </a:t>
            </a:r>
            <a:r>
              <a:rPr lang="zh-CN" altLang="en-US" dirty="0" smtClean="0"/>
              <a:t>编码隐含先导数值</a:t>
            </a:r>
            <a:r>
              <a:rPr lang="en-US" dirty="0" smtClean="0"/>
              <a:t>1</a:t>
            </a:r>
            <a:r>
              <a:rPr lang="en-US" dirty="0"/>
              <a:t>: </a:t>
            </a:r>
            <a:r>
              <a:rPr lang="en-US" dirty="0">
                <a:latin typeface="Calibri Bold Italic" charset="0"/>
                <a:ea typeface="Calibri Bold Italic" charset="0"/>
                <a:cs typeface="Calibri Bold Italic" charset="0"/>
                <a:sym typeface="Calibri Bold Italic" charset="0"/>
              </a:rPr>
              <a:t>M</a:t>
            </a:r>
            <a:r>
              <a:rPr lang="en-US" dirty="0"/>
              <a:t>  =  </a:t>
            </a:r>
            <a:r>
              <a:rPr lang="en-US" dirty="0">
                <a:latin typeface="Calibri"/>
                <a:ea typeface="Monaco" charset="0"/>
                <a:cs typeface="Calibri"/>
                <a:sym typeface="Monaco" charset="0"/>
              </a:rPr>
              <a:t>1.xxx…x</a:t>
            </a:r>
            <a:r>
              <a:rPr lang="en-US" baseline="-6000" dirty="0">
                <a:latin typeface="Calibri"/>
                <a:ea typeface="Monaco" charset="0"/>
                <a:cs typeface="Calibri"/>
                <a:sym typeface="Monaco" charset="0"/>
              </a:rPr>
              <a:t>2</a:t>
            </a:r>
            <a:endParaRPr lang="en-US" dirty="0">
              <a:latin typeface="Calibri"/>
              <a:cs typeface="Calibri"/>
            </a:endParaRPr>
          </a:p>
          <a:p>
            <a:pPr marL="552450" lvl="1"/>
            <a:r>
              <a:rPr lang="en-US" dirty="0">
                <a:latin typeface="Calibri"/>
                <a:cs typeface="Calibri"/>
              </a:rPr>
              <a:t> </a:t>
            </a:r>
            <a:r>
              <a:rPr lang="en-US" dirty="0" smtClean="0">
                <a:latin typeface="Calibri"/>
                <a:ea typeface="Monaco" charset="0"/>
                <a:cs typeface="Calibri"/>
                <a:sym typeface="Monaco" charset="0"/>
              </a:rPr>
              <a:t>xxx…x</a:t>
            </a:r>
            <a:r>
              <a:rPr lang="en-US" dirty="0" smtClean="0">
                <a:latin typeface="Calibri"/>
                <a:cs typeface="Calibri"/>
              </a:rPr>
              <a:t>: </a:t>
            </a:r>
            <a:r>
              <a:rPr lang="zh-CN" altLang="en-US" dirty="0" smtClean="0">
                <a:latin typeface="Calibri"/>
                <a:cs typeface="Calibri"/>
              </a:rPr>
              <a:t>是</a:t>
            </a:r>
            <a:r>
              <a:rPr lang="en-US" dirty="0" smtClean="0">
                <a:latin typeface="Calibri"/>
                <a:cs typeface="Calibri"/>
              </a:rPr>
              <a:t> </a:t>
            </a:r>
            <a:r>
              <a:rPr lang="en-US" altLang="zh-CN" dirty="0" err="1" smtClean="0">
                <a:latin typeface="Calibri"/>
                <a:cs typeface="Calibri"/>
              </a:rPr>
              <a:t>f</a:t>
            </a:r>
            <a:r>
              <a:rPr lang="en-US" dirty="0" err="1" smtClean="0">
                <a:latin typeface="Calibri"/>
                <a:ea typeface="Monaco" charset="0"/>
                <a:cs typeface="Calibri"/>
                <a:sym typeface="Monaco" charset="0"/>
              </a:rPr>
              <a:t>rac</a:t>
            </a:r>
            <a:r>
              <a:rPr lang="zh-CN" altLang="en-US" dirty="0" smtClean="0">
                <a:latin typeface="Calibri"/>
                <a:ea typeface="Monaco" charset="0"/>
                <a:cs typeface="Calibri"/>
                <a:sym typeface="Monaco" charset="0"/>
              </a:rPr>
              <a:t>字段的数码</a:t>
            </a:r>
            <a:endParaRPr lang="en-US" dirty="0">
              <a:latin typeface="Calibri"/>
              <a:cs typeface="Calibri"/>
            </a:endParaRPr>
          </a:p>
          <a:p>
            <a:pPr marL="552450" lvl="1"/>
            <a:r>
              <a:rPr lang="en-US" dirty="0" err="1" smtClean="0">
                <a:latin typeface="Calibri"/>
                <a:ea typeface="Monaco" charset="0"/>
                <a:cs typeface="Calibri"/>
                <a:sym typeface="Monaco" charset="0"/>
              </a:rPr>
              <a:t>frac</a:t>
            </a:r>
            <a:r>
              <a:rPr lang="en-US" dirty="0" smtClean="0">
                <a:latin typeface="Calibri"/>
                <a:ea typeface="Monaco" charset="0"/>
                <a:cs typeface="Calibri"/>
                <a:sym typeface="Monaco" charset="0"/>
              </a:rPr>
              <a:t>=000…0</a:t>
            </a:r>
            <a:r>
              <a:rPr lang="en-US" dirty="0" smtClean="0">
                <a:latin typeface="Calibri"/>
                <a:cs typeface="Calibri"/>
              </a:rPr>
              <a:t> </a:t>
            </a:r>
            <a:r>
              <a:rPr lang="en-US" dirty="0">
                <a:latin typeface="Calibri"/>
                <a:cs typeface="Calibri"/>
              </a:rPr>
              <a:t>(</a:t>
            </a:r>
            <a:r>
              <a:rPr lang="en-US" dirty="0">
                <a:latin typeface="Calibri"/>
                <a:ea typeface="Calibri Italic" charset="0"/>
                <a:cs typeface="Calibri"/>
                <a:sym typeface="Calibri Italic" charset="0"/>
              </a:rPr>
              <a:t>M</a:t>
            </a:r>
            <a:r>
              <a:rPr lang="en-US" dirty="0">
                <a:latin typeface="Calibri"/>
                <a:cs typeface="Calibri"/>
              </a:rPr>
              <a:t> = 1.0</a:t>
            </a:r>
            <a:r>
              <a:rPr lang="en-US" dirty="0" smtClean="0">
                <a:latin typeface="Calibri"/>
                <a:cs typeface="Calibri"/>
              </a:rPr>
              <a:t>)</a:t>
            </a:r>
            <a:r>
              <a:rPr lang="zh-CN" altLang="en-US" dirty="0" smtClean="0">
                <a:latin typeface="Calibri"/>
                <a:cs typeface="Calibri"/>
              </a:rPr>
              <a:t>时，为</a:t>
            </a:r>
            <a:r>
              <a:rPr lang="zh-CN" altLang="en-US" dirty="0">
                <a:latin typeface="Calibri"/>
                <a:cs typeface="Calibri"/>
              </a:rPr>
              <a:t>最小值</a:t>
            </a:r>
            <a:endParaRPr lang="en-US" dirty="0">
              <a:latin typeface="Calibri"/>
              <a:cs typeface="Calibri"/>
            </a:endParaRPr>
          </a:p>
          <a:p>
            <a:pPr marL="552450" lvl="1"/>
            <a:r>
              <a:rPr lang="en-US" dirty="0" err="1" smtClean="0">
                <a:latin typeface="Calibri"/>
                <a:ea typeface="Monaco" charset="0"/>
                <a:cs typeface="Calibri"/>
                <a:sym typeface="Monaco" charset="0"/>
              </a:rPr>
              <a:t>frac</a:t>
            </a:r>
            <a:r>
              <a:rPr lang="en-US" dirty="0" smtClean="0">
                <a:latin typeface="Calibri"/>
                <a:ea typeface="Monaco" charset="0"/>
                <a:cs typeface="Calibri"/>
                <a:sym typeface="Monaco" charset="0"/>
              </a:rPr>
              <a:t>=111…1</a:t>
            </a:r>
            <a:r>
              <a:rPr lang="en-US" dirty="0" smtClean="0">
                <a:latin typeface="Calibri"/>
                <a:cs typeface="Calibri"/>
              </a:rPr>
              <a:t> </a:t>
            </a:r>
            <a:r>
              <a:rPr lang="en-US" dirty="0">
                <a:latin typeface="Calibri"/>
                <a:cs typeface="Calibri"/>
              </a:rPr>
              <a:t>(</a:t>
            </a:r>
            <a:r>
              <a:rPr lang="en-US" dirty="0">
                <a:latin typeface="Calibri"/>
                <a:ea typeface="Calibri Italic" charset="0"/>
                <a:cs typeface="Calibri"/>
                <a:sym typeface="Calibri Italic" charset="0"/>
              </a:rPr>
              <a:t>M</a:t>
            </a:r>
            <a:r>
              <a:rPr lang="en-US" dirty="0">
                <a:latin typeface="Calibri"/>
                <a:cs typeface="Calibri"/>
              </a:rPr>
              <a:t> = 2.0 – ε</a:t>
            </a:r>
            <a:r>
              <a:rPr lang="en-US" dirty="0" smtClean="0">
                <a:latin typeface="Calibri"/>
                <a:cs typeface="Calibri"/>
              </a:rPr>
              <a:t>)</a:t>
            </a:r>
            <a:r>
              <a:rPr lang="zh-CN" altLang="en-US" dirty="0" smtClean="0">
                <a:latin typeface="Calibri"/>
                <a:cs typeface="Calibri"/>
              </a:rPr>
              <a:t>时，为最大值</a:t>
            </a:r>
            <a:endParaRPr lang="en-US" dirty="0">
              <a:latin typeface="Calibri"/>
              <a:cs typeface="Calibri"/>
            </a:endParaRPr>
          </a:p>
          <a:p>
            <a:pPr marL="552450" lvl="1"/>
            <a:r>
              <a:rPr lang="zh-CN" altLang="en-US" dirty="0" smtClean="0"/>
              <a:t>额外增加了一位的精度（隐含值</a:t>
            </a:r>
            <a:r>
              <a:rPr lang="en-US" altLang="zh-CN" dirty="0" smtClean="0"/>
              <a:t>1</a:t>
            </a:r>
            <a:r>
              <a:rPr lang="zh-CN" altLang="en-US" dirty="0" smtClean="0"/>
              <a:t>）</a:t>
            </a:r>
            <a:endParaRPr lang="en-US" dirty="0"/>
          </a:p>
        </p:txBody>
      </p:sp>
      <p:sp>
        <p:nvSpPr>
          <p:cNvPr id="2" name="Rectangle 1"/>
          <p:cNvSpPr/>
          <p:nvPr/>
        </p:nvSpPr>
        <p:spPr>
          <a:xfrm>
            <a:off x="6858000" y="533400"/>
            <a:ext cx="1806905" cy="461665"/>
          </a:xfrm>
          <a:prstGeom prst="rect">
            <a:avLst/>
          </a:prstGeom>
          <a:ln>
            <a:solidFill>
              <a:schemeClr val="tx1"/>
            </a:solidFill>
          </a:ln>
        </p:spPr>
        <p:txBody>
          <a:bodyPr wrap="none">
            <a:spAutoFit/>
          </a:bodyPr>
          <a:lstStyle/>
          <a:p>
            <a:r>
              <a:rPr lang="en-US" sz="2400" dirty="0" smtClean="0">
                <a:solidFill>
                  <a:srgbClr val="0000FF"/>
                </a:solidFill>
              </a:rPr>
              <a:t>v = (</a:t>
            </a:r>
            <a:r>
              <a:rPr lang="en-US" sz="2400" dirty="0">
                <a:solidFill>
                  <a:srgbClr val="0000FF"/>
                </a:solidFill>
              </a:rPr>
              <a:t>–1)</a:t>
            </a:r>
            <a:r>
              <a:rPr lang="en-US" sz="2400" baseline="32000" dirty="0" smtClean="0">
                <a:solidFill>
                  <a:srgbClr val="0000FF"/>
                </a:solidFill>
              </a:rPr>
              <a:t>s</a:t>
            </a:r>
            <a:r>
              <a:rPr lang="en-US" sz="2400" dirty="0" smtClean="0">
                <a:solidFill>
                  <a:srgbClr val="0000FF"/>
                </a:solidFill>
              </a:rPr>
              <a:t> </a:t>
            </a:r>
            <a:r>
              <a:rPr lang="en-US" sz="2400" dirty="0" smtClean="0">
                <a:solidFill>
                  <a:srgbClr val="0000FF"/>
                </a:solidFill>
                <a:latin typeface="Calibri Bold Italic" charset="0"/>
                <a:ea typeface="Calibri Bold Italic" charset="0"/>
                <a:cs typeface="Calibri Bold Italic" charset="0"/>
                <a:sym typeface="Calibri Bold Italic" charset="0"/>
              </a:rPr>
              <a:t>M</a:t>
            </a:r>
            <a:r>
              <a:rPr lang="en-US" sz="2400" dirty="0" smtClean="0">
                <a:solidFill>
                  <a:srgbClr val="0000FF"/>
                </a:solidFill>
              </a:rPr>
              <a:t> 2</a:t>
            </a:r>
            <a:r>
              <a:rPr lang="en-US" sz="2400" baseline="32000" dirty="0" smtClean="0">
                <a:solidFill>
                  <a:srgbClr val="0000FF"/>
                </a:solidFill>
                <a:latin typeface="Calibri Bold Italic" charset="0"/>
                <a:ea typeface="Calibri Bold Italic" charset="0"/>
                <a:cs typeface="Calibri Bold Italic" charset="0"/>
                <a:sym typeface="Calibri Bold Italic" charset="0"/>
              </a:rPr>
              <a:t>E</a:t>
            </a:r>
            <a:endParaRPr lang="en-US" sz="2400"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693270" y="5486400"/>
            <a:ext cx="355600" cy="355600"/>
          </a:xfrm>
          <a:prstGeom prst="rect">
            <a:avLst/>
          </a:prstGeom>
          <a:solidFill>
            <a:srgbClr val="FFFF99"/>
          </a:solidFill>
          <a:ln w="25400">
            <a:solidFill>
              <a:schemeClr val="tx1"/>
            </a:solidFill>
            <a:miter lim="800000"/>
            <a:headEnd/>
            <a:tailEnd/>
          </a:ln>
          <a:effectLst/>
        </p:spPr>
        <p:txBody>
          <a:bodyPr wrap="none" lIns="90487" tIns="44450" rIns="90487" bIns="44450" anchor="ctr"/>
          <a:lstStyle/>
          <a:p>
            <a:pPr>
              <a:lnSpc>
                <a:spcPct val="100000"/>
              </a:lnSpc>
            </a:pPr>
            <a:endParaRPr lang="en-US" sz="1800" dirty="0">
              <a:latin typeface="Courier New" pitchFamily="49" charset="0"/>
            </a:endParaRPr>
          </a:p>
        </p:txBody>
      </p:sp>
      <p:sp>
        <p:nvSpPr>
          <p:cNvPr id="9" name="Rectangle 6"/>
          <p:cNvSpPr>
            <a:spLocks noChangeArrowheads="1"/>
          </p:cNvSpPr>
          <p:nvPr/>
        </p:nvSpPr>
        <p:spPr bwMode="auto">
          <a:xfrm>
            <a:off x="1151965" y="5486400"/>
            <a:ext cx="1779495" cy="355600"/>
          </a:xfrm>
          <a:prstGeom prst="rect">
            <a:avLst/>
          </a:prstGeom>
          <a:solidFill>
            <a:srgbClr val="EFBFBF"/>
          </a:solidFill>
          <a:ln w="25400">
            <a:solidFill>
              <a:schemeClr val="tx1"/>
            </a:solidFill>
            <a:miter lim="800000"/>
            <a:headEnd/>
            <a:tailEnd/>
          </a:ln>
          <a:effectLst/>
        </p:spPr>
        <p:txBody>
          <a:bodyPr wrap="none" lIns="90487" tIns="44450" rIns="90487" bIns="44450" anchor="ctr"/>
          <a:lstStyle/>
          <a:p>
            <a:pPr>
              <a:lnSpc>
                <a:spcPct val="100000"/>
              </a:lnSpc>
            </a:pPr>
            <a:endParaRPr lang="en-US" sz="1800" dirty="0">
              <a:latin typeface="Courier New" pitchFamily="49" charset="0"/>
            </a:endParaRPr>
          </a:p>
        </p:txBody>
      </p:sp>
      <p:sp>
        <p:nvSpPr>
          <p:cNvPr id="10" name="Rectangle 7"/>
          <p:cNvSpPr>
            <a:spLocks noChangeArrowheads="1"/>
          </p:cNvSpPr>
          <p:nvPr/>
        </p:nvSpPr>
        <p:spPr bwMode="auto">
          <a:xfrm>
            <a:off x="3048000" y="5486400"/>
            <a:ext cx="5066555" cy="3556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nSpc>
                <a:spcPct val="100000"/>
              </a:lnSpc>
            </a:pPr>
            <a:endParaRPr lang="en-US" sz="1800" dirty="0">
              <a:latin typeface="Courier New" pitchFamily="49" charset="0"/>
            </a:endParaRPr>
          </a:p>
        </p:txBody>
      </p:sp>
      <p:sp>
        <p:nvSpPr>
          <p:cNvPr id="115714" name="Rectangle 2"/>
          <p:cNvSpPr>
            <a:spLocks noGrp="1" noChangeArrowheads="1"/>
          </p:cNvSpPr>
          <p:nvPr>
            <p:ph type="title"/>
          </p:nvPr>
        </p:nvSpPr>
        <p:spPr>
          <a:xfrm>
            <a:off x="448733" y="552978"/>
            <a:ext cx="7366000" cy="573088"/>
          </a:xfrm>
        </p:spPr>
        <p:txBody>
          <a:bodyPr/>
          <a:lstStyle/>
          <a:p>
            <a:r>
              <a:rPr lang="zh-CN" altLang="en-US" dirty="0" smtClean="0"/>
              <a:t>规格化编码示例</a:t>
            </a:r>
            <a:endParaRPr lang="en-US" dirty="0"/>
          </a:p>
        </p:txBody>
      </p:sp>
      <p:sp>
        <p:nvSpPr>
          <p:cNvPr id="115715" name="Rectangle 3"/>
          <p:cNvSpPr>
            <a:spLocks noGrp="1" noChangeArrowheads="1"/>
          </p:cNvSpPr>
          <p:nvPr>
            <p:ph idx="1"/>
          </p:nvPr>
        </p:nvSpPr>
        <p:spPr>
          <a:xfrm>
            <a:off x="457200" y="1371600"/>
            <a:ext cx="8255000" cy="5029200"/>
          </a:xfrm>
        </p:spPr>
        <p:txBody>
          <a:bodyPr/>
          <a:lstStyle/>
          <a:p>
            <a:pPr marL="223838" indent="-223838" defTabSz="895350">
              <a:tabLst>
                <a:tab pos="914400" algn="l"/>
                <a:tab pos="1828800" algn="l"/>
                <a:tab pos="2400300" algn="l"/>
                <a:tab pos="2971800" algn="l"/>
              </a:tabLst>
            </a:pPr>
            <a:r>
              <a:rPr lang="zh-CN" altLang="en-US" dirty="0" smtClean="0"/>
              <a:t>数值</a:t>
            </a:r>
            <a:r>
              <a:rPr lang="en-US" dirty="0" smtClean="0"/>
              <a:t>: </a:t>
            </a:r>
            <a:r>
              <a:rPr lang="en-US" dirty="0">
                <a:latin typeface="Courier New"/>
                <a:cs typeface="Courier New"/>
              </a:rPr>
              <a:t>f</a:t>
            </a:r>
            <a:r>
              <a:rPr lang="en-US" dirty="0" smtClean="0">
                <a:latin typeface="Courier New"/>
                <a:cs typeface="Courier New"/>
              </a:rPr>
              <a:t>loat </a:t>
            </a:r>
            <a:r>
              <a:rPr lang="en-US" dirty="0">
                <a:latin typeface="Courier New"/>
                <a:cs typeface="Courier New"/>
              </a:rPr>
              <a:t>F = </a:t>
            </a:r>
            <a:r>
              <a:rPr lang="en-US" dirty="0" smtClean="0">
                <a:latin typeface="Courier New"/>
                <a:cs typeface="Courier New"/>
              </a:rPr>
              <a:t>15213.0</a:t>
            </a:r>
            <a:endParaRPr lang="en-US" dirty="0">
              <a:latin typeface="Courier New"/>
              <a:cs typeface="Courier New"/>
            </a:endParaRPr>
          </a:p>
          <a:p>
            <a:pPr marL="560388" lvl="1" indent="-222250" defTabSz="895350">
              <a:lnSpc>
                <a:spcPct val="90000"/>
              </a:lnSpc>
              <a:tabLst>
                <a:tab pos="914400" algn="l"/>
                <a:tab pos="1828800" algn="l"/>
                <a:tab pos="2400300" algn="l"/>
                <a:tab pos="2971800" algn="l"/>
              </a:tabLst>
            </a:pPr>
            <a:r>
              <a:rPr lang="en-US" b="0" dirty="0"/>
              <a:t>15213</a:t>
            </a:r>
            <a:r>
              <a:rPr lang="en-US" b="0" baseline="-25000" dirty="0"/>
              <a:t>10</a:t>
            </a:r>
            <a:r>
              <a:rPr lang="en-US" b="0" dirty="0"/>
              <a:t>  = 11101101101101</a:t>
            </a:r>
            <a:r>
              <a:rPr lang="en-US" b="0" baseline="-25000" dirty="0"/>
              <a:t>2  </a:t>
            </a:r>
            <a:r>
              <a:rPr lang="en-US" b="0" dirty="0"/>
              <a:t> </a:t>
            </a:r>
            <a:endParaRPr lang="en-US" b="0" dirty="0" smtClean="0"/>
          </a:p>
          <a:p>
            <a:pPr marL="560388" lvl="1" indent="-222250" defTabSz="895350">
              <a:lnSpc>
                <a:spcPct val="90000"/>
              </a:lnSpc>
              <a:buNone/>
              <a:tabLst>
                <a:tab pos="914400" algn="l"/>
                <a:tab pos="1828800" algn="l"/>
                <a:tab pos="2400300" algn="l"/>
                <a:tab pos="2971800" algn="l"/>
              </a:tabLst>
            </a:pPr>
            <a:r>
              <a:rPr lang="en-US" dirty="0" smtClean="0"/>
              <a:t>                     </a:t>
            </a:r>
            <a:r>
              <a:rPr lang="en-US" b="0" dirty="0" smtClean="0"/>
              <a:t>= </a:t>
            </a:r>
            <a:r>
              <a:rPr lang="en-US" b="0" dirty="0"/>
              <a:t>1.1101101101101</a:t>
            </a:r>
            <a:r>
              <a:rPr lang="en-US" b="0" baseline="-25000" dirty="0"/>
              <a:t>2</a:t>
            </a:r>
            <a:r>
              <a:rPr lang="en-US" b="0" dirty="0"/>
              <a:t> </a:t>
            </a:r>
            <a:r>
              <a:rPr lang="en-US" b="0" dirty="0" smtClean="0"/>
              <a:t>x </a:t>
            </a:r>
            <a:r>
              <a:rPr lang="en-US" b="0" dirty="0"/>
              <a:t>2</a:t>
            </a:r>
            <a:r>
              <a:rPr lang="en-US" b="0" baseline="30000" dirty="0"/>
              <a:t>13</a:t>
            </a:r>
            <a:endParaRPr lang="en-US" b="0" dirty="0"/>
          </a:p>
          <a:p>
            <a:pPr marL="223838" indent="-223838" defTabSz="895350">
              <a:tabLst>
                <a:tab pos="914400" algn="l"/>
                <a:tab pos="1828800" algn="l"/>
                <a:tab pos="2400300" algn="l"/>
                <a:tab pos="2971800" algn="l"/>
              </a:tabLst>
            </a:pPr>
            <a:r>
              <a:rPr lang="zh-CN" altLang="en-US" dirty="0" smtClean="0"/>
              <a:t>尾数</a:t>
            </a:r>
            <a:r>
              <a:rPr lang="en-US" altLang="zh-CN" dirty="0" smtClean="0"/>
              <a:t>(</a:t>
            </a:r>
            <a:r>
              <a:rPr lang="en-US" dirty="0" smtClean="0"/>
              <a:t>Significand)</a:t>
            </a:r>
            <a:endParaRPr lang="en-US" dirty="0"/>
          </a:p>
          <a:p>
            <a:pPr marL="560388" lvl="1" indent="-222250" defTabSz="895350">
              <a:lnSpc>
                <a:spcPct val="90000"/>
              </a:lnSpc>
              <a:buFont typeface="Wingdings" pitchFamily="2" charset="2"/>
              <a:buNone/>
              <a:tabLst>
                <a:tab pos="914400" algn="l"/>
                <a:tab pos="1828800" algn="l"/>
                <a:tab pos="2400300" algn="l"/>
                <a:tab pos="2971800" algn="l"/>
              </a:tabLst>
            </a:pPr>
            <a:r>
              <a:rPr lang="en-US" b="0" i="1" dirty="0"/>
              <a:t>M</a:t>
            </a:r>
            <a:r>
              <a:rPr lang="en-US" dirty="0"/>
              <a:t> 	= 	</a:t>
            </a:r>
            <a:r>
              <a:rPr lang="en-US" b="1" dirty="0">
                <a:latin typeface="Courier New" pitchFamily="49" charset="0"/>
                <a:cs typeface="Courier New" pitchFamily="49" charset="0"/>
              </a:rPr>
              <a:t>1.</a:t>
            </a:r>
            <a:r>
              <a:rPr lang="en-US" b="1" u="sng" dirty="0">
                <a:latin typeface="Courier New" pitchFamily="49" charset="0"/>
                <a:cs typeface="Courier New" pitchFamily="49" charset="0"/>
              </a:rPr>
              <a:t>1101101101101</a:t>
            </a:r>
            <a:r>
              <a:rPr lang="en-US" b="1" baseline="-25000" dirty="0">
                <a:latin typeface="Courier New" pitchFamily="49" charset="0"/>
                <a:cs typeface="Courier New" pitchFamily="49" charset="0"/>
              </a:rPr>
              <a:t>2</a:t>
            </a:r>
            <a:endParaRPr lang="en-US" b="1" dirty="0">
              <a:latin typeface="Courier New" pitchFamily="49" charset="0"/>
              <a:cs typeface="Courier New" pitchFamily="49" charset="0"/>
            </a:endParaRPr>
          </a:p>
          <a:p>
            <a:pPr marL="560388" lvl="1" indent="-222250" defTabSz="895350">
              <a:lnSpc>
                <a:spcPct val="90000"/>
              </a:lnSpc>
              <a:buFont typeface="Wingdings" pitchFamily="2" charset="2"/>
              <a:buNone/>
              <a:tabLst>
                <a:tab pos="914400" algn="l"/>
                <a:tab pos="1828800" algn="l"/>
                <a:tab pos="2400300" algn="l"/>
                <a:tab pos="2971800" algn="l"/>
              </a:tabLst>
            </a:pPr>
            <a:r>
              <a:rPr lang="en-US" b="1" dirty="0" err="1">
                <a:latin typeface="Courier New" pitchFamily="49" charset="0"/>
              </a:rPr>
              <a:t>frac</a:t>
            </a:r>
            <a:r>
              <a:rPr lang="en-US" b="1" dirty="0">
                <a:latin typeface="Courier New" pitchFamily="49" charset="0"/>
              </a:rPr>
              <a:t>	= 	 </a:t>
            </a:r>
            <a:r>
              <a:rPr lang="en-US" b="1" dirty="0" smtClean="0">
                <a:latin typeface="Courier New" pitchFamily="49" charset="0"/>
              </a:rPr>
              <a:t> </a:t>
            </a:r>
            <a:r>
              <a:rPr lang="en-US" b="1" u="sng" dirty="0" smtClean="0">
                <a:latin typeface="Courier New" pitchFamily="49" charset="0"/>
              </a:rPr>
              <a:t>1101101101101</a:t>
            </a:r>
            <a:r>
              <a:rPr lang="en-US" b="1" dirty="0" smtClean="0">
                <a:latin typeface="Courier New" pitchFamily="49" charset="0"/>
              </a:rPr>
              <a:t>0000000000</a:t>
            </a:r>
            <a:r>
              <a:rPr lang="en-US" b="1" baseline="-25000" dirty="0" smtClean="0">
                <a:latin typeface="Courier New" pitchFamily="49" charset="0"/>
              </a:rPr>
              <a:t>2</a:t>
            </a:r>
            <a:endParaRPr lang="en-US" b="1" dirty="0"/>
          </a:p>
          <a:p>
            <a:pPr marL="223838" indent="-223838" defTabSz="895350">
              <a:tabLst>
                <a:tab pos="914400" algn="l"/>
                <a:tab pos="1828800" algn="l"/>
                <a:tab pos="2400300" algn="l"/>
                <a:tab pos="2971800" algn="l"/>
              </a:tabLst>
            </a:pPr>
            <a:r>
              <a:rPr lang="zh-CN" altLang="en-US" dirty="0" smtClean="0"/>
              <a:t>阶码</a:t>
            </a:r>
            <a:r>
              <a:rPr lang="en-US" altLang="zh-CN" dirty="0" smtClean="0"/>
              <a:t>(</a:t>
            </a:r>
            <a:r>
              <a:rPr lang="en-US" dirty="0" smtClean="0"/>
              <a:t>Exponent)</a:t>
            </a:r>
            <a:endParaRPr lang="en-US" dirty="0"/>
          </a:p>
          <a:p>
            <a:pPr marL="560388" lvl="1" indent="-222250" defTabSz="895350">
              <a:lnSpc>
                <a:spcPct val="90000"/>
              </a:lnSpc>
              <a:buFont typeface="Wingdings" pitchFamily="2" charset="2"/>
              <a:buNone/>
              <a:tabLst>
                <a:tab pos="914400" algn="l"/>
                <a:tab pos="1828800" algn="l"/>
                <a:tab pos="2400300" algn="l"/>
                <a:tab pos="2971800" algn="l"/>
              </a:tabLst>
            </a:pPr>
            <a:r>
              <a:rPr lang="en-US" b="0" i="1" dirty="0" smtClean="0"/>
              <a:t>E	</a:t>
            </a:r>
            <a:r>
              <a:rPr lang="en-US" dirty="0" smtClean="0"/>
              <a:t> 	= 	13</a:t>
            </a:r>
          </a:p>
          <a:p>
            <a:pPr marL="560388" lvl="1" indent="-222250" defTabSz="895350">
              <a:lnSpc>
                <a:spcPct val="90000"/>
              </a:lnSpc>
              <a:buFont typeface="Wingdings" pitchFamily="2" charset="2"/>
              <a:buNone/>
              <a:tabLst>
                <a:tab pos="914400" algn="l"/>
                <a:tab pos="1828800" algn="l"/>
                <a:tab pos="2400300" algn="l"/>
                <a:tab pos="2971800" algn="l"/>
              </a:tabLst>
            </a:pPr>
            <a:r>
              <a:rPr lang="en-US" b="0" i="1" dirty="0" smtClean="0"/>
              <a:t>Bias</a:t>
            </a:r>
            <a:r>
              <a:rPr lang="en-US" dirty="0" smtClean="0"/>
              <a:t> 	= 	127</a:t>
            </a:r>
          </a:p>
          <a:p>
            <a:pPr marL="560388" lvl="1" indent="-222250" defTabSz="895350">
              <a:lnSpc>
                <a:spcPct val="90000"/>
              </a:lnSpc>
              <a:buFont typeface="Wingdings" pitchFamily="2" charset="2"/>
              <a:buNone/>
              <a:tabLst>
                <a:tab pos="914400" algn="l"/>
                <a:tab pos="1828800" algn="l"/>
                <a:tab pos="2400300" algn="l"/>
                <a:tab pos="2971800" algn="l"/>
              </a:tabLst>
            </a:pPr>
            <a:r>
              <a:rPr lang="en-US" b="0" i="1" dirty="0" smtClean="0"/>
              <a:t>Exp</a:t>
            </a:r>
            <a:r>
              <a:rPr lang="en-US" dirty="0" smtClean="0"/>
              <a:t> 	= 	140 	=	</a:t>
            </a:r>
            <a:r>
              <a:rPr lang="en-US" b="1" dirty="0" smtClean="0">
                <a:latin typeface="Courier New" pitchFamily="49" charset="0"/>
              </a:rPr>
              <a:t>10001100</a:t>
            </a:r>
            <a:r>
              <a:rPr lang="en-US" b="1" baseline="-25000" dirty="0" smtClean="0">
                <a:latin typeface="Courier New" pitchFamily="49" charset="0"/>
              </a:rPr>
              <a:t>2</a:t>
            </a:r>
            <a:endParaRPr lang="en-US" sz="1800" b="1" baseline="-25000" dirty="0" smtClean="0">
              <a:latin typeface="Courier New" pitchFamily="49" charset="0"/>
            </a:endParaRPr>
          </a:p>
          <a:p>
            <a:pPr marL="223838" indent="-223838" defTabSz="895350">
              <a:tabLst>
                <a:tab pos="914400" algn="l"/>
                <a:tab pos="1828800" algn="l"/>
                <a:tab pos="2400300" algn="l"/>
                <a:tab pos="2971800" algn="l"/>
              </a:tabLst>
            </a:pPr>
            <a:r>
              <a:rPr lang="zh-CN" altLang="en-US" dirty="0" smtClean="0"/>
              <a:t>编码结果</a:t>
            </a:r>
            <a:r>
              <a:rPr lang="en-US" dirty="0" smtClean="0"/>
              <a:t>:</a:t>
            </a:r>
            <a:r>
              <a:rPr lang="en-US" sz="2000" dirty="0" smtClean="0"/>
              <a:t/>
            </a:r>
            <a:br>
              <a:rPr lang="en-US" sz="2000" dirty="0" smtClean="0"/>
            </a:br>
            <a:r>
              <a:rPr lang="en-US" sz="2800" dirty="0" smtClean="0">
                <a:latin typeface="Courier New" pitchFamily="49" charset="0"/>
              </a:rPr>
              <a:t>0 10001100 11011011011010000000000 </a:t>
            </a:r>
          </a:p>
          <a:p>
            <a:pPr marL="560388" lvl="1" indent="-222250" defTabSz="895350">
              <a:lnSpc>
                <a:spcPct val="90000"/>
              </a:lnSpc>
              <a:buFont typeface="Wingdings" pitchFamily="2" charset="2"/>
              <a:buNone/>
              <a:tabLst>
                <a:tab pos="914400" algn="l"/>
                <a:tab pos="1828800" algn="l"/>
                <a:tab pos="2400300" algn="l"/>
                <a:tab pos="2971800" algn="l"/>
              </a:tabLst>
            </a:pPr>
            <a:endParaRPr lang="en-US" sz="1800" dirty="0"/>
          </a:p>
        </p:txBody>
      </p:sp>
      <p:sp>
        <p:nvSpPr>
          <p:cNvPr id="4" name="TextBox 3"/>
          <p:cNvSpPr txBox="1"/>
          <p:nvPr/>
        </p:nvSpPr>
        <p:spPr>
          <a:xfrm>
            <a:off x="685625" y="5842000"/>
            <a:ext cx="369362" cy="461665"/>
          </a:xfrm>
          <a:prstGeom prst="rect">
            <a:avLst/>
          </a:prstGeom>
          <a:noFill/>
        </p:spPr>
        <p:txBody>
          <a:bodyPr wrap="none" rtlCol="0">
            <a:spAutoFit/>
          </a:bodyPr>
          <a:lstStyle/>
          <a:p>
            <a:r>
              <a:rPr lang="en-US" sz="2400" b="1" dirty="0" smtClean="0">
                <a:latin typeface="Courier New" pitchFamily="49" charset="0"/>
                <a:cs typeface="Courier New" pitchFamily="49" charset="0"/>
              </a:rPr>
              <a:t>s</a:t>
            </a:r>
          </a:p>
        </p:txBody>
      </p:sp>
      <p:sp>
        <p:nvSpPr>
          <p:cNvPr id="5" name="TextBox 4"/>
          <p:cNvSpPr txBox="1"/>
          <p:nvPr/>
        </p:nvSpPr>
        <p:spPr>
          <a:xfrm>
            <a:off x="1623971" y="5842000"/>
            <a:ext cx="738754" cy="461665"/>
          </a:xfrm>
          <a:prstGeom prst="rect">
            <a:avLst/>
          </a:prstGeom>
          <a:noFill/>
        </p:spPr>
        <p:txBody>
          <a:bodyPr wrap="none" rtlCol="0">
            <a:spAutoFit/>
          </a:bodyPr>
          <a:lstStyle/>
          <a:p>
            <a:r>
              <a:rPr lang="en-US" sz="2400" b="1" dirty="0" smtClean="0">
                <a:latin typeface="Courier New" pitchFamily="49" charset="0"/>
                <a:cs typeface="Courier New" pitchFamily="49" charset="0"/>
              </a:rPr>
              <a:t>exp</a:t>
            </a:r>
          </a:p>
        </p:txBody>
      </p:sp>
      <p:sp>
        <p:nvSpPr>
          <p:cNvPr id="6" name="TextBox 5"/>
          <p:cNvSpPr txBox="1"/>
          <p:nvPr/>
        </p:nvSpPr>
        <p:spPr>
          <a:xfrm>
            <a:off x="4868452" y="5842000"/>
            <a:ext cx="923450" cy="461665"/>
          </a:xfrm>
          <a:prstGeom prst="rect">
            <a:avLst/>
          </a:prstGeom>
          <a:noFill/>
        </p:spPr>
        <p:txBody>
          <a:bodyPr wrap="none" rtlCol="0">
            <a:spAutoFit/>
          </a:bodyPr>
          <a:lstStyle/>
          <a:p>
            <a:r>
              <a:rPr lang="en-US" sz="2400" b="1" dirty="0" err="1" smtClean="0">
                <a:latin typeface="Courier New" pitchFamily="49" charset="0"/>
                <a:cs typeface="Courier New" pitchFamily="49" charset="0"/>
              </a:rPr>
              <a:t>frac</a:t>
            </a:r>
            <a:endParaRPr lang="en-US" sz="2400" b="1" dirty="0" smtClean="0">
              <a:latin typeface="Courier New" pitchFamily="49" charset="0"/>
              <a:cs typeface="Courier New" pitchFamily="49" charset="0"/>
            </a:endParaRPr>
          </a:p>
        </p:txBody>
      </p:sp>
      <p:sp>
        <p:nvSpPr>
          <p:cNvPr id="11" name="Rectangle 10"/>
          <p:cNvSpPr/>
          <p:nvPr/>
        </p:nvSpPr>
        <p:spPr>
          <a:xfrm>
            <a:off x="6858000" y="540603"/>
            <a:ext cx="2032929" cy="830997"/>
          </a:xfrm>
          <a:prstGeom prst="rect">
            <a:avLst/>
          </a:prstGeom>
          <a:ln>
            <a:solidFill>
              <a:schemeClr val="tx1"/>
            </a:solidFill>
          </a:ln>
        </p:spPr>
        <p:txBody>
          <a:bodyPr wrap="none">
            <a:spAutoFit/>
          </a:bodyPr>
          <a:lstStyle/>
          <a:p>
            <a:r>
              <a:rPr lang="en-US" sz="2400" dirty="0" smtClean="0">
                <a:solidFill>
                  <a:srgbClr val="0000FF"/>
                </a:solidFill>
              </a:rPr>
              <a:t>v = (</a:t>
            </a:r>
            <a:r>
              <a:rPr lang="en-US" sz="2400" dirty="0">
                <a:solidFill>
                  <a:srgbClr val="0000FF"/>
                </a:solidFill>
              </a:rPr>
              <a:t>–1)</a:t>
            </a:r>
            <a:r>
              <a:rPr lang="en-US" sz="2400" baseline="32000" dirty="0">
                <a:solidFill>
                  <a:srgbClr val="0000FF"/>
                </a:solidFill>
              </a:rPr>
              <a:t>s</a:t>
            </a:r>
            <a:r>
              <a:rPr lang="en-US" sz="2400" dirty="0">
                <a:solidFill>
                  <a:srgbClr val="0000FF"/>
                </a:solidFill>
              </a:rPr>
              <a:t> </a:t>
            </a:r>
            <a:r>
              <a:rPr lang="en-US" sz="2400" dirty="0">
                <a:solidFill>
                  <a:srgbClr val="0000FF"/>
                </a:solidFill>
                <a:latin typeface="Calibri Bold Italic" charset="0"/>
                <a:ea typeface="Calibri Bold Italic" charset="0"/>
                <a:cs typeface="Calibri Bold Italic" charset="0"/>
                <a:sym typeface="Calibri Bold Italic" charset="0"/>
              </a:rPr>
              <a:t>M</a:t>
            </a:r>
            <a:r>
              <a:rPr lang="en-US" sz="2400" dirty="0">
                <a:solidFill>
                  <a:srgbClr val="0000FF"/>
                </a:solidFill>
              </a:rPr>
              <a:t> </a:t>
            </a:r>
            <a:r>
              <a:rPr lang="en-US" sz="2400" dirty="0" smtClean="0">
                <a:solidFill>
                  <a:srgbClr val="0000FF"/>
                </a:solidFill>
              </a:rPr>
              <a:t>2</a:t>
            </a:r>
            <a:r>
              <a:rPr lang="en-US" sz="2400" baseline="32000" dirty="0" smtClean="0">
                <a:solidFill>
                  <a:srgbClr val="0000FF"/>
                </a:solidFill>
                <a:latin typeface="Calibri Bold Italic" charset="0"/>
                <a:ea typeface="Calibri Bold Italic" charset="0"/>
                <a:cs typeface="Calibri Bold Italic" charset="0"/>
                <a:sym typeface="Calibri Bold Italic" charset="0"/>
              </a:rPr>
              <a:t>E</a:t>
            </a:r>
          </a:p>
          <a:p>
            <a:r>
              <a:rPr lang="en-US" sz="2400" dirty="0">
                <a:solidFill>
                  <a:srgbClr val="0000FF"/>
                </a:solidFill>
                <a:latin typeface="Calibri Bold Italic" charset="0"/>
                <a:ea typeface="Calibri Bold Italic" charset="0"/>
                <a:cs typeface="Calibri Bold Italic" charset="0"/>
                <a:sym typeface="Calibri Bold Italic" charset="0"/>
              </a:rPr>
              <a:t>E</a:t>
            </a:r>
            <a:r>
              <a:rPr lang="en-US" sz="2400" dirty="0">
                <a:solidFill>
                  <a:srgbClr val="0000FF"/>
                </a:solidFill>
              </a:rPr>
              <a:t>  =  </a:t>
            </a:r>
            <a:r>
              <a:rPr lang="en-US" sz="2400" dirty="0" err="1">
                <a:solidFill>
                  <a:srgbClr val="0000FF"/>
                </a:solidFill>
                <a:latin typeface="Calibri Bold Italic" charset="0"/>
                <a:ea typeface="Calibri Bold Italic" charset="0"/>
                <a:cs typeface="Calibri Bold Italic" charset="0"/>
                <a:sym typeface="Calibri Bold Italic" charset="0"/>
              </a:rPr>
              <a:t>Exp</a:t>
            </a:r>
            <a:r>
              <a:rPr lang="en-US" sz="2400" dirty="0">
                <a:solidFill>
                  <a:srgbClr val="0000FF"/>
                </a:solidFill>
              </a:rPr>
              <a:t> – </a:t>
            </a:r>
            <a:r>
              <a:rPr lang="en-US" sz="2400" dirty="0">
                <a:solidFill>
                  <a:srgbClr val="0000FF"/>
                </a:solidFill>
                <a:latin typeface="Calibri Bold Italic" charset="0"/>
                <a:ea typeface="Calibri Bold Italic" charset="0"/>
                <a:cs typeface="Calibri Bold Italic" charset="0"/>
                <a:sym typeface="Calibri Bold Italic" charset="0"/>
              </a:rPr>
              <a:t>Bias</a:t>
            </a:r>
            <a:endParaRPr lang="en-US" sz="2400"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ln/>
        </p:spPr>
        <p:txBody>
          <a:bodyPr/>
          <a:lstStyle/>
          <a:p>
            <a:pPr marL="119063" indent="-119063"/>
            <a:r>
              <a:rPr lang="zh-CN" altLang="en-US" dirty="0" smtClean="0"/>
              <a:t>非规格化数</a:t>
            </a:r>
            <a:endParaRPr lang="en-US" dirty="0"/>
          </a:p>
        </p:txBody>
      </p:sp>
      <p:sp>
        <p:nvSpPr>
          <p:cNvPr id="23556" name="Rectangle 4"/>
          <p:cNvSpPr>
            <a:spLocks noGrp="1" noChangeArrowheads="1"/>
          </p:cNvSpPr>
          <p:nvPr>
            <p:ph idx="1"/>
          </p:nvPr>
        </p:nvSpPr>
        <p:spPr>
          <a:ln/>
        </p:spPr>
        <p:txBody>
          <a:bodyPr/>
          <a:lstStyle/>
          <a:p>
            <a:r>
              <a:rPr lang="zh-CN" altLang="en-US" dirty="0" smtClean="0"/>
              <a:t>条件</a:t>
            </a:r>
            <a:r>
              <a:rPr lang="en-US" dirty="0" smtClean="0"/>
              <a:t>: </a:t>
            </a:r>
            <a:r>
              <a:rPr lang="en-US" dirty="0">
                <a:latin typeface="Calibri"/>
                <a:ea typeface="Monaco" charset="0"/>
                <a:cs typeface="Calibri"/>
                <a:sym typeface="Monaco" charset="0"/>
              </a:rPr>
              <a:t>exp = 000…0</a:t>
            </a:r>
            <a:endParaRPr lang="en-US" dirty="0">
              <a:latin typeface="Calibri"/>
              <a:cs typeface="Calibri"/>
            </a:endParaRPr>
          </a:p>
          <a:p>
            <a:pPr lvl="1"/>
            <a:r>
              <a:rPr lang="zh-CN" altLang="en-US" dirty="0" smtClean="0"/>
              <a:t>阶码</a:t>
            </a:r>
            <a:r>
              <a:rPr lang="en-US" altLang="zh-CN" dirty="0" smtClean="0"/>
              <a:t>(</a:t>
            </a:r>
            <a:r>
              <a:rPr lang="en-US" dirty="0" smtClean="0"/>
              <a:t>Exponent) </a:t>
            </a:r>
            <a:r>
              <a:rPr lang="zh-CN" altLang="en-US" dirty="0" smtClean="0"/>
              <a:t>值</a:t>
            </a:r>
            <a:r>
              <a:rPr lang="en-US" dirty="0" smtClean="0"/>
              <a:t>: </a:t>
            </a:r>
            <a:r>
              <a:rPr lang="en-US" dirty="0">
                <a:latin typeface="Calibri Bold Italic" charset="0"/>
                <a:ea typeface="Calibri Bold Italic" charset="0"/>
                <a:cs typeface="Calibri Bold Italic" charset="0"/>
                <a:sym typeface="Calibri Bold Italic" charset="0"/>
              </a:rPr>
              <a:t>E</a:t>
            </a:r>
            <a:r>
              <a:rPr lang="en-US" dirty="0"/>
              <a:t> = </a:t>
            </a:r>
            <a:r>
              <a:rPr lang="en-US" dirty="0" smtClean="0"/>
              <a:t>1 – Bias </a:t>
            </a:r>
            <a:r>
              <a:rPr lang="en-US" altLang="zh-CN" dirty="0" smtClean="0"/>
              <a:t>=-126/-1022</a:t>
            </a:r>
            <a:r>
              <a:rPr lang="en-US" dirty="0" smtClean="0"/>
              <a:t>(instead </a:t>
            </a:r>
            <a:r>
              <a:rPr lang="en-US" dirty="0"/>
              <a:t>of </a:t>
            </a:r>
            <a:r>
              <a:rPr lang="en-US" dirty="0">
                <a:latin typeface="Calibri Bold Italic" charset="0"/>
                <a:ea typeface="Calibri Bold Italic" charset="0"/>
                <a:cs typeface="Calibri Bold Italic" charset="0"/>
                <a:sym typeface="Calibri Bold Italic" charset="0"/>
              </a:rPr>
              <a:t>E</a:t>
            </a:r>
            <a:r>
              <a:rPr lang="en-US" dirty="0"/>
              <a:t> = 0 – </a:t>
            </a:r>
            <a:r>
              <a:rPr lang="en-US" dirty="0">
                <a:latin typeface="Calibri Bold Italic" charset="0"/>
                <a:ea typeface="Calibri Bold Italic" charset="0"/>
                <a:cs typeface="Calibri Bold Italic" charset="0"/>
                <a:sym typeface="Calibri Bold Italic" charset="0"/>
              </a:rPr>
              <a:t>Bias</a:t>
            </a:r>
            <a:r>
              <a:rPr lang="en-US" dirty="0"/>
              <a:t>)</a:t>
            </a:r>
          </a:p>
          <a:p>
            <a:pPr lvl="1"/>
            <a:r>
              <a:rPr lang="zh-CN" altLang="en-US" dirty="0" smtClean="0"/>
              <a:t>尾数</a:t>
            </a:r>
            <a:r>
              <a:rPr lang="en-US" altLang="zh-CN" dirty="0" smtClean="0"/>
              <a:t>(</a:t>
            </a:r>
            <a:r>
              <a:rPr lang="en-US" dirty="0" smtClean="0"/>
              <a:t>Significand)</a:t>
            </a:r>
            <a:r>
              <a:rPr lang="zh-CN" altLang="en-US" dirty="0"/>
              <a:t>编码</a:t>
            </a:r>
            <a:r>
              <a:rPr lang="zh-CN" altLang="en-US" dirty="0" smtClean="0"/>
              <a:t>隐含先导数值</a:t>
            </a:r>
            <a:r>
              <a:rPr lang="en-US" dirty="0" smtClean="0"/>
              <a:t>0</a:t>
            </a:r>
            <a:r>
              <a:rPr lang="en-US" dirty="0"/>
              <a:t>: </a:t>
            </a:r>
            <a:r>
              <a:rPr lang="en-US" dirty="0">
                <a:latin typeface="Calibri Bold Italic" charset="0"/>
                <a:ea typeface="Calibri Bold Italic" charset="0"/>
                <a:cs typeface="Calibri Bold Italic" charset="0"/>
                <a:sym typeface="Calibri Bold Italic" charset="0"/>
              </a:rPr>
              <a:t>M</a:t>
            </a:r>
            <a:r>
              <a:rPr lang="en-US" dirty="0"/>
              <a:t> = 0.xxx…x</a:t>
            </a:r>
            <a:r>
              <a:rPr lang="en-US" baseline="-6000" dirty="0"/>
              <a:t>2</a:t>
            </a:r>
            <a:endParaRPr lang="en-US" dirty="0"/>
          </a:p>
          <a:p>
            <a:pPr marL="952500" lvl="2"/>
            <a:r>
              <a:rPr lang="en-US" sz="1800" dirty="0">
                <a:latin typeface="Courier New Bold" charset="0"/>
                <a:cs typeface="Courier New Bold" charset="0"/>
                <a:sym typeface="Courier New Bold" charset="0"/>
              </a:rPr>
              <a:t>xxx…x</a:t>
            </a:r>
            <a:r>
              <a:rPr lang="en-US" dirty="0" smtClean="0"/>
              <a:t>:</a:t>
            </a:r>
            <a:r>
              <a:rPr lang="zh-CN" altLang="en-US" dirty="0">
                <a:latin typeface="Calibri"/>
                <a:cs typeface="Calibri"/>
              </a:rPr>
              <a:t>是</a:t>
            </a:r>
            <a:r>
              <a:rPr lang="en-US" altLang="zh-CN" dirty="0">
                <a:latin typeface="Calibri"/>
                <a:cs typeface="Calibri"/>
              </a:rPr>
              <a:t> </a:t>
            </a:r>
            <a:r>
              <a:rPr lang="en-US" altLang="zh-CN" dirty="0" err="1">
                <a:latin typeface="Calibri"/>
                <a:cs typeface="Calibri"/>
              </a:rPr>
              <a:t>f</a:t>
            </a:r>
            <a:r>
              <a:rPr lang="en-US" altLang="zh-CN" dirty="0" err="1">
                <a:latin typeface="Calibri"/>
                <a:ea typeface="Monaco" charset="0"/>
                <a:cs typeface="Calibri"/>
                <a:sym typeface="Monaco" charset="0"/>
              </a:rPr>
              <a:t>rac</a:t>
            </a:r>
            <a:r>
              <a:rPr lang="zh-CN" altLang="en-US" dirty="0">
                <a:latin typeface="Calibri"/>
                <a:ea typeface="Monaco" charset="0"/>
                <a:cs typeface="Calibri"/>
                <a:sym typeface="Monaco" charset="0"/>
              </a:rPr>
              <a:t>字段的数码</a:t>
            </a:r>
            <a:endParaRPr lang="en-US" altLang="zh-CN" dirty="0">
              <a:latin typeface="Calibri"/>
              <a:cs typeface="Calibri"/>
            </a:endParaRPr>
          </a:p>
          <a:p>
            <a:pPr marL="552450" lvl="1"/>
            <a:endParaRPr lang="en-US" dirty="0"/>
          </a:p>
          <a:p>
            <a:r>
              <a:rPr lang="zh-CN" altLang="en-US" dirty="0" smtClean="0"/>
              <a:t>情况</a:t>
            </a:r>
            <a:r>
              <a:rPr lang="en-US" altLang="zh-CN" dirty="0" smtClean="0"/>
              <a:t>1</a:t>
            </a:r>
            <a:r>
              <a:rPr lang="zh-CN" altLang="en-US" dirty="0" smtClean="0"/>
              <a:t>：</a:t>
            </a:r>
            <a:r>
              <a:rPr lang="en-US" dirty="0" smtClean="0"/>
              <a:t> </a:t>
            </a:r>
            <a:r>
              <a:rPr lang="en-US" dirty="0">
                <a:latin typeface="Courier New Bold" charset="0"/>
                <a:cs typeface="Courier New Bold" charset="0"/>
                <a:sym typeface="Courier New Bold" charset="0"/>
              </a:rPr>
              <a:t>exp</a:t>
            </a:r>
            <a:r>
              <a:rPr lang="en-US" dirty="0"/>
              <a:t> = </a:t>
            </a:r>
            <a:r>
              <a:rPr lang="en-US" sz="1800" b="1" dirty="0">
                <a:latin typeface="Courier New"/>
                <a:ea typeface="Monaco" charset="0"/>
                <a:cs typeface="Courier New"/>
                <a:sym typeface="Monaco" charset="0"/>
              </a:rPr>
              <a:t>000…0</a:t>
            </a:r>
            <a:r>
              <a:rPr lang="en-US" dirty="0"/>
              <a:t>, </a:t>
            </a:r>
            <a:r>
              <a:rPr lang="en-US" dirty="0" err="1">
                <a:latin typeface="Courier New Bold" charset="0"/>
                <a:cs typeface="Courier New Bold" charset="0"/>
                <a:sym typeface="Courier New Bold" charset="0"/>
              </a:rPr>
              <a:t>frac</a:t>
            </a:r>
            <a:r>
              <a:rPr lang="en-US" dirty="0"/>
              <a:t> = </a:t>
            </a:r>
            <a:r>
              <a:rPr lang="en-US" sz="1800" b="1" dirty="0">
                <a:latin typeface="Courier New"/>
                <a:ea typeface="Monaco" charset="0"/>
                <a:cs typeface="Courier New"/>
                <a:sym typeface="Monaco" charset="0"/>
              </a:rPr>
              <a:t>000…0</a:t>
            </a:r>
            <a:endParaRPr lang="en-US" b="1" dirty="0">
              <a:latin typeface="Courier New"/>
              <a:cs typeface="Courier New"/>
            </a:endParaRPr>
          </a:p>
          <a:p>
            <a:pPr marL="438150" lvl="1"/>
            <a:r>
              <a:rPr lang="zh-CN" altLang="en-US" dirty="0" smtClean="0"/>
              <a:t>表示值</a:t>
            </a:r>
            <a:r>
              <a:rPr lang="en-US" altLang="zh-CN" dirty="0" smtClean="0"/>
              <a:t>0</a:t>
            </a:r>
          </a:p>
          <a:p>
            <a:pPr marL="438150" lvl="1"/>
            <a:r>
              <a:rPr lang="zh-CN" altLang="en-US" dirty="0" smtClean="0"/>
              <a:t>注意有不同的数值</a:t>
            </a:r>
            <a:r>
              <a:rPr lang="en-US" dirty="0" smtClean="0"/>
              <a:t> </a:t>
            </a:r>
            <a:r>
              <a:rPr lang="en-US" dirty="0"/>
              <a:t>+0 </a:t>
            </a:r>
            <a:r>
              <a:rPr lang="zh-CN" altLang="en-US" dirty="0" smtClean="0"/>
              <a:t>和</a:t>
            </a:r>
            <a:r>
              <a:rPr lang="en-US" dirty="0" smtClean="0"/>
              <a:t> </a:t>
            </a:r>
            <a:r>
              <a:rPr lang="en-US" dirty="0"/>
              <a:t>–0 (why</a:t>
            </a:r>
            <a:r>
              <a:rPr lang="en-US" dirty="0" smtClean="0"/>
              <a:t>?)</a:t>
            </a:r>
          </a:p>
          <a:p>
            <a:pPr marL="438150" lvl="1"/>
            <a:endParaRPr lang="en-US" dirty="0" smtClean="0"/>
          </a:p>
          <a:p>
            <a:pPr marL="342900" lvl="2" indent="-342900">
              <a:buClr>
                <a:srgbClr val="990000"/>
              </a:buClr>
              <a:buSzPct val="60000"/>
              <a:buFont typeface="Wingdings 2" pitchFamily="18" charset="2"/>
              <a:buChar char="¢"/>
            </a:pPr>
            <a:r>
              <a:rPr lang="zh-CN" altLang="en-US" sz="2400" b="1" dirty="0" smtClean="0"/>
              <a:t>情况</a:t>
            </a:r>
            <a:r>
              <a:rPr lang="en-US" altLang="zh-CN" sz="2400" b="1" dirty="0" smtClean="0"/>
              <a:t>2</a:t>
            </a:r>
            <a:r>
              <a:rPr lang="zh-CN" altLang="en-US" sz="2400" b="1" dirty="0" smtClean="0"/>
              <a:t>：</a:t>
            </a:r>
            <a:r>
              <a:rPr lang="en-US" dirty="0" err="1" smtClean="0">
                <a:latin typeface="Courier New Bold" charset="0"/>
                <a:cs typeface="Courier New Bold" charset="0"/>
                <a:sym typeface="Courier New Bold" charset="0"/>
              </a:rPr>
              <a:t>exp</a:t>
            </a:r>
            <a:r>
              <a:rPr lang="en-US" dirty="0" smtClean="0"/>
              <a:t> </a:t>
            </a:r>
            <a:r>
              <a:rPr lang="en-US" dirty="0"/>
              <a:t>= </a:t>
            </a:r>
            <a:r>
              <a:rPr lang="en-US" sz="1800" b="1" dirty="0">
                <a:latin typeface="Courier New"/>
                <a:ea typeface="Monaco" charset="0"/>
                <a:cs typeface="Courier New"/>
                <a:sym typeface="Monaco" charset="0"/>
              </a:rPr>
              <a:t>000…0</a:t>
            </a:r>
            <a:r>
              <a:rPr lang="en-US" dirty="0"/>
              <a:t>, </a:t>
            </a:r>
            <a:r>
              <a:rPr lang="en-US" dirty="0" err="1">
                <a:latin typeface="Courier New Bold" charset="0"/>
                <a:cs typeface="Courier New Bold" charset="0"/>
                <a:sym typeface="Courier New Bold" charset="0"/>
              </a:rPr>
              <a:t>frac</a:t>
            </a:r>
            <a:r>
              <a:rPr lang="en-US" dirty="0"/>
              <a:t> ≠ </a:t>
            </a:r>
            <a:r>
              <a:rPr lang="en-US" sz="1800" b="1" dirty="0">
                <a:latin typeface="Courier New"/>
                <a:ea typeface="Monaco" charset="0"/>
                <a:cs typeface="Courier New"/>
                <a:sym typeface="Monaco" charset="0"/>
              </a:rPr>
              <a:t>000…0</a:t>
            </a:r>
            <a:endParaRPr lang="en-US" b="1" dirty="0">
              <a:latin typeface="Courier New"/>
              <a:cs typeface="Courier New"/>
            </a:endParaRPr>
          </a:p>
          <a:p>
            <a:pPr marL="838200" lvl="2"/>
            <a:r>
              <a:rPr lang="zh-CN" altLang="en-US" dirty="0" smtClean="0"/>
              <a:t>最接近</a:t>
            </a:r>
            <a:r>
              <a:rPr lang="en-US" altLang="zh-CN" dirty="0" smtClean="0"/>
              <a:t>0.0</a:t>
            </a:r>
            <a:r>
              <a:rPr lang="zh-CN" altLang="en-US" dirty="0" smtClean="0"/>
              <a:t>的那些数</a:t>
            </a:r>
            <a:endParaRPr lang="en-US" dirty="0" smtClean="0"/>
          </a:p>
          <a:p>
            <a:pPr marL="838200" lvl="2"/>
            <a:r>
              <a:rPr lang="zh-CN" altLang="en-US" dirty="0"/>
              <a:t>间隔均匀</a:t>
            </a:r>
            <a:endParaRPr lang="en-US" dirty="0"/>
          </a:p>
        </p:txBody>
      </p:sp>
      <p:sp>
        <p:nvSpPr>
          <p:cNvPr id="6" name="Rectangle 5"/>
          <p:cNvSpPr/>
          <p:nvPr/>
        </p:nvSpPr>
        <p:spPr>
          <a:xfrm>
            <a:off x="6938851" y="540603"/>
            <a:ext cx="1806905" cy="830997"/>
          </a:xfrm>
          <a:prstGeom prst="rect">
            <a:avLst/>
          </a:prstGeom>
          <a:ln>
            <a:solidFill>
              <a:schemeClr val="tx1"/>
            </a:solidFill>
          </a:ln>
        </p:spPr>
        <p:txBody>
          <a:bodyPr wrap="none">
            <a:spAutoFit/>
          </a:bodyPr>
          <a:lstStyle/>
          <a:p>
            <a:r>
              <a:rPr lang="en-US" sz="2400" dirty="0" smtClean="0">
                <a:solidFill>
                  <a:srgbClr val="0000FF"/>
                </a:solidFill>
              </a:rPr>
              <a:t>v = (</a:t>
            </a:r>
            <a:r>
              <a:rPr lang="en-US" sz="2400" dirty="0">
                <a:solidFill>
                  <a:srgbClr val="0000FF"/>
                </a:solidFill>
              </a:rPr>
              <a:t>–1)</a:t>
            </a:r>
            <a:r>
              <a:rPr lang="en-US" sz="2400" baseline="32000" dirty="0">
                <a:solidFill>
                  <a:srgbClr val="0000FF"/>
                </a:solidFill>
              </a:rPr>
              <a:t>s</a:t>
            </a:r>
            <a:r>
              <a:rPr lang="en-US" sz="2400" dirty="0">
                <a:solidFill>
                  <a:srgbClr val="0000FF"/>
                </a:solidFill>
              </a:rPr>
              <a:t> </a:t>
            </a:r>
            <a:r>
              <a:rPr lang="en-US" sz="2400" dirty="0">
                <a:solidFill>
                  <a:srgbClr val="0000FF"/>
                </a:solidFill>
                <a:latin typeface="Calibri Bold Italic" charset="0"/>
                <a:ea typeface="Calibri Bold Italic" charset="0"/>
                <a:cs typeface="Calibri Bold Italic" charset="0"/>
                <a:sym typeface="Calibri Bold Italic" charset="0"/>
              </a:rPr>
              <a:t>M</a:t>
            </a:r>
            <a:r>
              <a:rPr lang="en-US" sz="2400" dirty="0">
                <a:solidFill>
                  <a:srgbClr val="0000FF"/>
                </a:solidFill>
              </a:rPr>
              <a:t> </a:t>
            </a:r>
            <a:r>
              <a:rPr lang="en-US" sz="2400" dirty="0" smtClean="0">
                <a:solidFill>
                  <a:srgbClr val="0000FF"/>
                </a:solidFill>
              </a:rPr>
              <a:t>2</a:t>
            </a:r>
            <a:r>
              <a:rPr lang="en-US" sz="2400" baseline="32000" dirty="0" smtClean="0">
                <a:solidFill>
                  <a:srgbClr val="0000FF"/>
                </a:solidFill>
                <a:latin typeface="Calibri Bold Italic" charset="0"/>
                <a:ea typeface="Calibri Bold Italic" charset="0"/>
                <a:cs typeface="Calibri Bold Italic" charset="0"/>
                <a:sym typeface="Calibri Bold Italic" charset="0"/>
              </a:rPr>
              <a:t>E</a:t>
            </a:r>
          </a:p>
          <a:p>
            <a:r>
              <a:rPr lang="en-US" sz="2400" dirty="0">
                <a:solidFill>
                  <a:srgbClr val="0000FF"/>
                </a:solidFill>
                <a:latin typeface="Calibri Bold Italic" charset="0"/>
                <a:ea typeface="Calibri Bold Italic" charset="0"/>
                <a:cs typeface="Calibri Bold Italic" charset="0"/>
                <a:sym typeface="Calibri Bold Italic" charset="0"/>
              </a:rPr>
              <a:t>E</a:t>
            </a:r>
            <a:r>
              <a:rPr lang="en-US" sz="2400" dirty="0">
                <a:solidFill>
                  <a:srgbClr val="0000FF"/>
                </a:solidFill>
              </a:rPr>
              <a:t>  =  </a:t>
            </a:r>
            <a:r>
              <a:rPr lang="en-US" sz="2400" dirty="0">
                <a:solidFill>
                  <a:srgbClr val="0000FF"/>
                </a:solidFill>
                <a:latin typeface="Calibri Bold Italic" charset="0"/>
                <a:ea typeface="Calibri Bold Italic" charset="0"/>
                <a:cs typeface="Calibri Bold Italic" charset="0"/>
                <a:sym typeface="Calibri Bold Italic" charset="0"/>
              </a:rPr>
              <a:t>1</a:t>
            </a:r>
            <a:r>
              <a:rPr lang="en-US" sz="2400" dirty="0" smtClean="0">
                <a:solidFill>
                  <a:srgbClr val="0000FF"/>
                </a:solidFill>
              </a:rPr>
              <a:t> </a:t>
            </a:r>
            <a:r>
              <a:rPr lang="en-US" sz="2400" dirty="0">
                <a:solidFill>
                  <a:srgbClr val="0000FF"/>
                </a:solidFill>
              </a:rPr>
              <a:t>– </a:t>
            </a:r>
            <a:r>
              <a:rPr lang="en-US" sz="2400" dirty="0">
                <a:solidFill>
                  <a:srgbClr val="0000FF"/>
                </a:solidFill>
                <a:latin typeface="Calibri Bold Italic" charset="0"/>
                <a:ea typeface="Calibri Bold Italic" charset="0"/>
                <a:cs typeface="Calibri Bold Italic" charset="0"/>
                <a:sym typeface="Calibri Bold Italic" charset="0"/>
              </a:rPr>
              <a:t>Bias</a:t>
            </a:r>
            <a:endParaRPr lang="en-US" sz="2400"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316288" y="3084513"/>
            <a:ext cx="2479675"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pic>
        <p:nvPicPr>
          <p:cNvPr id="54275" name="Picture 3" descr="非规格化数的密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120775"/>
            <a:ext cx="8915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4"/>
          <p:cNvSpPr>
            <a:spLocks noGrp="1" noChangeArrowheads="1"/>
          </p:cNvSpPr>
          <p:nvPr>
            <p:ph type="title" idx="4294967295"/>
          </p:nvPr>
        </p:nvSpPr>
        <p:spPr>
          <a:xfrm>
            <a:off x="457200" y="139700"/>
            <a:ext cx="8229600" cy="544513"/>
          </a:xfrm>
        </p:spPr>
        <p:txBody>
          <a:bodyPr/>
          <a:lstStyle/>
          <a:p>
            <a:r>
              <a:rPr lang="zh-CN" altLang="en-US" sz="3200" dirty="0" smtClean="0"/>
              <a:t>非规格化数据</a:t>
            </a:r>
            <a:endParaRPr lang="en-US" altLang="zh-CN" sz="3200" dirty="0" smtClean="0"/>
          </a:p>
        </p:txBody>
      </p:sp>
      <p:sp>
        <p:nvSpPr>
          <p:cNvPr id="54277" name="Text Box 5"/>
          <p:cNvSpPr txBox="1">
            <a:spLocks noChangeArrowheads="1"/>
          </p:cNvSpPr>
          <p:nvPr/>
        </p:nvSpPr>
        <p:spPr bwMode="auto">
          <a:xfrm>
            <a:off x="1550988" y="2324100"/>
            <a:ext cx="10048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smtClean="0">
                <a:solidFill>
                  <a:srgbClr val="3333FF"/>
                </a:solidFill>
                <a:latin typeface="Tahoma" panose="020B0604030504040204" pitchFamily="34" charset="0"/>
              </a:rPr>
              <a:t>2</a:t>
            </a:r>
            <a:r>
              <a:rPr kumimoji="1" lang="zh-CN" altLang="en-US" sz="2400" b="1" baseline="30000" dirty="0">
                <a:solidFill>
                  <a:srgbClr val="3333FF"/>
                </a:solidFill>
                <a:latin typeface="Tahoma" panose="020B0604030504040204" pitchFamily="34" charset="0"/>
              </a:rPr>
              <a:t>-</a:t>
            </a:r>
            <a:r>
              <a:rPr kumimoji="1" lang="zh-CN" altLang="en-US" sz="2400" b="1" baseline="30000" dirty="0" smtClean="0">
                <a:solidFill>
                  <a:srgbClr val="3333FF"/>
                </a:solidFill>
                <a:latin typeface="Tahoma" panose="020B0604030504040204" pitchFamily="34" charset="0"/>
              </a:rPr>
              <a:t>12</a:t>
            </a:r>
            <a:r>
              <a:rPr kumimoji="1" lang="en-US" altLang="zh-CN" baseline="30000" dirty="0">
                <a:solidFill>
                  <a:srgbClr val="3333FF"/>
                </a:solidFill>
                <a:latin typeface="Tahoma" panose="020B0604030504040204" pitchFamily="34" charset="0"/>
              </a:rPr>
              <a:t>6</a:t>
            </a:r>
            <a:endParaRPr kumimoji="1" lang="zh-CN" altLang="en-US" sz="2400" b="1" baseline="30000" dirty="0">
              <a:solidFill>
                <a:srgbClr val="3333FF"/>
              </a:solidFill>
              <a:latin typeface="Tahoma" panose="020B0604030504040204" pitchFamily="34" charset="0"/>
            </a:endParaRPr>
          </a:p>
        </p:txBody>
      </p:sp>
      <p:sp>
        <p:nvSpPr>
          <p:cNvPr id="54278" name="Text Box 6"/>
          <p:cNvSpPr txBox="1">
            <a:spLocks noChangeArrowheads="1"/>
          </p:cNvSpPr>
          <p:nvPr/>
        </p:nvSpPr>
        <p:spPr bwMode="auto">
          <a:xfrm>
            <a:off x="2576513" y="2241550"/>
            <a:ext cx="1352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2</a:t>
            </a:r>
            <a:r>
              <a:rPr kumimoji="1" lang="zh-CN" altLang="en-US" sz="2400" b="1" baseline="30000" dirty="0">
                <a:latin typeface="Tahoma" panose="020B0604030504040204" pitchFamily="34" charset="0"/>
              </a:rPr>
              <a:t>-</a:t>
            </a:r>
            <a:r>
              <a:rPr kumimoji="1" lang="zh-CN" altLang="en-US" sz="2400" b="1" baseline="30000" dirty="0" smtClean="0">
                <a:latin typeface="Tahoma" panose="020B0604030504040204" pitchFamily="34" charset="0"/>
              </a:rPr>
              <a:t>12</a:t>
            </a:r>
            <a:r>
              <a:rPr kumimoji="1" lang="en-US" altLang="zh-CN" sz="2400" b="1" baseline="30000" dirty="0" smtClean="0">
                <a:latin typeface="Tahoma" panose="020B0604030504040204" pitchFamily="34" charset="0"/>
              </a:rPr>
              <a:t>5</a:t>
            </a:r>
            <a:endParaRPr kumimoji="1" lang="zh-CN" altLang="en-US" sz="2400" b="1" baseline="30000" dirty="0">
              <a:latin typeface="Tahoma" panose="020B0604030504040204" pitchFamily="34" charset="0"/>
            </a:endParaRPr>
          </a:p>
        </p:txBody>
      </p:sp>
      <p:sp>
        <p:nvSpPr>
          <p:cNvPr id="54279" name="Text Box 7"/>
          <p:cNvSpPr txBox="1">
            <a:spLocks noChangeArrowheads="1"/>
          </p:cNvSpPr>
          <p:nvPr/>
        </p:nvSpPr>
        <p:spPr bwMode="auto">
          <a:xfrm>
            <a:off x="4375150" y="2271713"/>
            <a:ext cx="1309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2</a:t>
            </a:r>
            <a:r>
              <a:rPr kumimoji="1" lang="zh-CN" altLang="en-US" sz="2400" b="1" baseline="30000" dirty="0">
                <a:latin typeface="Tahoma" panose="020B0604030504040204" pitchFamily="34" charset="0"/>
              </a:rPr>
              <a:t>-</a:t>
            </a:r>
            <a:r>
              <a:rPr kumimoji="1" lang="zh-CN" altLang="en-US" sz="2400" b="1" baseline="30000" dirty="0" smtClean="0">
                <a:latin typeface="Tahoma" panose="020B0604030504040204" pitchFamily="34" charset="0"/>
              </a:rPr>
              <a:t>12</a:t>
            </a:r>
            <a:r>
              <a:rPr kumimoji="1" lang="en-US" altLang="zh-CN" sz="2400" b="1" baseline="30000" dirty="0" smtClean="0">
                <a:latin typeface="Tahoma" panose="020B0604030504040204" pitchFamily="34" charset="0"/>
              </a:rPr>
              <a:t>4</a:t>
            </a:r>
            <a:endParaRPr kumimoji="1" lang="zh-CN" altLang="en-US" sz="2400" b="1" baseline="30000" dirty="0">
              <a:latin typeface="Tahoma" panose="020B0604030504040204" pitchFamily="34" charset="0"/>
            </a:endParaRPr>
          </a:p>
        </p:txBody>
      </p:sp>
      <p:sp>
        <p:nvSpPr>
          <p:cNvPr id="54280" name="Text Box 8"/>
          <p:cNvSpPr txBox="1">
            <a:spLocks noChangeArrowheads="1"/>
          </p:cNvSpPr>
          <p:nvPr/>
        </p:nvSpPr>
        <p:spPr bwMode="auto">
          <a:xfrm>
            <a:off x="7891463" y="2268538"/>
            <a:ext cx="10969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2</a:t>
            </a:r>
            <a:r>
              <a:rPr kumimoji="1" lang="zh-CN" altLang="en-US" sz="2400" b="1" baseline="30000" dirty="0">
                <a:latin typeface="Tahoma" panose="020B0604030504040204" pitchFamily="34" charset="0"/>
              </a:rPr>
              <a:t>-</a:t>
            </a:r>
            <a:r>
              <a:rPr kumimoji="1" lang="zh-CN" altLang="en-US" sz="2400" b="1" baseline="30000" dirty="0" smtClean="0">
                <a:latin typeface="Tahoma" panose="020B0604030504040204" pitchFamily="34" charset="0"/>
              </a:rPr>
              <a:t>12</a:t>
            </a:r>
            <a:r>
              <a:rPr kumimoji="1" lang="en-US" altLang="zh-CN" sz="2400" b="1" baseline="30000" dirty="0" smtClean="0">
                <a:latin typeface="Tahoma" panose="020B0604030504040204" pitchFamily="34" charset="0"/>
              </a:rPr>
              <a:t>3</a:t>
            </a:r>
            <a:endParaRPr kumimoji="1" lang="zh-CN" altLang="en-US" sz="2400" b="1" baseline="30000" dirty="0">
              <a:latin typeface="Tahoma" panose="020B0604030504040204" pitchFamily="34" charset="0"/>
            </a:endParaRPr>
          </a:p>
        </p:txBody>
      </p:sp>
      <p:sp>
        <p:nvSpPr>
          <p:cNvPr id="326665" name="Text Box 9"/>
          <p:cNvSpPr txBox="1">
            <a:spLocks noChangeArrowheads="1"/>
          </p:cNvSpPr>
          <p:nvPr/>
        </p:nvSpPr>
        <p:spPr bwMode="auto">
          <a:xfrm>
            <a:off x="679450" y="1033463"/>
            <a:ext cx="4643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1.0</a:t>
            </a:r>
            <a:r>
              <a:rPr kumimoji="1" lang="zh-CN" altLang="en-US" sz="2400" b="1" dirty="0">
                <a:latin typeface="Times New Roman" panose="02020603050405020304" pitchFamily="18" charset="0"/>
              </a:rPr>
              <a:t>…</a:t>
            </a:r>
            <a:r>
              <a:rPr kumimoji="1" lang="zh-CN" altLang="en-US" sz="2400" b="1" dirty="0">
                <a:latin typeface="Tahoma" panose="020B0604030504040204" pitchFamily="34" charset="0"/>
              </a:rPr>
              <a:t>0</a:t>
            </a:r>
            <a:r>
              <a:rPr kumimoji="1" lang="en-US" altLang="zh-CN" sz="2400" b="1" dirty="0">
                <a:latin typeface="Tahoma" panose="020B0604030504040204" pitchFamily="34" charset="0"/>
              </a:rPr>
              <a:t>x2</a:t>
            </a:r>
            <a:r>
              <a:rPr kumimoji="1" lang="en-US" altLang="zh-CN" sz="2400" b="1" baseline="30000" dirty="0">
                <a:latin typeface="Tahoma" panose="020B0604030504040204" pitchFamily="34" charset="0"/>
              </a:rPr>
              <a:t>-126</a:t>
            </a:r>
            <a:r>
              <a:rPr kumimoji="1" lang="en-US" altLang="zh-CN" sz="2400" b="1" dirty="0">
                <a:latin typeface="Tahoma" panose="020B0604030504040204" pitchFamily="34" charset="0"/>
              </a:rPr>
              <a:t>~ 1.1</a:t>
            </a:r>
            <a:r>
              <a:rPr kumimoji="1" lang="en-US" altLang="zh-CN" sz="2400" b="1" dirty="0">
                <a:latin typeface="Times New Roman" panose="02020603050405020304" pitchFamily="18" charset="0"/>
              </a:rPr>
              <a:t>…</a:t>
            </a:r>
            <a:r>
              <a:rPr kumimoji="1" lang="en-US" altLang="zh-CN" sz="2400" b="1" dirty="0">
                <a:latin typeface="Tahoma" panose="020B0604030504040204" pitchFamily="34" charset="0"/>
              </a:rPr>
              <a:t>1x2</a:t>
            </a:r>
            <a:r>
              <a:rPr kumimoji="1" lang="en-US" altLang="zh-CN" sz="2400" b="1" baseline="30000" dirty="0">
                <a:latin typeface="Tahoma" panose="020B0604030504040204" pitchFamily="34" charset="0"/>
              </a:rPr>
              <a:t>-126</a:t>
            </a:r>
          </a:p>
        </p:txBody>
      </p:sp>
      <p:sp>
        <p:nvSpPr>
          <p:cNvPr id="54282" name="Rectangle 10"/>
          <p:cNvSpPr>
            <a:spLocks noChangeArrowheads="1"/>
          </p:cNvSpPr>
          <p:nvPr/>
        </p:nvSpPr>
        <p:spPr bwMode="auto">
          <a:xfrm>
            <a:off x="2665413" y="1458913"/>
            <a:ext cx="77470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54283"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6668" name="Text Box 12"/>
          <p:cNvSpPr txBox="1">
            <a:spLocks noChangeArrowheads="1"/>
          </p:cNvSpPr>
          <p:nvPr/>
        </p:nvSpPr>
        <p:spPr bwMode="auto">
          <a:xfrm>
            <a:off x="0" y="3513138"/>
            <a:ext cx="47926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0.0</a:t>
            </a:r>
            <a:r>
              <a:rPr kumimoji="1" lang="zh-CN" altLang="en-US" sz="2400" b="1" dirty="0">
                <a:latin typeface="Times New Roman" panose="02020603050405020304" pitchFamily="18" charset="0"/>
              </a:rPr>
              <a:t>…</a:t>
            </a:r>
            <a:r>
              <a:rPr kumimoji="1" lang="zh-CN" altLang="en-US" sz="2400" b="1" dirty="0">
                <a:latin typeface="Tahoma" panose="020B0604030504040204" pitchFamily="34" charset="0"/>
              </a:rPr>
              <a:t>0</a:t>
            </a:r>
            <a:r>
              <a:rPr kumimoji="1" lang="en-US" altLang="zh-CN" sz="2400" b="1" dirty="0">
                <a:latin typeface="Tahoma" panose="020B0604030504040204" pitchFamily="34" charset="0"/>
              </a:rPr>
              <a:t>x2</a:t>
            </a:r>
            <a:r>
              <a:rPr kumimoji="1" lang="en-US" altLang="zh-CN" sz="2400" b="1" baseline="30000" dirty="0">
                <a:latin typeface="Tahoma" panose="020B0604030504040204" pitchFamily="34" charset="0"/>
              </a:rPr>
              <a:t>-126</a:t>
            </a:r>
            <a:r>
              <a:rPr kumimoji="1" lang="en-US" altLang="zh-CN" sz="2400" b="1" dirty="0">
                <a:latin typeface="Tahoma" panose="020B0604030504040204" pitchFamily="34" charset="0"/>
              </a:rPr>
              <a:t>~ 0.1</a:t>
            </a:r>
            <a:r>
              <a:rPr kumimoji="1" lang="en-US" altLang="zh-CN" sz="2400" b="1" dirty="0">
                <a:latin typeface="Times New Roman" panose="02020603050405020304" pitchFamily="18" charset="0"/>
              </a:rPr>
              <a:t>…</a:t>
            </a:r>
            <a:r>
              <a:rPr kumimoji="1" lang="en-US" altLang="zh-CN" sz="2400" b="1" dirty="0">
                <a:latin typeface="Tahoma" panose="020B0604030504040204" pitchFamily="34" charset="0"/>
              </a:rPr>
              <a:t>1x2</a:t>
            </a:r>
            <a:r>
              <a:rPr kumimoji="1" lang="en-US" altLang="zh-CN" sz="2400" b="1" baseline="30000" dirty="0">
                <a:latin typeface="Tahoma" panose="020B0604030504040204" pitchFamily="34" charset="0"/>
              </a:rPr>
              <a:t>-126</a:t>
            </a:r>
          </a:p>
        </p:txBody>
      </p:sp>
      <p:sp>
        <p:nvSpPr>
          <p:cNvPr id="54285" name="Rectangle 13"/>
          <p:cNvSpPr>
            <a:spLocks noChangeArrowheads="1"/>
          </p:cNvSpPr>
          <p:nvPr/>
        </p:nvSpPr>
        <p:spPr bwMode="auto">
          <a:xfrm>
            <a:off x="1736725" y="3892550"/>
            <a:ext cx="944563" cy="47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54286"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287" name="Text Box 15"/>
          <p:cNvSpPr txBox="1">
            <a:spLocks noChangeArrowheads="1"/>
          </p:cNvSpPr>
          <p:nvPr/>
        </p:nvSpPr>
        <p:spPr bwMode="auto">
          <a:xfrm>
            <a:off x="1546225" y="4848225"/>
            <a:ext cx="852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333FF"/>
                </a:solidFill>
              </a:rPr>
              <a:t>2</a:t>
            </a:r>
            <a:r>
              <a:rPr kumimoji="1" lang="zh-CN" altLang="en-US" sz="2400" b="1" baseline="30000" dirty="0">
                <a:solidFill>
                  <a:srgbClr val="3333FF"/>
                </a:solidFill>
              </a:rPr>
              <a:t>-</a:t>
            </a:r>
            <a:r>
              <a:rPr kumimoji="1" lang="zh-CN" altLang="en-US" sz="2400" b="1" baseline="30000" dirty="0" smtClean="0">
                <a:solidFill>
                  <a:srgbClr val="3333FF"/>
                </a:solidFill>
              </a:rPr>
              <a:t>12</a:t>
            </a:r>
            <a:r>
              <a:rPr kumimoji="1" lang="en-US" altLang="zh-CN" sz="2400" b="1" baseline="30000" dirty="0" smtClean="0">
                <a:solidFill>
                  <a:srgbClr val="3333FF"/>
                </a:solidFill>
              </a:rPr>
              <a:t>6</a:t>
            </a:r>
            <a:endParaRPr kumimoji="1" lang="zh-CN" altLang="en-US" sz="2400" b="1" baseline="30000" dirty="0">
              <a:solidFill>
                <a:srgbClr val="3333FF"/>
              </a:solidFill>
            </a:endParaRPr>
          </a:p>
        </p:txBody>
      </p:sp>
      <p:sp>
        <p:nvSpPr>
          <p:cNvPr id="54288" name="Text Box 16"/>
          <p:cNvSpPr txBox="1">
            <a:spLocks noChangeArrowheads="1"/>
          </p:cNvSpPr>
          <p:nvPr/>
        </p:nvSpPr>
        <p:spPr bwMode="auto">
          <a:xfrm>
            <a:off x="2492375" y="4813300"/>
            <a:ext cx="1087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2</a:t>
            </a:r>
            <a:r>
              <a:rPr kumimoji="1" lang="zh-CN" altLang="en-US" sz="2400" b="1" baseline="30000" dirty="0">
                <a:latin typeface="Tahoma" panose="020B0604030504040204" pitchFamily="34" charset="0"/>
              </a:rPr>
              <a:t>-125</a:t>
            </a:r>
          </a:p>
        </p:txBody>
      </p:sp>
      <p:sp>
        <p:nvSpPr>
          <p:cNvPr id="54289" name="Text Box 17"/>
          <p:cNvSpPr txBox="1">
            <a:spLocks noChangeArrowheads="1"/>
          </p:cNvSpPr>
          <p:nvPr/>
        </p:nvSpPr>
        <p:spPr bwMode="auto">
          <a:xfrm>
            <a:off x="4227513" y="4795838"/>
            <a:ext cx="11826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-124</a:t>
            </a:r>
          </a:p>
        </p:txBody>
      </p:sp>
      <p:sp>
        <p:nvSpPr>
          <p:cNvPr id="54290" name="Text Box 18"/>
          <p:cNvSpPr txBox="1">
            <a:spLocks noChangeArrowheads="1"/>
          </p:cNvSpPr>
          <p:nvPr/>
        </p:nvSpPr>
        <p:spPr bwMode="auto">
          <a:xfrm>
            <a:off x="7870825" y="4840288"/>
            <a:ext cx="11080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-123</a:t>
            </a:r>
          </a:p>
        </p:txBody>
      </p:sp>
      <p:sp>
        <p:nvSpPr>
          <p:cNvPr id="54291" name="Text Box 19"/>
          <p:cNvSpPr txBox="1">
            <a:spLocks noChangeArrowheads="1"/>
          </p:cNvSpPr>
          <p:nvPr/>
        </p:nvSpPr>
        <p:spPr bwMode="auto">
          <a:xfrm>
            <a:off x="760413" y="49276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solidFill>
                  <a:srgbClr val="3333FF"/>
                </a:solidFill>
                <a:latin typeface="Tahoma" panose="020B0604030504040204" pitchFamily="34" charset="0"/>
              </a:rPr>
              <a:t>0</a:t>
            </a:r>
          </a:p>
        </p:txBody>
      </p:sp>
      <p:sp>
        <p:nvSpPr>
          <p:cNvPr id="54292" name="Text Box 20"/>
          <p:cNvSpPr txBox="1">
            <a:spLocks noChangeArrowheads="1"/>
          </p:cNvSpPr>
          <p:nvPr/>
        </p:nvSpPr>
        <p:spPr bwMode="auto">
          <a:xfrm>
            <a:off x="836613" y="23368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solidFill>
                  <a:srgbClr val="3333FF"/>
                </a:solidFill>
                <a:latin typeface="Tahoma" panose="020B0604030504040204" pitchFamily="34" charset="0"/>
              </a:rPr>
              <a:t>0</a:t>
            </a:r>
          </a:p>
        </p:txBody>
      </p:sp>
      <p:sp>
        <p:nvSpPr>
          <p:cNvPr id="54293" name="Text Box 21"/>
          <p:cNvSpPr txBox="1">
            <a:spLocks noChangeArrowheads="1"/>
          </p:cNvSpPr>
          <p:nvPr/>
        </p:nvSpPr>
        <p:spPr bwMode="auto">
          <a:xfrm>
            <a:off x="3162300" y="5672138"/>
            <a:ext cx="302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sz="2400">
              <a:latin typeface="Tahoma" panose="020B0604030504040204" pitchFamily="34" charset="0"/>
            </a:endParaRPr>
          </a:p>
        </p:txBody>
      </p:sp>
      <p:sp>
        <p:nvSpPr>
          <p:cNvPr id="54294"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95"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296" name="Rectangle 25"/>
          <p:cNvSpPr>
            <a:spLocks noChangeArrowheads="1"/>
          </p:cNvSpPr>
          <p:nvPr/>
        </p:nvSpPr>
        <p:spPr bwMode="auto">
          <a:xfrm>
            <a:off x="3394075" y="3068638"/>
            <a:ext cx="2511425" cy="465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326682"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54298" name="Text Box 27"/>
          <p:cNvSpPr txBox="1">
            <a:spLocks noChangeArrowheads="1"/>
          </p:cNvSpPr>
          <p:nvPr/>
        </p:nvSpPr>
        <p:spPr bwMode="auto">
          <a:xfrm>
            <a:off x="1069975" y="2003425"/>
            <a:ext cx="836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Tahoma" panose="020B0604030504040204" pitchFamily="34" charset="0"/>
              </a:rPr>
              <a:t>GAP</a:t>
            </a:r>
          </a:p>
        </p:txBody>
      </p:sp>
      <p:grpSp>
        <p:nvGrpSpPr>
          <p:cNvPr id="2" name="Group 28"/>
          <p:cNvGrpSpPr>
            <a:grpSpLocks/>
          </p:cNvGrpSpPr>
          <p:nvPr/>
        </p:nvGrpSpPr>
        <p:grpSpPr bwMode="auto">
          <a:xfrm>
            <a:off x="1903413" y="2797178"/>
            <a:ext cx="4595812" cy="633413"/>
            <a:chOff x="1199" y="2017"/>
            <a:chExt cx="2895" cy="399"/>
          </a:xfrm>
        </p:grpSpPr>
        <p:sp>
          <p:nvSpPr>
            <p:cNvPr id="54307" name="Text Box 29"/>
            <p:cNvSpPr txBox="1">
              <a:spLocks noChangeArrowheads="1"/>
            </p:cNvSpPr>
            <p:nvPr/>
          </p:nvSpPr>
          <p:spPr bwMode="auto">
            <a:xfrm>
              <a:off x="1550" y="2017"/>
              <a:ext cx="254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 </a:t>
              </a:r>
              <a:r>
                <a:rPr kumimoji="1" lang="zh-CN" altLang="en-US" dirty="0" smtClean="0">
                  <a:latin typeface="Tahoma" panose="020B0604030504040204" pitchFamily="34" charset="0"/>
                </a:rPr>
                <a:t>规格化数</a:t>
              </a:r>
              <a:endParaRPr kumimoji="1" lang="en-US" altLang="zh-CN" sz="2800" b="1" dirty="0">
                <a:solidFill>
                  <a:srgbClr val="CC0000"/>
                </a:solidFill>
              </a:endParaRPr>
            </a:p>
          </p:txBody>
        </p:sp>
        <p:sp>
          <p:nvSpPr>
            <p:cNvPr id="54308"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4300" name="Rectangle 31"/>
          <p:cNvSpPr>
            <a:spLocks noChangeArrowheads="1"/>
          </p:cNvSpPr>
          <p:nvPr/>
        </p:nvSpPr>
        <p:spPr bwMode="auto">
          <a:xfrm>
            <a:off x="3409950" y="5749925"/>
            <a:ext cx="2355850"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grpSp>
        <p:nvGrpSpPr>
          <p:cNvPr id="3" name="Group 34"/>
          <p:cNvGrpSpPr>
            <a:grpSpLocks/>
          </p:cNvGrpSpPr>
          <p:nvPr/>
        </p:nvGrpSpPr>
        <p:grpSpPr bwMode="auto">
          <a:xfrm>
            <a:off x="931863" y="5362575"/>
            <a:ext cx="3014662" cy="858838"/>
            <a:chOff x="587" y="3378"/>
            <a:chExt cx="1899" cy="541"/>
          </a:xfrm>
        </p:grpSpPr>
        <p:sp>
          <p:nvSpPr>
            <p:cNvPr id="54305"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306"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dirty="0" smtClean="0"/>
                <a:t>非规格化数</a:t>
              </a:r>
              <a:endParaRPr kumimoji="1" lang="en-US" altLang="zh-CN" sz="2400" b="1" dirty="0"/>
            </a:p>
          </p:txBody>
        </p:sp>
      </p:grpSp>
      <p:sp>
        <p:nvSpPr>
          <p:cNvPr id="326689" name="Rectangle 33"/>
          <p:cNvSpPr>
            <a:spLocks noChangeArrowheads="1"/>
          </p:cNvSpPr>
          <p:nvPr/>
        </p:nvSpPr>
        <p:spPr bwMode="auto">
          <a:xfrm>
            <a:off x="4252913" y="5603875"/>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
        <p:nvSpPr>
          <p:cNvPr id="54303" name="灯片编号占位符 3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dirty="0"/>
          </a:p>
        </p:txBody>
      </p:sp>
      <p:sp>
        <p:nvSpPr>
          <p:cNvPr id="54304" name="TextBox 35"/>
          <p:cNvSpPr txBox="1">
            <a:spLocks noChangeArrowheads="1"/>
          </p:cNvSpPr>
          <p:nvPr/>
        </p:nvSpPr>
        <p:spPr bwMode="auto">
          <a:xfrm>
            <a:off x="5105400" y="1117600"/>
            <a:ext cx="36099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20000"/>
              </a:spcBef>
              <a:buClr>
                <a:schemeClr val="accent2"/>
              </a:buClr>
              <a:buFont typeface="Wingdings" panose="05000000000000000000" pitchFamily="2" charset="2"/>
              <a:buNone/>
            </a:pPr>
            <a:r>
              <a:rPr lang="zh-CN" altLang="en-US" sz="2400" b="1">
                <a:solidFill>
                  <a:srgbClr val="FF0000"/>
                </a:solidFill>
                <a:latin typeface="黑体" panose="02010609060101010101" pitchFamily="49" charset="-122"/>
                <a:ea typeface="黑体" panose="02010609060101010101" pitchFamily="49" charset="-122"/>
              </a:rPr>
              <a:t>注意浮点数的密度与分布</a:t>
            </a:r>
          </a:p>
        </p:txBody>
      </p:sp>
    </p:spTree>
    <p:extLst>
      <p:ext uri="{BB962C8B-B14F-4D97-AF65-F5344CB8AC3E}">
        <p14:creationId xmlns:p14="http://schemas.microsoft.com/office/powerpoint/2010/main" val="1114831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5"/>
                                        </p:tgtEl>
                                        <p:attrNameLst>
                                          <p:attrName>style.visibility</p:attrName>
                                        </p:attrNameLst>
                                      </p:cBhvr>
                                      <p:to>
                                        <p:strVal val="visible"/>
                                      </p:to>
                                    </p:set>
                                    <p:animEffect transition="in" filter="blinds(horizontal)">
                                      <p:cBhvr>
                                        <p:cTn id="12" dur="500"/>
                                        <p:tgtEl>
                                          <p:spTgt spid="3266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6682"/>
                                        </p:tgtEl>
                                        <p:attrNameLst>
                                          <p:attrName>style.visibility</p:attrName>
                                        </p:attrNameLst>
                                      </p:cBhvr>
                                      <p:to>
                                        <p:strVal val="visible"/>
                                      </p:to>
                                    </p:set>
                                    <p:animEffect transition="in" filter="blinds(horizontal)">
                                      <p:cBhvr>
                                        <p:cTn id="17" dur="500"/>
                                        <p:tgtEl>
                                          <p:spTgt spid="3266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8"/>
                                        </p:tgtEl>
                                        <p:attrNameLst>
                                          <p:attrName>style.visibility</p:attrName>
                                        </p:attrNameLst>
                                      </p:cBhvr>
                                      <p:to>
                                        <p:strVal val="visible"/>
                                      </p:to>
                                    </p:set>
                                    <p:animEffect transition="in" filter="blinds(horizontal)">
                                      <p:cBhvr>
                                        <p:cTn id="22" dur="500"/>
                                        <p:tgtEl>
                                          <p:spTgt spid="3266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6689"/>
                                        </p:tgtEl>
                                        <p:attrNameLst>
                                          <p:attrName>style.visibility</p:attrName>
                                        </p:attrNameLst>
                                      </p:cBhvr>
                                      <p:to>
                                        <p:strVal val="visible"/>
                                      </p:to>
                                    </p:set>
                                    <p:animEffect transition="in" filter="blinds(horizontal)">
                                      <p:cBhvr>
                                        <p:cTn id="27" dur="500"/>
                                        <p:tgtEl>
                                          <p:spTgt spid="3266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5" grpId="0" animBg="1"/>
      <p:bldP spid="326668" grpId="0" animBg="1"/>
      <p:bldP spid="326682" grpId="0" animBg="1"/>
      <p:bldP spid="3266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ln/>
        </p:spPr>
        <p:txBody>
          <a:bodyPr/>
          <a:lstStyle/>
          <a:p>
            <a:pPr marL="119063" indent="-119063"/>
            <a:r>
              <a:rPr lang="zh-CN" altLang="en-US" dirty="0" smtClean="0"/>
              <a:t>特殊值</a:t>
            </a:r>
            <a:endParaRPr lang="en-US" dirty="0"/>
          </a:p>
        </p:txBody>
      </p:sp>
      <p:sp>
        <p:nvSpPr>
          <p:cNvPr id="24580" name="Rectangle 4"/>
          <p:cNvSpPr>
            <a:spLocks noGrp="1" noChangeArrowheads="1"/>
          </p:cNvSpPr>
          <p:nvPr>
            <p:ph idx="1"/>
          </p:nvPr>
        </p:nvSpPr>
        <p:spPr>
          <a:ln/>
        </p:spPr>
        <p:txBody>
          <a:bodyPr/>
          <a:lstStyle/>
          <a:p>
            <a:r>
              <a:rPr lang="zh-CN" altLang="en-US" dirty="0" smtClean="0"/>
              <a:t>条件</a:t>
            </a:r>
            <a:r>
              <a:rPr lang="en-US" dirty="0" smtClean="0"/>
              <a:t>: </a:t>
            </a:r>
            <a:r>
              <a:rPr lang="en-US" dirty="0">
                <a:latin typeface="Courier New Bold" charset="0"/>
                <a:cs typeface="Courier New Bold" charset="0"/>
                <a:sym typeface="Courier New Bold" charset="0"/>
              </a:rPr>
              <a:t>exp</a:t>
            </a:r>
            <a:r>
              <a:rPr lang="en-US" dirty="0"/>
              <a:t> = </a:t>
            </a:r>
            <a:r>
              <a:rPr lang="en-US" b="1" dirty="0">
                <a:latin typeface="Courier New"/>
                <a:ea typeface="Monaco" charset="0"/>
                <a:cs typeface="Courier New"/>
                <a:sym typeface="Monaco" charset="0"/>
              </a:rPr>
              <a:t>111…1</a:t>
            </a:r>
            <a:endParaRPr lang="en-US" b="1" dirty="0">
              <a:latin typeface="Courier New"/>
              <a:cs typeface="Courier New"/>
            </a:endParaRPr>
          </a:p>
          <a:p>
            <a:endParaRPr lang="en-US" dirty="0"/>
          </a:p>
          <a:p>
            <a:r>
              <a:rPr lang="zh-CN" altLang="en-US" dirty="0" smtClean="0"/>
              <a:t>情况</a:t>
            </a:r>
            <a:r>
              <a:rPr lang="en-US" altLang="zh-CN" dirty="0" smtClean="0"/>
              <a:t>1</a:t>
            </a:r>
            <a:r>
              <a:rPr lang="en-US" dirty="0" smtClean="0"/>
              <a:t>: </a:t>
            </a:r>
            <a:r>
              <a:rPr lang="en-US" dirty="0">
                <a:latin typeface="Courier New Bold" charset="0"/>
                <a:cs typeface="Courier New Bold" charset="0"/>
                <a:sym typeface="Courier New Bold" charset="0"/>
              </a:rPr>
              <a:t>exp</a:t>
            </a:r>
            <a:r>
              <a:rPr lang="en-US" dirty="0"/>
              <a:t> = </a:t>
            </a:r>
            <a:r>
              <a:rPr lang="en-US" b="1" dirty="0">
                <a:latin typeface="Courier New"/>
                <a:ea typeface="Monaco" charset="0"/>
                <a:cs typeface="Courier New"/>
                <a:sym typeface="Monaco" charset="0"/>
              </a:rPr>
              <a:t>111…1</a:t>
            </a:r>
            <a:r>
              <a:rPr lang="en-US" dirty="0"/>
              <a:t>, </a:t>
            </a:r>
            <a:r>
              <a:rPr lang="en-US" dirty="0" err="1">
                <a:latin typeface="Courier New Bold" charset="0"/>
                <a:cs typeface="Courier New Bold" charset="0"/>
                <a:sym typeface="Courier New Bold" charset="0"/>
              </a:rPr>
              <a:t>frac</a:t>
            </a:r>
            <a:r>
              <a:rPr lang="en-US" dirty="0"/>
              <a:t> = </a:t>
            </a:r>
            <a:r>
              <a:rPr lang="en-US" b="1" dirty="0">
                <a:latin typeface="Courier New"/>
                <a:ea typeface="Monaco" charset="0"/>
                <a:cs typeface="Courier New"/>
                <a:sym typeface="Monaco" charset="0"/>
              </a:rPr>
              <a:t>000…0</a:t>
            </a:r>
            <a:endParaRPr lang="en-US" b="1" dirty="0">
              <a:latin typeface="Courier New"/>
              <a:cs typeface="Courier New"/>
            </a:endParaRPr>
          </a:p>
          <a:p>
            <a:pPr marL="552450" lvl="1"/>
            <a:r>
              <a:rPr lang="zh-CN" altLang="en-US" dirty="0" smtClean="0"/>
              <a:t>表示</a:t>
            </a:r>
            <a:r>
              <a:rPr lang="en-US" dirty="0" smtClean="0"/>
              <a:t> </a:t>
            </a:r>
            <a:r>
              <a:rPr lang="zh-CN" altLang="en-US" dirty="0" smtClean="0"/>
              <a:t>无穷</a:t>
            </a:r>
            <a:r>
              <a:rPr lang="en-US" dirty="0" smtClean="0"/>
              <a:t>(</a:t>
            </a:r>
            <a:r>
              <a:rPr lang="en-US" dirty="0"/>
              <a:t>infinity</a:t>
            </a:r>
            <a:r>
              <a:rPr lang="en-US" dirty="0" smtClean="0"/>
              <a:t>)</a:t>
            </a:r>
            <a:r>
              <a:rPr lang="en-US" altLang="zh-CN" dirty="0">
                <a:sym typeface="Symbol"/>
              </a:rPr>
              <a:t> </a:t>
            </a:r>
            <a:r>
              <a:rPr lang="en-US" altLang="zh-CN" dirty="0"/>
              <a:t> </a:t>
            </a:r>
            <a:endParaRPr lang="en-US" dirty="0"/>
          </a:p>
          <a:p>
            <a:pPr marL="552450" lvl="1"/>
            <a:r>
              <a:rPr lang="zh-CN" altLang="en-US" dirty="0" smtClean="0"/>
              <a:t>溢出的运算</a:t>
            </a:r>
            <a:endParaRPr lang="en-US" dirty="0"/>
          </a:p>
          <a:p>
            <a:pPr marL="552450" lvl="1"/>
            <a:r>
              <a:rPr lang="zh-CN" altLang="en-US" dirty="0" smtClean="0"/>
              <a:t>正无穷、负无穷</a:t>
            </a:r>
            <a:endParaRPr lang="en-US" dirty="0"/>
          </a:p>
          <a:p>
            <a:pPr marL="552450" lvl="1"/>
            <a:r>
              <a:rPr lang="en-US" dirty="0"/>
              <a:t>E.g., 1.0/0.0 = −1.0/−0.0 = </a:t>
            </a:r>
            <a:r>
              <a:rPr lang="en-US" dirty="0" smtClean="0"/>
              <a:t>+</a:t>
            </a:r>
            <a:r>
              <a:rPr lang="en-US" dirty="0" smtClean="0">
                <a:sym typeface="Symbol"/>
              </a:rPr>
              <a:t></a:t>
            </a:r>
            <a:r>
              <a:rPr lang="en-US" dirty="0" smtClean="0"/>
              <a:t>,  </a:t>
            </a:r>
            <a:r>
              <a:rPr lang="en-US" dirty="0"/>
              <a:t>1.0/−0.0 = </a:t>
            </a:r>
            <a:r>
              <a:rPr lang="en-US" dirty="0" smtClean="0"/>
              <a:t>−</a:t>
            </a:r>
            <a:r>
              <a:rPr lang="en-US" dirty="0" smtClean="0">
                <a:sym typeface="Symbol"/>
              </a:rPr>
              <a:t></a:t>
            </a:r>
            <a:endParaRPr lang="en-US" dirty="0"/>
          </a:p>
          <a:p>
            <a:endParaRPr lang="en-US" dirty="0"/>
          </a:p>
          <a:p>
            <a:r>
              <a:rPr lang="zh-CN" altLang="en-US" dirty="0" smtClean="0"/>
              <a:t>情况</a:t>
            </a:r>
            <a:r>
              <a:rPr lang="en-US" altLang="zh-CN" dirty="0" smtClean="0"/>
              <a:t>2</a:t>
            </a:r>
            <a:r>
              <a:rPr lang="en-US" dirty="0" smtClean="0"/>
              <a:t>: </a:t>
            </a:r>
            <a:r>
              <a:rPr lang="en-US" dirty="0">
                <a:latin typeface="Courier New Bold" charset="0"/>
                <a:cs typeface="Courier New Bold" charset="0"/>
                <a:sym typeface="Courier New Bold" charset="0"/>
              </a:rPr>
              <a:t>exp</a:t>
            </a:r>
            <a:r>
              <a:rPr lang="en-US" dirty="0"/>
              <a:t> = </a:t>
            </a:r>
            <a:r>
              <a:rPr lang="en-US" b="1" dirty="0">
                <a:latin typeface="Courier New"/>
                <a:ea typeface="Monaco" charset="0"/>
                <a:cs typeface="Courier New"/>
                <a:sym typeface="Monaco" charset="0"/>
              </a:rPr>
              <a:t>111…1</a:t>
            </a:r>
            <a:r>
              <a:rPr lang="en-US" dirty="0"/>
              <a:t>, </a:t>
            </a:r>
            <a:r>
              <a:rPr lang="en-US" dirty="0" err="1">
                <a:latin typeface="Courier New Bold" charset="0"/>
                <a:cs typeface="Courier New Bold" charset="0"/>
                <a:sym typeface="Courier New Bold" charset="0"/>
              </a:rPr>
              <a:t>frac</a:t>
            </a:r>
            <a:r>
              <a:rPr lang="en-US" dirty="0"/>
              <a:t> ≠ </a:t>
            </a:r>
            <a:r>
              <a:rPr lang="en-US" b="1" dirty="0">
                <a:latin typeface="Courier New"/>
                <a:ea typeface="Monaco" charset="0"/>
                <a:cs typeface="Courier New"/>
                <a:sym typeface="Monaco" charset="0"/>
              </a:rPr>
              <a:t>000…0</a:t>
            </a:r>
            <a:endParaRPr lang="en-US" b="1" dirty="0">
              <a:latin typeface="Courier New"/>
              <a:cs typeface="Courier New"/>
            </a:endParaRPr>
          </a:p>
          <a:p>
            <a:pPr marL="552450" lvl="1"/>
            <a:r>
              <a:rPr lang="zh-CN" altLang="en-US" dirty="0" smtClean="0"/>
              <a:t>表示：不是一个数</a:t>
            </a:r>
            <a:r>
              <a:rPr lang="en-US" dirty="0" smtClean="0"/>
              <a:t>Not-a-Number </a:t>
            </a:r>
            <a:r>
              <a:rPr lang="en-US" dirty="0"/>
              <a:t>(</a:t>
            </a:r>
            <a:r>
              <a:rPr lang="en-US" dirty="0" err="1"/>
              <a:t>NaN</a:t>
            </a:r>
            <a:r>
              <a:rPr lang="en-US" dirty="0"/>
              <a:t>)</a:t>
            </a:r>
          </a:p>
          <a:p>
            <a:pPr marL="552450" lvl="1"/>
            <a:r>
              <a:rPr lang="zh-CN" altLang="en-US" dirty="0" smtClean="0"/>
              <a:t>表示没有数值结果（实数或无穷），例如：</a:t>
            </a:r>
            <a:r>
              <a:rPr lang="en-US" altLang="zh-CN" dirty="0" smtClean="0"/>
              <a:t/>
            </a:r>
            <a:br>
              <a:rPr lang="en-US" altLang="zh-CN" dirty="0" smtClean="0"/>
            </a:br>
            <a:r>
              <a:rPr lang="en-US" dirty="0" smtClean="0">
                <a:ea typeface="Apple Symbols" charset="0"/>
                <a:cs typeface="Apple Symbols" charset="0"/>
              </a:rPr>
              <a:t> </a:t>
            </a:r>
            <a:r>
              <a:rPr lang="en-US" dirty="0" err="1">
                <a:ea typeface="Apple Symbols" charset="0"/>
                <a:cs typeface="Apple Symbols" charset="0"/>
              </a:rPr>
              <a:t>sqrt</a:t>
            </a:r>
            <a:r>
              <a:rPr lang="en-US" dirty="0">
                <a:ea typeface="Apple Symbols" charset="0"/>
                <a:cs typeface="Apple Symbols" charset="0"/>
              </a:rPr>
              <a:t>(–1), </a:t>
            </a:r>
            <a:r>
              <a:rPr lang="en-US" dirty="0" smtClean="0">
                <a:sym typeface="Symbol"/>
              </a:rPr>
              <a:t></a:t>
            </a:r>
            <a:r>
              <a:rPr lang="en-US" dirty="0" smtClean="0">
                <a:ea typeface="Apple Symbols" charset="0"/>
                <a:cs typeface="Apple Symbols" charset="0"/>
              </a:rPr>
              <a:t> </a:t>
            </a:r>
            <a:r>
              <a:rPr lang="en-US" dirty="0">
                <a:ea typeface="Apple Symbols" charset="0"/>
                <a:cs typeface="Apple Symbols" charset="0"/>
              </a:rPr>
              <a:t>− </a:t>
            </a:r>
            <a:r>
              <a:rPr lang="en-US" dirty="0" smtClean="0">
                <a:sym typeface="Symbol"/>
              </a:rPr>
              <a:t></a:t>
            </a:r>
            <a:r>
              <a:rPr lang="en-US" dirty="0" smtClean="0">
                <a:ea typeface="Apple Symbols" charset="0"/>
                <a:cs typeface="Apple Symbols" charset="0"/>
              </a:rPr>
              <a:t>, </a:t>
            </a:r>
            <a:r>
              <a:rPr lang="en-US" dirty="0" smtClean="0">
                <a:sym typeface="Symbol"/>
              </a:rPr>
              <a:t></a:t>
            </a:r>
            <a:r>
              <a:rPr lang="en-US" dirty="0" smtClean="0">
                <a:ea typeface="Apple Symbols" charset="0"/>
                <a:cs typeface="Apple Symbols" charset="0"/>
              </a:rPr>
              <a:t> </a:t>
            </a:r>
            <a:r>
              <a:rPr lang="en-US" dirty="0" smtClean="0">
                <a:ea typeface="Apple Symbols" charset="0"/>
                <a:cs typeface="Apple Symbols" charset="0"/>
                <a:sym typeface="Symbol"/>
              </a:rPr>
              <a:t></a:t>
            </a:r>
            <a:r>
              <a:rPr lang="en-US" dirty="0" smtClean="0">
                <a:ea typeface="Apple Symbols" charset="0"/>
                <a:cs typeface="Apple Symbols" charset="0"/>
              </a:rPr>
              <a:t> </a:t>
            </a:r>
            <a:r>
              <a:rPr lang="en-US" dirty="0">
                <a:ea typeface="Apple Symbols" charset="0"/>
                <a:cs typeface="Apple Symbols" charset="0"/>
              </a:rPr>
              <a:t>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457200" y="457200"/>
            <a:ext cx="8083550" cy="1095375"/>
          </a:xfrm>
          <a:ln/>
        </p:spPr>
        <p:txBody>
          <a:bodyPr/>
          <a:lstStyle/>
          <a:p>
            <a:pPr marL="80963" indent="-80963"/>
            <a:r>
              <a:rPr lang="zh-CN" altLang="en-US" dirty="0" smtClean="0">
                <a:latin typeface="Calibri" charset="0"/>
                <a:ea typeface="Calibri" charset="0"/>
                <a:cs typeface="Calibri" charset="0"/>
                <a:sym typeface="Calibri" charset="0"/>
              </a:rPr>
              <a:t>浮点编码总结</a:t>
            </a:r>
            <a:endParaRPr lang="en-US" dirty="0">
              <a:latin typeface="Calibri" charset="0"/>
              <a:ea typeface="ヒラギノ角ゴ ProN W3" charset="0"/>
              <a:cs typeface="ヒラギノ角ゴ ProN W3" charset="0"/>
              <a:sym typeface="Calibri" charset="0"/>
            </a:endParaRPr>
          </a:p>
        </p:txBody>
      </p:sp>
      <p:sp>
        <p:nvSpPr>
          <p:cNvPr id="25604" name="Line 4"/>
          <p:cNvSpPr>
            <a:spLocks noChangeShapeType="1"/>
          </p:cNvSpPr>
          <p:nvPr/>
        </p:nvSpPr>
        <p:spPr bwMode="auto">
          <a:xfrm>
            <a:off x="838200" y="2960688"/>
            <a:ext cx="73152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5" name="Line 5"/>
          <p:cNvSpPr>
            <a:spLocks noChangeShapeType="1"/>
          </p:cNvSpPr>
          <p:nvPr/>
        </p:nvSpPr>
        <p:spPr bwMode="auto">
          <a:xfrm>
            <a:off x="8382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6" name="Line 6"/>
          <p:cNvSpPr>
            <a:spLocks noChangeShapeType="1"/>
          </p:cNvSpPr>
          <p:nvPr/>
        </p:nvSpPr>
        <p:spPr bwMode="auto">
          <a:xfrm>
            <a:off x="81534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7" name="Line 7"/>
          <p:cNvSpPr>
            <a:spLocks noChangeShapeType="1"/>
          </p:cNvSpPr>
          <p:nvPr/>
        </p:nvSpPr>
        <p:spPr bwMode="auto">
          <a:xfrm>
            <a:off x="8153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8" name="Line 8"/>
          <p:cNvSpPr>
            <a:spLocks noChangeShapeType="1"/>
          </p:cNvSpPr>
          <p:nvPr/>
        </p:nvSpPr>
        <p:spPr bwMode="auto">
          <a:xfrm>
            <a:off x="42672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09" name="Line 9"/>
          <p:cNvSpPr>
            <a:spLocks noChangeShapeType="1"/>
          </p:cNvSpPr>
          <p:nvPr/>
        </p:nvSpPr>
        <p:spPr bwMode="auto">
          <a:xfrm>
            <a:off x="8153400" y="3570288"/>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0" name="Line 10"/>
          <p:cNvSpPr>
            <a:spLocks noChangeShapeType="1"/>
          </p:cNvSpPr>
          <p:nvPr/>
        </p:nvSpPr>
        <p:spPr bwMode="auto">
          <a:xfrm>
            <a:off x="86868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1" name="Line 11"/>
          <p:cNvSpPr>
            <a:spLocks noChangeShapeType="1"/>
          </p:cNvSpPr>
          <p:nvPr/>
        </p:nvSpPr>
        <p:spPr bwMode="auto">
          <a:xfrm>
            <a:off x="3048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2" name="Line 12"/>
          <p:cNvSpPr>
            <a:spLocks noChangeShapeType="1"/>
          </p:cNvSpPr>
          <p:nvPr/>
        </p:nvSpPr>
        <p:spPr bwMode="auto">
          <a:xfrm>
            <a:off x="304800" y="3636963"/>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3" name="Line 13"/>
          <p:cNvSpPr>
            <a:spLocks noChangeShapeType="1"/>
          </p:cNvSpPr>
          <p:nvPr/>
        </p:nvSpPr>
        <p:spPr bwMode="auto">
          <a:xfrm>
            <a:off x="8382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4" name="Rectangle 14"/>
          <p:cNvSpPr>
            <a:spLocks/>
          </p:cNvSpPr>
          <p:nvPr/>
        </p:nvSpPr>
        <p:spPr bwMode="auto">
          <a:xfrm>
            <a:off x="7772400" y="2451100"/>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smtClean="0">
                <a:latin typeface="+mn-lt"/>
              </a:rPr>
              <a:t>+</a:t>
            </a:r>
            <a:r>
              <a:rPr lang="en-US" sz="1800" dirty="0" smtClean="0">
                <a:latin typeface="+mn-lt"/>
                <a:sym typeface="Symbol"/>
              </a:rPr>
              <a:t></a:t>
            </a:r>
            <a:endParaRPr lang="en-US" sz="1800" dirty="0">
              <a:solidFill>
                <a:schemeClr val="tx1"/>
              </a:solidFill>
              <a:latin typeface="+mn-lt"/>
              <a:ea typeface="Symbol" pitchFamily="18" charset="2"/>
              <a:cs typeface="Symbol" pitchFamily="18" charset="2"/>
              <a:sym typeface="Symbol" pitchFamily="18" charset="2"/>
            </a:endParaRPr>
          </a:p>
        </p:txBody>
      </p:sp>
      <p:sp>
        <p:nvSpPr>
          <p:cNvPr id="25615" name="Rectangle 15"/>
          <p:cNvSpPr>
            <a:spLocks/>
          </p:cNvSpPr>
          <p:nvPr/>
        </p:nvSpPr>
        <p:spPr bwMode="auto">
          <a:xfrm>
            <a:off x="715963" y="2427288"/>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smtClean="0">
                <a:latin typeface="+mn-lt"/>
              </a:rPr>
              <a:t>−</a:t>
            </a:r>
            <a:r>
              <a:rPr lang="en-US" sz="1800" dirty="0" smtClean="0">
                <a:latin typeface="+mn-lt"/>
                <a:sym typeface="Symbol"/>
              </a:rPr>
              <a:t></a:t>
            </a:r>
            <a:endParaRPr lang="en-US" sz="1800" dirty="0">
              <a:solidFill>
                <a:schemeClr val="tx1"/>
              </a:solidFill>
              <a:latin typeface="+mn-lt"/>
              <a:ea typeface="Symbol" pitchFamily="18" charset="2"/>
              <a:cs typeface="Symbol" pitchFamily="18" charset="2"/>
              <a:sym typeface="Symbol" pitchFamily="18" charset="2"/>
            </a:endParaRPr>
          </a:p>
        </p:txBody>
      </p:sp>
      <p:sp>
        <p:nvSpPr>
          <p:cNvPr id="25616" name="Rectangle 16"/>
          <p:cNvSpPr>
            <a:spLocks/>
          </p:cNvSpPr>
          <p:nvPr/>
        </p:nvSpPr>
        <p:spPr bwMode="auto">
          <a:xfrm>
            <a:off x="3886200" y="3405188"/>
            <a:ext cx="331822"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smtClean="0">
                <a:solidFill>
                  <a:schemeClr val="tx1"/>
                </a:solidFill>
                <a:latin typeface="+mn-lt"/>
                <a:ea typeface="Symbol" pitchFamily="18" charset="2"/>
                <a:cs typeface="Symbol" pitchFamily="18" charset="2"/>
                <a:sym typeface="Symbol"/>
              </a:rPr>
              <a:t></a:t>
            </a:r>
            <a:r>
              <a:rPr lang="en-US" sz="1800" dirty="0" smtClean="0">
                <a:solidFill>
                  <a:schemeClr val="tx1"/>
                </a:solidFill>
                <a:latin typeface="+mn-lt"/>
                <a:ea typeface="Calibri" charset="0"/>
                <a:cs typeface="Calibri" charset="0"/>
                <a:sym typeface="Calibri" charset="0"/>
              </a:rPr>
              <a:t>0</a:t>
            </a:r>
            <a:endParaRPr lang="en-US" sz="1800" dirty="0">
              <a:solidFill>
                <a:schemeClr val="tx1"/>
              </a:solidFill>
              <a:latin typeface="+mn-lt"/>
              <a:ea typeface="Calibri" charset="0"/>
              <a:cs typeface="Calibri" charset="0"/>
              <a:sym typeface="Calibri" charset="0"/>
            </a:endParaRPr>
          </a:p>
        </p:txBody>
      </p:sp>
      <p:sp>
        <p:nvSpPr>
          <p:cNvPr id="25617" name="Line 17"/>
          <p:cNvSpPr>
            <a:spLocks noChangeShapeType="1"/>
          </p:cNvSpPr>
          <p:nvPr/>
        </p:nvSpPr>
        <p:spPr bwMode="auto">
          <a:xfrm>
            <a:off x="5867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8" name="Rectangle 18"/>
          <p:cNvSpPr>
            <a:spLocks/>
          </p:cNvSpPr>
          <p:nvPr/>
        </p:nvSpPr>
        <p:spPr bwMode="auto">
          <a:xfrm>
            <a:off x="4737100" y="2579688"/>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+Denorm</a:t>
            </a:r>
          </a:p>
        </p:txBody>
      </p:sp>
      <p:sp>
        <p:nvSpPr>
          <p:cNvPr id="25619" name="Rectangle 19"/>
          <p:cNvSpPr>
            <a:spLocks/>
          </p:cNvSpPr>
          <p:nvPr/>
        </p:nvSpPr>
        <p:spPr bwMode="auto">
          <a:xfrm>
            <a:off x="609600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+Normalized</a:t>
            </a:r>
          </a:p>
        </p:txBody>
      </p:sp>
      <p:sp>
        <p:nvSpPr>
          <p:cNvPr id="25620" name="Rectangle 20"/>
          <p:cNvSpPr>
            <a:spLocks/>
          </p:cNvSpPr>
          <p:nvPr/>
        </p:nvSpPr>
        <p:spPr bwMode="auto">
          <a:xfrm>
            <a:off x="3048000" y="2593975"/>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smtClean="0">
                <a:latin typeface="+mn-lt"/>
              </a:rPr>
              <a:t>−</a:t>
            </a:r>
            <a:r>
              <a:rPr lang="en-US" sz="1800" dirty="0" err="1" smtClean="0">
                <a:solidFill>
                  <a:schemeClr val="tx1"/>
                </a:solidFill>
                <a:latin typeface="+mn-lt"/>
                <a:ea typeface="Calibri" charset="0"/>
                <a:cs typeface="Calibri" charset="0"/>
                <a:sym typeface="Calibri" charset="0"/>
              </a:rPr>
              <a:t>Denorm</a:t>
            </a:r>
            <a:endParaRPr lang="en-US" sz="1800" dirty="0">
              <a:solidFill>
                <a:schemeClr val="tx1"/>
              </a:solidFill>
              <a:latin typeface="+mn-lt"/>
              <a:ea typeface="Calibri" charset="0"/>
              <a:cs typeface="Calibri" charset="0"/>
              <a:sym typeface="Calibri" charset="0"/>
            </a:endParaRPr>
          </a:p>
        </p:txBody>
      </p:sp>
      <p:sp>
        <p:nvSpPr>
          <p:cNvPr id="25621" name="Line 21"/>
          <p:cNvSpPr>
            <a:spLocks noChangeShapeType="1"/>
          </p:cNvSpPr>
          <p:nvPr/>
        </p:nvSpPr>
        <p:spPr bwMode="auto">
          <a:xfrm>
            <a:off x="3048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2" name="Rectangle 22"/>
          <p:cNvSpPr>
            <a:spLocks/>
          </p:cNvSpPr>
          <p:nvPr/>
        </p:nvSpPr>
        <p:spPr bwMode="auto">
          <a:xfrm>
            <a:off x="140335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smtClean="0">
                <a:latin typeface="+mn-lt"/>
              </a:rPr>
              <a:t>−</a:t>
            </a:r>
            <a:r>
              <a:rPr lang="en-US" sz="1800" dirty="0" smtClean="0">
                <a:solidFill>
                  <a:schemeClr val="tx1"/>
                </a:solidFill>
                <a:latin typeface="+mn-lt"/>
                <a:ea typeface="Calibri" charset="0"/>
                <a:cs typeface="Calibri" charset="0"/>
                <a:sym typeface="Calibri" charset="0"/>
              </a:rPr>
              <a:t>Normalized</a:t>
            </a:r>
            <a:endParaRPr lang="en-US" sz="1800" dirty="0">
              <a:solidFill>
                <a:schemeClr val="tx1"/>
              </a:solidFill>
              <a:latin typeface="+mn-lt"/>
              <a:ea typeface="Calibri" charset="0"/>
              <a:cs typeface="Calibri" charset="0"/>
              <a:sym typeface="Calibri" charset="0"/>
            </a:endParaRPr>
          </a:p>
        </p:txBody>
      </p:sp>
      <p:sp>
        <p:nvSpPr>
          <p:cNvPr id="25623" name="Line 23"/>
          <p:cNvSpPr>
            <a:spLocks noChangeShapeType="1"/>
          </p:cNvSpPr>
          <p:nvPr/>
        </p:nvSpPr>
        <p:spPr bwMode="auto">
          <a:xfrm>
            <a:off x="47244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24" name="Line 24"/>
          <p:cNvSpPr>
            <a:spLocks noChangeShapeType="1"/>
          </p:cNvSpPr>
          <p:nvPr/>
        </p:nvSpPr>
        <p:spPr bwMode="auto">
          <a:xfrm>
            <a:off x="4495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5" name="Line 25"/>
          <p:cNvSpPr>
            <a:spLocks noChangeShapeType="1"/>
          </p:cNvSpPr>
          <p:nvPr/>
        </p:nvSpPr>
        <p:spPr bwMode="auto">
          <a:xfrm>
            <a:off x="7924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6" name="Line 26"/>
          <p:cNvSpPr>
            <a:spLocks noChangeShapeType="1"/>
          </p:cNvSpPr>
          <p:nvPr/>
        </p:nvSpPr>
        <p:spPr bwMode="auto">
          <a:xfrm>
            <a:off x="1143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7" name="Line 27"/>
          <p:cNvSpPr>
            <a:spLocks noChangeShapeType="1"/>
          </p:cNvSpPr>
          <p:nvPr/>
        </p:nvSpPr>
        <p:spPr bwMode="auto">
          <a:xfrm rot="10800000" flipH="1">
            <a:off x="4191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8" name="Line 28"/>
          <p:cNvSpPr>
            <a:spLocks noChangeShapeType="1"/>
          </p:cNvSpPr>
          <p:nvPr/>
        </p:nvSpPr>
        <p:spPr bwMode="auto">
          <a:xfrm rot="10800000">
            <a:off x="4572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9" name="Rectangle 29"/>
          <p:cNvSpPr>
            <a:spLocks/>
          </p:cNvSpPr>
          <p:nvPr/>
        </p:nvSpPr>
        <p:spPr bwMode="auto">
          <a:xfrm>
            <a:off x="4572000" y="3408363"/>
            <a:ext cx="33983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+0</a:t>
            </a:r>
          </a:p>
        </p:txBody>
      </p:sp>
      <p:sp>
        <p:nvSpPr>
          <p:cNvPr id="25630" name="Rectangle 30"/>
          <p:cNvSpPr>
            <a:spLocks/>
          </p:cNvSpPr>
          <p:nvPr/>
        </p:nvSpPr>
        <p:spPr bwMode="auto">
          <a:xfrm>
            <a:off x="320675" y="32559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NaN</a:t>
            </a:r>
          </a:p>
        </p:txBody>
      </p:sp>
      <p:sp>
        <p:nvSpPr>
          <p:cNvPr id="25631" name="Rectangle 31"/>
          <p:cNvSpPr>
            <a:spLocks/>
          </p:cNvSpPr>
          <p:nvPr/>
        </p:nvSpPr>
        <p:spPr bwMode="auto">
          <a:xfrm>
            <a:off x="8161338" y="31797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NaN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dirty="0" smtClean="0"/>
              <a:t>IEEE754 </a:t>
            </a:r>
            <a:r>
              <a:rPr lang="zh-CN" altLang="en-US" dirty="0" smtClean="0"/>
              <a:t>规格化浮点数表示范围</a:t>
            </a:r>
          </a:p>
        </p:txBody>
      </p:sp>
      <p:graphicFrame>
        <p:nvGraphicFramePr>
          <p:cNvPr id="5" name="内容占位符 4"/>
          <p:cNvGraphicFramePr>
            <a:graphicFrameLocks noGrp="1"/>
          </p:cNvGraphicFramePr>
          <p:nvPr>
            <p:ph idx="1"/>
          </p:nvPr>
        </p:nvGraphicFramePr>
        <p:xfrm>
          <a:off x="539552" y="1412776"/>
          <a:ext cx="7992887" cy="4302760"/>
        </p:xfrm>
        <a:graphic>
          <a:graphicData uri="http://schemas.openxmlformats.org/drawingml/2006/table">
            <a:tbl>
              <a:tblPr firstRow="1" bandRow="1">
                <a:solidFill>
                  <a:srgbClr val="FF0000"/>
                </a:solidFill>
                <a:tableStyleId>{5C22544A-7EE6-4342-B048-85BDC9FD1C3A}</a:tableStyleId>
              </a:tblPr>
              <a:tblGrid>
                <a:gridCol w="2366371">
                  <a:extLst>
                    <a:ext uri="{9D8B030D-6E8A-4147-A177-3AD203B41FA5}">
                      <a16:colId xmlns:a16="http://schemas.microsoft.com/office/drawing/2014/main" val="20000"/>
                    </a:ext>
                  </a:extLst>
                </a:gridCol>
                <a:gridCol w="2308713">
                  <a:extLst>
                    <a:ext uri="{9D8B030D-6E8A-4147-A177-3AD203B41FA5}">
                      <a16:colId xmlns:a16="http://schemas.microsoft.com/office/drawing/2014/main" val="20001"/>
                    </a:ext>
                  </a:extLst>
                </a:gridCol>
                <a:gridCol w="3317803">
                  <a:extLst>
                    <a:ext uri="{9D8B030D-6E8A-4147-A177-3AD203B41FA5}">
                      <a16:colId xmlns:a16="http://schemas.microsoft.com/office/drawing/2014/main" val="20002"/>
                    </a:ext>
                  </a:extLst>
                </a:gridCol>
              </a:tblGrid>
              <a:tr h="370840">
                <a:tc>
                  <a:txBody>
                    <a:bodyPr/>
                    <a:lstStyle/>
                    <a:p>
                      <a:pPr algn="ctr"/>
                      <a:r>
                        <a:rPr lang="zh-CN" altLang="en-US" sz="1800" i="0" dirty="0" smtClean="0">
                          <a:solidFill>
                            <a:schemeClr val="bg1"/>
                          </a:solidFill>
                          <a:latin typeface="+mn-lt"/>
                        </a:rPr>
                        <a:t>格式</a:t>
                      </a:r>
                      <a:endParaRPr lang="zh-CN" altLang="en-US" dirty="0"/>
                    </a:p>
                  </a:txBody>
                  <a:tcPr anchor="ctr" anchorCtr="1">
                    <a:solidFill>
                      <a:srgbClr val="FFC000"/>
                    </a:solidFill>
                  </a:tcPr>
                </a:tc>
                <a:tc>
                  <a:txBody>
                    <a:bodyPr/>
                    <a:lstStyle/>
                    <a:p>
                      <a:pPr algn="ctr"/>
                      <a:r>
                        <a:rPr lang="zh-CN" altLang="en-US" dirty="0" smtClean="0"/>
                        <a:t>最小值</a:t>
                      </a:r>
                      <a:endParaRPr lang="zh-CN" altLang="en-US" dirty="0"/>
                    </a:p>
                  </a:txBody>
                  <a:tcPr anchor="ctr" anchorCtr="1">
                    <a:solidFill>
                      <a:srgbClr val="FFC000"/>
                    </a:solidFill>
                  </a:tcPr>
                </a:tc>
                <a:tc>
                  <a:txBody>
                    <a:bodyPr/>
                    <a:lstStyle/>
                    <a:p>
                      <a:pPr algn="ctr"/>
                      <a:r>
                        <a:rPr lang="zh-CN" altLang="en-US" dirty="0" smtClean="0"/>
                        <a:t>最大值</a:t>
                      </a:r>
                      <a:endParaRPr lang="zh-CN" altLang="en-US" dirty="0"/>
                    </a:p>
                  </a:txBody>
                  <a:tcPr anchor="ctr" anchorCtr="1">
                    <a:solidFill>
                      <a:srgbClr val="FFC000"/>
                    </a:solidFill>
                  </a:tcPr>
                </a:tc>
                <a:extLst>
                  <a:ext uri="{0D108BD9-81ED-4DB2-BD59-A6C34878D82A}">
                    <a16:rowId xmlns:a16="http://schemas.microsoft.com/office/drawing/2014/main" val="10000"/>
                  </a:ext>
                </a:extLst>
              </a:tr>
              <a:tr h="370840">
                <a:tc>
                  <a:txBody>
                    <a:bodyPr/>
                    <a:lstStyle/>
                    <a:p>
                      <a:pPr algn="ctr">
                        <a:lnSpc>
                          <a:spcPct val="150000"/>
                        </a:lnSpc>
                      </a:pPr>
                      <a:r>
                        <a:rPr lang="zh-CN" altLang="en-US" dirty="0" smtClean="0"/>
                        <a:t>单精度规格化</a:t>
                      </a:r>
                      <a:endParaRPr lang="en-US" altLang="zh-CN" dirty="0" smtClean="0"/>
                    </a:p>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dirty="0" smtClean="0"/>
                        <a:t>(-1)</a:t>
                      </a:r>
                      <a:r>
                        <a:rPr lang="en-US" altLang="zh-CN" baseline="70000" dirty="0" smtClean="0"/>
                        <a:t>s</a:t>
                      </a:r>
                      <a:r>
                        <a:rPr lang="en-US" altLang="zh-CN" dirty="0" smtClean="0"/>
                        <a:t>×1.m×2</a:t>
                      </a:r>
                      <a:r>
                        <a:rPr lang="en-US" altLang="zh-CN" baseline="70000" dirty="0" smtClean="0"/>
                        <a:t>e-127</a:t>
                      </a:r>
                      <a:endParaRPr lang="en-US" altLang="zh-CN" dirty="0" smtClean="0"/>
                    </a:p>
                  </a:txBody>
                  <a:tcPr anchor="ctr" anchorCtr="1"/>
                </a:tc>
                <a:tc>
                  <a:txBody>
                    <a:bodyPr/>
                    <a:lstStyle/>
                    <a:p>
                      <a:pPr algn="l" eaLnBrk="1" hangingPunct="1">
                        <a:lnSpc>
                          <a:spcPct val="120000"/>
                        </a:lnSpc>
                        <a:spcBef>
                          <a:spcPct val="20000"/>
                        </a:spcBef>
                        <a:buClr>
                          <a:schemeClr val="accent2"/>
                        </a:buClr>
                        <a:buFont typeface="Wingdings" panose="05000000000000000000" pitchFamily="2" charset="2"/>
                        <a:buNone/>
                      </a:pPr>
                      <a:r>
                        <a:rPr lang="en-US" altLang="zh-CN" sz="1800" i="0" dirty="0" err="1" smtClean="0">
                          <a:latin typeface="+mn-lt"/>
                        </a:rPr>
                        <a:t>E</a:t>
                      </a:r>
                      <a:r>
                        <a:rPr lang="en-US" altLang="zh-CN" sz="2400" i="0" baseline="-25000" dirty="0" err="1" smtClean="0">
                          <a:solidFill>
                            <a:schemeClr val="accent2"/>
                          </a:solidFill>
                          <a:latin typeface="+mn-lt"/>
                        </a:rPr>
                        <a:t>min</a:t>
                      </a:r>
                      <a:r>
                        <a:rPr lang="en-US" altLang="zh-CN" sz="1800" i="0" dirty="0" smtClean="0">
                          <a:latin typeface="+mn-lt"/>
                        </a:rPr>
                        <a:t>=1, M=0, </a:t>
                      </a:r>
                    </a:p>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latin typeface="+mn-lt"/>
                        </a:rPr>
                        <a:t>1.0×2</a:t>
                      </a:r>
                      <a:r>
                        <a:rPr lang="en-US" altLang="zh-CN" sz="1800" i="0" baseline="50000" dirty="0" smtClean="0">
                          <a:latin typeface="+mn-lt"/>
                        </a:rPr>
                        <a:t>1-127</a:t>
                      </a:r>
                      <a:r>
                        <a:rPr lang="en-US" altLang="zh-CN" sz="1800" i="0" dirty="0" smtClean="0">
                          <a:latin typeface="+mn-lt"/>
                        </a:rPr>
                        <a:t> = 2</a:t>
                      </a:r>
                      <a:r>
                        <a:rPr lang="en-US" altLang="zh-CN" sz="1800" i="0" baseline="50000" dirty="0" smtClean="0">
                          <a:latin typeface="+mn-lt"/>
                        </a:rPr>
                        <a:t>-126 </a:t>
                      </a:r>
                    </a:p>
                  </a:txBody>
                  <a:tcPr anchor="ctr" anchorCtr="1"/>
                </a:tc>
                <a:tc>
                  <a:txBody>
                    <a:bodyPr/>
                    <a:lstStyle/>
                    <a:p>
                      <a:pPr marL="0" indent="0" algn="l" eaLnBrk="1" hangingPunct="1">
                        <a:lnSpc>
                          <a:spcPct val="120000"/>
                        </a:lnSpc>
                        <a:spcBef>
                          <a:spcPct val="20000"/>
                        </a:spcBef>
                        <a:buClr>
                          <a:schemeClr val="accent2"/>
                        </a:buClr>
                        <a:buFont typeface="Wingdings" panose="05000000000000000000" pitchFamily="2" charset="2"/>
                        <a:buNone/>
                        <a:tabLst/>
                      </a:pPr>
                      <a:r>
                        <a:rPr lang="en-US" altLang="zh-CN" sz="1800" i="0" dirty="0" err="1" smtClean="0"/>
                        <a:t>E</a:t>
                      </a:r>
                      <a:r>
                        <a:rPr lang="en-US" altLang="zh-CN" sz="2400" i="0" baseline="-25000" dirty="0" err="1" smtClean="0">
                          <a:solidFill>
                            <a:schemeClr val="accent2"/>
                          </a:solidFill>
                        </a:rPr>
                        <a:t>max</a:t>
                      </a:r>
                      <a:r>
                        <a:rPr lang="en-US" altLang="zh-CN" sz="1800" i="0" dirty="0" smtClean="0"/>
                        <a:t>=254, f=1.1111</a:t>
                      </a:r>
                      <a:r>
                        <a:rPr lang="en-US" altLang="zh-CN" sz="1800" i="0" dirty="0" smtClean="0">
                          <a:latin typeface="宋体" panose="02010600030101010101" pitchFamily="2" charset="-122"/>
                        </a:rPr>
                        <a:t>…</a:t>
                      </a:r>
                      <a:r>
                        <a:rPr lang="en-US" altLang="zh-CN" sz="1800" i="0" dirty="0" smtClean="0"/>
                        <a:t>1×2</a:t>
                      </a:r>
                      <a:r>
                        <a:rPr lang="en-US" altLang="zh-CN" sz="1800" i="0" baseline="50000" dirty="0" smtClean="0"/>
                        <a:t>254-127</a:t>
                      </a:r>
                      <a:r>
                        <a:rPr lang="en-US" altLang="zh-CN" sz="1800" i="0" dirty="0" smtClean="0"/>
                        <a:t> </a:t>
                      </a:r>
                    </a:p>
                    <a:p>
                      <a:pPr marL="0" indent="0" algn="l" eaLnBrk="1" hangingPunct="1">
                        <a:lnSpc>
                          <a:spcPct val="120000"/>
                        </a:lnSpc>
                        <a:spcBef>
                          <a:spcPct val="20000"/>
                        </a:spcBef>
                        <a:buClr>
                          <a:schemeClr val="accent2"/>
                        </a:buClr>
                        <a:buFont typeface="Wingdings" panose="05000000000000000000" pitchFamily="2" charset="2"/>
                        <a:buNone/>
                        <a:tabLst/>
                      </a:pPr>
                      <a:r>
                        <a:rPr lang="en-US" altLang="zh-CN" sz="1800" i="0" dirty="0" smtClean="0"/>
                        <a:t>= 2</a:t>
                      </a:r>
                      <a:r>
                        <a:rPr lang="en-US" altLang="zh-CN" sz="1800" i="0" baseline="50000" dirty="0" smtClean="0"/>
                        <a:t>127</a:t>
                      </a:r>
                      <a:r>
                        <a:rPr lang="en-US" altLang="zh-CN" sz="1800" i="0" dirty="0" smtClean="0"/>
                        <a:t>×(2-2</a:t>
                      </a:r>
                      <a:r>
                        <a:rPr lang="en-US" altLang="zh-CN" sz="1800" i="0" baseline="50000" dirty="0" smtClean="0"/>
                        <a:t>-23</a:t>
                      </a:r>
                      <a:r>
                        <a:rPr lang="en-US" altLang="zh-CN" sz="1800" i="0" dirty="0" smtClean="0"/>
                        <a:t>) </a:t>
                      </a:r>
                      <a:endParaRPr lang="en-US" altLang="zh-CN" sz="1800" i="0" dirty="0"/>
                    </a:p>
                  </a:txBody>
                  <a:tcPr anchor="ctr" anchorCtr="1"/>
                </a:tc>
                <a:extLst>
                  <a:ext uri="{0D108BD9-81ED-4DB2-BD59-A6C34878D82A}">
                    <a16:rowId xmlns:a16="http://schemas.microsoft.com/office/drawing/2014/main" val="10001"/>
                  </a:ext>
                </a:extLst>
              </a:tr>
              <a:tr h="594360">
                <a:tc>
                  <a:txBody>
                    <a:bodyPr/>
                    <a:lstStyle/>
                    <a:p>
                      <a:pPr algn="ctr">
                        <a:lnSpc>
                          <a:spcPct val="150000"/>
                        </a:lnSpc>
                      </a:pPr>
                      <a:r>
                        <a:rPr lang="zh-CN" altLang="en-US" dirty="0" smtClean="0"/>
                        <a:t>单精度非规格化</a:t>
                      </a:r>
                      <a:endParaRPr lang="en-US" altLang="zh-CN" dirty="0" smtClean="0"/>
                    </a:p>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dirty="0" smtClean="0"/>
                        <a:t>(-1)</a:t>
                      </a:r>
                      <a:r>
                        <a:rPr lang="en-US" altLang="zh-CN" baseline="70000" dirty="0" smtClean="0"/>
                        <a:t>s</a:t>
                      </a:r>
                      <a:r>
                        <a:rPr lang="en-US" altLang="zh-CN" dirty="0" smtClean="0"/>
                        <a:t>×0.m×2</a:t>
                      </a:r>
                      <a:r>
                        <a:rPr lang="en-US" altLang="zh-CN" baseline="70000" dirty="0" smtClean="0"/>
                        <a:t>-126</a:t>
                      </a:r>
                    </a:p>
                  </a:txBody>
                  <a:tcPr anchor="ctr" anchorCtr="1"/>
                </a:tc>
                <a:tc>
                  <a:txBody>
                    <a:bodyPr/>
                    <a:lstStyle/>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t>E=0, M=2</a:t>
                      </a:r>
                      <a:r>
                        <a:rPr lang="en-US" altLang="zh-CN" sz="1800" i="0" baseline="50000" dirty="0" smtClean="0"/>
                        <a:t>-23</a:t>
                      </a:r>
                      <a:r>
                        <a:rPr lang="en-US" altLang="zh-CN" sz="1800" i="0" dirty="0" smtClean="0"/>
                        <a:t>, </a:t>
                      </a:r>
                    </a:p>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t>2</a:t>
                      </a:r>
                      <a:r>
                        <a:rPr lang="en-US" altLang="zh-CN" sz="1800" i="0" baseline="50000" dirty="0" smtClean="0"/>
                        <a:t>-23</a:t>
                      </a:r>
                      <a:r>
                        <a:rPr lang="en-US" altLang="zh-CN" sz="1800" i="0" dirty="0" smtClean="0"/>
                        <a:t>×2</a:t>
                      </a:r>
                      <a:r>
                        <a:rPr lang="en-US" altLang="zh-CN" sz="1800" i="0" baseline="50000" dirty="0" smtClean="0"/>
                        <a:t>-126</a:t>
                      </a:r>
                      <a:r>
                        <a:rPr lang="en-US" altLang="zh-CN" sz="1800" i="0" dirty="0" smtClean="0"/>
                        <a:t> = 2</a:t>
                      </a:r>
                      <a:r>
                        <a:rPr lang="en-US" altLang="zh-CN" sz="1800" i="0" baseline="50000" dirty="0" smtClean="0"/>
                        <a:t>-149 </a:t>
                      </a:r>
                      <a:endParaRPr lang="en-US" altLang="zh-CN" sz="1800" i="0" baseline="50000" dirty="0"/>
                    </a:p>
                  </a:txBody>
                  <a:tcPr anchor="ctr" anchorCtr="1"/>
                </a:tc>
                <a:tc>
                  <a:txBody>
                    <a:bodyPr/>
                    <a:lstStyle/>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t>E=0, f=0.1111</a:t>
                      </a:r>
                      <a:r>
                        <a:rPr lang="en-US" altLang="zh-CN" sz="1800" i="0" dirty="0" smtClean="0">
                          <a:latin typeface="宋体" panose="02010600030101010101" pitchFamily="2" charset="-122"/>
                        </a:rPr>
                        <a:t>…</a:t>
                      </a:r>
                      <a:r>
                        <a:rPr lang="en-US" altLang="zh-CN" sz="1800" i="0" dirty="0" smtClean="0"/>
                        <a:t>1×2</a:t>
                      </a:r>
                      <a:r>
                        <a:rPr lang="en-US" altLang="zh-CN" sz="1800" i="0" baseline="50000" dirty="0" smtClean="0"/>
                        <a:t>-126</a:t>
                      </a:r>
                      <a:r>
                        <a:rPr lang="en-US" altLang="zh-CN" sz="1800" i="0" dirty="0" smtClean="0"/>
                        <a:t> </a:t>
                      </a:r>
                    </a:p>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t>= 2</a:t>
                      </a:r>
                      <a:r>
                        <a:rPr lang="en-US" altLang="zh-CN" sz="1800" i="0" baseline="50000" dirty="0" smtClean="0"/>
                        <a:t>-126</a:t>
                      </a:r>
                      <a:r>
                        <a:rPr lang="en-US" altLang="zh-CN" sz="1800" i="0" dirty="0" smtClean="0"/>
                        <a:t>×(1-2</a:t>
                      </a:r>
                      <a:r>
                        <a:rPr lang="en-US" altLang="zh-CN" sz="1800" i="0" baseline="50000" dirty="0" smtClean="0"/>
                        <a:t>-23</a:t>
                      </a:r>
                      <a:r>
                        <a:rPr lang="en-US" altLang="zh-CN" sz="1800" i="0" dirty="0" smtClean="0"/>
                        <a:t>) </a:t>
                      </a:r>
                      <a:endParaRPr lang="en-US" altLang="zh-CN" sz="1800" i="0" dirty="0"/>
                    </a:p>
                  </a:txBody>
                  <a:tcPr anchor="ctr" anchorCtr="1"/>
                </a:tc>
                <a:extLst>
                  <a:ext uri="{0D108BD9-81ED-4DB2-BD59-A6C34878D82A}">
                    <a16:rowId xmlns:a16="http://schemas.microsoft.com/office/drawing/2014/main" val="10002"/>
                  </a:ext>
                </a:extLst>
              </a:tr>
              <a:tr h="594360">
                <a:tc>
                  <a:txBody>
                    <a:bodyPr/>
                    <a:lstStyle/>
                    <a:p>
                      <a:pPr algn="ctr">
                        <a:lnSpc>
                          <a:spcPct val="150000"/>
                        </a:lnSpc>
                      </a:pPr>
                      <a:r>
                        <a:rPr lang="zh-CN" altLang="en-US" dirty="0" smtClean="0">
                          <a:solidFill>
                            <a:srgbClr val="C00000"/>
                          </a:solidFill>
                        </a:rPr>
                        <a:t>双精度规格化</a:t>
                      </a:r>
                      <a:endParaRPr lang="en-US" altLang="zh-CN" dirty="0" smtClean="0">
                        <a:solidFill>
                          <a:srgbClr val="C00000"/>
                        </a:solidFill>
                      </a:endParaRPr>
                    </a:p>
                    <a:p>
                      <a:pPr algn="ctr">
                        <a:lnSpc>
                          <a:spcPct val="150000"/>
                        </a:lnSpc>
                      </a:pPr>
                      <a:r>
                        <a:rPr lang="en-US" altLang="zh-CN" dirty="0" smtClean="0">
                          <a:solidFill>
                            <a:srgbClr val="C00000"/>
                          </a:solidFill>
                        </a:rPr>
                        <a:t> (-1)</a:t>
                      </a:r>
                      <a:r>
                        <a:rPr lang="en-US" altLang="zh-CN" baseline="70000" dirty="0" smtClean="0">
                          <a:solidFill>
                            <a:srgbClr val="C00000"/>
                          </a:solidFill>
                        </a:rPr>
                        <a:t>s</a:t>
                      </a:r>
                      <a:r>
                        <a:rPr lang="en-US" altLang="zh-CN" dirty="0" smtClean="0">
                          <a:solidFill>
                            <a:srgbClr val="C00000"/>
                          </a:solidFill>
                        </a:rPr>
                        <a:t>×1.m×2</a:t>
                      </a:r>
                      <a:r>
                        <a:rPr lang="en-US" altLang="zh-CN" baseline="70000" dirty="0" smtClean="0">
                          <a:solidFill>
                            <a:srgbClr val="C00000"/>
                          </a:solidFill>
                        </a:rPr>
                        <a:t>e-1023</a:t>
                      </a:r>
                      <a:endParaRPr lang="zh-CN" altLang="en-US" dirty="0">
                        <a:solidFill>
                          <a:srgbClr val="C00000"/>
                        </a:solidFill>
                      </a:endParaRPr>
                    </a:p>
                  </a:txBody>
                  <a:tcPr anchor="ctr" anchorCtr="1"/>
                </a:tc>
                <a:tc>
                  <a:txBody>
                    <a:bodyPr/>
                    <a:lstStyle/>
                    <a:p>
                      <a:pPr algn="l" eaLnBrk="1" hangingPunct="1">
                        <a:lnSpc>
                          <a:spcPct val="120000"/>
                        </a:lnSpc>
                        <a:spcBef>
                          <a:spcPct val="20000"/>
                        </a:spcBef>
                        <a:buClr>
                          <a:schemeClr val="accent2"/>
                        </a:buClr>
                        <a:buFont typeface="Wingdings" panose="05000000000000000000" pitchFamily="2" charset="2"/>
                        <a:buNone/>
                      </a:pPr>
                      <a:r>
                        <a:rPr lang="en-US" altLang="zh-CN" sz="1800" i="0" dirty="0" err="1" smtClean="0">
                          <a:solidFill>
                            <a:srgbClr val="C00000"/>
                          </a:solidFill>
                          <a:latin typeface="+mn-lt"/>
                        </a:rPr>
                        <a:t>E</a:t>
                      </a:r>
                      <a:r>
                        <a:rPr lang="en-US" altLang="zh-CN" sz="2400" i="0" baseline="-25000" dirty="0" err="1" smtClean="0">
                          <a:solidFill>
                            <a:srgbClr val="C00000"/>
                          </a:solidFill>
                          <a:latin typeface="+mn-lt"/>
                        </a:rPr>
                        <a:t>min</a:t>
                      </a:r>
                      <a:r>
                        <a:rPr lang="en-US" altLang="zh-CN" sz="1800" i="0" dirty="0" smtClean="0">
                          <a:solidFill>
                            <a:srgbClr val="C00000"/>
                          </a:solidFill>
                          <a:latin typeface="+mn-lt"/>
                        </a:rPr>
                        <a:t>=1, M=0, </a:t>
                      </a:r>
                    </a:p>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solidFill>
                            <a:srgbClr val="C00000"/>
                          </a:solidFill>
                          <a:latin typeface="+mn-lt"/>
                        </a:rPr>
                        <a:t>1.0×2</a:t>
                      </a:r>
                      <a:r>
                        <a:rPr lang="en-US" altLang="zh-CN" sz="1800" i="0" baseline="50000" dirty="0" smtClean="0">
                          <a:solidFill>
                            <a:srgbClr val="C00000"/>
                          </a:solidFill>
                          <a:latin typeface="+mn-lt"/>
                        </a:rPr>
                        <a:t>1-1023</a:t>
                      </a:r>
                      <a:r>
                        <a:rPr lang="en-US" altLang="zh-CN" sz="1800" i="0" dirty="0" smtClean="0">
                          <a:solidFill>
                            <a:srgbClr val="C00000"/>
                          </a:solidFill>
                          <a:latin typeface="+mn-lt"/>
                        </a:rPr>
                        <a:t> =2</a:t>
                      </a:r>
                      <a:r>
                        <a:rPr lang="en-US" altLang="zh-CN" sz="1800" i="0" baseline="50000" dirty="0" smtClean="0">
                          <a:solidFill>
                            <a:srgbClr val="C00000"/>
                          </a:solidFill>
                          <a:latin typeface="+mn-lt"/>
                        </a:rPr>
                        <a:t>-1022</a:t>
                      </a:r>
                      <a:r>
                        <a:rPr lang="en-US" altLang="zh-CN" sz="1800" i="0" dirty="0" smtClean="0">
                          <a:solidFill>
                            <a:srgbClr val="C00000"/>
                          </a:solidFill>
                          <a:latin typeface="+mn-lt"/>
                        </a:rPr>
                        <a:t> </a:t>
                      </a:r>
                    </a:p>
                  </a:txBody>
                  <a:tcPr anchor="ctr" anchorCtr="1"/>
                </a:tc>
                <a:tc>
                  <a:txBody>
                    <a:bodyPr/>
                    <a:lstStyle/>
                    <a:p>
                      <a:pPr algn="l" eaLnBrk="1" hangingPunct="1">
                        <a:lnSpc>
                          <a:spcPct val="120000"/>
                        </a:lnSpc>
                        <a:spcBef>
                          <a:spcPct val="20000"/>
                        </a:spcBef>
                        <a:buClr>
                          <a:schemeClr val="accent2"/>
                        </a:buClr>
                        <a:buFont typeface="Wingdings" panose="05000000000000000000" pitchFamily="2" charset="2"/>
                        <a:buNone/>
                      </a:pPr>
                      <a:r>
                        <a:rPr lang="en-US" altLang="zh-CN" sz="1800" i="0" dirty="0" err="1" smtClean="0">
                          <a:solidFill>
                            <a:srgbClr val="C00000"/>
                          </a:solidFill>
                          <a:latin typeface="+mn-lt"/>
                        </a:rPr>
                        <a:t>E</a:t>
                      </a:r>
                      <a:r>
                        <a:rPr lang="en-US" altLang="zh-CN" sz="2400" i="0" baseline="-25000" dirty="0" err="1" smtClean="0">
                          <a:solidFill>
                            <a:srgbClr val="C00000"/>
                          </a:solidFill>
                          <a:latin typeface="+mn-lt"/>
                        </a:rPr>
                        <a:t>max</a:t>
                      </a:r>
                      <a:r>
                        <a:rPr lang="en-US" altLang="zh-CN" sz="1800" i="0" dirty="0" smtClean="0">
                          <a:solidFill>
                            <a:srgbClr val="C00000"/>
                          </a:solidFill>
                          <a:latin typeface="+mn-lt"/>
                        </a:rPr>
                        <a:t>=2046,</a:t>
                      </a:r>
                    </a:p>
                    <a:p>
                      <a:pPr algn="l" eaLnBrk="1" hangingPunct="1">
                        <a:lnSpc>
                          <a:spcPct val="120000"/>
                        </a:lnSpc>
                        <a:spcBef>
                          <a:spcPct val="20000"/>
                        </a:spcBef>
                        <a:buClr>
                          <a:schemeClr val="accent2"/>
                        </a:buClr>
                        <a:buFont typeface="Wingdings" panose="05000000000000000000" pitchFamily="2" charset="2"/>
                        <a:buNone/>
                      </a:pPr>
                      <a:r>
                        <a:rPr lang="en-US" altLang="zh-CN" sz="1800" i="0" smtClean="0">
                          <a:solidFill>
                            <a:srgbClr val="C00000"/>
                          </a:solidFill>
                          <a:latin typeface="+mn-lt"/>
                        </a:rPr>
                        <a:t>f=1.1111</a:t>
                      </a:r>
                      <a:r>
                        <a:rPr lang="en-US" altLang="zh-CN" sz="1800" i="0" smtClean="0">
                          <a:solidFill>
                            <a:srgbClr val="C00000"/>
                          </a:solidFill>
                          <a:latin typeface="宋体" panose="02010600030101010101" pitchFamily="2" charset="-122"/>
                        </a:rPr>
                        <a:t>…</a:t>
                      </a:r>
                      <a:r>
                        <a:rPr lang="en-US" altLang="zh-CN" sz="1800" i="0" smtClean="0">
                          <a:solidFill>
                            <a:srgbClr val="C00000"/>
                          </a:solidFill>
                          <a:latin typeface="+mn-lt"/>
                        </a:rPr>
                        <a:t>1×2</a:t>
                      </a:r>
                      <a:r>
                        <a:rPr lang="en-US" altLang="zh-CN" sz="1800" i="0" baseline="50000" smtClean="0">
                          <a:solidFill>
                            <a:srgbClr val="C00000"/>
                          </a:solidFill>
                          <a:latin typeface="+mn-lt"/>
                        </a:rPr>
                        <a:t>2046-1023</a:t>
                      </a:r>
                      <a:r>
                        <a:rPr lang="en-US" altLang="zh-CN" sz="1800" i="0" smtClean="0">
                          <a:solidFill>
                            <a:srgbClr val="C00000"/>
                          </a:solidFill>
                          <a:latin typeface="+mn-lt"/>
                        </a:rPr>
                        <a:t> </a:t>
                      </a:r>
                      <a:endParaRPr lang="en-US" altLang="zh-CN" sz="1800" i="0" dirty="0" smtClean="0">
                        <a:solidFill>
                          <a:srgbClr val="C00000"/>
                        </a:solidFill>
                        <a:latin typeface="+mn-lt"/>
                      </a:endParaRPr>
                    </a:p>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solidFill>
                            <a:srgbClr val="C00000"/>
                          </a:solidFill>
                          <a:latin typeface="+mn-lt"/>
                        </a:rPr>
                        <a:t>=2</a:t>
                      </a:r>
                      <a:r>
                        <a:rPr lang="en-US" altLang="zh-CN" sz="1800" i="0" baseline="50000" dirty="0" smtClean="0">
                          <a:solidFill>
                            <a:srgbClr val="C00000"/>
                          </a:solidFill>
                          <a:latin typeface="+mn-lt"/>
                        </a:rPr>
                        <a:t>1023</a:t>
                      </a:r>
                      <a:r>
                        <a:rPr lang="en-US" altLang="zh-CN" sz="1800" i="0" dirty="0" smtClean="0">
                          <a:solidFill>
                            <a:srgbClr val="C00000"/>
                          </a:solidFill>
                          <a:latin typeface="+mn-lt"/>
                        </a:rPr>
                        <a:t>×(2-2</a:t>
                      </a:r>
                      <a:r>
                        <a:rPr lang="en-US" altLang="zh-CN" sz="1800" i="0" baseline="50000" dirty="0" smtClean="0">
                          <a:solidFill>
                            <a:srgbClr val="C00000"/>
                          </a:solidFill>
                          <a:latin typeface="+mn-lt"/>
                        </a:rPr>
                        <a:t>-52</a:t>
                      </a:r>
                      <a:r>
                        <a:rPr lang="en-US" altLang="zh-CN" sz="1800" i="0" dirty="0" smtClean="0">
                          <a:solidFill>
                            <a:srgbClr val="C00000"/>
                          </a:solidFill>
                          <a:latin typeface="+mn-lt"/>
                        </a:rPr>
                        <a:t>) </a:t>
                      </a:r>
                    </a:p>
                  </a:txBody>
                  <a:tcPr anchor="ctr" anchorCtr="1"/>
                </a:tc>
                <a:extLst>
                  <a:ext uri="{0D108BD9-81ED-4DB2-BD59-A6C34878D82A}">
                    <a16:rowId xmlns:a16="http://schemas.microsoft.com/office/drawing/2014/main" val="10003"/>
                  </a:ext>
                </a:extLst>
              </a:tr>
              <a:tr h="594360">
                <a:tc>
                  <a:txBody>
                    <a:bodyPr/>
                    <a:lstStyle/>
                    <a:p>
                      <a:pPr algn="ctr">
                        <a:lnSpc>
                          <a:spcPct val="150000"/>
                        </a:lnSpc>
                      </a:pPr>
                      <a:r>
                        <a:rPr lang="zh-CN" altLang="en-US" dirty="0" smtClean="0">
                          <a:solidFill>
                            <a:srgbClr val="C00000"/>
                          </a:solidFill>
                        </a:rPr>
                        <a:t>双精度非规格化</a:t>
                      </a:r>
                      <a:endParaRPr lang="en-US" altLang="zh-CN" dirty="0" smtClean="0">
                        <a:solidFill>
                          <a:srgbClr val="C00000"/>
                        </a:solidFill>
                      </a:endParaRPr>
                    </a:p>
                    <a:p>
                      <a:pPr algn="ctr">
                        <a:lnSpc>
                          <a:spcPct val="150000"/>
                        </a:lnSpc>
                      </a:pPr>
                      <a:r>
                        <a:rPr lang="en-US" altLang="zh-CN" dirty="0" smtClean="0">
                          <a:solidFill>
                            <a:srgbClr val="C00000"/>
                          </a:solidFill>
                        </a:rPr>
                        <a:t>(-1)</a:t>
                      </a:r>
                      <a:r>
                        <a:rPr lang="en-US" altLang="zh-CN" baseline="70000" dirty="0" smtClean="0">
                          <a:solidFill>
                            <a:srgbClr val="C00000"/>
                          </a:solidFill>
                        </a:rPr>
                        <a:t>s</a:t>
                      </a:r>
                      <a:r>
                        <a:rPr lang="en-US" altLang="zh-CN" dirty="0" smtClean="0">
                          <a:solidFill>
                            <a:srgbClr val="C00000"/>
                          </a:solidFill>
                        </a:rPr>
                        <a:t>×0.m×2</a:t>
                      </a:r>
                      <a:r>
                        <a:rPr lang="en-US" altLang="zh-CN" baseline="70000" dirty="0" smtClean="0">
                          <a:solidFill>
                            <a:srgbClr val="C00000"/>
                          </a:solidFill>
                        </a:rPr>
                        <a:t>-1022</a:t>
                      </a:r>
                      <a:endParaRPr lang="zh-CN" altLang="en-US" dirty="0">
                        <a:solidFill>
                          <a:srgbClr val="C00000"/>
                        </a:solidFill>
                      </a:endParaRPr>
                    </a:p>
                  </a:txBody>
                  <a:tcPr anchor="ctr" anchorCtr="1"/>
                </a:tc>
                <a:tc>
                  <a:txBody>
                    <a:bodyPr/>
                    <a:lstStyle/>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solidFill>
                            <a:srgbClr val="C00000"/>
                          </a:solidFill>
                        </a:rPr>
                        <a:t>E=0, M=2</a:t>
                      </a:r>
                      <a:r>
                        <a:rPr lang="en-US" altLang="zh-CN" sz="1800" i="0" baseline="50000" dirty="0" smtClean="0">
                          <a:solidFill>
                            <a:srgbClr val="C00000"/>
                          </a:solidFill>
                        </a:rPr>
                        <a:t>-52</a:t>
                      </a:r>
                      <a:r>
                        <a:rPr lang="en-US" altLang="zh-CN" sz="1800" i="0" dirty="0" smtClean="0">
                          <a:solidFill>
                            <a:srgbClr val="C00000"/>
                          </a:solidFill>
                        </a:rPr>
                        <a:t>, </a:t>
                      </a:r>
                    </a:p>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solidFill>
                            <a:srgbClr val="C00000"/>
                          </a:solidFill>
                        </a:rPr>
                        <a:t>2</a:t>
                      </a:r>
                      <a:r>
                        <a:rPr lang="en-US" altLang="zh-CN" sz="1800" i="0" baseline="50000" dirty="0" smtClean="0">
                          <a:solidFill>
                            <a:srgbClr val="C00000"/>
                          </a:solidFill>
                        </a:rPr>
                        <a:t>-52</a:t>
                      </a:r>
                      <a:r>
                        <a:rPr lang="en-US" altLang="zh-CN" sz="1800" i="0" dirty="0" smtClean="0">
                          <a:solidFill>
                            <a:srgbClr val="C00000"/>
                          </a:solidFill>
                        </a:rPr>
                        <a:t>×2</a:t>
                      </a:r>
                      <a:r>
                        <a:rPr lang="en-US" altLang="zh-CN" sz="1800" i="0" baseline="50000" dirty="0" smtClean="0">
                          <a:solidFill>
                            <a:srgbClr val="C00000"/>
                          </a:solidFill>
                        </a:rPr>
                        <a:t>-1022</a:t>
                      </a:r>
                      <a:r>
                        <a:rPr lang="en-US" altLang="zh-CN" sz="1800" i="0" dirty="0" smtClean="0">
                          <a:solidFill>
                            <a:srgbClr val="C00000"/>
                          </a:solidFill>
                        </a:rPr>
                        <a:t> =2</a:t>
                      </a:r>
                      <a:r>
                        <a:rPr lang="en-US" altLang="zh-CN" sz="1800" i="0" baseline="50000" dirty="0" smtClean="0">
                          <a:solidFill>
                            <a:srgbClr val="C00000"/>
                          </a:solidFill>
                        </a:rPr>
                        <a:t>-1079</a:t>
                      </a:r>
                      <a:endParaRPr lang="en-US" altLang="zh-CN" sz="1800" i="0" dirty="0">
                        <a:solidFill>
                          <a:srgbClr val="C00000"/>
                        </a:solidFill>
                      </a:endParaRPr>
                    </a:p>
                  </a:txBody>
                  <a:tcPr anchor="ctr" anchorCtr="1"/>
                </a:tc>
                <a:tc>
                  <a:txBody>
                    <a:bodyPr/>
                    <a:lstStyle/>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solidFill>
                            <a:srgbClr val="C00000"/>
                          </a:solidFill>
                        </a:rPr>
                        <a:t>E=0,f=0.11111</a:t>
                      </a:r>
                      <a:r>
                        <a:rPr lang="en-US" altLang="zh-CN" sz="1800" i="0" dirty="0" smtClean="0">
                          <a:solidFill>
                            <a:srgbClr val="C00000"/>
                          </a:solidFill>
                          <a:latin typeface="宋体" panose="02010600030101010101" pitchFamily="2" charset="-122"/>
                        </a:rPr>
                        <a:t>…</a:t>
                      </a:r>
                      <a:r>
                        <a:rPr lang="en-US" altLang="zh-CN" sz="1800" i="0" dirty="0" smtClean="0">
                          <a:solidFill>
                            <a:srgbClr val="C00000"/>
                          </a:solidFill>
                        </a:rPr>
                        <a:t>1×2</a:t>
                      </a:r>
                      <a:r>
                        <a:rPr lang="en-US" altLang="zh-CN" sz="1800" i="0" baseline="50000" dirty="0" smtClean="0">
                          <a:solidFill>
                            <a:srgbClr val="C00000"/>
                          </a:solidFill>
                        </a:rPr>
                        <a:t>-1022</a:t>
                      </a:r>
                      <a:r>
                        <a:rPr lang="en-US" altLang="zh-CN" sz="1800" i="0" dirty="0" smtClean="0">
                          <a:solidFill>
                            <a:srgbClr val="C00000"/>
                          </a:solidFill>
                        </a:rPr>
                        <a:t> </a:t>
                      </a:r>
                    </a:p>
                    <a:p>
                      <a:pPr algn="l" eaLnBrk="1" hangingPunct="1">
                        <a:lnSpc>
                          <a:spcPct val="120000"/>
                        </a:lnSpc>
                        <a:spcBef>
                          <a:spcPct val="20000"/>
                        </a:spcBef>
                        <a:buClr>
                          <a:schemeClr val="accent2"/>
                        </a:buClr>
                        <a:buFont typeface="Wingdings" panose="05000000000000000000" pitchFamily="2" charset="2"/>
                        <a:buNone/>
                      </a:pPr>
                      <a:r>
                        <a:rPr lang="en-US" altLang="zh-CN" sz="1800" i="0" dirty="0" smtClean="0">
                          <a:solidFill>
                            <a:srgbClr val="C00000"/>
                          </a:solidFill>
                        </a:rPr>
                        <a:t>=2</a:t>
                      </a:r>
                      <a:r>
                        <a:rPr lang="en-US" altLang="zh-CN" sz="1800" i="0" baseline="50000" dirty="0" smtClean="0">
                          <a:solidFill>
                            <a:srgbClr val="C00000"/>
                          </a:solidFill>
                        </a:rPr>
                        <a:t>-1022</a:t>
                      </a:r>
                      <a:r>
                        <a:rPr lang="en-US" altLang="zh-CN" sz="1800" i="0" dirty="0" smtClean="0">
                          <a:solidFill>
                            <a:srgbClr val="C00000"/>
                          </a:solidFill>
                        </a:rPr>
                        <a:t>×(1-2</a:t>
                      </a:r>
                      <a:r>
                        <a:rPr lang="en-US" altLang="zh-CN" sz="1800" i="0" baseline="50000" dirty="0" smtClean="0">
                          <a:solidFill>
                            <a:srgbClr val="C00000"/>
                          </a:solidFill>
                        </a:rPr>
                        <a:t>-52</a:t>
                      </a:r>
                      <a:r>
                        <a:rPr lang="en-US" altLang="zh-CN" sz="1800" i="0" dirty="0" smtClean="0">
                          <a:solidFill>
                            <a:srgbClr val="C00000"/>
                          </a:solidFill>
                        </a:rPr>
                        <a:t>) </a:t>
                      </a:r>
                      <a:endParaRPr lang="en-US" altLang="zh-CN" sz="1800" i="0" dirty="0">
                        <a:solidFill>
                          <a:srgbClr val="C00000"/>
                        </a:solidFill>
                      </a:endParaRPr>
                    </a:p>
                  </a:txBody>
                  <a:tcPr anchor="ctr" anchorCtr="1"/>
                </a:tc>
                <a:extLst>
                  <a:ext uri="{0D108BD9-81ED-4DB2-BD59-A6C34878D82A}">
                    <a16:rowId xmlns:a16="http://schemas.microsoft.com/office/drawing/2014/main" val="10004"/>
                  </a:ext>
                </a:extLst>
              </a:tr>
            </a:tbl>
          </a:graphicData>
        </a:graphic>
      </p:graphicFrame>
      <p:sp>
        <p:nvSpPr>
          <p:cNvPr id="55300" name="灯片编号占位符 3"/>
          <p:cNvSpPr>
            <a:spLocks noGrp="1"/>
          </p:cNvSpPr>
          <p:nvPr>
            <p:ph type="sldNum" sz="quarter" idx="4294967295"/>
          </p:nvPr>
        </p:nvSpPr>
        <p:spPr>
          <a:xfrm>
            <a:off x="7667625" y="6237288"/>
            <a:ext cx="10160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D7157"/>
                </a:solidFill>
              </a:rPr>
              <a:t> -</a:t>
            </a:r>
            <a:fld id="{21F8F22D-7236-487E-A62E-34ED97A3BE71}" type="slidenum">
              <a:rPr lang="en-US" altLang="zh-CN">
                <a:solidFill>
                  <a:srgbClr val="0D7157"/>
                </a:solidFill>
              </a:rPr>
              <a:pPr eaLnBrk="1" hangingPunct="1"/>
              <a:t>19</a:t>
            </a:fld>
            <a:r>
              <a:rPr lang="en-US" altLang="zh-CN">
                <a:solidFill>
                  <a:srgbClr val="0D7157"/>
                </a:solidFill>
              </a:rPr>
              <a:t>- </a:t>
            </a:r>
          </a:p>
        </p:txBody>
      </p:sp>
      <p:sp>
        <p:nvSpPr>
          <p:cNvPr id="6" name="Rectangle 8"/>
          <p:cNvSpPr>
            <a:spLocks noChangeArrowheads="1"/>
          </p:cNvSpPr>
          <p:nvPr/>
        </p:nvSpPr>
        <p:spPr bwMode="auto">
          <a:xfrm>
            <a:off x="6900863" y="2276475"/>
            <a:ext cx="20875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spcBef>
                <a:spcPct val="10000"/>
              </a:spcBef>
              <a:buSzPct val="100000"/>
            </a:pPr>
            <a:r>
              <a:rPr lang="zh-CN" altLang="en-US" sz="1600" b="1">
                <a:solidFill>
                  <a:srgbClr val="0000FF"/>
                </a:solidFill>
                <a:latin typeface="微软雅黑" panose="020B0503020204020204" pitchFamily="34" charset="-122"/>
                <a:ea typeface="微软雅黑" panose="020B0503020204020204" pitchFamily="34" charset="-122"/>
              </a:rPr>
              <a:t>约 </a:t>
            </a:r>
            <a:r>
              <a:rPr lang="en-US" altLang="zh-CN" sz="1600" b="1">
                <a:solidFill>
                  <a:srgbClr val="0000FF"/>
                </a:solidFill>
                <a:latin typeface="微软雅黑" panose="020B0503020204020204" pitchFamily="34" charset="-122"/>
                <a:ea typeface="微软雅黑" panose="020B0503020204020204" pitchFamily="34" charset="-122"/>
              </a:rPr>
              <a:t>+3.4 </a:t>
            </a:r>
            <a:r>
              <a:rPr lang="en-US" altLang="zh-CN" sz="1200" b="1">
                <a:solidFill>
                  <a:srgbClr val="0000FF"/>
                </a:solidFill>
                <a:latin typeface="微软雅黑" panose="020B0503020204020204" pitchFamily="34" charset="-122"/>
                <a:ea typeface="微软雅黑" panose="020B0503020204020204" pitchFamily="34" charset="-122"/>
              </a:rPr>
              <a:t>X </a:t>
            </a:r>
            <a:r>
              <a:rPr lang="en-US" altLang="zh-CN" sz="1600" b="1">
                <a:solidFill>
                  <a:srgbClr val="0000FF"/>
                </a:solidFill>
                <a:latin typeface="微软雅黑" panose="020B0503020204020204" pitchFamily="34" charset="-122"/>
                <a:ea typeface="微软雅黑" panose="020B0503020204020204" pitchFamily="34" charset="-122"/>
              </a:rPr>
              <a:t>10</a:t>
            </a:r>
            <a:r>
              <a:rPr lang="en-US" altLang="zh-CN" sz="1600" b="1" baseline="30000">
                <a:solidFill>
                  <a:srgbClr val="0000FF"/>
                </a:solidFill>
                <a:latin typeface="微软雅黑" panose="020B0503020204020204" pitchFamily="34" charset="-122"/>
                <a:ea typeface="微软雅黑" panose="020B0503020204020204" pitchFamily="34" charset="-122"/>
              </a:rPr>
              <a:t>38</a:t>
            </a:r>
            <a:endParaRPr lang="zh-CN" altLang="en-US" sz="1600" b="1" baseline="30000">
              <a:solidFill>
                <a:srgbClr val="0000FF"/>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6732588" y="4508500"/>
            <a:ext cx="2117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ctr">
              <a:spcBef>
                <a:spcPct val="10000"/>
              </a:spcBef>
              <a:buSzPct val="100000"/>
            </a:pPr>
            <a:r>
              <a:rPr lang="zh-CN" altLang="en-US" sz="1600" b="1">
                <a:solidFill>
                  <a:srgbClr val="0000FF"/>
                </a:solidFill>
                <a:latin typeface="微软雅黑" panose="020B0503020204020204" pitchFamily="34" charset="-122"/>
                <a:ea typeface="微软雅黑" panose="020B0503020204020204" pitchFamily="34" charset="-122"/>
              </a:rPr>
              <a:t>约 </a:t>
            </a:r>
            <a:r>
              <a:rPr lang="en-US" altLang="zh-CN" sz="1600" b="1">
                <a:solidFill>
                  <a:srgbClr val="0000FF"/>
                </a:solidFill>
                <a:latin typeface="微软雅黑" panose="020B0503020204020204" pitchFamily="34" charset="-122"/>
                <a:ea typeface="微软雅黑" panose="020B0503020204020204" pitchFamily="34" charset="-122"/>
              </a:rPr>
              <a:t>+1.8 </a:t>
            </a:r>
            <a:r>
              <a:rPr lang="en-US" altLang="zh-CN" sz="1200" b="1">
                <a:solidFill>
                  <a:srgbClr val="0000FF"/>
                </a:solidFill>
                <a:latin typeface="微软雅黑" panose="020B0503020204020204" pitchFamily="34" charset="-122"/>
                <a:ea typeface="微软雅黑" panose="020B0503020204020204" pitchFamily="34" charset="-122"/>
              </a:rPr>
              <a:t>X</a:t>
            </a:r>
            <a:r>
              <a:rPr lang="en-US" altLang="zh-CN" sz="1600" b="1">
                <a:solidFill>
                  <a:srgbClr val="0000FF"/>
                </a:solidFill>
                <a:latin typeface="微软雅黑" panose="020B0503020204020204" pitchFamily="34" charset="-122"/>
                <a:ea typeface="微软雅黑" panose="020B0503020204020204" pitchFamily="34" charset="-122"/>
              </a:rPr>
              <a:t> 10</a:t>
            </a:r>
            <a:r>
              <a:rPr lang="en-US" altLang="zh-CN" sz="1600" b="1" baseline="30000">
                <a:solidFill>
                  <a:srgbClr val="0000FF"/>
                </a:solidFill>
                <a:latin typeface="微软雅黑" panose="020B0503020204020204" pitchFamily="34" charset="-122"/>
                <a:ea typeface="微软雅黑" panose="020B0503020204020204" pitchFamily="34" charset="-122"/>
              </a:rPr>
              <a:t>308</a:t>
            </a:r>
            <a:endParaRPr lang="zh-CN" altLang="en-US" sz="1600" b="1" baseline="3000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35210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p:txBody>
          <a:bodyPr/>
          <a:lstStyle/>
          <a:p>
            <a:r>
              <a:rPr lang="zh-CN" altLang="en-US" dirty="0" smtClean="0"/>
              <a:t>主要内容</a:t>
            </a:r>
            <a:endParaRPr lang="en-US" dirty="0"/>
          </a:p>
        </p:txBody>
      </p:sp>
      <p:sp>
        <p:nvSpPr>
          <p:cNvPr id="10244" name="Rectangle 4"/>
          <p:cNvSpPr>
            <a:spLocks noGrp="1" noChangeArrowheads="1"/>
          </p:cNvSpPr>
          <p:nvPr>
            <p:ph idx="1"/>
          </p:nvPr>
        </p:nvSpPr>
        <p:spPr/>
        <p:txBody>
          <a:bodyPr/>
          <a:lstStyle/>
          <a:p>
            <a:pPr>
              <a:lnSpc>
                <a:spcPct val="150000"/>
              </a:lnSpc>
            </a:pPr>
            <a:r>
              <a:rPr lang="zh-CN" altLang="en-US" dirty="0" smtClean="0"/>
              <a:t>二进制小数</a:t>
            </a:r>
            <a:endParaRPr lang="en-US" altLang="zh-CN" dirty="0" smtClean="0"/>
          </a:p>
          <a:p>
            <a:pPr>
              <a:lnSpc>
                <a:spcPct val="150000"/>
              </a:lnSpc>
            </a:pPr>
            <a:r>
              <a:rPr lang="en-US" dirty="0" smtClean="0"/>
              <a:t>IEEE </a:t>
            </a:r>
            <a:r>
              <a:rPr lang="zh-CN" altLang="en-US" dirty="0" smtClean="0"/>
              <a:t>浮点数标准</a:t>
            </a:r>
            <a:r>
              <a:rPr lang="en-US" dirty="0" smtClean="0"/>
              <a:t>: </a:t>
            </a:r>
            <a:r>
              <a:rPr lang="en-US" altLang="zh-CN" dirty="0" smtClean="0">
                <a:ea typeface="宋体" panose="02010600030101010101" pitchFamily="2" charset="-122"/>
              </a:rPr>
              <a:t>IEEE 754</a:t>
            </a:r>
            <a:endParaRPr lang="en-US" dirty="0" smtClean="0"/>
          </a:p>
          <a:p>
            <a:pPr>
              <a:lnSpc>
                <a:spcPct val="150000"/>
              </a:lnSpc>
            </a:pPr>
            <a:r>
              <a:rPr lang="zh-CN" altLang="en-US" dirty="0" smtClean="0"/>
              <a:t>舍入模式</a:t>
            </a:r>
          </a:p>
          <a:p>
            <a:pPr>
              <a:lnSpc>
                <a:spcPct val="150000"/>
              </a:lnSpc>
            </a:pPr>
            <a:r>
              <a:rPr lang="zh-CN" altLang="en-US" dirty="0" smtClean="0"/>
              <a:t>浮点数</a:t>
            </a:r>
            <a:r>
              <a:rPr lang="zh-CN" altLang="en-US" dirty="0"/>
              <a:t>运算</a:t>
            </a:r>
          </a:p>
          <a:p>
            <a:pPr>
              <a:lnSpc>
                <a:spcPct val="150000"/>
              </a:lnSpc>
            </a:pPr>
            <a:r>
              <a:rPr lang="en-US" altLang="zh-CN" dirty="0"/>
              <a:t>C</a:t>
            </a:r>
            <a:r>
              <a:rPr lang="zh-CN" altLang="en-US" dirty="0"/>
              <a:t>语言的浮点数</a:t>
            </a:r>
          </a:p>
          <a:p>
            <a:pPr marL="0" indent="0">
              <a:lnSpc>
                <a:spcPct val="150000"/>
              </a:lnSpc>
              <a:buNone/>
            </a:pPr>
            <a:r>
              <a:rPr lang="zh-CN" altLang="en-US" dirty="0"/>
              <a:t>推荐阅读</a:t>
            </a:r>
            <a:r>
              <a:rPr lang="en-US" altLang="zh-CN" dirty="0" smtClean="0"/>
              <a:t>:Ch2.4</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title"/>
          </p:nvPr>
        </p:nvSpPr>
        <p:spPr>
          <a:ln/>
        </p:spPr>
        <p:txBody>
          <a:bodyPr/>
          <a:lstStyle/>
          <a:p>
            <a:pPr marL="80963" indent="-80963"/>
            <a:r>
              <a:rPr lang="zh-CN" altLang="en-US" dirty="0" smtClean="0">
                <a:latin typeface="Calibri" charset="0"/>
                <a:ea typeface="Calibri" charset="0"/>
                <a:cs typeface="Calibri" charset="0"/>
                <a:sym typeface="Calibri" charset="0"/>
              </a:rPr>
              <a:t>浮点数</a:t>
            </a:r>
            <a:endParaRPr lang="en-US" dirty="0">
              <a:latin typeface="Calibri" charset="0"/>
              <a:ea typeface="ヒラギノ角ゴ ProN W3" charset="0"/>
              <a:cs typeface="ヒラギノ角ゴ ProN W3" charset="0"/>
              <a:sym typeface="Calibri" charset="0"/>
            </a:endParaRPr>
          </a:p>
        </p:txBody>
      </p:sp>
      <p:sp>
        <p:nvSpPr>
          <p:cNvPr id="26628" name="Rectangle 4"/>
          <p:cNvSpPr>
            <a:spLocks noGrp="1" noChangeArrowheads="1"/>
          </p:cNvSpPr>
          <p:nvPr>
            <p:ph idx="1"/>
          </p:nvPr>
        </p:nvSpPr>
        <p:spPr>
          <a:ln/>
        </p:spPr>
        <p:txBody>
          <a:bodyPr/>
          <a:lstStyle/>
          <a:p>
            <a:pPr marL="215900" indent="-215900">
              <a:spcBef>
                <a:spcPct val="0"/>
              </a:spcBef>
            </a:pPr>
            <a:r>
              <a:rPr lang="zh-CN" altLang="en-US" dirty="0" smtClean="0">
                <a:solidFill>
                  <a:srgbClr val="A5A5A5"/>
                </a:solidFill>
                <a:ea typeface="Calibri" charset="0"/>
                <a:cs typeface="Calibri" charset="0"/>
              </a:rPr>
              <a:t>二进制小数</a:t>
            </a:r>
            <a:endParaRPr lang="en-US" dirty="0"/>
          </a:p>
          <a:p>
            <a:pPr marL="215900" indent="-215900"/>
            <a:r>
              <a:rPr lang="en-US" altLang="zh-CN" dirty="0" smtClean="0">
                <a:solidFill>
                  <a:srgbClr val="A5A5A5"/>
                </a:solidFill>
                <a:ea typeface="Calibri" charset="0"/>
                <a:cs typeface="Calibri" charset="0"/>
              </a:rPr>
              <a:t>IEEE </a:t>
            </a:r>
            <a:r>
              <a:rPr lang="zh-CN" altLang="en-US" dirty="0" smtClean="0">
                <a:solidFill>
                  <a:srgbClr val="A5A5A5"/>
                </a:solidFill>
                <a:ea typeface="Calibri" charset="0"/>
                <a:cs typeface="Calibri" charset="0"/>
              </a:rPr>
              <a:t>浮点数标准</a:t>
            </a:r>
            <a:r>
              <a:rPr lang="en-US" altLang="zh-CN" dirty="0" smtClean="0">
                <a:solidFill>
                  <a:srgbClr val="A5A5A5"/>
                </a:solidFill>
                <a:ea typeface="Calibri" charset="0"/>
                <a:cs typeface="Calibri" charset="0"/>
              </a:rPr>
              <a:t>: IEEE 754</a:t>
            </a:r>
            <a:endParaRPr lang="en-US" dirty="0"/>
          </a:p>
          <a:p>
            <a:pPr marL="215900" indent="-215900"/>
            <a:r>
              <a:rPr lang="zh-CN" altLang="en-US" dirty="0" smtClean="0">
                <a:ea typeface="Calibri" charset="0"/>
                <a:cs typeface="Calibri" charset="0"/>
              </a:rPr>
              <a:t>浮点数示例与性质</a:t>
            </a:r>
            <a:endParaRPr lang="en-US" dirty="0"/>
          </a:p>
          <a:p>
            <a:pPr marL="215900" indent="-215900"/>
            <a:r>
              <a:rPr lang="zh-CN" altLang="en-US" dirty="0" smtClean="0">
                <a:solidFill>
                  <a:srgbClr val="A5A5A5"/>
                </a:solidFill>
                <a:ea typeface="Calibri" charset="0"/>
                <a:cs typeface="Calibri" charset="0"/>
              </a:rPr>
              <a:t>舍入、加法与乘法</a:t>
            </a:r>
            <a:endParaRPr lang="en-US" dirty="0"/>
          </a:p>
          <a:p>
            <a:pPr marL="215900" indent="-215900"/>
            <a:r>
              <a:rPr lang="en-US" altLang="zh-CN" dirty="0" smtClean="0">
                <a:solidFill>
                  <a:srgbClr val="A5A5A5"/>
                </a:solidFill>
                <a:ea typeface="Calibri" charset="0"/>
                <a:cs typeface="Calibri" charset="0"/>
              </a:rPr>
              <a:t>C</a:t>
            </a:r>
            <a:r>
              <a:rPr lang="zh-CN" altLang="en-US" dirty="0" smtClean="0">
                <a:solidFill>
                  <a:srgbClr val="A5A5A5"/>
                </a:solidFill>
                <a:ea typeface="Calibri" charset="0"/>
                <a:cs typeface="Calibri" charset="0"/>
              </a:rPr>
              <a:t>语言的浮点数</a:t>
            </a:r>
            <a:endParaRPr lang="en-US" dirty="0"/>
          </a:p>
          <a:p>
            <a:pPr marL="215900" indent="-215900"/>
            <a:r>
              <a:rPr lang="zh-CN" altLang="en-US" dirty="0" smtClean="0">
                <a:solidFill>
                  <a:srgbClr val="A5A5A5"/>
                </a:solidFill>
                <a:ea typeface="Calibri" charset="0"/>
                <a:cs typeface="Calibri" charset="0"/>
              </a:rPr>
              <a:t>小结</a:t>
            </a:r>
            <a:endParaRPr lang="en-US" dirty="0">
              <a:solidFill>
                <a:srgbClr val="A5A5A5"/>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ln/>
        </p:spPr>
        <p:txBody>
          <a:bodyPr/>
          <a:lstStyle/>
          <a:p>
            <a:pPr marL="119063" indent="-119063"/>
            <a:r>
              <a:rPr lang="zh-CN" altLang="en-US" dirty="0" smtClean="0"/>
              <a:t>小浮点数例子</a:t>
            </a:r>
            <a:r>
              <a:rPr lang="en-US" altLang="zh-CN" dirty="0" smtClean="0"/>
              <a:t>——1</a:t>
            </a:r>
            <a:r>
              <a:rPr lang="zh-CN" altLang="en-US" dirty="0" smtClean="0"/>
              <a:t>字节浮点数</a:t>
            </a:r>
            <a:endParaRPr lang="en-US" dirty="0"/>
          </a:p>
        </p:txBody>
      </p:sp>
      <p:sp>
        <p:nvSpPr>
          <p:cNvPr id="27652" name="Rectangle 4"/>
          <p:cNvSpPr>
            <a:spLocks noGrp="1" noChangeArrowheads="1"/>
          </p:cNvSpPr>
          <p:nvPr>
            <p:ph idx="1"/>
          </p:nvPr>
        </p:nvSpPr>
        <p:spPr>
          <a:xfrm>
            <a:off x="381000" y="2755900"/>
            <a:ext cx="8382000" cy="4076700"/>
          </a:xfrm>
          <a:ln/>
        </p:spPr>
        <p:txBody>
          <a:bodyPr/>
          <a:lstStyle/>
          <a:p>
            <a:r>
              <a:rPr lang="en-US" dirty="0" smtClean="0"/>
              <a:t>8</a:t>
            </a:r>
            <a:r>
              <a:rPr lang="zh-CN" altLang="en-US" dirty="0" smtClean="0"/>
              <a:t>位浮点编码</a:t>
            </a:r>
            <a:endParaRPr lang="en-US" dirty="0"/>
          </a:p>
          <a:p>
            <a:pPr marL="552450" lvl="1"/>
            <a:r>
              <a:rPr lang="zh-CN" altLang="en-US" dirty="0" smtClean="0"/>
              <a:t>符号位：最高有效位</a:t>
            </a:r>
            <a:endParaRPr lang="en-US" dirty="0"/>
          </a:p>
          <a:p>
            <a:pPr marL="552450" lvl="1"/>
            <a:r>
              <a:rPr lang="zh-CN" altLang="en-US" dirty="0" smtClean="0"/>
              <a:t>阶码</a:t>
            </a:r>
            <a:r>
              <a:rPr lang="en-US" altLang="zh-CN" dirty="0" smtClean="0"/>
              <a:t>(</a:t>
            </a:r>
            <a:r>
              <a:rPr lang="en-US" dirty="0" smtClean="0"/>
              <a:t>Exponent)4</a:t>
            </a:r>
            <a:r>
              <a:rPr lang="zh-CN" altLang="en-US" dirty="0" smtClean="0"/>
              <a:t>位，偏置为</a:t>
            </a:r>
            <a:r>
              <a:rPr lang="en-US" dirty="0" smtClean="0"/>
              <a:t>7</a:t>
            </a:r>
            <a:endParaRPr lang="en-US" dirty="0"/>
          </a:p>
          <a:p>
            <a:pPr marL="552450" lvl="1"/>
            <a:r>
              <a:rPr lang="zh-CN" altLang="en-US" dirty="0" smtClean="0"/>
              <a:t>小数</a:t>
            </a:r>
            <a:r>
              <a:rPr lang="en-US" altLang="zh-CN" dirty="0" smtClean="0"/>
              <a:t>(</a:t>
            </a:r>
            <a:r>
              <a:rPr lang="en-US" dirty="0" err="1" smtClean="0">
                <a:latin typeface="Courier New Bold" charset="0"/>
                <a:cs typeface="Courier New Bold" charset="0"/>
                <a:sym typeface="Courier New Bold" charset="0"/>
              </a:rPr>
              <a:t>frac</a:t>
            </a:r>
            <a:r>
              <a:rPr lang="en-US" altLang="zh-CN" dirty="0" smtClean="0">
                <a:latin typeface="Courier New Bold" charset="0"/>
                <a:cs typeface="Courier New Bold" charset="0"/>
                <a:sym typeface="Courier New Bold" charset="0"/>
              </a:rPr>
              <a:t>)3</a:t>
            </a:r>
            <a:r>
              <a:rPr lang="zh-CN" altLang="en-US" dirty="0" smtClean="0">
                <a:latin typeface="Courier New Bold" charset="0"/>
                <a:cs typeface="Courier New Bold" charset="0"/>
                <a:sym typeface="Courier New Bold" charset="0"/>
              </a:rPr>
              <a:t>位</a:t>
            </a:r>
            <a:endParaRPr lang="en-US" dirty="0"/>
          </a:p>
          <a:p>
            <a:endParaRPr lang="en-US" dirty="0"/>
          </a:p>
          <a:p>
            <a:r>
              <a:rPr lang="zh-CN" altLang="en-US" dirty="0"/>
              <a:t>和</a:t>
            </a:r>
            <a:r>
              <a:rPr lang="en-US" dirty="0" smtClean="0"/>
              <a:t>IEEE </a:t>
            </a:r>
            <a:r>
              <a:rPr lang="zh-CN" altLang="en-US" dirty="0" smtClean="0"/>
              <a:t>相同的格式</a:t>
            </a:r>
            <a:endParaRPr lang="en-US" dirty="0"/>
          </a:p>
          <a:p>
            <a:pPr marL="552450" lvl="1"/>
            <a:r>
              <a:rPr lang="zh-CN" altLang="en-US" dirty="0" smtClean="0"/>
              <a:t>规格化、非规格化</a:t>
            </a:r>
            <a:endParaRPr lang="en-US" altLang="zh-CN" dirty="0" smtClean="0"/>
          </a:p>
          <a:p>
            <a:pPr marL="552450" lvl="1"/>
            <a:r>
              <a:rPr lang="en-US" dirty="0" smtClean="0"/>
              <a:t>0</a:t>
            </a:r>
            <a:r>
              <a:rPr lang="zh-CN" altLang="en-US" dirty="0" smtClean="0"/>
              <a:t>、</a:t>
            </a:r>
            <a:r>
              <a:rPr lang="en-US" altLang="zh-CN" dirty="0" err="1" smtClean="0"/>
              <a:t>NaN</a:t>
            </a:r>
            <a:r>
              <a:rPr lang="zh-CN" altLang="en-US" dirty="0" smtClean="0"/>
              <a:t>、无穷的表示</a:t>
            </a:r>
            <a:endParaRPr lang="en-US" dirty="0"/>
          </a:p>
        </p:txBody>
      </p:sp>
      <p:graphicFrame>
        <p:nvGraphicFramePr>
          <p:cNvPr id="27653" name="Group 5"/>
          <p:cNvGraphicFramePr>
            <a:graphicFrameLocks noGrp="1"/>
          </p:cNvGraphicFramePr>
          <p:nvPr>
            <p:extLst>
              <p:ext uri="{D42A27DB-BD31-4B8C-83A1-F6EECF244321}">
                <p14:modId xmlns:p14="http://schemas.microsoft.com/office/powerpoint/2010/main" val="966337855"/>
              </p:ext>
            </p:extLst>
          </p:nvPr>
        </p:nvGraphicFramePr>
        <p:xfrm>
          <a:off x="1955800" y="1574800"/>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Calibri"/>
                          <a:ea typeface="Monaco" charset="0"/>
                          <a:cs typeface="Calibri"/>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Calibri"/>
                          <a:ea typeface="Monaco" charset="0"/>
                          <a:cs typeface="Calibri"/>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err="1" smtClean="0">
                          <a:ln>
                            <a:noFill/>
                          </a:ln>
                          <a:solidFill>
                            <a:schemeClr val="tx1"/>
                          </a:solidFill>
                          <a:effectLst/>
                          <a:latin typeface="Calibri"/>
                          <a:ea typeface="Monaco" charset="0"/>
                          <a:cs typeface="Calibri"/>
                          <a:sym typeface="Monaco" charset="0"/>
                        </a:rPr>
                        <a:t>frac</a:t>
                      </a:r>
                      <a:endParaRPr kumimoji="0" lang="en-US" sz="2000" b="1" i="0" u="none" strike="noStrike" cap="none" normalizeH="0" baseline="0" dirty="0" smtClean="0">
                        <a:ln>
                          <a:noFill/>
                        </a:ln>
                        <a:solidFill>
                          <a:schemeClr val="tx1"/>
                        </a:solidFill>
                        <a:effectLst/>
                        <a:latin typeface="Calibri"/>
                        <a:ea typeface="Monaco" charset="0"/>
                        <a:cs typeface="Calibri"/>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Calibri"/>
                          <a:ea typeface="Monaco" charset="0"/>
                          <a:cs typeface="Calibri"/>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Calibri"/>
                          <a:ea typeface="Monaco" charset="0"/>
                          <a:cs typeface="Calibri"/>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smtClean="0">
                          <a:ln>
                            <a:noFill/>
                          </a:ln>
                          <a:solidFill>
                            <a:schemeClr val="tx1"/>
                          </a:solidFill>
                          <a:effectLst/>
                          <a:latin typeface="Calibri"/>
                          <a:ea typeface="Monaco" charset="0"/>
                          <a:cs typeface="Calibri"/>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p:cNvSpPr>
          <p:nvPr/>
        </p:nvSpPr>
        <p:spPr bwMode="auto">
          <a:xfrm>
            <a:off x="73025" y="3447365"/>
            <a:ext cx="8928100" cy="2895600"/>
          </a:xfrm>
          <a:prstGeom prst="rect">
            <a:avLst/>
          </a:prstGeom>
          <a:solidFill>
            <a:srgbClr val="F6F5BD"/>
          </a:solidFill>
          <a:ln w="25400" cap="flat">
            <a:noFill/>
            <a:round/>
            <a:headEnd type="none" w="med" len="med"/>
            <a:tailEnd type="triangle" w="med" len="med"/>
          </a:ln>
        </p:spPr>
        <p:txBody>
          <a:bodyPr lIns="0" tIns="0" rIns="0" bIns="0"/>
          <a:lstStyle/>
          <a:p>
            <a:endParaRPr lang="en-US" sz="4000" b="1">
              <a:latin typeface="Courier New" pitchFamily="49" charset="0"/>
              <a:cs typeface="Courier New" pitchFamily="49" charset="0"/>
            </a:endParaRPr>
          </a:p>
        </p:txBody>
      </p:sp>
      <p:sp>
        <p:nvSpPr>
          <p:cNvPr id="28678" name="Rectangle 6"/>
          <p:cNvSpPr>
            <a:spLocks noGrp="1" noChangeArrowheads="1"/>
          </p:cNvSpPr>
          <p:nvPr>
            <p:ph type="title"/>
          </p:nvPr>
        </p:nvSpPr>
        <p:spPr>
          <a:xfrm>
            <a:off x="381000" y="254000"/>
            <a:ext cx="8382000" cy="927100"/>
          </a:xfrm>
          <a:ln/>
        </p:spPr>
        <p:txBody>
          <a:bodyPr/>
          <a:lstStyle/>
          <a:p>
            <a:pPr marL="119063" indent="-119063"/>
            <a:r>
              <a:rPr lang="zh-CN" altLang="en-US" dirty="0" smtClean="0"/>
              <a:t>动态范围</a:t>
            </a:r>
            <a:r>
              <a:rPr lang="en-US" dirty="0" smtClean="0"/>
              <a:t>(</a:t>
            </a:r>
            <a:r>
              <a:rPr lang="zh-CN" altLang="en-US" dirty="0" smtClean="0"/>
              <a:t>仅正数</a:t>
            </a:r>
            <a:r>
              <a:rPr lang="en-US" dirty="0" smtClean="0"/>
              <a:t>)</a:t>
            </a:r>
            <a:endParaRPr lang="en-US" dirty="0"/>
          </a:p>
        </p:txBody>
      </p:sp>
      <p:sp>
        <p:nvSpPr>
          <p:cNvPr id="28680" name="Rectangle 8"/>
          <p:cNvSpPr>
            <a:spLocks/>
          </p:cNvSpPr>
          <p:nvPr/>
        </p:nvSpPr>
        <p:spPr bwMode="auto">
          <a:xfrm>
            <a:off x="6858000" y="1743075"/>
            <a:ext cx="785471"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zh-CN" altLang="en-US" sz="1600" b="1" dirty="0" smtClean="0">
                <a:solidFill>
                  <a:schemeClr val="tx1"/>
                </a:solidFill>
                <a:latin typeface="+mn-lt"/>
                <a:ea typeface="Calibri Bold" charset="0"/>
                <a:cs typeface="Courier New" pitchFamily="49" charset="0"/>
                <a:sym typeface="Calibri Bold" charset="0"/>
              </a:rPr>
              <a:t>最接近</a:t>
            </a:r>
            <a:r>
              <a:rPr lang="en-US" altLang="zh-CN" sz="1600" b="1" dirty="0" smtClean="0">
                <a:solidFill>
                  <a:schemeClr val="tx1"/>
                </a:solidFill>
                <a:latin typeface="+mn-lt"/>
                <a:ea typeface="Calibri Bold" charset="0"/>
                <a:cs typeface="Courier New" pitchFamily="49" charset="0"/>
                <a:sym typeface="Calibri Bold" charset="0"/>
              </a:rPr>
              <a:t>0</a:t>
            </a:r>
            <a:endParaRPr lang="en-US" sz="1600" b="1" dirty="0">
              <a:solidFill>
                <a:schemeClr val="tx1"/>
              </a:solidFill>
              <a:latin typeface="+mn-lt"/>
              <a:ea typeface="Calibri Bold" charset="0"/>
              <a:cs typeface="Courier New" pitchFamily="49" charset="0"/>
              <a:sym typeface="Calibri Bold" charset="0"/>
            </a:endParaRPr>
          </a:p>
        </p:txBody>
      </p:sp>
      <p:sp>
        <p:nvSpPr>
          <p:cNvPr id="28681" name="Rectangle 9"/>
          <p:cNvSpPr>
            <a:spLocks/>
          </p:cNvSpPr>
          <p:nvPr/>
        </p:nvSpPr>
        <p:spPr bwMode="auto">
          <a:xfrm>
            <a:off x="6858000" y="2819400"/>
            <a:ext cx="1513235"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zh-CN" altLang="en-US" sz="1600" dirty="0" smtClean="0">
                <a:latin typeface="+mn-lt"/>
                <a:ea typeface="Calibri Bold" charset="0"/>
                <a:cs typeface="Courier New" pitchFamily="49" charset="0"/>
                <a:sym typeface="Calibri Bold" charset="0"/>
              </a:rPr>
              <a:t>最大非规格化数</a:t>
            </a:r>
            <a:endParaRPr lang="en-US" sz="1600" b="1" dirty="0">
              <a:solidFill>
                <a:schemeClr val="tx1"/>
              </a:solidFill>
              <a:latin typeface="+mn-lt"/>
              <a:ea typeface="Calibri Bold" charset="0"/>
              <a:cs typeface="Courier New" pitchFamily="49" charset="0"/>
              <a:sym typeface="Calibri Bold" charset="0"/>
            </a:endParaRPr>
          </a:p>
        </p:txBody>
      </p:sp>
      <p:sp>
        <p:nvSpPr>
          <p:cNvPr id="28682" name="Rectangle 10"/>
          <p:cNvSpPr>
            <a:spLocks/>
          </p:cNvSpPr>
          <p:nvPr/>
        </p:nvSpPr>
        <p:spPr bwMode="auto">
          <a:xfrm>
            <a:off x="6858000" y="3124200"/>
            <a:ext cx="1308050"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zh-CN" altLang="en-US" sz="1600" b="1" dirty="0" smtClean="0">
                <a:solidFill>
                  <a:schemeClr val="tx1"/>
                </a:solidFill>
                <a:latin typeface="+mn-lt"/>
                <a:ea typeface="Calibri Bold" charset="0"/>
                <a:cs typeface="Courier New" pitchFamily="49" charset="0"/>
                <a:sym typeface="Calibri Bold" charset="0"/>
              </a:rPr>
              <a:t>最小规格化数</a:t>
            </a:r>
            <a:endParaRPr lang="en-US" sz="1600" b="1" dirty="0">
              <a:solidFill>
                <a:schemeClr val="tx1"/>
              </a:solidFill>
              <a:latin typeface="+mn-lt"/>
              <a:ea typeface="Calibri Bold" charset="0"/>
              <a:cs typeface="Courier New" pitchFamily="49" charset="0"/>
              <a:sym typeface="Calibri Bold" charset="0"/>
            </a:endParaRPr>
          </a:p>
        </p:txBody>
      </p:sp>
      <p:sp>
        <p:nvSpPr>
          <p:cNvPr id="28683" name="Rectangle 11"/>
          <p:cNvSpPr>
            <a:spLocks/>
          </p:cNvSpPr>
          <p:nvPr/>
        </p:nvSpPr>
        <p:spPr bwMode="auto">
          <a:xfrm>
            <a:off x="6858000" y="4248835"/>
            <a:ext cx="1846659"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dirty="0">
                <a:solidFill>
                  <a:schemeClr val="tx1"/>
                </a:solidFill>
                <a:latin typeface="+mn-lt"/>
                <a:ea typeface="Calibri Bold" charset="0"/>
                <a:cs typeface="Courier New" pitchFamily="49" charset="0"/>
                <a:sym typeface="Calibri Bold" charset="0"/>
              </a:rPr>
              <a:t>closest to 1 below</a:t>
            </a:r>
          </a:p>
        </p:txBody>
      </p:sp>
      <p:sp>
        <p:nvSpPr>
          <p:cNvPr id="28684" name="Rectangle 12"/>
          <p:cNvSpPr>
            <a:spLocks/>
          </p:cNvSpPr>
          <p:nvPr/>
        </p:nvSpPr>
        <p:spPr bwMode="auto">
          <a:xfrm>
            <a:off x="6848382" y="4838015"/>
            <a:ext cx="1856277"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dirty="0">
                <a:solidFill>
                  <a:schemeClr val="tx1"/>
                </a:solidFill>
                <a:latin typeface="+mn-lt"/>
                <a:ea typeface="Calibri Bold" charset="0"/>
                <a:cs typeface="Courier New" pitchFamily="49" charset="0"/>
                <a:sym typeface="Calibri Bold" charset="0"/>
              </a:rPr>
              <a:t>closest to 1 above</a:t>
            </a:r>
          </a:p>
        </p:txBody>
      </p:sp>
      <p:sp>
        <p:nvSpPr>
          <p:cNvPr id="28685" name="Rectangle 13"/>
          <p:cNvSpPr>
            <a:spLocks/>
          </p:cNvSpPr>
          <p:nvPr/>
        </p:nvSpPr>
        <p:spPr bwMode="auto">
          <a:xfrm>
            <a:off x="6858000" y="6019115"/>
            <a:ext cx="1308050"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zh-CN" altLang="en-US" sz="1600" b="1" dirty="0" smtClean="0">
                <a:solidFill>
                  <a:schemeClr val="tx1"/>
                </a:solidFill>
                <a:latin typeface="+mn-lt"/>
                <a:ea typeface="Calibri Bold" charset="0"/>
                <a:cs typeface="Courier New" pitchFamily="49" charset="0"/>
                <a:sym typeface="Calibri Bold" charset="0"/>
              </a:rPr>
              <a:t>最大规格化数</a:t>
            </a:r>
            <a:endParaRPr lang="en-US" sz="1600" b="1" dirty="0">
              <a:solidFill>
                <a:schemeClr val="tx1"/>
              </a:solidFill>
              <a:latin typeface="+mn-lt"/>
              <a:ea typeface="Calibri Bold" charset="0"/>
              <a:cs typeface="Courier New" pitchFamily="49" charset="0"/>
              <a:sym typeface="Calibri Bold" charset="0"/>
            </a:endParaRPr>
          </a:p>
        </p:txBody>
      </p:sp>
      <p:sp>
        <p:nvSpPr>
          <p:cNvPr id="28686" name="Rectangle 14"/>
          <p:cNvSpPr>
            <a:spLocks/>
          </p:cNvSpPr>
          <p:nvPr/>
        </p:nvSpPr>
        <p:spPr bwMode="auto">
          <a:xfrm>
            <a:off x="60325" y="1981200"/>
            <a:ext cx="1102866"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zh-CN" altLang="en-US" sz="1600" b="1" dirty="0" smtClean="0">
                <a:solidFill>
                  <a:schemeClr val="tx1"/>
                </a:solidFill>
                <a:latin typeface="+mn-lt"/>
                <a:ea typeface="Calibri Bold" charset="0"/>
                <a:cs typeface="Courier New" pitchFamily="49" charset="0"/>
                <a:sym typeface="Calibri Bold" charset="0"/>
              </a:rPr>
              <a:t>非规格化数</a:t>
            </a:r>
            <a:endParaRPr lang="en-US" sz="1600" b="1" dirty="0">
              <a:solidFill>
                <a:schemeClr val="tx1"/>
              </a:solidFill>
              <a:latin typeface="+mn-lt"/>
              <a:ea typeface="Calibri Bold" charset="0"/>
              <a:cs typeface="Courier New" pitchFamily="49" charset="0"/>
              <a:sym typeface="Calibri Bold" charset="0"/>
            </a:endParaRPr>
          </a:p>
        </p:txBody>
      </p:sp>
      <p:sp>
        <p:nvSpPr>
          <p:cNvPr id="28687" name="Rectangle 15"/>
          <p:cNvSpPr>
            <a:spLocks/>
          </p:cNvSpPr>
          <p:nvPr/>
        </p:nvSpPr>
        <p:spPr bwMode="auto">
          <a:xfrm>
            <a:off x="73025" y="4343400"/>
            <a:ext cx="897682"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zh-CN" altLang="en-US" sz="1600" b="1" dirty="0" smtClean="0">
                <a:solidFill>
                  <a:schemeClr val="tx1"/>
                </a:solidFill>
                <a:latin typeface="+mn-lt"/>
                <a:ea typeface="Calibri Bold" charset="0"/>
                <a:cs typeface="Courier New" pitchFamily="49" charset="0"/>
                <a:sym typeface="Calibri Bold" charset="0"/>
              </a:rPr>
              <a:t>规格化数</a:t>
            </a:r>
            <a:endParaRPr lang="en-US" sz="1600" b="1" dirty="0">
              <a:solidFill>
                <a:schemeClr val="tx1"/>
              </a:solidFill>
              <a:latin typeface="+mn-lt"/>
              <a:ea typeface="Calibri Bold" charset="0"/>
              <a:cs typeface="Courier New" pitchFamily="49" charset="0"/>
              <a:sym typeface="Calibri Bold" charset="0"/>
            </a:endParaRPr>
          </a:p>
        </p:txBody>
      </p:sp>
      <p:sp>
        <p:nvSpPr>
          <p:cNvPr id="16" name="Rectangle 15"/>
          <p:cNvSpPr/>
          <p:nvPr/>
        </p:nvSpPr>
        <p:spPr>
          <a:xfrm>
            <a:off x="6477000" y="540603"/>
            <a:ext cx="2419463" cy="1200328"/>
          </a:xfrm>
          <a:prstGeom prst="rect">
            <a:avLst/>
          </a:prstGeom>
          <a:ln>
            <a:solidFill>
              <a:schemeClr val="tx1"/>
            </a:solidFill>
          </a:ln>
        </p:spPr>
        <p:txBody>
          <a:bodyPr wrap="square">
            <a:spAutoFit/>
          </a:bodyPr>
          <a:lstStyle/>
          <a:p>
            <a:r>
              <a:rPr lang="en-US" sz="2400" dirty="0" smtClean="0"/>
              <a:t>v = (</a:t>
            </a:r>
            <a:r>
              <a:rPr lang="en-US" sz="2400" dirty="0"/>
              <a:t>–1)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a:t>
            </a:r>
            <a:r>
              <a:rPr lang="en-US" sz="2400" dirty="0" smtClean="0"/>
              <a:t>2</a:t>
            </a:r>
            <a:r>
              <a:rPr lang="en-US" sz="2400" baseline="32000" dirty="0" smtClean="0">
                <a:latin typeface="Calibri Bold Italic" charset="0"/>
                <a:ea typeface="Calibri Bold Italic" charset="0"/>
                <a:cs typeface="Calibri Bold Italic" charset="0"/>
                <a:sym typeface="Calibri Bold Italic" charset="0"/>
              </a:rPr>
              <a:t>E</a:t>
            </a:r>
          </a:p>
          <a:p>
            <a:r>
              <a:rPr lang="en-US" sz="2400" dirty="0" smtClean="0">
                <a:latin typeface="Calibri Bold Italic" charset="0"/>
                <a:ea typeface="Calibri Bold Italic" charset="0"/>
                <a:cs typeface="Calibri Bold Italic" charset="0"/>
                <a:sym typeface="Calibri Bold Italic" charset="0"/>
              </a:rPr>
              <a:t>n: E = </a:t>
            </a:r>
            <a:r>
              <a:rPr lang="en-US" sz="2400" dirty="0" err="1" smtClean="0">
                <a:latin typeface="Calibri Bold Italic" charset="0"/>
                <a:ea typeface="Calibri Bold Italic" charset="0"/>
                <a:cs typeface="Calibri Bold Italic" charset="0"/>
                <a:sym typeface="Calibri Bold Italic" charset="0"/>
              </a:rPr>
              <a:t>Exp</a:t>
            </a:r>
            <a:r>
              <a:rPr lang="en-US" sz="2400" dirty="0" smtClean="0">
                <a:latin typeface="Calibri Bold Italic" charset="0"/>
                <a:ea typeface="Calibri Bold Italic" charset="0"/>
                <a:cs typeface="Calibri Bold Italic" charset="0"/>
                <a:sym typeface="Calibri Bold Italic" charset="0"/>
              </a:rPr>
              <a:t> – Bias</a:t>
            </a:r>
          </a:p>
          <a:p>
            <a:r>
              <a:rPr lang="en-US" sz="2400" dirty="0" smtClean="0">
                <a:latin typeface="Calibri Bold Italic" charset="0"/>
                <a:ea typeface="Calibri Bold Italic" charset="0"/>
                <a:cs typeface="Calibri Bold Italic" charset="0"/>
                <a:sym typeface="Calibri Bold Italic" charset="0"/>
              </a:rPr>
              <a:t>d: E</a:t>
            </a:r>
            <a:r>
              <a:rPr lang="en-US" sz="2400" dirty="0" smtClean="0"/>
              <a:t> = </a:t>
            </a:r>
            <a:r>
              <a:rPr lang="en-US" sz="2400" dirty="0" smtClean="0">
                <a:latin typeface="Calibri Bold Italic" charset="0"/>
                <a:ea typeface="Calibri Bold Italic" charset="0"/>
                <a:cs typeface="Calibri Bold Italic" charset="0"/>
                <a:sym typeface="Calibri Bold Italic" charset="0"/>
              </a:rPr>
              <a:t>1</a:t>
            </a:r>
            <a:r>
              <a:rPr lang="en-US" sz="2400" dirty="0" smtClean="0"/>
              <a:t> </a:t>
            </a:r>
            <a:r>
              <a:rPr lang="en-US" sz="2400" dirty="0"/>
              <a:t>– </a:t>
            </a:r>
            <a:r>
              <a:rPr lang="en-US" sz="2400" dirty="0" smtClean="0">
                <a:latin typeface="Calibri Bold Italic" charset="0"/>
                <a:ea typeface="Calibri Bold Italic" charset="0"/>
                <a:cs typeface="Calibri Bold Italic" charset="0"/>
                <a:sym typeface="Calibri Bold Italic" charset="0"/>
              </a:rPr>
              <a:t>Bias</a:t>
            </a:r>
            <a:endParaRPr lang="en-US" sz="2400" dirty="0"/>
          </a:p>
        </p:txBody>
      </p:sp>
      <p:sp>
        <p:nvSpPr>
          <p:cNvPr id="28675" name="Rectangle 3"/>
          <p:cNvSpPr>
            <a:spLocks/>
          </p:cNvSpPr>
          <p:nvPr/>
        </p:nvSpPr>
        <p:spPr bwMode="auto">
          <a:xfrm>
            <a:off x="73025" y="6324600"/>
            <a:ext cx="8928100" cy="323165"/>
          </a:xfrm>
          <a:prstGeom prst="rect">
            <a:avLst/>
          </a:prstGeom>
          <a:solidFill>
            <a:srgbClr val="EFBFBF"/>
          </a:solidFill>
          <a:ln w="25400" cap="flat">
            <a:noFill/>
            <a:round/>
            <a:headEnd type="none" w="med" len="med"/>
            <a:tailEnd type="triangle" w="med" len="med"/>
          </a:ln>
        </p:spPr>
        <p:txBody>
          <a:bodyPr lIns="0" tIns="0" rIns="0" bIns="0"/>
          <a:lstStyle/>
          <a:p>
            <a:endParaRPr lang="en-US" sz="4000" b="1">
              <a:latin typeface="Courier New" pitchFamily="49" charset="0"/>
              <a:cs typeface="Courier New" pitchFamily="49" charset="0"/>
            </a:endParaRPr>
          </a:p>
        </p:txBody>
      </p:sp>
      <p:sp>
        <p:nvSpPr>
          <p:cNvPr id="28677" name="Rectangle 5"/>
          <p:cNvSpPr>
            <a:spLocks/>
          </p:cNvSpPr>
          <p:nvPr/>
        </p:nvSpPr>
        <p:spPr bwMode="auto">
          <a:xfrm>
            <a:off x="1524000" y="1219200"/>
            <a:ext cx="4648200" cy="5562600"/>
          </a:xfrm>
          <a:prstGeom prst="rect">
            <a:avLst/>
          </a:prstGeom>
          <a:noFill/>
          <a:ln w="25400" cap="flat">
            <a:noFill/>
            <a:round/>
            <a:headEnd type="none" w="med" len="med"/>
            <a:tailEnd type="triangle" w="med" len="med"/>
          </a:ln>
        </p:spPr>
        <p:txBody>
          <a:bodyPr lIns="0" tIns="0" rIns="0" bIns="0"/>
          <a:lstStyle/>
          <a:p>
            <a:pPr algn="l">
              <a:spcBef>
                <a:spcPts val="0"/>
              </a:spcBef>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s exp  </a:t>
            </a:r>
            <a:r>
              <a:rPr lang="en-US" sz="1800" b="1" dirty="0" err="1" smtClean="0">
                <a:solidFill>
                  <a:schemeClr val="tx1"/>
                </a:solidFill>
                <a:latin typeface="Times New Roman" panose="02020603050405020304" pitchFamily="18" charset="0"/>
                <a:cs typeface="Times New Roman" panose="02020603050405020304" pitchFamily="18" charset="0"/>
                <a:sym typeface="Courier New Bold" charset="0"/>
              </a:rPr>
              <a:t>frac</a:t>
            </a: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	</a:t>
            </a:r>
            <a:r>
              <a:rPr lang="en-US" sz="1800" b="1" dirty="0" smtClean="0">
                <a:solidFill>
                  <a:schemeClr val="tx1"/>
                </a:solidFill>
                <a:latin typeface="Times New Roman" panose="02020603050405020304" pitchFamily="18" charset="0"/>
                <a:ea typeface="Calibri Bold Italic" charset="0"/>
                <a:cs typeface="Times New Roman" panose="02020603050405020304" pitchFamily="18" charset="0"/>
                <a:sym typeface="Calibri Bold Italic" charset="0"/>
              </a:rPr>
              <a:t>E</a:t>
            </a:r>
            <a:r>
              <a:rPr lang="en-US" sz="1800" b="1" dirty="0" smtClean="0">
                <a:solidFill>
                  <a:schemeClr val="tx1"/>
                </a:solidFill>
                <a:latin typeface="Times New Roman" panose="02020603050405020304" pitchFamily="18" charset="0"/>
                <a:ea typeface="Monaco" charset="0"/>
                <a:cs typeface="Times New Roman" panose="02020603050405020304" pitchFamily="18" charset="0"/>
                <a:sym typeface="Courier New Bold" charset="0"/>
              </a:rPr>
              <a:t>	</a:t>
            </a:r>
            <a:r>
              <a:rPr lang="en-US" sz="1800" b="1" dirty="0" smtClean="0">
                <a:solidFill>
                  <a:schemeClr val="tx1"/>
                </a:solidFill>
                <a:latin typeface="Times New Roman" panose="02020603050405020304" pitchFamily="18" charset="0"/>
                <a:ea typeface="Calibri Bold" charset="0"/>
                <a:cs typeface="Times New Roman" panose="02020603050405020304" pitchFamily="18" charset="0"/>
                <a:sym typeface="Calibri Bold" charset="0"/>
              </a:rPr>
              <a:t>Value</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spcBef>
                <a:spcPts val="0"/>
              </a:spcBef>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0000 000	-6	0</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0000 001	-6	1/8*1/64 = 1/512</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0000 010	-6	2/8*1/64 = 2/512</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75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0000 110	-6	6/8*1/64 = 6/512</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0000 111	-6	7/8*1/64 = 7/512</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0001 000	-6	8/8*1/64 = 8/512</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0001 001  	-6	9/8*1/64 = 9/512</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nSpc>
                <a:spcPct val="75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dirty="0">
                <a:latin typeface="Times New Roman" panose="02020603050405020304" pitchFamily="18" charset="0"/>
                <a:cs typeface="Times New Roman" panose="02020603050405020304" pitchFamily="18" charset="0"/>
                <a:sym typeface="Courier New Bold" charset="0"/>
              </a:rPr>
              <a:t>…</a:t>
            </a:r>
            <a:endParaRPr lang="en-US" sz="1800" dirty="0">
              <a:latin typeface="Times New Roman" panose="02020603050405020304" pitchFamily="18"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0110 110	-1	14/8*1/2 = 14/16</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0110 111	-1	15/8*1/2 = 15/16</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0111 000	0	8/8*1    = 1</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0111 001	0	9/8*1    = 9/8</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0111 010	0	10/8*1   = 10/8</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nSpc>
                <a:spcPct val="75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dirty="0">
                <a:latin typeface="Times New Roman" panose="02020603050405020304" pitchFamily="18" charset="0"/>
                <a:cs typeface="Times New Roman" panose="02020603050405020304" pitchFamily="18" charset="0"/>
                <a:sym typeface="Courier New Bold" charset="0"/>
              </a:rPr>
              <a:t>…</a:t>
            </a:r>
            <a:endParaRPr lang="en-US" sz="1800" dirty="0">
              <a:latin typeface="Times New Roman" panose="02020603050405020304" pitchFamily="18"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1110 110	7	14/8*128 = 224</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1110 111	7	15/8*128 = 240</a:t>
            </a:r>
            <a:endParaRPr lang="en-US" sz="1800" b="1" dirty="0" smtClean="0">
              <a:solidFill>
                <a:schemeClr val="tx1"/>
              </a:solidFill>
              <a:latin typeface="Times New Roman" panose="02020603050405020304" pitchFamily="18" charset="0"/>
              <a:ea typeface="Lucida Grande" charset="0"/>
              <a:cs typeface="Times New Roman" panose="02020603050405020304" pitchFamily="18"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800" b="1" dirty="0" smtClean="0">
                <a:solidFill>
                  <a:schemeClr val="tx1"/>
                </a:solidFill>
                <a:latin typeface="Times New Roman" panose="02020603050405020304" pitchFamily="18" charset="0"/>
                <a:cs typeface="Times New Roman" panose="02020603050405020304" pitchFamily="18" charset="0"/>
                <a:sym typeface="Courier New Bold" charset="0"/>
              </a:rPr>
              <a:t>0 1111 000	n/a	</a:t>
            </a:r>
            <a:r>
              <a:rPr lang="en-US" sz="1800" b="1" dirty="0" err="1" smtClean="0">
                <a:solidFill>
                  <a:schemeClr val="tx1"/>
                </a:solidFill>
                <a:latin typeface="Times New Roman" panose="02020603050405020304" pitchFamily="18" charset="0"/>
                <a:cs typeface="Times New Roman" panose="02020603050405020304" pitchFamily="18" charset="0"/>
                <a:sym typeface="Courier New Bold" charset="0"/>
              </a:rPr>
              <a:t>inf</a:t>
            </a:r>
            <a:endParaRPr lang="en-US" sz="1800" b="1" dirty="0">
              <a:solidFill>
                <a:schemeClr val="tx1"/>
              </a:solidFill>
              <a:latin typeface="Times New Roman" panose="02020603050405020304" pitchFamily="18" charset="0"/>
              <a:cs typeface="Times New Roman" panose="02020603050405020304" pitchFamily="18" charset="0"/>
              <a:sym typeface="Courier New Bold"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a:ln/>
        </p:spPr>
        <p:txBody>
          <a:bodyPr/>
          <a:lstStyle/>
          <a:p>
            <a:pPr marL="119063" indent="-119063"/>
            <a:r>
              <a:rPr lang="zh-CN" altLang="en-US" dirty="0" smtClean="0"/>
              <a:t>数值分布</a:t>
            </a:r>
            <a:endParaRPr lang="en-US" dirty="0"/>
          </a:p>
        </p:txBody>
      </p:sp>
      <p:sp>
        <p:nvSpPr>
          <p:cNvPr id="29701" name="Rectangle 5"/>
          <p:cNvSpPr>
            <a:spLocks noGrp="1" noChangeArrowheads="1"/>
          </p:cNvSpPr>
          <p:nvPr>
            <p:ph idx="1"/>
          </p:nvPr>
        </p:nvSpPr>
        <p:spPr>
          <a:ln/>
        </p:spPr>
        <p:txBody>
          <a:bodyPr/>
          <a:lstStyle/>
          <a:p>
            <a:r>
              <a:rPr lang="en-US" dirty="0" smtClean="0"/>
              <a:t>6-</a:t>
            </a:r>
            <a:r>
              <a:rPr lang="en-US" altLang="zh-CN" dirty="0" smtClean="0"/>
              <a:t>bit</a:t>
            </a:r>
            <a:r>
              <a:rPr lang="zh-CN" altLang="en-US" dirty="0" smtClean="0"/>
              <a:t>类</a:t>
            </a:r>
            <a:r>
              <a:rPr lang="en-US" dirty="0" smtClean="0"/>
              <a:t> IEEE</a:t>
            </a:r>
            <a:r>
              <a:rPr lang="zh-CN" altLang="en-US" dirty="0" smtClean="0"/>
              <a:t>格式浮点数</a:t>
            </a:r>
            <a:endParaRPr lang="en-US" dirty="0"/>
          </a:p>
          <a:p>
            <a:pPr marL="552450" lvl="1"/>
            <a:r>
              <a:rPr lang="en-US" dirty="0"/>
              <a:t>e </a:t>
            </a:r>
            <a:r>
              <a:rPr lang="zh-CN" altLang="en-US" dirty="0" smtClean="0"/>
              <a:t>：</a:t>
            </a:r>
            <a:r>
              <a:rPr lang="en-US" dirty="0" smtClean="0"/>
              <a:t> </a:t>
            </a:r>
            <a:r>
              <a:rPr lang="zh-CN" altLang="en-US" dirty="0" smtClean="0"/>
              <a:t>阶码</a:t>
            </a:r>
            <a:r>
              <a:rPr lang="en-US" altLang="zh-CN" dirty="0" smtClean="0"/>
              <a:t>(</a:t>
            </a:r>
            <a:r>
              <a:rPr lang="en-US" dirty="0" smtClean="0"/>
              <a:t>Exponent) </a:t>
            </a:r>
            <a:r>
              <a:rPr lang="zh-CN" altLang="en-US" dirty="0" smtClean="0"/>
              <a:t>位数</a:t>
            </a:r>
            <a:r>
              <a:rPr lang="en-US" altLang="zh-CN" dirty="0" smtClean="0"/>
              <a:t>3</a:t>
            </a:r>
            <a:endParaRPr lang="en-US" dirty="0"/>
          </a:p>
          <a:p>
            <a:pPr marL="552450" lvl="1"/>
            <a:r>
              <a:rPr lang="en-US" dirty="0"/>
              <a:t>f </a:t>
            </a:r>
            <a:r>
              <a:rPr lang="zh-CN" altLang="en-US" dirty="0" smtClean="0"/>
              <a:t>：小数位数</a:t>
            </a:r>
            <a:r>
              <a:rPr lang="en-US" dirty="0" smtClean="0"/>
              <a:t> 2</a:t>
            </a:r>
            <a:endParaRPr lang="en-US" dirty="0"/>
          </a:p>
          <a:p>
            <a:pPr marL="552450" lvl="1"/>
            <a:r>
              <a:rPr lang="zh-CN" altLang="en-US" dirty="0" smtClean="0"/>
              <a:t>偏置</a:t>
            </a:r>
            <a:r>
              <a:rPr lang="en-US" altLang="zh-CN" dirty="0" smtClean="0"/>
              <a:t>bias=</a:t>
            </a:r>
            <a:r>
              <a:rPr lang="en-US" dirty="0" smtClean="0"/>
              <a:t> </a:t>
            </a:r>
            <a:r>
              <a:rPr lang="en-US" dirty="0"/>
              <a:t>2</a:t>
            </a:r>
            <a:r>
              <a:rPr lang="en-US" baseline="30000" dirty="0"/>
              <a:t>3-1</a:t>
            </a:r>
            <a:r>
              <a:rPr lang="en-US" dirty="0"/>
              <a:t>-1 = 3</a:t>
            </a:r>
          </a:p>
          <a:p>
            <a:pPr marL="552450" lvl="1"/>
            <a:endParaRPr lang="en-US" dirty="0"/>
          </a:p>
          <a:p>
            <a:r>
              <a:rPr lang="zh-CN" altLang="en-US" dirty="0" smtClean="0"/>
              <a:t>注意：数值在趋近于</a:t>
            </a:r>
            <a:r>
              <a:rPr lang="en-US" altLang="zh-CN" dirty="0" smtClean="0"/>
              <a:t>0</a:t>
            </a:r>
            <a:r>
              <a:rPr lang="zh-CN" altLang="en-US" dirty="0" smtClean="0"/>
              <a:t>时变密集</a:t>
            </a:r>
            <a:r>
              <a:rPr lang="en-US" dirty="0" smtClean="0"/>
              <a:t> </a:t>
            </a:r>
            <a:endParaRPr lang="en-US" dirty="0"/>
          </a:p>
        </p:txBody>
      </p:sp>
      <p:graphicFrame>
        <p:nvGraphicFramePr>
          <p:cNvPr id="29705" name="Group 9"/>
          <p:cNvGraphicFramePr>
            <a:graphicFrameLocks noGrp="1"/>
          </p:cNvGraphicFramePr>
          <p:nvPr>
            <p:extLst>
              <p:ext uri="{D42A27DB-BD31-4B8C-83A1-F6EECF244321}">
                <p14:modId xmlns:p14="http://schemas.microsoft.com/office/powerpoint/2010/main" val="403126717"/>
              </p:ext>
            </p:extLst>
          </p:nvPr>
        </p:nvGraphicFramePr>
        <p:xfrm>
          <a:off x="4191000" y="2032000"/>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alibri"/>
                          <a:ea typeface="Monaco" charset="0"/>
                          <a:cs typeface="Calibri"/>
                          <a:sym typeface="Monaco" charset="0"/>
                        </a:rPr>
                        <a:t>2-bits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 name="组合 2"/>
          <p:cNvGrpSpPr/>
          <p:nvPr/>
        </p:nvGrpSpPr>
        <p:grpSpPr>
          <a:xfrm>
            <a:off x="381000" y="3810000"/>
            <a:ext cx="8840788" cy="1836738"/>
            <a:chOff x="381000" y="3810000"/>
            <a:chExt cx="8840788" cy="1836738"/>
          </a:xfrm>
        </p:grpSpPr>
        <p:graphicFrame>
          <p:nvGraphicFramePr>
            <p:cNvPr id="29730" name="Object 1024"/>
            <p:cNvGraphicFramePr>
              <a:graphicFrameLocks noChangeAspect="1"/>
            </p:cNvGraphicFramePr>
            <p:nvPr>
              <p:extLst>
                <p:ext uri="{D42A27DB-BD31-4B8C-83A1-F6EECF244321}">
                  <p14:modId xmlns:p14="http://schemas.microsoft.com/office/powerpoint/2010/main" val="133602991"/>
                </p:ext>
              </p:extLst>
            </p:nvPr>
          </p:nvGraphicFramePr>
          <p:xfrm>
            <a:off x="381000" y="4419600"/>
            <a:ext cx="8840788" cy="1227138"/>
          </p:xfrm>
          <a:graphic>
            <a:graphicData uri="http://schemas.openxmlformats.org/presentationml/2006/ole">
              <mc:AlternateContent xmlns:mc="http://schemas.openxmlformats.org/markup-compatibility/2006">
                <mc:Choice xmlns:v="urn:schemas-microsoft-com:vml" Requires="v">
                  <p:oleObj spid="_x0000_s29850" name="工作表" r:id="rId3" imgW="8334456" imgH="1066800" progId="Excel.Sheet.8">
                    <p:embed/>
                  </p:oleObj>
                </mc:Choice>
                <mc:Fallback>
                  <p:oleObj name="工作表" r:id="rId3" imgW="8334456" imgH="1066800" progId="Excel.Sheet.8">
                    <p:embed/>
                    <p:pic>
                      <p:nvPicPr>
                        <p:cNvPr id="0" name="Object 1024"/>
                        <p:cNvPicPr>
                          <a:picLocks noChangeAspect="1" noChangeArrowheads="1"/>
                        </p:cNvPicPr>
                        <p:nvPr/>
                      </p:nvPicPr>
                      <p:blipFill>
                        <a:blip r:embed="rId4"/>
                        <a:srcRect/>
                        <a:stretch>
                          <a:fillRect/>
                        </a:stretch>
                      </p:blipFill>
                      <p:spPr bwMode="auto">
                        <a:xfrm>
                          <a:off x="381000" y="4419600"/>
                          <a:ext cx="8840788" cy="12271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9703" name="Rectangle 7"/>
            <p:cNvSpPr>
              <a:spLocks/>
            </p:cNvSpPr>
            <p:nvPr/>
          </p:nvSpPr>
          <p:spPr bwMode="auto">
            <a:xfrm>
              <a:off x="5486400" y="3810000"/>
              <a:ext cx="908903" cy="369332"/>
            </a:xfrm>
            <a:prstGeom prst="rect">
              <a:avLst/>
            </a:prstGeom>
            <a:noFill/>
            <a:ln w="12700" cap="flat">
              <a:noFill/>
              <a:miter lim="800000"/>
              <a:headEnd type="none" w="med" len="med"/>
              <a:tailEnd type="none" w="med" len="med"/>
            </a:ln>
          </p:spPr>
          <p:txBody>
            <a:bodyPr wrap="none" lIns="0" tIns="0" rIns="0" bIns="0">
              <a:spAutoFit/>
            </a:bodyPr>
            <a:lstStyle/>
            <a:p>
              <a:r>
                <a:rPr lang="en-US" sz="2400" dirty="0" smtClean="0">
                  <a:solidFill>
                    <a:schemeClr val="tx1"/>
                  </a:solidFill>
                  <a:latin typeface="Calibri" charset="0"/>
                  <a:ea typeface="Calibri" charset="0"/>
                  <a:cs typeface="Calibri" charset="0"/>
                  <a:sym typeface="Calibri" charset="0"/>
                </a:rPr>
                <a:t> 8 </a:t>
              </a:r>
              <a:r>
                <a:rPr lang="zh-CN" altLang="en-US" sz="2400" dirty="0" smtClean="0">
                  <a:solidFill>
                    <a:schemeClr val="tx1"/>
                  </a:solidFill>
                  <a:latin typeface="Calibri" charset="0"/>
                  <a:ea typeface="Calibri" charset="0"/>
                  <a:cs typeface="Calibri" charset="0"/>
                  <a:sym typeface="Calibri" charset="0"/>
                </a:rPr>
                <a:t>个数</a:t>
              </a:r>
              <a:endParaRPr lang="en-US" sz="2400" dirty="0">
                <a:solidFill>
                  <a:schemeClr val="tx1"/>
                </a:solidFill>
                <a:latin typeface="Calibri" charset="0"/>
                <a:ea typeface="Calibri" charset="0"/>
                <a:cs typeface="Calibri" charset="0"/>
                <a:sym typeface="Calibri" charset="0"/>
              </a:endParaRPr>
            </a:p>
          </p:txBody>
        </p:sp>
        <p:cxnSp>
          <p:nvCxnSpPr>
            <p:cNvPr id="36" name="Straight Arrow Connector 35"/>
            <p:cNvCxnSpPr>
              <a:stCxn id="29703" idx="1"/>
            </p:cNvCxnSpPr>
            <p:nvPr/>
          </p:nvCxnSpPr>
          <p:spPr bwMode="auto">
            <a:xfrm flipH="1">
              <a:off x="4572000" y="3994666"/>
              <a:ext cx="914400" cy="42493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2" name="文本框 1"/>
            <p:cNvSpPr txBox="1"/>
            <p:nvPr/>
          </p:nvSpPr>
          <p:spPr>
            <a:xfrm>
              <a:off x="2921000" y="5150822"/>
              <a:ext cx="1447800" cy="369332"/>
            </a:xfrm>
            <a:prstGeom prst="rect">
              <a:avLst/>
            </a:prstGeom>
            <a:solidFill>
              <a:schemeClr val="bg1"/>
            </a:solidFill>
          </p:spPr>
          <p:txBody>
            <a:bodyPr wrap="square" rtlCol="0">
              <a:spAutoFit/>
            </a:bodyPr>
            <a:lstStyle/>
            <a:p>
              <a:r>
                <a:rPr lang="zh-CN" altLang="en-US" sz="1800" dirty="0" smtClean="0">
                  <a:latin typeface="Calibri" pitchFamily="34" charset="0"/>
                </a:rPr>
                <a:t>非规格化</a:t>
              </a:r>
            </a:p>
          </p:txBody>
        </p:sp>
        <p:sp>
          <p:nvSpPr>
            <p:cNvPr id="11" name="文本框 10"/>
            <p:cNvSpPr txBox="1"/>
            <p:nvPr/>
          </p:nvSpPr>
          <p:spPr>
            <a:xfrm>
              <a:off x="4724400" y="5150822"/>
              <a:ext cx="1143000" cy="369332"/>
            </a:xfrm>
            <a:prstGeom prst="rect">
              <a:avLst/>
            </a:prstGeom>
            <a:solidFill>
              <a:schemeClr val="bg1"/>
            </a:solidFill>
          </p:spPr>
          <p:txBody>
            <a:bodyPr wrap="square" rtlCol="0">
              <a:spAutoFit/>
            </a:bodyPr>
            <a:lstStyle/>
            <a:p>
              <a:r>
                <a:rPr lang="zh-CN" altLang="en-US" sz="1800" dirty="0" smtClean="0">
                  <a:latin typeface="Calibri" pitchFamily="34" charset="0"/>
                </a:rPr>
                <a:t>规格化</a:t>
              </a:r>
            </a:p>
          </p:txBody>
        </p:sp>
        <p:sp>
          <p:nvSpPr>
            <p:cNvPr id="12" name="文本框 11"/>
            <p:cNvSpPr txBox="1"/>
            <p:nvPr/>
          </p:nvSpPr>
          <p:spPr>
            <a:xfrm>
              <a:off x="6223000" y="5150822"/>
              <a:ext cx="711200" cy="369332"/>
            </a:xfrm>
            <a:prstGeom prst="rect">
              <a:avLst/>
            </a:prstGeom>
            <a:solidFill>
              <a:schemeClr val="bg1"/>
            </a:solidFill>
          </p:spPr>
          <p:txBody>
            <a:bodyPr wrap="square" rtlCol="0">
              <a:spAutoFit/>
            </a:bodyPr>
            <a:lstStyle/>
            <a:p>
              <a:r>
                <a:rPr lang="zh-CN" altLang="en-US" sz="1800" dirty="0" smtClean="0">
                  <a:latin typeface="Calibri" pitchFamily="34" charset="0"/>
                </a:rPr>
                <a:t>无穷</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ln/>
        </p:spPr>
        <p:txBody>
          <a:bodyPr/>
          <a:lstStyle/>
          <a:p>
            <a:pPr marL="119063" indent="-119063"/>
            <a:r>
              <a:rPr lang="zh-CN" altLang="en-US" dirty="0" smtClean="0"/>
              <a:t>数值分布</a:t>
            </a:r>
            <a:r>
              <a:rPr lang="en-US" dirty="0" smtClean="0"/>
              <a:t>(</a:t>
            </a:r>
            <a:r>
              <a:rPr lang="zh-CN" altLang="en-US" dirty="0" smtClean="0"/>
              <a:t>放大观察</a:t>
            </a:r>
            <a:r>
              <a:rPr lang="en-US" dirty="0" smtClean="0"/>
              <a:t>)</a:t>
            </a:r>
            <a:endParaRPr lang="en-US" dirty="0"/>
          </a:p>
        </p:txBody>
      </p:sp>
      <p:sp>
        <p:nvSpPr>
          <p:cNvPr id="30724" name="Rectangle 4"/>
          <p:cNvSpPr>
            <a:spLocks noGrp="1" noChangeArrowheads="1"/>
          </p:cNvSpPr>
          <p:nvPr>
            <p:ph idx="1"/>
          </p:nvPr>
        </p:nvSpPr>
        <p:spPr>
          <a:ln/>
        </p:spPr>
        <p:txBody>
          <a:bodyPr/>
          <a:lstStyle/>
          <a:p>
            <a:r>
              <a:rPr lang="en-US" altLang="zh-CN" dirty="0"/>
              <a:t>6-bit</a:t>
            </a:r>
            <a:r>
              <a:rPr lang="zh-CN" altLang="en-US" dirty="0"/>
              <a:t>类</a:t>
            </a:r>
            <a:r>
              <a:rPr lang="en-US" altLang="zh-CN" dirty="0"/>
              <a:t> IEEE</a:t>
            </a:r>
            <a:r>
              <a:rPr lang="zh-CN" altLang="en-US" dirty="0"/>
              <a:t>格式</a:t>
            </a:r>
            <a:endParaRPr lang="en-US" altLang="zh-CN" dirty="0"/>
          </a:p>
          <a:p>
            <a:pPr marL="552450" lvl="1"/>
            <a:r>
              <a:rPr lang="en-US" altLang="zh-CN" dirty="0"/>
              <a:t>e </a:t>
            </a:r>
            <a:r>
              <a:rPr lang="zh-CN" altLang="en-US" dirty="0"/>
              <a:t>：</a:t>
            </a:r>
            <a:r>
              <a:rPr lang="en-US" altLang="zh-CN" dirty="0"/>
              <a:t> </a:t>
            </a:r>
            <a:r>
              <a:rPr lang="zh-CN" altLang="en-US" dirty="0"/>
              <a:t>阶码</a:t>
            </a:r>
            <a:r>
              <a:rPr lang="en-US" altLang="zh-CN" dirty="0"/>
              <a:t>(Exponent) </a:t>
            </a:r>
            <a:r>
              <a:rPr lang="zh-CN" altLang="en-US" dirty="0"/>
              <a:t>位数</a:t>
            </a:r>
            <a:r>
              <a:rPr lang="en-US" altLang="zh-CN" dirty="0"/>
              <a:t>3</a:t>
            </a:r>
          </a:p>
          <a:p>
            <a:pPr marL="552450" lvl="1"/>
            <a:r>
              <a:rPr lang="en-US" altLang="zh-CN" dirty="0"/>
              <a:t>f </a:t>
            </a:r>
            <a:r>
              <a:rPr lang="zh-CN" altLang="en-US" dirty="0"/>
              <a:t>：小数位数</a:t>
            </a:r>
            <a:r>
              <a:rPr lang="en-US" altLang="zh-CN" dirty="0"/>
              <a:t> 2</a:t>
            </a:r>
          </a:p>
          <a:p>
            <a:pPr marL="552450" lvl="1"/>
            <a:r>
              <a:rPr lang="zh-CN" altLang="en-US" dirty="0"/>
              <a:t>偏置</a:t>
            </a:r>
            <a:r>
              <a:rPr lang="en-US" altLang="zh-CN" dirty="0"/>
              <a:t>bias= 2</a:t>
            </a:r>
            <a:r>
              <a:rPr lang="en-US" altLang="zh-CN" baseline="30000" dirty="0"/>
              <a:t>3-1</a:t>
            </a:r>
            <a:r>
              <a:rPr lang="en-US" altLang="zh-CN" dirty="0"/>
              <a:t>-1 = 3</a:t>
            </a:r>
          </a:p>
        </p:txBody>
      </p:sp>
      <p:graphicFrame>
        <p:nvGraphicFramePr>
          <p:cNvPr id="30726" name="Group 6"/>
          <p:cNvGraphicFramePr>
            <a:graphicFrameLocks noGrp="1"/>
          </p:cNvGraphicFramePr>
          <p:nvPr>
            <p:extLst>
              <p:ext uri="{D42A27DB-BD31-4B8C-83A1-F6EECF244321}">
                <p14:modId xmlns:p14="http://schemas.microsoft.com/office/powerpoint/2010/main" val="3196558112"/>
              </p:ext>
            </p:extLst>
          </p:nvPr>
        </p:nvGraphicFramePr>
        <p:xfrm>
          <a:off x="4191000" y="2032000"/>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alibri"/>
                          <a:ea typeface="Monaco" charset="0"/>
                          <a:cs typeface="Calibri"/>
                          <a:sym typeface="Monaco" charset="0"/>
                        </a:rPr>
                        <a:t>2-bits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 name="组合 1"/>
          <p:cNvGrpSpPr/>
          <p:nvPr/>
        </p:nvGrpSpPr>
        <p:grpSpPr>
          <a:xfrm>
            <a:off x="76200" y="3924300"/>
            <a:ext cx="8991599" cy="1485900"/>
            <a:chOff x="76200" y="3924300"/>
            <a:chExt cx="8991599" cy="1485900"/>
          </a:xfrm>
        </p:grpSpPr>
        <p:graphicFrame>
          <p:nvGraphicFramePr>
            <p:cNvPr id="30751" name="Object 1024"/>
            <p:cNvGraphicFramePr>
              <a:graphicFrameLocks noChangeAspect="1"/>
            </p:cNvGraphicFramePr>
            <p:nvPr>
              <p:extLst>
                <p:ext uri="{D42A27DB-BD31-4B8C-83A1-F6EECF244321}">
                  <p14:modId xmlns:p14="http://schemas.microsoft.com/office/powerpoint/2010/main" val="3357726412"/>
                </p:ext>
              </p:extLst>
            </p:nvPr>
          </p:nvGraphicFramePr>
          <p:xfrm>
            <a:off x="76200" y="3924300"/>
            <a:ext cx="8991599" cy="1485900"/>
          </p:xfrm>
          <a:graphic>
            <a:graphicData uri="http://schemas.openxmlformats.org/presentationml/2006/ole">
              <mc:AlternateContent xmlns:mc="http://schemas.openxmlformats.org/markup-compatibility/2006">
                <mc:Choice xmlns:v="urn:schemas-microsoft-com:vml" Requires="v">
                  <p:oleObj spid="_x0000_s30869" name="Worksheet" r:id="rId3" imgW="7848600" imgH="965200" progId="Excel.Sheet.8">
                    <p:embed/>
                  </p:oleObj>
                </mc:Choice>
                <mc:Fallback>
                  <p:oleObj name="Worksheet" r:id="rId3" imgW="7848600" imgH="965200" progId="Excel.Sheet.8">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924300"/>
                          <a:ext cx="8991599" cy="1485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文本框 7"/>
            <p:cNvSpPr txBox="1"/>
            <p:nvPr/>
          </p:nvSpPr>
          <p:spPr>
            <a:xfrm>
              <a:off x="2667000" y="4876800"/>
              <a:ext cx="1524000" cy="369332"/>
            </a:xfrm>
            <a:prstGeom prst="rect">
              <a:avLst/>
            </a:prstGeom>
            <a:solidFill>
              <a:schemeClr val="bg1"/>
            </a:solidFill>
          </p:spPr>
          <p:txBody>
            <a:bodyPr wrap="square" rtlCol="0">
              <a:spAutoFit/>
            </a:bodyPr>
            <a:lstStyle/>
            <a:p>
              <a:r>
                <a:rPr lang="zh-CN" altLang="en-US" sz="1800" dirty="0" smtClean="0">
                  <a:latin typeface="Calibri" pitchFamily="34" charset="0"/>
                </a:rPr>
                <a:t>非规格化</a:t>
              </a:r>
            </a:p>
          </p:txBody>
        </p:sp>
        <p:sp>
          <p:nvSpPr>
            <p:cNvPr id="9" name="文本框 8"/>
            <p:cNvSpPr txBox="1"/>
            <p:nvPr/>
          </p:nvSpPr>
          <p:spPr>
            <a:xfrm>
              <a:off x="4419600" y="4876800"/>
              <a:ext cx="1295400" cy="369332"/>
            </a:xfrm>
            <a:prstGeom prst="rect">
              <a:avLst/>
            </a:prstGeom>
            <a:solidFill>
              <a:schemeClr val="bg1"/>
            </a:solidFill>
          </p:spPr>
          <p:txBody>
            <a:bodyPr wrap="square" rtlCol="0">
              <a:spAutoFit/>
            </a:bodyPr>
            <a:lstStyle/>
            <a:p>
              <a:r>
                <a:rPr lang="zh-CN" altLang="en-US" sz="1800" dirty="0" smtClean="0">
                  <a:latin typeface="Calibri" pitchFamily="34" charset="0"/>
                </a:rPr>
                <a:t>规格化</a:t>
              </a:r>
            </a:p>
          </p:txBody>
        </p:sp>
        <p:sp>
          <p:nvSpPr>
            <p:cNvPr id="10" name="文本框 9"/>
            <p:cNvSpPr txBox="1"/>
            <p:nvPr/>
          </p:nvSpPr>
          <p:spPr>
            <a:xfrm>
              <a:off x="5918199" y="4876800"/>
              <a:ext cx="711201" cy="369332"/>
            </a:xfrm>
            <a:prstGeom prst="rect">
              <a:avLst/>
            </a:prstGeom>
            <a:solidFill>
              <a:schemeClr val="bg1"/>
            </a:solidFill>
          </p:spPr>
          <p:txBody>
            <a:bodyPr wrap="square" rtlCol="0">
              <a:spAutoFit/>
            </a:bodyPr>
            <a:lstStyle/>
            <a:p>
              <a:r>
                <a:rPr lang="zh-CN" altLang="en-US" sz="1800" dirty="0" smtClean="0">
                  <a:latin typeface="Calibri" pitchFamily="34" charset="0"/>
                </a:rPr>
                <a:t>无穷</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ln/>
        </p:spPr>
        <p:txBody>
          <a:bodyPr/>
          <a:lstStyle/>
          <a:p>
            <a:pPr marL="119063" indent="-119063"/>
            <a:r>
              <a:rPr lang="en-US" dirty="0" smtClean="0"/>
              <a:t>IEEE</a:t>
            </a:r>
            <a:r>
              <a:rPr lang="zh-CN" altLang="en-US" dirty="0" smtClean="0"/>
              <a:t>编码的特殊性质</a:t>
            </a:r>
            <a:endParaRPr lang="en-US" dirty="0"/>
          </a:p>
        </p:txBody>
      </p:sp>
      <p:sp>
        <p:nvSpPr>
          <p:cNvPr id="32772" name="Rectangle 4"/>
          <p:cNvSpPr>
            <a:spLocks noGrp="1" noChangeArrowheads="1"/>
          </p:cNvSpPr>
          <p:nvPr>
            <p:ph idx="1"/>
          </p:nvPr>
        </p:nvSpPr>
        <p:spPr>
          <a:ln/>
        </p:spPr>
        <p:txBody>
          <a:bodyPr/>
          <a:lstStyle/>
          <a:p>
            <a:r>
              <a:rPr lang="zh-CN" altLang="en-US" dirty="0" smtClean="0">
                <a:solidFill>
                  <a:srgbClr val="FF0000"/>
                </a:solidFill>
              </a:rPr>
              <a:t>浮点</a:t>
            </a:r>
            <a:r>
              <a:rPr lang="en-US" altLang="zh-CN" dirty="0" smtClean="0">
                <a:solidFill>
                  <a:srgbClr val="FF0000"/>
                </a:solidFill>
              </a:rPr>
              <a:t>0</a:t>
            </a:r>
            <a:r>
              <a:rPr lang="zh-CN" altLang="en-US" dirty="0" smtClean="0">
                <a:solidFill>
                  <a:srgbClr val="FF0000"/>
                </a:solidFill>
              </a:rPr>
              <a:t>与整数</a:t>
            </a:r>
            <a:r>
              <a:rPr lang="en-US" altLang="zh-CN" dirty="0" smtClean="0">
                <a:solidFill>
                  <a:srgbClr val="FF0000"/>
                </a:solidFill>
              </a:rPr>
              <a:t>0</a:t>
            </a:r>
            <a:r>
              <a:rPr lang="zh-CN" altLang="en-US" dirty="0" smtClean="0">
                <a:solidFill>
                  <a:srgbClr val="FF0000"/>
                </a:solidFill>
              </a:rPr>
              <a:t>编码相同：所有</a:t>
            </a:r>
            <a:r>
              <a:rPr lang="en-US" dirty="0" smtClean="0">
                <a:solidFill>
                  <a:srgbClr val="FF0000"/>
                </a:solidFill>
              </a:rPr>
              <a:t>bit</a:t>
            </a:r>
            <a:r>
              <a:rPr lang="zh-CN" altLang="en-US" dirty="0" smtClean="0">
                <a:solidFill>
                  <a:srgbClr val="FF0000"/>
                </a:solidFill>
              </a:rPr>
              <a:t>均为</a:t>
            </a:r>
            <a:r>
              <a:rPr lang="en-US" altLang="zh-CN" dirty="0" smtClean="0">
                <a:solidFill>
                  <a:srgbClr val="FF0000"/>
                </a:solidFill>
              </a:rPr>
              <a:t>0</a:t>
            </a:r>
            <a:endParaRPr lang="en-US" dirty="0">
              <a:solidFill>
                <a:srgbClr val="FF0000"/>
              </a:solidFill>
            </a:endParaRPr>
          </a:p>
          <a:p>
            <a:r>
              <a:rPr lang="zh-CN" altLang="en-US" dirty="0">
                <a:solidFill>
                  <a:srgbClr val="FF0000"/>
                </a:solidFill>
              </a:rPr>
              <a:t>几乎</a:t>
            </a:r>
            <a:r>
              <a:rPr lang="zh-CN" altLang="en-US" dirty="0" smtClean="0">
                <a:solidFill>
                  <a:srgbClr val="FF0000"/>
                </a:solidFill>
              </a:rPr>
              <a:t>可以用与无符号整数相同的方式进行浮点数的比较</a:t>
            </a:r>
            <a:endParaRPr lang="en-US" dirty="0">
              <a:solidFill>
                <a:srgbClr val="FF0000"/>
              </a:solidFill>
            </a:endParaRPr>
          </a:p>
          <a:p>
            <a:pPr marL="552450" lvl="1"/>
            <a:r>
              <a:rPr lang="zh-CN" altLang="en-US" dirty="0" smtClean="0"/>
              <a:t>先比较符号位</a:t>
            </a:r>
            <a:endParaRPr lang="en-US" dirty="0" smtClean="0"/>
          </a:p>
          <a:p>
            <a:pPr marL="552450" lvl="1"/>
            <a:r>
              <a:rPr lang="zh-CN" altLang="en-US" dirty="0" smtClean="0"/>
              <a:t>必须考虑 </a:t>
            </a:r>
            <a:r>
              <a:rPr lang="en-US" dirty="0" smtClean="0"/>
              <a:t>−0 </a:t>
            </a:r>
            <a:r>
              <a:rPr lang="en-US" dirty="0"/>
              <a:t>= 0</a:t>
            </a:r>
          </a:p>
          <a:p>
            <a:pPr marL="552450" lvl="1"/>
            <a:r>
              <a:rPr lang="en-US" dirty="0" err="1" smtClean="0"/>
              <a:t>NaN</a:t>
            </a:r>
            <a:r>
              <a:rPr lang="zh-CN" altLang="en-US" dirty="0" smtClean="0"/>
              <a:t>的不确定性</a:t>
            </a:r>
            <a:endParaRPr lang="en-US" dirty="0"/>
          </a:p>
          <a:p>
            <a:pPr marL="838200" lvl="2"/>
            <a:r>
              <a:rPr lang="zh-CN" altLang="en-US" dirty="0" smtClean="0"/>
              <a:t>将比其他任何值都大</a:t>
            </a:r>
            <a:endParaRPr lang="en-US" altLang="zh-CN" dirty="0" smtClean="0"/>
          </a:p>
          <a:p>
            <a:pPr marL="838200" lvl="2"/>
            <a:r>
              <a:rPr lang="zh-CN" altLang="en-US" dirty="0" smtClean="0"/>
              <a:t>比较将产生什么结果？</a:t>
            </a:r>
            <a:endParaRPr lang="en-US" dirty="0"/>
          </a:p>
          <a:p>
            <a:pPr marL="552450" lvl="1"/>
            <a:r>
              <a:rPr lang="zh-CN" altLang="en-US" dirty="0" smtClean="0"/>
              <a:t>其他方面均</a:t>
            </a:r>
            <a:r>
              <a:rPr lang="en-US" dirty="0" smtClean="0"/>
              <a:t>OK</a:t>
            </a:r>
            <a:endParaRPr lang="en-US" dirty="0"/>
          </a:p>
          <a:p>
            <a:pPr marL="838200" lvl="2"/>
            <a:r>
              <a:rPr lang="zh-CN" altLang="en-US" dirty="0" smtClean="0"/>
              <a:t>规格化值</a:t>
            </a:r>
            <a:r>
              <a:rPr lang="en-US" dirty="0" smtClean="0"/>
              <a:t> </a:t>
            </a:r>
            <a:r>
              <a:rPr lang="en-US" dirty="0"/>
              <a:t>vs. </a:t>
            </a:r>
            <a:r>
              <a:rPr lang="zh-CN" altLang="en-US" dirty="0" smtClean="0"/>
              <a:t>非规格化值</a:t>
            </a:r>
            <a:endParaRPr lang="en-US" dirty="0"/>
          </a:p>
          <a:p>
            <a:pPr marL="838200" lvl="2"/>
            <a:r>
              <a:rPr lang="zh-CN" altLang="en-US" dirty="0" smtClean="0"/>
              <a:t>规格化值</a:t>
            </a:r>
            <a:r>
              <a:rPr lang="en-US" dirty="0" smtClean="0"/>
              <a:t> </a:t>
            </a:r>
            <a:r>
              <a:rPr lang="en-US" dirty="0"/>
              <a:t>vs. </a:t>
            </a:r>
            <a:r>
              <a:rPr lang="zh-CN" altLang="en-US" dirty="0"/>
              <a:t>无穷</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title"/>
          </p:nvPr>
        </p:nvSpPr>
        <p:spPr>
          <a:ln/>
        </p:spPr>
        <p:txBody>
          <a:bodyPr/>
          <a:lstStyle/>
          <a:p>
            <a:pPr marL="119063" indent="-119063"/>
            <a:r>
              <a:rPr lang="zh-CN" altLang="en-US" dirty="0" smtClean="0"/>
              <a:t>浮点数</a:t>
            </a:r>
            <a:endParaRPr lang="en-US" dirty="0"/>
          </a:p>
        </p:txBody>
      </p:sp>
      <p:sp>
        <p:nvSpPr>
          <p:cNvPr id="33796" name="Rectangle 4"/>
          <p:cNvSpPr>
            <a:spLocks noGrp="1" noChangeArrowheads="1"/>
          </p:cNvSpPr>
          <p:nvPr>
            <p:ph idx="1"/>
          </p:nvPr>
        </p:nvSpPr>
        <p:spPr>
          <a:ln/>
        </p:spPr>
        <p:txBody>
          <a:bodyPr/>
          <a:lstStyle/>
          <a:p>
            <a:r>
              <a:rPr lang="zh-CN" altLang="en-US" dirty="0" smtClean="0">
                <a:solidFill>
                  <a:srgbClr val="B3B3B3"/>
                </a:solidFill>
              </a:rPr>
              <a:t>二进制小数</a:t>
            </a:r>
            <a:endParaRPr lang="en-US" dirty="0">
              <a:solidFill>
                <a:srgbClr val="B3B3B3"/>
              </a:solidFill>
            </a:endParaRPr>
          </a:p>
          <a:p>
            <a:r>
              <a:rPr lang="en-US" altLang="zh-CN" dirty="0" smtClean="0">
                <a:solidFill>
                  <a:srgbClr val="B3B3B3"/>
                </a:solidFill>
              </a:rPr>
              <a:t>IEEE </a:t>
            </a:r>
            <a:r>
              <a:rPr lang="zh-CN" altLang="en-US" dirty="0" smtClean="0">
                <a:solidFill>
                  <a:srgbClr val="B3B3B3"/>
                </a:solidFill>
              </a:rPr>
              <a:t>浮点数标准</a:t>
            </a:r>
            <a:r>
              <a:rPr lang="en-US" altLang="zh-CN" dirty="0" smtClean="0">
                <a:solidFill>
                  <a:srgbClr val="B3B3B3"/>
                </a:solidFill>
              </a:rPr>
              <a:t>: IEEE 754</a:t>
            </a:r>
            <a:endParaRPr lang="en-US" dirty="0">
              <a:solidFill>
                <a:srgbClr val="B3B3B3"/>
              </a:solidFill>
            </a:endParaRPr>
          </a:p>
          <a:p>
            <a:r>
              <a:rPr lang="zh-CN" altLang="en-US" dirty="0" smtClean="0">
                <a:solidFill>
                  <a:srgbClr val="B3B3B3"/>
                </a:solidFill>
              </a:rPr>
              <a:t>浮点数示例与性质</a:t>
            </a:r>
            <a:endParaRPr lang="en-US" dirty="0">
              <a:solidFill>
                <a:srgbClr val="B3B3B3"/>
              </a:solidFill>
            </a:endParaRPr>
          </a:p>
          <a:p>
            <a:r>
              <a:rPr lang="zh-CN" altLang="en-US" dirty="0" smtClean="0"/>
              <a:t>舍入、加法与乘法</a:t>
            </a:r>
            <a:endParaRPr lang="en-US" dirty="0"/>
          </a:p>
          <a:p>
            <a:r>
              <a:rPr lang="en-US" altLang="zh-CN" dirty="0" smtClean="0">
                <a:solidFill>
                  <a:srgbClr val="B3B3B3"/>
                </a:solidFill>
              </a:rPr>
              <a:t>C</a:t>
            </a:r>
            <a:r>
              <a:rPr lang="zh-CN" altLang="en-US" dirty="0" smtClean="0">
                <a:solidFill>
                  <a:srgbClr val="B3B3B3"/>
                </a:solidFill>
              </a:rPr>
              <a:t>语言的浮点数</a:t>
            </a:r>
            <a:endParaRPr lang="en-US" dirty="0">
              <a:solidFill>
                <a:srgbClr val="B3B3B3"/>
              </a:solidFill>
            </a:endParaRPr>
          </a:p>
          <a:p>
            <a:r>
              <a:rPr lang="zh-CN" altLang="en-US" dirty="0" smtClean="0">
                <a:solidFill>
                  <a:srgbClr val="B3B3B3"/>
                </a:solidFill>
              </a:rPr>
              <a:t>小结</a:t>
            </a:r>
            <a:endParaRPr lang="en-US" dirty="0">
              <a:solidFill>
                <a:srgbClr val="B3B3B3"/>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ln/>
        </p:spPr>
        <p:txBody>
          <a:bodyPr/>
          <a:lstStyle/>
          <a:p>
            <a:pPr marL="119063" indent="-119063"/>
            <a:r>
              <a:rPr lang="zh-CN" altLang="en-US" dirty="0" smtClean="0"/>
              <a:t>浮点数运算</a:t>
            </a:r>
            <a:r>
              <a:rPr lang="en-US" dirty="0" smtClean="0"/>
              <a:t>: </a:t>
            </a:r>
            <a:r>
              <a:rPr lang="zh-CN" altLang="en-US" dirty="0" smtClean="0"/>
              <a:t>基本思想</a:t>
            </a:r>
            <a:endParaRPr lang="en-US" dirty="0"/>
          </a:p>
        </p:txBody>
      </p:sp>
      <p:sp>
        <p:nvSpPr>
          <p:cNvPr id="34820" name="Rectangle 4"/>
          <p:cNvSpPr>
            <a:spLocks noGrp="1" noChangeArrowheads="1"/>
          </p:cNvSpPr>
          <p:nvPr>
            <p:ph idx="1"/>
          </p:nvPr>
        </p:nvSpPr>
        <p:spPr>
          <a:ln/>
        </p:spPr>
        <p:txBody>
          <a:bodyPr/>
          <a:lstStyle/>
          <a:p>
            <a:r>
              <a:rPr lang="en-US" dirty="0">
                <a:latin typeface="Courier New Bold" charset="0"/>
                <a:cs typeface="Courier New Bold" charset="0"/>
                <a:sym typeface="Courier New Bold" charset="0"/>
              </a:rPr>
              <a:t>x +</a:t>
            </a:r>
            <a:r>
              <a:rPr lang="en-US" baseline="-6000" dirty="0" err="1" smtClean="0">
                <a:latin typeface="Courier New Bold" charset="0"/>
                <a:cs typeface="Courier New Bold" charset="0"/>
                <a:sym typeface="Courier New Bold" charset="0"/>
              </a:rPr>
              <a:t>f</a:t>
            </a:r>
            <a:r>
              <a:rPr lang="en-US" dirty="0" err="1" smtClean="0">
                <a:latin typeface="Courier New Bold" charset="0"/>
                <a:cs typeface="Courier New Bold" charset="0"/>
                <a:sym typeface="Courier New Bold" charset="0"/>
              </a:rPr>
              <a:t>y</a:t>
            </a:r>
            <a:r>
              <a:rPr lang="en-US" dirty="0" smtClean="0">
                <a:latin typeface="Courier New Bold" charset="0"/>
                <a:cs typeface="Courier New Bold" charset="0"/>
                <a:sym typeface="Courier New Bold" charset="0"/>
              </a:rPr>
              <a:t> </a:t>
            </a:r>
            <a:r>
              <a:rPr lang="en-US" dirty="0">
                <a:latin typeface="Courier New Bold" charset="0"/>
                <a:cs typeface="Courier New Bold" charset="0"/>
                <a:sym typeface="Courier New Bold" charset="0"/>
              </a:rPr>
              <a:t>= Round(x + y)</a:t>
            </a:r>
            <a:endParaRPr lang="en-US" dirty="0">
              <a:latin typeface="Courier New Bold" charset="0"/>
              <a:sym typeface="Courier New Bold" charset="0"/>
            </a:endParaRPr>
          </a:p>
          <a:p>
            <a:endParaRPr lang="en-US" dirty="0">
              <a:latin typeface="Courier New Bold" charset="0"/>
              <a:sym typeface="Courier New Bold" charset="0"/>
            </a:endParaRPr>
          </a:p>
          <a:p>
            <a:r>
              <a:rPr lang="en-US" dirty="0">
                <a:latin typeface="Courier New Bold" charset="0"/>
                <a:cs typeface="Courier New Bold" charset="0"/>
                <a:sym typeface="Courier New Bold" charset="0"/>
              </a:rPr>
              <a:t>x </a:t>
            </a:r>
            <a:r>
              <a:rPr lang="en-US" dirty="0" smtClean="0">
                <a:latin typeface="Courier New Bold" charset="0"/>
                <a:cs typeface="Courier New Bold" charset="0"/>
                <a:sym typeface="Symbol"/>
              </a:rPr>
              <a:t></a:t>
            </a:r>
            <a:r>
              <a:rPr lang="en-US" baseline="-6000" dirty="0" err="1" smtClean="0">
                <a:latin typeface="Courier New Bold" charset="0"/>
                <a:cs typeface="Courier New Bold" charset="0"/>
                <a:sym typeface="Courier New Bold" charset="0"/>
              </a:rPr>
              <a:t>f</a:t>
            </a:r>
            <a:r>
              <a:rPr lang="en-US" dirty="0" err="1" smtClean="0">
                <a:latin typeface="Courier New Bold" charset="0"/>
                <a:cs typeface="Courier New Bold" charset="0"/>
                <a:sym typeface="Courier New Bold" charset="0"/>
              </a:rPr>
              <a:t>y</a:t>
            </a:r>
            <a:r>
              <a:rPr lang="en-US" dirty="0" smtClean="0">
                <a:latin typeface="Courier New Bold" charset="0"/>
                <a:cs typeface="Courier New Bold" charset="0"/>
                <a:sym typeface="Courier New Bold" charset="0"/>
              </a:rPr>
              <a:t> </a:t>
            </a:r>
            <a:r>
              <a:rPr lang="en-US" dirty="0">
                <a:latin typeface="Courier New Bold" charset="0"/>
                <a:cs typeface="Courier New Bold" charset="0"/>
                <a:sym typeface="Courier New Bold" charset="0"/>
              </a:rPr>
              <a:t>= Round(x </a:t>
            </a:r>
            <a:r>
              <a:rPr lang="en-US" dirty="0" smtClean="0">
                <a:latin typeface="Courier New Bold" charset="0"/>
                <a:cs typeface="Courier New Bold" charset="0"/>
                <a:sym typeface="Symbol"/>
              </a:rPr>
              <a:t></a:t>
            </a:r>
            <a:r>
              <a:rPr lang="en-US" dirty="0" smtClean="0">
                <a:latin typeface="Courier New Bold" charset="0"/>
                <a:cs typeface="Courier New Bold" charset="0"/>
                <a:sym typeface="Courier New Bold" charset="0"/>
              </a:rPr>
              <a:t> </a:t>
            </a:r>
            <a:r>
              <a:rPr lang="en-US" dirty="0">
                <a:latin typeface="Courier New Bold" charset="0"/>
                <a:cs typeface="Courier New Bold" charset="0"/>
                <a:sym typeface="Courier New Bold" charset="0"/>
              </a:rPr>
              <a:t>y)</a:t>
            </a:r>
            <a:endParaRPr lang="en-US" dirty="0">
              <a:latin typeface="Courier New Bold" charset="0"/>
              <a:sym typeface="Courier New Bold" charset="0"/>
            </a:endParaRPr>
          </a:p>
          <a:p>
            <a:endParaRPr lang="en-US" dirty="0"/>
          </a:p>
          <a:p>
            <a:r>
              <a:rPr lang="zh-CN" altLang="en-US" dirty="0" smtClean="0"/>
              <a:t>基本思想</a:t>
            </a:r>
            <a:endParaRPr lang="en-US" dirty="0"/>
          </a:p>
          <a:p>
            <a:pPr marL="552450" lvl="1"/>
            <a:r>
              <a:rPr lang="zh-CN" altLang="en-US" dirty="0" smtClean="0"/>
              <a:t>首先，计算精确结果</a:t>
            </a:r>
            <a:endParaRPr lang="en-US" dirty="0"/>
          </a:p>
          <a:p>
            <a:pPr marL="552450" lvl="1"/>
            <a:r>
              <a:rPr lang="zh-CN" altLang="en-US" dirty="0" smtClean="0"/>
              <a:t>然后，变换到指定格式</a:t>
            </a:r>
            <a:endParaRPr lang="en-US" dirty="0"/>
          </a:p>
          <a:p>
            <a:pPr marL="838200" lvl="2"/>
            <a:r>
              <a:rPr lang="zh-CN" altLang="en-US" dirty="0" smtClean="0"/>
              <a:t>可能溢出：阶码</a:t>
            </a:r>
            <a:r>
              <a:rPr lang="en-US" altLang="zh-CN" dirty="0" smtClean="0"/>
              <a:t>(</a:t>
            </a:r>
            <a:r>
              <a:rPr lang="en-US" dirty="0" smtClean="0"/>
              <a:t>Exponent) </a:t>
            </a:r>
            <a:r>
              <a:rPr lang="zh-CN" altLang="en-US" dirty="0" smtClean="0"/>
              <a:t>太大</a:t>
            </a:r>
            <a:endParaRPr lang="en-US" dirty="0"/>
          </a:p>
          <a:p>
            <a:pPr marL="838200" lvl="2"/>
            <a:r>
              <a:rPr lang="zh-CN" altLang="en-US" dirty="0" smtClean="0"/>
              <a:t>小数部分可能需要舍入</a:t>
            </a:r>
            <a:endParaRPr lang="en-US" dirty="0">
              <a:latin typeface="Courier New Bold" charset="0"/>
              <a:ea typeface="ヒラギノ角ゴ ProN W6" charset="0"/>
              <a:cs typeface="ヒラギノ角ゴ ProN W6" charset="0"/>
              <a:sym typeface="Courier New Bold"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ln/>
        </p:spPr>
        <p:txBody>
          <a:bodyPr/>
          <a:lstStyle/>
          <a:p>
            <a:pPr marL="119063" indent="-119063"/>
            <a:r>
              <a:rPr lang="zh-CN" altLang="en-US" dirty="0" smtClean="0"/>
              <a:t>舍入</a:t>
            </a:r>
            <a:endParaRPr lang="en-US" dirty="0"/>
          </a:p>
        </p:txBody>
      </p:sp>
      <p:sp>
        <p:nvSpPr>
          <p:cNvPr id="35844" name="Rectangle 4"/>
          <p:cNvSpPr>
            <a:spLocks noGrp="1" noChangeArrowheads="1"/>
          </p:cNvSpPr>
          <p:nvPr>
            <p:ph idx="1"/>
          </p:nvPr>
        </p:nvSpPr>
        <p:spPr>
          <a:ln/>
        </p:spPr>
        <p:txBody>
          <a:bodyPr/>
          <a:lstStyle/>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zh-CN" altLang="en-US" dirty="0" smtClean="0">
                <a:latin typeface="Times New Roman" panose="02020603050405020304" pitchFamily="18" charset="0"/>
                <a:cs typeface="Times New Roman" panose="02020603050405020304" pitchFamily="18" charset="0"/>
              </a:rPr>
              <a:t>舍入模式</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以美元舍入说明</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endParaRPr lang="en-US" dirty="0">
              <a:latin typeface="Times New Roman" panose="02020603050405020304" pitchFamily="18" charset="0"/>
              <a:cs typeface="Times New Roman" panose="02020603050405020304" pitchFamily="18" charset="0"/>
            </a:endParaRPr>
          </a:p>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$1.40</a:t>
            </a:r>
            <a:r>
              <a:rPr lang="en-US" dirty="0">
                <a:latin typeface="Times New Roman" panose="02020603050405020304" pitchFamily="18" charset="0"/>
                <a:cs typeface="Times New Roman" panose="02020603050405020304" pitchFamily="18" charset="0"/>
              </a:rPr>
              <a:t>	$1.60	$1.50	$2.50	–$1.50</a:t>
            </a:r>
          </a:p>
          <a:p>
            <a:pPr marL="552450" lvl="1">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zh-CN" altLang="en-US" dirty="0" smtClean="0">
                <a:latin typeface="Times New Roman" panose="02020603050405020304" pitchFamily="18" charset="0"/>
                <a:cs typeface="Times New Roman" panose="02020603050405020304" pitchFamily="18" charset="0"/>
              </a:rPr>
              <a:t>向</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舍入</a:t>
            </a:r>
            <a:r>
              <a:rPr lang="en-US" dirty="0">
                <a:latin typeface="Times New Roman" panose="02020603050405020304" pitchFamily="18" charset="0"/>
                <a:cs typeface="Times New Roman" panose="02020603050405020304" pitchFamily="18" charset="0"/>
              </a:rPr>
              <a:t>	$1	$1	$1	$2	–$1</a:t>
            </a:r>
          </a:p>
          <a:p>
            <a:pPr marL="552450" lvl="1">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zh-CN" altLang="en-US" dirty="0" smtClean="0">
                <a:latin typeface="Times New Roman" panose="02020603050405020304" pitchFamily="18" charset="0"/>
                <a:cs typeface="Times New Roman" panose="02020603050405020304" pitchFamily="18" charset="0"/>
              </a:rPr>
              <a:t>向下舍入</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sym typeface="Symbol"/>
              </a:rPr>
              <a: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$1	$1	$1	$2	–$2</a:t>
            </a:r>
          </a:p>
          <a:p>
            <a:pPr marL="552450" lvl="1">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zh-CN" altLang="en-US" dirty="0" smtClean="0">
                <a:latin typeface="Times New Roman" panose="02020603050405020304" pitchFamily="18" charset="0"/>
                <a:cs typeface="Times New Roman" panose="02020603050405020304" pitchFamily="18" charset="0"/>
              </a:rPr>
              <a:t>向上</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sym typeface="Symbol"/>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$2	$2	$2	$3	–$1</a:t>
            </a:r>
          </a:p>
          <a:p>
            <a:pPr marL="552450" lvl="1">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zh-CN" altLang="en-US" dirty="0" smtClean="0">
                <a:latin typeface="Times New Roman" panose="02020603050405020304" pitchFamily="18" charset="0"/>
                <a:cs typeface="Times New Roman" panose="02020603050405020304" pitchFamily="18" charset="0"/>
              </a:rPr>
              <a:t>向偶数舍入</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默认</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$1	$2	$2	$2	–$2</a:t>
            </a:r>
          </a:p>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endParaRPr lang="en-US" dirty="0" smtClean="0">
              <a:latin typeface="Times New Roman" panose="02020603050405020304" pitchFamily="18" charset="0"/>
              <a:cs typeface="Times New Roman" panose="02020603050405020304" pitchFamily="18" charset="0"/>
            </a:endParaRPr>
          </a:p>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xfrm>
            <a:off x="4876800" y="533400"/>
            <a:ext cx="4191000" cy="762000"/>
          </a:xfrm>
          <a:ln/>
        </p:spPr>
        <p:txBody>
          <a:bodyPr/>
          <a:lstStyle/>
          <a:p>
            <a:pPr marL="119063" indent="-119063"/>
            <a:r>
              <a:rPr lang="zh-CN" altLang="en-US" dirty="0" smtClean="0"/>
              <a:t>细究“向偶数舍入”</a:t>
            </a:r>
            <a:endParaRPr lang="en-US" dirty="0"/>
          </a:p>
        </p:txBody>
      </p:sp>
      <p:sp>
        <p:nvSpPr>
          <p:cNvPr id="36868" name="Rectangle 4"/>
          <p:cNvSpPr>
            <a:spLocks noGrp="1" noChangeArrowheads="1"/>
          </p:cNvSpPr>
          <p:nvPr>
            <p:ph idx="1"/>
          </p:nvPr>
        </p:nvSpPr>
        <p:spPr>
          <a:xfrm>
            <a:off x="304800" y="304800"/>
            <a:ext cx="8382000" cy="5435600"/>
          </a:xfrm>
          <a:ln/>
        </p:spPr>
        <p:txBody>
          <a:bodyPr/>
          <a:lstStyle/>
          <a:p>
            <a:r>
              <a:rPr lang="zh-CN" altLang="en-US" dirty="0" smtClean="0"/>
              <a:t>默认的舍入模式</a:t>
            </a:r>
            <a:endParaRPr lang="en-US" dirty="0"/>
          </a:p>
          <a:p>
            <a:pPr marL="552450" lvl="1"/>
            <a:r>
              <a:rPr lang="zh-CN" altLang="en-US" dirty="0" smtClean="0"/>
              <a:t>很难找到更好的方法</a:t>
            </a:r>
            <a:endParaRPr lang="en-US" dirty="0"/>
          </a:p>
          <a:p>
            <a:pPr marL="552450" lvl="1"/>
            <a:r>
              <a:rPr lang="zh-CN" altLang="en-US" dirty="0" smtClean="0">
                <a:solidFill>
                  <a:srgbClr val="FF0000"/>
                </a:solidFill>
              </a:rPr>
              <a:t>其他方法都有统计偏差</a:t>
            </a:r>
            <a:endParaRPr lang="en-US" dirty="0">
              <a:solidFill>
                <a:srgbClr val="FF0000"/>
              </a:solidFill>
            </a:endParaRPr>
          </a:p>
          <a:p>
            <a:pPr marL="838200" lvl="2"/>
            <a:r>
              <a:rPr lang="zh-CN" altLang="en-US" dirty="0" smtClean="0">
                <a:solidFill>
                  <a:srgbClr val="FF0000"/>
                </a:solidFill>
              </a:rPr>
              <a:t>对正整数集合求和时，和将始终被低估或高估（负偏差、正偏差</a:t>
            </a:r>
            <a:r>
              <a:rPr lang="zh-CN" altLang="en-US" dirty="0" smtClean="0"/>
              <a:t>）</a:t>
            </a:r>
            <a:endParaRPr lang="en-US" dirty="0"/>
          </a:p>
          <a:p>
            <a:pPr marL="152400">
              <a:lnSpc>
                <a:spcPct val="150000"/>
              </a:lnSpc>
            </a:pPr>
            <a:r>
              <a:rPr lang="zh-CN" altLang="en-US" dirty="0" smtClean="0"/>
              <a:t>向偶数舍入</a:t>
            </a:r>
            <a:endParaRPr lang="en-US" altLang="zh-CN" dirty="0" smtClean="0"/>
          </a:p>
          <a:p>
            <a:pPr marL="552450" lvl="1"/>
            <a:r>
              <a:rPr lang="zh-CN" altLang="en-US" dirty="0" smtClean="0"/>
              <a:t>当恰好在两个可能的数值正中间时（中间值）：</a:t>
            </a:r>
            <a:r>
              <a:rPr lang="en-US" altLang="zh-CN" dirty="0" smtClean="0"/>
              <a:t/>
            </a:r>
            <a:br>
              <a:rPr lang="en-US" altLang="zh-CN" dirty="0" smtClean="0"/>
            </a:br>
            <a:r>
              <a:rPr lang="en-US" altLang="zh-CN" dirty="0" smtClean="0"/>
              <a:t> </a:t>
            </a:r>
            <a:r>
              <a:rPr lang="zh-CN" altLang="en-US" dirty="0" smtClean="0"/>
              <a:t>舍入后，最低有效位的数码为偶数</a:t>
            </a:r>
            <a:endParaRPr lang="en-US" altLang="zh-CN" dirty="0" smtClean="0"/>
          </a:p>
          <a:p>
            <a:pPr marL="552450" lvl="1"/>
            <a:r>
              <a:rPr lang="zh-CN" altLang="en-US" dirty="0" smtClean="0"/>
              <a:t>其他时候：向最近的数值舍入</a:t>
            </a:r>
            <a:endParaRPr lang="en-US" altLang="zh-CN" dirty="0" smtClean="0"/>
          </a:p>
          <a:p>
            <a:pPr marL="952500" lvl="2"/>
            <a:r>
              <a:rPr lang="zh-CN" altLang="en-US" dirty="0" smtClean="0"/>
              <a:t>比</a:t>
            </a:r>
            <a:r>
              <a:rPr lang="zh-CN" altLang="en-US" dirty="0"/>
              <a:t>中间值</a:t>
            </a:r>
            <a:r>
              <a:rPr lang="zh-CN" altLang="en-US" dirty="0" smtClean="0"/>
              <a:t>小向下舍入，</a:t>
            </a:r>
            <a:r>
              <a:rPr lang="zh-CN" altLang="en-US" dirty="0"/>
              <a:t>比中间值</a:t>
            </a:r>
            <a:r>
              <a:rPr lang="zh-CN" altLang="en-US" dirty="0" smtClean="0"/>
              <a:t>大向上</a:t>
            </a:r>
            <a:r>
              <a:rPr lang="zh-CN" altLang="en-US" dirty="0"/>
              <a:t>舍入</a:t>
            </a:r>
            <a:endParaRPr lang="en-US" altLang="zh-CN" dirty="0" smtClean="0"/>
          </a:p>
          <a:p>
            <a:pPr marL="152400">
              <a:lnSpc>
                <a:spcPct val="150000"/>
              </a:lnSpc>
              <a:spcBef>
                <a:spcPts val="0"/>
              </a:spcBef>
            </a:pPr>
            <a:r>
              <a:rPr lang="zh-CN" altLang="en-US" dirty="0" smtClean="0"/>
              <a:t>以</a:t>
            </a:r>
            <a:r>
              <a:rPr lang="en-US" altLang="zh-CN" dirty="0"/>
              <a:t>10</a:t>
            </a:r>
            <a:r>
              <a:rPr lang="zh-CN" altLang="en-US" dirty="0"/>
              <a:t>进制数向最近的百分位舍入为例：</a:t>
            </a:r>
            <a:endParaRPr lang="en-US" dirty="0"/>
          </a:p>
          <a:p>
            <a:pPr marL="838200" lvl="2">
              <a:spcBef>
                <a:spcPts val="0"/>
              </a:spcBef>
              <a:buNone/>
            </a:pPr>
            <a:r>
              <a:rPr lang="en-US" dirty="0" smtClean="0"/>
              <a:t>	7.8949999</a:t>
            </a:r>
            <a:r>
              <a:rPr lang="en-US" dirty="0"/>
              <a:t>	</a:t>
            </a:r>
            <a:r>
              <a:rPr lang="en-US" dirty="0" smtClean="0"/>
              <a:t>7.89</a:t>
            </a:r>
            <a:r>
              <a:rPr lang="en-US" dirty="0"/>
              <a:t>	</a:t>
            </a:r>
            <a:r>
              <a:rPr lang="en-US" dirty="0" smtClean="0"/>
              <a:t>(</a:t>
            </a:r>
            <a:r>
              <a:rPr lang="zh-CN" altLang="en-US" dirty="0" smtClean="0"/>
              <a:t>比中间值小：向下舍入</a:t>
            </a:r>
            <a:r>
              <a:rPr lang="en-US" dirty="0" smtClean="0"/>
              <a:t>)</a:t>
            </a:r>
            <a:endParaRPr lang="en-US" dirty="0"/>
          </a:p>
          <a:p>
            <a:pPr marL="838200" lvl="2">
              <a:spcBef>
                <a:spcPts val="0"/>
              </a:spcBef>
              <a:buNone/>
            </a:pPr>
            <a:r>
              <a:rPr lang="en-US" dirty="0" smtClean="0"/>
              <a:t>	7.8950001</a:t>
            </a:r>
            <a:r>
              <a:rPr lang="en-US" dirty="0"/>
              <a:t>	</a:t>
            </a:r>
            <a:r>
              <a:rPr lang="en-US" dirty="0" smtClean="0"/>
              <a:t>7.90</a:t>
            </a:r>
            <a:r>
              <a:rPr lang="en-US" dirty="0"/>
              <a:t>	</a:t>
            </a:r>
            <a:r>
              <a:rPr lang="en-US" dirty="0" smtClean="0"/>
              <a:t>(</a:t>
            </a:r>
            <a:r>
              <a:rPr lang="zh-CN" altLang="en-US" dirty="0" smtClean="0"/>
              <a:t>比中间值大：向上舍入</a:t>
            </a:r>
            <a:r>
              <a:rPr lang="en-US" dirty="0" smtClean="0"/>
              <a:t>)</a:t>
            </a:r>
            <a:endParaRPr lang="en-US" dirty="0"/>
          </a:p>
          <a:p>
            <a:pPr marL="838200" lvl="2">
              <a:spcBef>
                <a:spcPts val="0"/>
              </a:spcBef>
              <a:buNone/>
            </a:pPr>
            <a:r>
              <a:rPr lang="en-US" dirty="0" smtClean="0"/>
              <a:t>	7.8950000</a:t>
            </a:r>
            <a:r>
              <a:rPr lang="en-US" dirty="0"/>
              <a:t>	</a:t>
            </a:r>
            <a:r>
              <a:rPr lang="en-US" dirty="0" smtClean="0"/>
              <a:t>7.90</a:t>
            </a:r>
            <a:r>
              <a:rPr lang="en-US" dirty="0"/>
              <a:t>	</a:t>
            </a:r>
            <a:r>
              <a:rPr lang="en-US" dirty="0" smtClean="0"/>
              <a:t>(</a:t>
            </a:r>
            <a:r>
              <a:rPr lang="zh-CN" altLang="en-US" dirty="0" smtClean="0"/>
              <a:t>中间值</a:t>
            </a:r>
            <a:r>
              <a:rPr lang="en-US" dirty="0" smtClean="0"/>
              <a:t>—</a:t>
            </a:r>
            <a:r>
              <a:rPr lang="zh-CN" altLang="en-US" dirty="0" smtClean="0"/>
              <a:t>向上舍入</a:t>
            </a:r>
            <a:r>
              <a:rPr lang="en-US" dirty="0" smtClean="0"/>
              <a:t>)</a:t>
            </a:r>
            <a:endParaRPr lang="en-US" dirty="0"/>
          </a:p>
          <a:p>
            <a:pPr marL="838200" lvl="2">
              <a:spcBef>
                <a:spcPts val="0"/>
              </a:spcBef>
              <a:buNone/>
            </a:pPr>
            <a:r>
              <a:rPr lang="en-US" dirty="0" smtClean="0"/>
              <a:t>	7.8850000</a:t>
            </a:r>
            <a:r>
              <a:rPr lang="en-US" dirty="0"/>
              <a:t>	</a:t>
            </a:r>
            <a:r>
              <a:rPr lang="en-US" dirty="0" smtClean="0"/>
              <a:t>7.88</a:t>
            </a:r>
            <a:r>
              <a:rPr lang="en-US" dirty="0"/>
              <a:t>	</a:t>
            </a:r>
            <a:r>
              <a:rPr lang="en-US" dirty="0" smtClean="0"/>
              <a:t>(</a:t>
            </a:r>
            <a:r>
              <a:rPr lang="zh-CN" altLang="en-US" dirty="0"/>
              <a:t>中间值</a:t>
            </a:r>
            <a:r>
              <a:rPr lang="en-US" dirty="0" smtClean="0"/>
              <a:t>—</a:t>
            </a:r>
            <a:r>
              <a:rPr lang="zh-CN" altLang="en-US" dirty="0" smtClean="0"/>
              <a:t>向下舍入</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宋体" panose="02010600030101010101" pitchFamily="2" charset="-122"/>
              </a:rPr>
              <a:t>有理数编码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800" dirty="0"/>
                  <a:t>浮点表示很有用</a:t>
                </a:r>
                <a:endParaRPr lang="en-US" altLang="zh-CN" sz="2800" dirty="0"/>
              </a:p>
              <a:p>
                <a:pPr lvl="1"/>
                <a:r>
                  <a:rPr lang="zh-CN" altLang="en-US" sz="2400" dirty="0" smtClean="0"/>
                  <a:t>对形如</a:t>
                </a:r>
                <a:r>
                  <a:rPr lang="en-US" altLang="zh-CN" sz="2400" dirty="0" smtClean="0"/>
                  <a:t> </a:t>
                </a:r>
                <a14:m>
                  <m:oMath xmlns:m="http://schemas.openxmlformats.org/officeDocument/2006/math">
                    <m:r>
                      <m:rPr>
                        <m:sty m:val="p"/>
                      </m:rPr>
                      <a:rPr lang="en-US" altLang="zh-CN" sz="2400">
                        <a:latin typeface="Cambria Math" panose="02040503050406030204" pitchFamily="18" charset="0"/>
                      </a:rPr>
                      <m:t>V</m:t>
                    </m:r>
                    <m:r>
                      <a:rPr lang="en-US" altLang="zh-CN" sz="2400">
                        <a:latin typeface="Cambria Math" panose="02040503050406030204" pitchFamily="18" charset="0"/>
                      </a:rPr>
                      <m:t>=</m:t>
                    </m:r>
                    <m:r>
                      <m:rPr>
                        <m:sty m:val="p"/>
                      </m:rPr>
                      <a:rPr lang="en-US" altLang="zh-CN" sz="2400">
                        <a:latin typeface="Cambria Math" panose="02040503050406030204" pitchFamily="18" charset="0"/>
                      </a:rPr>
                      <m:t>x</m:t>
                    </m:r>
                    <m:r>
                      <a:rPr lang="en-US" altLang="zh-CN" sz="240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2</m:t>
                        </m:r>
                      </m:e>
                      <m:sup>
                        <m:r>
                          <a:rPr lang="en-US" altLang="zh-CN" sz="2400" i="1">
                            <a:latin typeface="Cambria Math" panose="02040503050406030204" pitchFamily="18" charset="0"/>
                          </a:rPr>
                          <m:t>𝑦</m:t>
                        </m:r>
                      </m:sup>
                    </m:sSup>
                    <m:r>
                      <a:rPr lang="zh-CN" altLang="en-US" sz="2400" i="1">
                        <a:latin typeface="Cambria Math" panose="02040503050406030204" pitchFamily="18" charset="0"/>
                      </a:rPr>
                      <m:t>的</m:t>
                    </m:r>
                  </m:oMath>
                </a14:m>
                <a:r>
                  <a:rPr lang="zh-CN" altLang="en-US" sz="2400" dirty="0" smtClean="0"/>
                  <a:t>有理数进行编码</a:t>
                </a:r>
                <a:endParaRPr lang="zh-CN" altLang="zh-CN" sz="2400" dirty="0"/>
              </a:p>
              <a:p>
                <a:pPr lvl="1"/>
                <a:r>
                  <a:rPr lang="zh-CN" altLang="en-US" sz="2400" dirty="0" smtClean="0"/>
                  <a:t>非常</a:t>
                </a:r>
                <a:r>
                  <a:rPr lang="zh-CN" altLang="en-US" sz="2400" dirty="0"/>
                  <a:t>大的数</a:t>
                </a:r>
                <a:r>
                  <a:rPr lang="en-US" altLang="zh-CN" sz="2400" dirty="0" smtClean="0"/>
                  <a:t>(</a:t>
                </a:r>
                <a14:m>
                  <m:oMath xmlns:m="http://schemas.openxmlformats.org/officeDocument/2006/math">
                    <m:d>
                      <m:dPr>
                        <m:begChr m:val="|"/>
                        <m:endChr m:val="|"/>
                        <m:ctrlPr>
                          <a:rPr lang="en-US" altLang="zh-CN" sz="2400" i="1" dirty="0">
                            <a:latin typeface="Cambria Math" panose="02040503050406030204" pitchFamily="18" charset="0"/>
                          </a:rPr>
                        </m:ctrlPr>
                      </m:dPr>
                      <m:e>
                        <m:r>
                          <m:rPr>
                            <m:sty m:val="p"/>
                          </m:rPr>
                          <a:rPr lang="en-US" altLang="zh-CN" sz="2400">
                            <a:latin typeface="Cambria Math" panose="02040503050406030204" pitchFamily="18" charset="0"/>
                          </a:rPr>
                          <m:t>V</m:t>
                        </m:r>
                      </m:e>
                    </m:d>
                    <m:r>
                      <a:rPr lang="en-US" altLang="zh-CN" sz="2400">
                        <a:latin typeface="Cambria Math" panose="02040503050406030204" pitchFamily="18" charset="0"/>
                      </a:rPr>
                      <m:t>≫0</m:t>
                    </m:r>
                  </m:oMath>
                </a14:m>
                <a:r>
                  <a:rPr lang="en-US" altLang="zh-CN" sz="2400" dirty="0"/>
                  <a:t> </a:t>
                </a:r>
                <a:r>
                  <a:rPr lang="en-US" altLang="zh-CN" sz="2400" dirty="0" smtClean="0"/>
                  <a:t>)</a:t>
                </a:r>
                <a:r>
                  <a:rPr lang="zh-CN" altLang="en-US" sz="2400" dirty="0" smtClean="0"/>
                  <a:t>或非</a:t>
                </a:r>
                <a:r>
                  <a:rPr lang="zh-CN" altLang="en-US" sz="2400" dirty="0"/>
                  <a:t>常</a:t>
                </a:r>
                <a:r>
                  <a:rPr lang="zh-CN" altLang="en-US" sz="2400" dirty="0" smtClean="0"/>
                  <a:t>接近</a:t>
                </a:r>
                <a:r>
                  <a:rPr lang="en-US" altLang="zh-CN" sz="2400" dirty="0"/>
                  <a:t>0</a:t>
                </a:r>
                <a:r>
                  <a:rPr lang="zh-CN" altLang="en-US" sz="2400" dirty="0"/>
                  <a:t>的数</a:t>
                </a:r>
                <a:r>
                  <a:rPr lang="en-US" altLang="zh-CN" sz="2400" dirty="0" smtClean="0"/>
                  <a:t>(</a:t>
                </a:r>
                <a14:m>
                  <m:oMath xmlns:m="http://schemas.openxmlformats.org/officeDocument/2006/math">
                    <m:d>
                      <m:dPr>
                        <m:begChr m:val="|"/>
                        <m:endChr m:val="|"/>
                        <m:ctrlPr>
                          <a:rPr lang="en-US" altLang="zh-CN" sz="2400" i="1" dirty="0">
                            <a:latin typeface="Cambria Math" panose="02040503050406030204" pitchFamily="18" charset="0"/>
                          </a:rPr>
                        </m:ctrlPr>
                      </m:dPr>
                      <m:e>
                        <m:r>
                          <m:rPr>
                            <m:sty m:val="p"/>
                          </m:rPr>
                          <a:rPr lang="en-US" altLang="zh-CN" sz="2400">
                            <a:latin typeface="Cambria Math" panose="02040503050406030204" pitchFamily="18" charset="0"/>
                          </a:rPr>
                          <m:t>V</m:t>
                        </m:r>
                      </m:e>
                    </m:d>
                    <m:r>
                      <a:rPr lang="en-US" altLang="zh-CN" sz="2400">
                        <a:latin typeface="Cambria Math" panose="02040503050406030204" pitchFamily="18" charset="0"/>
                      </a:rPr>
                      <m:t>≪1</m:t>
                    </m:r>
                  </m:oMath>
                </a14:m>
                <a:r>
                  <a:rPr lang="en-US" altLang="zh-CN" sz="2400" dirty="0" smtClean="0"/>
                  <a:t>)</a:t>
                </a:r>
              </a:p>
              <a:p>
                <a:pPr lvl="1"/>
                <a:r>
                  <a:rPr lang="zh-CN" altLang="en-US" sz="2400" dirty="0" smtClean="0"/>
                  <a:t>实数的近似值</a:t>
                </a:r>
                <a:endParaRPr lang="en-US" altLang="zh-CN" sz="2400" dirty="0" smtClean="0"/>
              </a:p>
              <a:p>
                <a:pPr lvl="1"/>
                <a:endParaRPr lang="en-US" altLang="zh-CN" sz="2400" dirty="0"/>
              </a:p>
              <a:p>
                <a:r>
                  <a:rPr lang="zh-CN" altLang="en-US" sz="2800" dirty="0"/>
                  <a:t>从程序员角度看</a:t>
                </a:r>
                <a:endParaRPr lang="en-US" altLang="zh-CN" sz="2800" dirty="0"/>
              </a:p>
              <a:p>
                <a:pPr lvl="1"/>
                <a:r>
                  <a:rPr lang="zh-CN" altLang="en-US" sz="2400" dirty="0"/>
                  <a:t>无趣</a:t>
                </a:r>
                <a:endParaRPr lang="en-US" altLang="zh-CN" sz="2400" dirty="0"/>
              </a:p>
              <a:p>
                <a:pPr lvl="1"/>
                <a:r>
                  <a:rPr lang="zh-CN" altLang="en-US" sz="2400" dirty="0"/>
                  <a:t>晦涩难懂</a:t>
                </a:r>
                <a:endParaRPr lang="en-US" altLang="zh-CN" sz="24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13" t="-17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815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title"/>
          </p:nvPr>
        </p:nvSpPr>
        <p:spPr>
          <a:ln/>
        </p:spPr>
        <p:txBody>
          <a:bodyPr/>
          <a:lstStyle/>
          <a:p>
            <a:pPr marL="119063" indent="-119063"/>
            <a:r>
              <a:rPr lang="zh-CN" altLang="en-US" dirty="0" smtClean="0"/>
              <a:t>二进制数的舍入</a:t>
            </a:r>
            <a:endParaRPr lang="en-US" dirty="0"/>
          </a:p>
        </p:txBody>
      </p:sp>
      <p:sp>
        <p:nvSpPr>
          <p:cNvPr id="37892" name="Rectangle 4"/>
          <p:cNvSpPr>
            <a:spLocks noGrp="1" noChangeArrowheads="1"/>
          </p:cNvSpPr>
          <p:nvPr>
            <p:ph idx="1"/>
          </p:nvPr>
        </p:nvSpPr>
        <p:spPr>
          <a:ln/>
        </p:spPr>
        <p:txBody>
          <a:bodyPr/>
          <a:lstStyle/>
          <a:p>
            <a:pPr>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zh-CN" altLang="en-US" dirty="0" smtClean="0"/>
              <a:t>二进制小数的舍入</a:t>
            </a:r>
            <a:endParaRPr lang="en-US" altLang="zh-CN" dirty="0" smtClean="0"/>
          </a:p>
          <a:p>
            <a:pPr marL="552450" lvl="1">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dirty="0" smtClean="0"/>
              <a:t>“</a:t>
            </a:r>
            <a:r>
              <a:rPr lang="zh-CN" altLang="en-US" dirty="0" smtClean="0"/>
              <a:t>偶数</a:t>
            </a:r>
            <a:r>
              <a:rPr lang="en-US" dirty="0" smtClean="0"/>
              <a:t>”</a:t>
            </a:r>
            <a:r>
              <a:rPr lang="zh-CN" altLang="en-US" dirty="0" smtClean="0"/>
              <a:t>：最低有效位值为</a:t>
            </a:r>
            <a:r>
              <a:rPr lang="en-US" altLang="zh-CN" dirty="0" smtClean="0"/>
              <a:t>0</a:t>
            </a:r>
            <a:endParaRPr lang="en-US" dirty="0"/>
          </a:p>
          <a:p>
            <a:pPr marL="552450" lvl="1">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dirty="0" smtClean="0"/>
              <a:t>“</a:t>
            </a:r>
            <a:r>
              <a:rPr lang="zh-CN" altLang="en-US" dirty="0" smtClean="0"/>
              <a:t>中间值</a:t>
            </a:r>
            <a:r>
              <a:rPr lang="en-US" dirty="0" smtClean="0"/>
              <a:t>”</a:t>
            </a:r>
            <a:r>
              <a:rPr lang="zh-CN" altLang="en-US" dirty="0" smtClean="0"/>
              <a:t>：舍入位置右侧的位都是</a:t>
            </a:r>
            <a:r>
              <a:rPr lang="en-US" altLang="zh-CN" dirty="0" smtClean="0"/>
              <a:t>0</a:t>
            </a:r>
            <a:r>
              <a:rPr lang="zh-CN" altLang="en-US" dirty="0" smtClean="0"/>
              <a:t>，即形如</a:t>
            </a:r>
            <a:r>
              <a:rPr lang="en-US" altLang="zh-CN" dirty="0" smtClean="0"/>
              <a:t>: </a:t>
            </a:r>
            <a:r>
              <a:rPr lang="en-US" altLang="zh-CN" sz="2800" dirty="0" smtClean="0">
                <a:latin typeface="Times New Roman" panose="02020603050405020304" pitchFamily="18" charset="0"/>
                <a:cs typeface="Times New Roman" panose="02020603050405020304" pitchFamily="18" charset="0"/>
              </a:rPr>
              <a:t>xxx</a:t>
            </a:r>
            <a:r>
              <a:rPr lang="en-US" sz="2800" dirty="0" smtClean="0">
                <a:latin typeface="Times New Roman" panose="02020603050405020304" pitchFamily="18" charset="0"/>
                <a:cs typeface="Times New Roman" panose="02020603050405020304" pitchFamily="18" charset="0"/>
              </a:rPr>
              <a:t> </a:t>
            </a:r>
            <a:r>
              <a:rPr lang="en-US" sz="2400" b="1" u="sng" dirty="0">
                <a:solidFill>
                  <a:srgbClr val="0000FF"/>
                </a:solidFill>
                <a:latin typeface="Times New Roman" panose="02020603050405020304" pitchFamily="18" charset="0"/>
                <a:ea typeface="Monaco" charset="0"/>
                <a:cs typeface="Times New Roman" panose="02020603050405020304" pitchFamily="18" charset="0"/>
                <a:sym typeface="Monaco" charset="0"/>
              </a:rPr>
              <a:t>1</a:t>
            </a:r>
            <a:r>
              <a:rPr lang="en-US" sz="2400" b="1" dirty="0">
                <a:latin typeface="Times New Roman" panose="02020603050405020304" pitchFamily="18" charset="0"/>
                <a:ea typeface="Monaco" charset="0"/>
                <a:cs typeface="Times New Roman" panose="02020603050405020304" pitchFamily="18" charset="0"/>
                <a:sym typeface="Monaco" charset="0"/>
              </a:rPr>
              <a:t>00…</a:t>
            </a:r>
            <a:r>
              <a:rPr lang="en-US" sz="2400" b="1" baseline="-6000" dirty="0">
                <a:latin typeface="Times New Roman" panose="02020603050405020304" pitchFamily="18" charset="0"/>
                <a:ea typeface="Monaco" charset="0"/>
                <a:cs typeface="Times New Roman" panose="02020603050405020304" pitchFamily="18" charset="0"/>
                <a:sym typeface="Monaco" charset="0"/>
              </a:rPr>
              <a:t>2</a:t>
            </a:r>
            <a:endParaRPr lang="en-US" b="1" dirty="0">
              <a:latin typeface="Times New Roman" panose="02020603050405020304" pitchFamily="18" charset="0"/>
              <a:cs typeface="Times New Roman" panose="02020603050405020304" pitchFamily="18" charset="0"/>
            </a:endParaRPr>
          </a:p>
          <a:p>
            <a:pPr>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endParaRPr lang="en-US" dirty="0"/>
          </a:p>
          <a:p>
            <a:pPr>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zh-CN" altLang="en-US" dirty="0" smtClean="0"/>
              <a:t>例子</a:t>
            </a:r>
            <a:endParaRPr lang="en-US" dirty="0"/>
          </a:p>
          <a:p>
            <a:pPr marL="552450" lvl="1">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zh-CN" altLang="en-US" dirty="0" smtClean="0"/>
              <a:t>舍入到最近的</a:t>
            </a:r>
            <a:r>
              <a:rPr lang="en-US" dirty="0" smtClean="0"/>
              <a:t>1/4 (</a:t>
            </a:r>
            <a:r>
              <a:rPr lang="zh-CN" altLang="en-US" dirty="0" smtClean="0"/>
              <a:t>小数点右边第</a:t>
            </a:r>
            <a:r>
              <a:rPr lang="en-US" dirty="0" smtClean="0"/>
              <a:t>2</a:t>
            </a:r>
            <a:r>
              <a:rPr lang="zh-CN" altLang="en-US" dirty="0" smtClean="0"/>
              <a:t>位</a:t>
            </a:r>
            <a:r>
              <a:rPr lang="en-US" dirty="0" smtClean="0"/>
              <a:t>)</a:t>
            </a:r>
            <a:endParaRPr lang="en-US" dirty="0"/>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zh-CN" altLang="en-US" dirty="0" smtClean="0"/>
              <a:t>数值</a:t>
            </a:r>
            <a:r>
              <a:rPr lang="en-US" dirty="0"/>
              <a:t>	</a:t>
            </a:r>
            <a:r>
              <a:rPr lang="zh-CN" altLang="en-US" dirty="0" smtClean="0"/>
              <a:t>二进制</a:t>
            </a:r>
            <a:r>
              <a:rPr lang="en-US" dirty="0"/>
              <a:t>	</a:t>
            </a:r>
            <a:r>
              <a:rPr lang="zh-CN" altLang="en-US" dirty="0" smtClean="0"/>
              <a:t>舍入后</a:t>
            </a:r>
            <a:r>
              <a:rPr lang="en-US" dirty="0"/>
              <a:t>	</a:t>
            </a:r>
            <a:r>
              <a:rPr lang="zh-CN" altLang="en-US" dirty="0" smtClean="0"/>
              <a:t>舍入动作</a:t>
            </a:r>
            <a:r>
              <a:rPr lang="en-US" dirty="0"/>
              <a:t>	</a:t>
            </a:r>
            <a:r>
              <a:rPr lang="zh-CN" altLang="en-US" dirty="0" smtClean="0"/>
              <a:t>舍入后的值</a:t>
            </a:r>
            <a:endParaRPr lang="en-US" altLang="zh-CN" dirty="0" smtClean="0"/>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dirty="0" smtClean="0"/>
              <a:t>2 </a:t>
            </a:r>
            <a:r>
              <a:rPr lang="en-US" dirty="0"/>
              <a:t>3/32	10.00</a:t>
            </a:r>
            <a:r>
              <a:rPr lang="en-US" dirty="0">
                <a:solidFill>
                  <a:srgbClr val="980002"/>
                </a:solidFill>
              </a:rPr>
              <a:t>011</a:t>
            </a:r>
            <a:r>
              <a:rPr lang="en-US" baseline="-6000" dirty="0"/>
              <a:t>2</a:t>
            </a:r>
            <a:r>
              <a:rPr lang="en-US" dirty="0"/>
              <a:t>	10.00</a:t>
            </a:r>
            <a:r>
              <a:rPr lang="en-US" baseline="-6000" dirty="0"/>
              <a:t>2</a:t>
            </a:r>
            <a:r>
              <a:rPr lang="en-US" dirty="0"/>
              <a:t>	(&lt;1/2—down)	2</a:t>
            </a:r>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dirty="0"/>
              <a:t>2 3/16	10.00</a:t>
            </a:r>
            <a:r>
              <a:rPr lang="en-US" dirty="0">
                <a:solidFill>
                  <a:srgbClr val="980002"/>
                </a:solidFill>
              </a:rPr>
              <a:t>110</a:t>
            </a:r>
            <a:r>
              <a:rPr lang="en-US" baseline="-6000" dirty="0"/>
              <a:t>2</a:t>
            </a:r>
            <a:r>
              <a:rPr lang="en-US" dirty="0"/>
              <a:t>	10.01</a:t>
            </a:r>
            <a:r>
              <a:rPr lang="en-US" baseline="-6000" dirty="0"/>
              <a:t>2</a:t>
            </a:r>
            <a:r>
              <a:rPr lang="en-US" dirty="0"/>
              <a:t>	(&gt;1/2—up)	2 1/4</a:t>
            </a:r>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dirty="0"/>
              <a:t>2 7/8	10.11</a:t>
            </a:r>
            <a:r>
              <a:rPr lang="en-US" dirty="0">
                <a:solidFill>
                  <a:srgbClr val="980002"/>
                </a:solidFill>
              </a:rPr>
              <a:t>100</a:t>
            </a:r>
            <a:r>
              <a:rPr lang="en-US" baseline="-6000" dirty="0"/>
              <a:t>2</a:t>
            </a:r>
            <a:r>
              <a:rPr lang="en-US" dirty="0"/>
              <a:t>	11.00</a:t>
            </a:r>
            <a:r>
              <a:rPr lang="en-US" baseline="-6000" dirty="0"/>
              <a:t>2</a:t>
            </a:r>
            <a:r>
              <a:rPr lang="en-US" dirty="0"/>
              <a:t>	(  1/2—up)	3</a:t>
            </a:r>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dirty="0"/>
              <a:t>2 5/8	10.10</a:t>
            </a:r>
            <a:r>
              <a:rPr lang="en-US" dirty="0">
                <a:solidFill>
                  <a:srgbClr val="980002"/>
                </a:solidFill>
              </a:rPr>
              <a:t>100</a:t>
            </a:r>
            <a:r>
              <a:rPr lang="en-US" baseline="-6000" dirty="0"/>
              <a:t>2</a:t>
            </a:r>
            <a:r>
              <a:rPr lang="en-US" dirty="0"/>
              <a:t>	10.10</a:t>
            </a:r>
            <a:r>
              <a:rPr lang="en-US" baseline="-6000" dirty="0"/>
              <a:t>2</a:t>
            </a:r>
            <a:r>
              <a:rPr lang="en-US" dirty="0"/>
              <a:t>	(  1/2—down)	2 1/2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xfrm>
            <a:off x="342730" y="381000"/>
            <a:ext cx="8786982" cy="762000"/>
          </a:xfrm>
          <a:ln/>
        </p:spPr>
        <p:txBody>
          <a:bodyPr/>
          <a:lstStyle/>
          <a:p>
            <a:pPr marL="119063" indent="-119063"/>
            <a:r>
              <a:rPr lang="zh-CN" altLang="en-US" dirty="0" smtClean="0"/>
              <a:t>浮点乘法</a:t>
            </a:r>
            <a:endParaRPr lang="en-US" dirty="0"/>
          </a:p>
        </p:txBody>
      </p:sp>
      <p:sp>
        <p:nvSpPr>
          <p:cNvPr id="38916" name="Rectangle 4"/>
          <p:cNvSpPr>
            <a:spLocks noGrp="1" noChangeArrowheads="1"/>
          </p:cNvSpPr>
          <p:nvPr>
            <p:ph idx="1"/>
          </p:nvPr>
        </p:nvSpPr>
        <p:spPr>
          <a:xfrm>
            <a:off x="333374" y="1447800"/>
            <a:ext cx="8594725" cy="4972050"/>
          </a:xfrm>
          <a:ln/>
        </p:spPr>
        <p:txBody>
          <a:bodyPr/>
          <a:lstStyle/>
          <a:p>
            <a:r>
              <a:rPr lang="en-US" dirty="0">
                <a:solidFill>
                  <a:srgbClr val="980002"/>
                </a:solidFill>
              </a:rPr>
              <a:t>(–1)</a:t>
            </a:r>
            <a:r>
              <a:rPr lang="en-US" baseline="32000" dirty="0">
                <a:solidFill>
                  <a:srgbClr val="980002"/>
                </a:solidFill>
              </a:rPr>
              <a:t>s1</a:t>
            </a:r>
            <a:r>
              <a:rPr lang="en-US" dirty="0">
                <a:solidFill>
                  <a:srgbClr val="980002"/>
                </a:solidFill>
              </a:rPr>
              <a:t> </a:t>
            </a:r>
            <a:r>
              <a:rPr lang="en-US" dirty="0">
                <a:solidFill>
                  <a:srgbClr val="980002"/>
                </a:solidFill>
                <a:latin typeface="Calibri Bold Italic" charset="0"/>
                <a:ea typeface="Calibri Bold Italic" charset="0"/>
                <a:cs typeface="Calibri Bold Italic" charset="0"/>
                <a:sym typeface="Calibri Bold Italic" charset="0"/>
              </a:rPr>
              <a:t>M1</a:t>
            </a:r>
            <a:r>
              <a:rPr lang="en-US" dirty="0">
                <a:solidFill>
                  <a:srgbClr val="980002"/>
                </a:solidFill>
              </a:rPr>
              <a:t>  2</a:t>
            </a:r>
            <a:r>
              <a:rPr lang="en-US" baseline="32000" dirty="0">
                <a:solidFill>
                  <a:srgbClr val="980002"/>
                </a:solidFill>
                <a:latin typeface="Calibri Bold Italic" charset="0"/>
                <a:ea typeface="Calibri Bold Italic" charset="0"/>
                <a:cs typeface="Calibri Bold Italic" charset="0"/>
                <a:sym typeface="Calibri Bold Italic" charset="0"/>
              </a:rPr>
              <a:t>E1</a:t>
            </a:r>
            <a:r>
              <a:rPr lang="en-US" dirty="0">
                <a:solidFill>
                  <a:srgbClr val="980002"/>
                </a:solidFill>
              </a:rPr>
              <a:t>   x   (–1)</a:t>
            </a:r>
            <a:r>
              <a:rPr lang="en-US" baseline="32000" dirty="0">
                <a:solidFill>
                  <a:srgbClr val="980002"/>
                </a:solidFill>
                <a:latin typeface="Calibri Bold Italic" charset="0"/>
                <a:ea typeface="Calibri Bold Italic" charset="0"/>
                <a:cs typeface="Calibri Bold Italic" charset="0"/>
                <a:sym typeface="Calibri Bold Italic" charset="0"/>
              </a:rPr>
              <a:t>s2</a:t>
            </a:r>
            <a:r>
              <a:rPr lang="en-US" dirty="0">
                <a:solidFill>
                  <a:srgbClr val="980002"/>
                </a:solidFill>
              </a:rPr>
              <a:t> </a:t>
            </a:r>
            <a:r>
              <a:rPr lang="en-US" dirty="0">
                <a:solidFill>
                  <a:srgbClr val="980002"/>
                </a:solidFill>
                <a:latin typeface="Calibri Bold Italic" charset="0"/>
                <a:ea typeface="Calibri Bold Italic" charset="0"/>
                <a:cs typeface="Calibri Bold Italic" charset="0"/>
                <a:sym typeface="Calibri Bold Italic" charset="0"/>
              </a:rPr>
              <a:t>M2</a:t>
            </a:r>
            <a:r>
              <a:rPr lang="en-US" dirty="0">
                <a:solidFill>
                  <a:srgbClr val="980002"/>
                </a:solidFill>
              </a:rPr>
              <a:t>  2</a:t>
            </a:r>
            <a:r>
              <a:rPr lang="en-US" baseline="32000" dirty="0">
                <a:solidFill>
                  <a:srgbClr val="980002"/>
                </a:solidFill>
                <a:latin typeface="Calibri Bold Italic" charset="0"/>
                <a:ea typeface="Calibri Bold Italic" charset="0"/>
                <a:cs typeface="Calibri Bold Italic" charset="0"/>
                <a:sym typeface="Calibri Bold Italic" charset="0"/>
              </a:rPr>
              <a:t>E2</a:t>
            </a:r>
            <a:endParaRPr lang="en-US" dirty="0">
              <a:solidFill>
                <a:srgbClr val="980002"/>
              </a:solidFill>
            </a:endParaRPr>
          </a:p>
          <a:p>
            <a:r>
              <a:rPr lang="zh-CN" altLang="en-US" dirty="0" smtClean="0"/>
              <a:t>精确结果</a:t>
            </a:r>
            <a:r>
              <a:rPr lang="en-US" dirty="0" smtClean="0"/>
              <a:t>: </a:t>
            </a:r>
            <a:r>
              <a:rPr lang="en-US" dirty="0">
                <a:solidFill>
                  <a:srgbClr val="980002"/>
                </a:solidFill>
              </a:rPr>
              <a:t>(–1)</a:t>
            </a:r>
            <a:r>
              <a:rPr lang="en-US" baseline="32000" dirty="0">
                <a:solidFill>
                  <a:srgbClr val="980002"/>
                </a:solidFill>
              </a:rPr>
              <a:t>s</a:t>
            </a:r>
            <a:r>
              <a:rPr lang="en-US" dirty="0">
                <a:solidFill>
                  <a:srgbClr val="980002"/>
                </a:solidFill>
              </a:rPr>
              <a:t> </a:t>
            </a:r>
            <a:r>
              <a:rPr lang="en-US" dirty="0">
                <a:solidFill>
                  <a:srgbClr val="980002"/>
                </a:solidFill>
                <a:latin typeface="Calibri Bold Italic" charset="0"/>
                <a:ea typeface="Calibri Bold Italic" charset="0"/>
                <a:cs typeface="Calibri Bold Italic" charset="0"/>
                <a:sym typeface="Calibri Bold Italic" charset="0"/>
              </a:rPr>
              <a:t>M</a:t>
            </a:r>
            <a:r>
              <a:rPr lang="en-US" dirty="0">
                <a:solidFill>
                  <a:srgbClr val="980002"/>
                </a:solidFill>
              </a:rPr>
              <a:t>  2</a:t>
            </a:r>
            <a:r>
              <a:rPr lang="en-US" baseline="32000" dirty="0">
                <a:solidFill>
                  <a:srgbClr val="980002"/>
                </a:solidFill>
                <a:latin typeface="Calibri Bold Italic" charset="0"/>
                <a:ea typeface="Calibri Bold Italic" charset="0"/>
                <a:cs typeface="Calibri Bold Italic" charset="0"/>
                <a:sym typeface="Calibri Bold Italic" charset="0"/>
              </a:rPr>
              <a:t>E</a:t>
            </a:r>
            <a:endParaRPr lang="en-US" dirty="0"/>
          </a:p>
          <a:p>
            <a:pPr marL="552450" lvl="1"/>
            <a:r>
              <a:rPr lang="zh-CN" altLang="en-US" dirty="0" smtClean="0"/>
              <a:t>符号</a:t>
            </a:r>
            <a:r>
              <a:rPr lang="en-US" altLang="zh-CN" dirty="0" smtClean="0"/>
              <a:t>(</a:t>
            </a:r>
            <a:r>
              <a:rPr lang="en-US" dirty="0" smtClean="0"/>
              <a:t>Sign) </a:t>
            </a:r>
            <a:r>
              <a:rPr lang="en-US" dirty="0">
                <a:latin typeface="Calibri Italic" charset="0"/>
                <a:ea typeface="Calibri Italic" charset="0"/>
                <a:cs typeface="Calibri Italic" charset="0"/>
                <a:sym typeface="Calibri Italic" charset="0"/>
              </a:rPr>
              <a:t>s</a:t>
            </a:r>
            <a:r>
              <a:rPr lang="en-US" dirty="0"/>
              <a:t>: 		</a:t>
            </a:r>
            <a:r>
              <a:rPr lang="en-US" dirty="0">
                <a:latin typeface="Calibri Italic" charset="0"/>
                <a:ea typeface="Calibri Italic" charset="0"/>
                <a:cs typeface="Calibri Italic" charset="0"/>
                <a:sym typeface="Calibri Italic" charset="0"/>
              </a:rPr>
              <a:t>s1</a:t>
            </a:r>
            <a:r>
              <a:rPr lang="en-US" dirty="0"/>
              <a:t> ^ </a:t>
            </a:r>
            <a:r>
              <a:rPr lang="en-US" dirty="0">
                <a:latin typeface="Calibri Italic" charset="0"/>
                <a:ea typeface="Calibri Italic" charset="0"/>
                <a:cs typeface="Calibri Italic" charset="0"/>
                <a:sym typeface="Calibri Italic" charset="0"/>
              </a:rPr>
              <a:t>s2</a:t>
            </a:r>
            <a:endParaRPr lang="en-US" dirty="0"/>
          </a:p>
          <a:p>
            <a:pPr marL="552450" lvl="1"/>
            <a:r>
              <a:rPr lang="zh-CN" altLang="en-US" dirty="0" smtClean="0"/>
              <a:t>尾数</a:t>
            </a:r>
            <a:r>
              <a:rPr lang="en-US" altLang="zh-CN" dirty="0" smtClean="0"/>
              <a:t>(</a:t>
            </a:r>
            <a:r>
              <a:rPr lang="en-US" dirty="0" smtClean="0"/>
              <a:t>Significand) </a:t>
            </a:r>
            <a:r>
              <a:rPr lang="en-US" dirty="0">
                <a:latin typeface="Calibri Italic" charset="0"/>
                <a:ea typeface="Calibri Italic" charset="0"/>
                <a:cs typeface="Calibri Italic" charset="0"/>
                <a:sym typeface="Calibri Italic" charset="0"/>
              </a:rPr>
              <a:t>M</a:t>
            </a:r>
            <a:r>
              <a:rPr lang="en-US" dirty="0"/>
              <a:t>: 	</a:t>
            </a:r>
            <a:r>
              <a:rPr lang="en-US" dirty="0">
                <a:latin typeface="Calibri Italic" charset="0"/>
                <a:ea typeface="Calibri Italic" charset="0"/>
                <a:cs typeface="Calibri Italic" charset="0"/>
                <a:sym typeface="Calibri Italic" charset="0"/>
              </a:rPr>
              <a:t>M1</a:t>
            </a:r>
            <a:r>
              <a:rPr lang="en-US" dirty="0"/>
              <a:t> </a:t>
            </a:r>
            <a:r>
              <a:rPr lang="en-US" dirty="0" smtClean="0"/>
              <a:t>x </a:t>
            </a:r>
            <a:r>
              <a:rPr lang="en-US" dirty="0"/>
              <a:t> </a:t>
            </a:r>
            <a:r>
              <a:rPr lang="en-US" dirty="0">
                <a:latin typeface="Calibri Italic" charset="0"/>
                <a:ea typeface="Calibri Italic" charset="0"/>
                <a:cs typeface="Calibri Italic" charset="0"/>
                <a:sym typeface="Calibri Italic" charset="0"/>
              </a:rPr>
              <a:t>M2</a:t>
            </a:r>
            <a:endParaRPr lang="en-US" dirty="0"/>
          </a:p>
          <a:p>
            <a:pPr marL="552450" lvl="1"/>
            <a:r>
              <a:rPr lang="zh-CN" altLang="en-US" dirty="0" smtClean="0"/>
              <a:t>阶码</a:t>
            </a:r>
            <a:r>
              <a:rPr lang="en-US" altLang="zh-CN" dirty="0" smtClean="0"/>
              <a:t>(</a:t>
            </a:r>
            <a:r>
              <a:rPr lang="en-US" dirty="0" smtClean="0"/>
              <a:t>Exponent) </a:t>
            </a:r>
            <a:r>
              <a:rPr lang="en-US" dirty="0">
                <a:latin typeface="Calibri Italic" charset="0"/>
                <a:ea typeface="Calibri Italic" charset="0"/>
                <a:cs typeface="Calibri Italic" charset="0"/>
                <a:sym typeface="Calibri Italic" charset="0"/>
              </a:rPr>
              <a:t>E</a:t>
            </a:r>
            <a:r>
              <a:rPr lang="en-US" dirty="0"/>
              <a:t>: 	</a:t>
            </a:r>
            <a:r>
              <a:rPr lang="en-US" dirty="0">
                <a:latin typeface="Calibri Italic" charset="0"/>
                <a:ea typeface="Calibri Italic" charset="0"/>
                <a:cs typeface="Calibri Italic" charset="0"/>
                <a:sym typeface="Calibri Italic" charset="0"/>
              </a:rPr>
              <a:t>E1</a:t>
            </a:r>
            <a:r>
              <a:rPr lang="en-US" dirty="0"/>
              <a:t> + </a:t>
            </a:r>
            <a:r>
              <a:rPr lang="en-US" dirty="0">
                <a:latin typeface="Calibri Italic" charset="0"/>
                <a:ea typeface="Calibri Italic" charset="0"/>
                <a:cs typeface="Calibri Italic" charset="0"/>
                <a:sym typeface="Calibri Italic" charset="0"/>
              </a:rPr>
              <a:t>E2</a:t>
            </a:r>
            <a:endParaRPr lang="en-US" dirty="0"/>
          </a:p>
          <a:p>
            <a:endParaRPr lang="en-US" dirty="0"/>
          </a:p>
          <a:p>
            <a:r>
              <a:rPr lang="zh-CN" altLang="en-US" dirty="0"/>
              <a:t>修正</a:t>
            </a:r>
            <a:endParaRPr lang="en-US" dirty="0"/>
          </a:p>
          <a:p>
            <a:pPr marL="552450" lvl="1"/>
            <a:r>
              <a:rPr lang="zh-CN" altLang="en-US" dirty="0">
                <a:sym typeface="Calibri Italic" charset="0"/>
              </a:rPr>
              <a:t>如</a:t>
            </a:r>
            <a:r>
              <a:rPr lang="en-US" dirty="0" smtClean="0">
                <a:latin typeface="Calibri Italic" charset="0"/>
                <a:ea typeface="Calibri Italic" charset="0"/>
                <a:cs typeface="Calibri Italic" charset="0"/>
                <a:sym typeface="Calibri Italic" charset="0"/>
              </a:rPr>
              <a:t>M</a:t>
            </a:r>
            <a:r>
              <a:rPr lang="en-US" dirty="0" smtClean="0"/>
              <a:t> </a:t>
            </a:r>
            <a:r>
              <a:rPr lang="en-US" dirty="0"/>
              <a:t>≥ 2, </a:t>
            </a:r>
            <a:r>
              <a:rPr lang="zh-CN" altLang="en-US" dirty="0" smtClean="0"/>
              <a:t>将</a:t>
            </a:r>
            <a:r>
              <a:rPr lang="en-US" dirty="0" smtClean="0">
                <a:latin typeface="Calibri Italic" charset="0"/>
                <a:ea typeface="Calibri Italic" charset="0"/>
                <a:cs typeface="Calibri Italic" charset="0"/>
                <a:sym typeface="Calibri Italic" charset="0"/>
              </a:rPr>
              <a:t>M</a:t>
            </a:r>
            <a:r>
              <a:rPr lang="zh-CN" altLang="en-US" dirty="0" smtClean="0">
                <a:latin typeface="Calibri Italic" charset="0"/>
                <a:ea typeface="Calibri Italic" charset="0"/>
                <a:cs typeface="Calibri Italic" charset="0"/>
                <a:sym typeface="Calibri Italic" charset="0"/>
              </a:rPr>
              <a:t>右移</a:t>
            </a:r>
            <a:r>
              <a:rPr lang="en-US" altLang="zh-CN" dirty="0" smtClean="0">
                <a:latin typeface="Arial" panose="020B0604020202020204" pitchFamily="34" charset="0"/>
                <a:ea typeface="Calibri Italic" charset="0"/>
                <a:cs typeface="Arial" panose="020B0604020202020204" pitchFamily="34" charset="0"/>
                <a:sym typeface="Calibri Italic" charset="0"/>
              </a:rPr>
              <a:t>(1</a:t>
            </a:r>
            <a:r>
              <a:rPr lang="zh-CN" altLang="en-US" dirty="0" smtClean="0">
                <a:latin typeface="Arial" panose="020B0604020202020204" pitchFamily="34" charset="0"/>
                <a:ea typeface="Calibri Italic" charset="0"/>
                <a:cs typeface="Arial" panose="020B0604020202020204" pitchFamily="34" charset="0"/>
                <a:sym typeface="Calibri Italic" charset="0"/>
              </a:rPr>
              <a:t>位</a:t>
            </a:r>
            <a:r>
              <a:rPr lang="en-US" altLang="zh-CN" dirty="0" smtClean="0">
                <a:latin typeface="Arial" panose="020B0604020202020204" pitchFamily="34" charset="0"/>
                <a:ea typeface="Calibri Italic" charset="0"/>
                <a:cs typeface="Arial" panose="020B0604020202020204" pitchFamily="34" charset="0"/>
                <a:sym typeface="Calibri Italic" charset="0"/>
              </a:rPr>
              <a:t>)</a:t>
            </a:r>
            <a:r>
              <a:rPr lang="en-US" dirty="0" smtClean="0"/>
              <a:t>, </a:t>
            </a:r>
            <a:r>
              <a:rPr lang="en-US" dirty="0" smtClean="0">
                <a:latin typeface="Calibri Italic" charset="0"/>
                <a:ea typeface="Calibri Italic" charset="0"/>
                <a:cs typeface="Calibri Italic" charset="0"/>
                <a:sym typeface="Calibri Italic" charset="0"/>
              </a:rPr>
              <a:t>E</a:t>
            </a:r>
            <a:r>
              <a:rPr lang="zh-CN" altLang="en-US" dirty="0" smtClean="0">
                <a:latin typeface="Calibri Italic" charset="0"/>
                <a:ea typeface="Calibri Italic" charset="0"/>
                <a:cs typeface="Calibri Italic" charset="0"/>
                <a:sym typeface="Calibri Italic" charset="0"/>
              </a:rPr>
              <a:t>加</a:t>
            </a:r>
            <a:r>
              <a:rPr lang="en-US" altLang="zh-CN" dirty="0" smtClean="0">
                <a:latin typeface="Calibri Italic" charset="0"/>
                <a:ea typeface="Calibri Italic" charset="0"/>
                <a:cs typeface="Calibri Italic" charset="0"/>
                <a:sym typeface="Calibri Italic" charset="0"/>
              </a:rPr>
              <a:t>1</a:t>
            </a:r>
            <a:endParaRPr lang="en-US" dirty="0"/>
          </a:p>
          <a:p>
            <a:pPr marL="552450" lvl="1"/>
            <a:r>
              <a:rPr lang="zh-CN" altLang="en-US" dirty="0" smtClean="0"/>
              <a:t>如</a:t>
            </a:r>
            <a:r>
              <a:rPr lang="en-US" dirty="0" smtClean="0"/>
              <a:t> </a:t>
            </a:r>
            <a:r>
              <a:rPr lang="en-US" dirty="0">
                <a:latin typeface="Calibri Italic" charset="0"/>
                <a:ea typeface="Calibri Italic" charset="0"/>
                <a:cs typeface="Calibri Italic" charset="0"/>
                <a:sym typeface="Calibri Italic" charset="0"/>
              </a:rPr>
              <a:t>E</a:t>
            </a:r>
            <a:r>
              <a:rPr lang="en-US" dirty="0"/>
              <a:t> </a:t>
            </a:r>
            <a:r>
              <a:rPr lang="zh-CN" altLang="en-US" dirty="0" smtClean="0"/>
              <a:t>超出范围，则溢出</a:t>
            </a:r>
            <a:endParaRPr lang="en-US" dirty="0"/>
          </a:p>
          <a:p>
            <a:pPr marL="552450" lvl="1"/>
            <a:r>
              <a:rPr lang="zh-CN" altLang="en-US" dirty="0" smtClean="0"/>
              <a:t>将</a:t>
            </a:r>
            <a:r>
              <a:rPr lang="en-US" dirty="0" smtClean="0">
                <a:latin typeface="Calibri Italic" charset="0"/>
                <a:ea typeface="Calibri Italic" charset="0"/>
                <a:cs typeface="Calibri Italic" charset="0"/>
                <a:sym typeface="Calibri Italic" charset="0"/>
              </a:rPr>
              <a:t>M</a:t>
            </a:r>
            <a:r>
              <a:rPr lang="zh-CN" altLang="en-US" dirty="0" smtClean="0">
                <a:latin typeface="Calibri Italic" charset="0"/>
                <a:ea typeface="Calibri Italic" charset="0"/>
                <a:cs typeface="Calibri Italic" charset="0"/>
                <a:sym typeface="Calibri Italic" charset="0"/>
              </a:rPr>
              <a:t>舍入，以符合小数部分的精度要求</a:t>
            </a:r>
            <a:endParaRPr lang="en-US" dirty="0"/>
          </a:p>
          <a:p>
            <a:r>
              <a:rPr lang="zh-CN" altLang="en-US" dirty="0" smtClean="0"/>
              <a:t>实现</a:t>
            </a:r>
            <a:endParaRPr lang="en-US" dirty="0"/>
          </a:p>
          <a:p>
            <a:pPr marL="552450" lvl="1"/>
            <a:r>
              <a:rPr lang="zh-CN" altLang="en-US" dirty="0" smtClean="0"/>
              <a:t>主要问题：实现尾数</a:t>
            </a:r>
            <a:r>
              <a:rPr lang="en-US" altLang="zh-CN" dirty="0" smtClean="0"/>
              <a:t>(</a:t>
            </a:r>
            <a:r>
              <a:rPr lang="en-US" dirty="0" smtClean="0"/>
              <a:t>Significand)</a:t>
            </a:r>
            <a:r>
              <a:rPr lang="zh-CN" altLang="en-US" dirty="0" smtClean="0"/>
              <a:t>的乘</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title"/>
          </p:nvPr>
        </p:nvSpPr>
        <p:spPr>
          <a:ln/>
        </p:spPr>
        <p:txBody>
          <a:bodyPr/>
          <a:lstStyle/>
          <a:p>
            <a:pPr marL="119063" indent="-119063"/>
            <a:r>
              <a:rPr lang="zh-CN" altLang="en-US" dirty="0" smtClean="0"/>
              <a:t>浮点数加法</a:t>
            </a:r>
            <a:endParaRPr lang="en-US" dirty="0"/>
          </a:p>
        </p:txBody>
      </p:sp>
      <p:sp>
        <p:nvSpPr>
          <p:cNvPr id="39940" name="Rectangle 4"/>
          <p:cNvSpPr>
            <a:spLocks noGrp="1" noChangeArrowheads="1"/>
          </p:cNvSpPr>
          <p:nvPr>
            <p:ph idx="1"/>
          </p:nvPr>
        </p:nvSpPr>
        <p:spPr>
          <a:ln/>
        </p:spPr>
        <p:txBody>
          <a:bodyPr/>
          <a:lstStyle/>
          <a:p>
            <a:pPr>
              <a:tabLst>
                <a:tab pos="2049463" algn="l"/>
              </a:tabLst>
            </a:pPr>
            <a:r>
              <a:rPr lang="en-US" dirty="0">
                <a:solidFill>
                  <a:srgbClr val="980002"/>
                </a:solidFill>
              </a:rPr>
              <a:t>(–1)</a:t>
            </a:r>
            <a:r>
              <a:rPr lang="en-US" baseline="32000" dirty="0">
                <a:solidFill>
                  <a:srgbClr val="980002"/>
                </a:solidFill>
                <a:latin typeface="Calibri Bold Italic" charset="0"/>
                <a:ea typeface="Calibri Bold Italic" charset="0"/>
                <a:cs typeface="Calibri Bold Italic" charset="0"/>
                <a:sym typeface="Calibri Bold Italic" charset="0"/>
              </a:rPr>
              <a:t>s1</a:t>
            </a:r>
            <a:r>
              <a:rPr lang="en-US" dirty="0">
                <a:solidFill>
                  <a:srgbClr val="980002"/>
                </a:solidFill>
              </a:rPr>
              <a:t> </a:t>
            </a:r>
            <a:r>
              <a:rPr lang="en-US" dirty="0">
                <a:solidFill>
                  <a:srgbClr val="980002"/>
                </a:solidFill>
                <a:latin typeface="Calibri Bold Italic" charset="0"/>
                <a:ea typeface="Calibri Bold Italic" charset="0"/>
                <a:cs typeface="Calibri Bold Italic" charset="0"/>
                <a:sym typeface="Calibri Bold Italic" charset="0"/>
              </a:rPr>
              <a:t>M1</a:t>
            </a:r>
            <a:r>
              <a:rPr lang="en-US" dirty="0">
                <a:solidFill>
                  <a:srgbClr val="980002"/>
                </a:solidFill>
              </a:rPr>
              <a:t>  2</a:t>
            </a:r>
            <a:r>
              <a:rPr lang="en-US" baseline="32000" dirty="0">
                <a:solidFill>
                  <a:srgbClr val="980002"/>
                </a:solidFill>
                <a:latin typeface="Calibri Bold Italic" charset="0"/>
                <a:ea typeface="Calibri Bold Italic" charset="0"/>
                <a:cs typeface="Calibri Bold Italic" charset="0"/>
                <a:sym typeface="Calibri Bold Italic" charset="0"/>
              </a:rPr>
              <a:t>E1</a:t>
            </a:r>
            <a:r>
              <a:rPr lang="en-US" dirty="0">
                <a:solidFill>
                  <a:srgbClr val="980002"/>
                </a:solidFill>
              </a:rPr>
              <a:t>   +   (-1)</a:t>
            </a:r>
            <a:r>
              <a:rPr lang="en-US" baseline="32000" dirty="0">
                <a:solidFill>
                  <a:srgbClr val="980002"/>
                </a:solidFill>
                <a:latin typeface="Calibri Bold Italic" charset="0"/>
                <a:ea typeface="Calibri Bold Italic" charset="0"/>
                <a:cs typeface="Calibri Bold Italic" charset="0"/>
                <a:sym typeface="Calibri Bold Italic" charset="0"/>
              </a:rPr>
              <a:t>s2</a:t>
            </a:r>
            <a:r>
              <a:rPr lang="en-US" dirty="0">
                <a:solidFill>
                  <a:srgbClr val="980002"/>
                </a:solidFill>
              </a:rPr>
              <a:t> </a:t>
            </a:r>
            <a:r>
              <a:rPr lang="en-US" dirty="0">
                <a:solidFill>
                  <a:srgbClr val="980002"/>
                </a:solidFill>
                <a:latin typeface="Calibri Bold Italic" charset="0"/>
                <a:ea typeface="Calibri Bold Italic" charset="0"/>
                <a:cs typeface="Calibri Bold Italic" charset="0"/>
                <a:sym typeface="Calibri Bold Italic" charset="0"/>
              </a:rPr>
              <a:t>M2</a:t>
            </a:r>
            <a:r>
              <a:rPr lang="en-US" dirty="0">
                <a:solidFill>
                  <a:srgbClr val="980002"/>
                </a:solidFill>
              </a:rPr>
              <a:t>  2</a:t>
            </a:r>
            <a:r>
              <a:rPr lang="en-US" baseline="32000" dirty="0">
                <a:solidFill>
                  <a:srgbClr val="980002"/>
                </a:solidFill>
                <a:latin typeface="Calibri Bold Italic" charset="0"/>
                <a:ea typeface="Calibri Bold Italic" charset="0"/>
                <a:cs typeface="Calibri Bold Italic" charset="0"/>
                <a:sym typeface="Calibri Bold Italic" charset="0"/>
              </a:rPr>
              <a:t>E2</a:t>
            </a:r>
            <a:endParaRPr lang="en-US" dirty="0">
              <a:solidFill>
                <a:srgbClr val="980002"/>
              </a:solidFill>
            </a:endParaRPr>
          </a:p>
          <a:p>
            <a:pPr marL="317500" lvl="1" indent="0">
              <a:tabLst>
                <a:tab pos="2049463" algn="l"/>
              </a:tabLst>
            </a:pPr>
            <a:r>
              <a:rPr lang="zh-CN" altLang="en-US" dirty="0" smtClean="0"/>
              <a:t>假设</a:t>
            </a:r>
            <a:r>
              <a:rPr lang="en-US" dirty="0" smtClean="0"/>
              <a:t> </a:t>
            </a:r>
            <a:r>
              <a:rPr lang="en-US" dirty="0">
                <a:latin typeface="Calibri Italic" charset="0"/>
                <a:ea typeface="Calibri Italic" charset="0"/>
                <a:cs typeface="Calibri Italic" charset="0"/>
                <a:sym typeface="Calibri Italic" charset="0"/>
              </a:rPr>
              <a:t>E1</a:t>
            </a:r>
            <a:r>
              <a:rPr lang="en-US" dirty="0"/>
              <a:t> &gt; </a:t>
            </a:r>
            <a:r>
              <a:rPr lang="en-US" dirty="0">
                <a:latin typeface="Calibri Italic" charset="0"/>
                <a:ea typeface="Calibri Italic" charset="0"/>
                <a:cs typeface="Calibri Italic" charset="0"/>
                <a:sym typeface="Calibri Italic" charset="0"/>
              </a:rPr>
              <a:t>E2</a:t>
            </a:r>
            <a:endParaRPr lang="en-US" dirty="0"/>
          </a:p>
          <a:p>
            <a:pPr>
              <a:tabLst>
                <a:tab pos="2049463" algn="l"/>
              </a:tabLst>
            </a:pPr>
            <a:endParaRPr lang="en-US" dirty="0"/>
          </a:p>
          <a:p>
            <a:pPr>
              <a:tabLst>
                <a:tab pos="2049463" algn="l"/>
              </a:tabLst>
            </a:pPr>
            <a:r>
              <a:rPr lang="zh-CN" altLang="en-US" dirty="0" smtClean="0"/>
              <a:t>准确结果</a:t>
            </a:r>
            <a:r>
              <a:rPr lang="en-US" dirty="0" smtClean="0"/>
              <a:t>: </a:t>
            </a:r>
            <a:r>
              <a:rPr lang="en-US" dirty="0">
                <a:solidFill>
                  <a:srgbClr val="980002"/>
                </a:solidFill>
              </a:rPr>
              <a:t>(–1)</a:t>
            </a:r>
            <a:r>
              <a:rPr lang="en-US" baseline="32000" dirty="0">
                <a:solidFill>
                  <a:srgbClr val="980002"/>
                </a:solidFill>
                <a:latin typeface="Calibri Bold Italic" charset="0"/>
                <a:ea typeface="Calibri Bold Italic" charset="0"/>
                <a:cs typeface="Calibri Bold Italic" charset="0"/>
                <a:sym typeface="Calibri Bold Italic" charset="0"/>
              </a:rPr>
              <a:t>s</a:t>
            </a:r>
            <a:r>
              <a:rPr lang="en-US" dirty="0">
                <a:solidFill>
                  <a:srgbClr val="980002"/>
                </a:solidFill>
              </a:rPr>
              <a:t> </a:t>
            </a:r>
            <a:r>
              <a:rPr lang="en-US" dirty="0">
                <a:solidFill>
                  <a:srgbClr val="980002"/>
                </a:solidFill>
                <a:latin typeface="Calibri Bold Italic" charset="0"/>
                <a:ea typeface="Calibri Bold Italic" charset="0"/>
                <a:cs typeface="Calibri Bold Italic" charset="0"/>
                <a:sym typeface="Calibri Bold Italic" charset="0"/>
              </a:rPr>
              <a:t>M</a:t>
            </a:r>
            <a:r>
              <a:rPr lang="en-US" dirty="0">
                <a:solidFill>
                  <a:srgbClr val="980002"/>
                </a:solidFill>
              </a:rPr>
              <a:t>  2</a:t>
            </a:r>
            <a:r>
              <a:rPr lang="en-US" baseline="32000" dirty="0">
                <a:solidFill>
                  <a:srgbClr val="980002"/>
                </a:solidFill>
                <a:latin typeface="Calibri Bold Italic" charset="0"/>
                <a:ea typeface="Calibri Bold Italic" charset="0"/>
                <a:cs typeface="Calibri Bold Italic" charset="0"/>
                <a:sym typeface="Calibri Bold Italic" charset="0"/>
              </a:rPr>
              <a:t>E</a:t>
            </a:r>
            <a:endParaRPr lang="en-US" dirty="0"/>
          </a:p>
          <a:p>
            <a:pPr marL="317500" lvl="1" indent="0">
              <a:tabLst>
                <a:tab pos="2049463" algn="l"/>
              </a:tabLst>
            </a:pPr>
            <a:r>
              <a:rPr lang="zh-CN" altLang="en-US" dirty="0" smtClean="0"/>
              <a:t>符号</a:t>
            </a:r>
            <a:r>
              <a:rPr lang="en-US" dirty="0" smtClean="0"/>
              <a:t> </a:t>
            </a:r>
            <a:r>
              <a:rPr lang="en-US" dirty="0">
                <a:latin typeface="Calibri Italic" charset="0"/>
                <a:ea typeface="Calibri Italic" charset="0"/>
                <a:cs typeface="Calibri Italic" charset="0"/>
                <a:sym typeface="Calibri Italic" charset="0"/>
              </a:rPr>
              <a:t>s</a:t>
            </a:r>
            <a:r>
              <a:rPr lang="en-US" dirty="0"/>
              <a:t>, </a:t>
            </a:r>
            <a:r>
              <a:rPr lang="zh-CN" altLang="en-US" dirty="0" smtClean="0"/>
              <a:t>尾数</a:t>
            </a:r>
            <a:r>
              <a:rPr lang="en-US" dirty="0" smtClean="0">
                <a:latin typeface="Calibri Italic" charset="0"/>
                <a:ea typeface="Calibri Italic" charset="0"/>
                <a:cs typeface="Calibri Italic" charset="0"/>
                <a:sym typeface="Calibri Italic" charset="0"/>
              </a:rPr>
              <a:t>M</a:t>
            </a:r>
            <a:r>
              <a:rPr lang="en-US" dirty="0"/>
              <a:t>: </a:t>
            </a:r>
          </a:p>
          <a:p>
            <a:pPr marL="838200" lvl="2">
              <a:tabLst>
                <a:tab pos="2049463" algn="l"/>
              </a:tabLst>
            </a:pPr>
            <a:r>
              <a:rPr lang="zh-CN" altLang="en-US" dirty="0" smtClean="0"/>
              <a:t>有符号数对齐</a:t>
            </a:r>
            <a:r>
              <a:rPr lang="zh-CN" altLang="en-US" dirty="0"/>
              <a:t>、相加的结果</a:t>
            </a:r>
            <a:endParaRPr lang="en-US" dirty="0" smtClean="0"/>
          </a:p>
          <a:p>
            <a:pPr marL="317500" lvl="1" indent="0">
              <a:tabLst>
                <a:tab pos="2049463" algn="l"/>
              </a:tabLst>
            </a:pPr>
            <a:r>
              <a:rPr lang="zh-CN" altLang="en-US" dirty="0" smtClean="0"/>
              <a:t>阶码</a:t>
            </a:r>
            <a:r>
              <a:rPr lang="en-US" altLang="zh-CN" dirty="0" smtClean="0"/>
              <a:t>(</a:t>
            </a:r>
            <a:r>
              <a:rPr lang="en-US" dirty="0" smtClean="0"/>
              <a:t>Exponent) </a:t>
            </a:r>
            <a:r>
              <a:rPr lang="en-US" dirty="0" smtClean="0">
                <a:latin typeface="Calibri Italic" charset="0"/>
                <a:ea typeface="Calibri Italic" charset="0"/>
                <a:cs typeface="Calibri Italic" charset="0"/>
                <a:sym typeface="Calibri Italic" charset="0"/>
              </a:rPr>
              <a:t>E</a:t>
            </a:r>
            <a:r>
              <a:rPr lang="en-US" dirty="0" smtClean="0"/>
              <a:t>: 	</a:t>
            </a:r>
            <a:r>
              <a:rPr lang="en-US" dirty="0" smtClean="0">
                <a:latin typeface="Calibri Italic" charset="0"/>
                <a:ea typeface="Calibri Italic" charset="0"/>
                <a:cs typeface="Calibri Italic" charset="0"/>
                <a:sym typeface="Calibri Italic" charset="0"/>
              </a:rPr>
              <a:t>E1</a:t>
            </a:r>
            <a:endParaRPr lang="en-US" dirty="0" smtClean="0"/>
          </a:p>
          <a:p>
            <a:pPr>
              <a:spcBef>
                <a:spcPts val="1800"/>
              </a:spcBef>
              <a:tabLst>
                <a:tab pos="2049463" algn="l"/>
              </a:tabLst>
            </a:pPr>
            <a:r>
              <a:rPr lang="zh-CN" altLang="en-US" dirty="0" smtClean="0"/>
              <a:t>修正</a:t>
            </a:r>
            <a:endParaRPr lang="en-US" dirty="0"/>
          </a:p>
          <a:p>
            <a:pPr marL="317500" lvl="1" indent="0">
              <a:tabLst>
                <a:tab pos="2049463" algn="l"/>
              </a:tabLst>
            </a:pPr>
            <a:r>
              <a:rPr lang="en-US" dirty="0" smtClean="0">
                <a:latin typeface="Calibri Italic" charset="0"/>
                <a:ea typeface="Calibri Italic" charset="0"/>
                <a:cs typeface="Calibri Italic" charset="0"/>
                <a:sym typeface="Calibri Italic" charset="0"/>
              </a:rPr>
              <a:t>M</a:t>
            </a:r>
            <a:r>
              <a:rPr lang="en-US" dirty="0" smtClean="0"/>
              <a:t> </a:t>
            </a:r>
            <a:r>
              <a:rPr lang="en-US" dirty="0"/>
              <a:t>≥ </a:t>
            </a:r>
            <a:r>
              <a:rPr lang="en-US" dirty="0" smtClean="0"/>
              <a:t>2</a:t>
            </a:r>
            <a:r>
              <a:rPr lang="zh-CN" altLang="en-US" dirty="0" smtClean="0"/>
              <a:t>：将</a:t>
            </a:r>
            <a:r>
              <a:rPr lang="en-US" dirty="0" smtClean="0">
                <a:latin typeface="Calibri Italic" charset="0"/>
                <a:ea typeface="Calibri Italic" charset="0"/>
                <a:cs typeface="Calibri Italic" charset="0"/>
                <a:sym typeface="Calibri Italic" charset="0"/>
              </a:rPr>
              <a:t>M</a:t>
            </a:r>
            <a:r>
              <a:rPr lang="zh-CN" altLang="en-US" dirty="0" smtClean="0">
                <a:sym typeface="Calibri Italic" charset="0"/>
              </a:rPr>
              <a:t>右移</a:t>
            </a:r>
            <a:r>
              <a:rPr lang="en-US" altLang="zh-CN" dirty="0" smtClean="0">
                <a:sym typeface="Calibri Italic" charset="0"/>
              </a:rPr>
              <a:t>(1</a:t>
            </a:r>
            <a:r>
              <a:rPr lang="zh-CN" altLang="en-US" dirty="0" smtClean="0">
                <a:sym typeface="Calibri Italic" charset="0"/>
              </a:rPr>
              <a:t>位</a:t>
            </a:r>
            <a:r>
              <a:rPr lang="en-US" altLang="zh-CN" dirty="0" smtClean="0">
                <a:sym typeface="Calibri Italic" charset="0"/>
              </a:rPr>
              <a:t>)</a:t>
            </a:r>
            <a:r>
              <a:rPr lang="zh-CN" altLang="en-US" dirty="0" smtClean="0">
                <a:sym typeface="Calibri Italic" charset="0"/>
              </a:rPr>
              <a:t>，</a:t>
            </a:r>
            <a:r>
              <a:rPr lang="en-US" dirty="0" smtClean="0">
                <a:latin typeface="Calibri Italic" charset="0"/>
                <a:ea typeface="Calibri Italic" charset="0"/>
                <a:cs typeface="Calibri Italic" charset="0"/>
                <a:sym typeface="Calibri Italic" charset="0"/>
              </a:rPr>
              <a:t>E</a:t>
            </a:r>
            <a:r>
              <a:rPr lang="zh-CN" altLang="en-US" dirty="0" smtClean="0">
                <a:latin typeface="Calibri Italic" charset="0"/>
                <a:ea typeface="Calibri Italic" charset="0"/>
                <a:cs typeface="Calibri Italic" charset="0"/>
                <a:sym typeface="Calibri Italic" charset="0"/>
              </a:rPr>
              <a:t>加</a:t>
            </a:r>
            <a:r>
              <a:rPr lang="en-US" altLang="zh-CN" dirty="0" smtClean="0">
                <a:latin typeface="Calibri Italic" charset="0"/>
                <a:ea typeface="Calibri Italic" charset="0"/>
                <a:cs typeface="Calibri Italic" charset="0"/>
                <a:sym typeface="Calibri Italic" charset="0"/>
              </a:rPr>
              <a:t>1</a:t>
            </a:r>
            <a:r>
              <a:rPr lang="en-US" dirty="0" smtClean="0"/>
              <a:t> </a:t>
            </a:r>
            <a:endParaRPr lang="en-US" dirty="0"/>
          </a:p>
          <a:p>
            <a:pPr marL="317500" lvl="1" indent="0">
              <a:tabLst>
                <a:tab pos="2049463" algn="l"/>
              </a:tabLst>
            </a:pPr>
            <a:r>
              <a:rPr lang="en-US" dirty="0" smtClean="0">
                <a:latin typeface="Calibri Italic" charset="0"/>
                <a:ea typeface="Calibri Italic" charset="0"/>
                <a:cs typeface="Calibri Italic" charset="0"/>
                <a:sym typeface="Calibri Italic" charset="0"/>
              </a:rPr>
              <a:t>M</a:t>
            </a:r>
            <a:r>
              <a:rPr lang="en-US" dirty="0" smtClean="0"/>
              <a:t> </a:t>
            </a:r>
            <a:r>
              <a:rPr lang="en-US" dirty="0"/>
              <a:t>&lt; </a:t>
            </a:r>
            <a:r>
              <a:rPr lang="en-US" dirty="0" smtClean="0"/>
              <a:t>1</a:t>
            </a:r>
            <a:r>
              <a:rPr lang="zh-CN" altLang="en-US" dirty="0" smtClean="0"/>
              <a:t>：将</a:t>
            </a:r>
            <a:r>
              <a:rPr lang="en-US" dirty="0" smtClean="0">
                <a:latin typeface="Calibri Italic" charset="0"/>
                <a:ea typeface="Calibri Italic" charset="0"/>
                <a:cs typeface="Calibri Italic" charset="0"/>
                <a:sym typeface="Calibri Italic" charset="0"/>
              </a:rPr>
              <a:t>M</a:t>
            </a:r>
            <a:r>
              <a:rPr lang="zh-CN" altLang="en-US" dirty="0" smtClean="0">
                <a:latin typeface="Calibri Italic" charset="0"/>
                <a:ea typeface="Calibri Italic" charset="0"/>
                <a:cs typeface="Calibri Italic" charset="0"/>
                <a:sym typeface="Calibri Italic" charset="0"/>
              </a:rPr>
              <a:t>左移</a:t>
            </a:r>
            <a:r>
              <a:rPr lang="en-US" dirty="0" smtClean="0">
                <a:latin typeface="Calibri Italic" charset="0"/>
                <a:ea typeface="Calibri Italic" charset="0"/>
                <a:cs typeface="Calibri Italic" charset="0"/>
                <a:sym typeface="Calibri Italic" charset="0"/>
              </a:rPr>
              <a:t>k</a:t>
            </a:r>
            <a:r>
              <a:rPr lang="en-US" dirty="0" smtClean="0"/>
              <a:t> </a:t>
            </a:r>
            <a:r>
              <a:rPr lang="zh-CN" altLang="en-US" dirty="0" smtClean="0"/>
              <a:t>位</a:t>
            </a:r>
            <a:r>
              <a:rPr lang="en-US" dirty="0" smtClean="0"/>
              <a:t>, </a:t>
            </a:r>
            <a:r>
              <a:rPr lang="en-US" dirty="0">
                <a:latin typeface="Calibri Italic" charset="0"/>
                <a:ea typeface="Calibri Italic" charset="0"/>
                <a:cs typeface="Calibri Italic" charset="0"/>
                <a:sym typeface="Calibri Italic" charset="0"/>
              </a:rPr>
              <a:t>E</a:t>
            </a:r>
            <a:r>
              <a:rPr lang="en-US" dirty="0"/>
              <a:t> </a:t>
            </a:r>
            <a:r>
              <a:rPr lang="zh-CN" altLang="en-US" dirty="0" smtClean="0"/>
              <a:t>减</a:t>
            </a:r>
            <a:r>
              <a:rPr lang="en-US" dirty="0" smtClean="0"/>
              <a:t> </a:t>
            </a:r>
            <a:r>
              <a:rPr lang="en-US" dirty="0">
                <a:latin typeface="Calibri Italic" charset="0"/>
                <a:ea typeface="Calibri Italic" charset="0"/>
                <a:cs typeface="Calibri Italic" charset="0"/>
                <a:sym typeface="Calibri Italic" charset="0"/>
              </a:rPr>
              <a:t>k</a:t>
            </a:r>
            <a:endParaRPr lang="en-US" dirty="0"/>
          </a:p>
          <a:p>
            <a:pPr marL="317500" lvl="1" indent="0">
              <a:tabLst>
                <a:tab pos="2049463" algn="l"/>
              </a:tabLst>
            </a:pPr>
            <a:r>
              <a:rPr lang="en-US" dirty="0" smtClean="0">
                <a:latin typeface="Calibri Italic" charset="0"/>
                <a:ea typeface="Calibri Italic" charset="0"/>
                <a:cs typeface="Calibri Italic" charset="0"/>
                <a:sym typeface="Calibri Italic" charset="0"/>
              </a:rPr>
              <a:t>E</a:t>
            </a:r>
            <a:r>
              <a:rPr lang="zh-CN" altLang="en-US" dirty="0" smtClean="0">
                <a:latin typeface="Calibri Italic" charset="0"/>
                <a:ea typeface="Calibri Italic" charset="0"/>
                <a:cs typeface="Calibri Italic" charset="0"/>
                <a:sym typeface="Calibri Italic" charset="0"/>
              </a:rPr>
              <a:t>超范围：溢出</a:t>
            </a:r>
            <a:endParaRPr lang="en-US" dirty="0"/>
          </a:p>
          <a:p>
            <a:pPr marL="317500" lvl="1" indent="0">
              <a:tabLst>
                <a:tab pos="2049463" algn="l"/>
              </a:tabLst>
            </a:pPr>
            <a:r>
              <a:rPr lang="zh-CN" altLang="en-US" dirty="0" smtClean="0"/>
              <a:t>将</a:t>
            </a:r>
            <a:r>
              <a:rPr lang="en-US" dirty="0" smtClean="0">
                <a:latin typeface="Calibri Italic" charset="0"/>
                <a:ea typeface="Calibri Italic" charset="0"/>
                <a:cs typeface="Calibri Italic" charset="0"/>
                <a:sym typeface="Calibri Italic" charset="0"/>
              </a:rPr>
              <a:t>M</a:t>
            </a:r>
            <a:r>
              <a:rPr lang="zh-CN" altLang="en-US" dirty="0" smtClean="0">
                <a:latin typeface="Calibri Italic" charset="0"/>
                <a:ea typeface="Calibri Italic" charset="0"/>
                <a:cs typeface="Calibri Italic" charset="0"/>
                <a:sym typeface="Calibri Italic" charset="0"/>
              </a:rPr>
              <a:t>舍入，以符合小数部分的精度要求</a:t>
            </a:r>
            <a:endParaRPr lang="en-US" dirty="0"/>
          </a:p>
        </p:txBody>
      </p:sp>
      <p:sp>
        <p:nvSpPr>
          <p:cNvPr id="39941" name="Rectangle 5"/>
          <p:cNvSpPr>
            <a:spLocks/>
          </p:cNvSpPr>
          <p:nvPr/>
        </p:nvSpPr>
        <p:spPr bwMode="auto">
          <a:xfrm>
            <a:off x="5067300" y="2540000"/>
            <a:ext cx="17907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(–1)</a:t>
            </a:r>
            <a:r>
              <a:rPr lang="en-US" sz="2000" baseline="32000">
                <a:solidFill>
                  <a:schemeClr val="tx1"/>
                </a:solidFill>
                <a:latin typeface="Calibri Bold Italic" charset="0"/>
                <a:ea typeface="Calibri Bold Italic" charset="0"/>
                <a:cs typeface="Calibri Bold Italic" charset="0"/>
                <a:sym typeface="Calibri Bold Italic" charset="0"/>
              </a:rPr>
              <a:t>s1</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M1</a:t>
            </a:r>
            <a:r>
              <a:rPr lang="en-US" sz="2000">
                <a:solidFill>
                  <a:schemeClr val="tx1"/>
                </a:solidFill>
                <a:latin typeface="Calibri Bold" charset="0"/>
                <a:ea typeface="Calibri Bold" charset="0"/>
                <a:cs typeface="Calibri Bold" charset="0"/>
                <a:sym typeface="Calibri Bold" charset="0"/>
              </a:rPr>
              <a:t> </a:t>
            </a:r>
          </a:p>
        </p:txBody>
      </p:sp>
      <p:sp>
        <p:nvSpPr>
          <p:cNvPr id="39942" name="Rectangle 6"/>
          <p:cNvSpPr>
            <a:spLocks/>
          </p:cNvSpPr>
          <p:nvPr/>
        </p:nvSpPr>
        <p:spPr bwMode="auto">
          <a:xfrm>
            <a:off x="6645275" y="3086100"/>
            <a:ext cx="22225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(–1)</a:t>
            </a:r>
            <a:r>
              <a:rPr lang="en-US" sz="2000" baseline="32000">
                <a:solidFill>
                  <a:schemeClr val="tx1"/>
                </a:solidFill>
                <a:latin typeface="Calibri Bold Italic" charset="0"/>
                <a:ea typeface="Calibri Bold Italic" charset="0"/>
                <a:cs typeface="Calibri Bold Italic" charset="0"/>
                <a:sym typeface="Calibri Bold Italic" charset="0"/>
              </a:rPr>
              <a:t>s2</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M2</a:t>
            </a:r>
            <a:r>
              <a:rPr lang="en-US" sz="2000">
                <a:solidFill>
                  <a:schemeClr val="tx1"/>
                </a:solidFill>
                <a:latin typeface="Calibri Bold" charset="0"/>
                <a:ea typeface="Calibri Bold" charset="0"/>
                <a:cs typeface="Calibri Bold" charset="0"/>
                <a:sym typeface="Calibri Bold" charset="0"/>
              </a:rPr>
              <a:t> </a:t>
            </a:r>
          </a:p>
        </p:txBody>
      </p:sp>
      <p:sp>
        <p:nvSpPr>
          <p:cNvPr id="39943" name="Line 7"/>
          <p:cNvSpPr>
            <a:spLocks noChangeShapeType="1"/>
          </p:cNvSpPr>
          <p:nvPr/>
        </p:nvSpPr>
        <p:spPr bwMode="auto">
          <a:xfrm>
            <a:off x="6858000" y="222250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4" name="Line 8"/>
          <p:cNvSpPr>
            <a:spLocks noChangeShapeType="1"/>
          </p:cNvSpPr>
          <p:nvPr/>
        </p:nvSpPr>
        <p:spPr bwMode="auto">
          <a:xfrm>
            <a:off x="8851900" y="222250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5" name="Line 9"/>
          <p:cNvSpPr>
            <a:spLocks noChangeShapeType="1"/>
          </p:cNvSpPr>
          <p:nvPr/>
        </p:nvSpPr>
        <p:spPr bwMode="auto">
          <a:xfrm>
            <a:off x="6870700" y="2349500"/>
            <a:ext cx="1968500" cy="0"/>
          </a:xfrm>
          <a:prstGeom prst="line">
            <a:avLst/>
          </a:prstGeom>
          <a:noFill/>
          <a:ln w="38100" cap="flat">
            <a:solidFill>
              <a:schemeClr val="tx1"/>
            </a:solidFill>
            <a:prstDash val="solid"/>
            <a:miter lim="800000"/>
            <a:headEnd type="triangle" w="med" len="med"/>
            <a:tailEnd type="triangle" w="med" len="med"/>
          </a:ln>
        </p:spPr>
        <p:txBody>
          <a:bodyPr lIns="0" tIns="0" rIns="0" bIns="0"/>
          <a:lstStyle/>
          <a:p>
            <a:endParaRPr lang="en-US" sz="4000"/>
          </a:p>
        </p:txBody>
      </p:sp>
      <p:sp>
        <p:nvSpPr>
          <p:cNvPr id="39946" name="Rectangle 10"/>
          <p:cNvSpPr>
            <a:spLocks/>
          </p:cNvSpPr>
          <p:nvPr/>
        </p:nvSpPr>
        <p:spPr bwMode="auto">
          <a:xfrm>
            <a:off x="7567613" y="2119313"/>
            <a:ext cx="771045" cy="307777"/>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pPr algn="l"/>
            <a:r>
              <a:rPr lang="en-US" sz="2000">
                <a:solidFill>
                  <a:schemeClr val="tx1"/>
                </a:solidFill>
                <a:latin typeface="Arial Narrow Bold Italic" charset="0"/>
                <a:ea typeface="Arial Narrow Bold Italic" charset="0"/>
                <a:cs typeface="Arial Narrow Bold Italic" charset="0"/>
                <a:sym typeface="Arial Narrow Bold Italic" charset="0"/>
              </a:rPr>
              <a:t>E1</a:t>
            </a:r>
            <a:r>
              <a:rPr lang="en-US" sz="2000">
                <a:solidFill>
                  <a:schemeClr val="tx1"/>
                </a:solidFill>
                <a:latin typeface="Arial Narrow Bold" charset="0"/>
                <a:ea typeface="Arial Narrow Bold" charset="0"/>
                <a:cs typeface="Arial Narrow Bold" charset="0"/>
                <a:sym typeface="Arial Narrow Bold" charset="0"/>
              </a:rPr>
              <a:t>–</a:t>
            </a:r>
            <a:r>
              <a:rPr lang="en-US" sz="2000">
                <a:solidFill>
                  <a:schemeClr val="tx1"/>
                </a:solidFill>
                <a:latin typeface="Arial Narrow Bold Italic" charset="0"/>
                <a:ea typeface="Arial Narrow Bold Italic" charset="0"/>
                <a:cs typeface="Arial Narrow Bold Italic" charset="0"/>
                <a:sym typeface="Arial Narrow Bold Italic" charset="0"/>
              </a:rPr>
              <a:t>E2</a:t>
            </a:r>
          </a:p>
        </p:txBody>
      </p:sp>
      <p:sp>
        <p:nvSpPr>
          <p:cNvPr id="39947" name="Rectangle 11"/>
          <p:cNvSpPr>
            <a:spLocks/>
          </p:cNvSpPr>
          <p:nvPr/>
        </p:nvSpPr>
        <p:spPr bwMode="auto">
          <a:xfrm>
            <a:off x="4697413" y="2949575"/>
            <a:ext cx="254877" cy="615553"/>
          </a:xfrm>
          <a:prstGeom prst="rect">
            <a:avLst/>
          </a:prstGeom>
          <a:noFill/>
          <a:ln w="12700" cap="flat">
            <a:noFill/>
            <a:miter lim="800000"/>
            <a:headEnd type="none" w="med" len="med"/>
            <a:tailEnd type="none" w="med" len="med"/>
          </a:ln>
        </p:spPr>
        <p:txBody>
          <a:bodyPr wrap="none" lIns="0" tIns="0" rIns="0" bIns="0">
            <a:spAutoFit/>
          </a:bodyPr>
          <a:lstStyle/>
          <a:p>
            <a:r>
              <a:rPr lang="en-US" sz="4000">
                <a:solidFill>
                  <a:schemeClr val="tx1"/>
                </a:solidFill>
                <a:latin typeface="Calibri" charset="0"/>
                <a:ea typeface="Calibri" charset="0"/>
                <a:cs typeface="Calibri" charset="0"/>
                <a:sym typeface="Calibri" charset="0"/>
              </a:rPr>
              <a:t>+</a:t>
            </a:r>
          </a:p>
        </p:txBody>
      </p:sp>
      <p:sp>
        <p:nvSpPr>
          <p:cNvPr id="39948" name="Line 12"/>
          <p:cNvSpPr>
            <a:spLocks noChangeShapeType="1"/>
          </p:cNvSpPr>
          <p:nvPr/>
        </p:nvSpPr>
        <p:spPr bwMode="auto">
          <a:xfrm>
            <a:off x="4826000" y="3683000"/>
            <a:ext cx="4089400" cy="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9" name="Rectangle 13"/>
          <p:cNvSpPr>
            <a:spLocks/>
          </p:cNvSpPr>
          <p:nvPr/>
        </p:nvSpPr>
        <p:spPr bwMode="auto">
          <a:xfrm>
            <a:off x="5067300" y="3835400"/>
            <a:ext cx="37846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lstStyle/>
          <a:p>
            <a:r>
              <a:rPr lang="en-US" sz="2000">
                <a:solidFill>
                  <a:schemeClr val="tx1"/>
                </a:solidFill>
                <a:latin typeface="Calibri Bold" charset="0"/>
                <a:ea typeface="Calibri Bold" charset="0"/>
                <a:cs typeface="Calibri Bold" charset="0"/>
                <a:sym typeface="Calibri Bold" charset="0"/>
              </a:rPr>
              <a:t>(–1)</a:t>
            </a:r>
            <a:r>
              <a:rPr lang="en-US" sz="2000" baseline="32000">
                <a:solidFill>
                  <a:schemeClr val="tx1"/>
                </a:solidFill>
                <a:latin typeface="Calibri Bold Italic" charset="0"/>
                <a:ea typeface="Calibri Bold Italic" charset="0"/>
                <a:cs typeface="Calibri Bold Italic" charset="0"/>
                <a:sym typeface="Calibri Bold Italic" charset="0"/>
              </a:rPr>
              <a:t>s</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a:t>
            </a:r>
          </a:p>
        </p:txBody>
      </p:sp>
      <p:sp>
        <p:nvSpPr>
          <p:cNvPr id="2" name="TextBox 1"/>
          <p:cNvSpPr txBox="1"/>
          <p:nvPr/>
        </p:nvSpPr>
        <p:spPr>
          <a:xfrm>
            <a:off x="5257800" y="1524000"/>
            <a:ext cx="3505200" cy="461665"/>
          </a:xfrm>
          <a:prstGeom prst="rect">
            <a:avLst/>
          </a:prstGeom>
          <a:noFill/>
        </p:spPr>
        <p:txBody>
          <a:bodyPr wrap="square" rtlCol="0">
            <a:spAutoFit/>
          </a:bodyPr>
          <a:lstStyle/>
          <a:p>
            <a:pPr algn="ctr"/>
            <a:r>
              <a:rPr lang="zh-CN" altLang="en-US" sz="2400" dirty="0" smtClean="0"/>
              <a:t>二进制小数点对齐</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7" name="Rectangle 7"/>
          <p:cNvSpPr>
            <a:spLocks noGrp="1" noChangeArrowheads="1"/>
          </p:cNvSpPr>
          <p:nvPr>
            <p:ph type="title"/>
          </p:nvPr>
        </p:nvSpPr>
        <p:spPr/>
        <p:txBody>
          <a:bodyPr/>
          <a:lstStyle/>
          <a:p>
            <a:r>
              <a:rPr lang="zh-CN" altLang="en-US" dirty="0" smtClean="0"/>
              <a:t>浮点数加法的数学性质</a:t>
            </a:r>
            <a:endParaRPr lang="en-US" dirty="0"/>
          </a:p>
        </p:txBody>
      </p:sp>
      <p:sp>
        <p:nvSpPr>
          <p:cNvPr id="40968" name="Rectangle 8"/>
          <p:cNvSpPr>
            <a:spLocks noGrp="1" noChangeArrowheads="1"/>
          </p:cNvSpPr>
          <p:nvPr>
            <p:ph idx="1"/>
          </p:nvPr>
        </p:nvSpPr>
        <p:spPr/>
        <p:txBody>
          <a:bodyPr/>
          <a:lstStyle/>
          <a:p>
            <a:r>
              <a:rPr lang="zh-CN" altLang="en-US" dirty="0" smtClean="0"/>
              <a:t>与阿贝尔群比较</a:t>
            </a:r>
            <a:endParaRPr lang="en-US" dirty="0" smtClean="0"/>
          </a:p>
          <a:p>
            <a:pPr marL="0" lvl="1" indent="0">
              <a:buSzPct val="60000"/>
              <a:buNone/>
            </a:pPr>
            <a:r>
              <a:rPr lang="zh-CN" altLang="en-US" sz="2400" b="1" dirty="0" smtClean="0"/>
              <a:t>     加法</a:t>
            </a:r>
            <a:r>
              <a:rPr lang="zh-CN" altLang="en-US" sz="2400" b="1" dirty="0"/>
              <a:t>运算</a:t>
            </a:r>
            <a:r>
              <a:rPr lang="zh-CN" altLang="en-US" sz="2400" b="1" dirty="0" smtClean="0"/>
              <a:t>下</a:t>
            </a:r>
            <a:r>
              <a:rPr lang="en-US" altLang="zh-CN" sz="2400" b="1" dirty="0" smtClean="0"/>
              <a:t>:</a:t>
            </a:r>
            <a:endParaRPr lang="en-US" altLang="zh-CN" sz="2400" b="1" dirty="0"/>
          </a:p>
          <a:p>
            <a:pPr lvl="1"/>
            <a:r>
              <a:rPr lang="zh-CN" altLang="en-US" dirty="0" smtClean="0"/>
              <a:t>是否封闭</a:t>
            </a:r>
            <a:endParaRPr lang="en-US" dirty="0" smtClean="0"/>
          </a:p>
          <a:p>
            <a:pPr lvl="2"/>
            <a:r>
              <a:rPr lang="en-US" dirty="0" smtClean="0"/>
              <a:t>But may generate infinity or </a:t>
            </a:r>
            <a:r>
              <a:rPr lang="en-US" dirty="0" err="1" smtClean="0"/>
              <a:t>NaN</a:t>
            </a:r>
            <a:endParaRPr lang="en-US" dirty="0" smtClean="0"/>
          </a:p>
          <a:p>
            <a:pPr lvl="1"/>
            <a:r>
              <a:rPr lang="zh-CN" altLang="en-US" dirty="0" smtClean="0"/>
              <a:t>交换性</a:t>
            </a:r>
            <a:r>
              <a:rPr lang="en-US" altLang="zh-CN" dirty="0" smtClean="0"/>
              <a:t>(</a:t>
            </a:r>
            <a:r>
              <a:rPr lang="en-US" dirty="0" smtClean="0"/>
              <a:t>Commutative)? </a:t>
            </a:r>
          </a:p>
          <a:p>
            <a:pPr lvl="1"/>
            <a:r>
              <a:rPr lang="zh-CN" altLang="en-US" dirty="0"/>
              <a:t>分配</a:t>
            </a:r>
            <a:r>
              <a:rPr lang="zh-CN" altLang="en-US" dirty="0" smtClean="0"/>
              <a:t>性</a:t>
            </a:r>
            <a:r>
              <a:rPr lang="en-US" altLang="zh-CN" dirty="0" smtClean="0"/>
              <a:t>(</a:t>
            </a:r>
            <a:r>
              <a:rPr lang="en-US" dirty="0" smtClean="0"/>
              <a:t>Associative)?</a:t>
            </a:r>
          </a:p>
          <a:p>
            <a:pPr lvl="2"/>
            <a:r>
              <a:rPr lang="zh-CN" altLang="en-US" dirty="0" smtClean="0"/>
              <a:t>溢出和舍入的不确定性</a:t>
            </a:r>
            <a:endParaRPr lang="en-US" dirty="0" smtClean="0"/>
          </a:p>
          <a:p>
            <a:pPr lvl="2"/>
            <a:r>
              <a:rPr lang="en-US" dirty="0" smtClean="0">
                <a:latin typeface="Courier New"/>
                <a:cs typeface="Courier New"/>
              </a:rPr>
              <a:t>(3.14+1e10)-1e10 = 0, 3.14+(1e10-1e10) = 3.14</a:t>
            </a:r>
          </a:p>
          <a:p>
            <a:pPr lvl="1"/>
            <a:r>
              <a:rPr lang="en-US" dirty="0" smtClean="0"/>
              <a:t>0 </a:t>
            </a:r>
            <a:r>
              <a:rPr lang="zh-CN" altLang="en-US" dirty="0" smtClean="0"/>
              <a:t>是加法的单位元</a:t>
            </a:r>
            <a:r>
              <a:rPr lang="en-US" dirty="0" smtClean="0"/>
              <a:t>? </a:t>
            </a:r>
          </a:p>
          <a:p>
            <a:pPr lvl="1"/>
            <a:r>
              <a:rPr lang="zh-CN" altLang="en-US" dirty="0" smtClean="0"/>
              <a:t>每个元素都有逆元</a:t>
            </a:r>
            <a:r>
              <a:rPr lang="en-US" dirty="0" smtClean="0"/>
              <a:t>?</a:t>
            </a:r>
          </a:p>
          <a:p>
            <a:pPr lvl="2"/>
            <a:r>
              <a:rPr lang="zh-CN" altLang="en-US" dirty="0" smtClean="0"/>
              <a:t>除了无穷和</a:t>
            </a:r>
            <a:r>
              <a:rPr lang="en-US" altLang="zh-CN" dirty="0" err="1" smtClean="0"/>
              <a:t>NaN</a:t>
            </a:r>
            <a:endParaRPr lang="en-US" dirty="0" smtClean="0"/>
          </a:p>
          <a:p>
            <a:r>
              <a:rPr lang="zh-CN" altLang="en-US" dirty="0" smtClean="0"/>
              <a:t>单调性</a:t>
            </a:r>
            <a:r>
              <a:rPr lang="en-US" altLang="zh-CN" dirty="0" smtClean="0"/>
              <a:t>(</a:t>
            </a:r>
            <a:r>
              <a:rPr lang="en-US" dirty="0" smtClean="0"/>
              <a:t>Monotonicity)</a:t>
            </a:r>
          </a:p>
          <a:p>
            <a:pPr lvl="1"/>
            <a:r>
              <a:rPr lang="en-US" dirty="0" smtClean="0">
                <a:sym typeface="Calibri Italic" charset="0"/>
              </a:rPr>
              <a:t>a</a:t>
            </a:r>
            <a:r>
              <a:rPr lang="en-US" dirty="0" smtClean="0"/>
              <a:t> ≥ </a:t>
            </a:r>
            <a:r>
              <a:rPr lang="en-US" dirty="0" smtClean="0">
                <a:sym typeface="Calibri Italic" charset="0"/>
              </a:rPr>
              <a:t>b</a:t>
            </a:r>
            <a:r>
              <a:rPr lang="en-US" dirty="0" smtClean="0"/>
              <a:t> ⇒ </a:t>
            </a:r>
            <a:r>
              <a:rPr lang="en-US" dirty="0" err="1" smtClean="0">
                <a:sym typeface="Calibri Italic" charset="0"/>
              </a:rPr>
              <a:t>a</a:t>
            </a:r>
            <a:r>
              <a:rPr lang="en-US" dirty="0" err="1" smtClean="0"/>
              <a:t>+</a:t>
            </a:r>
            <a:r>
              <a:rPr lang="en-US" dirty="0" err="1" smtClean="0">
                <a:sym typeface="Calibri Italic" charset="0"/>
              </a:rPr>
              <a:t>c</a:t>
            </a:r>
            <a:r>
              <a:rPr lang="en-US" dirty="0" smtClean="0"/>
              <a:t> ≥ </a:t>
            </a:r>
            <a:r>
              <a:rPr lang="en-US" dirty="0" err="1" smtClean="0">
                <a:sym typeface="Calibri Italic" charset="0"/>
              </a:rPr>
              <a:t>b</a:t>
            </a:r>
            <a:r>
              <a:rPr lang="en-US" dirty="0" err="1" smtClean="0"/>
              <a:t>+</a:t>
            </a:r>
            <a:r>
              <a:rPr lang="en-US" dirty="0" err="1" smtClean="0">
                <a:sym typeface="Calibri Italic" charset="0"/>
              </a:rPr>
              <a:t>c</a:t>
            </a:r>
            <a:r>
              <a:rPr lang="en-US" dirty="0" smtClean="0"/>
              <a:t>?</a:t>
            </a:r>
          </a:p>
          <a:p>
            <a:pPr lvl="2"/>
            <a:r>
              <a:rPr lang="zh-CN" altLang="en-US" dirty="0"/>
              <a:t>除了无穷和</a:t>
            </a:r>
            <a:r>
              <a:rPr lang="en-US" altLang="zh-CN" dirty="0" err="1" smtClean="0"/>
              <a:t>NaN</a:t>
            </a:r>
            <a:endParaRPr lang="en-US" altLang="zh-CN" dirty="0"/>
          </a:p>
        </p:txBody>
      </p:sp>
      <p:sp>
        <p:nvSpPr>
          <p:cNvPr id="40969" name="Rectangle 9"/>
          <p:cNvSpPr>
            <a:spLocks/>
          </p:cNvSpPr>
          <p:nvPr/>
        </p:nvSpPr>
        <p:spPr bwMode="auto">
          <a:xfrm>
            <a:off x="5465763" y="2286000"/>
            <a:ext cx="49371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solidFill>
                  <a:srgbClr val="C00000"/>
                </a:solidFill>
                <a:latin typeface="Calibri Bold Italic" charset="0"/>
                <a:ea typeface="Calibri Bold Italic" charset="0"/>
                <a:cs typeface="Calibri Bold Italic" charset="0"/>
                <a:sym typeface="Calibri Bold Italic" charset="0"/>
              </a:rPr>
              <a:t>Yes</a:t>
            </a:r>
          </a:p>
        </p:txBody>
      </p:sp>
      <p:sp>
        <p:nvSpPr>
          <p:cNvPr id="40970" name="Rectangle 10"/>
          <p:cNvSpPr>
            <a:spLocks/>
          </p:cNvSpPr>
          <p:nvPr/>
        </p:nvSpPr>
        <p:spPr bwMode="auto">
          <a:xfrm>
            <a:off x="5468938" y="3009900"/>
            <a:ext cx="49371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solidFill>
                  <a:srgbClr val="C00000"/>
                </a:solidFill>
                <a:latin typeface="Calibri Bold Italic" charset="0"/>
                <a:ea typeface="Calibri Bold Italic" charset="0"/>
                <a:cs typeface="Calibri Bold Italic" charset="0"/>
                <a:sym typeface="Calibri Bold Italic" charset="0"/>
              </a:rPr>
              <a:t>Yes</a:t>
            </a:r>
          </a:p>
        </p:txBody>
      </p:sp>
      <p:sp>
        <p:nvSpPr>
          <p:cNvPr id="40971" name="Rectangle 11"/>
          <p:cNvSpPr>
            <a:spLocks/>
          </p:cNvSpPr>
          <p:nvPr/>
        </p:nvSpPr>
        <p:spPr bwMode="auto">
          <a:xfrm>
            <a:off x="5486400" y="4838700"/>
            <a:ext cx="49371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Yes</a:t>
            </a:r>
          </a:p>
        </p:txBody>
      </p:sp>
      <p:sp>
        <p:nvSpPr>
          <p:cNvPr id="40972" name="Rectangle 12"/>
          <p:cNvSpPr>
            <a:spLocks/>
          </p:cNvSpPr>
          <p:nvPr/>
        </p:nvSpPr>
        <p:spPr bwMode="auto">
          <a:xfrm>
            <a:off x="5465763" y="3378200"/>
            <a:ext cx="44926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No</a:t>
            </a:r>
          </a:p>
        </p:txBody>
      </p:sp>
      <p:sp>
        <p:nvSpPr>
          <p:cNvPr id="40973" name="Rectangle 13"/>
          <p:cNvSpPr>
            <a:spLocks/>
          </p:cNvSpPr>
          <p:nvPr/>
        </p:nvSpPr>
        <p:spPr bwMode="auto">
          <a:xfrm>
            <a:off x="5486400" y="5219700"/>
            <a:ext cx="9763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Almost</a:t>
            </a:r>
          </a:p>
        </p:txBody>
      </p:sp>
      <p:sp>
        <p:nvSpPr>
          <p:cNvPr id="40974" name="Rectangle 14"/>
          <p:cNvSpPr>
            <a:spLocks/>
          </p:cNvSpPr>
          <p:nvPr/>
        </p:nvSpPr>
        <p:spPr bwMode="auto">
          <a:xfrm>
            <a:off x="5486400" y="6057900"/>
            <a:ext cx="9763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Almost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a:ln/>
        </p:spPr>
        <p:txBody>
          <a:bodyPr/>
          <a:lstStyle/>
          <a:p>
            <a:pPr marL="119063" indent="-119063"/>
            <a:r>
              <a:rPr lang="zh-CN" altLang="en-US" dirty="0"/>
              <a:t>浮点数</a:t>
            </a:r>
            <a:r>
              <a:rPr lang="zh-CN" altLang="en-US" dirty="0" smtClean="0"/>
              <a:t>乘法的数学性质</a:t>
            </a:r>
            <a:endParaRPr lang="en-US" dirty="0"/>
          </a:p>
        </p:txBody>
      </p:sp>
      <p:sp>
        <p:nvSpPr>
          <p:cNvPr id="41992" name="Rectangle 8"/>
          <p:cNvSpPr>
            <a:spLocks noGrp="1" noChangeArrowheads="1"/>
          </p:cNvSpPr>
          <p:nvPr>
            <p:ph idx="1"/>
          </p:nvPr>
        </p:nvSpPr>
        <p:spPr>
          <a:ln/>
        </p:spPr>
        <p:txBody>
          <a:bodyPr/>
          <a:lstStyle/>
          <a:p>
            <a:r>
              <a:rPr lang="zh-CN" altLang="en-US" dirty="0" smtClean="0"/>
              <a:t>与交换环相比</a:t>
            </a:r>
            <a:endParaRPr lang="en-US" dirty="0"/>
          </a:p>
          <a:p>
            <a:pPr marL="552450" lvl="1"/>
            <a:r>
              <a:rPr lang="zh-CN" altLang="en-US" dirty="0" smtClean="0"/>
              <a:t>乘法下封闭性？</a:t>
            </a:r>
            <a:endParaRPr lang="en-US" dirty="0"/>
          </a:p>
          <a:p>
            <a:pPr marL="838200" lvl="2"/>
            <a:r>
              <a:rPr lang="zh-CN" altLang="en-US" dirty="0" smtClean="0"/>
              <a:t>但可能产生无穷或</a:t>
            </a:r>
            <a:r>
              <a:rPr lang="en-US" dirty="0" err="1" smtClean="0"/>
              <a:t>NaN</a:t>
            </a:r>
            <a:endParaRPr lang="en-US" dirty="0"/>
          </a:p>
          <a:p>
            <a:pPr marL="552450" lvl="1"/>
            <a:r>
              <a:rPr lang="zh-CN" altLang="en-US" dirty="0" smtClean="0"/>
              <a:t>乘法的交换性？</a:t>
            </a:r>
            <a:endParaRPr lang="en-US" dirty="0"/>
          </a:p>
          <a:p>
            <a:pPr marL="552450" lvl="1"/>
            <a:r>
              <a:rPr lang="zh-CN" altLang="en-US" dirty="0" smtClean="0"/>
              <a:t>乘法的结合性？</a:t>
            </a:r>
            <a:endParaRPr lang="en-US" dirty="0"/>
          </a:p>
          <a:p>
            <a:pPr marL="838200" lvl="2"/>
            <a:r>
              <a:rPr lang="zh-CN" altLang="en-US" dirty="0" smtClean="0"/>
              <a:t>可能溢出、舍入不精确</a:t>
            </a:r>
            <a:endParaRPr lang="en-US" dirty="0" smtClean="0"/>
          </a:p>
          <a:p>
            <a:pPr marL="838200" lvl="2"/>
            <a:r>
              <a:rPr lang="zh-CN" altLang="en-US" dirty="0" smtClean="0"/>
              <a:t>例</a:t>
            </a:r>
            <a:r>
              <a:rPr lang="en-US" dirty="0" smtClean="0"/>
              <a:t>: </a:t>
            </a:r>
            <a:r>
              <a:rPr lang="en-US" dirty="0" smtClean="0">
                <a:latin typeface="Courier New"/>
              </a:rPr>
              <a:t>(1e20*1e20)*1e-20</a:t>
            </a:r>
            <a:r>
              <a:rPr lang="en-US" dirty="0" smtClean="0"/>
              <a:t>= </a:t>
            </a:r>
            <a:r>
              <a:rPr lang="en-US" dirty="0" err="1" smtClean="0">
                <a:latin typeface="Courier New"/>
                <a:cs typeface="Courier New"/>
              </a:rPr>
              <a:t>inf</a:t>
            </a:r>
            <a:r>
              <a:rPr lang="en-US" dirty="0" smtClean="0"/>
              <a:t>, </a:t>
            </a:r>
            <a:r>
              <a:rPr lang="en-US" dirty="0" smtClean="0">
                <a:latin typeface="Courier New"/>
                <a:cs typeface="Courier New"/>
              </a:rPr>
              <a:t>1e20*(1e20*1e-20)</a:t>
            </a:r>
            <a:r>
              <a:rPr lang="en-US" dirty="0" smtClean="0"/>
              <a:t>= </a:t>
            </a:r>
            <a:r>
              <a:rPr lang="en-US" dirty="0" smtClean="0">
                <a:latin typeface="Courier New"/>
                <a:cs typeface="Courier New"/>
              </a:rPr>
              <a:t>1e20</a:t>
            </a:r>
            <a:endParaRPr lang="en-US" dirty="0">
              <a:latin typeface="Courier New"/>
              <a:cs typeface="Courier New"/>
            </a:endParaRPr>
          </a:p>
          <a:p>
            <a:pPr marL="552450" lvl="1"/>
            <a:r>
              <a:rPr lang="en-US" dirty="0"/>
              <a:t>1 </a:t>
            </a:r>
            <a:r>
              <a:rPr lang="zh-CN" altLang="en-US" dirty="0" smtClean="0"/>
              <a:t>是乘法的单位元？</a:t>
            </a:r>
            <a:endParaRPr lang="en-US" dirty="0"/>
          </a:p>
          <a:p>
            <a:pPr marL="552450" lvl="1"/>
            <a:r>
              <a:rPr lang="zh-CN" altLang="en-US" dirty="0" smtClean="0"/>
              <a:t>乘法对加法的分配性？</a:t>
            </a:r>
            <a:endParaRPr lang="en-US" dirty="0"/>
          </a:p>
          <a:p>
            <a:pPr marL="838200" lvl="2"/>
            <a:r>
              <a:rPr lang="zh-CN" altLang="en-US" dirty="0"/>
              <a:t>可能溢出、舍入不精确</a:t>
            </a:r>
            <a:endParaRPr lang="en-US" altLang="zh-CN" dirty="0"/>
          </a:p>
          <a:p>
            <a:pPr marL="838200" lvl="2"/>
            <a:r>
              <a:rPr lang="en-US" dirty="0" smtClean="0">
                <a:latin typeface="Courier New"/>
                <a:cs typeface="Courier New"/>
              </a:rPr>
              <a:t>1e20*(1e20-1e20)</a:t>
            </a:r>
            <a:r>
              <a:rPr lang="en-US" dirty="0" smtClean="0"/>
              <a:t>= </a:t>
            </a:r>
            <a:r>
              <a:rPr lang="en-US" dirty="0" smtClean="0">
                <a:latin typeface="Courier New"/>
                <a:cs typeface="Courier New"/>
              </a:rPr>
              <a:t>0.0</a:t>
            </a:r>
            <a:r>
              <a:rPr lang="en-US" dirty="0" smtClean="0"/>
              <a:t>, </a:t>
            </a:r>
            <a:r>
              <a:rPr lang="en-US" dirty="0"/>
              <a:t> </a:t>
            </a:r>
            <a:r>
              <a:rPr lang="en-US" dirty="0" smtClean="0">
                <a:latin typeface="Courier New"/>
                <a:cs typeface="Courier New"/>
              </a:rPr>
              <a:t>1e20*1e20 – 1e20*1e20 </a:t>
            </a:r>
            <a:r>
              <a:rPr lang="en-US" dirty="0" smtClean="0"/>
              <a:t>= </a:t>
            </a:r>
            <a:r>
              <a:rPr lang="en-US" dirty="0" err="1" smtClean="0">
                <a:latin typeface="Courier New"/>
                <a:cs typeface="Courier New"/>
              </a:rPr>
              <a:t>NaN</a:t>
            </a:r>
            <a:endParaRPr lang="en-US" dirty="0">
              <a:latin typeface="Courier New"/>
              <a:cs typeface="Courier New"/>
            </a:endParaRPr>
          </a:p>
          <a:p>
            <a:pPr marL="431800" indent="-342900"/>
            <a:r>
              <a:rPr lang="zh-CN" altLang="en-US" dirty="0" smtClean="0"/>
              <a:t>单调性</a:t>
            </a:r>
            <a:endParaRPr lang="en-US" dirty="0"/>
          </a:p>
          <a:p>
            <a:pPr marL="552450" lvl="1"/>
            <a:r>
              <a:rPr lang="en-US" dirty="0">
                <a:latin typeface="Calibri Italic" charset="0"/>
                <a:ea typeface="Calibri Italic" charset="0"/>
                <a:cs typeface="Calibri Italic" charset="0"/>
                <a:sym typeface="Calibri Italic" charset="0"/>
              </a:rPr>
              <a:t>a</a:t>
            </a:r>
            <a:r>
              <a:rPr lang="en-US" dirty="0"/>
              <a:t> ≥ </a:t>
            </a:r>
            <a:r>
              <a:rPr lang="en-US" dirty="0">
                <a:latin typeface="Calibri Italic" charset="0"/>
                <a:ea typeface="Calibri Italic" charset="0"/>
                <a:cs typeface="Calibri Italic" charset="0"/>
                <a:sym typeface="Calibri Italic" charset="0"/>
              </a:rPr>
              <a:t>b</a:t>
            </a:r>
            <a:r>
              <a:rPr lang="en-US" dirty="0"/>
              <a:t>  &amp; </a:t>
            </a:r>
            <a:r>
              <a:rPr lang="en-US" dirty="0">
                <a:latin typeface="Calibri Italic" charset="0"/>
                <a:ea typeface="Calibri Italic" charset="0"/>
                <a:cs typeface="Calibri Italic" charset="0"/>
                <a:sym typeface="Calibri Italic" charset="0"/>
              </a:rPr>
              <a:t>c</a:t>
            </a:r>
            <a:r>
              <a:rPr lang="en-US" dirty="0"/>
              <a:t> ≥ 0  ⇒ </a:t>
            </a:r>
            <a:r>
              <a:rPr lang="en-US" dirty="0">
                <a:latin typeface="Calibri Italic" charset="0"/>
                <a:ea typeface="Calibri Italic" charset="0"/>
                <a:cs typeface="Calibri Italic" charset="0"/>
                <a:sym typeface="Calibri Italic" charset="0"/>
              </a:rPr>
              <a:t>a</a:t>
            </a:r>
            <a:r>
              <a:rPr lang="en-US" dirty="0"/>
              <a:t> * </a:t>
            </a:r>
            <a:r>
              <a:rPr lang="en-US" dirty="0">
                <a:latin typeface="Calibri Italic" charset="0"/>
                <a:ea typeface="Calibri Italic" charset="0"/>
                <a:cs typeface="Calibri Italic" charset="0"/>
                <a:sym typeface="Calibri Italic" charset="0"/>
              </a:rPr>
              <a:t>c</a:t>
            </a:r>
            <a:r>
              <a:rPr lang="en-US" dirty="0"/>
              <a:t> ≥ </a:t>
            </a:r>
            <a:r>
              <a:rPr lang="en-US" dirty="0">
                <a:latin typeface="Calibri Italic" charset="0"/>
                <a:ea typeface="Calibri Italic" charset="0"/>
                <a:cs typeface="Calibri Italic" charset="0"/>
                <a:sym typeface="Calibri Italic" charset="0"/>
              </a:rPr>
              <a:t>b</a:t>
            </a:r>
            <a:r>
              <a:rPr lang="en-US" dirty="0"/>
              <a:t> *</a:t>
            </a:r>
            <a:r>
              <a:rPr lang="en-US" dirty="0">
                <a:latin typeface="Calibri Italic" charset="0"/>
                <a:ea typeface="Calibri Italic" charset="0"/>
                <a:cs typeface="Calibri Italic" charset="0"/>
                <a:sym typeface="Calibri Italic" charset="0"/>
              </a:rPr>
              <a:t>c</a:t>
            </a:r>
            <a:r>
              <a:rPr lang="en-US" dirty="0"/>
              <a:t>?</a:t>
            </a:r>
          </a:p>
          <a:p>
            <a:pPr marL="838200" lvl="2"/>
            <a:r>
              <a:rPr lang="zh-CN" altLang="en-US" dirty="0" smtClean="0"/>
              <a:t>除了无穷和</a:t>
            </a:r>
            <a:r>
              <a:rPr lang="en-US" dirty="0" smtClean="0"/>
              <a:t> </a:t>
            </a:r>
            <a:r>
              <a:rPr lang="en-US" dirty="0" err="1" smtClean="0"/>
              <a:t>NaN</a:t>
            </a:r>
            <a:endParaRPr lang="en-US" dirty="0"/>
          </a:p>
        </p:txBody>
      </p:sp>
      <p:sp>
        <p:nvSpPr>
          <p:cNvPr id="41993" name="Rectangle 9"/>
          <p:cNvSpPr>
            <a:spLocks/>
          </p:cNvSpPr>
          <p:nvPr/>
        </p:nvSpPr>
        <p:spPr bwMode="auto">
          <a:xfrm>
            <a:off x="6303963" y="1790700"/>
            <a:ext cx="49371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solidFill>
                  <a:srgbClr val="C00000"/>
                </a:solidFill>
                <a:latin typeface="Calibri Bold Italic" charset="0"/>
                <a:ea typeface="Calibri Bold Italic" charset="0"/>
                <a:cs typeface="Calibri Bold Italic" charset="0"/>
                <a:sym typeface="Calibri Bold Italic" charset="0"/>
              </a:rPr>
              <a:t>Yes</a:t>
            </a:r>
          </a:p>
        </p:txBody>
      </p:sp>
      <p:sp>
        <p:nvSpPr>
          <p:cNvPr id="41994" name="Rectangle 10"/>
          <p:cNvSpPr>
            <a:spLocks/>
          </p:cNvSpPr>
          <p:nvPr/>
        </p:nvSpPr>
        <p:spPr bwMode="auto">
          <a:xfrm>
            <a:off x="6303963" y="2522538"/>
            <a:ext cx="49371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solidFill>
                  <a:srgbClr val="C00000"/>
                </a:solidFill>
                <a:latin typeface="Calibri Bold Italic" charset="0"/>
                <a:ea typeface="Calibri Bold Italic" charset="0"/>
                <a:cs typeface="Calibri Bold Italic" charset="0"/>
                <a:sym typeface="Calibri Bold Italic" charset="0"/>
              </a:rPr>
              <a:t>Yes</a:t>
            </a:r>
          </a:p>
        </p:txBody>
      </p:sp>
      <p:sp>
        <p:nvSpPr>
          <p:cNvPr id="41995" name="Rectangle 11"/>
          <p:cNvSpPr>
            <a:spLocks/>
          </p:cNvSpPr>
          <p:nvPr/>
        </p:nvSpPr>
        <p:spPr bwMode="auto">
          <a:xfrm>
            <a:off x="6303963" y="2895600"/>
            <a:ext cx="44926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a:solidFill>
                  <a:srgbClr val="C00000"/>
                </a:solidFill>
                <a:latin typeface="Calibri Bold Italic" charset="0"/>
                <a:ea typeface="Calibri Bold Italic" charset="0"/>
                <a:cs typeface="Calibri Bold Italic" charset="0"/>
                <a:sym typeface="Calibri Bold Italic" charset="0"/>
              </a:rPr>
              <a:t>No</a:t>
            </a:r>
          </a:p>
        </p:txBody>
      </p:sp>
      <p:sp>
        <p:nvSpPr>
          <p:cNvPr id="41996" name="Rectangle 12"/>
          <p:cNvSpPr>
            <a:spLocks/>
          </p:cNvSpPr>
          <p:nvPr/>
        </p:nvSpPr>
        <p:spPr bwMode="auto">
          <a:xfrm>
            <a:off x="6303963" y="3975100"/>
            <a:ext cx="49371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Yes</a:t>
            </a:r>
          </a:p>
        </p:txBody>
      </p:sp>
      <p:sp>
        <p:nvSpPr>
          <p:cNvPr id="41997" name="Rectangle 13"/>
          <p:cNvSpPr>
            <a:spLocks/>
          </p:cNvSpPr>
          <p:nvPr/>
        </p:nvSpPr>
        <p:spPr bwMode="auto">
          <a:xfrm>
            <a:off x="6303963" y="4343400"/>
            <a:ext cx="44926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No</a:t>
            </a:r>
          </a:p>
        </p:txBody>
      </p:sp>
      <p:sp>
        <p:nvSpPr>
          <p:cNvPr id="41998" name="Rectangle 14"/>
          <p:cNvSpPr>
            <a:spLocks/>
          </p:cNvSpPr>
          <p:nvPr/>
        </p:nvSpPr>
        <p:spPr bwMode="auto">
          <a:xfrm>
            <a:off x="6324600" y="5791200"/>
            <a:ext cx="9763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Almost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zh-CN" altLang="en-US" dirty="0" smtClean="0"/>
              <a:t>浮点数</a:t>
            </a:r>
            <a:endParaRPr lang="en-US" dirty="0"/>
          </a:p>
        </p:txBody>
      </p:sp>
      <p:sp>
        <p:nvSpPr>
          <p:cNvPr id="43012" name="Rectangle 4"/>
          <p:cNvSpPr>
            <a:spLocks noGrp="1" noChangeArrowheads="1"/>
          </p:cNvSpPr>
          <p:nvPr>
            <p:ph idx="1"/>
          </p:nvPr>
        </p:nvSpPr>
        <p:spPr>
          <a:ln/>
        </p:spPr>
        <p:txBody>
          <a:bodyPr/>
          <a:lstStyle/>
          <a:p>
            <a:r>
              <a:rPr lang="zh-CN" altLang="en-US" dirty="0" smtClean="0">
                <a:solidFill>
                  <a:srgbClr val="B3B3B3"/>
                </a:solidFill>
              </a:rPr>
              <a:t>二进制小数</a:t>
            </a:r>
            <a:endParaRPr lang="en-US" dirty="0">
              <a:solidFill>
                <a:srgbClr val="B3B3B3"/>
              </a:solidFill>
            </a:endParaRPr>
          </a:p>
          <a:p>
            <a:r>
              <a:rPr lang="en-US" altLang="zh-CN" dirty="0" smtClean="0">
                <a:solidFill>
                  <a:srgbClr val="B3B3B3"/>
                </a:solidFill>
              </a:rPr>
              <a:t>IEEE </a:t>
            </a:r>
            <a:r>
              <a:rPr lang="zh-CN" altLang="en-US" dirty="0" smtClean="0">
                <a:solidFill>
                  <a:srgbClr val="B3B3B3"/>
                </a:solidFill>
              </a:rPr>
              <a:t>浮点数标准</a:t>
            </a:r>
            <a:r>
              <a:rPr lang="en-US" altLang="zh-CN" dirty="0" smtClean="0">
                <a:solidFill>
                  <a:srgbClr val="B3B3B3"/>
                </a:solidFill>
              </a:rPr>
              <a:t>: IEEE 754</a:t>
            </a:r>
            <a:endParaRPr lang="en-US" dirty="0">
              <a:solidFill>
                <a:srgbClr val="B3B3B3"/>
              </a:solidFill>
            </a:endParaRPr>
          </a:p>
          <a:p>
            <a:r>
              <a:rPr lang="zh-CN" altLang="en-US" dirty="0" smtClean="0">
                <a:solidFill>
                  <a:srgbClr val="B3B3B3"/>
                </a:solidFill>
              </a:rPr>
              <a:t>浮点数示例与性质</a:t>
            </a:r>
            <a:endParaRPr lang="en-US" dirty="0">
              <a:solidFill>
                <a:srgbClr val="B3B3B3"/>
              </a:solidFill>
            </a:endParaRPr>
          </a:p>
          <a:p>
            <a:r>
              <a:rPr lang="zh-CN" altLang="en-US" dirty="0" smtClean="0">
                <a:solidFill>
                  <a:srgbClr val="B3B3B3"/>
                </a:solidFill>
              </a:rPr>
              <a:t>舍入、加法与乘法</a:t>
            </a:r>
            <a:endParaRPr lang="en-US" dirty="0">
              <a:solidFill>
                <a:srgbClr val="B3B3B3"/>
              </a:solidFill>
            </a:endParaRPr>
          </a:p>
          <a:p>
            <a:r>
              <a:rPr lang="en-US" altLang="zh-CN" dirty="0" smtClean="0"/>
              <a:t>C</a:t>
            </a:r>
            <a:r>
              <a:rPr lang="zh-CN" altLang="en-US" dirty="0" smtClean="0"/>
              <a:t>语言的浮点数</a:t>
            </a:r>
            <a:endParaRPr lang="en-US" dirty="0"/>
          </a:p>
          <a:p>
            <a:r>
              <a:rPr lang="zh-CN" altLang="en-US" dirty="0" smtClean="0">
                <a:solidFill>
                  <a:srgbClr val="B3B3B3"/>
                </a:solidFill>
              </a:rPr>
              <a:t>小结</a:t>
            </a:r>
            <a:endParaRPr lang="en-US" dirty="0">
              <a:solidFill>
                <a:srgbClr val="B3B3B3"/>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ln/>
        </p:spPr>
        <p:txBody>
          <a:bodyPr/>
          <a:lstStyle/>
          <a:p>
            <a:pPr marL="119063" indent="-119063"/>
            <a:r>
              <a:rPr lang="en-US" altLang="zh-CN" dirty="0" smtClean="0"/>
              <a:t>C</a:t>
            </a:r>
            <a:r>
              <a:rPr lang="zh-CN" altLang="en-US" dirty="0" smtClean="0"/>
              <a:t>语言的浮点数</a:t>
            </a:r>
            <a:endParaRPr lang="en-US" dirty="0"/>
          </a:p>
        </p:txBody>
      </p:sp>
      <p:sp>
        <p:nvSpPr>
          <p:cNvPr id="44036" name="Rectangle 4"/>
          <p:cNvSpPr>
            <a:spLocks noGrp="1" noChangeArrowheads="1"/>
          </p:cNvSpPr>
          <p:nvPr>
            <p:ph idx="1"/>
          </p:nvPr>
        </p:nvSpPr>
        <p:spPr>
          <a:ln/>
        </p:spPr>
        <p:txBody>
          <a:bodyPr/>
          <a:lstStyle/>
          <a:p>
            <a:r>
              <a:rPr lang="zh-CN" altLang="en-US" dirty="0" smtClean="0"/>
              <a:t>两种精度</a:t>
            </a:r>
            <a:endParaRPr lang="en-US" dirty="0"/>
          </a:p>
          <a:p>
            <a:pPr marL="317500" lvl="1" indent="0"/>
            <a:r>
              <a:rPr lang="en-US" dirty="0">
                <a:latin typeface="Courier New Bold" charset="0"/>
                <a:cs typeface="Courier New Bold" charset="0"/>
                <a:sym typeface="Courier New Bold" charset="0"/>
              </a:rPr>
              <a:t>float</a:t>
            </a:r>
            <a:r>
              <a:rPr lang="en-US" dirty="0"/>
              <a:t>	</a:t>
            </a:r>
            <a:r>
              <a:rPr lang="zh-CN" altLang="en-US" dirty="0" smtClean="0"/>
              <a:t>单精度</a:t>
            </a:r>
            <a:endParaRPr lang="en-US" dirty="0"/>
          </a:p>
          <a:p>
            <a:pPr marL="317500" lvl="1" indent="0"/>
            <a:r>
              <a:rPr lang="en-US" dirty="0">
                <a:latin typeface="Courier New Bold" charset="0"/>
                <a:cs typeface="Courier New Bold" charset="0"/>
                <a:sym typeface="Courier New Bold" charset="0"/>
              </a:rPr>
              <a:t>double</a:t>
            </a:r>
            <a:r>
              <a:rPr lang="en-US" dirty="0"/>
              <a:t>	</a:t>
            </a:r>
            <a:r>
              <a:rPr lang="zh-CN" altLang="en-US" dirty="0" smtClean="0"/>
              <a:t>双精度</a:t>
            </a:r>
            <a:endParaRPr lang="en-US" dirty="0"/>
          </a:p>
          <a:p>
            <a:pPr>
              <a:spcBef>
                <a:spcPts val="1600"/>
              </a:spcBef>
            </a:pPr>
            <a:r>
              <a:rPr lang="zh-CN" altLang="en-US" dirty="0" smtClean="0"/>
              <a:t>类型转换</a:t>
            </a:r>
            <a:endParaRPr lang="en-US" dirty="0"/>
          </a:p>
          <a:p>
            <a:pPr marL="317500" lvl="1" indent="0"/>
            <a:r>
              <a:rPr lang="en-US" dirty="0" err="1" smtClean="0">
                <a:latin typeface="Courier New Bold" charset="0"/>
                <a:cs typeface="Courier New Bold" charset="0"/>
                <a:sym typeface="Courier New Bold" charset="0"/>
              </a:rPr>
              <a:t>int</a:t>
            </a:r>
            <a:r>
              <a:rPr lang="en-US" dirty="0"/>
              <a:t>, </a:t>
            </a:r>
            <a:r>
              <a:rPr lang="en-US" dirty="0">
                <a:latin typeface="Courier New Bold" charset="0"/>
                <a:cs typeface="Courier New Bold" charset="0"/>
                <a:sym typeface="Courier New Bold" charset="0"/>
              </a:rPr>
              <a:t>float</a:t>
            </a:r>
            <a:r>
              <a:rPr lang="en-US" dirty="0"/>
              <a:t>, </a:t>
            </a:r>
            <a:r>
              <a:rPr lang="en-US" dirty="0" smtClean="0">
                <a:latin typeface="Courier New Bold" charset="0"/>
                <a:cs typeface="Courier New Bold" charset="0"/>
                <a:sym typeface="Courier New Bold" charset="0"/>
              </a:rPr>
              <a:t>double</a:t>
            </a:r>
            <a:r>
              <a:rPr lang="en-US" dirty="0" smtClean="0"/>
              <a:t> </a:t>
            </a:r>
            <a:r>
              <a:rPr lang="zh-CN" altLang="en-US" dirty="0" smtClean="0"/>
              <a:t>间转换，将改变位模式</a:t>
            </a:r>
            <a:endParaRPr lang="en-US" dirty="0"/>
          </a:p>
          <a:p>
            <a:pPr marL="317500" lvl="1" indent="0"/>
            <a:r>
              <a:rPr lang="en-US" dirty="0"/>
              <a:t> </a:t>
            </a:r>
            <a:r>
              <a:rPr lang="en-US" dirty="0">
                <a:latin typeface="Courier New Bold" charset="0"/>
                <a:cs typeface="Courier New Bold" charset="0"/>
                <a:sym typeface="Courier New Bold" charset="0"/>
              </a:rPr>
              <a:t>double</a:t>
            </a:r>
            <a:r>
              <a:rPr lang="en-US" dirty="0"/>
              <a:t>/</a:t>
            </a:r>
            <a:r>
              <a:rPr lang="en-US" dirty="0">
                <a:latin typeface="Courier New Bold" charset="0"/>
                <a:cs typeface="Courier New Bold" charset="0"/>
                <a:sym typeface="Courier New Bold" charset="0"/>
              </a:rPr>
              <a:t>float</a:t>
            </a:r>
            <a:r>
              <a:rPr lang="en-US" dirty="0"/>
              <a:t> → </a:t>
            </a:r>
            <a:r>
              <a:rPr lang="en-US" dirty="0" err="1">
                <a:latin typeface="Courier New Bold" charset="0"/>
                <a:cs typeface="Courier New Bold" charset="0"/>
                <a:sym typeface="Courier New Bold" charset="0"/>
              </a:rPr>
              <a:t>int</a:t>
            </a:r>
            <a:endParaRPr lang="en-US" dirty="0"/>
          </a:p>
          <a:p>
            <a:pPr marL="838200" lvl="2"/>
            <a:r>
              <a:rPr lang="zh-CN" altLang="en-US" dirty="0" smtClean="0"/>
              <a:t>截掉小数部分</a:t>
            </a:r>
            <a:endParaRPr lang="en-US" dirty="0"/>
          </a:p>
          <a:p>
            <a:pPr marL="838200" lvl="2"/>
            <a:r>
              <a:rPr lang="zh-CN" altLang="en-US" dirty="0" smtClean="0"/>
              <a:t>类似向</a:t>
            </a:r>
            <a:r>
              <a:rPr lang="en-US" altLang="zh-CN" dirty="0" smtClean="0"/>
              <a:t>0</a:t>
            </a:r>
            <a:r>
              <a:rPr lang="zh-CN" altLang="en-US" dirty="0" smtClean="0"/>
              <a:t>舍入</a:t>
            </a:r>
            <a:endParaRPr lang="en-US" dirty="0"/>
          </a:p>
          <a:p>
            <a:pPr marL="838200" lvl="2"/>
            <a:r>
              <a:rPr lang="zh-CN" altLang="en-US" dirty="0" smtClean="0"/>
              <a:t>当数值超范围或</a:t>
            </a:r>
            <a:r>
              <a:rPr lang="en-US" dirty="0" err="1" smtClean="0"/>
              <a:t>NaN</a:t>
            </a:r>
            <a:r>
              <a:rPr lang="zh-CN" altLang="en-US" dirty="0" smtClean="0"/>
              <a:t>时无定义：通常</a:t>
            </a:r>
            <a:r>
              <a:rPr lang="zh-CN" altLang="en-US" dirty="0"/>
              <a:t>设置</a:t>
            </a:r>
            <a:r>
              <a:rPr lang="zh-CN" altLang="en-US" dirty="0" smtClean="0"/>
              <a:t>为</a:t>
            </a:r>
            <a:r>
              <a:rPr lang="en-US" dirty="0" smtClean="0"/>
              <a:t> </a:t>
            </a:r>
            <a:r>
              <a:rPr lang="en-US" dirty="0" err="1" smtClean="0"/>
              <a:t>TMin</a:t>
            </a:r>
            <a:endParaRPr lang="en-US" dirty="0"/>
          </a:p>
          <a:p>
            <a:pPr marL="317500" lvl="1" indent="0"/>
            <a:r>
              <a:rPr lang="en-US" dirty="0"/>
              <a:t> </a:t>
            </a:r>
            <a:r>
              <a:rPr lang="en-US" dirty="0" err="1">
                <a:latin typeface="Courier New Bold" charset="0"/>
                <a:cs typeface="Courier New Bold" charset="0"/>
                <a:sym typeface="Courier New Bold" charset="0"/>
              </a:rPr>
              <a:t>int</a:t>
            </a:r>
            <a:r>
              <a:rPr lang="en-US" dirty="0"/>
              <a:t> → </a:t>
            </a:r>
            <a:r>
              <a:rPr lang="en-US" dirty="0">
                <a:latin typeface="Courier New Bold" charset="0"/>
                <a:cs typeface="Courier New Bold" charset="0"/>
                <a:sym typeface="Courier New Bold" charset="0"/>
              </a:rPr>
              <a:t>double</a:t>
            </a:r>
            <a:endParaRPr lang="en-US" dirty="0"/>
          </a:p>
          <a:p>
            <a:pPr marL="838200" lvl="2"/>
            <a:r>
              <a:rPr lang="zh-CN" altLang="en-US" dirty="0" smtClean="0"/>
              <a:t>精确转换</a:t>
            </a:r>
            <a:r>
              <a:rPr lang="en-US" dirty="0" smtClean="0"/>
              <a:t>,</a:t>
            </a:r>
            <a:r>
              <a:rPr lang="zh-CN" altLang="en-US" dirty="0" smtClean="0"/>
              <a:t>只要</a:t>
            </a:r>
            <a:r>
              <a:rPr lang="en-US" dirty="0" err="1" smtClean="0">
                <a:latin typeface="Courier New Bold" charset="0"/>
                <a:cs typeface="Courier New Bold" charset="0"/>
                <a:sym typeface="Courier New Bold" charset="0"/>
              </a:rPr>
              <a:t>int</a:t>
            </a:r>
            <a:r>
              <a:rPr lang="zh-CN" altLang="en-US" dirty="0" smtClean="0">
                <a:latin typeface="Courier New Bold" charset="0"/>
                <a:cs typeface="Courier New Bold" charset="0"/>
                <a:sym typeface="Courier New Bold" charset="0"/>
              </a:rPr>
              <a:t>的位宽</a:t>
            </a:r>
            <a:r>
              <a:rPr lang="en-US" dirty="0" smtClean="0"/>
              <a:t> </a:t>
            </a:r>
            <a:r>
              <a:rPr lang="en-US" dirty="0"/>
              <a:t>≤ 53 </a:t>
            </a:r>
            <a:r>
              <a:rPr lang="en-US" dirty="0" smtClean="0"/>
              <a:t>bit</a:t>
            </a:r>
            <a:r>
              <a:rPr lang="zh-CN" altLang="en-US" dirty="0" smtClean="0"/>
              <a:t>，即可精确转换</a:t>
            </a:r>
            <a:endParaRPr lang="en-US" dirty="0"/>
          </a:p>
          <a:p>
            <a:pPr marL="317500" lvl="1" indent="0"/>
            <a:r>
              <a:rPr lang="en-US" dirty="0"/>
              <a:t> </a:t>
            </a:r>
            <a:r>
              <a:rPr lang="en-US" dirty="0" err="1">
                <a:latin typeface="Courier New Bold" charset="0"/>
                <a:cs typeface="Courier New Bold" charset="0"/>
                <a:sym typeface="Courier New Bold" charset="0"/>
              </a:rPr>
              <a:t>int</a:t>
            </a:r>
            <a:r>
              <a:rPr lang="en-US" dirty="0"/>
              <a:t> → </a:t>
            </a:r>
            <a:r>
              <a:rPr lang="en-US" dirty="0">
                <a:latin typeface="Courier New Bold" charset="0"/>
                <a:cs typeface="Courier New Bold" charset="0"/>
                <a:sym typeface="Courier New Bold" charset="0"/>
              </a:rPr>
              <a:t>float</a:t>
            </a:r>
            <a:endParaRPr lang="en-US" dirty="0"/>
          </a:p>
          <a:p>
            <a:pPr marL="838200" lvl="2"/>
            <a:r>
              <a:rPr lang="zh-CN" altLang="en-US" dirty="0" smtClean="0"/>
              <a:t>将根据舍入模式进行舍入</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ln/>
        </p:spPr>
        <p:txBody>
          <a:bodyPr/>
          <a:lstStyle/>
          <a:p>
            <a:pPr marL="119063" indent="-119063"/>
            <a:r>
              <a:rPr lang="zh-CN" altLang="en-US" dirty="0" smtClean="0"/>
              <a:t>浮点数习题</a:t>
            </a:r>
            <a:endParaRPr lang="en-US" dirty="0"/>
          </a:p>
        </p:txBody>
      </p:sp>
      <p:sp>
        <p:nvSpPr>
          <p:cNvPr id="45060" name="Rectangle 4"/>
          <p:cNvSpPr>
            <a:spLocks noGrp="1" noChangeArrowheads="1"/>
          </p:cNvSpPr>
          <p:nvPr>
            <p:ph idx="1"/>
          </p:nvPr>
        </p:nvSpPr>
        <p:spPr>
          <a:xfrm>
            <a:off x="381000" y="1397000"/>
            <a:ext cx="8382000" cy="1270000"/>
          </a:xfrm>
          <a:ln/>
        </p:spPr>
        <p:txBody>
          <a:bodyPr/>
          <a:lstStyle/>
          <a:p>
            <a:r>
              <a:rPr lang="zh-CN" altLang="en-US" dirty="0" smtClean="0"/>
              <a:t>针对下列</a:t>
            </a:r>
            <a:r>
              <a:rPr lang="en-US" dirty="0" smtClean="0"/>
              <a:t>C</a:t>
            </a:r>
            <a:r>
              <a:rPr lang="zh-CN" altLang="en-US" dirty="0" smtClean="0"/>
              <a:t>表达式</a:t>
            </a:r>
            <a:r>
              <a:rPr lang="en-US" dirty="0" smtClean="0"/>
              <a:t>:</a:t>
            </a:r>
            <a:endParaRPr lang="en-US" dirty="0"/>
          </a:p>
          <a:p>
            <a:pPr marL="552450" lvl="1"/>
            <a:r>
              <a:rPr lang="zh-CN" altLang="en-US" dirty="0" smtClean="0"/>
              <a:t>证明对所有参数值都成立</a:t>
            </a:r>
            <a:endParaRPr lang="en-US" dirty="0"/>
          </a:p>
          <a:p>
            <a:pPr marL="552450" lvl="1"/>
            <a:r>
              <a:rPr lang="zh-CN" altLang="en-US" dirty="0" smtClean="0"/>
              <a:t>或什么条件下不成立</a:t>
            </a:r>
            <a:endParaRPr lang="en-US" dirty="0"/>
          </a:p>
        </p:txBody>
      </p:sp>
      <p:sp>
        <p:nvSpPr>
          <p:cNvPr id="45061" name="Rectangle 5"/>
          <p:cNvSpPr>
            <a:spLocks/>
          </p:cNvSpPr>
          <p:nvPr/>
        </p:nvSpPr>
        <p:spPr bwMode="auto">
          <a:xfrm>
            <a:off x="3736975" y="2446338"/>
            <a:ext cx="4889500" cy="4076700"/>
          </a:xfrm>
          <a:prstGeom prst="rect">
            <a:avLst/>
          </a:prstGeom>
          <a:noFill/>
          <a:ln w="25400" cap="flat">
            <a:noFill/>
            <a:miter lim="800000"/>
            <a:headEnd type="none" w="med" len="med"/>
            <a:tailEnd type="none" w="med" len="med"/>
          </a:ln>
        </p:spPr>
        <p:txBody>
          <a:bodyPr lIns="38100" tIns="38100" rIns="38100" bIns="38100"/>
          <a:lstStyle/>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)(float)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)(double)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(float)(double) f</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 </a:t>
            </a:r>
            <a:r>
              <a:rPr lang="en-US" sz="1800" b="1" dirty="0" smtClean="0">
                <a:solidFill>
                  <a:schemeClr val="tx1"/>
                </a:solidFill>
                <a:latin typeface="Courier New"/>
                <a:ea typeface="Monaco" charset="0"/>
                <a:cs typeface="Courier New"/>
                <a:sym typeface="Monaco" charset="0"/>
              </a:rPr>
              <a:t>(double)(</a:t>
            </a:r>
            <a:r>
              <a:rPr lang="en-US" sz="1800" b="1" dirty="0">
                <a:solidFill>
                  <a:schemeClr val="tx1"/>
                </a:solidFill>
                <a:latin typeface="Courier New"/>
                <a:ea typeface="Monaco" charset="0"/>
                <a:cs typeface="Courier New"/>
                <a:sym typeface="Monaco" charset="0"/>
              </a:rPr>
              <a:t>float) d</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2/3 == 2/3.0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rgbClr val="FF0000"/>
                </a:solidFill>
                <a:latin typeface="Courier New"/>
                <a:ea typeface="Monaco" charset="0"/>
                <a:cs typeface="Courier New"/>
                <a:sym typeface="Monaco" charset="0"/>
              </a:rPr>
              <a:t>d &lt; 0.0	 ⇒ 	((d*2) &lt; 0.0)</a:t>
            </a:r>
            <a:endParaRPr lang="en-US" b="1" dirty="0">
              <a:solidFill>
                <a:srgbClr val="FF0000"/>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&gt; f	 ⇒ 	-f &gt; -d</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 d &gt;= 0.0</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a:t>
            </a:r>
            <a:r>
              <a:rPr lang="en-US" sz="1800" b="1" dirty="0" err="1">
                <a:solidFill>
                  <a:schemeClr val="tx1"/>
                </a:solidFill>
                <a:latin typeface="Courier New"/>
                <a:ea typeface="Monaco" charset="0"/>
                <a:cs typeface="Courier New"/>
                <a:sym typeface="Monaco" charset="0"/>
              </a:rPr>
              <a:t>d+f</a:t>
            </a:r>
            <a:r>
              <a:rPr lang="en-US" sz="1800" b="1" dirty="0">
                <a:solidFill>
                  <a:schemeClr val="tx1"/>
                </a:solidFill>
                <a:latin typeface="Courier New"/>
                <a:ea typeface="Monaco" charset="0"/>
                <a:cs typeface="Courier New"/>
                <a:sym typeface="Monaco" charset="0"/>
              </a:rPr>
              <a:t>)-d == f</a:t>
            </a:r>
          </a:p>
        </p:txBody>
      </p:sp>
      <p:sp>
        <p:nvSpPr>
          <p:cNvPr id="45062" name="Rectangle 6"/>
          <p:cNvSpPr>
            <a:spLocks/>
          </p:cNvSpPr>
          <p:nvPr/>
        </p:nvSpPr>
        <p:spPr bwMode="auto">
          <a:xfrm>
            <a:off x="522288" y="3271838"/>
            <a:ext cx="2628900" cy="1155700"/>
          </a:xfrm>
          <a:prstGeom prst="rect">
            <a:avLst/>
          </a:prstGeom>
          <a:solidFill>
            <a:srgbClr val="D6D6F4"/>
          </a:solidFill>
          <a:ln w="25400" cap="flat">
            <a:solidFill>
              <a:srgbClr val="ADADEA"/>
            </a:solidFill>
            <a:prstDash val="solid"/>
            <a:miter lim="800000"/>
            <a:headEnd type="none" w="med" len="med"/>
            <a:tailEnd type="none" w="med" len="med"/>
          </a:ln>
        </p:spPr>
        <p:txBody>
          <a:bodyPr lIns="38100" tIns="38100" rIns="38100" bIns="38100"/>
          <a:lstStyle/>
          <a:p>
            <a:pPr algn="l">
              <a:spcBef>
                <a:spcPts val="475"/>
              </a:spcBef>
              <a:tabLst>
                <a:tab pos="1371600" algn="l"/>
                <a:tab pos="2286000" algn="l"/>
                <a:tab pos="1371600" algn="l"/>
                <a:tab pos="2286000" algn="l"/>
                <a:tab pos="1371600" algn="l"/>
                <a:tab pos="2286000" algn="l"/>
              </a:tabLst>
            </a:pP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 x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float f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double d = …;</a:t>
            </a:r>
          </a:p>
        </p:txBody>
      </p:sp>
      <p:sp>
        <p:nvSpPr>
          <p:cNvPr id="45063" name="Rectangle 7"/>
          <p:cNvSpPr>
            <a:spLocks/>
          </p:cNvSpPr>
          <p:nvPr/>
        </p:nvSpPr>
        <p:spPr bwMode="auto">
          <a:xfrm>
            <a:off x="457200" y="4581525"/>
            <a:ext cx="2559996" cy="384721"/>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zh-CN" altLang="en-US" sz="2000" dirty="0" smtClean="0">
                <a:solidFill>
                  <a:schemeClr val="tx1"/>
                </a:solidFill>
                <a:latin typeface="Calibri" charset="0"/>
                <a:ea typeface="Calibri" charset="0"/>
                <a:cs typeface="Calibri" charset="0"/>
                <a:sym typeface="Calibri" charset="0"/>
              </a:rPr>
              <a:t>假定</a:t>
            </a:r>
            <a:r>
              <a:rPr lang="en-US" sz="2000" dirty="0" smtClean="0">
                <a:solidFill>
                  <a:schemeClr val="tx1"/>
                </a:solidFill>
                <a:latin typeface="Courier New Bold" charset="0"/>
                <a:cs typeface="Courier New Bold" charset="0"/>
                <a:sym typeface="Courier New Bold" charset="0"/>
              </a:rPr>
              <a:t>d</a:t>
            </a:r>
            <a:r>
              <a:rPr lang="en-US" sz="2000" dirty="0" smtClean="0">
                <a:solidFill>
                  <a:schemeClr val="tx1"/>
                </a:solidFill>
                <a:latin typeface="Calibri" charset="0"/>
                <a:ea typeface="Calibri" charset="0"/>
                <a:cs typeface="Calibri" charset="0"/>
                <a:sym typeface="Calibri" charset="0"/>
              </a:rPr>
              <a:t> </a:t>
            </a:r>
            <a:r>
              <a:rPr lang="zh-CN" altLang="en-US" sz="2000" dirty="0" smtClean="0">
                <a:solidFill>
                  <a:schemeClr val="tx1"/>
                </a:solidFill>
                <a:latin typeface="Calibri" charset="0"/>
                <a:ea typeface="Calibri" charset="0"/>
                <a:cs typeface="Calibri" charset="0"/>
                <a:sym typeface="Calibri" charset="0"/>
              </a:rPr>
              <a:t>和</a:t>
            </a:r>
            <a:r>
              <a:rPr lang="en-US" sz="2000" dirty="0" smtClean="0">
                <a:solidFill>
                  <a:schemeClr val="tx1"/>
                </a:solidFill>
                <a:latin typeface="Calibri" charset="0"/>
                <a:ea typeface="Calibri" charset="0"/>
                <a:cs typeface="Calibri" charset="0"/>
                <a:sym typeface="Calibri" charset="0"/>
              </a:rPr>
              <a:t> </a:t>
            </a:r>
            <a:r>
              <a:rPr lang="en-US" sz="2000" dirty="0" smtClean="0">
                <a:solidFill>
                  <a:schemeClr val="tx1"/>
                </a:solidFill>
                <a:latin typeface="Courier New Bold" charset="0"/>
                <a:cs typeface="Courier New Bold" charset="0"/>
                <a:sym typeface="Courier New Bold" charset="0"/>
              </a:rPr>
              <a:t>f</a:t>
            </a:r>
            <a:r>
              <a:rPr lang="zh-CN" altLang="en-US" sz="2000" dirty="0" smtClean="0">
                <a:solidFill>
                  <a:schemeClr val="tx1"/>
                </a:solidFill>
                <a:latin typeface="Courier New Bold" charset="0"/>
                <a:cs typeface="Courier New Bold" charset="0"/>
                <a:sym typeface="Courier New Bold" charset="0"/>
              </a:rPr>
              <a:t>都不是</a:t>
            </a:r>
            <a:r>
              <a:rPr lang="en-US" sz="2000" dirty="0" err="1" smtClean="0">
                <a:solidFill>
                  <a:schemeClr val="tx1"/>
                </a:solidFill>
                <a:latin typeface="Calibri" charset="0"/>
                <a:ea typeface="Calibri" charset="0"/>
                <a:cs typeface="Calibri" charset="0"/>
                <a:sym typeface="Calibri" charset="0"/>
              </a:rPr>
              <a:t>NaN</a:t>
            </a:r>
            <a:endParaRPr lang="en-US" sz="2000" dirty="0">
              <a:solidFill>
                <a:schemeClr val="tx1"/>
              </a:solidFill>
              <a:latin typeface="Calibri" charset="0"/>
              <a:ea typeface="Calibri" charset="0"/>
              <a:cs typeface="Calibri" charset="0"/>
              <a:sym typeface="Calibri"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p:txBody>
          <a:bodyPr/>
          <a:lstStyle/>
          <a:p>
            <a:r>
              <a:rPr lang="zh-CN" altLang="en-US" dirty="0"/>
              <a:t>浮点数</a:t>
            </a:r>
            <a:r>
              <a:rPr lang="zh-CN" altLang="en-US" dirty="0" smtClean="0"/>
              <a:t>习题答案</a:t>
            </a:r>
            <a:endParaRPr kumimoji="1" lang="en-US" altLang="zh-CN" dirty="0" smtClean="0">
              <a:ea typeface="宋体" panose="02010600030101010101" pitchFamily="2" charset="-122"/>
            </a:endParaRPr>
          </a:p>
        </p:txBody>
      </p:sp>
      <p:sp>
        <p:nvSpPr>
          <p:cNvPr id="88068" name="Rectangle 3"/>
          <p:cNvSpPr>
            <a:spLocks noGrp="1" noChangeArrowheads="1"/>
          </p:cNvSpPr>
          <p:nvPr>
            <p:ph idx="1"/>
          </p:nvPr>
        </p:nvSpPr>
        <p:spPr/>
        <p:txBody>
          <a:bodyPr/>
          <a:lstStyle/>
          <a:p>
            <a:r>
              <a:rPr lang="en-US" altLang="zh-CN" sz="2400" dirty="0" smtClean="0">
                <a:ea typeface="宋体" panose="02010600030101010101" pitchFamily="2" charset="-122"/>
              </a:rPr>
              <a:t>x == (</a:t>
            </a:r>
            <a:r>
              <a:rPr lang="en-US" altLang="zh-CN" sz="2400" dirty="0" err="1" smtClean="0">
                <a:ea typeface="宋体" panose="02010600030101010101" pitchFamily="2" charset="-122"/>
              </a:rPr>
              <a:t>int</a:t>
            </a:r>
            <a:r>
              <a:rPr lang="en-US" altLang="zh-CN" sz="2400" dirty="0" smtClean="0">
                <a:ea typeface="宋体" panose="02010600030101010101" pitchFamily="2" charset="-122"/>
              </a:rPr>
              <a:t>)(float) x	              No: 24 </a:t>
            </a:r>
            <a:r>
              <a:rPr lang="zh-CN" altLang="en-US" dirty="0" smtClean="0">
                <a:ea typeface="宋体" panose="02010600030101010101" pitchFamily="2" charset="-122"/>
              </a:rPr>
              <a:t>位尾数</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x == (</a:t>
            </a:r>
            <a:r>
              <a:rPr lang="en-US" altLang="zh-CN" sz="2400" dirty="0" err="1" smtClean="0">
                <a:ea typeface="宋体" panose="02010600030101010101" pitchFamily="2" charset="-122"/>
              </a:rPr>
              <a:t>int</a:t>
            </a:r>
            <a:r>
              <a:rPr lang="en-US" altLang="zh-CN" sz="2400" dirty="0" smtClean="0">
                <a:ea typeface="宋体" panose="02010600030101010101" pitchFamily="2" charset="-122"/>
              </a:rPr>
              <a:t>)(double) x	             Yes: 53</a:t>
            </a:r>
            <a:r>
              <a:rPr lang="zh-CN" altLang="en-US" dirty="0">
                <a:ea typeface="宋体" panose="02010600030101010101" pitchFamily="2" charset="-122"/>
              </a:rPr>
              <a:t>位尾数</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f == (float)(double) f	Yes: </a:t>
            </a:r>
            <a:r>
              <a:rPr lang="zh-CN" altLang="en-US" sz="2400" dirty="0" smtClean="0">
                <a:ea typeface="宋体" panose="02010600030101010101" pitchFamily="2" charset="-122"/>
              </a:rPr>
              <a:t>增加精度</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d == (float) d		No: </a:t>
            </a:r>
            <a:r>
              <a:rPr lang="zh-CN" altLang="en-US" sz="2400" dirty="0" smtClean="0">
                <a:ea typeface="宋体" panose="02010600030101010101" pitchFamily="2" charset="-122"/>
              </a:rPr>
              <a:t>损失精度</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f == -(-f);			Yes: </a:t>
            </a:r>
            <a:r>
              <a:rPr lang="zh-CN" altLang="en-US" sz="2400" dirty="0" smtClean="0">
                <a:ea typeface="宋体" panose="02010600030101010101" pitchFamily="2" charset="-122"/>
              </a:rPr>
              <a:t>仅仅改变符号位</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2/3 == 2/3.0		No: 2/3 == 0</a:t>
            </a:r>
          </a:p>
          <a:p>
            <a:r>
              <a:rPr lang="en-US" altLang="zh-CN" sz="2400" dirty="0" smtClean="0">
                <a:ea typeface="宋体" panose="02010600030101010101" pitchFamily="2" charset="-122"/>
              </a:rPr>
              <a:t>d &lt; 0.0</a:t>
            </a:r>
            <a:r>
              <a:rPr lang="en-US" altLang="zh-CN" sz="2400" dirty="0" smtClean="0">
                <a:ea typeface="宋体" panose="02010600030101010101" pitchFamily="2" charset="-122"/>
                <a:sym typeface="Symbol" panose="05050102010706020507" pitchFamily="18" charset="2"/>
              </a:rPr>
              <a:t> </a:t>
            </a:r>
            <a:r>
              <a:rPr lang="en-US" altLang="zh-CN" sz="2400" dirty="0" smtClean="0">
                <a:ea typeface="宋体" panose="02010600030101010101" pitchFamily="2" charset="-122"/>
              </a:rPr>
              <a:t>((d*2) &lt; 0.0)	</a:t>
            </a:r>
            <a:r>
              <a:rPr lang="en-US" altLang="zh-CN" sz="2400" dirty="0" smtClean="0">
                <a:solidFill>
                  <a:srgbClr val="FF0000"/>
                </a:solidFill>
                <a:ea typeface="宋体" panose="02010600030101010101" pitchFamily="2" charset="-122"/>
              </a:rPr>
              <a:t>Yes!</a:t>
            </a:r>
          </a:p>
          <a:p>
            <a:r>
              <a:rPr lang="en-US" altLang="zh-CN" sz="2400" dirty="0" smtClean="0">
                <a:ea typeface="宋体" panose="02010600030101010101" pitchFamily="2" charset="-122"/>
              </a:rPr>
              <a:t>d &gt; f </a:t>
            </a:r>
            <a:r>
              <a:rPr lang="en-US" altLang="zh-CN" sz="2400" dirty="0" smtClean="0">
                <a:ea typeface="宋体" panose="02010600030101010101" pitchFamily="2" charset="-122"/>
                <a:sym typeface="Symbol" panose="05050102010706020507" pitchFamily="18" charset="2"/>
              </a:rPr>
              <a:t> </a:t>
            </a:r>
            <a:r>
              <a:rPr lang="en-US" altLang="zh-CN" sz="2400" dirty="0" smtClean="0">
                <a:ea typeface="宋体" panose="02010600030101010101" pitchFamily="2" charset="-122"/>
              </a:rPr>
              <a:t>-f &lt; -d		Yes</a:t>
            </a:r>
          </a:p>
          <a:p>
            <a:r>
              <a:rPr lang="en-US" altLang="zh-CN" sz="2400" dirty="0" smtClean="0">
                <a:ea typeface="宋体" panose="02010600030101010101" pitchFamily="2" charset="-122"/>
              </a:rPr>
              <a:t>d *d &gt;= 0.0		              Yes!</a:t>
            </a:r>
          </a:p>
          <a:p>
            <a:r>
              <a:rPr lang="en-US" altLang="zh-CN" sz="2400" dirty="0" smtClean="0">
                <a:ea typeface="宋体" panose="02010600030101010101" pitchFamily="2" charset="-122"/>
              </a:rPr>
              <a:t>(</a:t>
            </a:r>
            <a:r>
              <a:rPr lang="en-US" altLang="zh-CN" sz="2400" dirty="0" err="1" smtClean="0">
                <a:ea typeface="宋体" panose="02010600030101010101" pitchFamily="2" charset="-122"/>
              </a:rPr>
              <a:t>d+f</a:t>
            </a:r>
            <a:r>
              <a:rPr lang="en-US" altLang="zh-CN" sz="2400" dirty="0" smtClean="0">
                <a:ea typeface="宋体" panose="02010600030101010101" pitchFamily="2" charset="-122"/>
              </a:rPr>
              <a:t>)-d == f		                No: </a:t>
            </a:r>
            <a:r>
              <a:rPr lang="zh-CN" altLang="en-US" sz="2400" dirty="0" smtClean="0">
                <a:ea typeface="宋体" panose="02010600030101010101" pitchFamily="2" charset="-122"/>
              </a:rPr>
              <a:t>不具备结合性</a:t>
            </a: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val="30239840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浮点的悲剧</a:t>
            </a:r>
          </a:p>
        </p:txBody>
      </p:sp>
      <p:sp>
        <p:nvSpPr>
          <p:cNvPr id="6" name="内容占位符 5"/>
          <p:cNvSpPr>
            <a:spLocks noGrp="1"/>
          </p:cNvSpPr>
          <p:nvPr>
            <p:ph idx="1"/>
          </p:nvPr>
        </p:nvSpPr>
        <p:spPr/>
        <p:txBody>
          <a:bodyPr/>
          <a:lstStyle/>
          <a:p>
            <a:r>
              <a:rPr lang="en-US" altLang="zh-CN" dirty="0">
                <a:ea typeface="宋体" panose="02010600030101010101" pitchFamily="2" charset="-122"/>
              </a:rPr>
              <a:t>1991</a:t>
            </a:r>
            <a:r>
              <a:rPr lang="zh-CN" altLang="en-US" dirty="0">
                <a:ea typeface="宋体" panose="02010600030101010101" pitchFamily="2" charset="-122"/>
              </a:rPr>
              <a:t>年</a:t>
            </a:r>
            <a:r>
              <a:rPr lang="en-US" altLang="zh-CN" dirty="0">
                <a:ea typeface="宋体" panose="02010600030101010101" pitchFamily="2" charset="-122"/>
              </a:rPr>
              <a:t>2</a:t>
            </a:r>
            <a:r>
              <a:rPr lang="zh-CN" altLang="en-US" dirty="0">
                <a:ea typeface="宋体" panose="02010600030101010101" pitchFamily="2" charset="-122"/>
              </a:rPr>
              <a:t>月</a:t>
            </a:r>
            <a:r>
              <a:rPr lang="en-US" altLang="zh-CN" dirty="0">
                <a:ea typeface="宋体" panose="02010600030101010101" pitchFamily="2" charset="-122"/>
              </a:rPr>
              <a:t>25</a:t>
            </a:r>
            <a:r>
              <a:rPr lang="zh-CN" altLang="en-US" dirty="0">
                <a:ea typeface="宋体" panose="02010600030101010101" pitchFamily="2" charset="-122"/>
              </a:rPr>
              <a:t>日</a:t>
            </a:r>
            <a:endParaRPr lang="en-US" altLang="zh-CN" dirty="0">
              <a:ea typeface="宋体" panose="02010600030101010101" pitchFamily="2" charset="-122"/>
            </a:endParaRPr>
          </a:p>
          <a:p>
            <a:r>
              <a:rPr lang="zh-CN" altLang="en-US" dirty="0">
                <a:ea typeface="宋体" panose="02010600030101010101" pitchFamily="2" charset="-122"/>
              </a:rPr>
              <a:t>美国爱国者导弹拦截伊拉克飞毛腿导弹失败</a:t>
            </a:r>
            <a:endParaRPr lang="en-US" altLang="zh-CN" dirty="0">
              <a:ea typeface="宋体" panose="02010600030101010101" pitchFamily="2" charset="-122"/>
            </a:endParaRPr>
          </a:p>
          <a:p>
            <a:r>
              <a:rPr lang="zh-CN" altLang="en-US" dirty="0">
                <a:ea typeface="宋体" panose="02010600030101010101" pitchFamily="2" charset="-122"/>
              </a:rPr>
              <a:t>后果：飞毛腿导弹炸死</a:t>
            </a:r>
            <a:r>
              <a:rPr lang="en-US" altLang="zh-CN" dirty="0">
                <a:ea typeface="宋体" panose="02010600030101010101" pitchFamily="2" charset="-122"/>
              </a:rPr>
              <a:t>28</a:t>
            </a:r>
            <a:r>
              <a:rPr lang="zh-CN" altLang="en-US" dirty="0">
                <a:ea typeface="宋体" panose="02010600030101010101" pitchFamily="2" charset="-122"/>
              </a:rPr>
              <a:t>名士兵</a:t>
            </a:r>
            <a:endParaRPr lang="en-US" altLang="zh-CN" dirty="0">
              <a:ea typeface="宋体" panose="02010600030101010101" pitchFamily="2" charset="-122"/>
            </a:endParaRPr>
          </a:p>
          <a:p>
            <a:r>
              <a:rPr lang="zh-CN" altLang="en-US" dirty="0">
                <a:ea typeface="宋体" panose="02010600030101010101" pitchFamily="2" charset="-122"/>
              </a:rPr>
              <a:t>爱国者导弹的内置时钟计数器</a:t>
            </a:r>
            <a:r>
              <a:rPr lang="en-US" altLang="zh-CN" dirty="0">
                <a:ea typeface="宋体" panose="02010600030101010101" pitchFamily="2" charset="-122"/>
              </a:rPr>
              <a:t>N</a:t>
            </a:r>
            <a:r>
              <a:rPr lang="zh-CN" altLang="en-US" dirty="0">
                <a:ea typeface="宋体" panose="02010600030101010101" pitchFamily="2" charset="-122"/>
              </a:rPr>
              <a:t>每</a:t>
            </a:r>
            <a:r>
              <a:rPr lang="en-US" altLang="zh-CN" dirty="0">
                <a:ea typeface="宋体" panose="02010600030101010101" pitchFamily="2" charset="-122"/>
              </a:rPr>
              <a:t>0.1</a:t>
            </a:r>
            <a:r>
              <a:rPr lang="zh-CN" altLang="en-US" dirty="0">
                <a:ea typeface="宋体" panose="02010600030101010101" pitchFamily="2" charset="-122"/>
              </a:rPr>
              <a:t>秒记一次数。</a:t>
            </a:r>
            <a:endParaRPr lang="en-US" altLang="zh-CN" dirty="0">
              <a:ea typeface="宋体" panose="02010600030101010101" pitchFamily="2" charset="-122"/>
            </a:endParaRPr>
          </a:p>
          <a:p>
            <a:r>
              <a:rPr lang="zh-CN" altLang="en-US" dirty="0">
                <a:ea typeface="宋体" panose="02010600030101010101" pitchFamily="2" charset="-122"/>
              </a:rPr>
              <a:t>时间计算</a:t>
            </a:r>
            <a:endParaRPr lang="en-US" altLang="zh-CN" dirty="0">
              <a:ea typeface="宋体" panose="02010600030101010101" pitchFamily="2" charset="-122"/>
            </a:endParaRPr>
          </a:p>
          <a:p>
            <a:pPr marL="0" indent="0">
              <a:buNone/>
            </a:pPr>
            <a:r>
              <a:rPr lang="en-US" altLang="zh-CN" dirty="0">
                <a:ea typeface="宋体" panose="02010600030101010101" pitchFamily="2" charset="-122"/>
              </a:rPr>
              <a:t>         T = N×0.1</a:t>
            </a:r>
          </a:p>
          <a:p>
            <a:pPr marL="0" indent="0">
              <a:buNone/>
            </a:pPr>
            <a:r>
              <a:rPr lang="en-US" altLang="zh-CN" dirty="0">
                <a:ea typeface="宋体" panose="02010600030101010101" pitchFamily="2" charset="-122"/>
              </a:rPr>
              <a:t>     </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程序用</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24</a:t>
            </a:r>
            <a:r>
              <a:rPr lang="zh-CN" altLang="en-US" dirty="0">
                <a:solidFill>
                  <a:srgbClr val="C00000"/>
                </a:solidFill>
                <a:effectLst>
                  <a:outerShdw blurRad="38100" dist="38100" dir="2700000" algn="tl">
                    <a:srgbClr val="000000">
                      <a:alpha val="43137"/>
                    </a:srgbClr>
                  </a:outerShdw>
                </a:effectLst>
                <a:ea typeface="宋体" panose="02010600030101010101" pitchFamily="2" charset="-122"/>
              </a:rPr>
              <a:t>位数来近似表示</a:t>
            </a:r>
            <a:r>
              <a:rPr lang="en-US" altLang="zh-CN" dirty="0">
                <a:solidFill>
                  <a:srgbClr val="C00000"/>
                </a:solidFill>
                <a:effectLst>
                  <a:outerShdw blurRad="38100" dist="38100" dir="2700000" algn="tl">
                    <a:srgbClr val="000000">
                      <a:alpha val="43137"/>
                    </a:srgbClr>
                  </a:outerShdw>
                </a:effectLst>
                <a:ea typeface="宋体" panose="02010600030101010101" pitchFamily="2" charset="-122"/>
              </a:rPr>
              <a:t>0.1</a:t>
            </a:r>
            <a:r>
              <a:rPr lang="zh-CN" altLang="en-US" dirty="0">
                <a:ea typeface="宋体" panose="02010600030101010101" pitchFamily="2" charset="-122"/>
              </a:rPr>
              <a:t>：</a:t>
            </a:r>
            <a:endParaRPr lang="en-US" altLang="zh-CN" dirty="0">
              <a:ea typeface="宋体" panose="02010600030101010101" pitchFamily="2" charset="-122"/>
            </a:endParaRPr>
          </a:p>
          <a:p>
            <a:pPr marL="0" indent="0">
              <a:buNone/>
            </a:pPr>
            <a:r>
              <a:rPr lang="en-US" altLang="zh-CN" dirty="0">
                <a:ea typeface="宋体" panose="02010600030101010101" pitchFamily="2" charset="-122"/>
              </a:rPr>
              <a:t>           x=0.0001 1001 1001 1001 1001 100</a:t>
            </a:r>
          </a:p>
          <a:p>
            <a:endParaRPr lang="zh-CN" altLang="en-US" dirty="0"/>
          </a:p>
        </p:txBody>
      </p:sp>
    </p:spTree>
    <p:extLst>
      <p:ext uri="{BB962C8B-B14F-4D97-AF65-F5344CB8AC3E}">
        <p14:creationId xmlns:p14="http://schemas.microsoft.com/office/powerpoint/2010/main" val="1260829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6" name="Rectangle 98"/>
          <p:cNvSpPr>
            <a:spLocks noGrp="1" noChangeArrowheads="1"/>
          </p:cNvSpPr>
          <p:nvPr>
            <p:ph type="title"/>
          </p:nvPr>
        </p:nvSpPr>
        <p:spPr>
          <a:ln/>
        </p:spPr>
        <p:txBody>
          <a:bodyPr/>
          <a:lstStyle/>
          <a:p>
            <a:pPr marL="80963" indent="-80963"/>
            <a:r>
              <a:rPr lang="zh-CN" altLang="en-US" dirty="0" smtClean="0">
                <a:latin typeface="Calibri" charset="0"/>
                <a:ea typeface="Calibri" charset="0"/>
                <a:cs typeface="Calibri" charset="0"/>
                <a:sym typeface="Calibri" charset="0"/>
              </a:rPr>
              <a:t>二进制小数</a:t>
            </a:r>
            <a:endParaRPr lang="en-US" dirty="0">
              <a:latin typeface="Calibri" charset="0"/>
              <a:ea typeface="ヒラギノ角ゴ ProN W3" charset="0"/>
              <a:cs typeface="ヒラギノ角ゴ ProN W3" charset="0"/>
              <a:sym typeface="Calibri" charset="0"/>
            </a:endParaRPr>
          </a:p>
        </p:txBody>
      </p:sp>
      <mc:AlternateContent xmlns:mc="http://schemas.openxmlformats.org/markup-compatibility/2006" xmlns:a14="http://schemas.microsoft.com/office/drawing/2010/main">
        <mc:Choice Requires="a14">
          <p:sp>
            <p:nvSpPr>
              <p:cNvPr id="12387" name="Rectangle 99"/>
              <p:cNvSpPr>
                <a:spLocks noGrp="1" noChangeArrowheads="1"/>
              </p:cNvSpPr>
              <p:nvPr>
                <p:ph idx="1"/>
              </p:nvPr>
            </p:nvSpPr>
            <p:spPr>
              <a:ln/>
            </p:spPr>
            <p:txBody>
              <a:bodyPr/>
              <a:lstStyle/>
              <a:p>
                <a:r>
                  <a:rPr lang="en-US" dirty="0" smtClean="0"/>
                  <a:t>“</a:t>
                </a:r>
                <a:r>
                  <a:rPr lang="zh-CN" altLang="en-US" dirty="0" smtClean="0"/>
                  <a:t>小数点</a:t>
                </a:r>
                <a:r>
                  <a:rPr lang="en-US" dirty="0" smtClean="0"/>
                  <a:t>” </a:t>
                </a:r>
                <a:r>
                  <a:rPr lang="zh-CN" altLang="en-US" dirty="0" smtClean="0"/>
                  <a:t>右边的位代表小数部分</a:t>
                </a:r>
                <a:endParaRPr lang="en-US" altLang="zh-CN"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zh-CN" altLang="en-US" dirty="0" smtClean="0"/>
                  <a:t>表示的有理数</a:t>
                </a:r>
                <a:r>
                  <a:rPr lang="en-US" dirty="0" smtClean="0"/>
                  <a:t>:    </a:t>
                </a:r>
                <a14:m>
                  <m:oMath xmlns:m="http://schemas.openxmlformats.org/officeDocument/2006/math">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m:t>
                        </m:r>
                      </m:sub>
                      <m:sup>
                        <m:r>
                          <a:rPr lang="en-US" altLang="zh-CN" i="1">
                            <a:latin typeface="Cambria Math" panose="02040503050406030204" pitchFamily="18" charset="0"/>
                          </a:rPr>
                          <m:t>𝑚</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𝑖</m:t>
                            </m:r>
                          </m:sub>
                        </m:sSub>
                      </m:e>
                    </m:nary>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oMath>
                </a14:m>
                <a:endParaRPr lang="zh-CN" altLang="zh-CN" dirty="0"/>
              </a:p>
              <a:p>
                <a:pPr lvl="1"/>
                <a:endParaRPr lang="en-US" dirty="0"/>
              </a:p>
            </p:txBody>
          </p:sp>
        </mc:Choice>
        <mc:Fallback xmlns="">
          <p:sp>
            <p:nvSpPr>
              <p:cNvPr id="12387" name="Rectangle 99"/>
              <p:cNvSpPr>
                <a:spLocks noGrp="1" noRot="1" noChangeAspect="1" noMove="1" noResize="1" noEditPoints="1" noAdjustHandles="1" noChangeArrowheads="1" noChangeShapeType="1" noTextEdit="1"/>
              </p:cNvSpPr>
              <p:nvPr>
                <p:ph idx="1"/>
              </p:nvPr>
            </p:nvSpPr>
            <p:spPr>
              <a:blipFill>
                <a:blip r:embed="rId3"/>
                <a:stretch>
                  <a:fillRect l="-71" t="-1471" b="-735"/>
                </a:stretch>
              </a:blipFill>
              <a:ln/>
            </p:spPr>
            <p:txBody>
              <a:bodyPr/>
              <a:lstStyle/>
              <a:p>
                <a:r>
                  <a:rPr lang="zh-CN" altLang="en-US">
                    <a:noFill/>
                  </a:rPr>
                  <a:t> </a:t>
                </a:r>
              </a:p>
            </p:txBody>
          </p:sp>
        </mc:Fallback>
      </mc:AlternateContent>
      <p:grpSp>
        <p:nvGrpSpPr>
          <p:cNvPr id="22" name="Group 5"/>
          <p:cNvGrpSpPr>
            <a:grpSpLocks/>
          </p:cNvGrpSpPr>
          <p:nvPr/>
        </p:nvGrpSpPr>
        <p:grpSpPr bwMode="auto">
          <a:xfrm>
            <a:off x="1524000" y="1912143"/>
            <a:ext cx="5029201" cy="3871913"/>
            <a:chOff x="970" y="480"/>
            <a:chExt cx="3168" cy="2439"/>
          </a:xfrm>
        </p:grpSpPr>
        <p:grpSp>
          <p:nvGrpSpPr>
            <p:cNvPr id="23" name="Group 6"/>
            <p:cNvGrpSpPr>
              <a:grpSpLocks/>
            </p:cNvGrpSpPr>
            <p:nvPr/>
          </p:nvGrpSpPr>
          <p:grpSpPr bwMode="auto">
            <a:xfrm>
              <a:off x="970" y="1616"/>
              <a:ext cx="3168" cy="336"/>
              <a:chOff x="970" y="1616"/>
              <a:chExt cx="3168" cy="336"/>
            </a:xfrm>
          </p:grpSpPr>
          <p:sp>
            <p:nvSpPr>
              <p:cNvPr id="45" name="Rectangle 7"/>
              <p:cNvSpPr>
                <a:spLocks noChangeArrowheads="1"/>
              </p:cNvSpPr>
              <p:nvPr/>
            </p:nvSpPr>
            <p:spPr bwMode="auto">
              <a:xfrm>
                <a:off x="970" y="1616"/>
                <a:ext cx="24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i="1">
                    <a:latin typeface="Times" panose="02020603050405020304" pitchFamily="18" charset="0"/>
                  </a:rPr>
                  <a:t>b</a:t>
                </a:r>
                <a:r>
                  <a:rPr lang="en-US" altLang="zh-CN" sz="1800" i="1" baseline="-25000">
                    <a:latin typeface="Times" panose="02020603050405020304" pitchFamily="18" charset="0"/>
                  </a:rPr>
                  <a:t>m</a:t>
                </a:r>
                <a:endParaRPr lang="en-US" altLang="zh-CN" sz="1800" i="1">
                  <a:latin typeface="Times" panose="02020603050405020304" pitchFamily="18" charset="0"/>
                </a:endParaRPr>
              </a:p>
            </p:txBody>
          </p:sp>
          <p:sp>
            <p:nvSpPr>
              <p:cNvPr id="46" name="Rectangle 8"/>
              <p:cNvSpPr>
                <a:spLocks noChangeArrowheads="1"/>
              </p:cNvSpPr>
              <p:nvPr/>
            </p:nvSpPr>
            <p:spPr bwMode="auto">
              <a:xfrm>
                <a:off x="1210" y="1616"/>
                <a:ext cx="24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i="1">
                    <a:latin typeface="Times" panose="02020603050405020304" pitchFamily="18" charset="0"/>
                  </a:rPr>
                  <a:t>b</a:t>
                </a:r>
                <a:r>
                  <a:rPr lang="en-US" altLang="zh-CN" sz="1800" i="1" baseline="-25000">
                    <a:latin typeface="Times" panose="02020603050405020304" pitchFamily="18" charset="0"/>
                  </a:rPr>
                  <a:t>m</a:t>
                </a:r>
                <a:r>
                  <a:rPr lang="en-US" altLang="zh-CN" sz="1800" baseline="-25000">
                    <a:latin typeface="Times" panose="02020603050405020304" pitchFamily="18" charset="0"/>
                  </a:rPr>
                  <a:t>–1</a:t>
                </a:r>
                <a:endParaRPr lang="en-US" altLang="zh-CN" sz="1800">
                  <a:latin typeface="Times" panose="02020603050405020304" pitchFamily="18" charset="0"/>
                </a:endParaRPr>
              </a:p>
            </p:txBody>
          </p:sp>
          <p:sp>
            <p:nvSpPr>
              <p:cNvPr id="47" name="Rectangle 9"/>
              <p:cNvSpPr>
                <a:spLocks noChangeArrowheads="1"/>
              </p:cNvSpPr>
              <p:nvPr/>
            </p:nvSpPr>
            <p:spPr bwMode="auto">
              <a:xfrm>
                <a:off x="1930" y="1616"/>
                <a:ext cx="24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i="1">
                    <a:latin typeface="Times" panose="02020603050405020304" pitchFamily="18" charset="0"/>
                  </a:rPr>
                  <a:t>b</a:t>
                </a:r>
                <a:r>
                  <a:rPr lang="en-US" altLang="zh-CN" sz="1800" baseline="-25000">
                    <a:latin typeface="Times" panose="02020603050405020304" pitchFamily="18" charset="0"/>
                  </a:rPr>
                  <a:t>2</a:t>
                </a:r>
                <a:endParaRPr lang="en-US" altLang="zh-CN" sz="1800">
                  <a:latin typeface="Times" panose="02020603050405020304" pitchFamily="18" charset="0"/>
                </a:endParaRPr>
              </a:p>
            </p:txBody>
          </p:sp>
          <p:sp>
            <p:nvSpPr>
              <p:cNvPr id="48" name="Rectangle 10"/>
              <p:cNvSpPr>
                <a:spLocks noChangeArrowheads="1"/>
              </p:cNvSpPr>
              <p:nvPr/>
            </p:nvSpPr>
            <p:spPr bwMode="auto">
              <a:xfrm>
                <a:off x="2170" y="1616"/>
                <a:ext cx="24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i="1">
                    <a:latin typeface="Times" panose="02020603050405020304" pitchFamily="18" charset="0"/>
                  </a:rPr>
                  <a:t>b</a:t>
                </a:r>
                <a:r>
                  <a:rPr lang="en-US" altLang="zh-CN" sz="1800" baseline="-25000">
                    <a:latin typeface="Times" panose="02020603050405020304" pitchFamily="18" charset="0"/>
                  </a:rPr>
                  <a:t>1</a:t>
                </a:r>
                <a:endParaRPr lang="en-US" altLang="zh-CN" sz="1800">
                  <a:latin typeface="Times" panose="02020603050405020304" pitchFamily="18" charset="0"/>
                </a:endParaRPr>
              </a:p>
            </p:txBody>
          </p:sp>
          <p:sp>
            <p:nvSpPr>
              <p:cNvPr id="49" name="Rectangle 11"/>
              <p:cNvSpPr>
                <a:spLocks noChangeArrowheads="1"/>
              </p:cNvSpPr>
              <p:nvPr/>
            </p:nvSpPr>
            <p:spPr bwMode="auto">
              <a:xfrm>
                <a:off x="2410" y="1616"/>
                <a:ext cx="24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i="1">
                    <a:latin typeface="Times" panose="02020603050405020304" pitchFamily="18" charset="0"/>
                  </a:rPr>
                  <a:t>b</a:t>
                </a:r>
                <a:r>
                  <a:rPr lang="en-US" altLang="zh-CN" sz="1800" baseline="-25000">
                    <a:latin typeface="Times" panose="02020603050405020304" pitchFamily="18" charset="0"/>
                  </a:rPr>
                  <a:t>0</a:t>
                </a:r>
                <a:endParaRPr lang="en-US" altLang="zh-CN" sz="1800">
                  <a:latin typeface="Times" panose="02020603050405020304" pitchFamily="18" charset="0"/>
                </a:endParaRPr>
              </a:p>
            </p:txBody>
          </p:sp>
          <p:sp>
            <p:nvSpPr>
              <p:cNvPr id="50" name="Rectangle 12"/>
              <p:cNvSpPr>
                <a:spLocks noChangeArrowheads="1"/>
              </p:cNvSpPr>
              <p:nvPr/>
            </p:nvSpPr>
            <p:spPr bwMode="auto">
              <a:xfrm>
                <a:off x="2698" y="1616"/>
                <a:ext cx="24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i="1" dirty="0">
                    <a:latin typeface="Times" panose="02020603050405020304" pitchFamily="18" charset="0"/>
                  </a:rPr>
                  <a:t>b</a:t>
                </a:r>
                <a:r>
                  <a:rPr lang="en-US" altLang="zh-CN" sz="1800" baseline="-25000" dirty="0">
                    <a:latin typeface="Times" panose="02020603050405020304" pitchFamily="18" charset="0"/>
                  </a:rPr>
                  <a:t>–1</a:t>
                </a:r>
                <a:endParaRPr lang="en-US" altLang="zh-CN" sz="1800" i="1" baseline="-25000" dirty="0">
                  <a:latin typeface="Times" panose="02020603050405020304" pitchFamily="18" charset="0"/>
                </a:endParaRPr>
              </a:p>
            </p:txBody>
          </p:sp>
          <p:sp>
            <p:nvSpPr>
              <p:cNvPr id="51" name="Rectangle 13"/>
              <p:cNvSpPr>
                <a:spLocks noChangeArrowheads="1"/>
              </p:cNvSpPr>
              <p:nvPr/>
            </p:nvSpPr>
            <p:spPr bwMode="auto">
              <a:xfrm>
                <a:off x="2938" y="1616"/>
                <a:ext cx="24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i="1">
                    <a:latin typeface="Times" panose="02020603050405020304" pitchFamily="18" charset="0"/>
                  </a:rPr>
                  <a:t>b</a:t>
                </a:r>
                <a:r>
                  <a:rPr lang="en-US" altLang="zh-CN" sz="1800" baseline="-25000">
                    <a:latin typeface="Times" panose="02020603050405020304" pitchFamily="18" charset="0"/>
                  </a:rPr>
                  <a:t>–2</a:t>
                </a:r>
              </a:p>
            </p:txBody>
          </p:sp>
          <p:sp>
            <p:nvSpPr>
              <p:cNvPr id="52" name="Rectangle 14"/>
              <p:cNvSpPr>
                <a:spLocks noChangeArrowheads="1"/>
              </p:cNvSpPr>
              <p:nvPr/>
            </p:nvSpPr>
            <p:spPr bwMode="auto">
              <a:xfrm>
                <a:off x="3178" y="1616"/>
                <a:ext cx="24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i="1">
                    <a:latin typeface="Times" panose="02020603050405020304" pitchFamily="18" charset="0"/>
                  </a:rPr>
                  <a:t>b</a:t>
                </a:r>
                <a:r>
                  <a:rPr lang="en-US" altLang="zh-CN" sz="1800" baseline="-25000">
                    <a:latin typeface="Times" panose="02020603050405020304" pitchFamily="18" charset="0"/>
                  </a:rPr>
                  <a:t>–3</a:t>
                </a:r>
              </a:p>
            </p:txBody>
          </p:sp>
          <p:sp>
            <p:nvSpPr>
              <p:cNvPr id="53" name="Rectangle 15"/>
              <p:cNvSpPr>
                <a:spLocks noChangeArrowheads="1"/>
              </p:cNvSpPr>
              <p:nvPr/>
            </p:nvSpPr>
            <p:spPr bwMode="auto">
              <a:xfrm>
                <a:off x="3898" y="1616"/>
                <a:ext cx="24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i="1">
                    <a:latin typeface="Times" panose="02020603050405020304" pitchFamily="18" charset="0"/>
                  </a:rPr>
                  <a:t>b</a:t>
                </a:r>
                <a:r>
                  <a:rPr lang="en-US" altLang="zh-CN" sz="1800" baseline="-25000">
                    <a:latin typeface="Times" panose="02020603050405020304" pitchFamily="18" charset="0"/>
                  </a:rPr>
                  <a:t>–</a:t>
                </a:r>
                <a:r>
                  <a:rPr lang="en-US" altLang="zh-CN" sz="1800" i="1" baseline="-25000">
                    <a:latin typeface="Times" panose="02020603050405020304" pitchFamily="18" charset="0"/>
                  </a:rPr>
                  <a:t>n</a:t>
                </a:r>
                <a:endParaRPr lang="en-US" altLang="zh-CN" sz="1800" baseline="-25000">
                  <a:latin typeface="Times" panose="02020603050405020304" pitchFamily="18" charset="0"/>
                </a:endParaRPr>
              </a:p>
            </p:txBody>
          </p:sp>
          <p:sp>
            <p:nvSpPr>
              <p:cNvPr id="54" name="Rectangle 16"/>
              <p:cNvSpPr>
                <a:spLocks noChangeArrowheads="1"/>
              </p:cNvSpPr>
              <p:nvPr/>
            </p:nvSpPr>
            <p:spPr bwMode="auto">
              <a:xfrm>
                <a:off x="3418" y="1616"/>
                <a:ext cx="48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a:latin typeface="Times" panose="02020603050405020304" pitchFamily="18" charset="0"/>
                  </a:rPr>
                  <a:t>• • •</a:t>
                </a:r>
              </a:p>
            </p:txBody>
          </p:sp>
          <p:sp>
            <p:nvSpPr>
              <p:cNvPr id="55" name="Rectangle 17"/>
              <p:cNvSpPr>
                <a:spLocks noChangeArrowheads="1"/>
              </p:cNvSpPr>
              <p:nvPr/>
            </p:nvSpPr>
            <p:spPr bwMode="auto">
              <a:xfrm>
                <a:off x="1450" y="1616"/>
                <a:ext cx="48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a:latin typeface="Times" panose="02020603050405020304" pitchFamily="18" charset="0"/>
                  </a:rPr>
                  <a:t>• • •</a:t>
                </a:r>
              </a:p>
            </p:txBody>
          </p:sp>
          <p:sp>
            <p:nvSpPr>
              <p:cNvPr id="56" name="Rectangle 18"/>
              <p:cNvSpPr>
                <a:spLocks noChangeArrowheads="1"/>
              </p:cNvSpPr>
              <p:nvPr/>
            </p:nvSpPr>
            <p:spPr bwMode="auto">
              <a:xfrm>
                <a:off x="2650" y="1616"/>
                <a:ext cx="48"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b="1">
                    <a:latin typeface="Times" panose="02020603050405020304" pitchFamily="18" charset="0"/>
                  </a:rPr>
                  <a:t>.</a:t>
                </a:r>
                <a:endParaRPr lang="en-US" altLang="zh-CN" sz="1800">
                  <a:latin typeface="Times" panose="02020603050405020304" pitchFamily="18" charset="0"/>
                </a:endParaRPr>
              </a:p>
            </p:txBody>
          </p:sp>
        </p:grpSp>
        <p:sp>
          <p:nvSpPr>
            <p:cNvPr id="24" name="Text Box 19"/>
            <p:cNvSpPr txBox="1">
              <a:spLocks noChangeArrowheads="1"/>
            </p:cNvSpPr>
            <p:nvPr/>
          </p:nvSpPr>
          <p:spPr bwMode="auto">
            <a:xfrm>
              <a:off x="2640" y="144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spcBef>
                  <a:spcPct val="0"/>
                </a:spcBef>
                <a:buFontTx/>
                <a:buNone/>
              </a:pPr>
              <a:r>
                <a:rPr lang="en-US" altLang="zh-CN" sz="1800">
                  <a:latin typeface="Times" panose="02020603050405020304" pitchFamily="18" charset="0"/>
                </a:rPr>
                <a:t>1</a:t>
              </a:r>
            </a:p>
          </p:txBody>
        </p:sp>
        <p:sp>
          <p:nvSpPr>
            <p:cNvPr id="25" name="Text Box 20"/>
            <p:cNvSpPr txBox="1">
              <a:spLocks noChangeArrowheads="1"/>
            </p:cNvSpPr>
            <p:nvPr/>
          </p:nvSpPr>
          <p:spPr bwMode="auto">
            <a:xfrm>
              <a:off x="2640" y="124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spcBef>
                  <a:spcPct val="0"/>
                </a:spcBef>
                <a:buFontTx/>
                <a:buNone/>
              </a:pPr>
              <a:r>
                <a:rPr lang="en-US" altLang="zh-CN" sz="1800">
                  <a:solidFill>
                    <a:srgbClr val="0000FF"/>
                  </a:solidFill>
                  <a:latin typeface="Times" panose="02020603050405020304" pitchFamily="18" charset="0"/>
                </a:rPr>
                <a:t>2</a:t>
              </a:r>
            </a:p>
          </p:txBody>
        </p:sp>
        <p:sp>
          <p:nvSpPr>
            <p:cNvPr id="26" name="Text Box 21"/>
            <p:cNvSpPr txBox="1">
              <a:spLocks noChangeArrowheads="1"/>
            </p:cNvSpPr>
            <p:nvPr/>
          </p:nvSpPr>
          <p:spPr bwMode="auto">
            <a:xfrm>
              <a:off x="2640" y="105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spcBef>
                  <a:spcPct val="0"/>
                </a:spcBef>
                <a:buFontTx/>
                <a:buNone/>
              </a:pPr>
              <a:r>
                <a:rPr lang="en-US" altLang="zh-CN" sz="1800">
                  <a:solidFill>
                    <a:srgbClr val="0000FF"/>
                  </a:solidFill>
                  <a:latin typeface="Times" panose="02020603050405020304" pitchFamily="18" charset="0"/>
                </a:rPr>
                <a:t>4</a:t>
              </a:r>
            </a:p>
          </p:txBody>
        </p:sp>
        <p:sp>
          <p:nvSpPr>
            <p:cNvPr id="27" name="Text Box 22"/>
            <p:cNvSpPr txBox="1">
              <a:spLocks noChangeArrowheads="1"/>
            </p:cNvSpPr>
            <p:nvPr/>
          </p:nvSpPr>
          <p:spPr bwMode="auto">
            <a:xfrm>
              <a:off x="2640" y="688"/>
              <a:ext cx="3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spcBef>
                  <a:spcPct val="0"/>
                </a:spcBef>
                <a:buFontTx/>
                <a:buNone/>
              </a:pPr>
              <a:r>
                <a:rPr lang="en-US" altLang="zh-CN" sz="1800">
                  <a:solidFill>
                    <a:srgbClr val="0000FF"/>
                  </a:solidFill>
                  <a:latin typeface="Times" panose="02020603050405020304" pitchFamily="18" charset="0"/>
                </a:rPr>
                <a:t>2</a:t>
              </a:r>
              <a:r>
                <a:rPr lang="en-US" altLang="zh-CN" sz="1800" i="1" baseline="30000">
                  <a:solidFill>
                    <a:srgbClr val="0000FF"/>
                  </a:solidFill>
                  <a:latin typeface="Times" panose="02020603050405020304" pitchFamily="18" charset="0"/>
                </a:rPr>
                <a:t>m</a:t>
              </a:r>
              <a:r>
                <a:rPr lang="en-US" altLang="zh-CN" sz="1800" baseline="30000">
                  <a:solidFill>
                    <a:srgbClr val="0000FF"/>
                  </a:solidFill>
                  <a:latin typeface="Times" panose="02020603050405020304" pitchFamily="18" charset="0"/>
                </a:rPr>
                <a:t>–1</a:t>
              </a:r>
              <a:endParaRPr lang="en-US" altLang="zh-CN" sz="1800" baseline="-25000">
                <a:solidFill>
                  <a:srgbClr val="0000FF"/>
                </a:solidFill>
                <a:latin typeface="Times" panose="02020603050405020304" pitchFamily="18" charset="0"/>
              </a:endParaRPr>
            </a:p>
          </p:txBody>
        </p:sp>
        <p:sp>
          <p:nvSpPr>
            <p:cNvPr id="28" name="Text Box 23"/>
            <p:cNvSpPr txBox="1">
              <a:spLocks noChangeArrowheads="1"/>
            </p:cNvSpPr>
            <p:nvPr/>
          </p:nvSpPr>
          <p:spPr bwMode="auto">
            <a:xfrm>
              <a:off x="2640" y="480"/>
              <a:ext cx="2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spcBef>
                  <a:spcPct val="0"/>
                </a:spcBef>
                <a:buFontTx/>
                <a:buNone/>
              </a:pPr>
              <a:r>
                <a:rPr lang="en-US" altLang="zh-CN" sz="1800">
                  <a:solidFill>
                    <a:srgbClr val="0000FF"/>
                  </a:solidFill>
                  <a:latin typeface="Times" panose="02020603050405020304" pitchFamily="18" charset="0"/>
                </a:rPr>
                <a:t>2</a:t>
              </a:r>
              <a:r>
                <a:rPr lang="en-US" altLang="zh-CN" sz="1800" i="1" baseline="30000">
                  <a:solidFill>
                    <a:srgbClr val="0000FF"/>
                  </a:solidFill>
                  <a:latin typeface="Times" panose="02020603050405020304" pitchFamily="18" charset="0"/>
                </a:rPr>
                <a:t>m</a:t>
              </a:r>
              <a:endParaRPr lang="en-US" altLang="zh-CN" sz="1800" baseline="-25000">
                <a:solidFill>
                  <a:srgbClr val="0000FF"/>
                </a:solidFill>
                <a:latin typeface="Times" panose="02020603050405020304" pitchFamily="18" charset="0"/>
              </a:endParaRPr>
            </a:p>
          </p:txBody>
        </p:sp>
        <p:grpSp>
          <p:nvGrpSpPr>
            <p:cNvPr id="29" name="Group 24"/>
            <p:cNvGrpSpPr>
              <a:grpSpLocks/>
            </p:cNvGrpSpPr>
            <p:nvPr/>
          </p:nvGrpSpPr>
          <p:grpSpPr bwMode="auto">
            <a:xfrm>
              <a:off x="1056" y="624"/>
              <a:ext cx="1594" cy="1056"/>
              <a:chOff x="1056" y="624"/>
              <a:chExt cx="1594" cy="1056"/>
            </a:xfrm>
          </p:grpSpPr>
          <p:sp>
            <p:nvSpPr>
              <p:cNvPr id="39" name="Freeform 25"/>
              <p:cNvSpPr>
                <a:spLocks/>
              </p:cNvSpPr>
              <p:nvPr/>
            </p:nvSpPr>
            <p:spPr bwMode="auto">
              <a:xfrm>
                <a:off x="2496" y="1568"/>
                <a:ext cx="154" cy="112"/>
              </a:xfrm>
              <a:custGeom>
                <a:avLst/>
                <a:gdLst>
                  <a:gd name="T0" fmla="*/ 215 w 144"/>
                  <a:gd name="T1" fmla="*/ 0 h 96"/>
                  <a:gd name="T2" fmla="*/ 0 w 144"/>
                  <a:gd name="T3" fmla="*/ 0 h 96"/>
                  <a:gd name="T4" fmla="*/ 0 w 144"/>
                  <a:gd name="T5" fmla="*/ 244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0"/>
                    </a:moveTo>
                    <a:lnTo>
                      <a:pt x="0" y="0"/>
                    </a:lnTo>
                    <a:lnTo>
                      <a:pt x="0" y="96"/>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endParaRPr lang="zh-CN" altLang="en-US"/>
              </a:p>
            </p:txBody>
          </p:sp>
          <p:sp>
            <p:nvSpPr>
              <p:cNvPr id="40" name="Freeform 26"/>
              <p:cNvSpPr>
                <a:spLocks/>
              </p:cNvSpPr>
              <p:nvPr/>
            </p:nvSpPr>
            <p:spPr bwMode="auto">
              <a:xfrm>
                <a:off x="2256" y="1392"/>
                <a:ext cx="384" cy="288"/>
              </a:xfrm>
              <a:custGeom>
                <a:avLst/>
                <a:gdLst>
                  <a:gd name="T0" fmla="*/ 51789 w 144"/>
                  <a:gd name="T1" fmla="*/ 0 h 96"/>
                  <a:gd name="T2" fmla="*/ 0 w 144"/>
                  <a:gd name="T3" fmla="*/ 0 h 96"/>
                  <a:gd name="T4" fmla="*/ 0 w 144"/>
                  <a:gd name="T5" fmla="*/ 69984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0"/>
                    </a:moveTo>
                    <a:lnTo>
                      <a:pt x="0" y="0"/>
                    </a:lnTo>
                    <a:lnTo>
                      <a:pt x="0" y="96"/>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endParaRPr lang="zh-CN" altLang="en-US"/>
              </a:p>
            </p:txBody>
          </p:sp>
          <p:sp>
            <p:nvSpPr>
              <p:cNvPr id="41" name="Freeform 27"/>
              <p:cNvSpPr>
                <a:spLocks/>
              </p:cNvSpPr>
              <p:nvPr/>
            </p:nvSpPr>
            <p:spPr bwMode="auto">
              <a:xfrm>
                <a:off x="2016" y="1216"/>
                <a:ext cx="614" cy="464"/>
              </a:xfrm>
              <a:custGeom>
                <a:avLst/>
                <a:gdLst>
                  <a:gd name="T0" fmla="*/ 865369 w 144"/>
                  <a:gd name="T1" fmla="*/ 0 h 96"/>
                  <a:gd name="T2" fmla="*/ 0 w 144"/>
                  <a:gd name="T3" fmla="*/ 0 h 96"/>
                  <a:gd name="T4" fmla="*/ 0 w 144"/>
                  <a:gd name="T5" fmla="*/ 1224076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0"/>
                    </a:moveTo>
                    <a:lnTo>
                      <a:pt x="0" y="0"/>
                    </a:lnTo>
                    <a:lnTo>
                      <a:pt x="0" y="96"/>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endParaRPr lang="zh-CN" altLang="en-US"/>
              </a:p>
            </p:txBody>
          </p:sp>
          <p:sp>
            <p:nvSpPr>
              <p:cNvPr id="42" name="Freeform 28"/>
              <p:cNvSpPr>
                <a:spLocks/>
              </p:cNvSpPr>
              <p:nvPr/>
            </p:nvSpPr>
            <p:spPr bwMode="auto">
              <a:xfrm>
                <a:off x="1248" y="816"/>
                <a:ext cx="1392" cy="864"/>
              </a:xfrm>
              <a:custGeom>
                <a:avLst/>
                <a:gdLst>
                  <a:gd name="T0" fmla="*/ 117496207 w 144"/>
                  <a:gd name="T1" fmla="*/ 0 h 96"/>
                  <a:gd name="T2" fmla="*/ 0 w 144"/>
                  <a:gd name="T3" fmla="*/ 0 h 96"/>
                  <a:gd name="T4" fmla="*/ 0 w 144"/>
                  <a:gd name="T5" fmla="*/ 51018336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0"/>
                    </a:moveTo>
                    <a:lnTo>
                      <a:pt x="0" y="0"/>
                    </a:lnTo>
                    <a:lnTo>
                      <a:pt x="0" y="96"/>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endParaRPr lang="zh-CN" altLang="en-US"/>
              </a:p>
            </p:txBody>
          </p:sp>
          <p:sp>
            <p:nvSpPr>
              <p:cNvPr id="43" name="Freeform 29"/>
              <p:cNvSpPr>
                <a:spLocks/>
              </p:cNvSpPr>
              <p:nvPr/>
            </p:nvSpPr>
            <p:spPr bwMode="auto">
              <a:xfrm>
                <a:off x="1056" y="624"/>
                <a:ext cx="1584" cy="1056"/>
              </a:xfrm>
              <a:custGeom>
                <a:avLst/>
                <a:gdLst>
                  <a:gd name="T0" fmla="*/ 255104784 w 144"/>
                  <a:gd name="T1" fmla="*/ 0 h 96"/>
                  <a:gd name="T2" fmla="*/ 0 w 144"/>
                  <a:gd name="T3" fmla="*/ 0 h 96"/>
                  <a:gd name="T4" fmla="*/ 0 w 144"/>
                  <a:gd name="T5" fmla="*/ 170069856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0"/>
                    </a:moveTo>
                    <a:lnTo>
                      <a:pt x="0" y="0"/>
                    </a:lnTo>
                    <a:lnTo>
                      <a:pt x="0" y="96"/>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endParaRPr lang="zh-CN" altLang="en-US"/>
              </a:p>
            </p:txBody>
          </p:sp>
          <p:sp>
            <p:nvSpPr>
              <p:cNvPr id="44" name="Rectangle 30"/>
              <p:cNvSpPr>
                <a:spLocks noChangeArrowheads="1"/>
              </p:cNvSpPr>
              <p:nvPr/>
            </p:nvSpPr>
            <p:spPr bwMode="auto">
              <a:xfrm>
                <a:off x="1450" y="1152"/>
                <a:ext cx="48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a:latin typeface="Times" panose="02020603050405020304" pitchFamily="18" charset="0"/>
                  </a:rPr>
                  <a:t>• • •</a:t>
                </a:r>
              </a:p>
            </p:txBody>
          </p:sp>
        </p:grpSp>
        <p:sp>
          <p:nvSpPr>
            <p:cNvPr id="30" name="Freeform 31"/>
            <p:cNvSpPr>
              <a:spLocks/>
            </p:cNvSpPr>
            <p:nvPr/>
          </p:nvSpPr>
          <p:spPr bwMode="auto">
            <a:xfrm rot="10800000">
              <a:off x="2639" y="1919"/>
              <a:ext cx="154" cy="112"/>
            </a:xfrm>
            <a:custGeom>
              <a:avLst/>
              <a:gdLst>
                <a:gd name="T0" fmla="*/ 215 w 144"/>
                <a:gd name="T1" fmla="*/ 0 h 96"/>
                <a:gd name="T2" fmla="*/ 0 w 144"/>
                <a:gd name="T3" fmla="*/ 0 h 96"/>
                <a:gd name="T4" fmla="*/ 0 w 144"/>
                <a:gd name="T5" fmla="*/ 244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0"/>
                  </a:moveTo>
                  <a:lnTo>
                    <a:pt x="0" y="0"/>
                  </a:lnTo>
                  <a:lnTo>
                    <a:pt x="0" y="96"/>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endParaRPr lang="zh-CN" altLang="en-US"/>
            </a:p>
          </p:txBody>
        </p:sp>
        <p:sp>
          <p:nvSpPr>
            <p:cNvPr id="31" name="Freeform 32"/>
            <p:cNvSpPr>
              <a:spLocks/>
            </p:cNvSpPr>
            <p:nvPr/>
          </p:nvSpPr>
          <p:spPr bwMode="auto">
            <a:xfrm rot="10800000">
              <a:off x="2649" y="1919"/>
              <a:ext cx="384" cy="288"/>
            </a:xfrm>
            <a:custGeom>
              <a:avLst/>
              <a:gdLst>
                <a:gd name="T0" fmla="*/ 51789 w 144"/>
                <a:gd name="T1" fmla="*/ 0 h 96"/>
                <a:gd name="T2" fmla="*/ 0 w 144"/>
                <a:gd name="T3" fmla="*/ 0 h 96"/>
                <a:gd name="T4" fmla="*/ 0 w 144"/>
                <a:gd name="T5" fmla="*/ 69984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0"/>
                  </a:moveTo>
                  <a:lnTo>
                    <a:pt x="0" y="0"/>
                  </a:lnTo>
                  <a:lnTo>
                    <a:pt x="0" y="96"/>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endParaRPr lang="zh-CN" altLang="en-US"/>
            </a:p>
          </p:txBody>
        </p:sp>
        <p:sp>
          <p:nvSpPr>
            <p:cNvPr id="32" name="Freeform 33"/>
            <p:cNvSpPr>
              <a:spLocks/>
            </p:cNvSpPr>
            <p:nvPr/>
          </p:nvSpPr>
          <p:spPr bwMode="auto">
            <a:xfrm rot="10800000">
              <a:off x="2659" y="1919"/>
              <a:ext cx="614" cy="464"/>
            </a:xfrm>
            <a:custGeom>
              <a:avLst/>
              <a:gdLst>
                <a:gd name="T0" fmla="*/ 865369 w 144"/>
                <a:gd name="T1" fmla="*/ 0 h 96"/>
                <a:gd name="T2" fmla="*/ 0 w 144"/>
                <a:gd name="T3" fmla="*/ 0 h 96"/>
                <a:gd name="T4" fmla="*/ 0 w 144"/>
                <a:gd name="T5" fmla="*/ 1224076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0"/>
                  </a:moveTo>
                  <a:lnTo>
                    <a:pt x="0" y="0"/>
                  </a:lnTo>
                  <a:lnTo>
                    <a:pt x="0" y="96"/>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endParaRPr lang="zh-CN" altLang="en-US"/>
            </a:p>
          </p:txBody>
        </p:sp>
        <p:sp>
          <p:nvSpPr>
            <p:cNvPr id="33" name="Freeform 34"/>
            <p:cNvSpPr>
              <a:spLocks/>
            </p:cNvSpPr>
            <p:nvPr/>
          </p:nvSpPr>
          <p:spPr bwMode="auto">
            <a:xfrm rot="10800000">
              <a:off x="2649" y="1919"/>
              <a:ext cx="1392" cy="864"/>
            </a:xfrm>
            <a:custGeom>
              <a:avLst/>
              <a:gdLst>
                <a:gd name="T0" fmla="*/ 117496207 w 144"/>
                <a:gd name="T1" fmla="*/ 0 h 96"/>
                <a:gd name="T2" fmla="*/ 0 w 144"/>
                <a:gd name="T3" fmla="*/ 0 h 96"/>
                <a:gd name="T4" fmla="*/ 0 w 144"/>
                <a:gd name="T5" fmla="*/ 51018336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0"/>
                  </a:moveTo>
                  <a:lnTo>
                    <a:pt x="0" y="0"/>
                  </a:lnTo>
                  <a:lnTo>
                    <a:pt x="0" y="96"/>
                  </a:lnTo>
                </a:path>
              </a:pathLst>
            </a:custGeom>
            <a:noFill/>
            <a:ln w="254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endParaRPr lang="zh-CN" altLang="en-US"/>
            </a:p>
          </p:txBody>
        </p:sp>
        <p:sp>
          <p:nvSpPr>
            <p:cNvPr id="34" name="Rectangle 35"/>
            <p:cNvSpPr>
              <a:spLocks noChangeArrowheads="1"/>
            </p:cNvSpPr>
            <p:nvPr/>
          </p:nvSpPr>
          <p:spPr bwMode="auto">
            <a:xfrm rot="10800000">
              <a:off x="3359" y="2111"/>
              <a:ext cx="480" cy="336"/>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ctr">
                <a:spcBef>
                  <a:spcPct val="0"/>
                </a:spcBef>
                <a:buFontTx/>
                <a:buNone/>
              </a:pPr>
              <a:r>
                <a:rPr lang="en-US" altLang="zh-CN" sz="1800">
                  <a:latin typeface="Times" panose="02020603050405020304" pitchFamily="18" charset="0"/>
                </a:rPr>
                <a:t>• • •</a:t>
              </a:r>
            </a:p>
          </p:txBody>
        </p:sp>
        <p:sp>
          <p:nvSpPr>
            <p:cNvPr id="35" name="Text Box 36"/>
            <p:cNvSpPr txBox="1">
              <a:spLocks noChangeArrowheads="1"/>
            </p:cNvSpPr>
            <p:nvPr/>
          </p:nvSpPr>
          <p:spPr bwMode="auto">
            <a:xfrm>
              <a:off x="2336" y="1920"/>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r">
                <a:spcBef>
                  <a:spcPct val="0"/>
                </a:spcBef>
                <a:buFontTx/>
                <a:buNone/>
              </a:pPr>
              <a:r>
                <a:rPr lang="en-US" altLang="zh-CN" sz="1800" dirty="0">
                  <a:solidFill>
                    <a:srgbClr val="0000FF"/>
                  </a:solidFill>
                  <a:latin typeface="Times" panose="02020603050405020304" pitchFamily="18" charset="0"/>
                </a:rPr>
                <a:t>1/2</a:t>
              </a:r>
            </a:p>
          </p:txBody>
        </p:sp>
        <p:sp>
          <p:nvSpPr>
            <p:cNvPr id="36" name="Text Box 37"/>
            <p:cNvSpPr txBox="1">
              <a:spLocks noChangeArrowheads="1"/>
            </p:cNvSpPr>
            <p:nvPr/>
          </p:nvSpPr>
          <p:spPr bwMode="auto">
            <a:xfrm>
              <a:off x="2340" y="2112"/>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r">
                <a:spcBef>
                  <a:spcPct val="0"/>
                </a:spcBef>
                <a:buFontTx/>
                <a:buNone/>
              </a:pPr>
              <a:r>
                <a:rPr lang="en-US" altLang="zh-CN" sz="1800">
                  <a:solidFill>
                    <a:srgbClr val="0000FF"/>
                  </a:solidFill>
                  <a:latin typeface="Times" panose="02020603050405020304" pitchFamily="18" charset="0"/>
                </a:rPr>
                <a:t>1/4</a:t>
              </a:r>
            </a:p>
          </p:txBody>
        </p:sp>
        <p:sp>
          <p:nvSpPr>
            <p:cNvPr id="37" name="Text Box 38"/>
            <p:cNvSpPr txBox="1">
              <a:spLocks noChangeArrowheads="1"/>
            </p:cNvSpPr>
            <p:nvPr/>
          </p:nvSpPr>
          <p:spPr bwMode="auto">
            <a:xfrm>
              <a:off x="2340" y="2313"/>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r">
                <a:spcBef>
                  <a:spcPct val="0"/>
                </a:spcBef>
                <a:buFontTx/>
                <a:buNone/>
              </a:pPr>
              <a:r>
                <a:rPr lang="en-US" altLang="zh-CN" sz="1800">
                  <a:solidFill>
                    <a:srgbClr val="0000FF"/>
                  </a:solidFill>
                  <a:latin typeface="Times" panose="02020603050405020304" pitchFamily="18" charset="0"/>
                </a:rPr>
                <a:t>1/8</a:t>
              </a:r>
            </a:p>
          </p:txBody>
        </p:sp>
        <p:sp>
          <p:nvSpPr>
            <p:cNvPr id="38" name="Text Box 39"/>
            <p:cNvSpPr txBox="1">
              <a:spLocks noChangeArrowheads="1"/>
            </p:cNvSpPr>
            <p:nvPr/>
          </p:nvSpPr>
          <p:spPr bwMode="auto">
            <a:xfrm>
              <a:off x="2368" y="2688"/>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a:lstStyle>
            <a:p>
              <a:pPr algn="r">
                <a:spcBef>
                  <a:spcPct val="0"/>
                </a:spcBef>
                <a:buFontTx/>
                <a:buNone/>
              </a:pPr>
              <a:r>
                <a:rPr lang="en-US" altLang="zh-CN" sz="1800" dirty="0">
                  <a:solidFill>
                    <a:srgbClr val="0000FF"/>
                  </a:solidFill>
                  <a:latin typeface="Times" panose="02020603050405020304" pitchFamily="18" charset="0"/>
                </a:rPr>
                <a:t>2</a:t>
              </a:r>
              <a:r>
                <a:rPr lang="en-US" altLang="zh-CN" sz="1800" baseline="30000" dirty="0">
                  <a:solidFill>
                    <a:srgbClr val="0000FF"/>
                  </a:solidFill>
                  <a:latin typeface="Times" panose="02020603050405020304" pitchFamily="18" charset="0"/>
                </a:rPr>
                <a:t>–</a:t>
              </a:r>
              <a:r>
                <a:rPr lang="en-US" altLang="zh-CN" sz="1800" i="1" baseline="30000" dirty="0">
                  <a:solidFill>
                    <a:srgbClr val="0000FF"/>
                  </a:solidFill>
                  <a:latin typeface="Times" panose="02020603050405020304" pitchFamily="18" charset="0"/>
                </a:rPr>
                <a:t>n</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Comic Sans MS" panose="030F0702030302020204" pitchFamily="66" charset="0"/>
              </a:defRPr>
            </a:lvl1pPr>
            <a:lvl2pPr marL="742950" indent="-285750">
              <a:spcBef>
                <a:spcPct val="20000"/>
              </a:spcBef>
              <a:buChar char="–"/>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r>
              <a:rPr lang="en-US" altLang="zh-CN" sz="1400" dirty="0" smtClean="0">
                <a:latin typeface="Times New Roman" panose="02020603050405020304" pitchFamily="18" charset="0"/>
              </a:rPr>
              <a:t> </a:t>
            </a:r>
          </a:p>
        </p:txBody>
      </p:sp>
      <p:sp>
        <p:nvSpPr>
          <p:cNvPr id="94211"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浮点的悲剧</a:t>
            </a:r>
            <a:endParaRPr lang="en-US" altLang="zh-CN" dirty="0"/>
          </a:p>
        </p:txBody>
      </p:sp>
      <p:sp>
        <p:nvSpPr>
          <p:cNvPr id="94212" name="Rectangle 3"/>
          <p:cNvSpPr>
            <a:spLocks noGrp="1" noChangeArrowheads="1"/>
          </p:cNvSpPr>
          <p:nvPr>
            <p:ph type="body" idx="1"/>
          </p:nvPr>
        </p:nvSpPr>
        <p:spPr>
          <a:xfrm>
            <a:off x="304800" y="1600200"/>
            <a:ext cx="8534400" cy="4419600"/>
          </a:xfrm>
        </p:spPr>
        <p:txBody>
          <a:bodyPr/>
          <a:lstStyle/>
          <a:p>
            <a:r>
              <a:rPr lang="en-US" altLang="zh-CN" sz="2400" dirty="0" smtClean="0">
                <a:ea typeface="宋体" panose="02010600030101010101" pitchFamily="2" charset="-122"/>
              </a:rPr>
              <a:t>0.1-x = 0.</a:t>
            </a:r>
            <a:r>
              <a:rPr lang="en-US" altLang="zh-CN" sz="2400" dirty="0" smtClean="0">
                <a:solidFill>
                  <a:srgbClr val="0000FF"/>
                </a:solidFill>
                <a:ea typeface="宋体" panose="02010600030101010101" pitchFamily="2" charset="-122"/>
              </a:rPr>
              <a:t>0000</a:t>
            </a:r>
            <a:r>
              <a:rPr lang="en-US" altLang="zh-CN" sz="2400" dirty="0" smtClean="0">
                <a:ea typeface="宋体" panose="02010600030101010101" pitchFamily="2" charset="-122"/>
              </a:rPr>
              <a:t>0000</a:t>
            </a:r>
            <a:r>
              <a:rPr lang="en-US" altLang="zh-CN" sz="2400" dirty="0" smtClean="0">
                <a:solidFill>
                  <a:srgbClr val="0000FF"/>
                </a:solidFill>
                <a:ea typeface="宋体" panose="02010600030101010101" pitchFamily="2" charset="-122"/>
              </a:rPr>
              <a:t>0000</a:t>
            </a:r>
            <a:r>
              <a:rPr lang="en-US" altLang="zh-CN" sz="2400" dirty="0" smtClean="0">
                <a:ea typeface="宋体" panose="02010600030101010101" pitchFamily="2" charset="-122"/>
              </a:rPr>
              <a:t>0000</a:t>
            </a:r>
            <a:r>
              <a:rPr lang="en-US" altLang="zh-CN" sz="2400" dirty="0" smtClean="0">
                <a:solidFill>
                  <a:srgbClr val="0000FF"/>
                </a:solidFill>
                <a:ea typeface="宋体" panose="02010600030101010101" pitchFamily="2" charset="-122"/>
              </a:rPr>
              <a:t>0000</a:t>
            </a:r>
            <a:r>
              <a:rPr lang="en-US" altLang="zh-CN" sz="2400" dirty="0" smtClean="0">
                <a:solidFill>
                  <a:srgbClr val="FF0000"/>
                </a:solidFill>
                <a:ea typeface="宋体" panose="02010600030101010101" pitchFamily="2" charset="-122"/>
              </a:rPr>
              <a:t>000[1100][1100]</a:t>
            </a:r>
            <a:r>
              <a:rPr lang="en-US" altLang="zh-CN" sz="2400" dirty="0" smtClean="0">
                <a:ea typeface="宋体" panose="02010600030101010101" pitchFamily="2" charset="-122"/>
              </a:rPr>
              <a:t>…2</a:t>
            </a:r>
          </a:p>
          <a:p>
            <a:r>
              <a:rPr lang="en-US" altLang="zh-CN" sz="2400" dirty="0" smtClean="0">
                <a:ea typeface="宋体" panose="02010600030101010101" pitchFamily="2" charset="-122"/>
              </a:rPr>
              <a:t>0.1-x = 2</a:t>
            </a:r>
            <a:r>
              <a:rPr lang="en-US" altLang="zh-CN" sz="2400" baseline="30000" dirty="0" smtClean="0">
                <a:ea typeface="宋体" panose="02010600030101010101" pitchFamily="2" charset="-122"/>
              </a:rPr>
              <a:t>-20</a:t>
            </a:r>
            <a:r>
              <a:rPr lang="en-US" altLang="zh-CN" sz="2400" dirty="0" smtClean="0">
                <a:ea typeface="宋体" panose="02010600030101010101" pitchFamily="2" charset="-122"/>
              </a:rPr>
              <a:t> ×0.1 = 9.54</a:t>
            </a:r>
            <a:r>
              <a:rPr lang="en-US" altLang="zh-CN" dirty="0" smtClean="0">
                <a:ea typeface="宋体" panose="02010600030101010101" pitchFamily="2" charset="-122"/>
              </a:rPr>
              <a:t>×10</a:t>
            </a:r>
            <a:r>
              <a:rPr lang="en-US" altLang="zh-CN" baseline="30000" dirty="0" smtClean="0">
                <a:ea typeface="宋体" panose="02010600030101010101" pitchFamily="2" charset="-122"/>
              </a:rPr>
              <a:t>-8</a:t>
            </a:r>
            <a:r>
              <a:rPr lang="en-US" altLang="zh-CN" sz="2400" dirty="0" smtClean="0">
                <a:ea typeface="宋体" panose="02010600030101010101" pitchFamily="2" charset="-122"/>
              </a:rPr>
              <a:t>               </a:t>
            </a:r>
          </a:p>
          <a:p>
            <a:r>
              <a:rPr lang="zh-CN" altLang="en-US" dirty="0" smtClean="0">
                <a:ea typeface="宋体" panose="02010600030101010101" pitchFamily="2" charset="-122"/>
              </a:rPr>
              <a:t>程序运行</a:t>
            </a:r>
            <a:r>
              <a:rPr lang="en-US" altLang="zh-CN" sz="2400" dirty="0" smtClean="0">
                <a:ea typeface="宋体" panose="02010600030101010101" pitchFamily="2" charset="-122"/>
              </a:rPr>
              <a:t>100 </a:t>
            </a:r>
            <a:r>
              <a:rPr lang="zh-CN" altLang="en-US" sz="2400" dirty="0" smtClean="0">
                <a:ea typeface="宋体" panose="02010600030101010101" pitchFamily="2" charset="-122"/>
              </a:rPr>
              <a:t>后，累计的误差：</a:t>
            </a:r>
            <a:r>
              <a:rPr lang="en-US" altLang="zh-CN" sz="2400" dirty="0" smtClean="0">
                <a:ea typeface="宋体" panose="02010600030101010101" pitchFamily="2" charset="-122"/>
              </a:rPr>
              <a:t/>
            </a:r>
            <a:br>
              <a:rPr lang="en-US" altLang="zh-CN" sz="2400" dirty="0" smtClean="0">
                <a:ea typeface="宋体" panose="02010600030101010101" pitchFamily="2" charset="-122"/>
              </a:rPr>
            </a:br>
            <a:r>
              <a:rPr lang="en-US" altLang="zh-CN" dirty="0" smtClean="0">
                <a:ea typeface="宋体" panose="02010600030101010101" pitchFamily="2" charset="-122"/>
              </a:rPr>
              <a:t>100×3600× 10×9.54×10</a:t>
            </a:r>
            <a:r>
              <a:rPr lang="en-US" altLang="zh-CN" baseline="30000" dirty="0" smtClean="0">
                <a:ea typeface="宋体" panose="02010600030101010101" pitchFamily="2" charset="-122"/>
              </a:rPr>
              <a:t>-8 </a:t>
            </a:r>
            <a:r>
              <a:rPr lang="en-US" altLang="zh-CN" sz="2400" dirty="0" smtClean="0">
                <a:ea typeface="宋体" panose="02010600030101010101" pitchFamily="2" charset="-122"/>
              </a:rPr>
              <a:t>=0.34344</a:t>
            </a:r>
            <a:r>
              <a:rPr lang="zh-CN" altLang="en-US" sz="2400" dirty="0" smtClean="0">
                <a:ea typeface="宋体" panose="02010600030101010101" pitchFamily="2" charset="-122"/>
              </a:rPr>
              <a:t>秒</a:t>
            </a:r>
            <a:endParaRPr lang="en-US" altLang="zh-CN" sz="2400" dirty="0" smtClean="0">
              <a:ea typeface="宋体" panose="02010600030101010101" pitchFamily="2" charset="-122"/>
            </a:endParaRPr>
          </a:p>
          <a:p>
            <a:r>
              <a:rPr lang="zh-CN" altLang="en-US" dirty="0">
                <a:ea typeface="宋体" panose="02010600030101010101" pitchFamily="2" charset="-122"/>
              </a:rPr>
              <a:t>软件升级不完全，第一次读取了精确时间，而另一次读取了有误差的时间，结果悲剧</a:t>
            </a:r>
            <a:r>
              <a:rPr lang="en-US" altLang="zh-CN" dirty="0">
                <a:ea typeface="宋体" panose="02010600030101010101" pitchFamily="2" charset="-122"/>
              </a:rPr>
              <a:t>….</a:t>
            </a:r>
          </a:p>
          <a:p>
            <a:r>
              <a:rPr lang="zh-CN" altLang="en-US" sz="2400" dirty="0" smtClean="0">
                <a:ea typeface="宋体" panose="02010600030101010101" pitchFamily="2" charset="-122"/>
              </a:rPr>
              <a:t>飞毛腿速度：</a:t>
            </a:r>
            <a:r>
              <a:rPr lang="en-US" altLang="zh-CN" sz="2400" dirty="0" smtClean="0">
                <a:ea typeface="宋体" panose="02010600030101010101" pitchFamily="2" charset="-122"/>
              </a:rPr>
              <a:t>2000 m/s</a:t>
            </a:r>
            <a:endParaRPr lang="en-US" altLang="zh-CN" dirty="0" smtClean="0">
              <a:ea typeface="宋体" panose="02010600030101010101" pitchFamily="2" charset="-122"/>
            </a:endParaRPr>
          </a:p>
          <a:p>
            <a:r>
              <a:rPr lang="zh-CN" altLang="en-US" dirty="0" smtClean="0">
                <a:ea typeface="宋体" panose="02010600030101010101" pitchFamily="2" charset="-122"/>
              </a:rPr>
              <a:t>飞毛腿位置的估计误差：</a:t>
            </a:r>
            <a:r>
              <a:rPr lang="en-US" altLang="zh-CN" dirty="0" smtClean="0">
                <a:ea typeface="宋体" panose="02010600030101010101" pitchFamily="2" charset="-122"/>
              </a:rPr>
              <a:t>686 </a:t>
            </a:r>
            <a:r>
              <a:rPr lang="en-US" altLang="zh-CN" dirty="0">
                <a:ea typeface="宋体" panose="02010600030101010101" pitchFamily="2" charset="-122"/>
              </a:rPr>
              <a:t>m</a:t>
            </a:r>
            <a:endParaRPr lang="en-US" altLang="zh-CN" sz="2400" dirty="0" smtClean="0">
              <a:ea typeface="宋体" panose="02010600030101010101" pitchFamily="2" charset="-122"/>
            </a:endParaRPr>
          </a:p>
        </p:txBody>
      </p:sp>
    </p:spTree>
    <p:extLst>
      <p:ext uri="{BB962C8B-B14F-4D97-AF65-F5344CB8AC3E}">
        <p14:creationId xmlns:p14="http://schemas.microsoft.com/office/powerpoint/2010/main" val="13182334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天价“溢出”</a:t>
            </a:r>
            <a:endParaRPr lang="zh-CN" altLang="en-US" dirty="0"/>
          </a:p>
        </p:txBody>
      </p:sp>
      <p:sp>
        <p:nvSpPr>
          <p:cNvPr id="6" name="内容占位符 5"/>
          <p:cNvSpPr>
            <a:spLocks noGrp="1"/>
          </p:cNvSpPr>
          <p:nvPr>
            <p:ph idx="1"/>
          </p:nvPr>
        </p:nvSpPr>
        <p:spPr/>
        <p:txBody>
          <a:bodyPr/>
          <a:lstStyle/>
          <a:p>
            <a:r>
              <a:rPr lang="zh-CN" altLang="en-US" dirty="0"/>
              <a:t>代价</a:t>
            </a:r>
            <a:r>
              <a:rPr lang="en-US" altLang="zh-CN" dirty="0"/>
              <a:t>5</a:t>
            </a:r>
            <a:r>
              <a:rPr lang="zh-CN" altLang="en-US" dirty="0"/>
              <a:t>亿美元的溢出</a:t>
            </a:r>
          </a:p>
          <a:p>
            <a:endParaRPr lang="zh-CN" altLang="en-US" dirty="0"/>
          </a:p>
        </p:txBody>
      </p:sp>
      <p:pic>
        <p:nvPicPr>
          <p:cNvPr id="7" name="图片 6"/>
          <p:cNvPicPr>
            <a:picLocks noChangeAspect="1"/>
          </p:cNvPicPr>
          <p:nvPr/>
        </p:nvPicPr>
        <p:blipFill>
          <a:blip r:embed="rId2"/>
          <a:stretch>
            <a:fillRect/>
          </a:stretch>
        </p:blipFill>
        <p:spPr>
          <a:xfrm>
            <a:off x="1219200" y="1905000"/>
            <a:ext cx="6553199" cy="4764596"/>
          </a:xfrm>
          <a:prstGeom prst="rect">
            <a:avLst/>
          </a:prstGeom>
        </p:spPr>
      </p:pic>
    </p:spTree>
    <p:extLst>
      <p:ext uri="{BB962C8B-B14F-4D97-AF65-F5344CB8AC3E}">
        <p14:creationId xmlns:p14="http://schemas.microsoft.com/office/powerpoint/2010/main" val="28417702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天价</a:t>
            </a:r>
            <a:r>
              <a:rPr lang="zh-CN" altLang="en-US" dirty="0" smtClean="0"/>
              <a:t>“溢出”</a:t>
            </a:r>
            <a:endParaRPr lang="zh-CN" altLang="en-US" dirty="0"/>
          </a:p>
        </p:txBody>
      </p:sp>
      <p:sp>
        <p:nvSpPr>
          <p:cNvPr id="6" name="内容占位符 5"/>
          <p:cNvSpPr>
            <a:spLocks noGrp="1"/>
          </p:cNvSpPr>
          <p:nvPr>
            <p:ph idx="1"/>
          </p:nvPr>
        </p:nvSpPr>
        <p:spPr/>
        <p:txBody>
          <a:bodyPr/>
          <a:lstStyle/>
          <a:p>
            <a:r>
              <a:rPr lang="zh-CN" altLang="en-US" dirty="0">
                <a:ea typeface="宋体" panose="02010600030101010101" pitchFamily="2" charset="-122"/>
              </a:rPr>
              <a:t>主角：阿丽亚娜</a:t>
            </a:r>
            <a:r>
              <a:rPr lang="en-US" altLang="zh-CN" dirty="0">
                <a:ea typeface="宋体" panose="02010600030101010101" pitchFamily="2" charset="-122"/>
              </a:rPr>
              <a:t>5(Ariane5)</a:t>
            </a:r>
            <a:r>
              <a:rPr lang="zh-CN" altLang="en-US" dirty="0">
                <a:ea typeface="宋体" panose="02010600030101010101" pitchFamily="2" charset="-122"/>
              </a:rPr>
              <a:t>型火箭的首次发射</a:t>
            </a:r>
            <a:endParaRPr lang="en-US" altLang="zh-CN" dirty="0">
              <a:ea typeface="宋体" panose="02010600030101010101" pitchFamily="2" charset="-122"/>
            </a:endParaRPr>
          </a:p>
          <a:p>
            <a:r>
              <a:rPr lang="zh-CN" altLang="en-US" dirty="0">
                <a:ea typeface="宋体" panose="02010600030101010101" pitchFamily="2" charset="-122"/>
              </a:rPr>
              <a:t>时间：</a:t>
            </a:r>
            <a:r>
              <a:rPr lang="en-US" altLang="zh-CN" dirty="0">
                <a:ea typeface="宋体" panose="02010600030101010101" pitchFamily="2" charset="-122"/>
              </a:rPr>
              <a:t>1996.6.4</a:t>
            </a:r>
          </a:p>
          <a:p>
            <a:r>
              <a:rPr lang="zh-CN" altLang="en-US" dirty="0">
                <a:ea typeface="宋体" panose="02010600030101010101" pitchFamily="2" charset="-122"/>
              </a:rPr>
              <a:t>剧情：发射后仅</a:t>
            </a:r>
            <a:r>
              <a:rPr lang="en-US" altLang="zh-CN" dirty="0">
                <a:ea typeface="宋体" panose="02010600030101010101" pitchFamily="2" charset="-122"/>
              </a:rPr>
              <a:t>37</a:t>
            </a:r>
            <a:r>
              <a:rPr lang="zh-CN" altLang="en-US" dirty="0">
                <a:ea typeface="宋体" panose="02010600030101010101" pitchFamily="2" charset="-122"/>
              </a:rPr>
              <a:t>秒，偏离路径，解体爆炸</a:t>
            </a:r>
            <a:endParaRPr lang="en-US" altLang="zh-CN" dirty="0">
              <a:ea typeface="宋体" panose="02010600030101010101" pitchFamily="2" charset="-122"/>
            </a:endParaRPr>
          </a:p>
          <a:p>
            <a:r>
              <a:rPr lang="zh-CN" altLang="en-US" dirty="0">
                <a:ea typeface="宋体" panose="02010600030101010101" pitchFamily="2" charset="-122"/>
              </a:rPr>
              <a:t>代价：</a:t>
            </a:r>
            <a:r>
              <a:rPr lang="en-US" altLang="zh-CN" dirty="0">
                <a:ea typeface="宋体" panose="02010600030101010101" pitchFamily="2" charset="-122"/>
              </a:rPr>
              <a:t>5</a:t>
            </a:r>
            <a:r>
              <a:rPr lang="zh-CN" altLang="en-US" dirty="0">
                <a:ea typeface="宋体" panose="02010600030101010101" pitchFamily="2" charset="-122"/>
              </a:rPr>
              <a:t>亿美元</a:t>
            </a:r>
            <a:r>
              <a:rPr lang="en-US" altLang="zh-CN" dirty="0">
                <a:ea typeface="宋体" panose="02010600030101010101" pitchFamily="2" charset="-122"/>
              </a:rPr>
              <a:t> </a:t>
            </a:r>
          </a:p>
          <a:p>
            <a:r>
              <a:rPr lang="zh-CN" altLang="en-US" dirty="0">
                <a:ea typeface="宋体" panose="02010600030101010101" pitchFamily="2" charset="-122"/>
              </a:rPr>
              <a:t>原因：溢出</a:t>
            </a:r>
            <a:endParaRPr lang="en-US" altLang="zh-CN" dirty="0">
              <a:ea typeface="宋体" panose="02010600030101010101" pitchFamily="2" charset="-122"/>
            </a:endParaRPr>
          </a:p>
          <a:p>
            <a:pPr lvl="1"/>
            <a:r>
              <a:rPr lang="zh-CN" altLang="en-US" dirty="0">
                <a:ea typeface="宋体" panose="02010600030101010101" pitchFamily="2" charset="-122"/>
              </a:rPr>
              <a:t>溢出</a:t>
            </a:r>
            <a:r>
              <a:rPr lang="en-US" altLang="zh-CN" dirty="0">
                <a:ea typeface="宋体" panose="02010600030101010101" pitchFamily="2" charset="-122"/>
              </a:rPr>
              <a:t>——</a:t>
            </a:r>
            <a:r>
              <a:rPr lang="zh-CN" altLang="en-US" dirty="0">
                <a:ea typeface="宋体" panose="02010600030101010101" pitchFamily="2" charset="-122"/>
              </a:rPr>
              <a:t>将</a:t>
            </a:r>
            <a:r>
              <a:rPr lang="en-US" altLang="zh-CN" dirty="0">
                <a:ea typeface="宋体" panose="02010600030101010101" pitchFamily="2" charset="-122"/>
              </a:rPr>
              <a:t>64</a:t>
            </a:r>
            <a:r>
              <a:rPr lang="zh-CN" altLang="en-US" dirty="0">
                <a:ea typeface="宋体" panose="02010600030101010101" pitchFamily="2" charset="-122"/>
              </a:rPr>
              <a:t>位浮点数转换成</a:t>
            </a:r>
            <a:r>
              <a:rPr lang="en-US" altLang="zh-CN" dirty="0">
                <a:ea typeface="宋体" panose="02010600030101010101" pitchFamily="2" charset="-122"/>
              </a:rPr>
              <a:t>16</a:t>
            </a:r>
            <a:r>
              <a:rPr lang="zh-CN" altLang="en-US" dirty="0">
                <a:ea typeface="宋体" panose="02010600030101010101" pitchFamily="2" charset="-122"/>
              </a:rPr>
              <a:t>位有符号整型数时，发生溢出。这个溢出的整型数，用于描述火箭的水平速度</a:t>
            </a:r>
            <a:endParaRPr lang="en-US" altLang="zh-CN" dirty="0">
              <a:ea typeface="宋体" panose="02010600030101010101" pitchFamily="2" charset="-122"/>
            </a:endParaRPr>
          </a:p>
          <a:p>
            <a:pPr lvl="1"/>
            <a:r>
              <a:rPr lang="en-US" altLang="zh-CN" dirty="0">
                <a:ea typeface="宋体" panose="02010600030101010101" pitchFamily="2" charset="-122"/>
              </a:rPr>
              <a:t>Ariane4</a:t>
            </a:r>
            <a:r>
              <a:rPr lang="zh-CN" altLang="en-US" dirty="0">
                <a:ea typeface="宋体" panose="02010600030101010101" pitchFamily="2" charset="-122"/>
              </a:rPr>
              <a:t>的水平速度绝对不会超过</a:t>
            </a:r>
            <a:r>
              <a:rPr lang="en-US" altLang="zh-CN" dirty="0">
                <a:ea typeface="宋体" panose="02010600030101010101" pitchFamily="2" charset="-122"/>
              </a:rPr>
              <a:t>16</a:t>
            </a:r>
            <a:r>
              <a:rPr lang="zh-CN" altLang="en-US" dirty="0">
                <a:ea typeface="宋体" panose="02010600030101010101" pitchFamily="2" charset="-122"/>
              </a:rPr>
              <a:t>位数的范围，因此用了</a:t>
            </a:r>
            <a:r>
              <a:rPr lang="en-US" altLang="zh-CN" dirty="0">
                <a:ea typeface="宋体" panose="02010600030101010101" pitchFamily="2" charset="-122"/>
              </a:rPr>
              <a:t>16</a:t>
            </a:r>
            <a:r>
              <a:rPr lang="zh-CN" altLang="en-US" dirty="0">
                <a:ea typeface="宋体" panose="02010600030101010101" pitchFamily="2" charset="-122"/>
              </a:rPr>
              <a:t>位整数</a:t>
            </a:r>
            <a:endParaRPr lang="en-US" altLang="zh-CN" dirty="0">
              <a:ea typeface="宋体" panose="02010600030101010101" pitchFamily="2" charset="-122"/>
            </a:endParaRPr>
          </a:p>
          <a:p>
            <a:pPr lvl="1"/>
            <a:r>
              <a:rPr lang="en-US" altLang="zh-CN" dirty="0">
                <a:ea typeface="宋体" panose="02010600030101010101" pitchFamily="2" charset="-122"/>
              </a:rPr>
              <a:t>Ariane5</a:t>
            </a:r>
            <a:r>
              <a:rPr lang="zh-CN" altLang="en-US" dirty="0">
                <a:ea typeface="宋体" panose="02010600030101010101" pitchFamily="2" charset="-122"/>
              </a:rPr>
              <a:t>简单复用了这部分代码</a:t>
            </a:r>
            <a:endParaRPr lang="en-US" altLang="zh-CN" dirty="0">
              <a:ea typeface="宋体" panose="02010600030101010101" pitchFamily="2" charset="-122"/>
            </a:endParaRPr>
          </a:p>
          <a:p>
            <a:pPr lvl="1"/>
            <a:r>
              <a:rPr lang="zh-CN" altLang="en-US" b="1" u="sng" dirty="0" smtClean="0">
                <a:solidFill>
                  <a:srgbClr val="C00000"/>
                </a:solidFill>
                <a:effectLst>
                  <a:outerShdw blurRad="38100" dist="38100" dir="2700000" algn="tl">
                    <a:srgbClr val="000000">
                      <a:alpha val="43137"/>
                    </a:srgbClr>
                  </a:outerShdw>
                </a:effectLst>
                <a:ea typeface="宋体" panose="02010600030101010101" pitchFamily="2" charset="-122"/>
              </a:rPr>
              <a:t>问题：</a:t>
            </a:r>
            <a:r>
              <a:rPr lang="en-US" altLang="zh-CN" b="1" u="sng"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dirty="0">
                <a:ea typeface="宋体" panose="02010600030101010101" pitchFamily="2" charset="-122"/>
              </a:rPr>
              <a:t>Ariane 5 </a:t>
            </a:r>
            <a:r>
              <a:rPr lang="zh-CN" altLang="en-US" dirty="0">
                <a:ea typeface="宋体" panose="02010600030101010101" pitchFamily="2" charset="-122"/>
              </a:rPr>
              <a:t>的水平速度是</a:t>
            </a:r>
            <a:r>
              <a:rPr lang="en-US" altLang="zh-CN" dirty="0">
                <a:ea typeface="宋体" panose="02010600030101010101" pitchFamily="2" charset="-122"/>
              </a:rPr>
              <a:t>Ariane 4</a:t>
            </a:r>
            <a:r>
              <a:rPr lang="zh-CN" altLang="en-US" dirty="0">
                <a:ea typeface="宋体" panose="02010600030101010101" pitchFamily="2" charset="-122"/>
              </a:rPr>
              <a:t>的</a:t>
            </a:r>
            <a:r>
              <a:rPr lang="en-US" altLang="zh-CN" dirty="0">
                <a:ea typeface="宋体" panose="02010600030101010101" pitchFamily="2" charset="-122"/>
              </a:rPr>
              <a:t>5</a:t>
            </a:r>
            <a:r>
              <a:rPr lang="zh-CN" altLang="en-US" dirty="0">
                <a:ea typeface="宋体" panose="02010600030101010101" pitchFamily="2" charset="-122"/>
              </a:rPr>
              <a:t>倍！！！</a:t>
            </a:r>
            <a:endParaRPr lang="en-US" altLang="zh-CN"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280805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a:ln/>
        </p:spPr>
        <p:txBody>
          <a:bodyPr/>
          <a:lstStyle/>
          <a:p>
            <a:pPr marL="119063" indent="-119063"/>
            <a:r>
              <a:rPr lang="zh-CN" altLang="en-US" dirty="0" smtClean="0"/>
              <a:t>小结</a:t>
            </a:r>
            <a:endParaRPr lang="en-US" dirty="0"/>
          </a:p>
        </p:txBody>
      </p:sp>
      <p:sp>
        <p:nvSpPr>
          <p:cNvPr id="47108" name="Rectangle 4"/>
          <p:cNvSpPr>
            <a:spLocks noGrp="1" noChangeArrowheads="1"/>
          </p:cNvSpPr>
          <p:nvPr>
            <p:ph idx="1"/>
          </p:nvPr>
        </p:nvSpPr>
        <p:spPr>
          <a:ln/>
        </p:spPr>
        <p:txBody>
          <a:bodyPr/>
          <a:lstStyle/>
          <a:p>
            <a:r>
              <a:rPr lang="en-US" dirty="0" smtClean="0"/>
              <a:t>IEEE </a:t>
            </a:r>
            <a:r>
              <a:rPr lang="zh-CN" altLang="en-US" dirty="0" smtClean="0"/>
              <a:t>浮点数</a:t>
            </a:r>
            <a:r>
              <a:rPr lang="en-US" dirty="0" smtClean="0"/>
              <a:t> </a:t>
            </a:r>
            <a:r>
              <a:rPr lang="zh-CN" altLang="en-US" dirty="0" smtClean="0"/>
              <a:t>具有清晰的数学性质</a:t>
            </a:r>
            <a:endParaRPr lang="en-US" altLang="zh-CN" dirty="0" smtClean="0"/>
          </a:p>
          <a:p>
            <a:r>
              <a:rPr lang="zh-CN" altLang="en-US" dirty="0" smtClean="0"/>
              <a:t>表示形如 </a:t>
            </a:r>
            <a:r>
              <a:rPr lang="en-US" dirty="0" smtClean="0"/>
              <a:t>M </a:t>
            </a:r>
            <a:r>
              <a:rPr lang="en-US" dirty="0"/>
              <a:t>x </a:t>
            </a:r>
            <a:r>
              <a:rPr lang="en-US" dirty="0" smtClean="0"/>
              <a:t>2</a:t>
            </a:r>
            <a:r>
              <a:rPr lang="en-US" baseline="32000" dirty="0" smtClean="0"/>
              <a:t>E </a:t>
            </a:r>
            <a:r>
              <a:rPr lang="zh-CN" altLang="en-US" dirty="0" smtClean="0"/>
              <a:t>的</a:t>
            </a:r>
            <a:r>
              <a:rPr lang="zh-CN" altLang="en-US" dirty="0"/>
              <a:t>数字</a:t>
            </a:r>
            <a:endParaRPr lang="en-US" dirty="0"/>
          </a:p>
          <a:p>
            <a:r>
              <a:rPr lang="zh-CN" altLang="en-US" dirty="0" smtClean="0"/>
              <a:t>对运算进行推理，而不用考虑其实现</a:t>
            </a:r>
            <a:endParaRPr lang="en-US" dirty="0"/>
          </a:p>
          <a:p>
            <a:pPr marL="552450" lvl="1"/>
            <a:r>
              <a:rPr lang="zh-CN" altLang="en-US" dirty="0" smtClean="0"/>
              <a:t>就像有完美的精度，然后在进行舍入</a:t>
            </a:r>
            <a:endParaRPr lang="en-US" dirty="0"/>
          </a:p>
          <a:p>
            <a:r>
              <a:rPr lang="zh-CN" altLang="en-US" dirty="0" smtClean="0"/>
              <a:t>和实数运算不同</a:t>
            </a:r>
            <a:endParaRPr lang="en-US" dirty="0"/>
          </a:p>
          <a:p>
            <a:pPr marL="552450" lvl="1"/>
            <a:r>
              <a:rPr lang="zh-CN" altLang="en-US" dirty="0" smtClean="0"/>
              <a:t>结核性、分配性有冲突</a:t>
            </a:r>
            <a:endParaRPr lang="en-US" dirty="0"/>
          </a:p>
          <a:p>
            <a:pPr marL="552450" lvl="1"/>
            <a:r>
              <a:rPr lang="zh-CN" altLang="en-US" dirty="0" smtClean="0"/>
              <a:t>日子变得难：编译器、认真的数值应用程序员</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title"/>
          </p:nvPr>
        </p:nvSpPr>
        <p:spPr>
          <a:ln/>
        </p:spPr>
        <p:txBody>
          <a:bodyPr/>
          <a:lstStyle/>
          <a:p>
            <a:pPr marL="119063" indent="-119063"/>
            <a:r>
              <a:rPr lang="zh-CN" altLang="en-US" dirty="0" smtClean="0"/>
              <a:t>生成浮点数</a:t>
            </a:r>
            <a:endParaRPr lang="en-US" dirty="0"/>
          </a:p>
        </p:txBody>
      </p:sp>
      <p:sp>
        <p:nvSpPr>
          <p:cNvPr id="49156" name="Rectangle 4"/>
          <p:cNvSpPr>
            <a:spLocks noGrp="1" noChangeArrowheads="1"/>
          </p:cNvSpPr>
          <p:nvPr>
            <p:ph idx="1"/>
          </p:nvPr>
        </p:nvSpPr>
        <p:spPr>
          <a:ln/>
        </p:spPr>
        <p:txBody>
          <a:bodyPr/>
          <a:lstStyle/>
          <a:p>
            <a:pPr>
              <a:tabLst>
                <a:tab pos="1828800" algn="l"/>
              </a:tabLst>
            </a:pPr>
            <a:r>
              <a:rPr lang="zh-CN" altLang="en-US" dirty="0" smtClean="0"/>
              <a:t>步骤</a:t>
            </a:r>
            <a:endParaRPr lang="en-US" dirty="0"/>
          </a:p>
          <a:p>
            <a:pPr marL="552450" lvl="1">
              <a:tabLst>
                <a:tab pos="1828800" algn="l"/>
              </a:tabLst>
            </a:pPr>
            <a:r>
              <a:rPr lang="zh-CN" altLang="en-US" dirty="0" smtClean="0"/>
              <a:t>规格化为</a:t>
            </a:r>
            <a:r>
              <a:rPr lang="en-US" dirty="0" smtClean="0"/>
              <a:t>1</a:t>
            </a:r>
            <a:r>
              <a:rPr lang="zh-CN" altLang="en-US" dirty="0" smtClean="0"/>
              <a:t>开头的数</a:t>
            </a:r>
            <a:endParaRPr lang="en-US" dirty="0"/>
          </a:p>
          <a:p>
            <a:pPr marL="552450" lvl="1">
              <a:tabLst>
                <a:tab pos="1828800" algn="l"/>
              </a:tabLst>
            </a:pPr>
            <a:r>
              <a:rPr lang="zh-CN" altLang="en-US" dirty="0"/>
              <a:t>小数部分舍入成符合的</a:t>
            </a:r>
            <a:r>
              <a:rPr lang="zh-CN" altLang="en-US" dirty="0" smtClean="0"/>
              <a:t>形式</a:t>
            </a:r>
            <a:endParaRPr lang="en-US" dirty="0"/>
          </a:p>
          <a:p>
            <a:pPr marL="552450" lvl="1">
              <a:tabLst>
                <a:tab pos="1828800" algn="l"/>
              </a:tabLst>
            </a:pPr>
            <a:r>
              <a:rPr lang="zh-CN" altLang="en-US" dirty="0" smtClean="0"/>
              <a:t>后规格化，处理</a:t>
            </a:r>
            <a:r>
              <a:rPr lang="en-US" dirty="0" smtClean="0"/>
              <a:t> </a:t>
            </a:r>
            <a:r>
              <a:rPr lang="zh-CN" altLang="en-US" dirty="0" smtClean="0"/>
              <a:t>舍入的效果</a:t>
            </a:r>
            <a:endParaRPr lang="en-US" dirty="0"/>
          </a:p>
          <a:p>
            <a:pPr>
              <a:tabLst>
                <a:tab pos="1828800" algn="l"/>
              </a:tabLst>
            </a:pPr>
            <a:endParaRPr lang="en-US" dirty="0"/>
          </a:p>
          <a:p>
            <a:pPr>
              <a:tabLst>
                <a:tab pos="1828800" algn="l"/>
              </a:tabLst>
            </a:pPr>
            <a:r>
              <a:rPr lang="zh-CN" altLang="en-US" dirty="0" smtClean="0"/>
              <a:t>例子</a:t>
            </a:r>
            <a:endParaRPr lang="en-US" dirty="0"/>
          </a:p>
          <a:p>
            <a:pPr marL="552450" lvl="1">
              <a:tabLst>
                <a:tab pos="1828800" algn="l"/>
              </a:tabLst>
            </a:pPr>
            <a:r>
              <a:rPr lang="zh-CN" altLang="en-US" dirty="0" smtClean="0"/>
              <a:t>将</a:t>
            </a:r>
            <a:r>
              <a:rPr lang="en-US" dirty="0" smtClean="0"/>
              <a:t> </a:t>
            </a:r>
            <a:r>
              <a:rPr lang="en-US" dirty="0"/>
              <a:t>8-bit </a:t>
            </a:r>
            <a:r>
              <a:rPr lang="zh-CN" altLang="en-US" dirty="0"/>
              <a:t>无符号</a:t>
            </a:r>
            <a:r>
              <a:rPr lang="zh-CN" altLang="en-US" dirty="0" smtClean="0"/>
              <a:t>数转换成小浮点格式</a:t>
            </a:r>
            <a:endParaRPr lang="en-US" dirty="0"/>
          </a:p>
          <a:p>
            <a:pPr marL="552450" lvl="1">
              <a:spcBef>
                <a:spcPts val="0"/>
              </a:spcBef>
              <a:buNone/>
              <a:tabLst>
                <a:tab pos="1828800" algn="l"/>
              </a:tabLst>
            </a:pPr>
            <a:r>
              <a:rPr lang="en-US" sz="2400" b="1" dirty="0" smtClean="0">
                <a:latin typeface="Courier New"/>
                <a:ea typeface="Monaco" charset="0"/>
                <a:cs typeface="Courier New"/>
                <a:sym typeface="Monaco" charset="0"/>
              </a:rPr>
              <a:t>128</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10000000</a:t>
            </a:r>
            <a:endParaRPr lang="en-US" sz="2400" b="1" dirty="0">
              <a:latin typeface="Courier New"/>
              <a:cs typeface="Courier New"/>
              <a:sym typeface="Monaco" charset="0"/>
            </a:endParaRPr>
          </a:p>
          <a:p>
            <a:pPr marL="552450" lvl="1">
              <a:spcBef>
                <a:spcPts val="0"/>
              </a:spcBef>
              <a:buNone/>
              <a:tabLst>
                <a:tab pos="1828800" algn="l"/>
              </a:tabLst>
            </a:pPr>
            <a:r>
              <a:rPr lang="en-US" sz="2400" b="1" dirty="0">
                <a:latin typeface="Courier New"/>
                <a:ea typeface="Monaco" charset="0"/>
                <a:cs typeface="Courier New"/>
                <a:sym typeface="Monaco" charset="0"/>
              </a:rPr>
              <a:t> 15</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00001101</a:t>
            </a:r>
            <a:endParaRPr lang="en-US" sz="2400" b="1" dirty="0">
              <a:latin typeface="Courier New"/>
              <a:cs typeface="Courier New"/>
              <a:sym typeface="Monaco" charset="0"/>
            </a:endParaRPr>
          </a:p>
          <a:p>
            <a:pPr marL="552450" lvl="1">
              <a:spcBef>
                <a:spcPts val="0"/>
              </a:spcBef>
              <a:buNone/>
              <a:tabLst>
                <a:tab pos="1828800" algn="l"/>
              </a:tabLst>
            </a:pPr>
            <a:r>
              <a:rPr lang="en-US" sz="2400" b="1" dirty="0">
                <a:latin typeface="Courier New"/>
                <a:ea typeface="Monaco" charset="0"/>
                <a:cs typeface="Courier New"/>
                <a:sym typeface="Monaco" charset="0"/>
              </a:rPr>
              <a:t> 33</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00010001</a:t>
            </a:r>
            <a:endParaRPr lang="en-US" sz="2400" b="1" dirty="0">
              <a:latin typeface="Courier New"/>
              <a:cs typeface="Courier New"/>
              <a:sym typeface="Monaco" charset="0"/>
            </a:endParaRPr>
          </a:p>
          <a:p>
            <a:pPr marL="552450" lvl="1">
              <a:spcBef>
                <a:spcPts val="0"/>
              </a:spcBef>
              <a:buNone/>
              <a:tabLst>
                <a:tab pos="1828800" algn="l"/>
              </a:tabLst>
            </a:pPr>
            <a:r>
              <a:rPr lang="en-US" sz="2400" b="1" dirty="0">
                <a:latin typeface="Courier New"/>
                <a:ea typeface="Monaco" charset="0"/>
                <a:cs typeface="Courier New"/>
                <a:sym typeface="Monaco" charset="0"/>
              </a:rPr>
              <a:t> 35</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00010011</a:t>
            </a:r>
            <a:endParaRPr lang="en-US" sz="2400" b="1" dirty="0">
              <a:latin typeface="Courier New"/>
              <a:cs typeface="Courier New"/>
              <a:sym typeface="Monaco" charset="0"/>
            </a:endParaRPr>
          </a:p>
          <a:p>
            <a:pPr marL="552450" lvl="1">
              <a:spcBef>
                <a:spcPts val="0"/>
              </a:spcBef>
              <a:buNone/>
              <a:tabLst>
                <a:tab pos="1828800" algn="l"/>
              </a:tabLst>
            </a:pPr>
            <a:r>
              <a:rPr lang="en-US" sz="2400" b="1" dirty="0">
                <a:latin typeface="Courier New"/>
                <a:ea typeface="Monaco" charset="0"/>
                <a:cs typeface="Courier New"/>
                <a:sym typeface="Monaco" charset="0"/>
              </a:rPr>
              <a:t>138</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10001010</a:t>
            </a:r>
            <a:endParaRPr lang="en-US" sz="2400" b="1" dirty="0">
              <a:latin typeface="Courier New"/>
              <a:cs typeface="Courier New"/>
              <a:sym typeface="Monaco" charset="0"/>
            </a:endParaRPr>
          </a:p>
          <a:p>
            <a:pPr marL="552450" lvl="1">
              <a:spcBef>
                <a:spcPts val="0"/>
              </a:spcBef>
              <a:buNone/>
              <a:tabLst>
                <a:tab pos="1828800" algn="l"/>
              </a:tabLst>
            </a:pPr>
            <a:r>
              <a:rPr lang="en-US" sz="2400" b="1" dirty="0">
                <a:latin typeface="Courier New"/>
                <a:ea typeface="Monaco" charset="0"/>
                <a:cs typeface="Courier New"/>
                <a:sym typeface="Monaco" charset="0"/>
              </a:rPr>
              <a:t> 63</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00111111</a:t>
            </a:r>
            <a:endParaRPr lang="en-US" sz="2400" b="1" dirty="0">
              <a:latin typeface="Courier New"/>
              <a:cs typeface="Courier New"/>
              <a:sym typeface="Monaco" charset="0"/>
            </a:endParaRPr>
          </a:p>
        </p:txBody>
      </p:sp>
      <p:graphicFrame>
        <p:nvGraphicFramePr>
          <p:cNvPr id="49157" name="Group 5"/>
          <p:cNvGraphicFramePr>
            <a:graphicFrameLocks noGrp="1"/>
          </p:cNvGraphicFramePr>
          <p:nvPr>
            <p:extLst>
              <p:ext uri="{D42A27DB-BD31-4B8C-83A1-F6EECF244321}">
                <p14:modId xmlns:p14="http://schemas.microsoft.com/office/powerpoint/2010/main" val="3691829690"/>
              </p:ext>
            </p:extLst>
          </p:nvPr>
        </p:nvGraphicFramePr>
        <p:xfrm>
          <a:off x="4686300" y="1409700"/>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alibri"/>
                          <a:ea typeface="Monaco" charset="0"/>
                          <a:cs typeface="Calibri"/>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0" y="1057"/>
            <a:ext cx="1905000" cy="284693"/>
          </a:xfrm>
          <a:prstGeom prst="rect">
            <a:avLst/>
          </a:prstGeom>
          <a:solidFill>
            <a:srgbClr val="92D050"/>
          </a:solidFill>
        </p:spPr>
        <p:txBody>
          <a:bodyPr wrap="square" rtlCol="0">
            <a:spAutoFit/>
          </a:bodyPr>
          <a:lstStyle/>
          <a:p>
            <a:pPr>
              <a:lnSpc>
                <a:spcPts val="1500"/>
              </a:lnSpc>
            </a:pPr>
            <a:r>
              <a:rPr lang="zh-CN" altLang="en-US" sz="1400" dirty="0" smtClean="0">
                <a:latin typeface="Calibri" pitchFamily="34" charset="0"/>
              </a:rPr>
              <a:t>补充</a:t>
            </a:r>
          </a:p>
        </p:txBody>
      </p:sp>
    </p:spTree>
    <p:extLst>
      <p:ext uri="{BB962C8B-B14F-4D97-AF65-F5344CB8AC3E}">
        <p14:creationId xmlns:p14="http://schemas.microsoft.com/office/powerpoint/2010/main" val="2861356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zh-CN" altLang="en-US" dirty="0"/>
              <a:t>规格化</a:t>
            </a:r>
            <a:endParaRPr lang="en-US" dirty="0"/>
          </a:p>
        </p:txBody>
      </p:sp>
      <p:sp>
        <p:nvSpPr>
          <p:cNvPr id="50180" name="Rectangle 4"/>
          <p:cNvSpPr>
            <a:spLocks noGrp="1" noChangeArrowheads="1"/>
          </p:cNvSpPr>
          <p:nvPr>
            <p:ph idx="1"/>
          </p:nvPr>
        </p:nvSpPr>
        <p:spPr>
          <a:ln/>
        </p:spPr>
        <p:txBody>
          <a:bodyPr/>
          <a:lstStyle/>
          <a:p>
            <a:pPr>
              <a:tabLst>
                <a:tab pos="1774825" algn="l"/>
                <a:tab pos="3511550" algn="l"/>
                <a:tab pos="5340350" algn="l"/>
              </a:tabLst>
            </a:pPr>
            <a:r>
              <a:rPr lang="zh-CN" altLang="en-US" dirty="0" smtClean="0"/>
              <a:t>要求</a:t>
            </a:r>
            <a:endParaRPr lang="en-US" dirty="0"/>
          </a:p>
          <a:p>
            <a:pPr marL="552450" lvl="1">
              <a:tabLst>
                <a:tab pos="1774825" algn="l"/>
                <a:tab pos="3511550" algn="l"/>
                <a:tab pos="5340350" algn="l"/>
              </a:tabLst>
            </a:pPr>
            <a:r>
              <a:rPr lang="zh-CN" altLang="en-US" dirty="0"/>
              <a:t>调整编码的所有参数，得到</a:t>
            </a:r>
            <a:r>
              <a:rPr lang="en-US" altLang="zh-CN" dirty="0"/>
              <a:t>1</a:t>
            </a:r>
            <a:r>
              <a:rPr lang="zh-CN" altLang="en-US" dirty="0"/>
              <a:t>开始的</a:t>
            </a:r>
            <a:r>
              <a:rPr lang="zh-CN" altLang="en-US" dirty="0" smtClean="0"/>
              <a:t>数，即形如</a:t>
            </a:r>
            <a:r>
              <a:rPr lang="en-US" dirty="0" smtClean="0"/>
              <a:t>1.xxxxx</a:t>
            </a:r>
            <a:r>
              <a:rPr lang="zh-CN" altLang="en-US" dirty="0" smtClean="0"/>
              <a:t>的数字</a:t>
            </a:r>
            <a:endParaRPr lang="en-US" altLang="zh-CN" dirty="0" smtClean="0"/>
          </a:p>
          <a:p>
            <a:pPr marL="552450" lvl="1">
              <a:tabLst>
                <a:tab pos="1774825" algn="l"/>
                <a:tab pos="3511550" algn="l"/>
                <a:tab pos="5340350" algn="l"/>
              </a:tabLst>
            </a:pPr>
            <a:r>
              <a:rPr lang="zh-CN" altLang="en-US" dirty="0" smtClean="0"/>
              <a:t>指数减作为左移</a:t>
            </a:r>
            <a:endParaRPr lang="en-US" altLang="zh-CN" dirty="0" smtClean="0"/>
          </a:p>
          <a:p>
            <a:pPr marL="552450" lvl="1">
              <a:tabLst>
                <a:tab pos="1774825" algn="l"/>
                <a:tab pos="3511550" algn="l"/>
                <a:tab pos="5340350" algn="l"/>
              </a:tabLst>
            </a:pPr>
            <a:endParaRPr lang="en-US" dirty="0"/>
          </a:p>
          <a:p>
            <a:pPr marL="552450" lvl="1">
              <a:buNone/>
              <a:tabLst>
                <a:tab pos="1774825" algn="l"/>
                <a:tab pos="3511550" algn="l"/>
                <a:tab pos="5340350" algn="l"/>
              </a:tabLst>
            </a:pPr>
            <a:r>
              <a:rPr lang="zh-CN" altLang="en-US" dirty="0" smtClean="0">
                <a:latin typeface="Calibri Bold Italic" charset="0"/>
                <a:ea typeface="Calibri Bold Italic" charset="0"/>
                <a:cs typeface="Calibri Bold Italic" charset="0"/>
                <a:sym typeface="Calibri Bold Italic" charset="0"/>
              </a:rPr>
              <a:t>数值</a:t>
            </a:r>
            <a:r>
              <a:rPr lang="en-US" dirty="0">
                <a:latin typeface="Calibri Bold Italic" charset="0"/>
                <a:ea typeface="ヒラギノ角ゴ ProN W6" charset="0"/>
                <a:cs typeface="ヒラギノ角ゴ ProN W6" charset="0"/>
                <a:sym typeface="Calibri Bold Italic" charset="0"/>
              </a:rPr>
              <a:t>	</a:t>
            </a:r>
            <a:r>
              <a:rPr lang="zh-CN" altLang="en-US" dirty="0" smtClean="0">
                <a:latin typeface="Calibri Bold Italic" charset="0"/>
                <a:ea typeface="ヒラギノ角ゴ ProN W6" charset="0"/>
                <a:cs typeface="ヒラギノ角ゴ ProN W6" charset="0"/>
                <a:sym typeface="Calibri Bold Italic" charset="0"/>
              </a:rPr>
              <a:t>二进制</a:t>
            </a:r>
            <a:r>
              <a:rPr lang="en-US" dirty="0" smtClean="0">
                <a:latin typeface="Calibri Bold Italic" charset="0"/>
                <a:ea typeface="ヒラギノ角ゴ ProN W6" charset="0"/>
                <a:cs typeface="ヒラギノ角ゴ ProN W6" charset="0"/>
                <a:sym typeface="Calibri Bold Italic" charset="0"/>
              </a:rPr>
              <a:t>	</a:t>
            </a:r>
            <a:r>
              <a:rPr lang="zh-CN" altLang="en-US" dirty="0" smtClean="0">
                <a:latin typeface="Calibri Bold Italic" charset="0"/>
                <a:ea typeface="ヒラギノ角ゴ ProN W6" charset="0"/>
                <a:cs typeface="ヒラギノ角ゴ ProN W6" charset="0"/>
                <a:sym typeface="Calibri Bold Italic" charset="0"/>
              </a:rPr>
              <a:t>小数</a:t>
            </a:r>
            <a:r>
              <a:rPr lang="en-US" dirty="0">
                <a:latin typeface="Calibri Bold Italic" charset="0"/>
                <a:ea typeface="ヒラギノ角ゴ ProN W6" charset="0"/>
                <a:cs typeface="ヒラギノ角ゴ ProN W6" charset="0"/>
                <a:sym typeface="Calibri Bold Italic" charset="0"/>
              </a:rPr>
              <a:t>	</a:t>
            </a:r>
            <a:r>
              <a:rPr lang="zh-CN" altLang="en-US" dirty="0" smtClean="0">
                <a:latin typeface="Calibri Bold Italic" charset="0"/>
                <a:ea typeface="Calibri Bold Italic" charset="0"/>
                <a:cs typeface="Calibri Bold Italic" charset="0"/>
                <a:sym typeface="Calibri Bold Italic" charset="0"/>
              </a:rPr>
              <a:t>指数</a:t>
            </a:r>
            <a:endParaRPr lang="en-US" dirty="0">
              <a:latin typeface="Calibri Bold Italic" charset="0"/>
              <a:ea typeface="ヒラギノ角ゴ ProN W6" charset="0"/>
              <a:cs typeface="ヒラギノ角ゴ ProN W6" charset="0"/>
              <a:sym typeface="Calibri Bold Italic" charset="0"/>
            </a:endParaRPr>
          </a:p>
          <a:p>
            <a:pPr marL="552450" lvl="1">
              <a:buNone/>
              <a:tabLst>
                <a:tab pos="1774825" algn="l"/>
                <a:tab pos="3511550" algn="l"/>
                <a:tab pos="5340350" algn="l"/>
              </a:tabLst>
            </a:pPr>
            <a:r>
              <a:rPr lang="en-US" b="1" dirty="0">
                <a:latin typeface="Courier New"/>
                <a:ea typeface="Monaco" charset="0"/>
                <a:cs typeface="Courier New"/>
                <a:sym typeface="Monaco" charset="0"/>
              </a:rPr>
              <a:t> 128</a:t>
            </a:r>
            <a:r>
              <a:rPr lang="en-US" b="1" dirty="0">
                <a:latin typeface="Courier New"/>
                <a:cs typeface="Courier New"/>
                <a:sym typeface="Monaco" charset="0"/>
              </a:rPr>
              <a:t>	</a:t>
            </a:r>
            <a:r>
              <a:rPr lang="en-US" b="1" dirty="0">
                <a:latin typeface="Courier New"/>
                <a:ea typeface="Monaco" charset="0"/>
                <a:cs typeface="Courier New"/>
                <a:sym typeface="Monaco" charset="0"/>
              </a:rPr>
              <a:t>10000000</a:t>
            </a:r>
            <a:r>
              <a:rPr lang="en-US" b="1" dirty="0">
                <a:latin typeface="Courier New"/>
                <a:cs typeface="Courier New"/>
                <a:sym typeface="Monaco" charset="0"/>
              </a:rPr>
              <a:t>	</a:t>
            </a:r>
            <a:r>
              <a:rPr lang="en-US" b="1" dirty="0">
                <a:latin typeface="Courier New"/>
                <a:ea typeface="Monaco" charset="0"/>
                <a:cs typeface="Courier New"/>
                <a:sym typeface="Monaco" charset="0"/>
              </a:rPr>
              <a:t>1.0000000</a:t>
            </a:r>
            <a:r>
              <a:rPr lang="en-US" b="1" dirty="0">
                <a:latin typeface="Courier New"/>
                <a:cs typeface="Courier New"/>
                <a:sym typeface="Monaco" charset="0"/>
              </a:rPr>
              <a:t>	</a:t>
            </a:r>
            <a:r>
              <a:rPr lang="en-US" b="1" dirty="0">
                <a:latin typeface="Courier New"/>
                <a:ea typeface="Monaco" charset="0"/>
                <a:cs typeface="Courier New"/>
                <a:sym typeface="Monaco" charset="0"/>
              </a:rPr>
              <a:t>7</a:t>
            </a:r>
            <a:endParaRPr lang="en-US" b="1" dirty="0">
              <a:latin typeface="Courier New"/>
              <a:cs typeface="Courier New"/>
              <a:sym typeface="Monaco" charset="0"/>
            </a:endParaRPr>
          </a:p>
          <a:p>
            <a:pPr marL="552450" lvl="1">
              <a:buNone/>
              <a:tabLst>
                <a:tab pos="1774825" algn="l"/>
                <a:tab pos="3511550" algn="l"/>
                <a:tab pos="5340350" algn="l"/>
              </a:tabLst>
            </a:pPr>
            <a:r>
              <a:rPr lang="en-US" b="1" dirty="0">
                <a:latin typeface="Courier New"/>
                <a:ea typeface="Monaco" charset="0"/>
                <a:cs typeface="Courier New"/>
                <a:sym typeface="Monaco" charset="0"/>
              </a:rPr>
              <a:t>  15</a:t>
            </a:r>
            <a:r>
              <a:rPr lang="en-US" b="1" dirty="0">
                <a:latin typeface="Courier New"/>
                <a:cs typeface="Courier New"/>
                <a:sym typeface="Monaco" charset="0"/>
              </a:rPr>
              <a:t>	</a:t>
            </a:r>
            <a:r>
              <a:rPr lang="en-US" b="1" dirty="0">
                <a:latin typeface="Courier New"/>
                <a:ea typeface="Monaco" charset="0"/>
                <a:cs typeface="Courier New"/>
                <a:sym typeface="Monaco" charset="0"/>
              </a:rPr>
              <a:t>00001101</a:t>
            </a:r>
            <a:r>
              <a:rPr lang="en-US" b="1" dirty="0">
                <a:latin typeface="Courier New"/>
                <a:cs typeface="Courier New"/>
                <a:sym typeface="Monaco" charset="0"/>
              </a:rPr>
              <a:t>	</a:t>
            </a:r>
            <a:r>
              <a:rPr lang="en-US" b="1" dirty="0">
                <a:latin typeface="Courier New"/>
                <a:ea typeface="Monaco" charset="0"/>
                <a:cs typeface="Courier New"/>
                <a:sym typeface="Monaco" charset="0"/>
              </a:rPr>
              <a:t>1.1010000</a:t>
            </a:r>
            <a:r>
              <a:rPr lang="en-US" b="1" dirty="0">
                <a:latin typeface="Courier New"/>
                <a:cs typeface="Courier New"/>
                <a:sym typeface="Monaco" charset="0"/>
              </a:rPr>
              <a:t>	</a:t>
            </a:r>
            <a:r>
              <a:rPr lang="en-US" b="1" dirty="0">
                <a:latin typeface="Courier New"/>
                <a:ea typeface="Monaco" charset="0"/>
                <a:cs typeface="Courier New"/>
                <a:sym typeface="Monaco" charset="0"/>
              </a:rPr>
              <a:t>3</a:t>
            </a:r>
            <a:endParaRPr lang="en-US" b="1" dirty="0">
              <a:latin typeface="Courier New"/>
              <a:cs typeface="Courier New"/>
              <a:sym typeface="Monaco" charset="0"/>
            </a:endParaRPr>
          </a:p>
          <a:p>
            <a:pPr marL="552450" lvl="1">
              <a:buNone/>
              <a:tabLst>
                <a:tab pos="1774825" algn="l"/>
                <a:tab pos="3511550" algn="l"/>
                <a:tab pos="5340350" algn="l"/>
              </a:tabLst>
            </a:pPr>
            <a:r>
              <a:rPr lang="en-US" b="1" dirty="0">
                <a:latin typeface="Courier New"/>
                <a:ea typeface="Monaco" charset="0"/>
                <a:cs typeface="Courier New"/>
                <a:sym typeface="Monaco" charset="0"/>
              </a:rPr>
              <a:t>  17</a:t>
            </a:r>
            <a:r>
              <a:rPr lang="en-US" b="1" dirty="0">
                <a:latin typeface="Courier New"/>
                <a:cs typeface="Courier New"/>
                <a:sym typeface="Monaco" charset="0"/>
              </a:rPr>
              <a:t>	</a:t>
            </a:r>
            <a:r>
              <a:rPr lang="en-US" b="1" dirty="0">
                <a:latin typeface="Courier New"/>
                <a:ea typeface="Monaco" charset="0"/>
                <a:cs typeface="Courier New"/>
                <a:sym typeface="Monaco" charset="0"/>
              </a:rPr>
              <a:t>00010001</a:t>
            </a:r>
            <a:r>
              <a:rPr lang="en-US" b="1" dirty="0">
                <a:latin typeface="Courier New"/>
                <a:cs typeface="Courier New"/>
                <a:sym typeface="Monaco" charset="0"/>
              </a:rPr>
              <a:t>	</a:t>
            </a:r>
            <a:r>
              <a:rPr lang="en-US" b="1" dirty="0">
                <a:latin typeface="Courier New"/>
                <a:ea typeface="Monaco" charset="0"/>
                <a:cs typeface="Courier New"/>
                <a:sym typeface="Monaco" charset="0"/>
              </a:rPr>
              <a:t>1.0001000</a:t>
            </a:r>
            <a:r>
              <a:rPr lang="en-US" b="1" dirty="0">
                <a:latin typeface="Courier New"/>
                <a:cs typeface="Courier New"/>
                <a:sym typeface="Monaco" charset="0"/>
              </a:rPr>
              <a:t>	</a:t>
            </a:r>
            <a:r>
              <a:rPr lang="en-US" b="1" dirty="0">
                <a:latin typeface="Courier New"/>
                <a:ea typeface="Monaco" charset="0"/>
                <a:cs typeface="Courier New"/>
                <a:sym typeface="Monaco" charset="0"/>
              </a:rPr>
              <a:t>4</a:t>
            </a:r>
            <a:endParaRPr lang="en-US" b="1" dirty="0">
              <a:latin typeface="Courier New"/>
              <a:cs typeface="Courier New"/>
              <a:sym typeface="Monaco" charset="0"/>
            </a:endParaRPr>
          </a:p>
          <a:p>
            <a:pPr marL="552450" lvl="1">
              <a:buNone/>
              <a:tabLst>
                <a:tab pos="1774825" algn="l"/>
                <a:tab pos="3511550" algn="l"/>
                <a:tab pos="5340350" algn="l"/>
              </a:tabLst>
            </a:pPr>
            <a:r>
              <a:rPr lang="en-US" b="1" dirty="0">
                <a:latin typeface="Courier New"/>
                <a:ea typeface="Monaco" charset="0"/>
                <a:cs typeface="Courier New"/>
                <a:sym typeface="Monaco" charset="0"/>
              </a:rPr>
              <a:t>  19</a:t>
            </a:r>
            <a:r>
              <a:rPr lang="en-US" b="1" dirty="0">
                <a:latin typeface="Courier New"/>
                <a:cs typeface="Courier New"/>
                <a:sym typeface="Monaco" charset="0"/>
              </a:rPr>
              <a:t>	</a:t>
            </a:r>
            <a:r>
              <a:rPr lang="en-US" b="1" dirty="0">
                <a:latin typeface="Courier New"/>
                <a:ea typeface="Monaco" charset="0"/>
                <a:cs typeface="Courier New"/>
                <a:sym typeface="Monaco" charset="0"/>
              </a:rPr>
              <a:t>00010011</a:t>
            </a:r>
            <a:r>
              <a:rPr lang="en-US" b="1" dirty="0">
                <a:latin typeface="Courier New"/>
                <a:cs typeface="Courier New"/>
                <a:sym typeface="Monaco" charset="0"/>
              </a:rPr>
              <a:t>	</a:t>
            </a:r>
            <a:r>
              <a:rPr lang="en-US" b="1" dirty="0">
                <a:latin typeface="Courier New"/>
                <a:ea typeface="Monaco" charset="0"/>
                <a:cs typeface="Courier New"/>
                <a:sym typeface="Monaco" charset="0"/>
              </a:rPr>
              <a:t>1.0011000</a:t>
            </a:r>
            <a:r>
              <a:rPr lang="en-US" b="1" dirty="0">
                <a:latin typeface="Courier New"/>
                <a:cs typeface="Courier New"/>
                <a:sym typeface="Monaco" charset="0"/>
              </a:rPr>
              <a:t>	</a:t>
            </a:r>
            <a:r>
              <a:rPr lang="en-US" b="1" dirty="0">
                <a:latin typeface="Courier New"/>
                <a:ea typeface="Monaco" charset="0"/>
                <a:cs typeface="Courier New"/>
                <a:sym typeface="Monaco" charset="0"/>
              </a:rPr>
              <a:t>4</a:t>
            </a:r>
            <a:endParaRPr lang="en-US" b="1" dirty="0">
              <a:latin typeface="Courier New"/>
              <a:cs typeface="Courier New"/>
              <a:sym typeface="Monaco" charset="0"/>
            </a:endParaRPr>
          </a:p>
          <a:p>
            <a:pPr marL="552450" lvl="1">
              <a:buNone/>
              <a:tabLst>
                <a:tab pos="1774825" algn="l"/>
                <a:tab pos="3511550" algn="l"/>
                <a:tab pos="5340350" algn="l"/>
              </a:tabLst>
            </a:pPr>
            <a:r>
              <a:rPr lang="en-US" b="1" dirty="0">
                <a:latin typeface="Courier New"/>
                <a:ea typeface="Monaco" charset="0"/>
                <a:cs typeface="Courier New"/>
                <a:sym typeface="Monaco" charset="0"/>
              </a:rPr>
              <a:t> 138</a:t>
            </a:r>
            <a:r>
              <a:rPr lang="en-US" b="1" dirty="0">
                <a:latin typeface="Courier New"/>
                <a:cs typeface="Courier New"/>
                <a:sym typeface="Monaco" charset="0"/>
              </a:rPr>
              <a:t>	</a:t>
            </a:r>
            <a:r>
              <a:rPr lang="en-US" b="1" dirty="0">
                <a:latin typeface="Courier New"/>
                <a:ea typeface="Monaco" charset="0"/>
                <a:cs typeface="Courier New"/>
                <a:sym typeface="Monaco" charset="0"/>
              </a:rPr>
              <a:t>10001010</a:t>
            </a:r>
            <a:r>
              <a:rPr lang="en-US" b="1" dirty="0">
                <a:latin typeface="Courier New"/>
                <a:cs typeface="Courier New"/>
                <a:sym typeface="Monaco" charset="0"/>
              </a:rPr>
              <a:t>	</a:t>
            </a:r>
            <a:r>
              <a:rPr lang="en-US" b="1" dirty="0">
                <a:latin typeface="Courier New"/>
                <a:ea typeface="Monaco" charset="0"/>
                <a:cs typeface="Courier New"/>
                <a:sym typeface="Monaco" charset="0"/>
              </a:rPr>
              <a:t>1.0001010</a:t>
            </a:r>
            <a:r>
              <a:rPr lang="en-US" b="1" dirty="0">
                <a:latin typeface="Courier New"/>
                <a:cs typeface="Courier New"/>
                <a:sym typeface="Monaco" charset="0"/>
              </a:rPr>
              <a:t>	</a:t>
            </a:r>
            <a:r>
              <a:rPr lang="en-US" b="1" dirty="0">
                <a:latin typeface="Courier New"/>
                <a:ea typeface="Monaco" charset="0"/>
                <a:cs typeface="Courier New"/>
                <a:sym typeface="Monaco" charset="0"/>
              </a:rPr>
              <a:t>7</a:t>
            </a:r>
            <a:endParaRPr lang="en-US" b="1" dirty="0">
              <a:latin typeface="Courier New"/>
              <a:cs typeface="Courier New"/>
              <a:sym typeface="Monaco" charset="0"/>
            </a:endParaRPr>
          </a:p>
          <a:p>
            <a:pPr marL="552450" lvl="1">
              <a:buNone/>
              <a:tabLst>
                <a:tab pos="1774825" algn="l"/>
                <a:tab pos="3511550" algn="l"/>
                <a:tab pos="5340350" algn="l"/>
              </a:tabLst>
            </a:pPr>
            <a:r>
              <a:rPr lang="en-US" b="1" dirty="0">
                <a:latin typeface="Courier New"/>
                <a:ea typeface="Monaco" charset="0"/>
                <a:cs typeface="Courier New"/>
                <a:sym typeface="Monaco" charset="0"/>
              </a:rPr>
              <a:t>  63</a:t>
            </a:r>
            <a:r>
              <a:rPr lang="en-US" b="1" dirty="0">
                <a:latin typeface="Courier New"/>
                <a:cs typeface="Courier New"/>
                <a:sym typeface="Monaco" charset="0"/>
              </a:rPr>
              <a:t>	</a:t>
            </a:r>
            <a:r>
              <a:rPr lang="en-US" b="1" dirty="0">
                <a:latin typeface="Courier New"/>
                <a:ea typeface="Monaco" charset="0"/>
                <a:cs typeface="Courier New"/>
                <a:sym typeface="Monaco" charset="0"/>
              </a:rPr>
              <a:t>00111111</a:t>
            </a:r>
            <a:r>
              <a:rPr lang="en-US" b="1" dirty="0">
                <a:latin typeface="Courier New"/>
                <a:cs typeface="Courier New"/>
                <a:sym typeface="Monaco" charset="0"/>
              </a:rPr>
              <a:t>	</a:t>
            </a:r>
            <a:r>
              <a:rPr lang="en-US" b="1" dirty="0">
                <a:latin typeface="Courier New"/>
                <a:ea typeface="Monaco" charset="0"/>
                <a:cs typeface="Courier New"/>
                <a:sym typeface="Monaco" charset="0"/>
              </a:rPr>
              <a:t>1.1111100</a:t>
            </a:r>
            <a:r>
              <a:rPr lang="en-US" b="1" dirty="0">
                <a:latin typeface="Courier New"/>
                <a:cs typeface="Courier New"/>
                <a:sym typeface="Monaco" charset="0"/>
              </a:rPr>
              <a:t>	</a:t>
            </a:r>
            <a:r>
              <a:rPr lang="en-US" b="1" dirty="0">
                <a:latin typeface="Courier New"/>
                <a:ea typeface="Monaco" charset="0"/>
                <a:cs typeface="Courier New"/>
                <a:sym typeface="Monaco" charset="0"/>
              </a:rPr>
              <a:t>5</a:t>
            </a:r>
            <a:endParaRPr lang="en-US" b="1" dirty="0">
              <a:latin typeface="Courier New"/>
              <a:cs typeface="Courier New"/>
              <a:sym typeface="Monaco" charset="0"/>
            </a:endParaRPr>
          </a:p>
        </p:txBody>
      </p:sp>
      <p:graphicFrame>
        <p:nvGraphicFramePr>
          <p:cNvPr id="50181" name="Group 5"/>
          <p:cNvGraphicFramePr>
            <a:graphicFrameLocks noGrp="1"/>
          </p:cNvGraphicFramePr>
          <p:nvPr>
            <p:extLst>
              <p:ext uri="{D42A27DB-BD31-4B8C-83A1-F6EECF244321}">
                <p14:modId xmlns:p14="http://schemas.microsoft.com/office/powerpoint/2010/main" val="2998861857"/>
              </p:ext>
            </p:extLst>
          </p:nvPr>
        </p:nvGraphicFramePr>
        <p:xfrm>
          <a:off x="4279900" y="635000"/>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smtClean="0">
                          <a:ln>
                            <a:noFill/>
                          </a:ln>
                          <a:solidFill>
                            <a:schemeClr val="tx1"/>
                          </a:solidFill>
                          <a:effectLst/>
                          <a:latin typeface="Calibri"/>
                          <a:ea typeface="Monaco" charset="0"/>
                          <a:cs typeface="Calibri"/>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smtClean="0">
                          <a:ln>
                            <a:noFill/>
                          </a:ln>
                          <a:solidFill>
                            <a:schemeClr val="tx1"/>
                          </a:solidFill>
                          <a:effectLst/>
                          <a:latin typeface="Calibri"/>
                          <a:ea typeface="Monaco" charset="0"/>
                          <a:cs typeface="Calibri"/>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文本框 6"/>
          <p:cNvSpPr txBox="1"/>
          <p:nvPr/>
        </p:nvSpPr>
        <p:spPr>
          <a:xfrm>
            <a:off x="0" y="1057"/>
            <a:ext cx="1905000" cy="284693"/>
          </a:xfrm>
          <a:prstGeom prst="rect">
            <a:avLst/>
          </a:prstGeom>
          <a:solidFill>
            <a:srgbClr val="92D050"/>
          </a:solidFill>
        </p:spPr>
        <p:txBody>
          <a:bodyPr wrap="square" rtlCol="0">
            <a:spAutoFit/>
          </a:bodyPr>
          <a:lstStyle/>
          <a:p>
            <a:pPr>
              <a:lnSpc>
                <a:spcPts val="1500"/>
              </a:lnSpc>
            </a:pPr>
            <a:r>
              <a:rPr lang="zh-CN" altLang="en-US" sz="1400" dirty="0" smtClean="0">
                <a:latin typeface="Calibri" pitchFamily="34" charset="0"/>
              </a:rPr>
              <a:t>补充</a:t>
            </a:r>
            <a:endParaRPr lang="zh-CN" altLang="en-US" sz="1400" dirty="0">
              <a:latin typeface="Calibri" pitchFamily="34" charset="0"/>
            </a:endParaRPr>
          </a:p>
        </p:txBody>
      </p:sp>
    </p:spTree>
    <p:extLst>
      <p:ext uri="{BB962C8B-B14F-4D97-AF65-F5344CB8AC3E}">
        <p14:creationId xmlns:p14="http://schemas.microsoft.com/office/powerpoint/2010/main" val="460016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ln/>
        </p:spPr>
        <p:txBody>
          <a:bodyPr/>
          <a:lstStyle/>
          <a:p>
            <a:pPr marL="119063" indent="-119063"/>
            <a:r>
              <a:rPr lang="zh-CN" altLang="en-US" dirty="0" smtClean="0"/>
              <a:t>舍入</a:t>
            </a:r>
            <a:endParaRPr lang="en-US" dirty="0"/>
          </a:p>
        </p:txBody>
      </p:sp>
      <p:sp>
        <p:nvSpPr>
          <p:cNvPr id="51204" name="Rectangle 4"/>
          <p:cNvSpPr>
            <a:spLocks noGrp="1" noChangeArrowheads="1"/>
          </p:cNvSpPr>
          <p:nvPr>
            <p:ph idx="1"/>
          </p:nvPr>
        </p:nvSpPr>
        <p:spPr>
          <a:xfrm>
            <a:off x="357018" y="3048000"/>
            <a:ext cx="8382000" cy="3632200"/>
          </a:xfrm>
          <a:ln/>
        </p:spPr>
        <p:txBody>
          <a:bodyPr/>
          <a:lstStyle/>
          <a:p>
            <a:pPr>
              <a:tabLst>
                <a:tab pos="1682750" algn="l"/>
                <a:tab pos="3603625" algn="l"/>
                <a:tab pos="4425950" algn="l"/>
                <a:tab pos="5432425" algn="l"/>
              </a:tabLst>
            </a:pPr>
            <a:r>
              <a:rPr lang="zh-CN" altLang="en-US" dirty="0" smtClean="0"/>
              <a:t>舍入的条件</a:t>
            </a:r>
            <a:endParaRPr lang="en-US" dirty="0"/>
          </a:p>
          <a:p>
            <a:pPr marL="552450" lvl="1">
              <a:tabLst>
                <a:tab pos="1682750" algn="l"/>
                <a:tab pos="3603625" algn="l"/>
                <a:tab pos="4425950" algn="l"/>
                <a:tab pos="5432425" algn="l"/>
              </a:tabLst>
            </a:pPr>
            <a:r>
              <a:rPr lang="en-US" dirty="0">
                <a:ea typeface="Zapf Dingbats" charset="0"/>
                <a:cs typeface="Zapf Dingbats" charset="0"/>
              </a:rPr>
              <a:t>Round = 1, Sticky = 1 ➙ &gt; 0.5</a:t>
            </a:r>
            <a:endParaRPr lang="en-US" dirty="0"/>
          </a:p>
          <a:p>
            <a:pPr marL="552450" lvl="1">
              <a:tabLst>
                <a:tab pos="1682750" algn="l"/>
                <a:tab pos="3603625" algn="l"/>
                <a:tab pos="4425950" algn="l"/>
                <a:tab pos="5432425" algn="l"/>
              </a:tabLst>
            </a:pPr>
            <a:r>
              <a:rPr lang="en-US" dirty="0">
                <a:ea typeface="Zapf Dingbats" charset="0"/>
                <a:cs typeface="Zapf Dingbats" charset="0"/>
              </a:rPr>
              <a:t>Guard = 1, Round = 1, Sticky = 0 ➙ Round to even</a:t>
            </a:r>
            <a:endParaRPr lang="en-US" dirty="0"/>
          </a:p>
          <a:p>
            <a:pPr marL="552450" lvl="1">
              <a:buNone/>
              <a:tabLst>
                <a:tab pos="1682750" algn="l"/>
                <a:tab pos="3603625" algn="l"/>
                <a:tab pos="4425950" algn="l"/>
                <a:tab pos="5432425" algn="l"/>
              </a:tabLst>
            </a:pPr>
            <a:r>
              <a:rPr lang="zh-CN" altLang="en-US" dirty="0">
                <a:latin typeface="Calibri Bold Italic" charset="0"/>
                <a:ea typeface="ヒラギノ角ゴ ProN W6" charset="0"/>
                <a:cs typeface="Calibri Bold Italic" charset="0"/>
                <a:sym typeface="Calibri Bold Italic" charset="0"/>
              </a:rPr>
              <a:t>数值</a:t>
            </a:r>
            <a:r>
              <a:rPr lang="en-US" dirty="0">
                <a:latin typeface="Calibri Bold Italic" charset="0"/>
                <a:ea typeface="ヒラギノ角ゴ ProN W6" charset="0"/>
                <a:cs typeface="ヒラギノ角ゴ ProN W6" charset="0"/>
                <a:sym typeface="Calibri Bold Italic" charset="0"/>
              </a:rPr>
              <a:t>	</a:t>
            </a:r>
            <a:r>
              <a:rPr lang="zh-CN" altLang="en-US" dirty="0" smtClean="0">
                <a:latin typeface="Calibri Bold Italic" charset="0"/>
                <a:ea typeface="ヒラギノ角ゴ ProN W6" charset="0"/>
                <a:cs typeface="ヒラギノ角ゴ ProN W6" charset="0"/>
                <a:sym typeface="Calibri Bold Italic" charset="0"/>
              </a:rPr>
              <a:t>小数</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GRS</a:t>
            </a:r>
            <a:r>
              <a:rPr lang="en-US" dirty="0">
                <a:latin typeface="Calibri Bold Italic" charset="0"/>
                <a:ea typeface="ヒラギノ角ゴ ProN W6" charset="0"/>
                <a:cs typeface="ヒラギノ角ゴ ProN W6" charset="0"/>
                <a:sym typeface="Calibri Bold Italic" charset="0"/>
              </a:rPr>
              <a:t>	</a:t>
            </a:r>
            <a:r>
              <a:rPr lang="en-US" dirty="0" err="1">
                <a:latin typeface="Calibri Bold Italic" charset="0"/>
                <a:ea typeface="Calibri Bold Italic" charset="0"/>
                <a:cs typeface="Calibri Bold Italic" charset="0"/>
                <a:sym typeface="Calibri Bold Italic" charset="0"/>
              </a:rPr>
              <a:t>Incr</a:t>
            </a:r>
            <a:r>
              <a:rPr lang="en-US" dirty="0">
                <a:latin typeface="Calibri Bold Italic" charset="0"/>
                <a:ea typeface="Calibri Bold Italic" charset="0"/>
                <a:cs typeface="Calibri Bold Italic" charset="0"/>
                <a:sym typeface="Calibri Bold Italic" charset="0"/>
              </a:rPr>
              <a:t>?</a:t>
            </a:r>
            <a:r>
              <a:rPr lang="en-US" dirty="0">
                <a:latin typeface="Calibri Bold Italic" charset="0"/>
                <a:ea typeface="ヒラギノ角ゴ ProN W6" charset="0"/>
                <a:cs typeface="ヒラギノ角ゴ ProN W6" charset="0"/>
                <a:sym typeface="Calibri Bold Italic" charset="0"/>
              </a:rPr>
              <a:t>	</a:t>
            </a:r>
            <a:r>
              <a:rPr lang="zh-CN" altLang="en-US" dirty="0" smtClean="0">
                <a:latin typeface="Calibri Bold Italic" charset="0"/>
                <a:ea typeface="Calibri Bold Italic" charset="0"/>
                <a:cs typeface="Calibri Bold Italic" charset="0"/>
                <a:sym typeface="Calibri Bold Italic" charset="0"/>
              </a:rPr>
              <a:t>舍入后的值</a:t>
            </a:r>
            <a:endParaRPr lang="en-US" dirty="0">
              <a:latin typeface="Calibri Bold Italic" charset="0"/>
              <a:ea typeface="ヒラギノ角ゴ ProN W6" charset="0"/>
              <a:cs typeface="ヒラギノ角ゴ ProN W6" charset="0"/>
              <a:sym typeface="Calibri Bold Italic" charset="0"/>
            </a:endParaRPr>
          </a:p>
          <a:p>
            <a:pPr marL="552450" lvl="1">
              <a:buNone/>
              <a:tabLst>
                <a:tab pos="1682750" algn="l"/>
                <a:tab pos="3603625" algn="l"/>
                <a:tab pos="4425950" algn="l"/>
                <a:tab pos="5432425" algn="l"/>
              </a:tabLst>
            </a:pPr>
            <a:r>
              <a:rPr lang="en-US" sz="1800" b="1" dirty="0">
                <a:latin typeface="Courier New"/>
                <a:ea typeface="Monaco" charset="0"/>
                <a:cs typeface="Courier New"/>
                <a:sym typeface="Monaco" charset="0"/>
              </a:rPr>
              <a:t> 128</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1.000</a:t>
            </a:r>
            <a:r>
              <a:rPr lang="en-US" sz="1800" b="1" dirty="0">
                <a:solidFill>
                  <a:srgbClr val="980002"/>
                </a:solidFill>
                <a:latin typeface="Courier New"/>
                <a:ea typeface="Monaco" charset="0"/>
                <a:cs typeface="Courier New"/>
                <a:sym typeface="Monaco" charset="0"/>
              </a:rPr>
              <a:t>0000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000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N</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 1.000</a:t>
            </a:r>
            <a:endParaRPr lang="en-US" sz="1800" b="1" dirty="0">
              <a:latin typeface="Courier New"/>
              <a:cs typeface="Courier New"/>
              <a:sym typeface="Monaco" charset="0"/>
            </a:endParaRPr>
          </a:p>
          <a:p>
            <a:pPr marL="552450" lvl="1">
              <a:buNone/>
              <a:tabLst>
                <a:tab pos="1682750" algn="l"/>
                <a:tab pos="3603625" algn="l"/>
                <a:tab pos="4425950" algn="l"/>
                <a:tab pos="5432425" algn="l"/>
              </a:tabLst>
            </a:pPr>
            <a:r>
              <a:rPr lang="en-US" sz="1800" b="1" dirty="0">
                <a:latin typeface="Courier New"/>
                <a:ea typeface="Monaco" charset="0"/>
                <a:cs typeface="Courier New"/>
                <a:sym typeface="Monaco" charset="0"/>
              </a:rPr>
              <a:t> 15</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1.101</a:t>
            </a:r>
            <a:r>
              <a:rPr lang="en-US" sz="1800" b="1" dirty="0">
                <a:solidFill>
                  <a:srgbClr val="980002"/>
                </a:solidFill>
                <a:latin typeface="Courier New"/>
                <a:ea typeface="Monaco" charset="0"/>
                <a:cs typeface="Courier New"/>
                <a:sym typeface="Monaco" charset="0"/>
              </a:rPr>
              <a:t>0000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100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N</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 1.101</a:t>
            </a:r>
            <a:endParaRPr lang="en-US" sz="1800" b="1" dirty="0">
              <a:latin typeface="Courier New"/>
              <a:cs typeface="Courier New"/>
              <a:sym typeface="Monaco" charset="0"/>
            </a:endParaRPr>
          </a:p>
          <a:p>
            <a:pPr marL="552450" lvl="1">
              <a:buNone/>
              <a:tabLst>
                <a:tab pos="1682750" algn="l"/>
                <a:tab pos="3603625" algn="l"/>
                <a:tab pos="4425950" algn="l"/>
                <a:tab pos="5432425" algn="l"/>
              </a:tabLst>
            </a:pPr>
            <a:r>
              <a:rPr lang="en-US" sz="1800" b="1" dirty="0">
                <a:latin typeface="Courier New"/>
                <a:ea typeface="Monaco" charset="0"/>
                <a:cs typeface="Courier New"/>
                <a:sym typeface="Monaco" charset="0"/>
              </a:rPr>
              <a:t> 17</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1.000</a:t>
            </a:r>
            <a:r>
              <a:rPr lang="en-US" sz="1800" b="1" dirty="0">
                <a:solidFill>
                  <a:srgbClr val="980002"/>
                </a:solidFill>
                <a:latin typeface="Courier New"/>
                <a:ea typeface="Monaco" charset="0"/>
                <a:cs typeface="Courier New"/>
                <a:sym typeface="Monaco" charset="0"/>
              </a:rPr>
              <a:t>1000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010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N</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 1.000</a:t>
            </a:r>
            <a:endParaRPr lang="en-US" sz="1800" b="1" dirty="0">
              <a:latin typeface="Courier New"/>
              <a:cs typeface="Courier New"/>
              <a:sym typeface="Monaco" charset="0"/>
            </a:endParaRPr>
          </a:p>
          <a:p>
            <a:pPr marL="552450" lvl="1">
              <a:buNone/>
              <a:tabLst>
                <a:tab pos="1682750" algn="l"/>
                <a:tab pos="3603625" algn="l"/>
                <a:tab pos="4425950" algn="l"/>
                <a:tab pos="5432425" algn="l"/>
              </a:tabLst>
            </a:pPr>
            <a:r>
              <a:rPr lang="en-US" sz="1800" b="1" dirty="0">
                <a:latin typeface="Courier New"/>
                <a:ea typeface="Monaco" charset="0"/>
                <a:cs typeface="Courier New"/>
                <a:sym typeface="Monaco" charset="0"/>
              </a:rPr>
              <a:t> 19</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1.001</a:t>
            </a:r>
            <a:r>
              <a:rPr lang="en-US" sz="1800" b="1" dirty="0">
                <a:solidFill>
                  <a:srgbClr val="980002"/>
                </a:solidFill>
                <a:latin typeface="Courier New"/>
                <a:ea typeface="Monaco" charset="0"/>
                <a:cs typeface="Courier New"/>
                <a:sym typeface="Monaco" charset="0"/>
              </a:rPr>
              <a:t>1000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110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Y</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 1.010</a:t>
            </a:r>
            <a:endParaRPr lang="en-US" sz="1800" b="1" dirty="0">
              <a:latin typeface="Courier New"/>
              <a:cs typeface="Courier New"/>
              <a:sym typeface="Monaco" charset="0"/>
            </a:endParaRPr>
          </a:p>
          <a:p>
            <a:pPr marL="552450" lvl="1">
              <a:buNone/>
              <a:tabLst>
                <a:tab pos="1682750" algn="l"/>
                <a:tab pos="3603625" algn="l"/>
                <a:tab pos="4425950" algn="l"/>
                <a:tab pos="5432425" algn="l"/>
              </a:tabLst>
            </a:pPr>
            <a:r>
              <a:rPr lang="en-US" sz="1800" b="1" dirty="0">
                <a:latin typeface="Courier New"/>
                <a:ea typeface="Monaco" charset="0"/>
                <a:cs typeface="Courier New"/>
                <a:sym typeface="Monaco" charset="0"/>
              </a:rPr>
              <a:t> 138</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1.000</a:t>
            </a:r>
            <a:r>
              <a:rPr lang="en-US" sz="1800" b="1" dirty="0">
                <a:solidFill>
                  <a:srgbClr val="980002"/>
                </a:solidFill>
                <a:latin typeface="Courier New"/>
                <a:ea typeface="Monaco" charset="0"/>
                <a:cs typeface="Courier New"/>
                <a:sym typeface="Monaco" charset="0"/>
              </a:rPr>
              <a:t>1010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011</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Y</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 1.001</a:t>
            </a:r>
            <a:endParaRPr lang="en-US" sz="1800" b="1" dirty="0">
              <a:latin typeface="Courier New"/>
              <a:cs typeface="Courier New"/>
              <a:sym typeface="Monaco" charset="0"/>
            </a:endParaRPr>
          </a:p>
          <a:p>
            <a:pPr marL="552450" lvl="1">
              <a:buNone/>
              <a:tabLst>
                <a:tab pos="1682750" algn="l"/>
                <a:tab pos="3603625" algn="l"/>
                <a:tab pos="4425950" algn="l"/>
                <a:tab pos="5432425" algn="l"/>
              </a:tabLst>
            </a:pPr>
            <a:r>
              <a:rPr lang="en-US" sz="1800" b="1" dirty="0">
                <a:latin typeface="Courier New"/>
                <a:ea typeface="Monaco" charset="0"/>
                <a:cs typeface="Courier New"/>
                <a:sym typeface="Monaco" charset="0"/>
              </a:rPr>
              <a:t> 63</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1.111</a:t>
            </a:r>
            <a:r>
              <a:rPr lang="en-US" sz="1800" b="1" dirty="0">
                <a:solidFill>
                  <a:srgbClr val="980002"/>
                </a:solidFill>
                <a:latin typeface="Courier New"/>
                <a:ea typeface="Monaco" charset="0"/>
                <a:cs typeface="Courier New"/>
                <a:sym typeface="Monaco" charset="0"/>
              </a:rPr>
              <a:t>1100</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111</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Y</a:t>
            </a:r>
            <a:r>
              <a:rPr lang="en-US" sz="1800" b="1" dirty="0">
                <a:latin typeface="Courier New"/>
                <a:cs typeface="Courier New"/>
                <a:sym typeface="Monaco" charset="0"/>
              </a:rPr>
              <a:t>	</a:t>
            </a:r>
            <a:r>
              <a:rPr lang="en-US" sz="1800" b="1" dirty="0">
                <a:latin typeface="Courier New"/>
                <a:ea typeface="Monaco" charset="0"/>
                <a:cs typeface="Courier New"/>
                <a:sym typeface="Monaco" charset="0"/>
              </a:rPr>
              <a:t>10.000</a:t>
            </a:r>
            <a:endParaRPr lang="en-US" sz="1800" b="1" dirty="0">
              <a:latin typeface="Courier New"/>
              <a:cs typeface="Courier New"/>
              <a:sym typeface="Monaco" charset="0"/>
            </a:endParaRPr>
          </a:p>
        </p:txBody>
      </p:sp>
      <p:sp>
        <p:nvSpPr>
          <p:cNvPr id="51205" name="Rectangle 5"/>
          <p:cNvSpPr>
            <a:spLocks/>
          </p:cNvSpPr>
          <p:nvPr/>
        </p:nvSpPr>
        <p:spPr bwMode="auto">
          <a:xfrm>
            <a:off x="3745618" y="698500"/>
            <a:ext cx="2570340" cy="630942"/>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3600" b="1" dirty="0">
                <a:solidFill>
                  <a:schemeClr val="tx1"/>
                </a:solidFill>
                <a:latin typeface="Courier New"/>
                <a:ea typeface="Monaco" charset="0"/>
                <a:cs typeface="Courier New"/>
                <a:sym typeface="Monaco" charset="0"/>
              </a:rPr>
              <a:t>1.BB</a:t>
            </a:r>
            <a:r>
              <a:rPr lang="en-US" sz="3600" b="1" dirty="0">
                <a:solidFill>
                  <a:srgbClr val="0000FF"/>
                </a:solidFill>
                <a:latin typeface="Courier New"/>
                <a:ea typeface="Monaco" charset="0"/>
                <a:cs typeface="Courier New"/>
                <a:sym typeface="Monaco" charset="0"/>
              </a:rPr>
              <a:t>G</a:t>
            </a:r>
            <a:r>
              <a:rPr lang="en-US" sz="3600" b="1" dirty="0">
                <a:solidFill>
                  <a:srgbClr val="CC0000"/>
                </a:solidFill>
                <a:latin typeface="Courier New"/>
                <a:ea typeface="Monaco" charset="0"/>
                <a:cs typeface="Courier New"/>
                <a:sym typeface="Monaco" charset="0"/>
              </a:rPr>
              <a:t>R</a:t>
            </a:r>
            <a:r>
              <a:rPr lang="en-US" sz="3600" b="1" dirty="0">
                <a:solidFill>
                  <a:srgbClr val="006600"/>
                </a:solidFill>
                <a:latin typeface="Courier New"/>
                <a:ea typeface="Monaco" charset="0"/>
                <a:cs typeface="Courier New"/>
                <a:sym typeface="Monaco" charset="0"/>
              </a:rPr>
              <a:t>XXX</a:t>
            </a:r>
          </a:p>
        </p:txBody>
      </p:sp>
      <p:sp>
        <p:nvSpPr>
          <p:cNvPr id="51206" name="Rectangle 6"/>
          <p:cNvSpPr>
            <a:spLocks/>
          </p:cNvSpPr>
          <p:nvPr/>
        </p:nvSpPr>
        <p:spPr bwMode="auto">
          <a:xfrm>
            <a:off x="-90487" y="1288961"/>
            <a:ext cx="4046537" cy="444500"/>
          </a:xfrm>
          <a:prstGeom prst="rect">
            <a:avLst/>
          </a:prstGeom>
          <a:noFill/>
          <a:ln w="19050" cap="flat">
            <a:noFill/>
            <a:miter lim="800000"/>
            <a:headEnd type="none" w="med" len="med"/>
            <a:tailEnd type="none" w="med" len="med"/>
          </a:ln>
        </p:spPr>
        <p:txBody>
          <a:bodyPr lIns="38100" tIns="38100" rIns="38100" bIns="38100"/>
          <a:lstStyle/>
          <a:p>
            <a:pPr algn="r"/>
            <a:r>
              <a:rPr lang="zh-CN" altLang="en-US" sz="2400" dirty="0" smtClean="0">
                <a:solidFill>
                  <a:srgbClr val="0000FF"/>
                </a:solidFill>
                <a:latin typeface="Calibri Bold" charset="0"/>
                <a:ea typeface="Calibri Bold" charset="0"/>
                <a:cs typeface="Calibri Bold" charset="0"/>
                <a:sym typeface="Calibri Bold" charset="0"/>
              </a:rPr>
              <a:t>保护位</a:t>
            </a:r>
            <a:r>
              <a:rPr lang="en-US" altLang="zh-CN" sz="2400" dirty="0" smtClean="0">
                <a:solidFill>
                  <a:srgbClr val="0000FF"/>
                </a:solidFill>
                <a:latin typeface="Calibri Bold" charset="0"/>
                <a:ea typeface="Calibri Bold" charset="0"/>
                <a:cs typeface="Calibri Bold" charset="0"/>
                <a:sym typeface="Calibri Bold" charset="0"/>
              </a:rPr>
              <a:t>(</a:t>
            </a:r>
            <a:r>
              <a:rPr lang="en-US" altLang="zh-CN" dirty="0" smtClean="0">
                <a:solidFill>
                  <a:srgbClr val="0000FF"/>
                </a:solidFill>
                <a:ea typeface="Zapf Dingbats" charset="0"/>
                <a:cs typeface="Zapf Dingbats" charset="0"/>
              </a:rPr>
              <a:t>Guard bit)</a:t>
            </a:r>
            <a:r>
              <a:rPr lang="en-US" sz="2400" dirty="0" smtClean="0">
                <a:solidFill>
                  <a:srgbClr val="0000FF"/>
                </a:solidFill>
                <a:latin typeface="Calibri Bold" charset="0"/>
                <a:ea typeface="Calibri Bold" charset="0"/>
                <a:cs typeface="Calibri Bold" charset="0"/>
                <a:sym typeface="Calibri Bold" charset="0"/>
              </a:rPr>
              <a:t>: </a:t>
            </a:r>
            <a:r>
              <a:rPr lang="zh-CN" altLang="en-US" sz="2400" dirty="0" smtClean="0">
                <a:solidFill>
                  <a:srgbClr val="0000FF"/>
                </a:solidFill>
                <a:latin typeface="Calibri Bold" charset="0"/>
                <a:ea typeface="Calibri Bold" charset="0"/>
                <a:cs typeface="Calibri Bold" charset="0"/>
                <a:sym typeface="Calibri Bold" charset="0"/>
              </a:rPr>
              <a:t>结果的</a:t>
            </a:r>
            <a:r>
              <a:rPr lang="en-US" sz="2400" dirty="0" smtClean="0">
                <a:solidFill>
                  <a:srgbClr val="0000FF"/>
                </a:solidFill>
                <a:latin typeface="Calibri Bold" charset="0"/>
                <a:ea typeface="Calibri Bold" charset="0"/>
                <a:cs typeface="Calibri Bold" charset="0"/>
                <a:sym typeface="Calibri Bold" charset="0"/>
              </a:rPr>
              <a:t>LSB</a:t>
            </a:r>
            <a:endParaRPr lang="en-US" sz="2400" dirty="0">
              <a:solidFill>
                <a:srgbClr val="0000FF"/>
              </a:solidFill>
              <a:latin typeface="Calibri Bold" charset="0"/>
              <a:ea typeface="Calibri Bold" charset="0"/>
              <a:cs typeface="Calibri Bold" charset="0"/>
              <a:sym typeface="Calibri Bold" charset="0"/>
            </a:endParaRPr>
          </a:p>
        </p:txBody>
      </p:sp>
      <p:sp>
        <p:nvSpPr>
          <p:cNvPr id="51207" name="Rectangle 7"/>
          <p:cNvSpPr>
            <a:spLocks/>
          </p:cNvSpPr>
          <p:nvPr/>
        </p:nvSpPr>
        <p:spPr bwMode="auto">
          <a:xfrm>
            <a:off x="200958" y="2321719"/>
            <a:ext cx="5320367" cy="446276"/>
          </a:xfrm>
          <a:prstGeom prst="rect">
            <a:avLst/>
          </a:prstGeom>
          <a:noFill/>
          <a:ln w="19050" cap="flat">
            <a:noFill/>
            <a:miter lim="800000"/>
            <a:headEnd type="none" w="med" len="med"/>
            <a:tailEnd type="none" w="med" len="med"/>
          </a:ln>
        </p:spPr>
        <p:txBody>
          <a:bodyPr wrap="none" lIns="38100" tIns="38100" rIns="38100" bIns="38100">
            <a:spAutoFit/>
          </a:bodyPr>
          <a:lstStyle/>
          <a:p>
            <a:pPr algn="r"/>
            <a:r>
              <a:rPr lang="zh-CN" altLang="en-US" sz="2400" dirty="0" smtClean="0">
                <a:solidFill>
                  <a:srgbClr val="C00000"/>
                </a:solidFill>
                <a:latin typeface="Calibri Bold" charset="0"/>
                <a:ea typeface="Calibri Bold" charset="0"/>
                <a:cs typeface="Calibri Bold" charset="0"/>
                <a:sym typeface="Calibri Bold" charset="0"/>
              </a:rPr>
              <a:t>舍入位</a:t>
            </a:r>
            <a:r>
              <a:rPr lang="en-US" altLang="zh-CN" sz="2400" dirty="0" smtClean="0">
                <a:solidFill>
                  <a:srgbClr val="C00000"/>
                </a:solidFill>
                <a:latin typeface="Calibri Bold" charset="0"/>
                <a:ea typeface="Calibri Bold" charset="0"/>
                <a:cs typeface="Calibri Bold" charset="0"/>
                <a:sym typeface="Calibri Bold" charset="0"/>
              </a:rPr>
              <a:t>(</a:t>
            </a:r>
            <a:r>
              <a:rPr lang="en-US" altLang="zh-CN" dirty="0" smtClean="0">
                <a:solidFill>
                  <a:srgbClr val="C00000"/>
                </a:solidFill>
                <a:ea typeface="Zapf Dingbats" charset="0"/>
                <a:cs typeface="Zapf Dingbats" charset="0"/>
              </a:rPr>
              <a:t>Round bit)</a:t>
            </a:r>
            <a:r>
              <a:rPr lang="en-US" sz="2400" dirty="0" smtClean="0">
                <a:solidFill>
                  <a:srgbClr val="C00000"/>
                </a:solidFill>
                <a:latin typeface="Calibri Bold" charset="0"/>
                <a:ea typeface="Calibri Bold" charset="0"/>
                <a:cs typeface="Calibri Bold" charset="0"/>
                <a:sym typeface="Calibri Bold" charset="0"/>
              </a:rPr>
              <a:t>: </a:t>
            </a:r>
            <a:r>
              <a:rPr lang="zh-CN" altLang="en-US" sz="2400" dirty="0" smtClean="0">
                <a:solidFill>
                  <a:srgbClr val="C00000"/>
                </a:solidFill>
                <a:latin typeface="Calibri Bold" charset="0"/>
                <a:ea typeface="Calibri Bold" charset="0"/>
                <a:cs typeface="Calibri Bold" charset="0"/>
                <a:sym typeface="Calibri Bold" charset="0"/>
              </a:rPr>
              <a:t>舍入位中的第一个</a:t>
            </a:r>
            <a:r>
              <a:rPr lang="en-US" altLang="zh-CN" sz="2400" dirty="0" smtClean="0">
                <a:solidFill>
                  <a:srgbClr val="C00000"/>
                </a:solidFill>
                <a:latin typeface="Calibri Bold" charset="0"/>
                <a:ea typeface="Calibri Bold" charset="0"/>
                <a:cs typeface="Calibri Bold" charset="0"/>
                <a:sym typeface="Calibri Bold" charset="0"/>
              </a:rPr>
              <a:t>bit</a:t>
            </a:r>
            <a:endParaRPr lang="en-US" sz="2400" dirty="0">
              <a:solidFill>
                <a:srgbClr val="C00000"/>
              </a:solidFill>
              <a:latin typeface="Calibri Bold" charset="0"/>
              <a:ea typeface="Calibri Bold" charset="0"/>
              <a:cs typeface="Calibri Bold" charset="0"/>
              <a:sym typeface="Calibri Bold" charset="0"/>
            </a:endParaRPr>
          </a:p>
        </p:txBody>
      </p:sp>
      <p:sp>
        <p:nvSpPr>
          <p:cNvPr id="51208" name="AutoShape 8"/>
          <p:cNvSpPr>
            <a:spLocks/>
          </p:cNvSpPr>
          <p:nvPr/>
        </p:nvSpPr>
        <p:spPr bwMode="auto">
          <a:xfrm rot="-5400000">
            <a:off x="5708650" y="1084263"/>
            <a:ext cx="381000" cy="774700"/>
          </a:xfrm>
          <a:custGeom>
            <a:avLst/>
            <a:gdLst>
              <a:gd name="T0" fmla="*/ 10800 w 21600"/>
              <a:gd name="T1" fmla="*/ 10800 h 21600"/>
            </a:gdLst>
            <a:ahLst/>
            <a:cxnLst>
              <a:cxn ang="0">
                <a:pos x="T0" y="T1"/>
              </a:cxn>
            </a:cxnLst>
            <a:rect l="0" t="0" r="r" b="b"/>
            <a:pathLst>
              <a:path w="21600" h="21600">
                <a:moveTo>
                  <a:pt x="21600" y="21600"/>
                </a:moveTo>
                <a:cubicBezTo>
                  <a:pt x="15635" y="21600"/>
                  <a:pt x="10800" y="20005"/>
                  <a:pt x="10800" y="18036"/>
                </a:cubicBezTo>
                <a:lnTo>
                  <a:pt x="10800" y="14364"/>
                </a:lnTo>
                <a:cubicBezTo>
                  <a:pt x="10800" y="12395"/>
                  <a:pt x="5965" y="10800"/>
                  <a:pt x="0" y="10800"/>
                </a:cubicBezTo>
                <a:cubicBezTo>
                  <a:pt x="5965" y="10800"/>
                  <a:pt x="10800" y="9204"/>
                  <a:pt x="10800" y="7236"/>
                </a:cubicBezTo>
                <a:lnTo>
                  <a:pt x="10800" y="3564"/>
                </a:lnTo>
                <a:cubicBezTo>
                  <a:pt x="10800" y="1596"/>
                  <a:pt x="15635" y="0"/>
                  <a:pt x="21600" y="0"/>
                </a:cubicBezTo>
              </a:path>
            </a:pathLst>
          </a:custGeom>
          <a:noFill/>
          <a:ln w="38100" cap="flat">
            <a:solidFill>
              <a:schemeClr val="tx1"/>
            </a:solidFill>
            <a:prstDash val="solid"/>
            <a:round/>
            <a:headEnd type="none" w="med" len="med"/>
            <a:tailEnd type="none" w="med" len="med"/>
          </a:ln>
        </p:spPr>
        <p:txBody>
          <a:bodyPr lIns="0" tIns="0" rIns="0" bIns="0"/>
          <a:lstStyle/>
          <a:p>
            <a:endParaRPr lang="en-US"/>
          </a:p>
        </p:txBody>
      </p:sp>
      <p:sp>
        <p:nvSpPr>
          <p:cNvPr id="51209" name="Rectangle 9"/>
          <p:cNvSpPr>
            <a:spLocks/>
          </p:cNvSpPr>
          <p:nvPr/>
        </p:nvSpPr>
        <p:spPr bwMode="auto">
          <a:xfrm>
            <a:off x="5026025" y="1798638"/>
            <a:ext cx="3505768" cy="446276"/>
          </a:xfrm>
          <a:prstGeom prst="rect">
            <a:avLst/>
          </a:prstGeom>
          <a:noFill/>
          <a:ln w="19050" cap="flat">
            <a:noFill/>
            <a:miter lim="800000"/>
            <a:headEnd type="none" w="med" len="med"/>
            <a:tailEnd type="none" w="med" len="med"/>
          </a:ln>
        </p:spPr>
        <p:txBody>
          <a:bodyPr wrap="none" lIns="38100" tIns="38100" rIns="38100" bIns="38100">
            <a:spAutoFit/>
          </a:bodyPr>
          <a:lstStyle/>
          <a:p>
            <a:r>
              <a:rPr lang="zh-CN" altLang="en-US" dirty="0">
                <a:solidFill>
                  <a:srgbClr val="006600"/>
                </a:solidFill>
                <a:latin typeface="Calibri Bold" charset="0"/>
                <a:ea typeface="Calibri Bold" charset="0"/>
                <a:cs typeface="Calibri Bold" charset="0"/>
                <a:sym typeface="Calibri Bold" charset="0"/>
              </a:rPr>
              <a:t>黏着</a:t>
            </a:r>
            <a:r>
              <a:rPr lang="zh-CN" altLang="en-US" dirty="0" smtClean="0">
                <a:solidFill>
                  <a:srgbClr val="006600"/>
                </a:solidFill>
                <a:latin typeface="Calibri Bold" charset="0"/>
                <a:ea typeface="Calibri Bold" charset="0"/>
                <a:cs typeface="Calibri Bold" charset="0"/>
                <a:sym typeface="Calibri Bold" charset="0"/>
              </a:rPr>
              <a:t>位</a:t>
            </a:r>
            <a:r>
              <a:rPr lang="en-US" altLang="zh-CN" dirty="0">
                <a:solidFill>
                  <a:srgbClr val="006600"/>
                </a:solidFill>
                <a:latin typeface="Calibri Bold" charset="0"/>
                <a:ea typeface="Calibri Bold" charset="0"/>
                <a:cs typeface="Calibri Bold" charset="0"/>
                <a:sym typeface="Calibri Bold" charset="0"/>
              </a:rPr>
              <a:t>(Sticky bit )</a:t>
            </a:r>
            <a:r>
              <a:rPr lang="en-US" dirty="0">
                <a:solidFill>
                  <a:srgbClr val="006600"/>
                </a:solidFill>
                <a:latin typeface="Calibri Bold" charset="0"/>
                <a:ea typeface="Calibri Bold" charset="0"/>
                <a:cs typeface="Calibri Bold" charset="0"/>
                <a:sym typeface="Calibri Bold" charset="0"/>
              </a:rPr>
              <a:t>: </a:t>
            </a:r>
            <a:r>
              <a:rPr lang="zh-CN" altLang="en-US" sz="2400" dirty="0" smtClean="0">
                <a:solidFill>
                  <a:srgbClr val="006600"/>
                </a:solidFill>
                <a:latin typeface="Calibri Bold" charset="0"/>
                <a:ea typeface="Calibri Bold" charset="0"/>
                <a:cs typeface="Calibri Bold" charset="0"/>
                <a:sym typeface="Calibri Bold" charset="0"/>
              </a:rPr>
              <a:t>剩余位</a:t>
            </a:r>
            <a:endParaRPr lang="en-US" sz="2400" dirty="0">
              <a:solidFill>
                <a:srgbClr val="006600"/>
              </a:solidFill>
              <a:latin typeface="Calibri Bold" charset="0"/>
              <a:ea typeface="Calibri Bold" charset="0"/>
              <a:cs typeface="Calibri Bold" charset="0"/>
              <a:sym typeface="Calibri Bold" charset="0"/>
            </a:endParaRPr>
          </a:p>
        </p:txBody>
      </p:sp>
      <p:sp>
        <p:nvSpPr>
          <p:cNvPr id="51210" name="Freeform 10"/>
          <p:cNvSpPr>
            <a:spLocks/>
          </p:cNvSpPr>
          <p:nvPr/>
        </p:nvSpPr>
        <p:spPr bwMode="auto">
          <a:xfrm>
            <a:off x="4064000" y="1258888"/>
            <a:ext cx="1231900" cy="1090612"/>
          </a:xfrm>
          <a:custGeom>
            <a:avLst/>
            <a:gdLst/>
            <a:ahLst/>
            <a:cxnLst>
              <a:cxn ang="0">
                <a:pos x="0" y="19500"/>
              </a:cxn>
              <a:cxn ang="0">
                <a:pos x="21380" y="3812"/>
              </a:cxn>
              <a:cxn ang="0">
                <a:pos x="21159" y="628"/>
              </a:cxn>
            </a:cxnLst>
            <a:rect l="0" t="0" r="r" b="b"/>
            <a:pathLst>
              <a:path w="21381" h="19500">
                <a:moveTo>
                  <a:pt x="0" y="19500"/>
                </a:moveTo>
                <a:cubicBezTo>
                  <a:pt x="0" y="19500"/>
                  <a:pt x="21600" y="9723"/>
                  <a:pt x="21380" y="3812"/>
                </a:cubicBezTo>
                <a:cubicBezTo>
                  <a:pt x="21159" y="-2100"/>
                  <a:pt x="21159" y="628"/>
                  <a:pt x="21159" y="628"/>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51211" name="Freeform 11"/>
          <p:cNvSpPr>
            <a:spLocks/>
          </p:cNvSpPr>
          <p:nvPr/>
        </p:nvSpPr>
        <p:spPr bwMode="auto">
          <a:xfrm>
            <a:off x="3251200" y="1320800"/>
            <a:ext cx="1790700" cy="596900"/>
          </a:xfrm>
          <a:custGeom>
            <a:avLst/>
            <a:gdLst/>
            <a:ahLst/>
            <a:cxnLst>
              <a:cxn ang="0">
                <a:pos x="0" y="12462"/>
              </a:cxn>
              <a:cxn ang="0">
                <a:pos x="11949" y="19108"/>
              </a:cxn>
              <a:cxn ang="0">
                <a:pos x="21600" y="4154"/>
              </a:cxn>
              <a:cxn ang="0">
                <a:pos x="21447" y="0"/>
              </a:cxn>
            </a:cxnLst>
            <a:rect l="0" t="0" r="r" b="b"/>
            <a:pathLst>
              <a:path w="21600" h="19538">
                <a:moveTo>
                  <a:pt x="0" y="12462"/>
                </a:moveTo>
                <a:cubicBezTo>
                  <a:pt x="0" y="12462"/>
                  <a:pt x="5668" y="21600"/>
                  <a:pt x="11949" y="19108"/>
                </a:cubicBezTo>
                <a:cubicBezTo>
                  <a:pt x="18230" y="16615"/>
                  <a:pt x="21600" y="4985"/>
                  <a:pt x="21600" y="4154"/>
                </a:cubicBezTo>
                <a:cubicBezTo>
                  <a:pt x="21600" y="3323"/>
                  <a:pt x="21447" y="0"/>
                  <a:pt x="21447" y="0"/>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13" name="文本框 12"/>
          <p:cNvSpPr txBox="1"/>
          <p:nvPr/>
        </p:nvSpPr>
        <p:spPr>
          <a:xfrm>
            <a:off x="0" y="1057"/>
            <a:ext cx="1905000" cy="284693"/>
          </a:xfrm>
          <a:prstGeom prst="rect">
            <a:avLst/>
          </a:prstGeom>
          <a:solidFill>
            <a:srgbClr val="92D050"/>
          </a:solidFill>
        </p:spPr>
        <p:txBody>
          <a:bodyPr wrap="square" rtlCol="0">
            <a:spAutoFit/>
          </a:bodyPr>
          <a:lstStyle/>
          <a:p>
            <a:pPr>
              <a:lnSpc>
                <a:spcPts val="1500"/>
              </a:lnSpc>
            </a:pPr>
            <a:r>
              <a:rPr lang="zh-CN" altLang="en-US" sz="1400" dirty="0">
                <a:latin typeface="Calibri" pitchFamily="34" charset="0"/>
              </a:rPr>
              <a:t>补充</a:t>
            </a:r>
          </a:p>
        </p:txBody>
      </p:sp>
    </p:spTree>
    <p:extLst>
      <p:ext uri="{BB962C8B-B14F-4D97-AF65-F5344CB8AC3E}">
        <p14:creationId xmlns:p14="http://schemas.microsoft.com/office/powerpoint/2010/main" val="2252423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a:ln/>
        </p:spPr>
        <p:txBody>
          <a:bodyPr/>
          <a:lstStyle/>
          <a:p>
            <a:pPr marL="119063" indent="-119063"/>
            <a:r>
              <a:rPr lang="zh-CN" altLang="en-US" dirty="0" smtClean="0"/>
              <a:t>后规格化</a:t>
            </a:r>
            <a:endParaRPr lang="en-US" dirty="0"/>
          </a:p>
        </p:txBody>
      </p:sp>
      <p:sp>
        <p:nvSpPr>
          <p:cNvPr id="52228" name="Rectangle 4"/>
          <p:cNvSpPr>
            <a:spLocks noGrp="1" noChangeArrowheads="1"/>
          </p:cNvSpPr>
          <p:nvPr>
            <p:ph idx="1"/>
          </p:nvPr>
        </p:nvSpPr>
        <p:spPr>
          <a:ln/>
        </p:spPr>
        <p:txBody>
          <a:bodyPr/>
          <a:lstStyle/>
          <a:p>
            <a:pPr>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zh-CN" altLang="en-US" dirty="0" smtClean="0"/>
              <a:t>问题</a:t>
            </a:r>
            <a:endParaRPr lang="en-US" dirty="0"/>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zh-CN" altLang="en-US" sz="2400" dirty="0" smtClean="0"/>
              <a:t>舍入可能导致溢出</a:t>
            </a:r>
            <a:endParaRPr lang="en-US" altLang="zh-CN" sz="2400" dirty="0" smtClean="0"/>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zh-CN" altLang="en-US" sz="2400" dirty="0" smtClean="0"/>
              <a:t>解决：单次右移</a:t>
            </a:r>
            <a:r>
              <a:rPr lang="en-US" sz="2400" dirty="0" smtClean="0"/>
              <a:t> </a:t>
            </a:r>
            <a:r>
              <a:rPr lang="en-US" sz="2400" dirty="0"/>
              <a:t>&amp; </a:t>
            </a:r>
            <a:r>
              <a:rPr lang="zh-CN" altLang="en-US" sz="2400" dirty="0" smtClean="0"/>
              <a:t>阶码</a:t>
            </a:r>
            <a:r>
              <a:rPr lang="en-US" altLang="zh-CN" sz="2400" dirty="0" smtClean="0"/>
              <a:t>(</a:t>
            </a:r>
            <a:r>
              <a:rPr lang="en-US" sz="2400" dirty="0" smtClean="0"/>
              <a:t>Exponent)</a:t>
            </a:r>
            <a:r>
              <a:rPr lang="zh-CN" altLang="en-US" sz="2400" dirty="0" smtClean="0"/>
              <a:t>增</a:t>
            </a:r>
            <a:r>
              <a:rPr lang="en-US" altLang="zh-CN" sz="2400" dirty="0" smtClean="0"/>
              <a:t>1</a:t>
            </a:r>
            <a:endParaRPr lang="en-US" sz="2400" dirty="0"/>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zh-CN" altLang="en-US" sz="2400" b="1" dirty="0" smtClean="0">
                <a:latin typeface="Calibri Bold Italic" charset="0"/>
                <a:ea typeface="Calibri Bold Italic" charset="0"/>
                <a:cs typeface="Calibri Bold Italic" charset="0"/>
                <a:sym typeface="Calibri Bold Italic" charset="0"/>
              </a:rPr>
              <a:t>数值</a:t>
            </a:r>
            <a:r>
              <a:rPr lang="en-US" sz="2400" b="1" dirty="0">
                <a:latin typeface="Calibri Bold Italic" charset="0"/>
                <a:ea typeface="ヒラギノ角ゴ ProN W6" charset="0"/>
                <a:cs typeface="ヒラギノ角ゴ ProN W6" charset="0"/>
                <a:sym typeface="Calibri Bold Italic" charset="0"/>
              </a:rPr>
              <a:t>	</a:t>
            </a:r>
            <a:r>
              <a:rPr lang="zh-CN" altLang="en-US" sz="2400" b="1" dirty="0" smtClean="0">
                <a:latin typeface="Calibri Bold Italic" charset="0"/>
                <a:ea typeface="ヒラギノ角ゴ ProN W6" charset="0"/>
                <a:cs typeface="ヒラギノ角ゴ ProN W6" charset="0"/>
                <a:sym typeface="Calibri Bold Italic" charset="0"/>
              </a:rPr>
              <a:t>舍入后的值</a:t>
            </a:r>
            <a:r>
              <a:rPr lang="en-US" sz="2400" b="1" dirty="0">
                <a:latin typeface="Calibri Bold Italic" charset="0"/>
                <a:ea typeface="ヒラギノ角ゴ ProN W6" charset="0"/>
                <a:cs typeface="ヒラギノ角ゴ ProN W6" charset="0"/>
                <a:sym typeface="Calibri Bold Italic" charset="0"/>
              </a:rPr>
              <a:t>	</a:t>
            </a:r>
            <a:r>
              <a:rPr lang="zh-CN" altLang="en-US" sz="2400" b="1" dirty="0">
                <a:latin typeface="Calibri Bold Italic" charset="0"/>
                <a:ea typeface="ヒラギノ角ゴ ProN W6" charset="0"/>
                <a:cs typeface="ヒラギノ角ゴ ProN W6" charset="0"/>
                <a:sym typeface="Calibri Bold Italic" charset="0"/>
              </a:rPr>
              <a:t>指数</a:t>
            </a:r>
            <a:r>
              <a:rPr lang="zh-CN" altLang="en-US" sz="2400" b="1" dirty="0" smtClean="0">
                <a:latin typeface="Calibri Bold Italic" charset="0"/>
                <a:ea typeface="ヒラギノ角ゴ ProN W6" charset="0"/>
                <a:cs typeface="ヒラギノ角ゴ ProN W6" charset="0"/>
                <a:sym typeface="Calibri Bold Italic" charset="0"/>
              </a:rPr>
              <a:t>值</a:t>
            </a:r>
            <a:r>
              <a:rPr lang="en-US" sz="2400" b="1" dirty="0" smtClean="0">
                <a:latin typeface="Calibri Bold Italic" charset="0"/>
                <a:ea typeface="ヒラギノ角ゴ ProN W6" charset="0"/>
                <a:cs typeface="ヒラギノ角ゴ ProN W6" charset="0"/>
                <a:sym typeface="Calibri Bold Italic" charset="0"/>
              </a:rPr>
              <a:t>     </a:t>
            </a:r>
            <a:r>
              <a:rPr lang="zh-CN" altLang="en-US" sz="2400" b="1" dirty="0" smtClean="0">
                <a:latin typeface="Calibri Bold Italic" charset="0"/>
                <a:ea typeface="ヒラギノ角ゴ ProN W6" charset="0"/>
                <a:cs typeface="ヒラギノ角ゴ ProN W6" charset="0"/>
                <a:sym typeface="Calibri Bold Italic" charset="0"/>
              </a:rPr>
              <a:t>修正</a:t>
            </a:r>
            <a:r>
              <a:rPr lang="en-US" sz="2400" b="1" dirty="0">
                <a:latin typeface="Calibri Bold Italic" charset="0"/>
                <a:ea typeface="ヒラギノ角ゴ ProN W6" charset="0"/>
                <a:cs typeface="ヒラギノ角ゴ ProN W6" charset="0"/>
                <a:sym typeface="Calibri Bold Italic" charset="0"/>
              </a:rPr>
              <a:t>	</a:t>
            </a:r>
            <a:r>
              <a:rPr lang="zh-CN" altLang="en-US" sz="2400" b="1" dirty="0" smtClean="0">
                <a:latin typeface="Calibri Bold Italic" charset="0"/>
                <a:ea typeface="ヒラギノ角ゴ ProN W6" charset="0"/>
                <a:cs typeface="ヒラギノ角ゴ ProN W6" charset="0"/>
                <a:sym typeface="Calibri Bold Italic" charset="0"/>
              </a:rPr>
              <a:t>结果</a:t>
            </a:r>
            <a:endParaRPr lang="en-US" sz="2400" b="1" dirty="0">
              <a:latin typeface="Calibri Bold Italic" charset="0"/>
              <a:ea typeface="ヒラギノ角ゴ ProN W6" charset="0"/>
              <a:cs typeface="ヒラギノ角ゴ ProN W6" charset="0"/>
              <a:sym typeface="Calibri Bold Italic"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sz="2400" b="1" dirty="0">
                <a:latin typeface="Courier New"/>
                <a:ea typeface="Monaco" charset="0"/>
                <a:cs typeface="Courier New"/>
                <a:sym typeface="Monaco" charset="0"/>
              </a:rPr>
              <a:t> 128</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 1.000</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7</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128</a:t>
            </a:r>
            <a:endParaRPr lang="en-US" sz="2400" b="1" dirty="0">
              <a:latin typeface="Courier New"/>
              <a:cs typeface="Courier New"/>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sz="2400" b="1" dirty="0">
                <a:latin typeface="Courier New"/>
                <a:ea typeface="Monaco" charset="0"/>
                <a:cs typeface="Courier New"/>
                <a:sym typeface="Monaco" charset="0"/>
              </a:rPr>
              <a:t>  15</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 1.101</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3</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 15</a:t>
            </a:r>
            <a:endParaRPr lang="en-US" sz="2400" b="1" dirty="0">
              <a:latin typeface="Courier New"/>
              <a:cs typeface="Courier New"/>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sz="2400" b="1" dirty="0">
                <a:latin typeface="Courier New"/>
                <a:ea typeface="Monaco" charset="0"/>
                <a:cs typeface="Courier New"/>
                <a:sym typeface="Monaco" charset="0"/>
              </a:rPr>
              <a:t>  17</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 1.000</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4</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 16</a:t>
            </a:r>
            <a:endParaRPr lang="en-US" sz="2400" b="1" dirty="0">
              <a:latin typeface="Courier New"/>
              <a:cs typeface="Courier New"/>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sz="2400" b="1" dirty="0">
                <a:latin typeface="Courier New"/>
                <a:ea typeface="Monaco" charset="0"/>
                <a:cs typeface="Courier New"/>
                <a:sym typeface="Monaco" charset="0"/>
              </a:rPr>
              <a:t>  19</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 1.010</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4</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 20</a:t>
            </a:r>
            <a:endParaRPr lang="en-US" sz="2400" b="1" dirty="0">
              <a:latin typeface="Courier New"/>
              <a:cs typeface="Courier New"/>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sz="2400" b="1" dirty="0">
                <a:latin typeface="Courier New"/>
                <a:ea typeface="Monaco" charset="0"/>
                <a:cs typeface="Courier New"/>
                <a:sym typeface="Monaco" charset="0"/>
              </a:rPr>
              <a:t> 138</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 1.001</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7</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134</a:t>
            </a:r>
            <a:r>
              <a:rPr lang="en-US" sz="2400" b="1" dirty="0">
                <a:latin typeface="Courier New"/>
                <a:cs typeface="Courier New"/>
                <a:sym typeface="Monaco" charset="0"/>
              </a:rPr>
              <a:t>	</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sz="2400" b="1" dirty="0">
                <a:latin typeface="Courier New"/>
                <a:ea typeface="Monaco" charset="0"/>
                <a:cs typeface="Courier New"/>
                <a:sym typeface="Monaco" charset="0"/>
              </a:rPr>
              <a:t>  63</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10.000</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5</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1.000/6</a:t>
            </a:r>
            <a:r>
              <a:rPr lang="en-US" sz="2400" b="1" dirty="0">
                <a:latin typeface="Courier New"/>
                <a:cs typeface="Courier New"/>
                <a:sym typeface="Monaco" charset="0"/>
              </a:rPr>
              <a:t>	</a:t>
            </a:r>
            <a:r>
              <a:rPr lang="en-US" sz="2400" b="1" dirty="0">
                <a:latin typeface="Courier New"/>
                <a:ea typeface="Monaco" charset="0"/>
                <a:cs typeface="Courier New"/>
                <a:sym typeface="Monaco" charset="0"/>
              </a:rPr>
              <a:t> 64</a:t>
            </a:r>
            <a:endParaRPr lang="en-US" sz="2400" b="1" dirty="0">
              <a:latin typeface="Courier New"/>
              <a:cs typeface="Courier New"/>
              <a:sym typeface="Monaco" charset="0"/>
            </a:endParaRPr>
          </a:p>
        </p:txBody>
      </p:sp>
      <p:sp>
        <p:nvSpPr>
          <p:cNvPr id="7" name="文本框 6"/>
          <p:cNvSpPr txBox="1"/>
          <p:nvPr/>
        </p:nvSpPr>
        <p:spPr>
          <a:xfrm>
            <a:off x="0" y="-13412"/>
            <a:ext cx="1905000" cy="284693"/>
          </a:xfrm>
          <a:prstGeom prst="rect">
            <a:avLst/>
          </a:prstGeom>
          <a:solidFill>
            <a:srgbClr val="92D050"/>
          </a:solidFill>
        </p:spPr>
        <p:txBody>
          <a:bodyPr wrap="square" rtlCol="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nSpc>
                <a:spcPts val="1500"/>
              </a:lnSpc>
            </a:pPr>
            <a:r>
              <a:rPr lang="zh-CN" altLang="en-US" sz="1400" dirty="0" smtClean="0">
                <a:latin typeface="Calibri" pitchFamily="34" charset="0"/>
              </a:rPr>
              <a:t>补充</a:t>
            </a:r>
            <a:endParaRPr lang="zh-CN" altLang="en-US" sz="1400" dirty="0">
              <a:latin typeface="Calibri" pitchFamily="34" charset="0"/>
            </a:endParaRPr>
          </a:p>
        </p:txBody>
      </p:sp>
    </p:spTree>
    <p:extLst>
      <p:ext uri="{BB962C8B-B14F-4D97-AF65-F5344CB8AC3E}">
        <p14:creationId xmlns:p14="http://schemas.microsoft.com/office/powerpoint/2010/main" val="1605252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a:xfrm>
            <a:off x="381000" y="254000"/>
            <a:ext cx="8382000" cy="622300"/>
          </a:xfrm>
          <a:ln/>
        </p:spPr>
        <p:txBody>
          <a:bodyPr/>
          <a:lstStyle/>
          <a:p>
            <a:pPr marL="119063" indent="-119063"/>
            <a:r>
              <a:rPr lang="zh-CN" altLang="en-US" dirty="0" smtClean="0"/>
              <a:t>有趣的数字</a:t>
            </a:r>
            <a:endParaRPr lang="en-US" dirty="0"/>
          </a:p>
        </p:txBody>
      </p:sp>
      <p:sp>
        <p:nvSpPr>
          <p:cNvPr id="31748" name="Rectangle 4"/>
          <p:cNvSpPr>
            <a:spLocks noGrp="1" noChangeArrowheads="1"/>
          </p:cNvSpPr>
          <p:nvPr>
            <p:ph idx="1"/>
          </p:nvPr>
        </p:nvSpPr>
        <p:spPr>
          <a:xfrm>
            <a:off x="381000" y="965200"/>
            <a:ext cx="8382000" cy="5867400"/>
          </a:xfrm>
          <a:ln/>
        </p:spPr>
        <p:txBody>
          <a:bodyPr/>
          <a:lstStyle/>
          <a:p>
            <a:pPr>
              <a:buNone/>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i="1" dirty="0"/>
              <a:t>Description	exp	</a:t>
            </a:r>
            <a:r>
              <a:rPr lang="en-US" sz="2000" i="1" dirty="0" err="1"/>
              <a:t>frac</a:t>
            </a:r>
            <a:r>
              <a:rPr lang="en-US" sz="2000" i="1" dirty="0"/>
              <a:t>	Numeric Value</a:t>
            </a:r>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dirty="0" smtClean="0"/>
              <a:t>0</a:t>
            </a:r>
            <a:r>
              <a:rPr lang="en-US" sz="2000" dirty="0"/>
              <a:t>	00…00	00…00	0.0</a:t>
            </a:r>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zh-CN" altLang="en-US" sz="2000" dirty="0" smtClean="0"/>
              <a:t>最小值的后非规格化数</a:t>
            </a:r>
            <a:r>
              <a:rPr lang="en-US" sz="2000" dirty="0"/>
              <a:t>	00…00	00…01	2</a:t>
            </a:r>
            <a:r>
              <a:rPr lang="en-US" sz="2000" baseline="32000" dirty="0"/>
              <a:t>– {23,52}</a:t>
            </a:r>
            <a:r>
              <a:rPr lang="en-US" sz="2000" dirty="0"/>
              <a:t> x 2</a:t>
            </a:r>
            <a:r>
              <a:rPr lang="en-US" sz="2000" baseline="32000" dirty="0"/>
              <a:t>– {126,1022}</a:t>
            </a:r>
            <a:endParaRPr lang="en-US" sz="20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Single ≈ 1.4 x 10</a:t>
            </a:r>
            <a:r>
              <a:rPr lang="en-US" sz="1800" baseline="32000" dirty="0"/>
              <a:t>–45</a:t>
            </a:r>
            <a:endParaRPr lang="en-US" sz="18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Double ≈ 4.9 x 10</a:t>
            </a:r>
            <a:r>
              <a:rPr lang="en-US" sz="1800" baseline="32000" dirty="0"/>
              <a:t>–324</a:t>
            </a:r>
            <a:endParaRPr lang="en-US" sz="1800" dirty="0"/>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zh-CN" altLang="en-US" sz="2000" dirty="0" smtClean="0"/>
              <a:t>最大的非规格化数</a:t>
            </a:r>
            <a:r>
              <a:rPr lang="en-US" sz="2000" dirty="0"/>
              <a:t>	00…00	11…11	(1.0 – ε) x 2</a:t>
            </a:r>
            <a:r>
              <a:rPr lang="en-US" sz="2000" baseline="32000" dirty="0"/>
              <a:t>– {126,1022}</a:t>
            </a:r>
            <a:endParaRPr lang="en-US" sz="20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Single ≈ 1.18 x 10</a:t>
            </a:r>
            <a:r>
              <a:rPr lang="en-US" sz="1800" baseline="32000" dirty="0"/>
              <a:t>–38</a:t>
            </a:r>
            <a:endParaRPr lang="en-US" sz="18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Double ≈ 2.2 x 10</a:t>
            </a:r>
            <a:r>
              <a:rPr lang="en-US" sz="1800" baseline="32000" dirty="0"/>
              <a:t>–308</a:t>
            </a:r>
            <a:endParaRPr lang="en-US" sz="1800" dirty="0"/>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zh-CN" altLang="en-US" sz="2000" dirty="0" smtClean="0"/>
              <a:t>最小的后规格化数</a:t>
            </a:r>
            <a:r>
              <a:rPr lang="en-US" sz="2000" dirty="0"/>
              <a:t>	00…01	00…00	1.0 x 2</a:t>
            </a:r>
            <a:r>
              <a:rPr lang="en-US" sz="2000" baseline="32000" dirty="0"/>
              <a:t>– {126,1022}</a:t>
            </a:r>
            <a:endParaRPr lang="en-US" sz="20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zh-CN" altLang="en-US" sz="1800" dirty="0" smtClean="0"/>
              <a:t>刚刚比最大的非规格化数大</a:t>
            </a:r>
            <a:endParaRPr lang="en-US" sz="1800" dirty="0"/>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dirty="0" smtClean="0"/>
              <a:t>1</a:t>
            </a:r>
            <a:r>
              <a:rPr lang="en-US" sz="2000" dirty="0"/>
              <a:t>	01…11	00…00	1.0</a:t>
            </a:r>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dirty="0"/>
              <a:t> </a:t>
            </a:r>
            <a:r>
              <a:rPr lang="zh-CN" altLang="en-US" sz="2000" dirty="0" smtClean="0"/>
              <a:t>最大的规格化数</a:t>
            </a:r>
            <a:r>
              <a:rPr lang="en-US" sz="2000" dirty="0"/>
              <a:t>	11…10	11…11	(2.0 – ε) x 2</a:t>
            </a:r>
            <a:r>
              <a:rPr lang="en-US" sz="2000" baseline="32000" dirty="0"/>
              <a:t>{127,1023}</a:t>
            </a:r>
            <a:endParaRPr lang="en-US" sz="20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Single ≈ 3.4 x 10</a:t>
            </a:r>
            <a:r>
              <a:rPr lang="en-US" sz="1800" baseline="32000" dirty="0"/>
              <a:t>38</a:t>
            </a:r>
            <a:endParaRPr lang="en-US" sz="18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Double ≈ 1.8 x 10</a:t>
            </a:r>
            <a:r>
              <a:rPr lang="en-US" sz="1800" baseline="32000" dirty="0"/>
              <a:t>308</a:t>
            </a:r>
          </a:p>
        </p:txBody>
      </p:sp>
      <p:sp>
        <p:nvSpPr>
          <p:cNvPr id="31749" name="Rectangle 5"/>
          <p:cNvSpPr>
            <a:spLocks/>
          </p:cNvSpPr>
          <p:nvPr/>
        </p:nvSpPr>
        <p:spPr bwMode="auto">
          <a:xfrm>
            <a:off x="5753100" y="414338"/>
            <a:ext cx="2819400" cy="457200"/>
          </a:xfrm>
          <a:prstGeom prst="rect">
            <a:avLst/>
          </a:prstGeom>
          <a:noFill/>
          <a:ln w="12700" cap="rnd">
            <a:noFill/>
            <a:round/>
            <a:headEnd type="none" w="med" len="med"/>
            <a:tailEnd type="none" w="med" len="med"/>
          </a:ln>
        </p:spPr>
        <p:txBody>
          <a:bodyPr lIns="38100" tIns="38100" rIns="38100" bIns="38100"/>
          <a:lstStyle/>
          <a:p>
            <a:r>
              <a:rPr lang="en-US" sz="2400" dirty="0">
                <a:solidFill>
                  <a:schemeClr val="tx1"/>
                </a:solidFill>
                <a:latin typeface="Calibri Bold" charset="0"/>
                <a:ea typeface="Calibri Bold" charset="0"/>
                <a:cs typeface="Calibri Bold" charset="0"/>
                <a:sym typeface="Calibri Bold" charset="0"/>
              </a:rPr>
              <a:t>{</a:t>
            </a:r>
            <a:r>
              <a:rPr lang="en-US" sz="2400" dirty="0" err="1">
                <a:solidFill>
                  <a:schemeClr val="tx1"/>
                </a:solidFill>
                <a:latin typeface="Courier New Bold" charset="0"/>
                <a:cs typeface="Courier New Bold" charset="0"/>
                <a:sym typeface="Courier New Bold" charset="0"/>
              </a:rPr>
              <a:t>single,double</a:t>
            </a:r>
            <a:r>
              <a:rPr lang="en-US" sz="2400" dirty="0">
                <a:solidFill>
                  <a:schemeClr val="tx1"/>
                </a:solidFill>
                <a:latin typeface="Calibri Bold" charset="0"/>
                <a:ea typeface="Calibri Bold" charset="0"/>
                <a:cs typeface="Calibri Bold" charset="0"/>
                <a:sym typeface="Calibri Bold" charset="0"/>
              </a:rPr>
              <a:t>}</a:t>
            </a:r>
          </a:p>
        </p:txBody>
      </p:sp>
      <p:sp>
        <p:nvSpPr>
          <p:cNvPr id="7" name="文本框 6"/>
          <p:cNvSpPr txBox="1"/>
          <p:nvPr/>
        </p:nvSpPr>
        <p:spPr>
          <a:xfrm>
            <a:off x="0" y="1057"/>
            <a:ext cx="1905000" cy="284693"/>
          </a:xfrm>
          <a:prstGeom prst="rect">
            <a:avLst/>
          </a:prstGeom>
          <a:solidFill>
            <a:srgbClr val="92D050"/>
          </a:solidFill>
        </p:spPr>
        <p:txBody>
          <a:bodyPr wrap="square" rtlCol="0">
            <a:spAutoFit/>
          </a:bodyPr>
          <a:lstStyle/>
          <a:p>
            <a:pPr>
              <a:lnSpc>
                <a:spcPts val="1500"/>
              </a:lnSpc>
            </a:pPr>
            <a:r>
              <a:rPr lang="zh-CN" altLang="en-US" sz="1400" dirty="0">
                <a:latin typeface="Calibri" pitchFamily="34" charset="0"/>
              </a:rPr>
              <a:t>补充</a:t>
            </a:r>
            <a:endParaRPr lang="zh-CN" altLang="en-US" sz="1400" dirty="0" smtClean="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4</a:t>
            </a:r>
            <a:endParaRPr lang="zh-CN" altLang="en-US" dirty="0"/>
          </a:p>
        </p:txBody>
      </p:sp>
      <p:sp>
        <p:nvSpPr>
          <p:cNvPr id="3" name="内容占位符 2"/>
          <p:cNvSpPr>
            <a:spLocks noGrp="1"/>
          </p:cNvSpPr>
          <p:nvPr>
            <p:ph idx="1"/>
          </p:nvPr>
        </p:nvSpPr>
        <p:spPr/>
        <p:txBody>
          <a:bodyPr/>
          <a:lstStyle/>
          <a:p>
            <a:r>
              <a:rPr lang="en-US" altLang="zh-CN" dirty="0" smtClean="0"/>
              <a:t>IEEE754</a:t>
            </a:r>
            <a:r>
              <a:rPr lang="zh-CN" altLang="en-US" dirty="0" smtClean="0"/>
              <a:t>比整数部分</a:t>
            </a:r>
            <a:r>
              <a:rPr lang="en-US" altLang="zh-CN" dirty="0" smtClean="0"/>
              <a:t>10</a:t>
            </a:r>
            <a:r>
              <a:rPr lang="zh-CN" altLang="en-US" dirty="0" smtClean="0"/>
              <a:t>位</a:t>
            </a:r>
            <a:r>
              <a:rPr lang="en-US" altLang="zh-CN" dirty="0" smtClean="0"/>
              <a:t>+</a:t>
            </a:r>
            <a:r>
              <a:rPr lang="zh-CN" altLang="en-US" dirty="0" smtClean="0"/>
              <a:t>小数部分</a:t>
            </a:r>
            <a:r>
              <a:rPr lang="en-US" altLang="zh-CN" dirty="0" smtClean="0"/>
              <a:t>20</a:t>
            </a:r>
            <a:r>
              <a:rPr lang="zh-CN" altLang="en-US" dirty="0" smtClean="0"/>
              <a:t>位的表示方法有什么优点？  缺点呢</a:t>
            </a:r>
            <a:r>
              <a:rPr lang="en-US" altLang="zh-CN" dirty="0" smtClean="0"/>
              <a:t>—</a:t>
            </a:r>
            <a:r>
              <a:rPr lang="zh-CN" altLang="en-US" dirty="0" smtClean="0"/>
              <a:t>考虑下</a:t>
            </a:r>
            <a:r>
              <a:rPr lang="en-US" altLang="zh-CN" dirty="0" smtClean="0"/>
              <a:t>?</a:t>
            </a:r>
          </a:p>
          <a:p>
            <a:r>
              <a:rPr lang="en-US" altLang="zh-CN" dirty="0" smtClean="0"/>
              <a:t>float</a:t>
            </a:r>
            <a:r>
              <a:rPr lang="zh-CN" altLang="en-US" dirty="0" smtClean="0"/>
              <a:t>非无穷的最大值，最小值？</a:t>
            </a:r>
            <a:endParaRPr lang="en-US" altLang="zh-CN" dirty="0" smtClean="0"/>
          </a:p>
          <a:p>
            <a:r>
              <a:rPr lang="en-US" altLang="zh-CN" dirty="0" smtClean="0"/>
              <a:t>Float</a:t>
            </a:r>
            <a:r>
              <a:rPr lang="zh-CN" altLang="en-US" dirty="0"/>
              <a:t>的</a:t>
            </a:r>
            <a:r>
              <a:rPr lang="zh-CN" altLang="en-US" dirty="0" smtClean="0"/>
              <a:t>最大绝对值</a:t>
            </a:r>
            <a:r>
              <a:rPr lang="zh-CN" altLang="en-US" dirty="0"/>
              <a:t>？</a:t>
            </a:r>
            <a:r>
              <a:rPr lang="zh-CN" altLang="en-US" dirty="0" smtClean="0"/>
              <a:t>最小绝对值？</a:t>
            </a:r>
            <a:endParaRPr lang="en-US" altLang="zh-CN" dirty="0"/>
          </a:p>
          <a:p>
            <a:r>
              <a:rPr lang="en-US" altLang="zh-CN" dirty="0" smtClean="0"/>
              <a:t>float</a:t>
            </a:r>
            <a:r>
              <a:rPr lang="zh-CN" altLang="en-US" dirty="0" smtClean="0"/>
              <a:t>数</a:t>
            </a:r>
            <a:r>
              <a:rPr lang="en-US" altLang="zh-CN" dirty="0" smtClean="0"/>
              <a:t> 1</a:t>
            </a:r>
            <a:r>
              <a:rPr lang="zh-CN" altLang="en-US" dirty="0" smtClean="0"/>
              <a:t>，</a:t>
            </a:r>
            <a:r>
              <a:rPr lang="en-US" altLang="zh-CN" dirty="0" smtClean="0"/>
              <a:t>65536</a:t>
            </a:r>
            <a:r>
              <a:rPr lang="zh-CN" altLang="en-US" dirty="0" smtClean="0"/>
              <a:t>，</a:t>
            </a:r>
            <a:r>
              <a:rPr lang="en-US" altLang="zh-CN" dirty="0" smtClean="0"/>
              <a:t>0.4</a:t>
            </a:r>
            <a:r>
              <a:rPr lang="zh-CN" altLang="en-US" dirty="0" smtClean="0"/>
              <a:t>，</a:t>
            </a:r>
            <a:r>
              <a:rPr lang="en-US" altLang="zh-CN" dirty="0" smtClean="0"/>
              <a:t>-1</a:t>
            </a:r>
            <a:r>
              <a:rPr lang="zh-CN" altLang="en-US" dirty="0" smtClean="0"/>
              <a:t>，</a:t>
            </a:r>
            <a:r>
              <a:rPr lang="en-US" altLang="zh-CN" dirty="0" smtClean="0"/>
              <a:t>0</a:t>
            </a:r>
            <a:r>
              <a:rPr lang="zh-CN" altLang="en-US" dirty="0" smtClean="0"/>
              <a:t>的内存表示</a:t>
            </a:r>
            <a:endParaRPr lang="en-US" altLang="zh-CN" dirty="0" smtClean="0"/>
          </a:p>
          <a:p>
            <a:r>
              <a:rPr lang="zh-CN" altLang="en-US" dirty="0"/>
              <a:t>反过来</a:t>
            </a:r>
            <a:r>
              <a:rPr lang="zh-CN" altLang="en-US" dirty="0" smtClean="0"/>
              <a:t>呢</a:t>
            </a:r>
            <a:r>
              <a:rPr lang="en-US" altLang="zh-CN" dirty="0" smtClean="0"/>
              <a:t>?   </a:t>
            </a:r>
            <a:r>
              <a:rPr lang="zh-CN" altLang="en-US" dirty="0" smtClean="0"/>
              <a:t>先倒过来</a:t>
            </a:r>
            <a:r>
              <a:rPr lang="en-US" altLang="zh-CN" dirty="0" smtClean="0"/>
              <a:t>—</a:t>
            </a:r>
            <a:r>
              <a:rPr lang="zh-CN" altLang="en-US" dirty="0" smtClean="0"/>
              <a:t>小端序</a:t>
            </a:r>
            <a:endParaRPr lang="en-US" altLang="zh-CN" dirty="0" smtClean="0"/>
          </a:p>
          <a:p>
            <a:r>
              <a:rPr lang="zh-CN" altLang="en-US" dirty="0"/>
              <a:t>一</a:t>
            </a:r>
            <a:r>
              <a:rPr lang="zh-CN" altLang="en-US" dirty="0" smtClean="0"/>
              <a:t>个数的</a:t>
            </a:r>
            <a:r>
              <a:rPr lang="en-US" altLang="zh-CN" dirty="0" smtClean="0"/>
              <a:t>Float</a:t>
            </a:r>
            <a:r>
              <a:rPr lang="zh-CN" altLang="en-US" dirty="0" smtClean="0"/>
              <a:t>形式是唯一的吗？（除了</a:t>
            </a:r>
            <a:r>
              <a:rPr lang="en-US" altLang="zh-CN" dirty="0" smtClean="0"/>
              <a:t>0</a:t>
            </a:r>
            <a:r>
              <a:rPr lang="zh-CN" altLang="en-US" dirty="0" smtClean="0"/>
              <a:t>）</a:t>
            </a:r>
            <a:endParaRPr lang="en-US" altLang="zh-CN" dirty="0" smtClean="0"/>
          </a:p>
          <a:p>
            <a:r>
              <a:rPr lang="zh-CN" altLang="en-US" dirty="0"/>
              <a:t>一</a:t>
            </a:r>
            <a:r>
              <a:rPr lang="zh-CN" altLang="en-US" dirty="0" smtClean="0"/>
              <a:t>个</a:t>
            </a:r>
            <a:r>
              <a:rPr lang="en-US" altLang="zh-CN" dirty="0" smtClean="0"/>
              <a:t>IEEE754</a:t>
            </a:r>
            <a:r>
              <a:rPr lang="zh-CN" altLang="en-US" dirty="0" smtClean="0"/>
              <a:t>对应的数是唯一的吗？</a:t>
            </a:r>
            <a:endParaRPr lang="en-US" altLang="zh-CN" dirty="0" smtClean="0"/>
          </a:p>
          <a:p>
            <a:r>
              <a:rPr lang="en-US" altLang="zh-CN" dirty="0" smtClean="0"/>
              <a:t>Float</a:t>
            </a:r>
            <a:r>
              <a:rPr lang="zh-CN" altLang="en-US" dirty="0" smtClean="0"/>
              <a:t>的阶码范围是多少？</a:t>
            </a:r>
            <a:endParaRPr lang="en-US" altLang="zh-CN" dirty="0" smtClean="0"/>
          </a:p>
          <a:p>
            <a:r>
              <a:rPr lang="zh-CN" altLang="en-US" dirty="0" smtClean="0"/>
              <a:t>简述</a:t>
            </a:r>
            <a:r>
              <a:rPr lang="en-US" altLang="zh-CN" dirty="0" smtClean="0"/>
              <a:t>Float</a:t>
            </a:r>
            <a:r>
              <a:rPr lang="zh-CN" altLang="en-US" dirty="0" smtClean="0"/>
              <a:t>数据的浮点数密度分布？</a:t>
            </a:r>
            <a:endParaRPr lang="en-US" altLang="zh-CN" dirty="0" smtClean="0"/>
          </a:p>
          <a:p>
            <a:r>
              <a:rPr lang="en-US" altLang="zh-CN" dirty="0" smtClean="0"/>
              <a:t>C</a:t>
            </a:r>
            <a:r>
              <a:rPr lang="zh-CN" altLang="en-US" dirty="0" smtClean="0"/>
              <a:t>语言中除以</a:t>
            </a:r>
            <a:r>
              <a:rPr lang="en-US" altLang="zh-CN" dirty="0" smtClean="0"/>
              <a:t>0</a:t>
            </a:r>
            <a:r>
              <a:rPr lang="zh-CN" altLang="en-US" dirty="0" smtClean="0"/>
              <a:t>一定报错溢出吗？（整数报错，浮点无穷大</a:t>
            </a:r>
            <a:r>
              <a:rPr kumimoji="1" lang="en-US" altLang="zh-CN" dirty="0">
                <a:solidFill>
                  <a:schemeClr val="accent2"/>
                </a:solidFill>
              </a:rPr>
              <a:t>X/0&gt;Y </a:t>
            </a:r>
            <a:r>
              <a:rPr kumimoji="1" lang="en-US" altLang="zh-CN" dirty="0" smtClean="0">
                <a:solidFill>
                  <a:schemeClr val="accent2"/>
                </a:solidFill>
              </a:rPr>
              <a:t> </a:t>
            </a:r>
            <a:r>
              <a:rPr kumimoji="1" lang="zh-CN" altLang="en-US" dirty="0" smtClean="0">
                <a:solidFill>
                  <a:schemeClr val="accent2"/>
                </a:solidFill>
              </a:rPr>
              <a:t>可以</a:t>
            </a:r>
            <a:r>
              <a:rPr lang="zh-CN" altLang="en-US" dirty="0" smtClean="0"/>
              <a:t>）</a:t>
            </a:r>
            <a:endParaRPr lang="zh-CN" altLang="en-US" dirty="0"/>
          </a:p>
        </p:txBody>
      </p:sp>
    </p:spTree>
    <p:extLst>
      <p:ext uri="{BB962C8B-B14F-4D97-AF65-F5344CB8AC3E}">
        <p14:creationId xmlns:p14="http://schemas.microsoft.com/office/powerpoint/2010/main" val="4239234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二进制小数</a:t>
            </a:r>
            <a:r>
              <a:rPr lang="en-US" altLang="zh-CN" dirty="0"/>
              <a:t>: </a:t>
            </a:r>
            <a:r>
              <a:rPr lang="zh-CN" altLang="en-US" dirty="0"/>
              <a:t>例子</a:t>
            </a:r>
          </a:p>
        </p:txBody>
      </p:sp>
      <p:sp>
        <p:nvSpPr>
          <p:cNvPr id="6" name="内容占位符 5"/>
          <p:cNvSpPr>
            <a:spLocks noGrp="1"/>
          </p:cNvSpPr>
          <p:nvPr>
            <p:ph idx="1"/>
          </p:nvPr>
        </p:nvSpPr>
        <p:spPr/>
        <p:txBody>
          <a:bodyPr/>
          <a:lstStyle/>
          <a:p>
            <a:pPr marL="254000" indent="-254000">
              <a:spcBef>
                <a:spcPts val="575"/>
              </a:spcBef>
              <a:buFont typeface="Wingdings 2" charset="2"/>
              <a:buChar char="¢"/>
              <a:tabLst>
                <a:tab pos="2398713" algn="l"/>
              </a:tabLst>
            </a:pPr>
            <a:r>
              <a:rPr lang="zh-CN" altLang="en-US" sz="2000" dirty="0" smtClean="0">
                <a:ea typeface="宋体" panose="02010600030101010101" pitchFamily="2" charset="-122"/>
              </a:rPr>
              <a:t>      数值</a:t>
            </a:r>
            <a:r>
              <a:rPr lang="en-US" altLang="zh-CN" sz="2000" dirty="0">
                <a:ea typeface="宋体" panose="02010600030101010101" pitchFamily="2" charset="-122"/>
              </a:rPr>
              <a:t> </a:t>
            </a:r>
            <a:r>
              <a:rPr lang="en-US" altLang="zh-CN" sz="2000" dirty="0" smtClean="0">
                <a:ea typeface="宋体" panose="02010600030101010101" pitchFamily="2" charset="-122"/>
              </a:rPr>
              <a:t>                  </a:t>
            </a:r>
            <a:r>
              <a:rPr lang="zh-CN" altLang="en-US" sz="2000" dirty="0" smtClean="0">
                <a:ea typeface="宋体" panose="02010600030101010101" pitchFamily="2" charset="-122"/>
              </a:rPr>
              <a:t>二进制</a:t>
            </a:r>
            <a:r>
              <a:rPr lang="zh-CN" altLang="en-US" sz="2000" dirty="0">
                <a:ea typeface="宋体" panose="02010600030101010101" pitchFamily="2" charset="-122"/>
              </a:rPr>
              <a:t>小数</a:t>
            </a:r>
            <a:endParaRPr lang="en-US" altLang="zh-CN" sz="2000" dirty="0">
              <a:ea typeface="宋体" panose="02010600030101010101" pitchFamily="2" charset="-122"/>
            </a:endParaRPr>
          </a:p>
          <a:p>
            <a:pPr indent="355600">
              <a:spcBef>
                <a:spcPts val="600"/>
              </a:spcBef>
              <a:buNone/>
              <a:tabLst>
                <a:tab pos="2398713" algn="l"/>
              </a:tabLst>
            </a:pPr>
            <a:r>
              <a:rPr lang="en-US" altLang="zh-CN" sz="2000" dirty="0" smtClean="0">
                <a:ea typeface="Monaco" charset="0"/>
                <a:sym typeface="Monaco" charset="0"/>
              </a:rPr>
              <a:t>5 </a:t>
            </a:r>
            <a:r>
              <a:rPr lang="en-US" altLang="zh-CN" sz="2000" dirty="0">
                <a:ea typeface="Monaco" charset="0"/>
                <a:sym typeface="Monaco" charset="0"/>
              </a:rPr>
              <a:t>¾                      101.11</a:t>
            </a:r>
            <a:r>
              <a:rPr lang="en-US" altLang="zh-CN" sz="2000" baseline="-6000" dirty="0">
                <a:ea typeface="Monaco" charset="0"/>
                <a:sym typeface="Monaco" charset="0"/>
              </a:rPr>
              <a:t>2</a:t>
            </a:r>
            <a:endParaRPr lang="en-US" altLang="zh-CN" sz="2000" dirty="0">
              <a:ea typeface="Calibri" charset="0"/>
              <a:sym typeface="Calibri" charset="0"/>
            </a:endParaRPr>
          </a:p>
          <a:p>
            <a:pPr indent="355600">
              <a:spcBef>
                <a:spcPts val="600"/>
              </a:spcBef>
              <a:buNone/>
              <a:tabLst>
                <a:tab pos="2398713" algn="l"/>
              </a:tabLst>
            </a:pPr>
            <a:r>
              <a:rPr lang="en-US" altLang="zh-CN" sz="2000" dirty="0">
                <a:ea typeface="Monaco" charset="0"/>
                <a:sym typeface="Monaco" charset="0"/>
              </a:rPr>
              <a:t>2 7/8                   10.111</a:t>
            </a:r>
            <a:r>
              <a:rPr lang="en-US" altLang="zh-CN" sz="2000" baseline="-6000" dirty="0">
                <a:ea typeface="Monaco" charset="0"/>
                <a:sym typeface="Monaco" charset="0"/>
              </a:rPr>
              <a:t>2</a:t>
            </a:r>
            <a:endParaRPr lang="en-US" altLang="zh-CN" sz="2000" dirty="0">
              <a:ea typeface="Calibri" charset="0"/>
              <a:sym typeface="Calibri" charset="0"/>
            </a:endParaRPr>
          </a:p>
          <a:p>
            <a:pPr indent="355600">
              <a:spcBef>
                <a:spcPts val="600"/>
              </a:spcBef>
              <a:buNone/>
              <a:tabLst>
                <a:tab pos="2398713" algn="l"/>
              </a:tabLst>
            </a:pPr>
            <a:r>
              <a:rPr lang="en-US" altLang="zh-CN" sz="2000" dirty="0">
                <a:ea typeface="Monaco" charset="0"/>
                <a:sym typeface="Monaco" charset="0"/>
              </a:rPr>
              <a:t>1 7/16                1.0111</a:t>
            </a:r>
            <a:r>
              <a:rPr lang="en-US" altLang="zh-CN" sz="2000" baseline="-6000" dirty="0">
                <a:ea typeface="Monaco" charset="0"/>
                <a:sym typeface="Monaco" charset="0"/>
              </a:rPr>
              <a:t>2</a:t>
            </a:r>
            <a:endParaRPr lang="en-US" altLang="zh-CN" sz="2000" dirty="0">
              <a:ea typeface="Calibri" charset="0"/>
              <a:sym typeface="Calibri" charset="0"/>
            </a:endParaRPr>
          </a:p>
          <a:p>
            <a:pPr marL="254000" indent="-254000">
              <a:spcBef>
                <a:spcPts val="4100"/>
              </a:spcBef>
              <a:buFont typeface="Wingdings 2" charset="2"/>
              <a:buChar char="¢"/>
              <a:tabLst>
                <a:tab pos="2398713" algn="l"/>
              </a:tabLst>
            </a:pPr>
            <a:r>
              <a:rPr lang="zh-CN" altLang="en-US" dirty="0">
                <a:latin typeface="Calibri Bold" charset="0"/>
                <a:ea typeface="Calibri Bold" charset="0"/>
                <a:cs typeface="Calibri Bold" charset="0"/>
                <a:sym typeface="Calibri Bold" charset="0"/>
              </a:rPr>
              <a:t>观察</a:t>
            </a:r>
            <a:endParaRPr lang="en-US" altLang="zh-CN" dirty="0">
              <a:latin typeface="Calibri Bold" charset="0"/>
              <a:ea typeface="Calibri Bold" charset="0"/>
              <a:cs typeface="Calibri Bold" charset="0"/>
              <a:sym typeface="Calibri Bold" charset="0"/>
            </a:endParaRPr>
          </a:p>
          <a:p>
            <a:pPr marL="711200" lvl="1" indent="-254000">
              <a:spcBef>
                <a:spcPts val="475"/>
              </a:spcBef>
              <a:buFont typeface="Wingdings" charset="2"/>
              <a:buChar char="§"/>
              <a:tabLst>
                <a:tab pos="2398713" algn="l"/>
              </a:tabLst>
            </a:pPr>
            <a:r>
              <a:rPr lang="zh-CN" altLang="en-US" dirty="0">
                <a:latin typeface="Calibri" charset="0"/>
                <a:ea typeface="Calibri" charset="0"/>
                <a:cs typeface="Calibri" charset="0"/>
                <a:sym typeface="Calibri" charset="0"/>
              </a:rPr>
              <a:t>除以</a:t>
            </a:r>
            <a:r>
              <a:rPr lang="en-US" altLang="zh-CN" dirty="0">
                <a:latin typeface="Calibri" charset="0"/>
                <a:ea typeface="Calibri" charset="0"/>
                <a:cs typeface="Calibri" charset="0"/>
                <a:sym typeface="Calibri" charset="0"/>
              </a:rPr>
              <a:t>2</a:t>
            </a:r>
            <a:r>
              <a:rPr lang="en-US" altLang="zh-CN" dirty="0">
                <a:sym typeface="Wingdings" panose="05000000000000000000" pitchFamily="2" charset="2"/>
              </a:rPr>
              <a:t> </a:t>
            </a:r>
            <a:r>
              <a:rPr lang="zh-CN" altLang="en-US" dirty="0">
                <a:latin typeface="Calibri" charset="0"/>
                <a:ea typeface="Calibri" charset="0"/>
                <a:cs typeface="Calibri" charset="0"/>
                <a:sym typeface="Calibri" charset="0"/>
              </a:rPr>
              <a:t>右移</a:t>
            </a:r>
            <a:r>
              <a:rPr lang="en-US" altLang="zh-CN" dirty="0">
                <a:latin typeface="Calibri" charset="0"/>
                <a:ea typeface="Calibri" charset="0"/>
                <a:cs typeface="Calibri" charset="0"/>
                <a:sym typeface="Calibri" charset="0"/>
              </a:rPr>
              <a:t> (</a:t>
            </a:r>
            <a:r>
              <a:rPr lang="zh-CN" altLang="en-US" dirty="0">
                <a:latin typeface="Calibri" charset="0"/>
                <a:ea typeface="Calibri" charset="0"/>
                <a:cs typeface="Calibri" charset="0"/>
                <a:sym typeface="Calibri" charset="0"/>
              </a:rPr>
              <a:t>无符号数</a:t>
            </a:r>
            <a:r>
              <a:rPr lang="en-US" altLang="zh-CN" dirty="0">
                <a:latin typeface="Calibri" charset="0"/>
                <a:ea typeface="Calibri" charset="0"/>
                <a:cs typeface="Calibri" charset="0"/>
                <a:sym typeface="Calibri" charset="0"/>
              </a:rPr>
              <a:t>)</a:t>
            </a:r>
          </a:p>
          <a:p>
            <a:pPr marL="711200" lvl="1" indent="-254000">
              <a:spcBef>
                <a:spcPts val="475"/>
              </a:spcBef>
              <a:buFont typeface="Wingdings" charset="2"/>
              <a:buChar char="§"/>
              <a:tabLst>
                <a:tab pos="2398713" algn="l"/>
              </a:tabLst>
            </a:pPr>
            <a:r>
              <a:rPr lang="zh-CN" altLang="en-US" dirty="0">
                <a:latin typeface="Calibri" charset="0"/>
                <a:ea typeface="Calibri" charset="0"/>
                <a:cs typeface="Calibri" charset="0"/>
                <a:sym typeface="Calibri" charset="0"/>
              </a:rPr>
              <a:t>乘以</a:t>
            </a:r>
            <a:r>
              <a:rPr lang="en-US" altLang="zh-CN" dirty="0">
                <a:latin typeface="Calibri" charset="0"/>
                <a:ea typeface="Calibri" charset="0"/>
                <a:cs typeface="Calibri" charset="0"/>
                <a:sym typeface="Calibri" charset="0"/>
              </a:rPr>
              <a:t>2 </a:t>
            </a:r>
            <a:r>
              <a:rPr lang="en-US" altLang="zh-CN" dirty="0">
                <a:sym typeface="Wingdings" panose="05000000000000000000" pitchFamily="2" charset="2"/>
              </a:rPr>
              <a:t></a:t>
            </a:r>
            <a:r>
              <a:rPr lang="zh-CN" altLang="en-US" dirty="0">
                <a:latin typeface="Calibri" charset="0"/>
                <a:cs typeface="Calibri" charset="0"/>
                <a:sym typeface="Calibri" charset="0"/>
              </a:rPr>
              <a:t>左</a:t>
            </a:r>
            <a:r>
              <a:rPr lang="zh-CN" altLang="en-US" dirty="0">
                <a:latin typeface="Calibri" charset="0"/>
                <a:ea typeface="Calibri" charset="0"/>
                <a:cs typeface="Calibri" charset="0"/>
                <a:sym typeface="Calibri" charset="0"/>
              </a:rPr>
              <a:t>移</a:t>
            </a:r>
            <a:endParaRPr lang="en-US" altLang="zh-CN" dirty="0">
              <a:latin typeface="Calibri" charset="0"/>
              <a:ea typeface="Calibri" charset="0"/>
              <a:cs typeface="Calibri" charset="0"/>
              <a:sym typeface="Calibri" charset="0"/>
            </a:endParaRPr>
          </a:p>
          <a:p>
            <a:pPr marL="711200" lvl="1" indent="-254000">
              <a:spcBef>
                <a:spcPts val="475"/>
              </a:spcBef>
              <a:buFont typeface="Wingdings" charset="2"/>
              <a:buChar char="§"/>
              <a:tabLst>
                <a:tab pos="2398713" algn="l"/>
              </a:tabLst>
            </a:pPr>
            <a:r>
              <a:rPr lang="en-US" altLang="zh-CN" dirty="0">
                <a:latin typeface="Calibri" charset="0"/>
                <a:ea typeface="Calibri" charset="0"/>
                <a:cs typeface="Calibri" charset="0"/>
                <a:sym typeface="Calibri" charset="0"/>
              </a:rPr>
              <a:t>0.111111…</a:t>
            </a:r>
            <a:r>
              <a:rPr lang="en-US" altLang="zh-CN" baseline="-6000" dirty="0">
                <a:latin typeface="Calibri" charset="0"/>
                <a:ea typeface="Calibri" charset="0"/>
                <a:cs typeface="Calibri" charset="0"/>
                <a:sym typeface="Calibri" charset="0"/>
              </a:rPr>
              <a:t>2</a:t>
            </a:r>
            <a:endParaRPr lang="en-US" altLang="zh-CN" dirty="0">
              <a:latin typeface="Calibri" charset="0"/>
              <a:ea typeface="Calibri" charset="0"/>
              <a:cs typeface="Calibri" charset="0"/>
              <a:sym typeface="Calibri" charset="0"/>
            </a:endParaRPr>
          </a:p>
          <a:p>
            <a:pPr marL="977900" lvl="2" indent="-203200">
              <a:spcBef>
                <a:spcPts val="475"/>
              </a:spcBef>
              <a:buClr>
                <a:srgbClr val="000000"/>
              </a:buClr>
              <a:buFont typeface="Wingdings" charset="2"/>
              <a:buChar char="§"/>
              <a:tabLst>
                <a:tab pos="2398713" algn="l"/>
              </a:tabLst>
            </a:pPr>
            <a:r>
              <a:rPr lang="en-US" altLang="zh-CN" dirty="0">
                <a:latin typeface="Calibri" charset="0"/>
                <a:ea typeface="Calibri" charset="0"/>
                <a:cs typeface="Calibri" charset="0"/>
                <a:sym typeface="Calibri" charset="0"/>
              </a:rPr>
              <a:t>1/2 + 1/4 + 1/8 + … + 1/2</a:t>
            </a:r>
            <a:r>
              <a:rPr lang="en-US" altLang="zh-CN" baseline="32000" dirty="0">
                <a:latin typeface="Calibri" charset="0"/>
                <a:ea typeface="Calibri" charset="0"/>
                <a:cs typeface="Calibri" charset="0"/>
                <a:sym typeface="Calibri" charset="0"/>
              </a:rPr>
              <a:t>i</a:t>
            </a:r>
            <a:r>
              <a:rPr lang="en-US" altLang="zh-CN" dirty="0">
                <a:latin typeface="Calibri" charset="0"/>
                <a:ea typeface="Zapf Dingbats" charset="0"/>
                <a:cs typeface="Zapf Dingbats" charset="0"/>
                <a:sym typeface="Calibri" charset="0"/>
              </a:rPr>
              <a:t> + … </a:t>
            </a:r>
            <a:r>
              <a:rPr lang="en-US" altLang="zh-CN" sz="1200" dirty="0">
                <a:sym typeface="Wingdings" panose="05000000000000000000" pitchFamily="2" charset="2"/>
              </a:rPr>
              <a:t></a:t>
            </a:r>
            <a:r>
              <a:rPr lang="en-US" altLang="zh-CN" dirty="0">
                <a:latin typeface="Calibri" charset="0"/>
                <a:ea typeface="Zapf Dingbats" charset="0"/>
                <a:cs typeface="Zapf Dingbats" charset="0"/>
                <a:sym typeface="Calibri" charset="0"/>
              </a:rPr>
              <a:t> 1.0</a:t>
            </a:r>
          </a:p>
          <a:p>
            <a:pPr marL="977900" lvl="2" indent="-203200">
              <a:spcBef>
                <a:spcPts val="475"/>
              </a:spcBef>
              <a:buClr>
                <a:srgbClr val="000000"/>
              </a:buClr>
              <a:buFont typeface="Wingdings" charset="2"/>
              <a:buChar char="§"/>
              <a:tabLst>
                <a:tab pos="2398713" algn="l"/>
              </a:tabLst>
            </a:pPr>
            <a:r>
              <a:rPr lang="zh-CN" altLang="en-US" dirty="0">
                <a:latin typeface="Calibri" charset="0"/>
                <a:ea typeface="Calibri" charset="0"/>
                <a:cs typeface="Calibri" charset="0"/>
                <a:sym typeface="Calibri" charset="0"/>
              </a:rPr>
              <a:t>是最接近</a:t>
            </a:r>
            <a:r>
              <a:rPr lang="en-US" altLang="zh-CN" dirty="0">
                <a:latin typeface="Calibri" charset="0"/>
                <a:ea typeface="Calibri" charset="0"/>
                <a:cs typeface="Calibri" charset="0"/>
                <a:sym typeface="Calibri" charset="0"/>
              </a:rPr>
              <a:t>1.0</a:t>
            </a:r>
            <a:r>
              <a:rPr lang="zh-CN" altLang="en-US" dirty="0">
                <a:latin typeface="Calibri" charset="0"/>
                <a:ea typeface="Calibri" charset="0"/>
                <a:cs typeface="Calibri" charset="0"/>
                <a:sym typeface="Calibri" charset="0"/>
              </a:rPr>
              <a:t>的小数</a:t>
            </a:r>
            <a:endParaRPr lang="en-US" altLang="zh-CN" dirty="0">
              <a:latin typeface="Calibri" charset="0"/>
              <a:ea typeface="Zapf Dingbats" charset="0"/>
              <a:cs typeface="Zapf Dingbats" charset="0"/>
              <a:sym typeface="Calibri" charset="0"/>
            </a:endParaRPr>
          </a:p>
          <a:p>
            <a:pPr marL="977900" lvl="2" indent="-203200">
              <a:spcBef>
                <a:spcPts val="475"/>
              </a:spcBef>
              <a:buClr>
                <a:srgbClr val="000000"/>
              </a:buClr>
              <a:buFont typeface="Wingdings" charset="2"/>
              <a:buChar char="§"/>
              <a:tabLst>
                <a:tab pos="2398713" algn="l"/>
              </a:tabLst>
            </a:pPr>
            <a:r>
              <a:rPr lang="zh-CN" altLang="en-US" dirty="0">
                <a:latin typeface="Calibri" charset="0"/>
                <a:ea typeface="Zapf Dingbats" charset="0"/>
                <a:cs typeface="Zapf Dingbats" charset="0"/>
                <a:sym typeface="Calibri" charset="0"/>
              </a:rPr>
              <a:t>表示为</a:t>
            </a:r>
            <a:r>
              <a:rPr lang="en-US" altLang="zh-CN" dirty="0">
                <a:latin typeface="Calibri" charset="0"/>
                <a:ea typeface="Zapf Dingbats" charset="0"/>
                <a:cs typeface="Zapf Dingbats" charset="0"/>
                <a:sym typeface="Calibri" charset="0"/>
              </a:rPr>
              <a:t>1.0 – ε</a:t>
            </a:r>
          </a:p>
          <a:p>
            <a:endParaRPr lang="zh-CN" altLang="en-US" dirty="0"/>
          </a:p>
        </p:txBody>
      </p:sp>
    </p:spTree>
    <p:extLst>
      <p:ext uri="{BB962C8B-B14F-4D97-AF65-F5344CB8AC3E}">
        <p14:creationId xmlns:p14="http://schemas.microsoft.com/office/powerpoint/2010/main" val="34933234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r>
              <a:rPr lang="en-US" altLang="zh-CN" dirty="0" smtClean="0"/>
              <a:t>5</a:t>
            </a:r>
            <a:endParaRPr lang="zh-CN" altLang="en-US" dirty="0"/>
          </a:p>
        </p:txBody>
      </p:sp>
      <p:sp>
        <p:nvSpPr>
          <p:cNvPr id="3" name="内容占位符 2"/>
          <p:cNvSpPr>
            <a:spLocks noGrp="1"/>
          </p:cNvSpPr>
          <p:nvPr>
            <p:ph idx="1"/>
          </p:nvPr>
        </p:nvSpPr>
        <p:spPr/>
        <p:txBody>
          <a:bodyPr/>
          <a:lstStyle/>
          <a:p>
            <a:r>
              <a:rPr lang="en-US" altLang="zh-CN" dirty="0" smtClean="0"/>
              <a:t>Float</a:t>
            </a:r>
            <a:r>
              <a:rPr lang="zh-CN" altLang="en-US" dirty="0" smtClean="0"/>
              <a:t>与</a:t>
            </a:r>
            <a:r>
              <a:rPr lang="en-US" altLang="zh-CN" dirty="0" smtClean="0"/>
              <a:t>INT</a:t>
            </a:r>
            <a:r>
              <a:rPr lang="zh-CN" altLang="en-US" dirty="0" smtClean="0"/>
              <a:t>相比谁的个数多？各自是多少个？多多少？</a:t>
            </a:r>
            <a:endParaRPr lang="en-US" altLang="zh-CN" dirty="0" smtClean="0"/>
          </a:p>
          <a:p>
            <a:endParaRPr lang="en-US" altLang="zh-CN" dirty="0"/>
          </a:p>
          <a:p>
            <a:r>
              <a:rPr lang="en-US" altLang="zh-CN" dirty="0" smtClean="0"/>
              <a:t>Float</a:t>
            </a:r>
            <a:r>
              <a:rPr lang="zh-CN" altLang="en-US" dirty="0" smtClean="0"/>
              <a:t>的最大密度区间？</a:t>
            </a:r>
            <a:r>
              <a:rPr lang="en-US" altLang="zh-CN" dirty="0" smtClean="0"/>
              <a:t>Float</a:t>
            </a:r>
            <a:r>
              <a:rPr lang="zh-CN" altLang="en-US" dirty="0" smtClean="0"/>
              <a:t>数多少？密度多少？</a:t>
            </a:r>
            <a:endParaRPr lang="en-US" altLang="zh-CN" dirty="0" smtClean="0"/>
          </a:p>
          <a:p>
            <a:endParaRPr lang="en-US" altLang="zh-CN" dirty="0" smtClean="0"/>
          </a:p>
          <a:p>
            <a:r>
              <a:rPr lang="en-US" altLang="zh-CN" dirty="0"/>
              <a:t>Float</a:t>
            </a:r>
            <a:r>
              <a:rPr lang="zh-CN" altLang="en-US" dirty="0"/>
              <a:t>的</a:t>
            </a:r>
            <a:r>
              <a:rPr lang="zh-CN" altLang="en-US" dirty="0" smtClean="0"/>
              <a:t>最小密度</a:t>
            </a:r>
            <a:r>
              <a:rPr lang="zh-CN" altLang="en-US" dirty="0"/>
              <a:t>区间？</a:t>
            </a:r>
            <a:r>
              <a:rPr lang="en-US" altLang="zh-CN" dirty="0"/>
              <a:t>Float</a:t>
            </a:r>
            <a:r>
              <a:rPr lang="zh-CN" altLang="en-US" dirty="0"/>
              <a:t>数多少？密度多少</a:t>
            </a:r>
            <a:r>
              <a:rPr lang="zh-CN" altLang="en-US" dirty="0" smtClean="0"/>
              <a:t>？</a:t>
            </a:r>
            <a:endParaRPr lang="en-US" altLang="zh-CN" dirty="0" smtClean="0"/>
          </a:p>
          <a:p>
            <a:endParaRPr lang="en-US" altLang="zh-CN" dirty="0"/>
          </a:p>
          <a:p>
            <a:r>
              <a:rPr lang="en-US" altLang="zh-CN" dirty="0" smtClean="0"/>
              <a:t>Float</a:t>
            </a:r>
            <a:r>
              <a:rPr lang="zh-CN" altLang="en-US" dirty="0" smtClean="0"/>
              <a:t>最大</a:t>
            </a:r>
            <a:r>
              <a:rPr lang="zh-CN" altLang="en-US" dirty="0" smtClean="0"/>
              <a:t>密度区间是最小密度区间的密度的多少倍</a:t>
            </a:r>
            <a:r>
              <a:rPr lang="zh-CN" altLang="en-US" dirty="0" smtClean="0"/>
              <a:t>？</a:t>
            </a:r>
            <a:endParaRPr lang="en-US" altLang="zh-CN" dirty="0" smtClean="0"/>
          </a:p>
          <a:p>
            <a:endParaRPr lang="en-US" altLang="zh-CN" dirty="0" smtClean="0"/>
          </a:p>
          <a:p>
            <a:r>
              <a:rPr lang="en-US" altLang="zh-CN" dirty="0" smtClean="0"/>
              <a:t>Float</a:t>
            </a:r>
            <a:r>
              <a:rPr lang="zh-CN" altLang="en-US" smtClean="0"/>
              <a:t>使用注意事项？</a:t>
            </a:r>
            <a:endParaRPr lang="en-US" altLang="zh-CN" dirty="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4068984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ln/>
        </p:spPr>
        <p:txBody>
          <a:bodyPr/>
          <a:lstStyle/>
          <a:p>
            <a:pPr marL="119063" indent="-119063"/>
            <a:r>
              <a:rPr lang="zh-CN" altLang="en-US" dirty="0" smtClean="0"/>
              <a:t>二进制数的问题</a:t>
            </a:r>
            <a:endParaRPr lang="en-US" dirty="0"/>
          </a:p>
        </p:txBody>
      </p:sp>
      <p:sp>
        <p:nvSpPr>
          <p:cNvPr id="16388" name="Rectangle 4"/>
          <p:cNvSpPr>
            <a:spLocks noGrp="1" noChangeArrowheads="1"/>
          </p:cNvSpPr>
          <p:nvPr>
            <p:ph idx="1"/>
          </p:nvPr>
        </p:nvSpPr>
        <p:spPr>
          <a:ln/>
        </p:spPr>
        <p:txBody>
          <a:bodyPr/>
          <a:lstStyle/>
          <a:p>
            <a:pPr>
              <a:tabLst>
                <a:tab pos="1828800" algn="l"/>
              </a:tabLst>
            </a:pPr>
            <a:r>
              <a:rPr lang="zh-CN" altLang="en-US" dirty="0" smtClean="0"/>
              <a:t>局限性</a:t>
            </a:r>
            <a:r>
              <a:rPr lang="en-US" dirty="0" smtClean="0"/>
              <a:t> 1</a:t>
            </a:r>
            <a:r>
              <a:rPr lang="en-US" altLang="zh-CN" dirty="0" smtClean="0"/>
              <a:t>——</a:t>
            </a:r>
            <a:r>
              <a:rPr lang="zh-CN" altLang="en-US" dirty="0" smtClean="0"/>
              <a:t>近似表示</a:t>
            </a:r>
            <a:endParaRPr lang="en-US" dirty="0" smtClean="0"/>
          </a:p>
          <a:p>
            <a:pPr marL="552450" lvl="1">
              <a:tabLst>
                <a:tab pos="1828800" algn="l"/>
              </a:tabLst>
            </a:pPr>
            <a:r>
              <a:rPr lang="zh-CN" altLang="en-US" dirty="0" smtClean="0"/>
              <a:t>只能精确表示形如 </a:t>
            </a:r>
            <a:r>
              <a:rPr lang="en-US" dirty="0" smtClean="0"/>
              <a:t>x/2</a:t>
            </a:r>
            <a:r>
              <a:rPr lang="en-US" baseline="32000" dirty="0" smtClean="0"/>
              <a:t>k</a:t>
            </a:r>
            <a:r>
              <a:rPr lang="zh-CN" altLang="en-US" dirty="0"/>
              <a:t>的数值</a:t>
            </a:r>
            <a:endParaRPr lang="en-US" dirty="0"/>
          </a:p>
          <a:p>
            <a:pPr marL="552450" lvl="1">
              <a:tabLst>
                <a:tab pos="1828800" algn="l"/>
              </a:tabLst>
            </a:pPr>
            <a:r>
              <a:rPr lang="zh-CN" altLang="en-US" dirty="0" smtClean="0"/>
              <a:t>其他有理数的二进制表示存在重复段</a:t>
            </a:r>
            <a:endParaRPr lang="en-US" dirty="0" smtClean="0"/>
          </a:p>
          <a:p>
            <a:pPr lvl="4">
              <a:tabLst>
                <a:tab pos="1828800" algn="l"/>
              </a:tabLst>
            </a:pPr>
            <a:endParaRPr lang="en-US" sz="200" dirty="0" smtClean="0"/>
          </a:p>
          <a:p>
            <a:pPr lvl="1">
              <a:tabLst>
                <a:tab pos="1828800" algn="l"/>
              </a:tabLst>
            </a:pPr>
            <a:r>
              <a:rPr lang="zh-CN" altLang="en-US" dirty="0" smtClean="0"/>
              <a:t>数值</a:t>
            </a:r>
            <a:r>
              <a:rPr lang="en-US" dirty="0" smtClean="0"/>
              <a:t>	</a:t>
            </a:r>
            <a:r>
              <a:rPr lang="zh-CN" altLang="en-US" dirty="0" smtClean="0"/>
              <a:t>二进制表示</a:t>
            </a:r>
            <a:endParaRPr lang="en-US" dirty="0" smtClean="0"/>
          </a:p>
          <a:p>
            <a:pPr marL="838200" lvl="2">
              <a:tabLst>
                <a:tab pos="1828800" algn="l"/>
              </a:tabLst>
            </a:pPr>
            <a:r>
              <a:rPr lang="en-US" dirty="0" smtClean="0"/>
              <a:t>1/3	</a:t>
            </a:r>
            <a:r>
              <a:rPr lang="en-US" b="1" dirty="0" smtClean="0">
                <a:latin typeface="Courier New"/>
                <a:ea typeface="Monaco" charset="0"/>
                <a:cs typeface="Courier New"/>
                <a:sym typeface="Monaco" charset="0"/>
              </a:rPr>
              <a:t>0.0101010101</a:t>
            </a:r>
            <a:r>
              <a:rPr lang="en-US" b="1" dirty="0" smtClean="0">
                <a:solidFill>
                  <a:srgbClr val="0000FF"/>
                </a:solidFill>
                <a:latin typeface="Courier New"/>
                <a:ea typeface="Monaco" charset="0"/>
                <a:cs typeface="Courier New"/>
                <a:sym typeface="Monaco" charset="0"/>
              </a:rPr>
              <a:t>[01]</a:t>
            </a:r>
            <a:r>
              <a:rPr lang="en-US" b="1" dirty="0" smtClean="0">
                <a:latin typeface="Courier New"/>
                <a:ea typeface="Monaco" charset="0"/>
                <a:cs typeface="Courier New"/>
                <a:sym typeface="Monaco" charset="0"/>
              </a:rPr>
              <a:t>…</a:t>
            </a:r>
            <a:r>
              <a:rPr lang="en-US" b="1" baseline="-6000" dirty="0" smtClean="0">
                <a:latin typeface="Courier New"/>
                <a:ea typeface="Monaco" charset="0"/>
                <a:cs typeface="Courier New"/>
                <a:sym typeface="Monaco" charset="0"/>
              </a:rPr>
              <a:t>2</a:t>
            </a:r>
            <a:endParaRPr lang="en-US" b="1" dirty="0" smtClean="0">
              <a:latin typeface="Courier New"/>
              <a:cs typeface="Courier New"/>
              <a:sym typeface="Monaco" charset="0"/>
            </a:endParaRPr>
          </a:p>
          <a:p>
            <a:pPr marL="838200" lvl="2">
              <a:tabLst>
                <a:tab pos="1828800" algn="l"/>
              </a:tabLst>
            </a:pPr>
            <a:r>
              <a:rPr lang="en-US" dirty="0" smtClean="0"/>
              <a:t>1/5	</a:t>
            </a:r>
            <a:r>
              <a:rPr lang="en-US" b="1" dirty="0" smtClean="0">
                <a:latin typeface="Courier New"/>
                <a:ea typeface="Monaco" charset="0"/>
                <a:cs typeface="Courier New"/>
                <a:sym typeface="Monaco" charset="0"/>
              </a:rPr>
              <a:t>0.001100110011</a:t>
            </a:r>
            <a:r>
              <a:rPr lang="en-US" b="1" dirty="0" smtClean="0">
                <a:solidFill>
                  <a:srgbClr val="0000FF"/>
                </a:solidFill>
                <a:latin typeface="Courier New"/>
                <a:ea typeface="Monaco" charset="0"/>
                <a:cs typeface="Courier New"/>
                <a:sym typeface="Monaco" charset="0"/>
              </a:rPr>
              <a:t>[0011]</a:t>
            </a:r>
            <a:r>
              <a:rPr lang="en-US" b="1" dirty="0" smtClean="0">
                <a:latin typeface="Courier New"/>
                <a:ea typeface="Monaco" charset="0"/>
                <a:cs typeface="Courier New"/>
                <a:sym typeface="Monaco" charset="0"/>
              </a:rPr>
              <a:t>…</a:t>
            </a:r>
            <a:r>
              <a:rPr lang="en-US" b="1" baseline="-6000" dirty="0" smtClean="0">
                <a:latin typeface="Courier New"/>
                <a:ea typeface="Monaco" charset="0"/>
                <a:cs typeface="Courier New"/>
                <a:sym typeface="Monaco" charset="0"/>
              </a:rPr>
              <a:t>2</a:t>
            </a:r>
            <a:endParaRPr lang="en-US" b="1" dirty="0" smtClean="0">
              <a:latin typeface="Courier New"/>
              <a:cs typeface="Courier New"/>
              <a:sym typeface="Monaco" charset="0"/>
            </a:endParaRPr>
          </a:p>
          <a:p>
            <a:pPr marL="838200" lvl="2">
              <a:tabLst>
                <a:tab pos="1828800" algn="l"/>
              </a:tabLst>
            </a:pPr>
            <a:r>
              <a:rPr lang="en-US" dirty="0" smtClean="0"/>
              <a:t>1/10	</a:t>
            </a:r>
            <a:r>
              <a:rPr lang="en-US" b="1" dirty="0" smtClean="0">
                <a:latin typeface="Courier New"/>
                <a:ea typeface="Monaco" charset="0"/>
                <a:cs typeface="Courier New"/>
                <a:sym typeface="Monaco" charset="0"/>
              </a:rPr>
              <a:t>0.0001100110011</a:t>
            </a:r>
            <a:r>
              <a:rPr lang="en-US" b="1" dirty="0" smtClean="0">
                <a:solidFill>
                  <a:srgbClr val="0000FF"/>
                </a:solidFill>
                <a:latin typeface="Courier New"/>
                <a:ea typeface="Monaco" charset="0"/>
                <a:cs typeface="Courier New"/>
                <a:sym typeface="Monaco" charset="0"/>
              </a:rPr>
              <a:t>[0011]</a:t>
            </a:r>
            <a:r>
              <a:rPr lang="en-US" b="1" dirty="0" smtClean="0">
                <a:latin typeface="Courier New"/>
                <a:ea typeface="Monaco" charset="0"/>
                <a:cs typeface="Courier New"/>
                <a:sym typeface="Monaco" charset="0"/>
              </a:rPr>
              <a:t>…</a:t>
            </a:r>
            <a:r>
              <a:rPr lang="en-US" b="1" baseline="-6000" dirty="0" smtClean="0">
                <a:latin typeface="Courier New"/>
                <a:ea typeface="Monaco" charset="0"/>
                <a:cs typeface="Courier New"/>
                <a:sym typeface="Monaco" charset="0"/>
              </a:rPr>
              <a:t>2</a:t>
            </a:r>
            <a:endParaRPr lang="en-US" b="1" baseline="-6000" dirty="0" smtClean="0">
              <a:latin typeface="Courier New"/>
              <a:cs typeface="Courier New"/>
              <a:sym typeface="Monaco" charset="0"/>
            </a:endParaRPr>
          </a:p>
          <a:p>
            <a:pPr marL="552450" lvl="1">
              <a:tabLst>
                <a:tab pos="1828800" algn="l"/>
              </a:tabLst>
            </a:pPr>
            <a:endParaRPr lang="en-US" dirty="0" smtClean="0">
              <a:latin typeface="Monaco" charset="0"/>
              <a:sym typeface="Monaco"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二进制数的问题</a:t>
            </a:r>
          </a:p>
        </p:txBody>
      </p:sp>
      <p:sp>
        <p:nvSpPr>
          <p:cNvPr id="6" name="内容占位符 5"/>
          <p:cNvSpPr>
            <a:spLocks noGrp="1"/>
          </p:cNvSpPr>
          <p:nvPr>
            <p:ph idx="1"/>
          </p:nvPr>
        </p:nvSpPr>
        <p:spPr/>
        <p:txBody>
          <a:bodyPr/>
          <a:lstStyle/>
          <a:p>
            <a:pPr>
              <a:tabLst>
                <a:tab pos="1828800" algn="l"/>
              </a:tabLst>
            </a:pPr>
            <a:r>
              <a:rPr lang="zh-CN" altLang="en-US" b="0" dirty="0" smtClean="0"/>
              <a:t>在</a:t>
            </a:r>
            <a:r>
              <a:rPr lang="zh-CN" altLang="en-US" b="0" dirty="0"/>
              <a:t>计算机内的实现</a:t>
            </a:r>
            <a:r>
              <a:rPr lang="zh-CN" altLang="en-US" b="0" dirty="0" smtClean="0"/>
              <a:t>问题</a:t>
            </a:r>
            <a:endParaRPr lang="en-US" altLang="zh-CN" b="0" dirty="0" smtClean="0"/>
          </a:p>
          <a:p>
            <a:pPr marL="552450" lvl="1">
              <a:tabLst>
                <a:tab pos="1828800" algn="l"/>
              </a:tabLst>
            </a:pPr>
            <a:r>
              <a:rPr lang="zh-CN" altLang="en-US" dirty="0"/>
              <a:t>长度</a:t>
            </a:r>
            <a:r>
              <a:rPr lang="zh-CN" altLang="en-US" dirty="0" smtClean="0"/>
              <a:t>有限</a:t>
            </a:r>
            <a:r>
              <a:rPr lang="zh-CN" altLang="en-US" dirty="0"/>
              <a:t>的</a:t>
            </a:r>
            <a:r>
              <a:rPr lang="zh-CN" altLang="en-US" dirty="0" smtClean="0"/>
              <a:t> </a:t>
            </a:r>
            <a:r>
              <a:rPr lang="en-US" altLang="zh-CN" dirty="0" smtClean="0"/>
              <a:t>w</a:t>
            </a:r>
            <a:r>
              <a:rPr lang="zh-CN" altLang="en-US" dirty="0"/>
              <a:t>位</a:t>
            </a:r>
            <a:endParaRPr lang="en-US" altLang="zh-CN" dirty="0"/>
          </a:p>
          <a:p>
            <a:pPr marL="552450" lvl="1">
              <a:tabLst>
                <a:tab pos="1828800" algn="l"/>
              </a:tabLst>
            </a:pPr>
            <a:r>
              <a:rPr lang="zh-CN" altLang="en-US" dirty="0"/>
              <a:t>只能在</a:t>
            </a:r>
            <a:r>
              <a:rPr lang="en-US" altLang="zh-CN" i="1" dirty="0"/>
              <a:t>w</a:t>
            </a:r>
            <a:r>
              <a:rPr lang="zh-CN" altLang="en-US" dirty="0"/>
              <a:t>位内设置一个二进制小数点</a:t>
            </a:r>
            <a:endParaRPr lang="en-US" altLang="zh-CN" dirty="0">
              <a:sym typeface="Monaco" charset="0"/>
            </a:endParaRPr>
          </a:p>
          <a:p>
            <a:pPr marL="552450" lvl="1">
              <a:tabLst>
                <a:tab pos="1828800" algn="l"/>
              </a:tabLst>
            </a:pPr>
            <a:r>
              <a:rPr lang="zh-CN" altLang="en-US" dirty="0"/>
              <a:t>限制了数的范围</a:t>
            </a:r>
            <a:r>
              <a:rPr lang="en-US" altLang="zh-CN" dirty="0"/>
              <a:t>(</a:t>
            </a:r>
            <a:r>
              <a:rPr lang="zh-CN" altLang="en-US" dirty="0"/>
              <a:t>非常小</a:t>
            </a:r>
            <a:r>
              <a:rPr lang="en-US" altLang="zh-CN" dirty="0"/>
              <a:t>?  </a:t>
            </a:r>
            <a:r>
              <a:rPr lang="zh-CN" altLang="en-US" dirty="0"/>
              <a:t>非常大</a:t>
            </a:r>
            <a:r>
              <a:rPr lang="en-US" altLang="zh-CN" dirty="0" smtClean="0"/>
              <a:t>?)</a:t>
            </a:r>
          </a:p>
          <a:p>
            <a:pPr marL="552450" lvl="1">
              <a:tabLst>
                <a:tab pos="1828800" algn="l"/>
              </a:tabLst>
            </a:pPr>
            <a:endParaRPr lang="en-US" altLang="zh-CN" dirty="0"/>
          </a:p>
          <a:p>
            <a:pPr marL="152400">
              <a:tabLst>
                <a:tab pos="1828800" algn="l"/>
              </a:tabLst>
            </a:pPr>
            <a:r>
              <a:rPr lang="zh-CN" altLang="en-US" dirty="0" smtClean="0"/>
              <a:t>定点数</a:t>
            </a:r>
            <a:endParaRPr lang="en-US" altLang="zh-CN" dirty="0" smtClean="0"/>
          </a:p>
          <a:p>
            <a:pPr marL="552450" lvl="1">
              <a:tabLst>
                <a:tab pos="1828800" algn="l"/>
              </a:tabLst>
            </a:pPr>
            <a:r>
              <a:rPr lang="zh-CN" altLang="en-US" dirty="0" smtClean="0"/>
              <a:t>小数点</a:t>
            </a:r>
            <a:r>
              <a:rPr lang="zh-CN" altLang="en-US" dirty="0"/>
              <a:t>隐含在</a:t>
            </a:r>
            <a:r>
              <a:rPr lang="en-US" altLang="zh-CN" i="1" dirty="0"/>
              <a:t>w</a:t>
            </a:r>
            <a:r>
              <a:rPr lang="zh-CN" altLang="en-US" dirty="0"/>
              <a:t>位编码的某一个固定位置上</a:t>
            </a:r>
            <a:endParaRPr lang="en-US" altLang="zh-CN" dirty="0"/>
          </a:p>
          <a:p>
            <a:pPr marL="952500" lvl="2">
              <a:tabLst>
                <a:tab pos="1828800" algn="l"/>
              </a:tabLst>
            </a:pPr>
            <a:r>
              <a:rPr lang="zh-CN" altLang="en-US" dirty="0"/>
              <a:t>例如</a:t>
            </a:r>
            <a:r>
              <a:rPr lang="en-US" altLang="zh-CN" dirty="0"/>
              <a:t>MSB</a:t>
            </a:r>
            <a:r>
              <a:rPr lang="zh-CN" altLang="en-US" dirty="0"/>
              <a:t>做符号位，隐含后面是小数点，表示小于</a:t>
            </a:r>
            <a:r>
              <a:rPr lang="en-US" altLang="zh-CN" dirty="0"/>
              <a:t>1.0</a:t>
            </a:r>
            <a:r>
              <a:rPr lang="zh-CN" altLang="en-US" dirty="0"/>
              <a:t>的纯小数</a:t>
            </a:r>
            <a:endParaRPr lang="en-US" altLang="zh-CN" dirty="0"/>
          </a:p>
          <a:p>
            <a:pPr marL="952500" lvl="2">
              <a:tabLst>
                <a:tab pos="1828800" algn="l"/>
              </a:tabLst>
            </a:pPr>
            <a:r>
              <a:rPr lang="en-US" altLang="zh-CN" dirty="0"/>
              <a:t>123.456</a:t>
            </a:r>
            <a:r>
              <a:rPr lang="zh-CN" altLang="en-US" dirty="0"/>
              <a:t>怎么办？？？</a:t>
            </a:r>
            <a:endParaRPr lang="en-US" altLang="zh-CN" dirty="0"/>
          </a:p>
          <a:p>
            <a:endParaRPr lang="zh-CN" altLang="en-US" dirty="0"/>
          </a:p>
        </p:txBody>
      </p:sp>
    </p:spTree>
    <p:extLst>
      <p:ext uri="{BB962C8B-B14F-4D97-AF65-F5344CB8AC3E}">
        <p14:creationId xmlns:p14="http://schemas.microsoft.com/office/powerpoint/2010/main" val="3044950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ln/>
        </p:spPr>
        <p:txBody>
          <a:bodyPr/>
          <a:lstStyle/>
          <a:p>
            <a:pPr marL="119063" indent="-119063"/>
            <a:r>
              <a:rPr lang="zh-CN" altLang="en-US" dirty="0" smtClean="0"/>
              <a:t>浮点数</a:t>
            </a:r>
            <a:endParaRPr lang="en-US" dirty="0"/>
          </a:p>
        </p:txBody>
      </p:sp>
      <p:sp>
        <p:nvSpPr>
          <p:cNvPr id="17412" name="Rectangle 4"/>
          <p:cNvSpPr>
            <a:spLocks noGrp="1" noChangeArrowheads="1"/>
          </p:cNvSpPr>
          <p:nvPr>
            <p:ph idx="1"/>
          </p:nvPr>
        </p:nvSpPr>
        <p:spPr>
          <a:ln/>
        </p:spPr>
        <p:txBody>
          <a:bodyPr/>
          <a:lstStyle/>
          <a:p>
            <a:r>
              <a:rPr lang="zh-CN" altLang="en-US" dirty="0" smtClean="0">
                <a:solidFill>
                  <a:srgbClr val="B3B3B3"/>
                </a:solidFill>
              </a:rPr>
              <a:t>二进制小数</a:t>
            </a:r>
            <a:endParaRPr lang="en-US" dirty="0">
              <a:solidFill>
                <a:srgbClr val="B3B3B3"/>
              </a:solidFill>
            </a:endParaRPr>
          </a:p>
          <a:p>
            <a:r>
              <a:rPr lang="en-US" altLang="zh-CN" dirty="0" smtClean="0"/>
              <a:t>IEEE </a:t>
            </a:r>
            <a:r>
              <a:rPr lang="zh-CN" altLang="en-US" dirty="0" smtClean="0"/>
              <a:t>浮点数标准</a:t>
            </a:r>
            <a:r>
              <a:rPr lang="en-US" altLang="zh-CN" dirty="0" smtClean="0"/>
              <a:t>: IEEE 754</a:t>
            </a:r>
            <a:endParaRPr lang="en-US" dirty="0"/>
          </a:p>
          <a:p>
            <a:r>
              <a:rPr lang="zh-CN" altLang="en-US" dirty="0" smtClean="0">
                <a:solidFill>
                  <a:srgbClr val="B3B3B3"/>
                </a:solidFill>
              </a:rPr>
              <a:t>浮点数示例与性质</a:t>
            </a:r>
            <a:endParaRPr lang="en-US" dirty="0">
              <a:solidFill>
                <a:srgbClr val="B3B3B3"/>
              </a:solidFill>
            </a:endParaRPr>
          </a:p>
          <a:p>
            <a:r>
              <a:rPr lang="zh-CN" altLang="en-US" dirty="0" smtClean="0">
                <a:solidFill>
                  <a:srgbClr val="B3B3B3"/>
                </a:solidFill>
              </a:rPr>
              <a:t>舍入、加法与乘法</a:t>
            </a:r>
            <a:endParaRPr lang="en-US" dirty="0">
              <a:solidFill>
                <a:srgbClr val="B3B3B3"/>
              </a:solidFill>
            </a:endParaRPr>
          </a:p>
          <a:p>
            <a:r>
              <a:rPr lang="en-US" altLang="zh-CN" dirty="0" smtClean="0">
                <a:solidFill>
                  <a:srgbClr val="B3B3B3"/>
                </a:solidFill>
              </a:rPr>
              <a:t>C</a:t>
            </a:r>
            <a:r>
              <a:rPr lang="zh-CN" altLang="en-US" dirty="0" smtClean="0">
                <a:solidFill>
                  <a:srgbClr val="B3B3B3"/>
                </a:solidFill>
              </a:rPr>
              <a:t>语言的浮点数</a:t>
            </a:r>
            <a:endParaRPr lang="en-US" dirty="0">
              <a:solidFill>
                <a:srgbClr val="B3B3B3"/>
              </a:solidFill>
            </a:endParaRPr>
          </a:p>
          <a:p>
            <a:r>
              <a:rPr lang="zh-CN" altLang="en-US" dirty="0" smtClean="0">
                <a:solidFill>
                  <a:srgbClr val="B3B3B3"/>
                </a:solidFill>
              </a:rPr>
              <a:t>小结</a:t>
            </a:r>
            <a:endParaRPr lang="en-US" dirty="0">
              <a:solidFill>
                <a:srgbClr val="B3B3B3"/>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ln/>
        </p:spPr>
        <p:txBody>
          <a:bodyPr/>
          <a:lstStyle/>
          <a:p>
            <a:pPr marL="119063" indent="-119063"/>
            <a:r>
              <a:rPr lang="en-US" dirty="0" smtClean="0"/>
              <a:t>IEEE </a:t>
            </a:r>
            <a:r>
              <a:rPr lang="zh-CN" altLang="en-US" dirty="0" smtClean="0"/>
              <a:t>浮点数</a:t>
            </a:r>
            <a:endParaRPr lang="en-US" dirty="0"/>
          </a:p>
        </p:txBody>
      </p:sp>
      <p:sp>
        <p:nvSpPr>
          <p:cNvPr id="2" name="内容占位符 1"/>
          <p:cNvSpPr>
            <a:spLocks noGrp="1"/>
          </p:cNvSpPr>
          <p:nvPr>
            <p:ph idx="1"/>
          </p:nvPr>
        </p:nvSpPr>
        <p:spPr/>
        <p:txBody>
          <a:bodyPr/>
          <a:lstStyle/>
          <a:p>
            <a:r>
              <a:rPr lang="en-US" altLang="zh-CN" dirty="0"/>
              <a:t>IEEE </a:t>
            </a:r>
            <a:r>
              <a:rPr lang="zh-CN" altLang="en-US" dirty="0"/>
              <a:t>标准 </a:t>
            </a:r>
            <a:r>
              <a:rPr lang="en-US" altLang="zh-CN" dirty="0" smtClean="0"/>
              <a:t>754</a:t>
            </a:r>
          </a:p>
          <a:p>
            <a:pPr lvl="1"/>
            <a:r>
              <a:rPr lang="en-US" altLang="zh-CN" sz="2400" dirty="0" smtClean="0"/>
              <a:t>William  </a:t>
            </a:r>
            <a:r>
              <a:rPr lang="en-US" altLang="zh-CN" sz="2400" dirty="0" err="1"/>
              <a:t>Kahan</a:t>
            </a:r>
            <a:r>
              <a:rPr lang="en-US" altLang="zh-CN" sz="2400" dirty="0"/>
              <a:t> </a:t>
            </a:r>
            <a:r>
              <a:rPr lang="zh-CN" altLang="en-US" sz="2400" dirty="0" smtClean="0"/>
              <a:t>从</a:t>
            </a:r>
            <a:r>
              <a:rPr lang="en-US" altLang="zh-CN" sz="2400" dirty="0" smtClean="0"/>
              <a:t>1976</a:t>
            </a:r>
            <a:r>
              <a:rPr lang="zh-CN" altLang="en-US" sz="2400" dirty="0" smtClean="0"/>
              <a:t>年开始为</a:t>
            </a:r>
            <a:r>
              <a:rPr lang="en-US" altLang="zh-CN" sz="2400" dirty="0"/>
              <a:t>Intel </a:t>
            </a:r>
            <a:r>
              <a:rPr lang="zh-CN" altLang="en-US" sz="2400" dirty="0" smtClean="0"/>
              <a:t>设计</a:t>
            </a:r>
            <a:r>
              <a:rPr lang="en-US" altLang="zh-CN" sz="2400" dirty="0"/>
              <a:t>(1989</a:t>
            </a:r>
            <a:r>
              <a:rPr lang="zh-CN" altLang="en-US" sz="2400" dirty="0"/>
              <a:t>获图灵奖</a:t>
            </a:r>
            <a:r>
              <a:rPr lang="en-US" altLang="zh-CN" sz="2400" dirty="0"/>
              <a:t>)</a:t>
            </a:r>
          </a:p>
          <a:p>
            <a:pPr lvl="1"/>
            <a:r>
              <a:rPr lang="en-US" altLang="zh-CN" sz="2400" dirty="0" smtClean="0"/>
              <a:t>1985</a:t>
            </a:r>
            <a:r>
              <a:rPr lang="zh-CN" altLang="en-US" sz="2400" dirty="0"/>
              <a:t>年成为浮点运算的统一标准，快速</a:t>
            </a:r>
            <a:r>
              <a:rPr lang="en-US" altLang="zh-CN" sz="2400" dirty="0"/>
              <a:t>, </a:t>
            </a:r>
            <a:r>
              <a:rPr lang="zh-CN" altLang="en-US" sz="2400" dirty="0"/>
              <a:t>易于实现、精度损失</a:t>
            </a:r>
            <a:r>
              <a:rPr lang="zh-CN" altLang="en-US" sz="2400" dirty="0" smtClean="0"/>
              <a:t>小</a:t>
            </a:r>
            <a:endParaRPr lang="en-US" altLang="zh-CN" sz="2400" dirty="0" smtClean="0"/>
          </a:p>
          <a:p>
            <a:pPr lvl="1"/>
            <a:r>
              <a:rPr lang="zh-CN" altLang="en-US" sz="2400" dirty="0" smtClean="0"/>
              <a:t>优雅、易理解</a:t>
            </a:r>
            <a:endParaRPr lang="zh-CN" altLang="en-US" sz="2400" dirty="0"/>
          </a:p>
          <a:p>
            <a:pPr lvl="1"/>
            <a:r>
              <a:rPr lang="zh-CN" altLang="en-US" sz="2400" dirty="0" smtClean="0"/>
              <a:t>所有</a:t>
            </a:r>
            <a:r>
              <a:rPr lang="zh-CN" altLang="en-US" sz="2400" dirty="0"/>
              <a:t>主流的</a:t>
            </a:r>
            <a:r>
              <a:rPr lang="en-US" altLang="zh-CN" sz="2400" dirty="0"/>
              <a:t>CPU</a:t>
            </a:r>
            <a:r>
              <a:rPr lang="zh-CN" altLang="en-US" sz="2400" dirty="0"/>
              <a:t>都支持</a:t>
            </a:r>
          </a:p>
          <a:p>
            <a:pPr lvl="1"/>
            <a:r>
              <a:rPr lang="zh-CN" altLang="en-US" sz="2400" dirty="0"/>
              <a:t>之前有很多</a:t>
            </a:r>
            <a:r>
              <a:rPr lang="zh-CN" altLang="en-US" sz="2400" dirty="0" smtClean="0"/>
              <a:t>不同格式、不太关注精确性</a:t>
            </a:r>
            <a:endParaRPr lang="zh-CN" altLang="en-US" sz="2400" dirty="0"/>
          </a:p>
          <a:p>
            <a:endParaRPr lang="zh-CN" altLang="en-US" dirty="0"/>
          </a:p>
        </p:txBody>
      </p:sp>
      <p:pic>
        <p:nvPicPr>
          <p:cNvPr id="7" name="图片 4" descr="untitled.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819399"/>
            <a:ext cx="19050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themeOverride>
</file>

<file path=docProps/app.xml><?xml version="1.0" encoding="utf-8"?>
<Properties xmlns="http://schemas.openxmlformats.org/officeDocument/2006/extended-properties" xmlns:vt="http://schemas.openxmlformats.org/officeDocument/2006/docPropsVTypes">
  <Template/>
  <TotalTime>2903</TotalTime>
  <Pages>0</Pages>
  <Words>2651</Words>
  <Characters>0</Characters>
  <Application>Microsoft Office PowerPoint</Application>
  <PresentationFormat>全屏显示(4:3)</PresentationFormat>
  <Lines>0</Lines>
  <Paragraphs>768</Paragraphs>
  <Slides>50</Slides>
  <Notes>5</Notes>
  <HiddenSlides>0</HiddenSlides>
  <MMClips>0</MMClips>
  <ScaleCrop>false</ScaleCrop>
  <HeadingPairs>
    <vt:vector size="8" baseType="variant">
      <vt:variant>
        <vt:lpstr>已用的字体</vt:lpstr>
      </vt:variant>
      <vt:variant>
        <vt:i4>30</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83" baseType="lpstr">
      <vt:lpstr>Apple Symbols</vt:lpstr>
      <vt:lpstr>Gill Sans</vt:lpstr>
      <vt:lpstr>Lucida Grande</vt:lpstr>
      <vt:lpstr>Monaco</vt:lpstr>
      <vt:lpstr>ＭＳ Ｐゴシック</vt:lpstr>
      <vt:lpstr>Zapf Dingbats</vt:lpstr>
      <vt:lpstr>ヒラギノ角ゴ ProN W3</vt:lpstr>
      <vt:lpstr>ヒラギノ角ゴ ProN W6</vt:lpstr>
      <vt:lpstr>黑体</vt:lpstr>
      <vt:lpstr>宋体</vt:lpstr>
      <vt:lpstr>微软雅黑</vt:lpstr>
      <vt:lpstr>Arial</vt:lpstr>
      <vt:lpstr>Arial Narrow</vt:lpstr>
      <vt:lpstr>Arial Narrow Bold</vt:lpstr>
      <vt:lpstr>Arial Narrow Bold Italic</vt:lpstr>
      <vt:lpstr>Calibri</vt:lpstr>
      <vt:lpstr>Calibri Bold</vt:lpstr>
      <vt:lpstr>Calibri Bold Italic</vt:lpstr>
      <vt:lpstr>Calibri Italic</vt:lpstr>
      <vt:lpstr>Cambria Math</vt:lpstr>
      <vt:lpstr>Comic Sans MS</vt:lpstr>
      <vt:lpstr>Courier New</vt:lpstr>
      <vt:lpstr>Courier New Bold</vt:lpstr>
      <vt:lpstr>Helvetica</vt:lpstr>
      <vt:lpstr>Symbol</vt:lpstr>
      <vt:lpstr>Tahoma</vt:lpstr>
      <vt:lpstr>Times</vt:lpstr>
      <vt:lpstr>Times New Roman</vt:lpstr>
      <vt:lpstr>Wingdings</vt:lpstr>
      <vt:lpstr>Wingdings 2</vt:lpstr>
      <vt:lpstr>template2007</vt:lpstr>
      <vt:lpstr>工作表</vt:lpstr>
      <vt:lpstr>Worksheet</vt:lpstr>
      <vt:lpstr>第2章 信息的表示和处理Ⅱ：浮点数</vt:lpstr>
      <vt:lpstr>主要内容</vt:lpstr>
      <vt:lpstr>有理数编码</vt:lpstr>
      <vt:lpstr>二进制小数</vt:lpstr>
      <vt:lpstr>二进制小数: 例子</vt:lpstr>
      <vt:lpstr>二进制数的问题</vt:lpstr>
      <vt:lpstr>二进制数的问题</vt:lpstr>
      <vt:lpstr>浮点数</vt:lpstr>
      <vt:lpstr>IEEE 浮点数</vt:lpstr>
      <vt:lpstr>浮点数的表示</vt:lpstr>
      <vt:lpstr>精度选项</vt:lpstr>
      <vt:lpstr>阶码</vt:lpstr>
      <vt:lpstr>规格化数</vt:lpstr>
      <vt:lpstr>规格化编码示例</vt:lpstr>
      <vt:lpstr>非规格化数</vt:lpstr>
      <vt:lpstr>非规格化数据</vt:lpstr>
      <vt:lpstr>特殊值</vt:lpstr>
      <vt:lpstr>浮点编码总结</vt:lpstr>
      <vt:lpstr>IEEE754 规格化浮点数表示范围</vt:lpstr>
      <vt:lpstr>浮点数</vt:lpstr>
      <vt:lpstr>小浮点数例子——1字节浮点数</vt:lpstr>
      <vt:lpstr>动态范围(仅正数)</vt:lpstr>
      <vt:lpstr>数值分布</vt:lpstr>
      <vt:lpstr>数值分布(放大观察)</vt:lpstr>
      <vt:lpstr>IEEE编码的特殊性质</vt:lpstr>
      <vt:lpstr>浮点数</vt:lpstr>
      <vt:lpstr>浮点数运算: 基本思想</vt:lpstr>
      <vt:lpstr>舍入</vt:lpstr>
      <vt:lpstr>细究“向偶数舍入”</vt:lpstr>
      <vt:lpstr>二进制数的舍入</vt:lpstr>
      <vt:lpstr>浮点乘法</vt:lpstr>
      <vt:lpstr>浮点数加法</vt:lpstr>
      <vt:lpstr>浮点数加法的数学性质</vt:lpstr>
      <vt:lpstr>浮点数乘法的数学性质</vt:lpstr>
      <vt:lpstr>浮点数</vt:lpstr>
      <vt:lpstr>C语言的浮点数</vt:lpstr>
      <vt:lpstr>浮点数习题</vt:lpstr>
      <vt:lpstr>浮点数习题答案</vt:lpstr>
      <vt:lpstr>浮点的悲剧</vt:lpstr>
      <vt:lpstr>浮点的悲剧</vt:lpstr>
      <vt:lpstr>天价“溢出”</vt:lpstr>
      <vt:lpstr>天价“溢出”</vt:lpstr>
      <vt:lpstr>小结</vt:lpstr>
      <vt:lpstr>生成浮点数</vt:lpstr>
      <vt:lpstr>规格化</vt:lpstr>
      <vt:lpstr>舍入</vt:lpstr>
      <vt:lpstr>后规格化</vt:lpstr>
      <vt:lpstr>有趣的数字</vt:lpstr>
      <vt:lpstr>问题4</vt:lpstr>
      <vt:lpstr>问题5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xianjun shi</cp:lastModifiedBy>
  <cp:revision>142</cp:revision>
  <cp:lastPrinted>2012-09-05T04:08:39Z</cp:lastPrinted>
  <dcterms:created xsi:type="dcterms:W3CDTF">2012-09-06T15:16:51Z</dcterms:created>
  <dcterms:modified xsi:type="dcterms:W3CDTF">2017-09-21T01:55:54Z</dcterms:modified>
</cp:coreProperties>
</file>