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710" r:id="rId2"/>
    <p:sldId id="681" r:id="rId3"/>
    <p:sldId id="725" r:id="rId4"/>
    <p:sldId id="713" r:id="rId5"/>
    <p:sldId id="715" r:id="rId6"/>
    <p:sldId id="723" r:id="rId7"/>
    <p:sldId id="717" r:id="rId8"/>
    <p:sldId id="718" r:id="rId9"/>
    <p:sldId id="719" r:id="rId10"/>
    <p:sldId id="720" r:id="rId11"/>
    <p:sldId id="721" r:id="rId12"/>
    <p:sldId id="722" r:id="rId13"/>
    <p:sldId id="737" r:id="rId14"/>
    <p:sldId id="726" r:id="rId15"/>
    <p:sldId id="690" r:id="rId16"/>
    <p:sldId id="683" r:id="rId17"/>
    <p:sldId id="727" r:id="rId18"/>
    <p:sldId id="671" r:id="rId19"/>
    <p:sldId id="673" r:id="rId20"/>
    <p:sldId id="674" r:id="rId21"/>
    <p:sldId id="675" r:id="rId22"/>
    <p:sldId id="734" r:id="rId23"/>
    <p:sldId id="735" r:id="rId24"/>
    <p:sldId id="676" r:id="rId25"/>
    <p:sldId id="677" r:id="rId26"/>
    <p:sldId id="684" r:id="rId27"/>
    <p:sldId id="591" r:id="rId28"/>
    <p:sldId id="592" r:id="rId29"/>
    <p:sldId id="593" r:id="rId30"/>
    <p:sldId id="594" r:id="rId31"/>
    <p:sldId id="595" r:id="rId32"/>
    <p:sldId id="685" r:id="rId33"/>
    <p:sldId id="596" r:id="rId34"/>
    <p:sldId id="597" r:id="rId35"/>
    <p:sldId id="645" r:id="rId36"/>
    <p:sldId id="599" r:id="rId37"/>
    <p:sldId id="602" r:id="rId38"/>
    <p:sldId id="728" r:id="rId39"/>
    <p:sldId id="729" r:id="rId40"/>
    <p:sldId id="739" r:id="rId41"/>
    <p:sldId id="648" r:id="rId42"/>
    <p:sldId id="686" r:id="rId43"/>
    <p:sldId id="606" r:id="rId44"/>
    <p:sldId id="607" r:id="rId45"/>
    <p:sldId id="649" r:id="rId46"/>
    <p:sldId id="687" r:id="rId47"/>
    <p:sldId id="611" r:id="rId48"/>
    <p:sldId id="612" r:id="rId49"/>
    <p:sldId id="613" r:id="rId50"/>
    <p:sldId id="615" r:id="rId51"/>
    <p:sldId id="616" r:id="rId52"/>
    <p:sldId id="736" r:id="rId53"/>
    <p:sldId id="617" r:id="rId54"/>
    <p:sldId id="620" r:id="rId55"/>
    <p:sldId id="621" r:id="rId56"/>
    <p:sldId id="625" r:id="rId57"/>
    <p:sldId id="626" r:id="rId58"/>
    <p:sldId id="628" r:id="rId59"/>
    <p:sldId id="689" r:id="rId60"/>
    <p:sldId id="651" r:id="rId61"/>
    <p:sldId id="650" r:id="rId62"/>
    <p:sldId id="707" r:id="rId63"/>
    <p:sldId id="708" r:id="rId64"/>
    <p:sldId id="688" r:id="rId65"/>
    <p:sldId id="659" r:id="rId66"/>
    <p:sldId id="703" r:id="rId67"/>
    <p:sldId id="661" r:id="rId68"/>
    <p:sldId id="709" r:id="rId69"/>
    <p:sldId id="704" r:id="rId70"/>
    <p:sldId id="664" r:id="rId71"/>
    <p:sldId id="668" r:id="rId72"/>
    <p:sldId id="666" r:id="rId73"/>
    <p:sldId id="667" r:id="rId74"/>
    <p:sldId id="669" r:id="rId75"/>
    <p:sldId id="705" r:id="rId76"/>
    <p:sldId id="636" r:id="rId77"/>
    <p:sldId id="672" r:id="rId78"/>
    <p:sldId id="693" r:id="rId79"/>
    <p:sldId id="694" r:id="rId80"/>
    <p:sldId id="695" r:id="rId81"/>
    <p:sldId id="696" r:id="rId82"/>
    <p:sldId id="614" r:id="rId83"/>
    <p:sldId id="619" r:id="rId84"/>
    <p:sldId id="697" r:id="rId85"/>
    <p:sldId id="698" r:id="rId86"/>
    <p:sldId id="699" r:id="rId87"/>
    <p:sldId id="700" r:id="rId88"/>
    <p:sldId id="701" r:id="rId89"/>
    <p:sldId id="702" r:id="rId90"/>
    <p:sldId id="627" r:id="rId91"/>
    <p:sldId id="629" r:id="rId92"/>
    <p:sldId id="630" r:id="rId93"/>
    <p:sldId id="631" r:id="rId94"/>
    <p:sldId id="632" r:id="rId95"/>
    <p:sldId id="633" r:id="rId96"/>
    <p:sldId id="652" r:id="rId97"/>
    <p:sldId id="740" r:id="rId98"/>
    <p:sldId id="741" r:id="rId99"/>
    <p:sldId id="742" r:id="rId100"/>
    <p:sldId id="743" r:id="rId101"/>
    <p:sldId id="744" r:id="rId102"/>
    <p:sldId id="745" r:id="rId103"/>
    <p:sldId id="746" r:id="rId104"/>
    <p:sldId id="747" r:id="rId105"/>
  </p:sldIdLst>
  <p:sldSz cx="9144000" cy="6858000" type="screen4x3"/>
  <p:notesSz cx="7302500" cy="9586913"/>
  <p:custDataLst>
    <p:tags r:id="rId10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6" autoAdjust="0"/>
    <p:restoredTop sz="78756" autoAdjust="0"/>
  </p:normalViewPr>
  <p:slideViewPr>
    <p:cSldViewPr snapToObjects="1">
      <p:cViewPr varScale="1">
        <p:scale>
          <a:sx n="103" d="100"/>
          <a:sy n="103" d="100"/>
        </p:scale>
        <p:origin x="111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gs" Target="tags/tag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4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6411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582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482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9297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289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51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98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5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8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3404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281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7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7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2696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426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6185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2321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739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上图依次是：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、穿孔纸带（</a:t>
            </a:r>
            <a:r>
              <a:rPr lang="en-US" altLang="zh-CN" dirty="0" smtClean="0"/>
              <a:t>punched tape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孔纸带读入机</a:t>
            </a:r>
            <a:r>
              <a:rPr lang="en-US" altLang="zh-CN" dirty="0" smtClean="0"/>
              <a:t>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 smtClean="0"/>
              <a:t>，源自计算机</a:t>
            </a:r>
            <a:r>
              <a:rPr lang="en-US" altLang="zh-CN" dirty="0" smtClean="0"/>
              <a:t>Harwell-</a:t>
            </a:r>
            <a:r>
              <a:rPr lang="en-US" altLang="zh-CN" dirty="0" err="1" smtClean="0"/>
              <a:t>Dekatron</a:t>
            </a:r>
            <a:r>
              <a:rPr lang="en-US" altLang="zh-CN" dirty="0" smtClean="0"/>
              <a:t> Computer, also known as WITCH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、右侧图，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 smtClean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1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2069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003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1313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7809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346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307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5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36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类型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3109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318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1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7370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9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183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3257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6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90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8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5970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49126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50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84109" indent="-301581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06322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88851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71380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53909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136438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18967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01495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394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9331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80765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24658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40712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65936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3364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87444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50403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39164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 smtClean="0"/>
              <a:t>考虑负数补码的编码特点，编码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，绝对数值是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的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70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6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712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3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272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540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6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0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1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4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6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3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31.tmp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31.tmp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8382000" cy="14700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 smtClean="0"/>
              <a:t>：位</a:t>
            </a:r>
            <a:r>
              <a:rPr lang="zh-CN" altLang="en-US" dirty="0"/>
              <a:t>、</a:t>
            </a:r>
            <a:r>
              <a:rPr lang="zh-CN" altLang="en-US" dirty="0" smtClean="0"/>
              <a:t>整数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教师：史先俊</a:t>
            </a:r>
            <a:endParaRPr lang="en-US" altLang="zh-CN" dirty="0" smtClean="0"/>
          </a:p>
          <a:p>
            <a:r>
              <a:rPr lang="zh-CN" altLang="en-US" dirty="0" smtClean="0"/>
              <a:t>计算机科学与技术学院</a:t>
            </a:r>
            <a:endParaRPr lang="en-US" altLang="zh-CN" dirty="0" smtClean="0"/>
          </a:p>
          <a:p>
            <a:r>
              <a:rPr lang="zh-CN" altLang="en-US" dirty="0"/>
              <a:t>哈尔滨工业大学</a:t>
            </a:r>
          </a:p>
        </p:txBody>
      </p:sp>
    </p:spTree>
    <p:extLst>
      <p:ext uri="{BB962C8B-B14F-4D97-AF65-F5344CB8AC3E}">
        <p14:creationId xmlns:p14="http://schemas.microsoft.com/office/powerpoint/2010/main" val="27016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 smtClean="0">
                <a:solidFill>
                  <a:srgbClr val="0000CC"/>
                </a:solidFill>
              </a:rPr>
              <a:t>整数转换</a:t>
            </a:r>
            <a:r>
              <a:rPr lang="zh-CN" altLang="en-US" sz="3000" dirty="0">
                <a:solidFill>
                  <a:srgbClr val="0000CC"/>
                </a:solidFill>
              </a:rPr>
              <a:t>：用</a:t>
            </a:r>
            <a:r>
              <a:rPr lang="zh-CN" altLang="en-US" sz="3000" dirty="0" smtClean="0">
                <a:solidFill>
                  <a:srgbClr val="0000CC"/>
                </a:solidFill>
              </a:rPr>
              <a:t>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 smtClean="0">
                <a:solidFill>
                  <a:srgbClr val="0000CC"/>
                </a:solidFill>
              </a:rPr>
              <a:t>除基取余法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</a:t>
            </a:r>
            <a:r>
              <a:rPr lang="en-US" altLang="zh-CN" dirty="0" smtClean="0"/>
              <a:t> </a:t>
            </a:r>
            <a:r>
              <a:rPr lang="zh-CN" altLang="en-US" sz="2800" dirty="0" smtClean="0">
                <a:solidFill>
                  <a:srgbClr val="0000CC"/>
                </a:solidFill>
              </a:rPr>
              <a:t>二进制数</a:t>
            </a:r>
            <a:r>
              <a:rPr lang="zh-CN" altLang="en-US" sz="2800" dirty="0">
                <a:solidFill>
                  <a:srgbClr val="0000CC"/>
                </a:solidFill>
              </a:rPr>
              <a:t>用后缀字母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sz="2800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GNU??? GCC</a:t>
            </a:r>
            <a:r>
              <a:rPr lang="zh-CN" altLang="en-US" dirty="0"/>
              <a:t>是什么</a:t>
            </a:r>
            <a:r>
              <a:rPr lang="zh-CN" altLang="en-US" dirty="0" smtClean="0"/>
              <a:t>缩写？</a:t>
            </a:r>
            <a:endParaRPr lang="zh-CN" altLang="en-US" dirty="0"/>
          </a:p>
          <a:p>
            <a:r>
              <a:rPr lang="en-US" altLang="zh-CN" dirty="0" err="1" smtClean="0"/>
              <a:t>linux</a:t>
            </a:r>
            <a:r>
              <a:rPr lang="zh-CN" altLang="en-US" dirty="0"/>
              <a:t>是基于</a:t>
            </a:r>
            <a:r>
              <a:rPr lang="en-US" altLang="zh-CN" dirty="0" err="1"/>
              <a:t>unix</a:t>
            </a:r>
            <a:r>
              <a:rPr lang="zh-CN" altLang="en-US" dirty="0"/>
              <a:t>思想在</a:t>
            </a:r>
            <a:r>
              <a:rPr lang="en-US" altLang="zh-CN" dirty="0"/>
              <a:t>x86</a:t>
            </a:r>
            <a:r>
              <a:rPr lang="zh-CN" altLang="en-US" dirty="0"/>
              <a:t>上全新实现</a:t>
            </a:r>
            <a:r>
              <a:rPr lang="zh-CN" altLang="en-US" dirty="0" smtClean="0"/>
              <a:t>的？</a:t>
            </a:r>
            <a:endParaRPr lang="zh-CN" altLang="en-US" dirty="0"/>
          </a:p>
          <a:p>
            <a:r>
              <a:rPr lang="en-US" altLang="zh-CN" dirty="0" smtClean="0"/>
              <a:t>OS</a:t>
            </a:r>
            <a:r>
              <a:rPr lang="zh-CN" altLang="en-US" dirty="0"/>
              <a:t>内核的编码决定了基于其上的系统软件与应用软件的</a:t>
            </a:r>
            <a:r>
              <a:rPr lang="zh-CN" altLang="en-US" dirty="0" smtClean="0"/>
              <a:t>编码要与其一致？不</a:t>
            </a:r>
            <a:r>
              <a:rPr lang="zh-CN" altLang="en-US" dirty="0"/>
              <a:t>一致怎么办</a:t>
            </a:r>
            <a:r>
              <a:rPr lang="en-US" altLang="zh-CN" dirty="0"/>
              <a:t>?</a:t>
            </a:r>
            <a:r>
              <a:rPr lang="zh-CN" altLang="en-US" dirty="0"/>
              <a:t>要转换吗</a:t>
            </a:r>
            <a:r>
              <a:rPr lang="en-US" altLang="zh-CN" dirty="0"/>
              <a:t>?</a:t>
            </a:r>
            <a:r>
              <a:rPr lang="zh-CN" altLang="en-US" dirty="0"/>
              <a:t>谁来转换</a:t>
            </a:r>
            <a:r>
              <a:rPr lang="en-US" altLang="zh-CN" dirty="0"/>
              <a:t>?</a:t>
            </a:r>
          </a:p>
          <a:p>
            <a:r>
              <a:rPr lang="zh-CN" altLang="en-US" dirty="0" smtClean="0"/>
              <a:t>串</a:t>
            </a:r>
            <a:r>
              <a:rPr lang="zh-CN" altLang="en-US" dirty="0"/>
              <a:t>长怎算</a:t>
            </a:r>
            <a:r>
              <a:rPr lang="en-US" altLang="zh-CN" dirty="0"/>
              <a:t>?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/>
              <a:t>文本文件与</a:t>
            </a:r>
            <a:r>
              <a:rPr lang="en-US" altLang="zh-CN" dirty="0"/>
              <a:t>Linux</a:t>
            </a:r>
            <a:r>
              <a:rPr lang="zh-CN" altLang="en-US" dirty="0"/>
              <a:t>下的区别是回车的处理，</a:t>
            </a:r>
            <a:r>
              <a:rPr lang="en-US" altLang="zh-CN" dirty="0"/>
              <a:t>0DH 0AH</a:t>
            </a:r>
            <a:r>
              <a:rPr lang="zh-CN" altLang="en-US" dirty="0"/>
              <a:t>与</a:t>
            </a:r>
            <a:r>
              <a:rPr lang="en-US" altLang="zh-CN" dirty="0"/>
              <a:t>0DH</a:t>
            </a:r>
            <a:r>
              <a:rPr lang="zh-CN" altLang="en-US" dirty="0"/>
              <a:t>。那么互相查看起来效果怎样。系统间复制粘贴呢</a:t>
            </a:r>
            <a:r>
              <a:rPr lang="en-US" altLang="zh-CN" dirty="0"/>
              <a:t>? </a:t>
            </a:r>
          </a:p>
          <a:p>
            <a:r>
              <a:rPr lang="zh-CN" altLang="en-US" dirty="0"/>
              <a:t>源程序编码是什么</a:t>
            </a:r>
            <a:r>
              <a:rPr lang="en-US" altLang="zh-CN" dirty="0"/>
              <a:t>? </a:t>
            </a:r>
            <a:r>
              <a:rPr lang="zh-CN" altLang="en-US" dirty="0"/>
              <a:t>可以变吗</a:t>
            </a:r>
            <a:r>
              <a:rPr lang="en-US" altLang="zh-CN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280456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zh-CN" altLang="en-US" dirty="0"/>
              <a:t>编码对编译器来说怎么识别</a:t>
            </a:r>
            <a:r>
              <a:rPr lang="en-US" altLang="zh-CN" dirty="0"/>
              <a:t>?</a:t>
            </a:r>
            <a:r>
              <a:rPr lang="zh-CN" altLang="en-US" dirty="0"/>
              <a:t>怎么处理</a:t>
            </a:r>
            <a:r>
              <a:rPr lang="en-US" altLang="zh-CN" dirty="0"/>
              <a:t>?? </a:t>
            </a:r>
            <a:r>
              <a:rPr lang="zh-CN" altLang="en-US" dirty="0"/>
              <a:t>特别是串会转成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OS</a:t>
            </a:r>
            <a:r>
              <a:rPr lang="zh-CN" altLang="en-US" dirty="0"/>
              <a:t>内核编码</a:t>
            </a:r>
            <a:r>
              <a:rPr lang="en-US" altLang="zh-CN" dirty="0"/>
              <a:t>?</a:t>
            </a:r>
          </a:p>
          <a:p>
            <a:r>
              <a:rPr lang="en-US" altLang="zh-CN" dirty="0" err="1" smtClean="0"/>
              <a:t>strlen</a:t>
            </a:r>
            <a:r>
              <a:rPr lang="zh-CN" altLang="en-US" dirty="0"/>
              <a:t>到底怎么处理不同编码的串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sizeof</a:t>
            </a:r>
            <a:r>
              <a:rPr lang="zh-CN" altLang="en-US" dirty="0"/>
              <a:t>呢</a:t>
            </a:r>
            <a:r>
              <a:rPr lang="en-US" altLang="zh-CN" dirty="0"/>
              <a:t>?word </a:t>
            </a:r>
            <a:r>
              <a:rPr lang="zh-CN" altLang="en-US" dirty="0"/>
              <a:t>怎么计算文字个数的</a:t>
            </a:r>
            <a:r>
              <a:rPr lang="en-US" altLang="zh-CN" dirty="0"/>
              <a:t>?? </a:t>
            </a:r>
          </a:p>
          <a:p>
            <a:r>
              <a:rPr lang="zh-CN" altLang="en-US" dirty="0"/>
              <a:t>一个汉字为几个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word </a:t>
            </a:r>
            <a:r>
              <a:rPr lang="zh-CN" altLang="en-US" dirty="0"/>
              <a:t>是什么编码呀</a:t>
            </a:r>
            <a:r>
              <a:rPr lang="en-US" altLang="zh-CN" dirty="0"/>
              <a:t>?</a:t>
            </a:r>
          </a:p>
          <a:p>
            <a:r>
              <a:rPr lang="zh-CN" altLang="en-US" dirty="0" smtClean="0"/>
              <a:t>编写</a:t>
            </a:r>
            <a:r>
              <a:rPr lang="en-US" altLang="zh-CN" dirty="0" err="1"/>
              <a:t>atoi</a:t>
            </a:r>
            <a:r>
              <a:rPr lang="en-US" altLang="zh-CN" dirty="0"/>
              <a:t>? </a:t>
            </a:r>
            <a:r>
              <a:rPr lang="en-US" altLang="zh-CN" dirty="0" err="1"/>
              <a:t>itoa</a:t>
            </a:r>
            <a:endParaRPr lang="en-US" altLang="zh-CN" dirty="0"/>
          </a:p>
          <a:p>
            <a:r>
              <a:rPr lang="zh-CN" altLang="en-US" dirty="0" smtClean="0"/>
              <a:t>你</a:t>
            </a:r>
            <a:r>
              <a:rPr lang="zh-CN" altLang="en-US" dirty="0"/>
              <a:t>用的编译器缺省的</a:t>
            </a:r>
            <a:r>
              <a:rPr lang="en-US" altLang="zh-CN" dirty="0"/>
              <a:t>C</a:t>
            </a:r>
            <a:r>
              <a:rPr lang="zh-CN" altLang="en-US" dirty="0"/>
              <a:t>标准是哪版的</a:t>
            </a:r>
            <a:r>
              <a:rPr lang="en-US" altLang="zh-CN" dirty="0"/>
              <a:t>?</a:t>
            </a:r>
            <a:r>
              <a:rPr lang="zh-CN" altLang="en-US" dirty="0"/>
              <a:t>缺省</a:t>
            </a:r>
          </a:p>
          <a:p>
            <a:r>
              <a:rPr lang="en-US" altLang="zh-CN" dirty="0" smtClean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'o'</a:t>
            </a:r>
            <a:r>
              <a:rPr lang="zh-CN" altLang="en-US" dirty="0"/>
              <a:t>谁大</a:t>
            </a:r>
            <a:r>
              <a:rPr lang="en-US" altLang="zh-CN" dirty="0"/>
              <a:t>?</a:t>
            </a:r>
            <a:r>
              <a:rPr lang="zh-CN" altLang="en-US" dirty="0"/>
              <a:t>差多少</a:t>
            </a:r>
            <a:r>
              <a:rPr lang="en-US" altLang="zh-CN" dirty="0"/>
              <a:t>?</a:t>
            </a:r>
            <a:r>
              <a:rPr lang="zh-CN" altLang="en-US" dirty="0"/>
              <a:t>空间呢</a:t>
            </a:r>
            <a:r>
              <a:rPr lang="en-US" altLang="zh-CN" dirty="0"/>
              <a:t>?? </a:t>
            </a:r>
          </a:p>
          <a:p>
            <a:r>
              <a:rPr lang="zh-CN" altLang="en-US" dirty="0" smtClean="0"/>
              <a:t>要</a:t>
            </a:r>
            <a:r>
              <a:rPr lang="zh-CN" altLang="en-US" dirty="0"/>
              <a:t>看编码的</a:t>
            </a:r>
            <a:r>
              <a:rPr lang="en-US" altLang="zh-CN" dirty="0"/>
              <a:t>!0.1</a:t>
            </a:r>
            <a:r>
              <a:rPr lang="zh-CN" altLang="en-US" dirty="0"/>
              <a:t>与</a:t>
            </a:r>
            <a:r>
              <a:rPr lang="en-US" altLang="zh-CN" dirty="0"/>
              <a:t>0.2</a:t>
            </a:r>
            <a:r>
              <a:rPr lang="zh-CN" altLang="en-US" dirty="0"/>
              <a:t>谁大</a:t>
            </a:r>
            <a:r>
              <a:rPr lang="en-US" altLang="zh-CN" dirty="0"/>
              <a:t>??? </a:t>
            </a:r>
          </a:p>
        </p:txBody>
      </p:sp>
    </p:spTree>
    <p:extLst>
      <p:ext uri="{BB962C8B-B14F-4D97-AF65-F5344CB8AC3E}">
        <p14:creationId xmlns:p14="http://schemas.microsoft.com/office/powerpoint/2010/main" val="24222797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</a:t>
            </a:r>
            <a:r>
              <a:rPr lang="zh-CN" altLang="en-US" dirty="0"/>
              <a:t>进制十进制</a:t>
            </a:r>
            <a:r>
              <a:rPr lang="en-US" altLang="zh-CN" dirty="0"/>
              <a:t>0.1</a:t>
            </a:r>
            <a:r>
              <a:rPr lang="zh-CN" altLang="en-US" dirty="0"/>
              <a:t>转成</a:t>
            </a:r>
            <a:r>
              <a:rPr lang="en-US" altLang="zh-CN" dirty="0"/>
              <a:t>2</a:t>
            </a:r>
            <a:r>
              <a:rPr lang="zh-CN" altLang="en-US" dirty="0"/>
              <a:t>进制是多少</a:t>
            </a:r>
            <a:r>
              <a:rPr lang="en-US" altLang="zh-CN" dirty="0"/>
              <a:t>?</a:t>
            </a:r>
          </a:p>
          <a:p>
            <a:r>
              <a:rPr lang="zh-CN" altLang="en-US" dirty="0" smtClean="0"/>
              <a:t>十进制</a:t>
            </a:r>
            <a:r>
              <a:rPr lang="zh-CN" altLang="en-US" dirty="0"/>
              <a:t>是有限小数，二进制也是吗</a:t>
            </a:r>
            <a:r>
              <a:rPr lang="en-US" altLang="zh-CN" dirty="0"/>
              <a:t>? </a:t>
            </a:r>
          </a:p>
          <a:p>
            <a:r>
              <a:rPr lang="zh-CN" altLang="en-US" dirty="0"/>
              <a:t>反过来呢</a:t>
            </a:r>
            <a:r>
              <a:rPr lang="en-US" altLang="zh-CN" dirty="0"/>
              <a:t>?</a:t>
            </a:r>
          </a:p>
          <a:p>
            <a:r>
              <a:rPr lang="zh-CN" altLang="en-US" dirty="0" smtClean="0"/>
              <a:t>进</a:t>
            </a:r>
            <a:r>
              <a:rPr lang="zh-CN" altLang="en-US" dirty="0"/>
              <a:t>制变换成二进制是哪个软件或硬件做的</a:t>
            </a:r>
            <a:r>
              <a:rPr lang="en-US" altLang="zh-CN" dirty="0"/>
              <a:t>? 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内部完成的</a:t>
            </a:r>
            <a:r>
              <a:rPr lang="en-US" altLang="zh-CN" dirty="0"/>
              <a:t>? </a:t>
            </a:r>
            <a:r>
              <a:rPr lang="zh-CN" altLang="en-US" dirty="0"/>
              <a:t>由执行程序中的一组指令完成</a:t>
            </a:r>
            <a:r>
              <a:rPr lang="en-US" altLang="zh-CN" dirty="0"/>
              <a:t>?</a:t>
            </a:r>
            <a:r>
              <a:rPr lang="zh-CN" altLang="en-US" dirty="0"/>
              <a:t>由</a:t>
            </a:r>
            <a:r>
              <a:rPr lang="en-US" altLang="zh-CN" dirty="0"/>
              <a:t>OS</a:t>
            </a:r>
            <a:r>
              <a:rPr lang="zh-CN" altLang="en-US" dirty="0"/>
              <a:t>装入内存时统一处理</a:t>
            </a:r>
            <a:r>
              <a:rPr lang="en-US" altLang="zh-CN" dirty="0"/>
              <a:t>?</a:t>
            </a:r>
            <a:r>
              <a:rPr lang="zh-CN" altLang="en-US" dirty="0"/>
              <a:t>编译</a:t>
            </a:r>
            <a:r>
              <a:rPr lang="en-US" altLang="zh-CN" dirty="0"/>
              <a:t>?</a:t>
            </a:r>
            <a:r>
              <a:rPr lang="zh-CN" altLang="en-US" dirty="0"/>
              <a:t>连接</a:t>
            </a:r>
            <a:r>
              <a:rPr lang="en-US" altLang="zh-CN" dirty="0"/>
              <a:t>?</a:t>
            </a:r>
            <a:r>
              <a:rPr lang="zh-CN" altLang="en-US" dirty="0"/>
              <a:t>库函数</a:t>
            </a:r>
            <a:r>
              <a:rPr lang="en-US" altLang="zh-CN" dirty="0"/>
              <a:t>?</a:t>
            </a:r>
          </a:p>
          <a:p>
            <a:r>
              <a:rPr lang="zh-CN" altLang="en-US" dirty="0" smtClean="0"/>
              <a:t>有</a:t>
            </a:r>
            <a:r>
              <a:rPr lang="zh-CN" altLang="en-US" dirty="0"/>
              <a:t>符号数的补码是谁来转换的</a:t>
            </a:r>
            <a:r>
              <a:rPr lang="en-US" altLang="zh-CN" dirty="0"/>
              <a:t>?</a:t>
            </a:r>
          </a:p>
          <a:p>
            <a:r>
              <a:rPr lang="zh-CN" altLang="en-US" dirty="0" smtClean="0"/>
              <a:t>系统</a:t>
            </a:r>
            <a:r>
              <a:rPr lang="zh-CN" altLang="en-US" dirty="0"/>
              <a:t>大小端主要谁来定的</a:t>
            </a:r>
            <a:r>
              <a:rPr lang="en-US" altLang="zh-CN" dirty="0"/>
              <a:t>? </a:t>
            </a:r>
            <a:r>
              <a:rPr lang="zh-CN" altLang="en-US" dirty="0"/>
              <a:t>如果</a:t>
            </a:r>
            <a:r>
              <a:rPr lang="en-US" altLang="zh-CN" dirty="0"/>
              <a:t>CPU</a:t>
            </a:r>
            <a:r>
              <a:rPr lang="zh-CN" altLang="en-US" dirty="0"/>
              <a:t>可双端，谁来定</a:t>
            </a:r>
            <a:r>
              <a:rPr lang="en-US" altLang="zh-CN" dirty="0"/>
              <a:t>?C</a:t>
            </a:r>
            <a:r>
              <a:rPr lang="zh-CN" altLang="en-US" dirty="0"/>
              <a:t>语言编程时，如何知道系统一非</a:t>
            </a:r>
            <a:r>
              <a:rPr lang="en-US" altLang="zh-CN" dirty="0"/>
              <a:t>CPU</a:t>
            </a:r>
            <a:r>
              <a:rPr lang="zh-CN" altLang="en-US" dirty="0"/>
              <a:t>是多少位</a:t>
            </a:r>
            <a:r>
              <a:rPr lang="en-US" altLang="zh-CN" dirty="0"/>
              <a:t>?</a:t>
            </a:r>
            <a:r>
              <a:rPr lang="zh-CN" altLang="en-US" dirty="0"/>
              <a:t>大小端呢</a:t>
            </a:r>
            <a:r>
              <a:rPr lang="en-US" altLang="zh-CN" dirty="0"/>
              <a:t>??? </a:t>
            </a:r>
          </a:p>
        </p:txBody>
      </p:sp>
    </p:spTree>
    <p:extLst>
      <p:ext uri="{BB962C8B-B14F-4D97-AF65-F5344CB8AC3E}">
        <p14:creationId xmlns:p14="http://schemas.microsoft.com/office/powerpoint/2010/main" val="41997182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r>
              <a:rPr lang="en-US" altLang="zh-CN" dirty="0"/>
              <a:t>1</a:t>
            </a:r>
            <a:r>
              <a:rPr lang="zh-CN" altLang="en-US" dirty="0"/>
              <a:t>变成串后</a:t>
            </a:r>
            <a:r>
              <a:rPr lang="en-US" altLang="zh-CN" dirty="0"/>
              <a:t>0</a:t>
            </a:r>
            <a:r>
              <a:rPr lang="zh-CN" altLang="en-US" dirty="0"/>
              <a:t>号元素是第</a:t>
            </a:r>
            <a:r>
              <a:rPr lang="en-US" altLang="zh-CN" dirty="0"/>
              <a:t>1</a:t>
            </a:r>
            <a:r>
              <a:rPr lang="zh-CN" altLang="en-US" dirty="0"/>
              <a:t>还是</a:t>
            </a:r>
            <a:r>
              <a:rPr lang="en-US" altLang="zh-CN" dirty="0"/>
              <a:t>0? </a:t>
            </a:r>
          </a:p>
          <a:p>
            <a:r>
              <a:rPr lang="zh-CN" altLang="en-US" dirty="0" smtClean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语言宏能定义一个</a:t>
            </a:r>
            <a:r>
              <a:rPr lang="en-US" altLang="zh-CN" dirty="0"/>
              <a:t>FIB:</a:t>
            </a:r>
            <a:r>
              <a:rPr lang="zh-CN" altLang="en-US" dirty="0"/>
              <a:t>数列赋值吗</a:t>
            </a:r>
            <a:r>
              <a:rPr lang="en-US" altLang="zh-CN" dirty="0"/>
              <a:t>?</a:t>
            </a:r>
          </a:p>
          <a:p>
            <a:r>
              <a:rPr lang="en-US" altLang="zh-CN" dirty="0" err="1" smtClean="0"/>
              <a:t>len</a:t>
            </a:r>
            <a:r>
              <a:rPr lang="zh-CN" altLang="en-US" dirty="0"/>
              <a:t>无符号有符号的函数调用例子。</a:t>
            </a:r>
          </a:p>
          <a:p>
            <a:r>
              <a:rPr lang="en-US" altLang="zh-CN" dirty="0" smtClean="0"/>
              <a:t>Fib</a:t>
            </a:r>
            <a:r>
              <a:rPr lang="zh-CN" altLang="en-US" dirty="0"/>
              <a:t>函数赋值，超出范围，怎么知道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61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取反  </a:t>
            </a:r>
            <a:r>
              <a:rPr lang="en-US" altLang="zh-CN" dirty="0" smtClean="0"/>
              <a:t>x=x  __       _________________;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编程：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D3D4</a:t>
            </a:r>
            <a:r>
              <a:rPr lang="zh-CN" altLang="en-US" dirty="0" smtClean="0"/>
              <a:t>是错误状态位，任一位为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，则显示</a:t>
            </a:r>
            <a:r>
              <a:rPr lang="en-US" altLang="zh-CN" dirty="0" smtClean="0"/>
              <a:t>”error”</a:t>
            </a:r>
            <a:r>
              <a:rPr lang="zh-CN" altLang="en-US" dirty="0" smtClean="0"/>
              <a:t>后返回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否则显示串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号字符。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计算机知道加法运算的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个数是有符号还是无符号数吗？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计算机怎么判断无符号数</a:t>
            </a:r>
            <a:r>
              <a:rPr lang="zh-CN" altLang="en-US" dirty="0" smtClean="0"/>
              <a:t>加法结果超出</a:t>
            </a:r>
            <a:r>
              <a:rPr lang="zh-CN" altLang="en-US" dirty="0" smtClean="0"/>
              <a:t>范围？</a:t>
            </a:r>
            <a:endParaRPr lang="en-US" altLang="zh-CN" dirty="0" smtClean="0"/>
          </a:p>
          <a:p>
            <a:r>
              <a:rPr lang="zh-CN" altLang="en-US" dirty="0" smtClean="0"/>
              <a:t>计算机</a:t>
            </a:r>
            <a:r>
              <a:rPr lang="zh-CN" altLang="en-US" dirty="0"/>
              <a:t>怎么</a:t>
            </a:r>
            <a:r>
              <a:rPr lang="zh-CN" altLang="en-US" dirty="0" smtClean="0"/>
              <a:t>判断有符号</a:t>
            </a:r>
            <a:r>
              <a:rPr lang="zh-CN" altLang="en-US" dirty="0"/>
              <a:t>数</a:t>
            </a:r>
            <a:r>
              <a:rPr lang="zh-CN" altLang="en-US" dirty="0"/>
              <a:t>加法结果超出</a:t>
            </a:r>
            <a:r>
              <a:rPr lang="zh-CN" altLang="en-US" dirty="0"/>
              <a:t>范围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5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k(2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16)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…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小数转换</a:t>
            </a:r>
            <a:r>
              <a:rPr lang="zh-CN" altLang="en-US" sz="2800" dirty="0">
                <a:solidFill>
                  <a:srgbClr val="0000FF"/>
                </a:solidFill>
              </a:rPr>
              <a:t>：用</a:t>
            </a:r>
            <a:r>
              <a:rPr lang="zh-CN" altLang="en-US" sz="2800" dirty="0" smtClean="0">
                <a:solidFill>
                  <a:srgbClr val="0000FF"/>
                </a:solidFill>
              </a:rPr>
              <a:t>乘</a:t>
            </a:r>
            <a:r>
              <a:rPr lang="zh-CN" altLang="en-US" sz="2800" dirty="0">
                <a:solidFill>
                  <a:srgbClr val="0000FF"/>
                </a:solidFill>
              </a:rPr>
              <a:t>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 smtClean="0"/>
              <a:t>   乘以基数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0.1101B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     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0.DH</a:t>
            </a:r>
          </a:p>
          <a:p>
            <a:pPr lvl="1"/>
            <a:r>
              <a:rPr lang="zh-CN" altLang="en-US" sz="2800" dirty="0" smtClean="0"/>
              <a:t>小数转换会发生总是无法乘到为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的情况</a:t>
            </a:r>
          </a:p>
          <a:p>
            <a:pPr lvl="1"/>
            <a:r>
              <a:rPr lang="zh-CN" altLang="en-US" sz="2800" dirty="0" smtClean="0"/>
              <a:t>可选取一定位数（精度）</a:t>
            </a:r>
          </a:p>
          <a:p>
            <a:pPr lvl="1"/>
            <a:r>
              <a:rPr lang="zh-CN" altLang="en-US" sz="2800" dirty="0" smtClean="0"/>
              <a:t>将产生无法避免</a:t>
            </a:r>
            <a:r>
              <a:rPr lang="zh-CN" altLang="en-US" sz="2800" dirty="0"/>
              <a:t>的转换误差</a:t>
            </a:r>
          </a:p>
        </p:txBody>
      </p:sp>
    </p:spTree>
    <p:extLst>
      <p:ext uri="{BB962C8B-B14F-4D97-AF65-F5344CB8AC3E}">
        <p14:creationId xmlns:p14="http://schemas.microsoft.com/office/powerpoint/2010/main" val="260205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</a:rPr>
              <a:t>16</a:t>
            </a:r>
            <a:r>
              <a:rPr lang="zh-CN" altLang="en-US" dirty="0" smtClean="0">
                <a:solidFill>
                  <a:srgbClr val="0000FF"/>
                </a:solidFill>
              </a:rPr>
              <a:t>进</a:t>
            </a:r>
            <a:r>
              <a:rPr lang="zh-CN" altLang="en-US" dirty="0">
                <a:solidFill>
                  <a:srgbClr val="0000FF"/>
                </a:solidFill>
              </a:rPr>
              <a:t>制间的转换</a:t>
            </a:r>
          </a:p>
          <a:p>
            <a:pPr>
              <a:buNone/>
            </a:pPr>
            <a:r>
              <a:rPr lang="en-US" altLang="zh-CN" sz="2600" dirty="0" smtClean="0"/>
              <a:t>        4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进</a:t>
            </a:r>
            <a:r>
              <a:rPr lang="zh-CN" altLang="en-US" sz="2600" dirty="0"/>
              <a:t>制位</a:t>
            </a:r>
            <a:r>
              <a:rPr lang="zh-CN" altLang="en-US" sz="2600" dirty="0" smtClean="0"/>
              <a:t>对应</a:t>
            </a:r>
            <a:r>
              <a:rPr lang="en-US" altLang="zh-CN" sz="2600" dirty="0"/>
              <a:t>1</a:t>
            </a:r>
            <a:r>
              <a:rPr lang="zh-CN" altLang="en-US" sz="2600" dirty="0" smtClean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</a:t>
            </a:r>
            <a:r>
              <a:rPr lang="zh-CN" altLang="en-US" sz="2600" dirty="0" smtClean="0"/>
              <a:t>位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    3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进</a:t>
            </a:r>
            <a:r>
              <a:rPr lang="zh-CN" altLang="en-US" sz="2600" dirty="0"/>
              <a:t>制位</a:t>
            </a:r>
            <a:r>
              <a:rPr lang="zh-CN" altLang="en-US" sz="2600" dirty="0" smtClean="0"/>
              <a:t>对应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8</a:t>
            </a:r>
            <a:r>
              <a:rPr lang="zh-CN" altLang="en-US" sz="2600" dirty="0" smtClean="0"/>
              <a:t>进</a:t>
            </a:r>
            <a:r>
              <a:rPr lang="zh-CN" altLang="en-US" sz="2600" dirty="0"/>
              <a:t>制</a:t>
            </a:r>
            <a:r>
              <a:rPr lang="zh-CN" altLang="en-US" sz="2600" dirty="0" smtClean="0"/>
              <a:t>位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194401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计算机内的数值表示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需要考虑的问题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 smtClean="0"/>
              <a:t>编码的长度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 smtClean="0"/>
              <a:t>数的符号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 smtClean="0"/>
              <a:t>数的运算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1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进制</a:t>
            </a:r>
            <a:r>
              <a:rPr lang="en-US" altLang="zh-CN" sz="2400" dirty="0"/>
              <a:t>(Binary)  00000000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— 11111111</a:t>
            </a:r>
            <a:r>
              <a:rPr lang="en-US" altLang="zh-CN" sz="2400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进制</a:t>
            </a:r>
            <a:r>
              <a:rPr lang="en-US" altLang="zh-CN" sz="2400" dirty="0"/>
              <a:t>(Decimal): 0</a:t>
            </a:r>
            <a:r>
              <a:rPr lang="en-US" altLang="zh-CN" sz="2400" baseline="-25000" dirty="0"/>
              <a:t>10 </a:t>
            </a:r>
            <a:r>
              <a:rPr lang="en-US" altLang="zh-CN" sz="2400" dirty="0"/>
              <a:t>— 255</a:t>
            </a:r>
            <a:r>
              <a:rPr lang="en-US" altLang="zh-CN" sz="2400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进制</a:t>
            </a:r>
            <a:r>
              <a:rPr lang="en-US" altLang="zh-CN" sz="2400" dirty="0"/>
              <a:t>(Hexadecimal)</a:t>
            </a:r>
            <a:r>
              <a:rPr lang="zh-CN" altLang="en-US" sz="2400" dirty="0"/>
              <a:t>： </a:t>
            </a:r>
            <a:r>
              <a:rPr lang="en-US" altLang="zh-CN" sz="2400" dirty="0"/>
              <a:t>00</a:t>
            </a:r>
            <a:r>
              <a:rPr lang="en-US" altLang="zh-CN" sz="2400" baseline="-25000" dirty="0"/>
              <a:t>16</a:t>
            </a:r>
            <a:r>
              <a:rPr lang="en-US" altLang="zh-CN" sz="2400" dirty="0"/>
              <a:t> — FF</a:t>
            </a:r>
            <a:r>
              <a:rPr lang="en-US" altLang="zh-CN" sz="2400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9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数据类型的宽度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08810"/>
              </p:ext>
            </p:extLst>
          </p:nvPr>
        </p:nvGraphicFramePr>
        <p:xfrm>
          <a:off x="1549400" y="1524000"/>
          <a:ext cx="6032500" cy="4876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ong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−/12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/>
              <a:t>位级运算</a:t>
            </a:r>
            <a:endParaRPr lang="en-US" dirty="0" smtClean="0"/>
          </a:p>
          <a:p>
            <a:r>
              <a:rPr lang="zh-CN" altLang="en-US" dirty="0" smtClean="0">
                <a:solidFill>
                  <a:srgbClr val="A6A6A6"/>
                </a:solidFill>
              </a:rPr>
              <a:t>整型数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表示：无符号数和有符号数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charset="-122"/>
              </a:rPr>
              <a:t>George Boole(1815-1864)</a:t>
            </a:r>
            <a:r>
              <a:rPr kumimoji="1" lang="zh-CN" altLang="en-US" dirty="0">
                <a:ea typeface="宋体" charset="-122"/>
              </a:rPr>
              <a:t>提出</a:t>
            </a:r>
            <a:endParaRPr kumimoji="1" lang="en-US" altLang="zh-CN" dirty="0">
              <a:ea typeface="宋体" charset="-122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kumimoji="1" lang="zh-CN" altLang="en-US" sz="2400" b="1" dirty="0">
                <a:ea typeface="宋体" charset="-122"/>
              </a:rPr>
              <a:t>逻辑的代数表示</a:t>
            </a:r>
            <a:endParaRPr kumimoji="1" lang="en-US" altLang="zh-CN" sz="2400" b="1" dirty="0">
              <a:ea typeface="宋体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sz="2400" dirty="0" smtClean="0"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 smtClean="0"/>
              <a:t>Claude Shannon(1916–2001)</a:t>
            </a:r>
            <a:r>
              <a:rPr lang="zh-CN" altLang="en-US" dirty="0" smtClean="0"/>
              <a:t>创立信息论</a:t>
            </a:r>
            <a:endParaRPr lang="en-US" altLang="zh-CN" dirty="0" smtClean="0"/>
          </a:p>
          <a:p>
            <a:pPr lvl="1">
              <a:spcBef>
                <a:spcPts val="0"/>
              </a:spcBef>
              <a:defRPr/>
            </a:pPr>
            <a:r>
              <a:rPr lang="zh-CN" altLang="en-US" dirty="0" smtClean="0">
                <a:ea typeface="+mn-ea"/>
                <a:cs typeface="+mn-cs"/>
              </a:rPr>
              <a:t>将布尔代数与数字逻辑关联起来</a:t>
            </a:r>
            <a:endParaRPr lang="en-US" altLang="zh-CN" dirty="0" smtClean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 smtClean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是数字系统设计与分析的重要工具</a:t>
            </a:r>
            <a:endParaRPr kumimoji="1" lang="en-US" altLang="zh-CN" dirty="0" smtClean="0">
              <a:ea typeface="宋体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4478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8125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6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95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)</a:t>
            </a:r>
            <a:endParaRPr lang="en-US" sz="3200" dirty="0" smtClean="0">
              <a:solidFill>
                <a:srgbClr val="000000"/>
              </a:solidFill>
              <a:latin typeface="Calibri Bold" panose="020F0702030404030204" pitchFamily="34" charset="0"/>
              <a:ea typeface="Calibri Bold" charset="0"/>
              <a:cs typeface="Calibri Bold" panose="020F0702030404030204" pitchFamily="34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charset="0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661716" y="2662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5321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664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661716" y="50244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95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非</a:t>
            </a:r>
            <a:r>
              <a:rPr lang="en-US" altLang="zh-CN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840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646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异</a:t>
            </a:r>
            <a:r>
              <a:rPr lang="zh-CN" alt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Exclusive-</a:t>
            </a:r>
            <a:r>
              <a:rPr lang="en-US" sz="2800" dirty="0" err="1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)</a:t>
            </a:r>
            <a:endParaRPr lang="en-US" sz="2800" dirty="0" smtClean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且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两者不同时为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位向量操作</a:t>
            </a:r>
            <a:r>
              <a:rPr lang="en-US" altLang="zh-CN" dirty="0" smtClean="0"/>
              <a:t>(</a:t>
            </a:r>
            <a:r>
              <a:rPr lang="en-US" dirty="0" smtClean="0"/>
              <a:t>Operate </a:t>
            </a:r>
            <a:r>
              <a:rPr lang="en-US" dirty="0"/>
              <a:t>on Bit </a:t>
            </a:r>
            <a:r>
              <a:rPr lang="en-US" dirty="0" smtClean="0"/>
              <a:t>Vectors)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 smtClean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6596813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749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4533766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4611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690161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484015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信息的位表示</a:t>
            </a:r>
            <a:endParaRPr lang="en-US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smtClean="0"/>
              <a:t>:</a:t>
            </a:r>
            <a:r>
              <a:rPr lang="zh-CN" altLang="en-US" smtClean="0"/>
              <a:t>集合的</a:t>
            </a:r>
            <a:r>
              <a:rPr lang="zh-CN" altLang="en-US" dirty="0" smtClean="0"/>
              <a:t>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</a:t>
            </a:r>
            <a:endParaRPr lang="en-US" dirty="0" smtClean="0"/>
          </a:p>
          <a:p>
            <a:pPr lvl="1"/>
            <a:r>
              <a:rPr lang="zh-CN" altLang="en-US" dirty="0"/>
              <a:t>宽度</a:t>
            </a:r>
            <a:r>
              <a:rPr lang="en-US" dirty="0" smtClean="0"/>
              <a:t> w </a:t>
            </a:r>
            <a:r>
              <a:rPr lang="zh-CN" altLang="en-US" dirty="0" smtClean="0"/>
              <a:t>个比特的向量表示集合</a:t>
            </a:r>
            <a:r>
              <a:rPr lang="en-US" dirty="0" smtClean="0"/>
              <a:t> {0, …, w–1}</a:t>
            </a:r>
            <a:r>
              <a:rPr lang="zh-CN" altLang="en-US" dirty="0" smtClean="0"/>
              <a:t>的子集</a:t>
            </a:r>
            <a:endParaRPr lang="en-US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dirty="0" smtClean="0"/>
              <a:t>j  ∈ A</a:t>
            </a:r>
            <a:r>
              <a:rPr lang="zh-CN" altLang="en-US" dirty="0" smtClean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 smtClean="0"/>
          </a:p>
          <a:p>
            <a:pPr lvl="2"/>
            <a:endParaRPr lang="en-US" sz="800" dirty="0" smtClean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 smtClean="0">
                <a:sym typeface="Monaco" charset="0"/>
              </a:rPr>
              <a:t> 01101001	{ 0, 3, 5,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sym typeface="Monaco" charset="0"/>
              </a:rPr>
              <a:t>   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ym typeface="Monaco" charset="0"/>
              </a:rPr>
              <a:t> 01010101	{ 0, 2, 4,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sym typeface="Monaco" charset="0"/>
              </a:rPr>
              <a:t>    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 smtClean="0"/>
              <a:t>运算</a:t>
            </a:r>
            <a:endParaRPr lang="en-US" dirty="0" smtClean="0"/>
          </a:p>
          <a:p>
            <a:pPr lvl="1"/>
            <a:r>
              <a:rPr lang="en-US" dirty="0" smtClean="0"/>
              <a:t>&amp;    </a:t>
            </a:r>
            <a:r>
              <a:rPr lang="zh-CN" altLang="en-US" dirty="0" smtClean="0"/>
              <a:t>交集</a:t>
            </a:r>
            <a:r>
              <a:rPr lang="en-US" altLang="zh-CN" dirty="0" smtClean="0"/>
              <a:t>(</a:t>
            </a:r>
            <a:r>
              <a:rPr lang="en-US" dirty="0" smtClean="0"/>
              <a:t>Intersection)    01000001	{ 0, 6 }</a:t>
            </a:r>
          </a:p>
          <a:p>
            <a:pPr lvl="1"/>
            <a:r>
              <a:rPr lang="en-US" dirty="0" smtClean="0"/>
              <a:t>|     </a:t>
            </a:r>
            <a:r>
              <a:rPr lang="zh-CN" altLang="en-US" dirty="0"/>
              <a:t>并</a:t>
            </a:r>
            <a:r>
              <a:rPr lang="zh-CN" altLang="en-US" dirty="0" smtClean="0"/>
              <a:t>集</a:t>
            </a:r>
            <a:r>
              <a:rPr lang="en-US" altLang="zh-CN" dirty="0" smtClean="0"/>
              <a:t>(</a:t>
            </a:r>
            <a:r>
              <a:rPr lang="en-US" dirty="0" smtClean="0"/>
              <a:t>Union)  	  01111101	{ 0, 2, 3, 4, 5, 6 }</a:t>
            </a:r>
          </a:p>
          <a:p>
            <a:pPr lvl="1"/>
            <a:r>
              <a:rPr lang="en-US" dirty="0" smtClean="0"/>
              <a:t>^	    </a:t>
            </a:r>
            <a:r>
              <a:rPr lang="zh-CN" altLang="en-US" dirty="0" smtClean="0"/>
              <a:t>差集</a:t>
            </a:r>
            <a:r>
              <a:rPr lang="en-US" altLang="zh-CN" dirty="0" smtClean="0"/>
              <a:t>(</a:t>
            </a:r>
            <a:r>
              <a:rPr lang="en-US" dirty="0" smtClean="0"/>
              <a:t>Symmetric difference)  00111100	{ 2, 3, 4, 5 }</a:t>
            </a:r>
          </a:p>
          <a:p>
            <a:pPr lvl="1"/>
            <a:r>
              <a:rPr lang="en-US" dirty="0" smtClean="0"/>
              <a:t>~	    </a:t>
            </a:r>
            <a:r>
              <a:rPr lang="zh-CN" altLang="en-US" dirty="0" smtClean="0"/>
              <a:t>补集</a:t>
            </a:r>
            <a:r>
              <a:rPr lang="en-US" altLang="zh-CN" dirty="0" smtClean="0"/>
              <a:t>(</a:t>
            </a:r>
            <a:r>
              <a:rPr lang="en-US" dirty="0" smtClean="0"/>
              <a:t>Complement)                  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2.1.7 C</a:t>
            </a:r>
            <a:r>
              <a:rPr lang="zh-CN" altLang="en-US" dirty="0" smtClean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</a:t>
            </a:r>
            <a:r>
              <a:rPr lang="zh-CN" altLang="en-US" dirty="0" smtClean="0">
                <a:sym typeface="Monaco" charset="0"/>
              </a:rPr>
              <a:t>中的位运算：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 smtClean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适用于任何整型数据类型：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long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zh-CN" altLang="en-US" dirty="0" smtClean="0"/>
              <a:t>将操作数视为位向量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 smtClean="0"/>
              <a:t>例子</a:t>
            </a:r>
            <a:r>
              <a:rPr lang="en-US" dirty="0" smtClean="0"/>
              <a:t>(</a:t>
            </a:r>
            <a:r>
              <a:rPr lang="en-US" altLang="zh-CN" dirty="0" smtClean="0"/>
              <a:t>c</a:t>
            </a:r>
            <a:r>
              <a:rPr lang="en-US" dirty="0" smtClean="0"/>
              <a:t>har </a:t>
            </a:r>
            <a:r>
              <a:rPr lang="zh-CN" altLang="en-US" dirty="0" smtClean="0"/>
              <a:t>类型</a:t>
            </a:r>
            <a:r>
              <a:rPr lang="en-US" dirty="0" smtClean="0"/>
              <a:t>)</a:t>
            </a:r>
            <a:endParaRPr lang="en-US" dirty="0"/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→10111110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→11111111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→01000001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 smtClean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巧用异或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按位异或是一</a:t>
            </a:r>
            <a:r>
              <a:rPr lang="zh-CN" altLang="en-US" dirty="0"/>
              <a:t>种加的形式</a:t>
            </a:r>
            <a:endParaRPr lang="en-US" altLang="zh-CN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/>
              <a:t>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31197"/>
              </p:ext>
            </p:extLst>
          </p:nvPr>
        </p:nvGraphicFramePr>
        <p:xfrm>
          <a:off x="2606675" y="4412926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9" name="Document" r:id="rId3" imgW="6250928" imgH="2460983" progId="Word.Document.8">
                  <p:embed/>
                </p:oleObj>
              </mc:Choice>
              <mc:Fallback>
                <p:oleObj name="Document" r:id="rId3" imgW="6250928" imgH="2460983" progId="Word.Document.8">
                  <p:embed/>
                  <p:pic>
                    <p:nvPicPr>
                      <p:cNvPr id="1065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12926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67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3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</a:t>
            </a:r>
            <a:r>
              <a:rPr lang="zh-CN" altLang="en-US" dirty="0" smtClean="0"/>
              <a:t>用异</a:t>
            </a:r>
            <a:r>
              <a:rPr lang="zh-CN" altLang="en-US" dirty="0"/>
              <a:t>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2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dirty="0" smtClean="0"/>
              <a:t>2.1.8 </a:t>
            </a:r>
            <a:r>
              <a:rPr lang="zh-CN" altLang="en-US" dirty="0" smtClean="0"/>
              <a:t>对比</a:t>
            </a:r>
            <a:r>
              <a:rPr lang="en-US" dirty="0" smtClean="0"/>
              <a:t>: 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语言的逻辑运算符：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 smtClean="0"/>
              <a:t>将</a:t>
            </a:r>
            <a:r>
              <a:rPr lang="en-US" dirty="0" smtClean="0"/>
              <a:t>0 </a:t>
            </a:r>
            <a:r>
              <a:rPr lang="zh-CN" altLang="en-US" dirty="0" smtClean="0"/>
              <a:t>视作</a:t>
            </a:r>
            <a:r>
              <a:rPr lang="en-US" dirty="0" smtClean="0"/>
              <a:t> </a:t>
            </a:r>
            <a:r>
              <a:rPr lang="zh-CN" altLang="en-US" dirty="0"/>
              <a:t>逻辑</a:t>
            </a:r>
            <a:r>
              <a:rPr lang="en-US" dirty="0" smtClean="0"/>
              <a:t>“False(</a:t>
            </a:r>
            <a:r>
              <a:rPr lang="zh-CN" altLang="en-US" dirty="0" smtClean="0"/>
              <a:t>假</a:t>
            </a:r>
            <a:r>
              <a:rPr lang="en-US" altLang="zh-CN" dirty="0" smtClean="0"/>
              <a:t>)</a:t>
            </a:r>
            <a:r>
              <a:rPr lang="en-US" dirty="0" smtClean="0"/>
              <a:t>”</a:t>
            </a:r>
            <a:endParaRPr lang="en-US" dirty="0"/>
          </a:p>
          <a:p>
            <a:pPr marL="438150" lvl="1"/>
            <a:r>
              <a:rPr lang="zh-CN" altLang="en-US" dirty="0" smtClean="0"/>
              <a:t>所有非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值视作逻辑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smtClean="0"/>
              <a:t>True(</a:t>
            </a:r>
            <a:r>
              <a:rPr lang="zh-CN" altLang="en-US" dirty="0" smtClean="0"/>
              <a:t>真</a:t>
            </a:r>
            <a:r>
              <a:rPr lang="en-US" altLang="zh-CN" dirty="0" smtClean="0"/>
              <a:t>)</a:t>
            </a:r>
            <a:r>
              <a:rPr lang="en-US" dirty="0" smtClean="0"/>
              <a:t>”</a:t>
            </a:r>
            <a:endParaRPr lang="en-US" dirty="0"/>
          </a:p>
          <a:p>
            <a:pPr marL="438150" lvl="1"/>
            <a:r>
              <a:rPr lang="zh-CN" altLang="en-US" dirty="0" smtClean="0"/>
              <a:t>计算结果总是</a:t>
            </a:r>
            <a:r>
              <a:rPr lang="en-US" dirty="0" smtClean="0"/>
              <a:t>0 </a:t>
            </a:r>
            <a:r>
              <a:rPr lang="zh-CN" altLang="en-US" dirty="0" smtClean="0"/>
              <a:t>或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marL="438150" lvl="1"/>
            <a:r>
              <a:rPr lang="zh-CN" altLang="en-US" dirty="0" smtClean="0">
                <a:solidFill>
                  <a:srgbClr val="980002"/>
                </a:solidFill>
              </a:rPr>
              <a:t>提前终止</a:t>
            </a:r>
            <a:r>
              <a:rPr lang="en-US" altLang="zh-CN" dirty="0" smtClean="0">
                <a:solidFill>
                  <a:srgbClr val="980002"/>
                </a:solidFill>
              </a:rPr>
              <a:t>(</a:t>
            </a:r>
            <a:r>
              <a:rPr lang="en-US" dirty="0" smtClean="0">
                <a:solidFill>
                  <a:srgbClr val="980002"/>
                </a:solidFill>
              </a:rPr>
              <a:t>Early termination)</a:t>
            </a:r>
            <a:r>
              <a:rPr lang="zh-CN" altLang="en-US" dirty="0" smtClean="0">
                <a:solidFill>
                  <a:srgbClr val="980002"/>
                </a:solidFill>
              </a:rPr>
              <a:t>、短路求</a:t>
            </a:r>
            <a:r>
              <a:rPr lang="zh-CN" altLang="en-US" dirty="0">
                <a:solidFill>
                  <a:srgbClr val="980002"/>
                </a:solidFill>
              </a:rPr>
              <a:t>值</a:t>
            </a:r>
            <a:r>
              <a:rPr lang="en-US" altLang="zh-CN" dirty="0">
                <a:solidFill>
                  <a:srgbClr val="980002"/>
                </a:solidFill>
              </a:rPr>
              <a:t>(short cut)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 smtClean="0"/>
              <a:t>(</a:t>
            </a:r>
            <a:r>
              <a:rPr lang="en-US" dirty="0"/>
              <a:t>char </a:t>
            </a:r>
            <a:r>
              <a:rPr lang="zh-CN" altLang="en-US" dirty="0" smtClean="0"/>
              <a:t>数据类型</a:t>
            </a:r>
            <a:r>
              <a:rPr lang="en-US" dirty="0" smtClean="0"/>
              <a:t>)</a:t>
            </a:r>
            <a:endParaRPr lang="en-US" dirty="0"/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0x01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|| 0x55  </a:t>
            </a:r>
            <a:r>
              <a:rPr lang="en-US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避免空指针访问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2.1.9 </a:t>
            </a:r>
            <a:r>
              <a:rPr lang="zh-CN" altLang="en-US" dirty="0" smtClean="0"/>
              <a:t>Ｃ语言中的移位运算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左移</a:t>
            </a:r>
            <a:r>
              <a:rPr lang="en-US" dirty="0" smtClean="0"/>
              <a:t>: </a:t>
            </a:r>
            <a:r>
              <a:rPr lang="zh-CN" altLang="en-US" dirty="0" smtClean="0"/>
              <a:t>　</a:t>
            </a:r>
            <a:r>
              <a:rPr lang="en-US" dirty="0" smtClean="0">
                <a:latin typeface="Courier New"/>
                <a:ea typeface="Monaco" charset="0"/>
                <a:cs typeface="Courier New"/>
                <a:sym typeface="Monaco" charset="0"/>
              </a:rPr>
              <a:t>x 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&lt;&lt; 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zh-CN" alt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向左移动</a:t>
            </a:r>
            <a:r>
              <a:rPr lang="en-US" dirty="0" smtClean="0"/>
              <a:t> 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 smtClean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 smtClean="0"/>
              <a:t>扔掉左边多出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的位</a:t>
            </a:r>
            <a:endParaRPr lang="en-US" altLang="zh-CN" dirty="0" smtClean="0"/>
          </a:p>
          <a:p>
            <a:pPr marL="838200" lvl="2"/>
            <a:r>
              <a:rPr lang="zh-CN" altLang="en-US" dirty="0" smtClean="0"/>
              <a:t>在右边补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eaLnBrk="1" hangingPunct="1"/>
            <a:r>
              <a:rPr lang="zh-CN" altLang="en-US" dirty="0" smtClean="0"/>
              <a:t>右移</a:t>
            </a:r>
            <a:r>
              <a:rPr lang="en-US" dirty="0" smtClean="0"/>
              <a:t>:</a:t>
            </a:r>
            <a:r>
              <a:rPr lang="zh-CN" altLang="en-US" dirty="0" smtClean="0"/>
              <a:t>　</a:t>
            </a:r>
            <a:r>
              <a:rPr lang="en-US" dirty="0" smtClean="0">
                <a:latin typeface="Courier New"/>
                <a:ea typeface="Monaco" charset="0"/>
                <a:cs typeface="Courier New"/>
                <a:sym typeface="Monaco" charset="0"/>
              </a:rPr>
              <a:t>x 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&gt;&gt; 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向右移动</a:t>
            </a:r>
            <a:r>
              <a:rPr lang="en-US" altLang="zh-CN" dirty="0" smtClean="0"/>
              <a:t> 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 smtClean="0"/>
              <a:t>扔掉右边</a:t>
            </a:r>
            <a:r>
              <a:rPr lang="zh-CN" altLang="en-US" dirty="0"/>
              <a:t>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 eaLnBrk="1" hangingPunct="1"/>
            <a:r>
              <a:rPr lang="zh-CN" altLang="en-US" dirty="0" smtClean="0"/>
              <a:t>逻辑右移：在左边补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算术右移：复制左边的最高位</a:t>
            </a:r>
            <a:r>
              <a:rPr lang="en-US" altLang="zh-CN" dirty="0" smtClean="0"/>
              <a:t>(y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eaLnBrk="1" hangingPunct="1"/>
            <a:r>
              <a:rPr lang="zh-CN" altLang="en-US" dirty="0"/>
              <a:t>未</a:t>
            </a:r>
            <a:r>
              <a:rPr lang="zh-CN" altLang="en-US" dirty="0" smtClean="0"/>
              <a:t>明确定义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移位数量</a:t>
            </a:r>
            <a:r>
              <a:rPr lang="en-US" altLang="zh-CN" dirty="0" smtClean="0"/>
              <a:t>y</a:t>
            </a:r>
            <a:r>
              <a:rPr lang="en-US" dirty="0" smtClean="0"/>
              <a:t>&lt; </a:t>
            </a:r>
            <a:r>
              <a:rPr lang="en-US" dirty="0"/>
              <a:t>0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y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的字长</a:t>
            </a:r>
            <a:r>
              <a:rPr lang="en-US" altLang="zh-CN" dirty="0" smtClean="0"/>
              <a:t>(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)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91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9864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019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019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019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391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9864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019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019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019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b="1" dirty="0" smtClean="0">
                <a:solidFill>
                  <a:srgbClr val="000000"/>
                </a:solidFill>
              </a:rPr>
              <a:t>表示：无符号数和有符号数</a:t>
            </a:r>
            <a:endParaRPr lang="en-US" b="1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2.2 </a:t>
            </a:r>
            <a:r>
              <a:rPr lang="zh-CN" altLang="en-US" dirty="0" smtClean="0"/>
              <a:t>整数编码</a:t>
            </a:r>
            <a:r>
              <a:rPr lang="en-US" altLang="zh-CN" dirty="0" smtClean="0"/>
              <a:t>(</a:t>
            </a:r>
            <a:r>
              <a:rPr lang="en-US" dirty="0" smtClean="0"/>
              <a:t>Encoding </a:t>
            </a:r>
            <a:r>
              <a:rPr lang="en-US" altLang="zh-CN" dirty="0" smtClean="0"/>
              <a:t>Integers</a:t>
            </a:r>
            <a:r>
              <a:rPr lang="en-US" dirty="0" smtClean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8194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</a:t>
            </a:r>
            <a:r>
              <a:rPr lang="zh-CN" altLang="en-US" dirty="0" smtClean="0"/>
              <a:t>：</a:t>
            </a:r>
            <a:r>
              <a:rPr lang="en-US" dirty="0" smtClean="0"/>
              <a:t>2 </a:t>
            </a:r>
            <a:r>
              <a:rPr lang="zh-CN" altLang="en-US" dirty="0" smtClean="0"/>
              <a:t>字节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符号位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对于补码</a:t>
            </a:r>
            <a:r>
              <a:rPr lang="en-US" altLang="zh-CN" dirty="0" smtClean="0"/>
              <a:t>(</a:t>
            </a:r>
            <a:r>
              <a:rPr lang="en-US" dirty="0" smtClean="0"/>
              <a:t>2’s complement), </a:t>
            </a:r>
            <a:r>
              <a:rPr lang="zh-CN" altLang="en-US" dirty="0" smtClean="0"/>
              <a:t>最高位表示符号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0 </a:t>
            </a:r>
            <a:r>
              <a:rPr lang="zh-CN" altLang="en-US" dirty="0" smtClean="0"/>
              <a:t>表示非负数（ </a:t>
            </a:r>
            <a:r>
              <a:rPr lang="en-US" altLang="zh-CN" dirty="0" smtClean="0"/>
              <a:t>!= </a:t>
            </a:r>
            <a:r>
              <a:rPr lang="zh-CN" altLang="en-US" dirty="0" smtClean="0"/>
              <a:t>正数），</a:t>
            </a:r>
            <a:r>
              <a:rPr lang="en-US" dirty="0" smtClean="0"/>
              <a:t>1 </a:t>
            </a:r>
            <a:r>
              <a:rPr lang="zh-CN" altLang="en-US" dirty="0" smtClean="0"/>
              <a:t>表示负数</a:t>
            </a:r>
            <a:endParaRPr lang="en-US" dirty="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09698"/>
              </p:ext>
            </p:extLst>
          </p:nvPr>
        </p:nvGraphicFramePr>
        <p:xfrm>
          <a:off x="4800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7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25516"/>
              </p:ext>
            </p:extLst>
          </p:nvPr>
        </p:nvGraphicFramePr>
        <p:xfrm>
          <a:off x="990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8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4221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无符号数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51816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</a:t>
            </a:r>
            <a:r>
              <a:rPr lang="zh-CN" altLang="en-US" dirty="0" smtClean="0"/>
              <a:t>数</a:t>
            </a:r>
            <a:r>
              <a:rPr lang="en-US" altLang="zh-CN" dirty="0" smtClean="0"/>
              <a:t>——</a:t>
            </a:r>
            <a:r>
              <a:rPr lang="zh-CN" altLang="en-US" sz="2400" dirty="0" smtClean="0">
                <a:latin typeface="Calibri" pitchFamily="34" charset="0"/>
              </a:rPr>
              <a:t>补码</a:t>
            </a:r>
            <a:r>
              <a:rPr lang="en-US" altLang="zh-CN" sz="2400" dirty="0" smtClean="0">
                <a:latin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</a:rPr>
              <a:t>Two’s Complement)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514600"/>
            <a:ext cx="1066800" cy="60960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597835" y="3048000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Calibri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45820"/>
              </p:ext>
            </p:extLst>
          </p:nvPr>
        </p:nvGraphicFramePr>
        <p:xfrm>
          <a:off x="1673225" y="4037013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9" name="Document" r:id="rId8" imgW="5980917" imgH="1063368" progId="Word.Document.8">
                  <p:embed/>
                </p:oleObj>
              </mc:Choice>
              <mc:Fallback>
                <p:oleObj name="Document" r:id="rId8" imgW="5980917" imgH="106336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37013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补码示例</a:t>
            </a:r>
            <a:endParaRPr lang="en-US" dirty="0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514600" y="572869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32452"/>
              </p:ext>
            </p:extLst>
          </p:nvPr>
        </p:nvGraphicFramePr>
        <p:xfrm>
          <a:off x="2514600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8" name="Document" r:id="rId4" imgW="5600169" imgH="5278117" progId="Word.Document.8">
                  <p:embed/>
                </p:oleObj>
              </mc:Choice>
              <mc:Fallback>
                <p:oleObj name="Document" r:id="rId4" imgW="5600169" imgH="527811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数值范围</a:t>
            </a:r>
            <a:endParaRPr lang="en-US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258921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 smtClean="0"/>
              <a:t>无符号数值</a:t>
            </a:r>
            <a:endParaRPr lang="en-US" sz="2000" dirty="0" smtClean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 smtClean="0"/>
              <a:t>UMin</a:t>
            </a:r>
            <a:r>
              <a:rPr lang="en-US" b="0" dirty="0" smtClean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 smtClean="0"/>
              <a:t>                       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 smtClean="0"/>
              <a:t>UMax</a:t>
            </a:r>
            <a:r>
              <a:rPr lang="en-US" dirty="0" smtClean="0"/>
              <a:t> 	=	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 smtClean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2659002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</a:t>
            </a:r>
            <a:r>
              <a:rPr lang="zh-CN" altLang="en-US" sz="2000" dirty="0" smtClean="0"/>
              <a:t>补码数值</a:t>
            </a:r>
            <a:endParaRPr lang="en-US" sz="2000" dirty="0" smtClean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 smtClean="0"/>
              <a:t>TMin</a:t>
            </a:r>
            <a:r>
              <a:rPr lang="en-US" b="0" dirty="0" smtClean="0"/>
              <a:t>	=	 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                  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 smtClean="0"/>
              <a:t>TMax</a:t>
            </a:r>
            <a:r>
              <a:rPr lang="en-US" dirty="0" smtClean="0"/>
              <a:t> 	=	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                  011…1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dirty="0" smtClean="0"/>
              <a:t>-1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                  111…1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8410" y="4021077"/>
            <a:ext cx="5951538" cy="2313048"/>
            <a:chOff x="1295400" y="4240152"/>
            <a:chExt cx="5951538" cy="2313048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00068"/>
                </p:ext>
              </p:extLst>
            </p:nvPr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02" name="Document" r:id="rId4" imgW="6098846" imgH="1945230" progId="Word.Document.8">
                    <p:embed/>
                  </p:oleObj>
                </mc:Choice>
                <mc:Fallback>
                  <p:oleObj name="Document" r:id="rId4" imgW="6098846" imgH="194523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 smtClean="0">
                  <a:solidFill>
                    <a:schemeClr val="tx2"/>
                  </a:solidFill>
                  <a:latin typeface="Calibri" pitchFamily="34" charset="0"/>
                </a:rPr>
                <a:t>位数</a:t>
              </a:r>
              <a:r>
                <a:rPr lang="en-US" sz="2000" i="1" dirty="0" smtClean="0">
                  <a:solidFill>
                    <a:schemeClr val="tx2"/>
                  </a:solidFill>
                  <a:latin typeface="Calibri" pitchFamily="34" charset="0"/>
                </a:rPr>
                <a:t>W</a:t>
              </a:r>
              <a:r>
                <a:rPr lang="en-US" sz="2000" dirty="0" smtClean="0">
                  <a:solidFill>
                    <a:schemeClr val="tx2"/>
                  </a:solidFill>
                  <a:latin typeface="Calibri" pitchFamily="34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Calibri" pitchFamily="34" charset="0"/>
                </a:rPr>
                <a:t>= </a:t>
              </a:r>
              <a:r>
                <a:rPr lang="en-US" sz="2000" dirty="0" smtClean="0">
                  <a:solidFill>
                    <a:schemeClr val="tx2"/>
                  </a:solidFill>
                  <a:latin typeface="Calibri" pitchFamily="34" charset="0"/>
                </a:rPr>
                <a:t>16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Calibri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用二进制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 smtClean="0"/>
              <a:t>十进制</a:t>
            </a:r>
            <a:r>
              <a:rPr lang="en-US" altLang="zh-CN" dirty="0"/>
              <a:t>——</a:t>
            </a:r>
            <a:r>
              <a:rPr lang="zh-CN" altLang="en-US" dirty="0" smtClean="0"/>
              <a:t>适合人类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</a:t>
            </a:r>
            <a:r>
              <a:rPr lang="zh-CN" altLang="en-US" dirty="0" smtClean="0"/>
              <a:t>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</a:t>
            </a:r>
            <a:r>
              <a:rPr lang="zh-CN" altLang="en-US" dirty="0" smtClean="0"/>
              <a:t>适合机器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07333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图片 29" descr="260px-Magnetic_core_memory_car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52" y="5123796"/>
            <a:ext cx="1867740" cy="13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944754" y="5453586"/>
            <a:ext cx="5885384" cy="1244275"/>
            <a:chOff x="396875" y="5107186"/>
            <a:chExt cx="5885384" cy="1750814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96875" y="5222800"/>
              <a:ext cx="5729653" cy="1400447"/>
              <a:chOff x="0" y="0"/>
              <a:chExt cx="4320" cy="1249"/>
            </a:xfrm>
          </p:grpSpPr>
          <p:sp>
            <p:nvSpPr>
              <p:cNvPr id="9" name="Rectangle 5"/>
              <p:cNvSpPr>
                <a:spLocks/>
              </p:cNvSpPr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>
                <a:spLocks/>
              </p:cNvSpPr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>
                <a:spLocks/>
              </p:cNvSpPr>
              <p:nvPr/>
            </p:nvSpPr>
            <p:spPr bwMode="auto">
              <a:xfrm>
                <a:off x="0" y="993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>
                <a:spLocks/>
              </p:cNvSpPr>
              <p:nvPr/>
            </p:nvSpPr>
            <p:spPr bwMode="auto">
              <a:xfrm>
                <a:off x="0" y="753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 smtClean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  <a:endPara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6" name="Rectangle 12"/>
              <p:cNvSpPr>
                <a:spLocks/>
              </p:cNvSpPr>
              <p:nvPr/>
            </p:nvSpPr>
            <p:spPr bwMode="auto">
              <a:xfrm>
                <a:off x="0" y="36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 smtClean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  <a:endPara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7" name="Rectangle 13"/>
              <p:cNvSpPr>
                <a:spLocks/>
              </p:cNvSpPr>
              <p:nvPr/>
            </p:nvSpPr>
            <p:spPr bwMode="auto">
              <a:xfrm>
                <a:off x="0" y="12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 smtClean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  <a:endPara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>
                <a:spLocks/>
              </p:cNvSpPr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>
                <a:spLocks/>
              </p:cNvSpPr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>
                <a:spLocks/>
              </p:cNvSpPr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6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3371116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 smtClean="0"/>
              <a:t>不同字长的数值</a:t>
            </a:r>
            <a:endParaRPr lang="en-US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09" y="2991306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 smtClean="0"/>
              <a:t>观察</a:t>
            </a:r>
            <a:endParaRPr lang="en-US" dirty="0" smtClean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 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 smtClean="0"/>
              <a:t>非对称</a:t>
            </a:r>
            <a:endParaRPr lang="en-US" b="0" dirty="0" smtClean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79734"/>
              </p:ext>
            </p:extLst>
          </p:nvPr>
        </p:nvGraphicFramePr>
        <p:xfrm>
          <a:off x="441325" y="1192669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8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192669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2517" y="2991306"/>
            <a:ext cx="5534026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语言</a:t>
            </a:r>
            <a:r>
              <a:rPr lang="zh-CN" altLang="en-US" kern="0" dirty="0">
                <a:latin typeface="Calibri" pitchFamily="34" charset="0"/>
              </a:rPr>
              <a:t>的常量声明</a:t>
            </a:r>
            <a:endParaRPr lang="en-US" kern="0" dirty="0">
              <a:latin typeface="Calibri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UINT_MAX </a:t>
            </a:r>
            <a:r>
              <a:rPr lang="en-US" sz="2000" b="0" kern="0" dirty="0" smtClean="0">
                <a:latin typeface="Calibri" pitchFamily="34" charset="0"/>
              </a:rPr>
              <a:t>0xffffffff</a:t>
            </a:r>
            <a:endParaRPr lang="en-US" sz="2000" b="0" kern="0" dirty="0">
              <a:latin typeface="Calibri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平台相关</a:t>
            </a:r>
            <a:endParaRPr lang="en-US" altLang="zh-CN" sz="2000" kern="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ULONG_MAX </a:t>
            </a:r>
            <a:endParaRPr lang="en-US" altLang="zh-CN" sz="2000" b="0" kern="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</a:t>
            </a: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LONG_MIN (-LONG_MAX-1</a:t>
            </a:r>
            <a:r>
              <a:rPr lang="en-US" altLang="zh-CN" sz="2000" b="0" kern="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)</a:t>
            </a:r>
            <a:endParaRPr lang="en-US" altLang="zh-CN" sz="2000" b="0" kern="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6150723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 smtClean="0"/>
              <a:t>无符号数与有符号数编码的值</a:t>
            </a:r>
            <a:endParaRPr lang="en-US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791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非负数值的编码相同</a:t>
            </a: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单值性</a:t>
            </a:r>
            <a:endParaRPr lang="en-US" i="1" dirty="0" smtClean="0"/>
          </a:p>
          <a:p>
            <a:pPr lvl="1" eaLnBrk="1" hangingPunct="1">
              <a:defRPr/>
            </a:pPr>
            <a:r>
              <a:rPr lang="zh-CN" altLang="en-US" dirty="0" smtClean="0"/>
              <a:t>每个位模式对应一个唯一的整数值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每个可描述整数有一个唯一编码</a:t>
            </a:r>
            <a:endParaRPr lang="en-US" dirty="0" smtClean="0"/>
          </a:p>
          <a:p>
            <a:pPr marL="0" indent="0" eaLnBrk="1" hangingPunct="1">
              <a:buNone/>
              <a:defRPr/>
            </a:pPr>
            <a:r>
              <a:rPr lang="en-US" dirty="0" smtClean="0">
                <a:sym typeface="Symbol" pitchFamily="18" charset="2"/>
              </a:rPr>
              <a:t>      </a:t>
            </a:r>
            <a:r>
              <a:rPr lang="en-US" dirty="0" smtClean="0"/>
              <a:t> </a:t>
            </a:r>
            <a:r>
              <a:rPr lang="zh-CN" altLang="en-US" dirty="0" smtClean="0"/>
              <a:t>有逆映射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zh-CN" altLang="en-US" dirty="0" smtClean="0"/>
              <a:t>无符号整数的位模式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zh-CN" altLang="en-US" dirty="0" smtClean="0"/>
              <a:t>补码的位模式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 smtClean="0"/>
              <a:t>无符号数和有符号数的转换</a:t>
            </a:r>
            <a:endParaRPr lang="en-US" b="1" dirty="0" smtClean="0"/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424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itchFamily="34" charset="0"/>
              </a:rPr>
              <a:t>补码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itchFamily="34" charset="0"/>
              </a:rPr>
              <a:t>无符号数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7" y="2949574"/>
            <a:ext cx="261302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位模式相同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有符号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无符号数之间的转换</a:t>
            </a:r>
            <a:endParaRPr lang="en-US" dirty="0" smtClean="0"/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itchFamily="34" charset="0"/>
              </a:rPr>
              <a:t>补码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itchFamily="34" charset="0"/>
              </a:rPr>
              <a:t>无符号数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3674780" y="4818063"/>
            <a:ext cx="146514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位模式相同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zh-CN" altLang="en-US" dirty="0" smtClean="0"/>
              <a:t>有符号数和无</a:t>
            </a:r>
            <a:r>
              <a:rPr lang="zh-CN" altLang="en-US" dirty="0"/>
              <a:t>符号</a:t>
            </a:r>
            <a:r>
              <a:rPr lang="zh-CN" altLang="en-US" dirty="0" smtClean="0"/>
              <a:t>数转换规则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zh-CN" altLang="en-US" sz="2400" dirty="0" smtClean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 smtClean="0">
                <a:solidFill>
                  <a:srgbClr val="0033CC"/>
                </a:solidFill>
              </a:rPr>
              <a:t>(</a:t>
            </a:r>
            <a:r>
              <a:rPr lang="zh-CN" altLang="en-US" sz="2400" dirty="0" smtClean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 smtClean="0">
                <a:solidFill>
                  <a:srgbClr val="0033CC"/>
                </a:solidFill>
              </a:rPr>
              <a:t>)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 smtClean="0"/>
              <a:t>有符号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</a:t>
            </a:r>
            <a:r>
              <a:rPr lang="zh-CN" altLang="en-US" dirty="0" smtClean="0"/>
              <a:t>无符号数的转换</a:t>
            </a:r>
            <a:endParaRPr lang="en-US" dirty="0" smtClean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89407"/>
              </p:ext>
            </p:extLst>
          </p:nvPr>
        </p:nvGraphicFramePr>
        <p:xfrm>
          <a:off x="37338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4060"/>
              </p:ext>
            </p:extLst>
          </p:nvPr>
        </p:nvGraphicFramePr>
        <p:xfrm>
          <a:off x="7010400" y="1004379"/>
          <a:ext cx="1447800" cy="560832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2319"/>
              </p:ext>
            </p:extLst>
          </p:nvPr>
        </p:nvGraphicFramePr>
        <p:xfrm>
          <a:off x="17526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 smtClean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64336"/>
              </p:ext>
            </p:extLst>
          </p:nvPr>
        </p:nvGraphicFramePr>
        <p:xfrm>
          <a:off x="37338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58075"/>
              </p:ext>
            </p:extLst>
          </p:nvPr>
        </p:nvGraphicFramePr>
        <p:xfrm>
          <a:off x="7010400" y="990600"/>
          <a:ext cx="1524000" cy="56083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2948"/>
              </p:ext>
            </p:extLst>
          </p:nvPr>
        </p:nvGraphicFramePr>
        <p:xfrm>
          <a:off x="1752600" y="990600"/>
          <a:ext cx="1143000" cy="5608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70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70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36678" y="5562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36678" y="3643313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有符号数和无符号数的关系</a:t>
            </a:r>
            <a:endParaRPr lang="en-US" dirty="0" smtClean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1865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1998678" y="4331315"/>
            <a:ext cx="1828800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itchFamily="34" charset="0"/>
              </a:rPr>
              <a:t>大的</a:t>
            </a:r>
            <a:r>
              <a:rPr lang="zh-CN" altLang="en-US" dirty="0" smtClean="0">
                <a:solidFill>
                  <a:srgbClr val="0033CC"/>
                </a:solidFill>
                <a:latin typeface="Calibri" pitchFamily="34" charset="0"/>
              </a:rPr>
              <a:t>负</a:t>
            </a:r>
            <a:r>
              <a:rPr lang="zh-CN" altLang="en-US" dirty="0" smtClean="0">
                <a:latin typeface="Calibri" pitchFamily="34" charset="0"/>
              </a:rPr>
              <a:t>权值</a:t>
            </a:r>
            <a:endParaRPr lang="en-US" altLang="zh-CN" dirty="0" smtClean="0">
              <a:latin typeface="Calibri" pitchFamily="34" charset="0"/>
            </a:endParaRPr>
          </a:p>
          <a:p>
            <a:pPr algn="ctr"/>
            <a:r>
              <a:rPr lang="zh-CN" altLang="en-US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zh-CN" altLang="en-US" dirty="0" smtClean="0">
                <a:latin typeface="Calibri" pitchFamily="34" charset="0"/>
              </a:rPr>
              <a:t>大的</a:t>
            </a:r>
            <a:r>
              <a:rPr lang="zh-CN" altLang="en-US" dirty="0" smtClean="0">
                <a:solidFill>
                  <a:srgbClr val="0033CC"/>
                </a:solidFill>
                <a:latin typeface="Calibri" pitchFamily="34" charset="0"/>
              </a:rPr>
              <a:t>正</a:t>
            </a:r>
            <a:r>
              <a:rPr lang="zh-CN" altLang="en-US" dirty="0" smtClean="0">
                <a:latin typeface="Calibri" pitchFamily="34" charset="0"/>
              </a:rPr>
              <a:t>权值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10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itchFamily="34" charset="0"/>
              </a:rPr>
              <a:t>补码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" pitchFamily="34" charset="0"/>
              </a:rPr>
              <a:t>无符号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924300" y="2864790"/>
            <a:ext cx="146514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位模式不变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1861751" y="4938712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897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221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221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4897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3297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2382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3449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3297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2324099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3449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3297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2311399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3297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2382837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3297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2382837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126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126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126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126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126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3449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3449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3449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5430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5354637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5354637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5430837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5430837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1676400" y="3754904"/>
            <a:ext cx="441324" cy="22467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补码的数值范围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193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6786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6975475" y="2895600"/>
            <a:ext cx="633412" cy="2862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无符号数的数值范围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转换的可视化</a:t>
            </a:r>
            <a:endParaRPr lang="en-US" dirty="0" smtClean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zh-CN" altLang="en-US" dirty="0" smtClean="0"/>
              <a:t>无符号数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顺序倒置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负数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zh-CN" altLang="en-US" dirty="0" smtClean="0"/>
              <a:t>大整数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数字默认是有符号数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无符号数用后缀</a:t>
            </a:r>
            <a:r>
              <a:rPr lang="en-US" altLang="zh-CN" dirty="0" smtClean="0"/>
              <a:t> </a:t>
            </a:r>
            <a:r>
              <a:rPr lang="en-US" altLang="zh-CN" dirty="0"/>
              <a:t>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 smtClean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itchFamily="49" charset="0"/>
              </a:rPr>
              <a:t>unsigned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(</a:t>
            </a: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)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类型转换的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i="1" dirty="0"/>
              <a:t>W</a:t>
            </a:r>
            <a:r>
              <a:rPr lang="en-US" altLang="zh-CN" dirty="0"/>
              <a:t> = 32: </a:t>
            </a:r>
            <a:endParaRPr lang="en-US" altLang="zh-CN" dirty="0" smtClean="0"/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TMIN </a:t>
            </a:r>
            <a:r>
              <a:rPr lang="en-US" altLang="zh-CN" b="1" dirty="0">
                <a:solidFill>
                  <a:srgbClr val="C00000"/>
                </a:solidFill>
              </a:rPr>
              <a:t>= -2,147,483,648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TMAX =2,147,483,647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位、字节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计算机存储、处理的信息：二值信号</a:t>
            </a:r>
          </a:p>
          <a:p>
            <a:r>
              <a:rPr lang="zh-CN" altLang="en-US" dirty="0" smtClean="0"/>
              <a:t>“位”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“比特”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底层的二进制数字（数码）</a:t>
            </a:r>
            <a:r>
              <a:rPr lang="zh-CN" altLang="en-US" dirty="0" smtClean="0"/>
              <a:t>称为位（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，比特），值为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lvl="1"/>
            <a:r>
              <a:rPr lang="zh-CN" altLang="en-US" dirty="0" smtClean="0"/>
              <a:t>数字</a:t>
            </a:r>
            <a:r>
              <a:rPr lang="zh-CN" altLang="en-US" dirty="0"/>
              <a:t>革命的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>
                <a:ea typeface="宋体" charset="-122"/>
              </a:rPr>
              <a:t>位</a:t>
            </a:r>
            <a:r>
              <a:rPr lang="zh-CN" altLang="en-US" dirty="0" smtClean="0">
                <a:ea typeface="宋体" charset="-122"/>
              </a:rPr>
              <a:t>组合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/>
              <a:t>把位</a:t>
            </a:r>
            <a:r>
              <a:rPr lang="zh-CN" altLang="en-US" dirty="0" smtClean="0"/>
              <a:t>组合到</a:t>
            </a:r>
            <a:r>
              <a:rPr lang="zh-CN" altLang="en-US" dirty="0"/>
              <a:t>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</a:t>
            </a:r>
            <a:r>
              <a:rPr lang="zh-CN" altLang="en-US" dirty="0" smtClean="0"/>
              <a:t>组合都</a:t>
            </a:r>
            <a:r>
              <a:rPr lang="zh-CN" altLang="en-US" dirty="0"/>
              <a:t>有含义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字节：</a:t>
            </a:r>
            <a:r>
              <a:rPr lang="en-US" altLang="zh-CN" dirty="0" smtClean="0">
                <a:ea typeface="宋体" charset="-122"/>
              </a:rPr>
              <a:t>8-bit</a:t>
            </a:r>
            <a:r>
              <a:rPr lang="zh-CN" altLang="en-US" dirty="0" smtClean="0">
                <a:ea typeface="宋体" charset="-122"/>
              </a:rPr>
              <a:t>块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</a:t>
            </a:r>
            <a:r>
              <a:rPr lang="en-US" altLang="zh-CN" dirty="0" smtClean="0"/>
              <a:t>Buchholz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 smtClean="0"/>
              <a:t>的早期设计阶段</a:t>
            </a:r>
            <a:endParaRPr lang="en-US" altLang="zh-CN" dirty="0" smtClean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03572"/>
              </p:ext>
            </p:extLst>
          </p:nvPr>
        </p:nvGraphicFramePr>
        <p:xfrm>
          <a:off x="152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1267853765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1731124372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410522766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413507715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2705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685575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3512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61709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272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899933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964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72361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3577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6553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7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</a:t>
            </a:r>
            <a:r>
              <a:rPr lang="en-US" altLang="zh-CN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signed</a:t>
            </a:r>
            <a:endParaRPr lang="zh-CN" altLang="en-US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7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 smtClean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zh-CN" altLang="en-US" dirty="0" smtClean="0"/>
              <a:t>位模式不变</a:t>
            </a:r>
            <a:endParaRPr lang="en-US" altLang="zh-CN" dirty="0" smtClean="0"/>
          </a:p>
          <a:p>
            <a:r>
              <a:rPr lang="zh-CN" altLang="en-US" dirty="0" smtClean="0"/>
              <a:t>重新解读（按目标编码类型的规则解读）</a:t>
            </a:r>
            <a:endParaRPr lang="en-US" dirty="0" smtClean="0"/>
          </a:p>
          <a:p>
            <a:r>
              <a:rPr lang="zh-CN" altLang="en-US" dirty="0" smtClean="0"/>
              <a:t>会有意外副作用</a:t>
            </a:r>
            <a:r>
              <a:rPr lang="en-US" dirty="0" smtClean="0"/>
              <a:t>: </a:t>
            </a:r>
            <a:r>
              <a:rPr lang="zh-CN" altLang="en-US" dirty="0" smtClean="0"/>
              <a:t>数值被</a:t>
            </a:r>
            <a:r>
              <a:rPr lang="en-US" dirty="0" smtClean="0"/>
              <a:t> +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</a:t>
            </a:r>
            <a:r>
              <a:rPr lang="en-US" dirty="0" smtClean="0"/>
              <a:t>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zh-CN" altLang="en-US" dirty="0"/>
              <a:t>表达式含无</a:t>
            </a:r>
            <a:r>
              <a:rPr lang="zh-CN" altLang="en-US" dirty="0" smtClean="0"/>
              <a:t>符号数和有</a:t>
            </a:r>
            <a:r>
              <a:rPr lang="zh-CN" altLang="en-US" dirty="0"/>
              <a:t>符号</a:t>
            </a:r>
            <a:r>
              <a:rPr lang="zh-CN" altLang="en-US" dirty="0" smtClean="0"/>
              <a:t>数时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b="1" dirty="0" smtClean="0"/>
              <a:t>扩展、截断</a:t>
            </a:r>
            <a:endParaRPr lang="en-US" b="1" dirty="0" smtClean="0"/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符号扩展</a:t>
            </a:r>
            <a:endParaRPr lang="en-US" dirty="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任务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zh-CN" altLang="en-US" dirty="0" smtClean="0"/>
              <a:t>给定</a:t>
            </a:r>
            <a:r>
              <a:rPr lang="en-US" i="1" dirty="0" smtClean="0"/>
              <a:t>w</a:t>
            </a:r>
            <a:r>
              <a:rPr lang="zh-CN" altLang="en-US" dirty="0" smtClean="0"/>
              <a:t>位的有符号整型数</a:t>
            </a:r>
            <a:r>
              <a:rPr lang="en-US" i="1" dirty="0" smtClean="0"/>
              <a:t>x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将其转换为</a:t>
            </a:r>
            <a:r>
              <a:rPr lang="en-US" i="1" dirty="0" err="1" smtClean="0"/>
              <a:t>w</a:t>
            </a:r>
            <a:r>
              <a:rPr lang="en-US" dirty="0" err="1" smtClean="0"/>
              <a:t>+</a:t>
            </a:r>
            <a:r>
              <a:rPr lang="en-US" i="1" dirty="0" err="1" smtClean="0"/>
              <a:t>k</a:t>
            </a:r>
            <a:r>
              <a:rPr lang="zh-CN" altLang="en-US" dirty="0"/>
              <a:t>位的相同</a:t>
            </a:r>
            <a:r>
              <a:rPr lang="zh-CN" altLang="en-US" dirty="0" smtClean="0"/>
              <a:t>数值的整型数</a:t>
            </a: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规则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zh-CN" altLang="en-US" dirty="0" smtClean="0"/>
              <a:t>将最高有效位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符号位</a:t>
            </a:r>
            <a:r>
              <a:rPr lang="en-US" altLang="zh-CN" dirty="0" smtClean="0"/>
              <a:t>)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w</a:t>
            </a:r>
            <a:r>
              <a:rPr lang="en-US" altLang="zh-CN" baseline="-25000" dirty="0" smtClean="0"/>
              <a:t>–1</a:t>
            </a:r>
            <a:r>
              <a:rPr lang="zh-CN" altLang="en-US" dirty="0" smtClean="0"/>
              <a:t>复制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zh-CN" altLang="en-US" dirty="0"/>
              <a:t>份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b="0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</a:t>
            </a:r>
            <a:r>
              <a:rPr lang="en-US" dirty="0" smtClean="0"/>
              <a:t> = 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,…,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–2 </a:t>
            </a:r>
            <a:r>
              <a:rPr lang="en-US" dirty="0" smtClean="0"/>
              <a:t>,…, </a:t>
            </a:r>
            <a:r>
              <a:rPr lang="en-US" b="0" i="1" dirty="0" smtClean="0"/>
              <a:t>x</a:t>
            </a:r>
            <a:r>
              <a:rPr lang="en-US" b="0" baseline="-25000" dirty="0" smtClean="0"/>
              <a:t>0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35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667639" y="4211364"/>
            <a:ext cx="16948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itchFamily="34" charset="0"/>
              </a:rPr>
              <a:t>k</a:t>
            </a:r>
            <a:r>
              <a:rPr lang="en-US" sz="18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符号扩展示例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chemeClr val="accent6"/>
                </a:solidFill>
              </a:rPr>
              <a:t>短</a:t>
            </a:r>
            <a:r>
              <a:rPr lang="zh-CN" altLang="en-US" dirty="0" smtClean="0"/>
              <a:t>整数类型向</a:t>
            </a:r>
            <a:r>
              <a:rPr lang="zh-CN" altLang="en-US" dirty="0" smtClean="0">
                <a:solidFill>
                  <a:schemeClr val="accent6"/>
                </a:solidFill>
              </a:rPr>
              <a:t>长</a:t>
            </a:r>
            <a:r>
              <a:rPr lang="zh-CN" altLang="en-US" dirty="0" smtClean="0"/>
              <a:t>整数类型转换时，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自动进行符号扩展</a:t>
            </a:r>
            <a:endParaRPr lang="en-US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十进制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进制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二进制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 smtClean="0"/>
              <a:t>总结</a:t>
            </a:r>
            <a:r>
              <a:rPr lang="en-US" dirty="0" smtClean="0"/>
              <a:t>:</a:t>
            </a:r>
            <a:r>
              <a:rPr lang="zh-CN" altLang="en-US" dirty="0" smtClean="0"/>
              <a:t>扩展、截断</a:t>
            </a:r>
            <a:r>
              <a:rPr lang="zh-CN" altLang="en-US" dirty="0"/>
              <a:t>的</a:t>
            </a:r>
            <a:r>
              <a:rPr lang="zh-CN" altLang="en-US" dirty="0" smtClean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zh-CN" altLang="en-US" dirty="0" smtClean="0"/>
              <a:t>扩展</a:t>
            </a:r>
            <a:r>
              <a:rPr lang="en-US" dirty="0" smtClean="0"/>
              <a:t> (</a:t>
            </a:r>
            <a:r>
              <a:rPr lang="zh-CN" altLang="en-US" dirty="0" smtClean="0"/>
              <a:t>例如从</a:t>
            </a:r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zh-CN" altLang="en-US" dirty="0" smtClean="0"/>
              <a:t>到</a:t>
            </a:r>
            <a:r>
              <a:rPr lang="en-US" dirty="0" err="1" smtClean="0"/>
              <a:t>int</a:t>
            </a:r>
            <a:r>
              <a:rPr lang="zh-CN" altLang="en-US" dirty="0" smtClean="0"/>
              <a:t>的转换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无符号数</a:t>
            </a:r>
            <a:r>
              <a:rPr lang="en-US" dirty="0" smtClean="0"/>
              <a:t>: 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</a:t>
            </a:r>
            <a:r>
              <a:rPr lang="zh-CN" altLang="en-US" dirty="0" smtClean="0"/>
              <a:t>符号扩展</a:t>
            </a:r>
            <a:endParaRPr lang="en-US" dirty="0" smtClean="0"/>
          </a:p>
          <a:p>
            <a:pPr lvl="1"/>
            <a:r>
              <a:rPr lang="zh-CN" altLang="en-US" dirty="0" smtClean="0"/>
              <a:t>结果都是明确</a:t>
            </a:r>
            <a:r>
              <a:rPr lang="zh-CN" altLang="en-US" dirty="0"/>
              <a:t>的</a:t>
            </a:r>
            <a:r>
              <a:rPr lang="zh-CN" altLang="en-US" dirty="0" smtClean="0"/>
              <a:t>预期值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 smtClean="0"/>
              <a:t> (</a:t>
            </a:r>
            <a:r>
              <a:rPr lang="zh-CN" altLang="en-US" dirty="0" smtClean="0"/>
              <a:t>例如从</a:t>
            </a:r>
            <a:r>
              <a:rPr lang="en-US" dirty="0" smtClean="0"/>
              <a:t>unsigned </a:t>
            </a:r>
            <a:r>
              <a:rPr lang="zh-CN" altLang="en-US" dirty="0"/>
              <a:t>到</a:t>
            </a:r>
            <a:r>
              <a:rPr lang="en-US" dirty="0" smtClean="0"/>
              <a:t>unsigned short</a:t>
            </a:r>
            <a:r>
              <a:rPr lang="zh-CN" altLang="en-US" dirty="0" smtClean="0"/>
              <a:t>的转换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无论有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无符号数</a:t>
            </a:r>
            <a:r>
              <a:rPr lang="en-US" dirty="0" smtClean="0"/>
              <a:t>:</a:t>
            </a:r>
            <a:r>
              <a:rPr lang="zh-CN" altLang="en-US" dirty="0" smtClean="0"/>
              <a:t>多出的位均被截断</a:t>
            </a:r>
            <a:endParaRPr lang="en-US" dirty="0" smtClean="0"/>
          </a:p>
          <a:p>
            <a:pPr lvl="1"/>
            <a:r>
              <a:rPr lang="zh-CN" altLang="en-US" dirty="0" smtClean="0"/>
              <a:t>结果重新解读</a:t>
            </a:r>
            <a:endParaRPr lang="en-US" dirty="0" smtClean="0"/>
          </a:p>
          <a:p>
            <a:pPr lvl="1"/>
            <a:r>
              <a:rPr lang="zh-CN" altLang="en-US" dirty="0" smtClean="0"/>
              <a:t>无符号数</a:t>
            </a:r>
            <a:r>
              <a:rPr lang="en-US" dirty="0" smtClean="0"/>
              <a:t>: </a:t>
            </a:r>
            <a:r>
              <a:rPr lang="zh-CN" altLang="en-US" dirty="0" smtClean="0"/>
              <a:t>相当于求模运算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 </a:t>
            </a:r>
            <a:r>
              <a:rPr lang="zh-CN" altLang="en-US" dirty="0" smtClean="0"/>
              <a:t>与求模运算相似</a:t>
            </a:r>
            <a:endParaRPr lang="en-US" dirty="0" smtClean="0"/>
          </a:p>
          <a:p>
            <a:pPr lvl="1"/>
            <a:r>
              <a:rPr lang="zh-CN" altLang="en-US" dirty="0" smtClean="0"/>
              <a:t>对于小整数，</a:t>
            </a:r>
            <a:r>
              <a:rPr lang="zh-CN" altLang="en-US" dirty="0"/>
              <a:t>结果是明确的</a:t>
            </a:r>
            <a:r>
              <a:rPr lang="zh-CN" altLang="en-US" dirty="0" smtClean="0"/>
              <a:t>预期值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b="1" dirty="0" smtClean="0"/>
              <a:t>整数运算：加、非、乘、移位</a:t>
            </a:r>
            <a:endParaRPr lang="en-US" b="1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无符号数加法</a:t>
            </a:r>
            <a:endParaRPr lang="en-US" dirty="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4165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标准加法功能</a:t>
            </a:r>
            <a:endParaRPr lang="en-US" altLang="zh-CN" dirty="0" smtClean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忽略进位输出</a:t>
            </a:r>
            <a:endParaRPr lang="en-US" dirty="0" smtClean="0"/>
          </a:p>
          <a:p>
            <a:pPr marL="342900" lvl="1" indent="-342900">
              <a:buSzPct val="60000"/>
              <a:buFont typeface="Wingdings 2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sz="2400" b="1" dirty="0"/>
              <a:t>模数</a:t>
            </a:r>
            <a:r>
              <a:rPr lang="zh-CN" altLang="en-US" sz="2400" b="1" dirty="0" smtClean="0"/>
              <a:t>加法：相当于增加一个模运算</a:t>
            </a:r>
            <a:endParaRPr lang="en-US" sz="2400" b="1" dirty="0"/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x</a:t>
            </a:r>
            <a:r>
              <a:rPr lang="en-US" b="0" dirty="0" smtClean="0"/>
              <a:t> , </a:t>
            </a:r>
            <a:r>
              <a:rPr lang="en-US" b="0" i="1" dirty="0" smtClean="0"/>
              <a:t>y</a:t>
            </a:r>
            <a:r>
              <a:rPr lang="en-US" b="0" dirty="0" smtClean="0"/>
              <a:t>)	=	</a:t>
            </a:r>
            <a:r>
              <a:rPr lang="en-US" b="0" i="1" dirty="0" smtClean="0"/>
              <a:t>x</a:t>
            </a:r>
            <a:r>
              <a:rPr lang="en-US" b="0" dirty="0" smtClean="0"/>
              <a:t> + </a:t>
            </a:r>
            <a:r>
              <a:rPr lang="en-US" b="0" i="1" dirty="0" smtClean="0"/>
              <a:t>y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3940210" y="2133600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真实和</a:t>
            </a:r>
            <a:r>
              <a:rPr lang="en-US" b="0" dirty="0" smtClean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+1 </a:t>
            </a:r>
            <a:r>
              <a:rPr lang="zh-CN" altLang="en-US" b="0" dirty="0" smtClean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操作数</a:t>
            </a:r>
            <a:r>
              <a:rPr lang="en-US" b="0" dirty="0" smtClean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 smtClean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丢弃进位</a:t>
            </a:r>
            <a:r>
              <a:rPr lang="en-US" b="0" dirty="0" smtClean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 smtClean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038521" y="2590800"/>
            <a:ext cx="178286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 smtClean="0">
                <a:latin typeface="Times" pitchFamily="18" charset="0"/>
              </a:rPr>
              <a:t>UAdd</a:t>
            </a:r>
            <a:r>
              <a:rPr lang="en-US" b="0" i="1" baseline="-25000" dirty="0" err="1" smtClean="0">
                <a:latin typeface="Times" pitchFamily="18" charset="0"/>
              </a:rPr>
              <a:t>w</a:t>
            </a:r>
            <a:r>
              <a:rPr lang="en-US" b="0" dirty="0" smtClean="0">
                <a:latin typeface="Times" pitchFamily="18" charset="0"/>
              </a:rPr>
              <a:t>(</a:t>
            </a:r>
            <a:r>
              <a:rPr lang="en-US" b="0" i="1" dirty="0" smtClean="0">
                <a:latin typeface="Times" pitchFamily="18" charset="0"/>
              </a:rPr>
              <a:t>x</a:t>
            </a:r>
            <a:r>
              <a:rPr lang="en-US" b="0" dirty="0" smtClean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, </a:t>
            </a:r>
            <a:r>
              <a:rPr lang="en-US" b="0" i="1" dirty="0" smtClean="0">
                <a:latin typeface="Times" pitchFamily="18" charset="0"/>
              </a:rPr>
              <a:t>y</a:t>
            </a:r>
            <a:r>
              <a:rPr lang="en-US" b="0" dirty="0" smtClean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02003"/>
              </p:ext>
            </p:extLst>
          </p:nvPr>
        </p:nvGraphicFramePr>
        <p:xfrm>
          <a:off x="4049712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7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2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 smtClean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824287" cy="4843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zh-CN" altLang="en-US" dirty="0" smtClean="0"/>
              <a:t>整数加法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en-US" dirty="0" smtClean="0"/>
              <a:t>4-bit </a:t>
            </a:r>
            <a:r>
              <a:rPr lang="zh-CN" altLang="en-US" dirty="0" smtClean="0"/>
              <a:t>整型数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/>
              <a:t>y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zh-CN" altLang="en-US" dirty="0" smtClean="0"/>
              <a:t>计算真实值</a:t>
            </a:r>
            <a:r>
              <a:rPr lang="en-US" dirty="0" smtClean="0"/>
              <a:t>Add</a:t>
            </a:r>
            <a:r>
              <a:rPr lang="en-US" baseline="-25000" dirty="0" smtClean="0"/>
              <a:t>4</a:t>
            </a:r>
            <a:r>
              <a:rPr lang="en-US" dirty="0" smtClean="0"/>
              <a:t>(x,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</a:p>
          <a:p>
            <a:pPr marL="635000" lvl="1" indent="-228600" eaLnBrk="1" hangingPunct="1">
              <a:defRPr/>
            </a:pPr>
            <a:r>
              <a:rPr lang="zh-CN" altLang="en-US" dirty="0" smtClean="0"/>
              <a:t>和随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 </a:t>
            </a:r>
            <a:r>
              <a:rPr lang="en-US" altLang="zh-CN" i="1" dirty="0"/>
              <a:t>y</a:t>
            </a:r>
            <a:r>
              <a:rPr lang="zh-CN" altLang="en-US" i="1" dirty="0" smtClean="0"/>
              <a:t>线性增加</a:t>
            </a:r>
            <a:endParaRPr lang="en-US" i="1" dirty="0" smtClean="0"/>
          </a:p>
          <a:p>
            <a:pPr marL="635000" lvl="1" indent="-228600">
              <a:defRPr/>
            </a:pPr>
            <a:r>
              <a:rPr lang="zh-CN" altLang="en-US" dirty="0" smtClean="0"/>
              <a:t>表面为斜面形</a:t>
            </a:r>
            <a:endParaRPr lang="en-US" dirty="0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 smtClean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67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508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y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80" y="2235392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无符号</a:t>
            </a:r>
            <a:r>
              <a:rPr lang="zh-CN" altLang="en-US" dirty="0"/>
              <a:t>数加法可视化示意图</a:t>
            </a:r>
            <a:endParaRPr lang="en-US" dirty="0" smtClean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数值面有弯折：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当真实和</a:t>
            </a:r>
            <a:r>
              <a:rPr lang="en-US" dirty="0" smtClean="0"/>
              <a:t>≥ 2</a:t>
            </a:r>
            <a:r>
              <a:rPr lang="en-US" i="1" baseline="30000" dirty="0" smtClean="0"/>
              <a:t>w</a:t>
            </a:r>
            <a:r>
              <a:rPr lang="zh-CN" altLang="en-US" dirty="0" smtClean="0"/>
              <a:t>时溢出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最多溢出一次</a:t>
            </a:r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1532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791200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 smtClean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1225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600200" y="4006245"/>
            <a:ext cx="697627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Calibri" pitchFamily="34" charset="0"/>
              </a:rPr>
              <a:t>溢出</a:t>
            </a:r>
            <a:endParaRPr lang="en-US" altLang="zh-CN" sz="20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Calibri" pitchFamily="34" charset="0"/>
              </a:rPr>
              <a:t>正常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7200712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626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8150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y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362200" y="4231650"/>
            <a:ext cx="142301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 smtClean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altLang="zh-CN" sz="2000" baseline="-25000" dirty="0" err="1" smtClean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sz="2000" i="1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475384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Normal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</a:t>
            </a:r>
            <a:r>
              <a:rPr lang="zh-CN" altLang="en-US" dirty="0"/>
              <a:t>的通用表示  </a:t>
            </a:r>
          </a:p>
          <a:p>
            <a:pPr marL="400050" lvl="2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N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altLang="zh-CN" baseline="30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pt-BR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数码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补码加法</a:t>
            </a:r>
            <a:endParaRPr 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 smtClean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 smtClean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 smtClean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 smtClean="0"/>
              <a:t>TAdd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 smtClean="0"/>
              <a:t>具有完全相同的位级表现</a:t>
            </a:r>
            <a:endParaRPr lang="en-US" altLang="zh-CN" dirty="0" smtClean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语言中有符号数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与无符号数加法</a:t>
            </a:r>
            <a:r>
              <a:rPr lang="en-US" altLang="zh-CN" dirty="0" smtClean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(unsigned)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 smtClean="0"/>
              <a:t>将会有</a:t>
            </a:r>
            <a:r>
              <a:rPr lang="en-US" altLang="zh-CN" b="1" dirty="0" smtClean="0">
                <a:latin typeface="Courier New" pitchFamily="49" charset="0"/>
              </a:rPr>
              <a:t>s </a:t>
            </a:r>
            <a:r>
              <a:rPr lang="en-US" altLang="zh-CN" b="1" dirty="0">
                <a:latin typeface="Courier New" pitchFamily="49" charset="0"/>
              </a:rPr>
              <a:t>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494682" y="2154381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真实和</a:t>
            </a:r>
            <a:r>
              <a:rPr lang="en-US" b="0" dirty="0" smtClean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+1 </a:t>
            </a:r>
            <a:r>
              <a:rPr lang="zh-CN" altLang="en-US" b="0" dirty="0" smtClean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操作数</a:t>
            </a:r>
            <a:r>
              <a:rPr lang="en-US" b="0" dirty="0" smtClean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 smtClean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丢弃进位</a:t>
            </a:r>
            <a:r>
              <a:rPr lang="en-US" b="0" dirty="0" smtClean="0">
                <a:latin typeface="Calibri" pitchFamily="34" charset="0"/>
              </a:rPr>
              <a:t>: </a:t>
            </a:r>
            <a:r>
              <a:rPr lang="en-US" b="0" i="1" dirty="0" smtClean="0">
                <a:latin typeface="Calibri" pitchFamily="34" charset="0"/>
              </a:rPr>
              <a:t>w </a:t>
            </a:r>
            <a:r>
              <a:rPr lang="zh-CN" altLang="en-US" b="0" dirty="0" smtClean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 smtClean="0">
                <a:latin typeface="Times" pitchFamily="18" charset="0"/>
              </a:rPr>
              <a:t>TAdd</a:t>
            </a:r>
            <a:r>
              <a:rPr lang="en-US" sz="2000" b="0" i="1" baseline="-25000" dirty="0" err="1" smtClean="0">
                <a:latin typeface="Times" pitchFamily="18" charset="0"/>
              </a:rPr>
              <a:t>w</a:t>
            </a:r>
            <a:r>
              <a:rPr lang="en-US" sz="2000" b="0" dirty="0" smtClean="0">
                <a:latin typeface="Times" pitchFamily="18" charset="0"/>
              </a:rPr>
              <a:t>(</a:t>
            </a:r>
            <a:r>
              <a:rPr lang="en-US" sz="2000" b="0" i="1" dirty="0" smtClean="0">
                <a:latin typeface="Times" pitchFamily="18" charset="0"/>
              </a:rPr>
              <a:t>x</a:t>
            </a:r>
            <a:r>
              <a:rPr lang="en-US" sz="2000" b="0" dirty="0" smtClean="0">
                <a:latin typeface="Times" pitchFamily="18" charset="0"/>
              </a:rPr>
              <a:t> </a:t>
            </a:r>
            <a:r>
              <a:rPr lang="en-US" sz="2000" b="0" dirty="0">
                <a:latin typeface="Times" pitchFamily="18" charset="0"/>
              </a:rPr>
              <a:t>, </a:t>
            </a:r>
            <a:r>
              <a:rPr lang="en-US" sz="2000" b="0" i="1" dirty="0" smtClean="0">
                <a:latin typeface="Times" pitchFamily="18" charset="0"/>
              </a:rPr>
              <a:t>y</a:t>
            </a:r>
            <a:r>
              <a:rPr lang="en-US" sz="2000" b="0" dirty="0" smtClean="0">
                <a:latin typeface="Times" pitchFamily="18" charset="0"/>
              </a:rPr>
              <a:t>)</a:t>
            </a:r>
            <a:endParaRPr lang="en-US" sz="2000" b="0" dirty="0"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补码加法</a:t>
            </a:r>
            <a:r>
              <a:rPr lang="en-US" altLang="zh-CN" dirty="0"/>
              <a:t>(</a:t>
            </a:r>
            <a:r>
              <a:rPr lang="en-US" dirty="0" smtClean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8077200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功能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真实和需要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zh-CN" altLang="en-US" b="0" dirty="0" smtClean="0"/>
              <a:t>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丢弃最高有效位（</a:t>
            </a:r>
            <a:r>
              <a:rPr lang="en-US" dirty="0" smtClean="0"/>
              <a:t>MSB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将剩余的位视</a:t>
            </a:r>
            <a:r>
              <a:rPr lang="zh-CN" altLang="en-US" dirty="0" smtClean="0"/>
              <a:t>作补码（整数）</a:t>
            </a:r>
            <a:endParaRPr lang="en-US" dirty="0" smtClean="0"/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5212"/>
              </p:ext>
            </p:extLst>
          </p:nvPr>
        </p:nvGraphicFramePr>
        <p:xfrm>
          <a:off x="609600" y="3495675"/>
          <a:ext cx="73136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" name="公式" r:id="rId4" imgW="4140000" imgH="761760" progId="Equation.3">
                  <p:embed/>
                </p:oleObj>
              </mc:Choice>
              <mc:Fallback>
                <p:oleObj name="公式" r:id="rId4" imgW="4140000" imgH="761760" progId="Equation.3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95675"/>
                        <a:ext cx="73136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90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 smtClean="0">
                  <a:latin typeface="Calibri" pitchFamily="34" charset="0"/>
                </a:rPr>
                <a:t>情况</a:t>
              </a:r>
              <a:r>
                <a:rPr lang="en-US" altLang="zh-CN" sz="2000" b="0" dirty="0" smtClean="0">
                  <a:latin typeface="Calibri" pitchFamily="34" charset="0"/>
                </a:rPr>
                <a:t>4</a:t>
              </a:r>
            </a:p>
            <a:p>
              <a:endParaRPr lang="en-US" altLang="zh-CN" sz="1600" b="0" dirty="0" smtClean="0">
                <a:latin typeface="Calibri" pitchFamily="34" charset="0"/>
              </a:endParaRP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r>
                <a:rPr lang="zh-CN" altLang="en-US" sz="2000" b="0" dirty="0" smtClean="0">
                  <a:latin typeface="Calibri" pitchFamily="34" charset="0"/>
                </a:rPr>
                <a:t>情况</a:t>
              </a:r>
              <a:r>
                <a:rPr lang="en-US" altLang="zh-CN" sz="2000" b="0" dirty="0" smtClean="0">
                  <a:latin typeface="Calibri" pitchFamily="34" charset="0"/>
                </a:rPr>
                <a:t>3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r>
                <a:rPr lang="zh-CN" altLang="en-US" sz="2000" b="0" dirty="0" smtClean="0">
                  <a:latin typeface="Calibri" pitchFamily="34" charset="0"/>
                </a:rPr>
                <a:t>情况</a:t>
              </a:r>
              <a:r>
                <a:rPr lang="en-US" altLang="zh-CN" sz="2000" b="0" dirty="0" smtClean="0">
                  <a:latin typeface="Calibri" pitchFamily="34" charset="0"/>
                </a:rPr>
                <a:t>2</a:t>
              </a: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r>
                <a:rPr lang="zh-CN" altLang="en-US" sz="2000" b="0" dirty="0" smtClean="0">
                  <a:latin typeface="Calibri" pitchFamily="34" charset="0"/>
                </a:rPr>
                <a:t>情况</a:t>
              </a:r>
              <a:r>
                <a:rPr lang="en-US" altLang="zh-CN" sz="2000" b="0" dirty="0" smtClean="0">
                  <a:latin typeface="Calibri" pitchFamily="34" charset="0"/>
                </a:rPr>
                <a:t>1</a:t>
              </a:r>
              <a:endParaRPr lang="en-US" altLang="zh-CN" sz="2000" b="0" dirty="0">
                <a:latin typeface="Calibri" pitchFamily="34" charset="0"/>
              </a:endParaRP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 smtClean="0">
                  <a:latin typeface="Calibri" pitchFamily="34" charset="0"/>
                </a:rPr>
                <a:t>正溢出</a:t>
              </a:r>
              <a:endParaRPr lang="en-US" altLang="zh-CN" sz="1600" b="0" dirty="0" smtClean="0">
                <a:latin typeface="Calibri" pitchFamily="34" charset="0"/>
              </a:endParaRP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r>
                <a:rPr lang="en-US" altLang="zh-CN" sz="2000" b="0" dirty="0" smtClean="0">
                  <a:latin typeface="Calibri" pitchFamily="34" charset="0"/>
                </a:rPr>
                <a:t> 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r>
                <a:rPr lang="zh-CN" altLang="en-US" sz="2000" b="0" dirty="0" smtClean="0">
                  <a:latin typeface="Calibri" pitchFamily="34" charset="0"/>
                </a:rPr>
                <a:t>正常</a:t>
              </a:r>
              <a:endParaRPr lang="en-US" altLang="zh-CN" sz="2000" b="0" dirty="0" smtClean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 smtClean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 smtClean="0">
                  <a:latin typeface="Calibri" pitchFamily="34" charset="0"/>
                </a:rPr>
                <a:t>负溢出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7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57" y="2319754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补码加法可视化示意图</a:t>
            </a:r>
            <a:endParaRPr lang="en-US" dirty="0" smtClean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数值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4</a:t>
            </a:r>
            <a:r>
              <a:rPr lang="zh-CN" altLang="en-US" dirty="0" smtClean="0"/>
              <a:t>位补码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数值范围</a:t>
            </a:r>
            <a:r>
              <a:rPr lang="en-US" dirty="0" smtClean="0"/>
              <a:t>-8 </a:t>
            </a:r>
            <a:r>
              <a:rPr lang="zh-CN" altLang="en-US" dirty="0"/>
              <a:t>～</a:t>
            </a:r>
            <a:r>
              <a:rPr lang="en-US" dirty="0" smtClean="0"/>
              <a:t> +7</a:t>
            </a:r>
          </a:p>
          <a:p>
            <a:pPr eaLnBrk="1" hangingPunct="1">
              <a:defRPr/>
            </a:pPr>
            <a:r>
              <a:rPr lang="zh-CN" altLang="en-US" dirty="0" smtClean="0"/>
              <a:t>弯折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溢出</a:t>
            </a:r>
            <a:endParaRPr lang="en-US" dirty="0" smtClean="0"/>
          </a:p>
          <a:p>
            <a:pPr lvl="1" eaLnBrk="1" hangingPunct="1">
              <a:defRPr/>
            </a:pPr>
            <a:r>
              <a:rPr lang="en-US" altLang="zh-CN" dirty="0" err="1" smtClean="0">
                <a:sym typeface="Symbol" pitchFamily="18" charset="2"/>
              </a:rPr>
              <a:t>x+y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 </a:t>
            </a:r>
            <a:r>
              <a:rPr lang="en-US" dirty="0" smtClean="0"/>
              <a:t>2</a:t>
            </a:r>
            <a:r>
              <a:rPr lang="en-US" i="1" baseline="30000" dirty="0" smtClean="0"/>
              <a:t>w</a:t>
            </a:r>
            <a:r>
              <a:rPr lang="en-US" baseline="30000" dirty="0" smtClean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 smtClean="0"/>
              <a:t>变成负数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最多一次</a:t>
            </a:r>
            <a:endParaRPr lang="en-US" dirty="0" smtClean="0"/>
          </a:p>
          <a:p>
            <a:pPr lvl="1">
              <a:defRPr/>
            </a:pPr>
            <a:r>
              <a:rPr lang="en-US" altLang="zh-CN" dirty="0" err="1">
                <a:sym typeface="Symbol" pitchFamily="18" charset="2"/>
              </a:rPr>
              <a:t>x+y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dirty="0" smtClean="0"/>
              <a:t>&lt; –2</a:t>
            </a:r>
            <a:r>
              <a:rPr lang="en-US" i="1" baseline="30000" dirty="0" smtClean="0"/>
              <a:t>w</a:t>
            </a:r>
            <a:r>
              <a:rPr lang="en-US" baseline="30000" dirty="0" smtClean="0"/>
              <a:t>–1</a:t>
            </a:r>
            <a:endParaRPr lang="en-US" dirty="0" smtClean="0"/>
          </a:p>
          <a:p>
            <a:pPr lvl="2" eaLnBrk="1" hangingPunct="1">
              <a:defRPr/>
            </a:pPr>
            <a:r>
              <a:rPr lang="zh-CN" altLang="en-US" dirty="0" smtClean="0"/>
              <a:t>变成正数</a:t>
            </a:r>
            <a:endParaRPr lang="en-US" dirty="0" smtClean="0"/>
          </a:p>
          <a:p>
            <a:pPr lvl="2" eaLnBrk="1" hangingPunct="1">
              <a:defRPr/>
            </a:pPr>
            <a:r>
              <a:rPr lang="zh-CN" altLang="en-US" dirty="0" smtClean="0"/>
              <a:t>最多一次</a:t>
            </a:r>
            <a:endParaRPr lang="en-US" dirty="0" smtClean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50340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 smtClean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i="1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395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31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y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958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064441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74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正常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乘法</a:t>
            </a:r>
            <a:endParaRPr lang="en-US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目标</a:t>
            </a:r>
            <a:r>
              <a:rPr lang="en-US" dirty="0" smtClean="0"/>
              <a:t>: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w</a:t>
            </a:r>
            <a:r>
              <a:rPr lang="zh-CN" altLang="en-US" dirty="0" smtClean="0"/>
              <a:t>位的两个数</a:t>
            </a:r>
            <a:r>
              <a:rPr lang="en-US" b="0" i="1" dirty="0" smtClean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 smtClean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 smtClean="0"/>
              <a:t>有符号数或者无符号数</a:t>
            </a: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乘积的精确结果可能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0" i="1" dirty="0" smtClean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为获得精确结果</a:t>
            </a:r>
            <a:r>
              <a:rPr lang="zh-CN" altLang="en-US" dirty="0"/>
              <a:t>可乘积的无符号数最多可达</a:t>
            </a:r>
            <a:r>
              <a:rPr lang="en-US" altLang="zh-CN" dirty="0"/>
              <a:t> 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0 ≤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1)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+1</a:t>
            </a:r>
            <a:r>
              <a:rPr lang="en-US" altLang="zh-CN" dirty="0"/>
              <a:t> + 1</a:t>
            </a:r>
          </a:p>
          <a:p>
            <a:pPr lvl="1">
              <a:defRPr/>
            </a:pPr>
            <a:r>
              <a:rPr lang="zh-CN" altLang="en-US" dirty="0"/>
              <a:t>补码的最小值</a:t>
            </a:r>
            <a:r>
              <a:rPr lang="en-US" altLang="zh-CN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-1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 ≥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)*(2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–1)  =  –2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 </a:t>
            </a:r>
            <a:r>
              <a:rPr lang="en-US" altLang="zh-CN" dirty="0"/>
              <a:t>+ 2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altLang="zh-CN" dirty="0"/>
              <a:t>(</a:t>
            </a:r>
            <a:r>
              <a:rPr lang="zh-CN" altLang="en-US" dirty="0"/>
              <a:t>正数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altLang="zh-CN" dirty="0"/>
              <a:t> (</a:t>
            </a:r>
            <a:r>
              <a:rPr lang="en-US" altLang="zh-CN" i="1" dirty="0" err="1"/>
              <a:t>TMin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</a:t>
            </a:r>
          </a:p>
          <a:p>
            <a:pPr eaLnBrk="1" hangingPunct="1">
              <a:defRPr/>
            </a:pPr>
            <a:r>
              <a:rPr lang="zh-CN" altLang="en-US" dirty="0" smtClean="0"/>
              <a:t>扩展乘积的字长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在需要时用软件方法完成，例如：</a:t>
            </a:r>
            <a:r>
              <a:rPr lang="en-US" dirty="0" smtClean="0"/>
              <a:t> </a:t>
            </a:r>
            <a:r>
              <a:rPr lang="zh-CN" altLang="en-US" dirty="0" smtClean="0"/>
              <a:t>算术程序包</a:t>
            </a:r>
            <a:r>
              <a:rPr lang="en-US" altLang="zh-CN" dirty="0"/>
              <a:t>“arbitrary precision”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Ｃ语言的</a:t>
            </a:r>
            <a:r>
              <a:rPr lang="zh-CN" altLang="en-US" dirty="0" smtClean="0">
                <a:solidFill>
                  <a:srgbClr val="0033CC"/>
                </a:solidFill>
              </a:rPr>
              <a:t>无</a:t>
            </a:r>
            <a:r>
              <a:rPr lang="zh-CN" altLang="en-US" dirty="0" smtClean="0"/>
              <a:t>符号数乘法</a:t>
            </a:r>
            <a:endParaRPr lang="en-US" dirty="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100" y="3689350"/>
            <a:ext cx="5149850" cy="2101850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标准乘法</a:t>
            </a:r>
            <a:r>
              <a:rPr lang="zh-CN" altLang="en-US" dirty="0"/>
              <a:t>功能</a:t>
            </a:r>
            <a:endParaRPr lang="en-US" dirty="0" smtClean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忽略高</a:t>
            </a:r>
            <a:r>
              <a:rPr lang="en-US" b="0" i="1" dirty="0" smtClean="0"/>
              <a:t>w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相当于对乘积执行了模运算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 smtClean="0"/>
              <a:t>UMult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x</a:t>
            </a:r>
            <a:r>
              <a:rPr lang="en-US" b="0" dirty="0" smtClean="0"/>
              <a:t> , </a:t>
            </a:r>
            <a:r>
              <a:rPr lang="en-US" b="0" i="1" dirty="0" smtClean="0"/>
              <a:t>y</a:t>
            </a:r>
            <a:r>
              <a:rPr lang="en-US" b="0" dirty="0" smtClean="0"/>
              <a:t>)	=	</a:t>
            </a:r>
            <a:r>
              <a:rPr lang="en-US" b="0" i="1" dirty="0" smtClean="0"/>
              <a:t>x</a:t>
            </a:r>
            <a:r>
              <a:rPr lang="en-US" b="0" dirty="0" smtClean="0"/>
              <a:t>   · </a:t>
            </a:r>
            <a:r>
              <a:rPr lang="en-US" b="0" i="1" dirty="0" smtClean="0"/>
              <a:t>y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52400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 smtClean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81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715343" y="2362200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599" y="2286000"/>
            <a:ext cx="297702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21732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599" y="2971800"/>
            <a:ext cx="333141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169614" y="2891135"/>
            <a:ext cx="185018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 smtClean="0">
                <a:latin typeface="Times" pitchFamily="18" charset="0"/>
              </a:rPr>
              <a:t>UMult</a:t>
            </a:r>
            <a:r>
              <a:rPr lang="en-US" b="0" i="1" baseline="-25000" dirty="0" err="1" smtClean="0">
                <a:latin typeface="Times" pitchFamily="18" charset="0"/>
              </a:rPr>
              <a:t>w</a:t>
            </a:r>
            <a:r>
              <a:rPr lang="en-US" b="0" dirty="0" smtClean="0">
                <a:latin typeface="Times" pitchFamily="18" charset="0"/>
              </a:rPr>
              <a:t>(</a:t>
            </a:r>
            <a:r>
              <a:rPr lang="en-US" b="0" i="1" dirty="0" smtClean="0">
                <a:latin typeface="Times" pitchFamily="18" charset="0"/>
              </a:rPr>
              <a:t>x</a:t>
            </a:r>
            <a:r>
              <a:rPr lang="en-US" b="0" dirty="0" smtClean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, </a:t>
            </a:r>
            <a:r>
              <a:rPr lang="en-US" b="0" i="1" dirty="0" smtClean="0">
                <a:latin typeface="Times" pitchFamily="18" charset="0"/>
              </a:rPr>
              <a:t>y</a:t>
            </a:r>
            <a:r>
              <a:rPr lang="en-US" b="0" dirty="0" smtClean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33CC"/>
                </a:solidFill>
              </a:rPr>
              <a:t>有</a:t>
            </a:r>
            <a:r>
              <a:rPr lang="zh-CN" altLang="en-US" dirty="0" smtClean="0"/>
              <a:t>符号</a:t>
            </a:r>
            <a:r>
              <a:rPr lang="zh-CN" altLang="en-US" dirty="0"/>
              <a:t>数乘法</a:t>
            </a:r>
            <a:endParaRPr lang="en-US" dirty="0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8121650" cy="2405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标准乘法功能</a:t>
            </a:r>
            <a:endParaRPr lang="en-US" dirty="0" smtClean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忽略高</a:t>
            </a:r>
            <a:r>
              <a:rPr lang="en-US" b="0" i="1" dirty="0" smtClean="0"/>
              <a:t>w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有符号数乘、无</a:t>
            </a:r>
            <a:r>
              <a:rPr lang="zh-CN" altLang="en-US" dirty="0"/>
              <a:t>符号数</a:t>
            </a:r>
            <a:r>
              <a:rPr lang="zh-CN" altLang="en-US" dirty="0" smtClean="0"/>
              <a:t>乘有不同之处</a:t>
            </a:r>
            <a:endParaRPr lang="en-US" altLang="zh-CN" dirty="0" smtClean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乘积的符号扩展</a:t>
            </a:r>
            <a:endParaRPr lang="en-US" altLang="zh-CN" dirty="0" smtClean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 smtClean="0"/>
              <a:t>乘积的低位相同</a:t>
            </a:r>
            <a:endParaRPr lang="en-US" altLang="zh-CN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4780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33265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923752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715343" y="2347555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 smtClean="0">
                <a:latin typeface="Times" pitchFamily="18" charset="0"/>
              </a:rPr>
              <a:t>y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242980" y="2804755"/>
            <a:ext cx="181492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 smtClean="0">
                <a:latin typeface="Times" pitchFamily="18" charset="0"/>
              </a:rPr>
              <a:t>TMult</a:t>
            </a:r>
            <a:r>
              <a:rPr lang="en-US" b="0" i="1" baseline="-25000" dirty="0" err="1" smtClean="0">
                <a:latin typeface="Times" pitchFamily="18" charset="0"/>
              </a:rPr>
              <a:t>w</a:t>
            </a:r>
            <a:r>
              <a:rPr lang="en-US" b="0" dirty="0" smtClean="0">
                <a:latin typeface="Times" pitchFamily="18" charset="0"/>
              </a:rPr>
              <a:t>(</a:t>
            </a:r>
            <a:r>
              <a:rPr lang="en-US" b="0" i="1" dirty="0" smtClean="0">
                <a:latin typeface="Times" pitchFamily="18" charset="0"/>
              </a:rPr>
              <a:t>x</a:t>
            </a:r>
            <a:r>
              <a:rPr lang="en-US" b="0" dirty="0" smtClean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, </a:t>
            </a:r>
            <a:r>
              <a:rPr lang="en-US" b="0" i="1" dirty="0" smtClean="0">
                <a:latin typeface="Times" pitchFamily="18" charset="0"/>
              </a:rPr>
              <a:t>y</a:t>
            </a:r>
            <a:r>
              <a:rPr lang="en-US" b="0" dirty="0" smtClean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228600" y="2286000"/>
            <a:ext cx="24032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42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 smtClean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用移位实现“乘以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的幂”</a:t>
            </a:r>
            <a:endParaRPr lang="en-US" dirty="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sz="2400" b="1" dirty="0"/>
              <a:t>无论有符号数还是无符号</a:t>
            </a:r>
            <a:r>
              <a:rPr lang="zh-CN" altLang="en-US" sz="2400" b="1" dirty="0" smtClean="0"/>
              <a:t>数：</a:t>
            </a:r>
            <a:endParaRPr lang="en-US" altLang="zh-CN" sz="2400" b="1" dirty="0" smtClean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     u &lt;&lt; k</a:t>
            </a:r>
            <a:r>
              <a:rPr lang="en-US" b="1" dirty="0" smtClean="0"/>
              <a:t>  </a:t>
            </a:r>
            <a:r>
              <a:rPr lang="zh-CN" altLang="en-US" b="1" dirty="0" smtClean="0"/>
              <a:t>可得到  </a:t>
            </a:r>
            <a:r>
              <a:rPr lang="en-US" b="1" dirty="0" smtClean="0">
                <a:latin typeface="Courier New" pitchFamily="49" charset="0"/>
              </a:rPr>
              <a:t>u*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 smtClean="0"/>
              <a:t>示例</a:t>
            </a:r>
            <a:endParaRPr lang="en-US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	 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绝大多数机器，移位比乘法快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/>
              <a:t>编译器自动生成基于移位的乘法代码</a:t>
            </a: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81221" y="3276600"/>
            <a:ext cx="2773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1221" y="2590800"/>
            <a:ext cx="20984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" y="3805535"/>
            <a:ext cx="36102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高 </a:t>
            </a:r>
            <a:r>
              <a:rPr lang="en-US" b="0" i="1" dirty="0" smtClean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 smtClean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176904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181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用移位实现无符号数“除以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的幂”</a:t>
            </a:r>
            <a:endParaRPr lang="en-US" dirty="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</a:t>
            </a:r>
            <a:r>
              <a:rPr lang="zh-CN" altLang="en-US" dirty="0" smtClean="0"/>
              <a:t>”的商</a:t>
            </a:r>
            <a:endParaRPr lang="en-US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zh-CN" altLang="en-US" b="1" dirty="0" smtClean="0"/>
              <a:t>得到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使用逻辑右移</a:t>
            </a: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4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10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858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95410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203132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整型数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b="1" dirty="0" smtClean="0"/>
              <a:t>总结</a:t>
            </a:r>
            <a:endParaRPr lang="en-US" b="1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</a:rPr>
              <a:t>…a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CN" dirty="0" smtClean="0">
                <a:solidFill>
                  <a:srgbClr val="0000CC"/>
                </a:solidFill>
              </a:rPr>
              <a:t>.b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CN" dirty="0" smtClean="0">
                <a:solidFill>
                  <a:srgbClr val="0000CC"/>
                </a:solidFill>
              </a:rPr>
              <a:t>…</a:t>
            </a:r>
            <a:r>
              <a:rPr lang="en-US" altLang="zh-CN" dirty="0" err="1" smtClean="0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0000CC"/>
                </a:solidFill>
              </a:rPr>
              <a:t>m</a:t>
            </a:r>
            <a:r>
              <a:rPr lang="zh-CN" altLang="en-US" dirty="0" smtClean="0">
                <a:solidFill>
                  <a:srgbClr val="0000CC"/>
                </a:solidFill>
              </a:rPr>
              <a:t>＝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</a:rPr>
              <a:t>×2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</a:rPr>
              <a:t>×2</a:t>
            </a:r>
            <a:r>
              <a:rPr lang="pt-BR" altLang="zh-CN" baseline="30000" dirty="0" smtClean="0">
                <a:solidFill>
                  <a:srgbClr val="0000CC"/>
                </a:solidFill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 smtClean="0">
                <a:solidFill>
                  <a:srgbClr val="006600"/>
                </a:solidFill>
              </a:rPr>
              <a:t>  </a:t>
            </a:r>
            <a:r>
              <a:rPr lang="pt-BR" altLang="zh-CN" dirty="0" smtClean="0">
                <a:solidFill>
                  <a:srgbClr val="006600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</a:rPr>
              <a:t>1</a:t>
            </a:r>
            <a:r>
              <a:rPr lang="pt-BR" altLang="zh-CN" dirty="0" smtClean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</a:rPr>
              <a:t>2</a:t>
            </a:r>
            <a:r>
              <a:rPr lang="pt-BR" altLang="zh-CN" dirty="0" smtClean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</a:rPr>
              <a:t>m</a:t>
            </a:r>
            <a:r>
              <a:rPr lang="pt-BR" altLang="zh-CN" dirty="0" smtClean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 </a:t>
            </a:r>
            <a:r>
              <a:rPr lang="zh-CN" altLang="en-US" dirty="0" smtClean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 smtClean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4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r>
              <a:rPr lang="en-US" dirty="0" smtClean="0"/>
              <a:t>: </a:t>
            </a:r>
            <a:r>
              <a:rPr lang="zh-CN" altLang="en-US" dirty="0" smtClean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加法</a:t>
            </a:r>
            <a:r>
              <a:rPr lang="en-US" dirty="0" smtClean="0"/>
              <a:t>:</a:t>
            </a:r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/</a:t>
            </a:r>
            <a:r>
              <a:rPr lang="zh-CN" altLang="en-US" dirty="0" smtClean="0"/>
              <a:t>有符号数的加法</a:t>
            </a:r>
            <a:r>
              <a:rPr lang="en-US" dirty="0" smtClean="0"/>
              <a:t>: </a:t>
            </a:r>
            <a:r>
              <a:rPr lang="zh-CN" altLang="en-US" dirty="0" smtClean="0"/>
              <a:t>正常加法后再截断</a:t>
            </a:r>
            <a:r>
              <a:rPr lang="en-US" dirty="0" smtClean="0"/>
              <a:t>,</a:t>
            </a:r>
            <a:r>
              <a:rPr lang="zh-CN" altLang="en-US" dirty="0" smtClean="0"/>
              <a:t>位级的运算相同</a:t>
            </a:r>
            <a:endParaRPr lang="en-US" dirty="0" smtClean="0"/>
          </a:p>
          <a:p>
            <a:pPr lvl="1"/>
            <a:r>
              <a:rPr lang="zh-CN" altLang="en-US" dirty="0" smtClean="0"/>
              <a:t>无符号数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加后对</a:t>
            </a:r>
            <a:r>
              <a:rPr lang="en-US" dirty="0" smtClean="0"/>
              <a:t>2</a:t>
            </a:r>
            <a:r>
              <a:rPr lang="en-US" baseline="30000" dirty="0" smtClean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 smtClean="0"/>
              <a:t>数学加法 </a:t>
            </a:r>
            <a:r>
              <a:rPr lang="en-US" dirty="0" smtClean="0"/>
              <a:t>+ </a:t>
            </a:r>
            <a:r>
              <a:rPr lang="zh-CN" altLang="en-US" dirty="0" smtClean="0"/>
              <a:t>可能减去</a:t>
            </a:r>
            <a:r>
              <a:rPr lang="en-US" dirty="0" smtClean="0"/>
              <a:t> 2</a:t>
            </a:r>
            <a:r>
              <a:rPr lang="en-US" baseline="30000" dirty="0" smtClean="0"/>
              <a:t>w</a:t>
            </a:r>
            <a:endParaRPr lang="en-US" dirty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 </a:t>
            </a:r>
            <a:r>
              <a:rPr lang="zh-CN" altLang="en-US" dirty="0" smtClean="0"/>
              <a:t>修改的</a:t>
            </a:r>
            <a:r>
              <a:rPr lang="zh-CN" altLang="en-US" dirty="0"/>
              <a:t>加</a:t>
            </a:r>
            <a:r>
              <a:rPr lang="zh-CN" altLang="en-US" dirty="0" smtClean="0"/>
              <a:t>后对</a:t>
            </a:r>
            <a:r>
              <a:rPr lang="en-US" dirty="0" smtClean="0"/>
              <a:t> 2</a:t>
            </a:r>
            <a:r>
              <a:rPr lang="en-US" baseline="30000" dirty="0" smtClean="0"/>
              <a:t>w </a:t>
            </a:r>
            <a:r>
              <a:rPr lang="zh-CN" altLang="en-US" dirty="0"/>
              <a:t>求模，使结果在合适范围</a:t>
            </a:r>
            <a:endParaRPr lang="en-US" baseline="30000" dirty="0" smtClean="0"/>
          </a:p>
          <a:p>
            <a:pPr lvl="2"/>
            <a:r>
              <a:rPr lang="zh-CN" altLang="en-US" dirty="0"/>
              <a:t>数学</a:t>
            </a:r>
            <a:r>
              <a:rPr lang="zh-CN" altLang="en-US" dirty="0" smtClean="0"/>
              <a:t>加法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可能减去或加上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乘法</a:t>
            </a:r>
            <a:r>
              <a:rPr lang="en-US" dirty="0" smtClean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</a:t>
            </a:r>
            <a:r>
              <a:rPr lang="zh-CN" altLang="en-US" dirty="0" smtClean="0"/>
              <a:t>的乘法</a:t>
            </a:r>
            <a:r>
              <a:rPr lang="en-US" dirty="0" smtClean="0"/>
              <a:t>:</a:t>
            </a:r>
            <a:r>
              <a:rPr lang="zh-CN" altLang="en-US" dirty="0" smtClean="0"/>
              <a:t>正常乘法后加截断操作</a:t>
            </a:r>
            <a:r>
              <a:rPr lang="en-US" altLang="zh-CN" dirty="0" smtClean="0"/>
              <a:t>,</a:t>
            </a:r>
            <a:r>
              <a:rPr lang="zh-CN" altLang="en-US" dirty="0"/>
              <a:t>位</a:t>
            </a:r>
            <a:r>
              <a:rPr lang="zh-CN" altLang="en-US" dirty="0" smtClean="0"/>
              <a:t>级运算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乘后对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w </a:t>
            </a:r>
            <a:r>
              <a:rPr lang="zh-CN" altLang="en-US" dirty="0"/>
              <a:t>求</a:t>
            </a:r>
            <a:r>
              <a:rPr lang="zh-CN" altLang="en-US" dirty="0" smtClean="0"/>
              <a:t>模，使结果在合适范围内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为何用无符号数？</a:t>
            </a:r>
            <a:endParaRPr lang="en-US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 smtClean="0"/>
              <a:t>一定要知道隐含的转换规则，否则不要用</a:t>
            </a:r>
            <a:endParaRPr lang="en-US" altLang="zh-CN" i="1" dirty="0" smtClean="0"/>
          </a:p>
          <a:p>
            <a:pPr lvl="1" eaLnBrk="1" hangingPunct="1">
              <a:defRPr/>
            </a:pPr>
            <a:r>
              <a:rPr lang="zh-CN" altLang="en-US" dirty="0" smtClean="0"/>
              <a:t>常见错误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不易察觉的问题</a:t>
            </a:r>
            <a:endParaRPr lang="en-US" dirty="0" smtClean="0"/>
          </a:p>
          <a:p>
            <a:pPr lvl="2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巧用无符号数：向下计数</a:t>
            </a:r>
            <a:endParaRPr lang="en-US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 smtClean="0"/>
              <a:t>使用无符号类型循环变量的适当方法</a:t>
            </a:r>
            <a:endParaRPr lang="en-US" dirty="0" smtClean="0"/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 smtClean="0"/>
              <a:t>参考</a:t>
            </a:r>
            <a:r>
              <a:rPr lang="en-US" dirty="0" smtClean="0"/>
              <a:t>Robert </a:t>
            </a:r>
            <a:r>
              <a:rPr lang="en-US" dirty="0" err="1" smtClean="0"/>
              <a:t>Seacord</a:t>
            </a:r>
            <a:r>
              <a:rPr lang="zh-CN" altLang="en-US" dirty="0" smtClean="0"/>
              <a:t>著</a:t>
            </a:r>
            <a:r>
              <a:rPr lang="en-US" altLang="zh-CN" dirty="0" smtClean="0"/>
              <a:t>《</a:t>
            </a:r>
            <a:r>
              <a:rPr lang="en-US" i="1" dirty="0" smtClean="0"/>
              <a:t>Secure Coding in C and C++</a:t>
            </a:r>
            <a:r>
              <a:rPr lang="en-US" altLang="zh-CN" dirty="0" smtClean="0"/>
              <a:t>》</a:t>
            </a: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C </a:t>
            </a:r>
            <a:r>
              <a:rPr lang="zh-CN" altLang="en-US" dirty="0" smtClean="0"/>
              <a:t>语言标准确保无符号数加法的行为与模运算类似</a:t>
            </a:r>
            <a:endParaRPr lang="en-US" dirty="0" smtClean="0"/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0 – 1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err="1" smtClean="0">
                <a:sym typeface="Wingdings"/>
              </a:rPr>
              <a:t>UMax</a:t>
            </a:r>
            <a:endParaRPr lang="en-US" i="1" dirty="0" smtClean="0">
              <a:sym typeface="Wingdings"/>
            </a:endParaRPr>
          </a:p>
          <a:p>
            <a:pPr>
              <a:defRPr/>
            </a:pPr>
            <a:r>
              <a:rPr lang="zh-CN" altLang="en-US" dirty="0" smtClean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cnt-2;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&lt; </a:t>
            </a:r>
            <a:r>
              <a:rPr lang="en-US" sz="2000" b="1" dirty="0" err="1">
                <a:latin typeface="Courier New" pitchFamily="49" charset="0"/>
              </a:rPr>
              <a:t>cnt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33CC"/>
                </a:solidFill>
                <a:latin typeface="Courier New" pitchFamily="49" charset="0"/>
              </a:rPr>
              <a:t>-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itchFamily="49" charset="0"/>
              </a:rPr>
              <a:t> 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+= a[i+1]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000" b="1" dirty="0" err="1" smtClean="0">
                <a:latin typeface="Courier New"/>
                <a:cs typeface="Courier New"/>
              </a:rPr>
              <a:t>size_t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定义为长度为计算机程序</a:t>
            </a:r>
            <a:r>
              <a:rPr lang="zh-CN" altLang="en-US" sz="2000" dirty="0"/>
              <a:t>相同</a:t>
            </a:r>
            <a:r>
              <a:rPr lang="zh-CN" altLang="en-US" sz="2000" dirty="0" smtClean="0"/>
              <a:t>字长的无符号数</a:t>
            </a:r>
            <a:endParaRPr lang="en-US" sz="2000" dirty="0" smtClean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i="1" dirty="0" err="1" smtClean="0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，且值小于</a:t>
            </a:r>
            <a:r>
              <a:rPr lang="en-US" altLang="zh-CN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为何用</a:t>
            </a:r>
            <a:r>
              <a:rPr lang="zh-CN" altLang="en-US" dirty="0"/>
              <a:t>无符号数？</a:t>
            </a:r>
            <a:endParaRPr lang="en-US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需要进行模运算的时候，就用无符号数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多精度的算术运算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zh-CN" altLang="en-US" dirty="0" smtClean="0"/>
              <a:t>用二进制位表示集合时</a:t>
            </a:r>
            <a:r>
              <a:rPr lang="zh-CN" altLang="en-US" dirty="0"/>
              <a:t>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 smtClean="0"/>
              <a:t>逻辑右移、无符号扩展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A6A6A6"/>
                </a:solidFill>
              </a:rPr>
              <a:t>位级运算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整型数</a:t>
            </a:r>
            <a:endParaRPr lang="en-US" dirty="0" smtClean="0">
              <a:solidFill>
                <a:schemeClr val="bg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无符号数和有符号数的转换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扩展、截断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整数运算：加、非、乘、移位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A6A6A6"/>
                </a:solidFill>
              </a:rPr>
              <a:t>总结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zh-CN" altLang="en-US" dirty="0" smtClean="0"/>
              <a:t>内存、指针、字符串表示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程序用地址来引用内存中的数据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内存可看做巨大的“字节数组”</a:t>
            </a:r>
            <a:endParaRPr lang="en-US" altLang="zh-CN" dirty="0" smtClean="0"/>
          </a:p>
          <a:p>
            <a:pPr marL="952500" lvl="2"/>
            <a:r>
              <a:rPr lang="zh-CN" altLang="en-US" dirty="0" smtClean="0"/>
              <a:t>实际上不是这样，但不妨这样联想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地址就像这个“字节数组”的索引</a:t>
            </a:r>
            <a:endParaRPr lang="en-US" dirty="0" smtClean="0"/>
          </a:p>
          <a:p>
            <a:pPr marL="952500" lvl="2"/>
            <a:r>
              <a:rPr lang="zh-CN" altLang="en-US" dirty="0" smtClean="0"/>
              <a:t>指针变量可保存地址数值</a:t>
            </a:r>
            <a:endParaRPr lang="en-US" dirty="0" smtClean="0"/>
          </a:p>
          <a:p>
            <a:pPr marL="152400"/>
            <a:r>
              <a:rPr lang="zh-CN" altLang="en-US" dirty="0" smtClean="0"/>
              <a:t>注意</a:t>
            </a:r>
            <a:r>
              <a:rPr lang="en-US" dirty="0" smtClean="0"/>
              <a:t>: </a:t>
            </a:r>
          </a:p>
          <a:p>
            <a:pPr marL="552450" lvl="1"/>
            <a:r>
              <a:rPr lang="zh-CN" altLang="en-US" dirty="0" smtClean="0"/>
              <a:t>操作系统为每个进程提供私有的地址空间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5962" y="1454478"/>
            <a:ext cx="6508751" cy="983922"/>
            <a:chOff x="-29" y="161"/>
            <a:chExt cx="4100" cy="619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任何机器都有一个</a:t>
            </a:r>
            <a:r>
              <a:rPr lang="en-US" dirty="0" smtClean="0"/>
              <a:t> “</a:t>
            </a:r>
            <a:r>
              <a:rPr lang="zh-CN" altLang="en-US" dirty="0" smtClean="0"/>
              <a:t>字长</a:t>
            </a:r>
            <a:r>
              <a:rPr lang="en-US" dirty="0" smtClean="0"/>
              <a:t>”</a:t>
            </a:r>
            <a:endParaRPr lang="en-US" dirty="0"/>
          </a:p>
          <a:p>
            <a:pPr marL="552450" lvl="1" eaLnBrk="1" hangingPunct="1"/>
            <a:r>
              <a:rPr lang="en-US" dirty="0" smtClean="0"/>
              <a:t> </a:t>
            </a:r>
            <a:r>
              <a:rPr lang="zh-CN" altLang="en-US" dirty="0" smtClean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 smtClean="0"/>
              <a:t>地址的名义长度</a:t>
            </a:r>
            <a:endParaRPr lang="en-US" dirty="0" smtClean="0"/>
          </a:p>
          <a:p>
            <a:pPr marL="552450" lvl="1">
              <a:lnSpc>
                <a:spcPct val="150000"/>
              </a:lnSpc>
            </a:pPr>
            <a:r>
              <a:rPr lang="en-US" altLang="zh-CN" dirty="0" smtClean="0"/>
              <a:t>1985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intel 386 CPU</a:t>
            </a:r>
            <a:r>
              <a:rPr lang="zh-CN" altLang="en-US" dirty="0" smtClean="0"/>
              <a:t>开始</a:t>
            </a:r>
            <a:r>
              <a:rPr lang="en-US" dirty="0" smtClean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 smtClean="0"/>
              <a:t>字长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地址空间最大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r>
              <a:rPr lang="zh-CN" altLang="en-US" dirty="0" smtClean="0"/>
              <a:t>目前</a:t>
            </a:r>
            <a:r>
              <a:rPr lang="en-US" dirty="0" smtClean="0"/>
              <a:t>, 64</a:t>
            </a:r>
            <a:r>
              <a:rPr lang="zh-CN" altLang="en-US" dirty="0" smtClean="0"/>
              <a:t>位字长的机器是主流</a:t>
            </a:r>
            <a:endParaRPr lang="en-US" dirty="0" smtClean="0"/>
          </a:p>
          <a:p>
            <a:pPr marL="838200" lvl="2" eaLnBrk="1" hangingPunct="1"/>
            <a:r>
              <a:rPr lang="zh-CN" altLang="en-US" dirty="0" smtClean="0"/>
              <a:t>潜在地，可以有</a:t>
            </a:r>
            <a:r>
              <a:rPr lang="en-US" dirty="0" smtClean="0"/>
              <a:t>18 EB (</a:t>
            </a:r>
            <a:r>
              <a:rPr lang="en-US" altLang="zh-CN" dirty="0" err="1" smtClean="0"/>
              <a:t>E</a:t>
            </a:r>
            <a:r>
              <a:rPr lang="en-US" dirty="0" err="1" smtClean="0"/>
              <a:t>xabytes</a:t>
            </a:r>
            <a:r>
              <a:rPr lang="en-US" dirty="0" smtClean="0"/>
              <a:t>) </a:t>
            </a:r>
            <a:r>
              <a:rPr lang="zh-CN" altLang="en-US" dirty="0" smtClean="0"/>
              <a:t>的可寻址内存</a:t>
            </a:r>
            <a:endParaRPr lang="en-US" dirty="0" smtClean="0"/>
          </a:p>
          <a:p>
            <a:pPr marL="838200" lvl="2" eaLnBrk="1" hangingPunct="1"/>
            <a:r>
              <a:rPr lang="zh-CN" altLang="en-US" dirty="0"/>
              <a:t>约</a:t>
            </a:r>
            <a:r>
              <a:rPr lang="en-US" dirty="0" smtClean="0"/>
              <a:t>18.4 X 10</a:t>
            </a:r>
            <a:r>
              <a:rPr lang="en-US" baseline="30000" dirty="0" smtClean="0"/>
              <a:t>18</a:t>
            </a:r>
            <a:r>
              <a:rPr lang="zh-CN" altLang="en-US" baseline="30000" dirty="0" smtClean="0"/>
              <a:t>字节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机器依然支持多种数据格式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字长的一部分或几倍长度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始终是整数个字节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地址：指定字节的位置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字中第一个字节的地址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相邻字的地址相差</a:t>
            </a:r>
            <a:r>
              <a:rPr lang="en-US" dirty="0" smtClean="0"/>
              <a:t> </a:t>
            </a:r>
            <a:r>
              <a:rPr lang="en-US" dirty="0"/>
              <a:t>4 (32-bit) </a:t>
            </a:r>
            <a:r>
              <a:rPr lang="zh-CN" altLang="en-US" dirty="0" smtClean="0"/>
              <a:t>或</a:t>
            </a:r>
            <a:r>
              <a:rPr lang="en-US" dirty="0" smtClean="0"/>
              <a:t> </a:t>
            </a:r>
            <a:r>
              <a:rPr lang="en-US" dirty="0"/>
              <a:t>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数据类型的典型大小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字节数</a:t>
            </a:r>
            <a:r>
              <a:rPr lang="en-US" altLang="zh-CN" dirty="0" smtClean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4748"/>
              </p:ext>
            </p:extLst>
          </p:nvPr>
        </p:nvGraphicFramePr>
        <p:xfrm>
          <a:off x="990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有多个字节的“字”</a:t>
            </a:r>
            <a:r>
              <a:rPr lang="en-US" altLang="zh-CN" dirty="0" smtClean="0"/>
              <a:t> (word)</a:t>
            </a:r>
            <a:r>
              <a:rPr lang="zh-CN" altLang="en-US" dirty="0" smtClean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 smtClean="0"/>
              <a:t>惯例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大端序、大尾序（</a:t>
            </a:r>
            <a:r>
              <a:rPr lang="en-US" dirty="0" smtClean="0"/>
              <a:t>Big Endian</a:t>
            </a:r>
            <a:r>
              <a:rPr lang="zh-CN" altLang="en-US" dirty="0" smtClean="0"/>
              <a:t>）</a:t>
            </a:r>
            <a:r>
              <a:rPr lang="en-US" dirty="0" smtClean="0"/>
              <a:t>: </a:t>
            </a:r>
            <a:r>
              <a:rPr lang="en-US" dirty="0"/>
              <a:t>Sun, PPC Mac, </a:t>
            </a:r>
            <a:r>
              <a:rPr lang="en-US" dirty="0" smtClean="0"/>
              <a:t>Internet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 smtClean="0"/>
              <a:t>小端序、小尾序（</a:t>
            </a:r>
            <a:r>
              <a:rPr lang="en-US" dirty="0" smtClean="0"/>
              <a:t>Little Endian</a:t>
            </a:r>
            <a:r>
              <a:rPr lang="zh-CN" altLang="en-US" dirty="0" smtClean="0"/>
              <a:t>）</a:t>
            </a:r>
            <a:r>
              <a:rPr lang="en-US" dirty="0" smtClean="0"/>
              <a:t>: x86</a:t>
            </a:r>
            <a:r>
              <a:rPr lang="zh-CN" altLang="en-US" dirty="0" smtClean="0"/>
              <a:t>、运行</a:t>
            </a:r>
            <a:r>
              <a:rPr lang="en-US" altLang="zh-CN" dirty="0"/>
              <a:t>Android</a:t>
            </a:r>
            <a:r>
              <a:rPr lang="en-US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处理器、</a:t>
            </a:r>
            <a:r>
              <a:rPr lang="en-US" dirty="0" smtClean="0"/>
              <a:t> iOS</a:t>
            </a:r>
            <a:r>
              <a:rPr lang="zh-CN" altLang="en-US" dirty="0" smtClean="0"/>
              <a:t>和</a:t>
            </a:r>
            <a:r>
              <a:rPr lang="en-US" dirty="0" smtClean="0"/>
              <a:t>Windows</a:t>
            </a:r>
            <a:endParaRPr lang="en-US" dirty="0"/>
          </a:p>
          <a:p>
            <a:pPr marL="838200" lvl="2"/>
            <a:r>
              <a:rPr lang="zh-CN" altLang="en-US" dirty="0"/>
              <a:t>最低有效位字节的地址</a:t>
            </a:r>
            <a:r>
              <a:rPr lang="zh-CN" altLang="en-US" dirty="0" smtClean="0"/>
              <a:t>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双端序</a:t>
            </a:r>
            <a:r>
              <a:rPr lang="en-US" altLang="zh-CN" dirty="0" smtClean="0">
                <a:ea typeface="宋体" pitchFamily="2" charset="-122"/>
              </a:rPr>
              <a:t>(Bi-Endian)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很多新近的处理器均支持双端序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MSB</a:t>
            </a:r>
            <a:r>
              <a:rPr lang="zh-CN" altLang="en-US" dirty="0" smtClean="0"/>
              <a:t>：最高有效位（</a:t>
            </a:r>
            <a:r>
              <a:rPr lang="en-US" altLang="zh-CN" dirty="0" smtClean="0"/>
              <a:t>Most </a:t>
            </a:r>
            <a:r>
              <a:rPr lang="en-US" altLang="zh-CN" dirty="0"/>
              <a:t>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LSB</a:t>
            </a:r>
            <a:r>
              <a:rPr lang="zh-CN" altLang="en-US" dirty="0" smtClean="0"/>
              <a:t>：最低有效位（</a:t>
            </a:r>
            <a:r>
              <a:rPr lang="en-US" altLang="zh-CN" dirty="0" smtClean="0"/>
              <a:t>Least Significant 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 smtClean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00200" y="2845537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 smtClean="0">
                  <a:solidFill>
                    <a:schemeClr val="tx1"/>
                  </a:solidFill>
                </a:rPr>
                <a:t>MSB                                                    LSB</a:t>
              </a:r>
            </a:p>
            <a:p>
              <a:endParaRPr lang="en-US" altLang="zh-CN" sz="2400" b="0" dirty="0" smtClean="0">
                <a:solidFill>
                  <a:schemeClr val="tx1"/>
                </a:solidFill>
              </a:endParaRP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400" b="0" dirty="0" smtClean="0">
                  <a:solidFill>
                    <a:schemeClr val="tx1"/>
                  </a:solidFill>
                </a:rPr>
                <a:t> 15                                                          0 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0" dirty="0" smtClean="0">
                  <a:solidFill>
                    <a:schemeClr val="tx1"/>
                  </a:solidFill>
                </a:rPr>
                <a:t>1  0  1  1  0  0  1  0  1  0  0  1  1  1  0  0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1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变量</a:t>
            </a:r>
            <a:r>
              <a:rPr lang="en-US" dirty="0" smtClean="0"/>
              <a:t>x </a:t>
            </a:r>
            <a:r>
              <a:rPr lang="zh-CN" altLang="en-US" dirty="0" smtClean="0"/>
              <a:t>有</a:t>
            </a:r>
            <a:r>
              <a:rPr lang="en-US" dirty="0" smtClean="0"/>
              <a:t>4</a:t>
            </a:r>
            <a:r>
              <a:rPr lang="zh-CN" altLang="en-US" dirty="0" smtClean="0"/>
              <a:t>字节数值</a:t>
            </a:r>
            <a:r>
              <a:rPr lang="en-US" dirty="0" smtClean="0"/>
              <a:t>0x01234567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假定</a:t>
            </a:r>
            <a:r>
              <a:rPr lang="en-US" dirty="0" smtClean="0"/>
              <a:t>x</a:t>
            </a:r>
            <a:r>
              <a:rPr lang="zh-CN" altLang="en-US" dirty="0" smtClean="0"/>
              <a:t>的地址为</a:t>
            </a:r>
            <a:r>
              <a:rPr lang="en-US" dirty="0" smtClean="0"/>
              <a:t> </a:t>
            </a:r>
            <a:r>
              <a:rPr lang="en-US" dirty="0"/>
              <a:t>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整型数的表示</a:t>
            </a:r>
            <a:endParaRPr lang="en-US" dirty="0"/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107337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补码表示</a:t>
            </a:r>
            <a:endParaRPr lang="en-US" sz="1800" dirty="0" smtClean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打印数据字节表示的程序代码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将指针转换成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dirty="0" smtClean="0"/>
              <a:t> </a:t>
            </a:r>
            <a:r>
              <a:rPr lang="zh-CN" altLang="en-US" dirty="0" smtClean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410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altLang="zh-CN" sz="2000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</a:t>
            </a:r>
            <a:r>
              <a:rPr lang="en-US" sz="2000" b="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357018" y="2286000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= 0;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 smtClean="0"/>
              <a:t>的执行实例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513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指针的表示</a:t>
            </a:r>
            <a:endParaRPr lang="en-US" dirty="0"/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不同的编译器、机器会有不同的运行结果。</a:t>
            </a:r>
            <a:endParaRPr lang="en-US" altLang="zh-CN" b="0" dirty="0" smtClean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zh-CN" alt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18213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用字符数组表示</a:t>
            </a:r>
            <a:endParaRPr lang="en-US" dirty="0" smtClean="0"/>
          </a:p>
          <a:p>
            <a:pPr marL="552450" lvl="1" eaLnBrk="1" hangingPunct="1"/>
            <a:r>
              <a:rPr lang="zh-CN" altLang="en-US" dirty="0" smtClean="0"/>
              <a:t>每个字符都是</a:t>
            </a:r>
            <a:r>
              <a:rPr lang="en-US" dirty="0" smtClean="0"/>
              <a:t>ASCII</a:t>
            </a:r>
            <a:r>
              <a:rPr lang="zh-CN" altLang="en-US" dirty="0" smtClean="0"/>
              <a:t>格式编码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字符集合的标准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位编码</a:t>
            </a:r>
            <a:endParaRPr lang="en-US" altLang="zh-CN" dirty="0" smtClean="0"/>
          </a:p>
          <a:p>
            <a:pPr marL="838200" lvl="2" eaLnBrk="1" hangingPunct="1"/>
            <a:r>
              <a:rPr lang="zh-CN" altLang="en-US" dirty="0" smtClean="0"/>
              <a:t>字符</a:t>
            </a:r>
            <a:r>
              <a:rPr lang="en-US" altLang="zh-CN" dirty="0" smtClean="0"/>
              <a:t>’</a:t>
            </a:r>
            <a:r>
              <a:rPr lang="en-US" dirty="0" smtClean="0"/>
              <a:t>0’</a:t>
            </a:r>
            <a:r>
              <a:rPr lang="zh-CN" altLang="en-US" dirty="0" smtClean="0"/>
              <a:t>的编码是</a:t>
            </a:r>
            <a:r>
              <a:rPr lang="en-US" dirty="0" smtClean="0"/>
              <a:t> </a:t>
            </a:r>
            <a:r>
              <a:rPr lang="en-US" dirty="0"/>
              <a:t>0x30</a:t>
            </a:r>
          </a:p>
          <a:p>
            <a:pPr marL="1181100" lvl="3" eaLnBrk="1" hangingPunct="1"/>
            <a:r>
              <a:rPr lang="zh-CN" altLang="en-US" dirty="0" smtClean="0">
                <a:sym typeface="Calibri Italic" charset="0"/>
              </a:rPr>
              <a:t>数码 </a:t>
            </a:r>
            <a:r>
              <a:rPr lang="en-US" i="1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 smtClean="0"/>
              <a:t> </a:t>
            </a:r>
            <a:r>
              <a:rPr lang="zh-CN" altLang="en-US" dirty="0" smtClean="0"/>
              <a:t>的编码是</a:t>
            </a:r>
            <a:r>
              <a:rPr lang="en-US" dirty="0" smtClean="0"/>
              <a:t> </a:t>
            </a:r>
            <a:r>
              <a:rPr lang="en-US" dirty="0"/>
              <a:t>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zh-CN" altLang="en-US" dirty="0" smtClean="0"/>
              <a:t>字符串以</a:t>
            </a:r>
            <a:r>
              <a:rPr lang="en-US" dirty="0" smtClean="0"/>
              <a:t>null</a:t>
            </a:r>
            <a:r>
              <a:rPr lang="zh-CN" altLang="en-US" dirty="0" smtClean="0"/>
              <a:t>结尾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最后的字符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marL="552450" lvl="1" eaLnBrk="1" hangingPunct="1"/>
            <a:r>
              <a:rPr lang="zh-CN" altLang="en-US" dirty="0" smtClean="0"/>
              <a:t>兼容性</a:t>
            </a:r>
            <a:endParaRPr lang="en-US" altLang="zh-CN" dirty="0" smtClean="0"/>
          </a:p>
          <a:p>
            <a:pPr marL="952500" lvl="2"/>
            <a:r>
              <a:rPr lang="zh-CN" altLang="en-US" dirty="0"/>
              <a:t>字节</a:t>
            </a:r>
            <a:r>
              <a:rPr lang="zh-CN" altLang="en-US" dirty="0" smtClean="0"/>
              <a:t>序不是个事！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smtClean="0"/>
              <a:t>的整型数习题</a:t>
            </a:r>
            <a:endParaRPr lang="en-US" dirty="0" smtClean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</a:t>
            </a:r>
            <a:r>
              <a:rPr lang="en-US" sz="2000" dirty="0" smtClean="0">
                <a:latin typeface="Courier New"/>
                <a:cs typeface="Courier New"/>
              </a:rPr>
              <a:t>y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</a:t>
            </a:r>
            <a:r>
              <a:rPr lang="en-US" sz="2000" dirty="0" smtClean="0">
                <a:latin typeface="Courier New"/>
                <a:cs typeface="Courier New"/>
              </a:rPr>
              <a:t>0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smtClean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ux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zh-CN" altLang="en-US" dirty="0" smtClean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香浓应用于数字系统</a:t>
            </a:r>
            <a:endParaRPr lang="en-US" dirty="0"/>
          </a:p>
          <a:p>
            <a:pPr marL="552450" lvl="1" eaLnBrk="1" hangingPunct="1"/>
            <a:r>
              <a:rPr lang="en-US" dirty="0"/>
              <a:t>1937 MIT </a:t>
            </a:r>
            <a:r>
              <a:rPr lang="zh-CN" altLang="en-US" dirty="0"/>
              <a:t>硕士</a:t>
            </a:r>
            <a:r>
              <a:rPr lang="zh-CN" altLang="en-US" dirty="0" smtClean="0"/>
              <a:t>论文</a:t>
            </a:r>
            <a:endParaRPr lang="en-US" dirty="0"/>
          </a:p>
          <a:p>
            <a:pPr marL="552450" lvl="1" eaLnBrk="1" hangingPunct="1"/>
            <a:r>
              <a:rPr lang="zh-CN" altLang="en-US" dirty="0" smtClean="0"/>
              <a:t>延迟开关网络的推理</a:t>
            </a:r>
            <a:endParaRPr lang="en-US" dirty="0"/>
          </a:p>
          <a:p>
            <a:pPr marL="838200" lvl="2" eaLnBrk="1" hangingPunct="1"/>
            <a:r>
              <a:rPr lang="zh-CN" altLang="en-US" dirty="0" smtClean="0"/>
              <a:t>闭合开关编码为</a:t>
            </a:r>
            <a:r>
              <a:rPr lang="en-US" dirty="0" smtClean="0"/>
              <a:t>1, </a:t>
            </a:r>
            <a:r>
              <a:rPr lang="zh-CN" altLang="en-US" dirty="0" smtClean="0"/>
              <a:t>开关打开编码为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二进制数性质</a:t>
            </a:r>
            <a:endParaRPr lang="en-US" dirty="0" smtClean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1">
              <a:defRPr/>
            </a:pPr>
            <a:r>
              <a:rPr lang="en-US" dirty="0" smtClean="0"/>
              <a:t>w = 0:</a:t>
            </a:r>
          </a:p>
          <a:p>
            <a:pPr lvl="2">
              <a:defRPr/>
            </a:pPr>
            <a:r>
              <a:rPr lang="en-US" dirty="0" smtClean="0"/>
              <a:t>1 = 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/>
              <a:t>假设</a:t>
            </a:r>
            <a:r>
              <a:rPr lang="en-US" dirty="0" smtClean="0"/>
              <a:t>w-1</a:t>
            </a:r>
            <a:r>
              <a:rPr lang="zh-CN" altLang="en-US" dirty="0" smtClean="0"/>
              <a:t>时成立，则</a:t>
            </a:r>
            <a:r>
              <a:rPr lang="en-US" altLang="zh-CN" dirty="0" smtClean="0"/>
              <a:t>w</a:t>
            </a:r>
            <a:r>
              <a:rPr lang="zh-CN" altLang="en-US" dirty="0" smtClean="0"/>
              <a:t>时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762000" y="1402802"/>
            <a:ext cx="8002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Calibri" pitchFamily="34" charset="0"/>
              </a:rPr>
              <a:t>断言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1 + 1 + 2 + 4 + 8 + … + 2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  <a:r>
              <a:rPr lang="en-US" b="0" baseline="30000" dirty="0" smtClean="0">
                <a:latin typeface="Calibri" pitchFamily="34" charset="0"/>
              </a:rPr>
              <a:t>-1  </a:t>
            </a:r>
            <a:r>
              <a:rPr lang="en-US" b="0" dirty="0" smtClean="0">
                <a:latin typeface="Calibri" pitchFamily="34" charset="0"/>
              </a:rPr>
              <a:t>=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代码安全示例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5213350"/>
            <a:ext cx="8307387" cy="1187450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FreeBSD’s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getpeername</a:t>
            </a:r>
            <a:r>
              <a:rPr lang="zh-CN" altLang="en-US" dirty="0" smtClean="0"/>
              <a:t>代码实现相似</a:t>
            </a:r>
            <a:endParaRPr lang="en-US" dirty="0"/>
          </a:p>
          <a:p>
            <a:r>
              <a:rPr lang="zh-CN" altLang="en-US" dirty="0"/>
              <a:t>有很多聪明的人试图在程序中发现漏洞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706290"/>
            <a:ext cx="8427756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</a:rPr>
              <a:t>#</a:t>
            </a:r>
            <a:r>
              <a:rPr lang="en-US" sz="2000" dirty="0">
                <a:latin typeface="Courier New" pitchFamily="49" charset="0"/>
              </a:rPr>
              <a:t>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char </a:t>
            </a:r>
            <a:r>
              <a:rPr lang="en-US" sz="2000" dirty="0" err="1">
                <a:latin typeface="Courier New" pitchFamily="49" charset="0"/>
              </a:rPr>
              <a:t>kbuf</a:t>
            </a:r>
            <a:r>
              <a:rPr lang="en-US" sz="20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itchFamily="49" charset="0"/>
              </a:rPr>
              <a:t>/* </a:t>
            </a:r>
            <a:r>
              <a:rPr lang="zh-CN" altLang="en-US" sz="2000" dirty="0">
                <a:latin typeface="Courier New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itchFamily="49" charset="0"/>
              </a:rPr>
              <a:t>maxlen</a:t>
            </a:r>
            <a:r>
              <a:rPr lang="zh-CN" altLang="en-US" sz="2000" dirty="0">
                <a:latin typeface="Courier New" pitchFamily="49" charset="0"/>
              </a:rPr>
              <a:t>字节到用户缓冲区</a:t>
            </a:r>
            <a:r>
              <a:rPr lang="en-US" altLang="zh-CN" sz="2000" dirty="0"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copy_from_kernel</a:t>
            </a:r>
            <a:r>
              <a:rPr lang="en-US" sz="2000" dirty="0">
                <a:latin typeface="Courier New" pitchFamily="49" charset="0"/>
              </a:rPr>
              <a:t>(void *</a:t>
            </a:r>
            <a:r>
              <a:rPr lang="en-US" sz="2000" dirty="0" err="1">
                <a:latin typeface="Courier New" pitchFamily="49" charset="0"/>
              </a:rPr>
              <a:t>user_dest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maxlen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altLang="zh-CN" sz="2000" dirty="0" smtClean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字节数</a:t>
            </a:r>
            <a:r>
              <a:rPr lang="en-US" altLang="zh-CN" sz="2000" dirty="0" err="1">
                <a:latin typeface="Courier New" pitchFamily="49" charset="0"/>
              </a:rPr>
              <a:t>len</a:t>
            </a:r>
            <a:r>
              <a:rPr lang="en-US" altLang="zh-CN" sz="2000" dirty="0">
                <a:latin typeface="Courier New" pitchFamily="49" charset="0"/>
              </a:rPr>
              <a:t>=min</a:t>
            </a:r>
            <a:r>
              <a:rPr lang="zh-CN" altLang="en-US" sz="2000" dirty="0">
                <a:latin typeface="Courier New" pitchFamily="49" charset="0"/>
              </a:rPr>
              <a:t>（缓冲区大小</a:t>
            </a:r>
            <a:r>
              <a:rPr lang="en-US" altLang="zh-CN" sz="2000" dirty="0">
                <a:latin typeface="Courier New" pitchFamily="49" charset="0"/>
              </a:rPr>
              <a:t>,</a:t>
            </a:r>
            <a:r>
              <a:rPr lang="en-US" altLang="zh-CN" sz="2000" dirty="0" err="1">
                <a:latin typeface="Courier New" pitchFamily="49" charset="0"/>
              </a:rPr>
              <a:t>maxlen</a:t>
            </a:r>
            <a:r>
              <a:rPr lang="zh-CN" altLang="en-US" sz="2000" dirty="0">
                <a:latin typeface="Courier New" pitchFamily="49" charset="0"/>
              </a:rPr>
              <a:t>） </a:t>
            </a:r>
            <a:r>
              <a:rPr lang="en-US" altLang="zh-CN" sz="2000" dirty="0" smtClean="0">
                <a:latin typeface="Courier New" pitchFamily="49" charset="0"/>
              </a:rPr>
              <a:t>*/</a:t>
            </a:r>
            <a:endParaRPr lang="en-US" altLang="zh-CN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 = KSIZE &lt; </a:t>
            </a:r>
            <a:r>
              <a:rPr lang="en-US" sz="2000" dirty="0" err="1">
                <a:latin typeface="Courier New" pitchFamily="49" charset="0"/>
              </a:rPr>
              <a:t>maxlen</a:t>
            </a:r>
            <a:r>
              <a:rPr lang="en-US" sz="2000" dirty="0">
                <a:latin typeface="Courier New" pitchFamily="49" charset="0"/>
              </a:rPr>
              <a:t> ? KSIZE : </a:t>
            </a:r>
            <a:r>
              <a:rPr lang="en-US" sz="2000" dirty="0" err="1">
                <a:latin typeface="Courier New" pitchFamily="49" charset="0"/>
              </a:rPr>
              <a:t>maxlen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memcpy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user_dest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kbuf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return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1094189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</a:t>
            </a:r>
            <a:r>
              <a:rPr lang="zh-CN" altLang="en-US" sz="1600" dirty="0" smtClean="0">
                <a:latin typeface="Courier New" pitchFamily="49" charset="0"/>
              </a:rPr>
              <a:t>库函数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memcpy</a:t>
            </a:r>
            <a:r>
              <a:rPr lang="zh-CN" altLang="en-US" sz="1600" dirty="0" smtClean="0">
                <a:latin typeface="Courier New" pitchFamily="49" charset="0"/>
              </a:rPr>
              <a:t>的声明</a:t>
            </a:r>
            <a:r>
              <a:rPr lang="en-US" sz="1600" dirty="0" smtClean="0">
                <a:latin typeface="Courier New" pitchFamily="49" charset="0"/>
              </a:rPr>
              <a:t>*/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/>
          </a:p>
          <a:p>
            <a:pPr>
              <a:buFont typeface="Wingdings" pitchFamily="2" charset="2"/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3019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itchFamily="49" charset="0"/>
              </a:rPr>
              <a:t>/* </a:t>
            </a:r>
            <a:r>
              <a:rPr lang="zh-CN" altLang="en-US" sz="2000" dirty="0">
                <a:latin typeface="Courier New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itchFamily="49" charset="0"/>
              </a:rPr>
              <a:t>maxlen</a:t>
            </a:r>
            <a:r>
              <a:rPr lang="zh-CN" altLang="en-US" sz="2000" dirty="0">
                <a:latin typeface="Courier New" pitchFamily="49" charset="0"/>
              </a:rPr>
              <a:t>字节到用户缓冲区</a:t>
            </a:r>
            <a:r>
              <a:rPr lang="en-US" altLang="zh-CN" sz="2000" dirty="0">
                <a:latin typeface="Courier New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altLang="zh-CN" sz="2000" dirty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字节数</a:t>
            </a:r>
            <a:r>
              <a:rPr lang="en-US" altLang="zh-CN" sz="2000" dirty="0" err="1">
                <a:latin typeface="Courier New" pitchFamily="49" charset="0"/>
              </a:rPr>
              <a:t>len</a:t>
            </a:r>
            <a:r>
              <a:rPr lang="en-US" altLang="zh-CN" sz="2000" dirty="0">
                <a:latin typeface="Courier New" pitchFamily="49" charset="0"/>
              </a:rPr>
              <a:t>=min</a:t>
            </a:r>
            <a:r>
              <a:rPr lang="zh-CN" altLang="en-US" sz="2000" dirty="0">
                <a:latin typeface="Courier New" pitchFamily="49" charset="0"/>
              </a:rPr>
              <a:t>（缓冲区大小</a:t>
            </a:r>
            <a:r>
              <a:rPr lang="en-US" altLang="zh-CN" sz="2000" dirty="0">
                <a:latin typeface="Courier New" pitchFamily="49" charset="0"/>
              </a:rPr>
              <a:t>,</a:t>
            </a:r>
            <a:r>
              <a:rPr lang="en-US" altLang="zh-CN" sz="2000" dirty="0" err="1">
                <a:latin typeface="Courier New" pitchFamily="49" charset="0"/>
              </a:rPr>
              <a:t>maxlen</a:t>
            </a:r>
            <a:r>
              <a:rPr lang="zh-CN" altLang="en-US" sz="2000" dirty="0">
                <a:latin typeface="Courier New" pitchFamily="49" charset="0"/>
              </a:rPr>
              <a:t>） </a:t>
            </a:r>
            <a:r>
              <a:rPr lang="en-US" altLang="zh-CN" sz="2000" dirty="0">
                <a:latin typeface="Courier New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98127" y="4876800"/>
            <a:ext cx="5568831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</a:rPr>
              <a:t>getstuff</a:t>
            </a:r>
            <a:r>
              <a:rPr lang="en-US" sz="20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char </a:t>
            </a:r>
            <a:r>
              <a:rPr lang="en-US" sz="2000" dirty="0" err="1">
                <a:latin typeface="Courier New" pitchFamily="49" charset="0"/>
              </a:rPr>
              <a:t>mybuf</a:t>
            </a:r>
            <a:r>
              <a:rPr lang="en-US" sz="2000" dirty="0">
                <a:latin typeface="Courier New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copy_from_kernel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itchFamily="49" charset="0"/>
              </a:rPr>
              <a:t>mybuf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Courier New" pitchFamily="49" charset="0"/>
              </a:rPr>
              <a:t>MSIZE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(“%s\n”, </a:t>
            </a:r>
            <a:r>
              <a:rPr lang="en-US" sz="2000" dirty="0" err="1">
                <a:latin typeface="Courier New" pitchFamily="49" charset="0"/>
              </a:rPr>
              <a:t>mybuf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66902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</a:t>
            </a:r>
            <a:r>
              <a:rPr lang="zh-CN" altLang="en-US" sz="1600" dirty="0" smtClean="0">
                <a:latin typeface="Courier New" pitchFamily="49" charset="0"/>
              </a:rPr>
              <a:t>库函数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memcpy</a:t>
            </a:r>
            <a:r>
              <a:rPr lang="zh-CN" altLang="en-US" sz="1600" dirty="0" smtClean="0">
                <a:latin typeface="Courier New" pitchFamily="49" charset="0"/>
              </a:rPr>
              <a:t>的声明</a:t>
            </a:r>
            <a:r>
              <a:rPr lang="en-US" sz="1600" dirty="0" smtClean="0">
                <a:latin typeface="Courier New" pitchFamily="49" charset="0"/>
              </a:rPr>
              <a:t>*/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2192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</a:rPr>
              <a:t>/*</a:t>
            </a:r>
            <a:r>
              <a:rPr lang="zh-CN" altLang="en-US" sz="2000" dirty="0">
                <a:latin typeface="Courier New" pitchFamily="49" charset="0"/>
              </a:rPr>
              <a:t>内核内存区域保持用户访问数据</a:t>
            </a:r>
            <a:r>
              <a:rPr lang="en-US" sz="2000" dirty="0" smtClean="0">
                <a:latin typeface="Courier New" pitchFamily="49" charset="0"/>
              </a:rPr>
              <a:t>*/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char </a:t>
            </a:r>
            <a:r>
              <a:rPr lang="en-US" sz="2000" dirty="0" err="1">
                <a:latin typeface="Courier New" pitchFamily="49" charset="0"/>
              </a:rPr>
              <a:t>kbuf[KSIZE</a:t>
            </a:r>
            <a:r>
              <a:rPr lang="en-US" sz="20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/* </a:t>
            </a:r>
            <a:r>
              <a:rPr lang="zh-CN" altLang="en-US" sz="2000" dirty="0">
                <a:latin typeface="Courier New" pitchFamily="49" charset="0"/>
              </a:rPr>
              <a:t>从内核内存区域最多</a:t>
            </a:r>
            <a:r>
              <a:rPr lang="zh-CN" altLang="en-US" sz="2000" dirty="0" smtClean="0">
                <a:latin typeface="Courier New" pitchFamily="49" charset="0"/>
              </a:rPr>
              <a:t>拷贝</a:t>
            </a:r>
            <a:r>
              <a:rPr lang="en-US" altLang="zh-CN" sz="2000" dirty="0" err="1">
                <a:latin typeface="Courier New" pitchFamily="49" charset="0"/>
              </a:rPr>
              <a:t>maxlen</a:t>
            </a:r>
            <a:r>
              <a:rPr lang="zh-CN" altLang="en-US" sz="2000" dirty="0" smtClean="0">
                <a:latin typeface="Courier New" pitchFamily="49" charset="0"/>
              </a:rPr>
              <a:t>字节到用户缓冲区</a:t>
            </a:r>
            <a:r>
              <a:rPr lang="en-US" sz="2000" dirty="0" smtClean="0">
                <a:latin typeface="Courier New" pitchFamily="49" charset="0"/>
              </a:rPr>
              <a:t>*/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copy_from_kernel(void</a:t>
            </a:r>
            <a:r>
              <a:rPr lang="en-US" sz="2000" dirty="0">
                <a:latin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</a:rPr>
              <a:t>user_dest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maxlen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  /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zh-CN" altLang="en-US" sz="2000" dirty="0">
                <a:latin typeface="Courier New" pitchFamily="49" charset="0"/>
              </a:rPr>
              <a:t>字节数</a:t>
            </a:r>
            <a:r>
              <a:rPr lang="en-US" sz="2000" dirty="0" err="1" smtClean="0">
                <a:latin typeface="Courier New" pitchFamily="49" charset="0"/>
              </a:rPr>
              <a:t>len</a:t>
            </a:r>
            <a:r>
              <a:rPr lang="en-US" altLang="zh-CN" sz="2000" dirty="0" smtClean="0">
                <a:latin typeface="Courier New" pitchFamily="49" charset="0"/>
              </a:rPr>
              <a:t>=min</a:t>
            </a:r>
            <a:r>
              <a:rPr lang="zh-CN" altLang="en-US" sz="2000" dirty="0" smtClean="0">
                <a:latin typeface="Courier New" pitchFamily="49" charset="0"/>
              </a:rPr>
              <a:t>（缓冲区大小</a:t>
            </a:r>
            <a:r>
              <a:rPr lang="en-US" altLang="zh-CN" sz="2000" dirty="0" smtClean="0">
                <a:latin typeface="Courier New" pitchFamily="49" charset="0"/>
              </a:rPr>
              <a:t>,</a:t>
            </a:r>
            <a:r>
              <a:rPr lang="en-US" altLang="zh-CN" sz="2000" dirty="0" err="1" smtClean="0">
                <a:latin typeface="Courier New" pitchFamily="49" charset="0"/>
              </a:rPr>
              <a:t>maxlen</a:t>
            </a:r>
            <a:r>
              <a:rPr lang="zh-CN" altLang="en-US" sz="2000" dirty="0" smtClean="0">
                <a:latin typeface="Courier New" pitchFamily="49" charset="0"/>
              </a:rPr>
              <a:t>）</a:t>
            </a:r>
            <a:r>
              <a:rPr lang="en-US" altLang="zh-CN" sz="2000" dirty="0" smtClean="0">
                <a:latin typeface="Courier New" pitchFamily="49" charset="0"/>
              </a:rPr>
              <a:t>*</a:t>
            </a:r>
            <a:r>
              <a:rPr lang="en-US" sz="2000" dirty="0" smtClean="0">
                <a:latin typeface="Courier New" pitchFamily="49" charset="0"/>
              </a:rPr>
              <a:t>/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 = KSIZE &lt; </a:t>
            </a:r>
            <a:r>
              <a:rPr lang="en-US" sz="2000" dirty="0" err="1">
                <a:latin typeface="Courier New" pitchFamily="49" charset="0"/>
              </a:rPr>
              <a:t>maxlen</a:t>
            </a:r>
            <a:r>
              <a:rPr lang="en-US" sz="2000" dirty="0">
                <a:latin typeface="Courier New" pitchFamily="49" charset="0"/>
              </a:rPr>
              <a:t> ? KSIZE : </a:t>
            </a:r>
            <a:r>
              <a:rPr lang="en-US" sz="2000" dirty="0" err="1">
                <a:latin typeface="Courier New" pitchFamily="49" charset="0"/>
              </a:rPr>
              <a:t>maxlen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memcpy(user_dest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kbuf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  return </a:t>
            </a:r>
            <a:r>
              <a:rPr lang="en-US" sz="2000" dirty="0" err="1">
                <a:latin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6" y="4800600"/>
            <a:ext cx="6259513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</a:rPr>
              <a:t>getstuff</a:t>
            </a:r>
            <a:r>
              <a:rPr lang="en-US" sz="20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  char </a:t>
            </a:r>
            <a:r>
              <a:rPr lang="en-US" sz="2000" dirty="0" err="1">
                <a:latin typeface="Courier New" pitchFamily="49" charset="0"/>
              </a:rPr>
              <a:t>mybuf[MSIZE</a:t>
            </a:r>
            <a:r>
              <a:rPr lang="en-US" sz="20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copy_from_kernel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itchFamily="49" charset="0"/>
              </a:rPr>
              <a:t>mybuf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- </a:t>
            </a:r>
            <a:r>
              <a:rPr lang="en-US" sz="2000" dirty="0" smtClean="0">
                <a:solidFill>
                  <a:srgbClr val="0033CC"/>
                </a:solidFill>
                <a:latin typeface="Courier New" pitchFamily="49" charset="0"/>
              </a:rPr>
              <a:t>MSIZE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58394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</a:t>
            </a:r>
            <a:r>
              <a:rPr lang="zh-CN" altLang="en-US" sz="1600" dirty="0" smtClean="0">
                <a:latin typeface="Courier New" pitchFamily="49" charset="0"/>
              </a:rPr>
              <a:t>库函数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memcpy</a:t>
            </a:r>
            <a:r>
              <a:rPr lang="zh-CN" altLang="en-US" sz="1600" dirty="0" smtClean="0">
                <a:latin typeface="Courier New" pitchFamily="49" charset="0"/>
              </a:rPr>
              <a:t>的声明</a:t>
            </a:r>
            <a:r>
              <a:rPr lang="en-US" sz="1600" dirty="0" smtClean="0">
                <a:latin typeface="Courier New" pitchFamily="49" charset="0"/>
              </a:rPr>
              <a:t>*/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325402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数学性质</a:t>
            </a:r>
            <a:endParaRPr lang="en-US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zh-CN" altLang="en-US" dirty="0" smtClean="0"/>
              <a:t>模数加法构成阿贝尔群（</a:t>
            </a:r>
            <a:r>
              <a:rPr lang="en-US" dirty="0" smtClean="0"/>
              <a:t>Modular Addition Forms an </a:t>
            </a:r>
            <a:r>
              <a:rPr lang="en-US" i="1" dirty="0" smtClean="0"/>
              <a:t>Abelian Group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封闭性：</a:t>
            </a: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交换性：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结合性：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单位元</a:t>
            </a:r>
            <a:r>
              <a:rPr lang="en-US" altLang="zh-CN" b="1" dirty="0" smtClean="0">
                <a:solidFill>
                  <a:srgbClr val="C00000"/>
                </a:solidFill>
              </a:rPr>
              <a:t>:  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altLang="zh-CN" dirty="0" smtClean="0"/>
              <a:t>u</a:t>
            </a:r>
            <a:r>
              <a:rPr lang="zh-CN" altLang="en-US" dirty="0" smtClean="0"/>
              <a:t>的逆元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则：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Tadd</a:t>
            </a:r>
            <a:r>
              <a:rPr lang="zh-CN" altLang="en-US" dirty="0" smtClean="0"/>
              <a:t>的数学性质</a:t>
            </a:r>
            <a:endParaRPr lang="en-US" dirty="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40338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与带</a:t>
            </a:r>
            <a:r>
              <a:rPr lang="en-US" altLang="zh-CN" dirty="0" err="1" smtClean="0">
                <a:solidFill>
                  <a:srgbClr val="FF0000"/>
                </a:solidFill>
              </a:rPr>
              <a:t>Uadd</a:t>
            </a:r>
            <a:r>
              <a:rPr lang="zh-CN" altLang="en-US" dirty="0" smtClean="0">
                <a:solidFill>
                  <a:srgbClr val="FF0000"/>
                </a:solidFill>
              </a:rPr>
              <a:t>加法的无符号数是同构群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zh-CN" altLang="en-US" dirty="0" smtClean="0"/>
              <a:t>因为两者具有相同的位模式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>
              <a:defRPr/>
            </a:pPr>
            <a:r>
              <a:rPr lang="zh-CN" altLang="en-US" dirty="0" smtClean="0"/>
              <a:t>补码加</a:t>
            </a:r>
            <a:r>
              <a:rPr lang="zh-CN" altLang="en-US" dirty="0"/>
              <a:t>法</a:t>
            </a:r>
            <a:r>
              <a:rPr lang="en-US" altLang="zh-CN" dirty="0" smtClean="0"/>
              <a:t>Tadd</a:t>
            </a:r>
            <a:r>
              <a:rPr lang="zh-CN" altLang="en-US" dirty="0" smtClean="0"/>
              <a:t>构成一个群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封闭性、</a:t>
            </a:r>
            <a:r>
              <a:rPr lang="en-US" dirty="0" smtClean="0"/>
              <a:t> </a:t>
            </a:r>
            <a:r>
              <a:rPr lang="zh-CN" altLang="en-US" dirty="0" smtClean="0"/>
              <a:t>交换性、结合性、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是单位元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每个元素都有逆元</a:t>
            </a:r>
            <a:endParaRPr lang="en-US" dirty="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0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Tadd</a:t>
            </a:r>
            <a:r>
              <a:rPr lang="zh-CN" altLang="en-US" dirty="0" smtClean="0"/>
              <a:t>的表征</a:t>
            </a:r>
            <a:endParaRPr lang="en-US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功能性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舍弃最高有效位</a:t>
            </a:r>
            <a:r>
              <a:rPr lang="en-US" dirty="0" smtClean="0"/>
              <a:t> MSB</a:t>
            </a:r>
          </a:p>
          <a:p>
            <a:pPr lvl="1" eaLnBrk="1" hangingPunct="1">
              <a:defRPr/>
            </a:pPr>
            <a:r>
              <a:rPr lang="zh-CN" altLang="en-US" dirty="0" smtClean="0"/>
              <a:t>将剩余位看做整数的补码表示</a:t>
            </a:r>
            <a:endParaRPr lang="en-US" dirty="0" smtClean="0"/>
          </a:p>
        </p:txBody>
      </p:sp>
      <p:graphicFrame>
        <p:nvGraphicFramePr>
          <p:cNvPr id="11266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46035"/>
              </p:ext>
            </p:extLst>
          </p:nvPr>
        </p:nvGraphicFramePr>
        <p:xfrm>
          <a:off x="1179512" y="4715665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9" name="Equation" r:id="rId4" imgW="6096000" imgH="4064000" progId="Equation.DSMT4">
                  <p:embed/>
                </p:oleObj>
              </mc:Choice>
              <mc:Fallback>
                <p:oleObj name="Equation" r:id="rId4" imgW="6096000" imgH="4064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179512" y="4715665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5599112" y="4714078"/>
            <a:ext cx="83548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(</a:t>
            </a:r>
            <a:r>
              <a:rPr lang="zh-CN" altLang="en-US" sz="1400" dirty="0" smtClean="0">
                <a:latin typeface="Calibri" pitchFamily="34" charset="0"/>
              </a:rPr>
              <a:t>负溢出</a:t>
            </a:r>
            <a:r>
              <a:rPr lang="en-US" sz="1400" dirty="0" smtClean="0">
                <a:latin typeface="Calibri" pitchFamily="34" charset="0"/>
              </a:rPr>
              <a:t>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5675312" y="5476078"/>
            <a:ext cx="83548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(</a:t>
            </a:r>
            <a:r>
              <a:rPr lang="zh-CN" altLang="en-US" sz="1400" dirty="0" smtClean="0">
                <a:latin typeface="Calibri" pitchFamily="34" charset="0"/>
              </a:rPr>
              <a:t>正溢出</a:t>
            </a:r>
            <a:r>
              <a:rPr lang="en-US" sz="1400" dirty="0" smtClean="0">
                <a:latin typeface="Calibri" pitchFamily="34" charset="0"/>
              </a:rPr>
              <a:t>)</a:t>
            </a:r>
            <a:endParaRPr lang="en-US" sz="1400" dirty="0">
              <a:latin typeface="Calibri" pitchFamily="34" charset="0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6"/>
            <a:ext cx="3255963" cy="2824163"/>
            <a:chOff x="-105" y="2016"/>
            <a:chExt cx="2051" cy="1779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&lt; 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&gt; 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负溢出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正溢出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144" y="3072"/>
              <a:ext cx="672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400" y="4741866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582" y="5382355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非</a:t>
            </a:r>
            <a:r>
              <a:rPr lang="en-US" altLang="zh-CN" dirty="0" smtClean="0"/>
              <a:t>(negation)</a:t>
            </a:r>
            <a:endParaRPr lang="en-US" dirty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</a:t>
            </a:r>
            <a:r>
              <a:rPr lang="en-US" altLang="zh-CN" dirty="0" smtClean="0"/>
              <a:t>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r>
              <a:rPr lang="zh-CN" altLang="en-US" dirty="0" smtClean="0"/>
              <a:t>变</a:t>
            </a:r>
            <a:r>
              <a:rPr lang="zh-CN" altLang="en-US" dirty="0"/>
              <a:t>反加一</a:t>
            </a:r>
            <a:r>
              <a:rPr lang="en-US" altLang="zh-CN" dirty="0"/>
              <a:t>( Complement &amp; Increment</a:t>
            </a:r>
            <a:r>
              <a:rPr lang="en-US" altLang="zh-CN" dirty="0" smtClean="0"/>
              <a:t>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endParaRPr lang="en-US" altLang="zh-CN" dirty="0" smtClean="0"/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 smtClean="0"/>
              <a:t>断言</a:t>
            </a:r>
            <a:r>
              <a:rPr lang="en-US" dirty="0" smtClean="0"/>
              <a:t>:  </a:t>
            </a:r>
            <a:r>
              <a:rPr lang="zh-CN" altLang="en-US" dirty="0" smtClean="0"/>
              <a:t>下式对补码成立</a:t>
            </a:r>
            <a:endParaRPr lang="en-US" dirty="0" smtClean="0"/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78119" y="4155689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0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1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代码范例</a:t>
            </a:r>
            <a:r>
              <a:rPr lang="en-US" dirty="0" smtClean="0"/>
              <a:t>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广泛用于机器间传输数据</a:t>
            </a:r>
            <a:endParaRPr lang="en-US" dirty="0" smtClean="0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724815" y="2360339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825750" cy="1335088"/>
            <a:chOff x="864" y="3191"/>
            <a:chExt cx="1780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itchFamily="34" charset="0"/>
                </a:rPr>
                <a:t>malloc</a:t>
              </a:r>
              <a:r>
                <a:rPr lang="en-US" sz="2000" dirty="0">
                  <a:latin typeface="Calibri" pitchFamily="34" charset="0"/>
                </a:rPr>
                <a:t>(</a:t>
              </a:r>
              <a:r>
                <a:rPr lang="en-US" sz="2000" dirty="0" err="1">
                  <a:latin typeface="Calibri" pitchFamily="34" charset="0"/>
                </a:rPr>
                <a:t>ele_cnt</a:t>
              </a:r>
              <a:r>
                <a:rPr lang="en-US" sz="2000" dirty="0">
                  <a:latin typeface="Calibri" pitchFamily="34" charset="0"/>
                </a:rPr>
                <a:t> * </a:t>
              </a:r>
              <a:r>
                <a:rPr lang="en-US" sz="2000" dirty="0" err="1">
                  <a:latin typeface="Calibri" pitchFamily="34" charset="0"/>
                </a:rPr>
                <a:t>ele_size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</a:t>
            </a:r>
            <a:r>
              <a:rPr lang="zh-CN" altLang="en-US" dirty="0" smtClean="0"/>
              <a:t>代码</a:t>
            </a:r>
            <a:endParaRPr lang="en-US" dirty="0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73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</a:t>
            </a:r>
            <a:r>
              <a:rPr lang="zh-CN" altLang="en-US" dirty="0" smtClean="0"/>
              <a:t>的弱点</a:t>
            </a:r>
            <a:endParaRPr lang="en-US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32</a:t>
            </a:r>
            <a:r>
              <a:rPr lang="zh-CN" altLang="en-US" dirty="0" smtClean="0"/>
              <a:t>位程序，考虑以下情况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zh-CN" altLang="en-US" dirty="0" smtClean="0"/>
              <a:t>申请的字节数</a:t>
            </a:r>
            <a:r>
              <a:rPr lang="en-US" dirty="0" smtClean="0"/>
              <a:t>	= </a:t>
            </a:r>
            <a:r>
              <a:rPr lang="zh-CN" altLang="en-US" dirty="0"/>
              <a:t>？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赋值元素的个数</a:t>
            </a:r>
            <a:r>
              <a:rPr lang="en-US" altLang="zh-CN" dirty="0" smtClean="0"/>
              <a:t>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….</a:t>
            </a:r>
          </a:p>
          <a:p>
            <a:pPr eaLnBrk="1" hangingPunct="1">
              <a:defRPr/>
            </a:pPr>
            <a:r>
              <a:rPr lang="zh-CN" altLang="en-US" dirty="0" smtClean="0"/>
              <a:t>如何能让这个函数安全？</a:t>
            </a:r>
            <a:endParaRPr lang="en-US" dirty="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 smtClean="0"/>
              <a:t>二进制</a:t>
            </a:r>
            <a:r>
              <a:rPr lang="zh-CN" altLang="en-US" sz="3200" dirty="0"/>
              <a:t>和十六进制数之间具有对应</a:t>
            </a:r>
            <a:r>
              <a:rPr lang="zh-CN" altLang="en-US" sz="3200" dirty="0" smtClean="0"/>
              <a:t>关系：</a:t>
            </a:r>
            <a:endParaRPr lang="zh-CN" altLang="en-US" sz="3200" dirty="0"/>
          </a:p>
          <a:p>
            <a:pPr marL="365760" lvl="1" indent="0">
              <a:buNone/>
            </a:pPr>
            <a:r>
              <a:rPr lang="zh-CN" altLang="en-US" sz="2800" dirty="0" smtClean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</a:t>
            </a:r>
            <a:r>
              <a:rPr lang="zh-CN" altLang="en-US" sz="2800" dirty="0" smtClean="0"/>
              <a:t>对应</a:t>
            </a:r>
            <a:r>
              <a:rPr lang="en-US" altLang="zh-CN" sz="2800" dirty="0" smtClean="0">
                <a:solidFill>
                  <a:srgbClr val="0000FF"/>
                </a:solidFill>
              </a:rPr>
              <a:t>1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十六进制位</a:t>
            </a:r>
          </a:p>
          <a:p>
            <a:pPr>
              <a:buFont typeface="Wingdings" pitchFamily="2" charset="2"/>
              <a:buNone/>
            </a:pPr>
            <a:r>
              <a:rPr lang="zh-CN" altLang="en-US" sz="3200" dirty="0"/>
              <a:t>	</a:t>
            </a:r>
            <a:r>
              <a:rPr lang="zh-CN" altLang="en-US" sz="3200" dirty="0" smtClean="0"/>
              <a:t>  </a:t>
            </a:r>
            <a:r>
              <a:rPr lang="en-US" altLang="zh-CN" sz="3200" dirty="0" smtClean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 smtClean="0"/>
              <a:t>11110010B</a:t>
            </a:r>
          </a:p>
          <a:p>
            <a:pPr>
              <a:buNone/>
            </a:pPr>
            <a:endParaRPr lang="en-US" altLang="zh-CN" sz="1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</a:rPr>
              <a:t>二进制数相互转换简单、阅读书写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方便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00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,2),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$2,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乘法编译生成的代码</a:t>
            </a:r>
            <a:endParaRPr lang="en-US" dirty="0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zh-CN" altLang="en-US" dirty="0" smtClean="0"/>
              <a:t>对于常数的乘法，</a:t>
            </a:r>
            <a:r>
              <a:rPr lang="en-US" dirty="0" smtClean="0"/>
              <a:t>C </a:t>
            </a:r>
            <a:r>
              <a:rPr lang="zh-CN" altLang="en-US" dirty="0" smtClean="0"/>
              <a:t>编译器自动生成移位和加法代码</a:t>
            </a:r>
            <a:endParaRPr lang="en-US" dirty="0" smtClean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4495800" cy="132343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mul12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32766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9041" y="1179513"/>
            <a:ext cx="943528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 </a:t>
            </a:r>
            <a:r>
              <a:rPr lang="zh-CN" altLang="en-US" dirty="0" smtClean="0">
                <a:latin typeface="Calibri" pitchFamily="34" charset="0"/>
              </a:rPr>
              <a:t>函数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969889" y="3254375"/>
            <a:ext cx="287675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itchFamily="34" charset="0"/>
              </a:rPr>
              <a:t>编译得到的算术运算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217779" y="3254375"/>
            <a:ext cx="711092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itchFamily="34" charset="0"/>
              </a:rPr>
              <a:t>解释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40011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无符号数除编译生成的代码</a:t>
            </a:r>
            <a:endParaRPr lang="en-US" dirty="0" smtClean="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无符号数使用逻辑移位</a:t>
            </a:r>
            <a:endParaRPr lang="en-US" sz="24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631216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long udiv8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long 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91853" y="1343581"/>
            <a:ext cx="943528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 </a:t>
            </a:r>
            <a:r>
              <a:rPr lang="zh-CN" altLang="en-US" dirty="0" smtClean="0">
                <a:latin typeface="Calibri" pitchFamily="34" charset="0"/>
              </a:rPr>
              <a:t>函数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4151" y="3497758"/>
            <a:ext cx="287675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itchFamily="34" charset="0"/>
              </a:rPr>
              <a:t>编译生成的数学运算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730416" y="3505200"/>
            <a:ext cx="711092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itchFamily="34" charset="0"/>
              </a:rPr>
              <a:t>解释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itchFamily="18" charset="2"/>
              </a:rPr>
              <a:t> </a:t>
            </a:r>
            <a:r>
              <a:rPr lang="en-US" altLang="zh-CN" b="1" dirty="0">
                <a:latin typeface="Courier New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itchFamily="18" charset="2"/>
              </a:rPr>
              <a:t></a:t>
            </a:r>
            <a:endParaRPr lang="en-US" altLang="zh-CN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使用算术右移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 smtClean="0">
                <a:latin typeface="Courier New" pitchFamily="49" charset="0"/>
              </a:rPr>
              <a:t>当</a:t>
            </a:r>
            <a:r>
              <a:rPr lang="en-US" altLang="zh-CN" b="1" dirty="0" smtClean="0">
                <a:latin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</a:rPr>
              <a:t> &lt; 0</a:t>
            </a:r>
            <a:r>
              <a:rPr lang="zh-CN" altLang="en-US" b="1" dirty="0" smtClean="0">
                <a:latin typeface="Courier New" pitchFamily="49" charset="0"/>
              </a:rPr>
              <a:t>时，舍入方向出错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3048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8002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3048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3048000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8580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2403102" y="4267200"/>
            <a:ext cx="14830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 smtClean="0">
                <a:latin typeface="Times" pitchFamily="18" charset="0"/>
              </a:rPr>
              <a:t>舍入</a:t>
            </a:r>
            <a:r>
              <a:rPr lang="en-US" sz="2000" b="0" dirty="0" smtClean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95410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10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小数点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8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修正 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的整数幂 除法</a:t>
            </a:r>
            <a:endParaRPr lang="en-US" dirty="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 smtClean="0">
                <a:solidFill>
                  <a:srgbClr val="0033CC"/>
                </a:solidFill>
              </a:rPr>
              <a:t>负</a:t>
            </a:r>
            <a:r>
              <a:rPr lang="zh-CN" altLang="en-US" dirty="0" smtClean="0"/>
              <a:t>数除以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的整数幂的商</a:t>
            </a:r>
            <a:endParaRPr lang="en-US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 smtClean="0"/>
              <a:t>欲计算</a:t>
            </a:r>
            <a:r>
              <a:rPr lang="en-US" dirty="0" smtClean="0"/>
              <a:t>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zh-CN" altLang="en-US" dirty="0" smtClean="0">
                <a:sym typeface="Symbol" pitchFamily="18" charset="2"/>
              </a:rPr>
              <a:t>向</a:t>
            </a:r>
            <a:r>
              <a:rPr lang="en-US" altLang="zh-CN" dirty="0" smtClean="0">
                <a:sym typeface="Symbol" pitchFamily="18" charset="2"/>
              </a:rPr>
              <a:t>0</a:t>
            </a:r>
            <a:r>
              <a:rPr lang="zh-CN" altLang="en-US" dirty="0" smtClean="0">
                <a:sym typeface="Symbol" pitchFamily="18" charset="2"/>
              </a:rPr>
              <a:t>舍入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b="1" dirty="0" smtClean="0">
                <a:sym typeface="Symbol" pitchFamily="18" charset="2"/>
              </a:rPr>
              <a:t>按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+</a:t>
            </a:r>
            <a:r>
              <a:rPr lang="en-US" b="1" dirty="0" smtClean="0">
                <a:solidFill>
                  <a:srgbClr val="0033CC"/>
                </a:solidFill>
              </a:rPr>
              <a:t>2</a:t>
            </a:r>
            <a:r>
              <a:rPr lang="en-US" b="1" i="1" baseline="30000" dirty="0" smtClean="0">
                <a:solidFill>
                  <a:srgbClr val="0033CC"/>
                </a:solidFill>
              </a:rPr>
              <a:t>k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-1</a:t>
            </a:r>
            <a:r>
              <a:rPr lang="en-US" b="1" dirty="0" smtClean="0">
                <a:latin typeface="Courier New" pitchFamily="49" charset="0"/>
              </a:rPr>
              <a:t>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  </a:t>
            </a:r>
            <a:r>
              <a:rPr lang="zh-CN" altLang="en-US" b="1" dirty="0" smtClean="0">
                <a:sym typeface="Symbol" pitchFamily="18" charset="2"/>
              </a:rPr>
              <a:t>计算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表达式</a:t>
            </a:r>
            <a:r>
              <a:rPr lang="en-US" dirty="0" smtClean="0"/>
              <a:t>: </a:t>
            </a:r>
            <a:r>
              <a:rPr lang="en-US" b="1" dirty="0" smtClean="0">
                <a:latin typeface="Courier New" pitchFamily="49" charset="0"/>
              </a:rPr>
              <a:t>( x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</a:rPr>
              <a:t>+ (1&lt;&lt;k)-1 </a:t>
            </a:r>
            <a:r>
              <a:rPr lang="en-US" b="1" dirty="0" smtClean="0">
                <a:latin typeface="Courier New" pitchFamily="49" charset="0"/>
              </a:rPr>
              <a:t>) &gt;&gt; k</a:t>
            </a:r>
            <a:endParaRPr lang="en-US" b="1" dirty="0" smtClean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 smtClean="0"/>
              <a:t>被除数</a:t>
            </a:r>
            <a:r>
              <a:rPr lang="zh-CN" altLang="en-US" dirty="0"/>
              <a:t>偏差趋向</a:t>
            </a:r>
            <a:r>
              <a:rPr lang="en-US" altLang="zh-CN" dirty="0" smtClean="0"/>
              <a:t>0</a:t>
            </a:r>
            <a:endParaRPr lang="en-US" dirty="0" smtClean="0"/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zh-CN" altLang="en-US" dirty="0" smtClean="0">
                <a:effectLst/>
              </a:rPr>
              <a:t>情况</a:t>
            </a:r>
            <a:r>
              <a:rPr lang="en-US" altLang="zh-CN" dirty="0" smtClean="0">
                <a:effectLst/>
              </a:rPr>
              <a:t>1</a:t>
            </a:r>
            <a:r>
              <a:rPr lang="en-US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无舍入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10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491335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42703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4864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867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4864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9436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9761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43465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43465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4346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60198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60198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815512" y="59436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9541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 smtClean="0">
                <a:latin typeface="Calibri" pitchFamily="34" charset="0"/>
              </a:rPr>
              <a:t>小数点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54102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6513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60198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5029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5181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5181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5181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799171" y="5867400"/>
            <a:ext cx="171542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>
              <a:lnSpc>
                <a:spcPct val="100000"/>
              </a:lnSpc>
            </a:pPr>
            <a:r>
              <a:rPr lang="zh-CN" altLang="en-US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偏差没影响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 smtClean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0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531462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有舍入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10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小数点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129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zh-CN" altLang="en-US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4229100" y="3733800"/>
            <a:ext cx="14859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增加了</a:t>
            </a: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12634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 smtClean="0">
                <a:latin typeface="Calibri" pitchFamily="34" charset="0"/>
              </a:rPr>
              <a:t>增加了</a:t>
            </a: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679825"/>
            <a:ext cx="4495800" cy="255454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$7,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编译生成的有符号数除代码</a:t>
            </a:r>
            <a:endParaRPr lang="en-US" dirty="0" smtClean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86400" y="5029200"/>
            <a:ext cx="365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使用了算术右移</a:t>
            </a: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3886200" cy="132343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idiv8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679825"/>
            <a:ext cx="3352800" cy="132343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39452" y="1371600"/>
            <a:ext cx="15417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en-US" dirty="0">
                <a:latin typeface="Calibri" pitchFamily="34" charset="0"/>
              </a:rPr>
              <a:t>C </a:t>
            </a:r>
            <a:r>
              <a:rPr lang="zh-CN" altLang="en-US" dirty="0" smtClean="0">
                <a:latin typeface="Calibri" pitchFamily="34" charset="0"/>
              </a:rPr>
              <a:t>函数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2818119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编译生成的结果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730416" y="3257490"/>
            <a:ext cx="711092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 smtClean="0">
                <a:latin typeface="Calibri" pitchFamily="34" charset="0"/>
              </a:rPr>
              <a:t>解释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r>
              <a:rPr lang="en-US" dirty="0" smtClean="0"/>
              <a:t>:</a:t>
            </a:r>
            <a:r>
              <a:rPr lang="zh-CN" altLang="en-US" dirty="0" smtClean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</a:t>
            </a:r>
            <a:r>
              <a:rPr lang="zh-CN" altLang="en-US" dirty="0" smtClean="0"/>
              <a:t>整数、补码整数是同构环</a:t>
            </a:r>
            <a:r>
              <a:rPr lang="en-US" altLang="zh-CN" dirty="0" smtClean="0"/>
              <a:t>(isomorphic rings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同构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类型转换  </a:t>
            </a:r>
            <a:r>
              <a:rPr lang="en-US" altLang="zh-CN" dirty="0" smtClean="0"/>
              <a:t>(</a:t>
            </a:r>
            <a:r>
              <a:rPr lang="en-US" dirty="0" smtClean="0"/>
              <a:t>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左移</a:t>
            </a:r>
            <a:endParaRPr lang="en-US" dirty="0" smtClean="0"/>
          </a:p>
          <a:p>
            <a:pPr lvl="1"/>
            <a:r>
              <a:rPr lang="zh-CN" altLang="en-US" dirty="0" smtClean="0"/>
              <a:t>无论有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无符号数，都可用逻辑左移实现乘</a:t>
            </a:r>
            <a:r>
              <a:rPr lang="zh-CN" altLang="en-US" dirty="0"/>
              <a:t>以</a:t>
            </a:r>
            <a:r>
              <a:rPr lang="en-US" dirty="0" smtClean="0"/>
              <a:t> 2</a:t>
            </a:r>
            <a:r>
              <a:rPr lang="en-US" baseline="30000" dirty="0" smtClean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右移</a:t>
            </a:r>
            <a:endParaRPr lang="en-US" dirty="0" smtClean="0"/>
          </a:p>
          <a:p>
            <a:pPr lvl="1"/>
            <a:r>
              <a:rPr lang="zh-CN" altLang="en-US" dirty="0" smtClean="0"/>
              <a:t>无符号数</a:t>
            </a:r>
            <a:r>
              <a:rPr lang="en-US" smtClean="0"/>
              <a:t>: </a:t>
            </a:r>
            <a:r>
              <a:rPr lang="zh-CN" altLang="en-US" smtClean="0">
                <a:solidFill>
                  <a:srgbClr val="0033CC"/>
                </a:solidFill>
              </a:rPr>
              <a:t>逻辑</a:t>
            </a:r>
            <a:r>
              <a:rPr lang="zh-CN" altLang="en-US" dirty="0" smtClean="0"/>
              <a:t>右移</a:t>
            </a:r>
            <a:r>
              <a:rPr lang="en-US" dirty="0" smtClean="0"/>
              <a:t>,</a:t>
            </a:r>
            <a:r>
              <a:rPr lang="zh-CN" altLang="en-US" dirty="0"/>
              <a:t>除以</a:t>
            </a:r>
            <a:r>
              <a:rPr lang="en-US" dirty="0" smtClean="0"/>
              <a:t> 2</a:t>
            </a:r>
            <a:r>
              <a:rPr lang="en-US" baseline="30000" dirty="0" smtClean="0"/>
              <a:t>k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 smtClean="0"/>
          </a:p>
          <a:p>
            <a:pPr lvl="1"/>
            <a:r>
              <a:rPr lang="zh-CN" altLang="en-US" dirty="0" smtClean="0"/>
              <a:t>有符号数</a:t>
            </a:r>
            <a:r>
              <a:rPr lang="en-US" dirty="0" smtClean="0"/>
              <a:t>: </a:t>
            </a:r>
            <a:r>
              <a:rPr lang="zh-CN" altLang="en-US" dirty="0" smtClean="0">
                <a:solidFill>
                  <a:srgbClr val="0033CC"/>
                </a:solidFill>
              </a:rPr>
              <a:t>算术</a:t>
            </a:r>
            <a:r>
              <a:rPr lang="zh-CN" altLang="en-US" dirty="0" smtClean="0"/>
              <a:t>右移</a:t>
            </a:r>
            <a:endParaRPr lang="en-US" dirty="0" smtClean="0"/>
          </a:p>
          <a:p>
            <a:pPr lvl="2"/>
            <a:r>
              <a:rPr lang="zh-CN" altLang="en-US" dirty="0" smtClean="0"/>
              <a:t>正整数</a:t>
            </a:r>
            <a:r>
              <a:rPr lang="en-US" dirty="0" smtClean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 smtClean="0"/>
              <a:t>负整数</a:t>
            </a:r>
            <a:r>
              <a:rPr lang="en-US" dirty="0" smtClean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远离</a:t>
            </a:r>
            <a:r>
              <a:rPr lang="en-US" altLang="zh-CN" dirty="0" smtClean="0"/>
              <a:t>0</a:t>
            </a:r>
            <a:r>
              <a:rPr lang="zh-CN" altLang="en-US" dirty="0"/>
              <a:t>舍入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，使用偏置来修正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一台主流配置的</a:t>
            </a:r>
            <a:r>
              <a:rPr lang="en-US" altLang="zh-CN" sz="2800" kern="0" dirty="0">
                <a:solidFill>
                  <a:srgbClr val="000000"/>
                </a:solidFill>
                <a:latin typeface="微软雅黑"/>
                <a:ea typeface="微软雅黑"/>
              </a:rPr>
              <a:t>PC</a:t>
            </a:r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上，调用</a:t>
            </a:r>
            <a:r>
              <a:rPr lang="en-US" altLang="zh-CN" sz="2800" kern="0" dirty="0">
                <a:solidFill>
                  <a:srgbClr val="000000"/>
                </a:solidFill>
                <a:latin typeface="微软雅黑"/>
                <a:ea typeface="微软雅黑"/>
              </a:rPr>
              <a:t>f(35)</a:t>
            </a:r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所需时间大概是</a:t>
            </a:r>
            <a:r>
              <a:rPr lang="en-US" altLang="zh-CN" sz="2800" kern="0" dirty="0">
                <a:solidFill>
                  <a:srgbClr val="000000"/>
                </a:solidFill>
                <a:latin typeface="微软雅黑"/>
                <a:ea typeface="微软雅黑"/>
              </a:rPr>
              <a:t>(  </a:t>
            </a:r>
            <a:r>
              <a:rPr lang="en-US" altLang="zh-CN" sz="2800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)  --</a:t>
            </a:r>
            <a:r>
              <a:rPr lang="zh-CN" altLang="en-US" sz="2800" spc="300" dirty="0">
                <a:latin typeface="方正兰亭细黑_GBK" pitchFamily="2" charset="-122"/>
                <a:ea typeface="方正兰亭细黑_GBK" pitchFamily="2" charset="-122"/>
              </a:rPr>
              <a:t>阿里</a:t>
            </a:r>
            <a:r>
              <a:rPr lang="en-US" altLang="zh-CN" sz="2800" spc="300" dirty="0">
                <a:latin typeface="方正兰亭细黑_GBK" pitchFamily="2" charset="-122"/>
                <a:ea typeface="方正兰亭细黑_GBK" pitchFamily="2" charset="-122"/>
              </a:rPr>
              <a:t>2015</a:t>
            </a:r>
            <a:r>
              <a:rPr lang="zh-CN" altLang="en-US" sz="2800" spc="300" dirty="0">
                <a:latin typeface="方正兰亭细黑_GBK" pitchFamily="2" charset="-122"/>
                <a:ea typeface="方正兰亭细黑_GBK" pitchFamily="2" charset="-122"/>
              </a:rPr>
              <a:t>笔试</a:t>
            </a:r>
            <a:r>
              <a:rPr lang="zh-CN" altLang="en-US" sz="2800" spc="300" dirty="0" smtClean="0">
                <a:latin typeface="方正兰亭细黑_GBK" pitchFamily="2" charset="-122"/>
                <a:ea typeface="方正兰亭细黑_GBK" pitchFamily="2" charset="-122"/>
              </a:rPr>
              <a:t>题</a:t>
            </a:r>
            <a:endParaRPr lang="en-US" altLang="zh-CN" sz="2800" spc="300" dirty="0" smtClean="0"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28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几毫秒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几秒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几分钟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FFC000"/>
              </a:buClr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几小时</a:t>
            </a:r>
            <a:endParaRPr lang="zh-CN" altLang="en-US" sz="2800" dirty="0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zh-CN" altLang="en-US" sz="2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单选题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8"/>
          <a:srcRect l="35625" t="34553" r="40349" b="38935"/>
          <a:stretch/>
        </p:blipFill>
        <p:spPr>
          <a:xfrm>
            <a:off x="5032245" y="2438400"/>
            <a:ext cx="4051298" cy="3200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73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3967" y="533400"/>
            <a:ext cx="863003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en-US" kern="0" dirty="0" smtClean="0"/>
              <a:t>谨慎深远思考本程序的运行结果</a:t>
            </a:r>
            <a:endParaRPr lang="en-US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078069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Len=0</a:t>
            </a: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时的运行结果是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0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 bwMode="auto">
          <a:xfrm>
            <a:off x="1828800" y="34718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</a:rPr>
              <a:t>&gt;=1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 bwMode="auto">
          <a:xfrm>
            <a:off x="1828800" y="41576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</a:rPr>
              <a:t>&lt;=-1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 bwMode="auto">
          <a:xfrm>
            <a:off x="1828800" y="48434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600" dirty="0">
                <a:solidFill>
                  <a:srgbClr val="000000"/>
                </a:solidFill>
              </a:rPr>
              <a:t>栈溢出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B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2219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49077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提交</a:t>
            </a: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" name="TypeText"/>
            <p:cNvSpPr/>
            <p:nvPr>
              <p:custDataLst>
                <p:tags r:id="rId17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zh-CN" altLang="en-US" sz="2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</a:rPr>
                <a:t>单选题</a:t>
              </a: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 bwMode="auto">
          <a:xfrm>
            <a:off x="1828800" y="55292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</a:rPr>
              <a:t>访问异常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5935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itchFamily="34" charset="0"/>
              </a:rPr>
              <a:t>E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8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16256</TotalTime>
  <Words>6424</Words>
  <Application>Microsoft Office PowerPoint</Application>
  <PresentationFormat>全屏显示(4:3)</PresentationFormat>
  <Paragraphs>1883</Paragraphs>
  <Slides>104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104</vt:i4>
      </vt:variant>
    </vt:vector>
  </HeadingPairs>
  <TitlesOfParts>
    <vt:vector size="137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等线</vt:lpstr>
      <vt:lpstr>方正兰亭细黑_GBK</vt:lpstr>
      <vt:lpstr>仿宋_GB2312</vt:lpstr>
      <vt:lpstr>黑体</vt:lpstr>
      <vt:lpstr>宋体</vt:lpstr>
      <vt:lpstr>微软雅黑</vt:lpstr>
      <vt:lpstr>Arial</vt:lpstr>
      <vt:lpstr>Arial Narrow</vt:lpstr>
      <vt:lpstr>Arial Narrow Bold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第2章 信息的表示和处理Ⅰ：位、整数</vt:lpstr>
      <vt:lpstr>主要内容: 位、字节 和 整型数</vt:lpstr>
      <vt:lpstr>为什么用二进制？</vt:lpstr>
      <vt:lpstr>位、字节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C数据类型的宽度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2.1.8 对比: C语言的逻辑运算</vt:lpstr>
      <vt:lpstr>2.1.9 Ｃ语言中的移位运算</vt:lpstr>
      <vt:lpstr>主要内容: 位、字节 和 整型数</vt:lpstr>
      <vt:lpstr>2.2 整数编码(Encoding Integers)</vt:lpstr>
      <vt:lpstr>补码示例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</vt:lpstr>
      <vt:lpstr>符号扩展示例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补码加法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用移位实现无符号数“除以2的幂”</vt:lpstr>
      <vt:lpstr>主要内容: 位、字节 和 整型数</vt:lpstr>
      <vt:lpstr>算术运算: 基本规则</vt:lpstr>
      <vt:lpstr>为何用无符号数？</vt:lpstr>
      <vt:lpstr>巧用无符号数：向下计数</vt:lpstr>
      <vt:lpstr>为何用无符号数？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C的整型数习题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Tadd的表征</vt:lpstr>
      <vt:lpstr>非(negation)</vt:lpstr>
      <vt:lpstr>示例</vt:lpstr>
      <vt:lpstr>代码范例#2</vt:lpstr>
      <vt:lpstr>XDR 代码</vt:lpstr>
      <vt:lpstr>XDR 的弱点</vt:lpstr>
      <vt:lpstr>乘法编译生成的代码</vt:lpstr>
      <vt:lpstr>无符号数除编译生成的代码</vt:lpstr>
      <vt:lpstr>用移位实现有符号数“除以2的幂”</vt:lpstr>
      <vt:lpstr>修正 2的整数幂 除法</vt:lpstr>
      <vt:lpstr>修正 2的整数幂 除法</vt:lpstr>
      <vt:lpstr>编译生成的有符号数除代码</vt:lpstr>
      <vt:lpstr>算术运算:基本规则</vt:lpstr>
      <vt:lpstr>PowerPoint 演示文稿</vt:lpstr>
      <vt:lpstr>PowerPoint 演示文稿</vt:lpstr>
      <vt:lpstr>PowerPoint 演示文稿</vt:lpstr>
      <vt:lpstr>问题</vt:lpstr>
      <vt:lpstr>PowerPoint 演示文稿</vt:lpstr>
      <vt:lpstr>PowerPoint 演示文稿</vt:lpstr>
      <vt:lpstr>PowerPoint 演示文稿</vt:lpstr>
      <vt:lpstr>问题3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xianjun shi</cp:lastModifiedBy>
  <cp:revision>292</cp:revision>
  <cp:lastPrinted>2014-08-28T06:23:39Z</cp:lastPrinted>
  <dcterms:created xsi:type="dcterms:W3CDTF">2012-09-04T17:29:26Z</dcterms:created>
  <dcterms:modified xsi:type="dcterms:W3CDTF">2017-09-14T03:50:24Z</dcterms:modified>
</cp:coreProperties>
</file>