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64"/>
  </p:notesMasterIdLst>
  <p:handoutMasterIdLst>
    <p:handoutMasterId r:id="rId65"/>
  </p:handoutMasterIdLst>
  <p:sldIdLst>
    <p:sldId id="417" r:id="rId5"/>
    <p:sldId id="324" r:id="rId6"/>
    <p:sldId id="325" r:id="rId7"/>
    <p:sldId id="326" r:id="rId8"/>
    <p:sldId id="415" r:id="rId9"/>
    <p:sldId id="413" r:id="rId10"/>
    <p:sldId id="414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411" r:id="rId29"/>
    <p:sldId id="412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77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8" r:id="rId58"/>
    <p:sldId id="373" r:id="rId59"/>
    <p:sldId id="374" r:id="rId60"/>
    <p:sldId id="375" r:id="rId61"/>
    <p:sldId id="376" r:id="rId62"/>
    <p:sldId id="416" r:id="rId63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25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 smtClean="0"/>
              <a:t>访存过程：</a:t>
            </a:r>
          </a:p>
          <a:p>
            <a:pPr marL="439738" lvl="1" indent="0" eaLnBrk="1" hangingPunct="1"/>
            <a:r>
              <a:rPr lang="en-US" altLang="zh-CN" smtClean="0"/>
              <a:t>       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 smtClean="0">
                <a:solidFill>
                  <a:prstClr val="black"/>
                </a:solidFill>
              </a:rPr>
              <a:t>Perspective</a:t>
            </a:r>
            <a:r>
              <a:rPr spc="-10" dirty="0">
                <a:solidFill>
                  <a:prstClr val="black"/>
                </a:solidFill>
              </a:rPr>
              <a:t>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 smtClean="0">
                <a:solidFill>
                  <a:prstClr val="black"/>
                </a:solidFill>
              </a:rPr>
              <a:t>Bryant </a:t>
            </a:r>
            <a:r>
              <a:rPr spc="-5" dirty="0">
                <a:solidFill>
                  <a:prstClr val="black"/>
                </a:solidFill>
              </a:rPr>
              <a:t>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 smtClean="0"/>
              <a:t>教师：史先俊 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50812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r>
              <a:rPr lang="en-US" altLang="zh-CN" spc="-5" dirty="0" smtClean="0"/>
              <a:t/>
            </a:r>
            <a:br>
              <a:rPr lang="en-US" altLang="zh-CN" spc="-5" dirty="0" smtClean="0"/>
            </a:br>
            <a:r>
              <a:rPr lang="zh-CN" altLang="en-US" spc="-5" dirty="0" smtClean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大多数缓存将第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层块的一个小的子集中（有时只是一个块）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层的块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zh-CN" altLang="en-US" sz="2000" dirty="0" smtClean="0">
                <a:latin typeface="Calibri"/>
                <a:cs typeface="Calibri"/>
              </a:rPr>
              <a:t>必须放置在第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层的块（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en-US" altLang="zh-CN" sz="2000" dirty="0" smtClean="0">
                <a:latin typeface="Calibri"/>
                <a:cs typeface="Calibri"/>
              </a:rPr>
              <a:t> mod 4</a:t>
            </a:r>
            <a:r>
              <a:rPr lang="zh-CN" altLang="en-US" sz="2000" dirty="0" smtClean="0">
                <a:latin typeface="Calibri"/>
                <a:cs typeface="Calibri"/>
              </a:rPr>
              <a:t>）中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如果程序请求块</a:t>
            </a:r>
            <a:r>
              <a:rPr lang="en-US" altLang="zh-CN" sz="2000" dirty="0" smtClean="0">
                <a:latin typeface="Calibri"/>
                <a:cs typeface="Calibri"/>
              </a:rPr>
              <a:t>0,8,0,8,0,8,…</a:t>
            </a:r>
            <a:r>
              <a:rPr lang="zh-CN" altLang="en-US" sz="2000" dirty="0" smtClean="0">
                <a:latin typeface="Calibri"/>
                <a:cs typeface="Calibri"/>
              </a:rPr>
              <a:t>这样每次引用都会不命中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working 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set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)</a:t>
            </a:r>
            <a:r>
              <a:rPr lang="zh-CN" altLang="en-US" sz="2000" dirty="0" smtClean="0">
                <a:latin typeface="Calibri"/>
                <a:cs typeface="Calibri"/>
              </a:rPr>
              <a:t>）的大小比缓存大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</a:t>
            </a:r>
            <a:r>
              <a:rPr lang="zh-CN" altLang="en-US" sz="2400" b="1" spc="-5" dirty="0" smtClean="0">
                <a:latin typeface="Calibri"/>
                <a:cs typeface="Calibri"/>
              </a:rPr>
              <a:t>小</a:t>
            </a:r>
            <a:r>
              <a:rPr lang="zh-CN" altLang="en-US" sz="2400" b="1" spc="-5" dirty="0">
                <a:latin typeface="Calibri"/>
                <a:cs typeface="Calibri"/>
              </a:rPr>
              <a:t>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</a:t>
            </a:r>
            <a:r>
              <a:rPr lang="zh-CN" altLang="en-US" sz="2400" b="1" spc="-5" dirty="0" smtClean="0">
                <a:latin typeface="Calibri"/>
                <a:cs typeface="Calibri"/>
              </a:rPr>
              <a:t>存储器，是</a:t>
            </a:r>
            <a:r>
              <a:rPr lang="zh-CN" altLang="en-US" sz="2400" b="1" spc="-5" dirty="0">
                <a:latin typeface="Calibri"/>
                <a:cs typeface="Calibri"/>
              </a:rPr>
              <a:t>在硬件中自动管理</a:t>
            </a:r>
            <a:r>
              <a:rPr lang="zh-CN" altLang="en-US" sz="2400" b="1" spc="-5" dirty="0" smtClean="0">
                <a:latin typeface="Calibri"/>
                <a:cs typeface="Calibri"/>
              </a:rPr>
              <a:t>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保持经常访问主存的块</a:t>
            </a:r>
            <a:endParaRPr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 smtClean="0">
                <a:latin typeface="Calibri"/>
                <a:cs typeface="Calibri"/>
              </a:rPr>
              <a:t>CPU </a:t>
            </a:r>
            <a:r>
              <a:rPr lang="zh-CN" altLang="en-US" sz="2400" b="1" dirty="0" smtClean="0">
                <a:latin typeface="Calibri"/>
                <a:cs typeface="Calibri"/>
              </a:rPr>
              <a:t>首先查找缓存中的数据</a:t>
            </a:r>
            <a:endParaRPr sz="24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典型的系统结构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 smtClean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 smtClean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 smtClean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 smtClean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高速</a:t>
            </a:r>
            <a:endParaRPr lang="en-US" altLang="zh-CN" sz="1600" b="1" spc="-10" dirty="0" smtClean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 smtClean="0"/>
              <a:t>现代</a:t>
            </a:r>
            <a:r>
              <a:rPr spc="-5" dirty="0" smtClean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 smtClean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 smtClean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 smtClean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指令</a:t>
            </a:r>
            <a:endParaRPr lang="en-US" altLang="zh-CN" sz="1400" b="1" spc="-5" dirty="0" smtClean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4798"/>
              </p:ext>
            </p:extLst>
          </p:nvPr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41183"/>
              </p:ext>
            </p:extLst>
          </p:nvPr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 smtClean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 smtClean="0">
                <a:latin typeface="Calibri"/>
                <a:cs typeface="Calibri"/>
              </a:rPr>
              <a:t>分支</a:t>
            </a:r>
            <a:r>
              <a:rPr lang="zh-CN" altLang="en-US" sz="1400" b="1" spc="-5" dirty="0">
                <a:latin typeface="Calibri"/>
                <a:cs typeface="Calibri"/>
              </a:rPr>
              <a:t> </a:t>
            </a:r>
            <a:r>
              <a:rPr lang="zh-CN" altLang="en-US" sz="1400" b="1" spc="-5" dirty="0" smtClean="0">
                <a:latin typeface="Calibri"/>
                <a:cs typeface="Calibri"/>
              </a:rPr>
              <a:t>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 smtClean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36189"/>
              </p:ext>
            </p:extLst>
          </p:nvPr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649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r>
              <a:rPr spc="-5" dirty="0" smtClean="0"/>
              <a:t>(</a:t>
            </a:r>
            <a:r>
              <a:rPr spc="-5" dirty="0"/>
              <a:t>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 smtClean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 smtClean="0">
                <a:latin typeface="Calibri"/>
                <a:cs typeface="Calibri"/>
              </a:rPr>
              <a:t>  </a:t>
            </a:r>
            <a:endParaRPr lang="en-US" sz="1600" b="1" spc="-1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 smtClean="0">
                <a:latin typeface="Calibri"/>
                <a:cs typeface="Calibri"/>
              </a:rPr>
              <a:t>L2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高速缓存通用组织</a:t>
            </a:r>
            <a:r>
              <a:rPr spc="-5" dirty="0" smtClean="0"/>
              <a:t>(</a:t>
            </a:r>
            <a:r>
              <a:rPr spc="-5" dirty="0"/>
              <a:t>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3573779" cy="122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 smtClean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每个高速缓存块有</a:t>
            </a: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 smtClean="0">
                <a:latin typeface="Calibri"/>
                <a:cs typeface="Calibri"/>
              </a:rPr>
              <a:t>2</a:t>
            </a:r>
            <a:r>
              <a:rPr sz="1800" b="1" spc="-7" baseline="25462" dirty="0" smtClean="0">
                <a:latin typeface="Calibri"/>
                <a:cs typeface="Calibri"/>
              </a:rPr>
              <a:t>b 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 smtClean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 smtClean="0">
                <a:cs typeface="Calibri"/>
              </a:rPr>
              <a:t>		          </a:t>
            </a:r>
            <a:r>
              <a:rPr lang="zh-CN" altLang="en-US" b="1" dirty="0" smtClean="0">
                <a:cs typeface="Calibri"/>
              </a:rPr>
              <a:t>每个</a:t>
            </a:r>
            <a:r>
              <a:rPr lang="zh-CN" altLang="en-US" b="1" dirty="0">
                <a:cs typeface="Calibri"/>
              </a:rPr>
              <a:t>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 smtClean="0">
                <a:latin typeface="Calibri"/>
                <a:cs typeface="Calibri"/>
              </a:rPr>
              <a:t>字地址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</a:t>
            </a: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lang="en-US" altLang="zh-CN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示例：直接映射高速缓存</a:t>
            </a:r>
            <a:r>
              <a:rPr dirty="0" smtClean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直接映射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每一组只有一行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 smtClean="0">
                <a:latin typeface="Calibri"/>
                <a:cs typeface="Calibri"/>
              </a:rPr>
              <a:t>8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r>
              <a:rPr lang="en-US" sz="1800" b="1" dirty="0" smtClean="0">
                <a:latin typeface="Calibri"/>
                <a:cs typeface="Calibri"/>
              </a:rPr>
              <a:t> </a:t>
            </a:r>
            <a:r>
              <a:rPr lang="zh-CN" altLang="en-US" sz="1800" b="1" dirty="0" smtClean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</a:t>
            </a:r>
            <a:r>
              <a:rPr lang="zh-CN" altLang="en-US" b="1" spc="-5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 smtClean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latin typeface="Calibri"/>
                <a:cs typeface="Calibri"/>
              </a:rPr>
              <a:t>高速缓存存储器组织结构和</a:t>
            </a:r>
            <a:r>
              <a:rPr lang="zh-CN" altLang="en-US" sz="3600" b="1" spc="-5" dirty="0">
                <a:latin typeface="Calibri"/>
                <a:cs typeface="Calibri"/>
              </a:rPr>
              <a:t>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 smtClean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</a:t>
            </a: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新排列循环以提高空间局部性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</a:t>
            </a:r>
            <a:r>
              <a:rPr lang="zh-CN" altLang="en-US" spc="-5" dirty="0" smtClean="0"/>
              <a:t>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 smtClean="0">
                <a:latin typeface="Calibri"/>
                <a:cs typeface="Calibri"/>
              </a:rPr>
              <a:t>4-</a:t>
            </a:r>
            <a:r>
              <a:rPr lang="zh-CN" altLang="en-US" sz="2000" dirty="0" smtClean="0">
                <a:latin typeface="Calibri"/>
                <a:cs typeface="Calibri"/>
              </a:rPr>
              <a:t>位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 smtClean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地址跟踪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读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lang="zh-CN" altLang="en-US" sz="2000" dirty="0" smtClean="0">
                <a:latin typeface="Calibri"/>
                <a:cs typeface="Calibri"/>
              </a:rPr>
              <a:t>每读一个字节</a:t>
            </a:r>
            <a:r>
              <a:rPr sz="2000" spc="-5" dirty="0" smtClean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endParaRPr lang="en-US" altLang="zh-CN" sz="2000" spc="-5" dirty="0" smtClean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cs typeface="Calibri"/>
              </a:rPr>
              <a:t>不</a:t>
            </a:r>
            <a:r>
              <a:rPr lang="zh-CN" altLang="en-US" sz="2000" spc="-5" dirty="0">
                <a:cs typeface="Calibri"/>
              </a:rPr>
              <a:t>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 smtClean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 smtClean="0">
                <a:latin typeface="Calibri"/>
                <a:cs typeface="Calibri"/>
              </a:rPr>
              <a:t>v	</a:t>
            </a:r>
            <a:r>
              <a:rPr lang="zh-CN" altLang="en-US" sz="2000" spc="-5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 smtClean="0"/>
              <a:t>抖动：</a:t>
            </a:r>
            <a:r>
              <a:rPr lang="zh-CN" altLang="en-US" sz="3200" kern="0" spc="-5" dirty="0" smtClean="0"/>
              <a:t>频繁间距访问的数据映射到同一个</a:t>
            </a:r>
            <a:r>
              <a:rPr lang="en-US" altLang="zh-CN" sz="3200" kern="0" spc="-5" dirty="0" smtClean="0"/>
              <a:t>Cache </a:t>
            </a:r>
            <a:r>
              <a:rPr lang="zh-CN" altLang="en-US" sz="3200" kern="0" spc="-5" dirty="0" smtClean="0"/>
              <a:t>组。</a:t>
            </a:r>
            <a:endParaRPr lang="en-US" altLang="zh-CN" sz="3200" kern="0" spc="-5" dirty="0" smtClean="0"/>
          </a:p>
          <a:p>
            <a:pPr marL="12700" algn="just"/>
            <a:r>
              <a:rPr lang="zh-CN" altLang="en-US" sz="3200" kern="0" spc="-5" dirty="0" smtClean="0"/>
              <a:t>解决：填充</a:t>
            </a:r>
            <a:r>
              <a:rPr lang="en-US" altLang="zh-CN" sz="3200" kern="0" spc="-5" dirty="0" smtClean="0"/>
              <a:t>-</a:t>
            </a:r>
            <a:r>
              <a:rPr lang="zh-CN" altLang="en-US" sz="3200" kern="0" spc="-5" dirty="0" smtClean="0"/>
              <a:t>浪费</a:t>
            </a:r>
            <a:endParaRPr lang="zh-CN" altLang="en-US" sz="3200" kern="0" spc="-5" dirty="0"/>
          </a:p>
        </p:txBody>
      </p:sp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 smtClean="0"/>
              <a:t>E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</a:t>
            </a:r>
            <a:r>
              <a:rPr spc="-5" dirty="0" smtClean="0"/>
              <a:t> </a:t>
            </a:r>
            <a:r>
              <a:rPr lang="zh-CN" altLang="en-US" dirty="0" smtClean="0"/>
              <a:t>组相联高速缓存</a:t>
            </a:r>
            <a:r>
              <a:rPr dirty="0" smtClean="0"/>
              <a:t> 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 smtClean="0">
                <a:latin typeface="Calibri"/>
                <a:cs typeface="Calibri"/>
              </a:rPr>
              <a:t>每组两行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 smtClean="0">
                <a:cs typeface="Calibri"/>
              </a:rPr>
              <a:t>字节</a:t>
            </a:r>
            <a:endParaRPr sz="1800" dirty="0" smtClean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 smtClean="0">
                <a:latin typeface="Calibri"/>
                <a:cs typeface="Calibri"/>
              </a:rPr>
              <a:t> 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 </a:t>
            </a:r>
            <a:r>
              <a:rPr lang="zh-CN" altLang="en-US" b="1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smtClean="0">
                <a:latin typeface="Calibri"/>
                <a:cs typeface="Calibri"/>
              </a:rPr>
              <a:t>在</a:t>
            </a:r>
            <a:r>
              <a:rPr lang="zh-CN" altLang="en-US" sz="2400" b="1" spc="-5" dirty="0" smtClean="0">
                <a:latin typeface="Calibri"/>
                <a:cs typeface="Calibri"/>
              </a:rPr>
              <a:t>组中选择</a:t>
            </a:r>
            <a:r>
              <a:rPr lang="en-US" altLang="zh-CN" sz="2400" b="1" spc="-5" dirty="0" smtClean="0">
                <a:latin typeface="Calibri"/>
                <a:cs typeface="Calibri"/>
              </a:rPr>
              <a:t>1</a:t>
            </a:r>
            <a:r>
              <a:rPr lang="zh-CN" altLang="en-US" sz="2400" b="1" spc="-5" dirty="0" smtClean="0">
                <a:latin typeface="Calibri"/>
                <a:cs typeface="Calibri"/>
              </a:rPr>
              <a:t>行用于驱逐和替换</a:t>
            </a:r>
            <a:endParaRPr lang="en-US" sz="2400" b="1" spc="-5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替换策略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lang="zh-CN" altLang="en-US" sz="2400" b="1" spc="-5" dirty="0" smtClean="0">
                <a:latin typeface="Calibri"/>
                <a:cs typeface="Calibri"/>
              </a:rPr>
              <a:t>随机</a:t>
            </a:r>
            <a:r>
              <a:rPr sz="2400" b="1" spc="-10" dirty="0" smtClean="0">
                <a:latin typeface="Calibri"/>
                <a:cs typeface="Calibri"/>
              </a:rPr>
              <a:t>, </a:t>
            </a:r>
            <a:r>
              <a:rPr lang="zh-CN" altLang="en-US" sz="2400" b="1" spc="-10" dirty="0" smtClean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 smtClean="0">
                <a:latin typeface="Calibri"/>
                <a:cs typeface="Calibri"/>
              </a:rPr>
              <a:t>LFU</a:t>
            </a:r>
            <a:r>
              <a:rPr lang="zh-CN" altLang="en-US" sz="2400" b="1" spc="-10" dirty="0" smtClean="0">
                <a:latin typeface="Calibri"/>
                <a:cs typeface="Calibri"/>
              </a:rPr>
              <a:t>、最近最少使用</a:t>
            </a:r>
            <a:r>
              <a:rPr sz="2400" b="1" dirty="0" smtClean="0">
                <a:latin typeface="Calibri"/>
                <a:cs typeface="Calibri"/>
              </a:rPr>
              <a:t>(LRU</a:t>
            </a:r>
            <a:r>
              <a:rPr sz="2400" b="1" dirty="0">
                <a:latin typeface="Calibri"/>
                <a:cs typeface="Calibri"/>
              </a:rPr>
              <a:t>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2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 smtClean="0">
                <a:latin typeface="Calibri"/>
                <a:cs typeface="Calibri"/>
              </a:rPr>
              <a:t>字节地址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 smtClean="0">
                <a:latin typeface="Calibri"/>
                <a:cs typeface="Calibri"/>
              </a:rPr>
              <a:t>E=2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 smtClean="0">
                <a:latin typeface="Calibri"/>
                <a:cs typeface="Calibri"/>
              </a:rPr>
              <a:t>  </a:t>
            </a:r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 smtClean="0"/>
              <a:t>       全相联映射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标记（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）指出对应行取自哪个主存块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指出对应地址位于哪个主存块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185988" y="2798763"/>
            <a:ext cx="1665287" cy="6302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546350" y="4464050"/>
            <a:ext cx="1574800" cy="9302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250825" y="5049838"/>
            <a:ext cx="247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4797425" y="819150"/>
            <a:ext cx="387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ea typeface="黑体" panose="02010609060101010101" pitchFamily="49" charset="-122"/>
              </a:rPr>
              <a:t>任一行中。</a:t>
            </a:r>
          </a:p>
        </p:txBody>
      </p:sp>
      <p:sp>
        <p:nvSpPr>
          <p:cNvPr id="74763" name="Rectangle 18"/>
          <p:cNvSpPr>
            <a:spLocks noChangeArrowheads="1"/>
          </p:cNvSpPr>
          <p:nvPr/>
        </p:nvSpPr>
        <p:spPr bwMode="auto">
          <a:xfrm>
            <a:off x="206375" y="279400"/>
            <a:ext cx="202565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假定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数据在主存和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字=8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字=16行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主存大小：2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字=1024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字=2048块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块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2411413" y="819150"/>
            <a:ext cx="184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411413" y="1584325"/>
            <a:ext cx="14859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如何实现按内容访问？</a:t>
            </a: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457450" y="2314575"/>
            <a:ext cx="14859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anose="02010609060101010101" pitchFamily="49" charset="-122"/>
                <a:cs typeface="Arial" panose="020B0604020202020204" pitchFamily="34" charset="0"/>
              </a:rPr>
              <a:t>直接比较！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  <p:bldP spid="437269" grpId="0" animBg="1"/>
      <p:bldP spid="4372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举例：</a:t>
            </a:r>
            <a:r>
              <a:rPr lang="en-US" altLang="zh-CN" sz="3200" dirty="0" smtClean="0"/>
              <a:t>Fully Associative</a:t>
            </a:r>
            <a:endParaRPr lang="zh-CN" altLang="en-US" sz="32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 smtClean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ea typeface="黑体" panose="02010609060101010101" pitchFamily="49" charset="-122"/>
              </a:rPr>
              <a:t>没有</a:t>
            </a:r>
            <a:r>
              <a:rPr lang="zh-CN" altLang="en-US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 smtClean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 smtClean="0"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 smtClean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we need N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 smtClean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关于怎么写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存在多个数据副本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主存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在写命中时要做什么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立即写入存储器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，将</a:t>
            </a:r>
            <a:r>
              <a:rPr lang="en-US" altLang="zh-CN" sz="2000" spc="-5" dirty="0" smtClean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推迟写入内存直到行要替换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需要一个修改位</a:t>
            </a:r>
            <a:r>
              <a:rPr sz="2000" spc="-5" dirty="0" smtClean="0">
                <a:latin typeface="Calibri"/>
                <a:cs typeface="Calibri"/>
              </a:rPr>
              <a:t> (</a:t>
            </a:r>
            <a:r>
              <a:rPr lang="zh-CN" altLang="en-US" sz="2000" spc="-5" dirty="0" smtClean="0">
                <a:latin typeface="Calibri"/>
                <a:cs typeface="Calibri"/>
              </a:rPr>
              <a:t>和内存相同或不同的行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写不命中时要做什么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加载到缓存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zh-CN" altLang="en-US" sz="2000" dirty="0" smtClean="0">
                <a:latin typeface="Calibri"/>
                <a:cs typeface="Calibri"/>
              </a:rPr>
              <a:t>更新这个缓存行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好处是更多的写遵循局部性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直接写到主存中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不加载到缓存中</a:t>
            </a:r>
            <a:r>
              <a:rPr sz="2000" dirty="0" smtClean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直写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 smtClean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 smtClean="0">
                <a:latin typeface="Calibri"/>
                <a:cs typeface="Calibri"/>
              </a:rPr>
              <a:t>--</a:t>
            </a:r>
            <a:r>
              <a:rPr lang="zh-CN" altLang="en-US" sz="2000" spc="-5" dirty="0" smtClean="0">
                <a:latin typeface="Calibri"/>
                <a:cs typeface="Calibri"/>
              </a:rPr>
              <a:t>高层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 smtClean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 smtClean="0">
                <a:latin typeface="Calibri"/>
                <a:cs typeface="Calibri"/>
              </a:rPr>
              <a:t>写分配</a:t>
            </a:r>
            <a:r>
              <a:rPr lang="en-US" altLang="zh-CN" sz="2000" b="1" spc="-5" dirty="0" smtClean="0">
                <a:latin typeface="Calibri"/>
                <a:cs typeface="Calibri"/>
              </a:rPr>
              <a:t>-----</a:t>
            </a:r>
            <a:r>
              <a:rPr lang="zh-CN" altLang="en-US" sz="2000" b="1" spc="-5" dirty="0" smtClean="0">
                <a:latin typeface="Calibri"/>
                <a:cs typeface="Calibri"/>
              </a:rPr>
              <a:t>建议     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处理器封装</a:t>
            </a:r>
            <a:endParaRPr sz="1800" dirty="0" smtClean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 smtClean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 smtClean="0">
                <a:latin typeface="Calibri"/>
                <a:cs typeface="Calibri"/>
              </a:rPr>
              <a:t>Core</a:t>
            </a:r>
            <a:r>
              <a:rPr sz="1800" b="1" spc="-105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 smtClean="0">
                <a:latin typeface="Calibri"/>
                <a:cs typeface="Calibri"/>
              </a:rPr>
              <a:t>指令高速缓存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 smtClean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数据高速缓存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dirty="0" smtClean="0">
                <a:latin typeface="Calibri"/>
                <a:cs typeface="Calibri"/>
              </a:rPr>
              <a:t>4</a:t>
            </a:r>
            <a:r>
              <a:rPr lang="zh-CN" altLang="en-US" sz="180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256 </a:t>
            </a:r>
            <a:r>
              <a:rPr sz="1800" spc="-10" dirty="0" smtClean="0">
                <a:latin typeface="Calibri"/>
                <a:cs typeface="Calibri"/>
              </a:rPr>
              <a:t>KB,</a:t>
            </a:r>
            <a:r>
              <a:rPr sz="1800" spc="-65" dirty="0" smtClean="0">
                <a:latin typeface="Calibri"/>
                <a:cs typeface="Calibri"/>
              </a:rPr>
              <a:t> </a:t>
            </a:r>
            <a:r>
              <a:rPr sz="1800" spc="-60" dirty="0" smtClean="0">
                <a:latin typeface="Calibri"/>
                <a:cs typeface="Calibri"/>
              </a:rPr>
              <a:t>8-way,</a:t>
            </a:r>
            <a:endParaRPr sz="1800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10</a:t>
            </a:r>
            <a:r>
              <a:rPr sz="1800" spc="-60" dirty="0" smtClean="0">
                <a:latin typeface="Calibri"/>
                <a:cs typeface="Calibri"/>
              </a:rPr>
              <a:t> </a:t>
            </a:r>
            <a:r>
              <a:rPr lang="zh-CN" altLang="en-US" sz="1800" spc="-1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 smtClean="0">
                <a:latin typeface="Calibri"/>
                <a:cs typeface="Calibri"/>
              </a:rPr>
              <a:t>: </a:t>
            </a:r>
            <a:r>
              <a:rPr lang="zh-CN" altLang="en-US" sz="1800" spc="-10" dirty="0" smtClean="0">
                <a:latin typeface="Calibri"/>
                <a:cs typeface="Calibri"/>
              </a:rPr>
              <a:t>所有缓存都是</a:t>
            </a:r>
            <a:r>
              <a:rPr sz="1800" spc="-5" dirty="0" smtClean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7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 </a:t>
            </a:r>
            <a:r>
              <a:rPr spc="-5" dirty="0"/>
              <a:t>Core </a:t>
            </a:r>
            <a:r>
              <a:rPr dirty="0"/>
              <a:t>i7 L1 </a:t>
            </a:r>
            <a:r>
              <a:rPr lang="zh-CN" altLang="en-US" spc="-5" dirty="0" smtClean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 smtClean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 smtClean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79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</a:t>
            </a: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性原理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</a:t>
            </a:r>
            <a:r>
              <a:rPr lang="zh-CN" altLang="en-US" sz="3200" b="1" spc="-5" dirty="0" smtClean="0">
                <a:latin typeface="Calibri"/>
                <a:cs typeface="Calibri"/>
              </a:rPr>
              <a:t>使用与</a:t>
            </a:r>
            <a:r>
              <a:rPr lang="zh-CN" altLang="en-US" sz="3200" b="1" spc="-5" dirty="0">
                <a:cs typeface="Calibri"/>
              </a:rPr>
              <a:t>最近使用</a:t>
            </a:r>
            <a:r>
              <a:rPr lang="zh-CN" altLang="en-US" sz="3200" b="1" spc="-5" dirty="0" smtClean="0">
                <a:cs typeface="Calibri"/>
              </a:rPr>
              <a:t>过数据的</a:t>
            </a:r>
            <a:r>
              <a:rPr lang="zh-CN" altLang="en-US" sz="3200" b="1" spc="-5" dirty="0" smtClean="0">
                <a:latin typeface="Calibri"/>
                <a:cs typeface="Calibri"/>
              </a:rPr>
              <a:t>地址</a:t>
            </a:r>
            <a:r>
              <a:rPr lang="zh-CN" altLang="en-US" sz="3200" b="1" spc="-5" dirty="0">
                <a:latin typeface="Calibri"/>
                <a:cs typeface="Calibri"/>
              </a:rPr>
              <a:t>接近或是相同</a:t>
            </a:r>
            <a:r>
              <a:rPr lang="zh-CN" altLang="en-US" sz="3200" b="1" spc="-5" dirty="0" smtClean="0">
                <a:latin typeface="Calibri"/>
                <a:cs typeface="Calibri"/>
              </a:rPr>
              <a:t>的的</a:t>
            </a:r>
            <a:r>
              <a:rPr lang="zh-CN" altLang="en-US" sz="3200" b="1" spc="-5" dirty="0">
                <a:latin typeface="Calibri"/>
                <a:cs typeface="Calibri"/>
              </a:rPr>
              <a:t>数据和</a:t>
            </a:r>
            <a:r>
              <a:rPr lang="zh-CN" altLang="en-US" sz="3200" b="1" spc="-5" dirty="0" smtClean="0">
                <a:latin typeface="Calibri"/>
                <a:cs typeface="Calibri"/>
              </a:rPr>
              <a:t>指令</a:t>
            </a:r>
            <a:endParaRPr sz="3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 smtClean="0">
                <a:latin typeface="Calibri"/>
                <a:cs typeface="Calibri"/>
              </a:rPr>
              <a:t>将来再次被引用</a:t>
            </a:r>
            <a:r>
              <a:rPr sz="2800" spc="-35" dirty="0" smtClean="0">
                <a:latin typeface="Calibri"/>
                <a:cs typeface="Calibri"/>
              </a:rPr>
              <a:t> </a:t>
            </a:r>
            <a:endParaRPr sz="28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     </a:t>
            </a:r>
            <a:r>
              <a:rPr lang="zh-CN" altLang="en-US" sz="2800" spc="-5" dirty="0" smtClean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</a:t>
            </a:r>
            <a:r>
              <a:rPr lang="zh-CN" altLang="en-US" b="1" spc="-5" dirty="0">
                <a:latin typeface="Calibri"/>
                <a:cs typeface="Calibri"/>
              </a:rPr>
              <a:t>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24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</a:t>
            </a:r>
            <a:r>
              <a:rPr lang="zh-CN" altLang="en-US" sz="2200" b="1" spc="-10" dirty="0" smtClean="0">
                <a:latin typeface="Calibri"/>
                <a:cs typeface="Calibri"/>
              </a:rPr>
              <a:t>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一部分内存引用在缓存中没有找到</a:t>
            </a:r>
            <a:r>
              <a:rPr sz="1900" spc="-5" dirty="0" smtClean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 smtClean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 smtClean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可以相当小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sz="1900" spc="-5" dirty="0">
                <a:latin typeface="Calibri"/>
                <a:cs typeface="Calibri"/>
              </a:rPr>
              <a:t>e.g., &lt; 1%) 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lang="zh-CN" altLang="en-US" sz="1900" spc="-10" dirty="0" smtClean="0">
                <a:latin typeface="Calibri"/>
                <a:cs typeface="Calibri"/>
              </a:rPr>
              <a:t>根据大小</a:t>
            </a:r>
            <a:r>
              <a:rPr sz="1900" spc="-5" dirty="0" smtClean="0">
                <a:latin typeface="Calibri"/>
                <a:cs typeface="Calibri"/>
              </a:rPr>
              <a:t>,</a:t>
            </a:r>
            <a:r>
              <a:rPr sz="1900" spc="11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 smtClean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 smtClean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/>
              <a:t>从高速缓存向</a:t>
            </a:r>
            <a:r>
              <a:rPr lang="zh-CN" altLang="en-US" sz="2000" dirty="0"/>
              <a:t>处理器发送一行的</a:t>
            </a:r>
            <a:r>
              <a:rPr lang="zh-CN" altLang="en-US" sz="2000" dirty="0" smtClean="0"/>
              <a:t>时间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时间包括行是否在缓存中</a:t>
            </a:r>
            <a:endParaRPr sz="19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L1</a:t>
            </a:r>
            <a:r>
              <a:rPr lang="en-US" sz="1900" spc="-10" dirty="0" smtClean="0">
                <a:latin typeface="Calibri"/>
                <a:cs typeface="Calibri"/>
              </a:rPr>
              <a:t>  4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L2</a:t>
            </a:r>
            <a:r>
              <a:rPr lang="en-US" sz="1900" spc="-10" dirty="0" smtClean="0">
                <a:latin typeface="Calibri"/>
                <a:cs typeface="Calibri"/>
              </a:rPr>
              <a:t>  10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 smtClean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通常主存为</a:t>
            </a:r>
            <a:r>
              <a:rPr lang="en-US" altLang="zh-CN" sz="1900" spc="-5" dirty="0" smtClean="0">
                <a:latin typeface="Calibri"/>
                <a:cs typeface="Calibri"/>
              </a:rPr>
              <a:t>50-200</a:t>
            </a:r>
            <a:r>
              <a:rPr lang="zh-CN" altLang="en-US" sz="1900" spc="-5" dirty="0" smtClean="0">
                <a:latin typeface="Calibri"/>
                <a:cs typeface="Calibri"/>
              </a:rPr>
              <a:t>周期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 smtClean="0">
                <a:latin typeface="Calibri"/>
                <a:cs typeface="Calibri"/>
              </a:rPr>
              <a:t>趋势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r>
              <a:rPr sz="1900" spc="7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 smtClean="0">
                <a:latin typeface="Calibri"/>
                <a:cs typeface="Calibri"/>
              </a:rPr>
              <a:t>增加！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</a:t>
            </a:r>
            <a:r>
              <a:rPr lang="zh-CN" altLang="en-US" dirty="0" smtClean="0"/>
              <a:t>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如果只有</a:t>
            </a:r>
            <a:r>
              <a:rPr lang="en-US" altLang="zh-CN" spc="-5" dirty="0" smtClean="0">
                <a:latin typeface="Calibri"/>
                <a:cs typeface="Calibri"/>
              </a:rPr>
              <a:t>L1 </a:t>
            </a:r>
            <a:r>
              <a:rPr lang="zh-CN" altLang="en-US" spc="-5" dirty="0" smtClean="0">
                <a:latin typeface="Calibri"/>
                <a:cs typeface="Calibri"/>
              </a:rPr>
              <a:t>和 主存，那么可以差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</a:t>
            </a:r>
            <a:r>
              <a:rPr lang="zh-CN" altLang="en-US" sz="2400" b="1" spc="-5" dirty="0" smtClean="0">
                <a:latin typeface="Calibri"/>
                <a:cs typeface="Calibri"/>
              </a:rPr>
              <a:t>会相信</a:t>
            </a:r>
            <a:r>
              <a:rPr lang="en-US" altLang="zh-CN" sz="2400" b="1" spc="-5" dirty="0" smtClean="0">
                <a:latin typeface="Calibri"/>
                <a:cs typeface="Calibri"/>
              </a:rPr>
              <a:t>99%</a:t>
            </a:r>
            <a:r>
              <a:rPr lang="zh-CN" altLang="en-US" sz="2400" b="1" spc="-5" dirty="0" smtClean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 smtClean="0">
                <a:latin typeface="Calibri"/>
                <a:cs typeface="Calibri"/>
              </a:rPr>
              <a:t>97%</a:t>
            </a:r>
            <a:r>
              <a:rPr lang="zh-CN" altLang="en-US" sz="2400" b="1" spc="-5" dirty="0" smtClean="0">
                <a:latin typeface="Calibri"/>
                <a:cs typeface="Calibri"/>
              </a:rPr>
              <a:t>好两倍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缓存命中时间为</a:t>
            </a:r>
            <a:r>
              <a:rPr lang="en-US" altLang="zh-CN" spc="-5" dirty="0" smtClean="0">
                <a:latin typeface="Calibri"/>
                <a:cs typeface="Calibri"/>
              </a:rPr>
              <a:t>1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endParaRPr lang="en-US" sz="1800" spc="-5" dirty="0" smtClean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</a:t>
            </a:r>
            <a:r>
              <a:rPr lang="zh-CN" altLang="en-US" spc="-5" dirty="0" smtClean="0">
                <a:latin typeface="Calibri"/>
                <a:cs typeface="Calibri"/>
              </a:rPr>
              <a:t>命中处罚要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平均访问时间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 smtClean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 smtClean="0">
                <a:latin typeface="Calibri"/>
                <a:cs typeface="Calibri"/>
              </a:rPr>
              <a:t>—</a:t>
            </a:r>
            <a:r>
              <a:rPr lang="zh-CN" altLang="en-US" sz="2400" b="1" dirty="0" smtClean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反复引用变量是好的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—</a:t>
            </a:r>
            <a:r>
              <a:rPr lang="zh-CN" altLang="en-US" sz="2000" spc="-5" dirty="0" smtClean="0">
                <a:latin typeface="Calibri"/>
                <a:cs typeface="Calibri"/>
              </a:rPr>
              <a:t>寄存器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步长为</a:t>
            </a:r>
            <a:r>
              <a:rPr lang="en-US" altLang="zh-CN" sz="2000" spc="-5" dirty="0" smtClean="0">
                <a:latin typeface="Calibri"/>
                <a:cs typeface="Calibri"/>
              </a:rPr>
              <a:t>1</a:t>
            </a:r>
            <a:r>
              <a:rPr lang="zh-CN" altLang="en-US" sz="2000" spc="-5" dirty="0" smtClean="0">
                <a:latin typeface="Calibri"/>
                <a:cs typeface="Calibri"/>
              </a:rPr>
              <a:t>的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参考模式是好的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---</a:t>
            </a:r>
            <a:r>
              <a:rPr lang="zh-CN" altLang="en-US" sz="2000" spc="-5" dirty="0" smtClean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 smtClean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 smtClean="0">
                <a:latin typeface="Calibri"/>
                <a:cs typeface="Calibri"/>
              </a:rPr>
              <a:t>通过</a:t>
            </a:r>
            <a:r>
              <a:rPr lang="zh-CN" altLang="en-US" sz="2800" b="1" spc="-35" dirty="0">
                <a:latin typeface="Calibri"/>
                <a:cs typeface="Calibri"/>
              </a:rPr>
              <a:t>我们对</a:t>
            </a:r>
            <a:r>
              <a:rPr lang="zh-CN" altLang="en-US" sz="2800" b="1" spc="-35" dirty="0" smtClean="0">
                <a:latin typeface="Calibri"/>
                <a:cs typeface="Calibri"/>
              </a:rPr>
              <a:t>高速缓冲器</a:t>
            </a:r>
            <a:r>
              <a:rPr lang="zh-CN" altLang="en-US" sz="2800" b="1" spc="-35" dirty="0">
                <a:latin typeface="Calibri"/>
                <a:cs typeface="Calibri"/>
              </a:rPr>
              <a:t>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 smtClean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 smtClean="0">
                <a:latin typeface="Calibri"/>
                <a:cs typeface="Calibri"/>
              </a:rPr>
              <a:t>(</a:t>
            </a:r>
            <a:r>
              <a:rPr lang="zh-CN" altLang="en-US" sz="3600" b="1" spc="-5" dirty="0" smtClean="0">
                <a:latin typeface="Calibri"/>
                <a:cs typeface="Calibri"/>
              </a:rPr>
              <a:t>读带宽</a:t>
            </a:r>
            <a:r>
              <a:rPr sz="3600" b="1" spc="-5" dirty="0" smtClean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每秒</a:t>
            </a:r>
            <a:r>
              <a:rPr lang="zh-CN" altLang="en-US" sz="3200" dirty="0" smtClean="0"/>
              <a:t>从存储系统中读取</a:t>
            </a:r>
            <a:r>
              <a:rPr lang="zh-CN" altLang="en-US" sz="3200" dirty="0"/>
              <a:t>的字节数</a:t>
            </a:r>
            <a:r>
              <a:rPr sz="3200" dirty="0" smtClean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 smtClean="0"/>
              <a:t>测量</a:t>
            </a:r>
            <a:r>
              <a:rPr lang="zh-CN" altLang="en-US" sz="3600" b="1" dirty="0"/>
              <a:t>读取吞吐量作为空间和时间局部性的</a:t>
            </a:r>
            <a:r>
              <a:rPr lang="zh-CN" altLang="en-US" sz="3600" b="1" dirty="0" smtClean="0"/>
              <a:t>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latin typeface="Calibri"/>
                <a:cs typeface="Calibri"/>
              </a:rPr>
              <a:t>紧凑方式去描述存储系统性能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组合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 smtClean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 smtClean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 smtClean="0">
                <a:latin typeface="Arial"/>
                <a:cs typeface="Arial"/>
              </a:rPr>
              <a:t> </a:t>
            </a:r>
            <a:r>
              <a:rPr sz="1200" b="1" spc="-10" dirty="0" smtClean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256 </a:t>
            </a:r>
            <a:r>
              <a:rPr sz="1800" b="1" dirty="0">
                <a:latin typeface="Calibri"/>
                <a:cs typeface="Calibri"/>
              </a:rPr>
              <a:t>KB </a:t>
            </a:r>
            <a:r>
              <a:rPr sz="1800" b="1" spc="-5" dirty="0" smtClean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 smtClean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 smtClean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</a:t>
            </a:r>
            <a:r>
              <a:rPr lang="zh-CN" altLang="en-US" sz="2000" b="1" dirty="0" smtClean="0">
                <a:latin typeface="Calibri"/>
                <a:cs typeface="Calibri"/>
              </a:rPr>
              <a:t>新排列以</a:t>
            </a:r>
            <a:r>
              <a:rPr lang="zh-CN" altLang="en-US" sz="2000" b="1" dirty="0">
                <a:latin typeface="Calibri"/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 smtClean="0"/>
              <a:t>:</a:t>
            </a:r>
            <a:endParaRPr sz="2400" spc="-5" dirty="0"/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 smtClean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 smtClean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 smtClean="0">
                <a:latin typeface="Calibri"/>
                <a:cs typeface="Calibri"/>
              </a:rPr>
              <a:t>矩阵元素类型是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double</a:t>
            </a:r>
            <a:r>
              <a:rPr sz="2400" spc="-5" dirty="0" smtClean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总共</a:t>
            </a:r>
            <a:r>
              <a:rPr sz="2400" dirty="0" smtClean="0">
                <a:latin typeface="Calibri"/>
                <a:cs typeface="Calibri"/>
              </a:rPr>
              <a:t>O(</a:t>
            </a:r>
            <a:r>
              <a:rPr sz="2400" i="1" dirty="0" smtClean="0">
                <a:latin typeface="Calibri"/>
                <a:cs typeface="Calibri"/>
              </a:rPr>
              <a:t>N</a:t>
            </a:r>
            <a:r>
              <a:rPr sz="2000" baseline="25641" dirty="0" smtClean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 smtClean="0">
                <a:latin typeface="Calibri"/>
                <a:cs typeface="Calibri"/>
              </a:rPr>
              <a:t>个操作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 smtClean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4288" y="980728"/>
            <a:ext cx="1572895" cy="911787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</a:t>
            </a:r>
            <a:r>
              <a:rPr lang="zh-CN" altLang="en-US" i="1" spc="-15" dirty="0" smtClean="0">
                <a:solidFill>
                  <a:srgbClr val="C00000"/>
                </a:solidFill>
                <a:latin typeface="Calibri"/>
                <a:cs typeface="Calibri"/>
              </a:rPr>
              <a:t>和</a:t>
            </a:r>
            <a:endParaRPr lang="en-US" altLang="zh-CN" i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229"/>
              </a:spcBef>
            </a:pPr>
            <a:endParaRPr lang="en-US" sz="1800" i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229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8993" y="1284257"/>
            <a:ext cx="141414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00"/>
              </a:lnSpc>
            </a:pPr>
            <a:r>
              <a:rPr lang="zh-CN" altLang="en-US" i="1" spc="-5" dirty="0">
                <a:solidFill>
                  <a:srgbClr val="C00000"/>
                </a:solidFill>
                <a:latin typeface="Calibri"/>
                <a:cs typeface="Calibri"/>
              </a:rPr>
              <a:t>保持</a:t>
            </a:r>
            <a:r>
              <a:rPr lang="zh-CN" altLang="en-US" i="1" spc="-5" dirty="0" smtClean="0">
                <a:solidFill>
                  <a:srgbClr val="C00000"/>
                </a:solidFill>
                <a:latin typeface="Calibri"/>
                <a:cs typeface="Calibri"/>
              </a:rPr>
              <a:t>在寄存器中</a:t>
            </a: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 smtClean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29" y="1316888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 smtClean="0">
                <a:latin typeface="Calibri"/>
                <a:cs typeface="Calibri"/>
              </a:rPr>
              <a:t>  </a:t>
            </a:r>
            <a:r>
              <a:rPr sz="1800" spc="-5" dirty="0"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本地二级存储</a:t>
            </a: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大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更慢</a:t>
            </a:r>
            <a:r>
              <a:rPr lang="zh-CN" altLang="en-US" sz="1600" spc="-5" dirty="0">
                <a:latin typeface="Calibri"/>
                <a:cs typeface="Calibri"/>
              </a:rPr>
              <a:t>和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 smtClean="0">
                <a:latin typeface="Calibri"/>
                <a:cs typeface="Calibri"/>
              </a:rPr>
              <a:t> </a:t>
            </a:r>
            <a:r>
              <a:rPr lang="zh-CN" altLang="en-US" sz="1600" spc="-5" dirty="0" smtClean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 smtClean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远程二级存储</a:t>
            </a:r>
            <a:endParaRPr lang="en-US" altLang="zh-CN" spc="-5" dirty="0" smtClean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 smtClean="0">
                <a:latin typeface="Calibri"/>
                <a:cs typeface="Calibri"/>
              </a:rPr>
              <a:t>分布式文件存储，</a:t>
            </a:r>
            <a:r>
              <a:rPr sz="1800" spc="-5" dirty="0" smtClean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快和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（每字节）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成本更高的存储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sz="1400" spc="-75" dirty="0" smtClean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足够大</a:t>
            </a:r>
            <a:r>
              <a:rPr lang="en-US" altLang="zh-CN" sz="2000" dirty="0" smtClean="0">
                <a:latin typeface="Calibri"/>
                <a:cs typeface="Calibri"/>
              </a:rPr>
              <a:t>4</a:t>
            </a:r>
            <a:r>
              <a:rPr lang="zh-CN" altLang="en-US" sz="2000" dirty="0" smtClean="0">
                <a:latin typeface="Calibri"/>
                <a:cs typeface="Calibri"/>
              </a:rPr>
              <a:t>倍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矩阵的维数</a:t>
            </a:r>
            <a:r>
              <a:rPr sz="2000" dirty="0" smtClean="0">
                <a:latin typeface="Calibri"/>
                <a:cs typeface="Calibri"/>
              </a:rPr>
              <a:t>(N)</a:t>
            </a:r>
            <a:r>
              <a:rPr lang="zh-CN" altLang="en-US" sz="2000" dirty="0" smtClean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 smtClean="0">
                <a:latin typeface="Calibri"/>
                <a:cs typeface="Calibri"/>
              </a:rPr>
              <a:t>为 </a:t>
            </a:r>
            <a:r>
              <a:rPr sz="2000" dirty="0" smtClean="0">
                <a:latin typeface="Calibri"/>
                <a:cs typeface="Calibri"/>
              </a:rPr>
              <a:t>0.0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内存中</a:t>
            </a:r>
            <a:r>
              <a:rPr lang="en-US" altLang="zh-CN" spc="-5" dirty="0" smtClean="0"/>
              <a:t>C</a:t>
            </a:r>
            <a:r>
              <a:rPr lang="zh-CN" altLang="en-US" spc="-5" dirty="0" smtClean="0"/>
              <a:t>数组的布局</a:t>
            </a:r>
            <a:r>
              <a:rPr spc="-5" dirty="0" smtClean="0"/>
              <a:t>(</a:t>
            </a:r>
            <a:r>
              <a:rPr lang="zh-CN" altLang="en-US" spc="-5" dirty="0" smtClean="0"/>
              <a:t>回顾</a:t>
            </a:r>
            <a:r>
              <a:rPr spc="-5" dirty="0" smtClean="0"/>
              <a:t>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 smtClean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按行扫描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如果块大小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字节</a:t>
            </a:r>
            <a:r>
              <a:rPr sz="2000" dirty="0" smtClean="0">
                <a:latin typeface="Calibri"/>
                <a:cs typeface="Calibri"/>
              </a:rPr>
              <a:t>, </a:t>
            </a:r>
            <a:r>
              <a:rPr lang="zh-CN" altLang="en-US" sz="2000" spc="-5" dirty="0" smtClean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按列扫描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没有空间局部性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</a:t>
            </a:r>
            <a:r>
              <a:rPr lang="zh-CN" altLang="en-US" sz="2000" spc="-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</a:t>
            </a:r>
            <a:r>
              <a:rPr lang="zh-CN" altLang="en-US" sz="2000" spc="-3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 smtClean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 smtClean="0">
                <a:latin typeface="Calibri"/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latin typeface="Arial Narrow"/>
                <a:cs typeface="Arial Narrow"/>
              </a:rPr>
              <a:t>块大小</a:t>
            </a:r>
            <a:r>
              <a:rPr sz="2400" b="1" spc="-5" dirty="0" smtClean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 smtClean="0">
                <a:latin typeface="Arial Narrow"/>
                <a:cs typeface="Arial Narrow"/>
              </a:rPr>
              <a:t>4 </a:t>
            </a:r>
            <a:r>
              <a:rPr sz="2400" b="1" spc="-5" dirty="0" smtClean="0">
                <a:latin typeface="Arial Narrow"/>
                <a:cs typeface="Arial Narrow"/>
              </a:rPr>
              <a:t>doubles</a:t>
            </a:r>
            <a:r>
              <a:rPr sz="2400" b="1" spc="-5" dirty="0">
                <a:latin typeface="Arial Narrow"/>
                <a:cs typeface="Arial Narrow"/>
              </a:rPr>
              <a:t>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不命中率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 smtClean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 smtClean="0">
                <a:latin typeface="Arial"/>
                <a:cs typeface="Arial"/>
              </a:rPr>
              <a:t>数组大小</a:t>
            </a:r>
            <a:r>
              <a:rPr sz="1200" b="1" spc="-5" dirty="0" smtClean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</a:t>
            </a:r>
            <a:r>
              <a:rPr lang="zh-CN" altLang="en-US" sz="2000" dirty="0" smtClean="0">
                <a:solidFill>
                  <a:srgbClr val="C0C0C0"/>
                </a:solidFill>
                <a:cs typeface="Calibri"/>
              </a:rPr>
              <a:t>排列以</a:t>
            </a: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</a:t>
            </a:r>
            <a:r>
              <a:rPr lang="zh-CN" altLang="en-US" spc="-5" dirty="0" smtClean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比</a:t>
            </a:r>
            <a:r>
              <a:rPr sz="2000" i="1" dirty="0" smtClean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</a:t>
            </a:r>
            <a:r>
              <a:rPr lang="zh-CN" altLang="en-US" sz="2000" dirty="0" smtClean="0">
                <a:latin typeface="Calibri"/>
                <a:cs typeface="Calibri"/>
              </a:rPr>
              <a:t>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第一次迭代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再次</a:t>
            </a:r>
            <a:r>
              <a:rPr sz="200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cs typeface="Calibri"/>
              </a:rPr>
              <a:t>第二次</a:t>
            </a:r>
            <a:r>
              <a:rPr lang="zh-CN" altLang="en-US" sz="2400" b="1" spc="-5" dirty="0"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小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</a:t>
            </a:r>
            <a:r>
              <a:rPr lang="zh-CN" altLang="en-US" sz="2000" spc="-5" dirty="0" smtClean="0">
                <a:latin typeface="Calibri"/>
                <a:cs typeface="Calibri"/>
              </a:rPr>
              <a:t>入缓存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 smtClean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5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3021330" cy="1018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</a:t>
            </a:r>
            <a:r>
              <a:rPr lang="zh-CN" altLang="en-US" sz="2000" spc="-5" dirty="0" smtClean="0">
                <a:latin typeface="Calibri"/>
                <a:cs typeface="Calibri"/>
              </a:rPr>
              <a:t>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省略矩阵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 smtClean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8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同第一次迭代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不分块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 smtClean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B</a:t>
            </a:r>
            <a:r>
              <a:rPr lang="zh-CN" altLang="en-US" sz="2400" b="1" spc="-5" dirty="0" smtClean="0">
                <a:latin typeface="Calibri"/>
                <a:cs typeface="Calibri"/>
              </a:rPr>
              <a:t>大小</a:t>
            </a:r>
            <a:r>
              <a:rPr sz="2400" b="1" spc="-5" dirty="0" smtClean="0">
                <a:latin typeface="Calibri"/>
                <a:cs typeface="Calibri"/>
              </a:rPr>
              <a:t>, </a:t>
            </a:r>
            <a:r>
              <a:rPr lang="zh-CN" altLang="en-US" sz="2400" b="1" spc="-5" dirty="0" smtClean="0">
                <a:latin typeface="Calibri"/>
                <a:cs typeface="Calibri"/>
              </a:rPr>
              <a:t>限制为</a:t>
            </a:r>
            <a:r>
              <a:rPr sz="2400" b="1" spc="-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巨大差距的原因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矩阵乘法有天生的时间局部性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输入数据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 smtClean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每个数据组元素使用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你可以在你的程序里用这个</a:t>
            </a:r>
            <a:r>
              <a:rPr sz="3200" b="1" spc="-5" dirty="0" smtClean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</a:t>
            </a:r>
            <a:r>
              <a:rPr lang="zh-CN" altLang="en-US" sz="2800" dirty="0" smtClean="0">
                <a:latin typeface="Calibri"/>
                <a:cs typeface="Calibri"/>
              </a:rPr>
              <a:t>在内部循环上</a:t>
            </a:r>
            <a:r>
              <a:rPr lang="zh-CN" altLang="en-US" sz="2800" spc="-5" dirty="0" smtClean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 smtClean="0">
                <a:cs typeface="Calibri"/>
              </a:rPr>
              <a:t>尽量按照数据对象存储在内存中的顺序，以步长为</a:t>
            </a:r>
            <a:r>
              <a:rPr lang="en-US" altLang="zh-CN" sz="2800" dirty="0" smtClean="0">
                <a:cs typeface="Calibri"/>
              </a:rPr>
              <a:t>1</a:t>
            </a:r>
            <a:r>
              <a:rPr lang="zh-CN" altLang="en-US" sz="2800" dirty="0" smtClean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115616" y="3573016"/>
            <a:ext cx="6656784" cy="307777"/>
          </a:xfrm>
        </p:spPr>
        <p:txBody>
          <a:bodyPr/>
          <a:lstStyle/>
          <a:p>
            <a:r>
              <a:rPr lang="en-US" altLang="zh-CN" dirty="0" smtClean="0"/>
              <a:t>6.22-6.46   </a:t>
            </a:r>
            <a:r>
              <a:rPr lang="zh-CN" altLang="en-US" dirty="0" smtClean="0"/>
              <a:t>模</a:t>
            </a:r>
            <a:r>
              <a:rPr lang="en-US" altLang="zh-CN" dirty="0" smtClean="0"/>
              <a:t>4=0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 smtClean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 smtClean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 smtClean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 smtClean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，第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层的存储设备更慢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、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 smtClean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高速缓存的</a:t>
            </a:r>
            <a:r>
              <a:rPr lang="zh-CN" altLang="en-US" spc="-5" dirty="0"/>
              <a:t>基本</a:t>
            </a:r>
            <a:r>
              <a:rPr lang="zh-CN" altLang="en-US" spc="-5" dirty="0" smtClean="0"/>
              <a:t>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 smtClean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</a:t>
            </a:r>
            <a:r>
              <a:rPr lang="zh-CN" altLang="en-US" spc="-5" dirty="0" smtClean="0"/>
              <a:t>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 smtClean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 smtClean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在缓存中</a:t>
            </a:r>
            <a:r>
              <a:rPr sz="2000" b="1" i="1" spc="-5" dirty="0" smtClean="0">
                <a:latin typeface="Calibri"/>
                <a:cs typeface="Calibri"/>
              </a:rPr>
              <a:t>: 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71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</a:t>
            </a:r>
            <a:r>
              <a:rPr lang="zh-CN" altLang="en-US" spc="-5" dirty="0" smtClean="0"/>
              <a:t>缓存不命中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</a:t>
            </a:r>
            <a:r>
              <a:rPr lang="zh-CN" altLang="en-US" sz="2000" b="1" i="1" spc="-10" dirty="0" smtClean="0">
                <a:cs typeface="Calibri"/>
              </a:rPr>
              <a:t>块 </a:t>
            </a:r>
            <a:r>
              <a:rPr lang="en-US" altLang="zh-CN" sz="2000" b="1" i="1" spc="-10" dirty="0" smtClean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 smtClean="0">
                <a:cs typeface="Calibri"/>
              </a:rPr>
              <a:t>不在</a:t>
            </a:r>
            <a:r>
              <a:rPr lang="zh-CN" altLang="en-US" sz="2000" b="1" i="1" spc="-5" dirty="0">
                <a:cs typeface="Calibri"/>
              </a:rPr>
              <a:t>缓存中</a:t>
            </a:r>
            <a:r>
              <a:rPr sz="2000" b="1" i="1" spc="-5" dirty="0" smtClean="0">
                <a:latin typeface="Calibri"/>
                <a:cs typeface="Calibri"/>
              </a:rPr>
              <a:t>: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 smtClean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</a:t>
            </a:r>
            <a:r>
              <a:rPr lang="zh-CN" altLang="en-US" sz="2000" b="1" i="1" spc="-5" dirty="0" smtClean="0">
                <a:cs typeface="Calibri"/>
              </a:rPr>
              <a:t>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被存储到缓存</a:t>
            </a:r>
            <a:endParaRPr sz="2000" dirty="0" smtClean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 smtClean="0">
                <a:solidFill>
                  <a:srgbClr val="BC1E24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(Placement policy)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 smtClean="0">
                <a:latin typeface="Calibri"/>
                <a:cs typeface="Calibri"/>
              </a:rPr>
              <a:t>确定</a:t>
            </a:r>
            <a:r>
              <a:rPr lang="en-US" altLang="zh-CN" spc="-10" dirty="0" smtClean="0">
                <a:latin typeface="Calibri"/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替换</a:t>
            </a:r>
            <a:r>
              <a:rPr lang="en-US" altLang="zh-CN" spc="-5" dirty="0" smtClean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存储器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中的哪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一块</a:t>
            </a:r>
            <a:r>
              <a:rPr lang="zh-CN" altLang="en-US" spc="-10" dirty="0" smtClean="0">
                <a:latin typeface="Calibri"/>
                <a:cs typeface="Calibri"/>
              </a:rPr>
              <a:t>（</a:t>
            </a:r>
            <a:r>
              <a:rPr lang="zh-CN" altLang="en-US" spc="-10" dirty="0">
                <a:latin typeface="Calibri"/>
                <a:cs typeface="Calibri"/>
              </a:rPr>
              <a:t>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4668</Words>
  <Application>Microsoft Office PowerPoint</Application>
  <PresentationFormat>全屏显示(4:3)</PresentationFormat>
  <Paragraphs>1383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黑体</vt:lpstr>
      <vt:lpstr>华文新魏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</vt:lpstr>
      <vt:lpstr>存储器层次结构</vt:lpstr>
      <vt:lpstr>存储器层次结构中的缓存</vt:lpstr>
      <vt:lpstr>高速缓存</vt:lpstr>
      <vt:lpstr>高速缓存的基本概念</vt:lpstr>
      <vt:lpstr>高速缓存概念：缓存命中</vt:lpstr>
      <vt:lpstr>高速缓存概念：缓存不命中</vt:lpstr>
      <vt:lpstr>高速缓存概念：  缓存不命中的种类</vt:lpstr>
      <vt:lpstr>高速缓存存储器</vt:lpstr>
      <vt:lpstr>现代 CPU 设计</vt:lpstr>
      <vt:lpstr>实例</vt:lpstr>
      <vt:lpstr>实例(Cont.)</vt:lpstr>
      <vt:lpstr>高速缓存通用组织(S, E, B)</vt:lpstr>
      <vt:lpstr>高速缓存读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关于怎么写?</vt:lpstr>
      <vt:lpstr>Intel Core i7高速缓存层次结构</vt:lpstr>
      <vt:lpstr>例子: Core i7 L1 数据缓存</vt:lpstr>
      <vt:lpstr>例子: Core i7 L1 数据缓存</vt:lpstr>
      <vt:lpstr>高速缓存性能指标</vt:lpstr>
      <vt:lpstr>让我们想想那些数字</vt:lpstr>
      <vt:lpstr>编写高速缓存友好的代码</vt:lpstr>
      <vt:lpstr>PowerPoint 演示文稿</vt:lpstr>
      <vt:lpstr>存储器山</vt:lpstr>
      <vt:lpstr>存储器山测试函数 long data[MAXELEMS]; /* Global array to traverse */</vt:lpstr>
      <vt:lpstr>PowerPoint 演示文稿</vt:lpstr>
      <vt:lpstr>PowerPoint 演示文稿</vt:lpstr>
      <vt:lpstr>矩阵乘法的例子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3287215331@qq.com</cp:lastModifiedBy>
  <cp:revision>41</cp:revision>
  <cp:lastPrinted>2017-08-25T07:48:27Z</cp:lastPrinted>
  <dcterms:created xsi:type="dcterms:W3CDTF">2017-08-25T07:16:19Z</dcterms:created>
  <dcterms:modified xsi:type="dcterms:W3CDTF">2018-11-27T13:48:15Z</dcterms:modified>
</cp:coreProperties>
</file>