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144" r:id="rId2"/>
    <p:sldId id="1145" r:id="rId3"/>
    <p:sldId id="1168" r:id="rId4"/>
    <p:sldId id="1088" r:id="rId5"/>
    <p:sldId id="1089" r:id="rId6"/>
    <p:sldId id="1090" r:id="rId7"/>
    <p:sldId id="1165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9" r:id="rId16"/>
    <p:sldId id="1100" r:id="rId17"/>
    <p:sldId id="1101" r:id="rId18"/>
    <p:sldId id="1102" r:id="rId19"/>
    <p:sldId id="1167" r:id="rId20"/>
    <p:sldId id="1103" r:id="rId21"/>
    <p:sldId id="1104" r:id="rId22"/>
    <p:sldId id="1228" r:id="rId23"/>
    <p:sldId id="1146" r:id="rId24"/>
    <p:sldId id="1170" r:id="rId25"/>
    <p:sldId id="1171" r:id="rId26"/>
    <p:sldId id="1147" r:id="rId27"/>
    <p:sldId id="1150" r:id="rId28"/>
    <p:sldId id="1153" r:id="rId29"/>
    <p:sldId id="1152" r:id="rId30"/>
    <p:sldId id="1154" r:id="rId31"/>
    <p:sldId id="1041" r:id="rId32"/>
    <p:sldId id="1042" r:id="rId33"/>
    <p:sldId id="1160" r:id="rId34"/>
    <p:sldId id="1043" r:id="rId35"/>
    <p:sldId id="1172" r:id="rId36"/>
    <p:sldId id="1054" r:id="rId37"/>
    <p:sldId id="1055" r:id="rId38"/>
    <p:sldId id="1056" r:id="rId39"/>
    <p:sldId id="1057" r:id="rId40"/>
    <p:sldId id="1058" r:id="rId41"/>
    <p:sldId id="1059" r:id="rId42"/>
    <p:sldId id="1060" r:id="rId43"/>
    <p:sldId id="1061" r:id="rId44"/>
    <p:sldId id="1062" r:id="rId45"/>
    <p:sldId id="1063" r:id="rId46"/>
    <p:sldId id="1173" r:id="rId47"/>
    <p:sldId id="1064" r:id="rId48"/>
    <p:sldId id="1065" r:id="rId49"/>
    <p:sldId id="1155" r:id="rId50"/>
    <p:sldId id="1158" r:id="rId51"/>
    <p:sldId id="1162" r:id="rId52"/>
    <p:sldId id="1163" r:id="rId53"/>
    <p:sldId id="1159" r:id="rId54"/>
    <p:sldId id="1076" r:id="rId55"/>
    <p:sldId id="1166" r:id="rId56"/>
    <p:sldId id="1077" r:id="rId57"/>
    <p:sldId id="1078" r:id="rId58"/>
    <p:sldId id="1079" r:id="rId59"/>
    <p:sldId id="1080" r:id="rId60"/>
    <p:sldId id="1081" r:id="rId61"/>
    <p:sldId id="1086" r:id="rId62"/>
    <p:sldId id="1174" r:id="rId63"/>
  </p:sldIdLst>
  <p:sldSz cx="9144000" cy="6858000" type="screen4x3"/>
  <p:notesSz cx="7302500" cy="9586913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97" autoAdjust="0"/>
    <p:restoredTop sz="94649" autoAdjust="0"/>
  </p:normalViewPr>
  <p:slideViewPr>
    <p:cSldViewPr snapToObjects="1">
      <p:cViewPr varScale="1">
        <p:scale>
          <a:sx n="78" d="100"/>
          <a:sy n="78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6D-436C-9C85-804CFD5EC9B5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6D-436C-9C85-804CFD5EC9B5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6D-436C-9C85-804CFD5EC9B5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6D-436C-9C85-804CFD5EC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这就是时空图。</a:t>
            </a:r>
          </a:p>
          <a:p>
            <a:pPr eaLnBrk="1" hangingPunct="1"/>
            <a:r>
              <a:rPr lang="en-US" altLang="zh-CN" dirty="0" smtClean="0"/>
              <a:t>OP</a:t>
            </a:r>
            <a:r>
              <a:rPr lang="zh-CN" altLang="en-US" dirty="0" smtClean="0"/>
              <a:t>表示一条指令。</a:t>
            </a:r>
          </a:p>
          <a:p>
            <a:pPr eaLnBrk="1" hangingPunct="1"/>
            <a:r>
              <a:rPr lang="zh-CN" altLang="en-US" dirty="0" smtClean="0"/>
              <a:t>原来</a:t>
            </a:r>
            <a:r>
              <a:rPr lang="en-US" altLang="zh-CN" dirty="0" err="1" smtClean="0"/>
              <a:t>Unpipelined</a:t>
            </a:r>
            <a:r>
              <a:rPr lang="zh-CN" altLang="en-US" dirty="0" smtClean="0"/>
              <a:t>时候一条指令执行完了，才能执行另外一条指令。现在几条指令可以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5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史先俊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复杂运算</a:t>
            </a:r>
            <a:r>
              <a:rPr lang="zh-CN" altLang="en-US" sz="4000" dirty="0" smtClean="0">
                <a:solidFill>
                  <a:srgbClr val="FF0000"/>
                </a:solidFill>
              </a:rPr>
              <a:t>简化 </a:t>
            </a:r>
            <a:r>
              <a:rPr lang="en-US" sz="4000" dirty="0" smtClean="0">
                <a:solidFill>
                  <a:srgbClr val="FF0000"/>
                </a:solidFill>
              </a:rPr>
              <a:t>Reduction </a:t>
            </a:r>
            <a:r>
              <a:rPr lang="en-US" sz="4000" dirty="0">
                <a:solidFill>
                  <a:srgbClr val="FF0000"/>
                </a:solidFill>
              </a:rPr>
              <a:t>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识别乘积的顺序（</a:t>
            </a:r>
            <a:r>
              <a:rPr lang="en-US" altLang="zh-CN" dirty="0"/>
              <a:t>Recognize sequence of products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识别产品（编译生成对的机器程序）的顺序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4802087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2484" y="4802087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共享公用子表达式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];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妨碍优化的因素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优化障碍</a:t>
            </a:r>
            <a:r>
              <a:rPr lang="en-US" dirty="0">
                <a:solidFill>
                  <a:srgbClr val="FF0000"/>
                </a:solidFill>
              </a:rPr>
              <a:t>#1: </a:t>
            </a:r>
            <a:r>
              <a:rPr lang="zh-CN" altLang="en-US" dirty="0">
                <a:solidFill>
                  <a:srgbClr val="FF0000"/>
                </a:solidFill>
              </a:rPr>
              <a:t>函数调用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程序行为中严重依赖执行环境的方面，程序员要编写容易优化的代码，以帮助编译器。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31242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—-- </a:t>
            </a:r>
            <a:r>
              <a:rPr lang="zh-CN" altLang="en-US" dirty="0" smtClean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 smtClean="0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</a:t>
            </a:r>
            <a:r>
              <a:rPr lang="en-US" sz="2400" kern="0" dirty="0" err="1" smtClean="0"/>
              <a:t>trlen</a:t>
            </a:r>
            <a:r>
              <a:rPr lang="en-US" sz="2400" kern="0" dirty="0" smtClean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妨碍优化的因素</a:t>
            </a:r>
            <a:r>
              <a:rPr lang="en-US" sz="4000" dirty="0" smtClean="0">
                <a:solidFill>
                  <a:srgbClr val="FF0000"/>
                </a:solidFill>
              </a:rPr>
              <a:t>: </a:t>
            </a:r>
            <a:r>
              <a:rPr lang="zh-CN" altLang="en-US" sz="4000" dirty="0">
                <a:solidFill>
                  <a:srgbClr val="FF0000"/>
                </a:solidFill>
              </a:rPr>
              <a:t>函数调用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 smtClean="0"/>
              <a:t>程序员自己</a:t>
            </a:r>
            <a:r>
              <a:rPr lang="zh-CN" altLang="en-US" dirty="0"/>
              <a:t>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</a:rPr>
              <a:t>]</a:t>
            </a:r>
            <a:r>
              <a:rPr lang="en-US" altLang="zh-CN" dirty="0" smtClean="0">
                <a:latin typeface="Courier New" panose="02070309020205020404" pitchFamily="49" charset="0"/>
              </a:rPr>
              <a:t>—</a:t>
            </a:r>
            <a:r>
              <a:rPr lang="zh-CN" altLang="en-US" dirty="0" smtClean="0">
                <a:latin typeface="Courier New" panose="02070309020205020404" pitchFamily="49" charset="0"/>
              </a:rPr>
              <a:t>每次都要读出来再加写回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妨碍优化的</a:t>
            </a:r>
            <a:r>
              <a:rPr lang="zh-CN" altLang="en-US" sz="4000" dirty="0" smtClean="0">
                <a:solidFill>
                  <a:srgbClr val="FF0000"/>
                </a:solidFill>
              </a:rPr>
              <a:t>因素</a:t>
            </a:r>
            <a:r>
              <a:rPr lang="en-US" altLang="zh-CN" sz="4000" dirty="0" smtClean="0">
                <a:solidFill>
                  <a:srgbClr val="FF0000"/>
                </a:solidFill>
              </a:rPr>
              <a:t>#2</a:t>
            </a:r>
            <a:r>
              <a:rPr lang="en-US" sz="4000" dirty="0" smtClean="0">
                <a:solidFill>
                  <a:srgbClr val="FF0000"/>
                </a:solidFill>
              </a:rPr>
              <a:t>: </a:t>
            </a:r>
            <a:r>
              <a:rPr lang="zh-CN" altLang="en-US" sz="4000" dirty="0">
                <a:solidFill>
                  <a:srgbClr val="FF0000"/>
                </a:solidFill>
              </a:rPr>
              <a:t>内存别名使用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</a:t>
            </a:r>
            <a:r>
              <a:rPr lang="zh-CN" altLang="en-US" dirty="0" smtClean="0"/>
              <a:t>不知道函数什么时候被调用，会不会在别处修改了内存，特别是并行化后，改变顺序的优化等。</a:t>
            </a:r>
            <a:endParaRPr lang="en-US" altLang="zh-CN" dirty="0" smtClean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</a:t>
            </a:r>
            <a:r>
              <a:rPr lang="zh-CN" altLang="en-US" dirty="0" smtClean="0"/>
              <a:t>保守的方法是不断的读和写内存，即使这样效率不高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</a:t>
            </a:r>
            <a:r>
              <a:rPr lang="zh-CN" altLang="en-US" dirty="0" smtClean="0"/>
              <a:t>累积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用寄存器别名替换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要点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本章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</a:t>
            </a:r>
            <a:r>
              <a:rPr lang="zh-CN" altLang="en-US" dirty="0" smtClean="0">
                <a:solidFill>
                  <a:srgbClr val="7F7F7F"/>
                </a:solidFill>
              </a:rPr>
              <a:t>简化</a:t>
            </a:r>
            <a:r>
              <a:rPr lang="en-US" dirty="0" smtClean="0">
                <a:solidFill>
                  <a:srgbClr val="7F7F7F"/>
                </a:solidFill>
              </a:rPr>
              <a:t>Strength </a:t>
            </a:r>
            <a:r>
              <a:rPr lang="en-US" dirty="0">
                <a:solidFill>
                  <a:srgbClr val="7F7F7F"/>
                </a:solidFill>
              </a:rPr>
              <a:t>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现代</a:t>
            </a:r>
            <a:r>
              <a:rPr lang="en-US" altLang="zh-CN" dirty="0" smtClean="0">
                <a:latin typeface="+mn-ea"/>
                <a:ea typeface="+mn-ea"/>
              </a:rPr>
              <a:t>CPU</a:t>
            </a:r>
            <a:r>
              <a:rPr lang="zh-CN" altLang="en-US" dirty="0" smtClean="0">
                <a:latin typeface="+mn-ea"/>
                <a:ea typeface="+mn-ea"/>
              </a:rPr>
              <a:t>设计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流水线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未流水化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新操作只能在旧操作结束后开始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路流水化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可以同时处理至多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个操作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10244" name="Group 12"/>
          <p:cNvGrpSpPr/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/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2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个例子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循环展开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r>
              <a:rPr lang="en-US" sz="2400" dirty="0"/>
              <a:t>Length = n</a:t>
            </a:r>
          </a:p>
          <a:p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/</a:t>
            </a:r>
            <a:r>
              <a:rPr lang="zh-CN" altLang="en-US" sz="2400" dirty="0"/>
              <a:t>费用</a:t>
            </a:r>
            <a:r>
              <a:rPr lang="en-US" sz="2400" dirty="0"/>
              <a:t>Overhead</a:t>
            </a:r>
          </a:p>
          <a:p>
            <a:pPr lvl="1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 smtClean="0"/>
              <a:t>slope               T=</a:t>
            </a:r>
            <a:r>
              <a:rPr lang="en-US" altLang="zh-CN" dirty="0" smtClean="0"/>
              <a:t>368+Slope*n    </a:t>
            </a:r>
            <a:r>
              <a:rPr lang="zh-CN" altLang="en-US" dirty="0" smtClean="0"/>
              <a:t>怎么减小？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/>
            <p:nvPr/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v-&gt;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length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IDENT;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省（存储空间、运行空间）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本课程重点！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各种条件下）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</a:t>
            </a:r>
            <a:r>
              <a:rPr lang="en-US" dirty="0"/>
              <a:t> </a:t>
            </a:r>
            <a:r>
              <a:rPr lang="zh-CN" altLang="en-US" dirty="0"/>
              <a:t>经常开销的来源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r>
              <a:rPr lang="zh-CN" altLang="en-US" dirty="0" smtClean="0"/>
              <a:t>多级流水线：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15…………</a:t>
            </a:r>
          </a:p>
          <a:p>
            <a:r>
              <a:rPr lang="zh-CN" altLang="en-US" dirty="0" smtClean="0"/>
              <a:t>多流水线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多线程、多核心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类功能部件 </a:t>
            </a:r>
            <a:r>
              <a:rPr lang="en-US" altLang="zh-CN" dirty="0" smtClean="0"/>
              <a:t>&gt;=1</a:t>
            </a:r>
            <a:r>
              <a:rPr lang="zh-CN" altLang="en-US" dirty="0" smtClean="0"/>
              <a:t>：如整数加、浮点加等</a:t>
            </a:r>
            <a:endParaRPr lang="en-US" altLang="zh-CN" dirty="0" smtClean="0"/>
          </a:p>
          <a:p>
            <a:r>
              <a:rPr lang="zh-CN" altLang="en-US" dirty="0" smtClean="0"/>
              <a:t>乱序执行：执行顺序与代码顺序可能不一致</a:t>
            </a:r>
            <a:endParaRPr lang="en-US" altLang="zh-CN" dirty="0" smtClean="0"/>
          </a:p>
          <a:p>
            <a:r>
              <a:rPr lang="zh-CN" altLang="en-US" dirty="0"/>
              <a:t>分支</a:t>
            </a:r>
            <a:r>
              <a:rPr lang="zh-CN" altLang="en-US" dirty="0" smtClean="0"/>
              <a:t>预测、投机执行：不确定条件是否正确就执行，但是结果不放到寄存器或内存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性能开销</a:t>
            </a:r>
            <a:r>
              <a:rPr lang="en-US" altLang="zh-CN" dirty="0" smtClean="0"/>
              <a:t>-</a:t>
            </a:r>
            <a:r>
              <a:rPr lang="zh-CN" altLang="en-US" dirty="0" smtClean="0"/>
              <a:t>惩罚</a:t>
            </a:r>
            <a:endParaRPr lang="en-US" altLang="zh-CN" dirty="0" smtClean="0"/>
          </a:p>
          <a:p>
            <a:r>
              <a:rPr lang="zh-CN" altLang="en-US" dirty="0" smtClean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</a:t>
            </a:r>
            <a:r>
              <a:rPr lang="zh-CN" altLang="en-US" dirty="0" smtClean="0"/>
              <a:t>量，</a:t>
            </a:r>
            <a:r>
              <a:rPr lang="en-US" dirty="0" smtClean="0"/>
              <a:t>Intel</a:t>
            </a:r>
            <a:r>
              <a:rPr lang="en-US" dirty="0"/>
              <a:t>: </a:t>
            </a:r>
            <a:r>
              <a:rPr lang="zh-CN" altLang="en-US" dirty="0"/>
              <a:t>从</a:t>
            </a:r>
            <a:r>
              <a:rPr lang="en-US" dirty="0"/>
              <a:t>Pentium (1993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</a:t>
            </a:r>
            <a:r>
              <a:rPr lang="zh-CN" altLang="en-US" dirty="0" smtClean="0"/>
              <a:t>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</a:t>
            </a:r>
            <a:r>
              <a:rPr lang="zh-CN" altLang="en-US" sz="2000" dirty="0" smtClean="0"/>
              <a:t>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</a:t>
            </a:r>
            <a:r>
              <a:rPr lang="zh-CN" altLang="en-US" sz="2000" dirty="0" smtClean="0"/>
              <a:t>加法                    延迟：完成运算所需要的总</a:t>
            </a:r>
            <a:r>
              <a:rPr lang="en-US" altLang="zh-CN" sz="2000" dirty="0" err="1" smtClean="0"/>
              <a:t>clk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</a:t>
            </a:r>
            <a:r>
              <a:rPr lang="zh-CN" altLang="en-US" sz="2000" dirty="0" smtClean="0"/>
              <a:t>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</a:t>
            </a:r>
            <a:r>
              <a:rPr lang="zh-CN" altLang="en-US" dirty="0" smtClean="0"/>
              <a:t>流水  </a:t>
            </a:r>
            <a:r>
              <a:rPr lang="en-US" altLang="zh-CN" dirty="0" smtClean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24" y="288758"/>
            <a:ext cx="5117776" cy="2530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048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Combine4</a:t>
            </a:r>
            <a:r>
              <a:rPr lang="en-US" altLang="zh-CN" dirty="0" smtClean="0"/>
              <a:t>-P355</a:t>
            </a:r>
            <a:r>
              <a:rPr lang="zh-CN" altLang="en-US" dirty="0" smtClean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 smtClean="0"/>
              <a:t>)    </a:t>
            </a:r>
            <a:r>
              <a:rPr lang="en-US" dirty="0" err="1" smtClean="0"/>
              <a:t>acc</a:t>
            </a:r>
            <a:r>
              <a:rPr lang="en-US" dirty="0" smtClean="0"/>
              <a:t>=</a:t>
            </a:r>
            <a:r>
              <a:rPr lang="en-US" dirty="0" err="1" smtClean="0"/>
              <a:t>acc</a:t>
            </a:r>
            <a:r>
              <a:rPr lang="en-US" dirty="0" smtClean="0"/>
              <a:t> </a:t>
            </a:r>
            <a:r>
              <a:rPr lang="en-US" altLang="zh-CN" dirty="0"/>
              <a:t>OP</a:t>
            </a:r>
            <a:r>
              <a:rPr lang="en-US" dirty="0" smtClean="0"/>
              <a:t> data[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</a:t>
            </a:r>
            <a:r>
              <a:rPr lang="zh-CN" altLang="en-US" sz="2400" dirty="0" smtClean="0"/>
              <a:t>界限：任何必须按照严格顺序完成合并运算的函数所需要的最小</a:t>
            </a:r>
            <a:r>
              <a:rPr lang="en-US" altLang="zh-CN" sz="2400" dirty="0" smtClean="0"/>
              <a:t>CPE</a:t>
            </a:r>
            <a:r>
              <a:rPr lang="zh-CN" altLang="en-US" sz="2400" dirty="0" smtClean="0"/>
              <a:t>值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	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1066800"/>
            <a:ext cx="8594725" cy="55626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3600" b="1" i="1" dirty="0"/>
              <a:t>性能比时间复杂度更重要</a:t>
            </a:r>
            <a:endParaRPr lang="en-US" altLang="zh-CN" sz="3600" b="1" dirty="0"/>
          </a:p>
          <a:p>
            <a:pPr>
              <a:defRPr/>
            </a:pPr>
            <a:r>
              <a:rPr lang="zh-CN" altLang="en-US" dirty="0" smtClean="0"/>
              <a:t>常数</a:t>
            </a:r>
            <a:r>
              <a:rPr lang="zh-CN" altLang="en-US" dirty="0"/>
              <a:t>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结构、</a:t>
            </a:r>
            <a:r>
              <a:rPr lang="zh-CN" altLang="en-US" dirty="0"/>
              <a:t>过程、</a:t>
            </a:r>
            <a:r>
              <a:rPr lang="zh-CN" altLang="en-US" dirty="0" smtClean="0"/>
              <a:t>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编译器友好的代码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理解编译器的</a:t>
            </a:r>
            <a:r>
              <a:rPr lang="zh-CN" altLang="en-US" dirty="0" smtClean="0"/>
              <a:t>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</a:t>
            </a:r>
            <a:r>
              <a:rPr lang="zh-CN" altLang="en-US" dirty="0" smtClean="0"/>
              <a:t>处理器</a:t>
            </a:r>
            <a:r>
              <a:rPr lang="en-US" altLang="zh-CN" dirty="0"/>
              <a:t>/</a:t>
            </a:r>
            <a:r>
              <a:rPr lang="zh-CN" altLang="en-US" dirty="0" smtClean="0"/>
              <a:t>存储系统</a:t>
            </a:r>
            <a:r>
              <a:rPr lang="zh-CN" altLang="en-US" dirty="0"/>
              <a:t>是怎么运作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-CPU/RAM</a:t>
            </a:r>
            <a:r>
              <a:rPr lang="zh-CN" altLang="en-US" dirty="0" smtClean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</a:t>
            </a:r>
            <a:r>
              <a:rPr lang="zh-CN" altLang="en-US" dirty="0" smtClean="0"/>
              <a:t>“瓶颈”</a:t>
            </a:r>
            <a:r>
              <a:rPr lang="en-US" altLang="zh-CN" dirty="0" smtClean="0"/>
              <a:t>---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valgrind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gprof</a:t>
            </a: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FF0000"/>
                </a:solidFill>
              </a:rPr>
              <a:t>profiler</a:t>
            </a:r>
            <a:r>
              <a:rPr lang="zh-CN" altLang="en-US" b="1" dirty="0" smtClean="0">
                <a:solidFill>
                  <a:srgbClr val="FF0000"/>
                </a:solidFill>
              </a:rPr>
              <a:t>代码剖析程序</a:t>
            </a:r>
            <a:r>
              <a:rPr lang="en-US" altLang="zh-CN" b="1" dirty="0" smtClean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67988" y="1255072"/>
          <a:ext cx="6003925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 smtClean="0">
                <a:latin typeface="Calibri" panose="020F0502020204030204" pitchFamily="34" charset="0"/>
              </a:rPr>
              <a:t>CPE</a:t>
            </a:r>
            <a:r>
              <a:rPr lang="zh-CN" altLang="en-US" sz="2800" dirty="0" smtClean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851" t="13960" r="21321" b="5720"/>
          <a:stretch>
            <a:fillRect/>
          </a:stretch>
        </p:blipFill>
        <p:spPr>
          <a:xfrm>
            <a:off x="1" y="228600"/>
            <a:ext cx="4343400" cy="6205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9" y="381000"/>
            <a:ext cx="4459471" cy="577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6042155"/>
            <a:ext cx="4619625" cy="7837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 smtClean="0"/>
              <a:t>Idea        </a:t>
            </a:r>
            <a:r>
              <a:rPr lang="zh-CN" altLang="en-US" dirty="0" smtClean="0"/>
              <a:t>对元素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i+k-1</a:t>
            </a:r>
            <a:r>
              <a:rPr lang="zh-CN" altLang="en-US" dirty="0" smtClean="0"/>
              <a:t>合并运算            补</a:t>
            </a:r>
            <a:r>
              <a:rPr lang="en-US" altLang="zh-CN" dirty="0" smtClean="0"/>
              <a:t>0~k-1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</a:t>
            </a:r>
            <a:r>
              <a:rPr lang="zh-CN" altLang="en-US" dirty="0"/>
              <a:t>一定 要 乘以 </a:t>
            </a:r>
            <a:r>
              <a:rPr lang="en-US" dirty="0"/>
              <a:t> K</a:t>
            </a:r>
          </a:p>
          <a:p>
            <a:pPr eaLnBrk="1" hangingPunct="1">
              <a:defRPr/>
            </a:pPr>
            <a:r>
              <a:rPr lang="zh-CN" altLang="en-US" sz="2400" dirty="0" smtClean="0"/>
              <a:t>只有保持能够执行该操作的所有功能单元的流水线都是满的，程序才能达到这个操作的吞吐量界限 。</a:t>
            </a:r>
            <a:r>
              <a:rPr lang="en-US" altLang="zh-CN" sz="2400" dirty="0" smtClean="0"/>
              <a:t>K&gt;=C</a:t>
            </a:r>
            <a:r>
              <a:rPr lang="zh-CN" altLang="en-US" sz="2400" dirty="0" smtClean="0"/>
              <a:t>容量</a:t>
            </a:r>
            <a:r>
              <a:rPr lang="en-US" altLang="zh-CN" sz="2400" dirty="0" smtClean="0"/>
              <a:t>*L</a:t>
            </a:r>
            <a:r>
              <a:rPr lang="zh-CN" altLang="en-US" sz="2400" dirty="0" smtClean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片段的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优化编译器</a:t>
            </a:r>
            <a:r>
              <a:rPr lang="en-US" altLang="zh-CN" dirty="0" smtClean="0"/>
              <a:t>---</a:t>
            </a:r>
            <a:r>
              <a:rPr lang="zh-CN" altLang="en-US" sz="2800" dirty="0" smtClean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7620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提供</a:t>
            </a:r>
            <a:r>
              <a:rPr lang="zh-CN" altLang="en-US" dirty="0"/>
              <a:t>从程序到机器的有效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寄存器分配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代码</a:t>
            </a:r>
            <a:r>
              <a:rPr lang="zh-CN" altLang="en-US" dirty="0"/>
              <a:t>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</a:t>
            </a:r>
            <a:r>
              <a:rPr lang="zh-CN" altLang="en-US" dirty="0" smtClean="0"/>
              <a:t>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不要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zh-CN" altLang="en-US" dirty="0"/>
              <a:t>通常</a:t>
            </a:r>
            <a:r>
              <a:rPr lang="en-US" dirty="0"/>
              <a:t>)</a:t>
            </a:r>
            <a:r>
              <a:rPr lang="zh-CN" altLang="en-US" dirty="0"/>
              <a:t>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</a:t>
            </a:r>
            <a:r>
              <a:rPr lang="zh-CN" altLang="en-US" dirty="0" smtClean="0"/>
              <a:t>副作用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利用多线程多核并行，提高程序并行性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降低数据相关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</a:t>
            </a:r>
            <a:r>
              <a:rPr lang="en-US" altLang="zh-CN" b="0" dirty="0"/>
              <a:t> </a:t>
            </a:r>
            <a:r>
              <a:rPr lang="zh-CN" altLang="en-US" b="0" dirty="0"/>
              <a:t>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6731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低级别</a:t>
            </a:r>
            <a:r>
              <a:rPr lang="zh-CN" altLang="en-US" dirty="0" smtClean="0"/>
              <a:t>优化往往降低程序可读性和模块性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</a:t>
            </a:r>
            <a:r>
              <a:rPr lang="zh-CN" altLang="en-US" dirty="0" smtClean="0"/>
              <a:t>出错，难以修改和扩展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Intel</a:t>
            </a:r>
            <a:r>
              <a:rPr lang="zh-CN" altLang="en-US" dirty="0" smtClean="0"/>
              <a:t>的分支预测：太多了</a:t>
            </a:r>
            <a:r>
              <a:rPr lang="en-US" altLang="zh-CN" dirty="0" smtClean="0"/>
              <a:t>……</a:t>
            </a:r>
            <a:r>
              <a:rPr lang="zh-CN" altLang="en-US" dirty="0"/>
              <a:t>哭</a:t>
            </a:r>
            <a:r>
              <a:rPr lang="zh-CN" altLang="en-US" dirty="0" smtClean="0"/>
              <a:t>😭😭😭😭😭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条件</a:t>
            </a:r>
            <a:r>
              <a:rPr lang="en-US" altLang="zh-CN" dirty="0" smtClean="0"/>
              <a:t>true--</a:t>
            </a:r>
            <a:r>
              <a:rPr lang="zh-CN" altLang="en-US" dirty="0" smtClean="0"/>
              <a:t>分支正确正确率</a:t>
            </a:r>
            <a:r>
              <a:rPr lang="en-US" altLang="zh-CN" dirty="0" smtClean="0"/>
              <a:t>60%</a:t>
            </a:r>
          </a:p>
          <a:p>
            <a:pPr>
              <a:defRPr/>
            </a:pPr>
            <a:r>
              <a:rPr lang="zh-CN" altLang="en-US" dirty="0" smtClean="0"/>
              <a:t>距离为负</a:t>
            </a:r>
            <a:r>
              <a:rPr lang="en-US" altLang="zh-CN" dirty="0" smtClean="0"/>
              <a:t>---</a:t>
            </a:r>
            <a:r>
              <a:rPr lang="zh-CN" altLang="en-US" dirty="0"/>
              <a:t>分支正确</a:t>
            </a:r>
            <a:r>
              <a:rPr lang="zh-CN" altLang="en-US" dirty="0" smtClean="0"/>
              <a:t>正确率</a:t>
            </a:r>
            <a:r>
              <a:rPr lang="en-US" altLang="zh-CN" dirty="0" smtClean="0"/>
              <a:t>80</a:t>
            </a:r>
            <a:r>
              <a:rPr lang="en-US" altLang="zh-CN" dirty="0"/>
              <a:t>%</a:t>
            </a:r>
          </a:p>
          <a:p>
            <a:pPr>
              <a:defRPr/>
            </a:pPr>
            <a:r>
              <a:rPr lang="zh-CN" altLang="en-US" dirty="0" smtClean="0"/>
              <a:t>尽量少用分支！！！！！能替换吗？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</a:t>
            </a:r>
            <a:r>
              <a:rPr lang="zh-CN" altLang="en-US" dirty="0" smtClean="0"/>
              <a:t>转到预测正确分支的概率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用条件传送与条件运算指令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Arm</a:t>
            </a:r>
            <a:r>
              <a:rPr lang="zh-CN" altLang="en-US" dirty="0" smtClean="0"/>
              <a:t>等嵌入式</a:t>
            </a:r>
            <a:r>
              <a:rPr lang="en-US" altLang="zh-CN" smtClean="0"/>
              <a:t>CPU</a:t>
            </a:r>
            <a:endParaRPr lang="en-US" altLang="zh-CN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838200"/>
            <a:ext cx="8763000" cy="5867400"/>
          </a:xfrm>
        </p:spPr>
        <p:txBody>
          <a:bodyPr/>
          <a:lstStyle/>
          <a:p>
            <a:r>
              <a:rPr lang="zh-CN" altLang="en-US" dirty="0"/>
              <a:t>大多数分析只在过程范围内进行</a:t>
            </a:r>
          </a:p>
          <a:p>
            <a:pPr lvl="1"/>
            <a:r>
              <a:rPr lang="zh-CN" altLang="en-US" dirty="0"/>
              <a:t>在大多数情况下，全程序分析过于昂贵</a:t>
            </a:r>
          </a:p>
          <a:p>
            <a:pPr lvl="1"/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r>
              <a:rPr lang="zh-CN" altLang="en-US" dirty="0"/>
              <a:t>大多数分析都是基于静态信息的</a:t>
            </a:r>
          </a:p>
          <a:p>
            <a:pPr lvl="1"/>
            <a:r>
              <a:rPr lang="zh-CN" altLang="en-US" dirty="0"/>
              <a:t>编译器很难预测运行时的输入</a:t>
            </a:r>
          </a:p>
          <a:p>
            <a:r>
              <a:rPr lang="zh-CN" altLang="en-US" sz="2400" b="1" dirty="0" smtClean="0"/>
              <a:t>编译后执行顺序可能不同于他们在程序中出现顺序。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当</a:t>
            </a:r>
            <a:r>
              <a:rPr lang="zh-CN" altLang="en-US" sz="2400" b="1" dirty="0"/>
              <a:t>有疑问时，编译器必须是</a:t>
            </a:r>
            <a:r>
              <a:rPr lang="zh-CN" altLang="en-US" sz="2400" b="1" dirty="0" smtClean="0"/>
              <a:t>保守的</a:t>
            </a:r>
            <a:endParaRPr lang="en-US" altLang="zh-CN" sz="2400" b="1" dirty="0" smtClean="0"/>
          </a:p>
          <a:p>
            <a:r>
              <a:rPr lang="zh-CN" altLang="en-US" sz="2400" b="1" dirty="0"/>
              <a:t>反</a:t>
            </a:r>
            <a:r>
              <a:rPr lang="zh-CN" altLang="en-US" sz="2400" b="1" dirty="0" smtClean="0"/>
              <a:t>汇编并分析代码是理解编译器运作的最有效手段</a:t>
            </a:r>
            <a:endParaRPr lang="en-US" altLang="zh-CN" sz="2400" b="1" dirty="0" smtClean="0"/>
          </a:p>
          <a:p>
            <a:r>
              <a:rPr lang="zh-CN" altLang="en-US" sz="2400" b="1" dirty="0"/>
              <a:t>修改</a:t>
            </a:r>
            <a:r>
              <a:rPr lang="zh-CN" altLang="en-US" sz="2400" b="1" dirty="0" smtClean="0"/>
              <a:t>代码试着控制编译器产生更高效的实现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假定编译器很</a:t>
            </a:r>
            <a:r>
              <a:rPr lang="en-US" altLang="zh-CN" sz="2400" b="1" dirty="0" smtClean="0"/>
              <a:t>Low</a:t>
            </a:r>
            <a:r>
              <a:rPr lang="zh-CN" altLang="en-US" sz="2400" b="1" dirty="0" smtClean="0"/>
              <a:t>，重写程序到编译器的有效代码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试图欺骗编译器产生高效代码。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保证可读性、模块化、可移植性等。性能虽不是最好，但比用汇编好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762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0143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 smtClean="0"/>
              <a:t>不</a:t>
            </a:r>
            <a:r>
              <a:rPr lang="zh-CN" altLang="en-US" dirty="0"/>
              <a:t>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消除不必要的工作：函数调用、条件测试、内存引用等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不依赖于机器。如全局变量比局部变量快</a:t>
            </a:r>
            <a:endParaRPr lang="en-US" dirty="0"/>
          </a:p>
          <a:p>
            <a:pPr eaLnBrk="1" hangingPunct="1">
              <a:defRPr/>
            </a:pPr>
            <a:r>
              <a:rPr lang="zh-CN" altLang="en-US" sz="3600" b="1" dirty="0"/>
              <a:t>代码移动</a:t>
            </a:r>
            <a:endParaRPr lang="en-US" sz="3600" b="1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编译器生成的代码移动</a:t>
            </a:r>
            <a:r>
              <a:rPr lang="en-US" sz="4000" dirty="0">
                <a:solidFill>
                  <a:srgbClr val="FF0000"/>
                </a:solidFill>
              </a:rPr>
              <a:t>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389</TotalTime>
  <Words>4948</Words>
  <Application>Microsoft Office PowerPoint</Application>
  <PresentationFormat>全屏显示(4:3)</PresentationFormat>
  <Paragraphs>1258</Paragraphs>
  <Slides>62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Gill Sans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           --本章PPT与书上内容互为补充</vt:lpstr>
      <vt:lpstr>PowerPoint 演示文稿</vt:lpstr>
      <vt:lpstr>性能的现实</vt:lpstr>
      <vt:lpstr>优化编译器---编写编译器友好的代码！</vt:lpstr>
      <vt:lpstr>优化编译器的局限性</vt:lpstr>
      <vt:lpstr>优化编译器的局限性</vt:lpstr>
      <vt:lpstr>一般有用的优化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内存的事</vt:lpstr>
      <vt:lpstr>妨碍优化的因素#2: 内存别名使用</vt:lpstr>
      <vt:lpstr>内存别名使用Memory Aliasing</vt:lpstr>
      <vt:lpstr>移除 内存别名</vt:lpstr>
      <vt:lpstr>现代CPU设计-流水线</vt:lpstr>
      <vt:lpstr>利用指令级并行</vt:lpstr>
      <vt:lpstr>看2个例子----循环展开</vt:lpstr>
      <vt:lpstr>每个元素的周期数(Cycles Per Element,CPE)</vt:lpstr>
      <vt:lpstr>Benchmark例子: 向量的数据类型</vt:lpstr>
      <vt:lpstr>Benchmark 计算</vt:lpstr>
      <vt:lpstr>Benchmark 性能</vt:lpstr>
      <vt:lpstr>基础/简单优化</vt:lpstr>
      <vt:lpstr>基础/简单优化的效果</vt:lpstr>
      <vt:lpstr>现代CPU设计-超标量</vt:lpstr>
      <vt:lpstr>超标量Superscalar处理器</vt:lpstr>
      <vt:lpstr>流水线功能单元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PowerPoint 演示文稿</vt:lpstr>
      <vt:lpstr>循环展开 &amp; 累加</vt:lpstr>
      <vt:lpstr>循环展开 &amp; 累加: Double *</vt:lpstr>
      <vt:lpstr>循环展开 &amp; 累加: Int +</vt:lpstr>
      <vt:lpstr>可得到的 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3287215331@qq.com</cp:lastModifiedBy>
  <cp:revision>503</cp:revision>
  <cp:lastPrinted>1999-09-20T15:19:00Z</cp:lastPrinted>
  <dcterms:created xsi:type="dcterms:W3CDTF">2011-08-30T20:07:00Z</dcterms:created>
  <dcterms:modified xsi:type="dcterms:W3CDTF">2018-11-25T07:06:22Z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