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1" autoAdjust="0"/>
  </p:normalViewPr>
  <p:slideViewPr>
    <p:cSldViewPr>
      <p:cViewPr varScale="1">
        <p:scale>
          <a:sx n="74" d="100"/>
          <a:sy n="74" d="100"/>
        </p:scale>
        <p:origin x="1776" y="90"/>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758692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单此处编辑母版标题样式</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iming>
    <p:tnLst>
      <p:par>
        <p:cTn id="1" dur="indefinite" restart="never" nodeType="tmRoot"/>
      </p:par>
    </p:tnLst>
  </p:timing>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1.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smtClean="0"/>
              <a:t> </a:t>
            </a:r>
            <a:r>
              <a:rPr lang="en-US" altLang="zh-CN" sz="4800" dirty="0" smtClean="0"/>
              <a:t>ICS-LAB5  </a:t>
            </a:r>
            <a:r>
              <a:rPr lang="en-US" altLang="zh-CN" sz="6000" dirty="0" err="1" smtClean="0">
                <a:solidFill>
                  <a:srgbClr val="FF0000"/>
                </a:solidFill>
              </a:rPr>
              <a:t>Cachelab</a:t>
            </a:r>
            <a:r>
              <a:rPr lang="en-US" altLang="zh-CN" sz="4800" dirty="0" smtClean="0"/>
              <a:t/>
            </a:r>
            <a:br>
              <a:rPr lang="en-US" altLang="zh-CN" sz="4800" dirty="0" smtClean="0"/>
            </a:br>
            <a:r>
              <a:rPr lang="en-US" altLang="zh-CN" sz="4800" dirty="0" smtClean="0"/>
              <a:t> </a:t>
            </a:r>
            <a:r>
              <a:rPr lang="zh-CN" altLang="en-US" sz="4800" dirty="0" smtClean="0"/>
              <a:t>高速缓冲器模拟</a:t>
            </a:r>
            <a:endParaRPr lang="zh-CN" altLang="en-US" sz="4800" dirty="0"/>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smtClean="0"/>
              <a:t>哈尔滨工业大学</a:t>
            </a:r>
            <a:endParaRPr lang="en-US" altLang="zh-CN" sz="2800" dirty="0" smtClean="0"/>
          </a:p>
          <a:p>
            <a:pPr algn="ctr"/>
            <a:r>
              <a:rPr lang="zh-CN" altLang="en-US" sz="2800" dirty="0" smtClean="0"/>
              <a:t>计算机科学与技术学院</a:t>
            </a:r>
            <a:endParaRPr lang="en-US" altLang="zh-CN" sz="2800" dirty="0" smtClean="0"/>
          </a:p>
          <a:p>
            <a:pPr algn="ctr"/>
            <a:endParaRPr lang="en-US" altLang="zh-CN" sz="2800" dirty="0" smtClean="0"/>
          </a:p>
          <a:p>
            <a:pPr algn="ctr"/>
            <a:r>
              <a:rPr lang="en-US" altLang="zh-CN" sz="2800" dirty="0" smtClean="0"/>
              <a:t>2017</a:t>
            </a:r>
            <a:r>
              <a:rPr lang="zh-CN" altLang="en-US" sz="2800" dirty="0" smtClean="0"/>
              <a:t>年</a:t>
            </a:r>
            <a:r>
              <a:rPr lang="en-US" altLang="zh-CN" sz="2800" dirty="0" smtClean="0"/>
              <a:t>12</a:t>
            </a:r>
            <a:r>
              <a:rPr lang="zh-CN" altLang="en-US" sz="2800" dirty="0" smtClean="0"/>
              <a:t>月</a:t>
            </a:r>
            <a:endParaRPr lang="zh-CN" altLang="en-US" sz="2800" dirty="0"/>
          </a:p>
        </p:txBody>
      </p:sp>
    </p:spTree>
    <p:extLst>
      <p:ext uri="{BB962C8B-B14F-4D97-AF65-F5344CB8AC3E}">
        <p14:creationId xmlns:p14="http://schemas.microsoft.com/office/powerpoint/2010/main" val="243388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smtClean="0"/>
              <a:t>模拟器必须在输入参数</a:t>
            </a:r>
            <a:r>
              <a:rPr lang="en-US" altLang="zh-CN" sz="2800" kern="0" dirty="0" smtClean="0"/>
              <a:t>s</a:t>
            </a:r>
            <a:r>
              <a:rPr lang="zh-CN" altLang="en-US" sz="2800" kern="0" dirty="0" smtClean="0"/>
              <a:t>、</a:t>
            </a:r>
            <a:r>
              <a:rPr lang="en-US" altLang="zh-CN" sz="2800" kern="0" dirty="0" smtClean="0"/>
              <a:t>E</a:t>
            </a:r>
            <a:r>
              <a:rPr lang="zh-CN" altLang="en-US" sz="2800" kern="0" dirty="0" smtClean="0"/>
              <a:t>、</a:t>
            </a:r>
            <a:r>
              <a:rPr lang="en-US" altLang="zh-CN" sz="2800" kern="0" dirty="0" smtClean="0"/>
              <a:t>b</a:t>
            </a:r>
            <a:r>
              <a:rPr lang="zh-CN" altLang="en-US" sz="2800" b="0" kern="0" dirty="0" smtClean="0"/>
              <a:t>设置为任意值时均能正确工作</a:t>
            </a:r>
            <a:r>
              <a:rPr lang="en-US" altLang="zh-CN" sz="2800" b="0" kern="0" dirty="0" smtClean="0"/>
              <a:t>——</a:t>
            </a:r>
            <a:r>
              <a:rPr lang="zh-CN" altLang="en-US" sz="2800" b="0" kern="0" dirty="0" smtClean="0"/>
              <a:t>即需要使用</a:t>
            </a:r>
            <a:r>
              <a:rPr lang="en-US" altLang="zh-CN" sz="2800" b="0" kern="0" dirty="0" err="1" smtClean="0"/>
              <a:t>malloc</a:t>
            </a:r>
            <a:r>
              <a:rPr lang="zh-CN" altLang="en-US" sz="2800" b="0" kern="0" dirty="0" smtClean="0"/>
              <a:t>函数（而不是代码中固定大小的值）来为模拟器中数据结构分配存储空间。</a:t>
            </a:r>
            <a:endParaRPr lang="en-US" altLang="zh-CN" sz="2800" b="0" kern="0" dirty="0" smtClean="0"/>
          </a:p>
          <a:p>
            <a:pPr>
              <a:buFont typeface="Wingdings" pitchFamily="2" charset="2"/>
              <a:buChar char="n"/>
            </a:pPr>
            <a:r>
              <a:rPr lang="zh-CN" altLang="en-US" sz="2800" b="0" kern="0" dirty="0" smtClean="0"/>
              <a:t>由于本实验仅关心数据</a:t>
            </a:r>
            <a:r>
              <a:rPr lang="en-US" altLang="zh-CN" sz="2800" b="0" kern="0" dirty="0" smtClean="0"/>
              <a:t>Cache</a:t>
            </a:r>
            <a:r>
              <a:rPr lang="zh-CN" altLang="en-US" sz="2800" b="0" kern="0" dirty="0" smtClean="0"/>
              <a:t>的性能，因此模拟器应忽略所有指令</a:t>
            </a:r>
            <a:r>
              <a:rPr lang="en-US" altLang="zh-CN" sz="2800" b="0" kern="0" dirty="0" smtClean="0"/>
              <a:t>cache</a:t>
            </a:r>
            <a:r>
              <a:rPr lang="zh-CN" altLang="en-US" sz="2800" b="0" kern="0" dirty="0" smtClean="0"/>
              <a:t>访问（即轨迹中“</a:t>
            </a:r>
            <a:r>
              <a:rPr lang="en-US" altLang="zh-CN" sz="2800" b="0" kern="0" dirty="0" smtClean="0"/>
              <a:t>I”</a:t>
            </a:r>
            <a:r>
              <a:rPr lang="zh-CN" altLang="en-US" sz="2800" b="0" kern="0" dirty="0" smtClean="0"/>
              <a:t>起始的行）</a:t>
            </a:r>
            <a:endParaRPr lang="en-US" altLang="zh-CN" sz="2800" b="0" kern="0" dirty="0" smtClean="0"/>
          </a:p>
          <a:p>
            <a:pPr>
              <a:buFont typeface="Wingdings" pitchFamily="2" charset="2"/>
              <a:buChar char="n"/>
            </a:pPr>
            <a:r>
              <a:rPr lang="zh-CN" altLang="en-US" sz="2800" b="0" kern="0" dirty="0" smtClean="0"/>
              <a:t>假设内存访问的地址总是正确对齐的，即一次内存访问从不跨越块的边界</a:t>
            </a:r>
            <a:r>
              <a:rPr lang="en-US" altLang="zh-CN" sz="2800" b="0" kern="0" dirty="0" smtClean="0"/>
              <a:t>——</a:t>
            </a:r>
            <a:r>
              <a:rPr lang="zh-CN" altLang="en-US" sz="2800" b="0" kern="0" dirty="0" smtClean="0"/>
              <a:t>因此可</a:t>
            </a:r>
            <a:r>
              <a:rPr lang="zh-CN" altLang="en-US" sz="2800" b="1" kern="0" dirty="0" smtClean="0">
                <a:solidFill>
                  <a:srgbClr val="FF0000"/>
                </a:solidFill>
              </a:rPr>
              <a:t>忽略</a:t>
            </a:r>
            <a:r>
              <a:rPr lang="zh-CN" altLang="en-US" sz="2800" b="0" kern="0" dirty="0" smtClean="0"/>
              <a:t>访问轨迹中给出的</a:t>
            </a:r>
            <a:r>
              <a:rPr lang="zh-CN" altLang="en-US" sz="2800" b="1" kern="0" dirty="0" smtClean="0">
                <a:solidFill>
                  <a:srgbClr val="FF0000"/>
                </a:solidFill>
              </a:rPr>
              <a:t>访问请求大小</a:t>
            </a:r>
            <a:endParaRPr lang="en-US" altLang="zh-CN" sz="2800" b="1" kern="0" dirty="0" smtClean="0">
              <a:solidFill>
                <a:srgbClr val="FF0000"/>
              </a:solidFill>
            </a:endParaRPr>
          </a:p>
          <a:p>
            <a:pPr>
              <a:buFont typeface="Wingdings" pitchFamily="2" charset="2"/>
              <a:buChar char="n"/>
            </a:pPr>
            <a:r>
              <a:rPr lang="zh-CN" altLang="en-US" sz="2800" b="0" kern="0" dirty="0" smtClean="0"/>
              <a:t>必须在</a:t>
            </a:r>
            <a:r>
              <a:rPr lang="en-US" altLang="zh-CN" sz="2800" b="0" kern="0" dirty="0" smtClean="0"/>
              <a:t>main</a:t>
            </a:r>
            <a:r>
              <a:rPr lang="zh-CN" altLang="en-US" sz="2800" b="0" kern="0" dirty="0" smtClean="0"/>
              <a:t>函数最后调用</a:t>
            </a:r>
            <a:r>
              <a:rPr lang="en-US" altLang="zh-CN" sz="2800" b="0" kern="0" dirty="0" err="1" smtClean="0"/>
              <a:t>printSummary</a:t>
            </a:r>
            <a:r>
              <a:rPr lang="zh-CN" altLang="en-US" sz="2800" b="0" kern="0" dirty="0" smtClean="0"/>
              <a:t>函数，并如下传之以命中</a:t>
            </a:r>
            <a:r>
              <a:rPr lang="en-US" altLang="zh-CN" sz="2800" b="0" kern="0" dirty="0" smtClean="0"/>
              <a:t>hit</a:t>
            </a:r>
            <a:r>
              <a:rPr lang="zh-CN" altLang="en-US" sz="2800" b="0" kern="0" dirty="0" smtClean="0"/>
              <a:t>、缺失</a:t>
            </a:r>
            <a:r>
              <a:rPr lang="en-US" altLang="zh-CN" sz="2800" b="0" kern="0" dirty="0" smtClean="0"/>
              <a:t>miss</a:t>
            </a:r>
            <a:r>
              <a:rPr lang="zh-CN" altLang="en-US" sz="2800" b="0" kern="0" dirty="0" smtClean="0"/>
              <a:t>和淘汰</a:t>
            </a:r>
            <a:r>
              <a:rPr lang="en-US" altLang="zh-CN" sz="2800" b="0" kern="0" dirty="0" smtClean="0"/>
              <a:t>/</a:t>
            </a:r>
            <a:r>
              <a:rPr lang="zh-CN" altLang="en-US" sz="2800" b="0" kern="0" dirty="0" smtClean="0"/>
              <a:t>驱逐</a:t>
            </a:r>
            <a:r>
              <a:rPr lang="en-US" altLang="zh-CN" sz="2800" b="0" kern="0" dirty="0" smtClean="0"/>
              <a:t>eviction</a:t>
            </a:r>
            <a:r>
              <a:rPr lang="zh-CN" altLang="en-US" sz="2800" b="0" kern="0" dirty="0" smtClean="0"/>
              <a:t>的总数作为参数：</a:t>
            </a:r>
            <a:endParaRPr lang="en-US" altLang="zh-CN" sz="2800" b="1" kern="0" dirty="0" smtClean="0"/>
          </a:p>
          <a:p>
            <a:pPr marL="361950" lvl="1" indent="0" algn="ctr">
              <a:buClr>
                <a:schemeClr val="tx2"/>
              </a:buClr>
              <a:buFont typeface="Wingdings" pitchFamily="2" charset="2"/>
              <a:buNone/>
            </a:pPr>
            <a:r>
              <a:rPr lang="en-US" altLang="zh-CN" sz="2400" b="1" kern="0" dirty="0" err="1" smtClean="0">
                <a:solidFill>
                  <a:srgbClr val="00B0F0"/>
                </a:solidFill>
              </a:rPr>
              <a:t>printSummary</a:t>
            </a:r>
            <a:r>
              <a:rPr lang="en-US" altLang="zh-CN" sz="2400" b="1" kern="0" dirty="0" smtClean="0">
                <a:solidFill>
                  <a:srgbClr val="00B0F0"/>
                </a:solidFill>
              </a:rPr>
              <a:t>(</a:t>
            </a:r>
            <a:r>
              <a:rPr lang="en-US" altLang="zh-CN" sz="2400" b="1" kern="0" dirty="0" err="1" smtClean="0">
                <a:solidFill>
                  <a:srgbClr val="00B0F0"/>
                </a:solidFill>
              </a:rPr>
              <a:t>hit_count</a:t>
            </a:r>
            <a:r>
              <a:rPr lang="en-US" altLang="zh-CN" sz="2400" b="1" kern="0" dirty="0" smtClean="0">
                <a:solidFill>
                  <a:srgbClr val="00B0F0"/>
                </a:solidFill>
              </a:rPr>
              <a:t>, </a:t>
            </a:r>
            <a:r>
              <a:rPr lang="en-US" altLang="zh-CN" sz="2400" b="1" kern="0" dirty="0" err="1" smtClean="0">
                <a:solidFill>
                  <a:srgbClr val="00B0F0"/>
                </a:solidFill>
              </a:rPr>
              <a:t>miss_count</a:t>
            </a:r>
            <a:r>
              <a:rPr lang="en-US" altLang="zh-CN" sz="2400" b="1" kern="0" dirty="0" smtClean="0">
                <a:solidFill>
                  <a:srgbClr val="00B0F0"/>
                </a:solidFill>
              </a:rPr>
              <a:t>, </a:t>
            </a:r>
            <a:r>
              <a:rPr lang="en-US" altLang="zh-CN" sz="2400" b="1" kern="0" dirty="0" err="1" smtClean="0">
                <a:solidFill>
                  <a:srgbClr val="00B0F0"/>
                </a:solidFill>
              </a:rPr>
              <a:t>eviction_count</a:t>
            </a:r>
            <a:r>
              <a:rPr lang="en-US" altLang="zh-CN" sz="2400" b="1" kern="0" dirty="0" smtClean="0">
                <a:solidFill>
                  <a:srgbClr val="00B0F0"/>
                </a:solidFill>
              </a:rPr>
              <a:t>);</a:t>
            </a:r>
          </a:p>
          <a:p>
            <a:pPr marL="457200" indent="-457200">
              <a:buFont typeface="+mj-lt"/>
              <a:buAutoNum type="arabicPeriod"/>
            </a:pPr>
            <a:endParaRPr lang="en-US" altLang="zh-CN" sz="2800" kern="0" dirty="0" smtClean="0"/>
          </a:p>
        </p:txBody>
      </p:sp>
      <p:sp>
        <p:nvSpPr>
          <p:cNvPr id="9" name="标题 1"/>
          <p:cNvSpPr>
            <a:spLocks noGrp="1"/>
          </p:cNvSpPr>
          <p:nvPr>
            <p:ph type="title"/>
          </p:nvPr>
        </p:nvSpPr>
        <p:spPr>
          <a:xfrm>
            <a:off x="357018" y="304800"/>
            <a:ext cx="8786982" cy="762000"/>
          </a:xfrm>
        </p:spPr>
        <p:txBody>
          <a:bodyPr/>
          <a:lstStyle/>
          <a:p>
            <a:r>
              <a:rPr lang="en-US" altLang="zh-CN" dirty="0" smtClean="0"/>
              <a:t>Cache</a:t>
            </a:r>
            <a:r>
              <a:rPr lang="zh-CN" altLang="en-US" dirty="0" smtClean="0"/>
              <a:t>模拟器编程要求</a:t>
            </a:r>
            <a:endParaRPr lang="zh-CN" altLang="en-US" dirty="0"/>
          </a:p>
        </p:txBody>
      </p:sp>
    </p:spTree>
    <p:extLst>
      <p:ext uri="{BB962C8B-B14F-4D97-AF65-F5344CB8AC3E}">
        <p14:creationId xmlns:p14="http://schemas.microsoft.com/office/powerpoint/2010/main" val="288687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smtClean="0"/>
              <a:t>csim.c</a:t>
            </a:r>
            <a:r>
              <a:rPr lang="zh-CN" altLang="en-US" dirty="0" smtClean="0"/>
              <a:t>代码框架分析</a:t>
            </a:r>
            <a:endParaRPr lang="zh-CN" altLang="en-US" dirty="0"/>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smtClean="0">
                <a:solidFill>
                  <a:srgbClr val="0000FF"/>
                </a:solidFill>
              </a:rPr>
              <a:t>#</a:t>
            </a:r>
            <a:r>
              <a:rPr lang="en-US" altLang="zh-CN" dirty="0">
                <a:solidFill>
                  <a:srgbClr val="0000FF"/>
                </a:solidFill>
              </a:rPr>
              <a:t>include</a:t>
            </a:r>
            <a:r>
              <a:rPr lang="en-US" altLang="zh-CN" dirty="0"/>
              <a:t> </a:t>
            </a:r>
            <a:r>
              <a:rPr lang="en-US" altLang="zh-CN" dirty="0" smtClean="0"/>
              <a:t>“</a:t>
            </a:r>
            <a:r>
              <a:rPr lang="en-US" altLang="zh-CN" dirty="0" err="1" smtClean="0"/>
              <a:t>cachelab.h</a:t>
            </a:r>
            <a:r>
              <a:rPr lang="en-US" altLang="zh-CN" dirty="0" smtClean="0"/>
              <a:t>”</a:t>
            </a:r>
          </a:p>
          <a:p>
            <a:r>
              <a:rPr lang="en-US" altLang="zh-CN" dirty="0" err="1" smtClean="0">
                <a:solidFill>
                  <a:srgbClr val="0000FF"/>
                </a:solidFill>
              </a:rPr>
              <a:t>int</a:t>
            </a:r>
            <a:r>
              <a:rPr lang="en-US" altLang="zh-CN" dirty="0" smtClean="0">
                <a:solidFill>
                  <a:srgbClr val="0000FF"/>
                </a:solidFill>
              </a:rPr>
              <a:t> </a:t>
            </a:r>
            <a:r>
              <a:rPr lang="en-US" altLang="zh-CN" dirty="0"/>
              <a:t>main</a:t>
            </a:r>
            <a:r>
              <a:rPr lang="en-US" altLang="zh-CN" dirty="0" smtClean="0"/>
              <a:t>() {</a:t>
            </a:r>
          </a:p>
          <a:p>
            <a:r>
              <a:rPr lang="en-US" altLang="zh-CN" dirty="0"/>
              <a:t> </a:t>
            </a:r>
            <a:r>
              <a:rPr lang="en-US" altLang="zh-CN" dirty="0" smtClean="0"/>
              <a:t>   </a:t>
            </a:r>
            <a:r>
              <a:rPr lang="en-US" altLang="zh-CN" dirty="0" err="1" smtClean="0">
                <a:solidFill>
                  <a:srgbClr val="0000FF"/>
                </a:solidFill>
              </a:rPr>
              <a:t>int</a:t>
            </a:r>
            <a:r>
              <a:rPr lang="en-US" altLang="zh-CN" dirty="0">
                <a:solidFill>
                  <a:srgbClr val="0000FF"/>
                </a:solidFill>
              </a:rPr>
              <a:t> </a:t>
            </a:r>
            <a:r>
              <a:rPr lang="en-US" altLang="zh-CN" dirty="0" err="1" smtClean="0"/>
              <a:t>hit_count</a:t>
            </a:r>
            <a:r>
              <a:rPr lang="en-US" altLang="zh-CN" dirty="0" smtClean="0"/>
              <a:t> = 0, </a:t>
            </a:r>
            <a:r>
              <a:rPr lang="en-US" altLang="zh-CN" dirty="0" err="1" smtClean="0"/>
              <a:t>miss_count</a:t>
            </a:r>
            <a:r>
              <a:rPr lang="en-US" altLang="zh-CN" dirty="0" smtClean="0"/>
              <a:t> = 0, </a:t>
            </a:r>
            <a:r>
              <a:rPr lang="en-US" altLang="zh-CN" dirty="0" err="1" smtClean="0"/>
              <a:t>eviction_count</a:t>
            </a:r>
            <a:r>
              <a:rPr lang="en-US" altLang="zh-CN" dirty="0" smtClean="0"/>
              <a:t> = 0;</a:t>
            </a:r>
          </a:p>
          <a:p>
            <a:r>
              <a:rPr lang="en-US" altLang="zh-CN" dirty="0"/>
              <a:t> </a:t>
            </a:r>
            <a:r>
              <a:rPr lang="en-US" altLang="zh-CN" dirty="0" smtClean="0"/>
              <a:t>   … …</a:t>
            </a:r>
          </a:p>
          <a:p>
            <a:r>
              <a:rPr lang="en-US" altLang="zh-CN" dirty="0" smtClean="0"/>
              <a:t>    </a:t>
            </a:r>
            <a:r>
              <a:rPr lang="en-US" altLang="zh-CN" dirty="0" err="1" smtClean="0"/>
              <a:t>printSummary</a:t>
            </a:r>
            <a:r>
              <a:rPr lang="en-US" altLang="zh-CN" dirty="0" smtClean="0"/>
              <a:t>(</a:t>
            </a:r>
            <a:r>
              <a:rPr lang="en-US" altLang="zh-CN" dirty="0" err="1" smtClean="0"/>
              <a:t>hit_count</a:t>
            </a:r>
            <a:r>
              <a:rPr lang="en-US" altLang="zh-CN" dirty="0"/>
              <a:t>,</a:t>
            </a:r>
            <a:r>
              <a:rPr lang="en-US" altLang="zh-CN" dirty="0" smtClean="0"/>
              <a:t> </a:t>
            </a:r>
            <a:r>
              <a:rPr lang="en-US" altLang="zh-CN" dirty="0" err="1" smtClean="0"/>
              <a:t>miss_count</a:t>
            </a:r>
            <a:r>
              <a:rPr lang="en-US" altLang="zh-CN" dirty="0" smtClean="0"/>
              <a:t>, </a:t>
            </a:r>
            <a:r>
              <a:rPr lang="en-US" altLang="zh-CN" dirty="0" err="1" smtClean="0"/>
              <a:t>eviction_count</a:t>
            </a:r>
            <a:r>
              <a:rPr lang="en-US" altLang="zh-CN" dirty="0" smtClean="0"/>
              <a:t>);</a:t>
            </a:r>
          </a:p>
          <a:p>
            <a:r>
              <a:rPr lang="en-US" altLang="zh-CN" dirty="0"/>
              <a:t> </a:t>
            </a:r>
            <a:r>
              <a:rPr lang="en-US" altLang="zh-CN" dirty="0" smtClean="0"/>
              <a:t>   </a:t>
            </a:r>
            <a:r>
              <a:rPr lang="en-US" altLang="zh-CN" dirty="0" smtClean="0">
                <a:solidFill>
                  <a:srgbClr val="0000FF"/>
                </a:solidFill>
              </a:rPr>
              <a:t>return</a:t>
            </a:r>
            <a:r>
              <a:rPr lang="en-US" altLang="zh-CN" dirty="0" smtClean="0"/>
              <a:t> </a:t>
            </a:r>
            <a:r>
              <a:rPr lang="en-US" altLang="zh-CN" dirty="0"/>
              <a:t>0</a:t>
            </a:r>
            <a:r>
              <a:rPr lang="en-US" altLang="zh-CN" dirty="0" smtClean="0"/>
              <a:t>;</a:t>
            </a:r>
          </a:p>
          <a:p>
            <a:r>
              <a:rPr lang="en-US" altLang="zh-CN" dirty="0" smtClean="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a:t>
            </a:r>
            <a:r>
              <a:rPr lang="zh-CN" altLang="en-US" sz="2800" b="0" dirty="0" smtClean="0"/>
              <a:t>最多</a:t>
            </a:r>
            <a:r>
              <a:rPr lang="en-US" altLang="zh-CN" sz="2800" b="0" dirty="0" smtClean="0"/>
              <a:t>1</a:t>
            </a:r>
            <a:r>
              <a:rPr lang="zh-CN" altLang="en-US" sz="2800" b="0" dirty="0" smtClean="0"/>
              <a:t>次</a:t>
            </a:r>
            <a:r>
              <a:rPr lang="zh-CN" altLang="en-US" sz="2800" b="0" dirty="0"/>
              <a:t>缓存</a:t>
            </a:r>
            <a:r>
              <a:rPr lang="zh-CN" altLang="en-US" sz="2800" b="0" dirty="0" smtClean="0"/>
              <a:t>缺失</a:t>
            </a:r>
            <a:r>
              <a:rPr lang="en-US" altLang="zh-CN" sz="2800" b="0" dirty="0" smtClean="0"/>
              <a:t>(miss)</a:t>
            </a:r>
          </a:p>
          <a:p>
            <a:pPr marL="171450" indent="-171450">
              <a:buFont typeface="Wingdings" panose="05000000000000000000" pitchFamily="2" charset="2"/>
              <a:buChar char="n"/>
            </a:pPr>
            <a:r>
              <a:rPr lang="zh-CN" altLang="en-US" sz="2800" b="0" dirty="0" smtClean="0"/>
              <a:t>数据</a:t>
            </a:r>
            <a:r>
              <a:rPr lang="zh-CN" altLang="en-US" sz="2800" b="0" dirty="0"/>
              <a:t>修改操作</a:t>
            </a:r>
            <a:r>
              <a:rPr lang="en-US" altLang="zh-CN" sz="2800" b="0" dirty="0"/>
              <a:t>(M)</a:t>
            </a:r>
            <a:r>
              <a:rPr lang="zh-CN" altLang="en-US" sz="2800" b="0" dirty="0"/>
              <a:t>可认为是同一地址</a:t>
            </a:r>
            <a:r>
              <a:rPr lang="zh-CN" altLang="en-US" sz="2800" b="0" dirty="0" smtClean="0"/>
              <a:t>上</a:t>
            </a:r>
            <a:r>
              <a:rPr lang="en-US" altLang="zh-CN" sz="2800" b="0" dirty="0" smtClean="0"/>
              <a:t>1</a:t>
            </a:r>
            <a:r>
              <a:rPr lang="zh-CN" altLang="en-US" sz="2800" b="0" dirty="0" smtClean="0"/>
              <a:t>次</a:t>
            </a:r>
            <a:r>
              <a:rPr lang="zh-CN" altLang="en-US" sz="2800" b="0" dirty="0"/>
              <a:t>装载</a:t>
            </a:r>
            <a:r>
              <a:rPr lang="zh-CN" altLang="en-US" sz="2800" b="0" dirty="0" smtClean="0"/>
              <a:t>后跟</a:t>
            </a:r>
            <a:r>
              <a:rPr lang="en-US" altLang="zh-CN" sz="2800" b="0" dirty="0" smtClean="0"/>
              <a:t>1</a:t>
            </a:r>
            <a:r>
              <a:rPr lang="zh-CN" altLang="en-US" sz="2800" b="0" dirty="0" smtClean="0"/>
              <a:t>次</a:t>
            </a:r>
            <a:r>
              <a:rPr lang="zh-CN" altLang="en-US" sz="2800" b="0" dirty="0"/>
              <a:t>存储，因此可</a:t>
            </a:r>
            <a:r>
              <a:rPr lang="zh-CN" altLang="en-US" sz="2800" b="0" dirty="0" smtClean="0"/>
              <a:t>引发</a:t>
            </a:r>
            <a:r>
              <a:rPr lang="en-US" altLang="zh-CN" sz="2800" b="0" dirty="0" smtClean="0"/>
              <a:t>2</a:t>
            </a:r>
            <a:r>
              <a:rPr lang="zh-CN" altLang="en-US" sz="2800" b="0" dirty="0" smtClean="0"/>
              <a:t>次</a:t>
            </a:r>
            <a:r>
              <a:rPr lang="zh-CN" altLang="en-US" sz="2800" b="0" dirty="0"/>
              <a:t>缓存</a:t>
            </a:r>
            <a:r>
              <a:rPr lang="zh-CN" altLang="en-US" sz="2800" b="0" dirty="0" smtClean="0"/>
              <a:t>命中</a:t>
            </a:r>
            <a:r>
              <a:rPr lang="en-US" altLang="zh-CN" sz="2800" b="0" dirty="0" smtClean="0"/>
              <a:t>(hit) </a:t>
            </a:r>
            <a:r>
              <a:rPr lang="zh-CN" altLang="en-US" sz="2800" b="0" dirty="0" smtClean="0"/>
              <a:t>，或</a:t>
            </a:r>
            <a:r>
              <a:rPr lang="en-US" altLang="zh-CN" sz="2800" b="0" dirty="0" smtClean="0"/>
              <a:t>1</a:t>
            </a:r>
            <a:r>
              <a:rPr lang="zh-CN" altLang="en-US" sz="2800" b="0" dirty="0" smtClean="0"/>
              <a:t>次缺失</a:t>
            </a:r>
            <a:r>
              <a:rPr lang="en-US" altLang="zh-CN" sz="2800" b="0" dirty="0" smtClean="0"/>
              <a:t>+1</a:t>
            </a:r>
            <a:r>
              <a:rPr lang="zh-CN" altLang="en-US" sz="2800" b="0" dirty="0" smtClean="0"/>
              <a:t>次</a:t>
            </a:r>
            <a:r>
              <a:rPr lang="zh-CN" altLang="en-US" sz="2800" b="0" dirty="0"/>
              <a:t>命中外加</a:t>
            </a:r>
            <a:r>
              <a:rPr lang="zh-CN" altLang="en-US" sz="2800" b="0" dirty="0" smtClean="0"/>
              <a:t>可能</a:t>
            </a:r>
            <a:r>
              <a:rPr lang="en-US" altLang="zh-CN" sz="2800" b="0" dirty="0" smtClean="0"/>
              <a:t>1</a:t>
            </a:r>
            <a:r>
              <a:rPr lang="zh-CN" altLang="en-US" sz="2800" b="0" dirty="0" smtClean="0"/>
              <a:t>次</a:t>
            </a:r>
            <a:r>
              <a:rPr lang="zh-CN" altLang="en-US" sz="2800" b="0" dirty="0"/>
              <a:t>淘汰</a:t>
            </a:r>
            <a:r>
              <a:rPr lang="en-US" altLang="zh-CN" sz="2800" b="0" dirty="0"/>
              <a:t>/</a:t>
            </a:r>
            <a:r>
              <a:rPr lang="zh-CN" altLang="en-US" sz="2800" b="0" dirty="0" smtClean="0"/>
              <a:t>驱逐</a:t>
            </a:r>
            <a:r>
              <a:rPr lang="en-US" altLang="zh-CN" sz="2800" b="0" dirty="0" smtClean="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en-US" altLang="zh-CN" dirty="0" smtClean="0"/>
              <a:t>.</a:t>
            </a:r>
            <a:r>
              <a:rPr lang="en-US" altLang="zh-CN" dirty="0" smtClean="0"/>
              <a:t>Cache</a:t>
            </a:r>
            <a:r>
              <a:rPr lang="zh-CN" altLang="en-US" dirty="0"/>
              <a:t>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smtClean="0"/>
              <a:t>8</a:t>
            </a:r>
            <a:r>
              <a:rPr lang="zh-CN" altLang="en-US" sz="2800" b="1" kern="0" dirty="0" smtClean="0"/>
              <a:t>个测试用例</a:t>
            </a:r>
            <a:r>
              <a:rPr lang="en-US" altLang="zh-CN" sz="2800" b="0" kern="0" dirty="0" smtClean="0"/>
              <a:t>——</a:t>
            </a:r>
            <a:r>
              <a:rPr lang="zh-CN" altLang="en-US" sz="2800" b="0" kern="0" dirty="0" smtClean="0"/>
              <a:t>不同</a:t>
            </a:r>
            <a:r>
              <a:rPr lang="en-US" altLang="zh-CN" sz="2800" b="0" kern="0" dirty="0" smtClean="0"/>
              <a:t>Cache</a:t>
            </a:r>
            <a:r>
              <a:rPr lang="zh-CN" altLang="en-US" sz="2800" b="0" kern="0" dirty="0" smtClean="0"/>
              <a:t>参数和访问轨迹</a:t>
            </a:r>
            <a:endParaRPr lang="en-US" altLang="zh-CN" sz="2800" b="0" kern="0" dirty="0" smtClean="0"/>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1 -E 1 -b 1 -t traces/yi2.trace</a:t>
            </a: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4 -E 2 -b 4 -t traces/</a:t>
            </a:r>
            <a:r>
              <a:rPr lang="en-US" altLang="zh-CN" sz="2400" b="0" kern="0" dirty="0" err="1" smtClean="0">
                <a:solidFill>
                  <a:srgbClr val="0000FF"/>
                </a:solidFill>
              </a:rPr>
              <a:t>yi.trace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4 -t traces/</a:t>
            </a:r>
            <a:r>
              <a:rPr lang="en-US" altLang="zh-CN" sz="2400" b="0" kern="0" dirty="0" err="1" smtClean="0">
                <a:solidFill>
                  <a:srgbClr val="0000FF"/>
                </a:solidFill>
              </a:rPr>
              <a:t>dave.trace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2 -b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4 -b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687" lvl="1" indent="0">
              <a:buFont typeface="Wingdings"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2"/>
          <a:stretch>
            <a:fillRect/>
          </a:stretch>
        </p:blipFill>
        <p:spPr>
          <a:xfrm>
            <a:off x="6553200" y="3761766"/>
            <a:ext cx="2133600" cy="2822575"/>
          </a:xfrm>
          <a:prstGeom prst="rect">
            <a:avLst/>
          </a:prstGeom>
        </p:spPr>
      </p:pic>
      <p:pic>
        <p:nvPicPr>
          <p:cNvPr id="13" name="图片 12"/>
          <p:cNvPicPr>
            <a:picLocks noChangeAspect="1"/>
          </p:cNvPicPr>
          <p:nvPr/>
        </p:nvPicPr>
        <p:blipFill>
          <a:blip r:embed="rId3"/>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smtClean="0">
                <a:solidFill>
                  <a:srgbClr val="00B050"/>
                </a:solidFill>
              </a:rPr>
              <a:t>访存轨迹文件示例</a:t>
            </a:r>
            <a:endParaRPr lang="zh-CN" altLang="en-US" sz="1600" dirty="0">
              <a:solidFill>
                <a:srgbClr val="00B050"/>
              </a:solidFill>
            </a:endParaRPr>
          </a:p>
        </p:txBody>
      </p:sp>
    </p:spTree>
    <p:extLst>
      <p:ext uri="{BB962C8B-B14F-4D97-AF65-F5344CB8AC3E}">
        <p14:creationId xmlns:p14="http://schemas.microsoft.com/office/powerpoint/2010/main" val="5083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smtClean="0">
                <a:solidFill>
                  <a:srgbClr val="00B050"/>
                </a:solidFill>
              </a:rPr>
              <a:t>test-</a:t>
            </a:r>
            <a:r>
              <a:rPr lang="en-US" altLang="zh-CN" sz="3200" b="1" kern="0" dirty="0" err="1" smtClean="0">
                <a:solidFill>
                  <a:srgbClr val="00B050"/>
                </a:solidFill>
              </a:rPr>
              <a:t>csim</a:t>
            </a:r>
            <a:r>
              <a:rPr lang="zh-CN" altLang="en-US" sz="3200" b="1" kern="0" dirty="0" smtClean="0"/>
              <a:t>测试程序：</a:t>
            </a:r>
            <a:r>
              <a:rPr lang="zh-CN" altLang="en-US" sz="3200" b="0" kern="0" dirty="0" smtClean="0"/>
              <a:t>依次使用上列每一测试用例对</a:t>
            </a:r>
            <a:r>
              <a:rPr lang="en-US" altLang="zh-CN" sz="3200" b="0" kern="0" dirty="0" err="1" smtClean="0"/>
              <a:t>csim</a:t>
            </a:r>
            <a:r>
              <a:rPr lang="zh-CN" altLang="en-US" sz="3200" b="0" kern="0" dirty="0" smtClean="0"/>
              <a:t>进行测试</a:t>
            </a:r>
            <a:endParaRPr lang="en-US" altLang="zh-CN" sz="3200" b="1" kern="0" dirty="0" smtClean="0"/>
          </a:p>
          <a:p>
            <a:pPr lvl="1">
              <a:buFont typeface="Wingdings" pitchFamily="2" charset="2"/>
              <a:buChar char="n"/>
            </a:pPr>
            <a:r>
              <a:rPr lang="zh-CN" altLang="en-US" sz="2400" b="0" kern="0" dirty="0" smtClean="0"/>
              <a:t> 对每一测试，</a:t>
            </a:r>
            <a:r>
              <a:rPr lang="en-US" altLang="zh-CN" sz="2400" b="0" kern="0" dirty="0" smtClean="0"/>
              <a:t>test-</a:t>
            </a:r>
            <a:r>
              <a:rPr lang="en-US" altLang="zh-CN" sz="2400" b="0" kern="0" dirty="0" err="1" smtClean="0"/>
              <a:t>csim</a:t>
            </a:r>
            <a:r>
              <a:rPr lang="zh-CN" altLang="en-US" sz="2400" b="0" kern="0" dirty="0" smtClean="0"/>
              <a:t>从缓存的</a:t>
            </a:r>
            <a:r>
              <a:rPr lang="en-US" altLang="zh-CN" sz="2400" b="0" kern="0" dirty="0" smtClean="0"/>
              <a:t>Hits</a:t>
            </a:r>
            <a:r>
              <a:rPr lang="zh-CN" altLang="en-US" sz="2400" b="0" kern="0" dirty="0" smtClean="0"/>
              <a:t>（命中）</a:t>
            </a:r>
            <a:r>
              <a:rPr lang="en-US" altLang="zh-CN" sz="2400" b="0" kern="0" dirty="0" smtClean="0"/>
              <a:t>/Misses</a:t>
            </a:r>
            <a:r>
              <a:rPr lang="zh-CN" altLang="en-US" sz="2400" b="0" kern="0" dirty="0" smtClean="0"/>
              <a:t>（缺失）</a:t>
            </a:r>
            <a:r>
              <a:rPr lang="en-US" altLang="zh-CN" sz="2400" b="0" kern="0" dirty="0" smtClean="0"/>
              <a:t>/Evicts</a:t>
            </a:r>
            <a:r>
              <a:rPr lang="zh-CN" altLang="en-US" sz="2400" b="0" kern="0" dirty="0" smtClean="0"/>
              <a:t>（淘汰</a:t>
            </a:r>
            <a:r>
              <a:rPr lang="en-US" altLang="zh-CN" sz="2400" b="0" kern="0" dirty="0" smtClean="0"/>
              <a:t>/</a:t>
            </a:r>
            <a:r>
              <a:rPr lang="zh-CN" altLang="en-US" sz="2400" b="0" kern="0" dirty="0" smtClean="0"/>
              <a:t>驱逐）数量三个指标比较了所实现</a:t>
            </a:r>
            <a:r>
              <a:rPr lang="en-US" altLang="zh-CN" sz="2400" b="0" kern="0" dirty="0" err="1" smtClean="0"/>
              <a:t>csim</a:t>
            </a:r>
            <a:r>
              <a:rPr lang="zh-CN" altLang="en-US" sz="2400" b="0" kern="0" dirty="0" smtClean="0"/>
              <a:t>模拟器和参考</a:t>
            </a:r>
            <a:r>
              <a:rPr lang="en-US" altLang="zh-CN" sz="2400" b="0" kern="0" dirty="0" smtClean="0"/>
              <a:t>Cache</a:t>
            </a:r>
            <a:r>
              <a:rPr lang="zh-CN" altLang="en-US" sz="2400" b="0" kern="0" dirty="0" smtClean="0"/>
              <a:t>模拟器</a:t>
            </a:r>
            <a:r>
              <a:rPr lang="en-US" altLang="zh-CN" sz="2400" b="0" kern="0" dirty="0" err="1" smtClean="0"/>
              <a:t>csim</a:t>
            </a:r>
            <a:r>
              <a:rPr lang="en-US" altLang="zh-CN" sz="2400" b="0" kern="0" dirty="0" smtClean="0"/>
              <a:t>-ref</a:t>
            </a:r>
            <a:r>
              <a:rPr lang="zh-CN" altLang="en-US" sz="2400" b="0" kern="0" dirty="0" smtClean="0"/>
              <a:t>的性能，</a:t>
            </a:r>
            <a:endParaRPr lang="en-US" altLang="zh-CN" sz="2400" b="0" kern="0" dirty="0" smtClean="0"/>
          </a:p>
          <a:p>
            <a:pPr lvl="1">
              <a:buFont typeface="Wingdings" pitchFamily="2" charset="2"/>
              <a:buChar char="n"/>
            </a:pPr>
            <a:r>
              <a:rPr lang="zh-CN" altLang="en-US" sz="2400" kern="0" dirty="0" smtClean="0">
                <a:solidFill>
                  <a:srgbClr val="FF0000"/>
                </a:solidFill>
              </a:rPr>
              <a:t>计算</a:t>
            </a:r>
            <a:r>
              <a:rPr lang="en-US" altLang="zh-CN" sz="2400" kern="0" dirty="0" err="1" smtClean="0">
                <a:solidFill>
                  <a:srgbClr val="FF0000"/>
                </a:solidFill>
              </a:rPr>
              <a:t>csim</a:t>
            </a:r>
            <a:r>
              <a:rPr lang="zh-CN" altLang="en-US" sz="2400" kern="0" dirty="0" smtClean="0">
                <a:solidFill>
                  <a:srgbClr val="FF0000"/>
                </a:solidFill>
              </a:rPr>
              <a:t>实现获得的分数：每个用例的每一指标</a:t>
            </a:r>
            <a:r>
              <a:rPr lang="en-US" altLang="zh-CN" sz="2400" kern="0" dirty="0">
                <a:solidFill>
                  <a:srgbClr val="FF0000"/>
                </a:solidFill>
              </a:rPr>
              <a:t>5</a:t>
            </a:r>
            <a:r>
              <a:rPr lang="zh-CN" altLang="en-US" sz="2400" kern="0" dirty="0" smtClean="0">
                <a:solidFill>
                  <a:srgbClr val="FF0000"/>
                </a:solidFill>
              </a:rPr>
              <a:t>分（最后一个用例</a:t>
            </a:r>
            <a:r>
              <a:rPr lang="en-US" altLang="zh-CN" sz="2400" kern="0" dirty="0" smtClean="0">
                <a:solidFill>
                  <a:srgbClr val="FF0000"/>
                </a:solidFill>
              </a:rPr>
              <a:t>10</a:t>
            </a:r>
            <a:r>
              <a:rPr lang="zh-CN" altLang="en-US" sz="2400" kern="0" dirty="0" smtClean="0">
                <a:solidFill>
                  <a:srgbClr val="FF0000"/>
                </a:solidFill>
              </a:rPr>
              <a:t>）</a:t>
            </a:r>
            <a:r>
              <a:rPr lang="en-US" altLang="zh-CN" sz="2400" b="0" kern="0" dirty="0" smtClean="0"/>
              <a:t>——</a:t>
            </a:r>
            <a:r>
              <a:rPr lang="zh-CN" altLang="en-US" sz="2400" b="0" kern="0" dirty="0" smtClean="0"/>
              <a:t>与参考</a:t>
            </a:r>
            <a:r>
              <a:rPr lang="en-US" altLang="zh-CN" sz="2400" b="0" kern="0" dirty="0" err="1" smtClean="0"/>
              <a:t>csim</a:t>
            </a:r>
            <a:r>
              <a:rPr lang="en-US" altLang="zh-CN" sz="2400" b="0" kern="0" dirty="0" smtClean="0"/>
              <a:t>-ref</a:t>
            </a:r>
            <a:r>
              <a:rPr lang="zh-CN" altLang="en-US" sz="2400" b="0" kern="0" dirty="0" smtClean="0"/>
              <a:t>模拟器输出指标相同则判为正确： </a:t>
            </a:r>
            <a:endParaRPr lang="en-US" altLang="zh-CN" sz="2400" kern="0" dirty="0" smtClean="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en-US" altLang="zh-CN" dirty="0" smtClean="0"/>
              <a:t>.</a:t>
            </a:r>
            <a:r>
              <a:rPr lang="zh-CN" altLang="en-US" dirty="0"/>
              <a:t>优化矩阵转置操作</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a:t>
            </a:r>
            <a:r>
              <a:rPr lang="zh-CN" altLang="en-US" sz="2800" kern="0" dirty="0" smtClean="0"/>
              <a:t>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smtClean="0"/>
          </a:p>
          <a:p>
            <a:pPr>
              <a:buFont typeface="Wingdings" panose="05000000000000000000" pitchFamily="2" charset="2"/>
              <a:buChar char="p"/>
            </a:pPr>
            <a:r>
              <a:rPr lang="en-US" altLang="zh-CN" b="0" dirty="0" smtClean="0"/>
              <a:t>B</a:t>
            </a:r>
            <a:r>
              <a:rPr lang="zh-CN" altLang="en-US" b="0" dirty="0" smtClean="0"/>
              <a:t>是</a:t>
            </a:r>
            <a:r>
              <a:rPr lang="en-US" altLang="zh-CN" b="0" dirty="0" smtClean="0"/>
              <a:t>A</a:t>
            </a:r>
            <a:r>
              <a:rPr lang="zh-CN" altLang="en-US" b="0" dirty="0"/>
              <a:t>的</a:t>
            </a:r>
            <a:r>
              <a:rPr lang="zh-CN" altLang="en-US" b="0" dirty="0" smtClean="0"/>
              <a:t>转置：</a:t>
            </a:r>
            <a:r>
              <a:rPr lang="en-US" altLang="zh-CN" b="0" dirty="0" smtClean="0"/>
              <a:t>B</a:t>
            </a:r>
            <a:r>
              <a:rPr lang="zh-CN" altLang="en-US" b="0" dirty="0" smtClean="0"/>
              <a:t>为</a:t>
            </a:r>
            <a:r>
              <a:rPr lang="en-US" altLang="zh-CN" b="0" dirty="0" err="1" smtClean="0"/>
              <a:t>n×m</a:t>
            </a:r>
            <a:r>
              <a:rPr lang="zh-CN" altLang="en-US" b="0" dirty="0"/>
              <a:t>阶</a:t>
            </a:r>
            <a:r>
              <a:rPr lang="zh-CN" altLang="en-US" b="0" dirty="0" smtClean="0"/>
              <a:t>矩阵，</a:t>
            </a:r>
            <a:r>
              <a:rPr lang="zh-CN" altLang="en-US" b="0" dirty="0"/>
              <a:t>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smtClean="0"/>
              <a:t>。</a:t>
            </a:r>
            <a:endParaRPr lang="en-US" altLang="zh-CN" b="0" dirty="0" smtClean="0"/>
          </a:p>
          <a:p>
            <a:pPr>
              <a:buFont typeface="Wingdings" panose="05000000000000000000" pitchFamily="2" charset="2"/>
              <a:buChar char="p"/>
            </a:pPr>
            <a:endParaRPr lang="en-US" altLang="zh-CN" sz="2800" kern="0" dirty="0" smtClean="0"/>
          </a:p>
          <a:p>
            <a:pPr>
              <a:buFont typeface="Wingdings" panose="05000000000000000000" pitchFamily="2" charset="2"/>
              <a:buChar char="p"/>
            </a:pPr>
            <a:r>
              <a:rPr lang="zh-CN" altLang="en-US" sz="2800" kern="0" dirty="0" smtClean="0"/>
              <a:t>任务：在</a:t>
            </a:r>
            <a:r>
              <a:rPr lang="en-US" altLang="zh-CN" sz="2800" kern="0" dirty="0" err="1" smtClean="0"/>
              <a:t>trans.c</a:t>
            </a:r>
            <a:r>
              <a:rPr lang="zh-CN" altLang="en-US" sz="2800" kern="0" dirty="0" smtClean="0"/>
              <a:t>中编写实现一个矩阵转置函数</a:t>
            </a:r>
            <a:r>
              <a:rPr lang="en-US" altLang="zh-CN" sz="2800" kern="0" dirty="0" err="1" smtClean="0">
                <a:solidFill>
                  <a:srgbClr val="00B0F0"/>
                </a:solidFill>
              </a:rPr>
              <a:t>transpose_submit</a:t>
            </a:r>
            <a:r>
              <a:rPr lang="zh-CN" altLang="en-US" sz="2800" kern="0" dirty="0" smtClean="0"/>
              <a:t>，要求其在参考</a:t>
            </a:r>
            <a:r>
              <a:rPr lang="en-US" altLang="zh-CN" sz="2800" kern="0" dirty="0" smtClean="0"/>
              <a:t>Cache</a:t>
            </a:r>
            <a:r>
              <a:rPr lang="zh-CN" altLang="en-US" sz="2800" kern="0" dirty="0" smtClean="0"/>
              <a:t>模拟器</a:t>
            </a:r>
            <a:r>
              <a:rPr lang="en-US" altLang="zh-CN" sz="2800" kern="0" dirty="0" err="1" smtClean="0"/>
              <a:t>csim</a:t>
            </a:r>
            <a:r>
              <a:rPr lang="en-US" altLang="zh-CN" sz="2800" kern="0" dirty="0" smtClean="0"/>
              <a:t>-ref</a:t>
            </a:r>
            <a:r>
              <a:rPr lang="zh-CN" altLang="en-US" sz="2800" kern="0" dirty="0" smtClean="0"/>
              <a:t>上运行时对不同大小的矩阵均能</a:t>
            </a:r>
            <a:r>
              <a:rPr lang="zh-CN" altLang="en-US" sz="2800" kern="0" dirty="0" smtClean="0">
                <a:solidFill>
                  <a:srgbClr val="FF0000"/>
                </a:solidFill>
              </a:rPr>
              <a:t>最小化缓存缺失的数量</a:t>
            </a:r>
            <a:endParaRPr lang="en-US" altLang="zh-CN" sz="2800" kern="0" dirty="0" smtClean="0">
              <a:solidFill>
                <a:srgbClr val="FF0000"/>
              </a:solidFill>
            </a:endParaRPr>
          </a:p>
          <a:p>
            <a:pPr marL="344487" lvl="1" indent="0">
              <a:buFont typeface="Wingdings" pitchFamily="2" charset="2"/>
              <a:buNone/>
            </a:pPr>
            <a:r>
              <a:rPr lang="en-US" altLang="zh-CN" sz="2400" b="1" kern="0" dirty="0" smtClean="0">
                <a:solidFill>
                  <a:srgbClr val="0000FF"/>
                </a:solidFill>
              </a:rPr>
              <a:t>char </a:t>
            </a:r>
            <a:r>
              <a:rPr lang="en-US" altLang="zh-CN" sz="2400" b="1" kern="0" dirty="0" err="1" smtClean="0">
                <a:solidFill>
                  <a:srgbClr val="0000FF"/>
                </a:solidFill>
              </a:rPr>
              <a:t>transpose_submit_desc</a:t>
            </a:r>
            <a:r>
              <a:rPr lang="en-US" altLang="zh-CN" sz="2400" b="1" kern="0" dirty="0" smtClean="0">
                <a:solidFill>
                  <a:srgbClr val="0000FF"/>
                </a:solidFill>
              </a:rPr>
              <a:t>[] = "Transpose submission";</a:t>
            </a:r>
          </a:p>
          <a:p>
            <a:pPr marL="344487" lvl="1" indent="0">
              <a:buFont typeface="Wingdings" pitchFamily="2" charset="2"/>
              <a:buNone/>
            </a:pPr>
            <a:r>
              <a:rPr lang="en-US" altLang="zh-CN" sz="2400" b="1" kern="0" dirty="0" smtClean="0">
                <a:solidFill>
                  <a:srgbClr val="0000FF"/>
                </a:solidFill>
              </a:rPr>
              <a:t>void </a:t>
            </a:r>
            <a:r>
              <a:rPr lang="en-US" altLang="zh-CN" sz="2400" b="1" kern="0" dirty="0" err="1" smtClean="0">
                <a:solidFill>
                  <a:srgbClr val="0000FF"/>
                </a:solidFill>
              </a:rPr>
              <a:t>transpose_submit</a:t>
            </a:r>
            <a:r>
              <a:rPr lang="en-US" altLang="zh-CN" sz="2400" b="1" kern="0" dirty="0" smtClean="0">
                <a:solidFill>
                  <a:srgbClr val="0000FF"/>
                </a:solidFill>
              </a:rPr>
              <a:t>(</a:t>
            </a:r>
            <a:r>
              <a:rPr lang="en-US" altLang="zh-CN" sz="2400" b="1" kern="0" dirty="0" err="1" smtClean="0">
                <a:solidFill>
                  <a:srgbClr val="0000FF"/>
                </a:solidFill>
              </a:rPr>
              <a:t>int</a:t>
            </a:r>
            <a:r>
              <a:rPr lang="en-US" altLang="zh-CN" sz="2400" b="1" kern="0" dirty="0" smtClean="0">
                <a:solidFill>
                  <a:srgbClr val="0000FF"/>
                </a:solidFill>
              </a:rPr>
              <a:t> M, </a:t>
            </a:r>
            <a:r>
              <a:rPr lang="en-US" altLang="zh-CN" sz="2400" b="1" kern="0" dirty="0" err="1" smtClean="0">
                <a:solidFill>
                  <a:srgbClr val="0000FF"/>
                </a:solidFill>
              </a:rPr>
              <a:t>int</a:t>
            </a:r>
            <a:r>
              <a:rPr lang="en-US" altLang="zh-CN" sz="2400" b="1" kern="0" dirty="0" smtClean="0">
                <a:solidFill>
                  <a:srgbClr val="0000FF"/>
                </a:solidFill>
              </a:rPr>
              <a:t> N, </a:t>
            </a:r>
            <a:r>
              <a:rPr lang="en-US" altLang="zh-CN" sz="2400" b="1" kern="0" dirty="0" err="1" smtClean="0">
                <a:solidFill>
                  <a:srgbClr val="0000FF"/>
                </a:solidFill>
              </a:rPr>
              <a:t>int</a:t>
            </a:r>
            <a:r>
              <a:rPr lang="en-US" altLang="zh-CN" sz="2400" b="1" kern="0" dirty="0" smtClean="0">
                <a:solidFill>
                  <a:srgbClr val="0000FF"/>
                </a:solidFill>
              </a:rPr>
              <a:t> A[N][M], </a:t>
            </a:r>
            <a:r>
              <a:rPr lang="en-US" altLang="zh-CN" sz="2400" b="1" kern="0" dirty="0" err="1" smtClean="0">
                <a:solidFill>
                  <a:srgbClr val="0000FF"/>
                </a:solidFill>
              </a:rPr>
              <a:t>int</a:t>
            </a:r>
            <a:r>
              <a:rPr lang="en-US" altLang="zh-CN" sz="2400" b="1" kern="0" dirty="0" smtClean="0">
                <a:solidFill>
                  <a:srgbClr val="0000FF"/>
                </a:solidFill>
              </a:rPr>
              <a:t> B[M][N]);</a:t>
            </a:r>
          </a:p>
        </p:txBody>
      </p:sp>
    </p:spTree>
    <p:extLst>
      <p:ext uri="{BB962C8B-B14F-4D97-AF65-F5344CB8AC3E}">
        <p14:creationId xmlns:p14="http://schemas.microsoft.com/office/powerpoint/2010/main" val="3984502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smtClean="0"/>
              <a:t>矩阵转置实现要求</a:t>
            </a:r>
            <a:endParaRPr lang="zh-CN" altLang="en-US" sz="4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smtClean="0">
                <a:solidFill>
                  <a:srgbClr val="FF0000"/>
                </a:solidFill>
              </a:rPr>
              <a:t>限制对栈的引用</a:t>
            </a:r>
            <a:r>
              <a:rPr lang="en-US" altLang="zh-CN" sz="2800" b="1" kern="0" dirty="0" smtClean="0"/>
              <a:t>——</a:t>
            </a:r>
            <a:r>
              <a:rPr lang="zh-CN" altLang="en-US" sz="2800" b="1" kern="0" dirty="0" smtClean="0"/>
              <a:t>在转置函数中最多定义和使用</a:t>
            </a:r>
            <a:r>
              <a:rPr lang="en-US" altLang="zh-CN" sz="2800" b="1" kern="0" dirty="0" smtClean="0">
                <a:solidFill>
                  <a:srgbClr val="FF0000"/>
                </a:solidFill>
              </a:rPr>
              <a:t>12</a:t>
            </a:r>
            <a:r>
              <a:rPr lang="zh-CN" altLang="en-US" sz="2800" b="1" kern="0" dirty="0" smtClean="0"/>
              <a:t>个</a:t>
            </a:r>
            <a:r>
              <a:rPr lang="en-US" altLang="zh-CN" sz="2800" b="1" kern="0" dirty="0" err="1" smtClean="0">
                <a:solidFill>
                  <a:srgbClr val="FF0000"/>
                </a:solidFill>
              </a:rPr>
              <a:t>int</a:t>
            </a:r>
            <a:r>
              <a:rPr lang="zh-CN" altLang="en-US" sz="2800" b="1" kern="0" dirty="0" smtClean="0"/>
              <a:t>类型的</a:t>
            </a:r>
            <a:r>
              <a:rPr lang="zh-CN" altLang="en-US" sz="2800" b="1" kern="0" dirty="0" smtClean="0">
                <a:solidFill>
                  <a:srgbClr val="FF0000"/>
                </a:solidFill>
              </a:rPr>
              <a:t>局部变量</a:t>
            </a:r>
            <a:r>
              <a:rPr lang="zh-CN" altLang="en-US" sz="2800" b="1" kern="0" dirty="0" smtClean="0"/>
              <a:t>，同时不能使用任何</a:t>
            </a:r>
            <a:r>
              <a:rPr lang="en-US" altLang="zh-CN" sz="2800" b="1" kern="0" dirty="0" smtClean="0"/>
              <a:t>long</a:t>
            </a:r>
            <a:r>
              <a:rPr lang="zh-CN" altLang="en-US" sz="2800" b="1" kern="0" dirty="0" smtClean="0"/>
              <a:t>类型的变量或其他位模式数据以在一个变量中存储多个值。</a:t>
            </a:r>
            <a:endParaRPr lang="en-US" altLang="zh-CN" sz="2800" b="1" kern="0" dirty="0" smtClean="0"/>
          </a:p>
          <a:p>
            <a:pPr lvl="1">
              <a:buFont typeface="Wingdings" panose="05000000000000000000" pitchFamily="2" charset="2"/>
              <a:buChar char="n"/>
            </a:pPr>
            <a:r>
              <a:rPr lang="zh-CN" altLang="en-US" sz="2400" b="1" kern="0" dirty="0" smtClean="0"/>
              <a:t>原因：实验测试代码不能</a:t>
            </a:r>
            <a:r>
              <a:rPr lang="en-US" altLang="zh-CN" sz="2400" b="1" kern="0" dirty="0" smtClean="0"/>
              <a:t>/</a:t>
            </a:r>
            <a:r>
              <a:rPr lang="zh-CN" altLang="en-US" sz="2400" b="1" kern="0" dirty="0" smtClean="0"/>
              <a:t>不应计数栈的引用访问，而应将注意力集中在对源和目的矩阵的访问模式上</a:t>
            </a:r>
          </a:p>
          <a:p>
            <a:pPr>
              <a:buFont typeface="Wingdings" panose="05000000000000000000" pitchFamily="2" charset="2"/>
              <a:buChar char="n"/>
            </a:pPr>
            <a:r>
              <a:rPr lang="zh-CN" altLang="en-US" sz="2800" b="1" kern="0" dirty="0" smtClean="0">
                <a:solidFill>
                  <a:srgbClr val="FF0000"/>
                </a:solidFill>
              </a:rPr>
              <a:t>不允许使用递归</a:t>
            </a:r>
            <a:r>
              <a:rPr lang="zh-CN" altLang="en-US" sz="2800" b="1" kern="0" dirty="0" smtClean="0"/>
              <a:t>。如果定义和调用辅助函数，在任意时刻，从转置函数的栈帧到辅助函数的栈帧之间最多可以同时存在</a:t>
            </a:r>
            <a:r>
              <a:rPr lang="en-US" altLang="zh-CN" sz="2800" b="1" kern="0" dirty="0" smtClean="0"/>
              <a:t>12</a:t>
            </a:r>
            <a:r>
              <a:rPr lang="zh-CN" altLang="en-US" sz="2800" b="1" kern="0" dirty="0" smtClean="0"/>
              <a:t>个局部变量。</a:t>
            </a:r>
            <a:endParaRPr lang="en-US" altLang="zh-CN" sz="2800" b="1" kern="0" dirty="0" smtClean="0"/>
          </a:p>
          <a:p>
            <a:pPr lvl="1">
              <a:buFont typeface="Wingdings" panose="05000000000000000000" pitchFamily="2" charset="2"/>
              <a:buChar char="n"/>
            </a:pPr>
            <a:r>
              <a:rPr lang="zh-CN" altLang="en-US" sz="1800" b="1" kern="0" dirty="0" smtClean="0"/>
              <a:t>例如，如果转置函数定义了</a:t>
            </a:r>
            <a:r>
              <a:rPr lang="en-US" altLang="zh-CN" sz="1800" b="1" kern="0" dirty="0" smtClean="0"/>
              <a:t>8</a:t>
            </a:r>
            <a:r>
              <a:rPr lang="zh-CN" altLang="en-US" sz="1800" b="1" kern="0" dirty="0" smtClean="0"/>
              <a:t>个局部变量，其中调用了一个使用</a:t>
            </a:r>
            <a:r>
              <a:rPr lang="en-US" altLang="zh-CN" sz="1800" b="1" kern="0" dirty="0" smtClean="0"/>
              <a:t>4</a:t>
            </a:r>
            <a:r>
              <a:rPr lang="zh-CN" altLang="en-US" sz="1800" b="1" kern="0" dirty="0" smtClean="0"/>
              <a:t>个局部变量的函数，而其进一步调用了一个使用</a:t>
            </a:r>
            <a:r>
              <a:rPr lang="en-US" altLang="zh-CN" sz="1800" b="1" kern="0" dirty="0" smtClean="0"/>
              <a:t>2</a:t>
            </a:r>
            <a:r>
              <a:rPr lang="zh-CN" altLang="en-US" sz="1800" b="1" kern="0" dirty="0" smtClean="0"/>
              <a:t>个局部变量的函数，则栈上总共将有</a:t>
            </a:r>
            <a:r>
              <a:rPr lang="en-US" altLang="zh-CN" sz="1800" b="1" kern="0" dirty="0" smtClean="0"/>
              <a:t>14</a:t>
            </a:r>
            <a:r>
              <a:rPr lang="zh-CN" altLang="en-US" sz="1800" b="1" kern="0" dirty="0" smtClean="0"/>
              <a:t>个变量，则违反了本规则。 </a:t>
            </a:r>
          </a:p>
          <a:p>
            <a:pPr>
              <a:buFont typeface="Wingdings" panose="05000000000000000000" pitchFamily="2" charset="2"/>
              <a:buChar char="n"/>
            </a:pPr>
            <a:r>
              <a:rPr lang="zh-CN" altLang="en-US" sz="2800" b="1" kern="0" dirty="0" smtClean="0"/>
              <a:t>转置函数</a:t>
            </a:r>
            <a:r>
              <a:rPr lang="zh-CN" altLang="en-US" sz="2800" b="1" kern="0" dirty="0" smtClean="0">
                <a:solidFill>
                  <a:srgbClr val="FF0000"/>
                </a:solidFill>
              </a:rPr>
              <a:t>不允许改变矩阵</a:t>
            </a:r>
            <a:r>
              <a:rPr lang="en-US" altLang="zh-CN" sz="2800" b="1" kern="0" dirty="0" smtClean="0">
                <a:solidFill>
                  <a:srgbClr val="FF0000"/>
                </a:solidFill>
              </a:rPr>
              <a:t>A</a:t>
            </a:r>
            <a:r>
              <a:rPr lang="zh-CN" altLang="en-US" sz="2800" b="1" kern="0" dirty="0" smtClean="0"/>
              <a:t>，但可以任意操作矩阵</a:t>
            </a:r>
            <a:r>
              <a:rPr lang="en-US" altLang="zh-CN" sz="2800" b="1" kern="0" dirty="0" smtClean="0"/>
              <a:t>B</a:t>
            </a:r>
            <a:r>
              <a:rPr lang="zh-CN" altLang="en-US" sz="2800" b="1" kern="0" dirty="0" smtClean="0"/>
              <a:t>。</a:t>
            </a:r>
          </a:p>
          <a:p>
            <a:pPr>
              <a:buFont typeface="Wingdings" panose="05000000000000000000" pitchFamily="2" charset="2"/>
              <a:buChar char="n"/>
            </a:pPr>
            <a:r>
              <a:rPr lang="zh-CN" altLang="en-US" sz="2800" b="1" kern="0" dirty="0" smtClean="0"/>
              <a:t>不允许在代码中定义任何矩阵或使用</a:t>
            </a:r>
            <a:r>
              <a:rPr lang="en-US" altLang="zh-CN" sz="2800" b="1" kern="0" dirty="0" err="1" smtClean="0"/>
              <a:t>malloc</a:t>
            </a:r>
            <a:r>
              <a:rPr lang="zh-CN" altLang="en-US" sz="2800" b="1" kern="0" dirty="0" smtClean="0"/>
              <a:t>及其变种。</a:t>
            </a:r>
            <a:endParaRPr lang="en-US" altLang="zh-CN" sz="2800" b="1" kern="0" dirty="0" smtClean="0"/>
          </a:p>
        </p:txBody>
      </p:sp>
    </p:spTree>
    <p:extLst>
      <p:ext uri="{BB962C8B-B14F-4D97-AF65-F5344CB8AC3E}">
        <p14:creationId xmlns:p14="http://schemas.microsoft.com/office/powerpoint/2010/main" val="821311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矩阵转置的性能测试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smtClean="0"/>
              <a:t>实验提供了名为</a:t>
            </a:r>
            <a:r>
              <a:rPr lang="en-US" altLang="zh-CN" sz="3200" b="1" kern="0" dirty="0" smtClean="0"/>
              <a:t>test-</a:t>
            </a:r>
            <a:r>
              <a:rPr lang="en-US" altLang="zh-CN" sz="3200" b="1" kern="0" dirty="0" err="1" smtClean="0"/>
              <a:t>trans.c</a:t>
            </a:r>
            <a:r>
              <a:rPr lang="zh-CN" altLang="en-US" sz="3200" b="1" kern="0" dirty="0" smtClean="0"/>
              <a:t>的自动测试程序，该程序将调用</a:t>
            </a:r>
            <a:r>
              <a:rPr lang="en-US" altLang="zh-CN" sz="3200" b="1" kern="0" dirty="0" err="1" smtClean="0"/>
              <a:t>trans.c</a:t>
            </a:r>
            <a:r>
              <a:rPr lang="zh-CN" altLang="en-US" sz="3200" b="1" kern="0" dirty="0" smtClean="0"/>
              <a:t>中实现的</a:t>
            </a:r>
            <a:r>
              <a:rPr lang="en-US" altLang="zh-CN" sz="3200" b="1" kern="0" dirty="0" err="1" smtClean="0"/>
              <a:t>registerFunctions</a:t>
            </a:r>
            <a:r>
              <a:rPr lang="en-US" altLang="zh-CN" sz="3200" b="1" kern="0" dirty="0" smtClean="0"/>
              <a:t>()</a:t>
            </a:r>
            <a:r>
              <a:rPr lang="zh-CN" altLang="en-US" sz="3200" b="1" kern="0" dirty="0" smtClean="0"/>
              <a:t>函数并测试其中注册的每一个转置函数，例如 </a:t>
            </a:r>
            <a:r>
              <a:rPr lang="en-US" altLang="zh-CN" sz="3200" b="1" kern="0" dirty="0" err="1" smtClean="0"/>
              <a:t>transpose_submit</a:t>
            </a:r>
            <a:r>
              <a:rPr lang="en-US" altLang="zh-CN" sz="3200" b="1" kern="0" dirty="0" smtClean="0"/>
              <a:t>:</a:t>
            </a:r>
          </a:p>
          <a:p>
            <a:pPr marL="0" indent="-55563" algn="ctr">
              <a:buFont typeface="Wingdings" pitchFamily="2" charset="2"/>
              <a:buNone/>
            </a:pPr>
            <a:r>
              <a:rPr lang="en-US" altLang="zh-CN" b="0" kern="0" dirty="0" err="1" smtClean="0">
                <a:solidFill>
                  <a:srgbClr val="0000FF"/>
                </a:solidFill>
              </a:rPr>
              <a:t>registerTransFunction</a:t>
            </a:r>
            <a:r>
              <a:rPr lang="en-US" altLang="zh-CN" b="0" kern="0" dirty="0" smtClean="0">
                <a:solidFill>
                  <a:srgbClr val="0000FF"/>
                </a:solidFill>
              </a:rPr>
              <a:t>(</a:t>
            </a:r>
            <a:r>
              <a:rPr lang="en-US" altLang="zh-CN" b="0" kern="0" dirty="0" err="1" smtClean="0">
                <a:solidFill>
                  <a:srgbClr val="0000FF"/>
                </a:solidFill>
              </a:rPr>
              <a:t>transpose_submit</a:t>
            </a:r>
            <a:r>
              <a:rPr lang="en-US" altLang="zh-CN" b="0" kern="0" dirty="0" smtClean="0">
                <a:solidFill>
                  <a:srgbClr val="0000FF"/>
                </a:solidFill>
              </a:rPr>
              <a:t>, </a:t>
            </a:r>
            <a:r>
              <a:rPr lang="en-US" altLang="zh-CN" b="0" kern="0" dirty="0" err="1" smtClean="0">
                <a:solidFill>
                  <a:srgbClr val="0000FF"/>
                </a:solidFill>
              </a:rPr>
              <a:t>transpose_submit_desc</a:t>
            </a:r>
            <a:r>
              <a:rPr lang="en-US" altLang="zh-CN" b="0" kern="0" dirty="0" smtClean="0">
                <a:solidFill>
                  <a:srgbClr val="0000FF"/>
                </a:solidFill>
              </a:rPr>
              <a:t>);</a:t>
            </a:r>
            <a:endParaRPr lang="en-US" altLang="zh-CN" b="1" kern="0" dirty="0" smtClean="0">
              <a:solidFill>
                <a:srgbClr val="0000FF"/>
              </a:solidFill>
            </a:endParaRPr>
          </a:p>
          <a:p>
            <a:pPr lvl="1">
              <a:buFont typeface="Wingdings" pitchFamily="2" charset="2"/>
              <a:buChar char="n"/>
            </a:pPr>
            <a:r>
              <a:rPr lang="zh-CN" altLang="en-US" sz="2800" b="0" kern="0" dirty="0" smtClean="0"/>
              <a:t>最多可以向</a:t>
            </a:r>
            <a:r>
              <a:rPr lang="en-US" altLang="zh-CN" sz="2800" b="0" kern="0" dirty="0" smtClean="0"/>
              <a:t>test-trans</a:t>
            </a:r>
            <a:r>
              <a:rPr lang="zh-CN" altLang="en-US" sz="2800" b="0" kern="0" dirty="0" smtClean="0"/>
              <a:t>测试程序注册</a:t>
            </a:r>
            <a:r>
              <a:rPr lang="en-US" altLang="zh-CN" sz="2800" b="0" kern="0" dirty="0" smtClean="0"/>
              <a:t>100</a:t>
            </a:r>
            <a:r>
              <a:rPr lang="zh-CN" altLang="en-US" sz="2800" b="0" kern="0" dirty="0" smtClean="0"/>
              <a:t>个位于</a:t>
            </a:r>
            <a:r>
              <a:rPr lang="en-US" altLang="zh-CN" sz="2800" b="0" kern="0" dirty="0" err="1" smtClean="0"/>
              <a:t>trans.c</a:t>
            </a:r>
            <a:r>
              <a:rPr lang="zh-CN" altLang="en-US" sz="2800" b="0" kern="0" dirty="0" smtClean="0"/>
              <a:t>中的不同转置函数实现</a:t>
            </a:r>
            <a:endParaRPr lang="en-US" altLang="zh-CN" sz="2800" b="0" kern="0" dirty="0" smtClean="0"/>
          </a:p>
          <a:p>
            <a:pPr lvl="1">
              <a:buFont typeface="Wingdings" pitchFamily="2" charset="2"/>
              <a:buChar char="n"/>
            </a:pPr>
            <a:r>
              <a:rPr lang="zh-CN" altLang="en-US" sz="2800" b="0" kern="0" dirty="0" smtClean="0"/>
              <a:t>最终需选择注册函数实现中的一个，将其重命名</a:t>
            </a:r>
            <a:r>
              <a:rPr lang="en-US" altLang="zh-CN" sz="2800" b="0" kern="0" dirty="0" smtClean="0"/>
              <a:t>/</a:t>
            </a:r>
            <a:r>
              <a:rPr lang="zh-CN" altLang="en-US" sz="2800" b="0" kern="0" dirty="0" smtClean="0"/>
              <a:t>复制到函数</a:t>
            </a:r>
            <a:r>
              <a:rPr lang="en-US" altLang="zh-CN" sz="2800" b="0" kern="0" dirty="0" err="1" smtClean="0"/>
              <a:t>transpose_submit</a:t>
            </a:r>
            <a:r>
              <a:rPr lang="zh-CN" altLang="en-US" sz="2800" b="0" kern="0" dirty="0" smtClean="0"/>
              <a:t>中并作为实验结果提交</a:t>
            </a:r>
            <a:endParaRPr lang="en-US" altLang="zh-CN" sz="2800" b="0" kern="0" dirty="0" smtClean="0"/>
          </a:p>
          <a:p>
            <a:pPr marL="457200" lvl="1" indent="0">
              <a:buNone/>
            </a:pPr>
            <a:r>
              <a:rPr lang="zh-CN" altLang="en-US" sz="1800" b="0" kern="0" dirty="0" smtClean="0"/>
              <a:t> </a:t>
            </a:r>
            <a:endParaRPr lang="en-US" altLang="zh-CN" sz="3200" b="1" kern="0" dirty="0" smtClean="0"/>
          </a:p>
        </p:txBody>
      </p:sp>
    </p:spTree>
    <p:extLst>
      <p:ext uri="{BB962C8B-B14F-4D97-AF65-F5344CB8AC3E}">
        <p14:creationId xmlns:p14="http://schemas.microsoft.com/office/powerpoint/2010/main" val="137522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smtClean="0"/>
              <a:t>测试程序以矩阵大小作为输入（通过</a:t>
            </a:r>
            <a:r>
              <a:rPr lang="en-US" altLang="zh-CN" sz="3600" b="1" kern="0" dirty="0" smtClean="0"/>
              <a:t>-M</a:t>
            </a:r>
            <a:r>
              <a:rPr lang="zh-CN" altLang="en-US" sz="3600" b="1" kern="0" dirty="0" smtClean="0"/>
              <a:t>、</a:t>
            </a:r>
            <a:r>
              <a:rPr lang="en-US" altLang="zh-CN" sz="3600" b="1" kern="0" dirty="0" smtClean="0"/>
              <a:t>-N</a:t>
            </a:r>
            <a:r>
              <a:rPr lang="zh-CN" altLang="en-US" sz="3600" b="1" kern="0" dirty="0" smtClean="0"/>
              <a:t>命令行参数）</a:t>
            </a:r>
            <a:endParaRPr lang="en-US" altLang="zh-CN" sz="3600" b="1" kern="0" dirty="0" smtClean="0"/>
          </a:p>
          <a:p>
            <a:pPr marL="636587" lvl="1" indent="-342900">
              <a:spcBef>
                <a:spcPts val="1200"/>
              </a:spcBef>
              <a:buFont typeface="+mj-lt"/>
              <a:buAutoNum type="arabicPeriod"/>
            </a:pPr>
            <a:r>
              <a:rPr lang="zh-CN" altLang="en-US" sz="2400" b="0" kern="0" dirty="0" smtClean="0"/>
              <a:t>使用</a:t>
            </a:r>
            <a:r>
              <a:rPr lang="en-US" altLang="zh-CN" sz="2400" b="0" kern="0" dirty="0" err="1" smtClean="0"/>
              <a:t>valgrind</a:t>
            </a:r>
            <a:r>
              <a:rPr lang="zh-CN" altLang="en-US" sz="2400" b="0" kern="0" dirty="0" smtClean="0"/>
              <a:t>为</a:t>
            </a:r>
            <a:r>
              <a:rPr lang="en-US" altLang="zh-CN" sz="2400" b="0" kern="0" dirty="0" err="1" smtClean="0"/>
              <a:t>tracegen</a:t>
            </a:r>
            <a:r>
              <a:rPr lang="zh-CN" altLang="en-US" sz="2400" b="0" kern="0" dirty="0" smtClean="0"/>
              <a:t>程序（其中调用了由命令行参数所指定的一个注册转置函数）生成访存轨迹</a:t>
            </a:r>
            <a:r>
              <a:rPr lang="en-US" altLang="zh-CN" sz="2400" b="0" kern="0" dirty="0" smtClean="0"/>
              <a:t>——</a:t>
            </a:r>
            <a:r>
              <a:rPr lang="zh-CN" altLang="en-US" sz="2400" b="0" kern="0" dirty="0" smtClean="0"/>
              <a:t>该轨迹刻画了该转置函数实现在</a:t>
            </a:r>
            <a:r>
              <a:rPr lang="en-US" altLang="zh-CN" sz="2400" b="0" kern="0" dirty="0" smtClean="0"/>
              <a:t>Cache</a:t>
            </a:r>
            <a:r>
              <a:rPr lang="zh-CN" altLang="en-US" sz="2400" b="0" kern="0" dirty="0" smtClean="0"/>
              <a:t>使用上的特点</a:t>
            </a:r>
            <a:endParaRPr lang="en-US" altLang="zh-CN" sz="2400" b="0" kern="0" dirty="0" smtClean="0"/>
          </a:p>
          <a:p>
            <a:pPr marL="636587" lvl="1" indent="-342900">
              <a:spcBef>
                <a:spcPts val="1200"/>
              </a:spcBef>
              <a:buFont typeface="+mj-lt"/>
              <a:buAutoNum type="arabicPeriod"/>
            </a:pPr>
            <a:r>
              <a:rPr lang="zh-CN" altLang="en-US" sz="2400" b="0" kern="0" dirty="0" smtClean="0"/>
              <a:t>使用参数（</a:t>
            </a:r>
            <a:r>
              <a:rPr lang="en-US" altLang="zh-CN" sz="2400" b="0" kern="0" dirty="0" smtClean="0"/>
              <a:t>s=5</a:t>
            </a:r>
            <a:r>
              <a:rPr lang="zh-CN" altLang="en-US" sz="2400" b="0" kern="0" dirty="0" smtClean="0"/>
              <a:t>、</a:t>
            </a:r>
            <a:r>
              <a:rPr lang="en-US" altLang="zh-CN" sz="2400" b="0" kern="0" dirty="0" smtClean="0"/>
              <a:t>E=1</a:t>
            </a:r>
            <a:r>
              <a:rPr lang="zh-CN" altLang="en-US" sz="2400" b="0" kern="0" dirty="0" smtClean="0"/>
              <a:t>、</a:t>
            </a:r>
            <a:r>
              <a:rPr lang="en-US" altLang="zh-CN" sz="2400" b="0" kern="0" dirty="0" smtClean="0"/>
              <a:t>b=5</a:t>
            </a:r>
            <a:r>
              <a:rPr lang="zh-CN" altLang="en-US" sz="2400" b="0" kern="0" dirty="0" smtClean="0"/>
              <a:t>）和该转置函数的访存轨迹运行</a:t>
            </a:r>
            <a:r>
              <a:rPr lang="zh-CN" altLang="en-US" sz="2400" b="0" kern="0" dirty="0" smtClean="0">
                <a:solidFill>
                  <a:srgbClr val="FF0000"/>
                </a:solidFill>
              </a:rPr>
              <a:t>参考</a:t>
            </a:r>
            <a:r>
              <a:rPr lang="zh-CN" altLang="en-US" sz="2400" b="0" kern="0" dirty="0" smtClean="0"/>
              <a:t>缓存模拟器</a:t>
            </a:r>
            <a:r>
              <a:rPr lang="en-US" altLang="zh-CN" sz="2400" b="0" kern="0" dirty="0" err="1" smtClean="0"/>
              <a:t>csim</a:t>
            </a:r>
            <a:r>
              <a:rPr lang="en-US" altLang="zh-CN" sz="2400" b="0" kern="0" dirty="0" smtClean="0"/>
              <a:t>-ref</a:t>
            </a:r>
            <a:r>
              <a:rPr lang="zh-CN" altLang="en-US" sz="2400" b="0" kern="0" dirty="0" smtClean="0"/>
              <a:t>，将其输出作为评估该转置函数的依据。</a:t>
            </a:r>
            <a:endParaRPr lang="en-US" altLang="zh-CN" sz="2400" b="0" kern="0" dirty="0" smtClean="0"/>
          </a:p>
          <a:p>
            <a:pPr marL="701675" lvl="2" indent="-171450">
              <a:spcBef>
                <a:spcPts val="1200"/>
              </a:spcBef>
              <a:buFont typeface="Wingdings" panose="05000000000000000000" pitchFamily="2" charset="2"/>
              <a:buChar char="u"/>
            </a:pPr>
            <a:r>
              <a:rPr lang="en-US" altLang="zh-CN" sz="2400" b="0" kern="0" dirty="0" smtClean="0"/>
              <a:t>test-trans</a:t>
            </a:r>
            <a:r>
              <a:rPr lang="zh-CN" altLang="en-US" sz="2400" b="0" kern="0" dirty="0" smtClean="0"/>
              <a:t>程序如下运行</a:t>
            </a:r>
            <a:r>
              <a:rPr lang="en-US" altLang="zh-CN" sz="2400" b="0" kern="0" dirty="0" err="1" smtClean="0"/>
              <a:t>csim</a:t>
            </a:r>
            <a:r>
              <a:rPr lang="en-US" altLang="zh-CN" sz="2400" b="0" kern="0" dirty="0" smtClean="0"/>
              <a:t>-ref</a:t>
            </a:r>
            <a:r>
              <a:rPr lang="zh-CN" altLang="en-US" sz="2400" b="0" kern="0" dirty="0" smtClean="0"/>
              <a:t>，从而将第</a:t>
            </a:r>
            <a:r>
              <a:rPr lang="en-US" altLang="zh-CN" sz="2400" b="0" kern="0" dirty="0" err="1" smtClean="0"/>
              <a:t>i</a:t>
            </a:r>
            <a:r>
              <a:rPr lang="zh-CN" altLang="en-US" sz="2400" b="0" kern="0" dirty="0" smtClean="0"/>
              <a:t>个转置函数的访存轨迹存储于文件</a:t>
            </a:r>
            <a:r>
              <a:rPr lang="en-US" altLang="zh-CN" sz="2400" b="0" kern="0" dirty="0" err="1" smtClean="0"/>
              <a:t>trace.f</a:t>
            </a:r>
            <a:r>
              <a:rPr lang="en-US" altLang="zh-CN" sz="2400" b="0" kern="0" dirty="0" smtClean="0"/>
              <a:t>[</a:t>
            </a:r>
            <a:r>
              <a:rPr lang="en-US" altLang="zh-CN" sz="2400" b="0" kern="0" dirty="0" err="1" smtClean="0"/>
              <a:t>i</a:t>
            </a:r>
            <a:r>
              <a:rPr lang="en-US" altLang="zh-CN" sz="2400" b="0" kern="0" dirty="0" smtClean="0"/>
              <a:t>]</a:t>
            </a:r>
            <a:r>
              <a:rPr lang="zh-CN" altLang="en-US" sz="2400" b="0" kern="0" dirty="0" smtClean="0"/>
              <a:t>（例如</a:t>
            </a:r>
            <a:r>
              <a:rPr lang="en-US" altLang="zh-CN" sz="2400" b="0" kern="0" dirty="0" smtClean="0"/>
              <a:t>trace.f0</a:t>
            </a:r>
            <a:r>
              <a:rPr lang="zh-CN" altLang="en-US" sz="2400" b="0" kern="0" dirty="0" smtClean="0"/>
              <a:t>，</a:t>
            </a:r>
            <a:r>
              <a:rPr lang="en-US" altLang="zh-CN" sz="2400" b="0" kern="0" dirty="0" smtClean="0"/>
              <a:t>trace.f1</a:t>
            </a:r>
            <a:r>
              <a:rPr lang="zh-CN" altLang="en-US" sz="2400" b="0" kern="0" dirty="0" smtClean="0"/>
              <a:t>， </a:t>
            </a:r>
            <a:r>
              <a:rPr lang="en-US" altLang="zh-CN" sz="2400" b="0" kern="0" dirty="0" smtClean="0"/>
              <a:t>...</a:t>
            </a:r>
            <a:r>
              <a:rPr lang="zh-CN" altLang="en-US" sz="2400" b="0" kern="0" dirty="0" smtClean="0"/>
              <a:t>）中</a:t>
            </a:r>
            <a:r>
              <a:rPr lang="en-US" altLang="zh-CN" sz="2400" b="0" kern="0" dirty="0" smtClean="0"/>
              <a:t>——</a:t>
            </a:r>
            <a:r>
              <a:rPr lang="zh-CN" altLang="en-US" sz="2400" b="0" kern="0" dirty="0" smtClean="0"/>
              <a:t>这些访存轨迹文件对帮助调试和理解每一转置函数触发的缓存命中和缺失具体从何而来非常有用</a:t>
            </a:r>
            <a:endParaRPr lang="en-US" altLang="zh-CN" sz="2400" b="0" kern="0" dirty="0" smtClean="0"/>
          </a:p>
          <a:p>
            <a:pPr marL="530225" lvl="2" indent="0" algn="ctr">
              <a:spcBef>
                <a:spcPts val="1200"/>
              </a:spcBef>
              <a:buFontTx/>
              <a:buNone/>
            </a:pPr>
            <a:r>
              <a:rPr lang="pt-BR" altLang="zh-CN" sz="2400" b="0" kern="0" dirty="0" smtClean="0"/>
              <a:t>./csim-ref -s 5 -E 1 -b 5 -t </a:t>
            </a:r>
            <a:r>
              <a:rPr lang="pt-BR" altLang="zh-CN" sz="2400" b="1" kern="0" dirty="0" smtClean="0">
                <a:solidFill>
                  <a:srgbClr val="00B0F0"/>
                </a:solidFill>
              </a:rPr>
              <a:t>trace.f</a:t>
            </a:r>
            <a:r>
              <a:rPr lang="en-US" altLang="zh-CN" sz="2400" b="1" kern="0" dirty="0" smtClean="0">
                <a:solidFill>
                  <a:srgbClr val="00B0F0"/>
                </a:solidFill>
              </a:rPr>
              <a:t>[</a:t>
            </a:r>
            <a:r>
              <a:rPr lang="en-US" altLang="zh-CN" sz="2400" b="1" kern="0" dirty="0" err="1" smtClean="0">
                <a:solidFill>
                  <a:srgbClr val="00B0F0"/>
                </a:solidFill>
              </a:rPr>
              <a:t>i</a:t>
            </a:r>
            <a:r>
              <a:rPr lang="en-US" altLang="zh-CN" sz="2400" b="1" kern="0" dirty="0" smtClean="0">
                <a:solidFill>
                  <a:srgbClr val="00B0F0"/>
                </a:solidFill>
              </a:rPr>
              <a:t>]</a:t>
            </a:r>
            <a:r>
              <a:rPr lang="zh-CN" altLang="en-US" sz="2400" b="0" kern="0" dirty="0" smtClean="0"/>
              <a:t> </a:t>
            </a:r>
            <a:endParaRPr lang="en-US" altLang="zh-CN" sz="4000" b="1" kern="0" dirty="0" smtClean="0"/>
          </a:p>
        </p:txBody>
      </p:sp>
    </p:spTree>
    <p:extLst>
      <p:ext uri="{BB962C8B-B14F-4D97-AF65-F5344CB8AC3E}">
        <p14:creationId xmlns:p14="http://schemas.microsoft.com/office/powerpoint/2010/main" val="669519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smtClean="0"/>
              <a:t>test-trans</a:t>
            </a:r>
            <a:r>
              <a:rPr lang="zh-CN" altLang="en-US" sz="2800" b="1" dirty="0" smtClean="0"/>
              <a:t>测试程序运行示例：</a:t>
            </a:r>
            <a:endParaRPr lang="en-US" altLang="zh-CN" sz="2800" b="1" dirty="0" smtClean="0"/>
          </a:p>
          <a:p>
            <a:pPr marL="344487" lvl="1" indent="0" eaLnBrk="1" hangingPunct="1">
              <a:buNone/>
            </a:pPr>
            <a:r>
              <a:rPr lang="en-US" altLang="zh-CN" sz="1800" dirty="0" err="1"/>
              <a:t>linux</a:t>
            </a:r>
            <a:r>
              <a:rPr lang="en-US" altLang="zh-CN" sz="1800" dirty="0"/>
              <a:t>&gt; </a:t>
            </a:r>
            <a:r>
              <a:rPr lang="en-US" altLang="zh-CN" sz="1800" dirty="0" smtClean="0"/>
              <a:t>make    </a:t>
            </a:r>
            <a:r>
              <a:rPr lang="en-US" altLang="zh-CN" sz="1800" dirty="0" smtClean="0">
                <a:solidFill>
                  <a:srgbClr val="00B0F0"/>
                </a:solidFill>
                <a:sym typeface="Wingdings" panose="05000000000000000000" pitchFamily="2" charset="2"/>
              </a:rPr>
              <a:t> </a:t>
            </a:r>
            <a:r>
              <a:rPr lang="zh-CN" altLang="en-US" sz="1800" dirty="0" smtClean="0">
                <a:solidFill>
                  <a:srgbClr val="00B0F0"/>
                </a:solidFill>
                <a:sym typeface="Wingdings" panose="05000000000000000000" pitchFamily="2" charset="2"/>
              </a:rPr>
              <a:t>编译和链接</a:t>
            </a:r>
            <a:r>
              <a:rPr lang="en-US" altLang="zh-CN" sz="1800" dirty="0" smtClean="0">
                <a:solidFill>
                  <a:srgbClr val="00B0F0"/>
                </a:solidFill>
                <a:sym typeface="Wingdings" panose="05000000000000000000" pitchFamily="2" charset="2"/>
              </a:rPr>
              <a:t>test-</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和</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smtClean="0"/>
              <a:t>   </a:t>
            </a:r>
            <a:r>
              <a:rPr lang="en-US" altLang="zh-CN" sz="1800" dirty="0" smtClean="0">
                <a:solidFill>
                  <a:srgbClr val="00B0F0"/>
                </a:solidFill>
                <a:sym typeface="Wingdings" panose="05000000000000000000" pitchFamily="2" charset="2"/>
              </a:rPr>
              <a:t> </a:t>
            </a:r>
            <a:r>
              <a:rPr lang="en-US" altLang="zh-CN" sz="1800" dirty="0" smtClean="0">
                <a:solidFill>
                  <a:srgbClr val="00B0F0"/>
                </a:solidFill>
              </a:rPr>
              <a:t>32×32</a:t>
            </a:r>
            <a:r>
              <a:rPr lang="zh-CN" altLang="en-US" sz="1800" dirty="0" smtClean="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a:t>
            </a:r>
            <a:r>
              <a:rPr lang="zh-CN" altLang="en-US" sz="1600" dirty="0" smtClean="0">
                <a:solidFill>
                  <a:srgbClr val="00B0F0"/>
                </a:solidFill>
              </a:rPr>
              <a:t>注册</a:t>
            </a:r>
            <a:r>
              <a:rPr lang="zh-CN" altLang="en-US" sz="1600" dirty="0">
                <a:solidFill>
                  <a:srgbClr val="00B0F0"/>
                </a:solidFill>
              </a:rPr>
              <a:t>的</a:t>
            </a:r>
            <a:r>
              <a:rPr lang="en-US" altLang="zh-CN" sz="1600" dirty="0" smtClean="0">
                <a:solidFill>
                  <a:srgbClr val="00B0F0"/>
                </a:solidFill>
              </a:rPr>
              <a:t>4</a:t>
            </a:r>
            <a:r>
              <a:rPr lang="zh-CN" altLang="en-US" sz="1600" dirty="0">
                <a:solidFill>
                  <a:srgbClr val="00B0F0"/>
                </a:solidFill>
              </a:rPr>
              <a:t>个</a:t>
            </a:r>
            <a:r>
              <a:rPr lang="zh-CN" altLang="en-US" sz="1600" dirty="0" smtClean="0">
                <a:solidFill>
                  <a:srgbClr val="00B0F0"/>
                </a:solidFill>
              </a:rPr>
              <a:t>不同转置函数及其测试结果</a:t>
            </a:r>
            <a:endParaRPr lang="zh-CN" altLang="en-US" sz="1600" dirty="0">
              <a:solidFill>
                <a:srgbClr val="00B0F0"/>
              </a:solidFill>
            </a:endParaRPr>
          </a:p>
        </p:txBody>
      </p:sp>
    </p:spTree>
    <p:extLst>
      <p:ext uri="{BB962C8B-B14F-4D97-AF65-F5344CB8AC3E}">
        <p14:creationId xmlns:p14="http://schemas.microsoft.com/office/powerpoint/2010/main" val="208422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smtClean="0"/>
              <a:t>矩阵转置的评分</a:t>
            </a:r>
            <a:endParaRPr lang="zh-CN" altLang="en-US" dirty="0"/>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smtClean="0"/>
              <a:t>test-trans</a:t>
            </a:r>
            <a:r>
              <a:rPr lang="zh-CN" altLang="en-US" sz="2800" b="1" kern="0" dirty="0" smtClean="0"/>
              <a:t>程序在三个不同大小的矩阵上测试转置函数的正确性和性能</a:t>
            </a:r>
            <a:r>
              <a:rPr lang="en-US" altLang="zh-CN" sz="2800" b="1" kern="0" dirty="0" smtClean="0"/>
              <a:t>:</a:t>
            </a:r>
          </a:p>
          <a:p>
            <a:pPr lvl="1">
              <a:lnSpc>
                <a:spcPct val="150000"/>
              </a:lnSpc>
              <a:buFont typeface="Wingdings" pitchFamily="2" charset="2"/>
              <a:buChar char="n"/>
            </a:pPr>
            <a:r>
              <a:rPr lang="pt-BR" altLang="zh-CN" sz="1800" b="0" kern="0" dirty="0" smtClean="0"/>
              <a:t>32 × 32 (M = 32, N = 32)</a:t>
            </a:r>
          </a:p>
          <a:p>
            <a:pPr lvl="1">
              <a:lnSpc>
                <a:spcPct val="150000"/>
              </a:lnSpc>
              <a:buFont typeface="Wingdings" pitchFamily="2" charset="2"/>
              <a:buChar char="n"/>
            </a:pPr>
            <a:r>
              <a:rPr lang="pt-BR" altLang="zh-CN" sz="1800" b="0" kern="0" dirty="0" smtClean="0"/>
              <a:t>64 × 64 (M = 64, N = 64)</a:t>
            </a:r>
          </a:p>
          <a:p>
            <a:pPr lvl="1">
              <a:lnSpc>
                <a:spcPct val="150000"/>
              </a:lnSpc>
              <a:buFont typeface="Wingdings" pitchFamily="2" charset="2"/>
              <a:buChar char="n"/>
            </a:pPr>
            <a:r>
              <a:rPr lang="pt-BR" altLang="zh-CN" sz="1800" b="0" kern="0" dirty="0" smtClean="0"/>
              <a:t>61 × 67 (M = 61, N = 67)</a:t>
            </a:r>
          </a:p>
          <a:p>
            <a:pPr>
              <a:lnSpc>
                <a:spcPct val="150000"/>
              </a:lnSpc>
              <a:buFont typeface="Wingdings" pitchFamily="2" charset="2"/>
              <a:buChar char="n"/>
            </a:pPr>
            <a:r>
              <a:rPr lang="zh-CN" altLang="en-US" sz="2800" b="1" kern="0" dirty="0" smtClean="0"/>
              <a:t>针对每一矩阵大小，性能分数线性依赖于发生的</a:t>
            </a:r>
            <a:r>
              <a:rPr lang="en-US" altLang="zh-CN" sz="2800" b="1" kern="0" dirty="0" smtClean="0"/>
              <a:t>Cache</a:t>
            </a:r>
            <a:r>
              <a:rPr lang="zh-CN" altLang="en-US" sz="2800" b="1" kern="0" dirty="0" smtClean="0"/>
              <a:t>缺失总数</a:t>
            </a:r>
            <a:r>
              <a:rPr lang="en-US" altLang="zh-CN" sz="2800" b="1" kern="0" dirty="0" smtClean="0"/>
              <a:t>m</a:t>
            </a:r>
            <a:r>
              <a:rPr lang="zh-CN" altLang="en-US" sz="2800" b="1" kern="0" dirty="0" smtClean="0"/>
              <a:t>：</a:t>
            </a:r>
            <a:endParaRPr lang="en-US" altLang="zh-CN" sz="2800" b="1" kern="0" dirty="0" smtClean="0"/>
          </a:p>
          <a:p>
            <a:pPr lvl="1">
              <a:lnSpc>
                <a:spcPct val="150000"/>
              </a:lnSpc>
              <a:buFont typeface="Wingdings" pitchFamily="2" charset="2"/>
              <a:buChar char="n"/>
            </a:pPr>
            <a:r>
              <a:rPr lang="en-US" altLang="zh-CN" sz="1800" b="0" kern="0" dirty="0" smtClean="0"/>
              <a:t>32×32</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m&gt;600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(600-m)*10/300</a:t>
            </a:r>
            <a:r>
              <a:rPr lang="zh-CN" altLang="en-US" sz="1800" b="0" kern="0" dirty="0" smtClean="0"/>
              <a:t>分。</a:t>
            </a:r>
          </a:p>
          <a:p>
            <a:pPr lvl="1">
              <a:lnSpc>
                <a:spcPct val="150000"/>
              </a:lnSpc>
              <a:buFont typeface="Wingdings" pitchFamily="2" charset="2"/>
              <a:buChar char="n"/>
            </a:pPr>
            <a:r>
              <a:rPr lang="en-US" altLang="zh-CN" sz="1800" b="0" kern="0" dirty="0" smtClean="0"/>
              <a:t>64×64</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m&lt;1300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m&gt;2000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(2000-m)*10/700</a:t>
            </a:r>
            <a:r>
              <a:rPr lang="zh-CN" altLang="en-US" sz="1800" b="0" kern="0" dirty="0" smtClean="0"/>
              <a:t>分。</a:t>
            </a:r>
          </a:p>
          <a:p>
            <a:pPr lvl="1">
              <a:lnSpc>
                <a:spcPct val="150000"/>
              </a:lnSpc>
              <a:buFont typeface="Wingdings" pitchFamily="2" charset="2"/>
              <a:buChar char="n"/>
            </a:pPr>
            <a:r>
              <a:rPr lang="en-US" altLang="zh-CN" sz="1800" b="0" kern="0" dirty="0" smtClean="0"/>
              <a:t>61×67</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m&lt;2000</a:t>
            </a:r>
            <a:r>
              <a:rPr lang="zh-CN" altLang="en-US" sz="1800" b="0" kern="0" dirty="0" smtClean="0">
                <a:solidFill>
                  <a:srgbClr val="FF0000"/>
                </a:solidFill>
              </a:rPr>
              <a:t>得</a:t>
            </a:r>
            <a:r>
              <a:rPr lang="en-US" altLang="zh-CN" sz="1800" b="0" kern="0" dirty="0">
                <a:solidFill>
                  <a:srgbClr val="FF0000"/>
                </a:solidFill>
              </a:rPr>
              <a:t>2</a:t>
            </a:r>
            <a:r>
              <a:rPr lang="en-US" altLang="zh-CN" sz="1800" b="0" kern="0" dirty="0" smtClean="0">
                <a:solidFill>
                  <a:srgbClr val="FF0000"/>
                </a:solidFill>
              </a:rPr>
              <a:t>0</a:t>
            </a:r>
            <a:r>
              <a:rPr lang="zh-CN" altLang="en-US" sz="1800" b="0" kern="0" dirty="0" smtClean="0">
                <a:solidFill>
                  <a:srgbClr val="FF0000"/>
                </a:solidFill>
              </a:rPr>
              <a:t>分，</a:t>
            </a:r>
            <a:r>
              <a:rPr lang="zh-CN" altLang="en-US" sz="1800" b="0" kern="0" dirty="0" smtClean="0"/>
              <a:t>如果</a:t>
            </a:r>
            <a:r>
              <a:rPr lang="en-US" altLang="zh-CN" sz="1800" b="0" kern="0" dirty="0" smtClean="0"/>
              <a:t>m&gt;3000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(3000-m)*20/1000</a:t>
            </a:r>
            <a:r>
              <a:rPr lang="zh-CN" altLang="en-US" sz="1800" b="0" kern="0" dirty="0" smtClean="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smtClean="0"/>
              <a:t>一、实验基本信息</a:t>
            </a:r>
            <a:endParaRPr lang="zh-CN" altLang="en-US" dirty="0"/>
          </a:p>
        </p:txBody>
      </p:sp>
      <p:sp>
        <p:nvSpPr>
          <p:cNvPr id="3" name="内容占位符 2"/>
          <p:cNvSpPr>
            <a:spLocks noGrp="1"/>
          </p:cNvSpPr>
          <p:nvPr>
            <p:ph idx="1"/>
          </p:nvPr>
        </p:nvSpPr>
        <p:spPr>
          <a:xfrm>
            <a:off x="420857" y="1524000"/>
            <a:ext cx="8594725" cy="4648200"/>
          </a:xfrm>
        </p:spPr>
        <p:txBody>
          <a:bodyPr/>
          <a:lstStyle/>
          <a:p>
            <a:r>
              <a:rPr lang="zh-CN" altLang="en-US" dirty="0" smtClean="0"/>
              <a:t>实验类型</a:t>
            </a:r>
            <a:r>
              <a:rPr lang="zh-CN" altLang="en-US" dirty="0" smtClean="0"/>
              <a:t>：</a:t>
            </a:r>
            <a:r>
              <a:rPr lang="zh-CN" altLang="en-US" dirty="0" smtClean="0"/>
              <a:t>设计型</a:t>
            </a:r>
            <a:r>
              <a:rPr lang="zh-CN" altLang="en-US" dirty="0" smtClean="0"/>
              <a:t>实验</a:t>
            </a:r>
            <a:endParaRPr lang="en-US" altLang="zh-CN" dirty="0" smtClean="0"/>
          </a:p>
          <a:p>
            <a:r>
              <a:rPr lang="zh-CN" altLang="en-US" dirty="0"/>
              <a:t>实验目的</a:t>
            </a:r>
            <a:endParaRPr lang="en-US" altLang="zh-CN" dirty="0" smtClean="0"/>
          </a:p>
          <a:p>
            <a:pPr lvl="1"/>
            <a:r>
              <a:rPr lang="zh-CN" altLang="en-US" dirty="0" smtClean="0"/>
              <a:t>理解现代计算机系统</a:t>
            </a:r>
            <a:r>
              <a:rPr lang="zh-CN" altLang="en-US" dirty="0"/>
              <a:t>存储器层级</a:t>
            </a:r>
            <a:r>
              <a:rPr lang="zh-CN" altLang="en-US" dirty="0" smtClean="0"/>
              <a:t>结构</a:t>
            </a:r>
            <a:endParaRPr lang="en-US" altLang="zh-CN" dirty="0" smtClean="0"/>
          </a:p>
          <a:p>
            <a:pPr lvl="1"/>
            <a:r>
              <a:rPr lang="zh-CN" altLang="en-US" dirty="0" smtClean="0"/>
              <a:t>掌握</a:t>
            </a:r>
            <a:r>
              <a:rPr lang="en-US" altLang="zh-CN" dirty="0" smtClean="0"/>
              <a:t>Cache</a:t>
            </a:r>
            <a:r>
              <a:rPr lang="zh-CN" altLang="en-US" dirty="0" smtClean="0"/>
              <a:t>的功能结构与访问控制策略</a:t>
            </a:r>
            <a:endParaRPr lang="en-US" altLang="zh-CN" dirty="0" smtClean="0"/>
          </a:p>
          <a:p>
            <a:pPr lvl="1"/>
            <a:r>
              <a:rPr lang="zh-CN" altLang="en-US" dirty="0" smtClean="0"/>
              <a:t>培养</a:t>
            </a:r>
            <a:r>
              <a:rPr lang="en-US" altLang="zh-CN" dirty="0" smtClean="0"/>
              <a:t>Linux</a:t>
            </a:r>
            <a:r>
              <a:rPr lang="zh-CN" altLang="en-US" dirty="0" smtClean="0"/>
              <a:t>下</a:t>
            </a:r>
            <a:r>
              <a:rPr lang="zh-CN" altLang="en-US" dirty="0" smtClean="0"/>
              <a:t>的性能测试方法与技巧</a:t>
            </a:r>
            <a:endParaRPr lang="en-US" altLang="zh-CN" dirty="0" smtClean="0"/>
          </a:p>
          <a:p>
            <a:pPr lvl="1"/>
            <a:r>
              <a:rPr lang="zh-CN" altLang="en-US" dirty="0" smtClean="0"/>
              <a:t>深入理解</a:t>
            </a:r>
            <a:r>
              <a:rPr lang="en-US" altLang="zh-CN" dirty="0" smtClean="0"/>
              <a:t>Cache</a:t>
            </a:r>
            <a:r>
              <a:rPr lang="zh-CN" altLang="en-US" dirty="0" smtClean="0"/>
              <a:t>组成</a:t>
            </a:r>
            <a:r>
              <a:rPr lang="zh-CN" altLang="en-US" dirty="0"/>
              <a:t>结构对</a:t>
            </a:r>
            <a:r>
              <a:rPr lang="en-US" altLang="zh-CN" dirty="0"/>
              <a:t>C</a:t>
            </a:r>
            <a:r>
              <a:rPr lang="zh-CN" altLang="en-US" dirty="0"/>
              <a:t>程序性能的</a:t>
            </a:r>
            <a:r>
              <a:rPr lang="zh-CN" altLang="en-US" dirty="0" smtClean="0"/>
              <a:t>影响</a:t>
            </a:r>
            <a:endParaRPr lang="en-US" altLang="zh-CN" dirty="0" smtClean="0"/>
          </a:p>
          <a:p>
            <a:r>
              <a:rPr lang="zh-CN" altLang="en-US" dirty="0" smtClean="0"/>
              <a:t>实验指导教师</a:t>
            </a:r>
            <a:endParaRPr lang="en-US" altLang="zh-CN" dirty="0" smtClean="0">
              <a:solidFill>
                <a:schemeClr val="bg1">
                  <a:lumMod val="85000"/>
                </a:schemeClr>
              </a:solidFill>
            </a:endParaRPr>
          </a:p>
          <a:p>
            <a:pPr lvl="1"/>
            <a:r>
              <a:rPr lang="zh-CN" altLang="en-US" dirty="0" smtClean="0"/>
              <a:t>任课</a:t>
            </a:r>
            <a:r>
              <a:rPr lang="zh-CN" altLang="en-US" dirty="0" smtClean="0"/>
              <a:t>教师</a:t>
            </a:r>
            <a:r>
              <a:rPr lang="zh-CN" altLang="en-US" dirty="0"/>
              <a:t>：</a:t>
            </a:r>
            <a:r>
              <a:rPr lang="zh-CN" altLang="en-US" dirty="0" smtClean="0"/>
              <a:t>史先俊</a:t>
            </a:r>
            <a:endParaRPr lang="en-US" altLang="zh-CN" dirty="0" smtClean="0"/>
          </a:p>
          <a:p>
            <a:pPr lvl="1"/>
            <a:r>
              <a:rPr lang="zh-CN" altLang="en-US" dirty="0" smtClean="0"/>
              <a:t>实验室教师：许磊、王宇</a:t>
            </a:r>
            <a:endParaRPr lang="en-US" altLang="zh-CN" dirty="0" smtClean="0"/>
          </a:p>
          <a:p>
            <a:pPr lvl="1"/>
            <a:r>
              <a:rPr lang="en-US" altLang="zh-CN" dirty="0" smtClean="0"/>
              <a:t>TA</a:t>
            </a:r>
            <a:r>
              <a:rPr lang="zh-CN" altLang="en-US" dirty="0" smtClean="0"/>
              <a:t>：田成、唐儒星</a:t>
            </a:r>
            <a:endParaRPr lang="en-US" altLang="zh-CN" dirty="0" smtClean="0"/>
          </a:p>
          <a:p>
            <a:r>
              <a:rPr lang="zh-CN" altLang="en-US" dirty="0"/>
              <a:t>实验</a:t>
            </a:r>
            <a:r>
              <a:rPr lang="zh-CN" altLang="en-US" dirty="0" smtClean="0"/>
              <a:t>班级、人数与分组</a:t>
            </a:r>
            <a:endParaRPr lang="en-US" altLang="zh-CN" dirty="0"/>
          </a:p>
          <a:p>
            <a:pPr lvl="1"/>
            <a:r>
              <a:rPr lang="en-US" altLang="zh-CN" dirty="0"/>
              <a:t>1603010(37)</a:t>
            </a:r>
            <a:r>
              <a:rPr lang="zh-CN" altLang="en-US" dirty="0"/>
              <a:t>、</a:t>
            </a:r>
            <a:r>
              <a:rPr lang="en-US" altLang="zh-CN" dirty="0"/>
              <a:t>1637101(37)</a:t>
            </a:r>
            <a:r>
              <a:rPr lang="zh-CN" altLang="en-US" dirty="0"/>
              <a:t>、</a:t>
            </a:r>
            <a:r>
              <a:rPr lang="en-US" altLang="zh-CN" dirty="0"/>
              <a:t>1637102(33)</a:t>
            </a:r>
            <a:r>
              <a:rPr lang="zh-CN" altLang="en-US" dirty="0"/>
              <a:t>、</a:t>
            </a:r>
            <a:r>
              <a:rPr lang="en-US" altLang="zh-CN" dirty="0"/>
              <a:t>1636101(35</a:t>
            </a:r>
            <a:r>
              <a:rPr lang="en-US" altLang="zh-CN" dirty="0" smtClean="0"/>
              <a:t>)</a:t>
            </a:r>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实验提交</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smtClean="0"/>
              <a:t>修改完成两部分实验的结果文件</a:t>
            </a:r>
            <a:r>
              <a:rPr lang="en-US" altLang="zh-CN" kern="0" dirty="0" err="1" smtClean="0"/>
              <a:t>csim.c</a:t>
            </a:r>
            <a:r>
              <a:rPr lang="zh-CN" altLang="en-US" kern="0" dirty="0" smtClean="0"/>
              <a:t>和</a:t>
            </a:r>
            <a:r>
              <a:rPr lang="en-US" altLang="zh-CN" kern="0" dirty="0" err="1" smtClean="0"/>
              <a:t>trans.c</a:t>
            </a:r>
            <a:r>
              <a:rPr lang="zh-CN" altLang="en-US" kern="0" dirty="0" smtClean="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smtClean="0">
                <a:solidFill>
                  <a:srgbClr val="00B050"/>
                </a:solidFill>
              </a:rPr>
              <a:t>linux</a:t>
            </a:r>
            <a:r>
              <a:rPr lang="en-US" altLang="zh-CN" b="1" kern="0" dirty="0" smtClean="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smtClean="0">
                <a:solidFill>
                  <a:srgbClr val="00B050"/>
                </a:solidFill>
              </a:rPr>
              <a:t>linux</a:t>
            </a:r>
            <a:r>
              <a:rPr lang="en-US" altLang="zh-CN" b="1" kern="0" dirty="0" smtClean="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smtClean="0"/>
              <a:t>每次如上执行</a:t>
            </a:r>
            <a:r>
              <a:rPr lang="en-US" altLang="zh-CN" kern="0" dirty="0" smtClean="0"/>
              <a:t>make</a:t>
            </a:r>
            <a:r>
              <a:rPr lang="zh-CN" altLang="en-US" kern="0" dirty="0" smtClean="0"/>
              <a:t>命令时，相应</a:t>
            </a:r>
            <a:r>
              <a:rPr lang="en-US" altLang="zh-CN" kern="0" dirty="0" err="1" smtClean="0"/>
              <a:t>Makefile</a:t>
            </a:r>
            <a:r>
              <a:rPr lang="zh-CN" altLang="en-US" kern="0" dirty="0" smtClean="0"/>
              <a:t>将创建一个名为</a:t>
            </a:r>
            <a:r>
              <a:rPr lang="en-US" altLang="zh-CN" kern="0" dirty="0" smtClean="0"/>
              <a:t>"-handin.tar"</a:t>
            </a:r>
            <a:r>
              <a:rPr lang="zh-CN" altLang="en-US" kern="0" dirty="0" smtClean="0"/>
              <a:t>的文件，其中包含需要提交的</a:t>
            </a:r>
            <a:r>
              <a:rPr lang="en-US" altLang="zh-CN" kern="0" dirty="0" err="1" smtClean="0"/>
              <a:t>csim.c</a:t>
            </a:r>
            <a:r>
              <a:rPr lang="zh-CN" altLang="en-US" kern="0" dirty="0" smtClean="0"/>
              <a:t>和</a:t>
            </a:r>
            <a:r>
              <a:rPr lang="en-US" altLang="zh-CN" kern="0" dirty="0" err="1" smtClean="0"/>
              <a:t>trans.c</a:t>
            </a:r>
            <a:r>
              <a:rPr lang="zh-CN" altLang="en-US" kern="0" dirty="0" smtClean="0"/>
              <a:t>文件。</a:t>
            </a:r>
            <a:endParaRPr lang="en-US" altLang="zh-CN" kern="0" dirty="0" smtClean="0"/>
          </a:p>
          <a:p>
            <a:pPr>
              <a:lnSpc>
                <a:spcPct val="150000"/>
              </a:lnSpc>
              <a:spcBef>
                <a:spcPts val="0"/>
              </a:spcBef>
              <a:spcAft>
                <a:spcPts val="1200"/>
              </a:spcAft>
              <a:buFont typeface="Wingdings" panose="05000000000000000000" pitchFamily="2" charset="2"/>
              <a:buChar char="p"/>
            </a:pPr>
            <a:r>
              <a:rPr lang="zh-CN" altLang="en-US" kern="0" dirty="0" smtClean="0">
                <a:solidFill>
                  <a:srgbClr val="FF0000"/>
                </a:solidFill>
              </a:rPr>
              <a:t>提交前应使用前述</a:t>
            </a:r>
            <a:r>
              <a:rPr lang="en-US" altLang="zh-CN" kern="0" dirty="0" smtClean="0">
                <a:solidFill>
                  <a:srgbClr val="00B0F0"/>
                </a:solidFill>
              </a:rPr>
              <a:t>test-</a:t>
            </a:r>
            <a:r>
              <a:rPr lang="en-US" altLang="zh-CN" kern="0" dirty="0" err="1" smtClean="0">
                <a:solidFill>
                  <a:srgbClr val="00B0F0"/>
                </a:solidFill>
              </a:rPr>
              <a:t>csim</a:t>
            </a:r>
            <a:r>
              <a:rPr lang="zh-CN" altLang="en-US" kern="0" dirty="0" smtClean="0">
                <a:solidFill>
                  <a:srgbClr val="FF0000"/>
                </a:solidFill>
              </a:rPr>
              <a:t>、</a:t>
            </a:r>
            <a:r>
              <a:rPr lang="en-US" altLang="zh-CN" kern="0" dirty="0" smtClean="0">
                <a:solidFill>
                  <a:srgbClr val="00B0F0"/>
                </a:solidFill>
              </a:rPr>
              <a:t>test-trans</a:t>
            </a:r>
            <a:r>
              <a:rPr lang="zh-CN" altLang="en-US" kern="0" dirty="0" smtClean="0">
                <a:solidFill>
                  <a:srgbClr val="FF0000"/>
                </a:solidFill>
              </a:rPr>
              <a:t>测试程序（已在上述</a:t>
            </a:r>
            <a:r>
              <a:rPr lang="en-US" altLang="zh-CN" kern="0" dirty="0" smtClean="0">
                <a:solidFill>
                  <a:srgbClr val="FF0000"/>
                </a:solidFill>
              </a:rPr>
              <a:t>make</a:t>
            </a:r>
            <a:r>
              <a:rPr lang="zh-CN" altLang="en-US" kern="0" dirty="0" smtClean="0">
                <a:solidFill>
                  <a:srgbClr val="FF0000"/>
                </a:solidFill>
              </a:rPr>
              <a:t>过程中编译生成）对提交的正确性进行验证。</a:t>
            </a:r>
            <a:endParaRPr lang="en-US" altLang="zh-CN" kern="0" dirty="0" smtClean="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smtClean="0"/>
              <a:t>将该</a:t>
            </a:r>
            <a:r>
              <a:rPr lang="en-US" altLang="zh-CN" kern="0" dirty="0" smtClean="0"/>
              <a:t>tar</a:t>
            </a:r>
            <a:r>
              <a:rPr lang="zh-CN" altLang="en-US" kern="0" dirty="0" smtClean="0"/>
              <a:t>文件重命名为“学号</a:t>
            </a:r>
            <a:r>
              <a:rPr lang="en-US" altLang="zh-CN" kern="0" dirty="0" smtClean="0"/>
              <a:t>+</a:t>
            </a:r>
            <a:r>
              <a:rPr lang="zh-CN" altLang="en-US" kern="0" dirty="0" smtClean="0"/>
              <a:t>姓名</a:t>
            </a:r>
            <a:r>
              <a:rPr lang="en-US" altLang="zh-CN" kern="0" dirty="0" smtClean="0"/>
              <a:t>.tar”</a:t>
            </a:r>
            <a:r>
              <a:rPr lang="zh-CN" altLang="en-US" kern="0" dirty="0" smtClean="0"/>
              <a:t>后提交。 </a:t>
            </a:r>
            <a:endParaRPr lang="en-US" altLang="zh-CN" sz="2000" kern="0" dirty="0" smtClean="0"/>
          </a:p>
        </p:txBody>
      </p:sp>
    </p:spTree>
    <p:extLst>
      <p:ext uri="{BB962C8B-B14F-4D97-AF65-F5344CB8AC3E}">
        <p14:creationId xmlns:p14="http://schemas.microsoft.com/office/powerpoint/2010/main" val="29618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a:t>
            </a:r>
            <a:r>
              <a:rPr lang="zh-CN" altLang="en-US" dirty="0" smtClean="0"/>
              <a:t>、实验</a:t>
            </a:r>
            <a:r>
              <a:rPr lang="zh-CN" altLang="en-US" dirty="0"/>
              <a:t>报告格式</a:t>
            </a:r>
          </a:p>
        </p:txBody>
      </p:sp>
      <p:sp>
        <p:nvSpPr>
          <p:cNvPr id="3" name="内容占位符 2"/>
          <p:cNvSpPr>
            <a:spLocks noGrp="1"/>
          </p:cNvSpPr>
          <p:nvPr>
            <p:ph idx="1"/>
          </p:nvPr>
        </p:nvSpPr>
        <p:spPr/>
        <p:txBody>
          <a:bodyPr/>
          <a:lstStyle/>
          <a:p>
            <a:r>
              <a:rPr lang="zh-CN" altLang="en-US" sz="2800" dirty="0" smtClean="0"/>
              <a:t>按照实验报告模板所要求的格式与内容提交。</a:t>
            </a:r>
            <a:endParaRPr lang="en-US" altLang="zh-CN" sz="2800" dirty="0" smtClean="0"/>
          </a:p>
          <a:p>
            <a:r>
              <a:rPr lang="zh-CN" altLang="en-US" sz="2800" dirty="0" smtClean="0"/>
              <a:t>实验后  </a:t>
            </a:r>
            <a:r>
              <a:rPr lang="zh-CN" altLang="en-US" sz="2800" dirty="0" smtClean="0"/>
              <a:t>一周内</a:t>
            </a:r>
            <a:r>
              <a:rPr lang="zh-CN" altLang="en-US" sz="2800" dirty="0" smtClean="0">
                <a:solidFill>
                  <a:srgbClr val="FF0000"/>
                </a:solidFill>
              </a:rPr>
              <a:t> </a:t>
            </a:r>
            <a:r>
              <a:rPr lang="zh-CN" altLang="en-US" sz="2800" dirty="0" smtClean="0"/>
              <a:t>提交至</a:t>
            </a:r>
            <a:r>
              <a:rPr lang="zh-CN" altLang="en-US" sz="2800" dirty="0"/>
              <a:t>课</a:t>
            </a:r>
            <a:r>
              <a:rPr lang="zh-CN" altLang="en-US" sz="2800" dirty="0" smtClean="0"/>
              <a:t>代表并打包给授课教师。</a:t>
            </a:r>
            <a:endParaRPr lang="en-US" altLang="zh-CN" sz="2800" dirty="0" smtClean="0"/>
          </a:p>
          <a:p>
            <a:r>
              <a:rPr lang="zh-CN" altLang="en-US" sz="2800" dirty="0" smtClean="0"/>
              <a:t>本次实验成绩按</a:t>
            </a:r>
            <a:r>
              <a:rPr lang="en-US" altLang="zh-CN" sz="2800" dirty="0" smtClean="0"/>
              <a:t>100</a:t>
            </a:r>
            <a:r>
              <a:rPr lang="zh-CN" altLang="en-US" sz="2800" dirty="0" smtClean="0"/>
              <a:t>分计</a:t>
            </a:r>
            <a:endParaRPr lang="en-US" altLang="zh-CN" sz="2800" dirty="0" smtClean="0"/>
          </a:p>
          <a:p>
            <a:pPr lvl="1"/>
            <a:r>
              <a:rPr lang="zh-CN" altLang="en-US" sz="2400" dirty="0" smtClean="0"/>
              <a:t>按时上课，签到</a:t>
            </a:r>
            <a:r>
              <a:rPr lang="en-US" altLang="zh-CN" sz="2400" dirty="0"/>
              <a:t>5</a:t>
            </a:r>
            <a:r>
              <a:rPr lang="zh-CN" altLang="en-US" sz="2400" dirty="0" smtClean="0"/>
              <a:t>分</a:t>
            </a:r>
            <a:endParaRPr lang="en-US" altLang="zh-CN" sz="2400" dirty="0" smtClean="0"/>
          </a:p>
          <a:p>
            <a:pPr lvl="1"/>
            <a:r>
              <a:rPr lang="zh-CN" altLang="en-US" sz="2400" dirty="0"/>
              <a:t>按时</a:t>
            </a:r>
            <a:r>
              <a:rPr lang="zh-CN" altLang="en-US" sz="2400" dirty="0" smtClean="0"/>
              <a:t>下课，不早退</a:t>
            </a:r>
            <a:r>
              <a:rPr lang="en-US" altLang="zh-CN" sz="2400" dirty="0"/>
              <a:t>5</a:t>
            </a:r>
            <a:r>
              <a:rPr lang="zh-CN" altLang="en-US" sz="2400" dirty="0" smtClean="0"/>
              <a:t>分</a:t>
            </a:r>
            <a:endParaRPr lang="en-US" altLang="zh-CN" sz="2400" dirty="0" smtClean="0"/>
          </a:p>
          <a:p>
            <a:pPr lvl="1"/>
            <a:r>
              <a:rPr lang="zh-CN" altLang="en-US" sz="2400" dirty="0"/>
              <a:t>课堂</a:t>
            </a:r>
            <a:r>
              <a:rPr lang="zh-CN" altLang="en-US" sz="2400" dirty="0" smtClean="0"/>
              <a:t>表现：</a:t>
            </a:r>
            <a:r>
              <a:rPr lang="en-US" altLang="zh-CN" sz="2400" dirty="0" smtClean="0"/>
              <a:t>10</a:t>
            </a:r>
            <a:r>
              <a:rPr lang="zh-CN" altLang="en-US" sz="2400" dirty="0" smtClean="0"/>
              <a:t>分，不按操作规程、非法活动扣分。</a:t>
            </a:r>
            <a:endParaRPr lang="en-US" altLang="zh-CN" sz="2400" dirty="0" smtClean="0"/>
          </a:p>
          <a:p>
            <a:pPr lvl="1"/>
            <a:r>
              <a:rPr lang="zh-CN" altLang="en-US" sz="2400" dirty="0"/>
              <a:t>实验</a:t>
            </a:r>
            <a:r>
              <a:rPr lang="zh-CN" altLang="en-US" sz="2400" dirty="0" smtClean="0"/>
              <a:t>报告：</a:t>
            </a:r>
            <a:r>
              <a:rPr lang="en-US" altLang="zh-CN" sz="2400" dirty="0" smtClean="0"/>
              <a:t>80</a:t>
            </a:r>
            <a:r>
              <a:rPr lang="zh-CN" altLang="en-US" sz="2400" dirty="0" smtClean="0"/>
              <a:t>分。具体</a:t>
            </a:r>
            <a:r>
              <a:rPr lang="zh-CN" altLang="en-US" sz="2400" dirty="0"/>
              <a:t>参见实验报告各环节的</a:t>
            </a:r>
            <a:r>
              <a:rPr lang="zh-CN" altLang="en-US" sz="2400" dirty="0" smtClean="0"/>
              <a:t>分值</a:t>
            </a:r>
            <a:endParaRPr lang="en-US" altLang="zh-CN" sz="2400" dirty="0" smtClean="0"/>
          </a:p>
          <a:p>
            <a:r>
              <a:rPr lang="zh-CN" altLang="en-US" sz="2800" dirty="0" smtClean="0"/>
              <a:t>学生提交</a:t>
            </a:r>
            <a:r>
              <a:rPr lang="en-US" altLang="zh-CN" sz="2800" dirty="0" smtClean="0"/>
              <a:t>1</a:t>
            </a:r>
            <a:r>
              <a:rPr lang="zh-CN" altLang="en-US" sz="2800" dirty="0" smtClean="0"/>
              <a:t>个压缩包即可，课代表提交</a:t>
            </a:r>
            <a:r>
              <a:rPr lang="en-US" altLang="zh-CN" sz="2800" dirty="0" smtClean="0"/>
              <a:t>1</a:t>
            </a:r>
            <a:r>
              <a:rPr lang="zh-CN" altLang="en-US" sz="2800" dirty="0" smtClean="0"/>
              <a:t>个包</a:t>
            </a:r>
            <a:endParaRPr lang="en-US" altLang="zh-CN" sz="2800" dirty="0" smtClean="0"/>
          </a:p>
          <a:p>
            <a:r>
              <a:rPr lang="zh-CN" altLang="en-US" sz="2800" dirty="0">
                <a:solidFill>
                  <a:srgbClr val="0000FF"/>
                </a:solidFill>
              </a:rPr>
              <a:t>在实验报告中，对</a:t>
            </a:r>
            <a:r>
              <a:rPr lang="zh-CN" altLang="en-US" sz="2800" dirty="0" smtClean="0">
                <a:solidFill>
                  <a:srgbClr val="0000FF"/>
                </a:solidFill>
              </a:rPr>
              <a:t>你每一任务</a:t>
            </a:r>
            <a:r>
              <a:rPr lang="zh-CN" altLang="en-US" sz="2800" dirty="0" smtClean="0">
                <a:solidFill>
                  <a:srgbClr val="0000FF"/>
                </a:solidFill>
              </a:rPr>
              <a:t>，按照要求用</a:t>
            </a:r>
            <a:r>
              <a:rPr lang="zh-CN" altLang="en-US" sz="2800" dirty="0">
                <a:solidFill>
                  <a:srgbClr val="0000FF"/>
                </a:solidFill>
              </a:rPr>
              <a:t>文字详细</a:t>
            </a:r>
            <a:r>
              <a:rPr lang="zh-CN" altLang="en-US" sz="2800" dirty="0" smtClean="0">
                <a:solidFill>
                  <a:srgbClr val="0000FF"/>
                </a:solidFill>
              </a:rPr>
              <a:t>描述</a:t>
            </a:r>
            <a:endParaRPr lang="en-US" altLang="zh-CN" sz="2800" dirty="0" smtClean="0">
              <a:solidFill>
                <a:srgbClr val="0000FF"/>
              </a:solidFill>
            </a:endParaRPr>
          </a:p>
          <a:p>
            <a:r>
              <a:rPr lang="zh-CN" altLang="en-US" sz="2800" dirty="0">
                <a:solidFill>
                  <a:srgbClr val="0000FF"/>
                </a:solidFill>
              </a:rPr>
              <a:t>杜绝</a:t>
            </a:r>
            <a:r>
              <a:rPr lang="zh-CN" altLang="en-US" sz="2800" dirty="0" smtClean="0">
                <a:solidFill>
                  <a:srgbClr val="0000FF"/>
                </a:solidFill>
              </a:rPr>
              <a:t>抄袭！发现 全 </a:t>
            </a:r>
            <a:r>
              <a:rPr lang="en-US" altLang="zh-CN" sz="2800" dirty="0" smtClean="0">
                <a:solidFill>
                  <a:srgbClr val="0000FF"/>
                </a:solidFill>
              </a:rPr>
              <a:t>0 </a:t>
            </a:r>
            <a:r>
              <a:rPr lang="zh-CN" altLang="en-US" sz="2800" dirty="0" smtClean="0">
                <a:solidFill>
                  <a:srgbClr val="0000FF"/>
                </a:solidFill>
              </a:rPr>
              <a:t>分！</a:t>
            </a:r>
            <a:endParaRPr lang="en-US" altLang="zh-CN" sz="2800" dirty="0" smtClean="0">
              <a:solidFill>
                <a:srgbClr val="0000FF"/>
              </a:solidFill>
            </a:endParaRPr>
          </a:p>
        </p:txBody>
      </p:sp>
    </p:spTree>
    <p:extLst>
      <p:ext uri="{BB962C8B-B14F-4D97-AF65-F5344CB8AC3E}">
        <p14:creationId xmlns:p14="http://schemas.microsoft.com/office/powerpoint/2010/main" val="230649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smtClean="0"/>
              <a:t>实验学时</a:t>
            </a:r>
            <a:r>
              <a:rPr lang="zh-CN" altLang="en-US" dirty="0" smtClean="0"/>
              <a:t>：</a:t>
            </a:r>
            <a:r>
              <a:rPr lang="en-US" altLang="zh-CN" dirty="0"/>
              <a:t>3</a:t>
            </a:r>
            <a:r>
              <a:rPr lang="zh-CN" altLang="en-US" dirty="0" smtClean="0"/>
              <a:t>，</a:t>
            </a:r>
            <a:r>
              <a:rPr lang="en-US" altLang="zh-CN" dirty="0" smtClean="0"/>
              <a:t>13:00-15:30</a:t>
            </a:r>
          </a:p>
          <a:p>
            <a:r>
              <a:rPr lang="zh-CN" altLang="en-US" dirty="0" smtClean="0"/>
              <a:t>实验学分</a:t>
            </a:r>
            <a:r>
              <a:rPr lang="zh-CN" altLang="en-US" dirty="0" smtClean="0"/>
              <a:t>：</a:t>
            </a:r>
            <a:r>
              <a:rPr lang="en-US" altLang="zh-CN" dirty="0"/>
              <a:t>3</a:t>
            </a:r>
            <a:r>
              <a:rPr lang="zh-CN" altLang="en-US" dirty="0" smtClean="0"/>
              <a:t>，</a:t>
            </a:r>
            <a:r>
              <a:rPr lang="zh-CN" altLang="en-US" dirty="0" smtClean="0"/>
              <a:t>本次实验按</a:t>
            </a:r>
            <a:r>
              <a:rPr lang="en-US" altLang="zh-CN" dirty="0" smtClean="0"/>
              <a:t>100</a:t>
            </a:r>
            <a:r>
              <a:rPr lang="zh-CN" altLang="en-US" dirty="0" smtClean="0"/>
              <a:t>分计算，折合成总成绩</a:t>
            </a:r>
            <a:r>
              <a:rPr lang="zh-CN" altLang="en-US" dirty="0" smtClean="0"/>
              <a:t>的</a:t>
            </a:r>
            <a:r>
              <a:rPr lang="en-US" altLang="zh-CN" dirty="0"/>
              <a:t>3</a:t>
            </a:r>
            <a:r>
              <a:rPr lang="zh-CN" altLang="en-US" dirty="0" smtClean="0"/>
              <a:t>分</a:t>
            </a:r>
            <a:r>
              <a:rPr lang="zh-CN" altLang="en-US" dirty="0" smtClean="0"/>
              <a:t>。</a:t>
            </a:r>
            <a:endParaRPr lang="en-US" altLang="zh-CN" dirty="0" smtClean="0"/>
          </a:p>
          <a:p>
            <a:r>
              <a:rPr lang="zh-CN" altLang="en-US" dirty="0" smtClean="0"/>
              <a:t>实验地点：</a:t>
            </a:r>
            <a:r>
              <a:rPr lang="en-US" altLang="zh-CN" dirty="0" smtClean="0"/>
              <a:t>G712</a:t>
            </a:r>
            <a:r>
              <a:rPr lang="zh-CN" altLang="en-US" dirty="0" smtClean="0"/>
              <a:t>、</a:t>
            </a:r>
            <a:r>
              <a:rPr lang="en-US" altLang="zh-CN" dirty="0" smtClean="0"/>
              <a:t>G709</a:t>
            </a:r>
          </a:p>
          <a:p>
            <a:r>
              <a:rPr lang="zh-CN" altLang="en-US" dirty="0" smtClean="0"/>
              <a:t>实验环境与工具：</a:t>
            </a:r>
            <a:endParaRPr lang="en-US" altLang="zh-CN" dirty="0" smtClean="0"/>
          </a:p>
          <a:p>
            <a:pPr lvl="1"/>
            <a:r>
              <a:rPr lang="en-US" altLang="zh-CN" dirty="0" smtClean="0"/>
              <a:t>X64 CPU</a:t>
            </a:r>
            <a:r>
              <a:rPr lang="zh-CN" altLang="en-US" dirty="0" smtClean="0"/>
              <a:t>；</a:t>
            </a:r>
            <a:r>
              <a:rPr lang="en-US" altLang="zh-CN" dirty="0" smtClean="0"/>
              <a:t>2GHz</a:t>
            </a:r>
            <a:r>
              <a:rPr lang="zh-CN" altLang="en-US" dirty="0" smtClean="0"/>
              <a:t>；</a:t>
            </a:r>
            <a:r>
              <a:rPr lang="en-US" altLang="zh-CN" dirty="0" smtClean="0"/>
              <a:t>2G RAM</a:t>
            </a:r>
            <a:r>
              <a:rPr lang="zh-CN" altLang="en-US" dirty="0" smtClean="0"/>
              <a:t>；</a:t>
            </a:r>
            <a:r>
              <a:rPr lang="en-US" altLang="zh-CN" dirty="0" smtClean="0"/>
              <a:t>256GHD Disk </a:t>
            </a:r>
            <a:r>
              <a:rPr lang="zh-CN" altLang="en-US" dirty="0" smtClean="0"/>
              <a:t>以上</a:t>
            </a:r>
            <a:endParaRPr lang="en-US" altLang="zh-CN" dirty="0" smtClean="0"/>
          </a:p>
          <a:p>
            <a:pPr lvl="1"/>
            <a:r>
              <a:rPr lang="en-US" altLang="zh-CN" dirty="0" smtClean="0"/>
              <a:t>Windows7 64</a:t>
            </a:r>
            <a:r>
              <a:rPr lang="zh-CN" altLang="en-US" dirty="0" smtClean="0"/>
              <a:t>位以上；</a:t>
            </a:r>
            <a:r>
              <a:rPr lang="en-US" altLang="zh-CN" dirty="0" err="1" smtClean="0"/>
              <a:t>VirtualBox</a:t>
            </a:r>
            <a:r>
              <a:rPr lang="en-US" altLang="zh-CN" dirty="0" smtClean="0"/>
              <a:t>/</a:t>
            </a:r>
            <a:r>
              <a:rPr lang="en-US" altLang="zh-CN" dirty="0" err="1" smtClean="0"/>
              <a:t>Vmware</a:t>
            </a:r>
            <a:r>
              <a:rPr lang="en-US" altLang="zh-CN" dirty="0" smtClean="0"/>
              <a:t> 11</a:t>
            </a:r>
            <a:r>
              <a:rPr lang="zh-CN" altLang="en-US" dirty="0" smtClean="0"/>
              <a:t>以上；</a:t>
            </a:r>
            <a:r>
              <a:rPr lang="en-US" altLang="zh-CN" dirty="0" smtClean="0"/>
              <a:t>Ubuntu 16.04 LTS 64</a:t>
            </a:r>
            <a:r>
              <a:rPr lang="zh-CN" altLang="en-US" dirty="0" smtClean="0"/>
              <a:t>位</a:t>
            </a:r>
            <a:r>
              <a:rPr lang="en-US" altLang="zh-CN" dirty="0" smtClean="0"/>
              <a:t>/</a:t>
            </a:r>
            <a:r>
              <a:rPr lang="zh-CN" altLang="en-US" dirty="0" smtClean="0"/>
              <a:t>优麒麟 </a:t>
            </a:r>
            <a:r>
              <a:rPr lang="en-US" altLang="zh-CN" dirty="0" smtClean="0"/>
              <a:t>64</a:t>
            </a:r>
            <a:r>
              <a:rPr lang="zh-CN" altLang="en-US" dirty="0" smtClean="0"/>
              <a:t>位；</a:t>
            </a:r>
            <a:endParaRPr lang="en-US" altLang="zh-CN" dirty="0" smtClean="0"/>
          </a:p>
          <a:p>
            <a:pPr lvl="1"/>
            <a:r>
              <a:rPr lang="en-US" altLang="zh-CN" dirty="0" smtClean="0"/>
              <a:t>Visual Studio 2010 64</a:t>
            </a:r>
            <a:r>
              <a:rPr lang="zh-CN" altLang="en-US" dirty="0" smtClean="0"/>
              <a:t>位以上</a:t>
            </a:r>
            <a:r>
              <a:rPr lang="zh-CN" altLang="en-US" dirty="0" smtClean="0"/>
              <a:t>；</a:t>
            </a:r>
            <a:r>
              <a:rPr lang="en-US" altLang="zh-CN" dirty="0" err="1" smtClean="0"/>
              <a:t>TestStudio</a:t>
            </a:r>
            <a:r>
              <a:rPr lang="zh-CN" altLang="en-US" dirty="0" smtClean="0"/>
              <a:t>；</a:t>
            </a:r>
            <a:r>
              <a:rPr lang="en-US" altLang="zh-CN" dirty="0" err="1" smtClean="0"/>
              <a:t>Gprof;Valgrind</a:t>
            </a:r>
            <a:r>
              <a:rPr lang="zh-CN" altLang="en-US" dirty="0" smtClean="0"/>
              <a:t>等</a:t>
            </a:r>
            <a:endParaRPr lang="en-US" altLang="zh-CN" dirty="0" smtClean="0"/>
          </a:p>
          <a:p>
            <a:r>
              <a:rPr lang="zh-CN" altLang="en-US" dirty="0" smtClean="0"/>
              <a:t>学生实验准备：</a:t>
            </a:r>
            <a:r>
              <a:rPr lang="zh-CN" altLang="zh-CN" dirty="0" smtClean="0"/>
              <a:t>禁止准备不合格的学生做实验</a:t>
            </a:r>
            <a:endParaRPr lang="en-US" altLang="zh-CN" dirty="0" smtClean="0"/>
          </a:p>
          <a:p>
            <a:pPr lvl="1"/>
            <a:r>
              <a:rPr lang="zh-CN" altLang="en-US" dirty="0" smtClean="0"/>
              <a:t>个人笔记本电脑</a:t>
            </a:r>
            <a:endParaRPr lang="en-US" altLang="zh-CN" dirty="0" smtClean="0"/>
          </a:p>
          <a:p>
            <a:pPr lvl="1"/>
            <a:r>
              <a:rPr lang="zh-CN" altLang="en-US" dirty="0" smtClean="0"/>
              <a:t>实验环境与工具所列明软件</a:t>
            </a:r>
            <a:endParaRPr lang="en-US" altLang="zh-CN" dirty="0" smtClean="0"/>
          </a:p>
          <a:p>
            <a:pPr lvl="1"/>
            <a:r>
              <a:rPr lang="zh-CN" altLang="en-US" dirty="0" smtClean="0"/>
              <a:t>参考手册</a:t>
            </a:r>
            <a:r>
              <a:rPr lang="en-US" altLang="zh-CN" dirty="0" smtClean="0"/>
              <a:t>:</a:t>
            </a:r>
            <a:r>
              <a:rPr lang="zh-CN" altLang="en-US" dirty="0" smtClean="0"/>
              <a:t> </a:t>
            </a:r>
            <a:r>
              <a:rPr lang="en-US" altLang="zh-CN" dirty="0" smtClean="0"/>
              <a:t>Linux</a:t>
            </a:r>
            <a:r>
              <a:rPr lang="zh-CN" altLang="en-US" dirty="0" smtClean="0"/>
              <a:t>环境下的命令；</a:t>
            </a:r>
            <a:r>
              <a:rPr lang="en-US" altLang="zh-CN" dirty="0" smtClean="0"/>
              <a:t>GCC</a:t>
            </a:r>
            <a:r>
              <a:rPr lang="zh-CN" altLang="en-US" dirty="0" smtClean="0"/>
              <a:t>手册；</a:t>
            </a:r>
            <a:r>
              <a:rPr lang="en-US" altLang="zh-CN" dirty="0" smtClean="0"/>
              <a:t>GDB</a:t>
            </a:r>
            <a:r>
              <a:rPr lang="zh-CN" altLang="en-US" dirty="0" smtClean="0"/>
              <a:t>手册</a:t>
            </a:r>
            <a:endParaRPr lang="en-US" altLang="zh-CN" dirty="0" smtClean="0"/>
          </a:p>
          <a:p>
            <a:pPr lvl="1"/>
            <a:r>
              <a:rPr lang="en-US" altLang="zh-CN" dirty="0" smtClean="0">
                <a:solidFill>
                  <a:srgbClr val="FF0000"/>
                </a:solidFill>
                <a:hlinkClick r:id="rId2"/>
              </a:rPr>
              <a:t>http://docs.huihoo.com/c/linux-c-programming/</a:t>
            </a:r>
            <a:r>
              <a:rPr lang="en-US" altLang="zh-CN" dirty="0" smtClean="0">
                <a:solidFill>
                  <a:srgbClr val="FF0000"/>
                </a:solidFill>
              </a:rPr>
              <a:t> C</a:t>
            </a:r>
            <a:r>
              <a:rPr lang="zh-CN" altLang="en-US" dirty="0" smtClean="0">
                <a:solidFill>
                  <a:srgbClr val="FF0000"/>
                </a:solidFill>
              </a:rPr>
              <a:t>汇编</a:t>
            </a:r>
            <a:r>
              <a:rPr lang="en-US" altLang="zh-CN" dirty="0" smtClean="0">
                <a:solidFill>
                  <a:srgbClr val="FF0000"/>
                </a:solidFill>
              </a:rPr>
              <a:t>Linux</a:t>
            </a:r>
            <a:r>
              <a:rPr lang="zh-CN" altLang="en-US" dirty="0" smtClean="0">
                <a:solidFill>
                  <a:srgbClr val="FF0000"/>
                </a:solidFill>
              </a:rPr>
              <a:t>手册</a:t>
            </a:r>
            <a:endParaRPr lang="en-US" altLang="zh-CN" dirty="0" smtClean="0">
              <a:solidFill>
                <a:srgbClr val="FF0000"/>
              </a:solidFill>
            </a:endParaRPr>
          </a:p>
          <a:p>
            <a:pPr lvl="1"/>
            <a:r>
              <a:rPr lang="en-US" altLang="zh-CN" u="sng" dirty="0" smtClean="0">
                <a:solidFill>
                  <a:srgbClr val="FF0000"/>
                </a:solidFill>
              </a:rPr>
              <a:t>http://csapp.cs.cmu.edu/3e/labs.html </a:t>
            </a:r>
            <a:r>
              <a:rPr lang="en-US" altLang="zh-CN" dirty="0" smtClean="0">
                <a:solidFill>
                  <a:srgbClr val="FF0000"/>
                </a:solidFill>
              </a:rPr>
              <a:t> CMU</a:t>
            </a:r>
            <a:r>
              <a:rPr lang="zh-CN" altLang="en-US" dirty="0" smtClean="0">
                <a:solidFill>
                  <a:srgbClr val="FF0000"/>
                </a:solidFill>
              </a:rPr>
              <a:t>的实验参考</a:t>
            </a:r>
            <a:endParaRPr lang="en-US" altLang="zh-CN" dirty="0" smtClean="0">
              <a:solidFill>
                <a:srgbClr val="FF0000"/>
              </a:solidFill>
            </a:endParaRPr>
          </a:p>
          <a:p>
            <a:pPr lvl="1"/>
            <a:r>
              <a:rPr lang="en-US" altLang="zh-CN" dirty="0">
                <a:hlinkClick r:id="rId3"/>
              </a:rPr>
              <a:t>http://</a:t>
            </a:r>
            <a:r>
              <a:rPr lang="en-US" altLang="zh-CN" dirty="0" smtClean="0">
                <a:hlinkClick r:id="rId3"/>
              </a:rPr>
              <a:t>www.linuxidc.com</a:t>
            </a:r>
            <a:r>
              <a:rPr lang="en-US" altLang="zh-CN" u="sng" dirty="0" smtClean="0">
                <a:solidFill>
                  <a:srgbClr val="FF0000"/>
                </a:solidFill>
                <a:hlinkClick r:id="rId3"/>
              </a:rPr>
              <a:t>/</a:t>
            </a:r>
            <a:r>
              <a:rPr lang="en-US" altLang="zh-CN" u="sng" dirty="0">
                <a:solidFill>
                  <a:srgbClr val="FF0000"/>
                </a:solidFill>
              </a:rPr>
              <a:t>    </a:t>
            </a:r>
            <a:r>
              <a:rPr lang="en-US" altLang="zh-CN" u="sng" dirty="0" smtClean="0">
                <a:solidFill>
                  <a:srgbClr val="FF0000"/>
                </a:solidFill>
              </a:rPr>
              <a:t>   </a:t>
            </a:r>
            <a:r>
              <a:rPr lang="en-US" altLang="zh-CN" u="sng" dirty="0">
                <a:solidFill>
                  <a:srgbClr val="FF0000"/>
                </a:solidFill>
                <a:hlinkClick r:id="rId4"/>
              </a:rPr>
              <a:t>http://cn.ubuntu.com</a:t>
            </a:r>
            <a:r>
              <a:rPr lang="en-US" altLang="zh-CN" u="sng" dirty="0" smtClean="0">
                <a:solidFill>
                  <a:srgbClr val="FF0000"/>
                </a:solidFill>
                <a:hlinkClick r:id="rId4"/>
              </a:rPr>
              <a:t>/</a:t>
            </a:r>
            <a:r>
              <a:rPr lang="en-US" altLang="zh-CN" u="sng" dirty="0">
                <a:solidFill>
                  <a:srgbClr val="FF0000"/>
                </a:solidFill>
              </a:rPr>
              <a:t> http://forum.ubuntu.org.cn/</a:t>
            </a:r>
            <a:r>
              <a:rPr lang="en-US" altLang="zh-CN" dirty="0"/>
              <a:t/>
            </a:r>
            <a:br>
              <a:rPr lang="en-US" altLang="zh-CN" dirty="0"/>
            </a:br>
            <a:endParaRPr lang="en-US" altLang="zh-CN" dirty="0"/>
          </a:p>
          <a:p>
            <a:pPr lvl="1"/>
            <a:endParaRPr lang="en-US" altLang="zh-CN" dirty="0" smtClean="0"/>
          </a:p>
          <a:p>
            <a:pPr lvl="1"/>
            <a:endParaRPr lang="en-US" altLang="zh-CN" dirty="0" smtClean="0"/>
          </a:p>
        </p:txBody>
      </p:sp>
    </p:spTree>
    <p:extLst>
      <p:ext uri="{BB962C8B-B14F-4D97-AF65-F5344CB8AC3E}">
        <p14:creationId xmlns:p14="http://schemas.microsoft.com/office/powerpoint/2010/main" val="292637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smtClean="0"/>
              <a:t>二、实验要求</a:t>
            </a:r>
            <a:endParaRPr lang="zh-CN" altLang="en-US" dirty="0"/>
          </a:p>
        </p:txBody>
      </p:sp>
      <p:sp>
        <p:nvSpPr>
          <p:cNvPr id="3" name="内容占位符 2"/>
          <p:cNvSpPr>
            <a:spLocks noGrp="1"/>
          </p:cNvSpPr>
          <p:nvPr>
            <p:ph idx="1"/>
          </p:nvPr>
        </p:nvSpPr>
        <p:spPr>
          <a:xfrm>
            <a:off x="313259" y="990600"/>
            <a:ext cx="8594725" cy="5562600"/>
          </a:xfrm>
        </p:spPr>
        <p:txBody>
          <a:bodyPr/>
          <a:lstStyle/>
          <a:p>
            <a:r>
              <a:rPr lang="zh-CN" altLang="en-US" dirty="0" smtClean="0"/>
              <a:t>学生应穿鞋套进入实验室</a:t>
            </a:r>
            <a:endParaRPr lang="en-US" altLang="zh-CN" dirty="0" smtClean="0"/>
          </a:p>
          <a:p>
            <a:r>
              <a:rPr lang="zh-CN" altLang="en-US" dirty="0" smtClean="0"/>
              <a:t>进入实验室后在签到簿中签字</a:t>
            </a:r>
            <a:endParaRPr lang="en-US" altLang="zh-CN" dirty="0" smtClean="0"/>
          </a:p>
          <a:p>
            <a:r>
              <a:rPr lang="zh-CN" altLang="en-US" dirty="0" smtClean="0"/>
              <a:t>实验安全与注意事项</a:t>
            </a:r>
            <a:endParaRPr lang="en-US" altLang="zh-CN" dirty="0" smtClean="0"/>
          </a:p>
          <a:p>
            <a:pPr lvl="1"/>
            <a:r>
              <a:rPr lang="zh-CN" altLang="en-US" dirty="0" smtClean="0"/>
              <a:t>禁止使用笔记本电脑以外的设备</a:t>
            </a:r>
            <a:endParaRPr lang="en-US" altLang="zh-CN" dirty="0" smtClean="0"/>
          </a:p>
          <a:p>
            <a:pPr lvl="1"/>
            <a:r>
              <a:rPr lang="zh-CN" altLang="en-US" dirty="0"/>
              <a:t>学行生</a:t>
            </a:r>
            <a:r>
              <a:rPr lang="zh-CN" altLang="en-US" dirty="0" smtClean="0"/>
              <a:t>不得</a:t>
            </a:r>
            <a:r>
              <a:rPr lang="zh-CN" altLang="en-US" dirty="0"/>
              <a:t>自行</a:t>
            </a:r>
            <a:r>
              <a:rPr lang="zh-CN" altLang="en-US" dirty="0" smtClean="0"/>
              <a:t>开关空调、投影仪</a:t>
            </a:r>
            <a:endParaRPr lang="en-US" altLang="zh-CN" dirty="0" smtClean="0"/>
          </a:p>
          <a:p>
            <a:pPr lvl="1"/>
            <a:r>
              <a:rPr lang="zh-CN" altLang="en-US" dirty="0" smtClean="0"/>
              <a:t>学生不得自打开窗户</a:t>
            </a:r>
            <a:endParaRPr lang="en-US" altLang="zh-CN" dirty="0" smtClean="0"/>
          </a:p>
          <a:p>
            <a:pPr lvl="1"/>
            <a:r>
              <a:rPr lang="zh-CN" altLang="en-US" dirty="0" smtClean="0"/>
              <a:t>不得使用实验室内的其他实验箱、示波器、导线、工具、遥控器等</a:t>
            </a:r>
            <a:endParaRPr lang="en-US" altLang="zh-CN" dirty="0" smtClean="0"/>
          </a:p>
          <a:p>
            <a:pPr lvl="1"/>
            <a:r>
              <a:rPr lang="zh-CN" altLang="en-US" dirty="0" smtClean="0"/>
              <a:t>认真阅读消防安全撤离路线</a:t>
            </a:r>
            <a:endParaRPr lang="en-US" altLang="zh-CN" dirty="0" smtClean="0"/>
          </a:p>
          <a:p>
            <a:pPr lvl="1"/>
            <a:r>
              <a:rPr lang="zh-CN" altLang="en-US" dirty="0" smtClean="0"/>
              <a:t>突发事件处理：第一时间告知教师，同时关闭电源插排开关。</a:t>
            </a:r>
            <a:endParaRPr lang="en-US" altLang="zh-CN" dirty="0" smtClean="0"/>
          </a:p>
          <a:p>
            <a:r>
              <a:rPr lang="zh-CN" altLang="zh-CN" dirty="0"/>
              <a:t>遵守学生实验守则，</a:t>
            </a:r>
            <a:r>
              <a:rPr lang="zh-CN" altLang="zh-CN" dirty="0" smtClean="0"/>
              <a:t>爱护</a:t>
            </a:r>
            <a:r>
              <a:rPr lang="zh-CN" altLang="en-US" dirty="0"/>
              <a:t>实验</a:t>
            </a:r>
            <a:r>
              <a:rPr lang="zh-CN" altLang="zh-CN" dirty="0" smtClean="0"/>
              <a:t>设备</a:t>
            </a:r>
            <a:r>
              <a:rPr lang="zh-CN" altLang="zh-CN" dirty="0"/>
              <a:t>，遵守操作规程，精心操作，注意安全，严禁乱拆乱动</a:t>
            </a:r>
            <a:r>
              <a:rPr lang="zh-CN" altLang="zh-CN" dirty="0" smtClean="0"/>
              <a:t>。</a:t>
            </a:r>
            <a:endParaRPr lang="en-US" altLang="zh-CN" dirty="0" smtClean="0"/>
          </a:p>
          <a:p>
            <a:r>
              <a:rPr lang="zh-CN" altLang="zh-CN" dirty="0"/>
              <a:t>实验结束后要及时关掉电源，对所</a:t>
            </a:r>
            <a:r>
              <a:rPr lang="zh-CN" altLang="zh-CN" dirty="0" smtClean="0"/>
              <a:t>用</a:t>
            </a:r>
            <a:r>
              <a:rPr lang="zh-CN" altLang="en-US" dirty="0"/>
              <a:t>实验</a:t>
            </a:r>
            <a:r>
              <a:rPr lang="zh-CN" altLang="zh-CN" dirty="0" smtClean="0"/>
              <a:t>设备</a:t>
            </a:r>
            <a:r>
              <a:rPr lang="zh-CN" altLang="zh-CN" dirty="0"/>
              <a:t>进行整理，设备摆放</a:t>
            </a:r>
            <a:r>
              <a:rPr lang="zh-CN" altLang="zh-CN" dirty="0" smtClean="0"/>
              <a:t>和状态</a:t>
            </a:r>
            <a:r>
              <a:rPr lang="zh-CN" altLang="zh-CN" dirty="0"/>
              <a:t>恢复到原始状态</a:t>
            </a:r>
            <a:r>
              <a:rPr lang="zh-CN" altLang="zh-CN" dirty="0" smtClean="0"/>
              <a:t>。</a:t>
            </a:r>
            <a:endParaRPr lang="en-US" altLang="zh-CN" dirty="0" smtClean="0"/>
          </a:p>
          <a:p>
            <a:r>
              <a:rPr lang="zh-CN" altLang="en-US" dirty="0" smtClean="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a:t>
            </a:r>
            <a:r>
              <a:rPr lang="zh-CN" altLang="en-US" dirty="0" smtClean="0"/>
              <a:t>、实验预习</a:t>
            </a:r>
            <a:endParaRPr lang="zh-CN" altLang="en-US" dirty="0"/>
          </a:p>
        </p:txBody>
      </p:sp>
      <p:sp>
        <p:nvSpPr>
          <p:cNvPr id="3" name="内容占位符 2"/>
          <p:cNvSpPr>
            <a:spLocks noGrp="1"/>
          </p:cNvSpPr>
          <p:nvPr>
            <p:ph idx="1"/>
          </p:nvPr>
        </p:nvSpPr>
        <p:spPr>
          <a:xfrm>
            <a:off x="318752" y="914400"/>
            <a:ext cx="8594725" cy="5562600"/>
          </a:xfrm>
        </p:spPr>
        <p:txBody>
          <a:bodyPr/>
          <a:lstStyle/>
          <a:p>
            <a:r>
              <a:rPr lang="zh-CN" altLang="zh-CN" dirty="0" smtClean="0"/>
              <a:t>上</a:t>
            </a:r>
            <a:r>
              <a:rPr lang="zh-CN" altLang="zh-CN" dirty="0"/>
              <a:t>实验课前，必须认真</a:t>
            </a:r>
            <a:r>
              <a:rPr lang="zh-CN" altLang="zh-CN" dirty="0" smtClean="0"/>
              <a:t>预习实验</a:t>
            </a:r>
            <a:r>
              <a:rPr lang="zh-CN" altLang="zh-CN" dirty="0"/>
              <a:t>指导</a:t>
            </a:r>
            <a:r>
              <a:rPr lang="zh-CN" altLang="zh-CN" dirty="0" smtClean="0"/>
              <a:t>书</a:t>
            </a:r>
            <a:r>
              <a:rPr lang="zh-CN" altLang="en-US" dirty="0" smtClean="0"/>
              <a:t>（</a:t>
            </a:r>
            <a:r>
              <a:rPr lang="en-US" altLang="zh-CN" dirty="0" smtClean="0"/>
              <a:t>PPT</a:t>
            </a:r>
            <a:r>
              <a:rPr lang="zh-CN" altLang="en-US" dirty="0" smtClean="0"/>
              <a:t>或</a:t>
            </a:r>
            <a:r>
              <a:rPr lang="en-US" altLang="zh-CN" dirty="0" smtClean="0"/>
              <a:t>PDF</a:t>
            </a:r>
            <a:r>
              <a:rPr lang="zh-CN" altLang="en-US" dirty="0" smtClean="0"/>
              <a:t>）</a:t>
            </a:r>
            <a:endParaRPr lang="en-US" altLang="zh-CN" dirty="0" smtClean="0"/>
          </a:p>
          <a:p>
            <a:r>
              <a:rPr lang="zh-CN" altLang="zh-CN" dirty="0" smtClean="0"/>
              <a:t>了解</a:t>
            </a:r>
            <a:r>
              <a:rPr lang="zh-CN" altLang="zh-CN" dirty="0"/>
              <a:t>实验的目的、</a:t>
            </a:r>
            <a:r>
              <a:rPr lang="zh-CN" altLang="zh-CN" dirty="0" smtClean="0"/>
              <a:t>实验</a:t>
            </a:r>
            <a:r>
              <a:rPr lang="zh-CN" altLang="en-US" dirty="0" smtClean="0"/>
              <a:t>环境与软硬件工具</a:t>
            </a:r>
            <a:r>
              <a:rPr lang="zh-CN" altLang="zh-CN" dirty="0" smtClean="0"/>
              <a:t>、</a:t>
            </a:r>
            <a:r>
              <a:rPr lang="zh-CN" altLang="zh-CN" dirty="0"/>
              <a:t>实验操作步骤，复习与实验有关的理论知识</a:t>
            </a:r>
            <a:r>
              <a:rPr lang="zh-CN" altLang="zh-CN" dirty="0" smtClean="0"/>
              <a:t>。</a:t>
            </a:r>
            <a:endParaRPr lang="en-US" altLang="zh-CN" dirty="0" smtClean="0"/>
          </a:p>
          <a:p>
            <a:endParaRPr lang="en-US" altLang="zh-CN" dirty="0" smtClean="0"/>
          </a:p>
          <a:p>
            <a:r>
              <a:rPr lang="zh-CN" altLang="en-US" dirty="0" smtClean="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 S E B s e b</a:t>
            </a:r>
          </a:p>
          <a:p>
            <a:endParaRPr lang="en-US" altLang="zh-CN" dirty="0" smtClean="0"/>
          </a:p>
          <a:p>
            <a:r>
              <a:rPr lang="zh-CN" altLang="en-US" dirty="0" smtClean="0"/>
              <a:t>写出</a:t>
            </a:r>
            <a:r>
              <a:rPr lang="en-US" altLang="zh-CN" dirty="0" smtClean="0"/>
              <a:t>Cache</a:t>
            </a:r>
            <a:r>
              <a:rPr lang="zh-CN" altLang="en-US" dirty="0" smtClean="0"/>
              <a:t>的基本结构与参数</a:t>
            </a:r>
            <a:endParaRPr lang="en-US" altLang="zh-CN" dirty="0" smtClean="0"/>
          </a:p>
          <a:p>
            <a:endParaRPr lang="en-US" altLang="zh-CN" dirty="0"/>
          </a:p>
          <a:p>
            <a:r>
              <a:rPr lang="zh-CN" altLang="en-US" dirty="0" smtClean="0"/>
              <a:t>写出各类</a:t>
            </a:r>
            <a:r>
              <a:rPr lang="en-US" altLang="zh-CN" dirty="0" smtClean="0"/>
              <a:t>Cache</a:t>
            </a:r>
            <a:r>
              <a:rPr lang="zh-CN" altLang="en-US" dirty="0" smtClean="0"/>
              <a:t>的读策略与写策略</a:t>
            </a:r>
            <a:endParaRPr lang="en-US" altLang="zh-CN" dirty="0" smtClean="0"/>
          </a:p>
          <a:p>
            <a:endParaRPr lang="en-US" altLang="zh-CN" dirty="0"/>
          </a:p>
          <a:p>
            <a:r>
              <a:rPr lang="zh-CN" altLang="en-US" dirty="0" smtClean="0"/>
              <a:t>掌握</a:t>
            </a:r>
            <a:r>
              <a:rPr lang="en-US" altLang="zh-CN" dirty="0" err="1" smtClean="0"/>
              <a:t>Valgrind</a:t>
            </a:r>
            <a:r>
              <a:rPr lang="zh-CN" altLang="en-US" dirty="0" smtClean="0"/>
              <a:t>与</a:t>
            </a:r>
            <a:r>
              <a:rPr lang="en-US" altLang="zh-CN" dirty="0" err="1" smtClean="0"/>
              <a:t>Gprof</a:t>
            </a:r>
            <a:r>
              <a:rPr lang="zh-CN" altLang="en-US" dirty="0" smtClean="0"/>
              <a:t>的使用方法</a:t>
            </a:r>
            <a:endParaRPr lang="en-US" altLang="zh-CN" dirty="0" smtClean="0"/>
          </a:p>
        </p:txBody>
      </p:sp>
    </p:spTree>
    <p:extLst>
      <p:ext uri="{BB962C8B-B14F-4D97-AF65-F5344CB8AC3E}">
        <p14:creationId xmlns:p14="http://schemas.microsoft.com/office/powerpoint/2010/main" val="108496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a:t>
            </a:r>
            <a:r>
              <a:rPr lang="zh-CN" altLang="en-US" dirty="0" smtClean="0"/>
              <a:t>、实验内容与步骤</a:t>
            </a:r>
            <a:endParaRPr lang="zh-CN" altLang="en-US" dirty="0"/>
          </a:p>
        </p:txBody>
      </p:sp>
      <p:sp>
        <p:nvSpPr>
          <p:cNvPr id="3" name="内容占位符 2"/>
          <p:cNvSpPr>
            <a:spLocks noGrp="1"/>
          </p:cNvSpPr>
          <p:nvPr>
            <p:ph idx="1"/>
          </p:nvPr>
        </p:nvSpPr>
        <p:spPr>
          <a:xfrm>
            <a:off x="396875" y="1362074"/>
            <a:ext cx="8594725" cy="5267325"/>
          </a:xfrm>
        </p:spPr>
        <p:txBody>
          <a:bodyPr/>
          <a:lstStyle/>
          <a:p>
            <a:r>
              <a:rPr lang="en-US" altLang="zh-CN" dirty="0" smtClean="0"/>
              <a:t>1.</a:t>
            </a:r>
            <a:r>
              <a:rPr lang="zh-CN" altLang="en-US" dirty="0" smtClean="0"/>
              <a:t>环境建立</a:t>
            </a:r>
            <a:endParaRPr lang="en-US" altLang="zh-CN" dirty="0" smtClean="0"/>
          </a:p>
          <a:p>
            <a:pPr lvl="1"/>
            <a:r>
              <a:rPr lang="en-US" altLang="zh-CN" dirty="0" smtClean="0"/>
              <a:t>Windows</a:t>
            </a:r>
            <a:r>
              <a:rPr lang="zh-CN" altLang="en-US" dirty="0" smtClean="0"/>
              <a:t>下</a:t>
            </a:r>
            <a:r>
              <a:rPr lang="en-US" altLang="zh-CN" dirty="0" smtClean="0"/>
              <a:t>Visual Studio 2010 64</a:t>
            </a:r>
            <a:r>
              <a:rPr lang="zh-CN" altLang="en-US" dirty="0" smtClean="0"/>
              <a:t>位</a:t>
            </a:r>
            <a:endParaRPr lang="en-US" altLang="zh-CN" dirty="0" smtClean="0"/>
          </a:p>
          <a:p>
            <a:pPr lvl="1"/>
            <a:r>
              <a:rPr lang="en-US" altLang="zh-CN" dirty="0" smtClean="0"/>
              <a:t>Ubuntu</a:t>
            </a:r>
            <a:r>
              <a:rPr lang="zh-CN" altLang="en-US" dirty="0" smtClean="0"/>
              <a:t>下</a:t>
            </a:r>
            <a:r>
              <a:rPr lang="en-US" altLang="zh-CN" dirty="0" err="1" smtClean="0"/>
              <a:t>gcc</a:t>
            </a:r>
            <a:r>
              <a:rPr lang="zh-CN" altLang="en-US" dirty="0"/>
              <a:t>、</a:t>
            </a:r>
            <a:r>
              <a:rPr lang="en-US" altLang="zh-CN" dirty="0" err="1" smtClean="0"/>
              <a:t>gprof,valgrind</a:t>
            </a:r>
            <a:endParaRPr lang="en-US" altLang="zh-CN" dirty="0" smtClean="0"/>
          </a:p>
          <a:p>
            <a:r>
              <a:rPr lang="en-US" altLang="zh-CN" dirty="0" smtClean="0"/>
              <a:t>2.</a:t>
            </a:r>
            <a:r>
              <a:rPr lang="zh-CN" altLang="en-US" dirty="0" smtClean="0"/>
              <a:t>获得实验包</a:t>
            </a:r>
            <a:endParaRPr lang="en-US" altLang="zh-CN" dirty="0" smtClean="0"/>
          </a:p>
          <a:p>
            <a:pPr lvl="1"/>
            <a:r>
              <a:rPr lang="zh-CN" altLang="en-US" dirty="0" smtClean="0"/>
              <a:t>从实验教师处获得下 </a:t>
            </a:r>
            <a:r>
              <a:rPr lang="en-US" altLang="zh-CN" dirty="0"/>
              <a:t>cachelab-handout.tar</a:t>
            </a:r>
          </a:p>
          <a:p>
            <a:pPr lvl="1"/>
            <a:r>
              <a:rPr lang="zh-CN" altLang="en-US" dirty="0" smtClean="0"/>
              <a:t>也</a:t>
            </a:r>
            <a:r>
              <a:rPr lang="zh-CN" altLang="en-US" dirty="0" smtClean="0"/>
              <a:t>可以从课程</a:t>
            </a:r>
            <a:r>
              <a:rPr lang="en-US" altLang="zh-CN" dirty="0" smtClean="0"/>
              <a:t>QQ</a:t>
            </a:r>
            <a:r>
              <a:rPr lang="zh-CN" altLang="en-US" dirty="0" smtClean="0"/>
              <a:t>群下载，也可以从其他同学处获取。</a:t>
            </a:r>
            <a:endParaRPr lang="en-US" altLang="zh-CN" dirty="0" smtClean="0"/>
          </a:p>
          <a:p>
            <a:pPr lvl="1"/>
            <a:r>
              <a:rPr lang="en-US" altLang="zh-CN" dirty="0" smtClean="0"/>
              <a:t>HIT</a:t>
            </a:r>
            <a:r>
              <a:rPr lang="zh-CN" altLang="en-US" dirty="0" smtClean="0"/>
              <a:t>与</a:t>
            </a:r>
            <a:r>
              <a:rPr lang="en-US" altLang="zh-CN" dirty="0" smtClean="0"/>
              <a:t>CMU</a:t>
            </a:r>
            <a:r>
              <a:rPr lang="zh-CN" altLang="en-US" dirty="0" smtClean="0"/>
              <a:t>的不同</a:t>
            </a:r>
            <a:endParaRPr lang="en-US" altLang="zh-CN" dirty="0" smtClean="0"/>
          </a:p>
          <a:p>
            <a:r>
              <a:rPr lang="en-US" altLang="zh-CN" dirty="0" smtClean="0"/>
              <a:t>3.Windows</a:t>
            </a:r>
            <a:r>
              <a:rPr lang="zh-CN" altLang="en-US" dirty="0" smtClean="0"/>
              <a:t>下</a:t>
            </a:r>
            <a:r>
              <a:rPr lang="zh-CN" altLang="en-US" dirty="0" smtClean="0"/>
              <a:t>性能分析</a:t>
            </a:r>
            <a:endParaRPr lang="en-US" altLang="zh-CN" dirty="0" smtClean="0"/>
          </a:p>
          <a:p>
            <a:pPr lvl="1"/>
            <a:r>
              <a:rPr lang="zh-CN" altLang="en-US" dirty="0" smtClean="0"/>
              <a:t>分析</a:t>
            </a:r>
            <a:r>
              <a:rPr lang="en-US" altLang="zh-CN" dirty="0" smtClean="0"/>
              <a:t>analyzer</a:t>
            </a:r>
          </a:p>
          <a:p>
            <a:r>
              <a:rPr lang="en-US" altLang="zh-CN" dirty="0" smtClean="0"/>
              <a:t>4.Ubuntu</a:t>
            </a:r>
            <a:r>
              <a:rPr lang="zh-CN" altLang="en-US" dirty="0" smtClean="0"/>
              <a:t>下</a:t>
            </a:r>
            <a:r>
              <a:rPr lang="en-US" altLang="zh-CN" dirty="0" err="1" smtClean="0"/>
              <a:t>gprof</a:t>
            </a:r>
            <a:r>
              <a:rPr lang="zh-CN" altLang="en-US" dirty="0" smtClean="0"/>
              <a:t>的使用</a:t>
            </a:r>
            <a:endParaRPr lang="en-US" altLang="zh-CN" dirty="0" smtClean="0"/>
          </a:p>
          <a:p>
            <a:pPr lvl="1"/>
            <a:r>
              <a:rPr lang="en-US" altLang="zh-CN" dirty="0" err="1" smtClean="0"/>
              <a:t>gprof</a:t>
            </a:r>
            <a:r>
              <a:rPr lang="en-US" altLang="zh-CN" dirty="0" smtClean="0"/>
              <a:t>  </a:t>
            </a:r>
            <a:r>
              <a:rPr lang="zh-CN" altLang="en-US" dirty="0" smtClean="0"/>
              <a:t>教材上有</a:t>
            </a:r>
            <a:endParaRPr lang="en-US" altLang="zh-CN" dirty="0" smtClean="0"/>
          </a:p>
          <a:p>
            <a:r>
              <a:rPr lang="en-US" altLang="zh-CN" dirty="0"/>
              <a:t>5. Ubuntu</a:t>
            </a:r>
            <a:r>
              <a:rPr lang="zh-CN" altLang="en-US" dirty="0" smtClean="0"/>
              <a:t>下</a:t>
            </a:r>
            <a:r>
              <a:rPr lang="en-US" altLang="zh-CN" dirty="0" err="1" smtClean="0"/>
              <a:t>valgrind</a:t>
            </a:r>
            <a:r>
              <a:rPr lang="zh-CN" altLang="en-US" dirty="0" smtClean="0"/>
              <a:t>的使用</a:t>
            </a:r>
            <a:endParaRPr lang="en-US" altLang="zh-CN" dirty="0" smtClean="0"/>
          </a:p>
          <a:p>
            <a:pPr lvl="1"/>
            <a:r>
              <a:rPr lang="en-US" altLang="zh-CN" dirty="0" err="1" smtClean="0"/>
              <a:t>valgrind</a:t>
            </a:r>
            <a:endParaRPr lang="en-US" altLang="zh-CN" dirty="0" smtClean="0"/>
          </a:p>
          <a:p>
            <a:pPr lvl="1"/>
            <a:endParaRPr lang="en-US" altLang="zh-CN" dirty="0"/>
          </a:p>
        </p:txBody>
      </p:sp>
    </p:spTree>
    <p:extLst>
      <p:ext uri="{BB962C8B-B14F-4D97-AF65-F5344CB8AC3E}">
        <p14:creationId xmlns:p14="http://schemas.microsoft.com/office/powerpoint/2010/main" val="356318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smtClean="0"/>
              <a:t>解</a:t>
            </a:r>
            <a:r>
              <a:rPr lang="zh-CN" altLang="zh-CN" sz="2800" dirty="0"/>
              <a:t>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a:t>
            </a:r>
            <a:r>
              <a:rPr lang="en-US" altLang="zh-CN" sz="3200" dirty="0" smtClean="0">
                <a:solidFill>
                  <a:srgbClr val="FF0000"/>
                </a:solidFill>
              </a:rPr>
              <a:t>bufbomb.tar</a:t>
            </a:r>
            <a:endParaRPr lang="en-US" altLang="zh-CN" sz="3200" dirty="0">
              <a:solidFill>
                <a:srgbClr val="FF0000"/>
              </a:solidFill>
            </a:endParaRPr>
          </a:p>
          <a:p>
            <a:r>
              <a:rPr lang="zh-CN" altLang="en-US" sz="2800" dirty="0"/>
              <a:t>数据包</a:t>
            </a:r>
            <a:r>
              <a:rPr lang="zh-CN" altLang="en-US" sz="2800" dirty="0" smtClean="0"/>
              <a:t>中</a:t>
            </a:r>
            <a:r>
              <a:rPr lang="zh-CN" altLang="zh-CN" sz="2800" dirty="0" smtClean="0"/>
              <a:t>包含</a:t>
            </a:r>
            <a:r>
              <a:rPr lang="zh-CN" altLang="zh-CN" sz="2800" dirty="0" smtClean="0"/>
              <a:t>下</a:t>
            </a:r>
            <a:r>
              <a:rPr lang="zh-CN" altLang="en-US" sz="2800" dirty="0" smtClean="0"/>
              <a:t>面</a:t>
            </a:r>
            <a:r>
              <a:rPr lang="zh-CN" altLang="zh-CN" sz="2800" dirty="0" smtClean="0"/>
              <a:t>文件：</a:t>
            </a:r>
            <a:endParaRPr lang="en-US" altLang="zh-CN" sz="2800" dirty="0" smtClean="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smtClean="0"/>
              <a:t>）</a:t>
            </a:r>
            <a:endParaRPr lang="en-US" altLang="zh-CN" sz="2400" dirty="0" smtClean="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：包含一组参考内存访问轨迹</a:t>
            </a:r>
            <a:r>
              <a:rPr lang="zh-CN" altLang="en-US" sz="2400" dirty="0" smtClean="0"/>
              <a:t>文件</a:t>
            </a:r>
            <a:r>
              <a:rPr lang="en-US" altLang="zh-CN" sz="2400" dirty="0" smtClean="0"/>
              <a:t>-reference </a:t>
            </a:r>
            <a:r>
              <a:rPr lang="en-US" altLang="zh-CN" sz="2400" dirty="0"/>
              <a:t>trace </a:t>
            </a:r>
            <a:r>
              <a:rPr lang="en-US" altLang="zh-CN" sz="2400" dirty="0" smtClean="0"/>
              <a:t>files-</a:t>
            </a:r>
            <a:r>
              <a:rPr lang="zh-CN" altLang="en-US" sz="2400" dirty="0" smtClean="0"/>
              <a:t>由</a:t>
            </a:r>
            <a:r>
              <a:rPr lang="en-US" altLang="zh-CN" sz="2400" dirty="0" err="1"/>
              <a:t>valgrind</a:t>
            </a:r>
            <a:r>
              <a:rPr lang="zh-CN" altLang="en-US" sz="2400" dirty="0" smtClean="0"/>
              <a:t>程序生成，</a:t>
            </a:r>
            <a:r>
              <a:rPr lang="zh-CN" altLang="en-US" sz="2400" dirty="0"/>
              <a:t>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模拟器在上述参考内存访问轨迹上的正确性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a:t>
            </a:r>
            <a:r>
              <a:rPr lang="zh-CN" altLang="en-US" sz="2400" dirty="0" smtClean="0"/>
              <a:t>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a:t>
            </a:r>
            <a:r>
              <a:rPr lang="en-US" altLang="zh-CN" dirty="0" smtClean="0"/>
              <a:t>. </a:t>
            </a:r>
            <a:r>
              <a:rPr lang="zh-CN" altLang="en-US" dirty="0" smtClean="0"/>
              <a:t>实验</a:t>
            </a:r>
            <a:r>
              <a:rPr lang="zh-CN" altLang="en-US" dirty="0" smtClean="0"/>
              <a:t>包分析</a:t>
            </a:r>
            <a:endParaRPr lang="en-US" altLang="zh-CN" dirty="0"/>
          </a:p>
        </p:txBody>
      </p:sp>
    </p:spTree>
    <p:extLst>
      <p:ext uri="{BB962C8B-B14F-4D97-AF65-F5344CB8AC3E}">
        <p14:creationId xmlns:p14="http://schemas.microsoft.com/office/powerpoint/2010/main" val="12060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a:t>
            </a:r>
            <a:r>
              <a:rPr lang="zh-CN" altLang="en-US" dirty="0" smtClean="0"/>
              <a:t>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smtClean="0">
                <a:latin typeface="黑体" panose="02010609060101010101" pitchFamily="49" charset="-122"/>
              </a:rPr>
              <a:t>   </a:t>
            </a:r>
            <a:r>
              <a:rPr lang="en-US" altLang="zh-CN" dirty="0" smtClean="0">
                <a:solidFill>
                  <a:srgbClr val="FF0000"/>
                </a:solidFill>
                <a:latin typeface="黑体" panose="02010609060101010101" pitchFamily="49" charset="-122"/>
              </a:rPr>
              <a:t>operation   </a:t>
            </a:r>
            <a:r>
              <a:rPr lang="en-US" altLang="zh-CN" dirty="0" smtClean="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smtClean="0">
                <a:latin typeface="黑体" panose="02010609060101010101" pitchFamily="49" charset="-122"/>
              </a:rPr>
              <a:t>,    </a:t>
            </a:r>
            <a:r>
              <a:rPr lang="en-US" altLang="zh-CN" dirty="0" smtClean="0">
                <a:solidFill>
                  <a:srgbClr val="00B0F0"/>
                </a:solidFill>
                <a:latin typeface="黑体" panose="02010609060101010101" pitchFamily="49" charset="-122"/>
              </a:rPr>
              <a:t>size</a:t>
            </a:r>
            <a:endParaRPr lang="en-US" altLang="zh-CN" dirty="0">
              <a:solidFill>
                <a:srgbClr val="00B0F0"/>
              </a:solidFill>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zh-CN" altLang="en-US" b="1" dirty="0" smtClean="0">
                <a:latin typeface="黑体" panose="02010609060101010101" pitchFamily="49" charset="-122"/>
              </a:rPr>
              <a:t>。</a:t>
            </a:r>
            <a:r>
              <a:rPr lang="en-US" altLang="zh-CN" b="1" dirty="0" smtClean="0">
                <a:solidFill>
                  <a:srgbClr val="FF0000"/>
                </a:solidFill>
                <a:latin typeface="黑体" panose="02010609060101010101" pitchFamily="49" charset="-122"/>
              </a:rPr>
              <a:t>I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 </a:t>
            </a:r>
            <a:r>
              <a:rPr lang="zh-CN" altLang="en-US" b="1" dirty="0">
                <a:latin typeface="黑体" panose="02010609060101010101" pitchFamily="49" charset="-122"/>
              </a:rPr>
              <a:t>数据装载</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a:t>
            </a:r>
            <a:r>
              <a:rPr lang="en-US" altLang="zh-CN" b="1" dirty="0" smtClean="0">
                <a:solidFill>
                  <a:srgbClr val="FF0000"/>
                </a:solidFill>
                <a:latin typeface="黑体" panose="02010609060101010101" pitchFamily="49" charset="-122"/>
              </a:rPr>
              <a:t>             S</a:t>
            </a:r>
            <a:r>
              <a:rPr lang="zh-CN" altLang="en-US" b="1" dirty="0" smtClean="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 - </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a:t>
            </a:r>
            <a:r>
              <a:rPr lang="zh-CN" altLang="en-US" b="1" dirty="0" smtClean="0">
                <a:latin typeface="黑体" panose="02010609060101010101" pitchFamily="49" charset="-122"/>
              </a:rPr>
              <a:t>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a:t>
            </a:r>
            <a:r>
              <a:rPr lang="en-US" altLang="zh-CN" b="1" dirty="0" smtClean="0">
                <a:latin typeface="黑体" panose="02010609060101010101" pitchFamily="49" charset="-122"/>
              </a:rPr>
              <a:t>M	0421c7f0,4</a:t>
            </a:r>
            <a:endParaRPr lang="en-US" altLang="zh-CN" b="1" dirty="0">
              <a:latin typeface="黑体" panose="02010609060101010101" pitchFamily="49" charset="-122"/>
            </a:endParaRP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a:t>
            </a:r>
            <a:r>
              <a:rPr lang="en-US" altLang="zh-CN" b="1" dirty="0" smtClean="0">
                <a:latin typeface="黑体" panose="02010609060101010101" pitchFamily="49" charset="-122"/>
              </a:rPr>
              <a:t>7ff005c8,8</a:t>
            </a:r>
            <a:endParaRPr lang="en-US" altLang="zh-CN" b="1" dirty="0">
              <a:latin typeface="黑体" panose="02010609060101010101" pitchFamily="49" charset="-122"/>
            </a:endParaRPr>
          </a:p>
        </p:txBody>
      </p:sp>
      <p:sp>
        <p:nvSpPr>
          <p:cNvPr id="19" name="文本框 18"/>
          <p:cNvSpPr txBox="1"/>
          <p:nvPr/>
        </p:nvSpPr>
        <p:spPr>
          <a:xfrm>
            <a:off x="4343400" y="4800600"/>
            <a:ext cx="3657600" cy="1938992"/>
          </a:xfrm>
          <a:prstGeom prst="rect">
            <a:avLst/>
          </a:prstGeom>
          <a:noFill/>
        </p:spPr>
        <p:txBody>
          <a:bodyPr wrap="square" rtlCol="0">
            <a:spAutoFit/>
          </a:bodyPr>
          <a:lstStyle/>
          <a:p>
            <a:r>
              <a:rPr lang="zh-CN" altLang="en-US" dirty="0" smtClean="0"/>
              <a:t>注意：</a:t>
            </a:r>
            <a:r>
              <a:rPr lang="en-US" altLang="zh-CN" dirty="0" smtClean="0"/>
              <a:t>I</a:t>
            </a:r>
            <a:r>
              <a:rPr lang="zh-CN" altLang="en-US" dirty="0" smtClean="0"/>
              <a:t>符号</a:t>
            </a:r>
            <a:r>
              <a:rPr lang="zh-CN" altLang="en-US" dirty="0"/>
              <a:t>前没有空格</a:t>
            </a:r>
            <a:r>
              <a:rPr lang="zh-CN" altLang="en-US" dirty="0" smtClean="0"/>
              <a:t>，而每个</a:t>
            </a:r>
            <a:r>
              <a:rPr lang="en-US" altLang="zh-CN" dirty="0" smtClean="0"/>
              <a:t>M</a:t>
            </a:r>
            <a:r>
              <a:rPr lang="zh-CN" altLang="en-US" dirty="0" smtClean="0"/>
              <a:t>、</a:t>
            </a:r>
            <a:r>
              <a:rPr lang="en-US" altLang="zh-CN" dirty="0" smtClean="0"/>
              <a:t>L</a:t>
            </a:r>
            <a:r>
              <a:rPr lang="zh-CN" altLang="en-US" dirty="0" smtClean="0"/>
              <a:t>、</a:t>
            </a:r>
            <a:r>
              <a:rPr lang="en-US" altLang="zh-CN" dirty="0" smtClean="0"/>
              <a:t>S</a:t>
            </a:r>
            <a:r>
              <a:rPr lang="zh-CN" altLang="en-US" dirty="0" smtClean="0"/>
              <a:t>符号</a:t>
            </a:r>
            <a:r>
              <a:rPr lang="zh-CN" altLang="en-US" dirty="0"/>
              <a:t>前总有一个空格</a:t>
            </a:r>
            <a:r>
              <a:rPr lang="zh-CN" altLang="en-US" dirty="0" smtClean="0"/>
              <a:t>，代表对应的数据</a:t>
            </a:r>
            <a:r>
              <a:rPr lang="zh-CN" altLang="en-US" dirty="0"/>
              <a:t>访问是由</a:t>
            </a:r>
            <a:r>
              <a:rPr lang="zh-CN" altLang="en-US" dirty="0" smtClean="0"/>
              <a:t>指令（执行）引起</a:t>
            </a:r>
            <a:r>
              <a:rPr lang="zh-CN" altLang="en-US" dirty="0"/>
              <a:t>的</a:t>
            </a:r>
          </a:p>
        </p:txBody>
      </p:sp>
    </p:spTree>
    <p:extLst>
      <p:ext uri="{BB962C8B-B14F-4D97-AF65-F5344CB8AC3E}">
        <p14:creationId xmlns:p14="http://schemas.microsoft.com/office/powerpoint/2010/main" val="3014969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a:t>编写</a:t>
            </a:r>
            <a:r>
              <a:rPr lang="en-US" altLang="zh-CN" dirty="0"/>
              <a:t>Cache</a:t>
            </a:r>
            <a:r>
              <a:rPr lang="zh-CN" altLang="en-US" dirty="0"/>
              <a:t>模拟器</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smtClean="0"/>
              <a:t>任务：在</a:t>
            </a:r>
            <a:r>
              <a:rPr lang="en-US" altLang="zh-CN" kern="0" dirty="0" err="1" smtClean="0"/>
              <a:t>csim.c</a:t>
            </a:r>
            <a:r>
              <a:rPr lang="zh-CN" altLang="en-US" kern="0" dirty="0" smtClean="0"/>
              <a:t>提供的程序框架中，编写实现一个</a:t>
            </a:r>
            <a:r>
              <a:rPr lang="en-US" altLang="zh-CN" kern="0" dirty="0" smtClean="0"/>
              <a:t>Cache</a:t>
            </a:r>
            <a:r>
              <a:rPr lang="zh-CN" altLang="en-US" kern="0" dirty="0" smtClean="0"/>
              <a:t>模拟器：</a:t>
            </a:r>
            <a:endParaRPr lang="en-US" altLang="zh-CN" kern="0" dirty="0" smtClean="0"/>
          </a:p>
          <a:p>
            <a:pPr lvl="1">
              <a:spcBef>
                <a:spcPts val="0"/>
              </a:spcBef>
              <a:spcAft>
                <a:spcPts val="1200"/>
              </a:spcAft>
              <a:buFont typeface="Wingdings" pitchFamily="2" charset="2"/>
              <a:buChar char="n"/>
            </a:pPr>
            <a:r>
              <a:rPr lang="zh-CN" altLang="en-US" b="1" kern="0" dirty="0" smtClean="0"/>
              <a:t>输入：内存访问轨迹</a:t>
            </a:r>
          </a:p>
          <a:p>
            <a:pPr lvl="1">
              <a:spcBef>
                <a:spcPts val="0"/>
              </a:spcBef>
              <a:spcAft>
                <a:spcPts val="1200"/>
              </a:spcAft>
              <a:buFont typeface="Wingdings" pitchFamily="2" charset="2"/>
              <a:buChar char="n"/>
            </a:pPr>
            <a:r>
              <a:rPr lang="zh-CN" altLang="en-US" b="1" kern="0" dirty="0" smtClean="0"/>
              <a:t>操作：模拟缓存相对内存访问轨迹的命中</a:t>
            </a:r>
            <a:r>
              <a:rPr lang="en-US" altLang="zh-CN" b="1" kern="0" dirty="0" smtClean="0"/>
              <a:t>/</a:t>
            </a:r>
            <a:r>
              <a:rPr lang="zh-CN" altLang="en-US" b="1" kern="0" dirty="0" smtClean="0"/>
              <a:t>缺失行为</a:t>
            </a:r>
          </a:p>
          <a:p>
            <a:pPr lvl="1">
              <a:spcBef>
                <a:spcPts val="0"/>
              </a:spcBef>
              <a:spcAft>
                <a:spcPts val="1200"/>
              </a:spcAft>
              <a:buFont typeface="Wingdings" pitchFamily="2" charset="2"/>
              <a:buChar char="n"/>
            </a:pPr>
            <a:r>
              <a:rPr lang="zh-CN" altLang="en-US" b="1" kern="0" dirty="0" smtClean="0"/>
              <a:t>输出：命中、缺失和（缓存行）淘汰</a:t>
            </a:r>
            <a:r>
              <a:rPr lang="en-US" altLang="zh-CN" b="1" kern="0" dirty="0" smtClean="0"/>
              <a:t>/</a:t>
            </a:r>
            <a:r>
              <a:rPr lang="zh-CN" altLang="en-US" b="1" kern="0" dirty="0" smtClean="0"/>
              <a:t>驱逐（基于</a:t>
            </a:r>
            <a:r>
              <a:rPr lang="en-US" altLang="zh-CN" b="1" kern="0" dirty="0" smtClean="0"/>
              <a:t>LRU</a:t>
            </a:r>
            <a:r>
              <a:rPr lang="zh-CN" altLang="en-US" b="1" kern="0" dirty="0" smtClean="0"/>
              <a:t>算法）的总数</a:t>
            </a:r>
          </a:p>
          <a:p>
            <a:pPr>
              <a:spcBef>
                <a:spcPts val="0"/>
              </a:spcBef>
              <a:spcAft>
                <a:spcPts val="1800"/>
              </a:spcAft>
              <a:buFont typeface="Wingdings" panose="05000000000000000000" pitchFamily="2" charset="2"/>
              <a:buChar char="p"/>
            </a:pPr>
            <a:r>
              <a:rPr lang="zh-CN" altLang="en-US" kern="0" dirty="0" smtClean="0"/>
              <a:t>具体要求：完成的</a:t>
            </a:r>
            <a:r>
              <a:rPr lang="en-US" altLang="zh-CN" kern="0" dirty="0" err="1" smtClean="0"/>
              <a:t>csim.c</a:t>
            </a:r>
            <a:r>
              <a:rPr lang="zh-CN" altLang="en-US" kern="0" dirty="0" smtClean="0"/>
              <a:t>文件应能接受与参考缓存模拟器</a:t>
            </a:r>
            <a:r>
              <a:rPr lang="en-US" altLang="zh-CN" kern="0" dirty="0" err="1" smtClean="0"/>
              <a:t>csim</a:t>
            </a:r>
            <a:r>
              <a:rPr lang="en-US" altLang="zh-CN" kern="0" dirty="0" smtClean="0"/>
              <a:t>-ref</a:t>
            </a:r>
            <a:r>
              <a:rPr lang="zh-CN" altLang="en-US" kern="0" dirty="0" smtClean="0"/>
              <a:t>相同的命令行参数并产生一致的输出结果。</a:t>
            </a:r>
            <a:endParaRPr lang="en-US" altLang="zh-CN" sz="1800" b="0" kern="0" dirty="0" smtClean="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smtClean="0"/>
              <a:t>命令行格式：</a:t>
            </a:r>
            <a:r>
              <a:rPr lang="pt-BR" altLang="zh-CN" sz="2400" kern="0" dirty="0" smtClean="0">
                <a:solidFill>
                  <a:srgbClr val="00B050"/>
                </a:solidFill>
              </a:rPr>
              <a:t>csim-ref [-hv] -s &lt;s&gt; -E &lt;E&gt; -b &lt;b&gt; -t &lt;tracefile&gt;</a:t>
            </a:r>
            <a:endParaRPr lang="en-US" altLang="zh-CN" sz="2400" kern="0" dirty="0" smtClean="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smtClean="0"/>
              <a:t>-h: </a:t>
            </a:r>
            <a:r>
              <a:rPr lang="zh-CN" altLang="en-US" sz="2000" kern="0" dirty="0" smtClean="0"/>
              <a:t>显示帮助信息（可选）</a:t>
            </a:r>
          </a:p>
          <a:p>
            <a:pPr lvl="1" eaLnBrk="1" hangingPunct="1">
              <a:spcBef>
                <a:spcPts val="0"/>
              </a:spcBef>
              <a:spcAft>
                <a:spcPts val="0"/>
              </a:spcAft>
              <a:buFont typeface="Wingdings" panose="05000000000000000000" pitchFamily="2" charset="2"/>
              <a:buChar char="n"/>
            </a:pPr>
            <a:r>
              <a:rPr lang="en-US" altLang="zh-CN" sz="2000" kern="0" dirty="0" smtClean="0"/>
              <a:t>-v: </a:t>
            </a:r>
            <a:r>
              <a:rPr lang="zh-CN" altLang="en-US" sz="2000" kern="0" dirty="0" smtClean="0"/>
              <a:t>显示轨迹信息（可选）</a:t>
            </a:r>
            <a:endParaRPr lang="en-US" altLang="zh-CN"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-s &lt;s&gt;: </a:t>
            </a:r>
            <a:r>
              <a:rPr lang="zh-CN" altLang="en-US" sz="2000" kern="0" dirty="0" smtClean="0">
                <a:solidFill>
                  <a:srgbClr val="FF0000"/>
                </a:solidFill>
              </a:rPr>
              <a:t>组索引位数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-E &lt;E&gt;: </a:t>
            </a:r>
            <a:r>
              <a:rPr lang="zh-CN" altLang="en-US" sz="2000" kern="0" dirty="0" smtClean="0">
                <a:solidFill>
                  <a:srgbClr val="FF0000"/>
                </a:solidFill>
              </a:rPr>
              <a:t>关联度（每组包含的缓存行数）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-b &lt;b&gt;: </a:t>
            </a:r>
            <a:r>
              <a:rPr lang="zh-CN" altLang="en-US" sz="2000" kern="0" dirty="0" smtClean="0">
                <a:solidFill>
                  <a:srgbClr val="FF0000"/>
                </a:solidFill>
              </a:rPr>
              <a:t>内存块内地址位数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t>-t &lt;</a:t>
            </a:r>
            <a:r>
              <a:rPr lang="en-US" altLang="zh-CN" sz="2000" kern="0" dirty="0" err="1" smtClean="0"/>
              <a:t>tracefile</a:t>
            </a:r>
            <a:r>
              <a:rPr lang="en-US" altLang="zh-CN" sz="2000" kern="0" dirty="0" smtClean="0"/>
              <a:t>&gt;: </a:t>
            </a:r>
            <a:r>
              <a:rPr lang="zh-CN" altLang="en-US" sz="2000" kern="0" dirty="0" smtClean="0"/>
              <a:t>内存访问轨迹</a:t>
            </a:r>
            <a:r>
              <a:rPr lang="zh-CN" altLang="en-US" sz="2000" kern="0" dirty="0" smtClean="0"/>
              <a:t>文件名</a:t>
            </a:r>
            <a:endParaRPr lang="en-US" altLang="zh-CN" sz="2000" kern="0" dirty="0" smtClean="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smtClean="0">
                <a:solidFill>
                  <a:srgbClr val="FF0000"/>
                </a:solidFill>
              </a:rPr>
              <a:t>示例：</a:t>
            </a:r>
            <a:endParaRPr lang="en-US" altLang="zh-CN" sz="1600" dirty="0" smtClean="0">
              <a:solidFill>
                <a:srgbClr val="FF0000"/>
              </a:solidFill>
            </a:endParaRPr>
          </a:p>
          <a:p>
            <a:r>
              <a:rPr lang="en-US" altLang="zh-CN" sz="1600" dirty="0" smtClean="0"/>
              <a:t>$&gt;./</a:t>
            </a:r>
            <a:r>
              <a:rPr lang="en-US" altLang="zh-CN" sz="1600" dirty="0" err="1"/>
              <a:t>csim</a:t>
            </a:r>
            <a:r>
              <a:rPr lang="en-US" altLang="zh-CN" sz="1600" dirty="0"/>
              <a:t>-ref -v -s 4 -E 1 -b 4 -t </a:t>
            </a:r>
            <a:r>
              <a:rPr lang="en-US" altLang="zh-CN" sz="1600" dirty="0" smtClean="0"/>
              <a:t>traces/</a:t>
            </a:r>
            <a:r>
              <a:rPr lang="en-US" altLang="zh-CN" sz="1600" dirty="0" err="1" smtClean="0"/>
              <a:t>yi.trace</a:t>
            </a:r>
            <a:endParaRPr lang="en-US" altLang="zh-CN" sz="1600" dirty="0" smtClean="0"/>
          </a:p>
          <a:p>
            <a:r>
              <a:rPr lang="en-US" altLang="zh-CN" sz="1600" dirty="0" smtClean="0">
                <a:solidFill>
                  <a:srgbClr val="0000FF"/>
                </a:solidFill>
              </a:rPr>
              <a:t>L </a:t>
            </a:r>
            <a:r>
              <a:rPr lang="en-US" altLang="zh-CN" sz="1600" dirty="0">
                <a:solidFill>
                  <a:srgbClr val="0000FF"/>
                </a:solidFill>
              </a:rPr>
              <a:t>10,1 miss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20,1 miss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22,1 hit </a:t>
            </a:r>
            <a:endParaRPr lang="en-US" altLang="zh-CN" sz="1600" dirty="0" smtClean="0">
              <a:solidFill>
                <a:srgbClr val="0000FF"/>
              </a:solidFill>
            </a:endParaRPr>
          </a:p>
          <a:p>
            <a:r>
              <a:rPr lang="en-US" altLang="zh-CN" sz="1600" dirty="0" smtClean="0">
                <a:solidFill>
                  <a:srgbClr val="0000FF"/>
                </a:solidFill>
              </a:rPr>
              <a:t>S </a:t>
            </a:r>
            <a:r>
              <a:rPr lang="en-US" altLang="zh-CN" sz="1600" dirty="0">
                <a:solidFill>
                  <a:srgbClr val="0000FF"/>
                </a:solidFill>
              </a:rPr>
              <a:t>18,1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110,1 miss eviction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210,1 miss eviction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12,1 miss eviction hit </a:t>
            </a:r>
            <a:endParaRPr lang="en-US" altLang="zh-CN" sz="1600" dirty="0" smtClean="0">
              <a:solidFill>
                <a:srgbClr val="0000FF"/>
              </a:solidFill>
            </a:endParaRPr>
          </a:p>
          <a:p>
            <a:r>
              <a:rPr lang="en-US" altLang="zh-CN" sz="1600" dirty="0" smtClean="0">
                <a:solidFill>
                  <a:srgbClr val="0000FF"/>
                </a:solidFill>
              </a:rPr>
              <a:t>hits:4 </a:t>
            </a:r>
            <a:r>
              <a:rPr lang="en-US" altLang="zh-CN" sz="1600" dirty="0">
                <a:solidFill>
                  <a:srgbClr val="0000FF"/>
                </a:solidFill>
              </a:rPr>
              <a:t>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5706</TotalTime>
  <Pages>0</Pages>
  <Words>2745</Words>
  <Characters>0</Characters>
  <Application>Microsoft Office PowerPoint</Application>
  <PresentationFormat>全屏显示(4:3)</PresentationFormat>
  <Lines>0</Lines>
  <Paragraphs>229</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 Sans</vt:lpstr>
      <vt:lpstr>MS PGothic</vt:lpstr>
      <vt:lpstr>黑体</vt:lpstr>
      <vt:lpstr>宋体</vt:lpstr>
      <vt:lpstr>Arial</vt:lpstr>
      <vt:lpstr>Arial Narrow</vt:lpstr>
      <vt:lpstr>Calibri</vt:lpstr>
      <vt:lpstr>Times New Roman</vt:lpstr>
      <vt:lpstr>Wingdings</vt:lpstr>
      <vt:lpstr>Wingdings 2</vt:lpstr>
      <vt:lpstr>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xianjun shi</cp:lastModifiedBy>
  <cp:revision>351</cp:revision>
  <cp:lastPrinted>2012-09-05T04:08:39Z</cp:lastPrinted>
  <dcterms:created xsi:type="dcterms:W3CDTF">2012-09-06T15:16:51Z</dcterms:created>
  <dcterms:modified xsi:type="dcterms:W3CDTF">2017-12-05T01:45:18Z</dcterms:modified>
</cp:coreProperties>
</file>