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114"/>
  </p:notesMasterIdLst>
  <p:handoutMasterIdLst>
    <p:handoutMasterId r:id="rId115"/>
  </p:handoutMasterIdLst>
  <p:sldIdLst>
    <p:sldId id="257" r:id="rId3"/>
    <p:sldId id="314" r:id="rId4"/>
    <p:sldId id="325" r:id="rId5"/>
    <p:sldId id="326" r:id="rId6"/>
    <p:sldId id="345" r:id="rId7"/>
    <p:sldId id="327" r:id="rId8"/>
    <p:sldId id="328" r:id="rId9"/>
    <p:sldId id="346" r:id="rId10"/>
    <p:sldId id="330" r:id="rId11"/>
    <p:sldId id="347" r:id="rId12"/>
    <p:sldId id="473" r:id="rId13"/>
    <p:sldId id="474" r:id="rId14"/>
    <p:sldId id="388" r:id="rId15"/>
    <p:sldId id="336" r:id="rId16"/>
    <p:sldId id="389" r:id="rId17"/>
    <p:sldId id="337" r:id="rId18"/>
    <p:sldId id="338" r:id="rId19"/>
    <p:sldId id="348" r:id="rId20"/>
    <p:sldId id="390" r:id="rId21"/>
    <p:sldId id="349" r:id="rId22"/>
    <p:sldId id="350" r:id="rId23"/>
    <p:sldId id="358" r:id="rId24"/>
    <p:sldId id="359" r:id="rId25"/>
    <p:sldId id="360" r:id="rId26"/>
    <p:sldId id="361" r:id="rId27"/>
    <p:sldId id="362" r:id="rId28"/>
    <p:sldId id="363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91" r:id="rId37"/>
    <p:sldId id="364" r:id="rId38"/>
    <p:sldId id="365" r:id="rId39"/>
    <p:sldId id="366" r:id="rId40"/>
    <p:sldId id="367" r:id="rId41"/>
    <p:sldId id="374" r:id="rId42"/>
    <p:sldId id="375" r:id="rId43"/>
    <p:sldId id="376" r:id="rId44"/>
    <p:sldId id="392" r:id="rId45"/>
    <p:sldId id="368" r:id="rId46"/>
    <p:sldId id="369" r:id="rId47"/>
    <p:sldId id="377" r:id="rId48"/>
    <p:sldId id="371" r:id="rId49"/>
    <p:sldId id="466" r:id="rId50"/>
    <p:sldId id="372" r:id="rId51"/>
    <p:sldId id="394" r:id="rId52"/>
    <p:sldId id="378" r:id="rId53"/>
    <p:sldId id="379" r:id="rId54"/>
    <p:sldId id="380" r:id="rId55"/>
    <p:sldId id="381" r:id="rId56"/>
    <p:sldId id="395" r:id="rId57"/>
    <p:sldId id="382" r:id="rId58"/>
    <p:sldId id="383" r:id="rId59"/>
    <p:sldId id="450" r:id="rId60"/>
    <p:sldId id="451" r:id="rId61"/>
    <p:sldId id="452" r:id="rId62"/>
    <p:sldId id="453" r:id="rId63"/>
    <p:sldId id="447" r:id="rId64"/>
    <p:sldId id="448" r:id="rId65"/>
    <p:sldId id="449" r:id="rId66"/>
    <p:sldId id="418" r:id="rId67"/>
    <p:sldId id="384" r:id="rId68"/>
    <p:sldId id="385" r:id="rId69"/>
    <p:sldId id="386" r:id="rId70"/>
    <p:sldId id="454" r:id="rId71"/>
    <p:sldId id="455" r:id="rId72"/>
    <p:sldId id="456" r:id="rId73"/>
    <p:sldId id="419" r:id="rId74"/>
    <p:sldId id="387" r:id="rId75"/>
    <p:sldId id="396" r:id="rId76"/>
    <p:sldId id="397" r:id="rId77"/>
    <p:sldId id="398" r:id="rId78"/>
    <p:sldId id="399" r:id="rId79"/>
    <p:sldId id="400" r:id="rId80"/>
    <p:sldId id="401" r:id="rId81"/>
    <p:sldId id="402" r:id="rId82"/>
    <p:sldId id="403" r:id="rId83"/>
    <p:sldId id="420" r:id="rId84"/>
    <p:sldId id="406" r:id="rId85"/>
    <p:sldId id="407" r:id="rId86"/>
    <p:sldId id="435" r:id="rId87"/>
    <p:sldId id="436" r:id="rId88"/>
    <p:sldId id="408" r:id="rId89"/>
    <p:sldId id="409" r:id="rId90"/>
    <p:sldId id="410" r:id="rId91"/>
    <p:sldId id="458" r:id="rId92"/>
    <p:sldId id="421" r:id="rId93"/>
    <p:sldId id="411" r:id="rId94"/>
    <p:sldId id="442" r:id="rId95"/>
    <p:sldId id="412" r:id="rId96"/>
    <p:sldId id="422" r:id="rId97"/>
    <p:sldId id="459" r:id="rId98"/>
    <p:sldId id="460" r:id="rId99"/>
    <p:sldId id="461" r:id="rId100"/>
    <p:sldId id="443" r:id="rId101"/>
    <p:sldId id="413" r:id="rId102"/>
    <p:sldId id="414" r:id="rId103"/>
    <p:sldId id="415" r:id="rId104"/>
    <p:sldId id="440" r:id="rId105"/>
    <p:sldId id="441" r:id="rId106"/>
    <p:sldId id="423" r:id="rId107"/>
    <p:sldId id="433" r:id="rId108"/>
    <p:sldId id="434" r:id="rId109"/>
    <p:sldId id="437" r:id="rId110"/>
    <p:sldId id="438" r:id="rId111"/>
    <p:sldId id="439" r:id="rId112"/>
    <p:sldId id="316" r:id="rId113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74128" autoAdjust="0"/>
  </p:normalViewPr>
  <p:slideViewPr>
    <p:cSldViewPr snapToGrid="0">
      <p:cViewPr varScale="1">
        <p:scale>
          <a:sx n="50" d="100"/>
          <a:sy n="50" d="100"/>
        </p:scale>
        <p:origin x="168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8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67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9912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9477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8360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3416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64181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5086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1591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5631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4743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8138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912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6287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110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09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87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4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37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71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02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88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30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8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有没有不同意见？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答对的同学请举手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52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72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57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96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99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89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7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78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31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5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879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33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65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5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522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556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352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117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10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524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7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92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1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269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295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80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383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496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3085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954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8309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122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302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50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504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964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856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1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239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55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662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693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065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1070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4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053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2127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516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760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320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820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65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870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71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46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500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1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0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701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6027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72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287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680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09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301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094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989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794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00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7614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4332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5842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82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31594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6661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6295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903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4037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4960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835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328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3280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488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91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6050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9150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93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85176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0576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363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3907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320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1650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99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2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7553EC42-327A-4DC5-8A3B-3FC00DBD0A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96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99D17081-E827-49EE-956A-E5C7666F68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47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335210B6-1538-4A72-9138-1037C13D1A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476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C4CCEAE0-3EDB-4C19-BFC2-3B71EF61DA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44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D0F1D078-FFE2-458A-B60F-C12FD68823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62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1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7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9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08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93BCCE3-325A-4BEC-ADD9-CC5208E55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563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8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6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EDDF7C24-5C05-41AD-A17B-B817B7ED2F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0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10F5AFC-E3B4-4BEB-9C53-133FD19800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26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68A5D00A-2961-4E7E-BA23-23A115E329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06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4A8B0883-E3E7-4409-B415-D7DBEFDB2C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08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ACB43088-7829-4A02-84A5-8156C9BEFB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04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289E80A7-527F-4009-A846-7020F9E65F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49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B0182568-52ED-47E8-A66F-BD256ED006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19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7CB030-AD4E-451F-897F-27696F74ADD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54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5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5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5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74286" y="2205483"/>
            <a:ext cx="4328931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编译系统</a:t>
            </a: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59300" y="3284538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000" b="1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29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057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对于下图中的流图：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找出流图中的循环。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B1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中的语句（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）和（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）都是复制语句。其中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都被赋予了常量值。我们可以对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的哪些使用进行复制传播，并把对它们的使用替换为对一个常量的使用？在所有可能的地方进行这种替换。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对每个循环，找出所有的全局公公子表达式。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寻找每个循环中的归纳变量。同时要考虑在（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）中引入的所有常量。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(5)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寻找每个循环的全部循环不变计算。 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74540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87" y="8994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19.1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86642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359225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对于下图中的流图进行代码优化。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93" y="160525"/>
            <a:ext cx="4502202" cy="6660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4350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16.1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中得到的流图进行代码优化。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05912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16.2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中得到的流图进行代码优化。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5065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053" y="990890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图是用来计算两个向量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的点积的中间代码。尽你所能，通过下列方法优化这个代码：消除公共子表达式，对归纳变量进行强度消减，消除归纳变量。 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0.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0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L: 	t1=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t2= A[t1]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B[t3]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t5= t2*t4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dp+t5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+ 1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&lt;n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51470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22" y="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867" y="964962"/>
            <a:ext cx="47069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</a:p>
        </p:txBody>
      </p:sp>
    </p:spTree>
    <p:extLst>
      <p:ext uri="{BB962C8B-B14F-4D97-AF65-F5344CB8AC3E}">
        <p14:creationId xmlns:p14="http://schemas.microsoft.com/office/powerpoint/2010/main" val="292496594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867" y="964962"/>
            <a:ext cx="337380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669" y="182844"/>
            <a:ext cx="5591331" cy="6675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9454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19.8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867" y="964962"/>
            <a:ext cx="3583664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306" y="160525"/>
            <a:ext cx="4836670" cy="669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10988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19.9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89814"/>
            <a:ext cx="4962759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42" y="160525"/>
            <a:ext cx="2489674" cy="6555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664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为下面的每一个文法设计一个预测分析器，并给出预测分析表。你可能先要对文法进行提取左公因子或消除左递归的操作。计算各文法的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FOIRST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0 S 1 | 0 1					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+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| *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			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S →S (S) S |</a:t>
            </a: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				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a | S + S |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S * | (S) 		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(5) S → ( L ) | a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以及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→ L , S | S	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(6) E → E or T | T</a:t>
            </a: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T → T and F | F</a:t>
            </a: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F → not F | ( E ) | true | false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5637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19.10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89814"/>
            <a:ext cx="4962759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343" y="160525"/>
            <a:ext cx="3153632" cy="669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8333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416425" y="1916113"/>
            <a:ext cx="3457575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59300" y="3284538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000" b="1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52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为下面的文法设计一个预测分析器，并给出预测分析表。你可能先要对文法进行提取左公因子或消除左递归的操作。计算文法的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FOIRST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|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 | a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698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5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为下列文法构造递归下降语法分析器（参见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讲义“第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章 语法分析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-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上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.pdf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”第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42~48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页）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+ S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- S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S ( S ) S | </a:t>
            </a: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S 1 | 0 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623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8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对于文法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S 1 | 0 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，指出下面各个最右句型的句柄：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000111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00S11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51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对于文法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|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 | 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，指出下面各个最右句型的句柄：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SSS+a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*+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SS+a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*a+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*a++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43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我们可以根据语法分析栈中的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状态来推断出这个状态表示了什么文法符号。我们如何推导出这个信息？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419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9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26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为（增广）文法</a:t>
            </a:r>
          </a:p>
          <a:p>
            <a:pPr marL="0" lvl="0" indent="0" algn="ctr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|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 | a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项集。计算这些项集的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函数。给出这个文法的语法分析表。这个文法是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文法吗？如果是，利用得到的分析表，给出处理输入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*a+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时的各个动作。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95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0 S 1 | 0 1	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000111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9963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+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*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 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* a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0075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S →S (S) S | </a:t>
            </a:r>
            <a:r>
              <a:rPr lang="el-GR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( ) ( ) 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3366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S → a | S + S |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S * | (S)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a + a ) * a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7689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(5) S → ( L ) | a 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以及 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→ L , S | S		</a:t>
            </a: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( a , a ) , a , ( a ) 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3804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(6) S → a S b S | b S a S | </a:t>
            </a:r>
            <a:r>
              <a:rPr lang="el-GR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aabbab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4480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(7) </a:t>
            </a:r>
            <a:r>
              <a:rPr lang="de-DE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 → E or T | T</a:t>
            </a: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de-DE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T → T and F | F</a:t>
            </a: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de-DE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F → not F | ( E ) | true | false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858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 | B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  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LL(1)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4499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→S A | A 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→a	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LL(1)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53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将下面的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C++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程序划分成正确的词素（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token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）序列。哪些词素应该有相关联的属性值？应该具有什么值？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6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float </a:t>
            </a:r>
            <a:r>
              <a:rPr lang="en-US" altLang="zh-CN" sz="26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limitedSquare</a:t>
            </a: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(x) {float x ;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/* returns x-squared, but never more than 100 */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return (x&lt;=-10.01 ||x&gt;=l0.0)?100:x*x;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}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216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下面是一个二义性文法：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S | b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 S A | a	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构造出这个文法的规范</a:t>
            </a:r>
            <a:r>
              <a:rPr lang="en-US" altLang="zh-CN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项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集族。如果我们试图为这个文法构造出一个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语法分析表，必然会存在某些冲突动作。都有哪些冲突动作？假设我们使用这个语法分析表，并且在出现冲突时不确定地选择一个可能的动作。给出处理输入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abab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时的做有可能的动作序列。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0583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为文法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|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 | a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 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    ②</a:t>
            </a:r>
            <a:r>
              <a:rPr lang="en-US" altLang="zh-CN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7965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0 S 1 | 0 1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+ S S| * S S | a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S →S (S) S |ε		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S → ( L ) | a </a:t>
            </a:r>
            <a:r>
              <a:rPr lang="zh-CN" altLang="pt-BR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以及 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→ L , S | 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2389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 A c | d c | b d a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 d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7.8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871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 A c | B c | b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 d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d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7.9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835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57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对于下图所示的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，给出下列表达式对应的注释语法分析树：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(3+4)*(5+6)n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1*2*3*(4+5)n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(9+8*(7+6)+5)*4n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271" y="1799470"/>
            <a:ext cx="5689704" cy="3357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179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804438"/>
            <a:ext cx="8215312" cy="5266581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给定图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所示的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是句子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3*5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的注释分析树的依赖图。图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的全部拓扑顺序有哪些？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03" y="3552669"/>
            <a:ext cx="5900972" cy="320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446"/>
            <a:ext cx="4032354" cy="25420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1229397" y="4519055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16567" y="6387552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01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对于下图中的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，给出下列表达式对应的注释语法分析树：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a,b,c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real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w,x,y,z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03" y="3354126"/>
            <a:ext cx="5006433" cy="3503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063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是否存在和这些规则一致的求值过程？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63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符号表中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NAME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字段为什么要设计字符串表这样一种数据结构？而不是把标识符对应的字符串直接存放到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NAME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字段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 descr="E:\工大编译\ppt\图片3副本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9847" y="3193858"/>
            <a:ext cx="6264861" cy="3384951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3622117" y="2944485"/>
            <a:ext cx="20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</a:rPr>
              <a:t>(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Symbol Table)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44208" y="5951060"/>
            <a:ext cx="1577898" cy="369332"/>
            <a:chOff x="2057998" y="3867894"/>
            <a:chExt cx="1577898" cy="369332"/>
          </a:xfrm>
        </p:grpSpPr>
        <p:cxnSp>
          <p:nvCxnSpPr>
            <p:cNvPr id="15" name="直接箭头连接符 14"/>
            <p:cNvCxnSpPr/>
            <p:nvPr/>
          </p:nvCxnSpPr>
          <p:spPr>
            <a:xfrm flipV="1">
              <a:off x="3116119" y="4011910"/>
              <a:ext cx="519777" cy="18537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  <p:sp>
          <p:nvSpPr>
            <p:cNvPr id="16" name="矩形 15"/>
            <p:cNvSpPr/>
            <p:nvPr/>
          </p:nvSpPr>
          <p:spPr>
            <a:xfrm>
              <a:off x="2057998" y="3867894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字符串表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406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是否存在和这些规则一致的求值过程？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A.i+B.s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494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是否存在和这些规则一致的求值过程？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B.s+D.s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337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是否存在和这些规则一致的求值过程？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A.s+C.s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C.i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B.s</a:t>
            </a: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B.i+C.i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1009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44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下图中的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计算诸如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3*5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3*5*7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这样的项。扩展下图中的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，使它可以像习题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8.1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图中所示的那样处理表达式。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45" y="2675042"/>
            <a:ext cx="6558821" cy="4018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065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这个文法生成了含“小数点”的二进制数：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L . L | L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L→ L B | B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0 | 1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设计一个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属性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来计算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，即输入串的十进制数值。比如，串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101.101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应该被翻译成十进制数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5.625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。提示：使用一个继承属性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L.side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来指明一个二进制位在小数点的那一边。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966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这个文法生成了含“小数点”的二进制数：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L . L | L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L→ L B | B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0 | 1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设计一个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属性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来计算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，即输入串的十进制数值。比如，串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101.101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应该被翻译成十进制数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5.625</a:t>
            </a: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038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下面的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计算了一个由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组成的串的值。它把输入的符号串当作按照正二进制数来解释。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 →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0 {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=2*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.val }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  |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 {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=2*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.val+1 }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  | 1	 {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=1 }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改写这个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，使得基础文法不再是左递归的，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但仍然可以计算出整个输入串的相同的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的值。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1181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9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9. 2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实现为递归下降的语法分析器。</a:t>
            </a:r>
            <a:endParaRPr lang="zh-CN" altLang="zh-CN" sz="2800" dirty="0"/>
          </a:p>
          <a:p>
            <a:pPr marL="273050" lvl="0" indent="-273050" eaLnBrk="1" hangingPunct="1">
              <a:lnSpc>
                <a:spcPts val="1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41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70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19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将算术表达式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+ - (b + c)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翻译成四元式序列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8851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将下列赋值语句翻译成四元式序列（假设每个数组元素占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个存储单元）。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a= b[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 +c[j] 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a[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 = b*c - b*d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x = f 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y+l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+ 2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x = *p + &amp;y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6915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4" y="82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使用讲义中的翻译方案（如下图所示）翻译下列赋值语句。假设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的类型表达式都是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array(3, array(5, real))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，数组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中每个元素（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real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类型）占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个存储单元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2594" y="2413072"/>
            <a:ext cx="7011672" cy="4255048"/>
            <a:chOff x="200025" y="2414879"/>
            <a:chExt cx="7011672" cy="425504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025" y="2429698"/>
              <a:ext cx="6901284" cy="422540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00025" y="2414879"/>
              <a:ext cx="7011672" cy="425504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6393302" y="2067454"/>
            <a:ext cx="2975548" cy="10515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73050" lvl="0" indent="-27305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(1) x = a[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][j] + b[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][j]</a:t>
            </a:r>
          </a:p>
          <a:p>
            <a:pPr marL="273050" lvl="0" indent="-27305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(2) x = a[b[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][j]][c[k]]</a:t>
            </a:r>
          </a:p>
        </p:txBody>
      </p:sp>
    </p:spTree>
    <p:extLst>
      <p:ext uri="{BB962C8B-B14F-4D97-AF65-F5344CB8AC3E}">
        <p14:creationId xmlns:p14="http://schemas.microsoft.com/office/powerpoint/2010/main" val="2861052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修改下图中的翻译方案，使之适合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Fortran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风格的数组引用，也就是说，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维数组的引用为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id[E</a:t>
            </a:r>
            <a:r>
              <a:rPr lang="en-US" altLang="zh-CN" sz="24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4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…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4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94" y="2339945"/>
            <a:ext cx="7360170" cy="45180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9312" y="2339945"/>
            <a:ext cx="7666064" cy="45180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830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534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6.3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节（控制语句的翻译）所示的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中添加处理下列控制流构造的翻译方案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(1) repeat</a:t>
            </a:r>
            <a:r>
              <a:rPr lang="zh-CN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 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repeat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(2) for</a:t>
            </a:r>
            <a:r>
              <a:rPr lang="zh-CN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;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B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69976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为下面的产生式写出一个和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6.3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节（控制语句的翻译）中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类似的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。该产生式表示一个常见的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语言中的控制流结构。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S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L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 S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| </a:t>
            </a:r>
            <a:r>
              <a:rPr lang="zh-CN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endParaRPr lang="zh-CN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3969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while a&lt;c ˄ b&lt;d do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if a=1 then c:=c+1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	else while a&lt;=d do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a:=a+2</a:t>
            </a: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13.3(1)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8275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 i:=m step 2 until n do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if a&lt;b then x:=x+1</a:t>
            </a: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13.3(2)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915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考虑上下文无关文法：</a:t>
            </a:r>
          </a:p>
          <a:p>
            <a:pPr marL="0" lvl="0" indent="0" algn="ctr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|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 | a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以及串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aa+a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 给出这个串的一个最左推导。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 给出这个串的一个最右推导。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 给出这个串的一棵语法分析树。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④ 该文法生成的语言是什么？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⑤ 这个文法是否是二义性的？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1313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 i:=1 step 1 until n do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while a&lt;b do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if c&gt;d then x:=-b+c else x:=a*b+c</a:t>
            </a: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13.3(3)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63838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if w&lt;1 then a:=b*c+d else repeat a:=a-1 until a&lt;0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13.3(4)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14360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Pascal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语言的标准将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algn="ctr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 v := E1 to E2 do S1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定义成和下面的代码序列有同样的含义：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begin 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	v :=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E1; 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	while v &lt;= E2 do begin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	S1;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	v := </a:t>
            </a:r>
            <a:r>
              <a:rPr lang="en-US" altLang="zh-CN" sz="2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succ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(v);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end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end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请为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语句设计一种合理的中间代码结构，并写出产生中间代码的翻译方案</a:t>
            </a:r>
            <a:endParaRPr lang="zh-CN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endParaRPr lang="zh-CN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3347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设有如下的文法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S → id := E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if B then S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while B do S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begin S ; S end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break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试给出完成如下翻译所要求的翻译模式：如果发现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未出现在循环语句中，则报告错误。</a:t>
            </a:r>
            <a:endParaRPr lang="zh-CN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9996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写出条件赋值语句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id := if B then 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else 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的语义子程序。其中，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为布尔表达式，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是算术表达式，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代表与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同类的简单变量。按照写出的语义子程序，生成条件赋值语句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 := if a&gt;c then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x+y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else x-y+0.5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的四元式序列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5242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988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使用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6.4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节（回填）中的翻译方案翻译下列表达式。给出每个子表达式的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truelist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falselist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。你可以假设第一条被生成的指令的地址是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 == b &amp;&amp; ( c == d || e == f )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( a == b || c == d ) || e == f 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( a == b &amp;&amp; c == d ) &amp;&amp; e == f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71523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下图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中给出了一个程序的摘要。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概述了使用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SPOC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讲义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6.4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节（回填）中的回填翻译方案生成的三地址代码的结构。这里，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~i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是每个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code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区域的第一条被生成的指令的标号。请给出最终回填到下列列表中的标号（即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~i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中的某个标号）。</a:t>
            </a:r>
            <a:endParaRPr lang="en-US" altLang="zh-CN" sz="2400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(1) E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3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.falselist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(2) S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2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.nextlist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(3) E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4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.falselist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(4) S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1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.nextlist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(5) E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2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.truelist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44" y="3126400"/>
            <a:ext cx="5384631" cy="34842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330744" y="3126400"/>
            <a:ext cx="5384631" cy="34842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623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081" y="804438"/>
            <a:ext cx="8473893" cy="4885257"/>
          </a:xfrm>
        </p:spPr>
        <p:txBody>
          <a:bodyPr/>
          <a:lstStyle/>
          <a:p>
            <a:pPr marL="273050" lvl="0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讲义</a:t>
            </a:r>
            <a:r>
              <a:rPr lang="en-US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6.4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节（回填）中的翻译方案对下图进行翻译时，我们为每条语句创建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S.nextlist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列表。一开始是赋值语句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，然后逐步处理越来越大的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语句、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if-else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语句、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语句和语句块。在下图中有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个这种类型的结构语句：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endParaRPr lang="en-GB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while ( E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)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if ( E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4 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)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：包含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的语句块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：语句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if ( E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)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else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：整个程序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对于这些结构语句，我们可以通过一个规则用其他的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列表以及程序中的表达式的列表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GB" altLang="zh-CN" sz="1800" kern="100" baseline="-25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.truelist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GB" altLang="zh-CN" sz="1800" kern="100" baseline="-25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.falselist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构造出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。给出计算下列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nextlist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列表的规则：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(1)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en-US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(2)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en-US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(3)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en-US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(4)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en-US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(5)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zh-CN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58" y="1798820"/>
            <a:ext cx="4107657" cy="25483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783259" y="1857268"/>
            <a:ext cx="4251470" cy="24898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9067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6.4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节（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回填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）所示的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中添加处理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如下</a:t>
            </a:r>
            <a:r>
              <a:rPr lang="en-GB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的翻译方案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00050" lvl="1" indent="0" algn="ctr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;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B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0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2" y="1185762"/>
            <a:ext cx="8643937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对下列各文法重复习题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2.1</a:t>
            </a: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0 S 1 | 0 1		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000111</a:t>
            </a: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+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|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	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* a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S →S (S) S |</a:t>
            </a: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	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( ) ( ) )</a:t>
            </a: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S → a | S + S |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S * | (S)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a + a ) * a</a:t>
            </a: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(5) S → ( L ) | a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以及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→ L , S | S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( a , a ) , a , ( a ) )</a:t>
            </a: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(6) S → a S b S | b S a S | </a:t>
            </a: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aabbab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(7) E → E or T | T</a:t>
            </a:r>
          </a:p>
          <a:p>
            <a:pPr marL="400050" lvl="1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T → T and F | F</a:t>
            </a:r>
          </a:p>
          <a:p>
            <a:pPr marL="400050" lvl="1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F → not F | ( E ) | true | false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（只需完成第</a:t>
            </a:r>
            <a:r>
              <a:rPr lang="zh-CN" altLang="en-US" sz="24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④⑤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两题）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711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设有形如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call(E) 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的过程调用语句，其中，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为算术表达式，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个不带参数的过程的名字。该调用语句执行的流程为：首先计算表达式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的值，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E=0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时调用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E&gt;0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时调用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E&lt;0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时调用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。该语句执行时，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中有且仅有一个被调用。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）试给出该调用语句的三地址码。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）给出该调用语句适于自底向上分析的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08872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给定如下文法：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S → ( L ) | a 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L → L , S | S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）试设计一个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SDD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所生成的串中的配对括号的个数。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）试设计一个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所生成的串中每个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的嵌套深度。例如，串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(a,(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a,a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的输出结果是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。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66016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688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7.1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节（栈式存储分配）中的程序（如下图所示）使用如下的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partition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函数：该函数总是将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a[m]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作为分割值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。同时假设在对数组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a[m],…, a[n]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重新排序时总是尽量保存原来的顺序。也就是说，首先是以原顺序保持所有小于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的元素，然后保存所有等于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的元素，最后按原来顺序保存所有大于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的元素。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画出对数字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9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7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进行排序时的活动树。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同时在栈中出现的活动记录最多有多少个？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0270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6" y="1199214"/>
            <a:ext cx="6742449" cy="51901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827583" y="1032808"/>
            <a:ext cx="7521937" cy="55928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070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当初始顺序为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7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9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时，重复习题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15.1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4387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下图是递归计算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数列的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语言代码。假设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的活动记录按顺序包含下列元素：（返回值，参数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，局部变量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，局部变量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）。通常在活动记录中还会有其他元素。下面的问题假设初始调用是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f(5)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639555"/>
            <a:ext cx="4572000" cy="32184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lvl="0" indent="-273050" fontAlgn="base">
              <a:lnSpc>
                <a:spcPts val="3500"/>
              </a:lnSpc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(1)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给出完整的活动树。</a:t>
            </a:r>
          </a:p>
          <a:p>
            <a:pPr marL="273050" lvl="0" indent="-273050" fontAlgn="base">
              <a:lnSpc>
                <a:spcPts val="3500"/>
              </a:lnSpc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(2)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当第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个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f(1)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调用即将返回时，运行时刻栈和其中的活动记录是什么样子的？</a:t>
            </a:r>
          </a:p>
          <a:p>
            <a:pPr marL="273050" lvl="0" indent="-273050" fontAlgn="base">
              <a:lnSpc>
                <a:spcPts val="3500"/>
              </a:lnSpc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(3)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当第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个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f(1)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调用即将返回时，运行时刻栈和其中的活动记录是什么样子的</a:t>
            </a: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？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145" y="3908527"/>
            <a:ext cx="3315791" cy="2222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5631151" y="3863557"/>
            <a:ext cx="3411745" cy="23573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5544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下面是两个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语言函数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的概述：</a:t>
            </a:r>
          </a:p>
          <a:p>
            <a:pPr marL="0" lvl="0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f (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x) {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; ...return i+1; ...}</a:t>
            </a:r>
          </a:p>
          <a:p>
            <a:pPr marL="0" lvl="0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g (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y) {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j; ... f (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j+l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 ...}</a:t>
            </a:r>
          </a:p>
          <a:p>
            <a:pPr marL="0" lvl="0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也就是说，函数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调用函数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。画出在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调用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即将返回时，运行时刻栈中从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的活动记录开始的顶端部分。你可以只考虑返回值、参数、控制链以及存放局部数据的空间。你不用考虑存放的机器状态，也不用考虑没有在代码中显示的局部值和临时值。但是你应该指出：</a:t>
            </a: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哪个函数在栈中为各个元素创建了所使用的空间？</a:t>
            </a: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哪个函数写入了各个元素的值？</a:t>
            </a: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这些元素属于哪个活动记录？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53932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下图中给出了一个按照非标准方式计算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数的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语言的函数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main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。函数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将计算第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数（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n≥0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）。嵌套在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中的是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，它假设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n≥2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并计算第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。嵌套在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中的是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，它假设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n≥4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。请注意，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都不需要检查基本情况。我们考虑从对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main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的调用开始，直到（对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fib0(1)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的）第一次调用即将返回的阶段。请描述出当时的活动记录栈，并给出栈中的各个活动记录的访问链。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94456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15.5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44" y="941022"/>
            <a:ext cx="7686829" cy="5812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63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287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072" y="804438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在本讲中，我们提到，编译器通常为每个作用域（程序块）建立一个独立的符号表（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p49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）。有关作用域和块结构的概念参见教材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1.6.1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节（静态和动态的区别）和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1.6.3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节（静态作用域和块结构）。对于下图所示的块结构代码（为便于引用各语句，增加了行号），假设使用常见的声明的静态作用域规则，请完成以下习题。</a:t>
            </a: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(1)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x, y, z; 	/* Block B1 */</a:t>
            </a: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(2)	        { 	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x, z; 		/* Block B2 */</a:t>
            </a: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(3)	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B3 */ }</a:t>
            </a: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(4)	        }</a:t>
            </a: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(5)	       { 	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B4 */</a:t>
            </a: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(6)	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y, z; 	/* Block B5 */ }</a:t>
            </a: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(7)	       }</a:t>
            </a: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(8)	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580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）判断下列说法的对错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声明的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w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的作用域是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1-8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行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声明的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y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的作用域是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1-5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行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）给出该代码片段中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个声明中的每一个的作用域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）画出该代码片段的符号表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15.6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54077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614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下图是一个简单的矩阵乘法程序。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假设矩阵的元素是需要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个字节的数值，而且矩阵按行存放。把程序翻译成三地址语句。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中得到的代码构造流图。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中得到的流图的循环。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86" y="1714343"/>
            <a:ext cx="6449401" cy="2962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9854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下图中是计算从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2~n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之间素数个数的代码。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假设数组的元素是需要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个字节存放的的整数，把程序翻译成三地址语句。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中得到的代码构造流图。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中得到的流图的循环。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25" y="1821179"/>
            <a:ext cx="6112786" cy="3185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8000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为下面的表达式构造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</a:p>
          <a:p>
            <a:pPr marL="0" lvl="0" indent="0" algn="ctr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((x + y) - ((x +y) * (x -y))) + ((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x+y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* (x -y))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93525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为下列表达式构造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。假定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是左结合的。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 + b + (a + b) 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a + b + a + b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a + a + ((a + a + a + (a + a + a + a) )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66921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对于下面的基本块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d =b * c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e = a + b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 = b * c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 = e – d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为该基本块构造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endParaRPr lang="zh-CN" altLang="en-US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分别按照下列两种假设简化上述三地址代码</a:t>
            </a:r>
          </a:p>
          <a:p>
            <a:pPr marL="1073150" lvl="2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只有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在基本块的出口活跃</a:t>
            </a:r>
          </a:p>
          <a:p>
            <a:pPr marL="1073150" lvl="2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在基本块的出口活跃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67259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为下面的基本块构造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。请不要忘记包含比较指令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t5 =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- 1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t6 = 88 * t5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a[t6] = 1.0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+ 1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B6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4408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为下面的基本块构造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t1 =10*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 = t1 + j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8 * t2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t3 - 88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a[t4] = 0.0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j = j + 1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j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B3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034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写出“注释”的正则定义，并为其设计一个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DFA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注释是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/*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和*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/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之间的串，且串中没有不在双引号（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"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）中的*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/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69567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考虑下面的三地址语句序列：</a:t>
            </a: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 = 1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 = 2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w </a:t>
            </a:r>
            <a:r>
              <a:rPr lang="en-US" altLang="zh-CN" sz="24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L2</a:t>
            </a: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e = b</a:t>
            </a: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L2 </a:t>
            </a: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L1: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L3 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L2:	c = 3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 = 4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c = 6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L3:	if y </a:t>
            </a:r>
            <a:r>
              <a:rPr lang="en-US" altLang="zh-CN" sz="24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z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L4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L5 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L4:	g = g + 1</a:t>
            </a: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h = 8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L1 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L5:	h = 9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16.8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10090" y="3628390"/>
            <a:ext cx="5233910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(1) 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在该代码中用横线将代码分成基本块，并给每个基本块赋一个序号</a:t>
            </a:r>
            <a:endParaRPr lang="en-US" altLang="zh-CN" sz="2400" b="1" kern="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(2) 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画出该代码的流图，每个基本块就用</a:t>
            </a:r>
            <a:r>
              <a:rPr lang="en-US" altLang="zh-CN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(1)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中的序号表示</a:t>
            </a:r>
            <a:endParaRPr lang="en-US" altLang="zh-CN" sz="2400" b="1" kern="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(3)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若有循环，则列出构成每个循环的结点</a:t>
            </a:r>
          </a:p>
        </p:txBody>
      </p:sp>
    </p:spTree>
    <p:extLst>
      <p:ext uri="{BB962C8B-B14F-4D97-AF65-F5344CB8AC3E}">
        <p14:creationId xmlns:p14="http://schemas.microsoft.com/office/powerpoint/2010/main" val="6251411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4000" b="1" spc="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397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972" y="1148913"/>
            <a:ext cx="3472330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对下图中的流图，计算下列值：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每个基本块的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gen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kill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每个基本块的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OUT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22" y="1"/>
            <a:ext cx="5076513" cy="6730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1808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457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22" y="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2" y="1185762"/>
            <a:ext cx="4341761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对下图中的流图，计算可用表达式问题中的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e_gen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e_kill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OUT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12387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22" y="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2" y="1185762"/>
            <a:ext cx="4341761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对下图中的流图，计算活跃变量分析中的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def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use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OUT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2575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程序中的变量，若在第一次引用前没有置初值的话，则称它为</a:t>
            </a:r>
            <a:r>
              <a:rPr lang="zh-CN" altLang="en-US" sz="28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未初始化变量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。请运用数据流分析技术，给出计算程序的未初始化变量集合的方法。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57295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考虑一个类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的语言，其中所有的变量都是整型（不需要显式声明），并且仅包含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赋值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语句、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读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语句、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写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语句、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条件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语句和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循环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语句。下面的产生式定义了该语言的语法（其中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lit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表示整型常量；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OP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的产生式没有给出，因为它和下面讨论的问题无关）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29659" y="2695880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定义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的两个属性：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MayDef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表示它可能</a:t>
            </a:r>
            <a:r>
              <a:rPr lang="zh-CN" altLang="en-US" sz="20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</a:rPr>
              <a:t>定值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的变量集合，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表示它可能</a:t>
            </a:r>
            <a:r>
              <a:rPr lang="zh-CN" altLang="en-US" sz="20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</a:rPr>
              <a:t>引用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的变量集合。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(1)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写一个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SDD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SDT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，它计算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MayDef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属性和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属性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(2)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基于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MayDef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属性，说明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;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Stmt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2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;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Stmt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在什么情况下有同样的语义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779" y="2740463"/>
            <a:ext cx="3829596" cy="4172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Program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id :=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read ( id )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write(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)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;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if (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) then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end     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         else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end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while (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) do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end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id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lit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OP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056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考虑一个类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的语言，其中所有的变量都是整型（不需要显式声明），并且仅包含赋值语句、读语句、写语句、条件语句和循环语句。下面的产生式定义了该语言的语法（其中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lit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表示整型常量；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OP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的产生式没有给出，因为它和下面讨论的问题无关）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29659" y="2695880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定义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的两个属性：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表示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中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华文楷体" panose="02010600040101010101" pitchFamily="2" charset="-122"/>
              </a:rPr>
              <a:t>一定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会定值且该</a:t>
            </a:r>
            <a:r>
              <a:rPr lang="zh-CN" altLang="en-US" sz="20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</a:rPr>
              <a:t>定值前未引用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的变量集合，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表示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中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华文楷体" panose="02010600040101010101" pitchFamily="2" charset="-122"/>
              </a:rPr>
              <a:t>可能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出现的</a:t>
            </a:r>
            <a:r>
              <a:rPr lang="zh-CN" altLang="en-US" sz="20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</a:rPr>
              <a:t>引用前未定值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的变量集合。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(1)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写一个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SDD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SDT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，它计算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属性和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属性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(2)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基于上面的计算，程序可能未赋初值的变量集合从哪儿可以得到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779" y="2740463"/>
            <a:ext cx="3829596" cy="4172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Program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id :=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read ( id )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write(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)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;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if (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) then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end     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         else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end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while (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) do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end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id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lit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OP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0563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26439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</TotalTime>
  <Words>6706</Words>
  <Application>Microsoft Office PowerPoint</Application>
  <PresentationFormat>全屏显示(4:3)</PresentationFormat>
  <Paragraphs>674</Paragraphs>
  <Slides>111</Slides>
  <Notes>110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111</vt:i4>
      </vt:variant>
    </vt:vector>
  </HeadingPairs>
  <TitlesOfParts>
    <vt:vector size="124" baseType="lpstr">
      <vt:lpstr>Meiryo</vt:lpstr>
      <vt:lpstr>华文楷体</vt:lpstr>
      <vt:lpstr>楷体</vt:lpstr>
      <vt:lpstr>宋体</vt:lpstr>
      <vt:lpstr>微软雅黑</vt:lpstr>
      <vt:lpstr>Arial</vt:lpstr>
      <vt:lpstr>Calibri</vt:lpstr>
      <vt:lpstr>Candara</vt:lpstr>
      <vt:lpstr>Tahoma</vt:lpstr>
      <vt:lpstr>Times New Roman</vt:lpstr>
      <vt:lpstr>Wingdings</vt:lpstr>
      <vt:lpstr>1_Blends</vt:lpstr>
      <vt:lpstr>Blends</vt:lpstr>
      <vt:lpstr>PowerPoint 演示文稿</vt:lpstr>
      <vt:lpstr>PowerPoint 演示文稿</vt:lpstr>
      <vt:lpstr>习题1.1</vt:lpstr>
      <vt:lpstr>习题1.2</vt:lpstr>
      <vt:lpstr>PowerPoint 演示文稿</vt:lpstr>
      <vt:lpstr>习题2.1</vt:lpstr>
      <vt:lpstr>习题2.2</vt:lpstr>
      <vt:lpstr>PowerPoint 演示文稿</vt:lpstr>
      <vt:lpstr>习题3.1</vt:lpstr>
      <vt:lpstr>PowerPoint 演示文稿</vt:lpstr>
      <vt:lpstr>习题4.1</vt:lpstr>
      <vt:lpstr>习题4.2</vt:lpstr>
      <vt:lpstr>PowerPoint 演示文稿</vt:lpstr>
      <vt:lpstr>习题5.1</vt:lpstr>
      <vt:lpstr>PowerPoint 演示文稿</vt:lpstr>
      <vt:lpstr>习题6.1</vt:lpstr>
      <vt:lpstr>习题6.2</vt:lpstr>
      <vt:lpstr>习题6.3</vt:lpstr>
      <vt:lpstr>PowerPoint 演示文稿</vt:lpstr>
      <vt:lpstr>习题7.1</vt:lpstr>
      <vt:lpstr>习题7.2</vt:lpstr>
      <vt:lpstr>习题7.2</vt:lpstr>
      <vt:lpstr>习题7.2</vt:lpstr>
      <vt:lpstr>习题7.2</vt:lpstr>
      <vt:lpstr>习题7.2</vt:lpstr>
      <vt:lpstr>习题7.2</vt:lpstr>
      <vt:lpstr>习题7.2</vt:lpstr>
      <vt:lpstr>习题7.3</vt:lpstr>
      <vt:lpstr>习题7.4</vt:lpstr>
      <vt:lpstr>习题7.5</vt:lpstr>
      <vt:lpstr>习题7.6</vt:lpstr>
      <vt:lpstr>习题7.7</vt:lpstr>
      <vt:lpstr>习题7.8</vt:lpstr>
      <vt:lpstr>习题7.9</vt:lpstr>
      <vt:lpstr>PowerPoint 演示文稿</vt:lpstr>
      <vt:lpstr>习题8.1</vt:lpstr>
      <vt:lpstr>习题8.2</vt:lpstr>
      <vt:lpstr>习题8.3</vt:lpstr>
      <vt:lpstr>习题8.4</vt:lpstr>
      <vt:lpstr>习题8.4</vt:lpstr>
      <vt:lpstr>习题8.4</vt:lpstr>
      <vt:lpstr>习题8.4</vt:lpstr>
      <vt:lpstr>PowerPoint 演示文稿</vt:lpstr>
      <vt:lpstr>习题9.1</vt:lpstr>
      <vt:lpstr>习题9.2</vt:lpstr>
      <vt:lpstr>习题9.3</vt:lpstr>
      <vt:lpstr>习题9.4</vt:lpstr>
      <vt:lpstr>PowerPoint 演示文稿</vt:lpstr>
      <vt:lpstr>习题10.1</vt:lpstr>
      <vt:lpstr>PowerPoint 演示文稿</vt:lpstr>
      <vt:lpstr>习题12.1</vt:lpstr>
      <vt:lpstr>习题12.2</vt:lpstr>
      <vt:lpstr>习题12.3</vt:lpstr>
      <vt:lpstr>习题12.4</vt:lpstr>
      <vt:lpstr>PowerPoint 演示文稿</vt:lpstr>
      <vt:lpstr>习题13.1</vt:lpstr>
      <vt:lpstr>习题13.2</vt:lpstr>
      <vt:lpstr>习题13.3(1)</vt:lpstr>
      <vt:lpstr>习题13.3(2)</vt:lpstr>
      <vt:lpstr>习题13.3(3)</vt:lpstr>
      <vt:lpstr>习题13.3(4)</vt:lpstr>
      <vt:lpstr>习题13.4</vt:lpstr>
      <vt:lpstr>习题13.5</vt:lpstr>
      <vt:lpstr>习题13.6</vt:lpstr>
      <vt:lpstr>PowerPoint 演示文稿</vt:lpstr>
      <vt:lpstr>习题14.1</vt:lpstr>
      <vt:lpstr>习题14.2</vt:lpstr>
      <vt:lpstr>习题14.3</vt:lpstr>
      <vt:lpstr>习题14.4</vt:lpstr>
      <vt:lpstr>习题14.5</vt:lpstr>
      <vt:lpstr>习题14.6</vt:lpstr>
      <vt:lpstr>PowerPoint 演示文稿</vt:lpstr>
      <vt:lpstr>习题15.1</vt:lpstr>
      <vt:lpstr>习题15.1（con.）</vt:lpstr>
      <vt:lpstr>习题15.2</vt:lpstr>
      <vt:lpstr>习题15.3</vt:lpstr>
      <vt:lpstr>习题15.4</vt:lpstr>
      <vt:lpstr>习题15.5</vt:lpstr>
      <vt:lpstr>习题15.5（con.）</vt:lpstr>
      <vt:lpstr>习题15.6</vt:lpstr>
      <vt:lpstr>习题15.6（con.）</vt:lpstr>
      <vt:lpstr>PowerPoint 演示文稿</vt:lpstr>
      <vt:lpstr>习题16.1</vt:lpstr>
      <vt:lpstr>习题16.2</vt:lpstr>
      <vt:lpstr>习题16.3</vt:lpstr>
      <vt:lpstr>习题16.4</vt:lpstr>
      <vt:lpstr>习题16.5</vt:lpstr>
      <vt:lpstr>习题16.6</vt:lpstr>
      <vt:lpstr>习题16.7</vt:lpstr>
      <vt:lpstr>习题16.8</vt:lpstr>
      <vt:lpstr>PowerPoint 演示文稿</vt:lpstr>
      <vt:lpstr>习题17.1</vt:lpstr>
      <vt:lpstr>PowerPoint 演示文稿</vt:lpstr>
      <vt:lpstr>习题18.1</vt:lpstr>
      <vt:lpstr>习题18.2</vt:lpstr>
      <vt:lpstr>习题18.3</vt:lpstr>
      <vt:lpstr>习题18.4</vt:lpstr>
      <vt:lpstr>习题18.5</vt:lpstr>
      <vt:lpstr>PowerPoint 演示文稿</vt:lpstr>
      <vt:lpstr>习题19.1</vt:lpstr>
      <vt:lpstr>习题19.1（con.）</vt:lpstr>
      <vt:lpstr>习题19.2</vt:lpstr>
      <vt:lpstr>习题19.3</vt:lpstr>
      <vt:lpstr>习题19.4</vt:lpstr>
      <vt:lpstr>习题19.5</vt:lpstr>
      <vt:lpstr>习题19.6</vt:lpstr>
      <vt:lpstr>习题19.7</vt:lpstr>
      <vt:lpstr>习题19.8</vt:lpstr>
      <vt:lpstr>习题19.9</vt:lpstr>
      <vt:lpstr>习题19.10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tanyulei@hit.edu.cn</cp:lastModifiedBy>
  <cp:revision>169</cp:revision>
  <cp:lastPrinted>2020-01-12T02:45:29Z</cp:lastPrinted>
  <dcterms:created xsi:type="dcterms:W3CDTF">2016-09-11T10:44:03Z</dcterms:created>
  <dcterms:modified xsi:type="dcterms:W3CDTF">2020-02-20T01:10:07Z</dcterms:modified>
</cp:coreProperties>
</file>