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604" r:id="rId1"/>
  </p:sldMasterIdLst>
  <p:notesMasterIdLst>
    <p:notesMasterId r:id="rId33"/>
  </p:notesMasterIdLst>
  <p:handoutMasterIdLst>
    <p:handoutMasterId r:id="rId34"/>
  </p:handoutMasterIdLst>
  <p:sldIdLst>
    <p:sldId id="656" r:id="rId2"/>
    <p:sldId id="753" r:id="rId3"/>
    <p:sldId id="727" r:id="rId4"/>
    <p:sldId id="776" r:id="rId5"/>
    <p:sldId id="768" r:id="rId6"/>
    <p:sldId id="728" r:id="rId7"/>
    <p:sldId id="778" r:id="rId8"/>
    <p:sldId id="779" r:id="rId9"/>
    <p:sldId id="780" r:id="rId10"/>
    <p:sldId id="777" r:id="rId11"/>
    <p:sldId id="782" r:id="rId12"/>
    <p:sldId id="783" r:id="rId13"/>
    <p:sldId id="781" r:id="rId14"/>
    <p:sldId id="760" r:id="rId15"/>
    <p:sldId id="769" r:id="rId16"/>
    <p:sldId id="761" r:id="rId17"/>
    <p:sldId id="755" r:id="rId18"/>
    <p:sldId id="771" r:id="rId19"/>
    <p:sldId id="748" r:id="rId20"/>
    <p:sldId id="785" r:id="rId21"/>
    <p:sldId id="772" r:id="rId22"/>
    <p:sldId id="765" r:id="rId23"/>
    <p:sldId id="774" r:id="rId24"/>
    <p:sldId id="767" r:id="rId25"/>
    <p:sldId id="773" r:id="rId26"/>
    <p:sldId id="712" r:id="rId27"/>
    <p:sldId id="711" r:id="rId28"/>
    <p:sldId id="734" r:id="rId29"/>
    <p:sldId id="735" r:id="rId30"/>
    <p:sldId id="754" r:id="rId31"/>
    <p:sldId id="739" r:id="rId32"/>
  </p:sldIdLst>
  <p:sldSz cx="9144000" cy="5143500" type="screen16x9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FF00FF"/>
    <a:srgbClr val="FF33CC"/>
    <a:srgbClr val="3333CC"/>
    <a:srgbClr val="FFFF99"/>
    <a:srgbClr val="FF99CC"/>
    <a:srgbClr val="FFCCCC"/>
    <a:srgbClr val="FF99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99" autoAdjust="0"/>
    <p:restoredTop sz="84892" autoAdjust="0"/>
  </p:normalViewPr>
  <p:slideViewPr>
    <p:cSldViewPr>
      <p:cViewPr varScale="1">
        <p:scale>
          <a:sx n="81" d="100"/>
          <a:sy n="81" d="100"/>
        </p:scale>
        <p:origin x="88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940" y="-8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085" cy="511486"/>
          </a:xfrm>
          <a:prstGeom prst="rect">
            <a:avLst/>
          </a:prstGeom>
        </p:spPr>
        <p:txBody>
          <a:bodyPr vert="horz" lIns="94887" tIns="47444" rIns="94887" bIns="47444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0548" y="0"/>
            <a:ext cx="3077085" cy="511486"/>
          </a:xfrm>
          <a:prstGeom prst="rect">
            <a:avLst/>
          </a:prstGeom>
        </p:spPr>
        <p:txBody>
          <a:bodyPr vert="horz" lIns="94887" tIns="47444" rIns="94887" bIns="47444" rtlCol="0"/>
          <a:lstStyle>
            <a:lvl1pPr algn="r">
              <a:defRPr sz="1200"/>
            </a:lvl1pPr>
          </a:lstStyle>
          <a:p>
            <a:fld id="{C48AA596-337F-488F-89AF-E0E1B958A628}" type="datetimeFigureOut">
              <a:rPr lang="zh-CN" altLang="en-US" smtClean="0"/>
              <a:pPr/>
              <a:t>2020/2/20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21494"/>
            <a:ext cx="3077085" cy="511485"/>
          </a:xfrm>
          <a:prstGeom prst="rect">
            <a:avLst/>
          </a:prstGeom>
        </p:spPr>
        <p:txBody>
          <a:bodyPr vert="horz" lIns="94887" tIns="47444" rIns="94887" bIns="47444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0548" y="9721494"/>
            <a:ext cx="3077085" cy="511485"/>
          </a:xfrm>
          <a:prstGeom prst="rect">
            <a:avLst/>
          </a:prstGeom>
        </p:spPr>
        <p:txBody>
          <a:bodyPr vert="horz" lIns="94887" tIns="47444" rIns="94887" bIns="47444" rtlCol="0" anchor="b"/>
          <a:lstStyle>
            <a:lvl1pPr algn="r">
              <a:defRPr sz="1200"/>
            </a:lvl1pPr>
          </a:lstStyle>
          <a:p>
            <a:fld id="{4511AFB4-51AD-4D63-AAD5-8EFB9F200E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306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057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057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1488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0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097" y="4861564"/>
            <a:ext cx="5679107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057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0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057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fld id="{9C248093-BC3A-480A-B4FF-423A595742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98841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为响应学校“晚开学但不晚开课”的号召，本学期的《编译系统》课程将暂时采用在线教学为主的教学方式。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FE6A-A07C-4F62-8FBF-E5DA1DFCF16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745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kumimoji="1" lang="zh-CN" altLang="en-US" dirty="0">
                <a:latin typeface="Arial" pitchFamily="34" charset="0"/>
              </a:rPr>
              <a:t>所有视频随课程教学进度提前一周发布。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本课程采取过程化考核，即在</a:t>
            </a:r>
            <a:r>
              <a:rPr kumimoji="1" lang="en-US" altLang="zh-CN" dirty="0">
                <a:latin typeface="Arial" pitchFamily="34" charset="0"/>
              </a:rPr>
              <a:t>SPOC </a:t>
            </a:r>
            <a:r>
              <a:rPr kumimoji="1" lang="zh-CN" altLang="en-US" dirty="0">
                <a:latin typeface="Arial" pitchFamily="34" charset="0"/>
              </a:rPr>
              <a:t>的第</a:t>
            </a:r>
            <a:r>
              <a:rPr kumimoji="1" lang="en-US" altLang="zh-CN" dirty="0">
                <a:latin typeface="Arial" pitchFamily="34" charset="0"/>
              </a:rPr>
              <a:t>1-10 </a:t>
            </a:r>
            <a:r>
              <a:rPr kumimoji="1" lang="zh-CN" altLang="en-US" dirty="0">
                <a:latin typeface="Arial" pitchFamily="34" charset="0"/>
              </a:rPr>
              <a:t>讲中，每讲进行一次测验。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每次测验随机产生</a:t>
            </a:r>
            <a:r>
              <a:rPr kumimoji="1" lang="en-US" altLang="zh-CN" dirty="0">
                <a:latin typeface="Arial" pitchFamily="34" charset="0"/>
              </a:rPr>
              <a:t>6 </a:t>
            </a:r>
            <a:r>
              <a:rPr kumimoji="1" lang="zh-CN" altLang="en-US" dirty="0">
                <a:latin typeface="Arial" pitchFamily="34" charset="0"/>
              </a:rPr>
              <a:t>道题，在限定时间内提交，总分</a:t>
            </a:r>
            <a:r>
              <a:rPr kumimoji="1" lang="en-US" altLang="zh-CN" dirty="0">
                <a:latin typeface="Arial" pitchFamily="34" charset="0"/>
              </a:rPr>
              <a:t>6 </a:t>
            </a:r>
            <a:r>
              <a:rPr kumimoji="1" lang="zh-CN" altLang="en-US" dirty="0">
                <a:latin typeface="Arial" pitchFamily="34" charset="0"/>
              </a:rPr>
              <a:t>分。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如果你没有开始测试，则你可在测验发布之日至截止日期之间的任何时间内完成即可。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一旦你开始测试，则需在限定时间内</a:t>
            </a:r>
            <a:r>
              <a:rPr kumimoji="1" lang="en-US" altLang="zh-CN" dirty="0">
                <a:latin typeface="Arial" pitchFamily="34" charset="0"/>
              </a:rPr>
              <a:t>(</a:t>
            </a:r>
            <a:r>
              <a:rPr kumimoji="1" lang="zh-CN" altLang="en-US" dirty="0">
                <a:latin typeface="Arial" pitchFamily="34" charset="0"/>
              </a:rPr>
              <a:t>如</a:t>
            </a:r>
            <a:r>
              <a:rPr kumimoji="1" lang="en-US" altLang="zh-CN" dirty="0">
                <a:latin typeface="Arial" pitchFamily="34" charset="0"/>
              </a:rPr>
              <a:t>30 </a:t>
            </a:r>
            <a:r>
              <a:rPr kumimoji="1" lang="zh-CN" altLang="en-US" dirty="0">
                <a:latin typeface="Arial" pitchFamily="34" charset="0"/>
              </a:rPr>
              <a:t>分钟内</a:t>
            </a:r>
            <a:r>
              <a:rPr kumimoji="1" lang="en-US" altLang="zh-CN" dirty="0">
                <a:latin typeface="Arial" pitchFamily="34" charset="0"/>
              </a:rPr>
              <a:t>)</a:t>
            </a:r>
            <a:r>
              <a:rPr kumimoji="1" lang="zh-CN" altLang="en-US" dirty="0">
                <a:latin typeface="Arial" pitchFamily="34" charset="0"/>
              </a:rPr>
              <a:t>完成提交。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到限定时间结束时系统会自动提交，无论你是否回答了问题。其结果将计入最终成绩。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每讲，你可以有两次测验机会（但两次未必是同一张卷），两次测验成绩最高分数为本讲你获得的成绩分数。</a:t>
            </a:r>
            <a:endParaRPr kumimoji="1" lang="en-US" altLang="zh-CN" dirty="0">
              <a:latin typeface="Arial" pitchFamily="34" charset="0"/>
            </a:endParaRPr>
          </a:p>
          <a:p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本课程在期末时将组织一次网上考试。随机产生</a:t>
            </a:r>
            <a:r>
              <a:rPr kumimoji="1" lang="en-US" altLang="zh-CN" dirty="0">
                <a:latin typeface="Arial" pitchFamily="34" charset="0"/>
              </a:rPr>
              <a:t>30 </a:t>
            </a:r>
            <a:r>
              <a:rPr kumimoji="1" lang="zh-CN" altLang="en-US" dirty="0">
                <a:latin typeface="Arial" pitchFamily="34" charset="0"/>
              </a:rPr>
              <a:t>道题，在限定时间内提交，总分</a:t>
            </a:r>
            <a:r>
              <a:rPr kumimoji="1" lang="en-US" altLang="zh-CN" dirty="0">
                <a:latin typeface="Arial" pitchFamily="34" charset="0"/>
              </a:rPr>
              <a:t>30 </a:t>
            </a:r>
            <a:r>
              <a:rPr kumimoji="1" lang="zh-CN" altLang="en-US" dirty="0">
                <a:latin typeface="Arial" pitchFamily="34" charset="0"/>
              </a:rPr>
              <a:t>分。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如果你没有开始考试，则你可在考试发布之日至截止日期之间的任何时间内完成即可。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一旦你开始考试，则需在限定时间内</a:t>
            </a:r>
            <a:r>
              <a:rPr kumimoji="1" lang="en-US" altLang="zh-CN" dirty="0">
                <a:latin typeface="Arial" pitchFamily="34" charset="0"/>
              </a:rPr>
              <a:t>(</a:t>
            </a:r>
            <a:r>
              <a:rPr kumimoji="1" lang="zh-CN" altLang="en-US" dirty="0">
                <a:latin typeface="Arial" pitchFamily="34" charset="0"/>
              </a:rPr>
              <a:t>如</a:t>
            </a:r>
            <a:r>
              <a:rPr kumimoji="1" lang="en-US" altLang="zh-CN" dirty="0">
                <a:latin typeface="Arial" pitchFamily="34" charset="0"/>
              </a:rPr>
              <a:t>60 </a:t>
            </a:r>
            <a:r>
              <a:rPr kumimoji="1" lang="zh-CN" altLang="en-US" dirty="0">
                <a:latin typeface="Arial" pitchFamily="34" charset="0"/>
              </a:rPr>
              <a:t>分钟内</a:t>
            </a:r>
            <a:r>
              <a:rPr kumimoji="1" lang="en-US" altLang="zh-CN" dirty="0">
                <a:latin typeface="Arial" pitchFamily="34" charset="0"/>
              </a:rPr>
              <a:t>)</a:t>
            </a:r>
            <a:r>
              <a:rPr kumimoji="1" lang="zh-CN" altLang="en-US" dirty="0">
                <a:latin typeface="Arial" pitchFamily="34" charset="0"/>
              </a:rPr>
              <a:t>完成提交。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到限定时间结束时系统会自动提交，无论你是否回答了问题。其结果将计入最终成绩。</a:t>
            </a: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10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542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kumimoji="1" lang="zh-CN" altLang="en-US" dirty="0">
                <a:latin typeface="Arial" pitchFamily="34" charset="0"/>
              </a:rPr>
              <a:t>所有视频随课程教学进度提前一周发布。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本课程采取过程化考核，即在</a:t>
            </a:r>
            <a:r>
              <a:rPr kumimoji="1" lang="en-US" altLang="zh-CN" dirty="0">
                <a:latin typeface="Arial" pitchFamily="34" charset="0"/>
              </a:rPr>
              <a:t>SPOC </a:t>
            </a:r>
            <a:r>
              <a:rPr kumimoji="1" lang="zh-CN" altLang="en-US" dirty="0">
                <a:latin typeface="Arial" pitchFamily="34" charset="0"/>
              </a:rPr>
              <a:t>的第</a:t>
            </a:r>
            <a:r>
              <a:rPr kumimoji="1" lang="en-US" altLang="zh-CN" dirty="0">
                <a:latin typeface="Arial" pitchFamily="34" charset="0"/>
              </a:rPr>
              <a:t>1-10 </a:t>
            </a:r>
            <a:r>
              <a:rPr kumimoji="1" lang="zh-CN" altLang="en-US" dirty="0">
                <a:latin typeface="Arial" pitchFamily="34" charset="0"/>
              </a:rPr>
              <a:t>讲中，每讲进行一次测验。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每次测验随机产生</a:t>
            </a:r>
            <a:r>
              <a:rPr kumimoji="1" lang="en-US" altLang="zh-CN" dirty="0">
                <a:latin typeface="Arial" pitchFamily="34" charset="0"/>
              </a:rPr>
              <a:t>6 </a:t>
            </a:r>
            <a:r>
              <a:rPr kumimoji="1" lang="zh-CN" altLang="en-US" dirty="0">
                <a:latin typeface="Arial" pitchFamily="34" charset="0"/>
              </a:rPr>
              <a:t>道题，在限定时间内提交，总分</a:t>
            </a:r>
            <a:r>
              <a:rPr kumimoji="1" lang="en-US" altLang="zh-CN" dirty="0">
                <a:latin typeface="Arial" pitchFamily="34" charset="0"/>
              </a:rPr>
              <a:t>6 </a:t>
            </a:r>
            <a:r>
              <a:rPr kumimoji="1" lang="zh-CN" altLang="en-US" dirty="0">
                <a:latin typeface="Arial" pitchFamily="34" charset="0"/>
              </a:rPr>
              <a:t>分。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如果你没有开始测试，则你可在测验发布之日至截止日期之间的任何时间内完成即可。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一旦你开始测试，则需在限定时间内</a:t>
            </a:r>
            <a:r>
              <a:rPr kumimoji="1" lang="en-US" altLang="zh-CN" dirty="0">
                <a:latin typeface="Arial" pitchFamily="34" charset="0"/>
              </a:rPr>
              <a:t>(</a:t>
            </a:r>
            <a:r>
              <a:rPr kumimoji="1" lang="zh-CN" altLang="en-US" dirty="0">
                <a:latin typeface="Arial" pitchFamily="34" charset="0"/>
              </a:rPr>
              <a:t>如</a:t>
            </a:r>
            <a:r>
              <a:rPr kumimoji="1" lang="en-US" altLang="zh-CN" dirty="0">
                <a:latin typeface="Arial" pitchFamily="34" charset="0"/>
              </a:rPr>
              <a:t>30 </a:t>
            </a:r>
            <a:r>
              <a:rPr kumimoji="1" lang="zh-CN" altLang="en-US" dirty="0">
                <a:latin typeface="Arial" pitchFamily="34" charset="0"/>
              </a:rPr>
              <a:t>分钟内</a:t>
            </a:r>
            <a:r>
              <a:rPr kumimoji="1" lang="en-US" altLang="zh-CN" dirty="0">
                <a:latin typeface="Arial" pitchFamily="34" charset="0"/>
              </a:rPr>
              <a:t>)</a:t>
            </a:r>
            <a:r>
              <a:rPr kumimoji="1" lang="zh-CN" altLang="en-US" dirty="0">
                <a:latin typeface="Arial" pitchFamily="34" charset="0"/>
              </a:rPr>
              <a:t>完成提交。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到限定时间结束时系统会自动提交，无论你是否回答了问题。其结果将计入最终成绩。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每讲，你可以有两次测验机会（但两次未必是同一张卷），两次测验成绩最高分数为本讲你获得的成绩分数。</a:t>
            </a:r>
            <a:endParaRPr kumimoji="1" lang="en-US" altLang="zh-CN" dirty="0">
              <a:latin typeface="Arial" pitchFamily="34" charset="0"/>
            </a:endParaRPr>
          </a:p>
          <a:p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本课程在期末时将组织一次网上考试。随机产生</a:t>
            </a:r>
            <a:r>
              <a:rPr kumimoji="1" lang="en-US" altLang="zh-CN" dirty="0">
                <a:latin typeface="Arial" pitchFamily="34" charset="0"/>
              </a:rPr>
              <a:t>30 </a:t>
            </a:r>
            <a:r>
              <a:rPr kumimoji="1" lang="zh-CN" altLang="en-US" dirty="0">
                <a:latin typeface="Arial" pitchFamily="34" charset="0"/>
              </a:rPr>
              <a:t>道题，在限定时间内提交，总分</a:t>
            </a:r>
            <a:r>
              <a:rPr kumimoji="1" lang="en-US" altLang="zh-CN" dirty="0">
                <a:latin typeface="Arial" pitchFamily="34" charset="0"/>
              </a:rPr>
              <a:t>30 </a:t>
            </a:r>
            <a:r>
              <a:rPr kumimoji="1" lang="zh-CN" altLang="en-US" dirty="0">
                <a:latin typeface="Arial" pitchFamily="34" charset="0"/>
              </a:rPr>
              <a:t>分。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如果你没有开始考试，则你可在考试发布之日至截止日期之间的任何时间内完成即可。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一旦你开始考试，则需在限定时间内</a:t>
            </a:r>
            <a:r>
              <a:rPr kumimoji="1" lang="en-US" altLang="zh-CN" dirty="0">
                <a:latin typeface="Arial" pitchFamily="34" charset="0"/>
              </a:rPr>
              <a:t>(</a:t>
            </a:r>
            <a:r>
              <a:rPr kumimoji="1" lang="zh-CN" altLang="en-US" dirty="0">
                <a:latin typeface="Arial" pitchFamily="34" charset="0"/>
              </a:rPr>
              <a:t>如</a:t>
            </a:r>
            <a:r>
              <a:rPr kumimoji="1" lang="en-US" altLang="zh-CN" dirty="0">
                <a:latin typeface="Arial" pitchFamily="34" charset="0"/>
              </a:rPr>
              <a:t>60 </a:t>
            </a:r>
            <a:r>
              <a:rPr kumimoji="1" lang="zh-CN" altLang="en-US" dirty="0">
                <a:latin typeface="Arial" pitchFamily="34" charset="0"/>
              </a:rPr>
              <a:t>分钟内</a:t>
            </a:r>
            <a:r>
              <a:rPr kumimoji="1" lang="en-US" altLang="zh-CN" dirty="0">
                <a:latin typeface="Arial" pitchFamily="34" charset="0"/>
              </a:rPr>
              <a:t>)</a:t>
            </a:r>
            <a:r>
              <a:rPr kumimoji="1" lang="zh-CN" altLang="en-US" dirty="0">
                <a:latin typeface="Arial" pitchFamily="34" charset="0"/>
              </a:rPr>
              <a:t>完成提交。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到限定时间结束时系统会自动提交，无论你是否回答了问题。其结果将计入最终成绩。</a:t>
            </a: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11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432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kumimoji="1" lang="zh-CN" altLang="en-US" dirty="0">
                <a:latin typeface="Arial" pitchFamily="34" charset="0"/>
              </a:rPr>
              <a:t>所有视频随课程教学进度提前一周发布。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本课程采取过程化考核，即在</a:t>
            </a:r>
            <a:r>
              <a:rPr kumimoji="1" lang="en-US" altLang="zh-CN" dirty="0">
                <a:latin typeface="Arial" pitchFamily="34" charset="0"/>
              </a:rPr>
              <a:t>SPOC </a:t>
            </a:r>
            <a:r>
              <a:rPr kumimoji="1" lang="zh-CN" altLang="en-US" dirty="0">
                <a:latin typeface="Arial" pitchFamily="34" charset="0"/>
              </a:rPr>
              <a:t>的第</a:t>
            </a:r>
            <a:r>
              <a:rPr kumimoji="1" lang="en-US" altLang="zh-CN" dirty="0">
                <a:latin typeface="Arial" pitchFamily="34" charset="0"/>
              </a:rPr>
              <a:t>1-10 </a:t>
            </a:r>
            <a:r>
              <a:rPr kumimoji="1" lang="zh-CN" altLang="en-US" dirty="0">
                <a:latin typeface="Arial" pitchFamily="34" charset="0"/>
              </a:rPr>
              <a:t>讲中，每讲进行一次测验。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每次测验随机产生</a:t>
            </a:r>
            <a:r>
              <a:rPr kumimoji="1" lang="en-US" altLang="zh-CN" dirty="0">
                <a:latin typeface="Arial" pitchFamily="34" charset="0"/>
              </a:rPr>
              <a:t>6 </a:t>
            </a:r>
            <a:r>
              <a:rPr kumimoji="1" lang="zh-CN" altLang="en-US" dirty="0">
                <a:latin typeface="Arial" pitchFamily="34" charset="0"/>
              </a:rPr>
              <a:t>道题，在限定时间内提交，总分</a:t>
            </a:r>
            <a:r>
              <a:rPr kumimoji="1" lang="en-US" altLang="zh-CN" dirty="0">
                <a:latin typeface="Arial" pitchFamily="34" charset="0"/>
              </a:rPr>
              <a:t>6 </a:t>
            </a:r>
            <a:r>
              <a:rPr kumimoji="1" lang="zh-CN" altLang="en-US" dirty="0">
                <a:latin typeface="Arial" pitchFamily="34" charset="0"/>
              </a:rPr>
              <a:t>分。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如果你没有开始测试，则你可在测验发布之日至截止日期之间的任何时间内完成即可。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一旦你开始测试，则需在限定时间内</a:t>
            </a:r>
            <a:r>
              <a:rPr kumimoji="1" lang="en-US" altLang="zh-CN" dirty="0">
                <a:latin typeface="Arial" pitchFamily="34" charset="0"/>
              </a:rPr>
              <a:t>(</a:t>
            </a:r>
            <a:r>
              <a:rPr kumimoji="1" lang="zh-CN" altLang="en-US" dirty="0">
                <a:latin typeface="Arial" pitchFamily="34" charset="0"/>
              </a:rPr>
              <a:t>如</a:t>
            </a:r>
            <a:r>
              <a:rPr kumimoji="1" lang="en-US" altLang="zh-CN" dirty="0">
                <a:latin typeface="Arial" pitchFamily="34" charset="0"/>
              </a:rPr>
              <a:t>30 </a:t>
            </a:r>
            <a:r>
              <a:rPr kumimoji="1" lang="zh-CN" altLang="en-US" dirty="0">
                <a:latin typeface="Arial" pitchFamily="34" charset="0"/>
              </a:rPr>
              <a:t>分钟内</a:t>
            </a:r>
            <a:r>
              <a:rPr kumimoji="1" lang="en-US" altLang="zh-CN" dirty="0">
                <a:latin typeface="Arial" pitchFamily="34" charset="0"/>
              </a:rPr>
              <a:t>)</a:t>
            </a:r>
            <a:r>
              <a:rPr kumimoji="1" lang="zh-CN" altLang="en-US" dirty="0">
                <a:latin typeface="Arial" pitchFamily="34" charset="0"/>
              </a:rPr>
              <a:t>完成提交。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到限定时间结束时系统会自动提交，无论你是否回答了问题。其结果将计入最终成绩。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每讲，你可以有两次测验机会（但两次未必是同一张卷），两次测验成绩最高分数为本讲你获得的成绩分数。</a:t>
            </a:r>
            <a:endParaRPr kumimoji="1" lang="en-US" altLang="zh-CN" dirty="0">
              <a:latin typeface="Arial" pitchFamily="34" charset="0"/>
            </a:endParaRPr>
          </a:p>
          <a:p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本课程在期末时将组织一次网上考试。随机产生</a:t>
            </a:r>
            <a:r>
              <a:rPr kumimoji="1" lang="en-US" altLang="zh-CN" dirty="0">
                <a:latin typeface="Arial" pitchFamily="34" charset="0"/>
              </a:rPr>
              <a:t>30 </a:t>
            </a:r>
            <a:r>
              <a:rPr kumimoji="1" lang="zh-CN" altLang="en-US" dirty="0">
                <a:latin typeface="Arial" pitchFamily="34" charset="0"/>
              </a:rPr>
              <a:t>道题，在限定时间内提交，总分</a:t>
            </a:r>
            <a:r>
              <a:rPr kumimoji="1" lang="en-US" altLang="zh-CN" dirty="0">
                <a:latin typeface="Arial" pitchFamily="34" charset="0"/>
              </a:rPr>
              <a:t>30 </a:t>
            </a:r>
            <a:r>
              <a:rPr kumimoji="1" lang="zh-CN" altLang="en-US" dirty="0">
                <a:latin typeface="Arial" pitchFamily="34" charset="0"/>
              </a:rPr>
              <a:t>分。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如果你没有开始考试，则你可在考试发布之日至截止日期之间的任何时间内完成即可。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一旦你开始考试，则需在限定时间内</a:t>
            </a:r>
            <a:r>
              <a:rPr kumimoji="1" lang="en-US" altLang="zh-CN" dirty="0">
                <a:latin typeface="Arial" pitchFamily="34" charset="0"/>
              </a:rPr>
              <a:t>(</a:t>
            </a:r>
            <a:r>
              <a:rPr kumimoji="1" lang="zh-CN" altLang="en-US" dirty="0">
                <a:latin typeface="Arial" pitchFamily="34" charset="0"/>
              </a:rPr>
              <a:t>如</a:t>
            </a:r>
            <a:r>
              <a:rPr kumimoji="1" lang="en-US" altLang="zh-CN" dirty="0">
                <a:latin typeface="Arial" pitchFamily="34" charset="0"/>
              </a:rPr>
              <a:t>60 </a:t>
            </a:r>
            <a:r>
              <a:rPr kumimoji="1" lang="zh-CN" altLang="en-US" dirty="0">
                <a:latin typeface="Arial" pitchFamily="34" charset="0"/>
              </a:rPr>
              <a:t>分钟内</a:t>
            </a:r>
            <a:r>
              <a:rPr kumimoji="1" lang="en-US" altLang="zh-CN" dirty="0">
                <a:latin typeface="Arial" pitchFamily="34" charset="0"/>
              </a:rPr>
              <a:t>)</a:t>
            </a:r>
            <a:r>
              <a:rPr kumimoji="1" lang="zh-CN" altLang="en-US" dirty="0">
                <a:latin typeface="Arial" pitchFamily="34" charset="0"/>
              </a:rPr>
              <a:t>完成提交。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到限定时间结束时系统会自动提交，无论你是否回答了问题。其结果将计入最终成绩。</a:t>
            </a: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12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828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kumimoji="1" lang="zh-CN" altLang="en-US" dirty="0">
                <a:latin typeface="Arial" pitchFamily="34" charset="0"/>
              </a:rPr>
              <a:t>所有视频随课程教学进度提前一周发布。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本课程采取过程化考核，即在</a:t>
            </a:r>
            <a:r>
              <a:rPr kumimoji="1" lang="en-US" altLang="zh-CN" dirty="0">
                <a:latin typeface="Arial" pitchFamily="34" charset="0"/>
              </a:rPr>
              <a:t>SPOC </a:t>
            </a:r>
            <a:r>
              <a:rPr kumimoji="1" lang="zh-CN" altLang="en-US" dirty="0">
                <a:latin typeface="Arial" pitchFamily="34" charset="0"/>
              </a:rPr>
              <a:t>的第</a:t>
            </a:r>
            <a:r>
              <a:rPr kumimoji="1" lang="en-US" altLang="zh-CN" dirty="0">
                <a:latin typeface="Arial" pitchFamily="34" charset="0"/>
              </a:rPr>
              <a:t>1-10 </a:t>
            </a:r>
            <a:r>
              <a:rPr kumimoji="1" lang="zh-CN" altLang="en-US" dirty="0">
                <a:latin typeface="Arial" pitchFamily="34" charset="0"/>
              </a:rPr>
              <a:t>讲中，每讲进行一次测验。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每次测验随机产生</a:t>
            </a:r>
            <a:r>
              <a:rPr kumimoji="1" lang="en-US" altLang="zh-CN" dirty="0">
                <a:latin typeface="Arial" pitchFamily="34" charset="0"/>
              </a:rPr>
              <a:t>6 </a:t>
            </a:r>
            <a:r>
              <a:rPr kumimoji="1" lang="zh-CN" altLang="en-US" dirty="0">
                <a:latin typeface="Arial" pitchFamily="34" charset="0"/>
              </a:rPr>
              <a:t>道题，在限定时间内提交，总分</a:t>
            </a:r>
            <a:r>
              <a:rPr kumimoji="1" lang="en-US" altLang="zh-CN" dirty="0">
                <a:latin typeface="Arial" pitchFamily="34" charset="0"/>
              </a:rPr>
              <a:t>6 </a:t>
            </a:r>
            <a:r>
              <a:rPr kumimoji="1" lang="zh-CN" altLang="en-US" dirty="0">
                <a:latin typeface="Arial" pitchFamily="34" charset="0"/>
              </a:rPr>
              <a:t>分。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如果你没有开始测试，则你可在测验发布之日至截止日期之间的任何时间内完成即可。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一旦你开始测试，则需在限定时间内</a:t>
            </a:r>
            <a:r>
              <a:rPr kumimoji="1" lang="en-US" altLang="zh-CN" dirty="0">
                <a:latin typeface="Arial" pitchFamily="34" charset="0"/>
              </a:rPr>
              <a:t>(</a:t>
            </a:r>
            <a:r>
              <a:rPr kumimoji="1" lang="zh-CN" altLang="en-US" dirty="0">
                <a:latin typeface="Arial" pitchFamily="34" charset="0"/>
              </a:rPr>
              <a:t>如</a:t>
            </a:r>
            <a:r>
              <a:rPr kumimoji="1" lang="en-US" altLang="zh-CN" dirty="0">
                <a:latin typeface="Arial" pitchFamily="34" charset="0"/>
              </a:rPr>
              <a:t>30 </a:t>
            </a:r>
            <a:r>
              <a:rPr kumimoji="1" lang="zh-CN" altLang="en-US" dirty="0">
                <a:latin typeface="Arial" pitchFamily="34" charset="0"/>
              </a:rPr>
              <a:t>分钟内</a:t>
            </a:r>
            <a:r>
              <a:rPr kumimoji="1" lang="en-US" altLang="zh-CN" dirty="0">
                <a:latin typeface="Arial" pitchFamily="34" charset="0"/>
              </a:rPr>
              <a:t>)</a:t>
            </a:r>
            <a:r>
              <a:rPr kumimoji="1" lang="zh-CN" altLang="en-US" dirty="0">
                <a:latin typeface="Arial" pitchFamily="34" charset="0"/>
              </a:rPr>
              <a:t>完成提交。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到限定时间结束时系统会自动提交，无论你是否回答了问题。其结果将计入最终成绩。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每讲，你可以有两次测验机会（但两次未必是同一张卷），两次测验成绩最高分数为本讲你获得的成绩分数。</a:t>
            </a:r>
            <a:endParaRPr kumimoji="1" lang="en-US" altLang="zh-CN" dirty="0">
              <a:latin typeface="Arial" pitchFamily="34" charset="0"/>
            </a:endParaRPr>
          </a:p>
          <a:p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本课程在期末时将组织一次网上考试。随机产生</a:t>
            </a:r>
            <a:r>
              <a:rPr kumimoji="1" lang="en-US" altLang="zh-CN" dirty="0">
                <a:latin typeface="Arial" pitchFamily="34" charset="0"/>
              </a:rPr>
              <a:t>30 </a:t>
            </a:r>
            <a:r>
              <a:rPr kumimoji="1" lang="zh-CN" altLang="en-US" dirty="0">
                <a:latin typeface="Arial" pitchFamily="34" charset="0"/>
              </a:rPr>
              <a:t>道题，在限定时间内提交，总分</a:t>
            </a:r>
            <a:r>
              <a:rPr kumimoji="1" lang="en-US" altLang="zh-CN" dirty="0">
                <a:latin typeface="Arial" pitchFamily="34" charset="0"/>
              </a:rPr>
              <a:t>30 </a:t>
            </a:r>
            <a:r>
              <a:rPr kumimoji="1" lang="zh-CN" altLang="en-US" dirty="0">
                <a:latin typeface="Arial" pitchFamily="34" charset="0"/>
              </a:rPr>
              <a:t>分。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如果你没有开始考试，则你可在考试发布之日至截止日期之间的任何时间内完成即可。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一旦你开始考试，则需在限定时间内</a:t>
            </a:r>
            <a:r>
              <a:rPr kumimoji="1" lang="en-US" altLang="zh-CN" dirty="0">
                <a:latin typeface="Arial" pitchFamily="34" charset="0"/>
              </a:rPr>
              <a:t>(</a:t>
            </a:r>
            <a:r>
              <a:rPr kumimoji="1" lang="zh-CN" altLang="en-US" dirty="0">
                <a:latin typeface="Arial" pitchFamily="34" charset="0"/>
              </a:rPr>
              <a:t>如</a:t>
            </a:r>
            <a:r>
              <a:rPr kumimoji="1" lang="en-US" altLang="zh-CN" dirty="0">
                <a:latin typeface="Arial" pitchFamily="34" charset="0"/>
              </a:rPr>
              <a:t>60 </a:t>
            </a:r>
            <a:r>
              <a:rPr kumimoji="1" lang="zh-CN" altLang="en-US" dirty="0">
                <a:latin typeface="Arial" pitchFamily="34" charset="0"/>
              </a:rPr>
              <a:t>分钟内</a:t>
            </a:r>
            <a:r>
              <a:rPr kumimoji="1" lang="en-US" altLang="zh-CN" dirty="0">
                <a:latin typeface="Arial" pitchFamily="34" charset="0"/>
              </a:rPr>
              <a:t>)</a:t>
            </a:r>
            <a:r>
              <a:rPr kumimoji="1" lang="zh-CN" altLang="en-US" dirty="0">
                <a:latin typeface="Arial" pitchFamily="34" charset="0"/>
              </a:rPr>
              <a:t>完成提交。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到限定时间结束时系统会自动提交，无论你是否回答了问题。其结果将计入最终成绩。</a:t>
            </a: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13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573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kumimoji="1" lang="zh-CN" altLang="en-US" dirty="0">
                <a:latin typeface="Arial" pitchFamily="34" charset="0"/>
              </a:rPr>
              <a:t>这两部分内容是</a:t>
            </a:r>
            <a:r>
              <a:rPr kumimoji="1" lang="en-US" altLang="zh-CN" dirty="0">
                <a:latin typeface="Arial" pitchFamily="34" charset="0"/>
              </a:rPr>
              <a:t>MOOC</a:t>
            </a:r>
            <a:r>
              <a:rPr kumimoji="1" lang="zh-CN" altLang="en-US" dirty="0">
                <a:latin typeface="Arial" pitchFamily="34" charset="0"/>
              </a:rPr>
              <a:t>中没有的。</a:t>
            </a:r>
            <a:endParaRPr kumimoji="1" lang="en-US" altLang="zh-CN" dirty="0"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为帮助同学们加深对课程内容的理解，课程组还补充了一些非选择题、判断题形式的习题。见“课程习题（非选择题、判断题部分）”。</a:t>
            </a: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14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675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另外，由于本课程录制于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2016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年，在教学过程中，对部分教学内容进行了更新，因此，本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SPOC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课程还上传了“新版课程讲义（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PPT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版本）”。新版课程讲义（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PPT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版本）与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PDF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版本讲义的主要区别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详见课程公告</a:t>
            </a:r>
            <a:endParaRPr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endParaRPr kumimoji="1" lang="en-US" altLang="zh-CN" dirty="0">
              <a:latin typeface="Arial" pitchFamily="34" charset="0"/>
            </a:endParaRPr>
          </a:p>
          <a:p>
            <a:endParaRPr kumimoji="1" lang="zh-CN" altLang="en-US" dirty="0">
              <a:latin typeface="Arial" pitchFamily="34" charset="0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15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799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948873"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上课时间与学校教务处课表一致，即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班上课时间为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1-10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周周二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1-2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节、周四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3-4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节；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班上课时间为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1-10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周周二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3-4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节、周四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1-2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节；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班上课时间为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1-10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周周二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5-6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节、周四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5-6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节。</a:t>
            </a:r>
            <a:endParaRPr lang="en-US" altLang="zh-CN" b="0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16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345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1" lang="zh-CN" altLang="en-US" dirty="0">
              <a:latin typeface="Arial" pitchFamily="34" charset="0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17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514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kumimoji="1" lang="zh-CN" altLang="en-US" dirty="0">
                <a:latin typeface="Arial" pitchFamily="34" charset="0"/>
              </a:rPr>
              <a:t>为方便大家检索相关问题，请在标题中注明是关于哪一讲（哪一题）的问题。</a:t>
            </a: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18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346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1" lang="zh-CN" altLang="en-US" dirty="0">
              <a:latin typeface="Arial" pitchFamily="34" charset="0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r" defTabSz="9900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F6401E-EA17-4D07-B855-28725AEF3B1F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05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078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948873">
              <a:defRPr/>
            </a:pPr>
            <a:endParaRPr lang="en-US" altLang="zh-CN" b="0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2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0285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1" lang="zh-CN" altLang="en-US" dirty="0">
              <a:latin typeface="Arial" pitchFamily="34" charset="0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r" defTabSz="9900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F6401E-EA17-4D07-B855-28725AEF3B1F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05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21957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1" lang="zh-CN" altLang="en-US" dirty="0">
              <a:latin typeface="Arial" pitchFamily="34" charset="0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21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1012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1" lang="zh-CN" altLang="en-US" dirty="0">
                <a:latin typeface="Arial" pitchFamily="34" charset="0"/>
              </a:rPr>
              <a:t>实验指导书和实验报告模板发布在</a:t>
            </a:r>
            <a:r>
              <a:rPr kumimoji="1" lang="en-US" altLang="zh-CN" dirty="0">
                <a:latin typeface="Arial" pitchFamily="34" charset="0"/>
              </a:rPr>
              <a:t>SPOC</a:t>
            </a:r>
            <a:r>
              <a:rPr kumimoji="1" lang="zh-CN" altLang="en-US" dirty="0">
                <a:latin typeface="Arial" pitchFamily="34" charset="0"/>
              </a:rPr>
              <a:t>中</a:t>
            </a: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22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8675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1" lang="zh-CN" altLang="en-US" dirty="0">
              <a:latin typeface="Arial" pitchFamily="34" charset="0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23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008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1" lang="zh-CN" altLang="en-US" dirty="0">
              <a:latin typeface="Arial" pitchFamily="34" charset="0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24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0024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1" lang="en-US" altLang="zh-CN" dirty="0">
              <a:latin typeface="Arial" pitchFamily="34" charset="0"/>
            </a:endParaRPr>
          </a:p>
          <a:p>
            <a:endParaRPr kumimoji="1" lang="zh-CN" altLang="en-US" dirty="0">
              <a:latin typeface="Arial" pitchFamily="34" charset="0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25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915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世界著名的计算机科学家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Alfred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V.Aho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在他的经典著作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编译器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章第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句话写道：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pPr eaLnBrk="1" hangingPunct="1"/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1977</a:t>
            </a:r>
            <a:r>
              <a:rPr kumimoji="1" lang="en-US" altLang="zh-CN" sz="1200" b="0" i="0" kern="1200" baseline="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1200" b="0" i="0" kern="1200" baseline="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封面是一名骑士和一只</a:t>
            </a:r>
            <a:r>
              <a:rPr kumimoji="1" lang="zh-CN" altLang="en-US" sz="1200" b="0" i="0" kern="1200" baseline="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绿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龙</a:t>
            </a:r>
            <a:endParaRPr kumimoji="1"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1986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，封面依然沿用骑士和龙，那只龙是红色的，因此被叫做龙书二或者是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红龙书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2006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 紫龙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“龙书”一称的来历：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1977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年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Alfred V.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Aho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Jeffrey D. Ullman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出版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《Principles of Compiler Design 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，封面是一名骑士和一只龙，因此第一次被人称为龙书，但因为那只龙是绿色的，所以称为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绿龙书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过了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年，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1986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年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，原来的两位作者加上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Ravi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Sethi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升级了前一本书，书名改为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《Compilers: Principles, Techniques and Tools》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 封面依然沿用骑士和龙，那只龙是红色的，因此被叫做龙书二或者是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红龙书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又过了一个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年，又一个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年，编译领域的巨无霸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--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龙书始终都没有升级。 终于在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2006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年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年底，龙书升级了。作者又增加了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Monica S. Lam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，名字沿用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《Compilers: Principles, Techniques and Tools》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 封面依然保持龙和骑士的设计，但这次的龙是紫色，因此叫做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紫龙书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</a:t>
            </a:r>
          </a:p>
          <a:p>
            <a:pPr eaLnBrk="1" hangingPunct="1"/>
            <a:endParaRPr kumimoji="1" lang="zh-CN" altLang="en-US" dirty="0">
              <a:latin typeface="Arial" pitchFamily="34" charset="0"/>
            </a:endParaRPr>
          </a:p>
          <a:p>
            <a:pPr eaLnBrk="1" hangingPunct="1"/>
            <a:endParaRPr kumimoji="1" lang="zh-CN" altLang="en-US" dirty="0">
              <a:latin typeface="Arial" pitchFamily="34" charset="0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latin typeface="Arial" pitchFamily="34" charset="0"/>
              </a:rPr>
              <a:pPr eaLnBrk="1" hangingPunct="1"/>
              <a:t>26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0408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1" lang="zh-CN" altLang="en-US" dirty="0">
              <a:latin typeface="Arial" pitchFamily="34" charset="0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latin typeface="Arial" pitchFamily="34" charset="0"/>
              </a:rPr>
              <a:pPr eaLnBrk="1" hangingPunct="1"/>
              <a:t>27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896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1" lang="zh-CN" altLang="en-US" dirty="0">
              <a:latin typeface="Arial" pitchFamily="34" charset="0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28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5843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1" lang="zh-CN" altLang="en-US" dirty="0">
              <a:latin typeface="Arial" pitchFamily="34" charset="0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29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13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948873">
              <a:defRPr/>
            </a:pPr>
            <a:r>
              <a:rPr lang="zh-CN" altLang="en-US" b="0" dirty="0"/>
              <a:t>计划采用“</a:t>
            </a:r>
            <a:r>
              <a:rPr lang="en-US" altLang="zh-CN" b="0" dirty="0"/>
              <a:t>SPOC+</a:t>
            </a:r>
            <a:r>
              <a:rPr lang="zh-CN" altLang="en-US" b="0" dirty="0"/>
              <a:t>直播课”“的模式</a:t>
            </a:r>
            <a:endParaRPr lang="en-US" altLang="zh-CN" b="0" dirty="0"/>
          </a:p>
          <a:p>
            <a:pPr defTabSz="948873">
              <a:defRPr/>
            </a:pPr>
            <a:r>
              <a:rPr lang="zh-CN" altLang="en-US" b="0" dirty="0"/>
              <a:t>该平台上还有同期的</a:t>
            </a:r>
            <a:r>
              <a:rPr lang="en-US" altLang="zh-CN" b="0" dirty="0"/>
              <a:t>MOOC</a:t>
            </a:r>
            <a:r>
              <a:rPr lang="zh-CN" altLang="en-US" b="0" dirty="0"/>
              <a:t>课程，但请同学们注意：一定要进入</a:t>
            </a:r>
            <a:r>
              <a:rPr lang="en-US" altLang="zh-CN" b="0" dirty="0"/>
              <a:t>SPOC</a:t>
            </a:r>
            <a:r>
              <a:rPr lang="zh-CN" altLang="en-US" b="0" dirty="0"/>
              <a:t>课程学习。因为</a:t>
            </a:r>
            <a:r>
              <a:rPr lang="en-US" altLang="zh-CN" b="0" dirty="0"/>
              <a:t>SPOC</a:t>
            </a:r>
            <a:r>
              <a:rPr lang="zh-CN" altLang="en-US" b="0" dirty="0"/>
              <a:t>将先于</a:t>
            </a:r>
            <a:r>
              <a:rPr lang="en-US" altLang="zh-CN" b="0" dirty="0"/>
              <a:t>MOOC</a:t>
            </a:r>
            <a:r>
              <a:rPr lang="zh-CN" altLang="en-US" b="0" dirty="0"/>
              <a:t>结课，如果由于进错平台而导致未能按时提交测验和期末考试，会影响最终成绩。</a:t>
            </a:r>
            <a:endParaRPr lang="en-US" altLang="zh-CN" b="0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3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2180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kumimoji="1" lang="en-US" altLang="zh-CN" dirty="0">
                <a:latin typeface="Arial" pitchFamily="34" charset="0"/>
              </a:rPr>
              <a:t>(1)</a:t>
            </a:r>
            <a:r>
              <a:rPr kumimoji="1" lang="zh-CN" altLang="en-US" dirty="0">
                <a:latin typeface="Arial" pitchFamily="34" charset="0"/>
              </a:rPr>
              <a:t>学生需要在爱课程网上注册账号及昵称</a:t>
            </a:r>
          </a:p>
          <a:p>
            <a:r>
              <a:rPr kumimoji="1" lang="zh-CN" altLang="en-US" dirty="0">
                <a:latin typeface="Arial" pitchFamily="34" charset="0"/>
              </a:rPr>
              <a:t>其中的昵称需按如下规定来命名，即你的学号前面加上“</a:t>
            </a:r>
            <a:r>
              <a:rPr kumimoji="1" lang="en-US" altLang="zh-CN" dirty="0">
                <a:latin typeface="Arial" pitchFamily="34" charset="0"/>
              </a:rPr>
              <a:t>hit”</a:t>
            </a:r>
            <a:r>
              <a:rPr kumimoji="1" lang="zh-CN" altLang="en-US" dirty="0">
                <a:latin typeface="Arial" pitchFamily="34" charset="0"/>
              </a:rPr>
              <a:t>。</a:t>
            </a:r>
          </a:p>
          <a:p>
            <a:r>
              <a:rPr kumimoji="1" lang="zh-CN" altLang="en-US" dirty="0">
                <a:latin typeface="Arial" pitchFamily="34" charset="0"/>
              </a:rPr>
              <a:t>例如：张三的学号为 </a:t>
            </a:r>
            <a:r>
              <a:rPr kumimoji="1" lang="en-US" altLang="zh-CN" dirty="0">
                <a:latin typeface="Arial" pitchFamily="34" charset="0"/>
              </a:rPr>
              <a:t>150310501</a:t>
            </a:r>
            <a:r>
              <a:rPr kumimoji="1" lang="zh-CN" altLang="en-US" dirty="0">
                <a:latin typeface="Arial" pitchFamily="34" charset="0"/>
              </a:rPr>
              <a:t>，则其昵称为“</a:t>
            </a:r>
            <a:r>
              <a:rPr kumimoji="1" lang="en-US" altLang="zh-CN" dirty="0">
                <a:latin typeface="Arial" pitchFamily="34" charset="0"/>
              </a:rPr>
              <a:t>hit150310501”</a:t>
            </a:r>
          </a:p>
          <a:p>
            <a:r>
              <a:rPr kumimoji="1" lang="zh-CN" altLang="en-US" dirty="0">
                <a:latin typeface="Arial" pitchFamily="34" charset="0"/>
              </a:rPr>
              <a:t>例如：李四的学号为</a:t>
            </a:r>
            <a:r>
              <a:rPr kumimoji="1" lang="en-US" altLang="zh-CN" dirty="0">
                <a:latin typeface="Arial" pitchFamily="34" charset="0"/>
              </a:rPr>
              <a:t>150310205</a:t>
            </a:r>
            <a:r>
              <a:rPr kumimoji="1" lang="zh-CN" altLang="en-US" dirty="0">
                <a:latin typeface="Arial" pitchFamily="34" charset="0"/>
              </a:rPr>
              <a:t>，则其昵称为“</a:t>
            </a:r>
            <a:r>
              <a:rPr kumimoji="1" lang="en-US" altLang="zh-CN" dirty="0">
                <a:latin typeface="Arial" pitchFamily="34" charset="0"/>
              </a:rPr>
              <a:t>hit150310205”</a:t>
            </a:r>
            <a:r>
              <a:rPr kumimoji="1" lang="zh-CN" altLang="en-US" dirty="0">
                <a:latin typeface="Arial" pitchFamily="34" charset="0"/>
              </a:rPr>
              <a:t>。</a:t>
            </a:r>
          </a:p>
          <a:p>
            <a:r>
              <a:rPr kumimoji="1" lang="zh-CN" altLang="en-US" dirty="0">
                <a:latin typeface="Arial" pitchFamily="34" charset="0"/>
              </a:rPr>
              <a:t>特别注意：一定要按照此规定来命名“昵称”。因为本门课程会按照“昵称”</a:t>
            </a:r>
          </a:p>
          <a:p>
            <a:r>
              <a:rPr kumimoji="1" lang="zh-CN" altLang="en-US" dirty="0">
                <a:latin typeface="Arial" pitchFamily="34" charset="0"/>
              </a:rPr>
              <a:t>来处理与区分你的成绩。如果未能按此规定命名，则很可能造成成绩丢失，发</a:t>
            </a:r>
          </a:p>
          <a:p>
            <a:r>
              <a:rPr kumimoji="1" lang="zh-CN" altLang="en-US" dirty="0">
                <a:latin typeface="Arial" pitchFamily="34" charset="0"/>
              </a:rPr>
              <a:t>生此种情况将会难于处理甚至不能处理，如出现不能处理情况，本课程将按</a:t>
            </a:r>
            <a:r>
              <a:rPr kumimoji="1" lang="en-US" altLang="zh-CN" dirty="0">
                <a:latin typeface="Arial" pitchFamily="34" charset="0"/>
              </a:rPr>
              <a:t>0</a:t>
            </a:r>
          </a:p>
          <a:p>
            <a:r>
              <a:rPr kumimoji="1" lang="zh-CN" altLang="en-US" dirty="0">
                <a:latin typeface="Arial" pitchFamily="34" charset="0"/>
              </a:rPr>
              <a:t>分处理。特别提醒大家。</a:t>
            </a: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30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6991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FE6A-A07C-4F62-8FBF-E5DA1DFCF16A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20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948873">
              <a:defRPr/>
            </a:pPr>
            <a:r>
              <a:rPr lang="zh-CN" altLang="en-US" b="0" dirty="0"/>
              <a:t>计划采用“</a:t>
            </a:r>
            <a:r>
              <a:rPr lang="en-US" altLang="zh-CN" b="0" dirty="0"/>
              <a:t>SPOC+</a:t>
            </a:r>
            <a:r>
              <a:rPr lang="zh-CN" altLang="en-US" b="0" dirty="0"/>
              <a:t>直播课”“的模式</a:t>
            </a:r>
            <a:endParaRPr lang="en-US" altLang="zh-CN" b="0" dirty="0"/>
          </a:p>
          <a:p>
            <a:pPr defTabSz="948873">
              <a:defRPr/>
            </a:pPr>
            <a:r>
              <a:rPr lang="zh-CN" altLang="en-US" b="0" dirty="0"/>
              <a:t>该平台上还有同期的</a:t>
            </a:r>
            <a:r>
              <a:rPr lang="en-US" altLang="zh-CN" b="0" dirty="0"/>
              <a:t>MOOC</a:t>
            </a:r>
            <a:r>
              <a:rPr lang="zh-CN" altLang="en-US" b="0" dirty="0"/>
              <a:t>课程，但请同学们注意：一定要进入</a:t>
            </a:r>
            <a:r>
              <a:rPr lang="en-US" altLang="zh-CN" b="0" dirty="0"/>
              <a:t>SPOC</a:t>
            </a:r>
            <a:r>
              <a:rPr lang="zh-CN" altLang="en-US" b="0" dirty="0"/>
              <a:t>课程学习。因为</a:t>
            </a:r>
            <a:r>
              <a:rPr lang="en-US" altLang="zh-CN" b="0" dirty="0"/>
              <a:t>SPOC</a:t>
            </a:r>
            <a:r>
              <a:rPr lang="zh-CN" altLang="en-US" b="0" dirty="0"/>
              <a:t>将先于</a:t>
            </a:r>
            <a:r>
              <a:rPr lang="en-US" altLang="zh-CN" b="0" dirty="0"/>
              <a:t>MOOC</a:t>
            </a:r>
            <a:r>
              <a:rPr lang="zh-CN" altLang="en-US" b="0" dirty="0"/>
              <a:t>结课，如果由于进错平台而导致未能按时提交测验和期末考试，会影响最终成绩。</a:t>
            </a:r>
            <a:endParaRPr lang="en-US" altLang="zh-CN" b="0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4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495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948873">
              <a:defRPr/>
            </a:pPr>
            <a:r>
              <a:rPr lang="zh-CN" altLang="en-US" b="0" dirty="0"/>
              <a:t>该平台上还有同期的</a:t>
            </a:r>
            <a:r>
              <a:rPr lang="en-US" altLang="zh-CN" b="0" dirty="0"/>
              <a:t>MOOC</a:t>
            </a:r>
            <a:r>
              <a:rPr lang="zh-CN" altLang="en-US" b="0" dirty="0"/>
              <a:t>课程，但请同学们注意：一定要进入</a:t>
            </a:r>
            <a:r>
              <a:rPr lang="en-US" altLang="zh-CN" b="0" dirty="0"/>
              <a:t>SPOC</a:t>
            </a:r>
            <a:r>
              <a:rPr lang="zh-CN" altLang="en-US" b="0" dirty="0"/>
              <a:t>课程学习。</a:t>
            </a:r>
            <a:endParaRPr lang="en-US" altLang="zh-CN" b="0" dirty="0"/>
          </a:p>
          <a:p>
            <a:pPr defTabSz="948873">
              <a:defRPr/>
            </a:pPr>
            <a:r>
              <a:rPr lang="zh-CN" altLang="en-US" b="0" dirty="0"/>
              <a:t>一是因为</a:t>
            </a:r>
            <a:r>
              <a:rPr lang="en-US" altLang="zh-CN" b="0" dirty="0"/>
              <a:t>SPOC</a:t>
            </a:r>
            <a:r>
              <a:rPr lang="zh-CN" altLang="en-US" b="0" dirty="0"/>
              <a:t>课程内容与</a:t>
            </a:r>
            <a:r>
              <a:rPr lang="en-US" altLang="zh-CN" b="0" dirty="0"/>
              <a:t>MOOC</a:t>
            </a:r>
            <a:r>
              <a:rPr lang="zh-CN" altLang="en-US" b="0" dirty="0"/>
              <a:t>内容会有些许不同，</a:t>
            </a:r>
            <a:r>
              <a:rPr lang="en-US" altLang="zh-CN" b="0" dirty="0"/>
              <a:t>SPOC</a:t>
            </a:r>
            <a:r>
              <a:rPr lang="zh-CN" altLang="en-US" b="0" dirty="0"/>
              <a:t>课程还会有一些针对于我们本校学生特殊的学习资料</a:t>
            </a:r>
            <a:endParaRPr lang="en-US" altLang="zh-CN" b="0" dirty="0"/>
          </a:p>
          <a:p>
            <a:pPr defTabSz="948873">
              <a:defRPr/>
            </a:pPr>
            <a:r>
              <a:rPr lang="zh-CN" altLang="en-US" b="0" dirty="0"/>
              <a:t>二是</a:t>
            </a:r>
            <a:r>
              <a:rPr lang="en-US" altLang="zh-CN" b="0" dirty="0"/>
              <a:t>SPOC</a:t>
            </a:r>
            <a:r>
              <a:rPr lang="zh-CN" altLang="en-US" b="0" dirty="0"/>
              <a:t>将先于</a:t>
            </a:r>
            <a:r>
              <a:rPr lang="en-US" altLang="zh-CN" b="0" dirty="0"/>
              <a:t>MOOC</a:t>
            </a:r>
            <a:r>
              <a:rPr lang="zh-CN" altLang="en-US" b="0" dirty="0"/>
              <a:t>结课，如果由于进错平台而导致未能按时提交测验和期末考试，会影响最终成绩。</a:t>
            </a:r>
            <a:endParaRPr lang="en-US" altLang="zh-CN" b="0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5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272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kumimoji="1" lang="zh-CN" altLang="en-US" dirty="0">
                <a:latin typeface="Arial" pitchFamily="34" charset="0"/>
              </a:rPr>
              <a:t>所有视频随课程教学进度提前一周发布。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本课程采取过程化考核，即在</a:t>
            </a:r>
            <a:r>
              <a:rPr kumimoji="1" lang="en-US" altLang="zh-CN" dirty="0">
                <a:latin typeface="Arial" pitchFamily="34" charset="0"/>
              </a:rPr>
              <a:t>SPOC </a:t>
            </a:r>
            <a:r>
              <a:rPr kumimoji="1" lang="zh-CN" altLang="en-US" dirty="0">
                <a:latin typeface="Arial" pitchFamily="34" charset="0"/>
              </a:rPr>
              <a:t>的第</a:t>
            </a:r>
            <a:r>
              <a:rPr kumimoji="1" lang="en-US" altLang="zh-CN" dirty="0">
                <a:latin typeface="Arial" pitchFamily="34" charset="0"/>
              </a:rPr>
              <a:t>1-10 </a:t>
            </a:r>
            <a:r>
              <a:rPr kumimoji="1" lang="zh-CN" altLang="en-US" dirty="0">
                <a:latin typeface="Arial" pitchFamily="34" charset="0"/>
              </a:rPr>
              <a:t>讲中，每讲进行一次测验。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每次测验随机产生</a:t>
            </a:r>
            <a:r>
              <a:rPr kumimoji="1" lang="en-US" altLang="zh-CN" dirty="0">
                <a:latin typeface="Arial" pitchFamily="34" charset="0"/>
              </a:rPr>
              <a:t>6 </a:t>
            </a:r>
            <a:r>
              <a:rPr kumimoji="1" lang="zh-CN" altLang="en-US" dirty="0">
                <a:latin typeface="Arial" pitchFamily="34" charset="0"/>
              </a:rPr>
              <a:t>道题，在限定时间内提交，总分</a:t>
            </a:r>
            <a:r>
              <a:rPr kumimoji="1" lang="en-US" altLang="zh-CN" dirty="0">
                <a:latin typeface="Arial" pitchFamily="34" charset="0"/>
              </a:rPr>
              <a:t>6 </a:t>
            </a:r>
            <a:r>
              <a:rPr kumimoji="1" lang="zh-CN" altLang="en-US" dirty="0">
                <a:latin typeface="Arial" pitchFamily="34" charset="0"/>
              </a:rPr>
              <a:t>分。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如果你没有开始测试，则你可在测验发布之日至截止日期之间的任何时间内完成即可。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一旦你开始测试，则需在限定时间内</a:t>
            </a:r>
            <a:r>
              <a:rPr kumimoji="1" lang="en-US" altLang="zh-CN" dirty="0">
                <a:latin typeface="Arial" pitchFamily="34" charset="0"/>
              </a:rPr>
              <a:t>(</a:t>
            </a:r>
            <a:r>
              <a:rPr kumimoji="1" lang="zh-CN" altLang="en-US" dirty="0">
                <a:latin typeface="Arial" pitchFamily="34" charset="0"/>
              </a:rPr>
              <a:t>如</a:t>
            </a:r>
            <a:r>
              <a:rPr kumimoji="1" lang="en-US" altLang="zh-CN" dirty="0">
                <a:latin typeface="Arial" pitchFamily="34" charset="0"/>
              </a:rPr>
              <a:t>30 </a:t>
            </a:r>
            <a:r>
              <a:rPr kumimoji="1" lang="zh-CN" altLang="en-US" dirty="0">
                <a:latin typeface="Arial" pitchFamily="34" charset="0"/>
              </a:rPr>
              <a:t>分钟内</a:t>
            </a:r>
            <a:r>
              <a:rPr kumimoji="1" lang="en-US" altLang="zh-CN" dirty="0">
                <a:latin typeface="Arial" pitchFamily="34" charset="0"/>
              </a:rPr>
              <a:t>)</a:t>
            </a:r>
            <a:r>
              <a:rPr kumimoji="1" lang="zh-CN" altLang="en-US" dirty="0">
                <a:latin typeface="Arial" pitchFamily="34" charset="0"/>
              </a:rPr>
              <a:t>完成提交。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到限定时间结束时系统会自动提交，无论你是否回答了问题。其结果将计入最终成绩。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每讲，你可以有两次测验机会（但两次未必是同一张卷），两次测验成绩最高分数为本讲你获得的成绩分数。</a:t>
            </a:r>
            <a:endParaRPr kumimoji="1" lang="en-US" altLang="zh-CN" dirty="0">
              <a:latin typeface="Arial" pitchFamily="34" charset="0"/>
            </a:endParaRPr>
          </a:p>
          <a:p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本课程在期末时将组织一次网上考试。随机产生</a:t>
            </a:r>
            <a:r>
              <a:rPr kumimoji="1" lang="en-US" altLang="zh-CN" dirty="0">
                <a:latin typeface="Arial" pitchFamily="34" charset="0"/>
              </a:rPr>
              <a:t>30 </a:t>
            </a:r>
            <a:r>
              <a:rPr kumimoji="1" lang="zh-CN" altLang="en-US" dirty="0">
                <a:latin typeface="Arial" pitchFamily="34" charset="0"/>
              </a:rPr>
              <a:t>道题，在限定时间内提交，总分</a:t>
            </a:r>
            <a:r>
              <a:rPr kumimoji="1" lang="en-US" altLang="zh-CN" dirty="0">
                <a:latin typeface="Arial" pitchFamily="34" charset="0"/>
              </a:rPr>
              <a:t>30 </a:t>
            </a:r>
            <a:r>
              <a:rPr kumimoji="1" lang="zh-CN" altLang="en-US" dirty="0">
                <a:latin typeface="Arial" pitchFamily="34" charset="0"/>
              </a:rPr>
              <a:t>分。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如果你没有开始考试，则你可在考试发布之日至截止日期之间的任何时间内完成即可。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一旦你开始考试，则需在限定时间内</a:t>
            </a:r>
            <a:r>
              <a:rPr kumimoji="1" lang="en-US" altLang="zh-CN" dirty="0">
                <a:latin typeface="Arial" pitchFamily="34" charset="0"/>
              </a:rPr>
              <a:t>(</a:t>
            </a:r>
            <a:r>
              <a:rPr kumimoji="1" lang="zh-CN" altLang="en-US" dirty="0">
                <a:latin typeface="Arial" pitchFamily="34" charset="0"/>
              </a:rPr>
              <a:t>如</a:t>
            </a:r>
            <a:r>
              <a:rPr kumimoji="1" lang="en-US" altLang="zh-CN" dirty="0">
                <a:latin typeface="Arial" pitchFamily="34" charset="0"/>
              </a:rPr>
              <a:t>60 </a:t>
            </a:r>
            <a:r>
              <a:rPr kumimoji="1" lang="zh-CN" altLang="en-US" dirty="0">
                <a:latin typeface="Arial" pitchFamily="34" charset="0"/>
              </a:rPr>
              <a:t>分钟内</a:t>
            </a:r>
            <a:r>
              <a:rPr kumimoji="1" lang="en-US" altLang="zh-CN" dirty="0">
                <a:latin typeface="Arial" pitchFamily="34" charset="0"/>
              </a:rPr>
              <a:t>)</a:t>
            </a:r>
            <a:r>
              <a:rPr kumimoji="1" lang="zh-CN" altLang="en-US" dirty="0">
                <a:latin typeface="Arial" pitchFamily="34" charset="0"/>
              </a:rPr>
              <a:t>完成提交。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到限定时间结束时系统会自动提交，无论你是否回答了问题。其结果将计入最终成绩。</a:t>
            </a: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6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402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kumimoji="1" lang="zh-CN" altLang="en-US" dirty="0">
                <a:latin typeface="Arial" pitchFamily="34" charset="0"/>
              </a:rPr>
              <a:t>所有视频随课程教学进度提前一周发布。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本课程采取过程化考核，即在</a:t>
            </a:r>
            <a:r>
              <a:rPr kumimoji="1" lang="en-US" altLang="zh-CN" dirty="0">
                <a:latin typeface="Arial" pitchFamily="34" charset="0"/>
              </a:rPr>
              <a:t>SPOC </a:t>
            </a:r>
            <a:r>
              <a:rPr kumimoji="1" lang="zh-CN" altLang="en-US" dirty="0">
                <a:latin typeface="Arial" pitchFamily="34" charset="0"/>
              </a:rPr>
              <a:t>的第</a:t>
            </a:r>
            <a:r>
              <a:rPr kumimoji="1" lang="en-US" altLang="zh-CN" dirty="0">
                <a:latin typeface="Arial" pitchFamily="34" charset="0"/>
              </a:rPr>
              <a:t>1-10 </a:t>
            </a:r>
            <a:r>
              <a:rPr kumimoji="1" lang="zh-CN" altLang="en-US" dirty="0">
                <a:latin typeface="Arial" pitchFamily="34" charset="0"/>
              </a:rPr>
              <a:t>讲中，每讲进行一次测验。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每次测验随机产生</a:t>
            </a:r>
            <a:r>
              <a:rPr kumimoji="1" lang="en-US" altLang="zh-CN" dirty="0">
                <a:latin typeface="Arial" pitchFamily="34" charset="0"/>
              </a:rPr>
              <a:t>6 </a:t>
            </a:r>
            <a:r>
              <a:rPr kumimoji="1" lang="zh-CN" altLang="en-US" dirty="0">
                <a:latin typeface="Arial" pitchFamily="34" charset="0"/>
              </a:rPr>
              <a:t>道题，在限定时间内提交，总分</a:t>
            </a:r>
            <a:r>
              <a:rPr kumimoji="1" lang="en-US" altLang="zh-CN" dirty="0">
                <a:latin typeface="Arial" pitchFamily="34" charset="0"/>
              </a:rPr>
              <a:t>6 </a:t>
            </a:r>
            <a:r>
              <a:rPr kumimoji="1" lang="zh-CN" altLang="en-US" dirty="0">
                <a:latin typeface="Arial" pitchFamily="34" charset="0"/>
              </a:rPr>
              <a:t>分。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如果你没有开始测试，则你可在测验发布之日至截止日期之间的任何时间内完成即可。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一旦你开始测试，则需在限定时间内</a:t>
            </a:r>
            <a:r>
              <a:rPr kumimoji="1" lang="en-US" altLang="zh-CN" dirty="0">
                <a:latin typeface="Arial" pitchFamily="34" charset="0"/>
              </a:rPr>
              <a:t>(</a:t>
            </a:r>
            <a:r>
              <a:rPr kumimoji="1" lang="zh-CN" altLang="en-US" dirty="0">
                <a:latin typeface="Arial" pitchFamily="34" charset="0"/>
              </a:rPr>
              <a:t>如</a:t>
            </a:r>
            <a:r>
              <a:rPr kumimoji="1" lang="en-US" altLang="zh-CN" dirty="0">
                <a:latin typeface="Arial" pitchFamily="34" charset="0"/>
              </a:rPr>
              <a:t>30 </a:t>
            </a:r>
            <a:r>
              <a:rPr kumimoji="1" lang="zh-CN" altLang="en-US" dirty="0">
                <a:latin typeface="Arial" pitchFamily="34" charset="0"/>
              </a:rPr>
              <a:t>分钟内</a:t>
            </a:r>
            <a:r>
              <a:rPr kumimoji="1" lang="en-US" altLang="zh-CN" dirty="0">
                <a:latin typeface="Arial" pitchFamily="34" charset="0"/>
              </a:rPr>
              <a:t>)</a:t>
            </a:r>
            <a:r>
              <a:rPr kumimoji="1" lang="zh-CN" altLang="en-US" dirty="0">
                <a:latin typeface="Arial" pitchFamily="34" charset="0"/>
              </a:rPr>
              <a:t>完成提交。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到限定时间结束时系统会自动提交，无论你是否回答了问题。其结果将计入最终成绩。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每讲，你可以有两次测验机会（但两次未必是同一张卷），两次测验成绩最高分数为本讲你获得的成绩分数。</a:t>
            </a:r>
            <a:endParaRPr kumimoji="1" lang="en-US" altLang="zh-CN" dirty="0">
              <a:latin typeface="Arial" pitchFamily="34" charset="0"/>
            </a:endParaRPr>
          </a:p>
          <a:p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本课程在期末时将组织一次网上考试。随机产生</a:t>
            </a:r>
            <a:r>
              <a:rPr kumimoji="1" lang="en-US" altLang="zh-CN" dirty="0">
                <a:latin typeface="Arial" pitchFamily="34" charset="0"/>
              </a:rPr>
              <a:t>30 </a:t>
            </a:r>
            <a:r>
              <a:rPr kumimoji="1" lang="zh-CN" altLang="en-US" dirty="0">
                <a:latin typeface="Arial" pitchFamily="34" charset="0"/>
              </a:rPr>
              <a:t>道题，在限定时间内提交，总分</a:t>
            </a:r>
            <a:r>
              <a:rPr kumimoji="1" lang="en-US" altLang="zh-CN" dirty="0">
                <a:latin typeface="Arial" pitchFamily="34" charset="0"/>
              </a:rPr>
              <a:t>30 </a:t>
            </a:r>
            <a:r>
              <a:rPr kumimoji="1" lang="zh-CN" altLang="en-US" dirty="0">
                <a:latin typeface="Arial" pitchFamily="34" charset="0"/>
              </a:rPr>
              <a:t>分。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如果你没有开始考试，则你可在考试发布之日至截止日期之间的任何时间内完成即可。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一旦你开始考试，则需在限定时间内</a:t>
            </a:r>
            <a:r>
              <a:rPr kumimoji="1" lang="en-US" altLang="zh-CN" dirty="0">
                <a:latin typeface="Arial" pitchFamily="34" charset="0"/>
              </a:rPr>
              <a:t>(</a:t>
            </a:r>
            <a:r>
              <a:rPr kumimoji="1" lang="zh-CN" altLang="en-US" dirty="0">
                <a:latin typeface="Arial" pitchFamily="34" charset="0"/>
              </a:rPr>
              <a:t>如</a:t>
            </a:r>
            <a:r>
              <a:rPr kumimoji="1" lang="en-US" altLang="zh-CN" dirty="0">
                <a:latin typeface="Arial" pitchFamily="34" charset="0"/>
              </a:rPr>
              <a:t>60 </a:t>
            </a:r>
            <a:r>
              <a:rPr kumimoji="1" lang="zh-CN" altLang="en-US" dirty="0">
                <a:latin typeface="Arial" pitchFamily="34" charset="0"/>
              </a:rPr>
              <a:t>分钟内</a:t>
            </a:r>
            <a:r>
              <a:rPr kumimoji="1" lang="en-US" altLang="zh-CN" dirty="0">
                <a:latin typeface="Arial" pitchFamily="34" charset="0"/>
              </a:rPr>
              <a:t>)</a:t>
            </a:r>
            <a:r>
              <a:rPr kumimoji="1" lang="zh-CN" altLang="en-US" dirty="0">
                <a:latin typeface="Arial" pitchFamily="34" charset="0"/>
              </a:rPr>
              <a:t>完成提交。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到限定时间结束时系统会自动提交，无论你是否回答了问题。其结果将计入最终成绩。</a:t>
            </a: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7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793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kumimoji="1" lang="zh-CN" altLang="en-US" dirty="0">
                <a:latin typeface="Arial" pitchFamily="34" charset="0"/>
              </a:rPr>
              <a:t>所有视频随课程教学进度提前一周发布。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本课程采取过程化考核，即在</a:t>
            </a:r>
            <a:r>
              <a:rPr kumimoji="1" lang="en-US" altLang="zh-CN" dirty="0">
                <a:latin typeface="Arial" pitchFamily="34" charset="0"/>
              </a:rPr>
              <a:t>SPOC </a:t>
            </a:r>
            <a:r>
              <a:rPr kumimoji="1" lang="zh-CN" altLang="en-US" dirty="0">
                <a:latin typeface="Arial" pitchFamily="34" charset="0"/>
              </a:rPr>
              <a:t>的第</a:t>
            </a:r>
            <a:r>
              <a:rPr kumimoji="1" lang="en-US" altLang="zh-CN" dirty="0">
                <a:latin typeface="Arial" pitchFamily="34" charset="0"/>
              </a:rPr>
              <a:t>1-10 </a:t>
            </a:r>
            <a:r>
              <a:rPr kumimoji="1" lang="zh-CN" altLang="en-US" dirty="0">
                <a:latin typeface="Arial" pitchFamily="34" charset="0"/>
              </a:rPr>
              <a:t>讲中，每讲进行一次测验。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每次测验随机产生</a:t>
            </a:r>
            <a:r>
              <a:rPr kumimoji="1" lang="en-US" altLang="zh-CN" dirty="0">
                <a:latin typeface="Arial" pitchFamily="34" charset="0"/>
              </a:rPr>
              <a:t>6 </a:t>
            </a:r>
            <a:r>
              <a:rPr kumimoji="1" lang="zh-CN" altLang="en-US" dirty="0">
                <a:latin typeface="Arial" pitchFamily="34" charset="0"/>
              </a:rPr>
              <a:t>道题，在限定时间内提交，总分</a:t>
            </a:r>
            <a:r>
              <a:rPr kumimoji="1" lang="en-US" altLang="zh-CN" dirty="0">
                <a:latin typeface="Arial" pitchFamily="34" charset="0"/>
              </a:rPr>
              <a:t>6 </a:t>
            </a:r>
            <a:r>
              <a:rPr kumimoji="1" lang="zh-CN" altLang="en-US" dirty="0">
                <a:latin typeface="Arial" pitchFamily="34" charset="0"/>
              </a:rPr>
              <a:t>分。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如果你没有开始测试，则你可在测验发布之日至截止日期之间的任何时间内完成即可。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一旦你开始测试，则需在限定时间内</a:t>
            </a:r>
            <a:r>
              <a:rPr kumimoji="1" lang="en-US" altLang="zh-CN" dirty="0">
                <a:latin typeface="Arial" pitchFamily="34" charset="0"/>
              </a:rPr>
              <a:t>(</a:t>
            </a:r>
            <a:r>
              <a:rPr kumimoji="1" lang="zh-CN" altLang="en-US" dirty="0">
                <a:latin typeface="Arial" pitchFamily="34" charset="0"/>
              </a:rPr>
              <a:t>如</a:t>
            </a:r>
            <a:r>
              <a:rPr kumimoji="1" lang="en-US" altLang="zh-CN" dirty="0">
                <a:latin typeface="Arial" pitchFamily="34" charset="0"/>
              </a:rPr>
              <a:t>30 </a:t>
            </a:r>
            <a:r>
              <a:rPr kumimoji="1" lang="zh-CN" altLang="en-US" dirty="0">
                <a:latin typeface="Arial" pitchFamily="34" charset="0"/>
              </a:rPr>
              <a:t>分钟内</a:t>
            </a:r>
            <a:r>
              <a:rPr kumimoji="1" lang="en-US" altLang="zh-CN" dirty="0">
                <a:latin typeface="Arial" pitchFamily="34" charset="0"/>
              </a:rPr>
              <a:t>)</a:t>
            </a:r>
            <a:r>
              <a:rPr kumimoji="1" lang="zh-CN" altLang="en-US" dirty="0">
                <a:latin typeface="Arial" pitchFamily="34" charset="0"/>
              </a:rPr>
              <a:t>完成提交。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到限定时间结束时系统会自动提交，无论你是否回答了问题。其结果将计入最终成绩。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每讲，你可以有两次测验机会（但两次未必是同一张卷），两次测验成绩最高分数为本讲你获得的成绩分数。</a:t>
            </a:r>
            <a:endParaRPr kumimoji="1" lang="en-US" altLang="zh-CN" dirty="0">
              <a:latin typeface="Arial" pitchFamily="34" charset="0"/>
            </a:endParaRPr>
          </a:p>
          <a:p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本课程在期末时将组织一次网上考试。随机产生</a:t>
            </a:r>
            <a:r>
              <a:rPr kumimoji="1" lang="en-US" altLang="zh-CN" dirty="0">
                <a:latin typeface="Arial" pitchFamily="34" charset="0"/>
              </a:rPr>
              <a:t>30 </a:t>
            </a:r>
            <a:r>
              <a:rPr kumimoji="1" lang="zh-CN" altLang="en-US" dirty="0">
                <a:latin typeface="Arial" pitchFamily="34" charset="0"/>
              </a:rPr>
              <a:t>道题，在限定时间内提交，总分</a:t>
            </a:r>
            <a:r>
              <a:rPr kumimoji="1" lang="en-US" altLang="zh-CN" dirty="0">
                <a:latin typeface="Arial" pitchFamily="34" charset="0"/>
              </a:rPr>
              <a:t>30 </a:t>
            </a:r>
            <a:r>
              <a:rPr kumimoji="1" lang="zh-CN" altLang="en-US" dirty="0">
                <a:latin typeface="Arial" pitchFamily="34" charset="0"/>
              </a:rPr>
              <a:t>分。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如果你没有开始考试，则你可在考试发布之日至截止日期之间的任何时间内完成即可。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一旦你开始考试，则需在限定时间内</a:t>
            </a:r>
            <a:r>
              <a:rPr kumimoji="1" lang="en-US" altLang="zh-CN" dirty="0">
                <a:latin typeface="Arial" pitchFamily="34" charset="0"/>
              </a:rPr>
              <a:t>(</a:t>
            </a:r>
            <a:r>
              <a:rPr kumimoji="1" lang="zh-CN" altLang="en-US" dirty="0">
                <a:latin typeface="Arial" pitchFamily="34" charset="0"/>
              </a:rPr>
              <a:t>如</a:t>
            </a:r>
            <a:r>
              <a:rPr kumimoji="1" lang="en-US" altLang="zh-CN" dirty="0">
                <a:latin typeface="Arial" pitchFamily="34" charset="0"/>
              </a:rPr>
              <a:t>60 </a:t>
            </a:r>
            <a:r>
              <a:rPr kumimoji="1" lang="zh-CN" altLang="en-US" dirty="0">
                <a:latin typeface="Arial" pitchFamily="34" charset="0"/>
              </a:rPr>
              <a:t>分钟内</a:t>
            </a:r>
            <a:r>
              <a:rPr kumimoji="1" lang="en-US" altLang="zh-CN" dirty="0">
                <a:latin typeface="Arial" pitchFamily="34" charset="0"/>
              </a:rPr>
              <a:t>)</a:t>
            </a:r>
            <a:r>
              <a:rPr kumimoji="1" lang="zh-CN" altLang="en-US" dirty="0">
                <a:latin typeface="Arial" pitchFamily="34" charset="0"/>
              </a:rPr>
              <a:t>完成提交。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到限定时间结束时系统会自动提交，无论你是否回答了问题。其结果将计入最终成绩。</a:t>
            </a: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8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862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kumimoji="1" lang="zh-CN" altLang="en-US" dirty="0">
                <a:latin typeface="Arial" pitchFamily="34" charset="0"/>
              </a:rPr>
              <a:t>所有视频随课程教学进度提前一周发布。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本课程采取过程化考核，即在</a:t>
            </a:r>
            <a:r>
              <a:rPr kumimoji="1" lang="en-US" altLang="zh-CN" dirty="0">
                <a:latin typeface="Arial" pitchFamily="34" charset="0"/>
              </a:rPr>
              <a:t>SPOC </a:t>
            </a:r>
            <a:r>
              <a:rPr kumimoji="1" lang="zh-CN" altLang="en-US" dirty="0">
                <a:latin typeface="Arial" pitchFamily="34" charset="0"/>
              </a:rPr>
              <a:t>的第</a:t>
            </a:r>
            <a:r>
              <a:rPr kumimoji="1" lang="en-US" altLang="zh-CN" dirty="0">
                <a:latin typeface="Arial" pitchFamily="34" charset="0"/>
              </a:rPr>
              <a:t>1-10 </a:t>
            </a:r>
            <a:r>
              <a:rPr kumimoji="1" lang="zh-CN" altLang="en-US" dirty="0">
                <a:latin typeface="Arial" pitchFamily="34" charset="0"/>
              </a:rPr>
              <a:t>讲中，每讲进行一次测验。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每次测验随机产生</a:t>
            </a:r>
            <a:r>
              <a:rPr kumimoji="1" lang="en-US" altLang="zh-CN" dirty="0">
                <a:latin typeface="Arial" pitchFamily="34" charset="0"/>
              </a:rPr>
              <a:t>6 </a:t>
            </a:r>
            <a:r>
              <a:rPr kumimoji="1" lang="zh-CN" altLang="en-US" dirty="0">
                <a:latin typeface="Arial" pitchFamily="34" charset="0"/>
              </a:rPr>
              <a:t>道题，在限定时间内提交，总分</a:t>
            </a:r>
            <a:r>
              <a:rPr kumimoji="1" lang="en-US" altLang="zh-CN" dirty="0">
                <a:latin typeface="Arial" pitchFamily="34" charset="0"/>
              </a:rPr>
              <a:t>6 </a:t>
            </a:r>
            <a:r>
              <a:rPr kumimoji="1" lang="zh-CN" altLang="en-US" dirty="0">
                <a:latin typeface="Arial" pitchFamily="34" charset="0"/>
              </a:rPr>
              <a:t>分。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如果你没有开始测试，则你可在测验发布之日至截止日期之间的任何时间内完成即可。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一旦你开始测试，则需在限定时间内</a:t>
            </a:r>
            <a:r>
              <a:rPr kumimoji="1" lang="en-US" altLang="zh-CN" dirty="0">
                <a:latin typeface="Arial" pitchFamily="34" charset="0"/>
              </a:rPr>
              <a:t>(</a:t>
            </a:r>
            <a:r>
              <a:rPr kumimoji="1" lang="zh-CN" altLang="en-US" dirty="0">
                <a:latin typeface="Arial" pitchFamily="34" charset="0"/>
              </a:rPr>
              <a:t>如</a:t>
            </a:r>
            <a:r>
              <a:rPr kumimoji="1" lang="en-US" altLang="zh-CN" dirty="0">
                <a:latin typeface="Arial" pitchFamily="34" charset="0"/>
              </a:rPr>
              <a:t>30 </a:t>
            </a:r>
            <a:r>
              <a:rPr kumimoji="1" lang="zh-CN" altLang="en-US" dirty="0">
                <a:latin typeface="Arial" pitchFamily="34" charset="0"/>
              </a:rPr>
              <a:t>分钟内</a:t>
            </a:r>
            <a:r>
              <a:rPr kumimoji="1" lang="en-US" altLang="zh-CN" dirty="0">
                <a:latin typeface="Arial" pitchFamily="34" charset="0"/>
              </a:rPr>
              <a:t>)</a:t>
            </a:r>
            <a:r>
              <a:rPr kumimoji="1" lang="zh-CN" altLang="en-US" dirty="0">
                <a:latin typeface="Arial" pitchFamily="34" charset="0"/>
              </a:rPr>
              <a:t>完成提交。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到限定时间结束时系统会自动提交，无论你是否回答了问题。其结果将计入最终成绩。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每讲，你可以有两次测验机会（但两次未必是同一张卷），两次测验成绩最高分数为本讲你获得的成绩分数。</a:t>
            </a:r>
            <a:endParaRPr kumimoji="1" lang="en-US" altLang="zh-CN" dirty="0">
              <a:latin typeface="Arial" pitchFamily="34" charset="0"/>
            </a:endParaRPr>
          </a:p>
          <a:p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本课程在期末时将组织一次网上考试。随机产生</a:t>
            </a:r>
            <a:r>
              <a:rPr kumimoji="1" lang="en-US" altLang="zh-CN" dirty="0">
                <a:latin typeface="Arial" pitchFamily="34" charset="0"/>
              </a:rPr>
              <a:t>30 </a:t>
            </a:r>
            <a:r>
              <a:rPr kumimoji="1" lang="zh-CN" altLang="en-US" dirty="0">
                <a:latin typeface="Arial" pitchFamily="34" charset="0"/>
              </a:rPr>
              <a:t>道题，在限定时间内提交，总分</a:t>
            </a:r>
            <a:r>
              <a:rPr kumimoji="1" lang="en-US" altLang="zh-CN" dirty="0">
                <a:latin typeface="Arial" pitchFamily="34" charset="0"/>
              </a:rPr>
              <a:t>30 </a:t>
            </a:r>
            <a:r>
              <a:rPr kumimoji="1" lang="zh-CN" altLang="en-US" dirty="0">
                <a:latin typeface="Arial" pitchFamily="34" charset="0"/>
              </a:rPr>
              <a:t>分。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如果你没有开始考试，则你可在考试发布之日至截止日期之间的任何时间内完成即可。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一旦你开始考试，则需在限定时间内</a:t>
            </a:r>
            <a:r>
              <a:rPr kumimoji="1" lang="en-US" altLang="zh-CN" dirty="0">
                <a:latin typeface="Arial" pitchFamily="34" charset="0"/>
              </a:rPr>
              <a:t>(</a:t>
            </a:r>
            <a:r>
              <a:rPr kumimoji="1" lang="zh-CN" altLang="en-US" dirty="0">
                <a:latin typeface="Arial" pitchFamily="34" charset="0"/>
              </a:rPr>
              <a:t>如</a:t>
            </a:r>
            <a:r>
              <a:rPr kumimoji="1" lang="en-US" altLang="zh-CN" dirty="0">
                <a:latin typeface="Arial" pitchFamily="34" charset="0"/>
              </a:rPr>
              <a:t>60 </a:t>
            </a:r>
            <a:r>
              <a:rPr kumimoji="1" lang="zh-CN" altLang="en-US" dirty="0">
                <a:latin typeface="Arial" pitchFamily="34" charset="0"/>
              </a:rPr>
              <a:t>分钟内</a:t>
            </a:r>
            <a:r>
              <a:rPr kumimoji="1" lang="en-US" altLang="zh-CN" dirty="0">
                <a:latin typeface="Arial" pitchFamily="34" charset="0"/>
              </a:rPr>
              <a:t>)</a:t>
            </a:r>
            <a:r>
              <a:rPr kumimoji="1" lang="zh-CN" altLang="en-US" dirty="0">
                <a:latin typeface="Arial" pitchFamily="34" charset="0"/>
              </a:rPr>
              <a:t>完成提交。</a:t>
            </a:r>
            <a:endParaRPr kumimoji="1" lang="en-US" altLang="zh-CN" dirty="0">
              <a:latin typeface="Arial" pitchFamily="34" charset="0"/>
            </a:endParaRPr>
          </a:p>
          <a:p>
            <a:r>
              <a:rPr kumimoji="1" lang="zh-CN" altLang="en-US" dirty="0">
                <a:latin typeface="Arial" pitchFamily="34" charset="0"/>
              </a:rPr>
              <a:t>到限定时间结束时系统会自动提交，无论你是否回答了问题。其结果将计入最终成绩。</a:t>
            </a: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9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61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1ABC3-7603-4C78-B3C4-AD83C1CB889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DB5C4-EDEC-409D-BB92-E8AE453AA2A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E61635-C8B6-452C-BD01-B454964319D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29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404451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4" y="1059583"/>
            <a:ext cx="8824831" cy="576063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9592" y="267494"/>
            <a:ext cx="7787208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43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EE61635-C8B6-452C-BD01-B454964319D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5" y="1368352"/>
            <a:ext cx="5927571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05" r:id="rId1"/>
    <p:sldLayoutId id="2147485606" r:id="rId2"/>
    <p:sldLayoutId id="2147485607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baseline="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G:\QQ截图201607142012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9144000" cy="5152203"/>
          </a:xfrm>
          <a:prstGeom prst="rect">
            <a:avLst/>
          </a:prstGeom>
          <a:noFill/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14758" y="1714494"/>
            <a:ext cx="4143372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 </a:t>
            </a:r>
            <a:r>
              <a:rPr lang="zh-CN" altLang="en-US" sz="35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第</a:t>
            </a:r>
            <a:r>
              <a:rPr lang="en-US" altLang="zh-CN" sz="35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0</a:t>
            </a:r>
            <a:r>
              <a:rPr lang="zh-CN" altLang="en-US" sz="35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章 课程导学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57752" y="3072364"/>
            <a:ext cx="3443254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哈尔滨工业大学  陈鄞</a:t>
            </a:r>
            <a:endParaRPr lang="en-US" altLang="zh-CN" sz="2000" b="1" dirty="0">
              <a:solidFill>
                <a:schemeClr val="bg1"/>
              </a:solidFill>
              <a:latin typeface="+mj-lt"/>
              <a:ea typeface="楷体" pitchFamily="49" charset="-122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57840" y="1344613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编译系统</a:t>
            </a:r>
            <a:endParaRPr lang="zh-CN" altLang="en-US" sz="8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952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4145041" cy="3888025"/>
          </a:xfrm>
        </p:spPr>
        <p:txBody>
          <a:bodyPr>
            <a:normAutofit/>
          </a:bodyPr>
          <a:lstStyle/>
          <a:p>
            <a:pPr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课件（</a:t>
            </a:r>
            <a:r>
              <a:rPr lang="en-US" altLang="zh-CN" sz="1800" b="1" dirty="0">
                <a:solidFill>
                  <a:schemeClr val="tx1"/>
                </a:solidFill>
              </a:rPr>
              <a:t>20</a:t>
            </a:r>
            <a:r>
              <a:rPr lang="zh-CN" altLang="en-US" sz="1800" b="1" dirty="0">
                <a:solidFill>
                  <a:schemeClr val="tx1"/>
                </a:solidFill>
              </a:rPr>
              <a:t>讲）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课程视频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课程讲义（</a:t>
            </a:r>
            <a:r>
              <a:rPr lang="en-US" altLang="zh-CN" sz="1800" b="1" dirty="0">
                <a:solidFill>
                  <a:schemeClr val="tx1"/>
                </a:solidFill>
              </a:rPr>
              <a:t>PDF</a:t>
            </a:r>
            <a:r>
              <a:rPr lang="zh-CN" altLang="en-US" sz="1800" b="1" dirty="0">
                <a:solidFill>
                  <a:schemeClr val="tx1"/>
                </a:solidFill>
              </a:rPr>
              <a:t>文档）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模拟练习题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测验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2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</a:rPr>
              <a:t>随机产生</a:t>
            </a:r>
            <a:r>
              <a:rPr lang="en-US" altLang="zh-CN" sz="1600" b="1" dirty="0">
                <a:solidFill>
                  <a:schemeClr val="tx1"/>
                </a:solidFill>
              </a:rPr>
              <a:t>6 </a:t>
            </a:r>
            <a:r>
              <a:rPr lang="zh-CN" altLang="en-US" sz="1600" b="1" dirty="0">
                <a:solidFill>
                  <a:schemeClr val="tx1"/>
                </a:solidFill>
              </a:rPr>
              <a:t>道客观题，每题</a:t>
            </a:r>
            <a:r>
              <a:rPr lang="en-US" altLang="zh-CN" sz="1600" b="1" dirty="0">
                <a:solidFill>
                  <a:schemeClr val="tx1"/>
                </a:solidFill>
              </a:rPr>
              <a:t>0.5</a:t>
            </a:r>
            <a:r>
              <a:rPr lang="zh-CN" altLang="en-US" sz="1600" b="1" dirty="0">
                <a:solidFill>
                  <a:schemeClr val="tx1"/>
                </a:solidFill>
              </a:rPr>
              <a:t>分，</a:t>
            </a:r>
            <a:r>
              <a:rPr lang="en-US" altLang="zh-CN" sz="1600" b="1" dirty="0">
                <a:solidFill>
                  <a:schemeClr val="tx1"/>
                </a:solidFill>
              </a:rPr>
              <a:t>20</a:t>
            </a:r>
            <a:r>
              <a:rPr lang="zh-CN" altLang="en-US" sz="1600" b="1" dirty="0">
                <a:solidFill>
                  <a:schemeClr val="tx1"/>
                </a:solidFill>
              </a:rPr>
              <a:t>讲共计</a:t>
            </a:r>
            <a:r>
              <a:rPr lang="en-US" altLang="zh-CN" sz="1600" b="1" dirty="0">
                <a:solidFill>
                  <a:schemeClr val="tx1"/>
                </a:solidFill>
              </a:rPr>
              <a:t>60</a:t>
            </a:r>
            <a:r>
              <a:rPr lang="zh-CN" altLang="en-US" sz="1600" b="1" dirty="0">
                <a:solidFill>
                  <a:schemeClr val="tx1"/>
                </a:solidFill>
              </a:rPr>
              <a:t>分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《2020</a:t>
            </a:r>
            <a:r>
              <a:rPr lang="zh-CN" altLang="en-US" sz="2800" dirty="0">
                <a:solidFill>
                  <a:schemeClr val="tx1"/>
                </a:solidFill>
              </a:rPr>
              <a:t>春编译原理</a:t>
            </a:r>
            <a:r>
              <a:rPr lang="en-US" altLang="zh-CN" sz="2800" dirty="0">
                <a:solidFill>
                  <a:schemeClr val="tx1"/>
                </a:solidFill>
              </a:rPr>
              <a:t>》SPOC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4432"/>
            <a:ext cx="312505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0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4145041" cy="3888025"/>
          </a:xfrm>
        </p:spPr>
        <p:txBody>
          <a:bodyPr>
            <a:normAutofit/>
          </a:bodyPr>
          <a:lstStyle/>
          <a:p>
            <a:pPr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课件（</a:t>
            </a:r>
            <a:r>
              <a:rPr lang="en-US" altLang="zh-CN" sz="1800" b="1" dirty="0">
                <a:solidFill>
                  <a:schemeClr val="tx1"/>
                </a:solidFill>
              </a:rPr>
              <a:t>20</a:t>
            </a:r>
            <a:r>
              <a:rPr lang="zh-CN" altLang="en-US" sz="1800" b="1" dirty="0">
                <a:solidFill>
                  <a:schemeClr val="tx1"/>
                </a:solidFill>
              </a:rPr>
              <a:t>讲）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课程视频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课程讲义（</a:t>
            </a:r>
            <a:r>
              <a:rPr lang="en-US" altLang="zh-CN" sz="1800" b="1" dirty="0">
                <a:solidFill>
                  <a:schemeClr val="tx1"/>
                </a:solidFill>
              </a:rPr>
              <a:t>PDF</a:t>
            </a:r>
            <a:r>
              <a:rPr lang="zh-CN" altLang="en-US" sz="1800" b="1" dirty="0">
                <a:solidFill>
                  <a:schemeClr val="tx1"/>
                </a:solidFill>
              </a:rPr>
              <a:t>文档）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模拟练习题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测验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2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</a:rPr>
              <a:t>随机产生</a:t>
            </a:r>
            <a:r>
              <a:rPr lang="en-US" altLang="zh-CN" sz="1600" b="1" dirty="0">
                <a:solidFill>
                  <a:schemeClr val="tx1"/>
                </a:solidFill>
              </a:rPr>
              <a:t>6 </a:t>
            </a:r>
            <a:r>
              <a:rPr lang="zh-CN" altLang="en-US" sz="1600" b="1" dirty="0">
                <a:solidFill>
                  <a:schemeClr val="tx1"/>
                </a:solidFill>
              </a:rPr>
              <a:t>道客观题，每题</a:t>
            </a:r>
            <a:r>
              <a:rPr lang="en-US" altLang="zh-CN" sz="1600" b="1" dirty="0">
                <a:solidFill>
                  <a:schemeClr val="tx1"/>
                </a:solidFill>
              </a:rPr>
              <a:t>0.5</a:t>
            </a:r>
            <a:r>
              <a:rPr lang="zh-CN" altLang="en-US" sz="1600" b="1" dirty="0">
                <a:solidFill>
                  <a:schemeClr val="tx1"/>
                </a:solidFill>
              </a:rPr>
              <a:t>分，</a:t>
            </a:r>
            <a:r>
              <a:rPr lang="en-US" altLang="zh-CN" sz="1600" b="1" dirty="0">
                <a:solidFill>
                  <a:schemeClr val="tx1"/>
                </a:solidFill>
              </a:rPr>
              <a:t>20</a:t>
            </a:r>
            <a:r>
              <a:rPr lang="zh-CN" altLang="en-US" sz="1600" b="1" dirty="0">
                <a:solidFill>
                  <a:schemeClr val="tx1"/>
                </a:solidFill>
              </a:rPr>
              <a:t>讲共计</a:t>
            </a:r>
            <a:r>
              <a:rPr lang="en-US" altLang="zh-CN" sz="1600" b="1" dirty="0">
                <a:solidFill>
                  <a:schemeClr val="tx1"/>
                </a:solidFill>
              </a:rPr>
              <a:t>60</a:t>
            </a:r>
            <a:r>
              <a:rPr lang="zh-CN" altLang="en-US" sz="1600" b="1" dirty="0">
                <a:solidFill>
                  <a:schemeClr val="tx1"/>
                </a:solidFill>
              </a:rPr>
              <a:t>分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《2020</a:t>
            </a:r>
            <a:r>
              <a:rPr lang="zh-CN" altLang="en-US" sz="2800" dirty="0">
                <a:solidFill>
                  <a:schemeClr val="tx1"/>
                </a:solidFill>
              </a:rPr>
              <a:t>春编译原理</a:t>
            </a:r>
            <a:r>
              <a:rPr lang="en-US" altLang="zh-CN" sz="2800" dirty="0">
                <a:solidFill>
                  <a:schemeClr val="tx1"/>
                </a:solidFill>
              </a:rPr>
              <a:t>》SPOC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137519" y="220315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可以有两次测验机会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4432"/>
            <a:ext cx="312505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2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4145041" cy="3888025"/>
          </a:xfrm>
        </p:spPr>
        <p:txBody>
          <a:bodyPr>
            <a:normAutofit/>
          </a:bodyPr>
          <a:lstStyle/>
          <a:p>
            <a:pPr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课件（</a:t>
            </a:r>
            <a:r>
              <a:rPr lang="en-US" altLang="zh-CN" sz="1800" b="1" dirty="0">
                <a:solidFill>
                  <a:schemeClr val="tx1"/>
                </a:solidFill>
              </a:rPr>
              <a:t>20</a:t>
            </a:r>
            <a:r>
              <a:rPr lang="zh-CN" altLang="en-US" sz="1800" b="1" dirty="0">
                <a:solidFill>
                  <a:schemeClr val="tx1"/>
                </a:solidFill>
              </a:rPr>
              <a:t>讲）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课程视频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课程讲义（</a:t>
            </a:r>
            <a:r>
              <a:rPr lang="en-US" altLang="zh-CN" sz="1800" b="1" dirty="0">
                <a:solidFill>
                  <a:schemeClr val="tx1"/>
                </a:solidFill>
              </a:rPr>
              <a:t>PDF</a:t>
            </a:r>
            <a:r>
              <a:rPr lang="zh-CN" altLang="en-US" sz="1800" b="1" dirty="0">
                <a:solidFill>
                  <a:schemeClr val="tx1"/>
                </a:solidFill>
              </a:rPr>
              <a:t>文档）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模拟练习题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测验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2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</a:rPr>
              <a:t>随机产生</a:t>
            </a:r>
            <a:r>
              <a:rPr lang="en-US" altLang="zh-CN" sz="1600" b="1" dirty="0">
                <a:solidFill>
                  <a:schemeClr val="tx1"/>
                </a:solidFill>
              </a:rPr>
              <a:t>6 </a:t>
            </a:r>
            <a:r>
              <a:rPr lang="zh-CN" altLang="en-US" sz="1600" b="1" dirty="0">
                <a:solidFill>
                  <a:schemeClr val="tx1"/>
                </a:solidFill>
              </a:rPr>
              <a:t>道客观题，每题</a:t>
            </a:r>
            <a:r>
              <a:rPr lang="en-US" altLang="zh-CN" sz="1600" b="1" dirty="0">
                <a:solidFill>
                  <a:schemeClr val="tx1"/>
                </a:solidFill>
              </a:rPr>
              <a:t>0.5</a:t>
            </a:r>
            <a:r>
              <a:rPr lang="zh-CN" altLang="en-US" sz="1600" b="1" dirty="0">
                <a:solidFill>
                  <a:schemeClr val="tx1"/>
                </a:solidFill>
              </a:rPr>
              <a:t>分，</a:t>
            </a:r>
            <a:r>
              <a:rPr lang="en-US" altLang="zh-CN" sz="1600" b="1" dirty="0">
                <a:solidFill>
                  <a:schemeClr val="tx1"/>
                </a:solidFill>
              </a:rPr>
              <a:t>20</a:t>
            </a:r>
            <a:r>
              <a:rPr lang="zh-CN" altLang="en-US" sz="1600" b="1" dirty="0">
                <a:solidFill>
                  <a:schemeClr val="tx1"/>
                </a:solidFill>
              </a:rPr>
              <a:t>讲共计</a:t>
            </a:r>
            <a:r>
              <a:rPr lang="en-US" altLang="zh-CN" sz="1600" b="1" dirty="0">
                <a:solidFill>
                  <a:schemeClr val="tx1"/>
                </a:solidFill>
              </a:rPr>
              <a:t>60</a:t>
            </a:r>
            <a:r>
              <a:rPr lang="zh-CN" altLang="en-US" sz="1600" b="1" dirty="0">
                <a:solidFill>
                  <a:schemeClr val="tx1"/>
                </a:solidFill>
              </a:rPr>
              <a:t>分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期末考试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随机产生</a:t>
            </a:r>
            <a:r>
              <a:rPr lang="en-US" altLang="zh-CN" sz="1800" b="1" dirty="0">
                <a:solidFill>
                  <a:schemeClr val="tx1"/>
                </a:solidFill>
              </a:rPr>
              <a:t>30</a:t>
            </a:r>
            <a:r>
              <a:rPr lang="zh-CN" altLang="en-US" sz="1800" b="1" dirty="0">
                <a:solidFill>
                  <a:schemeClr val="tx1"/>
                </a:solidFill>
              </a:rPr>
              <a:t>客观题，每题</a:t>
            </a:r>
            <a:r>
              <a:rPr lang="en-US" altLang="zh-CN" sz="1800" b="1" dirty="0">
                <a:solidFill>
                  <a:schemeClr val="tx1"/>
                </a:solidFill>
              </a:rPr>
              <a:t>1</a:t>
            </a:r>
            <a:r>
              <a:rPr lang="zh-CN" altLang="en-US" sz="1800" b="1" dirty="0">
                <a:solidFill>
                  <a:schemeClr val="tx1"/>
                </a:solidFill>
              </a:rPr>
              <a:t>分，共计</a:t>
            </a:r>
            <a:r>
              <a:rPr lang="en-US" altLang="zh-CN" sz="1800" b="1" dirty="0">
                <a:solidFill>
                  <a:schemeClr val="tx1"/>
                </a:solidFill>
              </a:rPr>
              <a:t>30</a:t>
            </a:r>
            <a:r>
              <a:rPr lang="zh-CN" altLang="en-US" sz="1800" b="1" dirty="0">
                <a:solidFill>
                  <a:schemeClr val="tx1"/>
                </a:solidFill>
              </a:rPr>
              <a:t>分</a:t>
            </a:r>
            <a:endParaRPr lang="en-US" altLang="zh-CN" sz="1800" b="1" dirty="0">
              <a:solidFill>
                <a:schemeClr val="tx1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《2020</a:t>
            </a:r>
            <a:r>
              <a:rPr lang="zh-CN" altLang="en-US" sz="2800" dirty="0">
                <a:solidFill>
                  <a:schemeClr val="tx1"/>
                </a:solidFill>
              </a:rPr>
              <a:t>春编译原理</a:t>
            </a:r>
            <a:r>
              <a:rPr lang="en-US" altLang="zh-CN" sz="2800" dirty="0">
                <a:solidFill>
                  <a:schemeClr val="tx1"/>
                </a:solidFill>
              </a:rPr>
              <a:t>》SPOC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137519" y="220315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可以有两次测验机会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4432"/>
            <a:ext cx="312505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6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4145041" cy="3888025"/>
          </a:xfrm>
        </p:spPr>
        <p:txBody>
          <a:bodyPr>
            <a:normAutofit/>
          </a:bodyPr>
          <a:lstStyle/>
          <a:p>
            <a:pPr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课件（</a:t>
            </a:r>
            <a:r>
              <a:rPr lang="en-US" altLang="zh-CN" sz="1800" b="1" dirty="0">
                <a:solidFill>
                  <a:schemeClr val="tx1"/>
                </a:solidFill>
              </a:rPr>
              <a:t>20</a:t>
            </a:r>
            <a:r>
              <a:rPr lang="zh-CN" altLang="en-US" sz="1800" b="1" dirty="0">
                <a:solidFill>
                  <a:schemeClr val="tx1"/>
                </a:solidFill>
              </a:rPr>
              <a:t>讲）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课程视频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课程讲义（</a:t>
            </a:r>
            <a:r>
              <a:rPr lang="en-US" altLang="zh-CN" sz="1800" b="1" dirty="0">
                <a:solidFill>
                  <a:schemeClr val="tx1"/>
                </a:solidFill>
              </a:rPr>
              <a:t>PDF</a:t>
            </a:r>
            <a:r>
              <a:rPr lang="zh-CN" altLang="en-US" sz="1800" b="1" dirty="0">
                <a:solidFill>
                  <a:schemeClr val="tx1"/>
                </a:solidFill>
              </a:rPr>
              <a:t>文档）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模拟练习题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测验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2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</a:rPr>
              <a:t>随机产生</a:t>
            </a:r>
            <a:r>
              <a:rPr lang="en-US" altLang="zh-CN" sz="1600" b="1" dirty="0">
                <a:solidFill>
                  <a:schemeClr val="tx1"/>
                </a:solidFill>
              </a:rPr>
              <a:t>6 </a:t>
            </a:r>
            <a:r>
              <a:rPr lang="zh-CN" altLang="en-US" sz="1600" b="1" dirty="0">
                <a:solidFill>
                  <a:schemeClr val="tx1"/>
                </a:solidFill>
              </a:rPr>
              <a:t>道客观题，每题</a:t>
            </a:r>
            <a:r>
              <a:rPr lang="en-US" altLang="zh-CN" sz="1600" b="1" dirty="0">
                <a:solidFill>
                  <a:schemeClr val="tx1"/>
                </a:solidFill>
              </a:rPr>
              <a:t>0.5</a:t>
            </a:r>
            <a:r>
              <a:rPr lang="zh-CN" altLang="en-US" sz="1600" b="1" dirty="0">
                <a:solidFill>
                  <a:schemeClr val="tx1"/>
                </a:solidFill>
              </a:rPr>
              <a:t>分，</a:t>
            </a:r>
            <a:r>
              <a:rPr lang="en-US" altLang="zh-CN" sz="1600" b="1" dirty="0">
                <a:solidFill>
                  <a:schemeClr val="tx1"/>
                </a:solidFill>
              </a:rPr>
              <a:t>20</a:t>
            </a:r>
            <a:r>
              <a:rPr lang="zh-CN" altLang="en-US" sz="1600" b="1" dirty="0">
                <a:solidFill>
                  <a:schemeClr val="tx1"/>
                </a:solidFill>
              </a:rPr>
              <a:t>讲共计</a:t>
            </a:r>
            <a:r>
              <a:rPr lang="en-US" altLang="zh-CN" sz="1600" b="1" dirty="0">
                <a:solidFill>
                  <a:schemeClr val="tx1"/>
                </a:solidFill>
              </a:rPr>
              <a:t>60</a:t>
            </a:r>
            <a:r>
              <a:rPr lang="zh-CN" altLang="en-US" sz="1600" b="1" dirty="0">
                <a:solidFill>
                  <a:schemeClr val="tx1"/>
                </a:solidFill>
              </a:rPr>
              <a:t>分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期末考试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随机产生</a:t>
            </a:r>
            <a:r>
              <a:rPr lang="en-US" altLang="zh-CN" sz="1800" b="1" dirty="0">
                <a:solidFill>
                  <a:schemeClr val="tx1"/>
                </a:solidFill>
              </a:rPr>
              <a:t>30</a:t>
            </a:r>
            <a:r>
              <a:rPr lang="zh-CN" altLang="en-US" sz="1800" b="1" dirty="0">
                <a:solidFill>
                  <a:schemeClr val="tx1"/>
                </a:solidFill>
              </a:rPr>
              <a:t>客观题，每题</a:t>
            </a:r>
            <a:r>
              <a:rPr lang="en-US" altLang="zh-CN" sz="1800" b="1" dirty="0">
                <a:solidFill>
                  <a:schemeClr val="tx1"/>
                </a:solidFill>
              </a:rPr>
              <a:t>1</a:t>
            </a:r>
            <a:r>
              <a:rPr lang="zh-CN" altLang="en-US" sz="1800" b="1" dirty="0">
                <a:solidFill>
                  <a:schemeClr val="tx1"/>
                </a:solidFill>
              </a:rPr>
              <a:t>分，共计</a:t>
            </a:r>
            <a:r>
              <a:rPr lang="en-US" altLang="zh-CN" sz="1800" b="1" dirty="0">
                <a:solidFill>
                  <a:schemeClr val="tx1"/>
                </a:solidFill>
              </a:rPr>
              <a:t>30</a:t>
            </a:r>
            <a:r>
              <a:rPr lang="zh-CN" altLang="en-US" sz="1800" b="1" dirty="0">
                <a:solidFill>
                  <a:schemeClr val="tx1"/>
                </a:solidFill>
              </a:rPr>
              <a:t>分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课程讨论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在“课堂交流区”中选择至少</a:t>
            </a:r>
            <a:r>
              <a:rPr lang="en-US" altLang="zh-CN" sz="1800" b="1" dirty="0">
                <a:solidFill>
                  <a:schemeClr val="tx1"/>
                </a:solidFill>
              </a:rPr>
              <a:t>10</a:t>
            </a:r>
            <a:r>
              <a:rPr lang="zh-CN" altLang="en-US" sz="1800" b="1" dirty="0">
                <a:solidFill>
                  <a:schemeClr val="tx1"/>
                </a:solidFill>
              </a:rPr>
              <a:t>个讨论题目进回复，则获得讨论分</a:t>
            </a:r>
            <a:r>
              <a:rPr lang="en-US" altLang="zh-CN" sz="1800" b="1" dirty="0">
                <a:solidFill>
                  <a:schemeClr val="tx1"/>
                </a:solidFill>
              </a:rPr>
              <a:t>10</a:t>
            </a:r>
            <a:r>
              <a:rPr lang="zh-CN" altLang="en-US" sz="1800" b="1" dirty="0">
                <a:solidFill>
                  <a:schemeClr val="tx1"/>
                </a:solidFill>
              </a:rPr>
              <a:t>分</a:t>
            </a:r>
            <a:endParaRPr lang="en-US" altLang="zh-CN" sz="1800" b="1" dirty="0">
              <a:solidFill>
                <a:schemeClr val="tx1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《2020</a:t>
            </a:r>
            <a:r>
              <a:rPr lang="zh-CN" altLang="en-US" sz="2800" dirty="0">
                <a:solidFill>
                  <a:schemeClr val="tx1"/>
                </a:solidFill>
              </a:rPr>
              <a:t>春编译原理</a:t>
            </a:r>
            <a:r>
              <a:rPr lang="en-US" altLang="zh-CN" sz="2800" dirty="0">
                <a:solidFill>
                  <a:schemeClr val="tx1"/>
                </a:solidFill>
              </a:rPr>
              <a:t>》SPOC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137519" y="220315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可以有两次测验机会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4432"/>
            <a:ext cx="312505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6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5153153" cy="3888025"/>
          </a:xfrm>
        </p:spPr>
        <p:txBody>
          <a:bodyPr>
            <a:normAutofit/>
          </a:bodyPr>
          <a:lstStyle/>
          <a:p>
            <a:pPr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课程习题（非选择题、判断题部分）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新版课程讲义（</a:t>
            </a:r>
            <a:r>
              <a:rPr lang="en-US" altLang="zh-CN" sz="1800" b="1" dirty="0">
                <a:solidFill>
                  <a:schemeClr val="tx1"/>
                </a:solidFill>
              </a:rPr>
              <a:t>PPT</a:t>
            </a:r>
            <a:r>
              <a:rPr lang="zh-CN" altLang="en-US" sz="1800" b="1" dirty="0">
                <a:solidFill>
                  <a:schemeClr val="tx1"/>
                </a:solidFill>
              </a:rPr>
              <a:t>文档）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>
              <a:lnSpc>
                <a:spcPts val="1800"/>
              </a:lnSpc>
              <a:buClrTx/>
              <a:buFont typeface="Wingdings" pitchFamily="2" charset="2"/>
              <a:buChar char="Ø"/>
            </a:pPr>
            <a:endParaRPr lang="en-US" altLang="zh-CN" sz="1800" b="1" dirty="0">
              <a:solidFill>
                <a:schemeClr val="tx1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《2020</a:t>
            </a:r>
            <a:r>
              <a:rPr lang="zh-CN" altLang="en-US" sz="2800" dirty="0">
                <a:solidFill>
                  <a:schemeClr val="tx1"/>
                </a:solidFill>
              </a:rPr>
              <a:t>春编译原理</a:t>
            </a:r>
            <a:r>
              <a:rPr lang="en-US" altLang="zh-CN" sz="2800" dirty="0">
                <a:solidFill>
                  <a:schemeClr val="tx1"/>
                </a:solidFill>
              </a:rPr>
              <a:t>》SPOC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447514"/>
            <a:ext cx="3095625" cy="2924175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>
            <a:off x="4860032" y="1203598"/>
            <a:ext cx="57606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422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5153153" cy="3888025"/>
          </a:xfrm>
        </p:spPr>
        <p:txBody>
          <a:bodyPr>
            <a:normAutofit/>
          </a:bodyPr>
          <a:lstStyle/>
          <a:p>
            <a:pPr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课程习题（非选择题、判断题部分）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新版课程讲义（</a:t>
            </a:r>
            <a:r>
              <a:rPr lang="en-US" altLang="zh-CN" sz="1800" b="1" dirty="0">
                <a:solidFill>
                  <a:schemeClr val="tx1"/>
                </a:solidFill>
              </a:rPr>
              <a:t>PPT</a:t>
            </a:r>
            <a:r>
              <a:rPr lang="zh-CN" altLang="en-US" sz="1800" b="1" dirty="0">
                <a:solidFill>
                  <a:schemeClr val="tx1"/>
                </a:solidFill>
              </a:rPr>
              <a:t>文档）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>
              <a:lnSpc>
                <a:spcPts val="1800"/>
              </a:lnSpc>
              <a:buClrTx/>
              <a:buFont typeface="Wingdings" pitchFamily="2" charset="2"/>
              <a:buChar char="Ø"/>
            </a:pPr>
            <a:endParaRPr lang="en-US" altLang="zh-CN" sz="1800" b="1" dirty="0">
              <a:solidFill>
                <a:schemeClr val="tx1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《2020</a:t>
            </a:r>
            <a:r>
              <a:rPr lang="zh-CN" altLang="en-US" sz="2800" dirty="0">
                <a:solidFill>
                  <a:schemeClr val="tx1"/>
                </a:solidFill>
              </a:rPr>
              <a:t>春编译原理</a:t>
            </a:r>
            <a:r>
              <a:rPr lang="en-US" altLang="zh-CN" sz="2800" dirty="0">
                <a:solidFill>
                  <a:schemeClr val="tx1"/>
                </a:solidFill>
              </a:rPr>
              <a:t>》SPOC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447514"/>
            <a:ext cx="3095625" cy="2924175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>
            <a:off x="4860032" y="1203598"/>
            <a:ext cx="57606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016415" y="1239602"/>
            <a:ext cx="1419681" cy="311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06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本课程教学模式：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8284993" cy="3888025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chemeClr val="tx1"/>
                </a:solidFill>
              </a:rPr>
              <a:t>SPOC+</a:t>
            </a:r>
            <a:r>
              <a:rPr lang="zh-CN" altLang="en-US" sz="2800" b="1" dirty="0">
                <a:solidFill>
                  <a:schemeClr val="tx1"/>
                </a:solidFill>
              </a:rPr>
              <a:t>翻转课堂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en-US" altLang="zh-CN" sz="2600" b="1" dirty="0">
                <a:solidFill>
                  <a:schemeClr val="tx1"/>
                </a:solidFill>
              </a:rPr>
              <a:t>SPOC</a:t>
            </a:r>
          </a:p>
          <a:p>
            <a:pPr lvl="2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中国大学</a:t>
            </a:r>
            <a:r>
              <a:rPr lang="en-US" altLang="zh-CN" sz="2400" b="1" dirty="0">
                <a:solidFill>
                  <a:schemeClr val="tx1"/>
                </a:solidFill>
              </a:rPr>
              <a:t>MOOC</a:t>
            </a:r>
            <a:r>
              <a:rPr lang="zh-CN" altLang="en-US" sz="2400" b="1" dirty="0">
                <a:solidFill>
                  <a:schemeClr val="tx1"/>
                </a:solidFill>
              </a:rPr>
              <a:t>平台：</a:t>
            </a:r>
            <a:r>
              <a:rPr lang="en-US" altLang="zh-CN" sz="2400" b="1" dirty="0">
                <a:solidFill>
                  <a:schemeClr val="tx1"/>
                </a:solidFill>
              </a:rPr>
              <a:t>《2020</a:t>
            </a:r>
            <a:r>
              <a:rPr lang="zh-CN" altLang="en-US" sz="2400" b="1" dirty="0">
                <a:solidFill>
                  <a:schemeClr val="tx1"/>
                </a:solidFill>
              </a:rPr>
              <a:t>春编译原理</a:t>
            </a:r>
            <a:r>
              <a:rPr lang="en-US" altLang="zh-CN" sz="2400" b="1" dirty="0">
                <a:solidFill>
                  <a:schemeClr val="tx1"/>
                </a:solidFill>
              </a:rPr>
              <a:t>》</a:t>
            </a:r>
            <a:r>
              <a:rPr lang="en-US" altLang="zh-CN" sz="2400" b="1" dirty="0">
                <a:solidFill>
                  <a:srgbClr val="FF0000"/>
                </a:solidFill>
              </a:rPr>
              <a:t>SPOC</a:t>
            </a:r>
          </a:p>
          <a:p>
            <a:pPr lvl="1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翻转课堂</a:t>
            </a:r>
            <a:endParaRPr lang="en-US" altLang="zh-CN" sz="2600" b="1" dirty="0">
              <a:solidFill>
                <a:schemeClr val="tx1"/>
              </a:solidFill>
            </a:endParaRPr>
          </a:p>
          <a:p>
            <a:pPr lvl="2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腾讯会议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2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zh-CN" sz="2400" b="1" dirty="0">
                <a:solidFill>
                  <a:schemeClr val="tx1"/>
                </a:solidFill>
              </a:rPr>
              <a:t>上课时间与学校教务处课表一致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3">
              <a:lnSpc>
                <a:spcPts val="1400"/>
              </a:lnSpc>
              <a:buClrTx/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A</a:t>
            </a:r>
            <a:r>
              <a:rPr lang="zh-CN" altLang="en-US" b="1" dirty="0">
                <a:solidFill>
                  <a:schemeClr val="tx1"/>
                </a:solidFill>
              </a:rPr>
              <a:t>班：</a:t>
            </a:r>
            <a:r>
              <a:rPr lang="en-US" altLang="zh-CN" b="1" dirty="0">
                <a:solidFill>
                  <a:schemeClr val="tx1"/>
                </a:solidFill>
              </a:rPr>
              <a:t>1703104</a:t>
            </a:r>
            <a:r>
              <a:rPr lang="zh-CN" altLang="en-US" b="1" dirty="0">
                <a:solidFill>
                  <a:schemeClr val="tx1"/>
                </a:solidFill>
              </a:rPr>
              <a:t>、</a:t>
            </a:r>
            <a:r>
              <a:rPr lang="en-US" altLang="zh-CN" b="1" dirty="0">
                <a:solidFill>
                  <a:schemeClr val="tx1"/>
                </a:solidFill>
              </a:rPr>
              <a:t>1703105</a:t>
            </a:r>
            <a:r>
              <a:rPr lang="zh-CN" altLang="en-US" b="1" dirty="0">
                <a:solidFill>
                  <a:schemeClr val="tx1"/>
                </a:solidFill>
              </a:rPr>
              <a:t>、</a:t>
            </a:r>
            <a:r>
              <a:rPr lang="en-US" altLang="zh-CN" b="1" dirty="0">
                <a:solidFill>
                  <a:schemeClr val="tx1"/>
                </a:solidFill>
              </a:rPr>
              <a:t>1703106</a:t>
            </a:r>
            <a:r>
              <a:rPr lang="zh-CN" altLang="en-US" b="1" dirty="0">
                <a:solidFill>
                  <a:schemeClr val="tx1"/>
                </a:solidFill>
              </a:rPr>
              <a:t>、</a:t>
            </a:r>
            <a:r>
              <a:rPr lang="en-US" altLang="zh-CN" b="1" dirty="0">
                <a:solidFill>
                  <a:schemeClr val="tx1"/>
                </a:solidFill>
              </a:rPr>
              <a:t>1703201</a:t>
            </a:r>
            <a:r>
              <a:rPr lang="zh-CN" altLang="en-US" b="1" dirty="0">
                <a:solidFill>
                  <a:schemeClr val="tx1"/>
                </a:solidFill>
              </a:rPr>
              <a:t>、</a:t>
            </a:r>
            <a:r>
              <a:rPr lang="en-US" altLang="zh-CN" b="1" dirty="0">
                <a:solidFill>
                  <a:schemeClr val="tx1"/>
                </a:solidFill>
              </a:rPr>
              <a:t>1703202</a:t>
            </a:r>
          </a:p>
          <a:p>
            <a:pPr lvl="3">
              <a:lnSpc>
                <a:spcPts val="1400"/>
              </a:lnSpc>
              <a:buClrTx/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B</a:t>
            </a:r>
            <a:r>
              <a:rPr lang="zh-CN" altLang="en-US" b="1" dirty="0">
                <a:solidFill>
                  <a:schemeClr val="tx1"/>
                </a:solidFill>
              </a:rPr>
              <a:t>班：</a:t>
            </a:r>
            <a:r>
              <a:rPr lang="en-US" altLang="zh-CN" b="1" dirty="0">
                <a:solidFill>
                  <a:schemeClr val="tx1"/>
                </a:solidFill>
              </a:rPr>
              <a:t>1703101</a:t>
            </a:r>
            <a:r>
              <a:rPr lang="zh-CN" altLang="en-US" b="1" dirty="0">
                <a:solidFill>
                  <a:schemeClr val="tx1"/>
                </a:solidFill>
              </a:rPr>
              <a:t>、</a:t>
            </a:r>
            <a:r>
              <a:rPr lang="en-US" altLang="zh-CN" b="1" dirty="0">
                <a:solidFill>
                  <a:schemeClr val="tx1"/>
                </a:solidFill>
              </a:rPr>
              <a:t>1703102</a:t>
            </a:r>
            <a:r>
              <a:rPr lang="zh-CN" altLang="en-US" b="1" dirty="0">
                <a:solidFill>
                  <a:schemeClr val="tx1"/>
                </a:solidFill>
              </a:rPr>
              <a:t>、</a:t>
            </a:r>
            <a:r>
              <a:rPr lang="en-US" altLang="zh-CN" b="1" dirty="0">
                <a:solidFill>
                  <a:schemeClr val="tx1"/>
                </a:solidFill>
              </a:rPr>
              <a:t>1703107</a:t>
            </a:r>
            <a:r>
              <a:rPr lang="zh-CN" altLang="en-US" b="1" dirty="0">
                <a:solidFill>
                  <a:schemeClr val="tx1"/>
                </a:solidFill>
              </a:rPr>
              <a:t>、</a:t>
            </a:r>
            <a:r>
              <a:rPr lang="en-US" altLang="zh-CN" b="1" dirty="0">
                <a:solidFill>
                  <a:schemeClr val="tx1"/>
                </a:solidFill>
              </a:rPr>
              <a:t>1737101</a:t>
            </a:r>
            <a:r>
              <a:rPr lang="zh-CN" altLang="en-US" b="1" dirty="0">
                <a:solidFill>
                  <a:schemeClr val="tx1"/>
                </a:solidFill>
              </a:rPr>
              <a:t>、</a:t>
            </a:r>
            <a:r>
              <a:rPr lang="en-US" altLang="zh-CN" b="1" dirty="0">
                <a:solidFill>
                  <a:schemeClr val="tx1"/>
                </a:solidFill>
              </a:rPr>
              <a:t>1737102</a:t>
            </a:r>
          </a:p>
          <a:p>
            <a:pPr lvl="3">
              <a:lnSpc>
                <a:spcPts val="1400"/>
              </a:lnSpc>
              <a:buClrTx/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C</a:t>
            </a:r>
            <a:r>
              <a:rPr lang="zh-CN" altLang="en-US" b="1" dirty="0">
                <a:solidFill>
                  <a:schemeClr val="tx1"/>
                </a:solidFill>
              </a:rPr>
              <a:t>班：</a:t>
            </a:r>
            <a:r>
              <a:rPr lang="en-US" altLang="zh-CN" b="1" dirty="0">
                <a:solidFill>
                  <a:schemeClr val="tx1"/>
                </a:solidFill>
              </a:rPr>
              <a:t>1703103</a:t>
            </a:r>
            <a:r>
              <a:rPr lang="zh-CN" altLang="en-US" b="1" dirty="0">
                <a:solidFill>
                  <a:schemeClr val="tx1"/>
                </a:solidFill>
              </a:rPr>
              <a:t>、</a:t>
            </a:r>
            <a:r>
              <a:rPr lang="en-US" altLang="zh-CN" b="1" dirty="0">
                <a:solidFill>
                  <a:schemeClr val="tx1"/>
                </a:solidFill>
              </a:rPr>
              <a:t>1703108</a:t>
            </a:r>
            <a:r>
              <a:rPr lang="zh-CN" altLang="en-US" b="1" dirty="0">
                <a:solidFill>
                  <a:schemeClr val="tx1"/>
                </a:solidFill>
              </a:rPr>
              <a:t>、</a:t>
            </a:r>
            <a:r>
              <a:rPr lang="en-US" altLang="zh-CN" b="1" dirty="0">
                <a:solidFill>
                  <a:schemeClr val="tx1"/>
                </a:solidFill>
              </a:rPr>
              <a:t>1703109</a:t>
            </a:r>
            <a:r>
              <a:rPr lang="zh-CN" altLang="en-US" b="1" dirty="0">
                <a:solidFill>
                  <a:schemeClr val="tx1"/>
                </a:solidFill>
              </a:rPr>
              <a:t>、</a:t>
            </a:r>
            <a:r>
              <a:rPr lang="en-US" altLang="zh-CN" b="1" dirty="0">
                <a:solidFill>
                  <a:schemeClr val="tx1"/>
                </a:solidFill>
              </a:rPr>
              <a:t>1703110</a:t>
            </a:r>
            <a:r>
              <a:rPr lang="zh-CN" altLang="en-US" b="1" dirty="0">
                <a:solidFill>
                  <a:schemeClr val="tx1"/>
                </a:solidFill>
              </a:rPr>
              <a:t>、</a:t>
            </a:r>
            <a:r>
              <a:rPr lang="en-US" altLang="zh-CN" b="1" dirty="0">
                <a:solidFill>
                  <a:schemeClr val="tx1"/>
                </a:solidFill>
              </a:rPr>
              <a:t>1703401</a:t>
            </a:r>
            <a:r>
              <a:rPr lang="zh-CN" altLang="en-US" b="1" dirty="0">
                <a:solidFill>
                  <a:schemeClr val="tx1"/>
                </a:solidFill>
              </a:rPr>
              <a:t>、</a:t>
            </a:r>
            <a:r>
              <a:rPr lang="en-US" altLang="zh-CN" b="1" dirty="0">
                <a:solidFill>
                  <a:schemeClr val="tx1"/>
                </a:solidFill>
              </a:rPr>
              <a:t>1737301</a:t>
            </a:r>
          </a:p>
        </p:txBody>
      </p:sp>
    </p:spTree>
    <p:extLst>
      <p:ext uri="{BB962C8B-B14F-4D97-AF65-F5344CB8AC3E}">
        <p14:creationId xmlns:p14="http://schemas.microsoft.com/office/powerpoint/2010/main" val="123454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961465" cy="3599993"/>
          </a:xfrm>
        </p:spPr>
        <p:txBody>
          <a:bodyPr>
            <a:normAutofit/>
          </a:bodyPr>
          <a:lstStyle/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教师对本讲内容进行</a:t>
            </a:r>
            <a:r>
              <a:rPr lang="zh-CN" altLang="en-US" b="1" dirty="0">
                <a:solidFill>
                  <a:srgbClr val="0000FF"/>
                </a:solidFill>
              </a:rPr>
              <a:t>知识点梳理</a:t>
            </a:r>
            <a:r>
              <a:rPr lang="zh-CN" altLang="en-US" b="1" dirty="0">
                <a:solidFill>
                  <a:schemeClr val="tx1"/>
                </a:solidFill>
              </a:rPr>
              <a:t>和</a:t>
            </a:r>
            <a:r>
              <a:rPr lang="zh-CN" altLang="en-US" b="1" dirty="0">
                <a:solidFill>
                  <a:srgbClr val="0000FF"/>
                </a:solidFill>
              </a:rPr>
              <a:t>难点讲解</a:t>
            </a:r>
            <a:r>
              <a:rPr lang="zh-CN" altLang="en-US" b="1" dirty="0">
                <a:solidFill>
                  <a:schemeClr val="tx1"/>
                </a:solidFill>
              </a:rPr>
              <a:t>（约</a:t>
            </a:r>
            <a:r>
              <a:rPr lang="en-US" altLang="zh-CN" b="1" dirty="0">
                <a:solidFill>
                  <a:schemeClr val="tx1"/>
                </a:solidFill>
              </a:rPr>
              <a:t>20</a:t>
            </a:r>
            <a:r>
              <a:rPr lang="zh-CN" altLang="en-US" b="1" dirty="0">
                <a:solidFill>
                  <a:schemeClr val="tx1"/>
                </a:solidFill>
              </a:rPr>
              <a:t>分钟）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翻转课堂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377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961465" cy="3599993"/>
          </a:xfrm>
        </p:spPr>
        <p:txBody>
          <a:bodyPr>
            <a:normAutofit/>
          </a:bodyPr>
          <a:lstStyle/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教师对本讲内容进行</a:t>
            </a:r>
            <a:r>
              <a:rPr lang="zh-CN" altLang="en-US" b="1" dirty="0">
                <a:solidFill>
                  <a:srgbClr val="0000FF"/>
                </a:solidFill>
              </a:rPr>
              <a:t>知识点梳理</a:t>
            </a:r>
            <a:r>
              <a:rPr lang="zh-CN" altLang="en-US" b="1" dirty="0">
                <a:solidFill>
                  <a:schemeClr val="tx1"/>
                </a:solidFill>
              </a:rPr>
              <a:t>和</a:t>
            </a:r>
            <a:r>
              <a:rPr lang="zh-CN" altLang="en-US" b="1" dirty="0">
                <a:solidFill>
                  <a:srgbClr val="0000FF"/>
                </a:solidFill>
              </a:rPr>
              <a:t>难点讲解</a:t>
            </a:r>
            <a:r>
              <a:rPr lang="zh-CN" altLang="en-US" b="1" dirty="0">
                <a:solidFill>
                  <a:schemeClr val="tx1"/>
                </a:solidFill>
              </a:rPr>
              <a:t>（约</a:t>
            </a:r>
            <a:r>
              <a:rPr lang="en-US" altLang="zh-CN" b="1" dirty="0">
                <a:solidFill>
                  <a:schemeClr val="tx1"/>
                </a:solidFill>
              </a:rPr>
              <a:t>20</a:t>
            </a:r>
            <a:r>
              <a:rPr lang="zh-CN" altLang="en-US" b="1" dirty="0">
                <a:solidFill>
                  <a:schemeClr val="tx1"/>
                </a:solidFill>
              </a:rPr>
              <a:t>分钟）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教师答疑（约</a:t>
            </a:r>
            <a:r>
              <a:rPr lang="en-US" altLang="zh-CN" b="1" dirty="0">
                <a:solidFill>
                  <a:schemeClr val="tx1"/>
                </a:solidFill>
              </a:rPr>
              <a:t>20</a:t>
            </a:r>
            <a:r>
              <a:rPr lang="zh-CN" altLang="en-US" b="1" dirty="0">
                <a:solidFill>
                  <a:schemeClr val="tx1"/>
                </a:solidFill>
              </a:rPr>
              <a:t>分钟）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如果对课件或习题中的内容存在任何疑问，可以</a:t>
            </a:r>
            <a:r>
              <a:rPr lang="zh-CN" altLang="en-US" b="1" dirty="0">
                <a:solidFill>
                  <a:srgbClr val="0000FF"/>
                </a:solidFill>
              </a:rPr>
              <a:t>课前提交至</a:t>
            </a:r>
            <a:r>
              <a:rPr lang="en-US" altLang="zh-CN" b="1" dirty="0">
                <a:solidFill>
                  <a:srgbClr val="0000FF"/>
                </a:solidFill>
              </a:rPr>
              <a:t>SPOC</a:t>
            </a:r>
            <a:r>
              <a:rPr lang="zh-CN" altLang="en-US" b="1" dirty="0">
                <a:solidFill>
                  <a:srgbClr val="0000FF"/>
                </a:solidFill>
              </a:rPr>
              <a:t>讨论区</a:t>
            </a:r>
            <a:r>
              <a:rPr lang="zh-CN" altLang="en-US" b="1" dirty="0">
                <a:solidFill>
                  <a:schemeClr val="tx1"/>
                </a:solidFill>
              </a:rPr>
              <a:t>，请在</a:t>
            </a:r>
            <a:r>
              <a:rPr lang="zh-CN" altLang="en-US" b="1" dirty="0">
                <a:solidFill>
                  <a:srgbClr val="0000FF"/>
                </a:solidFill>
              </a:rPr>
              <a:t>标题</a:t>
            </a:r>
            <a:r>
              <a:rPr lang="zh-CN" altLang="en-US" b="1" dirty="0">
                <a:solidFill>
                  <a:schemeClr val="tx1"/>
                </a:solidFill>
              </a:rPr>
              <a:t>中注明</a:t>
            </a:r>
            <a:r>
              <a:rPr lang="zh-CN" altLang="en-US" b="1" dirty="0">
                <a:solidFill>
                  <a:srgbClr val="0000FF"/>
                </a:solidFill>
              </a:rPr>
              <a:t>哪一讲</a:t>
            </a:r>
            <a:r>
              <a:rPr lang="zh-CN" altLang="en-US" b="1" dirty="0">
                <a:solidFill>
                  <a:schemeClr val="tx1"/>
                </a:solidFill>
              </a:rPr>
              <a:t>、</a:t>
            </a:r>
            <a:r>
              <a:rPr lang="zh-CN" altLang="en-US" b="1" dirty="0">
                <a:solidFill>
                  <a:srgbClr val="0000FF"/>
                </a:solidFill>
              </a:rPr>
              <a:t>哪一题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翻转课堂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018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961465" cy="4176057"/>
          </a:xfrm>
        </p:spPr>
        <p:txBody>
          <a:bodyPr>
            <a:normAutofit/>
          </a:bodyPr>
          <a:lstStyle/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教师对本讲内容进行</a:t>
            </a:r>
            <a:r>
              <a:rPr lang="zh-CN" altLang="en-US" b="1" dirty="0">
                <a:solidFill>
                  <a:srgbClr val="0000FF"/>
                </a:solidFill>
              </a:rPr>
              <a:t>知识点梳理</a:t>
            </a:r>
            <a:r>
              <a:rPr lang="zh-CN" altLang="en-US" b="1" dirty="0">
                <a:solidFill>
                  <a:schemeClr val="tx1"/>
                </a:solidFill>
              </a:rPr>
              <a:t>和</a:t>
            </a:r>
            <a:r>
              <a:rPr lang="zh-CN" altLang="en-US" b="1" dirty="0">
                <a:solidFill>
                  <a:srgbClr val="0000FF"/>
                </a:solidFill>
              </a:rPr>
              <a:t>难点讲解</a:t>
            </a:r>
            <a:r>
              <a:rPr lang="zh-CN" altLang="en-US" b="1" dirty="0">
                <a:solidFill>
                  <a:schemeClr val="tx1"/>
                </a:solidFill>
              </a:rPr>
              <a:t>（约</a:t>
            </a:r>
            <a:r>
              <a:rPr lang="en-US" altLang="zh-CN" b="1" dirty="0">
                <a:solidFill>
                  <a:schemeClr val="tx1"/>
                </a:solidFill>
              </a:rPr>
              <a:t>20</a:t>
            </a:r>
            <a:r>
              <a:rPr lang="zh-CN" altLang="en-US" b="1" dirty="0">
                <a:solidFill>
                  <a:schemeClr val="tx1"/>
                </a:solidFill>
              </a:rPr>
              <a:t>分钟）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0"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教师答疑</a:t>
            </a:r>
            <a:r>
              <a:rPr lang="zh-CN" altLang="en-US" b="1" dirty="0">
                <a:solidFill>
                  <a:prstClr val="black"/>
                </a:solidFill>
              </a:rPr>
              <a:t>（约</a:t>
            </a:r>
            <a:r>
              <a:rPr lang="en-US" altLang="zh-CN" b="1" dirty="0">
                <a:solidFill>
                  <a:prstClr val="black"/>
                </a:solidFill>
              </a:rPr>
              <a:t>20</a:t>
            </a:r>
            <a:r>
              <a:rPr lang="zh-CN" altLang="en-US" b="1" dirty="0">
                <a:solidFill>
                  <a:prstClr val="black"/>
                </a:solidFill>
              </a:rPr>
              <a:t>分钟）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学习成果展示（约</a:t>
            </a:r>
            <a:r>
              <a:rPr lang="en-US" altLang="zh-CN" b="1" dirty="0">
                <a:solidFill>
                  <a:schemeClr val="tx1"/>
                </a:solidFill>
              </a:rPr>
              <a:t>60</a:t>
            </a:r>
            <a:r>
              <a:rPr lang="zh-CN" altLang="en-US" b="1" dirty="0">
                <a:solidFill>
                  <a:schemeClr val="tx1"/>
                </a:solidFill>
              </a:rPr>
              <a:t>分钟）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zh-CN" altLang="zh-CN" sz="2000" b="1" dirty="0">
                <a:solidFill>
                  <a:schemeClr val="tx1"/>
                </a:solidFill>
              </a:rPr>
              <a:t>每讲均配置若干</a:t>
            </a:r>
            <a:r>
              <a:rPr lang="zh-CN" altLang="en-US" sz="2000" b="1" dirty="0">
                <a:solidFill>
                  <a:srgbClr val="0000FF"/>
                </a:solidFill>
              </a:rPr>
              <a:t>习</a:t>
            </a:r>
            <a:r>
              <a:rPr lang="zh-CN" altLang="zh-CN" sz="2000" b="1" dirty="0">
                <a:solidFill>
                  <a:srgbClr val="0000FF"/>
                </a:solidFill>
              </a:rPr>
              <a:t>题</a:t>
            </a:r>
            <a:r>
              <a:rPr lang="zh-CN" altLang="en-US" sz="2000" b="1" dirty="0">
                <a:solidFill>
                  <a:schemeClr val="tx1"/>
                </a:solidFill>
              </a:rPr>
              <a:t>（发布在</a:t>
            </a:r>
            <a:r>
              <a:rPr lang="en-US" altLang="zh-CN" sz="2000" b="1" dirty="0">
                <a:solidFill>
                  <a:schemeClr val="tx1"/>
                </a:solidFill>
              </a:rPr>
              <a:t>SPOC</a:t>
            </a:r>
            <a:r>
              <a:rPr lang="zh-CN" altLang="en-US" sz="2000" b="1" dirty="0">
                <a:solidFill>
                  <a:schemeClr val="tx1"/>
                </a:solidFill>
              </a:rPr>
              <a:t>中）</a:t>
            </a:r>
            <a:r>
              <a:rPr lang="zh-CN" altLang="zh-CN" sz="2000" b="1" dirty="0">
                <a:solidFill>
                  <a:schemeClr val="tx1"/>
                </a:solidFill>
              </a:rPr>
              <a:t>，</a:t>
            </a:r>
            <a:r>
              <a:rPr lang="en-US" altLang="zh-CN" sz="2000" b="1" dirty="0">
                <a:solidFill>
                  <a:schemeClr val="tx1"/>
                </a:solidFill>
              </a:rPr>
              <a:t>20</a:t>
            </a:r>
            <a:r>
              <a:rPr lang="zh-CN" altLang="zh-CN" sz="2000" b="1" dirty="0">
                <a:solidFill>
                  <a:schemeClr val="tx1"/>
                </a:solidFill>
              </a:rPr>
              <a:t>讲共约</a:t>
            </a:r>
            <a:r>
              <a:rPr lang="en-US" altLang="zh-CN" sz="2000" b="1" dirty="0">
                <a:solidFill>
                  <a:schemeClr val="tx1"/>
                </a:solidFill>
              </a:rPr>
              <a:t>110</a:t>
            </a:r>
            <a:r>
              <a:rPr lang="zh-CN" altLang="zh-CN" sz="2000" b="1" dirty="0">
                <a:solidFill>
                  <a:schemeClr val="tx1"/>
                </a:solidFill>
              </a:rPr>
              <a:t>题</a:t>
            </a:r>
            <a:r>
              <a:rPr lang="zh-CN" altLang="en-US" sz="2000" b="1" dirty="0">
                <a:solidFill>
                  <a:schemeClr val="tx1"/>
                </a:solidFill>
              </a:rPr>
              <a:t>，以</a:t>
            </a:r>
            <a:r>
              <a:rPr lang="zh-CN" altLang="en-US" sz="2000" b="1" dirty="0">
                <a:solidFill>
                  <a:srgbClr val="0000FF"/>
                </a:solidFill>
              </a:rPr>
              <a:t>小组</a:t>
            </a:r>
            <a:r>
              <a:rPr lang="zh-CN" altLang="en-US" sz="2000" b="1" dirty="0">
                <a:solidFill>
                  <a:schemeClr val="tx1"/>
                </a:solidFill>
              </a:rPr>
              <a:t>（由教师事先分配好，见</a:t>
            </a:r>
            <a:r>
              <a:rPr lang="en-US" altLang="zh-CN" sz="2000" b="1" dirty="0">
                <a:solidFill>
                  <a:schemeClr val="tx1"/>
                </a:solidFill>
              </a:rPr>
              <a:t>QQ</a:t>
            </a:r>
            <a:r>
              <a:rPr lang="zh-CN" altLang="en-US" sz="2000" b="1" dirty="0">
                <a:solidFill>
                  <a:schemeClr val="tx1"/>
                </a:solidFill>
              </a:rPr>
              <a:t>群文件）合作的方式完成所有作业题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lvl="1"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zh-CN" altLang="zh-CN" sz="2000" b="1" dirty="0">
                <a:solidFill>
                  <a:schemeClr val="tx1"/>
                </a:solidFill>
              </a:rPr>
              <a:t>每</a:t>
            </a:r>
            <a:r>
              <a:rPr lang="zh-CN" altLang="en-US" sz="2000" b="1" dirty="0">
                <a:solidFill>
                  <a:schemeClr val="tx1"/>
                </a:solidFill>
              </a:rPr>
              <a:t>个</a:t>
            </a:r>
            <a:r>
              <a:rPr lang="zh-CN" altLang="en-US" sz="2000" b="1" dirty="0">
                <a:solidFill>
                  <a:srgbClr val="0000FF"/>
                </a:solidFill>
              </a:rPr>
              <a:t>学习小组</a:t>
            </a:r>
            <a:r>
              <a:rPr lang="zh-CN" altLang="en-US" sz="2000" b="1" dirty="0">
                <a:solidFill>
                  <a:schemeClr val="tx1"/>
                </a:solidFill>
              </a:rPr>
              <a:t>负责讲解</a:t>
            </a:r>
            <a:r>
              <a:rPr lang="zh-CN" altLang="en-US" sz="2000" b="1" dirty="0">
                <a:solidFill>
                  <a:srgbClr val="0000FF"/>
                </a:solidFill>
              </a:rPr>
              <a:t>两道</a:t>
            </a:r>
            <a:r>
              <a:rPr lang="zh-CN" altLang="zh-CN" sz="2000" b="1" dirty="0">
                <a:solidFill>
                  <a:srgbClr val="0000FF"/>
                </a:solidFill>
              </a:rPr>
              <a:t>题</a:t>
            </a:r>
            <a:r>
              <a:rPr lang="zh-CN" altLang="en-US" sz="2000" b="1" dirty="0">
                <a:solidFill>
                  <a:schemeClr val="tx1"/>
                </a:solidFill>
              </a:rPr>
              <a:t>。根据解答情况</a:t>
            </a:r>
            <a:r>
              <a:rPr lang="zh-CN" altLang="en-US" sz="2000" b="1" dirty="0">
                <a:solidFill>
                  <a:srgbClr val="0000FF"/>
                </a:solidFill>
              </a:rPr>
              <a:t>获得相应得分。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lvl="2"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具体讲哪两道题由教师事先按顺序分配（见</a:t>
            </a:r>
            <a:r>
              <a:rPr lang="en-US" altLang="zh-CN" sz="1800" b="1" dirty="0">
                <a:solidFill>
                  <a:schemeClr val="tx1"/>
                </a:solidFill>
              </a:rPr>
              <a:t>QQ</a:t>
            </a:r>
            <a:r>
              <a:rPr lang="zh-CN" altLang="en-US" sz="1800" b="1" dirty="0">
                <a:solidFill>
                  <a:schemeClr val="tx1"/>
                </a:solidFill>
              </a:rPr>
              <a:t>群文件）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2"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每个学习小组选出一名代表（其他组员也要做准备），以</a:t>
            </a:r>
            <a:r>
              <a:rPr lang="zh-CN" altLang="en-US" sz="1800" b="1" dirty="0">
                <a:solidFill>
                  <a:srgbClr val="0000FF"/>
                </a:solidFill>
              </a:rPr>
              <a:t>腾讯会议</a:t>
            </a:r>
            <a:r>
              <a:rPr lang="zh-CN" altLang="en-US" sz="1800" b="1" dirty="0">
                <a:solidFill>
                  <a:schemeClr val="tx1"/>
                </a:solidFill>
              </a:rPr>
              <a:t>中的</a:t>
            </a:r>
            <a:r>
              <a:rPr lang="en-US" altLang="zh-CN" sz="1800" b="1" dirty="0">
                <a:solidFill>
                  <a:srgbClr val="0000FF"/>
                </a:solidFill>
              </a:rPr>
              <a:t>ppt</a:t>
            </a:r>
            <a:r>
              <a:rPr lang="zh-CN" altLang="en-US" sz="1800" b="1" dirty="0">
                <a:solidFill>
                  <a:srgbClr val="0000FF"/>
                </a:solidFill>
              </a:rPr>
              <a:t>屏幕共享</a:t>
            </a:r>
            <a:r>
              <a:rPr lang="zh-CN" altLang="en-US" sz="1800" b="1" dirty="0">
                <a:solidFill>
                  <a:schemeClr val="tx1"/>
                </a:solidFill>
              </a:rPr>
              <a:t>形式进行讲解，</a:t>
            </a:r>
            <a:r>
              <a:rPr lang="en-US" altLang="zh-CN" sz="1800" b="1" dirty="0">
                <a:solidFill>
                  <a:schemeClr val="tx1"/>
                </a:solidFill>
              </a:rPr>
              <a:t>ppt</a:t>
            </a:r>
            <a:r>
              <a:rPr lang="zh-CN" altLang="en-US" sz="1800" b="1" dirty="0">
                <a:solidFill>
                  <a:schemeClr val="tx1"/>
                </a:solidFill>
              </a:rPr>
              <a:t>首页需标明</a:t>
            </a:r>
            <a:r>
              <a:rPr lang="zh-CN" altLang="en-US" sz="1800" b="1" dirty="0">
                <a:solidFill>
                  <a:srgbClr val="0000FF"/>
                </a:solidFill>
              </a:rPr>
              <a:t>题号、学习小组组号、成员名单</a:t>
            </a:r>
            <a:r>
              <a:rPr lang="zh-CN" altLang="en-US" sz="1800" b="1" dirty="0">
                <a:solidFill>
                  <a:schemeClr val="tx1"/>
                </a:solidFill>
              </a:rPr>
              <a:t>。末尾需附上</a:t>
            </a:r>
            <a:r>
              <a:rPr lang="zh-CN" altLang="en-US" sz="1800" b="1" dirty="0">
                <a:solidFill>
                  <a:srgbClr val="0000FF"/>
                </a:solidFill>
              </a:rPr>
              <a:t>小组群内讨论的截图</a:t>
            </a:r>
            <a:endParaRPr lang="en-US" altLang="zh-CN" sz="1800" b="1" dirty="0">
              <a:solidFill>
                <a:srgbClr val="0000FF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翻转课堂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654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课程基本信息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8284993" cy="3888025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课程编号：</a:t>
            </a:r>
            <a:r>
              <a:rPr lang="en-US" altLang="zh-CN" b="1" dirty="0">
                <a:solidFill>
                  <a:schemeClr val="tx1"/>
                </a:solidFill>
              </a:rPr>
              <a:t>CS13101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课程名称：编译系统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英文名称：</a:t>
            </a:r>
            <a:r>
              <a:rPr lang="en-US" altLang="zh-CN" b="1" dirty="0">
                <a:solidFill>
                  <a:schemeClr val="tx1"/>
                </a:solidFill>
              </a:rPr>
              <a:t>SYSTEMS OF COMPILING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课程类别：专业基础课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总学时： </a:t>
            </a:r>
            <a:r>
              <a:rPr lang="en-US" altLang="zh-CN" b="1" dirty="0">
                <a:solidFill>
                  <a:schemeClr val="tx1"/>
                </a:solidFill>
              </a:rPr>
              <a:t>48</a:t>
            </a:r>
            <a:r>
              <a:rPr lang="zh-CN" altLang="en-US" b="1" dirty="0">
                <a:solidFill>
                  <a:schemeClr val="tx1"/>
                </a:solidFill>
              </a:rPr>
              <a:t>   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</a:rPr>
              <a:t>理论：</a:t>
            </a:r>
            <a:r>
              <a:rPr lang="en-US" altLang="zh-CN" sz="2000" b="1" dirty="0">
                <a:solidFill>
                  <a:schemeClr val="tx1"/>
                </a:solidFill>
              </a:rPr>
              <a:t>40</a:t>
            </a:r>
            <a:r>
              <a:rPr lang="zh-CN" altLang="en-US" sz="2000" b="1" dirty="0">
                <a:solidFill>
                  <a:schemeClr val="tx1"/>
                </a:solidFill>
              </a:rPr>
              <a:t>   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</a:rPr>
              <a:t>实验：</a:t>
            </a:r>
            <a:r>
              <a:rPr lang="en-US" altLang="zh-CN" sz="2000" b="1" dirty="0">
                <a:solidFill>
                  <a:schemeClr val="tx1"/>
                </a:solidFill>
              </a:rPr>
              <a:t>8 </a:t>
            </a:r>
            <a:r>
              <a:rPr lang="zh-CN" altLang="en-US" sz="2000" b="1" dirty="0">
                <a:solidFill>
                  <a:schemeClr val="tx1"/>
                </a:solidFill>
              </a:rPr>
              <a:t>  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总学分：</a:t>
            </a:r>
            <a:r>
              <a:rPr lang="en-US" altLang="zh-CN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8447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961465" cy="3744009"/>
          </a:xfrm>
        </p:spPr>
        <p:txBody>
          <a:bodyPr>
            <a:normAutofit/>
          </a:bodyPr>
          <a:lstStyle/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教师对本讲内容进行</a:t>
            </a:r>
            <a:r>
              <a:rPr lang="zh-CN" altLang="en-US" b="1" dirty="0">
                <a:solidFill>
                  <a:srgbClr val="0000FF"/>
                </a:solidFill>
              </a:rPr>
              <a:t>知识点梳理</a:t>
            </a:r>
            <a:r>
              <a:rPr lang="zh-CN" altLang="en-US" b="1" dirty="0">
                <a:solidFill>
                  <a:schemeClr val="tx1"/>
                </a:solidFill>
              </a:rPr>
              <a:t>和</a:t>
            </a:r>
            <a:r>
              <a:rPr lang="zh-CN" altLang="en-US" b="1" dirty="0">
                <a:solidFill>
                  <a:srgbClr val="0000FF"/>
                </a:solidFill>
              </a:rPr>
              <a:t>难点讲解</a:t>
            </a:r>
            <a:r>
              <a:rPr lang="zh-CN" altLang="en-US" b="1" dirty="0">
                <a:solidFill>
                  <a:schemeClr val="tx1"/>
                </a:solidFill>
              </a:rPr>
              <a:t>（约</a:t>
            </a:r>
            <a:r>
              <a:rPr lang="en-US" altLang="zh-CN" b="1" dirty="0">
                <a:solidFill>
                  <a:schemeClr val="tx1"/>
                </a:solidFill>
              </a:rPr>
              <a:t>20</a:t>
            </a:r>
            <a:r>
              <a:rPr lang="zh-CN" altLang="en-US" b="1" dirty="0">
                <a:solidFill>
                  <a:schemeClr val="tx1"/>
                </a:solidFill>
              </a:rPr>
              <a:t>分钟）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0"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教师答疑</a:t>
            </a:r>
            <a:r>
              <a:rPr lang="zh-CN" altLang="en-US" b="1" dirty="0">
                <a:solidFill>
                  <a:prstClr val="black"/>
                </a:solidFill>
              </a:rPr>
              <a:t>（约</a:t>
            </a:r>
            <a:r>
              <a:rPr lang="en-US" altLang="zh-CN" b="1" dirty="0">
                <a:solidFill>
                  <a:prstClr val="black"/>
                </a:solidFill>
              </a:rPr>
              <a:t>20</a:t>
            </a:r>
            <a:r>
              <a:rPr lang="zh-CN" altLang="en-US" b="1" dirty="0">
                <a:solidFill>
                  <a:prstClr val="black"/>
                </a:solidFill>
              </a:rPr>
              <a:t>分钟）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学习成果展示（约</a:t>
            </a:r>
            <a:r>
              <a:rPr lang="en-US" altLang="zh-CN" b="1" dirty="0">
                <a:solidFill>
                  <a:schemeClr val="tx1"/>
                </a:solidFill>
              </a:rPr>
              <a:t>60</a:t>
            </a:r>
            <a:r>
              <a:rPr lang="zh-CN" altLang="en-US" b="1" dirty="0">
                <a:solidFill>
                  <a:schemeClr val="tx1"/>
                </a:solidFill>
              </a:rPr>
              <a:t>分钟）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zh-CN" altLang="zh-CN" sz="2000" b="1" dirty="0">
                <a:solidFill>
                  <a:prstClr val="black"/>
                </a:solidFill>
              </a:rPr>
              <a:t>每讲均配置若干</a:t>
            </a:r>
            <a:r>
              <a:rPr lang="zh-CN" altLang="en-US" sz="2000" b="1" dirty="0">
                <a:solidFill>
                  <a:srgbClr val="0000FF"/>
                </a:solidFill>
              </a:rPr>
              <a:t>习</a:t>
            </a:r>
            <a:r>
              <a:rPr lang="zh-CN" altLang="zh-CN" sz="2000" b="1" dirty="0">
                <a:solidFill>
                  <a:srgbClr val="0000FF"/>
                </a:solidFill>
              </a:rPr>
              <a:t>题</a:t>
            </a:r>
            <a:r>
              <a:rPr lang="zh-CN" altLang="en-US" sz="2000" b="1" dirty="0">
                <a:solidFill>
                  <a:prstClr val="black"/>
                </a:solidFill>
              </a:rPr>
              <a:t>（发布在</a:t>
            </a:r>
            <a:r>
              <a:rPr lang="en-US" altLang="zh-CN" sz="2000" b="1" dirty="0">
                <a:solidFill>
                  <a:prstClr val="black"/>
                </a:solidFill>
              </a:rPr>
              <a:t>SPOC</a:t>
            </a:r>
            <a:r>
              <a:rPr lang="zh-CN" altLang="en-US" sz="2000" b="1" dirty="0">
                <a:solidFill>
                  <a:prstClr val="black"/>
                </a:solidFill>
              </a:rPr>
              <a:t>中）</a:t>
            </a:r>
            <a:r>
              <a:rPr lang="zh-CN" altLang="zh-CN" sz="2000" b="1" dirty="0">
                <a:solidFill>
                  <a:prstClr val="black"/>
                </a:solidFill>
              </a:rPr>
              <a:t>，</a:t>
            </a:r>
            <a:r>
              <a:rPr lang="en-US" altLang="zh-CN" sz="2000" b="1" dirty="0">
                <a:solidFill>
                  <a:prstClr val="black"/>
                </a:solidFill>
              </a:rPr>
              <a:t>20</a:t>
            </a:r>
            <a:r>
              <a:rPr lang="zh-CN" altLang="zh-CN" sz="2000" b="1" dirty="0">
                <a:solidFill>
                  <a:prstClr val="black"/>
                </a:solidFill>
              </a:rPr>
              <a:t>讲共约</a:t>
            </a:r>
            <a:r>
              <a:rPr lang="en-US" altLang="zh-CN" sz="2000" b="1" dirty="0">
                <a:solidFill>
                  <a:prstClr val="black"/>
                </a:solidFill>
              </a:rPr>
              <a:t>110</a:t>
            </a:r>
            <a:r>
              <a:rPr lang="zh-CN" altLang="zh-CN" sz="2000" b="1" dirty="0">
                <a:solidFill>
                  <a:prstClr val="black"/>
                </a:solidFill>
              </a:rPr>
              <a:t>题</a:t>
            </a:r>
            <a:r>
              <a:rPr lang="zh-CN" altLang="en-US" sz="2000" b="1" dirty="0">
                <a:solidFill>
                  <a:prstClr val="black"/>
                </a:solidFill>
              </a:rPr>
              <a:t>，以</a:t>
            </a:r>
            <a:r>
              <a:rPr lang="zh-CN" altLang="en-US" sz="2000" b="1" dirty="0">
                <a:solidFill>
                  <a:srgbClr val="0000FF"/>
                </a:solidFill>
              </a:rPr>
              <a:t>小组</a:t>
            </a:r>
            <a:r>
              <a:rPr lang="zh-CN" altLang="en-US" sz="2000" b="1" dirty="0">
                <a:solidFill>
                  <a:prstClr val="black"/>
                </a:solidFill>
              </a:rPr>
              <a:t>（由教师事先分配好，见</a:t>
            </a:r>
            <a:r>
              <a:rPr lang="en-US" altLang="zh-CN" sz="2000" b="1" dirty="0">
                <a:solidFill>
                  <a:prstClr val="black"/>
                </a:solidFill>
              </a:rPr>
              <a:t>QQ</a:t>
            </a:r>
            <a:r>
              <a:rPr lang="zh-CN" altLang="en-US" sz="2000" b="1" dirty="0">
                <a:solidFill>
                  <a:prstClr val="black"/>
                </a:solidFill>
              </a:rPr>
              <a:t>群文件）合作的方式完成所有作业题</a:t>
            </a:r>
            <a:endParaRPr lang="en-US" altLang="zh-CN" sz="2000" b="1" dirty="0">
              <a:solidFill>
                <a:prstClr val="black"/>
              </a:solidFill>
            </a:endParaRPr>
          </a:p>
          <a:p>
            <a:pPr lvl="1"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zh-CN" altLang="zh-CN" sz="2000" b="1" dirty="0">
                <a:solidFill>
                  <a:prstClr val="black"/>
                </a:solidFill>
              </a:rPr>
              <a:t>每</a:t>
            </a:r>
            <a:r>
              <a:rPr lang="zh-CN" altLang="en-US" sz="2000" b="1" dirty="0">
                <a:solidFill>
                  <a:prstClr val="black"/>
                </a:solidFill>
              </a:rPr>
              <a:t>个</a:t>
            </a:r>
            <a:r>
              <a:rPr lang="zh-CN" altLang="en-US" sz="2000" b="1" dirty="0">
                <a:solidFill>
                  <a:srgbClr val="0000FF"/>
                </a:solidFill>
              </a:rPr>
              <a:t>学习小组</a:t>
            </a:r>
            <a:r>
              <a:rPr lang="zh-CN" altLang="en-US" sz="2000" b="1" dirty="0">
                <a:solidFill>
                  <a:prstClr val="black"/>
                </a:solidFill>
              </a:rPr>
              <a:t>负责讲解</a:t>
            </a:r>
            <a:r>
              <a:rPr lang="zh-CN" altLang="en-US" sz="2000" b="1" dirty="0">
                <a:solidFill>
                  <a:srgbClr val="0000FF"/>
                </a:solidFill>
              </a:rPr>
              <a:t>两道</a:t>
            </a:r>
            <a:r>
              <a:rPr lang="zh-CN" altLang="zh-CN" sz="2000" b="1" dirty="0">
                <a:solidFill>
                  <a:srgbClr val="0000FF"/>
                </a:solidFill>
              </a:rPr>
              <a:t>题</a:t>
            </a:r>
            <a:r>
              <a:rPr lang="zh-CN" altLang="en-US" sz="2000" b="1" dirty="0">
                <a:solidFill>
                  <a:prstClr val="black"/>
                </a:solidFill>
              </a:rPr>
              <a:t>。根据解答情况</a:t>
            </a:r>
            <a:r>
              <a:rPr lang="zh-CN" altLang="en-US" sz="2000" b="1" dirty="0">
                <a:solidFill>
                  <a:srgbClr val="0000FF"/>
                </a:solidFill>
              </a:rPr>
              <a:t>获得相应得分。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lvl="1"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</a:rPr>
              <a:t>如果</a:t>
            </a:r>
            <a:r>
              <a:rPr lang="zh-CN" altLang="zh-CN" sz="2000" b="1" dirty="0">
                <a:solidFill>
                  <a:schemeClr val="tx1"/>
                </a:solidFill>
              </a:rPr>
              <a:t>某</a:t>
            </a:r>
            <a:r>
              <a:rPr lang="zh-CN" altLang="en-US" sz="2000" b="1" dirty="0">
                <a:solidFill>
                  <a:schemeClr val="tx1"/>
                </a:solidFill>
              </a:rPr>
              <a:t>组</a:t>
            </a:r>
            <a:r>
              <a:rPr lang="zh-CN" altLang="zh-CN" sz="2000" b="1" dirty="0">
                <a:solidFill>
                  <a:schemeClr val="tx1"/>
                </a:solidFill>
              </a:rPr>
              <a:t>同学的解题过程有错误，其他同学可以</a:t>
            </a:r>
            <a:r>
              <a:rPr lang="zh-CN" altLang="en-US" sz="2000" b="1" dirty="0">
                <a:solidFill>
                  <a:schemeClr val="tx1"/>
                </a:solidFill>
              </a:rPr>
              <a:t>补充</a:t>
            </a:r>
            <a:r>
              <a:rPr lang="zh-CN" altLang="zh-CN" sz="2000" b="1" dirty="0">
                <a:solidFill>
                  <a:schemeClr val="tx1"/>
                </a:solidFill>
              </a:rPr>
              <a:t>自己的</a:t>
            </a:r>
            <a:r>
              <a:rPr lang="zh-CN" altLang="en-US" sz="2000" b="1" dirty="0">
                <a:solidFill>
                  <a:schemeClr val="tx1"/>
                </a:solidFill>
              </a:rPr>
              <a:t>观点</a:t>
            </a:r>
            <a:r>
              <a:rPr lang="zh-CN" altLang="zh-CN" sz="2000" b="1" dirty="0">
                <a:solidFill>
                  <a:schemeClr val="tx1"/>
                </a:solidFill>
              </a:rPr>
              <a:t>，如正确，</a:t>
            </a:r>
            <a:r>
              <a:rPr lang="zh-CN" altLang="en-US" sz="2000" b="1" dirty="0">
                <a:solidFill>
                  <a:schemeClr val="tx1"/>
                </a:solidFill>
              </a:rPr>
              <a:t>给予</a:t>
            </a:r>
            <a:r>
              <a:rPr lang="zh-CN" altLang="zh-CN" sz="2000" b="1" dirty="0">
                <a:solidFill>
                  <a:srgbClr val="0000FF"/>
                </a:solidFill>
              </a:rPr>
              <a:t>额外加分</a:t>
            </a:r>
            <a:r>
              <a:rPr lang="zh-CN" altLang="zh-CN" sz="2000" b="1" dirty="0">
                <a:solidFill>
                  <a:schemeClr val="tx1"/>
                </a:solidFill>
              </a:rPr>
              <a:t>。多次参与解答可以</a:t>
            </a:r>
            <a:r>
              <a:rPr lang="zh-CN" altLang="zh-CN" sz="2000" b="1" dirty="0">
                <a:solidFill>
                  <a:srgbClr val="0000FF"/>
                </a:solidFill>
              </a:rPr>
              <a:t>多次得分</a:t>
            </a:r>
            <a:endParaRPr lang="en-US" altLang="zh-CN" sz="2000" b="1" dirty="0">
              <a:solidFill>
                <a:srgbClr val="0000FF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翻转课堂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783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961465" cy="3888025"/>
          </a:xfrm>
        </p:spPr>
        <p:txBody>
          <a:bodyPr>
            <a:normAutofit/>
          </a:bodyPr>
          <a:lstStyle/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教学日历（预）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翻转课堂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400007"/>
              </p:ext>
            </p:extLst>
          </p:nvPr>
        </p:nvGraphicFramePr>
        <p:xfrm>
          <a:off x="3563888" y="1063605"/>
          <a:ext cx="4392488" cy="4034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2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8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星期二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星期四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4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6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B74B0A7-5D07-44E1-AA01-40E0045C50BD}"/>
              </a:ext>
            </a:extLst>
          </p:cNvPr>
          <p:cNvSpPr/>
          <p:nvPr/>
        </p:nvSpPr>
        <p:spPr>
          <a:xfrm>
            <a:off x="1202681" y="1779662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课件提前一周发布</a:t>
            </a:r>
            <a:endParaRPr lang="en-US" altLang="zh-CN" b="1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一定要提前预习</a:t>
            </a:r>
          </a:p>
        </p:txBody>
      </p:sp>
    </p:spTree>
    <p:extLst>
      <p:ext uri="{BB962C8B-B14F-4D97-AF65-F5344CB8AC3E}">
        <p14:creationId xmlns:p14="http://schemas.microsoft.com/office/powerpoint/2010/main" val="212949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</a:rPr>
              <a:t>实验内容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>
              <a:lnSpc>
                <a:spcPts val="3360"/>
              </a:lnSpc>
              <a:buClrTx/>
              <a:buFont typeface="Wingdings" pitchFamily="2" charset="2"/>
              <a:buChar char="Ø"/>
            </a:pPr>
            <a:r>
              <a:rPr lang="zh-CN" altLang="en-US" sz="2600" b="1" dirty="0">
                <a:solidFill>
                  <a:schemeClr val="tx1"/>
                </a:solidFill>
              </a:rPr>
              <a:t>实验一：词法分析器的设计与实现</a:t>
            </a:r>
            <a:endParaRPr lang="en-US" altLang="zh-CN" sz="2600" b="1" dirty="0">
              <a:solidFill>
                <a:schemeClr val="tx1"/>
              </a:solidFill>
            </a:endParaRPr>
          </a:p>
          <a:p>
            <a:pPr lvl="1">
              <a:lnSpc>
                <a:spcPts val="3360"/>
              </a:lnSpc>
              <a:buClrTx/>
              <a:buFont typeface="Wingdings" pitchFamily="2" charset="2"/>
              <a:buChar char="Ø"/>
            </a:pPr>
            <a:r>
              <a:rPr lang="zh-CN" altLang="en-US" sz="2600" b="1" dirty="0">
                <a:solidFill>
                  <a:schemeClr val="tx1"/>
                </a:solidFill>
              </a:rPr>
              <a:t>实验二：语法分析器的设计与实现</a:t>
            </a:r>
            <a:endParaRPr lang="en-US" altLang="zh-CN" sz="2600" b="1" dirty="0">
              <a:solidFill>
                <a:schemeClr val="tx1"/>
              </a:solidFill>
            </a:endParaRPr>
          </a:p>
          <a:p>
            <a:pPr lvl="1">
              <a:lnSpc>
                <a:spcPts val="3360"/>
              </a:lnSpc>
              <a:buClrTx/>
              <a:buFont typeface="Wingdings" pitchFamily="2" charset="2"/>
              <a:buChar char="Ø"/>
            </a:pPr>
            <a:r>
              <a:rPr lang="zh-CN" altLang="en-US" sz="2600" b="1" dirty="0">
                <a:solidFill>
                  <a:schemeClr val="tx1"/>
                </a:solidFill>
              </a:rPr>
              <a:t>实验三：语义分析器的设计与实现</a:t>
            </a:r>
            <a:endParaRPr lang="en-US" altLang="zh-CN" sz="2600" b="1" dirty="0">
              <a:solidFill>
                <a:schemeClr val="tx1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5621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</a:rPr>
              <a:t>实验内容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>
              <a:lnSpc>
                <a:spcPts val="3360"/>
              </a:lnSpc>
              <a:buClrTx/>
              <a:buFont typeface="Wingdings" pitchFamily="2" charset="2"/>
              <a:buChar char="Ø"/>
            </a:pPr>
            <a:r>
              <a:rPr lang="zh-CN" altLang="en-US" sz="2600" b="1" dirty="0">
                <a:solidFill>
                  <a:schemeClr val="tx1"/>
                </a:solidFill>
              </a:rPr>
              <a:t>实验一：词法分析器的设计与实现</a:t>
            </a:r>
            <a:endParaRPr lang="en-US" altLang="zh-CN" sz="2600" b="1" dirty="0">
              <a:solidFill>
                <a:schemeClr val="tx1"/>
              </a:solidFill>
            </a:endParaRPr>
          </a:p>
          <a:p>
            <a:pPr lvl="1">
              <a:lnSpc>
                <a:spcPts val="3360"/>
              </a:lnSpc>
              <a:buClrTx/>
              <a:buFont typeface="Wingdings" pitchFamily="2" charset="2"/>
              <a:buChar char="Ø"/>
            </a:pPr>
            <a:r>
              <a:rPr lang="zh-CN" altLang="en-US" sz="2600" b="1" dirty="0">
                <a:solidFill>
                  <a:schemeClr val="tx1"/>
                </a:solidFill>
              </a:rPr>
              <a:t>实验二：语法分析器的设计与实现</a:t>
            </a:r>
            <a:endParaRPr lang="en-US" altLang="zh-CN" sz="2600" b="1" dirty="0">
              <a:solidFill>
                <a:schemeClr val="tx1"/>
              </a:solidFill>
            </a:endParaRPr>
          </a:p>
          <a:p>
            <a:pPr lvl="1">
              <a:lnSpc>
                <a:spcPts val="3360"/>
              </a:lnSpc>
              <a:buClrTx/>
              <a:buFont typeface="Wingdings" pitchFamily="2" charset="2"/>
              <a:buChar char="Ø"/>
            </a:pPr>
            <a:r>
              <a:rPr lang="zh-CN" altLang="en-US" sz="2600" b="1" dirty="0">
                <a:solidFill>
                  <a:schemeClr val="tx1"/>
                </a:solidFill>
              </a:rPr>
              <a:t>实验三：语义分析器的设计与实现</a:t>
            </a:r>
            <a:endParaRPr lang="en-US" altLang="zh-CN" sz="2600" b="1" dirty="0">
              <a:solidFill>
                <a:schemeClr val="tx1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475656" y="3219822"/>
            <a:ext cx="58657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30000"/>
              </a:spcBef>
            </a:pPr>
            <a:r>
              <a:rPr kumimoji="1"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实验指导书和实验报告模板发布在</a:t>
            </a:r>
            <a:r>
              <a:rPr kumimoji="1"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SPOC</a:t>
            </a:r>
            <a:r>
              <a:rPr kumimoji="1"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endParaRPr kumimoji="1" lang="en-US" altLang="zh-CN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603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</a:rPr>
              <a:t>实验内容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</a:rPr>
              <a:t>实验要求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以</a:t>
            </a:r>
            <a:r>
              <a:rPr lang="zh-CN" altLang="en-US" sz="2400" b="1" dirty="0">
                <a:solidFill>
                  <a:srgbClr val="0000FF"/>
                </a:solidFill>
              </a:rPr>
              <a:t>学习小组</a:t>
            </a:r>
            <a:r>
              <a:rPr lang="zh-CN" altLang="en-US" sz="2400" b="1" dirty="0">
                <a:solidFill>
                  <a:schemeClr val="tx1"/>
                </a:solidFill>
              </a:rPr>
              <a:t>为单位完成实验（分组方法同直播课）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实验报告中要注明</a:t>
            </a:r>
            <a:r>
              <a:rPr lang="zh-CN" altLang="en-US" sz="2400" b="1" dirty="0">
                <a:solidFill>
                  <a:srgbClr val="0000FF"/>
                </a:solidFill>
              </a:rPr>
              <a:t>小组分工</a:t>
            </a:r>
            <a:r>
              <a:rPr lang="zh-CN" altLang="en-US" sz="2400" b="1" dirty="0">
                <a:solidFill>
                  <a:schemeClr val="tx1"/>
                </a:solidFill>
              </a:rPr>
              <a:t>，作为</a:t>
            </a:r>
            <a:r>
              <a:rPr lang="zh-CN" altLang="en-US" sz="2400" b="1" dirty="0">
                <a:solidFill>
                  <a:srgbClr val="0000FF"/>
                </a:solidFill>
              </a:rPr>
              <a:t>成绩考核依据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实验报告中需附上</a:t>
            </a:r>
            <a:r>
              <a:rPr lang="zh-CN" altLang="en-US" sz="2400" b="1" dirty="0">
                <a:solidFill>
                  <a:srgbClr val="0000FF"/>
                </a:solidFill>
              </a:rPr>
              <a:t>小组群内讨论的截图</a:t>
            </a:r>
            <a:endParaRPr lang="en-US" altLang="zh-CN" sz="2400" b="1" dirty="0">
              <a:solidFill>
                <a:srgbClr val="0000FF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037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课程考核（暂定）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期末笔试：</a:t>
            </a:r>
            <a:r>
              <a:rPr lang="en-US" altLang="zh-CN" b="1" dirty="0">
                <a:solidFill>
                  <a:schemeClr val="tx1"/>
                </a:solidFill>
              </a:rPr>
              <a:t>	50%</a:t>
            </a:r>
          </a:p>
          <a:p>
            <a:pPr>
              <a:lnSpc>
                <a:spcPts val="25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实验：</a:t>
            </a:r>
            <a:r>
              <a:rPr lang="en-US" altLang="zh-CN" b="1" dirty="0">
                <a:solidFill>
                  <a:schemeClr val="tx1"/>
                </a:solidFill>
              </a:rPr>
              <a:t>	20%</a:t>
            </a:r>
          </a:p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SPOC</a:t>
            </a:r>
            <a:r>
              <a:rPr lang="zh-CN" altLang="en-US" b="1" dirty="0">
                <a:solidFill>
                  <a:schemeClr val="tx1"/>
                </a:solidFill>
              </a:rPr>
              <a:t>：</a:t>
            </a:r>
            <a:r>
              <a:rPr lang="en-US" altLang="zh-CN" b="1" dirty="0">
                <a:solidFill>
                  <a:schemeClr val="tx1"/>
                </a:solidFill>
              </a:rPr>
              <a:t>	20%</a:t>
            </a:r>
          </a:p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直播课：</a:t>
            </a:r>
            <a:r>
              <a:rPr lang="en-US" altLang="zh-CN" b="1" dirty="0">
                <a:solidFill>
                  <a:schemeClr val="tx1"/>
                </a:solidFill>
              </a:rPr>
              <a:t>	10%</a:t>
            </a:r>
          </a:p>
        </p:txBody>
      </p:sp>
    </p:spTree>
    <p:extLst>
      <p:ext uri="{BB962C8B-B14F-4D97-AF65-F5344CB8AC3E}">
        <p14:creationId xmlns:p14="http://schemas.microsoft.com/office/powerpoint/2010/main" val="2397873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V. </a:t>
            </a:r>
            <a:r>
              <a:rPr lang="en-US" altLang="zh-CN" dirty="0" err="1">
                <a:solidFill>
                  <a:schemeClr val="tx1"/>
                </a:solidFill>
              </a:rPr>
              <a:t>Aho</a:t>
            </a:r>
            <a:r>
              <a:rPr lang="en-US" altLang="zh-CN" dirty="0">
                <a:solidFill>
                  <a:schemeClr val="tx1"/>
                </a:solidFill>
              </a:rPr>
              <a:t>, Monica S. Lam, Ravi </a:t>
            </a:r>
            <a:r>
              <a:rPr lang="en-US" altLang="zh-CN" dirty="0" err="1">
                <a:solidFill>
                  <a:schemeClr val="tx1"/>
                </a:solidFill>
              </a:rPr>
              <a:t>Sethi</a:t>
            </a:r>
            <a:r>
              <a:rPr lang="en-US" altLang="zh-CN" dirty="0">
                <a:solidFill>
                  <a:schemeClr val="tx1"/>
                </a:solidFill>
              </a:rPr>
              <a:t>, Jeffrey D. Ullman. </a:t>
            </a:r>
            <a:r>
              <a:rPr lang="en-US" altLang="zh-CN" i="1" dirty="0">
                <a:solidFill>
                  <a:srgbClr val="FF0000"/>
                </a:solidFill>
              </a:rPr>
              <a:t>Compilers: Principles, Techniques and Tools </a:t>
            </a:r>
            <a:r>
              <a:rPr lang="en-US" altLang="zh-CN" dirty="0">
                <a:solidFill>
                  <a:schemeClr val="tx1"/>
                </a:solidFill>
              </a:rPr>
              <a:t>(Second Edition). Pearson Education, Inc. 2006</a:t>
            </a:r>
          </a:p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教材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531" y="2067695"/>
            <a:ext cx="2512589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5739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Alfred </a:t>
            </a:r>
            <a:r>
              <a:rPr lang="en-US" altLang="zh-CN" b="1" dirty="0" err="1">
                <a:solidFill>
                  <a:schemeClr val="tx1"/>
                </a:solidFill>
              </a:rPr>
              <a:t>Aho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</a:rPr>
              <a:t>ect</a:t>
            </a:r>
            <a:r>
              <a:rPr lang="en-US" altLang="zh-CN" b="1" dirty="0">
                <a:solidFill>
                  <a:schemeClr val="tx1"/>
                </a:solidFill>
              </a:rPr>
              <a:t>. 《</a:t>
            </a:r>
            <a:r>
              <a:rPr lang="zh-CN" altLang="en-US" b="1" dirty="0">
                <a:solidFill>
                  <a:schemeClr val="tx1"/>
                </a:solidFill>
              </a:rPr>
              <a:t>编译原理</a:t>
            </a:r>
            <a:r>
              <a:rPr lang="en-US" altLang="zh-CN" b="1" dirty="0">
                <a:solidFill>
                  <a:schemeClr val="tx1"/>
                </a:solidFill>
              </a:rPr>
              <a:t>》</a:t>
            </a:r>
            <a:r>
              <a:rPr lang="zh-CN" altLang="en-US" b="1" dirty="0">
                <a:solidFill>
                  <a:srgbClr val="FF0000"/>
                </a:solidFill>
              </a:rPr>
              <a:t>本科教学版</a:t>
            </a:r>
            <a:r>
              <a:rPr lang="zh-CN" altLang="en-US" b="1" dirty="0">
                <a:solidFill>
                  <a:schemeClr val="tx1"/>
                </a:solidFill>
              </a:rPr>
              <a:t>，赵建华等译，机械工业出版社，</a:t>
            </a:r>
            <a:r>
              <a:rPr lang="en-US" altLang="zh-CN" b="1" dirty="0">
                <a:solidFill>
                  <a:schemeClr val="tx1"/>
                </a:solidFill>
              </a:rPr>
              <a:t>2010.3</a:t>
            </a: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教材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851670"/>
            <a:ext cx="2160240" cy="3117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4703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编译原理 </a:t>
            </a:r>
            <a:r>
              <a:rPr lang="en-US" altLang="zh-CN" dirty="0">
                <a:solidFill>
                  <a:schemeClr val="tx1"/>
                </a:solidFill>
              </a:rPr>
              <a:t>ISBN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978-7-04-029058-5</a:t>
            </a:r>
            <a:r>
              <a:rPr lang="zh-CN" altLang="en-US" dirty="0">
                <a:solidFill>
                  <a:schemeClr val="tx1"/>
                </a:solidFill>
              </a:rPr>
              <a:t>主编：蒋宗礼 姜守旭 高等教育出版社，</a:t>
            </a:r>
            <a:r>
              <a:rPr lang="en-US" altLang="zh-CN" dirty="0">
                <a:solidFill>
                  <a:schemeClr val="tx1"/>
                </a:solidFill>
              </a:rPr>
              <a:t>2010.2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教材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3" y="1769638"/>
            <a:ext cx="2664296" cy="328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11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各讲与教材对应关系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579761"/>
              </p:ext>
            </p:extLst>
          </p:nvPr>
        </p:nvGraphicFramePr>
        <p:xfrm>
          <a:off x="899592" y="843558"/>
          <a:ext cx="5400600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631">
                <a:tc>
                  <a:txBody>
                    <a:bodyPr/>
                    <a:lstStyle/>
                    <a:p>
                      <a:r>
                        <a:rPr lang="zh-CN" altLang="en-US" sz="1300"/>
                        <a:t>课件</a:t>
                      </a:r>
                      <a:endParaRPr lang="zh-CN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3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教材（龙书）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讲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：绪论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6.2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讲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：程序设计语言及其文法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3.2.1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3.2.2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4.2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讲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：词法分析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讲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：语法分析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_1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4.1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4.3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4.4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讲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：语法分析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_2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4.3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4.4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讲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：语法分析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_3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4.5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4.6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1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讲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：语法分析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_4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4.6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4.7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4.8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4.9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讲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：语法制导翻译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_1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5.1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5.2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4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讲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：语法制导翻译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_2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5.4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5.5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讲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：语法制导翻译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_3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5.5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讲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：中间代码生成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_1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6.3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讲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：中间代码生成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_2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6.4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6.5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讲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：中间代码生成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_3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6.6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讲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：中间代码生成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_4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6.7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6.8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6.9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讲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：运行存储分配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讲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：代码优化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_1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8.4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9.1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8.5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讲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：代码优化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_2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9.2.1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9.2.</a:t>
                      </a:r>
                      <a:r>
                        <a:rPr lang="en-US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9.2.</a:t>
                      </a:r>
                      <a:r>
                        <a:rPr lang="en-US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9.2.4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讲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：代码优化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_3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9.2.5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9.2.6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讲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：代码优化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_4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9.5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讲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：代码生成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8.1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8.2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8.6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8.7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49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本课程教学模式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8284993" cy="3888025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chemeClr val="tx1"/>
                </a:solidFill>
              </a:rPr>
              <a:t>SPOC+</a:t>
            </a:r>
            <a:r>
              <a:rPr lang="zh-CN" altLang="en-US" sz="2800" b="1" dirty="0">
                <a:solidFill>
                  <a:schemeClr val="tx1"/>
                </a:solidFill>
              </a:rPr>
              <a:t>翻转课堂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458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</a:rPr>
              <a:t>爱课程网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600" b="1" dirty="0">
                <a:solidFill>
                  <a:schemeClr val="tx1"/>
                </a:solidFill>
              </a:rPr>
              <a:t>学号前面加上“</a:t>
            </a:r>
            <a:r>
              <a:rPr lang="en-US" altLang="zh-CN" sz="2600" b="1" dirty="0">
                <a:solidFill>
                  <a:schemeClr val="tx1"/>
                </a:solidFill>
              </a:rPr>
              <a:t>hit”</a:t>
            </a:r>
          </a:p>
          <a:p>
            <a:pPr lvl="2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</a:rPr>
              <a:t>例如：张三的学号为 </a:t>
            </a:r>
            <a:r>
              <a:rPr lang="en-US" altLang="zh-CN" sz="2200" b="1" dirty="0">
                <a:solidFill>
                  <a:schemeClr val="tx1"/>
                </a:solidFill>
              </a:rPr>
              <a:t>150310501</a:t>
            </a:r>
            <a:r>
              <a:rPr lang="zh-CN" altLang="en-US" sz="2200" b="1" dirty="0">
                <a:solidFill>
                  <a:schemeClr val="tx1"/>
                </a:solidFill>
              </a:rPr>
              <a:t>，则其昵称为“</a:t>
            </a:r>
            <a:r>
              <a:rPr lang="en-US" altLang="zh-CN" sz="2200" b="1" dirty="0">
                <a:solidFill>
                  <a:schemeClr val="tx1"/>
                </a:solidFill>
              </a:rPr>
              <a:t>hit150310501”</a:t>
            </a:r>
          </a:p>
          <a:p>
            <a:pPr lvl="2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</a:rPr>
              <a:t>例如：李四的学号为</a:t>
            </a:r>
            <a:r>
              <a:rPr lang="en-US" altLang="zh-CN" sz="2200" b="1" dirty="0">
                <a:solidFill>
                  <a:schemeClr val="tx1"/>
                </a:solidFill>
              </a:rPr>
              <a:t>150310205</a:t>
            </a:r>
            <a:r>
              <a:rPr lang="zh-CN" altLang="en-US" sz="2200" b="1" dirty="0">
                <a:solidFill>
                  <a:schemeClr val="tx1"/>
                </a:solidFill>
              </a:rPr>
              <a:t>，则其昵称为“</a:t>
            </a:r>
            <a:r>
              <a:rPr lang="en-US" altLang="zh-CN" sz="2200" b="1" dirty="0">
                <a:solidFill>
                  <a:schemeClr val="tx1"/>
                </a:solidFill>
              </a:rPr>
              <a:t>hit150310205”</a:t>
            </a:r>
            <a:endParaRPr lang="zh-CN" altLang="en-US" sz="2200" b="1" dirty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</a:rPr>
              <a:t>腾讯会议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600" b="1" dirty="0">
                <a:solidFill>
                  <a:schemeClr val="tx1"/>
                </a:solidFill>
              </a:rPr>
              <a:t>学号</a:t>
            </a:r>
            <a:r>
              <a:rPr lang="en-US" altLang="zh-CN" sz="2600" b="1" dirty="0">
                <a:solidFill>
                  <a:schemeClr val="tx1"/>
                </a:solidFill>
              </a:rPr>
              <a:t>+</a:t>
            </a:r>
            <a:r>
              <a:rPr lang="zh-CN" altLang="en-US" sz="2600" b="1" dirty="0">
                <a:solidFill>
                  <a:schemeClr val="tx1"/>
                </a:solidFill>
              </a:rPr>
              <a:t>姓名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爱课程网和腾讯会议</a:t>
            </a:r>
            <a:r>
              <a:rPr lang="zh-CN" altLang="en-US" sz="2800" dirty="0">
                <a:solidFill>
                  <a:srgbClr val="0000FF"/>
                </a:solidFill>
              </a:rPr>
              <a:t>账号昵称</a:t>
            </a:r>
            <a:r>
              <a:rPr lang="zh-CN" altLang="en-US" sz="2800" dirty="0">
                <a:solidFill>
                  <a:schemeClr val="tx1"/>
                </a:solidFill>
              </a:rPr>
              <a:t>的命名规则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DB14AD7E-04B6-4E90-B806-BB6B7F59FD06}"/>
              </a:ext>
            </a:extLst>
          </p:cNvPr>
          <p:cNvSpPr/>
          <p:nvPr/>
        </p:nvSpPr>
        <p:spPr>
          <a:xfrm>
            <a:off x="3635896" y="771550"/>
            <a:ext cx="464909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注：</a:t>
            </a:r>
            <a:r>
              <a:rPr lang="zh-CN" altLang="en-US" b="1" dirty="0">
                <a:latin typeface="+mn-ea"/>
                <a:ea typeface="+mn-ea"/>
              </a:rPr>
              <a:t>本课程按照“昵称”处理成绩。如果未按此规则命名，将可能导致成绩按</a:t>
            </a:r>
            <a:r>
              <a:rPr lang="en-US" altLang="zh-CN" b="1" dirty="0">
                <a:latin typeface="+mn-ea"/>
                <a:ea typeface="+mn-ea"/>
              </a:rPr>
              <a:t>0</a:t>
            </a:r>
            <a:r>
              <a:rPr lang="zh-CN" altLang="en-US" b="1" dirty="0">
                <a:latin typeface="+mn-ea"/>
                <a:ea typeface="+mn-ea"/>
              </a:rPr>
              <a:t>分处理</a:t>
            </a:r>
          </a:p>
        </p:txBody>
      </p:sp>
    </p:spTree>
    <p:extLst>
      <p:ext uri="{BB962C8B-B14F-4D97-AF65-F5344CB8AC3E}">
        <p14:creationId xmlns:p14="http://schemas.microsoft.com/office/powerpoint/2010/main" val="360650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G:\QQ截图201607142012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9144000" cy="5152203"/>
          </a:xfrm>
          <a:prstGeom prst="rect">
            <a:avLst/>
          </a:prstGeom>
          <a:noFill/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148064" y="1714494"/>
            <a:ext cx="2952328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lang="zh-CN" altLang="en-US" sz="35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结束</a:t>
            </a:r>
            <a:endParaRPr lang="en-US" altLang="zh-CN" sz="3500" spc="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8507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本课程教学模式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8284993" cy="3888025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chemeClr val="tx1"/>
                </a:solidFill>
              </a:rPr>
              <a:t>SPOC+</a:t>
            </a:r>
            <a:r>
              <a:rPr lang="zh-CN" altLang="en-US" sz="2800" b="1" dirty="0">
                <a:solidFill>
                  <a:schemeClr val="tx1"/>
                </a:solidFill>
              </a:rPr>
              <a:t>翻转课堂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en-US" altLang="zh-CN" sz="2600" b="1" dirty="0">
                <a:solidFill>
                  <a:schemeClr val="tx1"/>
                </a:solidFill>
              </a:rPr>
              <a:t>SPOC</a:t>
            </a:r>
          </a:p>
          <a:p>
            <a:pPr lvl="2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中国大学</a:t>
            </a:r>
            <a:r>
              <a:rPr lang="en-US" altLang="zh-CN" sz="2400" b="1" dirty="0">
                <a:solidFill>
                  <a:schemeClr val="tx1"/>
                </a:solidFill>
              </a:rPr>
              <a:t>MOOC</a:t>
            </a:r>
            <a:r>
              <a:rPr lang="zh-CN" altLang="en-US" sz="2400" b="1" dirty="0">
                <a:solidFill>
                  <a:schemeClr val="tx1"/>
                </a:solidFill>
              </a:rPr>
              <a:t>平台：</a:t>
            </a:r>
            <a:r>
              <a:rPr lang="en-US" altLang="zh-CN" sz="2400" b="1" dirty="0">
                <a:solidFill>
                  <a:schemeClr val="tx1"/>
                </a:solidFill>
              </a:rPr>
              <a:t>《2020</a:t>
            </a:r>
            <a:r>
              <a:rPr lang="zh-CN" altLang="en-US" sz="2400" b="1" dirty="0">
                <a:solidFill>
                  <a:schemeClr val="tx1"/>
                </a:solidFill>
              </a:rPr>
              <a:t>春编译原理</a:t>
            </a:r>
            <a:r>
              <a:rPr lang="en-US" altLang="zh-CN" sz="2400" b="1" dirty="0">
                <a:solidFill>
                  <a:schemeClr val="tx1"/>
                </a:solidFill>
              </a:rPr>
              <a:t>》</a:t>
            </a:r>
            <a:r>
              <a:rPr lang="en-US" altLang="zh-CN" sz="2400" b="1" dirty="0">
                <a:solidFill>
                  <a:srgbClr val="FF0000"/>
                </a:solidFill>
              </a:rPr>
              <a:t>SPOC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583274"/>
            <a:ext cx="6588224" cy="237908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876256" y="4401187"/>
            <a:ext cx="2127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选课密码：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hit2020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31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本课程教学模式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8284993" cy="3888025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chemeClr val="tx1"/>
                </a:solidFill>
              </a:rPr>
              <a:t>SPOC+</a:t>
            </a:r>
            <a:r>
              <a:rPr lang="zh-CN" altLang="en-US" sz="2800" b="1" dirty="0">
                <a:solidFill>
                  <a:schemeClr val="tx1"/>
                </a:solidFill>
              </a:rPr>
              <a:t>翻转课堂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en-US" altLang="zh-CN" sz="2600" b="1" dirty="0">
                <a:solidFill>
                  <a:schemeClr val="tx1"/>
                </a:solidFill>
              </a:rPr>
              <a:t>SPOC</a:t>
            </a:r>
          </a:p>
          <a:p>
            <a:pPr lvl="2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中国大学</a:t>
            </a:r>
            <a:r>
              <a:rPr lang="en-US" altLang="zh-CN" sz="2400" b="1" dirty="0">
                <a:solidFill>
                  <a:schemeClr val="tx1"/>
                </a:solidFill>
              </a:rPr>
              <a:t>MOOC</a:t>
            </a:r>
            <a:r>
              <a:rPr lang="zh-CN" altLang="en-US" sz="2400" b="1" dirty="0">
                <a:solidFill>
                  <a:schemeClr val="tx1"/>
                </a:solidFill>
              </a:rPr>
              <a:t>平台：</a:t>
            </a:r>
            <a:r>
              <a:rPr lang="en-US" altLang="zh-CN" sz="2400" b="1" dirty="0">
                <a:solidFill>
                  <a:schemeClr val="tx1"/>
                </a:solidFill>
              </a:rPr>
              <a:t>《2020</a:t>
            </a:r>
            <a:r>
              <a:rPr lang="zh-CN" altLang="en-US" sz="2400" b="1" dirty="0">
                <a:solidFill>
                  <a:schemeClr val="tx1"/>
                </a:solidFill>
              </a:rPr>
              <a:t>春编译原理</a:t>
            </a:r>
            <a:r>
              <a:rPr lang="en-US" altLang="zh-CN" sz="2400" b="1" dirty="0">
                <a:solidFill>
                  <a:schemeClr val="tx1"/>
                </a:solidFill>
              </a:rPr>
              <a:t>》</a:t>
            </a:r>
            <a:r>
              <a:rPr lang="en-US" altLang="zh-CN" sz="2400" b="1" dirty="0">
                <a:solidFill>
                  <a:srgbClr val="FF0000"/>
                </a:solidFill>
              </a:rPr>
              <a:t>SPOC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583274"/>
            <a:ext cx="6588224" cy="237908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579604" y="3507854"/>
            <a:ext cx="33848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注意：一定要进入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SPOC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课程（而不是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MOOC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课程）学习。如果由于进错平台而导致未能按时提交测验和期末考试，会影响最终成绩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62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4145041" cy="3888025"/>
          </a:xfrm>
        </p:spPr>
        <p:txBody>
          <a:bodyPr>
            <a:normAutofit/>
          </a:bodyPr>
          <a:lstStyle/>
          <a:p>
            <a:pPr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课件（</a:t>
            </a:r>
            <a:r>
              <a:rPr lang="en-US" altLang="zh-CN" sz="1800" b="1" dirty="0">
                <a:solidFill>
                  <a:schemeClr val="tx1"/>
                </a:solidFill>
              </a:rPr>
              <a:t>20</a:t>
            </a:r>
            <a:r>
              <a:rPr lang="zh-CN" altLang="en-US" sz="1800" b="1" dirty="0">
                <a:solidFill>
                  <a:schemeClr val="tx1"/>
                </a:solidFill>
              </a:rPr>
              <a:t>讲）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课程视频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课程讲义（</a:t>
            </a:r>
            <a:r>
              <a:rPr lang="en-US" altLang="zh-CN" sz="1800" b="1" dirty="0">
                <a:solidFill>
                  <a:schemeClr val="tx1"/>
                </a:solidFill>
              </a:rPr>
              <a:t>PDF</a:t>
            </a:r>
            <a:r>
              <a:rPr lang="zh-CN" altLang="en-US" sz="1800" b="1" dirty="0">
                <a:solidFill>
                  <a:schemeClr val="tx1"/>
                </a:solidFill>
              </a:rPr>
              <a:t>文档）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模拟练习题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测验</a:t>
            </a:r>
            <a:endParaRPr lang="en-US" altLang="zh-CN" sz="1800" b="1" dirty="0">
              <a:solidFill>
                <a:schemeClr val="tx1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《2020</a:t>
            </a:r>
            <a:r>
              <a:rPr lang="zh-CN" altLang="en-US" sz="2800" dirty="0">
                <a:solidFill>
                  <a:schemeClr val="tx1"/>
                </a:solidFill>
              </a:rPr>
              <a:t>春编译原理</a:t>
            </a:r>
            <a:r>
              <a:rPr lang="en-US" altLang="zh-CN" sz="2800" dirty="0">
                <a:solidFill>
                  <a:schemeClr val="tx1"/>
                </a:solidFill>
              </a:rPr>
              <a:t>》SPOC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4432"/>
            <a:ext cx="312505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7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4145041" cy="3888025"/>
          </a:xfrm>
        </p:spPr>
        <p:txBody>
          <a:bodyPr>
            <a:normAutofit/>
          </a:bodyPr>
          <a:lstStyle/>
          <a:p>
            <a:pPr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课件（</a:t>
            </a:r>
            <a:r>
              <a:rPr lang="en-US" altLang="zh-CN" sz="1800" b="1" dirty="0">
                <a:solidFill>
                  <a:schemeClr val="tx1"/>
                </a:solidFill>
              </a:rPr>
              <a:t>20</a:t>
            </a:r>
            <a:r>
              <a:rPr lang="zh-CN" altLang="en-US" sz="1800" b="1" dirty="0">
                <a:solidFill>
                  <a:schemeClr val="tx1"/>
                </a:solidFill>
              </a:rPr>
              <a:t>讲）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课程视频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课程讲义（</a:t>
            </a:r>
            <a:r>
              <a:rPr lang="en-US" altLang="zh-CN" sz="1800" b="1" dirty="0">
                <a:solidFill>
                  <a:schemeClr val="tx1"/>
                </a:solidFill>
              </a:rPr>
              <a:t>PDF</a:t>
            </a:r>
            <a:r>
              <a:rPr lang="zh-CN" altLang="en-US" sz="1800" b="1" dirty="0">
                <a:solidFill>
                  <a:schemeClr val="tx1"/>
                </a:solidFill>
              </a:rPr>
              <a:t>文档）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模拟练习题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测验</a:t>
            </a:r>
            <a:endParaRPr lang="en-US" altLang="zh-CN" sz="1800" b="1" dirty="0">
              <a:solidFill>
                <a:schemeClr val="tx1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《2020</a:t>
            </a:r>
            <a:r>
              <a:rPr lang="zh-CN" altLang="en-US" sz="2800" dirty="0">
                <a:solidFill>
                  <a:schemeClr val="tx1"/>
                </a:solidFill>
              </a:rPr>
              <a:t>春编译原理</a:t>
            </a:r>
            <a:r>
              <a:rPr lang="en-US" altLang="zh-CN" sz="2800" dirty="0">
                <a:solidFill>
                  <a:schemeClr val="tx1"/>
                </a:solidFill>
              </a:rPr>
              <a:t>》SPOC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4432"/>
            <a:ext cx="3125052" cy="5143500"/>
          </a:xfrm>
          <a:prstGeom prst="rect">
            <a:avLst/>
          </a:prstGeom>
        </p:spPr>
      </p:pic>
      <p:sp>
        <p:nvSpPr>
          <p:cNvPr id="2" name="左大括号 1"/>
          <p:cNvSpPr/>
          <p:nvPr/>
        </p:nvSpPr>
        <p:spPr>
          <a:xfrm>
            <a:off x="5148064" y="627534"/>
            <a:ext cx="216024" cy="2952328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564288" y="1455626"/>
            <a:ext cx="2583776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05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4145041" cy="3888025"/>
          </a:xfrm>
        </p:spPr>
        <p:txBody>
          <a:bodyPr>
            <a:normAutofit/>
          </a:bodyPr>
          <a:lstStyle/>
          <a:p>
            <a:pPr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课件（</a:t>
            </a:r>
            <a:r>
              <a:rPr lang="en-US" altLang="zh-CN" sz="1800" b="1" dirty="0">
                <a:solidFill>
                  <a:schemeClr val="tx1"/>
                </a:solidFill>
              </a:rPr>
              <a:t>20</a:t>
            </a:r>
            <a:r>
              <a:rPr lang="zh-CN" altLang="en-US" sz="1800" b="1" dirty="0">
                <a:solidFill>
                  <a:schemeClr val="tx1"/>
                </a:solidFill>
              </a:rPr>
              <a:t>讲）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课程视频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课程讲义（</a:t>
            </a:r>
            <a:r>
              <a:rPr lang="en-US" altLang="zh-CN" sz="1800" b="1" dirty="0">
                <a:solidFill>
                  <a:schemeClr val="tx1"/>
                </a:solidFill>
              </a:rPr>
              <a:t>PDF</a:t>
            </a:r>
            <a:r>
              <a:rPr lang="zh-CN" altLang="en-US" sz="1800" b="1" dirty="0">
                <a:solidFill>
                  <a:schemeClr val="tx1"/>
                </a:solidFill>
              </a:rPr>
              <a:t>文档）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模拟练习题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测验</a:t>
            </a:r>
            <a:endParaRPr lang="en-US" altLang="zh-CN" sz="1800" b="1" dirty="0">
              <a:solidFill>
                <a:schemeClr val="tx1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《2020</a:t>
            </a:r>
            <a:r>
              <a:rPr lang="zh-CN" altLang="en-US" sz="2800" dirty="0">
                <a:solidFill>
                  <a:schemeClr val="tx1"/>
                </a:solidFill>
              </a:rPr>
              <a:t>春编译原理</a:t>
            </a:r>
            <a:r>
              <a:rPr lang="en-US" altLang="zh-CN" sz="2800" dirty="0">
                <a:solidFill>
                  <a:schemeClr val="tx1"/>
                </a:solidFill>
              </a:rPr>
              <a:t>》SPOC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4432"/>
            <a:ext cx="3125052" cy="514350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3851920" y="1779662"/>
            <a:ext cx="1728192" cy="266429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0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4145041" cy="3888025"/>
          </a:xfrm>
        </p:spPr>
        <p:txBody>
          <a:bodyPr>
            <a:normAutofit/>
          </a:bodyPr>
          <a:lstStyle/>
          <a:p>
            <a:pPr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课件（</a:t>
            </a:r>
            <a:r>
              <a:rPr lang="en-US" altLang="zh-CN" sz="1800" b="1" dirty="0">
                <a:solidFill>
                  <a:schemeClr val="tx1"/>
                </a:solidFill>
              </a:rPr>
              <a:t>20</a:t>
            </a:r>
            <a:r>
              <a:rPr lang="zh-CN" altLang="en-US" sz="1800" b="1" dirty="0">
                <a:solidFill>
                  <a:schemeClr val="tx1"/>
                </a:solidFill>
              </a:rPr>
              <a:t>讲）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课程视频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课程讲义（</a:t>
            </a:r>
            <a:r>
              <a:rPr lang="en-US" altLang="zh-CN" sz="1800" b="1" dirty="0">
                <a:solidFill>
                  <a:schemeClr val="tx1"/>
                </a:solidFill>
              </a:rPr>
              <a:t>PDF</a:t>
            </a:r>
            <a:r>
              <a:rPr lang="zh-CN" altLang="en-US" sz="1800" b="1" dirty="0">
                <a:solidFill>
                  <a:schemeClr val="tx1"/>
                </a:solidFill>
              </a:rPr>
              <a:t>文档）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模拟练习题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测验</a:t>
            </a:r>
            <a:endParaRPr lang="en-US" altLang="zh-CN" sz="1800" b="1" dirty="0">
              <a:solidFill>
                <a:schemeClr val="tx1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《2020</a:t>
            </a:r>
            <a:r>
              <a:rPr lang="zh-CN" altLang="en-US" sz="2800" dirty="0">
                <a:solidFill>
                  <a:schemeClr val="tx1"/>
                </a:solidFill>
              </a:rPr>
              <a:t>春编译原理</a:t>
            </a:r>
            <a:r>
              <a:rPr lang="en-US" altLang="zh-CN" sz="2800" dirty="0">
                <a:solidFill>
                  <a:schemeClr val="tx1"/>
                </a:solidFill>
              </a:rPr>
              <a:t>》SPOC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4432"/>
            <a:ext cx="3125052" cy="514350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3107789" y="2139702"/>
            <a:ext cx="2472323" cy="180020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440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17398</TotalTime>
  <Words>4397</Words>
  <Application>Microsoft Office PowerPoint</Application>
  <PresentationFormat>全屏显示(16:9)</PresentationFormat>
  <Paragraphs>395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华文楷体</vt:lpstr>
      <vt:lpstr>微软雅黑</vt:lpstr>
      <vt:lpstr>Arial</vt:lpstr>
      <vt:lpstr>Calibri</vt:lpstr>
      <vt:lpstr>Candara</vt:lpstr>
      <vt:lpstr>Symbol</vt:lpstr>
      <vt:lpstr>Tahoma</vt:lpstr>
      <vt:lpstr>Times New Roman</vt:lpstr>
      <vt:lpstr>Wingdings</vt:lpstr>
      <vt:lpstr>波形</vt:lpstr>
      <vt:lpstr>PowerPoint 演示文稿</vt:lpstr>
      <vt:lpstr>课程基本信息</vt:lpstr>
      <vt:lpstr>本课程教学模式</vt:lpstr>
      <vt:lpstr>本课程教学模式</vt:lpstr>
      <vt:lpstr>本课程教学模式</vt:lpstr>
      <vt:lpstr>《2020春编译原理》SPOC</vt:lpstr>
      <vt:lpstr>《2020春编译原理》SPOC</vt:lpstr>
      <vt:lpstr>《2020春编译原理》SPOC</vt:lpstr>
      <vt:lpstr>《2020春编译原理》SPOC</vt:lpstr>
      <vt:lpstr>《2020春编译原理》SPOC</vt:lpstr>
      <vt:lpstr>《2020春编译原理》SPOC</vt:lpstr>
      <vt:lpstr>《2020春编译原理》SPOC</vt:lpstr>
      <vt:lpstr>《2020春编译原理》SPOC</vt:lpstr>
      <vt:lpstr>《2020春编译原理》SPOC</vt:lpstr>
      <vt:lpstr>《2020春编译原理》SPOC</vt:lpstr>
      <vt:lpstr>本课程教学模式：</vt:lpstr>
      <vt:lpstr>翻转课堂</vt:lpstr>
      <vt:lpstr>翻转课堂</vt:lpstr>
      <vt:lpstr>翻转课堂</vt:lpstr>
      <vt:lpstr>翻转课堂</vt:lpstr>
      <vt:lpstr>翻转课堂</vt:lpstr>
      <vt:lpstr>实验</vt:lpstr>
      <vt:lpstr>实验</vt:lpstr>
      <vt:lpstr>实验</vt:lpstr>
      <vt:lpstr>课程考核（暂定）</vt:lpstr>
      <vt:lpstr>教材</vt:lpstr>
      <vt:lpstr>教材</vt:lpstr>
      <vt:lpstr>教材</vt:lpstr>
      <vt:lpstr>各讲与教材对应关系</vt:lpstr>
      <vt:lpstr>爱课程网和腾讯会议账号昵称的命名规则</vt:lpstr>
      <vt:lpstr>PowerPoint 演示文稿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jsx</dc:creator>
  <cp:lastModifiedBy>tanyulei@hit.edu.cn</cp:lastModifiedBy>
  <cp:revision>1099</cp:revision>
  <cp:lastPrinted>2019-02-26T05:34:23Z</cp:lastPrinted>
  <dcterms:created xsi:type="dcterms:W3CDTF">2003-07-09T14:46:46Z</dcterms:created>
  <dcterms:modified xsi:type="dcterms:W3CDTF">2020-02-20T12:13:27Z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