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53"/>
  </p:notesMasterIdLst>
  <p:handoutMasterIdLst>
    <p:handoutMasterId r:id="rId54"/>
  </p:handoutMasterIdLst>
  <p:sldIdLst>
    <p:sldId id="656" r:id="rId2"/>
    <p:sldId id="696" r:id="rId3"/>
    <p:sldId id="655" r:id="rId4"/>
    <p:sldId id="657" r:id="rId5"/>
    <p:sldId id="597" r:id="rId6"/>
    <p:sldId id="658" r:id="rId7"/>
    <p:sldId id="659" r:id="rId8"/>
    <p:sldId id="695" r:id="rId9"/>
    <p:sldId id="450" r:id="rId10"/>
    <p:sldId id="406" r:id="rId11"/>
    <p:sldId id="662" r:id="rId12"/>
    <p:sldId id="602" r:id="rId13"/>
    <p:sldId id="542" r:id="rId14"/>
    <p:sldId id="697" r:id="rId15"/>
    <p:sldId id="507" r:id="rId16"/>
    <p:sldId id="721" r:id="rId17"/>
    <p:sldId id="679" r:id="rId18"/>
    <p:sldId id="688" r:id="rId19"/>
    <p:sldId id="513" r:id="rId20"/>
    <p:sldId id="566" r:id="rId21"/>
    <p:sldId id="681" r:id="rId22"/>
    <p:sldId id="572" r:id="rId23"/>
    <p:sldId id="625" r:id="rId24"/>
    <p:sldId id="691" r:id="rId25"/>
    <p:sldId id="627" r:id="rId26"/>
    <p:sldId id="687" r:id="rId27"/>
    <p:sldId id="722" r:id="rId28"/>
    <p:sldId id="692" r:id="rId29"/>
    <p:sldId id="683" r:id="rId30"/>
    <p:sldId id="579" r:id="rId31"/>
    <p:sldId id="580" r:id="rId32"/>
    <p:sldId id="581" r:id="rId33"/>
    <p:sldId id="582" r:id="rId34"/>
    <p:sldId id="690" r:id="rId35"/>
    <p:sldId id="612" r:id="rId36"/>
    <p:sldId id="611" r:id="rId37"/>
    <p:sldId id="699" r:id="rId38"/>
    <p:sldId id="700" r:id="rId39"/>
    <p:sldId id="701" r:id="rId40"/>
    <p:sldId id="702" r:id="rId41"/>
    <p:sldId id="703" r:id="rId42"/>
    <p:sldId id="705" r:id="rId43"/>
    <p:sldId id="706" r:id="rId44"/>
    <p:sldId id="707" r:id="rId45"/>
    <p:sldId id="704" r:id="rId46"/>
    <p:sldId id="708" r:id="rId47"/>
    <p:sldId id="709" r:id="rId48"/>
    <p:sldId id="710" r:id="rId49"/>
    <p:sldId id="685" r:id="rId50"/>
    <p:sldId id="723" r:id="rId51"/>
    <p:sldId id="724" r:id="rId5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FF"/>
    <a:srgbClr val="FF33CC"/>
    <a:srgbClr val="0000FF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 autoAdjust="0"/>
    <p:restoredTop sz="83198" autoAdjust="0"/>
  </p:normalViewPr>
  <p:slideViewPr>
    <p:cSldViewPr>
      <p:cViewPr varScale="1">
        <p:scale>
          <a:sx n="82" d="100"/>
          <a:sy n="82" d="100"/>
        </p:scale>
        <p:origin x="73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6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5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4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AC119F-C965-4607-AE9B-1048D84D090F}" type="slidenum">
              <a:rPr lang="zh-CN" altLang="en-US">
                <a:latin typeface="Arial" pitchFamily="34" charset="0"/>
              </a:rPr>
              <a:pPr eaLnBrk="1" hangingPunct="1"/>
              <a:t>15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2B01EE-BE0F-41AE-B034-DC3D56A24BFF}" type="slidenum">
              <a:rPr lang="zh-CN" altLang="en-US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5060FE8-6131-4518-866E-DDCFB10BC222}" type="slidenum">
              <a:rPr lang="zh-CN" altLang="en-US">
                <a:latin typeface="Arial" pitchFamily="34" charset="0"/>
              </a:rPr>
              <a:pPr eaLnBrk="1" hangingPunct="1"/>
              <a:t>19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6831DBE-FB91-469E-A4CB-4095D082C06F}" type="slidenum">
              <a:rPr lang="zh-CN" altLang="en-US">
                <a:latin typeface="Arial" pitchFamily="34" charset="0"/>
              </a:rPr>
              <a:pPr eaLnBrk="1" hangingPunct="1"/>
              <a:t>20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74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5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0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75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609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9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6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152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0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787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75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9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defTabSz="948873" eaLnBrk="1" hangingPunct="1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38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7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39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8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 smtClean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0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66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 smtClean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6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957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66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 smtClean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2039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6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3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C23693-4CDF-48A0-BC30-60941A2A3AE6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2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8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1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76" y="171449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 </a:t>
            </a: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绪论</a:t>
            </a:r>
            <a:endParaRPr lang="zh-CN" altLang="en-US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</a:t>
            </a: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原理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86942" y="1340798"/>
            <a:ext cx="648074" cy="101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~~~~~~~~~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12" y="3214692"/>
            <a:ext cx="3818350" cy="19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13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05" y="3017107"/>
            <a:ext cx="434409" cy="45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15359" y="857238"/>
            <a:ext cx="418573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algn="ctr">
              <a:buClr>
                <a:srgbClr val="3333CC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在房间里，他用锤子砸了一扇窗户。</a:t>
            </a:r>
          </a:p>
        </p:txBody>
      </p:sp>
      <p:pic>
        <p:nvPicPr>
          <p:cNvPr id="16414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857370"/>
            <a:ext cx="882688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739" name="AutoShape 51"/>
          <p:cNvSpPr>
            <a:spLocks/>
          </p:cNvSpPr>
          <p:nvPr/>
        </p:nvSpPr>
        <p:spPr bwMode="auto">
          <a:xfrm>
            <a:off x="1857356" y="3995878"/>
            <a:ext cx="2030202" cy="647574"/>
          </a:xfrm>
          <a:prstGeom prst="borderCallout2">
            <a:avLst>
              <a:gd name="adj1" fmla="val 19412"/>
              <a:gd name="adj2" fmla="val 100884"/>
              <a:gd name="adj3" fmla="val 3306"/>
              <a:gd name="adj4" fmla="val 107361"/>
              <a:gd name="adj5" fmla="val 1458"/>
              <a:gd name="adj6" fmla="val 12545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中间表示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独立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于具体的语言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4" name="五边形 53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2" grpId="0" animBg="1"/>
      <p:bldP spid="2" grpId="1" animBg="1"/>
      <p:bldP spid="370739" grpId="0" animBg="1"/>
      <p:bldP spid="370739" grpId="1" animBg="1"/>
      <p:bldP spid="36" grpId="0"/>
      <p:bldP spid="37" grpId="0"/>
      <p:bldP spid="39" grpId="0"/>
      <p:bldP spid="40" grpId="0"/>
      <p:bldP spid="51" grpId="1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571604" y="1947444"/>
            <a:ext cx="6535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介短</a:t>
            </a:r>
            <a:r>
              <a:rPr lang="en-US" altLang="zh-CN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名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动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名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       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介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短</a:t>
            </a:r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1079287" y="3602839"/>
            <a:ext cx="2797359" cy="498902"/>
            <a:chOff x="1474" y="3148"/>
            <a:chExt cx="589" cy="418"/>
          </a:xfrm>
        </p:grpSpPr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V="1">
              <a:off x="1762" y="3148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474" y="3339"/>
              <a:ext cx="589" cy="2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Syntax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1079287" y="4101737"/>
            <a:ext cx="2797359" cy="485775"/>
            <a:chOff x="612" y="3612"/>
            <a:chExt cx="2222" cy="408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V="1">
              <a:off x="1699" y="361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612" y="3754"/>
              <a:ext cx="2222" cy="2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词法分析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Lexical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27237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176368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235249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320384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379265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4427984" y="1214950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507605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6012160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651621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23629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974751" y="875874"/>
            <a:ext cx="7312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</a:rPr>
              <a:t>介词  冠词    名词        代词    动词    冠词    名词           介词  </a:t>
            </a:r>
            <a:r>
              <a:rPr lang="zh-CN" altLang="en-US" sz="1600" b="1" smtClean="0">
                <a:latin typeface="Times New Roman" pitchFamily="18" charset="0"/>
                <a:ea typeface="楷体" pitchFamily="49" charset="-122"/>
              </a:rPr>
              <a:t>冠词      名词 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~~~~~~~~~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91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8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2" name="五边形 10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五边形 10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54" y="1643056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86262"/>
            <a:ext cx="5256584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555349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562568" y="4214823"/>
            <a:ext cx="395328" cy="1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4" y="3214692"/>
            <a:ext cx="3092502" cy="18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069498" y="702978"/>
            <a:ext cx="7772400" cy="401191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 smtClean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/>
            <a:endParaRPr lang="zh-CN" altLang="en-US" sz="24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词法分析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语法分析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语义分析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rgbClr val="31B6FD"/>
              </a:buClr>
            </a:pPr>
            <a:endParaRPr lang="zh-CN" altLang="en-US" sz="2800" b="1" dirty="0">
              <a:solidFill>
                <a:srgbClr val="073E87"/>
              </a:solidFill>
              <a:latin typeface="楷体" pitchFamily="49" charset="-122"/>
              <a:cs typeface="Times New Roman" pitchFamily="18" charset="0"/>
            </a:endParaRPr>
          </a:p>
          <a:p>
            <a:pPr eaLnBrk="1" hangingPunct="1"/>
            <a:endParaRPr lang="zh-CN" altLang="en-US" sz="2000" dirty="0" smtClean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1800" dirty="0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14442" y="929247"/>
            <a:ext cx="7772400" cy="121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0" name="五边形 1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9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12"/>
          <p:cNvGrpSpPr/>
          <p:nvPr/>
        </p:nvGrpSpPr>
        <p:grpSpPr>
          <a:xfrm>
            <a:off x="1619672" y="392891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(front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330494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(back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3978613" y="339502"/>
            <a:ext cx="1961539" cy="4440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2919" y="714362"/>
            <a:ext cx="8272485" cy="322627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词法分析的主要任务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从左向右逐行扫描源程序的字符，识别出各个单词，确定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单词的类型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将识别出的单词转换成统一的</a:t>
            </a:r>
            <a:r>
              <a:rPr lang="zh-CN" altLang="en-US" sz="2000" b="1" dirty="0">
                <a:solidFill>
                  <a:srgbClr val="FF0000"/>
                </a:solidFill>
              </a:rPr>
              <a:t>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内表示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词法单元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(token)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形式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token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&lt;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种别码，属性值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zh-CN" sz="1800" b="1" dirty="0" smtClean="0"/>
          </a:p>
          <a:p>
            <a:pPr lvl="1">
              <a:buClr>
                <a:srgbClr val="3333CC"/>
              </a:buClr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词法分析</a:t>
            </a:r>
            <a:r>
              <a:rPr lang="en-US" altLang="zh-CN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33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en-US" altLang="zh-CN" sz="3600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600" i="1" dirty="0" smtClean="0">
                <a:solidFill>
                  <a:schemeClr val="tx1"/>
                </a:solidFill>
              </a:rPr>
              <a:t>Scanning</a:t>
            </a:r>
            <a:r>
              <a:rPr lang="en-US" altLang="zh-CN" sz="3600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sz="54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3292"/>
              </p:ext>
            </p:extLst>
          </p:nvPr>
        </p:nvGraphicFramePr>
        <p:xfrm>
          <a:off x="714348" y="2214560"/>
          <a:ext cx="7715306" cy="2889624"/>
        </p:xfrm>
        <a:graphic>
          <a:graphicData uri="http://schemas.openxmlformats.org/drawingml/2006/table">
            <a:tbl>
              <a:tblPr/>
              <a:tblGrid>
                <a:gridCol w="302700"/>
                <a:gridCol w="1441801"/>
                <a:gridCol w="4613481"/>
                <a:gridCol w="1357324"/>
              </a:tblGrid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多词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算术（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~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或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界限符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14348" y="2215354"/>
            <a:ext cx="7716099" cy="2928941"/>
            <a:chOff x="857224" y="2215354"/>
            <a:chExt cx="7716099" cy="2928941"/>
          </a:xfrm>
        </p:grpSpPr>
        <p:sp>
          <p:nvSpPr>
            <p:cNvPr id="13" name="矩形 12"/>
            <p:cNvSpPr/>
            <p:nvPr/>
          </p:nvSpPr>
          <p:spPr>
            <a:xfrm>
              <a:off x="7284090" y="2571750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84090" y="295993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84090" y="335756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-606452" y="3679031"/>
              <a:ext cx="2928148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108058" y="3679031"/>
              <a:ext cx="292894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0" y="511492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例：词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法分析后得到的</a:t>
            </a:r>
            <a:r>
              <a:rPr lang="en-US" altLang="zh-CN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00114"/>
            <a:ext cx="9072594" cy="5857916"/>
          </a:xfrm>
        </p:spPr>
        <p:txBody>
          <a:bodyPr>
            <a:noAutofit/>
          </a:bodyPr>
          <a:lstStyle/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while(value!=100){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++;}</a:t>
            </a:r>
          </a:p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while</a:t>
            </a:r>
            <a:r>
              <a:rPr lang="en-US" altLang="zh-CN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WHILE ,       - </a:t>
            </a:r>
            <a:r>
              <a:rPr lang="en-US" altLang="zh-CN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2      (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SLP     ,       -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3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, 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4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     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5    100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CONST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100       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6       )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7       {     	&lt;     LP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8   </a:t>
            </a:r>
            <a:r>
              <a:rPr lang="en-US" altLang="zh-CN" sz="2400" b="1" dirty="0" err="1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&lt;   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</a:t>
            </a:r>
            <a:r>
              <a:rPr lang="en-US" altLang="zh-CN" sz="2400" b="1" dirty="0" err="1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&gt;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9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   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INC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10       ;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SEMI    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11       }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    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   </a:t>
            </a:r>
            <a:endParaRPr lang="zh-CN" altLang="en-US" sz="2400" b="1" dirty="0" smtClean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208"/>
          <p:cNvSpPr>
            <a:spLocks noChangeArrowheads="1"/>
          </p:cNvSpPr>
          <p:nvPr/>
        </p:nvSpPr>
        <p:spPr bwMode="auto">
          <a:xfrm>
            <a:off x="6143636" y="1500180"/>
            <a:ext cx="2857520" cy="1428760"/>
          </a:xfrm>
          <a:prstGeom prst="cloudCallout">
            <a:avLst>
              <a:gd name="adj1" fmla="val -49536"/>
              <a:gd name="adj2" fmla="val 71871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</a:t>
            </a:r>
            <a:r>
              <a:rPr lang="zh-CN" altLang="en-US" sz="2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实现</a:t>
            </a:r>
            <a:endParaRPr lang="en-US" altLang="zh-CN" sz="2600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词法分析器</a:t>
            </a:r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？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978613" y="1059582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 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parsing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器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(parser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词法分析器输出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token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序列中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识别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出各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类短语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构造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分析树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 tree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语法分析树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描述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了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的语法结构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</a:endParaRPr>
          </a:p>
          <a:p>
            <a:endParaRPr lang="en-US" altLang="zh-CN" b="1" dirty="0" smtClean="0"/>
          </a:p>
          <a:p>
            <a:endParaRPr lang="zh-CN" altLang="en-US" sz="2800" dirty="0" smtClean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6" y="2211710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0" y="4124003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-252536" y="857238"/>
            <a:ext cx="9468006" cy="258802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	 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position  =   initial  +   rate  *    60     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0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                    &lt;id, position&gt;  &lt;=&gt;   &lt;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id,initial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  &lt;+&gt; &lt;id, rate&gt; &lt;*&gt; &lt;num,60&gt; &lt;;&gt;</a:t>
            </a:r>
          </a:p>
          <a:p>
            <a:pPr>
              <a:defRPr/>
            </a:pPr>
            <a:endParaRPr lang="zh-CN" altLang="en-US" sz="2000" dirty="0" smtClean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：赋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值语句的分析树</a:t>
            </a: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1923678"/>
            <a:ext cx="6088835" cy="2578381"/>
            <a:chOff x="787421" y="2081601"/>
            <a:chExt cx="7409259" cy="3061899"/>
          </a:xfrm>
        </p:grpSpPr>
        <p:grpSp>
          <p:nvGrpSpPr>
            <p:cNvPr id="3" name="组合 2"/>
            <p:cNvGrpSpPr/>
            <p:nvPr/>
          </p:nvGrpSpPr>
          <p:grpSpPr>
            <a:xfrm>
              <a:off x="787421" y="2081601"/>
              <a:ext cx="7409259" cy="3061899"/>
              <a:chOff x="787421" y="2081601"/>
              <a:chExt cx="7409259" cy="306189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421" y="2081601"/>
                <a:ext cx="7409259" cy="3061899"/>
              </a:xfrm>
              <a:prstGeom prst="rect">
                <a:avLst/>
              </a:prstGeom>
            </p:spPr>
          </p:pic>
          <p:cxnSp>
            <p:nvCxnSpPr>
              <p:cNvPr id="4" name="直接连接符 3"/>
              <p:cNvCxnSpPr/>
              <p:nvPr/>
            </p:nvCxnSpPr>
            <p:spPr>
              <a:xfrm>
                <a:off x="3779912" y="2427734"/>
                <a:ext cx="2448272" cy="36004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6048164" y="2787775"/>
                <a:ext cx="360040" cy="229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71800" y="2643758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55776" y="3003798"/>
            <a:ext cx="4824536" cy="1512168"/>
            <a:chOff x="2555776" y="3003798"/>
            <a:chExt cx="4824536" cy="1512168"/>
          </a:xfrm>
        </p:grpSpPr>
        <p:sp>
          <p:nvSpPr>
            <p:cNvPr id="8" name="矩形 7"/>
            <p:cNvSpPr/>
            <p:nvPr/>
          </p:nvSpPr>
          <p:spPr>
            <a:xfrm>
              <a:off x="2555776" y="3003798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13009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89273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14417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94890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9" name="五边形 5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五边形 5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0870"/>
            <a:ext cx="8229600" cy="939546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：变量声明语句的分析树</a:t>
            </a: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57242" y="857238"/>
            <a:ext cx="8229600" cy="38230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文法：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&gt;;</a:t>
            </a: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real | char |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id |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id 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输入：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32040" y="907412"/>
            <a:ext cx="4071966" cy="3588073"/>
            <a:chOff x="3837410" y="2390105"/>
            <a:chExt cx="3025328" cy="2555789"/>
          </a:xfrm>
        </p:grpSpPr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471320" y="3364805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6372200" y="2950121"/>
              <a:ext cx="490538" cy="312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;</a:t>
              </a:r>
              <a:endParaRPr kumimoji="1" lang="zh-CN" altLang="en-US" sz="2500" b="1" dirty="0">
                <a:latin typeface="Times New Roman" pitchFamily="18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4932040" y="3219821"/>
              <a:ext cx="648072" cy="216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>
              <a:off x="5580112" y="3184624"/>
              <a:ext cx="1588" cy="251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5580112" y="3219822"/>
              <a:ext cx="432048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5326176" y="2390105"/>
              <a:ext cx="581195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217384" y="2863220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4102790" y="4221979"/>
              <a:ext cx="4168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 smtClean="0">
                  <a:latin typeface="Times New Roman" pitchFamily="18" charset="0"/>
                </a:rPr>
                <a:t> </a:t>
              </a:r>
              <a:r>
                <a:rPr kumimoji="1" lang="en-US" altLang="zh-CN" sz="2500" b="1" dirty="0">
                  <a:latin typeface="Times New Roman" pitchFamily="18" charset="0"/>
                </a:rPr>
                <a:t>i</a:t>
              </a:r>
              <a:r>
                <a:rPr kumimoji="1" lang="en-US" altLang="zh-CN" sz="2500" b="1" dirty="0" smtClean="0">
                  <a:latin typeface="Times New Roman" pitchFamily="18" charset="0"/>
                </a:rPr>
                <a:t>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 smtClean="0">
                  <a:latin typeface="Times New Roman" pitchFamily="18" charset="0"/>
                </a:rPr>
                <a:t>a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837410" y="2914384"/>
              <a:ext cx="554994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4139952" y="2715766"/>
              <a:ext cx="144016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5580112" y="2715766"/>
              <a:ext cx="864096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00" y="3407813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5876872" y="3418384"/>
              <a:ext cx="4037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 id</a:t>
              </a:r>
              <a:endParaRPr kumimoji="1" lang="en-US" altLang="zh-CN" sz="25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c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5580112" y="2715766"/>
              <a:ext cx="0" cy="205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4139952" y="3219152"/>
              <a:ext cx="0" cy="216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3943562" y="3407813"/>
              <a:ext cx="416841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err="1">
                  <a:latin typeface="Times New Roman" pitchFamily="18" charset="0"/>
                </a:rPr>
                <a:t>int</a:t>
              </a:r>
              <a:endParaRPr kumimoji="1" lang="en-US" altLang="zh-CN" sz="2500" b="1" dirty="0">
                <a:latin typeface="Times New Roman" pitchFamily="18" charset="0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4834409" y="3795812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 flipH="1">
              <a:off x="4283596" y="3723878"/>
              <a:ext cx="648444" cy="12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>
              <a:off x="4932040" y="3723878"/>
              <a:ext cx="1588" cy="179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932040" y="3723878"/>
              <a:ext cx="432048" cy="144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 flipH="1">
              <a:off x="4283596" y="4098230"/>
              <a:ext cx="0" cy="18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3907573" y="3789518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164308" y="3850580"/>
              <a:ext cx="429943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 smtClean="0">
                  <a:latin typeface="Times New Roman" pitchFamily="18" charset="0"/>
                </a:rPr>
                <a:t> id</a:t>
              </a:r>
              <a:endParaRPr kumimoji="1" lang="en-US" altLang="zh-CN" sz="25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b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87" name="AutoShape 73"/>
          <p:cNvSpPr>
            <a:spLocks noChangeArrowheads="1"/>
          </p:cNvSpPr>
          <p:nvPr/>
        </p:nvSpPr>
        <p:spPr bwMode="auto">
          <a:xfrm>
            <a:off x="557242" y="3651870"/>
            <a:ext cx="4772076" cy="1355567"/>
          </a:xfrm>
          <a:prstGeom prst="cloudCallout">
            <a:avLst>
              <a:gd name="adj1" fmla="val -3555"/>
              <a:gd name="adj2" fmla="val -11608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如何根据语法规则为输入句子</a:t>
            </a:r>
            <a:r>
              <a:rPr lang="zh-CN" altLang="en-US" sz="2500" b="1" kern="0" dirty="0" smtClean="0">
                <a:latin typeface="楷体" pitchFamily="49" charset="-122"/>
                <a:ea typeface="楷体" pitchFamily="49" charset="-122"/>
              </a:rPr>
              <a:t>构造分析树</a:t>
            </a: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1695670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843558"/>
            <a:ext cx="7200915" cy="32262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收集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/>
              </a:rPr>
              <a:t>标识符</a:t>
            </a: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的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/>
              </a:rPr>
              <a:t>属性信息                                                                                      </a:t>
            </a:r>
            <a:endParaRPr lang="en-US" altLang="zh-CN" sz="3000" b="1" dirty="0" smtClean="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内容占位符 1"/>
          <p:cNvSpPr txBox="1">
            <a:spLocks/>
          </p:cNvSpPr>
          <p:nvPr/>
        </p:nvSpPr>
        <p:spPr>
          <a:xfrm>
            <a:off x="1071538" y="1783815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简单变量、复合变量（数组、记录、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）、过程、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804834" y="1343624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1772252"/>
            <a:ext cx="6359619" cy="322627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类型 </a:t>
            </a:r>
            <a:r>
              <a:rPr lang="en-US" altLang="zh-CN" sz="2500" b="1" dirty="0" smtClean="0">
                <a:solidFill>
                  <a:schemeClr val="tx1"/>
                </a:solidFill>
                <a:ea typeface="楷体_GB2312" pitchFamily="49" charset="-122"/>
              </a:rPr>
              <a:t>(Type)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cs typeface="Times New Roman" pitchFamily="18" charset="0"/>
              </a:rPr>
              <a:t>整型、实型、字符型、布尔型、指针型、</a:t>
            </a:r>
            <a:r>
              <a:rPr lang="en-US" altLang="zh-CN" b="1" dirty="0" smtClean="0">
                <a:solidFill>
                  <a:schemeClr val="tx1"/>
                </a:solidFill>
                <a:cs typeface="Times New Roman" pitchFamily="18" charset="0"/>
              </a:rPr>
              <a:t>…</a:t>
            </a: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2200880"/>
            <a:ext cx="6359619" cy="1952207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存储位置、长度</a:t>
            </a: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8701" y="2712509"/>
            <a:ext cx="1800225" cy="184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	real  </a:t>
            </a:r>
            <a:r>
              <a:rPr kumimoji="1" lang="en-US" altLang="zh-CN" sz="2000" i="1" dirty="0" smtClean="0">
                <a:cs typeface="Times New Roman" pitchFamily="18" charset="0"/>
              </a:rPr>
              <a:t>x</a:t>
            </a:r>
            <a:r>
              <a:rPr kumimoji="1" lang="en-US" altLang="zh-CN" sz="2000" dirty="0" smtClean="0">
                <a:cs typeface="Times New Roman" pitchFamily="18" charset="0"/>
              </a:rPr>
              <a:t>[8];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	integer  </a:t>
            </a:r>
            <a:r>
              <a:rPr kumimoji="1" lang="en-US" altLang="zh-CN" sz="2000" i="1" dirty="0" smtClean="0"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cs typeface="Times New Roman" pitchFamily="18" charset="0"/>
              </a:rPr>
              <a:t>, </a:t>
            </a:r>
            <a:r>
              <a:rPr kumimoji="1" lang="en-US" altLang="zh-CN" sz="2000" i="1" dirty="0" smtClean="0"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     ……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cs typeface="Times New Roman" pitchFamily="18" charset="0"/>
              </a:rPr>
              <a:t>end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67707"/>
              </p:ext>
            </p:extLst>
          </p:nvPr>
        </p:nvGraphicFramePr>
        <p:xfrm>
          <a:off x="3131840" y="3228775"/>
          <a:ext cx="2015369" cy="1286784"/>
        </p:xfrm>
        <a:graphic>
          <a:graphicData uri="http://schemas.openxmlformats.org/drawingml/2006/table">
            <a:tbl>
              <a:tblPr/>
              <a:tblGrid>
                <a:gridCol w="800923"/>
                <a:gridCol w="1214446"/>
              </a:tblGrid>
              <a:tr h="31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名字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相对地址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组合 36"/>
          <p:cNvGrpSpPr/>
          <p:nvPr/>
        </p:nvGrpSpPr>
        <p:grpSpPr>
          <a:xfrm>
            <a:off x="6059171" y="1315748"/>
            <a:ext cx="1127048" cy="3175462"/>
            <a:chOff x="6059171" y="1532179"/>
            <a:chExt cx="1127048" cy="317546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78099" y="1532179"/>
              <a:ext cx="1108120" cy="3175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[0]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[1]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endParaRPr kumimoji="1" lang="en-US" altLang="zh-CN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……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 smtClean="0">
                  <a:latin typeface="Times New Roman" pitchFamily="18" charset="0"/>
                  <a:cs typeface="Times New Roman" pitchFamily="18" charset="0"/>
                </a:rPr>
                <a:t>[7]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sz="2400" i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8099" y="203131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78099" y="246805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078099" y="290479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78099" y="340392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78099" y="384066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059171" y="4239574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5724128" y="1275199"/>
            <a:ext cx="389850" cy="3024336"/>
            <a:chOff x="5724128" y="1491630"/>
            <a:chExt cx="389850" cy="3024336"/>
          </a:xfrm>
        </p:grpSpPr>
        <p:sp>
          <p:nvSpPr>
            <p:cNvPr id="33" name="矩形 32"/>
            <p:cNvSpPr/>
            <p:nvPr/>
          </p:nvSpPr>
          <p:spPr>
            <a:xfrm>
              <a:off x="5724128" y="417741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0023" y="149163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96136" y="194516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331331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24128" y="379588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5147209" y="1315747"/>
            <a:ext cx="907359" cy="3055796"/>
            <a:chOff x="5147209" y="1532178"/>
            <a:chExt cx="907359" cy="30557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652120" y="1532178"/>
              <a:ext cx="40244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24127" y="3828209"/>
              <a:ext cx="330439" cy="75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743055" y="4238771"/>
              <a:ext cx="311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>
              <a:stCxn id="6" idx="0"/>
            </p:cNvCxnSpPr>
            <p:nvPr/>
          </p:nvCxnSpPr>
          <p:spPr>
            <a:xfrm flipH="1">
              <a:off x="5147209" y="1532179"/>
              <a:ext cx="504911" cy="240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0"/>
            </p:cNvCxnSpPr>
            <p:nvPr/>
          </p:nvCxnSpPr>
          <p:spPr>
            <a:xfrm flipH="1">
              <a:off x="5148065" y="3828209"/>
              <a:ext cx="576062" cy="471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148065" y="4238771"/>
              <a:ext cx="618426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397980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 smtClean="0">
              <a:solidFill>
                <a:schemeClr val="tx1"/>
              </a:solidFill>
              <a:latin typeface="Times New Roman"/>
            </a:endParaRP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Times New Roman"/>
              </a:rPr>
              <a:t>参数个数、参数类型、参数传递方式、返回值类型、</a:t>
            </a:r>
            <a:r>
              <a:rPr lang="en-US" altLang="zh-CN" b="1" dirty="0" smtClean="0">
                <a:solidFill>
                  <a:srgbClr val="073E87"/>
                </a:solidFill>
                <a:latin typeface="Times New Roman"/>
              </a:rPr>
              <a:t>…</a:t>
            </a: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23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lang="en-US" altLang="zh-CN" sz="2500" b="1" dirty="0">
              <a:latin typeface="楷体" pitchFamily="49" charset="-122"/>
              <a:ea typeface="+mn-ea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301943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279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 smtClean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b="1" dirty="0" smtClean="0">
                <a:latin typeface="楷体" pitchFamily="49" charset="-122"/>
              </a:rPr>
              <a:t>(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是用于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存放标识符的属性信息的数据结构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58210" y="1643056"/>
            <a:ext cx="5488374" cy="2965409"/>
            <a:chOff x="3758210" y="1643056"/>
            <a:chExt cx="5488374" cy="2965409"/>
          </a:xfrm>
        </p:grpSpPr>
        <p:pic>
          <p:nvPicPr>
            <p:cNvPr id="18" name="Picture 2" descr="E:\工大编译\ppt\图片3副本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58210" y="1643056"/>
              <a:ext cx="5488374" cy="2965409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/>
          </p:nvSpPr>
          <p:spPr>
            <a:xfrm>
              <a:off x="3851920" y="2200880"/>
              <a:ext cx="360040" cy="1306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80976" y="3435846"/>
              <a:ext cx="5184576" cy="961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65232" y="2096357"/>
              <a:ext cx="1152128" cy="247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83968" y="2355727"/>
              <a:ext cx="1152128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305670" y="2616224"/>
              <a:ext cx="1152128" cy="218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669" y="2864614"/>
              <a:ext cx="929777" cy="214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83253" y="3131978"/>
              <a:ext cx="929777" cy="247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2864614"/>
              <a:ext cx="204572" cy="23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 smtClean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存储位置、长度</a:t>
            </a:r>
            <a:endParaRPr lang="en-US" altLang="zh-CN" sz="2500" b="1" dirty="0" smtClean="0">
              <a:solidFill>
                <a:prstClr val="black"/>
              </a:solidFill>
              <a:latin typeface="楷体" pitchFamily="49" charset="-122"/>
              <a:ea typeface="华文楷体" panose="02010600040101010101" pitchFamily="2" charset="-122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值</a:t>
            </a:r>
            <a:endParaRPr lang="en-US" altLang="zh-CN" sz="1600" b="1" dirty="0" smtClean="0">
              <a:solidFill>
                <a:srgbClr val="073E87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 smtClean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 smtClean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 smtClean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lang="zh-CN" altLang="en-US" sz="3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 smtClean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类型 </a:t>
            </a:r>
            <a:r>
              <a:rPr lang="en-US" altLang="zh-CN" sz="25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(Type)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 smtClean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种属 </a:t>
            </a:r>
            <a:r>
              <a:rPr lang="en-US" altLang="zh-CN" sz="25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(Kind)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18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8210" y="1643056"/>
            <a:ext cx="5488374" cy="2965409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</a:t>
            </a:r>
            <a:r>
              <a:rPr lang="zh-CN" altLang="en-US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b="1" dirty="0" smtClean="0">
                <a:solidFill>
                  <a:prstClr val="black"/>
                </a:solidFill>
                <a:latin typeface="楷体" pitchFamily="49" charset="-122"/>
              </a:rPr>
              <a:t>(</a:t>
            </a:r>
            <a:r>
              <a:rPr lang="en-US" altLang="zh-CN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zh-CN" altLang="en-US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是用于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存放标识符的属性信息的数据结构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2014" y="4074219"/>
            <a:ext cx="1577898" cy="369332"/>
            <a:chOff x="2057998" y="3867894"/>
            <a:chExt cx="1577898" cy="36933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AutoShape 73"/>
          <p:cNvSpPr>
            <a:spLocks noChangeArrowheads="1"/>
          </p:cNvSpPr>
          <p:nvPr/>
        </p:nvSpPr>
        <p:spPr bwMode="auto">
          <a:xfrm>
            <a:off x="4499992" y="251718"/>
            <a:ext cx="4627789" cy="962710"/>
          </a:xfrm>
          <a:prstGeom prst="cloudCallout">
            <a:avLst>
              <a:gd name="adj1" fmla="val -45191"/>
              <a:gd name="adj2" fmla="val 16873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符号表中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为什么要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2000" b="1" kern="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字符串表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这样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一种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数据结构？</a:t>
            </a:r>
            <a:endParaRPr lang="zh-CN" altLang="en-US" sz="2000" b="1" kern="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7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20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1464652"/>
            <a:ext cx="8862799" cy="564360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语义</a:t>
            </a:r>
            <a:r>
              <a:rPr lang="zh-CN" altLang="en-US" sz="3000" b="1" dirty="0" smtClean="0">
                <a:solidFill>
                  <a:prstClr val="black"/>
                </a:solidFill>
              </a:rPr>
              <a:t>检查</a:t>
            </a:r>
            <a:endParaRPr lang="en-US" altLang="zh-CN" sz="3000" b="1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</a:rPr>
              <a:t>变量</a:t>
            </a:r>
            <a:r>
              <a:rPr lang="zh-CN" altLang="en-US" b="1" dirty="0">
                <a:solidFill>
                  <a:prstClr val="black"/>
                </a:solidFill>
              </a:rPr>
              <a:t>或</a:t>
            </a:r>
            <a:r>
              <a:rPr lang="zh-CN" altLang="en-US" b="1" dirty="0" smtClean="0">
                <a:solidFill>
                  <a:prstClr val="black"/>
                </a:solidFill>
              </a:rPr>
              <a:t>过程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未经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声明就使用</a:t>
            </a: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/>
                </a:solidFill>
              </a:rPr>
              <a:t> 变量</a:t>
            </a:r>
            <a:r>
              <a:rPr lang="zh-CN" altLang="en-US" b="1" dirty="0">
                <a:solidFill>
                  <a:prstClr val="black"/>
                </a:solidFill>
              </a:rPr>
              <a:t>或过程</a:t>
            </a:r>
            <a:r>
              <a:rPr lang="zh-CN" altLang="en-US" b="1" dirty="0" smtClean="0">
                <a:solidFill>
                  <a:prstClr val="black"/>
                </a:solidFill>
              </a:rPr>
              <a:t>名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重复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声明</a:t>
            </a: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运算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分量</a:t>
            </a:r>
            <a:r>
              <a:rPr lang="zh-CN" altLang="en-US" b="1" dirty="0" smtClean="0">
                <a:solidFill>
                  <a:schemeClr val="tx1"/>
                </a:solidFill>
              </a:rPr>
              <a:t>类型不匹配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操作符</a:t>
            </a:r>
            <a:r>
              <a:rPr lang="zh-CN" altLang="en-US" b="1" dirty="0" smtClean="0">
                <a:solidFill>
                  <a:schemeClr val="tx1"/>
                </a:solidFill>
              </a:rPr>
              <a:t>与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操作数</a:t>
            </a:r>
            <a:r>
              <a:rPr lang="zh-CN" altLang="en-US" b="1" dirty="0">
                <a:solidFill>
                  <a:prstClr val="black"/>
                </a:solidFill>
              </a:rPr>
              <a:t>之间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</a:rPr>
              <a:t>类型不匹配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下标</a:t>
            </a:r>
            <a:r>
              <a:rPr lang="zh-CN" altLang="en-US" sz="2200" b="1" dirty="0">
                <a:solidFill>
                  <a:prstClr val="black"/>
                </a:solidFill>
              </a:rPr>
              <a:t>不是整数</a:t>
            </a: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对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非数组变量</a:t>
            </a:r>
            <a:r>
              <a:rPr lang="zh-CN" altLang="en-US" sz="2200" b="1" dirty="0">
                <a:solidFill>
                  <a:prstClr val="black"/>
                </a:solidFill>
              </a:rPr>
              <a:t>使用</a:t>
            </a:r>
            <a:r>
              <a:rPr lang="zh-CN" altLang="en-US" sz="2200" b="1" dirty="0">
                <a:solidFill>
                  <a:schemeClr val="tx1"/>
                </a:solidFill>
              </a:rPr>
              <a:t>数组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访问</a:t>
            </a:r>
            <a:r>
              <a:rPr lang="zh-CN" altLang="en-US" sz="2200" b="1" dirty="0">
                <a:solidFill>
                  <a:prstClr val="black"/>
                </a:solidFill>
              </a:rPr>
              <a:t>操作符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对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非过程名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使用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过程调用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操作符</a:t>
            </a:r>
            <a:endParaRPr lang="en-US" altLang="zh-CN" sz="2200" b="1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过程调用</a:t>
            </a:r>
            <a:r>
              <a:rPr lang="zh-CN" altLang="en-US" sz="2200" b="1" dirty="0">
                <a:solidFill>
                  <a:prstClr val="black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参数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类型或数目</a:t>
            </a:r>
            <a:r>
              <a:rPr lang="zh-CN" altLang="en-US" sz="2200" b="1" dirty="0">
                <a:solidFill>
                  <a:prstClr val="black"/>
                </a:solidFill>
              </a:rPr>
              <a:t>不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匹配</a:t>
            </a:r>
            <a:endParaRPr lang="en-US" altLang="zh-CN" sz="2200" b="1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prstClr val="black"/>
                </a:solidFill>
              </a:rPr>
              <a:t> 函数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返回类型</a:t>
            </a:r>
            <a:r>
              <a:rPr lang="zh-CN" altLang="en-US" sz="2200" b="1" dirty="0">
                <a:solidFill>
                  <a:prstClr val="black"/>
                </a:solidFill>
              </a:rPr>
              <a:t>有</a:t>
            </a:r>
            <a:r>
              <a:rPr lang="zh-CN" altLang="en-US" sz="2200" b="1" dirty="0" smtClean="0">
                <a:solidFill>
                  <a:prstClr val="black"/>
                </a:solidFill>
              </a:rPr>
              <a:t>误</a:t>
            </a:r>
            <a:endParaRPr lang="en-US" altLang="zh-CN" sz="2200" b="1" dirty="0" smtClean="0">
              <a:solidFill>
                <a:prstClr val="black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内容占位符 1"/>
          <p:cNvSpPr txBox="1">
            <a:spLocks/>
          </p:cNvSpPr>
          <p:nvPr/>
        </p:nvSpPr>
        <p:spPr>
          <a:xfrm>
            <a:off x="500034" y="843965"/>
            <a:ext cx="7200915" cy="64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2383864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/>
          </p:cNvSpPr>
          <p:nvPr/>
        </p:nvSpPr>
        <p:spPr bwMode="auto">
          <a:xfrm>
            <a:off x="1142976" y="2138853"/>
            <a:ext cx="1582568" cy="345961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38453"/>
              <a:gd name="adj6" fmla="val 120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引入助记符</a:t>
            </a:r>
          </a:p>
        </p:txBody>
      </p:sp>
      <p:sp>
        <p:nvSpPr>
          <p:cNvPr id="29" name="AutoShape 37"/>
          <p:cNvSpPr>
            <a:spLocks/>
          </p:cNvSpPr>
          <p:nvPr/>
        </p:nvSpPr>
        <p:spPr bwMode="auto">
          <a:xfrm>
            <a:off x="500034" y="3455290"/>
            <a:ext cx="2283650" cy="330906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95105"/>
              <a:gd name="adj6" fmla="val 12105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可以被计算机直接理解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  <a:endParaRPr lang="zh-CN" altLang="en-US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90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High Level Language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0475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360476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25" name="矩形 24"/>
          <p:cNvSpPr/>
          <p:nvPr/>
        </p:nvSpPr>
        <p:spPr>
          <a:xfrm>
            <a:off x="571472" y="1298439"/>
            <a:ext cx="183569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接近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人类表达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习惯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1400" b="1" dirty="0" smtClean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依赖</a:t>
            </a: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于特定</a:t>
            </a:r>
            <a:r>
              <a:rPr lang="zh-CN" altLang="en-US" sz="1400" b="1" dirty="0" smtClean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编写效率高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37"/>
          <p:cNvSpPr>
            <a:spLocks/>
          </p:cNvSpPr>
          <p:nvPr/>
        </p:nvSpPr>
        <p:spPr bwMode="auto">
          <a:xfrm>
            <a:off x="678932" y="697160"/>
            <a:ext cx="2031236" cy="573208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94686"/>
              <a:gd name="adj6" fmla="val 12591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类似于数学定义</a:t>
            </a:r>
            <a:r>
              <a:rPr lang="zh-CN" altLang="en-US" sz="16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或</a:t>
            </a:r>
            <a:endParaRPr lang="en-US" altLang="zh-CN" sz="16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自然语言</a:t>
            </a:r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的简洁形式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472" y="3780068"/>
            <a:ext cx="165618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与人类表达习惯相去甚远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难记忆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难编写、难阅读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易写错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472" y="2466206"/>
            <a:ext cx="1876736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依赖于特定机器，非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计算机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专业人员使用受限制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编写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效率依然很低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7" name="五边形 3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0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1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9" grpId="0" animBg="1"/>
      <p:bldP spid="29" grpId="1" animBg="1"/>
      <p:bldP spid="360474" grpId="0" animBg="1"/>
      <p:bldP spid="360475" grpId="0" animBg="1"/>
      <p:bldP spid="360476" grpId="0" animBg="1"/>
      <p:bldP spid="25" grpId="0" uiExpand="1" build="allAtOnce"/>
      <p:bldP spid="27" grpId="0" animBg="1"/>
      <p:bldP spid="27" grpId="1" animBg="1"/>
      <p:bldP spid="35" grpId="0" animBg="1"/>
      <p:bldP spid="36" grpId="0" animBg="1"/>
      <p:bldP spid="36" grpId="1" animBg="1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5786" y="1142990"/>
            <a:ext cx="6929486" cy="3226273"/>
          </a:xfrm>
        </p:spPr>
        <p:txBody>
          <a:bodyPr>
            <a:normAutofit/>
          </a:bodyPr>
          <a:lstStyle/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三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地址码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(Three-address Code</a:t>
            </a:r>
            <a:r>
              <a:rPr lang="en-US" altLang="zh-CN" sz="30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</a:rPr>
              <a:t>三地址码由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类似于汇编语言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的指令序列组成，每个指令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最多有三个操作数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(operand)</a:t>
            </a:r>
            <a:endParaRPr lang="zh-CN" altLang="en-US" sz="2500" b="1" dirty="0" smtClean="0">
              <a:solidFill>
                <a:schemeClr val="tx1"/>
              </a:solidFill>
            </a:endParaRPr>
          </a:p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结构树</a:t>
            </a:r>
            <a:r>
              <a:rPr lang="en-US" altLang="zh-CN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/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语法树</a:t>
            </a:r>
            <a:r>
              <a:rPr lang="en-US" altLang="zh-CN" sz="3000" b="1" dirty="0">
                <a:solidFill>
                  <a:schemeClr val="tx1"/>
                </a:solidFill>
              </a:rPr>
              <a:t> (Syntax Trees</a:t>
            </a:r>
            <a:r>
              <a:rPr lang="en-US" altLang="zh-CN" sz="30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30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常用的中间表示形式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312002" y="3519254"/>
            <a:ext cx="4474840" cy="150076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chemeClr val="tx1"/>
                </a:solidFill>
              </a:rPr>
              <a:t>可以具有如下形式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之一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源程序</a:t>
            </a:r>
            <a:r>
              <a:rPr lang="zh-CN" altLang="en-US" sz="2000" b="1" dirty="0">
                <a:solidFill>
                  <a:schemeClr val="tx1"/>
                </a:solidFill>
              </a:rPr>
              <a:t>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名字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name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常量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constant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 编译器</a:t>
            </a:r>
            <a:r>
              <a:rPr lang="zh-CN" altLang="en-US" sz="2000" b="1" dirty="0">
                <a:solidFill>
                  <a:schemeClr val="tx1"/>
                </a:solidFill>
              </a:rPr>
              <a:t>生成的</a:t>
            </a:r>
            <a:r>
              <a:rPr lang="zh-CN" altLang="en-US" sz="2000" b="1" dirty="0">
                <a:solidFill>
                  <a:srgbClr val="0000FF"/>
                </a:solidFill>
              </a:rPr>
              <a:t>临时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变量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temporary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77829"/>
              </p:ext>
            </p:extLst>
          </p:nvPr>
        </p:nvGraphicFramePr>
        <p:xfrm>
          <a:off x="390411" y="902026"/>
          <a:ext cx="3677533" cy="4190004"/>
        </p:xfrm>
        <a:graphic>
          <a:graphicData uri="http://schemas.openxmlformats.org/drawingml/2006/table">
            <a:tbl>
              <a:tblPr/>
              <a:tblGrid>
                <a:gridCol w="686450"/>
                <a:gridCol w="1224136"/>
                <a:gridCol w="1766947"/>
              </a:tblGrid>
              <a:tr h="125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288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 smtClean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  <a:endParaRPr lang="zh-CN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  <a:endParaRPr lang="zh-CN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98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15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15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6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  <a:endParaRPr lang="zh-CN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  <a:endParaRPr lang="zh-CN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876">
                <a:tc>
                  <a:txBody>
                    <a:bodyPr/>
                    <a:lstStyle/>
                    <a:p>
                      <a:r>
                        <a:rPr lang="en-US" altLang="zh-CN" sz="1500" b="1" dirty="0" smtClean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15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  <a:endParaRPr lang="zh-CN" alt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9007" y="988551"/>
            <a:ext cx="5927571" cy="3226273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四元式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(Quadruples)</a:t>
            </a: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(op,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(Triples</a:t>
            </a:r>
            <a:r>
              <a:rPr kumimoji="1" lang="en-US" altLang="zh-CN" sz="3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间接三元式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3000" b="1" dirty="0" smtClean="0">
                <a:solidFill>
                  <a:schemeClr val="tx1"/>
                </a:solidFill>
                <a:cs typeface="Times New Roman" pitchFamily="18" charset="0"/>
              </a:rPr>
              <a:t>(Indirect 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triples)</a:t>
            </a: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三地址指令的表示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481742"/>
            <a:ext cx="3807492" cy="25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5" y="785800"/>
            <a:ext cx="5927571" cy="42978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 </a:t>
            </a:r>
            <a:r>
              <a:rPr lang="en-US" altLang="zh-CN" sz="2300" b="1" dirty="0" err="1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(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(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err="1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(</a:t>
            </a:r>
            <a:r>
              <a:rPr lang="zh-CN" altLang="en-US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 smtClean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3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</a:t>
            </a:r>
            <a:r>
              <a:rPr lang="zh-CN" altLang="en-US" sz="3000" kern="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08104" y="4172735"/>
            <a:ext cx="295232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了运算完成的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kern="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中间代码生成的例</a:t>
            </a:r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512" y="1034522"/>
            <a:ext cx="6573744" cy="4057508"/>
            <a:chOff x="-36512" y="2611852"/>
            <a:chExt cx="6573744" cy="4057508"/>
          </a:xfrm>
        </p:grpSpPr>
        <p:sp>
          <p:nvSpPr>
            <p:cNvPr id="5" name="Line 47"/>
            <p:cNvSpPr>
              <a:spLocks noChangeShapeType="1"/>
            </p:cNvSpPr>
            <p:nvPr/>
          </p:nvSpPr>
          <p:spPr bwMode="auto">
            <a:xfrm flipH="1">
              <a:off x="491107" y="3513205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773264" y="351320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773265" y="3513205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1329113" y="2611852"/>
              <a:ext cx="314189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27955" y="4307031"/>
              <a:ext cx="455253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-36512" y="3200815"/>
              <a:ext cx="2853345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 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H="1">
              <a:off x="491108" y="3010315"/>
              <a:ext cx="1145979" cy="224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1637088" y="3010315"/>
              <a:ext cx="95806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270905" y="3729229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637088" y="3010315"/>
              <a:ext cx="0" cy="274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>
              <a:off x="447440" y="402481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1475656" y="3801237"/>
              <a:ext cx="4706417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endParaRPr kumimoji="1" lang="zh-CN" altLang="en-US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flipH="1">
              <a:off x="1763216" y="3585213"/>
              <a:ext cx="925513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2698254" y="3585213"/>
              <a:ext cx="3044856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H="1">
              <a:off x="1198150" y="409748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971600" y="4321871"/>
              <a:ext cx="468077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H="1">
              <a:off x="849688" y="3030953"/>
              <a:ext cx="7874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69"/>
            <p:cNvSpPr>
              <a:spLocks noChangeArrowheads="1"/>
            </p:cNvSpPr>
            <p:nvPr/>
          </p:nvSpPr>
          <p:spPr bwMode="auto">
            <a:xfrm>
              <a:off x="572325" y="3989487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637359" y="4179549"/>
              <a:ext cx="350515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1997400" y="4179549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997400" y="4179550"/>
              <a:ext cx="461199" cy="207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393267" y="4973375"/>
              <a:ext cx="442429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495041" y="4395573"/>
              <a:ext cx="1175643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H="1">
              <a:off x="1612752" y="4691162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 flipH="1">
              <a:off x="2458599" y="4763826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 flipH="1">
              <a:off x="2050950" y="3585213"/>
              <a:ext cx="648842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H="1">
              <a:off x="2688728" y="3585213"/>
              <a:ext cx="11061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2699791" y="3585213"/>
              <a:ext cx="899840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2699792" y="3585214"/>
              <a:ext cx="1658398" cy="331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681904" y="4351777"/>
              <a:ext cx="227626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 flipH="1">
              <a:off x="3209524" y="4155349"/>
              <a:ext cx="437598" cy="230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680249" y="4156809"/>
              <a:ext cx="1072173" cy="24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680249" y="4155348"/>
              <a:ext cx="453391" cy="28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3568104" y="4156809"/>
              <a:ext cx="90238" cy="282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91146" y="4755613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3473303" y="4755613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473304" y="4755613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970944" y="4971637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 smtClean="0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 flipH="1">
              <a:off x="3147479" y="5267226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898189" y="5339890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4224989" y="4975542"/>
              <a:ext cx="1375377" cy="757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z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H="1">
              <a:off x="4577674" y="4691162"/>
              <a:ext cx="188075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4752422" y="4707260"/>
              <a:ext cx="726208" cy="322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762608" y="4691162"/>
              <a:ext cx="398739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4752422" y="4703782"/>
              <a:ext cx="19075" cy="305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4924643" y="5318945"/>
              <a:ext cx="208552" cy="245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142722" y="531894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142722" y="5318945"/>
              <a:ext cx="245175" cy="245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712371" y="5534969"/>
              <a:ext cx="85600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en-US" altLang="zh-CN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830082" y="583055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5387897" y="587727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508104" y="4552088"/>
              <a:ext cx="1029128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5855695" y="4138584"/>
              <a:ext cx="119232" cy="38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5855695" y="4151154"/>
              <a:ext cx="536534" cy="353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855696" y="4161628"/>
              <a:ext cx="322679" cy="363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5655043" y="4138583"/>
              <a:ext cx="200653" cy="366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6208410" y="479625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63688" y="4653136"/>
              <a:ext cx="470000" cy="397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2195736" y="5013176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</a:t>
              </a: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928678" y="557077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3684699" y="5589240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308629" y="5213623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1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53"/>
            <p:cNvSpPr>
              <a:spLocks noChangeArrowheads="1"/>
            </p:cNvSpPr>
            <p:nvPr/>
          </p:nvSpPr>
          <p:spPr bwMode="auto">
            <a:xfrm>
              <a:off x="4620803" y="613626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5076056" y="6136264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</a:t>
              </a: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5999131" y="5128152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  <a:endParaRPr kumimoji="1" lang="en-US" altLang="zh-CN" b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6702536" y="1453624"/>
            <a:ext cx="2242600" cy="353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100: 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kern="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- ,  - , 112 )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+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1800" b="1" kern="0" baseline="-2500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1800" b="1" kern="0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kern="0" dirty="0" smtClean="0"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grpSp>
        <p:nvGrpSpPr>
          <p:cNvPr id="7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2" name="五边形 7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五边形 7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标题 1"/>
          <p:cNvSpPr txBox="1">
            <a:spLocks/>
          </p:cNvSpPr>
          <p:nvPr/>
        </p:nvSpPr>
        <p:spPr>
          <a:xfrm>
            <a:off x="2786050" y="696442"/>
            <a:ext cx="1800066" cy="1232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then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while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  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z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else 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b="1" dirty="0" smtClean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5131296" y="1535864"/>
            <a:ext cx="13849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77309" y="699542"/>
            <a:ext cx="595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8596" y="931087"/>
            <a:ext cx="4431436" cy="4212431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目标代码生成以源程序的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中间表示形式</a:t>
            </a:r>
            <a:r>
              <a:rPr lang="zh-CN" altLang="en-US" b="1" dirty="0" smtClean="0">
                <a:solidFill>
                  <a:schemeClr val="tx1"/>
                </a:solidFill>
              </a:rPr>
              <a:t>作为输入，并把它映射到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目标语言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目标代码生成的一个重要任务</a:t>
            </a:r>
            <a:r>
              <a:rPr lang="zh-CN" altLang="en-US" b="1" dirty="0">
                <a:solidFill>
                  <a:schemeClr val="tx1"/>
                </a:solidFill>
              </a:rPr>
              <a:t>是为程序中使用</a:t>
            </a:r>
            <a:r>
              <a:rPr lang="zh-CN" altLang="en-US" b="1" dirty="0" smtClean="0">
                <a:solidFill>
                  <a:schemeClr val="tx1"/>
                </a:solidFill>
              </a:rPr>
              <a:t>的变量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合理分配寄存器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8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9" name="五边形 2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5" name="Rectangle 42"/>
          <p:cNvSpPr>
            <a:spLocks noChangeArrowheads="1"/>
          </p:cNvSpPr>
          <p:nvPr/>
        </p:nvSpPr>
        <p:spPr bwMode="auto">
          <a:xfrm flipV="1">
            <a:off x="4942462" y="3718875"/>
            <a:ext cx="1928826" cy="3857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4932040" y="4371950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932040" y="3003798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71481" y="1202865"/>
            <a:ext cx="4416543" cy="322627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代码优化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</a:rPr>
              <a:t>为改进代码所进行的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等价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程序变换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，使其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运行得更快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一些、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占用空间更少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一些，或者二者兼顾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14417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  <a:endParaRPr lang="zh-CN" altLang="en-US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54790" y="915566"/>
            <a:ext cx="8229599" cy="48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b="1" dirty="0" smtClean="0">
                <a:solidFill>
                  <a:schemeClr val="tx1"/>
                </a:solidFill>
              </a:rPr>
              <a:t>编写</a:t>
            </a:r>
            <a:r>
              <a:rPr lang="zh-CN" altLang="zh-CN" b="1" dirty="0">
                <a:solidFill>
                  <a:schemeClr val="tx1"/>
                </a:solidFill>
              </a:rPr>
              <a:t>编译器的原理和技术具有十分普遍的意义，以至于在每个计算机科学家的研究生涯中，本课程中的原理和技术都会反复用到。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——Alfred </a:t>
            </a:r>
            <a:r>
              <a:rPr lang="en-US" altLang="zh-CN" sz="2800" dirty="0" err="1">
                <a:solidFill>
                  <a:schemeClr val="tx1"/>
                </a:solidFill>
              </a:rPr>
              <a:t>V.Aho</a:t>
            </a:r>
            <a:endParaRPr lang="zh-CN" altLang="en-US" sz="2800" b="1" dirty="0" smtClean="0">
              <a:solidFill>
                <a:schemeClr val="tx1"/>
              </a:solidFill>
              <a:latin typeface="楷体" pitchFamily="49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47" y="2245886"/>
            <a:ext cx="2371290" cy="27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07" y="2245886"/>
            <a:ext cx="1857923" cy="27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16017"/>
          </a:xfrm>
        </p:spPr>
        <p:txBody>
          <a:bodyPr>
            <a:normAutofit fontScale="925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更深刻地理解高级语言程序的内部运行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机制</a:t>
            </a:r>
            <a:endParaRPr lang="en-US" altLang="zh-CN" sz="3000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教给我们如何严谨地去思考、编写程序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编译原理蕴含了计算机科学解决问题的思路和方法，即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“形式化→自动化”</a:t>
            </a:r>
            <a:endParaRPr lang="en-US" altLang="zh-CN" sz="3000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 smtClean="0">
                <a:solidFill>
                  <a:schemeClr val="tx1"/>
                </a:solidFill>
              </a:rPr>
              <a:t>所</a:t>
            </a:r>
            <a:r>
              <a:rPr lang="zh-CN" altLang="en-US" sz="3000" b="1" dirty="0">
                <a:solidFill>
                  <a:schemeClr val="tx1"/>
                </a:solidFill>
              </a:rPr>
              <a:t>涉及的理论和方法在很多领域都会被用到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900" b="1" dirty="0">
                <a:solidFill>
                  <a:schemeClr val="tx1"/>
                </a:solidFill>
                <a:cs typeface="Times New Roman" pitchFamily="18" charset="0"/>
              </a:rPr>
              <a:t>自然语言处理、模式识别、人工智能、</a:t>
            </a:r>
            <a:r>
              <a:rPr lang="en-US" altLang="zh-CN" sz="2900" b="1" dirty="0">
                <a:solidFill>
                  <a:schemeClr val="tx1"/>
                </a:solidFill>
                <a:cs typeface="Times New Roman" pitchFamily="18" charset="0"/>
              </a:rPr>
              <a:t>……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很多应用软件都会用到编译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技术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通过本课程的学习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9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71538" y="452909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编译：将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高级语言翻译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成汇编语言或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机器语言的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195736" y="485776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67744" y="480496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源语言</a:t>
            </a:r>
            <a:endParaRPr lang="zh-CN" altLang="en-US" sz="1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857766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72000" y="4804964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目标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语言</a:t>
            </a:r>
            <a:endParaRPr lang="zh-CN" altLang="en-US" sz="1400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en-US" altLang="zh-CN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  <a:endParaRPr lang="zh-CN" altLang="en-US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1" name="五边形 30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49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grpSp>
        <p:nvGrpSpPr>
          <p:cNvPr id="56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1400" b="1" dirty="0" smtClean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14417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引导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用户在语言的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语法约束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下编制程序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能自动地提供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关键字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与其匹配的关键字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对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程序进行分析，打印出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结构清晰的程序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注释以一种特殊的字体打印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根据各个语句在程序的层次结构中的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嵌套深度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进行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缩进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0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检测器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静态定位程序中的错误</a:t>
            </a:r>
            <a:endParaRPr lang="en-US" altLang="zh-CN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 smtClean="0">
                <a:solidFill>
                  <a:schemeClr val="tx1"/>
                </a:solidFill>
                <a:cs typeface="Times New Roman" pitchFamily="18" charset="0"/>
              </a:rPr>
              <a:t>释放</a:t>
            </a:r>
            <a:r>
              <a:rPr lang="zh-CN" altLang="en-US" sz="1800" b="1" dirty="0" smtClean="0">
                <a:solidFill>
                  <a:srgbClr val="0000FF"/>
                </a:solidFill>
                <a:cs typeface="Times New Roman" pitchFamily="18" charset="0"/>
              </a:rPr>
              <a:t>空指针</a:t>
            </a:r>
            <a:r>
              <a:rPr lang="zh-CN" altLang="en-US" sz="1800" b="1" dirty="0" smtClean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sz="1800" b="1" dirty="0" smtClean="0">
                <a:solidFill>
                  <a:srgbClr val="0000FF"/>
                </a:solidFill>
                <a:cs typeface="Times New Roman" pitchFamily="18" charset="0"/>
              </a:rPr>
              <a:t>已释放过的指针</a:t>
            </a:r>
            <a:endParaRPr lang="en-US" altLang="zh-CN" sz="1800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 smtClean="0">
                <a:solidFill>
                  <a:schemeClr val="tx1"/>
                </a:solidFill>
                <a:cs typeface="Times New Roman" pitchFamily="18" charset="0"/>
              </a:rPr>
              <a:t>检测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出程序中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永远不能被执行的语句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检测器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文本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格式器处理的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字符流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中除了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需要排版输出的字符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以外，还包含一些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用来说明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字符流中的段落、图表或者上标和下标等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数学结构的命令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检测器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数据库查询语句由包含了关系和布尔运算的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谓词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组成。查询解释器把这些谓词翻译成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数据库命令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，在数据库中查询满足条件的记录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</a:rPr>
              <a:t>结构化</a:t>
            </a:r>
            <a:r>
              <a:rPr lang="zh-CN" altLang="en-US" b="1" dirty="0">
                <a:solidFill>
                  <a:schemeClr val="tx1"/>
                </a:solidFill>
              </a:rPr>
              <a:t>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检测器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高级语言的翻译工具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14417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338095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．绪论 	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2.   </a:t>
            </a:r>
            <a:r>
              <a:rPr lang="zh-CN" altLang="en-US" b="1" dirty="0">
                <a:solidFill>
                  <a:schemeClr val="tx1"/>
                </a:solidFill>
              </a:rPr>
              <a:t>语言及其文法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．词法分析		（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．语法分析		（</a:t>
            </a: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．语法制导翻译		（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．中间代码生成		（</a:t>
            </a: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．运行时的存贮组织	（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．代码优化       		（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．代码生成       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14282" y="1892123"/>
            <a:ext cx="2714644" cy="1322569"/>
          </a:xfrm>
          <a:prstGeom prst="wedgeRoundRectCallout">
            <a:avLst>
              <a:gd name="adj1" fmla="val 47138"/>
              <a:gd name="adj2" fmla="val -69550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存储在不同文件中的源程序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一起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被称为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宏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的缩写语句转换为原始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语句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55" y="824869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81" y="3468075"/>
            <a:ext cx="5256584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79" y="2737162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640669" y="3396636"/>
            <a:ext cx="395328" cy="1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20" y="4083919"/>
            <a:ext cx="1885328" cy="98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0" name="五边形 1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3656" y="275912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</a:pPr>
            <a:r>
              <a:rPr lang="zh-CN" altLang="en-US" sz="1400" b="1" dirty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词法分析</a:t>
            </a:r>
            <a:endParaRPr lang="en-US" altLang="zh-CN" sz="1400" b="1" dirty="0">
              <a:solidFill>
                <a:srgbClr val="009900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799474" y="2833882"/>
            <a:ext cx="230630" cy="1582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771550"/>
            <a:ext cx="5904656" cy="2448272"/>
          </a:xfrm>
          <a:prstGeom prst="rect">
            <a:avLst/>
          </a:prstGeom>
          <a:noFill/>
          <a:ln w="254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5862" y="15016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语法分析</a:t>
            </a:r>
            <a:endParaRPr lang="en-US" altLang="zh-CN" sz="1400" b="1" dirty="0">
              <a:solidFill>
                <a:srgbClr val="009900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791680" y="1576410"/>
            <a:ext cx="230630" cy="1582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4539" y="3481917"/>
            <a:ext cx="5904656" cy="1574867"/>
          </a:xfrm>
          <a:prstGeom prst="rect">
            <a:avLst/>
          </a:prstGeom>
          <a:noFill/>
          <a:ln w="254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4339" y="402193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tx1"/>
              </a:buClr>
            </a:pPr>
            <a:r>
              <a:rPr lang="zh-CN" altLang="en-US" sz="1400" b="1" dirty="0" smtClean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语义分析</a:t>
            </a:r>
            <a:endParaRPr lang="en-US" altLang="zh-CN" sz="1400" b="1" dirty="0" smtClean="0">
              <a:solidFill>
                <a:srgbClr val="009900"/>
              </a:solidFill>
              <a:latin typeface="楷体" pitchFamily="49" charset="-122"/>
              <a:cs typeface="Times New Roman" pitchFamily="18" charset="0"/>
            </a:endParaRPr>
          </a:p>
          <a:p>
            <a:pPr lvl="0" algn="ctr">
              <a:buClr>
                <a:schemeClr val="tx1"/>
              </a:buClr>
            </a:pPr>
            <a:r>
              <a:rPr lang="en-US" altLang="zh-CN" sz="1400" b="1" dirty="0" smtClean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(</a:t>
            </a:r>
            <a:r>
              <a:rPr lang="zh-CN" altLang="en-US" sz="1400" b="1" dirty="0" smtClean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生成中间表示</a:t>
            </a:r>
            <a:r>
              <a:rPr lang="en-US" altLang="zh-CN" sz="1400" b="1" dirty="0" smtClean="0">
                <a:solidFill>
                  <a:srgbClr val="009900"/>
                </a:solidFill>
                <a:latin typeface="楷体" pitchFamily="49" charset="-122"/>
                <a:cs typeface="Times New Roman" pitchFamily="18" charset="0"/>
              </a:rPr>
              <a:t>)</a:t>
            </a:r>
            <a:endParaRPr lang="en-US" altLang="zh-CN" sz="1400" b="1" dirty="0">
              <a:solidFill>
                <a:srgbClr val="009900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791680" y="4213695"/>
            <a:ext cx="230630" cy="1582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94539" y="2682257"/>
            <a:ext cx="5904656" cy="0"/>
          </a:xfrm>
          <a:prstGeom prst="line">
            <a:avLst/>
          </a:prstGeom>
          <a:ln w="2540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 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parsing</a:t>
            </a:r>
            <a:r>
              <a:rPr lang="en-US" altLang="zh-CN" sz="3000" dirty="0" smtClean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器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(parser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词法分析器输出</a:t>
            </a:r>
            <a:r>
              <a:rPr lang="zh-CN" altLang="en-US" sz="25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token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序列中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识别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出各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类短语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构造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语法</a:t>
            </a: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分析树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 tree</a:t>
            </a:r>
            <a:r>
              <a:rPr lang="en-US" altLang="zh-CN" sz="2500" b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语法分析树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描述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了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</a:rPr>
              <a:t>的语法结构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</a:endParaRPr>
          </a:p>
          <a:p>
            <a:endParaRPr lang="en-US" altLang="zh-CN" b="1" dirty="0" smtClean="0"/>
          </a:p>
          <a:p>
            <a:endParaRPr lang="zh-CN" altLang="en-US" sz="2800" dirty="0" smtClean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" y="2145594"/>
            <a:ext cx="4633730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" y="4057887"/>
            <a:ext cx="4660525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899351" y="3521375"/>
            <a:ext cx="647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Times New Roman" panose="02020603050405020304" pitchFamily="18" charset="0"/>
              </a:rPr>
              <a:t>表达式</a:t>
            </a:r>
          </a:p>
        </p:txBody>
      </p:sp>
      <p:cxnSp>
        <p:nvCxnSpPr>
          <p:cNvPr id="30" name="AutoShape 15"/>
          <p:cNvCxnSpPr>
            <a:cxnSpLocks noChangeShapeType="1"/>
          </p:cNvCxnSpPr>
          <p:nvPr/>
        </p:nvCxnSpPr>
        <p:spPr bwMode="auto">
          <a:xfrm>
            <a:off x="7668344" y="3354370"/>
            <a:ext cx="0" cy="6351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0"/>
          <p:cNvCxnSpPr>
            <a:cxnSpLocks noChangeShapeType="1"/>
          </p:cNvCxnSpPr>
          <p:nvPr/>
        </p:nvCxnSpPr>
        <p:spPr bwMode="auto">
          <a:xfrm flipH="1">
            <a:off x="7223201" y="3798374"/>
            <a:ext cx="0" cy="1753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3"/>
          <p:cNvCxnSpPr>
            <a:cxnSpLocks noChangeShapeType="1"/>
            <a:stCxn id="64" idx="2"/>
            <a:endCxn id="23" idx="0"/>
          </p:cNvCxnSpPr>
          <p:nvPr/>
        </p:nvCxnSpPr>
        <p:spPr bwMode="auto">
          <a:xfrm flipH="1">
            <a:off x="7223201" y="3354370"/>
            <a:ext cx="457396" cy="167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4"/>
          <p:cNvCxnSpPr>
            <a:cxnSpLocks noChangeShapeType="1"/>
            <a:stCxn id="64" idx="2"/>
            <a:endCxn id="62" idx="0"/>
          </p:cNvCxnSpPr>
          <p:nvPr/>
        </p:nvCxnSpPr>
        <p:spPr bwMode="auto">
          <a:xfrm>
            <a:off x="7680597" y="3354370"/>
            <a:ext cx="445641" cy="1559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/>
        </p:nvSpPr>
        <p:spPr>
          <a:xfrm>
            <a:off x="4854860" y="4042708"/>
            <a:ext cx="3965612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&lt;id&gt;        </a:t>
            </a: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&lt;=&gt;   </a:t>
            </a:r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&lt;id&gt;      &lt;+&gt;    &lt;id&gt;    &lt;*&gt;  </a:t>
            </a: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num</a:t>
            </a:r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 </a:t>
            </a: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&lt;;&gt;</a:t>
            </a:r>
            <a:endParaRPr lang="zh-CN" altLang="en-US" sz="1400" dirty="0"/>
          </a:p>
          <a:p>
            <a:pPr lvl="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endParaRPr lang="en-US" altLang="zh-CN" sz="1200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position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=      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initial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+      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rate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*       60         ;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Line 41"/>
          <p:cNvSpPr>
            <a:spLocks noChangeShapeType="1"/>
          </p:cNvSpPr>
          <p:nvPr/>
        </p:nvSpPr>
        <p:spPr bwMode="auto">
          <a:xfrm flipH="1" flipV="1">
            <a:off x="5209728" y="4302428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 flipV="1">
            <a:off x="5785792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 flipH="1" flipV="1">
            <a:off x="6289848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H="1" flipV="1">
            <a:off x="6793904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 flipH="1" flipV="1">
            <a:off x="7225952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H="1" flipV="1">
            <a:off x="7658000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 flipH="1" flipV="1">
            <a:off x="8090048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 flipH="1" flipV="1">
            <a:off x="8522096" y="4302430"/>
            <a:ext cx="0" cy="216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7802388" y="3510342"/>
            <a:ext cx="647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Times New Roman" panose="02020603050405020304" pitchFamily="18" charset="0"/>
              </a:rPr>
              <a:t>表达式</a:t>
            </a:r>
          </a:p>
        </p:txBody>
      </p:sp>
      <p:cxnSp>
        <p:nvCxnSpPr>
          <p:cNvPr id="63" name="AutoShape 20"/>
          <p:cNvCxnSpPr>
            <a:cxnSpLocks noChangeShapeType="1"/>
          </p:cNvCxnSpPr>
          <p:nvPr/>
        </p:nvCxnSpPr>
        <p:spPr bwMode="auto">
          <a:xfrm flipH="1">
            <a:off x="8126238" y="3787341"/>
            <a:ext cx="0" cy="1753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7356747" y="3077371"/>
            <a:ext cx="647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Times New Roman" panose="02020603050405020304" pitchFamily="18" charset="0"/>
              </a:rPr>
              <a:t>表达式</a:t>
            </a: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6001816" y="3510342"/>
            <a:ext cx="647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Times New Roman" panose="02020603050405020304" pitchFamily="18" charset="0"/>
              </a:rPr>
              <a:t>表达式</a:t>
            </a:r>
          </a:p>
        </p:txBody>
      </p:sp>
      <p:cxnSp>
        <p:nvCxnSpPr>
          <p:cNvPr id="66" name="AutoShape 20"/>
          <p:cNvCxnSpPr>
            <a:cxnSpLocks noChangeShapeType="1"/>
          </p:cNvCxnSpPr>
          <p:nvPr/>
        </p:nvCxnSpPr>
        <p:spPr bwMode="auto">
          <a:xfrm flipH="1">
            <a:off x="6325666" y="3787341"/>
            <a:ext cx="0" cy="1753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5"/>
          <p:cNvCxnSpPr>
            <a:cxnSpLocks noChangeShapeType="1"/>
          </p:cNvCxnSpPr>
          <p:nvPr/>
        </p:nvCxnSpPr>
        <p:spPr bwMode="auto">
          <a:xfrm flipH="1">
            <a:off x="6793904" y="2733043"/>
            <a:ext cx="18962" cy="1200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23"/>
          <p:cNvCxnSpPr>
            <a:cxnSpLocks noChangeShapeType="1"/>
            <a:endCxn id="65" idx="0"/>
          </p:cNvCxnSpPr>
          <p:nvPr/>
        </p:nvCxnSpPr>
        <p:spPr bwMode="auto">
          <a:xfrm flipH="1">
            <a:off x="6325666" y="2731856"/>
            <a:ext cx="465637" cy="7784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4"/>
          <p:cNvCxnSpPr>
            <a:cxnSpLocks noChangeShapeType="1"/>
            <a:endCxn id="64" idx="0"/>
          </p:cNvCxnSpPr>
          <p:nvPr/>
        </p:nvCxnSpPr>
        <p:spPr bwMode="auto">
          <a:xfrm>
            <a:off x="6792170" y="2733043"/>
            <a:ext cx="888427" cy="344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6516463" y="2486220"/>
            <a:ext cx="647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>
                <a:latin typeface="Times New Roman" panose="02020603050405020304" pitchFamily="18" charset="0"/>
              </a:rPr>
              <a:t>表达式</a:t>
            </a:r>
          </a:p>
        </p:txBody>
      </p:sp>
      <p:cxnSp>
        <p:nvCxnSpPr>
          <p:cNvPr id="77" name="AutoShape 15"/>
          <p:cNvCxnSpPr>
            <a:cxnSpLocks noChangeShapeType="1"/>
          </p:cNvCxnSpPr>
          <p:nvPr/>
        </p:nvCxnSpPr>
        <p:spPr bwMode="auto">
          <a:xfrm>
            <a:off x="6754618" y="2218433"/>
            <a:ext cx="73370" cy="255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3"/>
          <p:cNvCxnSpPr>
            <a:cxnSpLocks noChangeShapeType="1"/>
          </p:cNvCxnSpPr>
          <p:nvPr/>
        </p:nvCxnSpPr>
        <p:spPr bwMode="auto">
          <a:xfrm flipH="1">
            <a:off x="5166026" y="2198121"/>
            <a:ext cx="1588592" cy="1764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24"/>
          <p:cNvCxnSpPr>
            <a:cxnSpLocks noChangeShapeType="1"/>
          </p:cNvCxnSpPr>
          <p:nvPr/>
        </p:nvCxnSpPr>
        <p:spPr bwMode="auto">
          <a:xfrm>
            <a:off x="6746712" y="2206509"/>
            <a:ext cx="1775384" cy="8371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6399780" y="1923678"/>
            <a:ext cx="826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200" dirty="0" smtClean="0">
                <a:latin typeface="Times New Roman" panose="02020603050405020304" pitchFamily="18" charset="0"/>
              </a:rPr>
              <a:t>赋值语句</a:t>
            </a:r>
            <a:endParaRPr kumimoji="1" lang="zh-CN" altLang="en-US" sz="1200" dirty="0">
              <a:latin typeface="Times New Roman" panose="02020603050405020304" pitchFamily="18" charset="0"/>
            </a:endParaRPr>
          </a:p>
        </p:txBody>
      </p:sp>
      <p:cxnSp>
        <p:nvCxnSpPr>
          <p:cNvPr id="83" name="AutoShape 15"/>
          <p:cNvCxnSpPr>
            <a:cxnSpLocks noChangeShapeType="1"/>
          </p:cNvCxnSpPr>
          <p:nvPr/>
        </p:nvCxnSpPr>
        <p:spPr bwMode="auto">
          <a:xfrm flipH="1">
            <a:off x="5785792" y="2224867"/>
            <a:ext cx="960920" cy="18288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4"/>
          <p:cNvCxnSpPr>
            <a:cxnSpLocks noChangeShapeType="1"/>
          </p:cNvCxnSpPr>
          <p:nvPr/>
        </p:nvCxnSpPr>
        <p:spPr bwMode="auto">
          <a:xfrm>
            <a:off x="8522096" y="3043707"/>
            <a:ext cx="0" cy="1039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4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67544" y="2427734"/>
            <a:ext cx="2428892" cy="1071570"/>
          </a:xfrm>
          <a:prstGeom prst="wedgeRoundRectCallout">
            <a:avLst>
              <a:gd name="adj1" fmla="val 57122"/>
              <a:gd name="adj2" fmla="val 75139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重定位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Relocatable</a:t>
            </a:r>
            <a:r>
              <a:rPr lang="en-US" altLang="zh-CN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6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内存中存放的起始位置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不是固定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458" y="4559872"/>
            <a:ext cx="350043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起始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相对地址 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绝对地址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47" name="五边形 4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五边形 4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5929322" y="2357436"/>
            <a:ext cx="2714644" cy="1357322"/>
          </a:xfrm>
          <a:prstGeom prst="wedgeRoundRectCallout">
            <a:avLst>
              <a:gd name="adj1" fmla="val -48451"/>
              <a:gd name="adj2" fmla="val 72695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加载器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可重定位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地址；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修改后的指令和数据放到内存中适当的位置</a:t>
            </a:r>
          </a:p>
        </p:txBody>
      </p:sp>
    </p:spTree>
    <p:extLst>
      <p:ext uri="{BB962C8B-B14F-4D97-AF65-F5344CB8AC3E}">
        <p14:creationId xmlns:p14="http://schemas.microsoft.com/office/powerpoint/2010/main" val="127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4" grpId="0" animBg="1"/>
      <p:bldP spid="24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496" y="3939902"/>
            <a:ext cx="2789288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库文件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其它可重定位目标程序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14282" y="2000246"/>
            <a:ext cx="2928958" cy="1616682"/>
          </a:xfrm>
          <a:prstGeom prst="wedgeRoundRectCallout">
            <a:avLst>
              <a:gd name="adj1" fmla="val 43797"/>
              <a:gd name="adj2" fmla="val 75076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链接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器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多个可重定位的机器代码文件（包括库文件）连接到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一起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解决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外部内存地址问题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1898485" y="4286262"/>
            <a:ext cx="60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2" name="五边形 3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</p:spTree>
    <p:extLst>
      <p:ext uri="{BB962C8B-B14F-4D97-AF65-F5344CB8AC3E}">
        <p14:creationId xmlns:p14="http://schemas.microsoft.com/office/powerpoint/2010/main" val="15663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14417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90800" y="1460003"/>
            <a:ext cx="5045496" cy="30861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1.2 </a:t>
            </a:r>
            <a:r>
              <a:rPr lang="zh-CN" altLang="en-US" sz="3000" spc="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编译系统的结构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076056" y="4571109"/>
            <a:ext cx="1916794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" y="715516"/>
            <a:ext cx="3891852" cy="382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2" descr="E:\工大编译\ppt\图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75322"/>
            <a:ext cx="2071702" cy="4292819"/>
          </a:xfrm>
          <a:prstGeom prst="rect">
            <a:avLst/>
          </a:prstGeom>
          <a:noFill/>
        </p:spPr>
      </p:pic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03210" y="4517528"/>
            <a:ext cx="1823016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85786" y="4643452"/>
            <a:ext cx="1954923" cy="18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高级语言程序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00562" y="4500576"/>
            <a:ext cx="3143272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164708" y="4604164"/>
            <a:ext cx="3907754" cy="5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汇编语言程序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机器语言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840040" y="3869830"/>
            <a:ext cx="1589084" cy="1025129"/>
          </a:xfrm>
          <a:prstGeom prst="cube">
            <a:avLst>
              <a:gd name="adj" fmla="val 2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编译器</a:t>
            </a:r>
          </a:p>
        </p:txBody>
      </p:sp>
      <p:sp>
        <p:nvSpPr>
          <p:cNvPr id="455684" name="AutoShape 4"/>
          <p:cNvSpPr>
            <a:spLocks noChangeArrowheads="1"/>
          </p:cNvSpPr>
          <p:nvPr/>
        </p:nvSpPr>
        <p:spPr bwMode="auto">
          <a:xfrm>
            <a:off x="2143108" y="2071684"/>
            <a:ext cx="5381220" cy="1285884"/>
          </a:xfrm>
          <a:prstGeom prst="cloudCallout">
            <a:avLst>
              <a:gd name="adj1" fmla="val -12997"/>
              <a:gd name="adj2" fmla="val 86436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</a:pPr>
            <a:r>
              <a:rPr lang="zh-CN" altLang="en-US" sz="25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机器是如何自动翻译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15357</TotalTime>
  <Words>2494</Words>
  <Application>Microsoft Office PowerPoint</Application>
  <PresentationFormat>全屏显示(16:9)</PresentationFormat>
  <Paragraphs>627</Paragraphs>
  <Slides>51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Monotype Sorts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PowerPoint 演示文稿</vt:lpstr>
      <vt:lpstr>1.1 什么是编译？</vt:lpstr>
      <vt:lpstr>1.1 什么是编译？</vt:lpstr>
      <vt:lpstr>编译器在语言处理系统中的位置</vt:lpstr>
      <vt:lpstr>编译器在语言处理系统中的位置</vt:lpstr>
      <vt:lpstr>编译器在语言处理系统中的位置</vt:lpstr>
      <vt:lpstr>PowerPoint 演示文稿</vt:lpstr>
      <vt:lpstr>1.2 编译系统的结构</vt:lpstr>
      <vt:lpstr>人工英汉翻译的例子</vt:lpstr>
      <vt:lpstr>人工英汉翻译的例子</vt:lpstr>
      <vt:lpstr>人工英汉翻译的例子</vt:lpstr>
      <vt:lpstr>编译器的结构</vt:lpstr>
      <vt:lpstr>编译器的结构</vt:lpstr>
      <vt:lpstr>词法分析/扫描(Scanning)</vt:lpstr>
      <vt:lpstr>例：词法分析后得到的token序列</vt:lpstr>
      <vt:lpstr>编译器的结构</vt:lpstr>
      <vt:lpstr>语法分析 ( parsing)</vt:lpstr>
      <vt:lpstr>例1：赋值语句的分析树</vt:lpstr>
      <vt:lpstr> 例2：变量声明语句的分析树</vt:lpstr>
      <vt:lpstr>编译器的结构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编译器的结构</vt:lpstr>
      <vt:lpstr>常用的中间表示形式</vt:lpstr>
      <vt:lpstr>常用的三地址指令</vt:lpstr>
      <vt:lpstr>三地址指令的表示</vt:lpstr>
      <vt:lpstr>三地址指令的四元式表示</vt:lpstr>
      <vt:lpstr>中间代码生成的例子</vt:lpstr>
      <vt:lpstr>编译器的结构</vt:lpstr>
      <vt:lpstr>编译器的结构</vt:lpstr>
      <vt:lpstr>PowerPoint 演示文稿</vt:lpstr>
      <vt:lpstr>1.3 为什么要学习编译原理</vt:lpstr>
      <vt:lpstr>通过本课程的学习</vt:lpstr>
      <vt:lpstr>PowerPoint 演示文稿</vt:lpstr>
      <vt:lpstr>1.4 编译技术的应用</vt:lpstr>
      <vt:lpstr>1.4 编译技术的应用</vt:lpstr>
      <vt:lpstr>1.4 编译技术的应用</vt:lpstr>
      <vt:lpstr>1.4 编译技术的应用</vt:lpstr>
      <vt:lpstr>1.4 编译技术的应用</vt:lpstr>
      <vt:lpstr>1.4 编译技术的应用</vt:lpstr>
      <vt:lpstr>PowerPoint 演示文稿</vt:lpstr>
      <vt:lpstr>课程主要内容</vt:lpstr>
      <vt:lpstr>PowerPoint 演示文稿</vt:lpstr>
      <vt:lpstr>人工英汉翻译的例子</vt:lpstr>
      <vt:lpstr>语法分析 ( parsing)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xbany</cp:lastModifiedBy>
  <cp:revision>963</cp:revision>
  <cp:lastPrinted>2019-02-15T07:37:09Z</cp:lastPrinted>
  <dcterms:created xsi:type="dcterms:W3CDTF">2003-07-09T14:46:46Z</dcterms:created>
  <dcterms:modified xsi:type="dcterms:W3CDTF">2020-02-09T00:34:06Z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