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8"/>
  </p:notesMasterIdLst>
  <p:sldIdLst>
    <p:sldId id="396" r:id="rId2"/>
    <p:sldId id="340" r:id="rId3"/>
    <p:sldId id="421" r:id="rId4"/>
    <p:sldId id="420" r:id="rId5"/>
    <p:sldId id="422" r:id="rId6"/>
    <p:sldId id="433" r:id="rId7"/>
    <p:sldId id="351" r:id="rId8"/>
    <p:sldId id="352" r:id="rId9"/>
    <p:sldId id="434" r:id="rId10"/>
    <p:sldId id="384" r:id="rId11"/>
    <p:sldId id="386" r:id="rId12"/>
    <p:sldId id="387" r:id="rId13"/>
    <p:sldId id="388" r:id="rId14"/>
    <p:sldId id="389" r:id="rId15"/>
    <p:sldId id="424" r:id="rId16"/>
    <p:sldId id="425" r:id="rId17"/>
    <p:sldId id="354" r:id="rId18"/>
    <p:sldId id="355" r:id="rId19"/>
    <p:sldId id="356" r:id="rId20"/>
    <p:sldId id="357" r:id="rId21"/>
    <p:sldId id="358" r:id="rId22"/>
    <p:sldId id="359" r:id="rId23"/>
    <p:sldId id="390" r:id="rId24"/>
    <p:sldId id="391" r:id="rId25"/>
    <p:sldId id="426" r:id="rId26"/>
    <p:sldId id="427" r:id="rId27"/>
    <p:sldId id="372" r:id="rId28"/>
    <p:sldId id="317" r:id="rId29"/>
    <p:sldId id="375" r:id="rId30"/>
    <p:sldId id="376" r:id="rId31"/>
    <p:sldId id="377" r:id="rId32"/>
    <p:sldId id="378" r:id="rId33"/>
    <p:sldId id="408" r:id="rId34"/>
    <p:sldId id="382" r:id="rId35"/>
    <p:sldId id="402" r:id="rId36"/>
    <p:sldId id="403" r:id="rId37"/>
    <p:sldId id="404" r:id="rId38"/>
    <p:sldId id="405" r:id="rId39"/>
    <p:sldId id="406" r:id="rId40"/>
    <p:sldId id="436" r:id="rId41"/>
    <p:sldId id="429" r:id="rId42"/>
    <p:sldId id="410" r:id="rId43"/>
    <p:sldId id="411" r:id="rId44"/>
    <p:sldId id="412" r:id="rId45"/>
    <p:sldId id="438" r:id="rId46"/>
    <p:sldId id="431" r:id="rId47"/>
    <p:sldId id="318" r:id="rId48"/>
    <p:sldId id="416" r:id="rId49"/>
    <p:sldId id="319" r:id="rId50"/>
    <p:sldId id="415" r:id="rId51"/>
    <p:sldId id="418" r:id="rId52"/>
    <p:sldId id="324" r:id="rId53"/>
    <p:sldId id="325" r:id="rId54"/>
    <p:sldId id="432" r:id="rId55"/>
    <p:sldId id="435" r:id="rId56"/>
    <p:sldId id="437" r:id="rId57"/>
  </p:sldIdLst>
  <p:sldSz cx="9144000" cy="5143500" type="screen16x9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3429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685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028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66FF"/>
    <a:srgbClr val="777777"/>
    <a:srgbClr val="0F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970" autoAdjust="0"/>
    <p:restoredTop sz="88249" autoAdjust="0"/>
  </p:normalViewPr>
  <p:slideViewPr>
    <p:cSldViewPr>
      <p:cViewPr varScale="1">
        <p:scale>
          <a:sx n="87" d="100"/>
          <a:sy n="87" d="100"/>
        </p:scale>
        <p:origin x="12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29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5815" y="4722192"/>
            <a:ext cx="5409535" cy="447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latin typeface="Arial" charset="0"/>
              </a:defRPr>
            </a:lvl1pPr>
          </a:lstStyle>
          <a:p>
            <a:fld id="{57214CFA-32F9-4EE5-B147-1DBFFF29F4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998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</a:t>
            </a:fld>
            <a:endParaRPr lang="zh-CN" altLang="en-US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69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6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55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59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58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15</a:t>
            </a:fld>
            <a:endParaRPr lang="zh-CN" altLang="en-US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16</a:t>
            </a:fld>
            <a:endParaRPr lang="zh-CN" altLang="en-US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863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73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39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25</a:t>
            </a:fld>
            <a:endParaRPr lang="zh-CN" altLang="en-US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26</a:t>
            </a:fld>
            <a:endParaRPr lang="zh-CN" altLang="en-US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335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87AF7-4586-4ADD-8DA4-2F3B5B09020D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794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34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75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455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7806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8070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1741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098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972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425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239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216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087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96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40</a:t>
            </a:fld>
            <a:endParaRPr lang="zh-CN" altLang="en-US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1122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41</a:t>
            </a:fld>
            <a:endParaRPr lang="zh-CN" altLang="en-US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463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970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5885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45</a:t>
            </a:fld>
            <a:endParaRPr lang="zh-CN" altLang="en-US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46</a:t>
            </a:fld>
            <a:endParaRPr lang="zh-CN" altLang="en-US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2671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685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36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</a:t>
            </a:fld>
            <a:endParaRPr lang="zh-CN" altLang="en-US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368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796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4778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533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54</a:t>
            </a:fld>
            <a:endParaRPr lang="zh-CN" altLang="en-US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CF6BA-B0ED-4BAD-8D6E-83CF06D56FE5}" type="slidenum">
              <a:rPr lang="zh-CN" altLang="en-US">
                <a:solidFill>
                  <a:srgbClr val="000000"/>
                </a:solidFill>
              </a:rPr>
              <a:pPr/>
              <a:t>55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5" y="4722192"/>
            <a:ext cx="4958993" cy="4473900"/>
          </a:xfrm>
        </p:spPr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4201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56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99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en-US" altLang="zh-CN" dirty="0"/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63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63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</a:t>
            </a:fld>
            <a:endParaRPr lang="zh-CN" altLang="en-US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9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85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601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9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24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8426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b="1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b="1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012E988-66C5-4E57-A7D6-82EEB641B95A}" type="slidenum"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 b="1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0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grpSp>
        <p:nvGrpSpPr>
          <p:cNvPr id="1027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6" name="五边形 15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56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643469" y="1500180"/>
            <a:ext cx="4929191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500" spc="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</a:t>
            </a:r>
            <a:endParaRPr lang="en-US" altLang="zh-CN" sz="3500" spc="3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500" spc="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500" spc="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主要任务</a:t>
            </a:r>
            <a:endParaRPr lang="zh-CN" altLang="en-US" sz="3500" spc="3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000114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  <a:endParaRPr lang="zh-CN" altLang="en-US" sz="20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785800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变量名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是一个变量，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是一个寄存器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 R1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R2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 smtClean="0">
                <a:solidFill>
                  <a:schemeClr val="tx1"/>
                </a:solidFill>
                <a:cs typeface="Times New Roman" pitchFamily="18" charset="0"/>
              </a:rPr>
              <a:t>R1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= contents 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a + </a:t>
            </a:r>
            <a:r>
              <a:rPr lang="en-US" altLang="zh-CN" sz="2200" b="1" i="1" dirty="0" smtClean="0">
                <a:solidFill>
                  <a:schemeClr val="tx1"/>
                </a:solidFill>
                <a:cs typeface="Times New Roman" pitchFamily="18" charset="0"/>
              </a:rPr>
              <a:t>contents</a:t>
            </a:r>
            <a:r>
              <a:rPr lang="en-US" altLang="zh-CN" sz="2200" b="1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200" b="1" i="1" dirty="0" smtClean="0">
                <a:solidFill>
                  <a:schemeClr val="tx1"/>
                </a:solidFill>
                <a:cs typeface="Times New Roman" pitchFamily="18" charset="0"/>
              </a:rPr>
              <a:t>R2</a:t>
            </a:r>
            <a:r>
              <a:rPr lang="en-US" altLang="zh-CN" sz="2200" b="1" dirty="0" smtClean="0">
                <a:solidFill>
                  <a:schemeClr val="tx1"/>
                </a:solidFill>
                <a:cs typeface="Times New Roman" pitchFamily="18" charset="0"/>
              </a:rPr>
              <a:t>) )</a:t>
            </a:r>
            <a:endParaRPr lang="en-US" altLang="zh-CN" sz="2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19872" y="2931790"/>
            <a:ext cx="19442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048223" y="2499742"/>
            <a:ext cx="6596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18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703404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US" altLang="zh-CN" sz="2500" b="1" i="1" dirty="0" smtClean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en-US" altLang="zh-CN" sz="2500" b="1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 smtClean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是一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个整数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 R1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100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R2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) 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 smtClean="0">
                <a:solidFill>
                  <a:schemeClr val="tx1"/>
                </a:solidFill>
                <a:cs typeface="Times New Roman" pitchFamily="18" charset="0"/>
              </a:rPr>
              <a:t>R1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= contents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200" b="1" i="1" dirty="0" smtClean="0">
                <a:solidFill>
                  <a:schemeClr val="tx1"/>
                </a:solidFill>
                <a:cs typeface="Times New Roman" pitchFamily="18" charset="0"/>
              </a:rPr>
              <a:t>contents</a:t>
            </a:r>
            <a:r>
              <a:rPr lang="en-US" altLang="zh-CN" sz="2200" b="1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200" b="1" i="1" dirty="0" smtClean="0">
                <a:solidFill>
                  <a:schemeClr val="tx1"/>
                </a:solidFill>
                <a:cs typeface="Times New Roman" pitchFamily="18" charset="0"/>
              </a:rPr>
              <a:t>R2</a:t>
            </a:r>
            <a:r>
              <a:rPr lang="en-US" altLang="zh-CN" sz="2200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 +</a:t>
            </a:r>
            <a:r>
              <a:rPr lang="en-US" altLang="zh-CN" sz="2200" b="1" i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100 </a:t>
            </a:r>
            <a:r>
              <a:rPr lang="en-US" altLang="zh-CN" sz="2200" b="1" dirty="0" smtClean="0">
                <a:solidFill>
                  <a:schemeClr val="tx1"/>
                </a:solidFill>
                <a:cs typeface="Times New Roman" pitchFamily="18" charset="0"/>
              </a:rPr>
              <a:t>) </a:t>
            </a:r>
            <a:endParaRPr lang="en-US" altLang="zh-CN" sz="22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/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91880" y="3363838"/>
            <a:ext cx="20162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48223" y="2931790"/>
            <a:ext cx="87570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977" y="2143122"/>
            <a:ext cx="8176503" cy="1654164"/>
          </a:xfrm>
        </p:spPr>
        <p:txBody>
          <a:bodyPr/>
          <a:lstStyle/>
          <a:p>
            <a:pPr lvl="0">
              <a:buClrTx/>
              <a:buFont typeface="Wingdings" pitchFamily="2" charset="2"/>
              <a:buChar char="Ø"/>
            </a:pPr>
            <a:r>
              <a:rPr lang="en-US" altLang="zh-CN" sz="25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在寄存器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的内容所表示的位置上存放的内存位置</a:t>
            </a:r>
            <a:endParaRPr lang="en-US" altLang="zh-CN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 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R1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R2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conents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altLang="zh-C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 ) </a:t>
            </a:r>
            <a:endParaRPr lang="en-US" altLang="zh-C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275856" y="3795886"/>
            <a:ext cx="28803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987824" y="3363838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19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667" y="2571750"/>
            <a:ext cx="8415333" cy="3225800"/>
          </a:xfrm>
        </p:spPr>
        <p:txBody>
          <a:bodyPr/>
          <a:lstStyle/>
          <a:p>
            <a:pPr lvl="0">
              <a:buClrTx/>
              <a:buFont typeface="Wingdings" pitchFamily="2" charset="2"/>
              <a:buChar char="Ø"/>
            </a:pPr>
            <a:r>
              <a:rPr lang="en-US" altLang="zh-CN" sz="25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在寄存器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中内容加上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后所表示的位置上存放的内存</a:t>
            </a:r>
            <a:r>
              <a:rPr lang="zh-CN" alt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位置</a:t>
            </a:r>
            <a:endParaRPr lang="en-US" altLang="zh-CN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 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R1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*100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conents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contents</a:t>
            </a:r>
            <a:r>
              <a:rPr lang="en-US" altLang="zh-CN" sz="22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+ </a:t>
            </a:r>
            <a:r>
              <a:rPr lang="en-US" altLang="zh-CN" sz="2200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100 </a:t>
            </a:r>
            <a:r>
              <a:rPr lang="en-US" altLang="zh-C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0">
              <a:buClr>
                <a:srgbClr val="3333CC"/>
              </a:buClr>
            </a:pPr>
            <a:endParaRPr lang="en-US" altLang="zh-CN" sz="21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5977" y="2143122"/>
            <a:ext cx="5927725" cy="50006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*r</a:t>
            </a: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347864" y="4227934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87824" y="3795886"/>
            <a:ext cx="12961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6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3000378"/>
            <a:ext cx="5927725" cy="1643074"/>
          </a:xfrm>
        </p:spPr>
        <p:txBody>
          <a:bodyPr/>
          <a:lstStyle/>
          <a:p>
            <a:pPr lvl="0">
              <a:buClrTx/>
              <a:buFont typeface="Wingdings" pitchFamily="2" charset="2"/>
              <a:buChar char="Ø"/>
            </a:pPr>
            <a:r>
              <a:rPr lang="en-US" altLang="zh-CN" sz="25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 R1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#100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 smtClean="0">
                <a:solidFill>
                  <a:schemeClr val="tx1"/>
                </a:solidFill>
                <a:cs typeface="Times New Roman" pitchFamily="18" charset="0"/>
              </a:rPr>
              <a:t>R1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= 100</a:t>
            </a:r>
          </a:p>
          <a:p>
            <a:pPr lvl="0">
              <a:buClr>
                <a:srgbClr val="3333CC"/>
              </a:buClr>
            </a:pPr>
            <a:endParaRPr lang="en-US" altLang="zh-CN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FF0000"/>
              </a:buClr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3333CC"/>
              </a:buClr>
            </a:pP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3333CC"/>
              </a:buClr>
            </a:pP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5977" y="2143122"/>
            <a:ext cx="5927725" cy="50006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*r</a:t>
            </a: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28667" y="2571750"/>
            <a:ext cx="705804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*c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473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43372" y="1500180"/>
            <a:ext cx="5357819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500" spc="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一个简单的</a:t>
            </a:r>
            <a:endParaRPr lang="en-US" altLang="zh-CN" sz="3500" spc="3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500" spc="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目标机模型</a:t>
            </a:r>
            <a:endParaRPr lang="zh-CN" altLang="en-US" sz="3500" spc="3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786182" y="1000114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  <a:endParaRPr lang="zh-CN" altLang="en-US" sz="20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357818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072097" y="1774826"/>
            <a:ext cx="4929191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600" spc="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指令选择</a:t>
            </a:r>
            <a:endParaRPr lang="zh-CN" altLang="en-US" sz="3600" spc="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416045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  <a:endParaRPr lang="zh-CN" altLang="en-US" sz="20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6470" y="3795886"/>
            <a:ext cx="5040560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尽可能</a:t>
            </a:r>
            <a:r>
              <a:rPr lang="zh-CN" altLang="en-US" sz="2000" b="1" dirty="0">
                <a:latin typeface="+mn-ea"/>
                <a:ea typeface="+mn-ea"/>
              </a:rPr>
              <a:t>避免使用上面的全部四个</a:t>
            </a:r>
            <a:r>
              <a:rPr lang="zh-CN" altLang="en-US" sz="2000" b="1" dirty="0" smtClean="0">
                <a:latin typeface="+mn-ea"/>
                <a:ea typeface="+mn-ea"/>
              </a:rPr>
              <a:t>指令，如果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+mn-ea"/>
                <a:ea typeface="+mn-ea"/>
              </a:rPr>
              <a:t>所需的运算分量已经在寄存器中了</a:t>
            </a:r>
            <a:endParaRPr lang="en-US" altLang="zh-CN" sz="2000" b="1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+mn-ea"/>
                <a:ea typeface="+mn-ea"/>
              </a:rPr>
              <a:t>运算结果不需要存放回内存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 = y - z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   R1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, y		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R1 =</a:t>
            </a:r>
            <a:r>
              <a:rPr lang="zh-CN" altLang="en-US" b="1" i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y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LD    R2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, z		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pl-PL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R2 </a:t>
            </a:r>
            <a:r>
              <a:rPr lang="pl-PL" altLang="zh-CN" b="1" i="1" dirty="0">
                <a:solidFill>
                  <a:schemeClr val="tx1"/>
                </a:solidFill>
                <a:cs typeface="Times New Roman" pitchFamily="18" charset="0"/>
              </a:rPr>
              <a:t>= </a:t>
            </a:r>
            <a:r>
              <a:rPr lang="pl-PL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z</a:t>
            </a:r>
            <a:endParaRPr lang="en-US" altLang="zh-CN" b="1" i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SUB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R1 , R1 , R2	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//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 R1 =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R1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R2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ST     x  ,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R1		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x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= R1</a:t>
            </a:r>
            <a:endParaRPr lang="zh-CN" altLang="en-US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寻址语句的目标代码</a:t>
            </a:r>
            <a:endParaRPr lang="zh-CN" altLang="en-US" sz="3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0225" y="785800"/>
            <a:ext cx="814230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三地址语句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a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b="1" dirty="0" smtClean="0">
                <a:latin typeface="+mn-ea"/>
                <a:ea typeface="+mn-ea"/>
                <a:cs typeface="Times New Roman" panose="02020603050405020304" pitchFamily="18" charset="0"/>
              </a:rPr>
              <a:t>是一个实数数组，每个实数占</a:t>
            </a:r>
            <a:r>
              <a:rPr lang="en-US" altLang="zh-CN" sz="2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r>
              <a:rPr lang="zh-CN" altLang="en-US" sz="2200" b="1" dirty="0" smtClean="0">
                <a:latin typeface="+mn-ea"/>
                <a:ea typeface="+mn-ea"/>
                <a:cs typeface="Times New Roman" panose="02020603050405020304" pitchFamily="18" charset="0"/>
              </a:rPr>
              <a:t>个字节</a:t>
            </a:r>
            <a:endParaRPr kumimoji="0" lang="en-US" altLang="zh-CN" sz="2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itchFamily="18" charset="0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    R1 , </a:t>
            </a:r>
            <a:r>
              <a:rPr kumimoji="0" lang="en-US" altLang="zh-CN" sz="2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altLang="zh-CN" sz="2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// </a:t>
            </a: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R1</a:t>
            </a:r>
            <a:r>
              <a:rPr lang="pl-PL" altLang="zh-CN" sz="2200" b="1" i="1" dirty="0" smtClean="0">
                <a:latin typeface="Times New Roman" panose="02020603050405020304" pitchFamily="18" charset="0"/>
                <a:cs typeface="Times New Roman" pitchFamily="18" charset="0"/>
              </a:rPr>
              <a:t> =</a:t>
            </a: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</a:t>
            </a:r>
            <a:endParaRPr kumimoji="0" lang="en-US" altLang="zh-CN" sz="2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pt-BR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  R1 </a:t>
            </a:r>
            <a:r>
              <a:rPr lang="pt-BR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R1</a:t>
            </a:r>
            <a:r>
              <a:rPr lang="pt-BR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R1=R1 * </a:t>
            </a:r>
            <a:r>
              <a:rPr lang="pt-BR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0" lang="en-US" altLang="zh-CN" sz="2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pt-BR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     R2 </a:t>
            </a:r>
            <a:r>
              <a:rPr lang="pt-BR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BR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pt-BR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R2=contents </a:t>
            </a:r>
            <a:r>
              <a:rPr lang="pt-BR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+ contents</a:t>
            </a:r>
            <a:r>
              <a:rPr lang="pt-BR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pt-BR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zh-CN" sz="2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ST      b   , R2	</a:t>
            </a:r>
            <a:r>
              <a:rPr kumimoji="0" lang="en-US" altLang="zh-CN" sz="2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// </a:t>
            </a: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b = R2</a:t>
            </a:r>
            <a:endParaRPr kumimoji="0" lang="zh-CN" altLang="en-US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[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j 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= c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是一个实数数组，每个实数占</a:t>
            </a:r>
            <a:r>
              <a:rPr lang="en-US" altLang="zh-CN" b="1" dirty="0">
                <a:solidFill>
                  <a:prstClr val="black"/>
                </a:solidFill>
                <a:cs typeface="Times New Roman" pitchFamily="18" charset="0"/>
              </a:rPr>
              <a:t>8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b="1" dirty="0" smtClean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字节</a:t>
            </a:r>
            <a:endParaRPr lang="en-US" altLang="zh-CN" b="1" i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LD     R1  ,     c		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R1 </a:t>
            </a:r>
            <a:r>
              <a:rPr lang="pl-PL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=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c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LD     R2  ,     j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		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pl-PL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R2 </a:t>
            </a:r>
            <a:r>
              <a:rPr lang="pl-PL" altLang="zh-CN" b="1" i="1" dirty="0">
                <a:solidFill>
                  <a:schemeClr val="tx1"/>
                </a:solidFill>
                <a:cs typeface="Times New Roman" pitchFamily="18" charset="0"/>
              </a:rPr>
              <a:t>=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j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MUL  R2 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   R2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8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//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R2 = R2 *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 8</a:t>
            </a:r>
            <a:endParaRPr lang="en-US" altLang="zh-CN" b="1" i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ST     a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, R1		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contents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a+contents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))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=R1</a:t>
            </a:r>
            <a:endParaRPr lang="zh-CN" altLang="en-US" b="1" i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endParaRPr lang="zh-CN" altLang="en-US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数组寻址语句的目标代码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4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43" y="774710"/>
            <a:ext cx="7439743" cy="3885272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指令选择</a:t>
            </a: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选择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适当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目标机指令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来实现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中间表示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IR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)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语句</a:t>
            </a:r>
            <a:endParaRPr lang="en-US" altLang="zh-CN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例：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三地址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语句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=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+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z</a:t>
            </a:r>
            <a:endParaRPr lang="en-US" altLang="zh-CN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目标代码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LD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zh-CN" alt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把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的值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加载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zh-CN" alt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寄存器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中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*/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ADD	R0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R0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b="1" i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0066FF"/>
                </a:solidFill>
                <a:cs typeface="Times New Roman" panose="02020603050405020304" pitchFamily="18" charset="0"/>
              </a:rPr>
              <a:t>加</a:t>
            </a:r>
            <a:r>
              <a:rPr lang="zh-CN" alt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上 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*/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ST	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x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R0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zh-CN" alt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把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的值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保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存</a:t>
            </a:r>
            <a:r>
              <a:rPr lang="zh-CN" alt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 */</a:t>
            </a:r>
          </a:p>
          <a:p>
            <a:pPr lvl="1"/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48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</a:rPr>
              <a:t>x = *p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LD  R1, p	           	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R1 = p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LD  R2, 0 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 	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R2 = contents 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0 + contents 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 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ST   x  , R2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 = R2</a:t>
            </a:r>
            <a:endParaRPr lang="zh-CN" altLang="en-US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988" algn="l"/>
              </a:tabLst>
            </a:pPr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存取语句的目标代码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</a:rPr>
              <a:t>*p = y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LD   R1 ,    p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R1 = p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LD   R2 ,    y         	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R2 = y</a:t>
            </a:r>
            <a:endParaRPr lang="pt-BR" altLang="zh-CN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ST   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),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R2	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contents 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0 + contents 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R1 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 )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= R2</a:t>
            </a:r>
            <a:endParaRPr lang="zh-CN" altLang="en-US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988" algn="l"/>
              </a:tabLst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指针存取语句的目标代码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5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3042" y="3874011"/>
            <a:ext cx="4572032" cy="7694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i="1" dirty="0"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zh-CN" altLang="en-US" sz="2200" b="1" dirty="0" smtClean="0">
                <a:latin typeface="+mn-ea"/>
                <a:ea typeface="+mn-ea"/>
              </a:rPr>
              <a:t>是标号</a:t>
            </a:r>
            <a:r>
              <a:rPr lang="zh-CN" altLang="en-US" sz="2200" b="1" dirty="0">
                <a:latin typeface="+mn-ea"/>
                <a:ea typeface="+mn-ea"/>
              </a:rPr>
              <a:t>为</a:t>
            </a:r>
            <a:r>
              <a:rPr lang="en-US" altLang="zh-CN" sz="2200" b="1" i="1" dirty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zh-CN" altLang="en-US" sz="2200" b="1" dirty="0">
                <a:latin typeface="+mn-ea"/>
                <a:ea typeface="+mn-ea"/>
              </a:rPr>
              <a:t>的三地址指令所产生</a:t>
            </a:r>
            <a:r>
              <a:rPr lang="zh-CN" altLang="en-US" sz="2200" b="1" dirty="0" smtClean="0">
                <a:latin typeface="+mn-ea"/>
                <a:ea typeface="+mn-ea"/>
              </a:rPr>
              <a:t>的目标代码中</a:t>
            </a:r>
            <a:r>
              <a:rPr lang="zh-CN" altLang="en-US" sz="2200" b="1" dirty="0">
                <a:latin typeface="+mn-ea"/>
                <a:ea typeface="+mn-ea"/>
              </a:rPr>
              <a:t>的第一个指令的标号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</a:rPr>
              <a:t>if x &lt; y </a:t>
            </a:r>
            <a:r>
              <a:rPr lang="en-US" altLang="zh-CN" b="1" i="1" dirty="0" err="1" smtClean="0">
                <a:solidFill>
                  <a:schemeClr val="tx1"/>
                </a:solidFill>
              </a:rPr>
              <a:t>goto</a:t>
            </a:r>
            <a:r>
              <a:rPr lang="en-US" altLang="zh-CN" b="1" i="1" dirty="0" smtClean="0">
                <a:solidFill>
                  <a:schemeClr val="tx1"/>
                </a:solidFill>
              </a:rPr>
              <a:t> L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LD       R1 , x	            	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R1 = x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LD       R2 , y         		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R2 = y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SUB    R1 , R1 , R2	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R1=R1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BLTZ  R1 , M		</a:t>
            </a:r>
            <a:r>
              <a:rPr lang="pt-BR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if R1 &lt; 0 jump to M</a:t>
            </a:r>
            <a:endParaRPr lang="zh-CN" altLang="en-US" b="1" i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endParaRPr lang="zh-CN" altLang="en-US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988" algn="l"/>
              </a:tabLst>
            </a:pPr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跳转语句的目标代码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7" y="1285866"/>
            <a:ext cx="4965272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call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callee</a:t>
            </a:r>
            <a:endParaRPr lang="en-US" altLang="zh-CN" sz="2500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ST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callee.staticArea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, #here + 20</a:t>
            </a: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BR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callee.codeArea</a:t>
            </a:r>
            <a:endParaRPr lang="en-US" altLang="zh-CN" sz="2500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过程调用和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返回的目标代码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393869" y="1271600"/>
            <a:ext cx="3750131" cy="30861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5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zh-CN" sz="25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5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5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callee.staticArea</a:t>
            </a:r>
            <a:endParaRPr lang="en-US" altLang="zh-CN" sz="25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3500"/>
              </a:lnSpc>
              <a:buClr>
                <a:srgbClr val="FF0000"/>
              </a:buClr>
              <a:buNone/>
            </a:pP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00364" y="785800"/>
            <a:ext cx="2108269" cy="477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500" b="1" dirty="0">
                <a:solidFill>
                  <a:srgbClr val="000000"/>
                </a:solidFill>
                <a:latin typeface="+mn-ea"/>
                <a:ea typeface="+mn-ea"/>
              </a:rPr>
              <a:t>静态存储分配</a:t>
            </a:r>
            <a:endParaRPr lang="zh-CN" altLang="en-US" sz="2500" b="1" dirty="0">
              <a:latin typeface="+mn-ea"/>
              <a:ea typeface="+mn-ea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3851920" y="3357568"/>
            <a:ext cx="4649170" cy="432000"/>
          </a:xfrm>
          <a:prstGeom prst="borderCallout2">
            <a:avLst>
              <a:gd name="adj1" fmla="val 21739"/>
              <a:gd name="adj2" fmla="val -17"/>
              <a:gd name="adj3" fmla="val 22152"/>
              <a:gd name="adj4" fmla="val -16501"/>
              <a:gd name="adj5" fmla="val -14476"/>
              <a:gd name="adj6" fmla="val -21226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活动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的起始位置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3669871" y="4056788"/>
            <a:ext cx="4616905" cy="411172"/>
          </a:xfrm>
          <a:prstGeom prst="borderCallout2">
            <a:avLst>
              <a:gd name="adj1" fmla="val 18750"/>
              <a:gd name="adj2" fmla="val -616"/>
              <a:gd name="adj3" fmla="val 18750"/>
              <a:gd name="adj4" fmla="val -16667"/>
              <a:gd name="adj5" fmla="val -52591"/>
              <a:gd name="adj6" fmla="val -25846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callee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目标代码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中的起始位置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5496" y="1285866"/>
            <a:ext cx="5927725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call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callee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ADD SP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SP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#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caller</a:t>
            </a:r>
            <a:r>
              <a:rPr lang="en-US" altLang="zh-CN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recordsize</a:t>
            </a:r>
            <a:endParaRPr lang="en-US" altLang="zh-CN" b="1" i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ST    0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SP 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),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#here + 16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BR    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callee</a:t>
            </a:r>
            <a:r>
              <a:rPr lang="en-US" altLang="zh-CN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codeArea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过程调用和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返回的目标代码</a:t>
            </a:r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4194543" y="1271600"/>
            <a:ext cx="4841953" cy="3086100"/>
          </a:xfrm>
          <a:prstGeom prst="rect">
            <a:avLst/>
          </a:prstGeom>
        </p:spPr>
        <p:txBody>
          <a:bodyPr/>
          <a:lstStyle/>
          <a:p>
            <a:pPr marL="271463" marR="0" lvl="0" indent="-271463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三地址语句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marR="0" lvl="1" indent="-271463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return</a:t>
            </a:r>
          </a:p>
          <a:p>
            <a:pPr marL="271463" lvl="0" indent="-271463" eaLnBrk="0" hangingPunct="0">
              <a:lnSpc>
                <a:spcPts val="3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</a:rPr>
              <a:t>被调用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</a:rPr>
              <a:t>过程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lnSpc>
                <a:spcPts val="3000"/>
              </a:lnSpc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 *</a:t>
            </a:r>
            <a:r>
              <a:rPr lang="en-US" altLang="zh-CN" sz="22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 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srgbClr val="000000"/>
                </a:solidFill>
                <a:latin typeface="+mn-ea"/>
                <a:ea typeface="+mn-ea"/>
              </a:rPr>
              <a:t>调用过程</a:t>
            </a: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lnSpc>
                <a:spcPts val="3000"/>
              </a:lnSpc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 SP , SP , #</a:t>
            </a:r>
            <a:r>
              <a:rPr lang="en-US" altLang="zh-CN" sz="22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caller.recordsize</a:t>
            </a:r>
            <a:endParaRPr lang="zh-CN" altLang="en-US" sz="22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endParaRPr lang="en-US" altLang="zh-CN" sz="22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574675" lvl="1" indent="-271463" eaLnBrk="0" hangingPunct="0">
              <a:lnSpc>
                <a:spcPts val="3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endParaRPr lang="en-US" altLang="zh-CN" sz="25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574675" lvl="1" indent="-271463" eaLnBrk="0" hangingPunct="0">
              <a:lnSpc>
                <a:spcPts val="3500"/>
              </a:lnSpc>
              <a:spcBef>
                <a:spcPct val="20000"/>
              </a:spcBef>
              <a:buSzPct val="100000"/>
            </a:pPr>
            <a:endParaRPr lang="en-US" altLang="zh-CN" sz="2800" b="1" dirty="0" smtClean="0">
              <a:solidFill>
                <a:srgbClr val="000000"/>
              </a:solidFill>
            </a:endParaRPr>
          </a:p>
          <a:p>
            <a:pPr marL="574675" marR="0" lvl="1" indent="-271463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US" altLang="zh-CN" sz="2500" b="1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74675" marR="0" lvl="1" indent="-271463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0364" y="785800"/>
            <a:ext cx="2108269" cy="477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solidFill>
                  <a:srgbClr val="000000"/>
                </a:solidFill>
                <a:latin typeface="+mn-ea"/>
                <a:ea typeface="+mn-ea"/>
              </a:rPr>
              <a:t>栈式存储分配</a:t>
            </a:r>
            <a:endParaRPr lang="zh-CN" altLang="en-US" sz="2500" b="1" dirty="0"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22188" y="4148294"/>
            <a:ext cx="5328592" cy="44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ts val="3000"/>
              </a:lnSpc>
              <a:buClr>
                <a:srgbClr val="FF0000"/>
              </a:buClr>
            </a:pPr>
            <a:r>
              <a:rPr lang="en-US" altLang="zh-CN" sz="22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748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072097" y="1774826"/>
            <a:ext cx="4929191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600" spc="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指令选择</a:t>
            </a:r>
            <a:endParaRPr lang="zh-CN" altLang="en-US" sz="3600" spc="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416045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  <a:endParaRPr lang="zh-CN" altLang="en-US" sz="20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3140" y="1774826"/>
            <a:ext cx="3527252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600" spc="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寄存器的</a:t>
            </a:r>
            <a:r>
              <a:rPr lang="zh-CN" altLang="en-US" sz="3600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416045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  <a:endParaRPr lang="zh-CN" altLang="en-US" sz="20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713" y="857238"/>
            <a:ext cx="8016377" cy="3225800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对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每个形如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 </a:t>
            </a:r>
            <a:r>
              <a:rPr lang="en-US" altLang="zh-CN" sz="2500" b="1" i="1" dirty="0" smtClean="0">
                <a:solidFill>
                  <a:schemeClr val="tx1"/>
                </a:solidFill>
                <a:cs typeface="Times New Roman" pitchFamily="18" charset="0"/>
              </a:rPr>
              <a:t>=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y </a:t>
            </a:r>
            <a:r>
              <a:rPr lang="en-US" altLang="zh-CN" sz="2500" b="1" dirty="0" smtClean="0">
                <a:solidFill>
                  <a:schemeClr val="tx1"/>
                </a:solidFill>
                <a:cs typeface="Times New Roman" pitchFamily="18" charset="0"/>
              </a:rPr>
              <a:t>o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p</a:t>
            </a:r>
            <a:r>
              <a:rPr lang="en-US" altLang="zh-CN" sz="2500" b="1" i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三地址指令</a:t>
            </a:r>
            <a:r>
              <a:rPr lang="en-US" altLang="zh-CN" sz="2500" b="1" i="1" dirty="0" smtClean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，执行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如下动作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调用函数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itchFamily="18" charset="0"/>
              </a:rPr>
              <a:t>getReg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I 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来为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选择寄存器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，把这些寄存器称为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 smtClean="0">
                <a:solidFill>
                  <a:schemeClr val="tx1"/>
                </a:solidFill>
                <a:cs typeface="Times New Roman" pitchFamily="18" charset="0"/>
              </a:rPr>
              <a:t>z</a:t>
            </a:r>
            <a:endParaRPr lang="en-US" altLang="zh-CN" b="1" i="1" baseline="-25000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 smtClean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中存放的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不是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y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则生成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指令</a:t>
            </a:r>
            <a:r>
              <a:rPr lang="zh-CN" altLang="en-US" b="1" dirty="0" smtClean="0">
                <a:solidFill>
                  <a:schemeClr val="tx1"/>
                </a:solidFill>
                <a:cs typeface="Times New Roman" pitchFamily="18" charset="0"/>
              </a:rPr>
              <a:t>“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LD 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 smtClean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i="1" baseline="-250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, y′</a:t>
            </a:r>
            <a:r>
              <a:rPr lang="zh-CN" altLang="en-US" b="1" dirty="0" smtClean="0">
                <a:solidFill>
                  <a:schemeClr val="tx1"/>
                </a:solidFill>
                <a:cs typeface="Times New Roman" pitchFamily="18" charset="0"/>
              </a:rPr>
              <a:t>”。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y′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是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存放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的内存位置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之一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类似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的，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 smtClean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中存放的不是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，生成指令“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 z′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”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生成目标指令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OP 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三地址语句的目标代码生成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1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785800"/>
            <a:ext cx="8807895" cy="3363564"/>
          </a:xfrm>
        </p:spPr>
        <p:txBody>
          <a:bodyPr/>
          <a:lstStyle/>
          <a:p>
            <a:pPr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寄存器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描述符 </a:t>
            </a:r>
            <a:r>
              <a:rPr lang="en-US" altLang="zh-CN" sz="2000" b="1" dirty="0" smtClean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000" b="1" i="1" dirty="0" smtClean="0">
                <a:solidFill>
                  <a:schemeClr val="tx1"/>
                </a:solidFill>
                <a:cs typeface="Times New Roman" pitchFamily="18" charset="0"/>
              </a:rPr>
              <a:t>register descriptor </a:t>
            </a:r>
            <a:r>
              <a:rPr lang="en-US" altLang="zh-CN" sz="2000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记录每个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寄存器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当前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存放的是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哪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些变量的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值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地址描述符 </a:t>
            </a:r>
            <a:r>
              <a:rPr lang="en-US" altLang="zh-CN" sz="2000" b="1" dirty="0" smtClean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000" b="1" i="1" dirty="0" smtClean="0">
                <a:solidFill>
                  <a:schemeClr val="tx1"/>
                </a:solidFill>
                <a:cs typeface="Times New Roman" pitchFamily="18" charset="0"/>
              </a:rPr>
              <a:t>address descriptor </a:t>
            </a:r>
            <a:r>
              <a:rPr lang="en-US" altLang="zh-CN" sz="2000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记录运行时每个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名字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的当前值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存放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在哪个或哪些位置</a:t>
            </a: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该位置可能是寄存器、栈单元、内存地址或者是它们的某个集合</a:t>
            </a: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这些信息可以存放在该变量名对应的符号表条目中</a:t>
            </a:r>
          </a:p>
          <a:p>
            <a:pPr algn="just">
              <a:lnSpc>
                <a:spcPts val="3500"/>
              </a:lnSpc>
              <a:spcBef>
                <a:spcPct val="0"/>
              </a:spcBef>
            </a:pPr>
            <a:endParaRPr lang="zh-CN" altLang="en-US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ts val="3500"/>
              </a:lnSpc>
            </a:pPr>
            <a:endParaRPr lang="zh-CN" altLang="en-US" sz="2100" dirty="0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描述符和地址描述符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62"/>
            <a:ext cx="8070865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  <a:tabLst>
                <a:tab pos="5381625" algn="l"/>
              </a:tabLst>
            </a:pP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对于一个在基本块的出口处可能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活跃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变量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 </a:t>
            </a:r>
            <a:r>
              <a:rPr lang="en-US" altLang="zh-CN" sz="2500" b="1" dirty="0" smtClean="0">
                <a:solidFill>
                  <a:schemeClr val="tx1"/>
                </a:solidFill>
                <a:cs typeface="Times New Roman" pitchFamily="18" charset="0"/>
              </a:rPr>
              <a:t>,  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如果它的地址描述符表明它的值没有存放在</a:t>
            </a:r>
            <a:r>
              <a:rPr lang="en-US" altLang="zh-CN" sz="2500" b="1" i="1" dirty="0" smtClean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的内存位置上</a:t>
            </a:r>
            <a:r>
              <a:rPr lang="en-US" altLang="zh-CN" sz="2500" b="1" dirty="0" smtClean="0">
                <a:solidFill>
                  <a:schemeClr val="tx1"/>
                </a:solidFill>
                <a:cs typeface="Times New Roman" pitchFamily="18" charset="0"/>
              </a:rPr>
              <a:t>,  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则生成指令“</a:t>
            </a:r>
            <a:r>
              <a:rPr lang="en-US" altLang="zh-CN" sz="2500" b="1" i="1" dirty="0" smtClean="0">
                <a:solidFill>
                  <a:schemeClr val="tx1"/>
                </a:solidFill>
                <a:cs typeface="Times New Roman" pitchFamily="18" charset="0"/>
              </a:rPr>
              <a:t>ST x</a:t>
            </a:r>
            <a:r>
              <a:rPr lang="en-US" altLang="zh-CN" sz="2500" b="1" dirty="0" smtClean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sz="2500" b="1" i="1" dirty="0" smtClean="0">
                <a:solidFill>
                  <a:schemeClr val="tx1"/>
                </a:solidFill>
                <a:cs typeface="Times New Roman" pitchFamily="18" charset="0"/>
              </a:rPr>
              <a:t> R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”</a:t>
            </a:r>
            <a:r>
              <a:rPr lang="en-US" altLang="zh-CN" sz="2800" b="1" dirty="0" smtClean="0">
                <a:solidFill>
                  <a:schemeClr val="tx1"/>
                </a:solidFill>
                <a:cs typeface="Times New Roman" pitchFamily="18" charset="0"/>
              </a:rPr>
              <a:t> ( </a:t>
            </a:r>
            <a:r>
              <a:rPr lang="en-US" altLang="zh-CN" sz="2500" b="1" i="1" dirty="0" smtClean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是在基本块结尾处存放 </a:t>
            </a:r>
            <a:r>
              <a:rPr lang="en-US" altLang="zh-CN" sz="2500" b="1" i="1" dirty="0" smtClean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值的寄存器 </a:t>
            </a:r>
            <a:r>
              <a:rPr lang="en-US" altLang="zh-CN" sz="2800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基本块的收尾处理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7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2083680"/>
            <a:ext cx="2370701" cy="1274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 smtClean="0">
                <a:latin typeface="+mn-ea"/>
                <a:ea typeface="+mn-ea"/>
              </a:rPr>
              <a:t>三地址语句序列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a=</a:t>
            </a:r>
            <a:r>
              <a:rPr lang="en-US" altLang="zh-CN" sz="2200" b="1" i="1" dirty="0" err="1" smtClean="0">
                <a:latin typeface="Times New Roman" panose="02020603050405020304" pitchFamily="18" charset="0"/>
                <a:ea typeface="楷体_GB2312" pitchFamily="49" charset="-122"/>
              </a:rPr>
              <a:t>b+c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d=</a:t>
            </a:r>
            <a:r>
              <a:rPr lang="en-US" altLang="zh-CN" sz="2200" b="1" i="1" dirty="0" err="1" smtClean="0">
                <a:latin typeface="Times New Roman" panose="02020603050405020304" pitchFamily="18" charset="0"/>
                <a:ea typeface="楷体_GB2312" pitchFamily="49" charset="-122"/>
              </a:rPr>
              <a:t>a+e</a:t>
            </a:r>
            <a:endParaRPr lang="en-US" altLang="zh-CN" sz="2200" b="1" i="1" dirty="0" smtClean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7904" y="2133204"/>
            <a:ext cx="4680520" cy="2742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 smtClean="0">
                <a:latin typeface="+mn-ea"/>
                <a:ea typeface="+mn-ea"/>
              </a:rPr>
              <a:t>目标</a:t>
            </a:r>
            <a:r>
              <a:rPr lang="zh-CN" altLang="en-US" sz="2400" b="1" dirty="0">
                <a:latin typeface="+mn-ea"/>
                <a:ea typeface="+mn-ea"/>
              </a:rPr>
              <a:t>代码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  R0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b 		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R0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= b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R0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R0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+ c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   a   ,  R0 	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=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R0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  R0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a 		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R0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= a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</a:t>
            </a:r>
            <a:r>
              <a:rPr lang="it-IT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e 	</a:t>
            </a:r>
            <a:r>
              <a:rPr lang="it-IT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it-IT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R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it-IT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+ e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   d   ,  R0 	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d =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R0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95936" y="3740563"/>
            <a:ext cx="1656184" cy="27134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89843" y="774710"/>
            <a:ext cx="7439743" cy="122553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指令选择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选择适当的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目标机指令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来实现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中间表示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IR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语句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例：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20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3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14362"/>
            <a:ext cx="8642337" cy="3225800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当代码生成算法生成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加载</a:t>
            </a:r>
            <a:r>
              <a:rPr lang="zh-CN" altLang="en-US" sz="2500" b="1" dirty="0">
                <a:solidFill>
                  <a:schemeClr val="tx1"/>
                </a:solidFill>
              </a:rPr>
              <a:t>、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保存</a:t>
            </a:r>
            <a:r>
              <a:rPr lang="zh-CN" altLang="en-US" sz="2500" b="1" dirty="0">
                <a:solidFill>
                  <a:schemeClr val="tx1"/>
                </a:solidFill>
              </a:rPr>
              <a:t>和其他指令时，它必须同时更新寄存器和地址描述符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对于指令“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LD </a:t>
            </a:r>
            <a:r>
              <a:rPr lang="en-US" altLang="zh-CN" sz="2500" b="1" i="1" dirty="0" smtClean="0">
                <a:solidFill>
                  <a:schemeClr val="tx1"/>
                </a:solidFill>
                <a:cs typeface="Times New Roman" pitchFamily="18" charset="0"/>
              </a:rPr>
              <a:t> R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 , </a:t>
            </a:r>
            <a:r>
              <a:rPr lang="en-US" altLang="zh-CN" sz="2500" b="1" i="1" dirty="0" smtClean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</a:rPr>
              <a:t>”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schemeClr val="tx1"/>
                </a:solidFill>
              </a:rPr>
              <a:t>修改 </a:t>
            </a:r>
            <a:r>
              <a:rPr lang="en-US" altLang="zh-CN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R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寄存器描述符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，使之只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包含</a:t>
            </a:r>
            <a:r>
              <a:rPr lang="en-US" altLang="zh-CN" sz="2400" b="1" i="1" dirty="0" smtClean="0">
                <a:solidFill>
                  <a:schemeClr val="tx1"/>
                </a:solidFill>
                <a:cs typeface="Times New Roman" pitchFamily="18" charset="0"/>
              </a:rPr>
              <a:t>x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，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把 </a:t>
            </a:r>
            <a:r>
              <a:rPr lang="en-US" altLang="zh-CN" sz="2400" b="1" i="1" dirty="0" smtClean="0">
                <a:solidFill>
                  <a:schemeClr val="tx1"/>
                </a:solidFill>
                <a:cs typeface="Times New Roman" pitchFamily="18" charset="0"/>
              </a:rPr>
              <a:t>R 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作为</a:t>
            </a:r>
            <a:r>
              <a:rPr lang="zh-CN" altLang="en-US" sz="2200" b="1" dirty="0">
                <a:solidFill>
                  <a:schemeClr val="tx1"/>
                </a:solidFill>
              </a:rPr>
              <a:t>新增位置加入到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chemeClr val="tx1"/>
                </a:solidFill>
              </a:rPr>
              <a:t>的位置集合中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从任何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于</a:t>
            </a:r>
            <a:r>
              <a:rPr lang="en-US" altLang="zh-CN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x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描述符</a:t>
            </a:r>
            <a:r>
              <a:rPr lang="zh-CN" altLang="en-US" sz="2200" b="1" dirty="0">
                <a:solidFill>
                  <a:schemeClr val="tx1"/>
                </a:solidFill>
              </a:rPr>
              <a:t>中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删除 </a:t>
            </a:r>
            <a:r>
              <a:rPr lang="en-US" altLang="zh-CN" sz="2400" b="1" i="1" dirty="0" smtClean="0">
                <a:solidFill>
                  <a:schemeClr val="tx1"/>
                </a:solidFill>
                <a:cs typeface="Times New Roman" pitchFamily="18" charset="0"/>
              </a:rPr>
              <a:t>R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管理寄存器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和地址</a:t>
            </a:r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描述符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31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000246"/>
            <a:ext cx="8129613" cy="3225800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</a:rPr>
              <a:t>对于</a:t>
            </a:r>
            <a:r>
              <a:rPr lang="zh-CN" altLang="en-US" sz="2500" b="1" dirty="0">
                <a:solidFill>
                  <a:schemeClr val="tx1"/>
                </a:solidFill>
              </a:rPr>
              <a:t>指令</a:t>
            </a:r>
            <a:r>
              <a:rPr lang="zh-CN" altLang="en-US" sz="2500" b="1" dirty="0" smtClean="0">
                <a:solidFill>
                  <a:schemeClr val="tx1"/>
                </a:solidFill>
              </a:rPr>
              <a:t>“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O</a:t>
            </a:r>
            <a:r>
              <a:rPr lang="en-US" altLang="zh-CN" sz="2500" b="1" i="1" dirty="0">
                <a:solidFill>
                  <a:schemeClr val="tx1"/>
                </a:solidFill>
              </a:rPr>
              <a:t>P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  R</a:t>
            </a:r>
            <a:r>
              <a:rPr lang="en-US" altLang="zh-CN" sz="2500" b="1" i="1" baseline="-25000" dirty="0" smtClean="0">
                <a:solidFill>
                  <a:schemeClr val="tx1"/>
                </a:solidFill>
              </a:rPr>
              <a:t>x 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,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  </a:t>
            </a:r>
            <a:r>
              <a:rPr lang="en-US" altLang="zh-CN" sz="2500" b="1" i="1" dirty="0" err="1" smtClean="0">
                <a:solidFill>
                  <a:schemeClr val="tx1"/>
                </a:solidFill>
              </a:rPr>
              <a:t>R</a:t>
            </a:r>
            <a:r>
              <a:rPr lang="en-US" altLang="zh-CN" sz="2000" b="1" i="1" baseline="-25000" dirty="0" err="1" smtClean="0">
                <a:solidFill>
                  <a:schemeClr val="tx1"/>
                </a:solidFill>
              </a:rPr>
              <a:t>y</a:t>
            </a:r>
            <a:r>
              <a:rPr lang="en-US" altLang="zh-CN" sz="2000" b="1" i="1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,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  </a:t>
            </a:r>
            <a:r>
              <a:rPr lang="en-US" altLang="zh-CN" sz="2500" b="1" i="1" dirty="0" err="1" smtClean="0">
                <a:solidFill>
                  <a:schemeClr val="tx1"/>
                </a:solidFill>
              </a:rPr>
              <a:t>R</a:t>
            </a:r>
            <a:r>
              <a:rPr lang="en-US" altLang="zh-CN" sz="2500" b="1" i="1" baseline="-25000" dirty="0" err="1" smtClean="0">
                <a:solidFill>
                  <a:schemeClr val="tx1"/>
                </a:solidFill>
              </a:rPr>
              <a:t>z</a:t>
            </a:r>
            <a:r>
              <a:rPr lang="zh-CN" altLang="en-US" sz="2500" b="1" dirty="0">
                <a:solidFill>
                  <a:schemeClr val="tx1"/>
                </a:solidFill>
              </a:rPr>
              <a:t>”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schemeClr val="tx1"/>
                </a:solidFill>
              </a:rPr>
              <a:t>修改 </a:t>
            </a:r>
            <a:r>
              <a:rPr lang="en-US" altLang="zh-CN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CN" sz="2200" b="1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的寄存器描述符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，使之只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包含 </a:t>
            </a:r>
            <a:r>
              <a:rPr lang="en-US" altLang="zh-CN" sz="2200" b="1" i="1" dirty="0" smtClean="0">
                <a:solidFill>
                  <a:schemeClr val="tx1"/>
                </a:solidFill>
              </a:rPr>
              <a:t>x</a:t>
            </a:r>
            <a:endParaRPr lang="en-US" altLang="zh-CN" sz="2200" b="1" i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从任何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于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的寄存器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描述符</a:t>
            </a:r>
            <a:r>
              <a:rPr lang="zh-CN" altLang="en-US" sz="2200" b="1" dirty="0">
                <a:solidFill>
                  <a:schemeClr val="tx1"/>
                </a:solidFill>
              </a:rPr>
              <a:t>中删除 </a:t>
            </a:r>
            <a:r>
              <a:rPr lang="en-US" altLang="zh-CN" sz="2200" b="1" i="1" dirty="0" smtClean="0">
                <a:solidFill>
                  <a:schemeClr val="tx1"/>
                </a:solidFill>
              </a:rPr>
              <a:t>x</a:t>
            </a:r>
            <a:endParaRPr lang="en-US" altLang="zh-CN" sz="2200" b="1" i="1" baseline="-25000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，使之只包含位置 </a:t>
            </a:r>
            <a:r>
              <a:rPr lang="en-US" altLang="zh-CN" sz="2200" b="1" i="1" dirty="0" smtClean="0">
                <a:solidFill>
                  <a:schemeClr val="tx1"/>
                </a:solidFill>
              </a:rPr>
              <a:t>R</a:t>
            </a:r>
            <a:r>
              <a:rPr lang="en-US" altLang="zh-CN" sz="2200" b="1" i="1" baseline="-25000" dirty="0" smtClean="0">
                <a:solidFill>
                  <a:schemeClr val="tx1"/>
                </a:solidFill>
              </a:rPr>
              <a:t>x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schemeClr val="tx1"/>
                </a:solidFill>
              </a:rPr>
              <a:t>从</a:t>
            </a:r>
            <a:r>
              <a:rPr lang="zh-CN" altLang="en-US" sz="2200" b="1" dirty="0">
                <a:solidFill>
                  <a:schemeClr val="tx1"/>
                </a:solidFill>
              </a:rPr>
              <a:t>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不同于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描述符</a:t>
            </a:r>
            <a:r>
              <a:rPr lang="zh-CN" altLang="en-US" sz="2200" b="1" dirty="0">
                <a:solidFill>
                  <a:schemeClr val="tx1"/>
                </a:solidFill>
              </a:rPr>
              <a:t>中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删除 </a:t>
            </a:r>
            <a:r>
              <a:rPr lang="en-US" altLang="zh-CN" sz="2200" b="1" i="1" dirty="0" smtClean="0">
                <a:solidFill>
                  <a:schemeClr val="tx1"/>
                </a:solidFill>
              </a:rPr>
              <a:t>R</a:t>
            </a:r>
            <a:r>
              <a:rPr lang="en-US" altLang="zh-CN" sz="2200" b="1" i="1" baseline="-25000" dirty="0" smtClean="0">
                <a:solidFill>
                  <a:schemeClr val="tx1"/>
                </a:solidFill>
              </a:rPr>
              <a:t>x</a:t>
            </a:r>
            <a:endParaRPr lang="en-US" altLang="zh-CN" sz="2200" b="1" i="1" baseline="-25000" dirty="0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寄存器和地址描述符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7158" y="714362"/>
            <a:ext cx="8642337" cy="121444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R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6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87" y="2428874"/>
            <a:ext cx="7213609" cy="3225800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</a:rPr>
              <a:t>对于</a:t>
            </a:r>
            <a:r>
              <a:rPr lang="zh-CN" altLang="en-US" sz="2500" b="1" dirty="0">
                <a:solidFill>
                  <a:schemeClr val="tx1"/>
                </a:solidFill>
              </a:rPr>
              <a:t>指令“</a:t>
            </a:r>
            <a:r>
              <a:rPr lang="en-US" altLang="zh-CN" sz="2500" b="1" i="1" dirty="0">
                <a:solidFill>
                  <a:schemeClr val="tx1"/>
                </a:solidFill>
              </a:rPr>
              <a:t>ST 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  x 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, 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R</a:t>
            </a:r>
            <a:r>
              <a:rPr lang="zh-CN" altLang="en-US" sz="2500" b="1" dirty="0">
                <a:solidFill>
                  <a:schemeClr val="tx1"/>
                </a:solidFill>
              </a:rPr>
              <a:t>”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，使之包含自己的内存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位置</a:t>
            </a:r>
            <a:endParaRPr lang="en-US" altLang="zh-CN" sz="2200" b="1" i="1" dirty="0">
              <a:solidFill>
                <a:schemeClr val="tx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寄存器和地址描述符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7158" y="2000246"/>
            <a:ext cx="812961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  R</a:t>
            </a:r>
            <a:r>
              <a:rPr kumimoji="0" lang="en-US" altLang="zh-CN" sz="25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0" lang="en-US" altLang="zh-CN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5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57158" y="714362"/>
            <a:ext cx="8642337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R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94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846412"/>
            <a:ext cx="9039378" cy="3225800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</a:rPr>
              <a:t>对于</a:t>
            </a:r>
            <a:r>
              <a:rPr lang="zh-CN" altLang="en-US" sz="2500" b="1" dirty="0">
                <a:solidFill>
                  <a:schemeClr val="tx1"/>
                </a:solidFill>
              </a:rPr>
              <a:t>复制语句</a:t>
            </a:r>
            <a:r>
              <a:rPr lang="en-US" altLang="zh-CN" sz="2500" b="1" i="1" dirty="0">
                <a:solidFill>
                  <a:schemeClr val="tx1"/>
                </a:solidFill>
              </a:rPr>
              <a:t>x=y</a:t>
            </a:r>
            <a:r>
              <a:rPr lang="zh-CN" altLang="en-US" sz="2500" b="1" dirty="0">
                <a:solidFill>
                  <a:schemeClr val="tx1"/>
                </a:solidFill>
              </a:rPr>
              <a:t>，</a:t>
            </a:r>
            <a:r>
              <a:rPr lang="zh-CN" altLang="en-US" sz="2500" b="1" dirty="0" smtClean="0">
                <a:solidFill>
                  <a:schemeClr val="tx1"/>
                </a:solidFill>
              </a:rPr>
              <a:t>如果</a:t>
            </a:r>
            <a:r>
              <a:rPr lang="zh-CN" altLang="en-US" sz="2500" b="1" dirty="0">
                <a:solidFill>
                  <a:schemeClr val="tx1"/>
                </a:solidFill>
              </a:rPr>
              <a:t>需要</a:t>
            </a:r>
            <a:r>
              <a:rPr lang="zh-CN" altLang="en-US" sz="2500" b="1" dirty="0" smtClean="0">
                <a:solidFill>
                  <a:schemeClr val="tx1"/>
                </a:solidFill>
              </a:rPr>
              <a:t>生成加载指令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“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LD </a:t>
            </a:r>
            <a:r>
              <a:rPr lang="en-US" altLang="zh-CN" sz="2500" b="1" i="1" dirty="0" err="1" smtClean="0">
                <a:solidFill>
                  <a:schemeClr val="tx1"/>
                </a:solidFill>
              </a:rPr>
              <a:t>R</a:t>
            </a:r>
            <a:r>
              <a:rPr lang="en-US" altLang="zh-CN" sz="2000" b="1" i="1" baseline="-25000" dirty="0" err="1" smtClean="0">
                <a:solidFill>
                  <a:schemeClr val="tx1"/>
                </a:solidFill>
              </a:rPr>
              <a:t>y</a:t>
            </a:r>
            <a:r>
              <a:rPr lang="en-US" altLang="zh-CN" sz="2500" b="1" i="1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, 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 y</a:t>
            </a:r>
            <a:r>
              <a:rPr lang="en-US" altLang="zh-CN" sz="2500" b="1" i="1" dirty="0" smtClean="0">
                <a:solidFill>
                  <a:schemeClr val="tx1"/>
                </a:solidFill>
                <a:cs typeface="Times New Roman" pitchFamily="18" charset="0"/>
              </a:rPr>
              <a:t>′ 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”</a:t>
            </a:r>
            <a:r>
              <a:rPr lang="zh-CN" altLang="en-US" sz="2500" b="1" dirty="0" smtClean="0">
                <a:solidFill>
                  <a:schemeClr val="tx1"/>
                </a:solidFill>
              </a:rPr>
              <a:t>则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 修改 </a:t>
            </a:r>
            <a:r>
              <a:rPr lang="en-US" altLang="zh-CN" b="1" i="1" dirty="0" err="1" smtClean="0">
                <a:solidFill>
                  <a:schemeClr val="tx1"/>
                </a:solidFill>
              </a:rPr>
              <a:t>R</a:t>
            </a:r>
            <a:r>
              <a:rPr lang="en-US" altLang="zh-CN" sz="1800" b="1" i="1" baseline="-25000" dirty="0" err="1" smtClean="0">
                <a:solidFill>
                  <a:schemeClr val="tx1"/>
                </a:solidFill>
              </a:rPr>
              <a:t>y</a:t>
            </a:r>
            <a:r>
              <a:rPr lang="zh-CN" altLang="en-US" b="1" dirty="0" smtClean="0">
                <a:solidFill>
                  <a:schemeClr val="tx1"/>
                </a:solidFill>
              </a:rPr>
              <a:t>的</a:t>
            </a:r>
            <a:r>
              <a:rPr lang="zh-CN" altLang="en-US" b="1" dirty="0">
                <a:solidFill>
                  <a:schemeClr val="tx1"/>
                </a:solidFill>
              </a:rPr>
              <a:t>寄存器描述符，使之只</a:t>
            </a:r>
            <a:r>
              <a:rPr lang="zh-CN" altLang="en-US" b="1" dirty="0" smtClean="0">
                <a:solidFill>
                  <a:schemeClr val="tx1"/>
                </a:solidFill>
              </a:rPr>
              <a:t>包含 </a:t>
            </a:r>
            <a:r>
              <a:rPr lang="en-US" altLang="zh-CN" b="1" i="1" dirty="0" smtClean="0">
                <a:solidFill>
                  <a:schemeClr val="tx1"/>
                </a:solidFill>
              </a:rPr>
              <a:t>y</a:t>
            </a:r>
            <a:endParaRPr lang="en-US" altLang="zh-CN" b="1" i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 修改 </a:t>
            </a:r>
            <a:r>
              <a:rPr lang="en-US" altLang="zh-CN" b="1" i="1" dirty="0" smtClean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的地址描述符，</a:t>
            </a:r>
            <a:r>
              <a:rPr lang="zh-CN" altLang="en-US" b="1" dirty="0" smtClean="0">
                <a:solidFill>
                  <a:schemeClr val="tx1"/>
                </a:solidFill>
              </a:rPr>
              <a:t>把</a:t>
            </a:r>
            <a:r>
              <a:rPr lang="en-US" altLang="zh-CN" b="1" i="1" dirty="0" smtClean="0">
                <a:solidFill>
                  <a:schemeClr val="tx1"/>
                </a:solidFill>
              </a:rPr>
              <a:t>R</a:t>
            </a:r>
            <a:r>
              <a:rPr lang="en-US" altLang="zh-CN" sz="1600" b="1" i="1" baseline="-25000" dirty="0" smtClean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作为新增位置加入</a:t>
            </a:r>
            <a:r>
              <a:rPr lang="zh-CN" altLang="en-US" b="1" dirty="0" smtClean="0">
                <a:solidFill>
                  <a:schemeClr val="tx1"/>
                </a:solidFill>
              </a:rPr>
              <a:t>到 </a:t>
            </a:r>
            <a:r>
              <a:rPr lang="en-US" altLang="zh-CN" b="1" i="1" dirty="0" smtClean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的位置集合中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 从</a:t>
            </a:r>
            <a:r>
              <a:rPr lang="zh-CN" altLang="en-US" b="1" dirty="0">
                <a:solidFill>
                  <a:schemeClr val="tx1"/>
                </a:solidFill>
              </a:rPr>
              <a:t>任何不同于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的变量的地址描述符中</a:t>
            </a:r>
            <a:r>
              <a:rPr lang="zh-CN" altLang="en-US" b="1" dirty="0" smtClean="0">
                <a:solidFill>
                  <a:schemeClr val="tx1"/>
                </a:solidFill>
              </a:rPr>
              <a:t>删除</a:t>
            </a:r>
            <a:r>
              <a:rPr lang="en-US" altLang="zh-CN" b="1" i="1" dirty="0" smtClean="0">
                <a:solidFill>
                  <a:schemeClr val="tx1"/>
                </a:solidFill>
              </a:rPr>
              <a:t>R</a:t>
            </a:r>
            <a:r>
              <a:rPr lang="en-US" altLang="zh-CN" sz="1600" b="1" i="1" baseline="-25000" dirty="0" smtClean="0">
                <a:solidFill>
                  <a:schemeClr val="tx1"/>
                </a:solidFill>
              </a:rPr>
              <a:t>y</a:t>
            </a:r>
            <a:endParaRPr lang="en-US" altLang="zh-CN" sz="1600" b="1" i="1" baseline="-25000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修改 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R</a:t>
            </a:r>
            <a:r>
              <a:rPr lang="en-US" altLang="zh-CN" sz="1600" b="1" i="1" baseline="-25000" dirty="0" err="1" smtClean="0">
                <a:solidFill>
                  <a:srgbClr val="FF0000"/>
                </a:solidFill>
              </a:rPr>
              <a:t>y</a:t>
            </a:r>
            <a:r>
              <a:rPr lang="zh-CN" altLang="en-US" b="1" dirty="0">
                <a:solidFill>
                  <a:srgbClr val="FF0000"/>
                </a:solidFill>
              </a:rPr>
              <a:t>的寄存器描述符</a:t>
            </a:r>
            <a:r>
              <a:rPr lang="zh-CN" altLang="en-US" b="1" dirty="0" smtClean="0">
                <a:solidFill>
                  <a:srgbClr val="FF0000"/>
                </a:solidFill>
              </a:rPr>
              <a:t>，使之也包含</a:t>
            </a:r>
            <a:r>
              <a:rPr lang="en-US" altLang="zh-CN" b="1" i="1" dirty="0" smtClean="0">
                <a:solidFill>
                  <a:srgbClr val="FF0000"/>
                </a:solidFill>
              </a:rPr>
              <a:t>x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修改 </a:t>
            </a:r>
            <a:r>
              <a:rPr lang="en-US" altLang="zh-CN" b="1" i="1" dirty="0" smtClean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的地址描述符，使之只</a:t>
            </a:r>
            <a:r>
              <a:rPr lang="zh-CN" altLang="en-US" b="1" dirty="0" smtClean="0">
                <a:solidFill>
                  <a:srgbClr val="FF0000"/>
                </a:solidFill>
              </a:rPr>
              <a:t>包含 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R</a:t>
            </a:r>
            <a:r>
              <a:rPr lang="en-US" altLang="zh-CN" sz="1600" b="1" i="1" baseline="-25000" dirty="0" err="1" smtClean="0">
                <a:solidFill>
                  <a:srgbClr val="FF0000"/>
                </a:solidFill>
              </a:rPr>
              <a:t>y</a:t>
            </a:r>
            <a:endParaRPr lang="en-US" altLang="zh-CN" sz="1600" b="1" i="1" baseline="-25000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寄存器和地址描述符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8787" y="2428874"/>
            <a:ext cx="7213609" cy="428628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   x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57158" y="2000246"/>
            <a:ext cx="812961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  R</a:t>
            </a:r>
            <a:r>
              <a:rPr kumimoji="0" lang="en-US" altLang="zh-CN" sz="25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0" lang="en-US" altLang="zh-CN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5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57158" y="714362"/>
            <a:ext cx="8642337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R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96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46725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38960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  <a:gridCol w="860939"/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75856" y="4288326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62570" y="42540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572595" y="771550"/>
            <a:ext cx="3998809" cy="1200329"/>
            <a:chOff x="2065799" y="2758123"/>
            <a:chExt cx="3293979" cy="1200329"/>
          </a:xfrm>
        </p:grpSpPr>
        <p:sp>
          <p:nvSpPr>
            <p:cNvPr id="45" name="矩形 44"/>
            <p:cNvSpPr/>
            <p:nvPr/>
          </p:nvSpPr>
          <p:spPr>
            <a:xfrm>
              <a:off x="3263140" y="2758123"/>
              <a:ext cx="2096638" cy="1200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LD </a:t>
              </a:r>
              <a:r>
                <a:rPr lang="pt-BR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R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</a:p>
            <a:p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 </a:t>
              </a:r>
              <a:r>
                <a:rPr lang="pt-BR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2065799" y="3334187"/>
              <a:ext cx="112837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139952" y="4293893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7" grpId="0"/>
      <p:bldP spid="41" grpId="0"/>
      <p:bldP spid="47" grpId="0"/>
      <p:bldP spid="48" grpId="0"/>
      <p:bldP spid="49" grpId="0"/>
      <p:bldP spid="50" grpId="0"/>
      <p:bldP spid="52" grpId="0"/>
      <p:bldP spid="52" grpId="1"/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62848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12612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  <a:gridCol w="860939"/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3275856" y="4288326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58505" y="1365904"/>
            <a:ext cx="3822658" cy="830997"/>
            <a:chOff x="2065799" y="3334187"/>
            <a:chExt cx="3148876" cy="830997"/>
          </a:xfrm>
        </p:grpSpPr>
        <p:sp>
          <p:nvSpPr>
            <p:cNvPr id="21" name="矩形 20"/>
            <p:cNvSpPr/>
            <p:nvPr/>
          </p:nvSpPr>
          <p:spPr>
            <a:xfrm>
              <a:off x="3118037" y="3334187"/>
              <a:ext cx="2096638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 R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65799" y="3766235"/>
              <a:ext cx="95816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992235" y="4302721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  <p:bldP spid="24" grpId="0"/>
      <p:bldP spid="27" grpId="0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28424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10770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  <a:gridCol w="860939"/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69717" y="1966069"/>
            <a:ext cx="4133118" cy="461665"/>
            <a:chOff x="2006483" y="3934352"/>
            <a:chExt cx="3404614" cy="461665"/>
          </a:xfrm>
        </p:grpSpPr>
        <p:sp>
          <p:nvSpPr>
            <p:cNvPr id="21" name="矩形 20"/>
            <p:cNvSpPr/>
            <p:nvPr/>
          </p:nvSpPr>
          <p:spPr>
            <a:xfrm>
              <a:off x="3168117" y="3934352"/>
              <a:ext cx="224298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  R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6483" y="4165185"/>
              <a:ext cx="110231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992235" y="4302721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8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 animBg="1"/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29577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16045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  <a:gridCol w="860939"/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33402" y="2470125"/>
            <a:ext cx="3644577" cy="461665"/>
            <a:chOff x="1974346" y="4384690"/>
            <a:chExt cx="3002184" cy="461665"/>
          </a:xfrm>
        </p:grpSpPr>
        <p:sp>
          <p:nvSpPr>
            <p:cNvPr id="21" name="矩形 20"/>
            <p:cNvSpPr/>
            <p:nvPr/>
          </p:nvSpPr>
          <p:spPr>
            <a:xfrm>
              <a:off x="3263141" y="4384690"/>
              <a:ext cx="1713389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1974346" y="4597234"/>
              <a:ext cx="121726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87624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83071" y="4274360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49508" y="4281939"/>
            <a:ext cx="53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1682" y="4272676"/>
            <a:ext cx="26161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7815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8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1" grpId="0" animBg="1"/>
      <p:bldP spid="40" grpId="0"/>
      <p:bldP spid="41" grpId="0"/>
      <p:bldP spid="4" grpId="0" animBg="1"/>
      <p:bldP spid="4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62403"/>
              </p:ext>
            </p:extLst>
          </p:nvPr>
        </p:nvGraphicFramePr>
        <p:xfrm>
          <a:off x="336490" y="4227481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25447"/>
              </p:ext>
            </p:extLst>
          </p:nvPr>
        </p:nvGraphicFramePr>
        <p:xfrm>
          <a:off x="3078196" y="4227481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  <a:gridCol w="860939"/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084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59772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7872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7871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268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19032" y="2830165"/>
            <a:ext cx="4155808" cy="461665"/>
            <a:chOff x="2106524" y="4768102"/>
            <a:chExt cx="3423306" cy="461665"/>
          </a:xfrm>
        </p:grpSpPr>
        <p:sp>
          <p:nvSpPr>
            <p:cNvPr id="21" name="矩形 20"/>
            <p:cNvSpPr/>
            <p:nvPr/>
          </p:nvSpPr>
          <p:spPr>
            <a:xfrm>
              <a:off x="3168220" y="4768102"/>
              <a:ext cx="236161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  R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106524" y="5062379"/>
              <a:ext cx="10023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69872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7871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69872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83071" y="4273907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8150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3528" y="3765816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70438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8378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7624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49508" y="4281486"/>
            <a:ext cx="53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01682" y="4272223"/>
            <a:ext cx="26161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1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9" grpId="0" animBg="1"/>
      <p:bldP spid="47" grpId="0" animBg="1"/>
      <p:bldP spid="33" grpId="0" animBg="1"/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0045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80362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/>
                <a:gridCol w="860939"/>
                <a:gridCol w="860939"/>
                <a:gridCol w="860939"/>
                <a:gridCol w="860939"/>
                <a:gridCol w="860939"/>
                <a:gridCol w="860939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i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exit</a:t>
            </a:r>
            <a:r>
              <a:rPr lang="en-US" altLang="zh-CN" sz="25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3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7201" y="1455480"/>
            <a:ext cx="3605564" cy="2088232"/>
            <a:chOff x="2006482" y="3334187"/>
            <a:chExt cx="2970048" cy="2088232"/>
          </a:xfrm>
        </p:grpSpPr>
        <p:sp>
          <p:nvSpPr>
            <p:cNvPr id="21" name="矩形 20"/>
            <p:cNvSpPr/>
            <p:nvPr/>
          </p:nvSpPr>
          <p:spPr>
            <a:xfrm>
              <a:off x="3263141" y="3334187"/>
              <a:ext cx="1713389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   a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altLang="zh-CN" sz="2400" b="1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   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2006482" y="3615833"/>
              <a:ext cx="1201544" cy="18065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83071" y="4274360"/>
            <a:ext cx="587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pt-BR" altLang="zh-CN" sz="24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815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7043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87435" y="426951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5398" y="430624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49508" y="4281939"/>
            <a:ext cx="53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860" y="1621022"/>
            <a:ext cx="7439743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寄存器分配和指派</a:t>
            </a: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把哪个值放在哪个寄存器中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指令排序</a:t>
            </a: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按照什么顺序来安排指令的执行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89843" y="774710"/>
            <a:ext cx="7439743" cy="122553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指令选择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选择适当的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目标机指令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来实现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中间表示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IR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语句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73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3140" y="1774826"/>
            <a:ext cx="3527252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600" spc="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寄存器的</a:t>
            </a:r>
            <a:r>
              <a:rPr lang="zh-CN" altLang="en-US" sz="3600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416045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1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427984" y="1625970"/>
            <a:ext cx="3523801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寄存器选择函数</a:t>
            </a:r>
            <a:endParaRPr lang="en-US" altLang="zh-CN" sz="3200" spc="225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32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getReg</a:t>
            </a:r>
            <a:r>
              <a:rPr lang="zh-CN" altLang="en-US" sz="3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的设计</a:t>
            </a:r>
            <a:endParaRPr lang="zh-CN" altLang="en-US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51817" y="1213052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  <a:endParaRPr lang="zh-CN" altLang="en-US" sz="20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寄存器选择</a:t>
            </a:r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en-US" altLang="zh-CN" sz="3000" i="1" dirty="0" err="1" smtClean="0">
                <a:solidFill>
                  <a:schemeClr val="tx1"/>
                </a:solidFill>
              </a:rPr>
              <a:t>getReg</a:t>
            </a:r>
            <a:endParaRPr lang="zh-CN" altLang="en-US" sz="3000" i="1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94726" y="555526"/>
            <a:ext cx="4320480" cy="4373678"/>
            <a:chOff x="2894726" y="555526"/>
            <a:chExt cx="4320480" cy="4373678"/>
          </a:xfrm>
        </p:grpSpPr>
        <p:sp>
          <p:nvSpPr>
            <p:cNvPr id="4" name="流程图: 决策 3"/>
            <p:cNvSpPr/>
            <p:nvPr/>
          </p:nvSpPr>
          <p:spPr>
            <a:xfrm>
              <a:off x="4190870" y="1032227"/>
              <a:ext cx="2952328" cy="584609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在某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中？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63184" y="915566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894726" y="1760852"/>
              <a:ext cx="69762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选之</a:t>
              </a:r>
              <a:endPara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653332" y="1625374"/>
              <a:ext cx="0" cy="43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586920" y="1544828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流程图: 决策 14"/>
            <p:cNvSpPr/>
            <p:nvPr/>
          </p:nvSpPr>
          <p:spPr>
            <a:xfrm>
              <a:off x="4406894" y="2052382"/>
              <a:ext cx="2448272" cy="432048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有空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吗？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3690455" y="2275614"/>
              <a:ext cx="7313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760016" y="2290482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701682" y="2279526"/>
              <a:ext cx="0" cy="360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3326774" y="2658345"/>
              <a:ext cx="69762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选之</a:t>
              </a:r>
              <a:endPara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5631030" y="2480933"/>
              <a:ext cx="0" cy="360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586920" y="2462066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90914" y="2840972"/>
              <a:ext cx="3124292" cy="13234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计算每个候选 </a:t>
              </a:r>
              <a:r>
                <a:rPr lang="en-US" altLang="zh-CN" sz="2000" b="1" i="1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的“费用”（需要生成的保存指令的个数），选择费用最低的寄存器（或之一）</a:t>
              </a:r>
              <a:endPara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流程图: 准备 22"/>
            <p:cNvSpPr/>
            <p:nvPr/>
          </p:nvSpPr>
          <p:spPr>
            <a:xfrm>
              <a:off x="4982958" y="555526"/>
              <a:ext cx="1296144" cy="273774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开始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5631030" y="843558"/>
              <a:ext cx="0" cy="1957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3254766" y="1327293"/>
              <a:ext cx="9361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3254766" y="1327293"/>
              <a:ext cx="0" cy="433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终止 28"/>
            <p:cNvSpPr/>
            <p:nvPr/>
          </p:nvSpPr>
          <p:spPr>
            <a:xfrm>
              <a:off x="5054966" y="4654209"/>
              <a:ext cx="1190599" cy="274995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结束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5631030" y="4170569"/>
              <a:ext cx="0" cy="46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 flipV="1">
              <a:off x="3734586" y="3071673"/>
              <a:ext cx="1783" cy="12094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3737406" y="4281132"/>
              <a:ext cx="18495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3254767" y="2160962"/>
              <a:ext cx="0" cy="22495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243616" y="4417376"/>
              <a:ext cx="23536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867006" y="1395705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8596" y="2285998"/>
            <a:ext cx="237024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的选择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4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R</a:t>
            </a:r>
            <a:r>
              <a:rPr lang="zh-CN" altLang="en-US" sz="3000" spc="-3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itchFamily="18" charset="0"/>
              </a:rPr>
              <a:t>“</a:t>
            </a:r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费用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itchFamily="18" charset="0"/>
              </a:rPr>
              <a:t>”</a:t>
            </a:r>
            <a:endParaRPr lang="zh-CN" altLang="en-US" sz="30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1689939" y="1980345"/>
            <a:ext cx="5286837" cy="43906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还保存在</a:t>
            </a:r>
            <a:r>
              <a:rPr lang="en-US" altLang="zh-CN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之外某处吗？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490524" y="21954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98994" y="220099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321202" y="2434364"/>
            <a:ext cx="0" cy="360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277092" y="243436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3529114" y="2794403"/>
            <a:ext cx="1563241" cy="369332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315095" y="2979069"/>
            <a:ext cx="2140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42476" y="286641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324241" y="2997429"/>
            <a:ext cx="0" cy="217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29314" y="2994823"/>
            <a:ext cx="0" cy="576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99628" y="264604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3673130" y="287816"/>
            <a:ext cx="1296144" cy="273774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开始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321202" y="575848"/>
            <a:ext cx="0" cy="1957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905254" y="778179"/>
            <a:ext cx="2803973" cy="861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cost=</a:t>
            </a:r>
            <a:r>
              <a:rPr lang="en-US" altLang="zh-CN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</a:p>
          <a:p>
            <a:pPr algn="ctr">
              <a:lnSpc>
                <a:spcPts val="2000"/>
              </a:lnSpc>
            </a:pPr>
            <a:r>
              <a:rPr lang="en-US" altLang="zh-CN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n=R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中存放的变量</a:t>
            </a:r>
            <a:r>
              <a:rPr lang="en-US" altLang="zh-CN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的个数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2000"/>
              </a:lnSpc>
            </a:pPr>
            <a:r>
              <a:rPr lang="en-US" altLang="zh-CN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>
            <a:stCxn id="25" idx="2"/>
            <a:endCxn id="4" idx="0"/>
          </p:cNvCxnSpPr>
          <p:nvPr/>
        </p:nvCxnSpPr>
        <p:spPr>
          <a:xfrm>
            <a:off x="4307241" y="1639953"/>
            <a:ext cx="0" cy="340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决策 26"/>
          <p:cNvSpPr/>
          <p:nvPr/>
        </p:nvSpPr>
        <p:spPr>
          <a:xfrm>
            <a:off x="2575604" y="3229658"/>
            <a:ext cx="1507418" cy="369332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359580" y="3429006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971261" y="3236889"/>
            <a:ext cx="325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033170" y="3428967"/>
            <a:ext cx="12961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066899" y="344315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流程图: 决策 32"/>
          <p:cNvSpPr/>
          <p:nvPr/>
        </p:nvSpPr>
        <p:spPr>
          <a:xfrm>
            <a:off x="4229666" y="3593097"/>
            <a:ext cx="2221545" cy="724966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在此后还使用吗？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4011662" y="39717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15373" y="3523645"/>
            <a:ext cx="325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7533636" y="2715766"/>
            <a:ext cx="0" cy="246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663200" y="377556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5113290" y="2989227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136921" y="2927438"/>
            <a:ext cx="819455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cost+</a:t>
            </a:r>
            <a:r>
              <a:rPr lang="en-US" altLang="zh-CN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7522587" y="3250603"/>
            <a:ext cx="0" cy="217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45"/>
          <p:cNvSpPr/>
          <p:nvPr/>
        </p:nvSpPr>
        <p:spPr>
          <a:xfrm>
            <a:off x="6798513" y="3468474"/>
            <a:ext cx="1512168" cy="445755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==n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54597" y="382630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6" idx="2"/>
          </p:cNvCxnSpPr>
          <p:nvPr/>
        </p:nvCxnSpPr>
        <p:spPr>
          <a:xfrm flipH="1">
            <a:off x="7543815" y="3914229"/>
            <a:ext cx="0" cy="2140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6398971" y="39717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14995" y="2715766"/>
            <a:ext cx="0" cy="1255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6610526" y="2715766"/>
            <a:ext cx="9291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8316416" y="3712351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8555240" y="1777158"/>
            <a:ext cx="506" cy="59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4307240" y="1777159"/>
            <a:ext cx="4248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8172400" y="336383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16915" y="4146634"/>
            <a:ext cx="103105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流程图: 终止 66"/>
          <p:cNvSpPr/>
          <p:nvPr/>
        </p:nvSpPr>
        <p:spPr>
          <a:xfrm>
            <a:off x="6959298" y="4801027"/>
            <a:ext cx="1190599" cy="27499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结束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2"/>
          </p:cNvCxnSpPr>
          <p:nvPr/>
        </p:nvCxnSpPr>
        <p:spPr>
          <a:xfrm>
            <a:off x="7532441" y="4515966"/>
            <a:ext cx="2921" cy="2850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39" idx="3"/>
          </p:cNvCxnSpPr>
          <p:nvPr/>
        </p:nvCxnSpPr>
        <p:spPr>
          <a:xfrm flipV="1">
            <a:off x="3996260" y="3960227"/>
            <a:ext cx="0" cy="6997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2359522" y="3426554"/>
            <a:ext cx="58" cy="1233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6716997" y="3355181"/>
            <a:ext cx="779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 flipV="1">
            <a:off x="1498994" y="2210287"/>
            <a:ext cx="0" cy="24496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308793" y="2376683"/>
            <a:ext cx="511679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8532440" y="2699848"/>
            <a:ext cx="0" cy="1024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80079" y="957957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0092" y="1552739"/>
            <a:ext cx="237024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的选择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1484857" y="4659982"/>
            <a:ext cx="52321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 flipV="1">
            <a:off x="6716997" y="3355181"/>
            <a:ext cx="0" cy="1303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3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0995" y="1059582"/>
            <a:ext cx="8375847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</a:rPr>
              <a:t>选择方法与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R</a:t>
            </a:r>
            <a:r>
              <a:rPr lang="en-US" altLang="zh-CN" sz="2500" b="1" i="1" baseline="-25000" dirty="0" smtClean="0">
                <a:solidFill>
                  <a:schemeClr val="tx1"/>
                </a:solidFill>
              </a:rPr>
              <a:t>y</a:t>
            </a:r>
            <a:r>
              <a:rPr lang="zh-CN" altLang="en-US" sz="2500" b="1" dirty="0" smtClean="0">
                <a:solidFill>
                  <a:schemeClr val="tx1"/>
                </a:solidFill>
              </a:rPr>
              <a:t>类似，区别之处在于</a:t>
            </a:r>
            <a:endParaRPr lang="en-US" altLang="zh-CN" sz="2500" b="1" dirty="0" smtClean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因为</a:t>
            </a:r>
            <a:r>
              <a:rPr lang="en-US" altLang="zh-CN" b="1" i="1" dirty="0" smtClean="0">
                <a:solidFill>
                  <a:schemeClr val="tx1"/>
                </a:solidFill>
              </a:rPr>
              <a:t>x</a:t>
            </a:r>
            <a:r>
              <a:rPr lang="zh-CN" altLang="en-US" b="1" dirty="0" smtClean="0">
                <a:solidFill>
                  <a:schemeClr val="tx1"/>
                </a:solidFill>
              </a:rPr>
              <a:t>的一个新值正在被计算，因此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只存放了</a:t>
            </a:r>
            <a:r>
              <a:rPr lang="en-US" altLang="zh-CN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的值</a:t>
            </a:r>
            <a:r>
              <a:rPr lang="zh-CN" altLang="en-US" b="1" dirty="0" smtClean="0">
                <a:solidFill>
                  <a:schemeClr val="tx1"/>
                </a:solidFill>
              </a:rPr>
              <a:t>的寄存器对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x</a:t>
            </a:r>
            <a:r>
              <a:rPr lang="zh-CN" altLang="en-US" b="1" dirty="0" smtClean="0">
                <a:solidFill>
                  <a:schemeClr val="tx1"/>
                </a:solidFill>
              </a:rPr>
              <a:t>来说总是可接受的，即使 </a:t>
            </a:r>
            <a:r>
              <a:rPr lang="en-US" altLang="zh-CN" b="1" i="1" dirty="0" smtClean="0">
                <a:solidFill>
                  <a:schemeClr val="tx1"/>
                </a:solidFill>
              </a:rPr>
              <a:t>x</a:t>
            </a:r>
            <a:r>
              <a:rPr lang="zh-CN" altLang="en-US" b="1" dirty="0" smtClean="0">
                <a:solidFill>
                  <a:schemeClr val="tx1"/>
                </a:solidFill>
              </a:rPr>
              <a:t>就是 </a:t>
            </a:r>
            <a:r>
              <a:rPr lang="en-US" altLang="zh-CN" b="1" i="1" dirty="0" smtClean="0">
                <a:solidFill>
                  <a:schemeClr val="tx1"/>
                </a:solidFill>
              </a:rPr>
              <a:t>y</a:t>
            </a:r>
            <a:r>
              <a:rPr lang="zh-CN" altLang="en-US" b="1" dirty="0" smtClean="0">
                <a:solidFill>
                  <a:schemeClr val="tx1"/>
                </a:solidFill>
              </a:rPr>
              <a:t>或 </a:t>
            </a:r>
            <a:r>
              <a:rPr lang="en-US" altLang="zh-CN" b="1" i="1" dirty="0" smtClean="0">
                <a:solidFill>
                  <a:schemeClr val="tx1"/>
                </a:solidFill>
              </a:rPr>
              <a:t>z</a:t>
            </a:r>
            <a:r>
              <a:rPr lang="zh-CN" altLang="en-US" b="1" dirty="0" smtClean="0">
                <a:solidFill>
                  <a:schemeClr val="tx1"/>
                </a:solidFill>
              </a:rPr>
              <a:t>之一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</a:rPr>
              <a:t>因为我们的机器指令允许一个指令中的两个寄存器相同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如果 </a:t>
            </a:r>
            <a:r>
              <a:rPr lang="en-US" altLang="zh-CN" b="1" i="1" dirty="0" smtClean="0">
                <a:solidFill>
                  <a:schemeClr val="tx1"/>
                </a:solidFill>
              </a:rPr>
              <a:t>y</a:t>
            </a:r>
            <a:r>
              <a:rPr lang="zh-CN" altLang="en-US" b="1" dirty="0" smtClean="0">
                <a:solidFill>
                  <a:schemeClr val="tx1"/>
                </a:solidFill>
              </a:rPr>
              <a:t>在指令</a:t>
            </a:r>
            <a:r>
              <a:rPr lang="en-US" altLang="zh-CN" b="1" i="1" dirty="0" smtClean="0">
                <a:solidFill>
                  <a:schemeClr val="tx1"/>
                </a:solidFill>
              </a:rPr>
              <a:t>I</a:t>
            </a:r>
            <a:r>
              <a:rPr lang="zh-CN" altLang="en-US" b="1" dirty="0" smtClean="0">
                <a:solidFill>
                  <a:schemeClr val="tx1"/>
                </a:solidFill>
              </a:rPr>
              <a:t>之后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不再使用</a:t>
            </a:r>
            <a:r>
              <a:rPr lang="zh-CN" altLang="en-US" b="1" dirty="0" smtClean="0">
                <a:solidFill>
                  <a:schemeClr val="tx1"/>
                </a:solidFill>
              </a:rPr>
              <a:t>，且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</a:rPr>
              <a:t>在必要时加载 </a:t>
            </a:r>
            <a:r>
              <a:rPr lang="en-US" altLang="zh-CN" b="1" i="1" dirty="0" smtClean="0">
                <a:solidFill>
                  <a:schemeClr val="tx1"/>
                </a:solidFill>
              </a:rPr>
              <a:t>y</a:t>
            </a:r>
            <a:r>
              <a:rPr lang="zh-CN" altLang="en-US" b="1" dirty="0" smtClean="0">
                <a:solidFill>
                  <a:schemeClr val="tx1"/>
                </a:solidFill>
              </a:rPr>
              <a:t>之后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仅仅保存了</a:t>
            </a:r>
            <a:r>
              <a:rPr lang="en-US" altLang="zh-CN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的值</a:t>
            </a:r>
            <a:r>
              <a:rPr lang="zh-CN" altLang="en-US" b="1" dirty="0" smtClean="0">
                <a:solidFill>
                  <a:schemeClr val="tx1"/>
                </a:solidFill>
              </a:rPr>
              <a:t>，那么，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b="1" dirty="0" smtClean="0">
                <a:solidFill>
                  <a:schemeClr val="tx1"/>
                </a:solidFill>
              </a:rPr>
              <a:t>同时也可以用作</a:t>
            </a:r>
            <a:r>
              <a:rPr lang="en-US" altLang="zh-CN" b="1" i="1" dirty="0" smtClean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 smtClean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</a:rPr>
              <a:t>。对</a:t>
            </a:r>
            <a:r>
              <a:rPr lang="en-US" altLang="zh-CN" b="1" i="1" dirty="0" smtClean="0">
                <a:solidFill>
                  <a:schemeClr val="tx1"/>
                </a:solidFill>
              </a:rPr>
              <a:t>z</a:t>
            </a:r>
            <a:r>
              <a:rPr lang="zh-CN" altLang="en-US" b="1" dirty="0" smtClean="0">
                <a:solidFill>
                  <a:schemeClr val="tx1"/>
                </a:solidFill>
              </a:rPr>
              <a:t>和</a:t>
            </a:r>
            <a:r>
              <a:rPr lang="en-US" altLang="zh-CN" b="1" i="1" dirty="0" err="1" smtClean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 err="1" smtClean="0">
                <a:solidFill>
                  <a:schemeClr val="tx1"/>
                </a:solidFill>
              </a:rPr>
              <a:t>z</a:t>
            </a:r>
            <a:r>
              <a:rPr lang="zh-CN" altLang="en-US" b="1" dirty="0" smtClean="0">
                <a:solidFill>
                  <a:schemeClr val="tx1"/>
                </a:solidFill>
              </a:rPr>
              <a:t>也有类似选择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3000" i="1" dirty="0" smtClean="0">
                <a:solidFill>
                  <a:schemeClr val="tx1"/>
                </a:solidFill>
              </a:rPr>
              <a:t>R</a:t>
            </a:r>
            <a:r>
              <a:rPr lang="en-US" altLang="zh-CN" sz="3000" i="1" baseline="-25000" dirty="0" smtClean="0">
                <a:solidFill>
                  <a:schemeClr val="tx1"/>
                </a:solidFill>
              </a:rPr>
              <a:t>x</a:t>
            </a:r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的选择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5114" y="4367292"/>
            <a:ext cx="6534472" cy="4770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5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是复制指令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x=y</a:t>
            </a:r>
            <a:r>
              <a:rPr lang="zh-CN" altLang="en-US" sz="25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时，选择好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5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后，令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en-US" altLang="zh-CN" sz="2500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5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=R</a:t>
            </a:r>
            <a:r>
              <a:rPr lang="en-US" altLang="zh-CN" sz="2500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endParaRPr lang="zh-CN" altLang="en-US" sz="2500" b="1" i="1" dirty="0"/>
          </a:p>
        </p:txBody>
      </p:sp>
      <p:sp>
        <p:nvSpPr>
          <p:cNvPr id="5" name="矩形 4"/>
          <p:cNvSpPr/>
          <p:nvPr/>
        </p:nvSpPr>
        <p:spPr>
          <a:xfrm>
            <a:off x="3889429" y="216682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427984" y="1625970"/>
            <a:ext cx="3523801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寄存器选择函数</a:t>
            </a:r>
            <a:endParaRPr lang="en-US" altLang="zh-CN" sz="3200" spc="225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32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getReg</a:t>
            </a:r>
            <a:r>
              <a:rPr lang="zh-CN" altLang="en-US" sz="3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的设计</a:t>
            </a:r>
            <a:endParaRPr lang="zh-CN" altLang="en-US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51817" y="1213052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  <a:endParaRPr lang="zh-CN" altLang="en-US" sz="20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000628" y="1774826"/>
            <a:ext cx="4929191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600" spc="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窥孔优化</a:t>
            </a:r>
            <a:endParaRPr lang="zh-CN" altLang="en-US" sz="3600" spc="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416045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  <a:endParaRPr lang="zh-CN" altLang="en-US" sz="20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>
          <a:xfrm>
            <a:off x="483003" y="785800"/>
            <a:ext cx="8303839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窥孔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solidFill>
                  <a:schemeClr val="tx1"/>
                </a:solidFill>
                <a:cs typeface="Times New Roman" pitchFamily="18" charset="0"/>
              </a:rPr>
              <a:t>peephole</a:t>
            </a:r>
            <a:r>
              <a:rPr lang="en-US" altLang="zh-CN" sz="2000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是程序上的一个小的滑动窗口</a:t>
            </a: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窥</a:t>
            </a:r>
            <a:r>
              <a:rPr lang="zh-CN" altLang="en-US" sz="2500" b="1" dirty="0">
                <a:solidFill>
                  <a:srgbClr val="FF0000"/>
                </a:solidFill>
                <a:latin typeface="+mn-ea"/>
              </a:rPr>
              <a:t>孔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优化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是指在优化的时候，检查目标指令的一个滑动</a:t>
            </a: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5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窗</a:t>
            </a:r>
            <a:r>
              <a:rPr lang="zh-CN" altLang="en-US" sz="2500" b="1" dirty="0" smtClean="0">
                <a:solidFill>
                  <a:schemeClr val="tx1"/>
                </a:solidFill>
                <a:cs typeface="Times New Roman" pitchFamily="18" charset="0"/>
              </a:rPr>
              <a:t>口</a:t>
            </a:r>
            <a:r>
              <a:rPr lang="en-US" altLang="zh-CN" sz="2500" b="1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即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窥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孔</a:t>
            </a:r>
            <a:r>
              <a:rPr lang="en-US" altLang="zh-CN" sz="2500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sz="2800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，并且只要有可能就在窥孔内用更快或更</a:t>
            </a: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5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短的指令来替换窗口中的指令序列</a:t>
            </a: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 也可以在</a:t>
            </a:r>
            <a:r>
              <a:rPr lang="zh-CN" altLang="en-US" sz="2500" b="1" dirty="0" smtClean="0">
                <a:solidFill>
                  <a:srgbClr val="0066FF"/>
                </a:solidFill>
                <a:latin typeface="+mn-ea"/>
              </a:rPr>
              <a:t>中间代码生成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之后直接应用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窥孔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优化来提高中</a:t>
            </a: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5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间表示形式的质量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窥</a:t>
            </a:r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孔</a:t>
            </a:r>
            <a:r>
              <a:rPr lang="zh-CN" altLang="en-US" sz="3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sz="3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5977" y="846148"/>
            <a:ext cx="5927725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冗余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指令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删除</a:t>
            </a: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控制流优化</a:t>
            </a: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代数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优化</a:t>
            </a: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机器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特有指令的使用</a:t>
            </a:r>
            <a:endParaRPr lang="zh-CN" altLang="en-US" sz="2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具有窥孔优化特点的程序变换的例子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430225" y="785800"/>
            <a:ext cx="5927725" cy="32258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消除冗余的加载和保存指令</a:t>
            </a: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例</a:t>
            </a:r>
          </a:p>
          <a:p>
            <a:pPr>
              <a:lnSpc>
                <a:spcPct val="90000"/>
              </a:lnSpc>
            </a:pPr>
            <a:endParaRPr lang="en-US" altLang="zh-CN" sz="21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冗余指令删除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9" y="1654745"/>
            <a:ext cx="2385384" cy="1274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 smtClean="0">
                <a:latin typeface="+mn-ea"/>
                <a:ea typeface="+mn-ea"/>
              </a:rPr>
              <a:t>三地址指令序列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a=</a:t>
            </a:r>
            <a:r>
              <a:rPr lang="en-US" altLang="zh-CN" sz="2200" b="1" i="1" dirty="0" err="1" smtClean="0">
                <a:latin typeface="Times New Roman" panose="02020603050405020304" pitchFamily="18" charset="0"/>
                <a:ea typeface="楷体_GB2312" pitchFamily="49" charset="-122"/>
              </a:rPr>
              <a:t>b+c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d=</a:t>
            </a:r>
            <a:r>
              <a:rPr lang="en-US" altLang="zh-CN" sz="2200" b="1" i="1" dirty="0" err="1" smtClean="0">
                <a:latin typeface="Times New Roman" panose="02020603050405020304" pitchFamily="18" charset="0"/>
                <a:ea typeface="楷体_GB2312" pitchFamily="49" charset="-122"/>
              </a:rPr>
              <a:t>a+e</a:t>
            </a:r>
            <a:endParaRPr lang="en-US" altLang="zh-CN" sz="2200" b="1" i="1" dirty="0" smtClean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7962" y="4286262"/>
            <a:ext cx="6383062" cy="4770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atin typeface="+mn-ea"/>
                <a:ea typeface="+mn-ea"/>
              </a:rPr>
              <a:t>如果第四</a:t>
            </a:r>
            <a:r>
              <a:rPr lang="zh-CN" altLang="en-US" sz="2500" b="1" dirty="0">
                <a:latin typeface="+mn-ea"/>
                <a:ea typeface="+mn-ea"/>
              </a:rPr>
              <a:t>条指令有</a:t>
            </a:r>
            <a:r>
              <a:rPr lang="zh-CN" altLang="en-US" sz="2500" b="1" dirty="0" smtClean="0">
                <a:latin typeface="+mn-ea"/>
                <a:ea typeface="+mn-ea"/>
              </a:rPr>
              <a:t>标号，</a:t>
            </a:r>
            <a:r>
              <a:rPr lang="zh-CN" altLang="en-US" sz="2500" b="1" dirty="0">
                <a:latin typeface="+mn-ea"/>
                <a:ea typeface="+mn-ea"/>
              </a:rPr>
              <a:t>则不可以</a:t>
            </a:r>
            <a:r>
              <a:rPr lang="zh-CN" altLang="en-US" sz="2500" b="1" dirty="0" smtClean="0">
                <a:latin typeface="+mn-ea"/>
                <a:ea typeface="+mn-ea"/>
              </a:rPr>
              <a:t>删除</a:t>
            </a:r>
            <a:endParaRPr lang="zh-CN" altLang="en-US" sz="2500" b="1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77694" y="1329146"/>
            <a:ext cx="4680520" cy="2742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 smtClean="0">
                <a:latin typeface="+mn-ea"/>
                <a:ea typeface="+mn-ea"/>
              </a:rPr>
              <a:t>目标</a:t>
            </a:r>
            <a:r>
              <a:rPr lang="zh-CN" altLang="en-US" sz="2400" b="1" dirty="0">
                <a:latin typeface="+mn-ea"/>
                <a:ea typeface="+mn-ea"/>
              </a:rPr>
              <a:t>代码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	R0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b 		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R0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= b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c 	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R0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R0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+ c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	a  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R0 	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=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R0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	R0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a 		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R0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= a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</a:t>
            </a:r>
            <a:r>
              <a:rPr lang="it-IT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e 	</a:t>
            </a:r>
            <a:r>
              <a:rPr lang="it-IT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it-IT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it-IT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+ e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	d  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  R0 	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d =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R0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5936" y="2500312"/>
            <a:ext cx="1728192" cy="7195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7" grpId="0" animBg="1"/>
      <p:bldP spid="7" grpId="1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643469" y="1500180"/>
            <a:ext cx="4929191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500" spc="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</a:t>
            </a:r>
            <a:endParaRPr lang="en-US" altLang="zh-CN" sz="3500" spc="3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500" spc="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500" spc="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主要任务</a:t>
            </a:r>
            <a:endParaRPr lang="zh-CN" altLang="en-US" sz="3500" spc="3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000114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  <a:endParaRPr lang="zh-CN" altLang="en-US" sz="20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30225" y="785800"/>
            <a:ext cx="5927725" cy="35719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消除冗余的加载和保存指令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冗余指令删除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22999" y="1214428"/>
            <a:ext cx="8435281" cy="32258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消除不可达代码</a:t>
            </a: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一个紧跟在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无条件跳转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之后的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不带标号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的指令可以被删除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lvl="2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schemeClr val="tx1"/>
                </a:solidFill>
                <a:latin typeface="+mn-ea"/>
              </a:rPr>
              <a:t>例</a:t>
            </a:r>
            <a:endParaRPr lang="en-US" altLang="zh-CN" sz="22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endParaRPr lang="en-US" altLang="zh-CN" sz="21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662" y="2355726"/>
            <a:ext cx="3749589" cy="1405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      if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debug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endParaRPr lang="en-US" altLang="zh-CN" sz="20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 </a:t>
            </a:r>
            <a:endParaRPr lang="en-US" altLang="zh-CN" sz="2000" b="1" i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print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2014" y="3933571"/>
            <a:ext cx="3775107" cy="10864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 smtClean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if 0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!=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     print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662" y="3933571"/>
            <a:ext cx="3825161" cy="1074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 smtClean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     print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50262" y="4306093"/>
            <a:ext cx="3286601" cy="31805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17138" y="3574591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debug=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zh-CN" altLang="en-US" dirty="0">
              <a:latin typeface="Candara"/>
              <a:ea typeface="华文楷体" panose="0201060004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678251" y="2859782"/>
            <a:ext cx="354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977334" y="3492000"/>
            <a:ext cx="0" cy="39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058679" y="2423572"/>
            <a:ext cx="3749589" cy="10618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      if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debug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!=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     print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753823" y="4440228"/>
            <a:ext cx="3581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7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422999" y="714362"/>
            <a:ext cx="8435281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在代码中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出现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跳转到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跳转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指令的指令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时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，某些条件下可以使用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一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个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跳转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指令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来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代替</a:t>
            </a: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1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控制流优化</a:t>
            </a:r>
          </a:p>
        </p:txBody>
      </p:sp>
      <p:sp>
        <p:nvSpPr>
          <p:cNvPr id="4" name="矩形 3"/>
          <p:cNvSpPr/>
          <p:nvPr/>
        </p:nvSpPr>
        <p:spPr>
          <a:xfrm>
            <a:off x="1661116" y="2000246"/>
            <a:ext cx="2532890" cy="1074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     if a&lt;b </a:t>
            </a:r>
            <a:r>
              <a:rPr lang="en-US" altLang="zh-CN" sz="2200" b="1" i="1" dirty="0" err="1" smtClean="0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     ...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 err="1" smtClean="0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</a:p>
        </p:txBody>
      </p:sp>
      <p:sp>
        <p:nvSpPr>
          <p:cNvPr id="5" name="矩形 4"/>
          <p:cNvSpPr/>
          <p:nvPr/>
        </p:nvSpPr>
        <p:spPr>
          <a:xfrm>
            <a:off x="5117500" y="2000246"/>
            <a:ext cx="2616758" cy="1074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dirty="0" smtClean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if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a&lt;b </a:t>
            </a:r>
            <a:r>
              <a:rPr lang="en-US" altLang="zh-CN" sz="2200" b="1" i="1" dirty="0" err="1" smtClean="0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endParaRPr lang="en-US" altLang="zh-CN" sz="2200" b="1" i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     ...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 err="1" smtClean="0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1214414" y="3571882"/>
            <a:ext cx="7246018" cy="1000132"/>
          </a:xfrm>
          <a:prstGeom prst="wedgeRectCallout">
            <a:avLst>
              <a:gd name="adj1" fmla="val -662"/>
              <a:gd name="adj2" fmla="val -79724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b="1" dirty="0" smtClean="0">
                <a:solidFill>
                  <a:prstClr val="black"/>
                </a:solidFill>
                <a:latin typeface="Arial" charset="0"/>
              </a:rPr>
              <a:t>如果</a:t>
            </a:r>
            <a:r>
              <a:rPr lang="zh-CN" altLang="en-US" sz="2500" b="1" dirty="0">
                <a:solidFill>
                  <a:prstClr val="black"/>
                </a:solidFill>
                <a:latin typeface="Arial" charset="0"/>
              </a:rPr>
              <a:t>不再</a:t>
            </a:r>
            <a:r>
              <a:rPr lang="zh-CN" altLang="en-US" sz="2500" b="1" dirty="0" smtClean="0">
                <a:solidFill>
                  <a:prstClr val="black"/>
                </a:solidFill>
                <a:latin typeface="Arial" charset="0"/>
              </a:rPr>
              <a:t>有</a:t>
            </a:r>
            <a:r>
              <a:rPr lang="zh-CN" altLang="en-US" sz="2500" b="1" dirty="0">
                <a:solidFill>
                  <a:prstClr val="black"/>
                </a:solidFill>
                <a:latin typeface="Arial" charset="0"/>
              </a:rPr>
              <a:t>跳转到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L1</a:t>
            </a:r>
            <a:r>
              <a:rPr lang="zh-CN" altLang="en-US" sz="2500" b="1" dirty="0">
                <a:solidFill>
                  <a:prstClr val="black"/>
                </a:solidFill>
                <a:latin typeface="Arial" charset="0"/>
              </a:rPr>
              <a:t>的指令，并且语句</a:t>
            </a:r>
            <a:r>
              <a:rPr lang="en-US" altLang="zh-CN" sz="25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5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5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L2</a:t>
            </a:r>
            <a:r>
              <a:rPr lang="zh-CN" altLang="en-US" sz="2500" b="1" dirty="0">
                <a:solidFill>
                  <a:prstClr val="black"/>
                </a:solidFill>
                <a:latin typeface="Arial" charset="0"/>
              </a:rPr>
              <a:t>之前是一个</a:t>
            </a:r>
            <a:r>
              <a:rPr lang="zh-CN" altLang="en-US" sz="2500" b="1" dirty="0">
                <a:solidFill>
                  <a:srgbClr val="C00000"/>
                </a:solidFill>
                <a:latin typeface="Arial" charset="0"/>
              </a:rPr>
              <a:t>无条件跳转指令</a:t>
            </a:r>
            <a:r>
              <a:rPr lang="zh-CN" altLang="en-US" sz="2500" b="1" dirty="0">
                <a:solidFill>
                  <a:prstClr val="black"/>
                </a:solidFill>
                <a:latin typeface="Arial" charset="0"/>
              </a:rPr>
              <a:t>，则可以删除该</a:t>
            </a:r>
            <a:r>
              <a:rPr lang="zh-CN" altLang="en-US" sz="2500" b="1" dirty="0" smtClean="0">
                <a:solidFill>
                  <a:prstClr val="black"/>
                </a:solidFill>
                <a:latin typeface="Arial" charset="0"/>
              </a:rPr>
              <a:t>语句</a:t>
            </a:r>
            <a:endParaRPr lang="zh-CN" altLang="en-US" sz="2500" b="1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214810" y="2500312"/>
            <a:ext cx="86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857238"/>
            <a:ext cx="7890100" cy="394676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代数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恒等式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pPr marL="550863" lvl="2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消除窥孔中类似于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x=x+0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或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x=x*1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的运算指令</a:t>
            </a:r>
            <a:endParaRPr lang="zh-CN" altLang="en-US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强度削弱</a:t>
            </a:r>
            <a:endParaRPr lang="zh-CN" altLang="en-US" sz="28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对于乘数</a:t>
            </a:r>
            <a:r>
              <a:rPr lang="en-US" altLang="zh-CN" sz="2500" b="1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sz="25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除数</a:t>
            </a:r>
            <a:r>
              <a:rPr lang="en-US" altLang="zh-CN" sz="2500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5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500" b="1" dirty="0" smtClean="0">
                <a:solidFill>
                  <a:srgbClr val="0066FF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500" b="1" dirty="0" smtClean="0">
                <a:solidFill>
                  <a:srgbClr val="0066FF"/>
                </a:solidFill>
                <a:cs typeface="Times New Roman" panose="02020603050405020304" pitchFamily="18" charset="0"/>
              </a:rPr>
              <a:t>的幂</a:t>
            </a:r>
            <a:r>
              <a:rPr lang="zh-CN" altLang="en-US" sz="25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的定点数乘法</a:t>
            </a:r>
            <a:r>
              <a:rPr lang="en-US" altLang="zh-CN" sz="2500" b="1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sz="25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除法</a:t>
            </a:r>
            <a:r>
              <a:rPr lang="en-US" altLang="zh-CN" sz="2500" b="1" dirty="0" smtClean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zh-CN" altLang="en-US" sz="25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，用</a:t>
            </a:r>
            <a:r>
              <a:rPr lang="zh-CN" altLang="en-US" sz="2500" b="1" dirty="0" smtClean="0">
                <a:solidFill>
                  <a:srgbClr val="0066FF"/>
                </a:solidFill>
                <a:cs typeface="Times New Roman" panose="02020603050405020304" pitchFamily="18" charset="0"/>
              </a:rPr>
              <a:t>移位运算</a:t>
            </a:r>
            <a:r>
              <a:rPr lang="zh-CN" altLang="en-US" sz="25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实现代价比较低</a:t>
            </a:r>
            <a:endParaRPr lang="en-US" altLang="zh-CN" sz="2500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除数为常量的浮点数</a:t>
            </a:r>
            <a:r>
              <a:rPr lang="zh-CN" altLang="en-US" sz="2500" b="1" dirty="0" smtClean="0">
                <a:solidFill>
                  <a:srgbClr val="0066FF"/>
                </a:solidFill>
                <a:latin typeface="+mn-ea"/>
              </a:rPr>
              <a:t>除法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可以通过乘数为该常量倒数的</a:t>
            </a:r>
            <a:r>
              <a:rPr lang="zh-CN" altLang="en-US" sz="2500" b="1" dirty="0" smtClean="0">
                <a:solidFill>
                  <a:srgbClr val="0066FF"/>
                </a:solidFill>
                <a:latin typeface="+mn-ea"/>
              </a:rPr>
              <a:t>乘法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来求近似值</a:t>
            </a: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代数优化</a:t>
            </a:r>
            <a:endParaRPr lang="zh-CN" altLang="en-US" sz="3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785800"/>
            <a:ext cx="7243754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充分利用目标系统的某些高效的特殊指令来提高代码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效率</a:t>
            </a:r>
            <a:endParaRPr lang="zh-CN" altLang="en-US" sz="28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chemeClr val="tx1"/>
                </a:solidFill>
                <a:latin typeface="+mn-ea"/>
              </a:rPr>
              <a:t>例如</a:t>
            </a: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：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itchFamily="18" charset="0"/>
              </a:rPr>
              <a:t>INC</a:t>
            </a: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指令可以用来替代加</a:t>
            </a:r>
            <a:r>
              <a:rPr lang="en-US" altLang="zh-CN" sz="2600" b="1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sz="2600" b="1" dirty="0" smtClean="0">
                <a:solidFill>
                  <a:schemeClr val="tx1"/>
                </a:solidFill>
                <a:latin typeface="+mn-ea"/>
              </a:rPr>
              <a:t>操作</a:t>
            </a:r>
            <a:endParaRPr lang="zh-CN" altLang="en-US" sz="2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特殊指令的使用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000628" y="1774826"/>
            <a:ext cx="4929191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600" spc="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窥孔优化</a:t>
            </a:r>
            <a:endParaRPr lang="zh-CN" altLang="en-US" sz="3600" spc="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416045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  <a:endParaRPr lang="zh-CN" altLang="en-US" sz="20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428597" y="785800"/>
            <a:ext cx="8143932" cy="3225800"/>
          </a:xfrm>
        </p:spPr>
        <p:txBody>
          <a:bodyPr/>
          <a:lstStyle/>
          <a:p>
            <a:pPr algn="just">
              <a:lnSpc>
                <a:spcPts val="4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假设每个运算符</a:t>
            </a:r>
            <a:r>
              <a:rPr lang="en-US" altLang="zh-CN" sz="2500" b="1" dirty="0" smtClean="0">
                <a:solidFill>
                  <a:schemeClr val="tx1"/>
                </a:solidFill>
                <a:cs typeface="Times New Roman" pitchFamily="18" charset="0"/>
              </a:rPr>
              <a:t>op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有且只有一个对应的机器指令。该指令对存放在寄存器中的所需的运算分量进行运算，并把结果存放在一个寄存器中。机器指令的形式如下</a:t>
            </a: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  <a:p>
            <a:pPr lvl="1" algn="just">
              <a:lnSpc>
                <a:spcPts val="4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LD</a:t>
            </a:r>
            <a:r>
              <a:rPr lang="zh-CN" altLang="en-US" b="1" i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itchFamily="18" charset="0"/>
              </a:rPr>
              <a:t>reg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itchFamily="18" charset="0"/>
              </a:rPr>
              <a:t>mem</a:t>
            </a:r>
            <a:endParaRPr lang="en-US" altLang="zh-CN" b="1" i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 algn="just">
              <a:lnSpc>
                <a:spcPts val="4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OP 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itchFamily="18" charset="0"/>
              </a:rPr>
              <a:t>reg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itchFamily="18" charset="0"/>
              </a:rPr>
              <a:t>reg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itchFamily="18" charset="0"/>
              </a:rPr>
              <a:t>reg</a:t>
            </a:r>
            <a:endParaRPr lang="en-US" altLang="zh-CN" b="1" i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ST 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itchFamily="18" charset="0"/>
              </a:rPr>
              <a:t>mem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itchFamily="18" charset="0"/>
              </a:rPr>
              <a:t>reg</a:t>
            </a:r>
            <a:r>
              <a:rPr lang="en-US" altLang="zh-CN" sz="250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zh-CN" sz="2500" b="1" dirty="0" smtClean="0">
                <a:solidFill>
                  <a:schemeClr val="tx1"/>
                </a:solidFill>
                <a:latin typeface="+mn-ea"/>
              </a:rPr>
            </a:br>
            <a:endParaRPr lang="en-US" altLang="zh-CN" sz="25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三地址指令的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机器指令</a:t>
            </a:r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形式</a:t>
            </a:r>
            <a:endParaRPr lang="zh-CN" altLang="en-US" sz="3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0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723" y="857238"/>
            <a:ext cx="7806053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对每个形如</a:t>
            </a:r>
            <a:r>
              <a:rPr lang="en-US" altLang="zh-CN" sz="2500" b="1" i="1" dirty="0" smtClean="0">
                <a:solidFill>
                  <a:schemeClr val="tx1"/>
                </a:solidFill>
                <a:cs typeface="Times New Roman" pitchFamily="18" charset="0"/>
              </a:rPr>
              <a:t>x=y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的语句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假设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getreg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总是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为</a:t>
            </a:r>
            <a:r>
              <a:rPr lang="en-US" altLang="zh-CN" sz="2500" b="1" i="1" dirty="0" smtClean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sz="2500" b="1" i="1" dirty="0" smtClean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sz="2500" b="1" dirty="0" smtClean="0">
                <a:solidFill>
                  <a:schemeClr val="tx1"/>
                </a:solidFill>
                <a:latin typeface="+mn-ea"/>
              </a:rPr>
              <a:t>选择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同一个寄存器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 smtClean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中存放的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不是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，则生成指令“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, 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y′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”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修改 </a:t>
            </a:r>
            <a:r>
              <a:rPr lang="en-US" altLang="zh-CN" b="1" i="1" dirty="0" err="1" smtClean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 smtClean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的寄存器描述符，表明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中也存放了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的值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复制语句的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目标代码</a:t>
            </a:r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7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43372" y="1500180"/>
            <a:ext cx="5357819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3500" spc="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一个简单的</a:t>
            </a:r>
            <a:endParaRPr lang="en-US" altLang="zh-CN" sz="3500" spc="3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500" spc="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目标机模型</a:t>
            </a:r>
            <a:endParaRPr lang="zh-CN" altLang="en-US" sz="3500" spc="3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786182" y="1000114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  <a:endParaRPr lang="zh-CN" altLang="en-US" sz="20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357818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7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977" y="857238"/>
            <a:ext cx="5927725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三地址机器模型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cs typeface="Times New Roman" pitchFamily="18" charset="0"/>
              </a:rPr>
              <a:t>加载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、保存、运算、跳转等</a:t>
            </a:r>
            <a:r>
              <a:rPr lang="zh-CN" altLang="en-US" sz="2400" b="1" dirty="0" smtClean="0">
                <a:solidFill>
                  <a:schemeClr val="tx1"/>
                </a:solidFill>
                <a:cs typeface="Times New Roman" pitchFamily="18" charset="0"/>
              </a:rPr>
              <a:t>操作</a:t>
            </a:r>
            <a:endParaRPr lang="en-US" altLang="zh-CN" sz="24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内存按字节寻址</a:t>
            </a:r>
            <a:endParaRPr lang="en-US" altLang="zh-CN" sz="24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en-US" altLang="zh-CN" sz="2400" b="1" i="1" dirty="0" smtClean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个通用寄存器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R0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R1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…, </a:t>
            </a:r>
            <a:r>
              <a:rPr lang="en-US" altLang="zh-CN" sz="2400" b="1" i="1" dirty="0" smtClean="0">
                <a:solidFill>
                  <a:schemeClr val="tx1"/>
                </a:solidFill>
                <a:cs typeface="Times New Roman" pitchFamily="18" charset="0"/>
              </a:rPr>
              <a:t>Rn</a:t>
            </a:r>
            <a:r>
              <a:rPr lang="en-US" altLang="zh-CN" sz="2400" b="1" dirty="0" smtClean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en-US" altLang="zh-CN" sz="2400" b="1" i="1" dirty="0" smtClean="0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假设所有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的运算分量都是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整数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指令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之间可能有一个标号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endParaRPr lang="zh-CN" altLang="en-US" sz="2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简单的目标机模型</a:t>
            </a:r>
          </a:p>
        </p:txBody>
      </p:sp>
    </p:spTree>
    <p:extLst>
      <p:ext uri="{BB962C8B-B14F-4D97-AF65-F5344CB8AC3E}">
        <p14:creationId xmlns:p14="http://schemas.microsoft.com/office/powerpoint/2010/main" val="229473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15" y="846148"/>
            <a:ext cx="5927725" cy="4173874"/>
          </a:xfrm>
        </p:spPr>
        <p:txBody>
          <a:bodyPr/>
          <a:lstStyle/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</a:rPr>
              <a:t>加载指令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	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LD  </a:t>
            </a:r>
            <a:r>
              <a:rPr lang="en-US" altLang="zh-CN" sz="2500" b="1" i="1" dirty="0" err="1" smtClean="0">
                <a:solidFill>
                  <a:schemeClr val="tx1"/>
                </a:solidFill>
              </a:rPr>
              <a:t>dst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addr</a:t>
            </a:r>
            <a:endParaRPr lang="en-US" altLang="zh-CN" sz="2500" b="1" i="1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LD </a:t>
            </a:r>
            <a:r>
              <a:rPr lang="en-US" altLang="zh-CN" b="1" i="1" dirty="0" smtClean="0">
                <a:solidFill>
                  <a:schemeClr val="tx1"/>
                </a:solidFill>
              </a:rPr>
              <a:t> r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, </a:t>
            </a:r>
            <a:r>
              <a:rPr lang="en-US" altLang="zh-CN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</a:rPr>
              <a:t>x</a:t>
            </a:r>
            <a:endParaRPr lang="en-US" altLang="zh-CN" b="1" i="1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LD </a:t>
            </a:r>
            <a:r>
              <a:rPr lang="en-US" altLang="zh-CN" b="1" i="1" dirty="0" smtClean="0">
                <a:solidFill>
                  <a:schemeClr val="tx1"/>
                </a:solidFill>
              </a:rPr>
              <a:t> r</a:t>
            </a:r>
            <a:r>
              <a:rPr lang="en-US" altLang="zh-CN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,</a:t>
            </a:r>
            <a:r>
              <a:rPr lang="en-US" altLang="zh-CN" sz="2400" b="1" i="1" dirty="0" smtClean="0">
                <a:solidFill>
                  <a:schemeClr val="tx1"/>
                </a:solidFill>
              </a:rPr>
              <a:t>  </a:t>
            </a:r>
            <a:r>
              <a:rPr lang="en-US" altLang="zh-CN" b="1" i="1" dirty="0" smtClean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 smtClean="0">
                <a:solidFill>
                  <a:schemeClr val="tx1"/>
                </a:solidFill>
              </a:rPr>
              <a:t>2</a:t>
            </a:r>
            <a:endParaRPr lang="en-US" altLang="zh-CN" b="1" i="1" baseline="-25000" dirty="0">
              <a:solidFill>
                <a:schemeClr val="tx1"/>
              </a:solidFill>
            </a:endParaRP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</a:rPr>
              <a:t>保存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zh-CN" altLang="en-US" sz="2500" b="1" dirty="0">
                <a:solidFill>
                  <a:schemeClr val="tx1"/>
                </a:solidFill>
              </a:rPr>
              <a:t>指令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     	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ST   x</a:t>
            </a:r>
            <a:r>
              <a:rPr lang="en-US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</a:rPr>
              <a:t> 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 r</a:t>
            </a: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运</a:t>
            </a:r>
            <a:r>
              <a:rPr lang="zh-CN" altLang="en-US" sz="2500" b="1" dirty="0" smtClean="0">
                <a:solidFill>
                  <a:schemeClr val="tx1"/>
                </a:solidFill>
              </a:rPr>
              <a:t>算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zh-CN" altLang="en-US" sz="2500" b="1" dirty="0">
                <a:solidFill>
                  <a:schemeClr val="tx1"/>
                </a:solidFill>
              </a:rPr>
              <a:t>指令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    	</a:t>
            </a:r>
            <a:r>
              <a:rPr lang="pl-PL" altLang="zh-CN" sz="2500" b="1" i="1" dirty="0" smtClean="0">
                <a:solidFill>
                  <a:schemeClr val="tx1"/>
                </a:solidFill>
              </a:rPr>
              <a:t>OP 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 </a:t>
            </a:r>
            <a:r>
              <a:rPr lang="pl-PL" altLang="zh-CN" sz="2500" b="1" i="1" dirty="0" smtClean="0">
                <a:solidFill>
                  <a:schemeClr val="tx1"/>
                </a:solidFill>
              </a:rPr>
              <a:t>dst</a:t>
            </a:r>
            <a:r>
              <a:rPr lang="pl-PL" altLang="zh-CN" sz="2500" b="1" dirty="0">
                <a:solidFill>
                  <a:schemeClr val="tx1"/>
                </a:solidFill>
              </a:rPr>
              <a:t>,</a:t>
            </a:r>
            <a:r>
              <a:rPr lang="pl-PL" altLang="zh-CN" sz="2500" b="1" i="1" dirty="0">
                <a:solidFill>
                  <a:schemeClr val="tx1"/>
                </a:solidFill>
              </a:rPr>
              <a:t> 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 </a:t>
            </a:r>
            <a:r>
              <a:rPr lang="pl-PL" altLang="zh-CN" sz="2500" b="1" i="1" dirty="0" smtClean="0">
                <a:solidFill>
                  <a:schemeClr val="tx1"/>
                </a:solidFill>
              </a:rPr>
              <a:t>sr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c1</a:t>
            </a:r>
            <a:r>
              <a:rPr lang="pl-PL" altLang="zh-CN" sz="2500" b="1" dirty="0" smtClean="0">
                <a:solidFill>
                  <a:schemeClr val="tx1"/>
                </a:solidFill>
              </a:rPr>
              <a:t>,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 </a:t>
            </a:r>
            <a:r>
              <a:rPr lang="pl-PL" altLang="zh-CN" sz="2500" b="1" i="1" dirty="0" smtClean="0">
                <a:solidFill>
                  <a:schemeClr val="tx1"/>
                </a:solidFill>
              </a:rPr>
              <a:t> </a:t>
            </a:r>
            <a:r>
              <a:rPr lang="pl-PL" altLang="zh-CN" sz="2500" b="1" i="1" dirty="0">
                <a:solidFill>
                  <a:schemeClr val="tx1"/>
                </a:solidFill>
              </a:rPr>
              <a:t>sr</a:t>
            </a:r>
            <a:r>
              <a:rPr lang="en-US" altLang="zh-CN" sz="2500" b="1" i="1" dirty="0">
                <a:solidFill>
                  <a:schemeClr val="tx1"/>
                </a:solidFill>
              </a:rPr>
              <a:t>c</a:t>
            </a:r>
            <a:r>
              <a:rPr lang="pl-PL" altLang="zh-CN" sz="2500" b="1" i="1" dirty="0">
                <a:solidFill>
                  <a:schemeClr val="tx1"/>
                </a:solidFill>
              </a:rPr>
              <a:t>2 </a:t>
            </a:r>
            <a:endParaRPr lang="en-US" altLang="zh-CN" sz="2500" b="1" i="1" dirty="0" smtClean="0">
              <a:solidFill>
                <a:schemeClr val="tx1"/>
              </a:solidFill>
            </a:endParaRP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</a:rPr>
              <a:t>无条件跳</a:t>
            </a:r>
            <a:r>
              <a:rPr lang="zh-CN" altLang="en-US" sz="2500" b="1" dirty="0">
                <a:solidFill>
                  <a:schemeClr val="tx1"/>
                </a:solidFill>
              </a:rPr>
              <a:t>转</a:t>
            </a:r>
            <a:r>
              <a:rPr lang="zh-CN" altLang="en-US" sz="2500" b="1" dirty="0" smtClean="0">
                <a:solidFill>
                  <a:schemeClr val="tx1"/>
                </a:solidFill>
              </a:rPr>
              <a:t>指令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	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BR  L</a:t>
            </a: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</a:rPr>
              <a:t>条件</a:t>
            </a:r>
            <a:r>
              <a:rPr lang="zh-CN" altLang="en-US" sz="2500" b="1" dirty="0">
                <a:solidFill>
                  <a:schemeClr val="tx1"/>
                </a:solidFill>
              </a:rPr>
              <a:t>跳转</a:t>
            </a:r>
            <a:r>
              <a:rPr lang="zh-CN" altLang="en-US" sz="2500" b="1" dirty="0" smtClean="0">
                <a:solidFill>
                  <a:schemeClr val="tx1"/>
                </a:solidFill>
              </a:rPr>
              <a:t>指令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en-US" altLang="zh-CN" sz="2500" b="1" i="1" dirty="0" err="1" smtClean="0">
                <a:solidFill>
                  <a:schemeClr val="tx1"/>
                </a:solidFill>
              </a:rPr>
              <a:t>Bcond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  r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, </a:t>
            </a:r>
            <a:r>
              <a:rPr lang="en-US" altLang="zh-CN" sz="2500" b="1" i="1" dirty="0" smtClean="0">
                <a:solidFill>
                  <a:schemeClr val="tx1"/>
                </a:solidFill>
              </a:rPr>
              <a:t> L</a:t>
            </a:r>
          </a:p>
          <a:p>
            <a:pPr lvl="1"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/>
                </a:solidFill>
              </a:rPr>
              <a:t>例</a:t>
            </a:r>
            <a:r>
              <a:rPr lang="en-US" altLang="zh-CN" b="1" dirty="0" smtClean="0">
                <a:solidFill>
                  <a:prstClr val="black"/>
                </a:solidFill>
              </a:rPr>
              <a:t>: </a:t>
            </a:r>
            <a:r>
              <a:rPr lang="en-US" altLang="zh-CN" b="1" i="1" dirty="0" smtClean="0">
                <a:solidFill>
                  <a:prstClr val="black"/>
                </a:solidFill>
              </a:rPr>
              <a:t>BLTZ  </a:t>
            </a:r>
            <a:r>
              <a:rPr lang="en-US" altLang="zh-CN" b="1" i="1" dirty="0">
                <a:solidFill>
                  <a:prstClr val="black"/>
                </a:solidFill>
              </a:rPr>
              <a:t>r</a:t>
            </a:r>
            <a:r>
              <a:rPr lang="en-US" altLang="zh-CN" sz="2400" b="1" dirty="0">
                <a:solidFill>
                  <a:prstClr val="black"/>
                </a:solidFill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</a:rPr>
              <a:t> </a:t>
            </a:r>
            <a:r>
              <a:rPr lang="en-US" altLang="zh-CN" b="1" i="1" dirty="0" smtClean="0">
                <a:solidFill>
                  <a:prstClr val="black"/>
                </a:solidFill>
              </a:rPr>
              <a:t>L</a:t>
            </a:r>
            <a:endParaRPr lang="en-US" altLang="zh-CN" b="1" i="1" dirty="0">
              <a:solidFill>
                <a:prstClr val="black"/>
              </a:solidFill>
            </a:endParaRP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endParaRPr lang="en-US" altLang="zh-CN" sz="2500" b="1" i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目标机器</a:t>
            </a:r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的主要指令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58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785800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变量名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 R1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cs typeface="Times New Roman" pitchFamily="18" charset="0"/>
              </a:rPr>
              <a:t>a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 smtClean="0">
                <a:solidFill>
                  <a:schemeClr val="tx1"/>
                </a:solidFill>
                <a:cs typeface="Times New Roman" pitchFamily="18" charset="0"/>
              </a:rPr>
              <a:t>R1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= contents 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200" b="1" i="1" dirty="0" smtClean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200" b="1" dirty="0" smtClean="0">
                <a:solidFill>
                  <a:schemeClr val="tx1"/>
                </a:solidFill>
                <a:cs typeface="Times New Roman" pitchFamily="18" charset="0"/>
              </a:rPr>
              <a:t> )</a:t>
            </a:r>
            <a:endParaRPr lang="en-US" altLang="zh-CN" sz="2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19872" y="1995686"/>
            <a:ext cx="2160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87824" y="163564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1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10297</TotalTime>
  <Words>2730</Words>
  <Application>Microsoft Office PowerPoint</Application>
  <PresentationFormat>全屏显示(16:9)</PresentationFormat>
  <Paragraphs>626</Paragraphs>
  <Slides>56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黑体</vt:lpstr>
      <vt:lpstr>华文楷体</vt:lpstr>
      <vt:lpstr>楷体</vt:lpstr>
      <vt:lpstr>楷体_GB2312</vt:lpstr>
      <vt:lpstr>宋体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波形</vt:lpstr>
      <vt:lpstr>PowerPoint 演示文稿</vt:lpstr>
      <vt:lpstr>代码生成器的主要任务</vt:lpstr>
      <vt:lpstr>代码生成器的主要任务</vt:lpstr>
      <vt:lpstr>代码生成器的主要任务</vt:lpstr>
      <vt:lpstr>PowerPoint 演示文稿</vt:lpstr>
      <vt:lpstr>PowerPoint 演示文稿</vt:lpstr>
      <vt:lpstr>一个简单的目标机模型</vt:lpstr>
      <vt:lpstr>目标机器的主要指令</vt:lpstr>
      <vt:lpstr>寻址模式</vt:lpstr>
      <vt:lpstr>寻址模式</vt:lpstr>
      <vt:lpstr>寻址模式</vt:lpstr>
      <vt:lpstr>寻址模式</vt:lpstr>
      <vt:lpstr>寻址模式</vt:lpstr>
      <vt:lpstr>寻址模式</vt:lpstr>
      <vt:lpstr>PowerPoint 演示文稿</vt:lpstr>
      <vt:lpstr>PowerPoint 演示文稿</vt:lpstr>
      <vt:lpstr>运算语句的目标代码</vt:lpstr>
      <vt:lpstr>数组寻址语句的目标代码</vt:lpstr>
      <vt:lpstr>数组寻址语句的目标代码</vt:lpstr>
      <vt:lpstr>指针存取语句的目标代码</vt:lpstr>
      <vt:lpstr>指针存取语句的目标代码</vt:lpstr>
      <vt:lpstr>条件跳转语句的目标代码</vt:lpstr>
      <vt:lpstr>过程调用和返回的目标代码</vt:lpstr>
      <vt:lpstr>过程调用和返回的目标代码</vt:lpstr>
      <vt:lpstr>PowerPoint 演示文稿</vt:lpstr>
      <vt:lpstr>PowerPoint 演示文稿</vt:lpstr>
      <vt:lpstr>三地址语句的目标代码生成</vt:lpstr>
      <vt:lpstr>寄存器描述符和地址描述符</vt:lpstr>
      <vt:lpstr>基本块的收尾处理</vt:lpstr>
      <vt:lpstr>管理寄存器和地址描述符</vt:lpstr>
      <vt:lpstr>管理寄存器和地址描述符</vt:lpstr>
      <vt:lpstr>管理寄存器和地址描述符</vt:lpstr>
      <vt:lpstr>管理寄存器和地址描述符</vt:lpstr>
      <vt:lpstr>例</vt:lpstr>
      <vt:lpstr>例</vt:lpstr>
      <vt:lpstr>例</vt:lpstr>
      <vt:lpstr>例</vt:lpstr>
      <vt:lpstr>例</vt:lpstr>
      <vt:lpstr>例</vt:lpstr>
      <vt:lpstr>PowerPoint 演示文稿</vt:lpstr>
      <vt:lpstr>PowerPoint 演示文稿</vt:lpstr>
      <vt:lpstr>寄存器选择函getReg</vt:lpstr>
      <vt:lpstr>计算R的“费用”</vt:lpstr>
      <vt:lpstr>寄存器Rx的选择</vt:lpstr>
      <vt:lpstr>PowerPoint 演示文稿</vt:lpstr>
      <vt:lpstr>PowerPoint 演示文稿</vt:lpstr>
      <vt:lpstr>窥孔优化</vt:lpstr>
      <vt:lpstr>具有窥孔优化特点的程序变换的例子</vt:lpstr>
      <vt:lpstr>冗余指令删除</vt:lpstr>
      <vt:lpstr>冗余指令删除</vt:lpstr>
      <vt:lpstr>控制流优化</vt:lpstr>
      <vt:lpstr>代数优化</vt:lpstr>
      <vt:lpstr>特殊指令的使用</vt:lpstr>
      <vt:lpstr>PowerPoint 演示文稿</vt:lpstr>
      <vt:lpstr>三地址指令的机器指令形式</vt:lpstr>
      <vt:lpstr>复制语句的目标代码生成</vt:lpstr>
    </vt:vector>
  </TitlesOfParts>
  <Company>HIT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xbany</cp:lastModifiedBy>
  <cp:revision>496</cp:revision>
  <cp:lastPrinted>2016-12-10T06:19:35Z</cp:lastPrinted>
  <dcterms:created xsi:type="dcterms:W3CDTF">2003-07-09T14:46:46Z</dcterms:created>
  <dcterms:modified xsi:type="dcterms:W3CDTF">2020-02-09T00:43:32Z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