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76" r:id="rId3"/>
    <p:sldId id="277" r:id="rId4"/>
    <p:sldId id="282" r:id="rId5"/>
    <p:sldId id="292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7" r:id="rId14"/>
    <p:sldId id="288" r:id="rId15"/>
    <p:sldId id="290" r:id="rId16"/>
    <p:sldId id="289" r:id="rId17"/>
    <p:sldId id="257" r:id="rId18"/>
    <p:sldId id="293" r:id="rId19"/>
    <p:sldId id="294" r:id="rId20"/>
    <p:sldId id="275" r:id="rId21"/>
  </p:sldIdLst>
  <p:sldSz cx="9144000" cy="5143500" type="screen16x9"/>
  <p:notesSz cx="6858000" cy="9144000"/>
  <p:embeddedFontLst>
    <p:embeddedFont>
      <p:font typeface="Google Sans" panose="020B0604020202020204" charset="0"/>
      <p:regular r:id="rId23"/>
      <p:bold r:id="rId24"/>
      <p:italic r:id="rId25"/>
      <p:boldItalic r:id="rId26"/>
    </p:embeddedFont>
    <p:embeddedFont>
      <p:font typeface="Google Sans Medium" panose="020B0604020202020204" charset="0"/>
      <p:regular r:id="rId27"/>
      <p:bold r:id="rId28"/>
      <p:italic r:id="rId29"/>
      <p:boldItalic r:id="rId30"/>
    </p:embeddedFont>
    <p:embeddedFont>
      <p:font typeface="Helvetica Neue Light" panose="020B0604020202020204" charset="0"/>
      <p:regular r:id="rId31"/>
      <p:bold r:id="rId32"/>
      <p:italic r:id="rId33"/>
      <p:boldItalic r:id="rId34"/>
    </p:embeddedFont>
    <p:embeddedFont>
      <p:font typeface="Quicksand" panose="00000500000000000000" pitchFamily="2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666666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7D57F-7170-45F8-B9BF-F443FA9E6517}">
  <a:tblStyle styleId="{A707D57F-7170-45F8-B9BF-F443FA9E6517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AC7055-1363-4878-9CFA-6C5EDC5AA4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49" autoAdjust="0"/>
  </p:normalViewPr>
  <p:slideViewPr>
    <p:cSldViewPr snapToGrid="0">
      <p:cViewPr varScale="1">
        <p:scale>
          <a:sx n="105" d="100"/>
          <a:sy n="105" d="100"/>
        </p:scale>
        <p:origin x="160" y="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81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71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56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6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29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94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445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0c72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0c72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the US Dollar has strengthened against the NGN by over 266% since 2002.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2016, the value of the US Dollar rose sharply by the widest margin by over 55% from the previous year (end-of-year rates).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There is a correlation between this sharp decline and the action of the CBN in that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In 2016, the central bank banned the sale of dollars to exchange </a:t>
            </a:r>
            <a:r>
              <a:rPr lang="en-US" b="0" i="0" dirty="0" err="1">
                <a:solidFill>
                  <a:srgbClr val="313132"/>
                </a:solidFill>
                <a:effectLst/>
                <a:latin typeface="freight-book"/>
              </a:rPr>
              <a:t>bureaux</a:t>
            </a: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 to avoid depleting Nigeria’s reserves </a:t>
            </a:r>
            <a:r>
              <a:rPr lang="en-US" b="1" i="0" dirty="0">
                <a:solidFill>
                  <a:srgbClr val="313132"/>
                </a:solidFill>
                <a:effectLst/>
                <a:latin typeface="freight-book"/>
              </a:rPr>
              <a:t>after a sharp drop in oil prices.</a:t>
            </a: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 The move triggered a 60% fall in the currency on the parallel market and a sharp devaluation on the spot market.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-- Source: https://www.reuters.com/article/us-nigeria-currency-idUSKBN2EY25W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817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value of the Naira has depreciated against the US Dollar by 70% since 2002 and has been on a consistent year on year decline since 2007.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2016, the Naira suffered the steepest devaluation, falling by over 35% from the previous year (end-of-year rates).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2007, the Naira strengthened against the US Dollar by over 9% from the previous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 dirty="0"/>
              <a:t>There is also a correlation between this steep appreciation and the action of the CBN in that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The Nigerian Naira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appreciated against the dollar through 2007 due to high oil revenues.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government also planned to redenominate its currency from August 2008, so that 100 old naira will become 1 naira. This sentiment influenced the market and contributed to the sharp appreciation in the Naira and the end-of-year central rate fell from 126.52NGN/USD to 116.45NGN/USD. </a:t>
            </a:r>
            <a:endParaRPr lang="en-US" b="0" i="0" dirty="0">
              <a:solidFill>
                <a:srgbClr val="313132"/>
              </a:solidFill>
              <a:effectLst/>
              <a:latin typeface="freight-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-- Source: http://news.bbc.co.uk/2/hi/business/6946604.stm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0" i="0" dirty="0">
              <a:solidFill>
                <a:srgbClr val="313132"/>
              </a:solidFill>
              <a:effectLst/>
              <a:latin typeface="freight-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Conclusively,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is a strong positive correlation between our oil revenue and the value of the Naira, as higher oil revenues led to an appreciation in the value of the currency in 2007, and a sharp drop in oil prices in 2016 led to a depreciation in its value.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AutoNum type="arabicPeriod"/>
              <a:tabLst/>
              <a:defRPr/>
            </a:pPr>
            <a:r>
              <a:rPr lang="en-US" b="0" i="0" dirty="0">
                <a:solidFill>
                  <a:srgbClr val="313132"/>
                </a:solidFill>
                <a:effectLst/>
                <a:latin typeface="freight-book"/>
              </a:rPr>
              <a:t>There is also a strong influence of the CBN over the exchange rate, and policies can influence its value. It is also true that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Central Bank sets the exchange rate. Reference: https://en.wikipedia.org/wiki/Nigerian_naira#cite_note-27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-------------------------------------------------------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Nigeria’s daily crude oil production has fallen further to 1.024 million barrels per day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mbpd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in the month of May 2022, a 15.9% decline compared to 1.219mbpd recorded in the preceding month. Crude oil revenue is a major component of Nigeria’s revenue, accounting for over 50% of the nation’s revenue. However, due to a persistent decrease in production and export, Nigeria’s oil revenue has continued to underperform despite rising crude oil prices.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-- Source: https://nairametrics.com/2022/06/15/nigerias-oil-revenue-at-risk-as-production-falls-further-to-1-02-million-barrels-per-day/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3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40eaf783b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40eaf783b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35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40eaf783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40eaf783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Key take away: segment!!   A lot of people think that LTV is an acquisition play, but it also a retention play.</a:t>
            </a:r>
            <a:endParaRPr sz="1200" b="1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Marketing! What can you actually do when you know the LTV of customers? Here’s an example:</a:t>
            </a: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say you looked at your customer base, the value it drives for your business, you measured CLV of all your users, and you identified a few (4) ‘types’ of people:</a:t>
            </a:r>
            <a:r>
              <a:rPr lang="en" sz="1200" b="1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buckets or segments</a:t>
            </a:r>
            <a:r>
              <a:rPr lang="en" sz="1200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. It could look something like this + you could adjust how you treat these users through marketing efforts or inside the game (game play / monetization).</a:t>
            </a:r>
            <a:endParaRPr sz="1200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07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94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31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4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6" name="Google Shape;16;p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97" name="Google Shape;97;p1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27" name="Google Shape;127;p1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28" name="Google Shape;128;p1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88" name="Google Shape;288;p2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08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45" name="Google Shape;45;p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6" name="Google Shape;46;p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7" name="Google Shape;57;p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58" name="Google Shape;58;p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72" name="Google Shape;72;p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4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Richard Ogoma/ July 15,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Cleaning data in SQL</a:t>
            </a:r>
            <a:endParaRPr sz="50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CBN exchange rate dataset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036300" y="4050691"/>
            <a:ext cx="269453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Duplicates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There ought to be a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singular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currency observation for each day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, however, there are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39 duplicate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observations.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AF196-EEC0-B9E2-31BB-C39A6C3E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114" y="1095299"/>
            <a:ext cx="4254719" cy="2952902"/>
          </a:xfrm>
          <a:prstGeom prst="rect">
            <a:avLst/>
          </a:prstGeom>
        </p:spPr>
      </p:pic>
      <p:sp>
        <p:nvSpPr>
          <p:cNvPr id="7" name="Google Shape;107;p18">
            <a:extLst>
              <a:ext uri="{FF2B5EF4-FFF2-40B4-BE49-F238E27FC236}">
                <a16:creationId xmlns:a16="http://schemas.microsoft.com/office/drawing/2014/main" id="{CC9EB984-C87F-B4C7-85AC-37D3F9307F94}"/>
              </a:ext>
            </a:extLst>
          </p:cNvPr>
          <p:cNvSpPr txBox="1"/>
          <p:nvPr/>
        </p:nvSpPr>
        <p:spPr>
          <a:xfrm>
            <a:off x="8056867" y="1540263"/>
            <a:ext cx="998666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39 duplicates</a:t>
            </a:r>
            <a:endParaRPr sz="1000" b="1" dirty="0">
              <a:solidFill>
                <a:schemeClr val="accent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cxnSp>
        <p:nvCxnSpPr>
          <p:cNvPr id="8" name="Google Shape;108;p18">
            <a:extLst>
              <a:ext uri="{FF2B5EF4-FFF2-40B4-BE49-F238E27FC236}">
                <a16:creationId xmlns:a16="http://schemas.microsoft.com/office/drawing/2014/main" id="{4E0F7316-716E-FCD5-9EA4-9060991AA1D8}"/>
              </a:ext>
            </a:extLst>
          </p:cNvPr>
          <p:cNvCxnSpPr/>
          <p:nvPr/>
        </p:nvCxnSpPr>
        <p:spPr>
          <a:xfrm>
            <a:off x="6077584" y="1374700"/>
            <a:ext cx="1896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109;p18">
            <a:extLst>
              <a:ext uri="{FF2B5EF4-FFF2-40B4-BE49-F238E27FC236}">
                <a16:creationId xmlns:a16="http://schemas.microsoft.com/office/drawing/2014/main" id="{75F1BCB5-F0FC-8C78-86A5-9E3D55AA6EE4}"/>
              </a:ext>
            </a:extLst>
          </p:cNvPr>
          <p:cNvCxnSpPr/>
          <p:nvPr/>
        </p:nvCxnSpPr>
        <p:spPr>
          <a:xfrm>
            <a:off x="7624609" y="2035150"/>
            <a:ext cx="359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142A0188-FBB8-A3B6-592B-3018603359C0}"/>
              </a:ext>
            </a:extLst>
          </p:cNvPr>
          <p:cNvSpPr/>
          <p:nvPr/>
        </p:nvSpPr>
        <p:spPr>
          <a:xfrm>
            <a:off x="7992934" y="1383900"/>
            <a:ext cx="88500" cy="65125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35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037284" y="4022799"/>
            <a:ext cx="274657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03937"/>
            <a:ext cx="3026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Inconsistent Records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 </a:t>
            </a:r>
            <a:r>
              <a:rPr lang="en-US" sz="1600" u="sng" dirty="0" err="1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RateYear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and </a:t>
            </a:r>
            <a:r>
              <a:rPr lang="en-US" sz="1600" u="sng" dirty="0" err="1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RateMonth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fields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ought to be consistent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with the derived Year and Month features from the </a:t>
            </a:r>
            <a:r>
              <a:rPr lang="en-US" sz="1600" u="sng" dirty="0" err="1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RateDate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, but there are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202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inaccurate records.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71CD5-282C-5BC5-3687-DABE73A3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4" y="1120700"/>
            <a:ext cx="4311872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8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220188" y="4204564"/>
            <a:ext cx="266364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03937"/>
            <a:ext cx="3026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Outliers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There are datapoints that differ substantially from the rest of the data. The maximum rate is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1376.80NGN/USD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, and the least is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15.59NGN/USD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in contrast to a typical average rate of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201.35NGN/USD.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F2544-CB2A-6F5F-D1B7-B6151005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12" y="1099844"/>
            <a:ext cx="5221023" cy="29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063103" y="4288570"/>
            <a:ext cx="26449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03937"/>
            <a:ext cx="3026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Outliers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Our data is distributed between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115.10NGN/USD and 416.09NGN/USD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for each rate category. However, there are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abnormal datapoints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that fall outside this range.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8810-C2BE-3EAA-9540-5FA1F170A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76" y="858181"/>
            <a:ext cx="4588024" cy="342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2275" y="2356800"/>
            <a:ext cx="2495450" cy="4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" sz="1800" dirty="0">
                <a:solidFill>
                  <a:srgbClr val="FFFFFF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Arial"/>
              </a:rPr>
              <a:t>Data processing goals</a:t>
            </a:r>
            <a:endParaRPr sz="1800" dirty="0">
              <a:solidFill>
                <a:srgbClr val="FFFFFF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11450" y="2356800"/>
            <a:ext cx="496027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bg1">
                    <a:lumMod val="20000"/>
                    <a:lumOff val="8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WHY</a:t>
            </a:r>
            <a:r>
              <a:rPr lang="e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How dirty is the data?</a:t>
            </a:r>
            <a:endParaRPr sz="1600" dirty="0">
              <a:solidFill>
                <a:schemeClr val="bg1">
                  <a:lumMod val="20000"/>
                  <a:lumOff val="8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11450" y="2875859"/>
            <a:ext cx="496027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HOW</a:t>
            </a:r>
            <a:r>
              <a:rPr lang="en" sz="1600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Demonstrate the data transformation from dirty to clean</a:t>
            </a:r>
            <a:endParaRPr sz="1600" dirty="0">
              <a:solidFill>
                <a:schemeClr val="tx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304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247902" y="4039098"/>
            <a:ext cx="263435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342767" y="1392250"/>
            <a:ext cx="3187833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 Interquartile Range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One statistical method of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identifying outliers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is by the interquartile range, or IQR. When we find rates that fall outside of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1.5 times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the range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between our first and third quartiles, we typically consider these to be outliers.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C9189-3646-E9C0-93B5-2BC7B596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530" y="1161017"/>
            <a:ext cx="5237722" cy="28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990428" y="4306532"/>
            <a:ext cx="265243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427434" y="1392250"/>
            <a:ext cx="3179366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 Absolute Deviation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There is a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strong positive correlation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and “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typically” no difference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between the rates. So, rates having at least one-point absolute distance from the lateral mean </a:t>
            </a:r>
            <a:r>
              <a:rPr lang="en-US" sz="1600" dirty="0">
                <a:solidFill>
                  <a:srgbClr val="EA4335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and exceed 1.5 times the IQR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, are considered anomalous datapoints.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A59E1-E1E7-2806-CA60-8FE3CF1A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76" y="1135860"/>
            <a:ext cx="4522783" cy="2871779"/>
          </a:xfrm>
          <a:prstGeom prst="rect">
            <a:avLst/>
          </a:prstGeom>
        </p:spPr>
      </p:pic>
      <p:sp>
        <p:nvSpPr>
          <p:cNvPr id="9" name="Google Shape;107;p18">
            <a:extLst>
              <a:ext uri="{FF2B5EF4-FFF2-40B4-BE49-F238E27FC236}">
                <a16:creationId xmlns:a16="http://schemas.microsoft.com/office/drawing/2014/main" id="{2C035372-6DE4-DAD7-F1FE-A754D16FC9A2}"/>
              </a:ext>
            </a:extLst>
          </p:cNvPr>
          <p:cNvSpPr txBox="1"/>
          <p:nvPr/>
        </p:nvSpPr>
        <p:spPr>
          <a:xfrm>
            <a:off x="4120076" y="3977217"/>
            <a:ext cx="275844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accent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Correlation coefficient, r = 0.999772</a:t>
            </a:r>
            <a:endParaRPr sz="1000" b="1" dirty="0">
              <a:solidFill>
                <a:schemeClr val="accent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378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was the data cleaned?</a:t>
            </a:r>
            <a:endParaRPr dirty="0"/>
          </a:p>
        </p:txBody>
      </p:sp>
      <p:sp>
        <p:nvSpPr>
          <p:cNvPr id="462" name="Google Shape;462;p48"/>
          <p:cNvSpPr/>
          <p:nvPr/>
        </p:nvSpPr>
        <p:spPr>
          <a:xfrm>
            <a:off x="0" y="928552"/>
            <a:ext cx="8581800" cy="43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This describes the methodology used in processing the exchange rate data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492300" y="1370833"/>
            <a:ext cx="8089500" cy="350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Rates that fall outside 1.5 times the IQR, having at least 1-point absolute deviation from the lateral mean were </a:t>
            </a:r>
            <a:r>
              <a:rPr lang="en-US" sz="1250" b="1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identified</a:t>
            </a: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as anomalous data points</a:t>
            </a:r>
            <a:endParaRPr sz="1250" b="1" dirty="0">
              <a:solidFill>
                <a:schemeClr val="accent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Anomalous exchange rates were </a:t>
            </a:r>
            <a:r>
              <a:rPr lang="en-US" sz="1250" b="1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replaced</a:t>
            </a: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with the longitudinal average of the preceding and following rates of the observed datapoints</a:t>
            </a:r>
            <a:endParaRPr sz="1250" b="1" dirty="0">
              <a:solidFill>
                <a:schemeClr val="accent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457200" lvl="0" indent="-342900" algn="just">
              <a:lnSpc>
                <a:spcPct val="200000"/>
              </a:lnSpc>
              <a:spcBef>
                <a:spcPts val="1000"/>
              </a:spcBef>
              <a:buSzPts val="1800"/>
              <a:buFont typeface="Roboto"/>
              <a:buChar char="●"/>
            </a:pP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Due to the business day constraint, the rates were </a:t>
            </a:r>
            <a:r>
              <a:rPr lang="en-US" sz="1250" b="1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transformed</a:t>
            </a:r>
            <a:r>
              <a:rPr lang="en-US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to monthly averages to avoid the interpretation of a non-existent daily trend</a:t>
            </a:r>
            <a:endParaRPr sz="125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Other issues identified with the data, for example, duplicates and futuristic dates, were either </a:t>
            </a:r>
            <a:r>
              <a:rPr lang="en" sz="1250" b="1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updated</a:t>
            </a:r>
            <a:r>
              <a:rPr lang="en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with the correct values or </a:t>
            </a:r>
            <a:r>
              <a:rPr lang="en" sz="1250" b="1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deleted</a:t>
            </a:r>
            <a:r>
              <a:rPr lang="en" sz="125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to avoid skewing the data</a:t>
            </a:r>
            <a:endParaRPr sz="1250" b="1" dirty="0">
              <a:solidFill>
                <a:schemeClr val="accent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>
            <a:spLocks noGrp="1"/>
          </p:cNvSpPr>
          <p:nvPr>
            <p:ph type="title" idx="4294967295"/>
          </p:nvPr>
        </p:nvSpPr>
        <p:spPr>
          <a:xfrm>
            <a:off x="454225" y="445024"/>
            <a:ext cx="8240700" cy="9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</a:rPr>
              <a:t>Processed Average Monthly NGN/USD Central Exchange Rates Since 2002</a:t>
            </a:r>
            <a:endParaRPr dirty="0"/>
          </a:p>
        </p:txBody>
      </p:sp>
      <p:sp>
        <p:nvSpPr>
          <p:cNvPr id="111" name="Google Shape;85;p17">
            <a:extLst>
              <a:ext uri="{FF2B5EF4-FFF2-40B4-BE49-F238E27FC236}">
                <a16:creationId xmlns:a16="http://schemas.microsoft.com/office/drawing/2014/main" id="{05E0E4FD-B5D2-7952-920D-0C844D480C91}"/>
              </a:ext>
            </a:extLst>
          </p:cNvPr>
          <p:cNvSpPr txBox="1"/>
          <p:nvPr/>
        </p:nvSpPr>
        <p:spPr>
          <a:xfrm>
            <a:off x="4722667" y="4580239"/>
            <a:ext cx="276186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CA30E-E314-9594-0279-15799DAFF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0" y="1454200"/>
            <a:ext cx="6338913" cy="3126039"/>
          </a:xfrm>
          <a:prstGeom prst="rect">
            <a:avLst/>
          </a:prstGeom>
        </p:spPr>
      </p:pic>
      <p:sp>
        <p:nvSpPr>
          <p:cNvPr id="5" name="Google Shape;623;p56">
            <a:extLst>
              <a:ext uri="{FF2B5EF4-FFF2-40B4-BE49-F238E27FC236}">
                <a16:creationId xmlns:a16="http://schemas.microsoft.com/office/drawing/2014/main" id="{77D44F87-8698-C487-07A0-4014EA51B623}"/>
              </a:ext>
            </a:extLst>
          </p:cNvPr>
          <p:cNvSpPr txBox="1"/>
          <p:nvPr/>
        </p:nvSpPr>
        <p:spPr>
          <a:xfrm>
            <a:off x="3169249" y="2325159"/>
            <a:ext cx="1755019" cy="84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In 2016, the central bank banned the sale of dollars to exchange </a:t>
            </a:r>
            <a:r>
              <a:rPr lang="en-US" sz="900" dirty="0" err="1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bureaux</a:t>
            </a: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 to avoid depleting Nigeria’s reserves </a:t>
            </a:r>
            <a:r>
              <a:rPr lang="en-US" sz="900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after a sharp drop in oil prices</a:t>
            </a: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. </a:t>
            </a:r>
          </a:p>
        </p:txBody>
      </p:sp>
      <p:pic>
        <p:nvPicPr>
          <p:cNvPr id="6" name="Google Shape;625;p56">
            <a:extLst>
              <a:ext uri="{FF2B5EF4-FFF2-40B4-BE49-F238E27FC236}">
                <a16:creationId xmlns:a16="http://schemas.microsoft.com/office/drawing/2014/main" id="{95000044-FD62-5904-F375-AE65D983FF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373366" flipH="1">
            <a:off x="4825613" y="2443690"/>
            <a:ext cx="558082" cy="52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191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>
            <a:spLocks noGrp="1"/>
          </p:cNvSpPr>
          <p:nvPr>
            <p:ph type="title" idx="4294967295"/>
          </p:nvPr>
        </p:nvSpPr>
        <p:spPr>
          <a:xfrm>
            <a:off x="454225" y="445024"/>
            <a:ext cx="8240700" cy="9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</a:rPr>
              <a:t>How has the Nigerian NGN depreciated </a:t>
            </a:r>
            <a:br>
              <a:rPr lang="en-US" sz="2600" dirty="0">
                <a:solidFill>
                  <a:schemeClr val="dk2"/>
                </a:solidFill>
              </a:rPr>
            </a:br>
            <a:r>
              <a:rPr lang="en-US" sz="2600" dirty="0">
                <a:solidFill>
                  <a:schemeClr val="dk2"/>
                </a:solidFill>
              </a:rPr>
              <a:t>since 2002?</a:t>
            </a:r>
            <a:endParaRPr dirty="0"/>
          </a:p>
        </p:txBody>
      </p:sp>
      <p:sp>
        <p:nvSpPr>
          <p:cNvPr id="111" name="Google Shape;85;p17">
            <a:extLst>
              <a:ext uri="{FF2B5EF4-FFF2-40B4-BE49-F238E27FC236}">
                <a16:creationId xmlns:a16="http://schemas.microsoft.com/office/drawing/2014/main" id="{05E0E4FD-B5D2-7952-920D-0C844D480C91}"/>
              </a:ext>
            </a:extLst>
          </p:cNvPr>
          <p:cNvSpPr txBox="1"/>
          <p:nvPr/>
        </p:nvSpPr>
        <p:spPr>
          <a:xfrm>
            <a:off x="4722667" y="4580239"/>
            <a:ext cx="276186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B5034-37BE-6B49-1F23-6A8179EF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08" y="1360323"/>
            <a:ext cx="5683383" cy="3107009"/>
          </a:xfrm>
          <a:prstGeom prst="rect">
            <a:avLst/>
          </a:prstGeom>
        </p:spPr>
      </p:pic>
      <p:sp>
        <p:nvSpPr>
          <p:cNvPr id="5" name="Google Shape;623;p56">
            <a:extLst>
              <a:ext uri="{FF2B5EF4-FFF2-40B4-BE49-F238E27FC236}">
                <a16:creationId xmlns:a16="http://schemas.microsoft.com/office/drawing/2014/main" id="{1545DFBC-0407-A717-4FA9-F4A741D90788}"/>
              </a:ext>
            </a:extLst>
          </p:cNvPr>
          <p:cNvSpPr txBox="1"/>
          <p:nvPr/>
        </p:nvSpPr>
        <p:spPr>
          <a:xfrm>
            <a:off x="4202614" y="963159"/>
            <a:ext cx="177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The Nigerian Naira </a:t>
            </a:r>
            <a:r>
              <a:rPr lang="en-US" sz="900" b="1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appreciated</a:t>
            </a: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 against the dollar through 2007 </a:t>
            </a:r>
            <a:r>
              <a:rPr lang="en-US" sz="900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due to high oil revenues. </a:t>
            </a:r>
          </a:p>
        </p:txBody>
      </p:sp>
      <p:pic>
        <p:nvPicPr>
          <p:cNvPr id="7" name="Google Shape;627;p56">
            <a:extLst>
              <a:ext uri="{FF2B5EF4-FFF2-40B4-BE49-F238E27FC236}">
                <a16:creationId xmlns:a16="http://schemas.microsoft.com/office/drawing/2014/main" id="{43B433F3-2304-0D13-0E5C-EB5036BE75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682038" flipH="1">
            <a:off x="3619017" y="1155668"/>
            <a:ext cx="613632" cy="5222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23;p56">
            <a:extLst>
              <a:ext uri="{FF2B5EF4-FFF2-40B4-BE49-F238E27FC236}">
                <a16:creationId xmlns:a16="http://schemas.microsoft.com/office/drawing/2014/main" id="{A602B14D-7394-533D-77EC-27F295401E28}"/>
              </a:ext>
            </a:extLst>
          </p:cNvPr>
          <p:cNvSpPr txBox="1"/>
          <p:nvPr/>
        </p:nvSpPr>
        <p:spPr>
          <a:xfrm>
            <a:off x="6462488" y="3332307"/>
            <a:ext cx="1513112" cy="78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285F4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Sharp drop in oil prices in 2016, </a:t>
            </a: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triggered a 36% </a:t>
            </a:r>
            <a:r>
              <a:rPr lang="en-US" sz="900" b="1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fall</a:t>
            </a:r>
            <a:r>
              <a:rPr lang="en-US" sz="900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 in the official Naira market rate.</a:t>
            </a:r>
            <a:endParaRPr lang="en-US" sz="900" dirty="0">
              <a:solidFill>
                <a:srgbClr val="4285F4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 Light"/>
            </a:endParaRPr>
          </a:p>
        </p:txBody>
      </p:sp>
      <p:pic>
        <p:nvPicPr>
          <p:cNvPr id="10" name="Google Shape;627;p56">
            <a:extLst>
              <a:ext uri="{FF2B5EF4-FFF2-40B4-BE49-F238E27FC236}">
                <a16:creationId xmlns:a16="http://schemas.microsoft.com/office/drawing/2014/main" id="{B29DD4DE-D703-7BAC-A931-28CC5FD369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682038" flipH="1">
            <a:off x="5878891" y="3524816"/>
            <a:ext cx="613632" cy="522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92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>
              <a:solidFill>
                <a:srgbClr val="FFFFFF"/>
              </a:solidFill>
              <a:latin typeface="Roboto"/>
              <a:ea typeface="Roboto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512004" cy="1231166"/>
            <a:chOff x="385200" y="1956000"/>
            <a:chExt cx="2192100" cy="1231166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Dirty</a:t>
              </a:r>
              <a:r>
                <a:rPr lang="en" dirty="0">
                  <a:solidFill>
                    <a:srgbClr val="FFFFFF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 exchange rate dataset </a:t>
              </a:r>
              <a:r>
                <a:rPr lang="en" b="1" dirty="0">
                  <a:solidFill>
                    <a:srgbClr val="FFFFFF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unusable </a:t>
              </a:r>
              <a:r>
                <a:rPr lang="en" dirty="0">
                  <a:solidFill>
                    <a:srgbClr val="FFFFFF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for descriptive and predictive analysis</a:t>
              </a:r>
              <a:endParaRPr dirty="0">
                <a:solidFill>
                  <a:srgbClr val="FFFFFF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Problem:</a:t>
              </a:r>
              <a:endParaRPr dirty="0">
                <a:solidFill>
                  <a:srgbClr val="FFFFFF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166"/>
            <a:chOff x="3976900" y="1956000"/>
            <a:chExt cx="4094100" cy="1231166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Help the analytics team </a:t>
              </a:r>
              <a:r>
                <a:rPr lang="en" b="1" dirty="0"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transform</a:t>
              </a:r>
              <a:r>
                <a:rPr lang="en" dirty="0"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 and </a:t>
              </a:r>
              <a:r>
                <a:rPr lang="en" b="1" dirty="0"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clean</a:t>
              </a:r>
              <a:r>
                <a:rPr lang="en" dirty="0"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 the exchange rate dataset to make it more usable for analysis</a:t>
              </a:r>
              <a:endParaRPr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Google Sans" panose="020B0604020202020204" charset="0"/>
                  <a:ea typeface="Google Sans" panose="020B0604020202020204" charset="0"/>
                  <a:cs typeface="Google Sans" panose="020B0604020202020204" charset="0"/>
                  <a:sym typeface="Roboto"/>
                </a:rPr>
                <a:t>Solution:</a:t>
              </a:r>
              <a:endParaRPr dirty="0">
                <a:solidFill>
                  <a:schemeClr val="dk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6"/>
          <p:cNvSpPr txBox="1">
            <a:spLocks noGrp="1"/>
          </p:cNvSpPr>
          <p:nvPr>
            <p:ph type="title"/>
          </p:nvPr>
        </p:nvSpPr>
        <p:spPr>
          <a:xfrm>
            <a:off x="378368" y="2364600"/>
            <a:ext cx="77970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285F4"/>
                </a:solidFill>
              </a:rPr>
              <a:t>Thank You</a:t>
            </a:r>
            <a:endParaRPr b="1" dirty="0">
              <a:solidFill>
                <a:srgbClr val="4285F4"/>
              </a:solidFill>
            </a:endParaRPr>
          </a:p>
        </p:txBody>
      </p:sp>
      <p:sp>
        <p:nvSpPr>
          <p:cNvPr id="874" name="Google Shape;874;p66"/>
          <p:cNvSpPr txBox="1"/>
          <p:nvPr/>
        </p:nvSpPr>
        <p:spPr>
          <a:xfrm>
            <a:off x="7814375" y="292125"/>
            <a:ext cx="1210200" cy="3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2275" y="2356800"/>
            <a:ext cx="2495450" cy="4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" sz="1800" dirty="0">
                <a:solidFill>
                  <a:srgbClr val="FFFFFF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Arial"/>
              </a:rPr>
              <a:t>Data processing goals</a:t>
            </a:r>
            <a:endParaRPr sz="1800" dirty="0">
              <a:solidFill>
                <a:srgbClr val="FFFFFF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11450" y="2356800"/>
            <a:ext cx="496027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WHY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How dirty is the data?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11450" y="2875859"/>
            <a:ext cx="496027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HOW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Demonstrate the data transformation from dirty to clean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72275" y="2356800"/>
            <a:ext cx="2495450" cy="42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" sz="1800" dirty="0">
                <a:solidFill>
                  <a:srgbClr val="FFFFFF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Arial"/>
              </a:rPr>
              <a:t>Data processing goals</a:t>
            </a:r>
            <a:endParaRPr sz="1800" dirty="0">
              <a:solidFill>
                <a:srgbClr val="FFFFFF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11450" y="2356800"/>
            <a:ext cx="496027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WHY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How dirty is the data?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511450" y="2875859"/>
            <a:ext cx="496027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bg1">
                    <a:lumMod val="20000"/>
                    <a:lumOff val="8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HOW</a:t>
            </a:r>
            <a:r>
              <a:rPr lang="e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: Demonstrate the data transformation from dirty to clean</a:t>
            </a:r>
            <a:endParaRPr sz="1600" dirty="0">
              <a:solidFill>
                <a:schemeClr val="bg1">
                  <a:lumMod val="20000"/>
                  <a:lumOff val="8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71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>
            <a:spLocks noGrp="1"/>
          </p:cNvSpPr>
          <p:nvPr>
            <p:ph type="title" idx="4294967295"/>
          </p:nvPr>
        </p:nvSpPr>
        <p:spPr>
          <a:xfrm>
            <a:off x="454225" y="445024"/>
            <a:ext cx="8240700" cy="91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</a:rPr>
              <a:t>Unprocessed NGN/USD Central Exchange Rates </a:t>
            </a:r>
            <a:br>
              <a:rPr lang="en-US" sz="2600" dirty="0">
                <a:solidFill>
                  <a:schemeClr val="dk2"/>
                </a:solidFill>
              </a:rPr>
            </a:br>
            <a:r>
              <a:rPr lang="en-US" sz="2600" dirty="0">
                <a:solidFill>
                  <a:schemeClr val="dk2"/>
                </a:solidFill>
              </a:rPr>
              <a:t>Since 2001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7DDDA-4E3D-5D7A-7480-3BD8638E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44" y="1478022"/>
            <a:ext cx="6045511" cy="3010055"/>
          </a:xfrm>
          <a:prstGeom prst="rect">
            <a:avLst/>
          </a:prstGeom>
        </p:spPr>
      </p:pic>
      <p:sp>
        <p:nvSpPr>
          <p:cNvPr id="109" name="Google Shape;623;p56">
            <a:extLst>
              <a:ext uri="{FF2B5EF4-FFF2-40B4-BE49-F238E27FC236}">
                <a16:creationId xmlns:a16="http://schemas.microsoft.com/office/drawing/2014/main" id="{1E0AD314-F216-23F8-82B7-D1D71EE753BA}"/>
              </a:ext>
            </a:extLst>
          </p:cNvPr>
          <p:cNvSpPr txBox="1"/>
          <p:nvPr/>
        </p:nvSpPr>
        <p:spPr>
          <a:xfrm>
            <a:off x="95250" y="1596925"/>
            <a:ext cx="177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Extremely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 </a:t>
            </a:r>
            <a:r>
              <a:rPr lang="en-US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high data points</a:t>
            </a:r>
          </a:p>
        </p:txBody>
      </p:sp>
      <p:pic>
        <p:nvPicPr>
          <p:cNvPr id="110" name="Google Shape;625;p56">
            <a:extLst>
              <a:ext uri="{FF2B5EF4-FFF2-40B4-BE49-F238E27FC236}">
                <a16:creationId xmlns:a16="http://schemas.microsoft.com/office/drawing/2014/main" id="{8D0AAC05-5B57-E764-C4F9-7FF4E9F218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373366" flipH="1">
            <a:off x="1839539" y="1446987"/>
            <a:ext cx="558082" cy="522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85;p17">
            <a:extLst>
              <a:ext uri="{FF2B5EF4-FFF2-40B4-BE49-F238E27FC236}">
                <a16:creationId xmlns:a16="http://schemas.microsoft.com/office/drawing/2014/main" id="{05E0E4FD-B5D2-7952-920D-0C844D480C91}"/>
              </a:ext>
            </a:extLst>
          </p:cNvPr>
          <p:cNvSpPr txBox="1"/>
          <p:nvPr/>
        </p:nvSpPr>
        <p:spPr>
          <a:xfrm>
            <a:off x="4844090" y="4488077"/>
            <a:ext cx="275066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622;p56">
            <a:extLst>
              <a:ext uri="{FF2B5EF4-FFF2-40B4-BE49-F238E27FC236}">
                <a16:creationId xmlns:a16="http://schemas.microsoft.com/office/drawing/2014/main" id="{C97B138B-2303-2C8F-0F5D-3A3B25F1C2FE}"/>
              </a:ext>
            </a:extLst>
          </p:cNvPr>
          <p:cNvSpPr txBox="1"/>
          <p:nvPr/>
        </p:nvSpPr>
        <p:spPr>
          <a:xfrm>
            <a:off x="2191038" y="4387800"/>
            <a:ext cx="1926055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800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Abnormally</a:t>
            </a:r>
            <a:r>
              <a:rPr lang="en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 </a:t>
            </a:r>
            <a:r>
              <a:rPr lang="en" dirty="0">
                <a:solidFill>
                  <a:srgbClr val="666666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 Light"/>
              </a:rPr>
              <a:t>low data points</a:t>
            </a:r>
            <a:endParaRPr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 Light"/>
            </a:endParaRPr>
          </a:p>
        </p:txBody>
      </p:sp>
      <p:pic>
        <p:nvPicPr>
          <p:cNvPr id="113" name="Google Shape;626;p56">
            <a:extLst>
              <a:ext uri="{FF2B5EF4-FFF2-40B4-BE49-F238E27FC236}">
                <a16:creationId xmlns:a16="http://schemas.microsoft.com/office/drawing/2014/main" id="{7EB51307-F06F-1CC6-7AD3-42A6CBFE7E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684739" flipH="1">
            <a:off x="3303412" y="4016485"/>
            <a:ext cx="490879" cy="529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09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08398" y="3730746"/>
            <a:ext cx="2738669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Business Day Data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Exchange rates were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typically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recorded on Monday through Friday; with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only 9 records on Sunday 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and no record on Saturday.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70974-17A0-F726-EDA1-E7C0EB11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82" y="1863750"/>
            <a:ext cx="3606985" cy="1866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6174255" y="3996267"/>
            <a:ext cx="278237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Futuristic Dates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Exchange rate data was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erroneously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recorded beyond the current date. 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C5F8C7-1A49-83B8-F20E-EC2463DB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26" y="1083020"/>
            <a:ext cx="5376303" cy="29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080164" y="4241757"/>
            <a:ext cx="26797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Trailing/Leading Spaces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There were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trailing or leading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 spaces in the currency names, and some were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misspelt. 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08CC2-81AA-F701-7F5E-9F6C8AB8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1485"/>
            <a:ext cx="3187864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899999" y="4222835"/>
            <a:ext cx="345457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CBN Exchange Rate Data as of </a:t>
            </a:r>
            <a:r>
              <a:rPr lang="en-US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15th</a:t>
            </a: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July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* The NAIRA shouldn’t be in the dataset, because the rates represent the value of foreign currencies in terms of the NAIRA. </a:t>
            </a:r>
            <a:endParaRPr sz="8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Insufficient Data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The NAIRA*, the POESO, and the JAPANESE YEN contributed just </a:t>
            </a:r>
            <a:r>
              <a:rPr lang="en" sz="1600" b="1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0.03% </a:t>
            </a:r>
            <a:r>
              <a:rPr lang="en" sz="1600" dirty="0">
                <a:solidFill>
                  <a:schemeClr val="tx2">
                    <a:lumMod val="10000"/>
                  </a:schemeClr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Roboto"/>
              </a:rPr>
              <a:t>to the total observations since 2001.</a:t>
            </a:r>
            <a:endParaRPr sz="1600" dirty="0">
              <a:solidFill>
                <a:schemeClr val="tx2">
                  <a:lumMod val="10000"/>
                </a:schemeClr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859F4-48F4-DE3A-B7F5-910A540B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998" y="920665"/>
            <a:ext cx="3454578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9961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1424</Words>
  <Application>Microsoft Office PowerPoint</Application>
  <PresentationFormat>On-screen Show (16:9)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Google Sans</vt:lpstr>
      <vt:lpstr>Google Sans Medium</vt:lpstr>
      <vt:lpstr>Roboto</vt:lpstr>
      <vt:lpstr>freight-book</vt:lpstr>
      <vt:lpstr>Quicksand</vt:lpstr>
      <vt:lpstr>Verdana</vt:lpstr>
      <vt:lpstr>Arial</vt:lpstr>
      <vt:lpstr>Helvetica Neue Light</vt:lpstr>
      <vt:lpstr>Helvetica Neue</vt:lpstr>
      <vt:lpstr>Google GBO Template</vt:lpstr>
      <vt:lpstr>PowerPoint Presentation</vt:lpstr>
      <vt:lpstr>PowerPoint Presentation</vt:lpstr>
      <vt:lpstr>Data processing goals</vt:lpstr>
      <vt:lpstr>Data processing goals</vt:lpstr>
      <vt:lpstr>Unprocessed NGN/USD Central Exchange Rates  Since 2001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processing goals</vt:lpstr>
      <vt:lpstr>PowerPoint Presentation</vt:lpstr>
      <vt:lpstr>PowerPoint Presentation</vt:lpstr>
      <vt:lpstr>How was the data cleaned?</vt:lpstr>
      <vt:lpstr>Processed Average Monthly NGN/USD Central Exchange Rates Since 2002</vt:lpstr>
      <vt:lpstr>How has the Nigerian NGN depreciated  since 2002?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Ogoma</dc:creator>
  <cp:lastModifiedBy>Ugonna Ogoma Richard</cp:lastModifiedBy>
  <cp:revision>8</cp:revision>
  <dcterms:modified xsi:type="dcterms:W3CDTF">2022-07-18T19:03:57Z</dcterms:modified>
</cp:coreProperties>
</file>