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98" r:id="rId2"/>
    <p:sldId id="313" r:id="rId3"/>
    <p:sldId id="300" r:id="rId4"/>
    <p:sldId id="301" r:id="rId5"/>
    <p:sldId id="302" r:id="rId6"/>
    <p:sldId id="303" r:id="rId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6EE8"/>
    <a:srgbClr val="CC3300"/>
    <a:srgbClr val="99FF99"/>
    <a:srgbClr val="FFCC66"/>
    <a:srgbClr val="FFCCCC"/>
    <a:srgbClr val="99FFCC"/>
    <a:srgbClr val="00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3579F-29E8-4B32-AFD3-313252F5AF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49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F1E8E-2903-4DEA-9E23-174BB3AE0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CC09-5ED6-4B45-AF23-35183D518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290F25-937B-4BF3-B185-46E957FA6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C01ECF-2F6D-4135-ADAD-30EBF332E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A62E39-EA15-46E4-9869-7F2F6FFCB9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0A0D6D-48D3-472F-837D-981FD94FF9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31B19E-D98F-455A-AABB-EBA5F86F64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9CB1FD-4D09-488C-B605-EBBC2FC21E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600E0-49C5-46F9-84BB-E9AFC93DC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52CC3E-381F-4198-8513-13C75F16DF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399CDA-7DFD-4484-A5A6-B48D7079A9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2CFF62-441B-4D63-B3F3-8174F64EC6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sukar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penghayatan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soalan</a:t>
            </a:r>
            <a:r>
              <a:rPr lang="en-US" dirty="0" smtClean="0"/>
              <a:t> </a:t>
            </a:r>
            <a:r>
              <a:rPr lang="en-US" dirty="0" err="1" smtClean="0"/>
              <a:t>penghayatan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slaid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2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Maksud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Soalan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Penghayatan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1981200"/>
          </a:xfrm>
          <a:solidFill>
            <a:srgbClr val="99FF99"/>
          </a:solidFill>
          <a:ln w="76200" cmpd="tri">
            <a:solidFill>
              <a:schemeClr val="tx1"/>
            </a:solidFill>
          </a:ln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en-US" sz="2800" b="1">
                <a:solidFill>
                  <a:srgbClr val="FF0066"/>
                </a:solidFill>
                <a:latin typeface="Trebuchet MS" pitchFamily="34" charset="0"/>
              </a:rPr>
              <a:t>PENGHAYATAN (Appreciation)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>
                <a:latin typeface="Trebuchet MS" pitchFamily="34" charset="0"/>
              </a:rPr>
              <a:t>Soalan yang memerlukan pelajar merumus atau memberikan pengajaran yang diraih berdasarkan keterangan yang terdapat dalam teks bacaan.</a:t>
            </a:r>
          </a:p>
        </p:txBody>
      </p:sp>
    </p:spTree>
    <p:extLst>
      <p:ext uri="{BB962C8B-B14F-4D97-AF65-F5344CB8AC3E}">
        <p14:creationId xmlns:p14="http://schemas.microsoft.com/office/powerpoint/2010/main" val="17480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927592"/>
            <a:ext cx="8534400" cy="31085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tiada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pilihan</a:t>
            </a:r>
            <a:r>
              <a:rPr lang="en-US" b="1" dirty="0">
                <a:latin typeface="Trebuchet MS" pitchFamily="34" charset="0"/>
              </a:rPr>
              <a:t> lain. </a:t>
            </a:r>
            <a:r>
              <a:rPr lang="en-US" b="1" dirty="0" err="1">
                <a:latin typeface="Trebuchet MS" pitchFamily="34" charset="0"/>
              </a:rPr>
              <a:t>Jika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menunggu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hingga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berhenti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terlambat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Oleh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sambil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memeluk</a:t>
            </a:r>
            <a:r>
              <a:rPr lang="en-US" b="1" dirty="0">
                <a:latin typeface="Trebuchet MS" pitchFamily="34" charset="0"/>
              </a:rPr>
              <a:t> beg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meluru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Sebentar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kemudian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terdengar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bunyi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loceng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menarik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nafas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lega</a:t>
            </a:r>
            <a:r>
              <a:rPr lang="en-US" b="1" dirty="0">
                <a:latin typeface="Trebuchet MS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Sila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baca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cerita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ini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  <a:ea typeface="+mj-ea"/>
                <a:cs typeface="+mj-cs"/>
              </a:rPr>
              <a:t>: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pyrus" pitchFamily="66" charset="0"/>
                <a:ea typeface="+mj-ea"/>
                <a:cs typeface="+mj-cs"/>
              </a:rPr>
              <a:t>  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pyrus" pitchFamily="66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88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22148" y="1676400"/>
            <a:ext cx="8534400" cy="31085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b="1" dirty="0" err="1">
                <a:latin typeface="Trebuchet MS" pitchFamily="34" charset="0"/>
              </a:rPr>
              <a:t>Hari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turun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dengan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lebatnya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menggigil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kesejukan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kerana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baju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basah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Payung</a:t>
            </a:r>
            <a:r>
              <a:rPr lang="en-US" b="1" dirty="0">
                <a:latin typeface="Trebuchet MS" pitchFamily="34" charset="0"/>
              </a:rPr>
              <a:t> yang </a:t>
            </a:r>
            <a:r>
              <a:rPr lang="en-US" b="1" dirty="0" err="1">
                <a:latin typeface="Trebuchet MS" pitchFamily="34" charset="0"/>
              </a:rPr>
              <a:t>dibawanya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tadi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telah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terbang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ditiup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angin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kencang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tiada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pilihan</a:t>
            </a:r>
            <a:r>
              <a:rPr lang="en-US" b="1" dirty="0">
                <a:latin typeface="Trebuchet MS" pitchFamily="34" charset="0"/>
              </a:rPr>
              <a:t> lain. </a:t>
            </a:r>
            <a:r>
              <a:rPr lang="en-US" b="1" dirty="0" err="1">
                <a:latin typeface="Trebuchet MS" pitchFamily="34" charset="0"/>
              </a:rPr>
              <a:t>Jika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menunggu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hingga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hujan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berhenti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akan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terlambat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Oleh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itu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sambil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memeluk</a:t>
            </a:r>
            <a:r>
              <a:rPr lang="en-US" b="1" dirty="0">
                <a:latin typeface="Trebuchet MS" pitchFamily="34" charset="0"/>
              </a:rPr>
              <a:t> beg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dia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meluru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sekolahnya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Sebentar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kemudian</a:t>
            </a:r>
            <a:r>
              <a:rPr lang="en-US" b="1" dirty="0">
                <a:latin typeface="Trebuchet MS" pitchFamily="34" charset="0"/>
              </a:rPr>
              <a:t>, </a:t>
            </a:r>
            <a:r>
              <a:rPr lang="en-US" b="1" dirty="0" err="1">
                <a:latin typeface="Trebuchet MS" pitchFamily="34" charset="0"/>
              </a:rPr>
              <a:t>terdengar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bunyi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loceng</a:t>
            </a:r>
            <a:r>
              <a:rPr lang="en-US" b="1" dirty="0">
                <a:latin typeface="Trebuchet MS" pitchFamily="34" charset="0"/>
              </a:rPr>
              <a:t>. </a:t>
            </a:r>
            <a:r>
              <a:rPr lang="en-US" b="1" dirty="0" err="1">
                <a:latin typeface="Trebuchet MS" pitchFamily="34" charset="0"/>
              </a:rPr>
              <a:t>Aminah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menarik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nafas</a:t>
            </a:r>
            <a:r>
              <a:rPr lang="en-US" b="1" dirty="0">
                <a:latin typeface="Trebuchet MS" pitchFamily="34" charset="0"/>
              </a:rPr>
              <a:t> </a:t>
            </a:r>
            <a:r>
              <a:rPr lang="en-US" b="1" dirty="0" err="1">
                <a:latin typeface="Trebuchet MS" pitchFamily="34" charset="0"/>
              </a:rPr>
              <a:t>lega</a:t>
            </a:r>
            <a:r>
              <a:rPr lang="en-US" b="1" dirty="0">
                <a:latin typeface="Trebuchet MS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penghayatan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6837" y="5785359"/>
            <a:ext cx="8305800" cy="83099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66"/>
                </a:solidFill>
                <a:latin typeface="Trebuchet MS" pitchFamily="34" charset="0"/>
              </a:rPr>
              <a:t>  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boleh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kamu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teladani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daripada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sifat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? </a:t>
            </a:r>
            <a:r>
              <a:rPr lang="en-US" b="1" dirty="0" err="1">
                <a:solidFill>
                  <a:srgbClr val="FF0066"/>
                </a:solidFill>
                <a:latin typeface="Trebuchet MS" pitchFamily="34" charset="0"/>
              </a:rPr>
              <a:t>Jelaskan</a:t>
            </a:r>
            <a:r>
              <a:rPr lang="en-US" b="1" dirty="0">
                <a:solidFill>
                  <a:srgbClr val="FF0066"/>
                </a:solidFill>
                <a:latin typeface="Trebuchet MS" pitchFamily="34" charset="0"/>
              </a:rPr>
              <a:t>.</a:t>
            </a:r>
            <a:endParaRPr lang="en-US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36836" y="5105947"/>
            <a:ext cx="3068363" cy="609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 fontScale="47500" lnSpcReduction="20000"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penghayatan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1: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06176" y="1447800"/>
            <a:ext cx="8534400" cy="23698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sz="2000" b="1" dirty="0" err="1" smtClean="0">
                <a:latin typeface="Trebuchet MS" pitchFamily="34" charset="0"/>
              </a:rPr>
              <a:t>Hari</a:t>
            </a:r>
            <a:r>
              <a:rPr lang="en-US" sz="2000" b="1" dirty="0" smtClean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itu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hujan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telah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turun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dengan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lebatnya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Aminah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menggigil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kesejukan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kerana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baju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sekolahnya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basah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Payung</a:t>
            </a:r>
            <a:r>
              <a:rPr lang="en-US" sz="2000" b="1" dirty="0">
                <a:latin typeface="Trebuchet MS" pitchFamily="34" charset="0"/>
              </a:rPr>
              <a:t> yang </a:t>
            </a:r>
            <a:r>
              <a:rPr lang="en-US" sz="2000" b="1" dirty="0" err="1">
                <a:latin typeface="Trebuchet MS" pitchFamily="34" charset="0"/>
              </a:rPr>
              <a:t>dibawanya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tadi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telah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terbang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ditiup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angin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kencang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Aminah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tiada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pilihan</a:t>
            </a:r>
            <a:r>
              <a:rPr lang="en-US" sz="2000" b="1" dirty="0">
                <a:latin typeface="Trebuchet MS" pitchFamily="34" charset="0"/>
              </a:rPr>
              <a:t> lain. </a:t>
            </a:r>
            <a:r>
              <a:rPr lang="en-US" sz="2000" b="1" dirty="0" err="1">
                <a:latin typeface="Trebuchet MS" pitchFamily="34" charset="0"/>
              </a:rPr>
              <a:t>Jika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dia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menunggu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hingga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hujan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berhenti</a:t>
            </a:r>
            <a:r>
              <a:rPr lang="en-US" sz="2000" b="1" dirty="0">
                <a:latin typeface="Trebuchet MS" pitchFamily="34" charset="0"/>
              </a:rPr>
              <a:t>, </a:t>
            </a:r>
            <a:r>
              <a:rPr lang="en-US" sz="2000" b="1" dirty="0" err="1">
                <a:latin typeface="Trebuchet MS" pitchFamily="34" charset="0"/>
              </a:rPr>
              <a:t>dia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akan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terlambat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sekolahnya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Oleh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itu</a:t>
            </a:r>
            <a:r>
              <a:rPr lang="en-US" sz="2000" b="1" dirty="0">
                <a:latin typeface="Trebuchet MS" pitchFamily="34" charset="0"/>
              </a:rPr>
              <a:t>, </a:t>
            </a:r>
            <a:r>
              <a:rPr lang="en-US" sz="2000" b="1" dirty="0" err="1">
                <a:latin typeface="Trebuchet MS" pitchFamily="34" charset="0"/>
              </a:rPr>
              <a:t>sambil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memeluk</a:t>
            </a:r>
            <a:r>
              <a:rPr lang="en-US" sz="2000" b="1" dirty="0">
                <a:latin typeface="Trebuchet MS" pitchFamily="34" charset="0"/>
              </a:rPr>
              <a:t> beg </a:t>
            </a:r>
            <a:r>
              <a:rPr lang="en-US" sz="2000" b="1" dirty="0" err="1">
                <a:latin typeface="Trebuchet MS" pitchFamily="34" charset="0"/>
              </a:rPr>
              <a:t>sekolahnya</a:t>
            </a:r>
            <a:r>
              <a:rPr lang="en-US" sz="2000" b="1" dirty="0">
                <a:latin typeface="Trebuchet MS" pitchFamily="34" charset="0"/>
              </a:rPr>
              <a:t>, </a:t>
            </a:r>
            <a:r>
              <a:rPr lang="en-US" sz="2000" b="1" dirty="0" err="1">
                <a:latin typeface="Trebuchet MS" pitchFamily="34" charset="0"/>
              </a:rPr>
              <a:t>dia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meluru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sekolahnya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Sebentar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kemudian</a:t>
            </a:r>
            <a:r>
              <a:rPr lang="en-US" sz="2000" b="1" dirty="0">
                <a:latin typeface="Trebuchet MS" pitchFamily="34" charset="0"/>
              </a:rPr>
              <a:t>, </a:t>
            </a:r>
            <a:r>
              <a:rPr lang="en-US" sz="2000" b="1" dirty="0" err="1">
                <a:latin typeface="Trebuchet MS" pitchFamily="34" charset="0"/>
              </a:rPr>
              <a:t>terdengar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bunyi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loceng</a:t>
            </a:r>
            <a:r>
              <a:rPr lang="en-US" sz="2000" b="1" dirty="0">
                <a:latin typeface="Trebuchet MS" pitchFamily="34" charset="0"/>
              </a:rPr>
              <a:t>. </a:t>
            </a:r>
            <a:r>
              <a:rPr lang="en-US" sz="2000" b="1" dirty="0" err="1">
                <a:latin typeface="Trebuchet MS" pitchFamily="34" charset="0"/>
              </a:rPr>
              <a:t>Aminah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menarik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nafas</a:t>
            </a:r>
            <a:r>
              <a:rPr lang="en-US" sz="2000" b="1" dirty="0">
                <a:latin typeface="Trebuchet MS" pitchFamily="34" charset="0"/>
              </a:rPr>
              <a:t> </a:t>
            </a:r>
            <a:r>
              <a:rPr lang="en-US" sz="2000" b="1" dirty="0" err="1">
                <a:latin typeface="Trebuchet MS" pitchFamily="34" charset="0"/>
              </a:rPr>
              <a:t>lega</a:t>
            </a:r>
            <a:r>
              <a:rPr lang="en-US" sz="2000" b="1" dirty="0">
                <a:latin typeface="Trebuchet MS" pitchFamily="34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2648" y="217583"/>
            <a:ext cx="8153400" cy="990600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4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Contoh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sz="4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72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14438" y="4648200"/>
            <a:ext cx="8514955" cy="369332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Apakah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yang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boleh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kamu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teladani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daripada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sifat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Aminah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? </a:t>
            </a:r>
            <a:r>
              <a:rPr lang="en-US" sz="1800" b="1" dirty="0" err="1">
                <a:solidFill>
                  <a:srgbClr val="FF0066"/>
                </a:solidFill>
                <a:latin typeface="Trebuchet MS" pitchFamily="34" charset="0"/>
              </a:rPr>
              <a:t>Jelaskan</a:t>
            </a:r>
            <a:r>
              <a:rPr lang="en-US" sz="1800" b="1" dirty="0">
                <a:solidFill>
                  <a:srgbClr val="FF0066"/>
                </a:solidFill>
                <a:latin typeface="Trebuchet MS" pitchFamily="34" charset="0"/>
              </a:rPr>
              <a:t>.</a:t>
            </a:r>
            <a:endParaRPr lang="en-US" sz="1800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5554" y="4038600"/>
            <a:ext cx="3398246" cy="570159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S</a:t>
            </a: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oalan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penghayatan1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:  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998" y="5181600"/>
            <a:ext cx="1780601" cy="572287"/>
          </a:xfrm>
          <a:prstGeom prst="rect">
            <a:avLst/>
          </a:prstGeom>
          <a:solidFill>
            <a:srgbClr val="FFCC66"/>
          </a:solidFill>
          <a:ln w="57150" cmpd="thinThick">
            <a:solidFill>
              <a:schemeClr val="tx1"/>
            </a:solidFill>
          </a:ln>
        </p:spPr>
        <p:txBody>
          <a:bodyPr vert="horz" anchor="ctr">
            <a:noAutofit/>
          </a:bodyPr>
          <a:lstStyle/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Jawapan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pyrus" pitchFamily="66" charset="0"/>
              </a:rPr>
              <a:t> 1:  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Papyrus" pitchFamily="66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2997" y="5791200"/>
            <a:ext cx="8476395" cy="95410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0066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pelajar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yang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mengikut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peraturan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sekolah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Walaupun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sedang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menghadapi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kesusahan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seperti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kehilangan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semasa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lebat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tetap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cuba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sedaya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upaya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agar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tidak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lambat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ke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Trebuchet MS" pitchFamily="34" charset="0"/>
              </a:rPr>
              <a:t>sekolah</a:t>
            </a:r>
            <a:r>
              <a:rPr lang="en-US" sz="1800" b="1" dirty="0" smtClean="0">
                <a:solidFill>
                  <a:srgbClr val="0070C0"/>
                </a:solidFill>
                <a:latin typeface="Trebuchet MS" pitchFamily="34" charset="0"/>
              </a:rPr>
              <a:t>.</a:t>
            </a:r>
            <a:endParaRPr lang="en-US" sz="1800" b="1" dirty="0">
              <a:solidFill>
                <a:srgbClr val="FF0066"/>
              </a:solidFill>
              <a:latin typeface="Trebuchet MS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4994" y="1447800"/>
            <a:ext cx="8534400" cy="236988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	</a:t>
            </a:r>
            <a:r>
              <a:rPr lang="en-US" sz="2000" b="1" dirty="0" err="1" smtClean="0">
                <a:solidFill>
                  <a:srgbClr val="0070C0"/>
                </a:solidFill>
                <a:latin typeface="Trebuchet MS" pitchFamily="34" charset="0"/>
              </a:rPr>
              <a:t>Hari</a:t>
            </a:r>
            <a:r>
              <a:rPr lang="en-US" sz="2000" b="1" dirty="0" smtClean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itu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turun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dengan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lebatnya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menggigil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kesejukan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kerana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baju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basah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Payung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yang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dibawanya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tadi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telah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terbang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ditiup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angin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kencang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tiada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pilihan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lain.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Jika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menunggu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hingga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hujan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berhenti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akan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terlambat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Oleh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itu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sambil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memeluk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beg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dia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meluru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sekolahnya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Sebentar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kemudian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terdengar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bunyi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loceng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Aminah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menarik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nafas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Trebuchet MS" pitchFamily="34" charset="0"/>
              </a:rPr>
              <a:t>lega</a:t>
            </a:r>
            <a:r>
              <a:rPr lang="en-US" sz="2000" b="1" dirty="0">
                <a:solidFill>
                  <a:srgbClr val="0070C0"/>
                </a:solidFill>
                <a:latin typeface="Trebuchet M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3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Sekarang</a:t>
            </a:r>
            <a:r>
              <a:rPr lang="en-US" dirty="0" smtClean="0"/>
              <a:t>, </a:t>
            </a:r>
            <a:r>
              <a:rPr lang="en-US" dirty="0" err="1" smtClean="0"/>
              <a:t>cuba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1788</TotalTime>
  <Words>128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Papyrus</vt:lpstr>
      <vt:lpstr>Times New Roman</vt:lpstr>
      <vt:lpstr>Trebuchet MS</vt:lpstr>
      <vt:lpstr>Tw Cen MT</vt:lpstr>
      <vt:lpstr>Wingdings</vt:lpstr>
      <vt:lpstr>Wingdings 2</vt:lpstr>
      <vt:lpstr>Median</vt:lpstr>
      <vt:lpstr>Sila lihat slaid ini sekali lagi.</vt:lpstr>
      <vt:lpstr>Maksud Soalan Penghayatan</vt:lpstr>
      <vt:lpstr>PowerPoint Presentation</vt:lpstr>
      <vt:lpstr>PowerPoint Presentation</vt:lpstr>
      <vt:lpstr>PowerPoint Presentation</vt:lpstr>
      <vt:lpstr>Sekarang, cuba lagi!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PEMBINAAN SOALAN KEFAHAMAN</dc:title>
  <dc:creator>Suryani Atan</dc:creator>
  <cp:lastModifiedBy>Suryani ATAN (MOE)</cp:lastModifiedBy>
  <cp:revision>100</cp:revision>
  <dcterms:created xsi:type="dcterms:W3CDTF">2005-01-30T21:04:16Z</dcterms:created>
  <dcterms:modified xsi:type="dcterms:W3CDTF">2018-02-14T06:14:01Z</dcterms:modified>
</cp:coreProperties>
</file>