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Squad Bold" panose="020B0604020202020204" charset="0"/>
      <p:regular r:id="rId9"/>
    </p:embeddedFont>
    <p:embeddedFont>
      <p:font typeface="Times New Roman Bold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youtu.be/xPDJXtEDVqQ?si=wj6YusycxRNqCRV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ichards7/TEAM-FIGHTCLUB---OPERATION-TRINETRA-2025.git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6983" y="-160908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3"/>
                </a:lnTo>
                <a:lnTo>
                  <a:pt x="0" y="1124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15360" y="2058701"/>
            <a:ext cx="5763689" cy="729799"/>
            <a:chOff x="0" y="0"/>
            <a:chExt cx="1518009" cy="1922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18009" cy="192210"/>
            </a:xfrm>
            <a:custGeom>
              <a:avLst/>
              <a:gdLst/>
              <a:ahLst/>
              <a:cxnLst/>
              <a:rect l="l" t="t" r="r" b="b"/>
              <a:pathLst>
                <a:path w="1518009" h="192210">
                  <a:moveTo>
                    <a:pt x="68504" y="0"/>
                  </a:moveTo>
                  <a:lnTo>
                    <a:pt x="1449504" y="0"/>
                  </a:lnTo>
                  <a:cubicBezTo>
                    <a:pt x="1487338" y="0"/>
                    <a:pt x="1518009" y="30670"/>
                    <a:pt x="1518009" y="68504"/>
                  </a:cubicBezTo>
                  <a:lnTo>
                    <a:pt x="1518009" y="123706"/>
                  </a:lnTo>
                  <a:cubicBezTo>
                    <a:pt x="1518009" y="161540"/>
                    <a:pt x="1487338" y="192210"/>
                    <a:pt x="1449504" y="192210"/>
                  </a:cubicBezTo>
                  <a:lnTo>
                    <a:pt x="68504" y="192210"/>
                  </a:lnTo>
                  <a:cubicBezTo>
                    <a:pt x="30670" y="192210"/>
                    <a:pt x="0" y="161540"/>
                    <a:pt x="0" y="123706"/>
                  </a:cubicBezTo>
                  <a:lnTo>
                    <a:pt x="0" y="68504"/>
                  </a:lnTo>
                  <a:cubicBezTo>
                    <a:pt x="0" y="30670"/>
                    <a:pt x="30670" y="0"/>
                    <a:pt x="68504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1518009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15360" y="5095555"/>
            <a:ext cx="5489165" cy="729799"/>
            <a:chOff x="0" y="0"/>
            <a:chExt cx="1445706" cy="1922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5706" cy="192210"/>
            </a:xfrm>
            <a:custGeom>
              <a:avLst/>
              <a:gdLst/>
              <a:ahLst/>
              <a:cxnLst/>
              <a:rect l="l" t="t" r="r" b="b"/>
              <a:pathLst>
                <a:path w="1445706" h="192210">
                  <a:moveTo>
                    <a:pt x="71930" y="0"/>
                  </a:moveTo>
                  <a:lnTo>
                    <a:pt x="1373776" y="0"/>
                  </a:lnTo>
                  <a:cubicBezTo>
                    <a:pt x="1392853" y="0"/>
                    <a:pt x="1411148" y="7578"/>
                    <a:pt x="1424638" y="21068"/>
                  </a:cubicBezTo>
                  <a:cubicBezTo>
                    <a:pt x="1438128" y="34558"/>
                    <a:pt x="1445706" y="52853"/>
                    <a:pt x="1445706" y="71930"/>
                  </a:cubicBezTo>
                  <a:lnTo>
                    <a:pt x="1445706" y="120280"/>
                  </a:lnTo>
                  <a:cubicBezTo>
                    <a:pt x="1445706" y="160006"/>
                    <a:pt x="1413502" y="192210"/>
                    <a:pt x="1373776" y="192210"/>
                  </a:cubicBezTo>
                  <a:lnTo>
                    <a:pt x="71930" y="192210"/>
                  </a:lnTo>
                  <a:cubicBezTo>
                    <a:pt x="32204" y="192210"/>
                    <a:pt x="0" y="160006"/>
                    <a:pt x="0" y="120280"/>
                  </a:cubicBezTo>
                  <a:lnTo>
                    <a:pt x="0" y="71930"/>
                  </a:lnTo>
                  <a:cubicBezTo>
                    <a:pt x="0" y="32204"/>
                    <a:pt x="32204" y="0"/>
                    <a:pt x="71930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45706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15360" y="3870825"/>
            <a:ext cx="2054701" cy="729799"/>
            <a:chOff x="0" y="0"/>
            <a:chExt cx="541156" cy="1922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1156" cy="192210"/>
            </a:xfrm>
            <a:custGeom>
              <a:avLst/>
              <a:gdLst/>
              <a:ahLst/>
              <a:cxnLst/>
              <a:rect l="l" t="t" r="r" b="b"/>
              <a:pathLst>
                <a:path w="541156" h="192210">
                  <a:moveTo>
                    <a:pt x="96105" y="0"/>
                  </a:moveTo>
                  <a:lnTo>
                    <a:pt x="445051" y="0"/>
                  </a:lnTo>
                  <a:cubicBezTo>
                    <a:pt x="470539" y="0"/>
                    <a:pt x="494984" y="10125"/>
                    <a:pt x="513007" y="28149"/>
                  </a:cubicBezTo>
                  <a:cubicBezTo>
                    <a:pt x="531030" y="46172"/>
                    <a:pt x="541156" y="70617"/>
                    <a:pt x="541156" y="96105"/>
                  </a:cubicBezTo>
                  <a:lnTo>
                    <a:pt x="541156" y="96105"/>
                  </a:lnTo>
                  <a:cubicBezTo>
                    <a:pt x="541156" y="121594"/>
                    <a:pt x="531030" y="146039"/>
                    <a:pt x="513007" y="164062"/>
                  </a:cubicBezTo>
                  <a:cubicBezTo>
                    <a:pt x="494984" y="182085"/>
                    <a:pt x="470539" y="192210"/>
                    <a:pt x="445051" y="192210"/>
                  </a:cubicBezTo>
                  <a:lnTo>
                    <a:pt x="96105" y="192210"/>
                  </a:lnTo>
                  <a:cubicBezTo>
                    <a:pt x="70617" y="192210"/>
                    <a:pt x="46172" y="182085"/>
                    <a:pt x="28149" y="164062"/>
                  </a:cubicBezTo>
                  <a:cubicBezTo>
                    <a:pt x="10125" y="146039"/>
                    <a:pt x="0" y="121594"/>
                    <a:pt x="0" y="96105"/>
                  </a:cubicBezTo>
                  <a:lnTo>
                    <a:pt x="0" y="96105"/>
                  </a:lnTo>
                  <a:cubicBezTo>
                    <a:pt x="0" y="70617"/>
                    <a:pt x="10125" y="46172"/>
                    <a:pt x="28149" y="28149"/>
                  </a:cubicBezTo>
                  <a:cubicBezTo>
                    <a:pt x="46172" y="10125"/>
                    <a:pt x="70617" y="0"/>
                    <a:pt x="96105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541156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95801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209663" y="596565"/>
            <a:ext cx="8587905" cy="94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 TRINETRA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70997" y="3903332"/>
            <a:ext cx="10020300" cy="576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TRACK: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4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Secure Military Communication Tools.</a:t>
            </a:r>
            <a:r>
              <a:rPr lang="en-US" sz="34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88057" y="2080975"/>
            <a:ext cx="5418297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STATEMENT: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60693" y="5115775"/>
            <a:ext cx="5077778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OVERVIEW:</a:t>
            </a:r>
            <a:r>
              <a:rPr lang="en-US" sz="35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27475" y="5984138"/>
            <a:ext cx="14438114" cy="4302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Soldiers in the field face communication challenges: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or no network coverage.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of sensitive data leaks.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secure platform tailored for defense.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Need: A secure, reliable, encrypted messaging system that works even offline.</a:t>
            </a:r>
          </a:p>
          <a:p>
            <a:pPr algn="l">
              <a:lnSpc>
                <a:spcPts val="5675"/>
              </a:lnSpc>
            </a:pPr>
            <a:endParaRPr lang="en-US" sz="333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632613" y="2921850"/>
            <a:ext cx="13240107" cy="66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Military Messenger App 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Multi-layer encrypted chat with offline sync.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715192"/>
            <a:ext cx="9525" cy="685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-239083" y="-477862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2"/>
                </a:lnTo>
                <a:lnTo>
                  <a:pt x="0" y="11242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80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flipH="1" flipV="1">
            <a:off x="7296942" y="2214158"/>
            <a:ext cx="19050" cy="737538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4398194" y="4753035"/>
            <a:ext cx="2255811" cy="2250023"/>
            <a:chOff x="0" y="0"/>
            <a:chExt cx="594123" cy="5925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4123" cy="592599"/>
            </a:xfrm>
            <a:custGeom>
              <a:avLst/>
              <a:gdLst/>
              <a:ahLst/>
              <a:cxnLst/>
              <a:rect l="l" t="t" r="r" b="b"/>
              <a:pathLst>
                <a:path w="594123" h="592599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17567"/>
                  </a:lnTo>
                  <a:cubicBezTo>
                    <a:pt x="594123" y="463988"/>
                    <a:pt x="575682" y="508508"/>
                    <a:pt x="542858" y="541333"/>
                  </a:cubicBezTo>
                  <a:cubicBezTo>
                    <a:pt x="510033" y="574158"/>
                    <a:pt x="465513" y="592599"/>
                    <a:pt x="419092" y="592599"/>
                  </a:cubicBezTo>
                  <a:lnTo>
                    <a:pt x="175031" y="592599"/>
                  </a:lnTo>
                  <a:cubicBezTo>
                    <a:pt x="128610" y="592599"/>
                    <a:pt x="84090" y="574158"/>
                    <a:pt x="51266" y="541333"/>
                  </a:cubicBezTo>
                  <a:cubicBezTo>
                    <a:pt x="18441" y="508508"/>
                    <a:pt x="0" y="463988"/>
                    <a:pt x="0" y="417567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594123" cy="687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398194" y="7411088"/>
            <a:ext cx="2255811" cy="2250023"/>
            <a:chOff x="0" y="0"/>
            <a:chExt cx="594123" cy="59259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94123" cy="592599"/>
            </a:xfrm>
            <a:custGeom>
              <a:avLst/>
              <a:gdLst/>
              <a:ahLst/>
              <a:cxnLst/>
              <a:rect l="l" t="t" r="r" b="b"/>
              <a:pathLst>
                <a:path w="594123" h="592599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17567"/>
                  </a:lnTo>
                  <a:cubicBezTo>
                    <a:pt x="594123" y="463988"/>
                    <a:pt x="575682" y="508508"/>
                    <a:pt x="542858" y="541333"/>
                  </a:cubicBezTo>
                  <a:cubicBezTo>
                    <a:pt x="510033" y="574158"/>
                    <a:pt x="465513" y="592599"/>
                    <a:pt x="419092" y="592599"/>
                  </a:cubicBezTo>
                  <a:lnTo>
                    <a:pt x="175031" y="592599"/>
                  </a:lnTo>
                  <a:cubicBezTo>
                    <a:pt x="128610" y="592599"/>
                    <a:pt x="84090" y="574158"/>
                    <a:pt x="51266" y="541333"/>
                  </a:cubicBezTo>
                  <a:cubicBezTo>
                    <a:pt x="18441" y="508508"/>
                    <a:pt x="0" y="463988"/>
                    <a:pt x="0" y="417567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594123" cy="687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398194" y="2209438"/>
            <a:ext cx="2255811" cy="2193093"/>
            <a:chOff x="0" y="0"/>
            <a:chExt cx="594123" cy="5776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94123" cy="577605"/>
            </a:xfrm>
            <a:custGeom>
              <a:avLst/>
              <a:gdLst/>
              <a:ahLst/>
              <a:cxnLst/>
              <a:rect l="l" t="t" r="r" b="b"/>
              <a:pathLst>
                <a:path w="594123" h="577605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02573"/>
                  </a:lnTo>
                  <a:cubicBezTo>
                    <a:pt x="594123" y="448995"/>
                    <a:pt x="575682" y="493514"/>
                    <a:pt x="542858" y="526339"/>
                  </a:cubicBezTo>
                  <a:cubicBezTo>
                    <a:pt x="510033" y="559164"/>
                    <a:pt x="465513" y="577605"/>
                    <a:pt x="419092" y="577605"/>
                  </a:cubicBezTo>
                  <a:lnTo>
                    <a:pt x="175031" y="577605"/>
                  </a:lnTo>
                  <a:cubicBezTo>
                    <a:pt x="78364" y="577605"/>
                    <a:pt x="0" y="499241"/>
                    <a:pt x="0" y="402573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594123" cy="6728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89119" y="7434891"/>
            <a:ext cx="2255811" cy="2288374"/>
            <a:chOff x="0" y="0"/>
            <a:chExt cx="594123" cy="60269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94123" cy="602699"/>
            </a:xfrm>
            <a:custGeom>
              <a:avLst/>
              <a:gdLst/>
              <a:ahLst/>
              <a:cxnLst/>
              <a:rect l="l" t="t" r="r" b="b"/>
              <a:pathLst>
                <a:path w="594123" h="602699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27668"/>
                  </a:lnTo>
                  <a:cubicBezTo>
                    <a:pt x="594123" y="474089"/>
                    <a:pt x="575682" y="518609"/>
                    <a:pt x="542858" y="551434"/>
                  </a:cubicBezTo>
                  <a:cubicBezTo>
                    <a:pt x="510033" y="584259"/>
                    <a:pt x="465513" y="602699"/>
                    <a:pt x="419092" y="602699"/>
                  </a:cubicBezTo>
                  <a:lnTo>
                    <a:pt x="175031" y="602699"/>
                  </a:lnTo>
                  <a:cubicBezTo>
                    <a:pt x="128610" y="602699"/>
                    <a:pt x="84090" y="584259"/>
                    <a:pt x="51266" y="551434"/>
                  </a:cubicBezTo>
                  <a:cubicBezTo>
                    <a:pt x="18441" y="518609"/>
                    <a:pt x="0" y="474089"/>
                    <a:pt x="0" y="427668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594123" cy="697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89119" y="2209438"/>
            <a:ext cx="2255811" cy="2240699"/>
            <a:chOff x="0" y="0"/>
            <a:chExt cx="594123" cy="59014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94123" cy="590143"/>
            </a:xfrm>
            <a:custGeom>
              <a:avLst/>
              <a:gdLst/>
              <a:ahLst/>
              <a:cxnLst/>
              <a:rect l="l" t="t" r="r" b="b"/>
              <a:pathLst>
                <a:path w="594123" h="590143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15112"/>
                  </a:lnTo>
                  <a:cubicBezTo>
                    <a:pt x="594123" y="461533"/>
                    <a:pt x="575682" y="506053"/>
                    <a:pt x="542858" y="538878"/>
                  </a:cubicBezTo>
                  <a:cubicBezTo>
                    <a:pt x="510033" y="571702"/>
                    <a:pt x="465513" y="590143"/>
                    <a:pt x="419092" y="590143"/>
                  </a:cubicBezTo>
                  <a:lnTo>
                    <a:pt x="175031" y="590143"/>
                  </a:lnTo>
                  <a:cubicBezTo>
                    <a:pt x="128610" y="590143"/>
                    <a:pt x="84090" y="571702"/>
                    <a:pt x="51266" y="538878"/>
                  </a:cubicBezTo>
                  <a:cubicBezTo>
                    <a:pt x="18441" y="506053"/>
                    <a:pt x="0" y="461533"/>
                    <a:pt x="0" y="415112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95250"/>
              <a:ext cx="594123" cy="685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09401" y="4776838"/>
            <a:ext cx="2255811" cy="2288374"/>
            <a:chOff x="0" y="0"/>
            <a:chExt cx="594123" cy="60269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94123" cy="602699"/>
            </a:xfrm>
            <a:custGeom>
              <a:avLst/>
              <a:gdLst/>
              <a:ahLst/>
              <a:cxnLst/>
              <a:rect l="l" t="t" r="r" b="b"/>
              <a:pathLst>
                <a:path w="594123" h="602699">
                  <a:moveTo>
                    <a:pt x="175031" y="0"/>
                  </a:moveTo>
                  <a:lnTo>
                    <a:pt x="419092" y="0"/>
                  </a:lnTo>
                  <a:cubicBezTo>
                    <a:pt x="515759" y="0"/>
                    <a:pt x="594123" y="78364"/>
                    <a:pt x="594123" y="175031"/>
                  </a:cubicBezTo>
                  <a:lnTo>
                    <a:pt x="594123" y="427668"/>
                  </a:lnTo>
                  <a:cubicBezTo>
                    <a:pt x="594123" y="474089"/>
                    <a:pt x="575682" y="518609"/>
                    <a:pt x="542858" y="551434"/>
                  </a:cubicBezTo>
                  <a:cubicBezTo>
                    <a:pt x="510033" y="584259"/>
                    <a:pt x="465513" y="602699"/>
                    <a:pt x="419092" y="602699"/>
                  </a:cubicBezTo>
                  <a:lnTo>
                    <a:pt x="175031" y="602699"/>
                  </a:lnTo>
                  <a:cubicBezTo>
                    <a:pt x="128610" y="602699"/>
                    <a:pt x="84090" y="584259"/>
                    <a:pt x="51266" y="551434"/>
                  </a:cubicBezTo>
                  <a:cubicBezTo>
                    <a:pt x="18441" y="518609"/>
                    <a:pt x="0" y="474089"/>
                    <a:pt x="0" y="427668"/>
                  </a:cubicBezTo>
                  <a:lnTo>
                    <a:pt x="0" y="175031"/>
                  </a:lnTo>
                  <a:cubicBezTo>
                    <a:pt x="0" y="128610"/>
                    <a:pt x="18441" y="84090"/>
                    <a:pt x="51266" y="51266"/>
                  </a:cubicBezTo>
                  <a:cubicBezTo>
                    <a:pt x="84090" y="18441"/>
                    <a:pt x="128610" y="0"/>
                    <a:pt x="175031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594123" cy="697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2135263" y="7655762"/>
            <a:ext cx="745393" cy="873081"/>
          </a:xfrm>
          <a:custGeom>
            <a:avLst/>
            <a:gdLst/>
            <a:ahLst/>
            <a:cxnLst/>
            <a:rect l="l" t="t" r="r" b="b"/>
            <a:pathLst>
              <a:path w="745393" h="873081">
                <a:moveTo>
                  <a:pt x="0" y="0"/>
                </a:moveTo>
                <a:lnTo>
                  <a:pt x="745393" y="0"/>
                </a:lnTo>
                <a:lnTo>
                  <a:pt x="745393" y="873081"/>
                </a:lnTo>
                <a:lnTo>
                  <a:pt x="0" y="8730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2140678" y="4993971"/>
            <a:ext cx="793258" cy="907878"/>
          </a:xfrm>
          <a:custGeom>
            <a:avLst/>
            <a:gdLst/>
            <a:ahLst/>
            <a:cxnLst/>
            <a:rect l="l" t="t" r="r" b="b"/>
            <a:pathLst>
              <a:path w="793258" h="907878">
                <a:moveTo>
                  <a:pt x="0" y="0"/>
                </a:moveTo>
                <a:lnTo>
                  <a:pt x="793258" y="0"/>
                </a:lnTo>
                <a:lnTo>
                  <a:pt x="793258" y="907878"/>
                </a:lnTo>
                <a:lnTo>
                  <a:pt x="0" y="9078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5074908" y="2351438"/>
            <a:ext cx="875371" cy="888702"/>
          </a:xfrm>
          <a:custGeom>
            <a:avLst/>
            <a:gdLst/>
            <a:ahLst/>
            <a:cxnLst/>
            <a:rect l="l" t="t" r="r" b="b"/>
            <a:pathLst>
              <a:path w="875371" h="888702">
                <a:moveTo>
                  <a:pt x="0" y="0"/>
                </a:moveTo>
                <a:lnTo>
                  <a:pt x="875371" y="0"/>
                </a:lnTo>
                <a:lnTo>
                  <a:pt x="875371" y="888702"/>
                </a:lnTo>
                <a:lnTo>
                  <a:pt x="0" y="8887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2161038" y="2507393"/>
            <a:ext cx="693843" cy="926669"/>
          </a:xfrm>
          <a:custGeom>
            <a:avLst/>
            <a:gdLst/>
            <a:ahLst/>
            <a:cxnLst/>
            <a:rect l="l" t="t" r="r" b="b"/>
            <a:pathLst>
              <a:path w="693843" h="926669">
                <a:moveTo>
                  <a:pt x="0" y="0"/>
                </a:moveTo>
                <a:lnTo>
                  <a:pt x="693843" y="0"/>
                </a:lnTo>
                <a:lnTo>
                  <a:pt x="693843" y="926669"/>
                </a:lnTo>
                <a:lnTo>
                  <a:pt x="0" y="9266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5029954" y="4892942"/>
            <a:ext cx="965280" cy="926669"/>
          </a:xfrm>
          <a:custGeom>
            <a:avLst/>
            <a:gdLst/>
            <a:ahLst/>
            <a:cxnLst/>
            <a:rect l="l" t="t" r="r" b="b"/>
            <a:pathLst>
              <a:path w="965280" h="926669">
                <a:moveTo>
                  <a:pt x="0" y="0"/>
                </a:moveTo>
                <a:lnTo>
                  <a:pt x="965280" y="0"/>
                </a:lnTo>
                <a:lnTo>
                  <a:pt x="965280" y="926669"/>
                </a:lnTo>
                <a:lnTo>
                  <a:pt x="0" y="926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5074908" y="7603132"/>
            <a:ext cx="902383" cy="718522"/>
          </a:xfrm>
          <a:custGeom>
            <a:avLst/>
            <a:gdLst/>
            <a:ahLst/>
            <a:cxnLst/>
            <a:rect l="l" t="t" r="r" b="b"/>
            <a:pathLst>
              <a:path w="902383" h="718522">
                <a:moveTo>
                  <a:pt x="0" y="0"/>
                </a:moveTo>
                <a:lnTo>
                  <a:pt x="902382" y="0"/>
                </a:lnTo>
                <a:lnTo>
                  <a:pt x="902382" y="718522"/>
                </a:lnTo>
                <a:lnTo>
                  <a:pt x="0" y="71852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-5400000">
            <a:off x="2314597" y="7070521"/>
            <a:ext cx="386725" cy="376108"/>
            <a:chOff x="0" y="0"/>
            <a:chExt cx="623241" cy="60613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23241" cy="606130"/>
            </a:xfrm>
            <a:custGeom>
              <a:avLst/>
              <a:gdLst/>
              <a:ahLst/>
              <a:cxnLst/>
              <a:rect l="l" t="t" r="r" b="b"/>
              <a:pathLst>
                <a:path w="623241" h="606130">
                  <a:moveTo>
                    <a:pt x="623241" y="303065"/>
                  </a:moveTo>
                  <a:lnTo>
                    <a:pt x="216841" y="0"/>
                  </a:lnTo>
                  <a:lnTo>
                    <a:pt x="216841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216841" y="402930"/>
                  </a:lnTo>
                  <a:lnTo>
                    <a:pt x="216841" y="606130"/>
                  </a:lnTo>
                  <a:lnTo>
                    <a:pt x="623241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521641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4923211" y="390371"/>
            <a:ext cx="9151977" cy="1276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2"/>
              </a:lnSpc>
            </a:pPr>
            <a:r>
              <a:rPr lang="en-US" sz="4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FLOWCHART/ARCHITECTURE </a:t>
            </a:r>
          </a:p>
          <a:p>
            <a:pPr algn="ctr">
              <a:lnSpc>
                <a:spcPts val="4512"/>
              </a:lnSpc>
            </a:pPr>
            <a:r>
              <a:rPr lang="en-US" sz="4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DIAGRAM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52006" y="8654073"/>
            <a:ext cx="1311906" cy="699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USER</a:t>
            </a:r>
          </a:p>
          <a:p>
            <a:pPr algn="ctr">
              <a:lnSpc>
                <a:spcPts val="2799"/>
              </a:lnSpc>
            </a:pPr>
            <a:r>
              <a:rPr lang="en-US" sz="19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(SOLDIER)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587949" y="5981401"/>
            <a:ext cx="1898716" cy="907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SECURITY </a:t>
            </a:r>
          </a:p>
          <a:p>
            <a:pPr algn="ctr">
              <a:lnSpc>
                <a:spcPts val="2379"/>
              </a:lnSpc>
            </a:pPr>
            <a:r>
              <a:rPr lang="en-US" sz="16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AUTHENTICATION</a:t>
            </a:r>
          </a:p>
          <a:p>
            <a:pPr algn="ctr">
              <a:lnSpc>
                <a:spcPts val="2379"/>
              </a:lnSpc>
            </a:pPr>
            <a:r>
              <a:rPr lang="en-US" sz="16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(BIOMETRIC, OTP)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826374" y="3541905"/>
            <a:ext cx="1421866" cy="644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MULTI - LAYER 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ENCRYPTION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621877" y="3281732"/>
            <a:ext cx="1834158" cy="928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LOCAL ENCRYPTED 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STORAGE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(OFFLINE MODE)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588242" y="5943436"/>
            <a:ext cx="1901428" cy="928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SYNCHRONIZATION 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LAYER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(OFFLINE - ONLINE)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589293" y="8408711"/>
            <a:ext cx="1899326" cy="94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MILITARY SERVER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(SECURE </a:t>
            </a:r>
          </a:p>
          <a:p>
            <a:pPr algn="ctr">
              <a:lnSpc>
                <a:spcPts val="2379"/>
              </a:lnSpc>
            </a:pPr>
            <a:r>
              <a:rPr lang="en-US" sz="16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COMMAND CENTER)</a:t>
            </a:r>
          </a:p>
        </p:txBody>
      </p:sp>
      <p:grpSp>
        <p:nvGrpSpPr>
          <p:cNvPr id="42" name="Group 42"/>
          <p:cNvGrpSpPr/>
          <p:nvPr/>
        </p:nvGrpSpPr>
        <p:grpSpPr>
          <a:xfrm rot="-5400000">
            <a:off x="2346382" y="4432726"/>
            <a:ext cx="341285" cy="376108"/>
            <a:chOff x="0" y="0"/>
            <a:chExt cx="550009" cy="60613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550009" cy="606130"/>
            </a:xfrm>
            <a:custGeom>
              <a:avLst/>
              <a:gdLst/>
              <a:ahLst/>
              <a:cxnLst/>
              <a:rect l="l" t="t" r="r" b="b"/>
              <a:pathLst>
                <a:path w="550009" h="606130">
                  <a:moveTo>
                    <a:pt x="550009" y="303065"/>
                  </a:moveTo>
                  <a:lnTo>
                    <a:pt x="143609" y="0"/>
                  </a:lnTo>
                  <a:lnTo>
                    <a:pt x="143609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143609" y="402930"/>
                  </a:lnTo>
                  <a:lnTo>
                    <a:pt x="143609" y="606130"/>
                  </a:lnTo>
                  <a:lnTo>
                    <a:pt x="550009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146050"/>
              <a:ext cx="448409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644930" y="3141734"/>
            <a:ext cx="753264" cy="376108"/>
            <a:chOff x="0" y="0"/>
            <a:chExt cx="1213949" cy="60613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213949" cy="606130"/>
            </a:xfrm>
            <a:custGeom>
              <a:avLst/>
              <a:gdLst/>
              <a:ahLst/>
              <a:cxnLst/>
              <a:rect l="l" t="t" r="r" b="b"/>
              <a:pathLst>
                <a:path w="1213949" h="606130">
                  <a:moveTo>
                    <a:pt x="1213949" y="303065"/>
                  </a:moveTo>
                  <a:lnTo>
                    <a:pt x="807549" y="0"/>
                  </a:lnTo>
                  <a:lnTo>
                    <a:pt x="807549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807549" y="402930"/>
                  </a:lnTo>
                  <a:lnTo>
                    <a:pt x="807549" y="606130"/>
                  </a:lnTo>
                  <a:lnTo>
                    <a:pt x="1213949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146050"/>
              <a:ext cx="1112349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 rot="5400000">
            <a:off x="5345594" y="4386202"/>
            <a:ext cx="386725" cy="376108"/>
            <a:chOff x="0" y="0"/>
            <a:chExt cx="623241" cy="60613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623241" cy="606130"/>
            </a:xfrm>
            <a:custGeom>
              <a:avLst/>
              <a:gdLst/>
              <a:ahLst/>
              <a:cxnLst/>
              <a:rect l="l" t="t" r="r" b="b"/>
              <a:pathLst>
                <a:path w="623241" h="606130">
                  <a:moveTo>
                    <a:pt x="623241" y="303065"/>
                  </a:moveTo>
                  <a:lnTo>
                    <a:pt x="216841" y="0"/>
                  </a:lnTo>
                  <a:lnTo>
                    <a:pt x="216841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216841" y="402930"/>
                  </a:lnTo>
                  <a:lnTo>
                    <a:pt x="216841" y="606130"/>
                  </a:lnTo>
                  <a:lnTo>
                    <a:pt x="623241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146050"/>
              <a:ext cx="521641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 rot="5400000">
            <a:off x="5304869" y="7015309"/>
            <a:ext cx="415449" cy="376108"/>
            <a:chOff x="0" y="0"/>
            <a:chExt cx="669532" cy="60613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669532" cy="606130"/>
            </a:xfrm>
            <a:custGeom>
              <a:avLst/>
              <a:gdLst/>
              <a:ahLst/>
              <a:cxnLst/>
              <a:rect l="l" t="t" r="r" b="b"/>
              <a:pathLst>
                <a:path w="669532" h="606130">
                  <a:moveTo>
                    <a:pt x="669532" y="303065"/>
                  </a:moveTo>
                  <a:lnTo>
                    <a:pt x="263132" y="0"/>
                  </a:lnTo>
                  <a:lnTo>
                    <a:pt x="263132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263132" y="402930"/>
                  </a:lnTo>
                  <a:lnTo>
                    <a:pt x="263132" y="606130"/>
                  </a:lnTo>
                  <a:lnTo>
                    <a:pt x="669532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146050"/>
              <a:ext cx="567932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8390264" y="8494436"/>
            <a:ext cx="3228499" cy="1042707"/>
            <a:chOff x="0" y="0"/>
            <a:chExt cx="850304" cy="274623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50304" cy="274623"/>
            </a:xfrm>
            <a:custGeom>
              <a:avLst/>
              <a:gdLst/>
              <a:ahLst/>
              <a:cxnLst/>
              <a:rect l="l" t="t" r="r" b="b"/>
              <a:pathLst>
                <a:path w="850304" h="274623">
                  <a:moveTo>
                    <a:pt x="122298" y="0"/>
                  </a:moveTo>
                  <a:lnTo>
                    <a:pt x="728007" y="0"/>
                  </a:lnTo>
                  <a:cubicBezTo>
                    <a:pt x="795550" y="0"/>
                    <a:pt x="850304" y="54755"/>
                    <a:pt x="850304" y="122298"/>
                  </a:cubicBezTo>
                  <a:lnTo>
                    <a:pt x="850304" y="152325"/>
                  </a:lnTo>
                  <a:cubicBezTo>
                    <a:pt x="850304" y="219868"/>
                    <a:pt x="795550" y="274623"/>
                    <a:pt x="728007" y="274623"/>
                  </a:cubicBezTo>
                  <a:lnTo>
                    <a:pt x="122298" y="274623"/>
                  </a:lnTo>
                  <a:cubicBezTo>
                    <a:pt x="54755" y="274623"/>
                    <a:pt x="0" y="219868"/>
                    <a:pt x="0" y="152325"/>
                  </a:cubicBezTo>
                  <a:lnTo>
                    <a:pt x="0" y="122298"/>
                  </a:lnTo>
                  <a:cubicBezTo>
                    <a:pt x="0" y="54755"/>
                    <a:pt x="54755" y="0"/>
                    <a:pt x="122298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95250"/>
              <a:ext cx="850304" cy="369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7958930" y="4004811"/>
            <a:ext cx="4091167" cy="4048700"/>
            <a:chOff x="0" y="0"/>
            <a:chExt cx="1077509" cy="1066324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077509" cy="1066324"/>
            </a:xfrm>
            <a:custGeom>
              <a:avLst/>
              <a:gdLst/>
              <a:ahLst/>
              <a:cxnLst/>
              <a:rect l="l" t="t" r="r" b="b"/>
              <a:pathLst>
                <a:path w="1077509" h="1066324">
                  <a:moveTo>
                    <a:pt x="96510" y="0"/>
                  </a:moveTo>
                  <a:lnTo>
                    <a:pt x="980999" y="0"/>
                  </a:lnTo>
                  <a:cubicBezTo>
                    <a:pt x="1006595" y="0"/>
                    <a:pt x="1031143" y="10168"/>
                    <a:pt x="1049242" y="28267"/>
                  </a:cubicBezTo>
                  <a:cubicBezTo>
                    <a:pt x="1067341" y="46366"/>
                    <a:pt x="1077509" y="70914"/>
                    <a:pt x="1077509" y="96510"/>
                  </a:cubicBezTo>
                  <a:lnTo>
                    <a:pt x="1077509" y="969814"/>
                  </a:lnTo>
                  <a:cubicBezTo>
                    <a:pt x="1077509" y="995410"/>
                    <a:pt x="1067341" y="1019958"/>
                    <a:pt x="1049242" y="1038057"/>
                  </a:cubicBezTo>
                  <a:cubicBezTo>
                    <a:pt x="1031143" y="1056156"/>
                    <a:pt x="1006595" y="1066324"/>
                    <a:pt x="980999" y="1066324"/>
                  </a:cubicBezTo>
                  <a:lnTo>
                    <a:pt x="96510" y="1066324"/>
                  </a:lnTo>
                  <a:cubicBezTo>
                    <a:pt x="70914" y="1066324"/>
                    <a:pt x="46366" y="1056156"/>
                    <a:pt x="28267" y="1038057"/>
                  </a:cubicBezTo>
                  <a:cubicBezTo>
                    <a:pt x="10168" y="1019958"/>
                    <a:pt x="0" y="995410"/>
                    <a:pt x="0" y="969814"/>
                  </a:cubicBezTo>
                  <a:lnTo>
                    <a:pt x="0" y="96510"/>
                  </a:lnTo>
                  <a:cubicBezTo>
                    <a:pt x="0" y="70914"/>
                    <a:pt x="10168" y="46366"/>
                    <a:pt x="28267" y="28267"/>
                  </a:cubicBezTo>
                  <a:cubicBezTo>
                    <a:pt x="46366" y="10168"/>
                    <a:pt x="70914" y="0"/>
                    <a:pt x="96510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0" y="-95250"/>
              <a:ext cx="1077509" cy="1161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8318179" y="8538971"/>
            <a:ext cx="3356573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SENDER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(TYPES A MESSAGE)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337995" y="4775733"/>
            <a:ext cx="3333036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1.MESSAGE ENCRYPTED 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(BY AES-256 KEY)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013849" y="5848612"/>
            <a:ext cx="4121880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2.AES-256 KEY ENCRYPTED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(BY RSA PUBLIC KEY)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7998568" y="6954936"/>
            <a:ext cx="4042648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3.SHA-256 HASH CREATED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(FOR CIPHERTEXT)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311355" y="4231178"/>
            <a:ext cx="3567351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u="sng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MESSAGE ⟶ CIPHERTEXT</a:t>
            </a:r>
          </a:p>
        </p:txBody>
      </p:sp>
      <p:sp>
        <p:nvSpPr>
          <p:cNvPr id="65" name="AutoShape 65"/>
          <p:cNvSpPr/>
          <p:nvPr/>
        </p:nvSpPr>
        <p:spPr>
          <a:xfrm flipV="1">
            <a:off x="7958930" y="5819611"/>
            <a:ext cx="4030258" cy="952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>
            <a:off x="7958952" y="6862289"/>
            <a:ext cx="4121880" cy="952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7" name="Group 67"/>
          <p:cNvGrpSpPr/>
          <p:nvPr/>
        </p:nvGrpSpPr>
        <p:grpSpPr>
          <a:xfrm rot="-5400000">
            <a:off x="9784051" y="8085919"/>
            <a:ext cx="440925" cy="376108"/>
            <a:chOff x="0" y="0"/>
            <a:chExt cx="710588" cy="60613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710588" cy="606130"/>
            </a:xfrm>
            <a:custGeom>
              <a:avLst/>
              <a:gdLst/>
              <a:ahLst/>
              <a:cxnLst/>
              <a:rect l="l" t="t" r="r" b="b"/>
              <a:pathLst>
                <a:path w="710588" h="606130">
                  <a:moveTo>
                    <a:pt x="710588" y="303065"/>
                  </a:moveTo>
                  <a:lnTo>
                    <a:pt x="304188" y="0"/>
                  </a:lnTo>
                  <a:lnTo>
                    <a:pt x="304188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304188" y="402930"/>
                  </a:lnTo>
                  <a:lnTo>
                    <a:pt x="304188" y="606130"/>
                  </a:lnTo>
                  <a:lnTo>
                    <a:pt x="710588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146050"/>
              <a:ext cx="608988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70" name="Group 70"/>
          <p:cNvGrpSpPr/>
          <p:nvPr/>
        </p:nvGrpSpPr>
        <p:grpSpPr>
          <a:xfrm>
            <a:off x="13168156" y="2735334"/>
            <a:ext cx="4091144" cy="2503321"/>
            <a:chOff x="0" y="0"/>
            <a:chExt cx="1077503" cy="659311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1077503" cy="659311"/>
            </a:xfrm>
            <a:custGeom>
              <a:avLst/>
              <a:gdLst/>
              <a:ahLst/>
              <a:cxnLst/>
              <a:rect l="l" t="t" r="r" b="b"/>
              <a:pathLst>
                <a:path w="1077503" h="659311">
                  <a:moveTo>
                    <a:pt x="96510" y="0"/>
                  </a:moveTo>
                  <a:lnTo>
                    <a:pt x="980993" y="0"/>
                  </a:lnTo>
                  <a:cubicBezTo>
                    <a:pt x="1034294" y="0"/>
                    <a:pt x="1077503" y="43209"/>
                    <a:pt x="1077503" y="96510"/>
                  </a:cubicBezTo>
                  <a:lnTo>
                    <a:pt x="1077503" y="562800"/>
                  </a:lnTo>
                  <a:cubicBezTo>
                    <a:pt x="1077503" y="616102"/>
                    <a:pt x="1034294" y="659311"/>
                    <a:pt x="980993" y="659311"/>
                  </a:cubicBezTo>
                  <a:lnTo>
                    <a:pt x="96510" y="659311"/>
                  </a:lnTo>
                  <a:cubicBezTo>
                    <a:pt x="43209" y="659311"/>
                    <a:pt x="0" y="616102"/>
                    <a:pt x="0" y="562800"/>
                  </a:cubicBezTo>
                  <a:lnTo>
                    <a:pt x="0" y="96510"/>
                  </a:lnTo>
                  <a:cubicBezTo>
                    <a:pt x="0" y="43209"/>
                    <a:pt x="43209" y="0"/>
                    <a:pt x="96510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2" name="TextBox 72"/>
            <p:cNvSpPr txBox="1"/>
            <p:nvPr/>
          </p:nvSpPr>
          <p:spPr>
            <a:xfrm>
              <a:off x="0" y="-95250"/>
              <a:ext cx="1077503" cy="754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8390264" y="2735334"/>
            <a:ext cx="3228499" cy="814767"/>
            <a:chOff x="0" y="0"/>
            <a:chExt cx="850304" cy="214589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50304" cy="214589"/>
            </a:xfrm>
            <a:custGeom>
              <a:avLst/>
              <a:gdLst/>
              <a:ahLst/>
              <a:cxnLst/>
              <a:rect l="l" t="t" r="r" b="b"/>
              <a:pathLst>
                <a:path w="850304" h="214589">
                  <a:moveTo>
                    <a:pt x="107294" y="0"/>
                  </a:moveTo>
                  <a:lnTo>
                    <a:pt x="743010" y="0"/>
                  </a:lnTo>
                  <a:cubicBezTo>
                    <a:pt x="802267" y="0"/>
                    <a:pt x="850304" y="48037"/>
                    <a:pt x="850304" y="107294"/>
                  </a:cubicBezTo>
                  <a:lnTo>
                    <a:pt x="850304" y="107294"/>
                  </a:lnTo>
                  <a:cubicBezTo>
                    <a:pt x="850304" y="166551"/>
                    <a:pt x="802267" y="214589"/>
                    <a:pt x="743010" y="214589"/>
                  </a:cubicBezTo>
                  <a:lnTo>
                    <a:pt x="107294" y="214589"/>
                  </a:lnTo>
                  <a:cubicBezTo>
                    <a:pt x="48037" y="214589"/>
                    <a:pt x="0" y="166551"/>
                    <a:pt x="0" y="107294"/>
                  </a:cubicBezTo>
                  <a:lnTo>
                    <a:pt x="0" y="107294"/>
                  </a:lnTo>
                  <a:cubicBezTo>
                    <a:pt x="0" y="48037"/>
                    <a:pt x="48037" y="0"/>
                    <a:pt x="107294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5" name="TextBox 75"/>
            <p:cNvSpPr txBox="1"/>
            <p:nvPr/>
          </p:nvSpPr>
          <p:spPr>
            <a:xfrm>
              <a:off x="0" y="-95250"/>
              <a:ext cx="850304" cy="3098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9341900" y="2868982"/>
            <a:ext cx="1465778" cy="49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NETWORK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13467099" y="2953351"/>
            <a:ext cx="3466981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1.RSA PRIVATE KEY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(TO DECRYPT AES KEY)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3324800" y="4110558"/>
            <a:ext cx="3777853" cy="93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2.AES KEY USED 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(TO DECRYPT CIPHERTEXT) </a:t>
            </a:r>
          </a:p>
        </p:txBody>
      </p:sp>
      <p:grpSp>
        <p:nvGrpSpPr>
          <p:cNvPr id="79" name="Group 79"/>
          <p:cNvGrpSpPr/>
          <p:nvPr/>
        </p:nvGrpSpPr>
        <p:grpSpPr>
          <a:xfrm rot="-5400000">
            <a:off x="9767766" y="3596827"/>
            <a:ext cx="473494" cy="376108"/>
            <a:chOff x="0" y="0"/>
            <a:chExt cx="763076" cy="606130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763076" cy="606130"/>
            </a:xfrm>
            <a:custGeom>
              <a:avLst/>
              <a:gdLst/>
              <a:ahLst/>
              <a:cxnLst/>
              <a:rect l="l" t="t" r="r" b="b"/>
              <a:pathLst>
                <a:path w="763076" h="606130">
                  <a:moveTo>
                    <a:pt x="763076" y="303065"/>
                  </a:moveTo>
                  <a:lnTo>
                    <a:pt x="356677" y="0"/>
                  </a:lnTo>
                  <a:lnTo>
                    <a:pt x="356677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356677" y="402930"/>
                  </a:lnTo>
                  <a:lnTo>
                    <a:pt x="356677" y="606130"/>
                  </a:lnTo>
                  <a:lnTo>
                    <a:pt x="763076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1" name="TextBox 81"/>
            <p:cNvSpPr txBox="1"/>
            <p:nvPr/>
          </p:nvSpPr>
          <p:spPr>
            <a:xfrm>
              <a:off x="0" y="146050"/>
              <a:ext cx="661476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82" name="AutoShape 82"/>
          <p:cNvSpPr/>
          <p:nvPr/>
        </p:nvSpPr>
        <p:spPr>
          <a:xfrm>
            <a:off x="13168156" y="3986994"/>
            <a:ext cx="409114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3" name="Group 83"/>
          <p:cNvGrpSpPr/>
          <p:nvPr/>
        </p:nvGrpSpPr>
        <p:grpSpPr>
          <a:xfrm>
            <a:off x="11631899" y="2953680"/>
            <a:ext cx="1536256" cy="376108"/>
            <a:chOff x="0" y="0"/>
            <a:chExt cx="2475808" cy="606130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2475808" cy="606130"/>
            </a:xfrm>
            <a:custGeom>
              <a:avLst/>
              <a:gdLst/>
              <a:ahLst/>
              <a:cxnLst/>
              <a:rect l="l" t="t" r="r" b="b"/>
              <a:pathLst>
                <a:path w="2475808" h="606130">
                  <a:moveTo>
                    <a:pt x="2475808" y="303065"/>
                  </a:moveTo>
                  <a:lnTo>
                    <a:pt x="2069408" y="0"/>
                  </a:lnTo>
                  <a:lnTo>
                    <a:pt x="2069408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2069408" y="402930"/>
                  </a:lnTo>
                  <a:lnTo>
                    <a:pt x="2069408" y="606130"/>
                  </a:lnTo>
                  <a:lnTo>
                    <a:pt x="2475808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5" name="TextBox 85"/>
            <p:cNvSpPr txBox="1"/>
            <p:nvPr/>
          </p:nvSpPr>
          <p:spPr>
            <a:xfrm>
              <a:off x="0" y="146050"/>
              <a:ext cx="2374208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13168156" y="5761894"/>
            <a:ext cx="4091144" cy="3759662"/>
            <a:chOff x="0" y="0"/>
            <a:chExt cx="1077503" cy="990199"/>
          </a:xfrm>
        </p:grpSpPr>
        <p:sp>
          <p:nvSpPr>
            <p:cNvPr id="87" name="Freeform 87"/>
            <p:cNvSpPr/>
            <p:nvPr/>
          </p:nvSpPr>
          <p:spPr>
            <a:xfrm>
              <a:off x="0" y="0"/>
              <a:ext cx="1077503" cy="990199"/>
            </a:xfrm>
            <a:custGeom>
              <a:avLst/>
              <a:gdLst/>
              <a:ahLst/>
              <a:cxnLst/>
              <a:rect l="l" t="t" r="r" b="b"/>
              <a:pathLst>
                <a:path w="1077503" h="990199">
                  <a:moveTo>
                    <a:pt x="96510" y="0"/>
                  </a:moveTo>
                  <a:lnTo>
                    <a:pt x="980993" y="0"/>
                  </a:lnTo>
                  <a:cubicBezTo>
                    <a:pt x="1034294" y="0"/>
                    <a:pt x="1077503" y="43209"/>
                    <a:pt x="1077503" y="96510"/>
                  </a:cubicBezTo>
                  <a:lnTo>
                    <a:pt x="1077503" y="893689"/>
                  </a:lnTo>
                  <a:cubicBezTo>
                    <a:pt x="1077503" y="919285"/>
                    <a:pt x="1067335" y="943833"/>
                    <a:pt x="1049236" y="961932"/>
                  </a:cubicBezTo>
                  <a:cubicBezTo>
                    <a:pt x="1031137" y="980031"/>
                    <a:pt x="1006589" y="990199"/>
                    <a:pt x="980993" y="990199"/>
                  </a:cubicBezTo>
                  <a:lnTo>
                    <a:pt x="96510" y="990199"/>
                  </a:lnTo>
                  <a:cubicBezTo>
                    <a:pt x="43209" y="990199"/>
                    <a:pt x="0" y="946990"/>
                    <a:pt x="0" y="893689"/>
                  </a:cubicBezTo>
                  <a:lnTo>
                    <a:pt x="0" y="96510"/>
                  </a:lnTo>
                  <a:cubicBezTo>
                    <a:pt x="0" y="43209"/>
                    <a:pt x="43209" y="0"/>
                    <a:pt x="96510" y="0"/>
                  </a:cubicBezTo>
                  <a:close/>
                </a:path>
              </a:pathLst>
            </a:custGeom>
            <a:solidFill>
              <a:srgbClr val="D9D9D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8" name="TextBox 88"/>
            <p:cNvSpPr txBox="1"/>
            <p:nvPr/>
          </p:nvSpPr>
          <p:spPr>
            <a:xfrm>
              <a:off x="0" y="-95250"/>
              <a:ext cx="1077503" cy="1085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9" name="TextBox 89"/>
          <p:cNvSpPr txBox="1"/>
          <p:nvPr/>
        </p:nvSpPr>
        <p:spPr>
          <a:xfrm>
            <a:off x="13152786" y="6456646"/>
            <a:ext cx="4121879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1.COMPUTES SHA-256 HASH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(FOR DECRYPTED MSG)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3375688" y="7531230"/>
            <a:ext cx="3649801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2.COMPARISON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(WITH RECEIVED HASH)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3264323" y="8528843"/>
            <a:ext cx="4010342" cy="8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3.IF MATCHES: MSG OPENS</a:t>
            </a:r>
          </a:p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IF NOT: ALERT SMS SENT </a:t>
            </a:r>
          </a:p>
        </p:txBody>
      </p:sp>
      <p:sp>
        <p:nvSpPr>
          <p:cNvPr id="92" name="AutoShape 92"/>
          <p:cNvSpPr/>
          <p:nvPr/>
        </p:nvSpPr>
        <p:spPr>
          <a:xfrm>
            <a:off x="13168156" y="8497300"/>
            <a:ext cx="409114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3" name="AutoShape 93"/>
          <p:cNvSpPr/>
          <p:nvPr/>
        </p:nvSpPr>
        <p:spPr>
          <a:xfrm>
            <a:off x="13168156" y="7490639"/>
            <a:ext cx="4091144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4" name="Group 94"/>
          <p:cNvGrpSpPr/>
          <p:nvPr/>
        </p:nvGrpSpPr>
        <p:grpSpPr>
          <a:xfrm rot="5400000">
            <a:off x="14943733" y="5307458"/>
            <a:ext cx="513715" cy="376108"/>
            <a:chOff x="0" y="0"/>
            <a:chExt cx="827896" cy="606130"/>
          </a:xfrm>
        </p:grpSpPr>
        <p:sp>
          <p:nvSpPr>
            <p:cNvPr id="95" name="Freeform 95"/>
            <p:cNvSpPr/>
            <p:nvPr/>
          </p:nvSpPr>
          <p:spPr>
            <a:xfrm>
              <a:off x="0" y="0"/>
              <a:ext cx="827896" cy="606130"/>
            </a:xfrm>
            <a:custGeom>
              <a:avLst/>
              <a:gdLst/>
              <a:ahLst/>
              <a:cxnLst/>
              <a:rect l="l" t="t" r="r" b="b"/>
              <a:pathLst>
                <a:path w="827896" h="606130">
                  <a:moveTo>
                    <a:pt x="827896" y="303065"/>
                  </a:moveTo>
                  <a:lnTo>
                    <a:pt x="421496" y="0"/>
                  </a:lnTo>
                  <a:lnTo>
                    <a:pt x="421496" y="203200"/>
                  </a:lnTo>
                  <a:lnTo>
                    <a:pt x="0" y="203200"/>
                  </a:lnTo>
                  <a:lnTo>
                    <a:pt x="0" y="402930"/>
                  </a:lnTo>
                  <a:lnTo>
                    <a:pt x="421496" y="402930"/>
                  </a:lnTo>
                  <a:lnTo>
                    <a:pt x="421496" y="606130"/>
                  </a:lnTo>
                  <a:lnTo>
                    <a:pt x="827896" y="30306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6" name="TextBox 96"/>
            <p:cNvSpPr txBox="1"/>
            <p:nvPr/>
          </p:nvSpPr>
          <p:spPr>
            <a:xfrm>
              <a:off x="0" y="146050"/>
              <a:ext cx="726296" cy="256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97" name="Group 97"/>
          <p:cNvGrpSpPr/>
          <p:nvPr/>
        </p:nvGrpSpPr>
        <p:grpSpPr>
          <a:xfrm>
            <a:off x="7549729" y="1752446"/>
            <a:ext cx="5050120" cy="729799"/>
            <a:chOff x="0" y="0"/>
            <a:chExt cx="1330073" cy="192210"/>
          </a:xfrm>
        </p:grpSpPr>
        <p:sp>
          <p:nvSpPr>
            <p:cNvPr id="98" name="Freeform 98"/>
            <p:cNvSpPr/>
            <p:nvPr/>
          </p:nvSpPr>
          <p:spPr>
            <a:xfrm>
              <a:off x="0" y="0"/>
              <a:ext cx="1330073" cy="192210"/>
            </a:xfrm>
            <a:custGeom>
              <a:avLst/>
              <a:gdLst/>
              <a:ahLst/>
              <a:cxnLst/>
              <a:rect l="l" t="t" r="r" b="b"/>
              <a:pathLst>
                <a:path w="1330073" h="192210">
                  <a:moveTo>
                    <a:pt x="78184" y="0"/>
                  </a:moveTo>
                  <a:lnTo>
                    <a:pt x="1251889" y="0"/>
                  </a:lnTo>
                  <a:cubicBezTo>
                    <a:pt x="1272625" y="0"/>
                    <a:pt x="1292511" y="8237"/>
                    <a:pt x="1307173" y="22900"/>
                  </a:cubicBezTo>
                  <a:cubicBezTo>
                    <a:pt x="1321836" y="37562"/>
                    <a:pt x="1330073" y="57448"/>
                    <a:pt x="1330073" y="78184"/>
                  </a:cubicBezTo>
                  <a:lnTo>
                    <a:pt x="1330073" y="114027"/>
                  </a:lnTo>
                  <a:cubicBezTo>
                    <a:pt x="1330073" y="157206"/>
                    <a:pt x="1295069" y="192210"/>
                    <a:pt x="1251889" y="192210"/>
                  </a:cubicBezTo>
                  <a:lnTo>
                    <a:pt x="78184" y="192210"/>
                  </a:lnTo>
                  <a:cubicBezTo>
                    <a:pt x="35004" y="192210"/>
                    <a:pt x="0" y="157206"/>
                    <a:pt x="0" y="114027"/>
                  </a:cubicBezTo>
                  <a:lnTo>
                    <a:pt x="0" y="78184"/>
                  </a:lnTo>
                  <a:cubicBezTo>
                    <a:pt x="0" y="35004"/>
                    <a:pt x="35004" y="0"/>
                    <a:pt x="78184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99" name="TextBox 99"/>
            <p:cNvSpPr txBox="1"/>
            <p:nvPr/>
          </p:nvSpPr>
          <p:spPr>
            <a:xfrm>
              <a:off x="0" y="-123825"/>
              <a:ext cx="1330073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0" name="TextBox 100"/>
          <p:cNvSpPr txBox="1"/>
          <p:nvPr/>
        </p:nvSpPr>
        <p:spPr>
          <a:xfrm>
            <a:off x="7875050" y="1805731"/>
            <a:ext cx="4439960" cy="545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6"/>
              </a:lnSpc>
            </a:pPr>
            <a:r>
              <a:rPr lang="en-US" sz="289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ENCRYPTION PROCESS: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14065745" y="5887184"/>
            <a:ext cx="2269688" cy="426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u="sng" dirty="0">
                <a:solidFill>
                  <a:srgbClr val="000000"/>
                </a:solidFill>
                <a:latin typeface="Squad Bold"/>
                <a:ea typeface="Squad Bold"/>
                <a:cs typeface="Squad Bold"/>
                <a:sym typeface="Squad Bold"/>
              </a:rPr>
              <a:t>RECEIVER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6983" y="-477862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3"/>
                </a:lnTo>
                <a:lnTo>
                  <a:pt x="0" y="1124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80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563374" y="703105"/>
            <a:ext cx="7161252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 OVERVIEW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10040" y="2419035"/>
            <a:ext cx="4520041" cy="729799"/>
            <a:chOff x="0" y="0"/>
            <a:chExt cx="1190463" cy="1922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90463" cy="192210"/>
            </a:xfrm>
            <a:custGeom>
              <a:avLst/>
              <a:gdLst/>
              <a:ahLst/>
              <a:cxnLst/>
              <a:rect l="l" t="t" r="r" b="b"/>
              <a:pathLst>
                <a:path w="1190463" h="192210">
                  <a:moveTo>
                    <a:pt x="87353" y="0"/>
                  </a:moveTo>
                  <a:lnTo>
                    <a:pt x="1103111" y="0"/>
                  </a:lnTo>
                  <a:cubicBezTo>
                    <a:pt x="1151354" y="0"/>
                    <a:pt x="1190463" y="39109"/>
                    <a:pt x="1190463" y="87353"/>
                  </a:cubicBezTo>
                  <a:lnTo>
                    <a:pt x="1190463" y="104858"/>
                  </a:lnTo>
                  <a:cubicBezTo>
                    <a:pt x="1190463" y="153101"/>
                    <a:pt x="1151354" y="192210"/>
                    <a:pt x="1103111" y="192210"/>
                  </a:cubicBezTo>
                  <a:lnTo>
                    <a:pt x="87353" y="192210"/>
                  </a:lnTo>
                  <a:cubicBezTo>
                    <a:pt x="39109" y="192210"/>
                    <a:pt x="0" y="153101"/>
                    <a:pt x="0" y="104858"/>
                  </a:cubicBezTo>
                  <a:lnTo>
                    <a:pt x="0" y="87353"/>
                  </a:lnTo>
                  <a:cubicBezTo>
                    <a:pt x="0" y="39109"/>
                    <a:pt x="39109" y="0"/>
                    <a:pt x="87353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1190463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54571" y="2449707"/>
            <a:ext cx="4030980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 / IDEA: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6800" y="4924425"/>
            <a:ext cx="15021877" cy="501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 defense-grade messenger app with: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End-to-end multi-layer encryption.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Offline sync for no-network areas.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Biometric login for access control.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Encrypted local storage (if device lost).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ensure confidentiality, integrity, and availability of communication.</a:t>
            </a:r>
          </a:p>
          <a:p>
            <a:pPr algn="l">
              <a:lnSpc>
                <a:spcPts val="5675"/>
              </a:lnSpc>
            </a:pPr>
            <a:endParaRPr lang="en-US" sz="333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1863074" y="4821770"/>
            <a:ext cx="2245191" cy="2725573"/>
          </a:xfrm>
          <a:custGeom>
            <a:avLst/>
            <a:gdLst/>
            <a:ahLst/>
            <a:cxnLst/>
            <a:rect l="l" t="t" r="r" b="b"/>
            <a:pathLst>
              <a:path w="2245191" h="2725573">
                <a:moveTo>
                  <a:pt x="0" y="0"/>
                </a:moveTo>
                <a:lnTo>
                  <a:pt x="2245191" y="0"/>
                </a:lnTo>
                <a:lnTo>
                  <a:pt x="2245191" y="2725574"/>
                </a:lnTo>
                <a:lnTo>
                  <a:pt x="0" y="272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28245" y="3131499"/>
            <a:ext cx="14622788" cy="144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is to develop an app which is multi-layer encrypted that protects the information shared from one end to other end.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6983" y="-477862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3"/>
                </a:lnTo>
                <a:lnTo>
                  <a:pt x="0" y="1124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80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990357"/>
            <a:ext cx="11390471" cy="501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endParaRPr dirty="0"/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Frontend:</a:t>
            </a: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Flutter (cross-platform mobile app).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Backend:</a:t>
            </a: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Node.js / Python Flask.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Database:</a:t>
            </a: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Encrypted SQLite (local), Firebase/Cloud (sync).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Encryption:</a:t>
            </a: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AES-256 + RSA-2048 + SHA-256.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Other:</a:t>
            </a: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Mesh networking via Bluetooth / Wi-Fi Direct.</a:t>
            </a:r>
          </a:p>
          <a:p>
            <a:pPr algn="l">
              <a:lnSpc>
                <a:spcPts val="5675"/>
              </a:lnSpc>
            </a:pPr>
            <a:endParaRPr lang="en-US" sz="3338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3419489" y="3062007"/>
            <a:ext cx="4267217" cy="3680474"/>
          </a:xfrm>
          <a:custGeom>
            <a:avLst/>
            <a:gdLst/>
            <a:ahLst/>
            <a:cxnLst/>
            <a:rect l="l" t="t" r="r" b="b"/>
            <a:pathLst>
              <a:path w="4267217" h="3680474">
                <a:moveTo>
                  <a:pt x="0" y="0"/>
                </a:moveTo>
                <a:lnTo>
                  <a:pt x="4267216" y="0"/>
                </a:lnTo>
                <a:lnTo>
                  <a:pt x="4267216" y="3680475"/>
                </a:lnTo>
                <a:lnTo>
                  <a:pt x="0" y="36804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31101" y="3775384"/>
            <a:ext cx="2253721" cy="2253721"/>
          </a:xfrm>
          <a:custGeom>
            <a:avLst/>
            <a:gdLst/>
            <a:ahLst/>
            <a:cxnLst/>
            <a:rect l="l" t="t" r="r" b="b"/>
            <a:pathLst>
              <a:path w="2253721" h="2253721">
                <a:moveTo>
                  <a:pt x="0" y="0"/>
                </a:moveTo>
                <a:lnTo>
                  <a:pt x="2253722" y="0"/>
                </a:lnTo>
                <a:lnTo>
                  <a:pt x="2253722" y="2253721"/>
                </a:lnTo>
                <a:lnTo>
                  <a:pt x="0" y="2253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24852" y="6490776"/>
            <a:ext cx="6591670" cy="729799"/>
            <a:chOff x="0" y="0"/>
            <a:chExt cx="1736078" cy="1922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36078" cy="192210"/>
            </a:xfrm>
            <a:custGeom>
              <a:avLst/>
              <a:gdLst/>
              <a:ahLst/>
              <a:cxnLst/>
              <a:rect l="l" t="t" r="r" b="b"/>
              <a:pathLst>
                <a:path w="1736078" h="192210">
                  <a:moveTo>
                    <a:pt x="59900" y="0"/>
                  </a:moveTo>
                  <a:lnTo>
                    <a:pt x="1676178" y="0"/>
                  </a:lnTo>
                  <a:cubicBezTo>
                    <a:pt x="1692064" y="0"/>
                    <a:pt x="1707300" y="6311"/>
                    <a:pt x="1718533" y="17544"/>
                  </a:cubicBezTo>
                  <a:cubicBezTo>
                    <a:pt x="1729767" y="28778"/>
                    <a:pt x="1736078" y="44013"/>
                    <a:pt x="1736078" y="59900"/>
                  </a:cubicBezTo>
                  <a:lnTo>
                    <a:pt x="1736078" y="132311"/>
                  </a:lnTo>
                  <a:cubicBezTo>
                    <a:pt x="1736078" y="165392"/>
                    <a:pt x="1709260" y="192210"/>
                    <a:pt x="1676178" y="192210"/>
                  </a:cubicBezTo>
                  <a:lnTo>
                    <a:pt x="59900" y="192210"/>
                  </a:lnTo>
                  <a:cubicBezTo>
                    <a:pt x="26818" y="192210"/>
                    <a:pt x="0" y="165392"/>
                    <a:pt x="0" y="132311"/>
                  </a:cubicBezTo>
                  <a:lnTo>
                    <a:pt x="0" y="59900"/>
                  </a:lnTo>
                  <a:cubicBezTo>
                    <a:pt x="0" y="26818"/>
                    <a:pt x="26818" y="0"/>
                    <a:pt x="59900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1736078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94372" y="2036464"/>
            <a:ext cx="5558609" cy="729799"/>
            <a:chOff x="0" y="0"/>
            <a:chExt cx="1463996" cy="1922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63996" cy="192210"/>
            </a:xfrm>
            <a:custGeom>
              <a:avLst/>
              <a:gdLst/>
              <a:ahLst/>
              <a:cxnLst/>
              <a:rect l="l" t="t" r="r" b="b"/>
              <a:pathLst>
                <a:path w="1463996" h="192210">
                  <a:moveTo>
                    <a:pt x="71032" y="0"/>
                  </a:moveTo>
                  <a:lnTo>
                    <a:pt x="1392964" y="0"/>
                  </a:lnTo>
                  <a:cubicBezTo>
                    <a:pt x="1411803" y="0"/>
                    <a:pt x="1429870" y="7484"/>
                    <a:pt x="1443191" y="20805"/>
                  </a:cubicBezTo>
                  <a:cubicBezTo>
                    <a:pt x="1456512" y="34126"/>
                    <a:pt x="1463996" y="52193"/>
                    <a:pt x="1463996" y="71032"/>
                  </a:cubicBezTo>
                  <a:lnTo>
                    <a:pt x="1463996" y="121179"/>
                  </a:lnTo>
                  <a:cubicBezTo>
                    <a:pt x="1463996" y="160408"/>
                    <a:pt x="1432194" y="192210"/>
                    <a:pt x="1392964" y="192210"/>
                  </a:cubicBezTo>
                  <a:lnTo>
                    <a:pt x="71032" y="192210"/>
                  </a:lnTo>
                  <a:cubicBezTo>
                    <a:pt x="31802" y="192210"/>
                    <a:pt x="0" y="160408"/>
                    <a:pt x="0" y="121179"/>
                  </a:cubicBezTo>
                  <a:lnTo>
                    <a:pt x="0" y="71032"/>
                  </a:lnTo>
                  <a:cubicBezTo>
                    <a:pt x="0" y="31802"/>
                    <a:pt x="31802" y="0"/>
                    <a:pt x="71032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23825"/>
              <a:ext cx="1463996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43116" y="2076082"/>
            <a:ext cx="5844192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TECHNOLOGIES USED: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31917" y="413194"/>
            <a:ext cx="4098131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 STACK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698513"/>
            <a:ext cx="12612172" cy="358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endParaRPr/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AES-256: 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encryption standard (Symmetric encryption).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RSA-2048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(Asymmetric encryption).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SHA-256: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Secure hash algorithm (To verify integrity).</a:t>
            </a:r>
          </a:p>
          <a:p>
            <a:pPr algn="l">
              <a:lnSpc>
                <a:spcPts val="5675"/>
              </a:lnSpc>
            </a:pPr>
            <a:endParaRPr lang="en-US" sz="333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43116" y="6519126"/>
            <a:ext cx="6955141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ENCRYPTION ALGORITHM: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6983" y="-477862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3"/>
                </a:lnTo>
                <a:lnTo>
                  <a:pt x="0" y="1124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80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41821" y="6676257"/>
            <a:ext cx="11226382" cy="729799"/>
            <a:chOff x="0" y="0"/>
            <a:chExt cx="2956743" cy="1922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56743" cy="192210"/>
            </a:xfrm>
            <a:custGeom>
              <a:avLst/>
              <a:gdLst/>
              <a:ahLst/>
              <a:cxnLst/>
              <a:rect l="l" t="t" r="r" b="b"/>
              <a:pathLst>
                <a:path w="2956743" h="192210">
                  <a:moveTo>
                    <a:pt x="35171" y="0"/>
                  </a:moveTo>
                  <a:lnTo>
                    <a:pt x="2921572" y="0"/>
                  </a:lnTo>
                  <a:cubicBezTo>
                    <a:pt x="2940996" y="0"/>
                    <a:pt x="2956743" y="15746"/>
                    <a:pt x="2956743" y="35171"/>
                  </a:cubicBezTo>
                  <a:lnTo>
                    <a:pt x="2956743" y="157040"/>
                  </a:lnTo>
                  <a:cubicBezTo>
                    <a:pt x="2956743" y="166368"/>
                    <a:pt x="2953037" y="175313"/>
                    <a:pt x="2946441" y="181909"/>
                  </a:cubicBezTo>
                  <a:cubicBezTo>
                    <a:pt x="2939846" y="188505"/>
                    <a:pt x="2930900" y="192210"/>
                    <a:pt x="2921572" y="192210"/>
                  </a:cubicBezTo>
                  <a:lnTo>
                    <a:pt x="35171" y="192210"/>
                  </a:lnTo>
                  <a:cubicBezTo>
                    <a:pt x="15746" y="192210"/>
                    <a:pt x="0" y="176464"/>
                    <a:pt x="0" y="157040"/>
                  </a:cubicBezTo>
                  <a:lnTo>
                    <a:pt x="0" y="35171"/>
                  </a:lnTo>
                  <a:cubicBezTo>
                    <a:pt x="0" y="15746"/>
                    <a:pt x="15746" y="0"/>
                    <a:pt x="35171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2956743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41821" y="2125110"/>
            <a:ext cx="7067296" cy="729799"/>
            <a:chOff x="0" y="0"/>
            <a:chExt cx="1861346" cy="19221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61345" cy="192210"/>
            </a:xfrm>
            <a:custGeom>
              <a:avLst/>
              <a:gdLst/>
              <a:ahLst/>
              <a:cxnLst/>
              <a:rect l="l" t="t" r="r" b="b"/>
              <a:pathLst>
                <a:path w="1861345" h="192210">
                  <a:moveTo>
                    <a:pt x="55868" y="0"/>
                  </a:moveTo>
                  <a:lnTo>
                    <a:pt x="1805477" y="0"/>
                  </a:lnTo>
                  <a:cubicBezTo>
                    <a:pt x="1836332" y="0"/>
                    <a:pt x="1861345" y="25013"/>
                    <a:pt x="1861345" y="55868"/>
                  </a:cubicBezTo>
                  <a:lnTo>
                    <a:pt x="1861345" y="136342"/>
                  </a:lnTo>
                  <a:cubicBezTo>
                    <a:pt x="1861345" y="151159"/>
                    <a:pt x="1855459" y="165370"/>
                    <a:pt x="1844982" y="175847"/>
                  </a:cubicBezTo>
                  <a:cubicBezTo>
                    <a:pt x="1834505" y="186324"/>
                    <a:pt x="1820294" y="192210"/>
                    <a:pt x="1805477" y="192210"/>
                  </a:cubicBezTo>
                  <a:lnTo>
                    <a:pt x="55868" y="192210"/>
                  </a:lnTo>
                  <a:cubicBezTo>
                    <a:pt x="25013" y="192210"/>
                    <a:pt x="0" y="167197"/>
                    <a:pt x="0" y="136342"/>
                  </a:cubicBezTo>
                  <a:lnTo>
                    <a:pt x="0" y="55868"/>
                  </a:lnTo>
                  <a:cubicBezTo>
                    <a:pt x="0" y="25013"/>
                    <a:pt x="25013" y="0"/>
                    <a:pt x="55868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1861346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81639" y="2877769"/>
            <a:ext cx="9917311" cy="358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1: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 login with biometric + OTP.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2: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AES-based encrypted chat.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3: 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offline storage + auto-sync service.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4: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 message delivery with/without internet.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 5: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 with group chats and file-sharing.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338167" y="3106369"/>
            <a:ext cx="3051701" cy="3106057"/>
          </a:xfrm>
          <a:custGeom>
            <a:avLst/>
            <a:gdLst/>
            <a:ahLst/>
            <a:cxnLst/>
            <a:rect l="l" t="t" r="r" b="b"/>
            <a:pathLst>
              <a:path w="3051701" h="3106057">
                <a:moveTo>
                  <a:pt x="0" y="0"/>
                </a:moveTo>
                <a:lnTo>
                  <a:pt x="3051701" y="0"/>
                </a:lnTo>
                <a:lnTo>
                  <a:pt x="3051701" y="3106057"/>
                </a:lnTo>
                <a:lnTo>
                  <a:pt x="0" y="31060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052899" y="703105"/>
            <a:ext cx="6182201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1204" y="2185619"/>
            <a:ext cx="6648529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 DETAILS: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35225" y="7493368"/>
            <a:ext cx="13422988" cy="2159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implementation for working of our model is with python language.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working model creates the key for the message and all encryption and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decryption in basic working type.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1821" y="6732956"/>
            <a:ext cx="11393280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BASIC IMPLEMENTATION OF WORKING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6983" y="-477862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3"/>
                </a:lnTo>
                <a:lnTo>
                  <a:pt x="0" y="1124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80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 flipH="1" flipV="1">
            <a:off x="9158287" y="2173255"/>
            <a:ext cx="19050" cy="737538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697956" y="2261653"/>
            <a:ext cx="2967256" cy="729799"/>
            <a:chOff x="0" y="0"/>
            <a:chExt cx="781500" cy="1922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81500" cy="192210"/>
            </a:xfrm>
            <a:custGeom>
              <a:avLst/>
              <a:gdLst/>
              <a:ahLst/>
              <a:cxnLst/>
              <a:rect l="l" t="t" r="r" b="b"/>
              <a:pathLst>
                <a:path w="781500" h="192210">
                  <a:moveTo>
                    <a:pt x="96105" y="0"/>
                  </a:moveTo>
                  <a:lnTo>
                    <a:pt x="685394" y="0"/>
                  </a:lnTo>
                  <a:cubicBezTo>
                    <a:pt x="710883" y="0"/>
                    <a:pt x="735328" y="10125"/>
                    <a:pt x="753351" y="28149"/>
                  </a:cubicBezTo>
                  <a:cubicBezTo>
                    <a:pt x="771374" y="46172"/>
                    <a:pt x="781500" y="70617"/>
                    <a:pt x="781500" y="96105"/>
                  </a:cubicBezTo>
                  <a:lnTo>
                    <a:pt x="781500" y="96105"/>
                  </a:lnTo>
                  <a:cubicBezTo>
                    <a:pt x="781500" y="121594"/>
                    <a:pt x="771374" y="146039"/>
                    <a:pt x="753351" y="164062"/>
                  </a:cubicBezTo>
                  <a:cubicBezTo>
                    <a:pt x="735328" y="182085"/>
                    <a:pt x="710883" y="192210"/>
                    <a:pt x="685394" y="192210"/>
                  </a:cubicBezTo>
                  <a:lnTo>
                    <a:pt x="96105" y="192210"/>
                  </a:lnTo>
                  <a:cubicBezTo>
                    <a:pt x="70617" y="192210"/>
                    <a:pt x="46172" y="182085"/>
                    <a:pt x="28149" y="164062"/>
                  </a:cubicBezTo>
                  <a:cubicBezTo>
                    <a:pt x="10125" y="146039"/>
                    <a:pt x="0" y="121594"/>
                    <a:pt x="0" y="96105"/>
                  </a:cubicBezTo>
                  <a:lnTo>
                    <a:pt x="0" y="96105"/>
                  </a:lnTo>
                  <a:cubicBezTo>
                    <a:pt x="0" y="70617"/>
                    <a:pt x="10125" y="46172"/>
                    <a:pt x="28149" y="28149"/>
                  </a:cubicBezTo>
                  <a:cubicBezTo>
                    <a:pt x="46172" y="10125"/>
                    <a:pt x="70617" y="0"/>
                    <a:pt x="96105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781500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49358" y="2275169"/>
            <a:ext cx="4192634" cy="729799"/>
            <a:chOff x="0" y="0"/>
            <a:chExt cx="1104233" cy="19221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04233" cy="192210"/>
            </a:xfrm>
            <a:custGeom>
              <a:avLst/>
              <a:gdLst/>
              <a:ahLst/>
              <a:cxnLst/>
              <a:rect l="l" t="t" r="r" b="b"/>
              <a:pathLst>
                <a:path w="1104233" h="192210">
                  <a:moveTo>
                    <a:pt x="94174" y="0"/>
                  </a:moveTo>
                  <a:lnTo>
                    <a:pt x="1010059" y="0"/>
                  </a:lnTo>
                  <a:cubicBezTo>
                    <a:pt x="1062070" y="0"/>
                    <a:pt x="1104233" y="42163"/>
                    <a:pt x="1104233" y="94174"/>
                  </a:cubicBezTo>
                  <a:lnTo>
                    <a:pt x="1104233" y="98036"/>
                  </a:lnTo>
                  <a:cubicBezTo>
                    <a:pt x="1104233" y="123013"/>
                    <a:pt x="1094311" y="146966"/>
                    <a:pt x="1076650" y="164627"/>
                  </a:cubicBezTo>
                  <a:cubicBezTo>
                    <a:pt x="1058989" y="182288"/>
                    <a:pt x="1035035" y="192210"/>
                    <a:pt x="1010059" y="192210"/>
                  </a:cubicBezTo>
                  <a:lnTo>
                    <a:pt x="94174" y="192210"/>
                  </a:lnTo>
                  <a:cubicBezTo>
                    <a:pt x="42163" y="192210"/>
                    <a:pt x="0" y="150047"/>
                    <a:pt x="0" y="98036"/>
                  </a:cubicBezTo>
                  <a:lnTo>
                    <a:pt x="0" y="94174"/>
                  </a:lnTo>
                  <a:cubicBezTo>
                    <a:pt x="0" y="42163"/>
                    <a:pt x="42163" y="0"/>
                    <a:pt x="94174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104233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589407" y="703105"/>
            <a:ext cx="9983152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BENEFITS AND FUTURE SCOPE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7956" y="2295492"/>
            <a:ext cx="2967256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BENEFITS: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20082" y="2295492"/>
            <a:ext cx="4051186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SCOPE: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4053" y="2474879"/>
            <a:ext cx="8535114" cy="7160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endParaRPr dirty="0"/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Soldiers: </a:t>
            </a: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Reliable, secure </a:t>
            </a:r>
          </a:p>
          <a:p>
            <a:pPr algn="l">
              <a:lnSpc>
                <a:spcPts val="5675"/>
              </a:lnSpc>
            </a:pP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communication in field missions.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Commanders:</a:t>
            </a: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Guaranteed </a:t>
            </a:r>
          </a:p>
          <a:p>
            <a:pPr algn="l">
              <a:lnSpc>
                <a:spcPts val="5675"/>
              </a:lnSpc>
            </a:pP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confidentiality of orders.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Defense:</a:t>
            </a: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Reduced risk of cyber-attacks </a:t>
            </a:r>
          </a:p>
          <a:p>
            <a:pPr algn="l">
              <a:lnSpc>
                <a:spcPts val="5675"/>
              </a:lnSpc>
            </a:pP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and data leaks.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 Other Projects:</a:t>
            </a: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Realistic, demo-ready, </a:t>
            </a:r>
          </a:p>
          <a:p>
            <a:pPr algn="l">
              <a:lnSpc>
                <a:spcPts val="5675"/>
              </a:lnSpc>
            </a:pPr>
            <a:r>
              <a:rPr lang="en-US" sz="3338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scalable idea.</a:t>
            </a:r>
          </a:p>
          <a:p>
            <a:pPr algn="l">
              <a:lnSpc>
                <a:spcPts val="5675"/>
              </a:lnSpc>
            </a:pPr>
            <a:endParaRPr lang="en-US" sz="3338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448800" y="2474879"/>
            <a:ext cx="8380572" cy="5017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endParaRPr/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satellite communication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support.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 &amp; video call encryption.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Blockchain-based mission log verification.</a:t>
            </a:r>
          </a:p>
          <a:p>
            <a:pPr marL="720759" lvl="1" indent="-360379" algn="l">
              <a:lnSpc>
                <a:spcPts val="5675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wearables for quick alerts.</a:t>
            </a:r>
          </a:p>
          <a:p>
            <a:pPr algn="l">
              <a:lnSpc>
                <a:spcPts val="5675"/>
              </a:lnSpc>
            </a:pPr>
            <a:endParaRPr lang="en-US" sz="333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133017" y="6761129"/>
            <a:ext cx="7360801" cy="2874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“With </a:t>
            </a:r>
            <a:r>
              <a:rPr lang="en-US" sz="3338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satellite communication</a:t>
            </a: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support,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operated and used easily even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there is no signal at the location of </a:t>
            </a:r>
          </a:p>
          <a:p>
            <a:pPr algn="l">
              <a:lnSpc>
                <a:spcPts val="5675"/>
              </a:lnSpc>
            </a:pPr>
            <a:r>
              <a:rPr lang="en-US" sz="33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sender and receiver”.</a:t>
            </a:r>
          </a:p>
        </p:txBody>
      </p:sp>
      <p:sp>
        <p:nvSpPr>
          <p:cNvPr id="19" name="Freeform 19"/>
          <p:cNvSpPr/>
          <p:nvPr/>
        </p:nvSpPr>
        <p:spPr>
          <a:xfrm>
            <a:off x="7296192" y="3479044"/>
            <a:ext cx="1406347" cy="1424149"/>
          </a:xfrm>
          <a:custGeom>
            <a:avLst/>
            <a:gdLst/>
            <a:ahLst/>
            <a:cxnLst/>
            <a:rect l="l" t="t" r="r" b="b"/>
            <a:pathLst>
              <a:path w="1406347" h="1424149">
                <a:moveTo>
                  <a:pt x="0" y="0"/>
                </a:moveTo>
                <a:lnTo>
                  <a:pt x="1406347" y="0"/>
                </a:lnTo>
                <a:lnTo>
                  <a:pt x="1406347" y="1424149"/>
                </a:lnTo>
                <a:lnTo>
                  <a:pt x="0" y="14241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808817" y="3307705"/>
            <a:ext cx="1450483" cy="1396090"/>
          </a:xfrm>
          <a:custGeom>
            <a:avLst/>
            <a:gdLst/>
            <a:ahLst/>
            <a:cxnLst/>
            <a:rect l="l" t="t" r="r" b="b"/>
            <a:pathLst>
              <a:path w="1450483" h="1396090">
                <a:moveTo>
                  <a:pt x="0" y="0"/>
                </a:moveTo>
                <a:lnTo>
                  <a:pt x="1450483" y="0"/>
                </a:lnTo>
                <a:lnTo>
                  <a:pt x="1450483" y="1396090"/>
                </a:lnTo>
                <a:lnTo>
                  <a:pt x="0" y="13960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3400" y="-480213"/>
            <a:ext cx="19161966" cy="11242723"/>
          </a:xfrm>
          <a:custGeom>
            <a:avLst/>
            <a:gdLst/>
            <a:ahLst/>
            <a:cxnLst/>
            <a:rect l="l" t="t" r="r" b="b"/>
            <a:pathLst>
              <a:path w="19161966" h="11242723">
                <a:moveTo>
                  <a:pt x="0" y="0"/>
                </a:moveTo>
                <a:lnTo>
                  <a:pt x="19161966" y="0"/>
                </a:lnTo>
                <a:lnTo>
                  <a:pt x="19161966" y="11242723"/>
                </a:lnTo>
                <a:lnTo>
                  <a:pt x="0" y="11242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76" t="-8580" b="-858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553097" y="199710"/>
            <a:ext cx="2263451" cy="1661955"/>
          </a:xfrm>
          <a:custGeom>
            <a:avLst/>
            <a:gdLst/>
            <a:ahLst/>
            <a:cxnLst/>
            <a:rect l="l" t="t" r="r" b="b"/>
            <a:pathLst>
              <a:path w="2263451" h="1661955">
                <a:moveTo>
                  <a:pt x="0" y="0"/>
                </a:moveTo>
                <a:lnTo>
                  <a:pt x="2263451" y="0"/>
                </a:lnTo>
                <a:lnTo>
                  <a:pt x="2263451" y="1661955"/>
                </a:lnTo>
                <a:lnTo>
                  <a:pt x="0" y="1661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80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4053" y="323307"/>
            <a:ext cx="1349294" cy="1338648"/>
          </a:xfrm>
          <a:custGeom>
            <a:avLst/>
            <a:gdLst/>
            <a:ahLst/>
            <a:cxnLst/>
            <a:rect l="l" t="t" r="r" b="b"/>
            <a:pathLst>
              <a:path w="1349294" h="1338648">
                <a:moveTo>
                  <a:pt x="0" y="0"/>
                </a:moveTo>
                <a:lnTo>
                  <a:pt x="1349294" y="0"/>
                </a:lnTo>
                <a:lnTo>
                  <a:pt x="1349294" y="1338648"/>
                </a:lnTo>
                <a:lnTo>
                  <a:pt x="0" y="1338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74911" y="264529"/>
            <a:ext cx="1590302" cy="1528342"/>
          </a:xfrm>
          <a:custGeom>
            <a:avLst/>
            <a:gdLst/>
            <a:ahLst/>
            <a:cxnLst/>
            <a:rect l="l" t="t" r="r" b="b"/>
            <a:pathLst>
              <a:path w="1590302" h="1528342">
                <a:moveTo>
                  <a:pt x="0" y="0"/>
                </a:moveTo>
                <a:lnTo>
                  <a:pt x="1590301" y="0"/>
                </a:lnTo>
                <a:lnTo>
                  <a:pt x="1590301" y="1528342"/>
                </a:lnTo>
                <a:lnTo>
                  <a:pt x="0" y="1528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145185" y="703105"/>
            <a:ext cx="1997631" cy="9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LINKS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831827" y="2617427"/>
            <a:ext cx="6624346" cy="729799"/>
            <a:chOff x="0" y="0"/>
            <a:chExt cx="1744684" cy="19221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44684" cy="192210"/>
            </a:xfrm>
            <a:custGeom>
              <a:avLst/>
              <a:gdLst/>
              <a:ahLst/>
              <a:cxnLst/>
              <a:rect l="l" t="t" r="r" b="b"/>
              <a:pathLst>
                <a:path w="1744684" h="192210">
                  <a:moveTo>
                    <a:pt x="59604" y="0"/>
                  </a:moveTo>
                  <a:lnTo>
                    <a:pt x="1685080" y="0"/>
                  </a:lnTo>
                  <a:cubicBezTo>
                    <a:pt x="1717998" y="0"/>
                    <a:pt x="1744684" y="26686"/>
                    <a:pt x="1744684" y="59604"/>
                  </a:cubicBezTo>
                  <a:lnTo>
                    <a:pt x="1744684" y="132606"/>
                  </a:lnTo>
                  <a:cubicBezTo>
                    <a:pt x="1744684" y="165525"/>
                    <a:pt x="1717998" y="192210"/>
                    <a:pt x="1685080" y="192210"/>
                  </a:cubicBezTo>
                  <a:lnTo>
                    <a:pt x="59604" y="192210"/>
                  </a:lnTo>
                  <a:cubicBezTo>
                    <a:pt x="26686" y="192210"/>
                    <a:pt x="0" y="165525"/>
                    <a:pt x="0" y="132606"/>
                  </a:cubicBezTo>
                  <a:lnTo>
                    <a:pt x="0" y="59604"/>
                  </a:lnTo>
                  <a:cubicBezTo>
                    <a:pt x="0" y="26686"/>
                    <a:pt x="26686" y="0"/>
                    <a:pt x="59604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1744684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940130" y="2651266"/>
            <a:ext cx="6407741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GITHUB REPOSITORY LINK: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5583630" y="5611298"/>
            <a:ext cx="7120739" cy="729799"/>
            <a:chOff x="0" y="0"/>
            <a:chExt cx="1875421" cy="1922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75421" cy="192210"/>
            </a:xfrm>
            <a:custGeom>
              <a:avLst/>
              <a:gdLst/>
              <a:ahLst/>
              <a:cxnLst/>
              <a:rect l="l" t="t" r="r" b="b"/>
              <a:pathLst>
                <a:path w="1875421" h="192210">
                  <a:moveTo>
                    <a:pt x="55449" y="0"/>
                  </a:moveTo>
                  <a:lnTo>
                    <a:pt x="1819972" y="0"/>
                  </a:lnTo>
                  <a:cubicBezTo>
                    <a:pt x="1850596" y="0"/>
                    <a:pt x="1875421" y="24825"/>
                    <a:pt x="1875421" y="55449"/>
                  </a:cubicBezTo>
                  <a:lnTo>
                    <a:pt x="1875421" y="136761"/>
                  </a:lnTo>
                  <a:cubicBezTo>
                    <a:pt x="1875421" y="167385"/>
                    <a:pt x="1850596" y="192210"/>
                    <a:pt x="1819972" y="192210"/>
                  </a:cubicBezTo>
                  <a:lnTo>
                    <a:pt x="55449" y="192210"/>
                  </a:lnTo>
                  <a:cubicBezTo>
                    <a:pt x="24825" y="192210"/>
                    <a:pt x="0" y="167385"/>
                    <a:pt x="0" y="136761"/>
                  </a:cubicBezTo>
                  <a:lnTo>
                    <a:pt x="0" y="55449"/>
                  </a:lnTo>
                  <a:cubicBezTo>
                    <a:pt x="0" y="24825"/>
                    <a:pt x="24825" y="0"/>
                    <a:pt x="55449" y="0"/>
                  </a:cubicBezTo>
                  <a:close/>
                </a:path>
              </a:pathLst>
            </a:custGeom>
            <a:solidFill>
              <a:srgbClr val="003385"/>
            </a:solidFill>
            <a:ln w="57150" cap="rnd">
              <a:solidFill>
                <a:srgbClr val="FF2A2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1875421" cy="31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734754" y="5639648"/>
            <a:ext cx="6818492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YOUTUBE DEMO VIDEO LINK: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631" y="4081189"/>
            <a:ext cx="17062704" cy="576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u="sng" dirty="0">
                <a:solidFill>
                  <a:srgbClr val="2E73BC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6" tooltip="https://github.com/richards7/TEAM-FIGHTCLUB---OPERATION-TRINETRA-2025.git"/>
              </a:rPr>
              <a:t>https://github.com/richards7/TEAM-FIGHTCLUB---OPERATION-TRINETRA-2025.git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06131" y="7076927"/>
            <a:ext cx="11475736" cy="576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u="sng" dirty="0">
                <a:solidFill>
                  <a:srgbClr val="2E73BC"/>
                </a:solidFill>
                <a:latin typeface="Times New Roman Bold"/>
                <a:ea typeface="Times New Roman Bold"/>
                <a:cs typeface="Times New Roman Bold"/>
                <a:sym typeface="Times New Roman Bold"/>
                <a:hlinkClick r:id="rId7" tooltip="https://youtu.be/xPDJXtEDVqQ?si=wj6YusycxRNqCRVS"/>
              </a:rPr>
              <a:t>https://youtu.be/xPDJXtEDVqQ?si=wj6YusycxRNqCRVS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588</Words>
  <Application>Microsoft Office PowerPoint</Application>
  <PresentationFormat>Custom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 Bold</vt:lpstr>
      <vt:lpstr>Arial</vt:lpstr>
      <vt:lpstr>Times New Roman</vt:lpstr>
      <vt:lpstr>Squad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FIGHTCLUB</dc:title>
  <cp:lastModifiedBy>chandru .G</cp:lastModifiedBy>
  <cp:revision>2</cp:revision>
  <dcterms:created xsi:type="dcterms:W3CDTF">2006-08-16T00:00:00Z</dcterms:created>
  <dcterms:modified xsi:type="dcterms:W3CDTF">2025-09-14T02:49:54Z</dcterms:modified>
  <dc:identifier>DAGy1oVLUs8</dc:identifier>
</cp:coreProperties>
</file>