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73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73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097b8fa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097b8fa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097b8fa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097b8fa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0950b6238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0950b6238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0950b6238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0950b6238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950b6238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0950b6238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219a1dc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219a1dc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09676b2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09676b2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219a1dc0a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219a1dc0a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950b62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950b62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9676b2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9676b2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950b623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950b62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950b6238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950b6238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950b623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950b623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643650"/>
            <a:ext cx="9144000" cy="1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/>
              <a:t>Automatically Populating an Ontology</a:t>
            </a:r>
            <a:br>
              <a:rPr lang="nl" sz="3500"/>
            </a:br>
            <a:r>
              <a:rPr lang="nl" sz="2500"/>
              <a:t>by using a ProCyclingStats scraper</a:t>
            </a:r>
            <a:endParaRPr sz="2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70275"/>
            <a:ext cx="85206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2500">
                <a:solidFill>
                  <a:schemeClr val="dk1"/>
                </a:solidFill>
              </a:rPr>
              <a:t>Semantic Web Technology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500">
                <a:solidFill>
                  <a:schemeClr val="dk1"/>
                </a:solidFill>
              </a:rPr>
              <a:t>Project Presentation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500">
                <a:solidFill>
                  <a:schemeClr val="dk1"/>
                </a:solidFill>
              </a:rPr>
              <a:t>#JodyBernal 🦄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25" y="3403075"/>
            <a:ext cx="1143300" cy="11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436" l="0" r="0" t="446"/>
          <a:stretch/>
        </p:blipFill>
        <p:spPr>
          <a:xfrm>
            <a:off x="706825" y="22712"/>
            <a:ext cx="7730356" cy="50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Classes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-974" l="0" r="0" t="552"/>
          <a:stretch/>
        </p:blipFill>
        <p:spPr>
          <a:xfrm>
            <a:off x="705975" y="57400"/>
            <a:ext cx="7732048" cy="508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Properties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Intermediate results - Enriching riders</a:t>
            </a:r>
            <a:r>
              <a:rPr lang="nl"/>
              <a:t> 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" sz="2400"/>
              <a:t>Riders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nl" sz="2400"/>
              <a:t>Total riders: 3197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nl" sz="2400"/>
              <a:t>Not found riders:  2390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nl" sz="2400"/>
              <a:t>Found riders: 807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" sz="2400"/>
              <a:t>Missing data added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nl" sz="2400"/>
              <a:t>Weight: 17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nl" sz="2400"/>
              <a:t>Height: 10</a:t>
            </a:r>
            <a:endParaRPr sz="2400"/>
          </a:p>
        </p:txBody>
      </p:sp>
      <p:sp>
        <p:nvSpPr>
          <p:cNvPr id="131" name="Google Shape;131;p24"/>
          <p:cNvSpPr txBox="1"/>
          <p:nvPr/>
        </p:nvSpPr>
        <p:spPr>
          <a:xfrm>
            <a:off x="5148300" y="1152475"/>
            <a:ext cx="3684000" cy="21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nl" sz="2400">
                <a:solidFill>
                  <a:schemeClr val="lt2"/>
                </a:solidFill>
              </a:rPr>
              <a:t>Corrected data</a:t>
            </a:r>
            <a:endParaRPr sz="2400">
              <a:solidFill>
                <a:schemeClr val="lt2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○"/>
            </a:pPr>
            <a:r>
              <a:rPr lang="nl" sz="2400">
                <a:solidFill>
                  <a:schemeClr val="lt2"/>
                </a:solidFill>
              </a:rPr>
              <a:t>Given name: 27</a:t>
            </a:r>
            <a:endParaRPr sz="2400">
              <a:solidFill>
                <a:schemeClr val="lt2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○"/>
            </a:pPr>
            <a:r>
              <a:rPr lang="nl" sz="2400">
                <a:solidFill>
                  <a:schemeClr val="lt2"/>
                </a:solidFill>
              </a:rPr>
              <a:t>Surname: 7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nl" sz="2400">
                <a:solidFill>
                  <a:schemeClr val="lt2"/>
                </a:solidFill>
              </a:rPr>
              <a:t>URI data added</a:t>
            </a:r>
            <a:endParaRPr sz="2400">
              <a:solidFill>
                <a:schemeClr val="lt2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○"/>
            </a:pPr>
            <a:r>
              <a:rPr lang="nl" sz="2400">
                <a:solidFill>
                  <a:schemeClr val="lt2"/>
                </a:solidFill>
              </a:rPr>
              <a:t>Nationality:  3197</a:t>
            </a:r>
            <a:endParaRPr sz="2400">
              <a:solidFill>
                <a:schemeClr val="lt2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○"/>
            </a:pPr>
            <a:r>
              <a:rPr lang="nl" sz="2400">
                <a:solidFill>
                  <a:schemeClr val="lt2"/>
                </a:solidFill>
              </a:rPr>
              <a:t>Birth place:  965</a:t>
            </a:r>
            <a:endParaRPr sz="2400">
              <a:solidFill>
                <a:schemeClr val="lt2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○"/>
            </a:pPr>
            <a:r>
              <a:rPr lang="nl" sz="2400">
                <a:solidFill>
                  <a:schemeClr val="lt2"/>
                </a:solidFill>
              </a:rPr>
              <a:t>Pro team:  10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Intermediate results - ProCyclingStats riders 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Data added from ProCyclingStats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UCI Rank:  1809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Birth dates:  3197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Weight:  1408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Height:  1452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Rider type:  2957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Pro team:  2323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8" name="Google Shape;138;p25"/>
          <p:cNvSpPr txBox="1"/>
          <p:nvPr/>
        </p:nvSpPr>
        <p:spPr>
          <a:xfrm>
            <a:off x="4656300" y="1017725"/>
            <a:ext cx="44877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nl" sz="2000">
                <a:solidFill>
                  <a:schemeClr val="lt2"/>
                </a:solidFill>
              </a:rPr>
              <a:t>Data that was not found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nl" sz="2000">
                <a:solidFill>
                  <a:schemeClr val="lt2"/>
                </a:solidFill>
              </a:rPr>
              <a:t>UCI Rank:  1273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nl" sz="2000">
                <a:solidFill>
                  <a:schemeClr val="lt2"/>
                </a:solidFill>
              </a:rPr>
              <a:t>Birth dates:  0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nl" sz="2000">
                <a:solidFill>
                  <a:schemeClr val="lt2"/>
                </a:solidFill>
              </a:rPr>
              <a:t>Weight:  1680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nl" sz="2000">
                <a:solidFill>
                  <a:schemeClr val="lt2"/>
                </a:solidFill>
              </a:rPr>
              <a:t>Height:  1646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nl" sz="2000">
                <a:solidFill>
                  <a:schemeClr val="lt2"/>
                </a:solidFill>
              </a:rPr>
              <a:t>Rider type:  240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nl" sz="2000">
                <a:solidFill>
                  <a:schemeClr val="lt2"/>
                </a:solidFill>
              </a:rPr>
              <a:t>Pro team:  67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nl" sz="2000">
                <a:solidFill>
                  <a:schemeClr val="lt2"/>
                </a:solidFill>
              </a:rPr>
              <a:t>Nationality:  0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nl" sz="2000">
                <a:solidFill>
                  <a:schemeClr val="lt2"/>
                </a:solidFill>
              </a:rPr>
              <a:t>Birth place:  1871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Questions?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813" y="863638"/>
            <a:ext cx="351472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Scraper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DBpedia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Method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Results</a:t>
            </a:r>
            <a:endParaRPr sz="2000"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6213" y="1324838"/>
            <a:ext cx="49625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ProCyclingStats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DBpedia</a:t>
            </a:r>
            <a:endParaRPr sz="20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950" y="2100263"/>
            <a:ext cx="30861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5580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BeautifulSoup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Based on Sudhir (</a:t>
            </a:r>
            <a:r>
              <a:rPr lang="nl" sz="2000"/>
              <a:t>2017</a:t>
            </a:r>
            <a:r>
              <a:rPr lang="nl" sz="2000"/>
              <a:t>)</a:t>
            </a:r>
            <a:r>
              <a:rPr baseline="30000" lang="nl" sz="2000"/>
              <a:t>1 </a:t>
            </a:r>
            <a:endParaRPr baseline="30000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Scraper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0" y="4810500"/>
            <a:ext cx="46581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2"/>
                </a:solidFill>
              </a:rPr>
              <a:t>1.  https://github.com/arjunsudhir/procyclingstats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60775"/>
            <a:ext cx="5159631" cy="22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718200" y="2571750"/>
            <a:ext cx="3246900" cy="20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AutoNum type="arabicPeriod"/>
            </a:pPr>
            <a:r>
              <a:rPr lang="nl" sz="2000">
                <a:solidFill>
                  <a:schemeClr val="lt2"/>
                </a:solidFill>
              </a:rPr>
              <a:t>Find all teams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AutoNum type="arabicPeriod"/>
            </a:pPr>
            <a:r>
              <a:rPr lang="nl" sz="2000">
                <a:solidFill>
                  <a:schemeClr val="lt2"/>
                </a:solidFill>
              </a:rPr>
              <a:t>Download team pages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AutoNum type="arabicPeriod"/>
            </a:pPr>
            <a:r>
              <a:rPr lang="nl" sz="2000">
                <a:solidFill>
                  <a:schemeClr val="lt2"/>
                </a:solidFill>
              </a:rPr>
              <a:t>Find all riders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AutoNum type="arabicPeriod"/>
            </a:pPr>
            <a:r>
              <a:rPr lang="nl" sz="2000">
                <a:solidFill>
                  <a:schemeClr val="lt2"/>
                </a:solidFill>
              </a:rPr>
              <a:t>Download rider pages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35823" t="0"/>
          <a:stretch/>
        </p:blipFill>
        <p:spPr>
          <a:xfrm>
            <a:off x="3744300" y="975775"/>
            <a:ext cx="5007525" cy="39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734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nl" sz="2000"/>
              <a:t>Extract team information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nl" sz="2000"/>
              <a:t>Extract rider information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Stored in python dicts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JSON files for teams </a:t>
            </a:r>
            <a:br>
              <a:rPr lang="nl" sz="2000"/>
            </a:br>
            <a:r>
              <a:rPr lang="nl" sz="2000"/>
              <a:t>and riders</a:t>
            </a:r>
            <a:endParaRPr sz="2000"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Scraper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-320400" y="-92275"/>
            <a:ext cx="9784800" cy="5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nl" sz="1000">
                <a:solidFill>
                  <a:srgbClr val="333333"/>
                </a:solidFill>
              </a:rPr>
              <a:t>"Damien Howson": {"uci_rank": 360, "dbo:height": 1.88, "dbo:GivenName": "Damien", "dbo:nationality": "Australia", "dbo:cyclistGenre": "gc", "dbo:proTeam": "Mitchelton-Scott", "dbo:Surname": "Howson", "dbo:birthDate": "1992-08-13", "dbo:birthPlace": "Adelaide", "dbo:weight": 68.0}, "Adam Roberge": {"uci_rank": 857, "dbo:height": null, "dbo:GivenName": "Adam", "dbo:nationality": "Canada", "dbo:cyclistGenre": "tt", "dbo:proTeam": "Elevate - KHS Pro Cycling", "dbo:Surname": "Roberge", "dbo:birthDate": "1997-03-27", "dbo:birthPlace": "Montreal", "dbo:weight": null}, "Paul Rudys": {"uci_rank": null, "dbo:height": 1.79, "dbo:GivenName": "Paul", "dbo:nationality": "Germany", "dbo:cyclistGenre": "climber", "dbo:proTeam": "LKT Team Brandenburg", "dbo:Surname": "Rudys", "dbo:birthDate": "1998-06-1", "dbo:birthPlace": "Pinneberg", "dbo:weight": 60.0}, "Sam Oomen": {"uci_rank": 353, "dbo:height": null, "dbo:GivenName": "Sam", "dbo:nationality": "Netherlands", "dbo:cyclistGenre": "gc", "dbo:proTeam": "Team Sunweb", "dbo:Surname": "Oomen", "dbo:birthDate": "1995-08-15", "dbo:birthPlace": "Tilburg", "dbo:weight": null}, "Anders Skaarseth": {"uci_rank": 530, "dbo:height": null, "dbo:GivenName": "Anders", "dbo:nationality": "Norway", "dbo:cyclistGenre": "sprinter", "dbo:proTeam": "Uno-X Norwegian Development Team", "dbo:Surname": "Skaarseth", "dbo:birthDate": "1995-05-7", "dbo:birthPlace": null, "dbo:weight": null}, "Irish Valenzuela": {"uci_rank": 2527, "dbo:height": null, "dbo:GivenName": "Irish", "dbo:nationality": "Philippines", "dbo:cyclistGenre": "sprinter", "dbo:proTeam": "7 Eleven Cliqq - air21 by Roadbike Philippines", "dbo:Surname": "Valenzuela", "dbo:birthDate": "1987-04-3", "dbo:birthPlace": null, "dbo:weight": null}, "Nilo Valdez ": {"uci_rank": null, "dbo:height": null, "dbo:GivenName": "Nilo", "dbo:nationality": "Philippines", "dbo:cyclistGenre": null, "dbo:proTeam": "7 Eleven Cliqq - air21 by Roadbike Philippines", "dbo:Surname": "Valdez", "dbo:birthDate": "1995-09-12", "dbo:birthPlace": null, "dbo:weight": null}, "Fabio Van Den Bossche": {"uci_rank": null, "dbo:height": null, "dbo:GivenName": "Fabio", "dbo:nationality": "Belgium", "dbo:cyclistGenre": "gc", "dbo:proTeam": "Sport Vlaanderen - Baloise", "dbo:Surname": "Bossche", "dbo:birthDate": "2000-09-21", "dbo:birthPlace": null, "dbo:weight": 64.0}, "Ludvik Holstad ": {"uci_rank": null, "dbo:height": null, "dbo:GivenName": "Ludvik", "dbo:nationality": "Norway", "dbo:cyclistGenre": "classic", "dbo:proTeam": "Joker Fuel of Norway", "dbo:Surname": "Holstad", "dbo:birthDate": "1998-08-1", "dbo:birthPlace": null, "dbo:weight": null}, "Shogo Ichimaru": {"uci_rank": null, "dbo:height": 1.72, "dbo:GivenName": "Shogo", "dbo:nationality": "Japan", "dbo:cyclistGenre": "gc", "dbo:proTeam": "Shimano Racing Team", "dbo:Surname": "Ichimaru", "dbo:birthDate": "1992-01-4", "dbo:birthPlace": null, "dbo:weight": 72.0}, "Przemys\u0142aw Kasperkiewicz": {"uci_rank": 1353, "dbo:height": 1.82, "dbo:GivenName": "Przemys\u0142aw", "dbo:nationality": "Poland", "dbo:cyclistGenre": "sprinter", "dbo:proTeam": "Delko Marseille Provence", "dbo:Surname": "Kasperkiewicz", "dbo:birthDate": "1994-03-1", "dbo:birthPlace": "Kalisz", "dbo:weight": 71.0}, "Antonio Nibali": {"uci_rank": 2427, "dbo:height": 1.8, "dbo:GivenName": "Antonio", "dbo:nationality": "Italy", "dbo:cyclistGenre": "gc", "dbo:proTeam": "Bahrain Merida", "dbo:Surname": "Nibali", "dbo:birthDate": "1992-09-23", "dbo:birthPlace": "Messina", "dbo:weight": 65.0}, "Luis Mendon\u00e7a": {"uci_rank": 1030, "dbo:height": null, "dbo:GivenName": "Luis", "dbo:nationality": "Portugal", "dbo:cyclistGenre": "sprinter", "dbo:proTeam": "Radio Popular Boavista", "dbo:Surname": "Mendon\u00e7a", "dbo:birthDate": "1986-01-16", "dbo:birthPlace": null, "dbo:weight": null}, "Christopher Heider": {"uci_rank": null, "dbo:height": 1.8, "dbo:GivenName": "Christopher", "dbo:nationality": "Germany", "dbo:cyclistGenre": "climber", "dbo:proTeam": "Dauner D&amp;DQ-Akkon", "dbo:Surname": "Heider", "dbo:birthDate": "1996-07-12", "dbo:birthPlace": null, "dbo:weight": 72.0}, "Jan Bakelants": {"uci_rank": 462, "dbo:height": 1.77, "dbo:GivenName": "Jan", "dbo:nationality": "Belgium", "dbo:cyclistGenre": "gc", "dbo:proTeam": "Team Sunweb", "dbo:Surname": "Bakelants", "dbo:birthDate": "1986-02-14", "dbo:birthPlace": " Oudenaarde", "dbo:weight": 67.0}, "Mauro Finetto": {"uci_rank": 517, "dbo:height": 1.77, "dbo:GivenName": "Mauro", "dbo:nationality": "Italy",</a:t>
            </a:r>
            <a:r>
              <a:rPr lang="nl" sz="1000">
                <a:solidFill>
                  <a:srgbClr val="333333"/>
                </a:solidFill>
              </a:rPr>
              <a:t> "dbo:cyclistGenre": "classic", "dbo:proTeam": "Delko Marseille Provence", "dbo:Surname": "Finetto", "dbo:birthDate": "1985-05-10", "dbo:birthPlace": "Tregnago", "dbo:weight": 65.0}, "Alexandr Ovsyannikov": {"uci_rank": 1588, "dbo:height": null, "dbo:GivenName": "Alexandr", "dbo:nationality": "Kazakhstan", "dbo:cyclistGenre": "gc", "dbo:proTeam": "Vino - Astana Motors", "dbo:Surname": "Ovsyannikov", "dbo:birthDate": "1997-05-30", "dbo:birthPlace": null, "dbo:weight": null}, "Kamil Zieli\u0144ski": {"u</a:t>
            </a:r>
            <a:endParaRPr sz="1000">
              <a:solidFill>
                <a:srgbClr val="333333"/>
              </a:solidFill>
            </a:endParaRPr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Scraper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217 teams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106 missing data points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3197 riders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7</a:t>
            </a:r>
            <a:r>
              <a:rPr lang="nl" sz="2000"/>
              <a:t>318 missing data points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Enrich data with DBpedia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858" y="1143225"/>
            <a:ext cx="680028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Enrich data with DBpedia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Retrieve riders and teams resources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SPARQL-queries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10000 limit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Compare riders and team DBpedia with ProCyclingStats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Add missing data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Correct false data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nl" sz="2000"/>
              <a:t>Add URI to data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47100" y="43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Method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/>
              <a:t>Scrape data ProCyclingStats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/>
              <a:t>Enrich PCS data using DBpedia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/>
              <a:t>Create ontology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Protégé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/>
              <a:t>Load enriched</a:t>
            </a:r>
            <a:r>
              <a:rPr lang="nl"/>
              <a:t> data into ontology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RDFlib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/>
              <a:t>Protégé Reasoner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Infer subclasses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Check consistency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8213" y="1926550"/>
            <a:ext cx="49625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