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FF"/>
    <a:srgbClr val="663300"/>
    <a:srgbClr val="8FAADC"/>
    <a:srgbClr val="4490C4"/>
    <a:srgbClr val="FFFFCC"/>
    <a:srgbClr val="CC6600"/>
    <a:srgbClr val="808080"/>
    <a:srgbClr val="F9916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6702" autoAdjust="0"/>
  </p:normalViewPr>
  <p:slideViewPr>
    <p:cSldViewPr>
      <p:cViewPr>
        <p:scale>
          <a:sx n="66" d="100"/>
          <a:sy n="66" d="100"/>
        </p:scale>
        <p:origin x="2334" y="48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c1f4d35cf9e34e38/Documentos/Universidad/TFG/presets_test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'grafico guay'!$A$2:$A$37</cx:f>
        <cx:lvl ptCount="36">
          <cx:pt idx="0">Far</cx:pt>
          <cx:pt idx="1">Far</cx:pt>
          <cx:pt idx="2">Far</cx:pt>
          <cx:pt idx="3">Far</cx:pt>
          <cx:pt idx="4">Far</cx:pt>
          <cx:pt idx="5">Far</cx:pt>
          <cx:pt idx="6">Far</cx:pt>
          <cx:pt idx="7">Far</cx:pt>
          <cx:pt idx="8">Far</cx:pt>
          <cx:pt idx="9">Far</cx:pt>
          <cx:pt idx="10">Far</cx:pt>
          <cx:pt idx="11">Far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Near</cx:pt>
          <cx:pt idx="25">Near</cx:pt>
          <cx:pt idx="26">Near</cx:pt>
          <cx:pt idx="27">Near</cx:pt>
          <cx:pt idx="28">Near</cx:pt>
          <cx:pt idx="29">Near</cx:pt>
          <cx:pt idx="30">Near</cx:pt>
          <cx:pt idx="31">Near</cx:pt>
          <cx:pt idx="32">Near</cx:pt>
          <cx:pt idx="33">Near</cx:pt>
          <cx:pt idx="34">Near</cx:pt>
          <cx:pt idx="35">Near</cx:pt>
        </cx:lvl>
      </cx:strDim>
      <cx:numDim type="val">
        <cx:f>'grafico guay'!$C$2:$C$37</cx:f>
        <cx:lvl ptCount="36" formatCode="Estándar">
          <cx:pt idx="0">-84</cx:pt>
          <cx:pt idx="1">-36</cx:pt>
          <cx:pt idx="2">-48</cx:pt>
          <cx:pt idx="3">-75</cx:pt>
          <cx:pt idx="4">-96</cx:pt>
          <cx:pt idx="5">-129</cx:pt>
          <cx:pt idx="6">-27</cx:pt>
          <cx:pt idx="7">-9</cx:pt>
          <cx:pt idx="8">-15</cx:pt>
          <cx:pt idx="9">-105</cx:pt>
          <cx:pt idx="10">-93</cx:pt>
          <cx:pt idx="11">-45</cx:pt>
          <cx:pt idx="12">-66</cx:pt>
          <cx:pt idx="13">-15</cx:pt>
          <cx:pt idx="14">-45</cx:pt>
          <cx:pt idx="15">-87</cx:pt>
          <cx:pt idx="16">-48</cx:pt>
          <cx:pt idx="17">-60</cx:pt>
          <cx:pt idx="18">48</cx:pt>
          <cx:pt idx="19">3</cx:pt>
          <cx:pt idx="20">-12</cx:pt>
          <cx:pt idx="21">-111</cx:pt>
          <cx:pt idx="22">-81</cx:pt>
          <cx:pt idx="23">-27</cx:pt>
          <cx:pt idx="24">-60</cx:pt>
          <cx:pt idx="25">3</cx:pt>
          <cx:pt idx="26">15</cx:pt>
          <cx:pt idx="27">-63</cx:pt>
          <cx:pt idx="28">-66</cx:pt>
          <cx:pt idx="29">-15</cx:pt>
          <cx:pt idx="30">99</cx:pt>
          <cx:pt idx="31">30</cx:pt>
          <cx:pt idx="32">-15</cx:pt>
          <cx:pt idx="33">-102</cx:pt>
          <cx:pt idx="34">-36</cx:pt>
          <cx:pt idx="35">15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680">
                <a:solidFill>
                  <a:schemeClr val="tx1"/>
                </a:solidFill>
              </a:defRPr>
            </a:pPr>
            <a:r>
              <a:rPr lang="es-ES" sz="1680" b="0" i="0" u="none" strike="noStrike" baseline="0" dirty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Offset in X axis on the </a:t>
            </a:r>
            <a:r>
              <a:rPr lang="es-ES" sz="1680" b="0" i="0" u="none" strike="noStrike" baseline="0" dirty="0" err="1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es-ES" sz="1680" b="0" i="0" u="none" strike="noStrike" baseline="0" dirty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rich>
      </cx:tx>
    </cx:title>
    <cx:plotArea>
      <cx:plotAreaRegion>
        <cx:series layoutId="boxWhisker" uniqueId="{83587A4E-1F26-47F4-A657-D954CC6C42A3}">
          <cx:tx>
            <cx:txData>
              <cx:f>'grafico guay'!$C$1</cx:f>
              <cx:v>Δ X</cx:v>
            </cx:txData>
          </cx:tx>
          <cx:spPr>
            <a:solidFill>
              <a:srgbClr val="8FAADC"/>
            </a:solidFill>
            <a:ln w="19050">
              <a:solidFill>
                <a:srgbClr val="4490C4"/>
              </a:solidFill>
            </a:ln>
          </cx:spPr>
          <cx:dataId val="0"/>
          <cx:layoutPr>
            <cx:visibility meanLine="1" meanMarker="1" nonoutliers="0" outliers="1"/>
            <cx:statistics quartileMethod="inclusive"/>
          </cx:layoutPr>
        </cx:series>
      </cx:plotAreaRegion>
      <cx:axis id="0">
        <cx:catScaling gapWidth="1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</a:defRPr>
            </a:pPr>
            <a:endParaRPr lang="es-ES" sz="14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</a:defRPr>
            </a:pPr>
            <a:endParaRPr lang="es-ES" sz="14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26C5-CFDA-4911-97B6-DA2D6C4250B5}" type="datetimeFigureOut">
              <a:rPr lang="ca-ES" smtClean="0"/>
              <a:pPr/>
              <a:t>5/7/2018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A54B-470A-47C2-848F-0181ADAB8FE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A54B-470A-47C2-848F-0181ADAB8FEF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857250"/>
            <a:ext cx="1361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74" tIns="22837" rIns="45674" bIns="228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  <a:cs typeface="+mj-cs"/>
        </a:defRPr>
      </a:lvl1pPr>
      <a:lvl2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2pPr>
      <a:lvl3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3pPr>
      <a:lvl4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4pPr>
      <a:lvl5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782638" indent="-78263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93863" indent="-650875" algn="l" defTabSz="2084388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itchFamily="34" charset="-128"/>
        </a:defRPr>
      </a:lvl2pPr>
      <a:lvl3pPr marL="2606675" indent="-52228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5500">
          <a:solidFill>
            <a:schemeClr val="tx1"/>
          </a:solidFill>
          <a:latin typeface="+mn-lt"/>
          <a:ea typeface="MS PGothic" pitchFamily="34" charset="-128"/>
        </a:defRPr>
      </a:lvl3pPr>
      <a:lvl4pPr marL="3649663" indent="-520700" algn="l" defTabSz="2084388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MS PGothic" pitchFamily="34" charset="-128"/>
        </a:defRPr>
      </a:lvl4pPr>
      <a:lvl5pPr marL="4694238" indent="-522288" algn="l" defTabSz="2084388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15" Type="http://schemas.openxmlformats.org/officeDocument/2006/relationships/image" Target="../media/image11.jpeg"/><Relationship Id="rId10" Type="http://schemas.microsoft.com/office/2014/relationships/chartEx" Target="../charts/chartEx1.xml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5">
            <a:extLst>
              <a:ext uri="{FF2B5EF4-FFF2-40B4-BE49-F238E27FC236}">
                <a16:creationId xmlns:a16="http://schemas.microsoft.com/office/drawing/2014/main" id="{B8C6AF09-D641-4ECC-904D-17416A2C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88" y="344488"/>
            <a:ext cx="14589125" cy="20786725"/>
          </a:xfrm>
          <a:prstGeom prst="rect">
            <a:avLst/>
          </a:prstGeom>
          <a:solidFill>
            <a:srgbClr val="EAEAEA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n-US">
              <a:latin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65113" y="20012025"/>
            <a:ext cx="14589125" cy="11191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n-US">
              <a:latin typeface="Calibri" pitchFamily="34" charset="0"/>
            </a:endParaRPr>
          </a:p>
        </p:txBody>
      </p:sp>
      <p:sp>
        <p:nvSpPr>
          <p:cNvPr id="2063" name="Rectangle 6"/>
          <p:cNvSpPr>
            <a:spLocks noChangeArrowheads="1"/>
          </p:cNvSpPr>
          <p:nvPr/>
        </p:nvSpPr>
        <p:spPr bwMode="auto">
          <a:xfrm>
            <a:off x="260350" y="260350"/>
            <a:ext cx="14589125" cy="36337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n-US">
              <a:latin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846138" y="2958974"/>
            <a:ext cx="852328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Richard Segovia Barreales</a:t>
            </a: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846138" y="690563"/>
            <a:ext cx="10963596" cy="12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sz="4000" b="1" dirty="0">
                <a:latin typeface="Calibri" pitchFamily="34" charset="0"/>
              </a:rPr>
              <a:t>Reducing dizziness when using a video-see-through head mounted display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734175" y="20293013"/>
            <a:ext cx="6329363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algn="r" defTabSz="457200"/>
            <a:r>
              <a:rPr lang="en-US" sz="2000" b="1" dirty="0">
                <a:latin typeface="Calibri" pitchFamily="34" charset="0"/>
              </a:rPr>
              <a:t>Tutor:</a:t>
            </a:r>
            <a:r>
              <a:rPr lang="en-US" sz="2000" dirty="0">
                <a:latin typeface="Calibri" pitchFamily="34" charset="0"/>
              </a:rPr>
              <a:t> Coen </a:t>
            </a:r>
            <a:r>
              <a:rPr lang="en-US" sz="2000" dirty="0" err="1">
                <a:latin typeface="Calibri" pitchFamily="34" charset="0"/>
              </a:rPr>
              <a:t>Antens</a:t>
            </a:r>
            <a:endParaRPr lang="en-US" sz="2000" dirty="0">
              <a:latin typeface="Calibri" pitchFamily="34" charset="0"/>
            </a:endParaRPr>
          </a:p>
          <a:p>
            <a:pPr algn="r" defTabSz="457200"/>
            <a:r>
              <a:rPr lang="en-US" sz="2000" b="1" dirty="0" err="1">
                <a:solidFill>
                  <a:srgbClr val="663300"/>
                </a:solidFill>
                <a:latin typeface="Calibri" pitchFamily="34" charset="0"/>
              </a:rPr>
              <a:t>Empresa</a:t>
            </a:r>
            <a:r>
              <a:rPr lang="en-US" sz="2000" b="1" dirty="0">
                <a:solidFill>
                  <a:srgbClr val="663300"/>
                </a:solidFill>
                <a:latin typeface="Calibri" pitchFamily="34" charset="0"/>
              </a:rPr>
              <a:t>: </a:t>
            </a:r>
            <a:r>
              <a:rPr lang="en-US" sz="2000" dirty="0">
                <a:solidFill>
                  <a:srgbClr val="663300"/>
                </a:solidFill>
                <a:latin typeface="Calibri" pitchFamily="34" charset="0"/>
              </a:rPr>
              <a:t>Computer Vision Center (CVC)</a:t>
            </a:r>
          </a:p>
        </p:txBody>
      </p:sp>
      <p:sp>
        <p:nvSpPr>
          <p:cNvPr id="2072" name="Text Box 15"/>
          <p:cNvSpPr txBox="1">
            <a:spLocks noChangeArrowheads="1"/>
          </p:cNvSpPr>
          <p:nvPr/>
        </p:nvSpPr>
        <p:spPr bwMode="auto">
          <a:xfrm>
            <a:off x="8353350" y="2958974"/>
            <a:ext cx="6336704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Treball Final de Grau Enginyeria Informàtica</a:t>
            </a:r>
          </a:p>
        </p:txBody>
      </p:sp>
      <p:sp>
        <p:nvSpPr>
          <p:cNvPr id="2073" name="Text Box 15"/>
          <p:cNvSpPr txBox="1">
            <a:spLocks noChangeArrowheads="1"/>
          </p:cNvSpPr>
          <p:nvPr/>
        </p:nvSpPr>
        <p:spPr bwMode="auto">
          <a:xfrm>
            <a:off x="846138" y="3423103"/>
            <a:ext cx="3622675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Curs 2017 - 2018</a:t>
            </a:r>
          </a:p>
        </p:txBody>
      </p: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1698625" y="20293013"/>
            <a:ext cx="6192150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en-US" sz="2000" b="1" dirty="0">
                <a:latin typeface="Calibri" pitchFamily="34" charset="0"/>
              </a:rPr>
              <a:t>Tutor:</a:t>
            </a:r>
            <a:r>
              <a:rPr lang="en-US" sz="2000" dirty="0">
                <a:latin typeface="Calibri" pitchFamily="34" charset="0"/>
              </a:rPr>
              <a:t> Felipe </a:t>
            </a:r>
            <a:r>
              <a:rPr lang="en-US" sz="2000" dirty="0" err="1">
                <a:latin typeface="Calibri" pitchFamily="34" charset="0"/>
              </a:rPr>
              <a:t>Lumbreras</a:t>
            </a:r>
            <a:r>
              <a:rPr lang="en-US" sz="2000" dirty="0">
                <a:latin typeface="Calibri" pitchFamily="34" charset="0"/>
              </a:rPr>
              <a:t> Ruiz</a:t>
            </a:r>
          </a:p>
          <a:p>
            <a:pPr defTabSz="457200"/>
            <a:r>
              <a:rPr lang="en-US" sz="2000" b="1" dirty="0" err="1">
                <a:solidFill>
                  <a:srgbClr val="663300"/>
                </a:solidFill>
                <a:latin typeface="Calibri" pitchFamily="34" charset="0"/>
              </a:rPr>
              <a:t>Departament</a:t>
            </a:r>
            <a:r>
              <a:rPr lang="en-US" sz="2000" b="1" dirty="0">
                <a:solidFill>
                  <a:srgbClr val="663300"/>
                </a:solidFill>
                <a:latin typeface="Calibri" pitchFamily="34" charset="0"/>
              </a:rPr>
              <a:t>: </a:t>
            </a:r>
            <a:r>
              <a:rPr lang="en-US" sz="2000" dirty="0" err="1">
                <a:solidFill>
                  <a:srgbClr val="663300"/>
                </a:solidFill>
                <a:latin typeface="Calibri" pitchFamily="34" charset="0"/>
              </a:rPr>
              <a:t>Ciències</a:t>
            </a:r>
            <a:r>
              <a:rPr lang="en-US" sz="2000" dirty="0">
                <a:solidFill>
                  <a:srgbClr val="663300"/>
                </a:solidFill>
                <a:latin typeface="Calibri" pitchFamily="34" charset="0"/>
              </a:rPr>
              <a:t> de la </a:t>
            </a:r>
            <a:r>
              <a:rPr lang="en-US" sz="2000" dirty="0" err="1">
                <a:solidFill>
                  <a:srgbClr val="663300"/>
                </a:solidFill>
                <a:latin typeface="Calibri" pitchFamily="34" charset="0"/>
              </a:rPr>
              <a:t>Computació</a:t>
            </a:r>
            <a:endParaRPr lang="en-U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353350" y="3420592"/>
            <a:ext cx="632881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Menció en computació</a:t>
            </a:r>
          </a:p>
        </p:txBody>
      </p:sp>
      <p:pic>
        <p:nvPicPr>
          <p:cNvPr id="45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946" y="1620392"/>
            <a:ext cx="2171100" cy="12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4" cstate="print"/>
          <a:srcRect l="16955" t="17218" r="20286" b="18215"/>
          <a:stretch>
            <a:fillRect/>
          </a:stretch>
        </p:blipFill>
        <p:spPr bwMode="auto">
          <a:xfrm>
            <a:off x="11953750" y="252240"/>
            <a:ext cx="2873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4" name="Group 57">
            <a:extLst>
              <a:ext uri="{FF2B5EF4-FFF2-40B4-BE49-F238E27FC236}">
                <a16:creationId xmlns:a16="http://schemas.microsoft.com/office/drawing/2014/main" id="{CF621EC5-1BDF-4195-950C-3D4B18E2939D}"/>
              </a:ext>
            </a:extLst>
          </p:cNvPr>
          <p:cNvGrpSpPr>
            <a:grpSpLocks/>
          </p:cNvGrpSpPr>
          <p:nvPr/>
        </p:nvGrpSpPr>
        <p:grpSpPr bwMode="auto">
          <a:xfrm>
            <a:off x="468224" y="4143170"/>
            <a:ext cx="4356734" cy="4541842"/>
            <a:chOff x="3947" y="9412"/>
            <a:chExt cx="2038" cy="2861"/>
          </a:xfrm>
        </p:grpSpPr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51191818-20F3-4A6A-B832-8E55DFDDB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br>
                <a:rPr lang="en-US" sz="1600" dirty="0">
                  <a:latin typeface="Calibri" pitchFamily="34" charset="0"/>
                </a:rPr>
              </a:br>
              <a:r>
                <a:rPr lang="en-US" sz="1600" dirty="0">
                  <a:latin typeface="Calibri" pitchFamily="34" charset="0"/>
                </a:rPr>
                <a:t>Despite the great advances , users still feel dizzy when using Head Mounted Devices (HMD) : 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Evaluate whether the user correctly perceives  distances and sizes of the objects in 3D space.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Evaluate the user experience when using the HMD and determine whether the accommodation-vergence effect causes dizziness.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Develop  a system capable of adapting the visualization to the viewed scene, using depth info .</a:t>
              </a:r>
            </a:p>
          </p:txBody>
        </p:sp>
        <p:sp>
          <p:nvSpPr>
            <p:cNvPr id="66" name="Text Box 17">
              <a:extLst>
                <a:ext uri="{FF2B5EF4-FFF2-40B4-BE49-F238E27FC236}">
                  <a16:creationId xmlns:a16="http://schemas.microsoft.com/office/drawing/2014/main" id="{29009881-3CDB-41A3-8524-5E9C560B7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INTRODUCTION</a:t>
              </a:r>
            </a:p>
          </p:txBody>
        </p:sp>
      </p:grpSp>
      <p:grpSp>
        <p:nvGrpSpPr>
          <p:cNvPr id="77" name="Group 57">
            <a:extLst>
              <a:ext uri="{FF2B5EF4-FFF2-40B4-BE49-F238E27FC236}">
                <a16:creationId xmlns:a16="http://schemas.microsoft.com/office/drawing/2014/main" id="{78924EDD-3300-40B1-AA83-70F360F81342}"/>
              </a:ext>
            </a:extLst>
          </p:cNvPr>
          <p:cNvGrpSpPr>
            <a:grpSpLocks/>
          </p:cNvGrpSpPr>
          <p:nvPr/>
        </p:nvGrpSpPr>
        <p:grpSpPr bwMode="auto">
          <a:xfrm>
            <a:off x="5052413" y="4143173"/>
            <a:ext cx="4597081" cy="4512796"/>
            <a:chOff x="3947" y="9412"/>
            <a:chExt cx="2038" cy="2984"/>
          </a:xfrm>
        </p:grpSpPr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14DE1D28-2B35-4315-A474-78E6B6CB3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indent="95250" defTabSz="457200">
                <a:spcBef>
                  <a:spcPct val="50000"/>
                </a:spcBef>
              </a:pPr>
              <a:r>
                <a:rPr lang="en-US" sz="1600" b="1" dirty="0">
                  <a:latin typeface="Calibri" pitchFamily="34" charset="0"/>
                </a:rPr>
                <a:t>Accommodation vergence conflict: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Occurs when looking at a screen that is close to the eyes.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Caused by the difference between accommodation distance and vergence distance.</a:t>
              </a:r>
              <a:endParaRPr lang="en-US" sz="1600" b="1" dirty="0">
                <a:latin typeface="Calibri" pitchFamily="34" charset="0"/>
              </a:endParaRPr>
            </a:p>
            <a:p>
              <a:pPr indent="95250" defTabSz="457200">
                <a:spcBef>
                  <a:spcPct val="50000"/>
                </a:spcBef>
              </a:pPr>
              <a:r>
                <a:rPr lang="en-US" sz="1600" b="1" dirty="0">
                  <a:latin typeface="Calibri" pitchFamily="34" charset="0"/>
                </a:rPr>
                <a:t>Size issue: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Objects on the screen seem to be at different distances and have different sizes than the objects in the real world.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Caused by the difference between the position of the eyes and the  position of the cameras.</a:t>
              </a:r>
            </a:p>
          </p:txBody>
        </p:sp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4E6D90A1-CF77-4438-9BAA-3562DA424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7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PROBLEM</a:t>
              </a:r>
            </a:p>
          </p:txBody>
        </p:sp>
      </p:grpSp>
      <p:grpSp>
        <p:nvGrpSpPr>
          <p:cNvPr id="89" name="Group 57">
            <a:extLst>
              <a:ext uri="{FF2B5EF4-FFF2-40B4-BE49-F238E27FC236}">
                <a16:creationId xmlns:a16="http://schemas.microsoft.com/office/drawing/2014/main" id="{6B8063DE-DE7D-4D31-86DA-6186BA7642E1}"/>
              </a:ext>
            </a:extLst>
          </p:cNvPr>
          <p:cNvGrpSpPr>
            <a:grpSpLocks/>
          </p:cNvGrpSpPr>
          <p:nvPr/>
        </p:nvGrpSpPr>
        <p:grpSpPr bwMode="auto">
          <a:xfrm>
            <a:off x="9783304" y="4143158"/>
            <a:ext cx="4863600" cy="11188709"/>
            <a:chOff x="3947" y="9412"/>
            <a:chExt cx="2038" cy="7048"/>
          </a:xfrm>
        </p:grpSpPr>
        <p:sp>
          <p:nvSpPr>
            <p:cNvPr id="90" name="Text Box 16">
              <a:extLst>
                <a:ext uri="{FF2B5EF4-FFF2-40B4-BE49-F238E27FC236}">
                  <a16:creationId xmlns:a16="http://schemas.microsoft.com/office/drawing/2014/main" id="{D9DF7EB2-3D06-4D57-8EF6-2A01FFA39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6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1" name="Text Box 17">
              <a:extLst>
                <a:ext uri="{FF2B5EF4-FFF2-40B4-BE49-F238E27FC236}">
                  <a16:creationId xmlns:a16="http://schemas.microsoft.com/office/drawing/2014/main" id="{03DB41BE-1FB5-4C9B-8786-6A32ADBF2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PIPELINE</a:t>
              </a:r>
            </a:p>
          </p:txBody>
        </p:sp>
      </p:grpSp>
      <p:grpSp>
        <p:nvGrpSpPr>
          <p:cNvPr id="92" name="Group 57">
            <a:extLst>
              <a:ext uri="{FF2B5EF4-FFF2-40B4-BE49-F238E27FC236}">
                <a16:creationId xmlns:a16="http://schemas.microsoft.com/office/drawing/2014/main" id="{EAA861EB-6F24-44D6-A836-759D70524164}"/>
              </a:ext>
            </a:extLst>
          </p:cNvPr>
          <p:cNvGrpSpPr>
            <a:grpSpLocks/>
          </p:cNvGrpSpPr>
          <p:nvPr/>
        </p:nvGrpSpPr>
        <p:grpSpPr bwMode="auto">
          <a:xfrm>
            <a:off x="9783304" y="15590417"/>
            <a:ext cx="4834742" cy="4159813"/>
            <a:chOff x="3947" y="9412"/>
            <a:chExt cx="2038" cy="3370"/>
          </a:xfrm>
        </p:grpSpPr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1C5E2B97-FF23-489A-BE79-2D2A45261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9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During the project a tool was developed to dynamically change the visualization settings.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 Users felt that the software improves their user experience when using video-see-through devices</a:t>
              </a:r>
            </a:p>
            <a:p>
              <a:pPr indent="95250" defTabSz="457200">
                <a:spcBef>
                  <a:spcPct val="50000"/>
                </a:spcBef>
              </a:pPr>
              <a:r>
                <a:rPr lang="en-US" sz="1600" b="1" dirty="0">
                  <a:latin typeface="Calibri" pitchFamily="34" charset="0"/>
                </a:rPr>
                <a:t>Future work</a:t>
              </a:r>
            </a:p>
            <a:p>
              <a:pPr marL="285750" indent="-285750" defTabSz="457200">
                <a:spcBef>
                  <a:spcPct val="50000"/>
                </a:spcBef>
                <a:buFont typeface="Calibri" panose="020F0502020204030204" pitchFamily="34" charset="0"/>
                <a:buChar char="-"/>
              </a:pPr>
              <a:r>
                <a:rPr lang="en-US" sz="1600" dirty="0">
                  <a:latin typeface="Calibri" pitchFamily="34" charset="0"/>
                </a:rPr>
                <a:t>Depth map information can be used in AR applications.</a:t>
              </a:r>
            </a:p>
            <a:p>
              <a:pPr marL="285750" indent="-285750" defTabSz="457200">
                <a:spcBef>
                  <a:spcPct val="50000"/>
                </a:spcBef>
                <a:buFont typeface="Calibri" panose="020F0502020204030204" pitchFamily="34" charset="0"/>
                <a:buChar char="-"/>
              </a:pPr>
              <a:r>
                <a:rPr lang="en-US" sz="1600" dirty="0">
                  <a:latin typeface="Calibri" pitchFamily="34" charset="0"/>
                </a:rPr>
                <a:t>Use Depth info to apply </a:t>
              </a:r>
              <a:r>
                <a:rPr lang="en-US" sz="1600" dirty="0" err="1">
                  <a:latin typeface="Calibri" pitchFamily="34" charset="0"/>
                </a:rPr>
                <a:t>DoF</a:t>
              </a:r>
              <a:r>
                <a:rPr lang="en-US" sz="1600" dirty="0">
                  <a:latin typeface="Calibri" pitchFamily="34" charset="0"/>
                </a:rPr>
                <a:t> blur in areas where the image cannot be not fused by the eye to reduce Accommodation Vergence conflict.</a:t>
              </a:r>
            </a:p>
          </p:txBody>
        </p:sp>
        <p:sp>
          <p:nvSpPr>
            <p:cNvPr id="94" name="Text Box 17">
              <a:extLst>
                <a:ext uri="{FF2B5EF4-FFF2-40B4-BE49-F238E27FC236}">
                  <a16:creationId xmlns:a16="http://schemas.microsoft.com/office/drawing/2014/main" id="{5786ACB1-7A5E-4290-8BF1-DD1512D0E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CONCLUSION</a:t>
              </a:r>
            </a:p>
          </p:txBody>
        </p:sp>
      </p:grpSp>
      <p:grpSp>
        <p:nvGrpSpPr>
          <p:cNvPr id="102" name="Group 57">
            <a:extLst>
              <a:ext uri="{FF2B5EF4-FFF2-40B4-BE49-F238E27FC236}">
                <a16:creationId xmlns:a16="http://schemas.microsoft.com/office/drawing/2014/main" id="{017E2C67-189F-435C-B8CD-AC3145A464D5}"/>
              </a:ext>
            </a:extLst>
          </p:cNvPr>
          <p:cNvGrpSpPr>
            <a:grpSpLocks/>
          </p:cNvGrpSpPr>
          <p:nvPr/>
        </p:nvGrpSpPr>
        <p:grpSpPr bwMode="auto">
          <a:xfrm>
            <a:off x="458854" y="12815292"/>
            <a:ext cx="4357311" cy="6958010"/>
            <a:chOff x="3947" y="9412"/>
            <a:chExt cx="2038" cy="6064"/>
          </a:xfrm>
        </p:grpSpPr>
        <p:sp>
          <p:nvSpPr>
            <p:cNvPr id="103" name="Text Box 16">
              <a:extLst>
                <a:ext uri="{FF2B5EF4-FFF2-40B4-BE49-F238E27FC236}">
                  <a16:creationId xmlns:a16="http://schemas.microsoft.com/office/drawing/2014/main" id="{B02E96D5-8B80-42CE-BB14-017EC4FC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56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A video-see-through prototype developed  at the CVC was used in this project.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The depth map is generated using the images from two cameras on a stereo matcher.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4" name="Text Box 17">
              <a:extLst>
                <a:ext uri="{FF2B5EF4-FFF2-40B4-BE49-F238E27FC236}">
                  <a16:creationId xmlns:a16="http://schemas.microsoft.com/office/drawing/2014/main" id="{AC4A811D-71AA-4B77-8A74-C1FF95F72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65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PROTOTYPE</a:t>
              </a:r>
            </a:p>
          </p:txBody>
        </p:sp>
      </p:grpSp>
      <p:pic>
        <p:nvPicPr>
          <p:cNvPr id="105" name="Imagen 104">
            <a:extLst>
              <a:ext uri="{FF2B5EF4-FFF2-40B4-BE49-F238E27FC236}">
                <a16:creationId xmlns:a16="http://schemas.microsoft.com/office/drawing/2014/main" id="{ABF92AA6-FDE9-43B5-A930-7283B212B0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15220660"/>
            <a:ext cx="3525883" cy="2349771"/>
          </a:xfrm>
          <a:prstGeom prst="rect">
            <a:avLst/>
          </a:prstGeom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219A9511-3E32-48F4-A679-A8DCC3E51F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82214" y="5289550"/>
            <a:ext cx="4297363" cy="9586913"/>
            <a:chOff x="6351" y="3332"/>
            <a:chExt cx="2707" cy="6039"/>
          </a:xfrm>
        </p:grpSpPr>
        <p:sp>
          <p:nvSpPr>
            <p:cNvPr id="17" name="AutoShape 3">
              <a:extLst>
                <a:ext uri="{FF2B5EF4-FFF2-40B4-BE49-F238E27FC236}">
                  <a16:creationId xmlns:a16="http://schemas.microsoft.com/office/drawing/2014/main" id="{6961674C-70EE-4FEF-BE37-B887EE52EF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60" y="3332"/>
              <a:ext cx="2600" cy="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D870D2EC-9194-4124-A9A9-C4A5DB117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" y="3342"/>
              <a:ext cx="1226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93E59BB-EC42-4915-A8CE-FC6D84082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" y="3342"/>
              <a:ext cx="1237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9A502DA-6139-4B48-AF64-4AD9CAD0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" y="4565"/>
              <a:ext cx="32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Left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CACF892F-0713-486E-A1FC-F0D72B83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9" y="4571"/>
              <a:ext cx="40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Right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BB2A490E-6A0B-48FF-B77D-401FBDEA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" y="4937"/>
              <a:ext cx="2540" cy="332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7EF7C344-A866-42AD-9039-2C056374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" y="5005"/>
              <a:ext cx="113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RECTIFICATION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F0D08378-BD20-4FE3-B9FB-0EFDA942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" y="5431"/>
              <a:ext cx="2540" cy="332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157901C4-6A4E-45E8-9431-62DA2C48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" y="5481"/>
              <a:ext cx="105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DEPTH MAP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A63E2D83-6127-46B2-986F-A89C862CD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1" y="4575"/>
              <a:ext cx="0" cy="28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77F3FD3-068C-4255-B181-CFC3FA028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6" y="4845"/>
              <a:ext cx="91" cy="92"/>
            </a:xfrm>
            <a:custGeom>
              <a:avLst/>
              <a:gdLst>
                <a:gd name="T0" fmla="*/ 91 w 91"/>
                <a:gd name="T1" fmla="*/ 0 h 92"/>
                <a:gd name="T2" fmla="*/ 45 w 91"/>
                <a:gd name="T3" fmla="*/ 92 h 92"/>
                <a:gd name="T4" fmla="*/ 0 w 91"/>
                <a:gd name="T5" fmla="*/ 0 h 92"/>
                <a:gd name="T6" fmla="*/ 91 w 91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45" y="92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F5E1D9B-6222-40D0-A5B3-637D71D58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3" y="4568"/>
              <a:ext cx="0" cy="289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88ABDEF4-5E9F-497F-9831-A8FD4D53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" y="4845"/>
              <a:ext cx="92" cy="92"/>
            </a:xfrm>
            <a:custGeom>
              <a:avLst/>
              <a:gdLst>
                <a:gd name="T0" fmla="*/ 92 w 92"/>
                <a:gd name="T1" fmla="*/ 0 h 92"/>
                <a:gd name="T2" fmla="*/ 46 w 92"/>
                <a:gd name="T3" fmla="*/ 92 h 92"/>
                <a:gd name="T4" fmla="*/ 0 w 92"/>
                <a:gd name="T5" fmla="*/ 0 h 92"/>
                <a:gd name="T6" fmla="*/ 92 w 92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2">
                  <a:moveTo>
                    <a:pt x="92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B14C7986-16C2-43F0-9421-532E9B55E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6" y="5269"/>
              <a:ext cx="0" cy="8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07EE8A6-F040-4106-A795-8EB21E06B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" y="5340"/>
              <a:ext cx="92" cy="91"/>
            </a:xfrm>
            <a:custGeom>
              <a:avLst/>
              <a:gdLst>
                <a:gd name="T0" fmla="*/ 92 w 92"/>
                <a:gd name="T1" fmla="*/ 0 h 91"/>
                <a:gd name="T2" fmla="*/ 46 w 92"/>
                <a:gd name="T3" fmla="*/ 91 h 91"/>
                <a:gd name="T4" fmla="*/ 0 w 92"/>
                <a:gd name="T5" fmla="*/ 0 h 91"/>
                <a:gd name="T6" fmla="*/ 92 w 92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1">
                  <a:moveTo>
                    <a:pt x="92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5D724FD6-21DC-48EE-8BCF-595BC1F3C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" y="6079"/>
              <a:ext cx="1226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2B88F20D-B594-487F-A30E-AE4C9C0E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7595"/>
              <a:ext cx="2539" cy="332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4B380B26-1FAE-4291-9E24-7056314B3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" y="7644"/>
              <a:ext cx="80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PROCESS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7D01C908-DFAA-4B09-9316-F78C9AA3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8090"/>
              <a:ext cx="2539" cy="331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EEBA7838-B027-47FF-966D-C4AC3FEDB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8146"/>
              <a:ext cx="146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CLASSIFY DISTANCE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815FFB2E-60BA-47E4-8201-9D3B1BE6D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8797"/>
              <a:ext cx="2539" cy="529"/>
            </a:xfrm>
            <a:prstGeom prst="rect">
              <a:avLst/>
            </a:prstGeom>
            <a:noFill/>
            <a:ln w="20638" cap="sq">
              <a:solidFill>
                <a:srgbClr val="6633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C6BFC9C9-498F-495B-A6BD-3D30D45C9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4" y="8835"/>
              <a:ext cx="24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CHANGE THE VISUALIZATION 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CAD8CA4A-6E25-4895-BA40-CBCA9FCD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" y="9055"/>
              <a:ext cx="76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SETTING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BE17161E-52FE-47CA-97ED-874002464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" y="7927"/>
              <a:ext cx="0" cy="83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E5953099-A6ED-4EFD-AB59-B7860ECA9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" y="7998"/>
              <a:ext cx="92" cy="92"/>
            </a:xfrm>
            <a:custGeom>
              <a:avLst/>
              <a:gdLst>
                <a:gd name="T0" fmla="*/ 92 w 92"/>
                <a:gd name="T1" fmla="*/ 0 h 92"/>
                <a:gd name="T2" fmla="*/ 46 w 92"/>
                <a:gd name="T3" fmla="*/ 92 h 92"/>
                <a:gd name="T4" fmla="*/ 0 w 92"/>
                <a:gd name="T5" fmla="*/ 0 h 92"/>
                <a:gd name="T6" fmla="*/ 92 w 92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2">
                  <a:moveTo>
                    <a:pt x="92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8CFD3B66-AF75-47AB-9DB4-FD60D411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" y="8421"/>
              <a:ext cx="0" cy="296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31AF4387-D772-456D-AD8D-5870534FD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" y="8706"/>
              <a:ext cx="92" cy="91"/>
            </a:xfrm>
            <a:custGeom>
              <a:avLst/>
              <a:gdLst>
                <a:gd name="T0" fmla="*/ 92 w 92"/>
                <a:gd name="T1" fmla="*/ 0 h 91"/>
                <a:gd name="T2" fmla="*/ 46 w 92"/>
                <a:gd name="T3" fmla="*/ 91 h 91"/>
                <a:gd name="T4" fmla="*/ 0 w 92"/>
                <a:gd name="T5" fmla="*/ 0 h 91"/>
                <a:gd name="T6" fmla="*/ 92 w 92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1">
                  <a:moveTo>
                    <a:pt x="92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9030A2F8-202E-4789-BD5F-206033F33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9" y="7301"/>
              <a:ext cx="0" cy="215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8C06B9BA-4796-4A49-BB95-F11DA896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" y="7504"/>
              <a:ext cx="91" cy="91"/>
            </a:xfrm>
            <a:custGeom>
              <a:avLst/>
              <a:gdLst>
                <a:gd name="T0" fmla="*/ 91 w 91"/>
                <a:gd name="T1" fmla="*/ 0 h 91"/>
                <a:gd name="T2" fmla="*/ 45 w 91"/>
                <a:gd name="T3" fmla="*/ 91 h 91"/>
                <a:gd name="T4" fmla="*/ 0 w 91"/>
                <a:gd name="T5" fmla="*/ 0 h 91"/>
                <a:gd name="T6" fmla="*/ 91 w 91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1">
                  <a:moveTo>
                    <a:pt x="91" y="0"/>
                  </a:moveTo>
                  <a:lnTo>
                    <a:pt x="45" y="91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33">
              <a:extLst>
                <a:ext uri="{FF2B5EF4-FFF2-40B4-BE49-F238E27FC236}">
                  <a16:creationId xmlns:a16="http://schemas.microsoft.com/office/drawing/2014/main" id="{577CA146-DB1C-460B-8591-F59145D7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9" y="5763"/>
              <a:ext cx="0" cy="23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1E9D3012-A1EA-492A-95A2-F2E19BDB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" y="5984"/>
              <a:ext cx="91" cy="92"/>
            </a:xfrm>
            <a:custGeom>
              <a:avLst/>
              <a:gdLst>
                <a:gd name="T0" fmla="*/ 91 w 91"/>
                <a:gd name="T1" fmla="*/ 0 h 92"/>
                <a:gd name="T2" fmla="*/ 46 w 91"/>
                <a:gd name="T3" fmla="*/ 92 h 92"/>
                <a:gd name="T4" fmla="*/ 0 w 91"/>
                <a:gd name="T5" fmla="*/ 0 h 92"/>
                <a:gd name="T6" fmla="*/ 91 w 91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59" name="Picture 35">
              <a:extLst>
                <a:ext uri="{FF2B5EF4-FFF2-40B4-BE49-F238E27FC236}">
                  <a16:creationId xmlns:a16="http://schemas.microsoft.com/office/drawing/2014/main" id="{55A05964-B3EA-46FA-8CB9-9CB10DED5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" y="6079"/>
              <a:ext cx="1217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Line 36">
              <a:extLst>
                <a:ext uri="{FF2B5EF4-FFF2-40B4-BE49-F238E27FC236}">
                  <a16:creationId xmlns:a16="http://schemas.microsoft.com/office/drawing/2014/main" id="{6EB4DC80-8F5E-4F67-AE38-7337A3AB2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3" y="5763"/>
              <a:ext cx="0" cy="23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A9BE3C73-0176-4190-A8D8-6CF119BF4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" y="5984"/>
              <a:ext cx="92" cy="92"/>
            </a:xfrm>
            <a:custGeom>
              <a:avLst/>
              <a:gdLst>
                <a:gd name="T0" fmla="*/ 92 w 92"/>
                <a:gd name="T1" fmla="*/ 0 h 92"/>
                <a:gd name="T2" fmla="*/ 46 w 92"/>
                <a:gd name="T3" fmla="*/ 92 h 92"/>
                <a:gd name="T4" fmla="*/ 0 w 92"/>
                <a:gd name="T5" fmla="*/ 0 h 92"/>
                <a:gd name="T6" fmla="*/ 92 w 92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2">
                  <a:moveTo>
                    <a:pt x="92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38">
              <a:extLst>
                <a:ext uri="{FF2B5EF4-FFF2-40B4-BE49-F238E27FC236}">
                  <a16:creationId xmlns:a16="http://schemas.microsoft.com/office/drawing/2014/main" id="{D0AC7A87-6D66-462B-9642-0028B776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8" y="7301"/>
              <a:ext cx="0" cy="215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ECDAC1FE-DA0E-4A45-AC1F-2703350F4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" y="7504"/>
              <a:ext cx="91" cy="91"/>
            </a:xfrm>
            <a:custGeom>
              <a:avLst/>
              <a:gdLst>
                <a:gd name="T0" fmla="*/ 91 w 91"/>
                <a:gd name="T1" fmla="*/ 0 h 91"/>
                <a:gd name="T2" fmla="*/ 46 w 91"/>
                <a:gd name="T3" fmla="*/ 91 h 91"/>
                <a:gd name="T4" fmla="*/ 0 w 91"/>
                <a:gd name="T5" fmla="*/ 0 h 91"/>
                <a:gd name="T6" fmla="*/ 91 w 91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1">
                  <a:moveTo>
                    <a:pt x="91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9" name="Grupo 2058">
            <a:extLst>
              <a:ext uri="{FF2B5EF4-FFF2-40B4-BE49-F238E27FC236}">
                <a16:creationId xmlns:a16="http://schemas.microsoft.com/office/drawing/2014/main" id="{62CE92F7-BED7-484A-87B5-5215E70AA4B1}"/>
              </a:ext>
            </a:extLst>
          </p:cNvPr>
          <p:cNvGrpSpPr/>
          <p:nvPr/>
        </p:nvGrpSpPr>
        <p:grpSpPr>
          <a:xfrm>
            <a:off x="460255" y="8786923"/>
            <a:ext cx="9184315" cy="4462770"/>
            <a:chOff x="459749" y="8655712"/>
            <a:chExt cx="9149053" cy="4462770"/>
          </a:xfrm>
        </p:grpSpPr>
        <p:grpSp>
          <p:nvGrpSpPr>
            <p:cNvPr id="71" name="Group 57">
              <a:extLst>
                <a:ext uri="{FF2B5EF4-FFF2-40B4-BE49-F238E27FC236}">
                  <a16:creationId xmlns:a16="http://schemas.microsoft.com/office/drawing/2014/main" id="{4493149C-0B70-4537-B003-D70B38191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49" y="8655712"/>
              <a:ext cx="9149053" cy="3932419"/>
              <a:chOff x="3947" y="9412"/>
              <a:chExt cx="2038" cy="2448"/>
            </a:xfrm>
          </p:grpSpPr>
          <p:sp>
            <p:nvSpPr>
              <p:cNvPr id="72" name="Text Box 16">
                <a:extLst>
                  <a:ext uri="{FF2B5EF4-FFF2-40B4-BE49-F238E27FC236}">
                    <a16:creationId xmlns:a16="http://schemas.microsoft.com/office/drawing/2014/main" id="{B7C3C16A-A623-4178-84C8-3601CD8E6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9795"/>
                <a:ext cx="2037" cy="2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wrap="square" lIns="179817" tIns="179817" rIns="179817" bIns="179817">
                <a:spAutoFit/>
              </a:bodyPr>
              <a:lstStyle/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br>
                  <a:rPr lang="en-US" sz="1600" dirty="0">
                    <a:latin typeface="Calibri" pitchFamily="34" charset="0"/>
                  </a:rPr>
                </a:br>
                <a:br>
                  <a:rPr lang="en-US" sz="1600" dirty="0">
                    <a:latin typeface="Calibri" pitchFamily="34" charset="0"/>
                  </a:rPr>
                </a:b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73" name="Text Box 17">
                <a:extLst>
                  <a:ext uri="{FF2B5EF4-FFF2-40B4-BE49-F238E27FC236}">
                    <a16:creationId xmlns:a16="http://schemas.microsoft.com/office/drawing/2014/main" id="{60461CE6-9B04-4F51-9494-66ADB2FC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9412"/>
                <a:ext cx="2038" cy="462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lIns="179817" tIns="179817" rIns="179817" bIns="179817">
                <a:spAutoFit/>
              </a:bodyPr>
              <a:lstStyle/>
              <a:p>
                <a:pPr defTabSz="457200">
                  <a:spcBef>
                    <a:spcPct val="50000"/>
                  </a:spcBef>
                </a:pPr>
                <a:r>
                  <a:rPr lang="en-US" sz="2400" b="1">
                    <a:latin typeface="Calibri" pitchFamily="34" charset="0"/>
                  </a:rPr>
                  <a:t>USER SETTINGS</a:t>
                </a:r>
              </a:p>
            </p:txBody>
          </p:sp>
        </p:grp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76" name="Gráfico 75">
                  <a:extLst>
                    <a:ext uri="{FF2B5EF4-FFF2-40B4-BE49-F238E27FC236}">
                      <a16:creationId xmlns:a16="http://schemas.microsoft.com/office/drawing/2014/main" id="{A569617F-9148-4DD3-8313-90A53DB8374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93663671"/>
                    </p:ext>
                  </p:extLst>
                </p:nvPr>
              </p:nvGraphicFramePr>
              <p:xfrm>
                <a:off x="4898760" y="9410688"/>
                <a:ext cx="4509762" cy="3106038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0"/>
                </a:graphicData>
              </a:graphic>
            </p:graphicFrame>
          </mc:Choice>
          <mc:Fallback xmlns=""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A569617F-9148-4DD3-8313-90A53DB8374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16375" y="9541899"/>
                  <a:ext cx="4527143" cy="310603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55" name="CuadroTexto 2054">
              <a:extLst>
                <a:ext uri="{FF2B5EF4-FFF2-40B4-BE49-F238E27FC236}">
                  <a16:creationId xmlns:a16="http://schemas.microsoft.com/office/drawing/2014/main" id="{AAB83AB4-D064-401F-A500-411A0FD017EB}"/>
                </a:ext>
              </a:extLst>
            </p:cNvPr>
            <p:cNvSpPr txBox="1"/>
            <p:nvPr/>
          </p:nvSpPr>
          <p:spPr>
            <a:xfrm>
              <a:off x="493563" y="9394386"/>
              <a:ext cx="436986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5250" indent="-12700" defTabSz="457200">
                <a:spcBef>
                  <a:spcPct val="50000"/>
                </a:spcBef>
                <a:tabLst>
                  <a:tab pos="3767138" algn="dec"/>
                  <a:tab pos="4216400" algn="r"/>
                </a:tabLst>
              </a:pPr>
              <a:r>
                <a:rPr lang="en-US" sz="1600" dirty="0">
                  <a:latin typeface="Calibri" pitchFamily="34" charset="0"/>
                </a:rPr>
                <a:t> </a:t>
              </a:r>
            </a:p>
            <a:p>
              <a:pPr marL="95250" indent="-12700" defTabSz="457200">
                <a:spcBef>
                  <a:spcPct val="50000"/>
                </a:spcBef>
                <a:tabLst>
                  <a:tab pos="3767138" algn="dec"/>
                  <a:tab pos="4216400" algn="r"/>
                </a:tabLst>
              </a:pPr>
              <a:r>
                <a:rPr lang="en-US" sz="1600" dirty="0">
                  <a:latin typeface="Calibri" pitchFamily="34" charset="0"/>
                </a:rPr>
                <a:t>Users are able to determine one visualization setting for each distance. After two user testing sessions,  one observed the following:</a:t>
              </a:r>
            </a:p>
            <a:p>
              <a:pPr marL="38100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3767138" algn="dec"/>
                  <a:tab pos="4216400" algn="r"/>
                </a:tabLst>
              </a:pPr>
              <a:r>
                <a:rPr lang="en-US" sz="1600" dirty="0">
                  <a:latin typeface="Calibri" pitchFamily="34" charset="0"/>
                </a:rPr>
                <a:t>Users prefer a specific setting for a specific viewing distance.</a:t>
              </a:r>
            </a:p>
            <a:p>
              <a:pPr marL="381000" indent="-285750" defTabSz="3492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Users do not feel comfortable using settings that belong to other distances.</a:t>
              </a:r>
            </a:p>
            <a:p>
              <a:pPr marL="381000" indent="-285750" defTabSz="3492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The same thing happens when applying zoom to the image.</a:t>
              </a:r>
              <a:br>
                <a:rPr lang="en-US" sz="1600" dirty="0">
                  <a:latin typeface="Calibri" pitchFamily="34" charset="0"/>
                </a:rPr>
              </a:br>
              <a:br>
                <a:rPr lang="en-US" sz="1600" dirty="0">
                  <a:latin typeface="Calibri" pitchFamily="34" charset="0"/>
                </a:rPr>
              </a:br>
              <a:endParaRPr lang="en-US" sz="1600" dirty="0">
                <a:latin typeface="Calibri" pitchFamily="34" charset="0"/>
              </a:endParaRPr>
            </a:p>
            <a:p>
              <a:endParaRPr lang="en-US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E43246F0-E859-4BEE-864D-AEFD61990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0" y="20280744"/>
            <a:ext cx="1265122" cy="695817"/>
          </a:xfrm>
          <a:prstGeom prst="rect">
            <a:avLst/>
          </a:prstGeom>
        </p:spPr>
      </p:pic>
      <p:grpSp>
        <p:nvGrpSpPr>
          <p:cNvPr id="106" name="Grupo 105">
            <a:extLst>
              <a:ext uri="{FF2B5EF4-FFF2-40B4-BE49-F238E27FC236}">
                <a16:creationId xmlns:a16="http://schemas.microsoft.com/office/drawing/2014/main" id="{E9C05368-6C8D-4CA5-A6FA-6CE31BF339A9}"/>
              </a:ext>
            </a:extLst>
          </p:cNvPr>
          <p:cNvGrpSpPr/>
          <p:nvPr/>
        </p:nvGrpSpPr>
        <p:grpSpPr>
          <a:xfrm>
            <a:off x="5060777" y="12808408"/>
            <a:ext cx="4579286" cy="6964894"/>
            <a:chOff x="5052414" y="12815295"/>
            <a:chExt cx="4579286" cy="6964894"/>
          </a:xfrm>
        </p:grpSpPr>
        <p:grpSp>
          <p:nvGrpSpPr>
            <p:cNvPr id="216" name="Group 57">
              <a:extLst>
                <a:ext uri="{FF2B5EF4-FFF2-40B4-BE49-F238E27FC236}">
                  <a16:creationId xmlns:a16="http://schemas.microsoft.com/office/drawing/2014/main" id="{312D82D5-1EDC-40D5-B2F1-45590B002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414" y="12815295"/>
              <a:ext cx="4579286" cy="6964894"/>
              <a:chOff x="3947" y="9412"/>
              <a:chExt cx="2038" cy="5973"/>
            </a:xfrm>
          </p:grpSpPr>
          <p:sp>
            <p:nvSpPr>
              <p:cNvPr id="217" name="Text Box 16">
                <a:extLst>
                  <a:ext uri="{FF2B5EF4-FFF2-40B4-BE49-F238E27FC236}">
                    <a16:creationId xmlns:a16="http://schemas.microsoft.com/office/drawing/2014/main" id="{E56AC8C8-AC88-4BBC-8424-5ABF3344D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9795"/>
                <a:ext cx="2038" cy="55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wrap="square" lIns="179817" tIns="179817" rIns="179817" bIns="179817">
                <a:spAutoFit/>
              </a:bodyPr>
              <a:lstStyle/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18" name="Text Box 17">
                <a:extLst>
                  <a:ext uri="{FF2B5EF4-FFF2-40B4-BE49-F238E27FC236}">
                    <a16:creationId xmlns:a16="http://schemas.microsoft.com/office/drawing/2014/main" id="{319967AC-C44F-4738-B2A6-CD225A6BA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9412"/>
                <a:ext cx="2038" cy="628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lIns="179817" tIns="179817" rIns="179817" bIns="179817">
                <a:spAutoFit/>
              </a:bodyPr>
              <a:lstStyle/>
              <a:p>
                <a:pPr defTabSz="457200">
                  <a:spcBef>
                    <a:spcPct val="50000"/>
                  </a:spcBef>
                </a:pPr>
                <a:r>
                  <a:rPr lang="en-US" sz="2400" b="1" dirty="0">
                    <a:latin typeface="Calibri" pitchFamily="34" charset="0"/>
                  </a:rPr>
                  <a:t>THREAD ARCHITECTURE</a:t>
                </a:r>
              </a:p>
            </p:txBody>
          </p:sp>
        </p:grpSp>
        <p:grpSp>
          <p:nvGrpSpPr>
            <p:cNvPr id="8" name="Group 43">
              <a:extLst>
                <a:ext uri="{FF2B5EF4-FFF2-40B4-BE49-F238E27FC236}">
                  <a16:creationId xmlns:a16="http://schemas.microsoft.com/office/drawing/2014/main" id="{F71C6DF9-7133-48C7-9C90-C18A572254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7214" y="13773847"/>
              <a:ext cx="3799387" cy="5825389"/>
              <a:chOff x="3601" y="8835"/>
              <a:chExt cx="2256" cy="3459"/>
            </a:xfrm>
          </p:grpSpPr>
          <p:sp>
            <p:nvSpPr>
              <p:cNvPr id="9" name="AutoShape 42">
                <a:extLst>
                  <a:ext uri="{FF2B5EF4-FFF2-40B4-BE49-F238E27FC236}">
                    <a16:creationId xmlns:a16="http://schemas.microsoft.com/office/drawing/2014/main" id="{5D91588E-D04C-428D-AAD6-3DA8122659A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601" y="8835"/>
                <a:ext cx="2256" cy="3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44">
                <a:extLst>
                  <a:ext uri="{FF2B5EF4-FFF2-40B4-BE49-F238E27FC236}">
                    <a16:creationId xmlns:a16="http://schemas.microsoft.com/office/drawing/2014/main" id="{158733B0-417E-4FD9-BDF8-685E1C1CE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9517"/>
                <a:ext cx="745" cy="5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45">
                <a:extLst>
                  <a:ext uri="{FF2B5EF4-FFF2-40B4-BE49-F238E27FC236}">
                    <a16:creationId xmlns:a16="http://schemas.microsoft.com/office/drawing/2014/main" id="{65A6987D-2C68-4308-B5F8-3642034B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9517"/>
                <a:ext cx="745" cy="559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46">
                <a:extLst>
                  <a:ext uri="{FF2B5EF4-FFF2-40B4-BE49-F238E27FC236}">
                    <a16:creationId xmlns:a16="http://schemas.microsoft.com/office/drawing/2014/main" id="{3E07BB9A-07D8-4792-BD94-1BDA2182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9659"/>
                <a:ext cx="52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Grabbing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47">
                <a:extLst>
                  <a:ext uri="{FF2B5EF4-FFF2-40B4-BE49-F238E27FC236}">
                    <a16:creationId xmlns:a16="http://schemas.microsoft.com/office/drawing/2014/main" id="{B0082812-21D4-4583-977E-B3E4FCEF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9802"/>
                <a:ext cx="502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Thread 1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48">
                <a:extLst>
                  <a:ext uri="{FF2B5EF4-FFF2-40B4-BE49-F238E27FC236}">
                    <a16:creationId xmlns:a16="http://schemas.microsoft.com/office/drawing/2014/main" id="{5C76D94C-E160-44BA-A16B-436BEE51A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" y="9517"/>
                <a:ext cx="744" cy="5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Rectangle 49">
                <a:extLst>
                  <a:ext uri="{FF2B5EF4-FFF2-40B4-BE49-F238E27FC236}">
                    <a16:creationId xmlns:a16="http://schemas.microsoft.com/office/drawing/2014/main" id="{EAA48589-3D57-4F66-9E85-836E71FA0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" y="9517"/>
                <a:ext cx="744" cy="559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50">
                <a:extLst>
                  <a:ext uri="{FF2B5EF4-FFF2-40B4-BE49-F238E27FC236}">
                    <a16:creationId xmlns:a16="http://schemas.microsoft.com/office/drawing/2014/main" id="{80BD4544-5D04-4341-A35A-BBCC80779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6" y="9659"/>
                <a:ext cx="52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Grabbing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51">
                <a:extLst>
                  <a:ext uri="{FF2B5EF4-FFF2-40B4-BE49-F238E27FC236}">
                    <a16:creationId xmlns:a16="http://schemas.microsoft.com/office/drawing/2014/main" id="{A30E75B3-F055-4551-A464-902910B32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" y="9802"/>
                <a:ext cx="502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Thread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2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Oval 52">
                <a:extLst>
                  <a:ext uri="{FF2B5EF4-FFF2-40B4-BE49-F238E27FC236}">
                    <a16:creationId xmlns:a16="http://schemas.microsoft.com/office/drawing/2014/main" id="{9F126C2D-F31D-4EC7-9413-49BEAD7C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8850"/>
                <a:ext cx="534" cy="535"/>
              </a:xfrm>
              <a:prstGeom prst="ellipse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Rectangle 53">
                <a:extLst>
                  <a:ext uri="{FF2B5EF4-FFF2-40B4-BE49-F238E27FC236}">
                    <a16:creationId xmlns:a16="http://schemas.microsoft.com/office/drawing/2014/main" id="{137D4853-729F-46AE-BBC8-9A0612359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8982"/>
                <a:ext cx="282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Left 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54">
                <a:extLst>
                  <a:ext uri="{FF2B5EF4-FFF2-40B4-BE49-F238E27FC236}">
                    <a16:creationId xmlns:a16="http://schemas.microsoft.com/office/drawing/2014/main" id="{820C2EE0-2C0B-4502-914A-F0D68A30D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122"/>
                <a:ext cx="44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Camera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55">
                <a:extLst>
                  <a:ext uri="{FF2B5EF4-FFF2-40B4-BE49-F238E27FC236}">
                    <a16:creationId xmlns:a16="http://schemas.microsoft.com/office/drawing/2014/main" id="{1D98202D-5F40-4C70-BA37-384AD318E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8850"/>
                <a:ext cx="535" cy="535"/>
              </a:xfrm>
              <a:prstGeom prst="ellipse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81E53A24-6044-44D7-B5C3-A307B2DD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8982"/>
                <a:ext cx="352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Right 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67CF2B32-5A2F-41A2-BC84-5D9A5E5E1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1" y="9122"/>
                <a:ext cx="450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Camera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Line 58">
                <a:extLst>
                  <a:ext uri="{FF2B5EF4-FFF2-40B4-BE49-F238E27FC236}">
                    <a16:creationId xmlns:a16="http://schemas.microsoft.com/office/drawing/2014/main" id="{C537178D-810E-4B93-803E-6316C8092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" y="9385"/>
                <a:ext cx="0" cy="59"/>
              </a:xfrm>
              <a:prstGeom prst="line">
                <a:avLst/>
              </a:prstGeom>
              <a:noFill/>
              <a:ln w="20701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9">
                <a:extLst>
                  <a:ext uri="{FF2B5EF4-FFF2-40B4-BE49-F238E27FC236}">
                    <a16:creationId xmlns:a16="http://schemas.microsoft.com/office/drawing/2014/main" id="{37D53845-2EDB-4B06-8748-1D549289D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9434"/>
                <a:ext cx="83" cy="83"/>
              </a:xfrm>
              <a:custGeom>
                <a:avLst/>
                <a:gdLst>
                  <a:gd name="T0" fmla="*/ 83 w 83"/>
                  <a:gd name="T1" fmla="*/ 0 h 83"/>
                  <a:gd name="T2" fmla="*/ 42 w 83"/>
                  <a:gd name="T3" fmla="*/ 83 h 83"/>
                  <a:gd name="T4" fmla="*/ 0 w 83"/>
                  <a:gd name="T5" fmla="*/ 0 h 83"/>
                  <a:gd name="T6" fmla="*/ 83 w 83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83">
                    <a:moveTo>
                      <a:pt x="83" y="0"/>
                    </a:moveTo>
                    <a:lnTo>
                      <a:pt x="42" y="83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60">
                <a:extLst>
                  <a:ext uri="{FF2B5EF4-FFF2-40B4-BE49-F238E27FC236}">
                    <a16:creationId xmlns:a16="http://schemas.microsoft.com/office/drawing/2014/main" id="{9535D5B7-87B5-4D36-B669-135A6A55A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" y="9385"/>
                <a:ext cx="0" cy="59"/>
              </a:xfrm>
              <a:prstGeom prst="line">
                <a:avLst/>
              </a:prstGeom>
              <a:noFill/>
              <a:ln w="20701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1">
                <a:extLst>
                  <a:ext uri="{FF2B5EF4-FFF2-40B4-BE49-F238E27FC236}">
                    <a16:creationId xmlns:a16="http://schemas.microsoft.com/office/drawing/2014/main" id="{DA4816DC-4564-4E82-BBD4-A0B3B03D4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9434"/>
                <a:ext cx="83" cy="83"/>
              </a:xfrm>
              <a:custGeom>
                <a:avLst/>
                <a:gdLst>
                  <a:gd name="T0" fmla="*/ 83 w 83"/>
                  <a:gd name="T1" fmla="*/ 0 h 83"/>
                  <a:gd name="T2" fmla="*/ 41 w 83"/>
                  <a:gd name="T3" fmla="*/ 83 h 83"/>
                  <a:gd name="T4" fmla="*/ 0 w 83"/>
                  <a:gd name="T5" fmla="*/ 0 h 83"/>
                  <a:gd name="T6" fmla="*/ 83 w 83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83">
                    <a:moveTo>
                      <a:pt x="83" y="0"/>
                    </a:moveTo>
                    <a:lnTo>
                      <a:pt x="41" y="83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62">
                <a:extLst>
                  <a:ext uri="{FF2B5EF4-FFF2-40B4-BE49-F238E27FC236}">
                    <a16:creationId xmlns:a16="http://schemas.microsoft.com/office/drawing/2014/main" id="{4C29BCF6-8D82-4BC5-988B-86F87F578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" y="10076"/>
                <a:ext cx="0" cy="286"/>
              </a:xfrm>
              <a:prstGeom prst="line">
                <a:avLst/>
              </a:prstGeom>
              <a:noFill/>
              <a:ln w="20701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3">
                <a:extLst>
                  <a:ext uri="{FF2B5EF4-FFF2-40B4-BE49-F238E27FC236}">
                    <a16:creationId xmlns:a16="http://schemas.microsoft.com/office/drawing/2014/main" id="{BBB691D2-8F1C-455E-9CFA-1567703DD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10351"/>
                <a:ext cx="83" cy="83"/>
              </a:xfrm>
              <a:custGeom>
                <a:avLst/>
                <a:gdLst>
                  <a:gd name="T0" fmla="*/ 83 w 83"/>
                  <a:gd name="T1" fmla="*/ 0 h 83"/>
                  <a:gd name="T2" fmla="*/ 41 w 83"/>
                  <a:gd name="T3" fmla="*/ 83 h 83"/>
                  <a:gd name="T4" fmla="*/ 0 w 83"/>
                  <a:gd name="T5" fmla="*/ 0 h 83"/>
                  <a:gd name="T6" fmla="*/ 83 w 83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83">
                    <a:moveTo>
                      <a:pt x="83" y="0"/>
                    </a:moveTo>
                    <a:lnTo>
                      <a:pt x="41" y="83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64">
                <a:extLst>
                  <a:ext uri="{FF2B5EF4-FFF2-40B4-BE49-F238E27FC236}">
                    <a16:creationId xmlns:a16="http://schemas.microsoft.com/office/drawing/2014/main" id="{D5D0C63F-7D3B-4077-8A80-78C547E78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10171"/>
                <a:ext cx="749" cy="1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65">
                <a:extLst>
                  <a:ext uri="{FF2B5EF4-FFF2-40B4-BE49-F238E27FC236}">
                    <a16:creationId xmlns:a16="http://schemas.microsoft.com/office/drawing/2014/main" id="{3A7506BF-9E34-440E-B07C-5AA77158E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2" y="10158"/>
                <a:ext cx="84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Grabs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lastest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image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66">
                <a:extLst>
                  <a:ext uri="{FF2B5EF4-FFF2-40B4-BE49-F238E27FC236}">
                    <a16:creationId xmlns:a16="http://schemas.microsoft.com/office/drawing/2014/main" id="{AE296543-3D33-41CA-A90C-986E1CECB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" y="10076"/>
                <a:ext cx="0" cy="286"/>
              </a:xfrm>
              <a:prstGeom prst="line">
                <a:avLst/>
              </a:prstGeom>
              <a:noFill/>
              <a:ln w="20701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7">
                <a:extLst>
                  <a:ext uri="{FF2B5EF4-FFF2-40B4-BE49-F238E27FC236}">
                    <a16:creationId xmlns:a16="http://schemas.microsoft.com/office/drawing/2014/main" id="{5F613464-7B00-4652-A8A9-BE0DD4B4B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10351"/>
                <a:ext cx="83" cy="83"/>
              </a:xfrm>
              <a:custGeom>
                <a:avLst/>
                <a:gdLst>
                  <a:gd name="T0" fmla="*/ 83 w 83"/>
                  <a:gd name="T1" fmla="*/ 0 h 83"/>
                  <a:gd name="T2" fmla="*/ 42 w 83"/>
                  <a:gd name="T3" fmla="*/ 83 h 83"/>
                  <a:gd name="T4" fmla="*/ 0 w 83"/>
                  <a:gd name="T5" fmla="*/ 0 h 83"/>
                  <a:gd name="T6" fmla="*/ 83 w 83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83">
                    <a:moveTo>
                      <a:pt x="83" y="0"/>
                    </a:moveTo>
                    <a:lnTo>
                      <a:pt x="42" y="83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68">
                <a:extLst>
                  <a:ext uri="{FF2B5EF4-FFF2-40B4-BE49-F238E27FC236}">
                    <a16:creationId xmlns:a16="http://schemas.microsoft.com/office/drawing/2014/main" id="{DAFF7DBF-2492-4365-AC90-D3E23C053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10171"/>
                <a:ext cx="748" cy="1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69">
                <a:extLst>
                  <a:ext uri="{FF2B5EF4-FFF2-40B4-BE49-F238E27FC236}">
                    <a16:creationId xmlns:a16="http://schemas.microsoft.com/office/drawing/2014/main" id="{CBA15E51-AEB6-4FF5-B3E7-C43FE286E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" y="10171"/>
                <a:ext cx="84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Grabs </a:t>
                </a:r>
                <a:r>
                  <a:rPr kumimoji="0" lang="en-U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lastest</a:t>
                </a:r>
                <a:r>
                  <a:rPr kumimoji="0" lang="en-U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image</a:t>
                </a:r>
                <a:endParaRPr kumimoji="0" lang="en-U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70">
                <a:extLst>
                  <a:ext uri="{FF2B5EF4-FFF2-40B4-BE49-F238E27FC236}">
                    <a16:creationId xmlns:a16="http://schemas.microsoft.com/office/drawing/2014/main" id="{A6BA0CCD-C9C2-489B-A023-4BD9AEAA3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8" y="10993"/>
                <a:ext cx="0" cy="432"/>
              </a:xfrm>
              <a:prstGeom prst="line">
                <a:avLst/>
              </a:prstGeom>
              <a:noFill/>
              <a:ln w="20701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71">
                <a:extLst>
                  <a:ext uri="{FF2B5EF4-FFF2-40B4-BE49-F238E27FC236}">
                    <a16:creationId xmlns:a16="http://schemas.microsoft.com/office/drawing/2014/main" id="{8F091753-30F2-4957-8EB5-AB24397E6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6" y="11415"/>
                <a:ext cx="83" cy="82"/>
              </a:xfrm>
              <a:custGeom>
                <a:avLst/>
                <a:gdLst>
                  <a:gd name="T0" fmla="*/ 83 w 83"/>
                  <a:gd name="T1" fmla="*/ 0 h 82"/>
                  <a:gd name="T2" fmla="*/ 42 w 83"/>
                  <a:gd name="T3" fmla="*/ 82 h 82"/>
                  <a:gd name="T4" fmla="*/ 0 w 83"/>
                  <a:gd name="T5" fmla="*/ 0 h 82"/>
                  <a:gd name="T6" fmla="*/ 83 w 83"/>
                  <a:gd name="T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82">
                    <a:moveTo>
                      <a:pt x="83" y="0"/>
                    </a:moveTo>
                    <a:lnTo>
                      <a:pt x="42" y="82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72">
                <a:extLst>
                  <a:ext uri="{FF2B5EF4-FFF2-40B4-BE49-F238E27FC236}">
                    <a16:creationId xmlns:a16="http://schemas.microsoft.com/office/drawing/2014/main" id="{B36E1FCD-2497-41C1-9821-2F1EC93A8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11128"/>
                <a:ext cx="402" cy="2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73">
                <a:extLst>
                  <a:ext uri="{FF2B5EF4-FFF2-40B4-BE49-F238E27FC236}">
                    <a16:creationId xmlns:a16="http://schemas.microsoft.com/office/drawing/2014/main" id="{A56D7EDE-F218-4C75-997C-E79DC46FD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8" y="11101"/>
                <a:ext cx="25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Grabs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74">
                <a:extLst>
                  <a:ext uri="{FF2B5EF4-FFF2-40B4-BE49-F238E27FC236}">
                    <a16:creationId xmlns:a16="http://schemas.microsoft.com/office/drawing/2014/main" id="{9922BD3A-0DEF-48AB-A005-18BEA5327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5" y="11223"/>
                <a:ext cx="45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image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pair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Line 75">
                <a:extLst>
                  <a:ext uri="{FF2B5EF4-FFF2-40B4-BE49-F238E27FC236}">
                    <a16:creationId xmlns:a16="http://schemas.microsoft.com/office/drawing/2014/main" id="{A3A78170-537A-4847-9A14-89857C40B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6" y="11066"/>
                <a:ext cx="0" cy="431"/>
              </a:xfrm>
              <a:prstGeom prst="line">
                <a:avLst/>
              </a:prstGeom>
              <a:noFill/>
              <a:ln w="20701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9ACBB86D-2B01-4E51-ADF2-22ECD9862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993"/>
                <a:ext cx="83" cy="83"/>
              </a:xfrm>
              <a:custGeom>
                <a:avLst/>
                <a:gdLst>
                  <a:gd name="T0" fmla="*/ 0 w 83"/>
                  <a:gd name="T1" fmla="*/ 83 h 83"/>
                  <a:gd name="T2" fmla="*/ 42 w 83"/>
                  <a:gd name="T3" fmla="*/ 0 h 83"/>
                  <a:gd name="T4" fmla="*/ 83 w 83"/>
                  <a:gd name="T5" fmla="*/ 83 h 83"/>
                  <a:gd name="T6" fmla="*/ 0 w 8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83">
                    <a:moveTo>
                      <a:pt x="0" y="83"/>
                    </a:moveTo>
                    <a:lnTo>
                      <a:pt x="42" y="0"/>
                    </a:lnTo>
                    <a:lnTo>
                      <a:pt x="83" y="83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77">
                <a:extLst>
                  <a:ext uri="{FF2B5EF4-FFF2-40B4-BE49-F238E27FC236}">
                    <a16:creationId xmlns:a16="http://schemas.microsoft.com/office/drawing/2014/main" id="{CB7999E0-8FBF-42EB-96E9-B6F800642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1139"/>
                <a:ext cx="498" cy="2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75518A52-3C27-4194-AA7C-EFDBD0371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11130"/>
                <a:ext cx="56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Classification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79">
                <a:extLst>
                  <a:ext uri="{FF2B5EF4-FFF2-40B4-BE49-F238E27FC236}">
                    <a16:creationId xmlns:a16="http://schemas.microsoft.com/office/drawing/2014/main" id="{DB1CBBC6-9324-487E-A03B-4904D3D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1243"/>
                <a:ext cx="23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value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37DD9298-E951-4713-98A8-D816F7D50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1012"/>
                <a:ext cx="1092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Displaying Thread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6A75BCDC-6F31-4CAD-80C1-A3E057EA1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0434"/>
                <a:ext cx="2115" cy="5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DCC94804-F952-4F09-ACCC-368B3AAA3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0434"/>
                <a:ext cx="2115" cy="559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570A00C-75E3-4E22-B55E-E1944084C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10476"/>
                <a:ext cx="633" cy="4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330E9200-9D61-43E3-8F4C-686A079B6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10476"/>
                <a:ext cx="633" cy="476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85">
                <a:extLst>
                  <a:ext uri="{FF2B5EF4-FFF2-40B4-BE49-F238E27FC236}">
                    <a16:creationId xmlns:a16="http://schemas.microsoft.com/office/drawing/2014/main" id="{97C53736-C24C-4919-92AC-B83C777EC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10647"/>
                <a:ext cx="573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Displaying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Rectangle 86">
                <a:extLst>
                  <a:ext uri="{FF2B5EF4-FFF2-40B4-BE49-F238E27FC236}">
                    <a16:creationId xmlns:a16="http://schemas.microsoft.com/office/drawing/2014/main" id="{0BD39B4B-9FD9-4B21-AA6A-8B1E0CDFE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0476"/>
                <a:ext cx="633" cy="4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87">
                <a:extLst>
                  <a:ext uri="{FF2B5EF4-FFF2-40B4-BE49-F238E27FC236}">
                    <a16:creationId xmlns:a16="http://schemas.microsoft.com/office/drawing/2014/main" id="{0C42C930-B5E4-4BBA-B019-0F4899505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0476"/>
                <a:ext cx="633" cy="476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88">
                <a:extLst>
                  <a:ext uri="{FF2B5EF4-FFF2-40B4-BE49-F238E27FC236}">
                    <a16:creationId xmlns:a16="http://schemas.microsoft.com/office/drawing/2014/main" id="{89488456-90A7-4ADA-AFBE-26C4A0DF7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" y="10647"/>
                <a:ext cx="238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ROI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89">
                <a:extLst>
                  <a:ext uri="{FF2B5EF4-FFF2-40B4-BE49-F238E27FC236}">
                    <a16:creationId xmlns:a16="http://schemas.microsoft.com/office/drawing/2014/main" id="{E88D4D9A-771A-4A21-8CD9-53004CC94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0476"/>
                <a:ext cx="634" cy="4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90">
                <a:extLst>
                  <a:ext uri="{FF2B5EF4-FFF2-40B4-BE49-F238E27FC236}">
                    <a16:creationId xmlns:a16="http://schemas.microsoft.com/office/drawing/2014/main" id="{8F7D2497-D03B-42B0-AFEC-9BE5CC9C4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0476"/>
                <a:ext cx="634" cy="476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91">
                <a:extLst>
                  <a:ext uri="{FF2B5EF4-FFF2-40B4-BE49-F238E27FC236}">
                    <a16:creationId xmlns:a16="http://schemas.microsoft.com/office/drawing/2014/main" id="{23B1BF80-1283-4DED-8173-5AA92DB35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0577"/>
                <a:ext cx="37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Preset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021934EF-1A5B-4520-8DEB-BEE82814D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0718"/>
                <a:ext cx="54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transition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93">
                <a:extLst>
                  <a:ext uri="{FF2B5EF4-FFF2-40B4-BE49-F238E27FC236}">
                    <a16:creationId xmlns:a16="http://schemas.microsoft.com/office/drawing/2014/main" id="{6F339D6C-D618-41CB-BD82-32F0E4CBE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" y="12057"/>
                <a:ext cx="1111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Processing Thread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94">
                <a:extLst>
                  <a:ext uri="{FF2B5EF4-FFF2-40B4-BE49-F238E27FC236}">
                    <a16:creationId xmlns:a16="http://schemas.microsoft.com/office/drawing/2014/main" id="{1C000DBB-B182-4109-826C-C57BE20E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11497"/>
                <a:ext cx="2232" cy="5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Rectangle 95">
                <a:extLst>
                  <a:ext uri="{FF2B5EF4-FFF2-40B4-BE49-F238E27FC236}">
                    <a16:creationId xmlns:a16="http://schemas.microsoft.com/office/drawing/2014/main" id="{3EE69EF4-007D-484B-A441-C30F7A319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11497"/>
                <a:ext cx="2232" cy="560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96">
                <a:extLst>
                  <a:ext uri="{FF2B5EF4-FFF2-40B4-BE49-F238E27FC236}">
                    <a16:creationId xmlns:a16="http://schemas.microsoft.com/office/drawing/2014/main" id="{878AC7DD-CCAF-4374-BAD4-7E8DE61BC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11539"/>
                <a:ext cx="633" cy="4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97">
                <a:extLst>
                  <a:ext uri="{FF2B5EF4-FFF2-40B4-BE49-F238E27FC236}">
                    <a16:creationId xmlns:a16="http://schemas.microsoft.com/office/drawing/2014/main" id="{655685E3-C004-404D-938D-11B919EB0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11539"/>
                <a:ext cx="633" cy="476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98">
                <a:extLst>
                  <a:ext uri="{FF2B5EF4-FFF2-40B4-BE49-F238E27FC236}">
                    <a16:creationId xmlns:a16="http://schemas.microsoft.com/office/drawing/2014/main" id="{27A035D0-AB10-4263-A886-2B2196358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11712"/>
                <a:ext cx="537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Undistort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99">
                <a:extLst>
                  <a:ext uri="{FF2B5EF4-FFF2-40B4-BE49-F238E27FC236}">
                    <a16:creationId xmlns:a16="http://schemas.microsoft.com/office/drawing/2014/main" id="{8B1152EA-41A9-4FEF-8482-F7B4A8B76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11539"/>
                <a:ext cx="634" cy="4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100">
                <a:extLst>
                  <a:ext uri="{FF2B5EF4-FFF2-40B4-BE49-F238E27FC236}">
                    <a16:creationId xmlns:a16="http://schemas.microsoft.com/office/drawing/2014/main" id="{FB409FA6-50B7-4BA5-95DC-64D4B8FEC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11539"/>
                <a:ext cx="634" cy="476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101">
                <a:extLst>
                  <a:ext uri="{FF2B5EF4-FFF2-40B4-BE49-F238E27FC236}">
                    <a16:creationId xmlns:a16="http://schemas.microsoft.com/office/drawing/2014/main" id="{21B2C051-B7C3-4628-83C5-79CD6805C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1712"/>
                <a:ext cx="450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LIBELAS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02">
                <a:extLst>
                  <a:ext uri="{FF2B5EF4-FFF2-40B4-BE49-F238E27FC236}">
                    <a16:creationId xmlns:a16="http://schemas.microsoft.com/office/drawing/2014/main" id="{2C406C47-ABCB-4C6D-9059-FC3F050A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11539"/>
                <a:ext cx="745" cy="4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103">
                <a:extLst>
                  <a:ext uri="{FF2B5EF4-FFF2-40B4-BE49-F238E27FC236}">
                    <a16:creationId xmlns:a16="http://schemas.microsoft.com/office/drawing/2014/main" id="{0AD39BCB-EA76-4910-AA2A-E574171E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" y="11539"/>
                <a:ext cx="745" cy="476"/>
              </a:xfrm>
              <a:prstGeom prst="rect">
                <a:avLst/>
              </a:prstGeom>
              <a:noFill/>
              <a:ln w="20701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104">
                <a:extLst>
                  <a:ext uri="{FF2B5EF4-FFF2-40B4-BE49-F238E27FC236}">
                    <a16:creationId xmlns:a16="http://schemas.microsoft.com/office/drawing/2014/main" id="{6FD4D7D2-ADF8-4E4E-91F2-7C6309951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1712"/>
                <a:ext cx="713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Classification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FB2D46A-7180-45BD-BC58-8EA9EC886D6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7"/>
          <a:stretch/>
        </p:blipFill>
        <p:spPr>
          <a:xfrm>
            <a:off x="13284722" y="20222992"/>
            <a:ext cx="1362441" cy="6764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C55E24-E569-431E-A24C-4B904EAE6DD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8" y="17558640"/>
            <a:ext cx="3540981" cy="1991744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D0AA50EC-B051-47A7-B5CB-86EB727700D4}"/>
              </a:ext>
            </a:extLst>
          </p:cNvPr>
          <p:cNvCxnSpPr>
            <a:cxnSpLocks/>
          </p:cNvCxnSpPr>
          <p:nvPr/>
        </p:nvCxnSpPr>
        <p:spPr>
          <a:xfrm>
            <a:off x="1368574" y="17305745"/>
            <a:ext cx="0" cy="5722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lantillaPosterImprimi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PlantillaPosterImprimir</Template>
  <TotalTime>1347</TotalTime>
  <Words>332</Words>
  <Application>Microsoft Office PowerPoint</Application>
  <PresentationFormat>Personalizado</PresentationFormat>
  <Paragraphs>131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MS PGothic</vt:lpstr>
      <vt:lpstr>MS PGothic</vt:lpstr>
      <vt:lpstr>Arial</vt:lpstr>
      <vt:lpstr>Calibri</vt:lpstr>
      <vt:lpstr>PlantillaPosterImprimir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Richard Segovia</cp:lastModifiedBy>
  <cp:revision>109</cp:revision>
  <dcterms:created xsi:type="dcterms:W3CDTF">2012-10-04T11:24:05Z</dcterms:created>
  <dcterms:modified xsi:type="dcterms:W3CDTF">2018-07-05T17:46:55Z</dcterms:modified>
</cp:coreProperties>
</file>