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122525" cy="213868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8FAADC"/>
    <a:srgbClr val="4490C4"/>
    <a:srgbClr val="FFFFCC"/>
    <a:srgbClr val="CC6600"/>
    <a:srgbClr val="808080"/>
    <a:srgbClr val="FFCC66"/>
    <a:srgbClr val="F99163"/>
    <a:srgbClr val="FF99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23" autoAdjust="0"/>
    <p:restoredTop sz="96702" autoAdjust="0"/>
  </p:normalViewPr>
  <p:slideViewPr>
    <p:cSldViewPr>
      <p:cViewPr>
        <p:scale>
          <a:sx n="90" d="100"/>
          <a:sy n="90" d="100"/>
        </p:scale>
        <p:origin x="1308" y="-5658"/>
      </p:cViewPr>
      <p:guideLst>
        <p:guide orient="horz" pos="6736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c1f4d35cf9e34e38/Documentos/Universidad/TFG/presets_test2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'grafico guay'!$A$2:$A$37</cx:f>
        <cx:lvl ptCount="36">
          <cx:pt idx="0">Far</cx:pt>
          <cx:pt idx="1">Far</cx:pt>
          <cx:pt idx="2">Far</cx:pt>
          <cx:pt idx="3">Far</cx:pt>
          <cx:pt idx="4">Far</cx:pt>
          <cx:pt idx="5">Far</cx:pt>
          <cx:pt idx="6">Far</cx:pt>
          <cx:pt idx="7">Far</cx:pt>
          <cx:pt idx="8">Far</cx:pt>
          <cx:pt idx="9">Far</cx:pt>
          <cx:pt idx="10">Far</cx:pt>
          <cx:pt idx="11">Far</cx:pt>
          <cx:pt idx="12">Medium</cx:pt>
          <cx:pt idx="13">Medium</cx:pt>
          <cx:pt idx="14">Medium</cx:pt>
          <cx:pt idx="15">Medium</cx:pt>
          <cx:pt idx="16">Medium</cx:pt>
          <cx:pt idx="17">Medium</cx:pt>
          <cx:pt idx="18">Medium</cx:pt>
          <cx:pt idx="19">Medium</cx:pt>
          <cx:pt idx="20">Medium</cx:pt>
          <cx:pt idx="21">Medium</cx:pt>
          <cx:pt idx="22">Medium</cx:pt>
          <cx:pt idx="23">Medium</cx:pt>
          <cx:pt idx="24">Near</cx:pt>
          <cx:pt idx="25">Near</cx:pt>
          <cx:pt idx="26">Near</cx:pt>
          <cx:pt idx="27">Near</cx:pt>
          <cx:pt idx="28">Near</cx:pt>
          <cx:pt idx="29">Near</cx:pt>
          <cx:pt idx="30">Near</cx:pt>
          <cx:pt idx="31">Near</cx:pt>
          <cx:pt idx="32">Near</cx:pt>
          <cx:pt idx="33">Near</cx:pt>
          <cx:pt idx="34">Near</cx:pt>
          <cx:pt idx="35">Near</cx:pt>
        </cx:lvl>
      </cx:strDim>
      <cx:numDim type="val">
        <cx:f>'grafico guay'!$C$2:$C$37</cx:f>
        <cx:lvl ptCount="36" formatCode="Estándar">
          <cx:pt idx="0">-84</cx:pt>
          <cx:pt idx="1">-36</cx:pt>
          <cx:pt idx="2">-48</cx:pt>
          <cx:pt idx="3">-75</cx:pt>
          <cx:pt idx="4">-96</cx:pt>
          <cx:pt idx="5">-129</cx:pt>
          <cx:pt idx="6">-27</cx:pt>
          <cx:pt idx="7">-9</cx:pt>
          <cx:pt idx="8">-15</cx:pt>
          <cx:pt idx="9">-105</cx:pt>
          <cx:pt idx="10">-93</cx:pt>
          <cx:pt idx="11">-45</cx:pt>
          <cx:pt idx="12">-66</cx:pt>
          <cx:pt idx="13">-15</cx:pt>
          <cx:pt idx="14">-45</cx:pt>
          <cx:pt idx="15">-87</cx:pt>
          <cx:pt idx="16">-48</cx:pt>
          <cx:pt idx="17">-60</cx:pt>
          <cx:pt idx="18">48</cx:pt>
          <cx:pt idx="19">3</cx:pt>
          <cx:pt idx="20">-12</cx:pt>
          <cx:pt idx="21">-111</cx:pt>
          <cx:pt idx="22">-81</cx:pt>
          <cx:pt idx="23">-27</cx:pt>
          <cx:pt idx="24">-60</cx:pt>
          <cx:pt idx="25">3</cx:pt>
          <cx:pt idx="26">15</cx:pt>
          <cx:pt idx="27">-63</cx:pt>
          <cx:pt idx="28">-66</cx:pt>
          <cx:pt idx="29">-15</cx:pt>
          <cx:pt idx="30">99</cx:pt>
          <cx:pt idx="31">30</cx:pt>
          <cx:pt idx="32">-15</cx:pt>
          <cx:pt idx="33">-102</cx:pt>
          <cx:pt idx="34">-36</cx:pt>
          <cx:pt idx="35">15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sz="1680">
                <a:solidFill>
                  <a:schemeClr val="tx1"/>
                </a:solidFill>
              </a:defRPr>
            </a:pPr>
            <a:r>
              <a:rPr lang="es-ES" sz="1680" b="0" i="0" u="none" strike="noStrike" baseline="0" dirty="0">
                <a:solidFill>
                  <a:schemeClr val="tx1"/>
                </a:solidFill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Offset in X axis on the </a:t>
            </a:r>
            <a:r>
              <a:rPr lang="es-ES" sz="1680" b="0" i="0" u="none" strike="noStrike" baseline="0" dirty="0" err="1">
                <a:solidFill>
                  <a:schemeClr val="tx1"/>
                </a:solidFill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settings</a:t>
            </a:r>
            <a:endParaRPr lang="es-ES" sz="1680" b="0" i="0" u="none" strike="noStrike" baseline="0" dirty="0">
              <a:solidFill>
                <a:schemeClr val="tx1"/>
              </a:solidFill>
              <a:latin typeface="Calibri" panose="020F0502020204030204"/>
              <a:ea typeface="Calibri" panose="020F0502020204030204" pitchFamily="34" charset="0"/>
              <a:cs typeface="Calibri" panose="020F0502020204030204" pitchFamily="34" charset="0"/>
            </a:endParaRPr>
          </a:p>
        </cx:rich>
      </cx:tx>
    </cx:title>
    <cx:plotArea>
      <cx:plotAreaRegion>
        <cx:series layoutId="boxWhisker" uniqueId="{83587A4E-1F26-47F4-A657-D954CC6C42A3}">
          <cx:tx>
            <cx:txData>
              <cx:f>'grafico guay'!$C$1</cx:f>
              <cx:v>Δ X</cx:v>
            </cx:txData>
          </cx:tx>
          <cx:spPr>
            <a:solidFill>
              <a:srgbClr val="8FAADC"/>
            </a:solidFill>
            <a:ln w="19050">
              <a:solidFill>
                <a:srgbClr val="4490C4"/>
              </a:solidFill>
            </a:ln>
          </cx:spPr>
          <cx:dataId val="0"/>
          <cx:layoutPr>
            <cx:visibility meanLine="1" meanMarker="1" nonoutliers="0" outliers="1"/>
            <cx:statistics quartileMethod="inclusive"/>
          </cx:layoutPr>
        </cx:series>
      </cx:plotAreaRegion>
      <cx:axis id="0">
        <cx:catScaling gapWidth="1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tx1"/>
                </a:solidFill>
              </a:defRPr>
            </a:pPr>
            <a:endParaRPr lang="es-ES" sz="1400" b="0" i="0" u="none" strike="noStrike" baseline="0">
              <a:solidFill>
                <a:schemeClr val="tx1"/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tx1"/>
                </a:solidFill>
              </a:defRPr>
            </a:pPr>
            <a:endParaRPr lang="es-ES" sz="1400" b="0" i="0" u="none" strike="noStrike" baseline="0">
              <a:solidFill>
                <a:schemeClr val="tx1"/>
              </a:solidFill>
              <a:latin typeface="Calibri" panose="020F0502020204030204"/>
            </a:endParaRPr>
          </a:p>
        </cx:txPr>
      </cx:axis>
    </cx:plotArea>
  </cx:chart>
  <cx:spPr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26C5-CFDA-4911-97B6-DA2D6C4250B5}" type="datetimeFigureOut">
              <a:rPr lang="ca-ES" smtClean="0"/>
              <a:pPr/>
              <a:t>4/7/2018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5A54B-470A-47C2-848F-0181ADAB8FEF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5A54B-470A-47C2-848F-0181ADAB8FEF}" type="slidenum">
              <a:rPr lang="ca-ES" smtClean="0"/>
              <a:pPr/>
              <a:t>1</a:t>
            </a:fld>
            <a:endParaRPr 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70125" y="13296900"/>
            <a:ext cx="25734963" cy="9175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41838" y="24255413"/>
            <a:ext cx="21191537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1572538" y="3805238"/>
            <a:ext cx="6432550" cy="342423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70125" y="3805238"/>
            <a:ext cx="19150013" cy="342423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90775" y="27505025"/>
            <a:ext cx="25734963" cy="8501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390775" y="18141950"/>
            <a:ext cx="25734963" cy="93630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270125" y="12365038"/>
            <a:ext cx="12790488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213013" y="12365038"/>
            <a:ext cx="12792075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46263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14475" y="9580563"/>
            <a:ext cx="13376275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14475" y="13574713"/>
            <a:ext cx="13376275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5379700" y="9580563"/>
            <a:ext cx="13381038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5379700" y="13574713"/>
            <a:ext cx="13381038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59975" cy="7251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36400" y="1704975"/>
            <a:ext cx="16924338" cy="3653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14475" y="8956675"/>
            <a:ext cx="9959975" cy="292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34075" y="29962475"/>
            <a:ext cx="18165763" cy="353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934075" y="3824288"/>
            <a:ext cx="18165763" cy="25682575"/>
          </a:xfrm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934075" y="33499425"/>
            <a:ext cx="18165763" cy="50244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857250"/>
            <a:ext cx="136112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74" tIns="22837" rIns="45674" bIns="228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  <a:cs typeface="+mj-cs"/>
        </a:defRPr>
      </a:lvl1pPr>
      <a:lvl2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</a:defRPr>
      </a:lvl2pPr>
      <a:lvl3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</a:defRPr>
      </a:lvl3pPr>
      <a:lvl4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</a:defRPr>
      </a:lvl4pPr>
      <a:lvl5pPr algn="l" defTabSz="2084388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Calibri" pitchFamily="34" charset="0"/>
          <a:ea typeface="MS PGothic" pitchFamily="34" charset="-128"/>
        </a:defRPr>
      </a:lvl5pPr>
      <a:lvl6pPr marL="4572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pitchFamily="-96" charset="-128"/>
        </a:defRPr>
      </a:lvl6pPr>
      <a:lvl7pPr marL="9144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pitchFamily="-96" charset="-128"/>
        </a:defRPr>
      </a:lvl7pPr>
      <a:lvl8pPr marL="13716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pitchFamily="-96" charset="-128"/>
        </a:defRPr>
      </a:lvl8pPr>
      <a:lvl9pPr marL="1828800"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pitchFamily="-96" charset="-128"/>
        </a:defRPr>
      </a:lvl9pPr>
    </p:titleStyle>
    <p:bodyStyle>
      <a:lvl1pPr marL="782638" indent="-782638" algn="l" defTabSz="2084388" rtl="0" eaLnBrk="1" fontAlgn="base" hangingPunct="1">
        <a:spcBef>
          <a:spcPct val="20000"/>
        </a:spcBef>
        <a:spcAft>
          <a:spcPct val="0"/>
        </a:spcAft>
        <a:buChar char="•"/>
        <a:defRPr sz="73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1693863" indent="-650875" algn="l" defTabSz="2084388" rtl="0" eaLnBrk="1" fontAlgn="base" hangingPunct="1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  <a:ea typeface="MS PGothic" pitchFamily="34" charset="-128"/>
        </a:defRPr>
      </a:lvl2pPr>
      <a:lvl3pPr marL="2606675" indent="-522288" algn="l" defTabSz="2084388" rtl="0" eaLnBrk="1" fontAlgn="base" hangingPunct="1">
        <a:spcBef>
          <a:spcPct val="20000"/>
        </a:spcBef>
        <a:spcAft>
          <a:spcPct val="0"/>
        </a:spcAft>
        <a:buChar char="•"/>
        <a:defRPr sz="5500">
          <a:solidFill>
            <a:schemeClr val="tx1"/>
          </a:solidFill>
          <a:latin typeface="+mn-lt"/>
          <a:ea typeface="MS PGothic" pitchFamily="34" charset="-128"/>
        </a:defRPr>
      </a:lvl3pPr>
      <a:lvl4pPr marL="3649663" indent="-520700" algn="l" defTabSz="2084388" rtl="0" eaLnBrk="1" fontAlgn="base" hangingPunct="1">
        <a:spcBef>
          <a:spcPct val="20000"/>
        </a:spcBef>
        <a:spcAft>
          <a:spcPct val="0"/>
        </a:spcAft>
        <a:buChar char="–"/>
        <a:defRPr sz="4600">
          <a:solidFill>
            <a:schemeClr val="tx1"/>
          </a:solidFill>
          <a:latin typeface="+mn-lt"/>
          <a:ea typeface="MS PGothic" pitchFamily="34" charset="-128"/>
        </a:defRPr>
      </a:lvl4pPr>
      <a:lvl5pPr marL="4694238" indent="-522288" algn="l" defTabSz="2084388" rtl="0" eaLnBrk="1" fontAlgn="base" hangingPunct="1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  <a:ea typeface="MS PGothic" pitchFamily="34" charset="-128"/>
        </a:defRPr>
      </a:lvl5pPr>
      <a:lvl6pPr marL="98536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3108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07680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1225213" indent="-1044575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0.gi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8.png"/><Relationship Id="rId5" Type="http://schemas.openxmlformats.org/officeDocument/2006/relationships/image" Target="../media/image3.jpeg"/><Relationship Id="rId10" Type="http://schemas.microsoft.com/office/2014/relationships/chartEx" Target="../charts/chartEx1.xml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264314" y="260350"/>
            <a:ext cx="14589125" cy="20786725"/>
          </a:xfrm>
          <a:prstGeom prst="rect">
            <a:avLst/>
          </a:prstGeom>
          <a:solidFill>
            <a:srgbClr val="EAEAEA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wrap="none" lIns="45674" tIns="22837" rIns="45674" bIns="22837" anchor="ctr"/>
          <a:lstStyle/>
          <a:p>
            <a:pPr defTabSz="457200"/>
            <a:endParaRPr lang="en-US">
              <a:latin typeface="Calibri" pitchFamily="34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265113" y="20012025"/>
            <a:ext cx="14589125" cy="1119188"/>
          </a:xfrm>
          <a:prstGeom prst="rect">
            <a:avLst/>
          </a:prstGeom>
          <a:solidFill>
            <a:srgbClr val="FFCC66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wrap="none" lIns="45674" tIns="22837" rIns="45674" bIns="22837" anchor="ctr"/>
          <a:lstStyle/>
          <a:p>
            <a:pPr defTabSz="457200"/>
            <a:endParaRPr lang="en-US">
              <a:latin typeface="Calibri" pitchFamily="34" charset="0"/>
            </a:endParaRPr>
          </a:p>
        </p:txBody>
      </p:sp>
      <p:sp>
        <p:nvSpPr>
          <p:cNvPr id="2063" name="Rectangle 6"/>
          <p:cNvSpPr>
            <a:spLocks noChangeArrowheads="1"/>
          </p:cNvSpPr>
          <p:nvPr/>
        </p:nvSpPr>
        <p:spPr bwMode="auto">
          <a:xfrm>
            <a:off x="260350" y="260350"/>
            <a:ext cx="14589125" cy="3633788"/>
          </a:xfrm>
          <a:prstGeom prst="rect">
            <a:avLst/>
          </a:prstGeom>
          <a:solidFill>
            <a:srgbClr val="FFCC66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wrap="none" lIns="45674" tIns="22837" rIns="45674" bIns="22837" anchor="ctr"/>
          <a:lstStyle/>
          <a:p>
            <a:pPr defTabSz="457200"/>
            <a:endParaRPr lang="en-US">
              <a:latin typeface="Calibri" pitchFamily="34" charset="0"/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846138" y="2958974"/>
            <a:ext cx="8523287" cy="4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674" tIns="22837" rIns="45674" bIns="22837">
            <a:spAutoFit/>
          </a:bodyPr>
          <a:lstStyle/>
          <a:p>
            <a:pPr defTabSz="457200"/>
            <a:r>
              <a:rPr lang="en-US" sz="2700" b="1">
                <a:latin typeface="Calibri" pitchFamily="34" charset="0"/>
              </a:rPr>
              <a:t>Richard Segovia Barreales</a:t>
            </a:r>
          </a:p>
        </p:txBody>
      </p:sp>
      <p:sp>
        <p:nvSpPr>
          <p:cNvPr id="2054" name="Text Box 11"/>
          <p:cNvSpPr txBox="1">
            <a:spLocks noChangeArrowheads="1"/>
          </p:cNvSpPr>
          <p:nvPr/>
        </p:nvSpPr>
        <p:spPr bwMode="auto">
          <a:xfrm>
            <a:off x="846138" y="690563"/>
            <a:ext cx="10963596" cy="127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674" tIns="22837" rIns="45674" bIns="22837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sz="4000" b="1" dirty="0">
                <a:latin typeface="Calibri" pitchFamily="34" charset="0"/>
              </a:rPr>
              <a:t>Reducing dizziness when using a video-see-through head mounted display</a:t>
            </a:r>
          </a:p>
        </p:txBody>
      </p:sp>
      <p:sp>
        <p:nvSpPr>
          <p:cNvPr id="2066" name="Text Box 15"/>
          <p:cNvSpPr txBox="1">
            <a:spLocks noChangeArrowheads="1"/>
          </p:cNvSpPr>
          <p:nvPr/>
        </p:nvSpPr>
        <p:spPr bwMode="auto">
          <a:xfrm>
            <a:off x="6734175" y="20293013"/>
            <a:ext cx="6329363" cy="6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674" tIns="22837" rIns="45674" bIns="22837">
            <a:spAutoFit/>
          </a:bodyPr>
          <a:lstStyle/>
          <a:p>
            <a:pPr algn="r" defTabSz="457200"/>
            <a:r>
              <a:rPr lang="en-US" sz="2000" b="1" dirty="0">
                <a:latin typeface="Calibri" pitchFamily="34" charset="0"/>
              </a:rPr>
              <a:t>Tutor: </a:t>
            </a:r>
            <a:r>
              <a:rPr lang="en-US" sz="2000" dirty="0">
                <a:latin typeface="Calibri" pitchFamily="34" charset="0"/>
              </a:rPr>
              <a:t>Sr. Coen </a:t>
            </a:r>
            <a:r>
              <a:rPr lang="en-US" sz="2000" dirty="0" err="1">
                <a:latin typeface="Calibri" pitchFamily="34" charset="0"/>
              </a:rPr>
              <a:t>Antens</a:t>
            </a:r>
            <a:endParaRPr lang="en-US" sz="2000" dirty="0">
              <a:latin typeface="Calibri" pitchFamily="34" charset="0"/>
            </a:endParaRPr>
          </a:p>
          <a:p>
            <a:pPr algn="r" defTabSz="457200"/>
            <a:r>
              <a:rPr lang="en-US" sz="2000" b="1" dirty="0" err="1">
                <a:solidFill>
                  <a:srgbClr val="663300"/>
                </a:solidFill>
                <a:latin typeface="Calibri" pitchFamily="34" charset="0"/>
              </a:rPr>
              <a:t>Empresa</a:t>
            </a:r>
            <a:r>
              <a:rPr lang="en-US" sz="2000" b="1" dirty="0">
                <a:solidFill>
                  <a:srgbClr val="663300"/>
                </a:solidFill>
                <a:latin typeface="Calibri" pitchFamily="34" charset="0"/>
              </a:rPr>
              <a:t>: </a:t>
            </a:r>
            <a:r>
              <a:rPr lang="en-US" sz="2000" dirty="0">
                <a:solidFill>
                  <a:srgbClr val="663300"/>
                </a:solidFill>
                <a:latin typeface="Calibri" pitchFamily="34" charset="0"/>
              </a:rPr>
              <a:t>Computer vision center (CVC)</a:t>
            </a:r>
          </a:p>
        </p:txBody>
      </p:sp>
      <p:sp>
        <p:nvSpPr>
          <p:cNvPr id="2072" name="Text Box 15"/>
          <p:cNvSpPr txBox="1">
            <a:spLocks noChangeArrowheads="1"/>
          </p:cNvSpPr>
          <p:nvPr/>
        </p:nvSpPr>
        <p:spPr bwMode="auto">
          <a:xfrm>
            <a:off x="8353350" y="2958974"/>
            <a:ext cx="6336704" cy="4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674" tIns="22837" rIns="45674" bIns="22837">
            <a:spAutoFit/>
          </a:bodyPr>
          <a:lstStyle/>
          <a:p>
            <a:pPr defTabSz="457200"/>
            <a:r>
              <a:rPr lang="en-US" sz="2700" b="1">
                <a:latin typeface="Calibri" pitchFamily="34" charset="0"/>
              </a:rPr>
              <a:t>Treball Final de Grau Enginyeria Informàtica</a:t>
            </a:r>
          </a:p>
        </p:txBody>
      </p:sp>
      <p:sp>
        <p:nvSpPr>
          <p:cNvPr id="2073" name="Text Box 15"/>
          <p:cNvSpPr txBox="1">
            <a:spLocks noChangeArrowheads="1"/>
          </p:cNvSpPr>
          <p:nvPr/>
        </p:nvSpPr>
        <p:spPr bwMode="auto">
          <a:xfrm>
            <a:off x="846138" y="3423103"/>
            <a:ext cx="3622675" cy="4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674" tIns="22837" rIns="45674" bIns="22837">
            <a:spAutoFit/>
          </a:bodyPr>
          <a:lstStyle/>
          <a:p>
            <a:pPr defTabSz="457200"/>
            <a:r>
              <a:rPr lang="en-US" sz="2700" b="1">
                <a:latin typeface="Calibri" pitchFamily="34" charset="0"/>
              </a:rPr>
              <a:t>Curs 2017 - 2018</a:t>
            </a:r>
          </a:p>
        </p:txBody>
      </p:sp>
      <p:sp>
        <p:nvSpPr>
          <p:cNvPr id="2075" name="Text Box 8"/>
          <p:cNvSpPr txBox="1">
            <a:spLocks noChangeArrowheads="1"/>
          </p:cNvSpPr>
          <p:nvPr/>
        </p:nvSpPr>
        <p:spPr bwMode="auto">
          <a:xfrm>
            <a:off x="1698625" y="20293013"/>
            <a:ext cx="6192150" cy="66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674" tIns="22837" rIns="45674" bIns="22837">
            <a:spAutoFit/>
          </a:bodyPr>
          <a:lstStyle/>
          <a:p>
            <a:pPr defTabSz="457200"/>
            <a:r>
              <a:rPr lang="en-US" sz="2000" b="1" dirty="0">
                <a:latin typeface="Calibri" pitchFamily="34" charset="0"/>
              </a:rPr>
              <a:t>Tutor:</a:t>
            </a:r>
            <a:r>
              <a:rPr lang="en-US" sz="2000" dirty="0">
                <a:latin typeface="Calibri" pitchFamily="34" charset="0"/>
              </a:rPr>
              <a:t> Felipe </a:t>
            </a:r>
            <a:r>
              <a:rPr lang="en-US" sz="2000" dirty="0" err="1">
                <a:latin typeface="Calibri" pitchFamily="34" charset="0"/>
              </a:rPr>
              <a:t>Lumbreras</a:t>
            </a:r>
            <a:r>
              <a:rPr lang="en-US" sz="2000" dirty="0">
                <a:latin typeface="Calibri" pitchFamily="34" charset="0"/>
              </a:rPr>
              <a:t> Ruiz</a:t>
            </a:r>
          </a:p>
          <a:p>
            <a:pPr defTabSz="457200"/>
            <a:r>
              <a:rPr lang="en-US" sz="2000" b="1" dirty="0" err="1">
                <a:solidFill>
                  <a:srgbClr val="663300"/>
                </a:solidFill>
                <a:latin typeface="Calibri" pitchFamily="34" charset="0"/>
              </a:rPr>
              <a:t>Departament</a:t>
            </a:r>
            <a:r>
              <a:rPr lang="en-US" sz="2000" b="1" dirty="0">
                <a:solidFill>
                  <a:srgbClr val="663300"/>
                </a:solidFill>
                <a:latin typeface="Calibri" pitchFamily="34" charset="0"/>
              </a:rPr>
              <a:t>: </a:t>
            </a:r>
            <a:r>
              <a:rPr lang="en-US" sz="2000" dirty="0" err="1">
                <a:solidFill>
                  <a:srgbClr val="663300"/>
                </a:solidFill>
                <a:latin typeface="Calibri" pitchFamily="34" charset="0"/>
              </a:rPr>
              <a:t>ciències</a:t>
            </a:r>
            <a:r>
              <a:rPr lang="en-US" sz="2000" dirty="0">
                <a:solidFill>
                  <a:srgbClr val="663300"/>
                </a:solidFill>
                <a:latin typeface="Calibri" pitchFamily="34" charset="0"/>
              </a:rPr>
              <a:t> de la </a:t>
            </a:r>
            <a:r>
              <a:rPr lang="en-US" sz="2000" dirty="0" err="1">
                <a:solidFill>
                  <a:srgbClr val="663300"/>
                </a:solidFill>
                <a:latin typeface="Calibri" pitchFamily="34" charset="0"/>
              </a:rPr>
              <a:t>computació</a:t>
            </a:r>
            <a:endParaRPr lang="en-US" sz="2000" dirty="0">
              <a:solidFill>
                <a:srgbClr val="663300"/>
              </a:solidFill>
              <a:latin typeface="Calibri" pitchFamily="34" charset="0"/>
            </a:endParaRP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8353350" y="3420592"/>
            <a:ext cx="6328817" cy="46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674" tIns="22837" rIns="45674" bIns="22837">
            <a:spAutoFit/>
          </a:bodyPr>
          <a:lstStyle/>
          <a:p>
            <a:pPr defTabSz="457200"/>
            <a:r>
              <a:rPr lang="en-US" sz="2700" b="1">
                <a:latin typeface="Calibri" pitchFamily="34" charset="0"/>
              </a:rPr>
              <a:t>Menció en computació</a:t>
            </a:r>
          </a:p>
        </p:txBody>
      </p:sp>
      <p:pic>
        <p:nvPicPr>
          <p:cNvPr id="45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46946" y="1620392"/>
            <a:ext cx="2171100" cy="127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Picture 31"/>
          <p:cNvPicPr>
            <a:picLocks noChangeAspect="1" noChangeArrowheads="1"/>
          </p:cNvPicPr>
          <p:nvPr/>
        </p:nvPicPr>
        <p:blipFill>
          <a:blip r:embed="rId4" cstate="print"/>
          <a:srcRect l="16955" t="17218" r="20286" b="18215"/>
          <a:stretch>
            <a:fillRect/>
          </a:stretch>
        </p:blipFill>
        <p:spPr bwMode="auto">
          <a:xfrm>
            <a:off x="11953750" y="252240"/>
            <a:ext cx="287311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4" name="Group 57">
            <a:extLst>
              <a:ext uri="{FF2B5EF4-FFF2-40B4-BE49-F238E27FC236}">
                <a16:creationId xmlns:a16="http://schemas.microsoft.com/office/drawing/2014/main" id="{CF621EC5-1BDF-4195-950C-3D4B18E2939D}"/>
              </a:ext>
            </a:extLst>
          </p:cNvPr>
          <p:cNvGrpSpPr>
            <a:grpSpLocks/>
          </p:cNvGrpSpPr>
          <p:nvPr/>
        </p:nvGrpSpPr>
        <p:grpSpPr bwMode="auto">
          <a:xfrm>
            <a:off x="468224" y="4143170"/>
            <a:ext cx="4356734" cy="4541842"/>
            <a:chOff x="3947" y="9412"/>
            <a:chExt cx="2038" cy="2861"/>
          </a:xfrm>
        </p:grpSpPr>
        <p:sp>
          <p:nvSpPr>
            <p:cNvPr id="65" name="Text Box 16">
              <a:extLst>
                <a:ext uri="{FF2B5EF4-FFF2-40B4-BE49-F238E27FC236}">
                  <a16:creationId xmlns:a16="http://schemas.microsoft.com/office/drawing/2014/main" id="{51191818-20F3-4A6A-B832-8E55DFDDB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9795"/>
              <a:ext cx="2038" cy="2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br>
                <a:rPr lang="en-US" sz="1600" dirty="0">
                  <a:latin typeface="Calibri" pitchFamily="34" charset="0"/>
                </a:rPr>
              </a:br>
              <a:r>
                <a:rPr lang="en-US" sz="1600" dirty="0">
                  <a:latin typeface="Calibri" pitchFamily="34" charset="0"/>
                </a:rPr>
                <a:t>Despite the great development of HMD technologies,  users still feel dizzy when using them. </a:t>
              </a: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Evaluate if the user perceives incorrectly the distances and sizes of the objects.</a:t>
              </a: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Evaluate the user experience when using the HMD and determine whether the accommodation-vergence effect causes dizziness.</a:t>
              </a: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Develop using depth info a system capable of adapting the visualization to the viewed scene.</a:t>
              </a:r>
            </a:p>
          </p:txBody>
        </p:sp>
        <p:sp>
          <p:nvSpPr>
            <p:cNvPr id="66" name="Text Box 17">
              <a:extLst>
                <a:ext uri="{FF2B5EF4-FFF2-40B4-BE49-F238E27FC236}">
                  <a16:creationId xmlns:a16="http://schemas.microsoft.com/office/drawing/2014/main" id="{29009881-3CDB-41A3-8524-5E9C560B7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9412"/>
              <a:ext cx="2038" cy="462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en-US" sz="2400" b="1" dirty="0">
                  <a:latin typeface="Calibri" pitchFamily="34" charset="0"/>
                </a:rPr>
                <a:t>INTRODUCTION</a:t>
              </a:r>
            </a:p>
          </p:txBody>
        </p:sp>
      </p:grpSp>
      <p:grpSp>
        <p:nvGrpSpPr>
          <p:cNvPr id="77" name="Group 57">
            <a:extLst>
              <a:ext uri="{FF2B5EF4-FFF2-40B4-BE49-F238E27FC236}">
                <a16:creationId xmlns:a16="http://schemas.microsoft.com/office/drawing/2014/main" id="{78924EDD-3300-40B1-AA83-70F360F81342}"/>
              </a:ext>
            </a:extLst>
          </p:cNvPr>
          <p:cNvGrpSpPr>
            <a:grpSpLocks/>
          </p:cNvGrpSpPr>
          <p:nvPr/>
        </p:nvGrpSpPr>
        <p:grpSpPr bwMode="auto">
          <a:xfrm>
            <a:off x="5052413" y="4143173"/>
            <a:ext cx="4597081" cy="4512796"/>
            <a:chOff x="3947" y="9412"/>
            <a:chExt cx="2038" cy="2984"/>
          </a:xfrm>
        </p:grpSpPr>
        <p:sp>
          <p:nvSpPr>
            <p:cNvPr id="78" name="Text Box 16">
              <a:extLst>
                <a:ext uri="{FF2B5EF4-FFF2-40B4-BE49-F238E27FC236}">
                  <a16:creationId xmlns:a16="http://schemas.microsoft.com/office/drawing/2014/main" id="{14DE1D28-2B35-4315-A474-78E6B6CB3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9795"/>
              <a:ext cx="2038" cy="26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indent="95250" defTabSz="457200">
                <a:spcBef>
                  <a:spcPct val="50000"/>
                </a:spcBef>
              </a:pPr>
              <a:r>
                <a:rPr lang="en-US" sz="1600" b="1" dirty="0" err="1">
                  <a:latin typeface="Calibri" pitchFamily="34" charset="0"/>
                </a:rPr>
                <a:t>Accomodation</a:t>
              </a:r>
              <a:r>
                <a:rPr lang="en-US" sz="1600" b="1" dirty="0">
                  <a:latin typeface="Calibri" pitchFamily="34" charset="0"/>
                </a:rPr>
                <a:t> vergence conflict:</a:t>
              </a: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Occurs when seeing through near eye screens.</a:t>
              </a: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Caused by the difference between </a:t>
              </a:r>
              <a:r>
                <a:rPr lang="en-US" sz="1600" dirty="0" err="1">
                  <a:latin typeface="Calibri" pitchFamily="34" charset="0"/>
                </a:rPr>
                <a:t>accomodation</a:t>
              </a:r>
              <a:r>
                <a:rPr lang="en-US" sz="1600" dirty="0">
                  <a:latin typeface="Calibri" pitchFamily="34" charset="0"/>
                </a:rPr>
                <a:t> distance and vergence distance.</a:t>
              </a:r>
            </a:p>
            <a:p>
              <a:pPr defTabSz="457200">
                <a:spcBef>
                  <a:spcPct val="50000"/>
                </a:spcBef>
              </a:pPr>
              <a:endParaRPr lang="en-US" sz="1600" b="1" dirty="0">
                <a:latin typeface="Calibri" pitchFamily="34" charset="0"/>
              </a:endParaRPr>
            </a:p>
            <a:p>
              <a:pPr indent="95250" defTabSz="457200">
                <a:spcBef>
                  <a:spcPct val="50000"/>
                </a:spcBef>
              </a:pPr>
              <a:r>
                <a:rPr lang="en-US" sz="1600" b="1" dirty="0">
                  <a:latin typeface="Calibri" pitchFamily="34" charset="0"/>
                </a:rPr>
                <a:t>Size issue:</a:t>
              </a: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Objects seem to be at different distances and have different sizes than real </a:t>
              </a: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Caused by the difference between the eyes position and cameras position</a:t>
              </a:r>
            </a:p>
          </p:txBody>
        </p:sp>
        <p:sp>
          <p:nvSpPr>
            <p:cNvPr id="83" name="Text Box 17">
              <a:extLst>
                <a:ext uri="{FF2B5EF4-FFF2-40B4-BE49-F238E27FC236}">
                  <a16:creationId xmlns:a16="http://schemas.microsoft.com/office/drawing/2014/main" id="{4E6D90A1-CF77-4438-9BAA-3562DA424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9412"/>
              <a:ext cx="2038" cy="47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en-US" sz="2400" b="1">
                  <a:latin typeface="Calibri" pitchFamily="34" charset="0"/>
                </a:rPr>
                <a:t>PROBLEM</a:t>
              </a:r>
            </a:p>
          </p:txBody>
        </p:sp>
      </p:grpSp>
      <p:grpSp>
        <p:nvGrpSpPr>
          <p:cNvPr id="89" name="Group 57">
            <a:extLst>
              <a:ext uri="{FF2B5EF4-FFF2-40B4-BE49-F238E27FC236}">
                <a16:creationId xmlns:a16="http://schemas.microsoft.com/office/drawing/2014/main" id="{6B8063DE-DE7D-4D31-86DA-6186BA7642E1}"/>
              </a:ext>
            </a:extLst>
          </p:cNvPr>
          <p:cNvGrpSpPr>
            <a:grpSpLocks/>
          </p:cNvGrpSpPr>
          <p:nvPr/>
        </p:nvGrpSpPr>
        <p:grpSpPr bwMode="auto">
          <a:xfrm>
            <a:off x="9783304" y="4143158"/>
            <a:ext cx="4863600" cy="11188709"/>
            <a:chOff x="3947" y="9412"/>
            <a:chExt cx="2038" cy="7048"/>
          </a:xfrm>
        </p:grpSpPr>
        <p:sp>
          <p:nvSpPr>
            <p:cNvPr id="90" name="Text Box 16">
              <a:extLst>
                <a:ext uri="{FF2B5EF4-FFF2-40B4-BE49-F238E27FC236}">
                  <a16:creationId xmlns:a16="http://schemas.microsoft.com/office/drawing/2014/main" id="{D9DF7EB2-3D06-4D57-8EF6-2A01FFA39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9795"/>
              <a:ext cx="2038" cy="66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91" name="Text Box 17">
              <a:extLst>
                <a:ext uri="{FF2B5EF4-FFF2-40B4-BE49-F238E27FC236}">
                  <a16:creationId xmlns:a16="http://schemas.microsoft.com/office/drawing/2014/main" id="{03DB41BE-1FB5-4C9B-8786-6A32ADBF2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9412"/>
              <a:ext cx="2038" cy="462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en-US" sz="2400" b="1" dirty="0">
                  <a:latin typeface="Calibri" pitchFamily="34" charset="0"/>
                </a:rPr>
                <a:t>PIPELINE</a:t>
              </a:r>
            </a:p>
          </p:txBody>
        </p:sp>
      </p:grpSp>
      <p:grpSp>
        <p:nvGrpSpPr>
          <p:cNvPr id="92" name="Group 57">
            <a:extLst>
              <a:ext uri="{FF2B5EF4-FFF2-40B4-BE49-F238E27FC236}">
                <a16:creationId xmlns:a16="http://schemas.microsoft.com/office/drawing/2014/main" id="{EAA861EB-6F24-44D6-A836-759D70524164}"/>
              </a:ext>
            </a:extLst>
          </p:cNvPr>
          <p:cNvGrpSpPr>
            <a:grpSpLocks/>
          </p:cNvGrpSpPr>
          <p:nvPr/>
        </p:nvGrpSpPr>
        <p:grpSpPr bwMode="auto">
          <a:xfrm>
            <a:off x="9783304" y="15590417"/>
            <a:ext cx="4834742" cy="4159813"/>
            <a:chOff x="3947" y="9412"/>
            <a:chExt cx="2038" cy="3370"/>
          </a:xfrm>
        </p:grpSpPr>
        <p:sp>
          <p:nvSpPr>
            <p:cNvPr id="93" name="Text Box 16">
              <a:extLst>
                <a:ext uri="{FF2B5EF4-FFF2-40B4-BE49-F238E27FC236}">
                  <a16:creationId xmlns:a16="http://schemas.microsoft.com/office/drawing/2014/main" id="{1C5E2B97-FF23-489A-BE79-2D2A45261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9795"/>
              <a:ext cx="2038" cy="29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A tool able to dynamically change the setting of visualization was successfully develop.</a:t>
              </a: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 Users felt that this software improves their user experience when using video-see-through devices</a:t>
              </a:r>
            </a:p>
            <a:p>
              <a:pPr indent="95250" defTabSz="457200">
                <a:spcBef>
                  <a:spcPct val="50000"/>
                </a:spcBef>
              </a:pPr>
              <a:r>
                <a:rPr lang="en-US" sz="1600" b="1" dirty="0">
                  <a:latin typeface="Calibri" pitchFamily="34" charset="0"/>
                </a:rPr>
                <a:t>Future work</a:t>
              </a:r>
            </a:p>
            <a:p>
              <a:pPr marL="285750" indent="-285750" defTabSz="457200">
                <a:spcBef>
                  <a:spcPct val="50000"/>
                </a:spcBef>
                <a:buFont typeface="Calibri" panose="020F0502020204030204" pitchFamily="34" charset="0"/>
                <a:buChar char="-"/>
              </a:pPr>
              <a:r>
                <a:rPr lang="en-US" sz="1600" dirty="0">
                  <a:latin typeface="Calibri" pitchFamily="34" charset="0"/>
                </a:rPr>
                <a:t>Depth map information can be used in AR applications.</a:t>
              </a:r>
            </a:p>
            <a:p>
              <a:pPr marL="285750" indent="-285750" defTabSz="457200">
                <a:spcBef>
                  <a:spcPct val="50000"/>
                </a:spcBef>
                <a:buFont typeface="Calibri" panose="020F0502020204030204" pitchFamily="34" charset="0"/>
                <a:buChar char="-"/>
              </a:pPr>
              <a:r>
                <a:rPr lang="en-US" sz="1600" dirty="0">
                  <a:latin typeface="Calibri" pitchFamily="34" charset="0"/>
                </a:rPr>
                <a:t>Use Depth info to apply </a:t>
              </a:r>
              <a:r>
                <a:rPr lang="en-US" sz="1600" dirty="0" err="1">
                  <a:latin typeface="Calibri" pitchFamily="34" charset="0"/>
                </a:rPr>
                <a:t>DoF</a:t>
              </a:r>
              <a:r>
                <a:rPr lang="en-US" sz="1600" dirty="0">
                  <a:latin typeface="Calibri" pitchFamily="34" charset="0"/>
                </a:rPr>
                <a:t> blur in areas where the image cannot be not fused by the eye to reduce </a:t>
              </a:r>
              <a:r>
                <a:rPr lang="en-US" sz="1600" dirty="0" err="1">
                  <a:latin typeface="Calibri" pitchFamily="34" charset="0"/>
                </a:rPr>
                <a:t>Accomodation</a:t>
              </a:r>
              <a:r>
                <a:rPr lang="en-US" sz="1600" dirty="0">
                  <a:latin typeface="Calibri" pitchFamily="34" charset="0"/>
                </a:rPr>
                <a:t> Vergence conflict.</a:t>
              </a:r>
            </a:p>
          </p:txBody>
        </p:sp>
        <p:sp>
          <p:nvSpPr>
            <p:cNvPr id="94" name="Text Box 17">
              <a:extLst>
                <a:ext uri="{FF2B5EF4-FFF2-40B4-BE49-F238E27FC236}">
                  <a16:creationId xmlns:a16="http://schemas.microsoft.com/office/drawing/2014/main" id="{5786ACB1-7A5E-4290-8BF1-DD1512D0E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9412"/>
              <a:ext cx="2038" cy="462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en-US" sz="2400" b="1">
                  <a:latin typeface="Calibri" pitchFamily="34" charset="0"/>
                </a:rPr>
                <a:t>CONCLUSION</a:t>
              </a:r>
            </a:p>
          </p:txBody>
        </p:sp>
      </p:grpSp>
      <p:grpSp>
        <p:nvGrpSpPr>
          <p:cNvPr id="102" name="Group 57">
            <a:extLst>
              <a:ext uri="{FF2B5EF4-FFF2-40B4-BE49-F238E27FC236}">
                <a16:creationId xmlns:a16="http://schemas.microsoft.com/office/drawing/2014/main" id="{017E2C67-189F-435C-B8CD-AC3145A464D5}"/>
              </a:ext>
            </a:extLst>
          </p:cNvPr>
          <p:cNvGrpSpPr>
            <a:grpSpLocks/>
          </p:cNvGrpSpPr>
          <p:nvPr/>
        </p:nvGrpSpPr>
        <p:grpSpPr bwMode="auto">
          <a:xfrm>
            <a:off x="458854" y="12815293"/>
            <a:ext cx="4357311" cy="6964896"/>
            <a:chOff x="3947" y="9412"/>
            <a:chExt cx="2038" cy="6070"/>
          </a:xfrm>
        </p:grpSpPr>
        <p:sp>
          <p:nvSpPr>
            <p:cNvPr id="103" name="Text Box 16">
              <a:extLst>
                <a:ext uri="{FF2B5EF4-FFF2-40B4-BE49-F238E27FC236}">
                  <a16:creationId xmlns:a16="http://schemas.microsoft.com/office/drawing/2014/main" id="{B02E96D5-8B80-42CE-BB14-017EC4FC9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9795"/>
              <a:ext cx="2038" cy="56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r>
                <a:rPr lang="en-US" sz="1600" dirty="0">
                  <a:latin typeface="Calibri" pitchFamily="34" charset="0"/>
                </a:rPr>
                <a:t>A video-see-through prototype develop on the CVC was used in this project.</a:t>
              </a: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It allows the users to see the images captured by the cameras in real time.</a:t>
              </a: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The two cameras give the users a stereo experience.</a:t>
              </a: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The depth map are generated using the images from two cameras on a stereo matcher.</a:t>
              </a: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endParaRPr lang="en-US" sz="1600" dirty="0">
                <a:latin typeface="Calibri" pitchFamily="34" charset="0"/>
              </a:endParaRPr>
            </a:p>
            <a:p>
              <a:pPr marL="28575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04" name="Text Box 17">
              <a:extLst>
                <a:ext uri="{FF2B5EF4-FFF2-40B4-BE49-F238E27FC236}">
                  <a16:creationId xmlns:a16="http://schemas.microsoft.com/office/drawing/2014/main" id="{AC4A811D-71AA-4B77-8A74-C1FF95F72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9412"/>
              <a:ext cx="2038" cy="65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en-US" sz="2400" b="1" dirty="0">
                  <a:latin typeface="Calibri" pitchFamily="34" charset="0"/>
                </a:rPr>
                <a:t>PROTOTYPE</a:t>
              </a:r>
            </a:p>
          </p:txBody>
        </p:sp>
      </p:grpSp>
      <p:pic>
        <p:nvPicPr>
          <p:cNvPr id="105" name="Imagen 104">
            <a:extLst>
              <a:ext uri="{FF2B5EF4-FFF2-40B4-BE49-F238E27FC236}">
                <a16:creationId xmlns:a16="http://schemas.microsoft.com/office/drawing/2014/main" id="{ABF92AA6-FDE9-43B5-A930-7283B212B0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4" y="16747962"/>
            <a:ext cx="4014538" cy="2675428"/>
          </a:xfrm>
          <a:prstGeom prst="rect">
            <a:avLst/>
          </a:prstGeom>
        </p:spPr>
      </p:pic>
      <p:grpSp>
        <p:nvGrpSpPr>
          <p:cNvPr id="16" name="Group 4">
            <a:extLst>
              <a:ext uri="{FF2B5EF4-FFF2-40B4-BE49-F238E27FC236}">
                <a16:creationId xmlns:a16="http://schemas.microsoft.com/office/drawing/2014/main" id="{219A9511-3E32-48F4-A679-A8DCC3E51F2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096500" y="5289550"/>
            <a:ext cx="4283075" cy="9586913"/>
            <a:chOff x="6360" y="3332"/>
            <a:chExt cx="2698" cy="6039"/>
          </a:xfrm>
        </p:grpSpPr>
        <p:sp>
          <p:nvSpPr>
            <p:cNvPr id="17" name="AutoShape 3">
              <a:extLst>
                <a:ext uri="{FF2B5EF4-FFF2-40B4-BE49-F238E27FC236}">
                  <a16:creationId xmlns:a16="http://schemas.microsoft.com/office/drawing/2014/main" id="{6961674C-70EE-4FEF-BE37-B887EE52EFE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360" y="3332"/>
              <a:ext cx="2600" cy="6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D870D2EC-9194-4124-A9A9-C4A5DB117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" y="3342"/>
              <a:ext cx="1226" cy="1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493E59BB-EC42-4915-A8CE-FC6D84082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4" y="3342"/>
              <a:ext cx="1237" cy="1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9A502DA-6139-4B48-AF64-4AD9CAD0A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" y="4565"/>
              <a:ext cx="32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Left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CACF892F-0713-486E-A1FC-F0D72B830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9" y="4571"/>
              <a:ext cx="40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Right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BB2A490E-6A0B-48FF-B77D-401FBDEA2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" y="4937"/>
              <a:ext cx="2540" cy="332"/>
            </a:xfrm>
            <a:prstGeom prst="rect">
              <a:avLst/>
            </a:prstGeom>
            <a:noFill/>
            <a:ln w="20638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7EF7C344-A866-42AD-9039-2C0563748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0" y="5005"/>
              <a:ext cx="1131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2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RECTIFICATION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F0D08378-BD20-4FE3-B9FB-0EFDA942A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" y="5431"/>
              <a:ext cx="2540" cy="332"/>
            </a:xfrm>
            <a:prstGeom prst="rect">
              <a:avLst/>
            </a:prstGeom>
            <a:noFill/>
            <a:ln w="20638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157901C4-6A4E-45E8-9431-62DA2C489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5" y="5481"/>
              <a:ext cx="1052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DEPTH MAP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A63E2D83-6127-46B2-986F-A89C862CD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1" y="4575"/>
              <a:ext cx="0" cy="282"/>
            </a:xfrm>
            <a:prstGeom prst="line">
              <a:avLst/>
            </a:prstGeom>
            <a:noFill/>
            <a:ln w="206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077F3FD3-068C-4255-B181-CFC3FA028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6" y="4845"/>
              <a:ext cx="91" cy="92"/>
            </a:xfrm>
            <a:custGeom>
              <a:avLst/>
              <a:gdLst>
                <a:gd name="T0" fmla="*/ 91 w 91"/>
                <a:gd name="T1" fmla="*/ 0 h 92"/>
                <a:gd name="T2" fmla="*/ 45 w 91"/>
                <a:gd name="T3" fmla="*/ 92 h 92"/>
                <a:gd name="T4" fmla="*/ 0 w 91"/>
                <a:gd name="T5" fmla="*/ 0 h 92"/>
                <a:gd name="T6" fmla="*/ 91 w 91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92">
                  <a:moveTo>
                    <a:pt x="91" y="0"/>
                  </a:moveTo>
                  <a:lnTo>
                    <a:pt x="45" y="92"/>
                  </a:lnTo>
                  <a:lnTo>
                    <a:pt x="0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BF5E1D9B-6222-40D0-A5B3-637D71D58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3" y="4568"/>
              <a:ext cx="0" cy="289"/>
            </a:xfrm>
            <a:prstGeom prst="line">
              <a:avLst/>
            </a:prstGeom>
            <a:noFill/>
            <a:ln w="206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88ABDEF4-5E9F-497F-9831-A8FD4D53E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7" y="4845"/>
              <a:ext cx="92" cy="92"/>
            </a:xfrm>
            <a:custGeom>
              <a:avLst/>
              <a:gdLst>
                <a:gd name="T0" fmla="*/ 92 w 92"/>
                <a:gd name="T1" fmla="*/ 0 h 92"/>
                <a:gd name="T2" fmla="*/ 46 w 92"/>
                <a:gd name="T3" fmla="*/ 92 h 92"/>
                <a:gd name="T4" fmla="*/ 0 w 92"/>
                <a:gd name="T5" fmla="*/ 0 h 92"/>
                <a:gd name="T6" fmla="*/ 92 w 92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92">
                  <a:moveTo>
                    <a:pt x="92" y="0"/>
                  </a:moveTo>
                  <a:lnTo>
                    <a:pt x="46" y="92"/>
                  </a:lnTo>
                  <a:lnTo>
                    <a:pt x="0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B14C7986-16C2-43F0-9421-532E9B55E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6" y="5269"/>
              <a:ext cx="0" cy="82"/>
            </a:xfrm>
            <a:prstGeom prst="line">
              <a:avLst/>
            </a:prstGeom>
            <a:noFill/>
            <a:ln w="206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07EE8A6-F040-4106-A795-8EB21E06B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" y="5340"/>
              <a:ext cx="92" cy="91"/>
            </a:xfrm>
            <a:custGeom>
              <a:avLst/>
              <a:gdLst>
                <a:gd name="T0" fmla="*/ 92 w 92"/>
                <a:gd name="T1" fmla="*/ 0 h 91"/>
                <a:gd name="T2" fmla="*/ 46 w 92"/>
                <a:gd name="T3" fmla="*/ 91 h 91"/>
                <a:gd name="T4" fmla="*/ 0 w 92"/>
                <a:gd name="T5" fmla="*/ 0 h 91"/>
                <a:gd name="T6" fmla="*/ 92 w 92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91">
                  <a:moveTo>
                    <a:pt x="92" y="0"/>
                  </a:moveTo>
                  <a:lnTo>
                    <a:pt x="46" y="91"/>
                  </a:lnTo>
                  <a:lnTo>
                    <a:pt x="0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43" name="Picture 19">
              <a:extLst>
                <a:ext uri="{FF2B5EF4-FFF2-40B4-BE49-F238E27FC236}">
                  <a16:creationId xmlns:a16="http://schemas.microsoft.com/office/drawing/2014/main" id="{5D724FD6-21DC-48EE-8BCF-595BC1F3C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" y="6079"/>
              <a:ext cx="1226" cy="1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Rectangle 20">
              <a:extLst>
                <a:ext uri="{FF2B5EF4-FFF2-40B4-BE49-F238E27FC236}">
                  <a16:creationId xmlns:a16="http://schemas.microsoft.com/office/drawing/2014/main" id="{2B88F20D-B594-487F-A30E-AE4C9C0EF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" y="7595"/>
              <a:ext cx="2539" cy="332"/>
            </a:xfrm>
            <a:prstGeom prst="rect">
              <a:avLst/>
            </a:prstGeom>
            <a:noFill/>
            <a:ln w="20638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4B380B26-1FAE-4291-9E24-7056314B3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5" y="7644"/>
              <a:ext cx="808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PROCESS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22">
              <a:extLst>
                <a:ext uri="{FF2B5EF4-FFF2-40B4-BE49-F238E27FC236}">
                  <a16:creationId xmlns:a16="http://schemas.microsoft.com/office/drawing/2014/main" id="{7D01C908-DFAA-4B09-9316-F78C9AA39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" y="8090"/>
              <a:ext cx="2539" cy="331"/>
            </a:xfrm>
            <a:prstGeom prst="rect">
              <a:avLst/>
            </a:prstGeom>
            <a:noFill/>
            <a:ln w="20638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EEBA7838-B027-47FF-966D-C4AC3FEDB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" y="8146"/>
              <a:ext cx="146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2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CLASSIFY DISTANCE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24">
              <a:extLst>
                <a:ext uri="{FF2B5EF4-FFF2-40B4-BE49-F238E27FC236}">
                  <a16:creationId xmlns:a16="http://schemas.microsoft.com/office/drawing/2014/main" id="{815FFB2E-60BA-47E4-8201-9D3B1BE6D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" y="8797"/>
              <a:ext cx="2539" cy="529"/>
            </a:xfrm>
            <a:prstGeom prst="rect">
              <a:avLst/>
            </a:prstGeom>
            <a:noFill/>
            <a:ln w="20638" cap="sq">
              <a:solidFill>
                <a:srgbClr val="6633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C6BFC9C9-498F-495B-A6BD-3D30D45C9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4" y="8835"/>
              <a:ext cx="244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2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CHANGE THE VISUALIZATION 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26">
              <a:extLst>
                <a:ext uri="{FF2B5EF4-FFF2-40B4-BE49-F238E27FC236}">
                  <a16:creationId xmlns:a16="http://schemas.microsoft.com/office/drawing/2014/main" id="{CAD8CA4A-6E25-4895-BA40-CBCA9FCD5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4" y="9055"/>
              <a:ext cx="769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SETTING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Line 27">
              <a:extLst>
                <a:ext uri="{FF2B5EF4-FFF2-40B4-BE49-F238E27FC236}">
                  <a16:creationId xmlns:a16="http://schemas.microsoft.com/office/drawing/2014/main" id="{BE17161E-52FE-47CA-97ED-874002464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3" y="7927"/>
              <a:ext cx="0" cy="83"/>
            </a:xfrm>
            <a:prstGeom prst="line">
              <a:avLst/>
            </a:prstGeom>
            <a:noFill/>
            <a:ln w="206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E5953099-A6ED-4EFD-AB59-B7860ECA9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" y="7998"/>
              <a:ext cx="92" cy="92"/>
            </a:xfrm>
            <a:custGeom>
              <a:avLst/>
              <a:gdLst>
                <a:gd name="T0" fmla="*/ 92 w 92"/>
                <a:gd name="T1" fmla="*/ 0 h 92"/>
                <a:gd name="T2" fmla="*/ 46 w 92"/>
                <a:gd name="T3" fmla="*/ 92 h 92"/>
                <a:gd name="T4" fmla="*/ 0 w 92"/>
                <a:gd name="T5" fmla="*/ 0 h 92"/>
                <a:gd name="T6" fmla="*/ 92 w 92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92">
                  <a:moveTo>
                    <a:pt x="92" y="0"/>
                  </a:moveTo>
                  <a:lnTo>
                    <a:pt x="46" y="92"/>
                  </a:lnTo>
                  <a:lnTo>
                    <a:pt x="0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29">
              <a:extLst>
                <a:ext uri="{FF2B5EF4-FFF2-40B4-BE49-F238E27FC236}">
                  <a16:creationId xmlns:a16="http://schemas.microsoft.com/office/drawing/2014/main" id="{8CFD3B66-AF75-47AB-9DB4-FD60D4114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3" y="8421"/>
              <a:ext cx="0" cy="296"/>
            </a:xfrm>
            <a:prstGeom prst="line">
              <a:avLst/>
            </a:prstGeom>
            <a:noFill/>
            <a:ln w="206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31AF4387-D772-456D-AD8D-5870534FD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" y="8706"/>
              <a:ext cx="92" cy="91"/>
            </a:xfrm>
            <a:custGeom>
              <a:avLst/>
              <a:gdLst>
                <a:gd name="T0" fmla="*/ 92 w 92"/>
                <a:gd name="T1" fmla="*/ 0 h 91"/>
                <a:gd name="T2" fmla="*/ 46 w 92"/>
                <a:gd name="T3" fmla="*/ 91 h 91"/>
                <a:gd name="T4" fmla="*/ 0 w 92"/>
                <a:gd name="T5" fmla="*/ 0 h 91"/>
                <a:gd name="T6" fmla="*/ 92 w 92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91">
                  <a:moveTo>
                    <a:pt x="92" y="0"/>
                  </a:moveTo>
                  <a:lnTo>
                    <a:pt x="46" y="91"/>
                  </a:lnTo>
                  <a:lnTo>
                    <a:pt x="0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31">
              <a:extLst>
                <a:ext uri="{FF2B5EF4-FFF2-40B4-BE49-F238E27FC236}">
                  <a16:creationId xmlns:a16="http://schemas.microsoft.com/office/drawing/2014/main" id="{9030A2F8-202E-4789-BD5F-206033F33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9" y="7301"/>
              <a:ext cx="0" cy="215"/>
            </a:xfrm>
            <a:prstGeom prst="line">
              <a:avLst/>
            </a:prstGeom>
            <a:noFill/>
            <a:ln w="206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8C06B9BA-4796-4A49-BB95-F11DA8960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4" y="7504"/>
              <a:ext cx="91" cy="91"/>
            </a:xfrm>
            <a:custGeom>
              <a:avLst/>
              <a:gdLst>
                <a:gd name="T0" fmla="*/ 91 w 91"/>
                <a:gd name="T1" fmla="*/ 0 h 91"/>
                <a:gd name="T2" fmla="*/ 45 w 91"/>
                <a:gd name="T3" fmla="*/ 91 h 91"/>
                <a:gd name="T4" fmla="*/ 0 w 91"/>
                <a:gd name="T5" fmla="*/ 0 h 91"/>
                <a:gd name="T6" fmla="*/ 91 w 91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91">
                  <a:moveTo>
                    <a:pt x="91" y="0"/>
                  </a:moveTo>
                  <a:lnTo>
                    <a:pt x="45" y="91"/>
                  </a:lnTo>
                  <a:lnTo>
                    <a:pt x="0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33">
              <a:extLst>
                <a:ext uri="{FF2B5EF4-FFF2-40B4-BE49-F238E27FC236}">
                  <a16:creationId xmlns:a16="http://schemas.microsoft.com/office/drawing/2014/main" id="{577CA146-DB1C-460B-8591-F59145D71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9" y="5763"/>
              <a:ext cx="0" cy="232"/>
            </a:xfrm>
            <a:prstGeom prst="line">
              <a:avLst/>
            </a:prstGeom>
            <a:noFill/>
            <a:ln w="206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4">
              <a:extLst>
                <a:ext uri="{FF2B5EF4-FFF2-40B4-BE49-F238E27FC236}">
                  <a16:creationId xmlns:a16="http://schemas.microsoft.com/office/drawing/2014/main" id="{1E9D3012-A1EA-492A-95A2-F2E19BDBE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3" y="5984"/>
              <a:ext cx="91" cy="92"/>
            </a:xfrm>
            <a:custGeom>
              <a:avLst/>
              <a:gdLst>
                <a:gd name="T0" fmla="*/ 91 w 91"/>
                <a:gd name="T1" fmla="*/ 0 h 92"/>
                <a:gd name="T2" fmla="*/ 46 w 91"/>
                <a:gd name="T3" fmla="*/ 92 h 92"/>
                <a:gd name="T4" fmla="*/ 0 w 91"/>
                <a:gd name="T5" fmla="*/ 0 h 92"/>
                <a:gd name="T6" fmla="*/ 91 w 91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92">
                  <a:moveTo>
                    <a:pt x="91" y="0"/>
                  </a:moveTo>
                  <a:lnTo>
                    <a:pt x="46" y="92"/>
                  </a:lnTo>
                  <a:lnTo>
                    <a:pt x="0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59" name="Picture 35">
              <a:extLst>
                <a:ext uri="{FF2B5EF4-FFF2-40B4-BE49-F238E27FC236}">
                  <a16:creationId xmlns:a16="http://schemas.microsoft.com/office/drawing/2014/main" id="{55A05964-B3EA-46FA-8CB9-9CB10DED58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" y="6079"/>
              <a:ext cx="1217" cy="1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Line 36">
              <a:extLst>
                <a:ext uri="{FF2B5EF4-FFF2-40B4-BE49-F238E27FC236}">
                  <a16:creationId xmlns:a16="http://schemas.microsoft.com/office/drawing/2014/main" id="{6EB4DC80-8F5E-4F67-AE38-7337A3AB2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3" y="5763"/>
              <a:ext cx="0" cy="232"/>
            </a:xfrm>
            <a:prstGeom prst="line">
              <a:avLst/>
            </a:prstGeom>
            <a:noFill/>
            <a:ln w="206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A9BE3C73-0176-4190-A8D8-6CF119BF4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7" y="5984"/>
              <a:ext cx="92" cy="92"/>
            </a:xfrm>
            <a:custGeom>
              <a:avLst/>
              <a:gdLst>
                <a:gd name="T0" fmla="*/ 92 w 92"/>
                <a:gd name="T1" fmla="*/ 0 h 92"/>
                <a:gd name="T2" fmla="*/ 46 w 92"/>
                <a:gd name="T3" fmla="*/ 92 h 92"/>
                <a:gd name="T4" fmla="*/ 0 w 92"/>
                <a:gd name="T5" fmla="*/ 0 h 92"/>
                <a:gd name="T6" fmla="*/ 92 w 92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92">
                  <a:moveTo>
                    <a:pt x="92" y="0"/>
                  </a:moveTo>
                  <a:lnTo>
                    <a:pt x="46" y="92"/>
                  </a:lnTo>
                  <a:lnTo>
                    <a:pt x="0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38">
              <a:extLst>
                <a:ext uri="{FF2B5EF4-FFF2-40B4-BE49-F238E27FC236}">
                  <a16:creationId xmlns:a16="http://schemas.microsoft.com/office/drawing/2014/main" id="{D0AC7A87-6D66-462B-9642-0028B7765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8" y="7301"/>
              <a:ext cx="0" cy="215"/>
            </a:xfrm>
            <a:prstGeom prst="line">
              <a:avLst/>
            </a:prstGeom>
            <a:noFill/>
            <a:ln w="206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ECDAC1FE-DA0E-4A45-AC1F-2703350F4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2" y="7504"/>
              <a:ext cx="91" cy="91"/>
            </a:xfrm>
            <a:custGeom>
              <a:avLst/>
              <a:gdLst>
                <a:gd name="T0" fmla="*/ 91 w 91"/>
                <a:gd name="T1" fmla="*/ 0 h 91"/>
                <a:gd name="T2" fmla="*/ 46 w 91"/>
                <a:gd name="T3" fmla="*/ 91 h 91"/>
                <a:gd name="T4" fmla="*/ 0 w 91"/>
                <a:gd name="T5" fmla="*/ 0 h 91"/>
                <a:gd name="T6" fmla="*/ 91 w 91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91">
                  <a:moveTo>
                    <a:pt x="91" y="0"/>
                  </a:moveTo>
                  <a:lnTo>
                    <a:pt x="46" y="91"/>
                  </a:lnTo>
                  <a:lnTo>
                    <a:pt x="0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6" name="Group 57">
            <a:extLst>
              <a:ext uri="{FF2B5EF4-FFF2-40B4-BE49-F238E27FC236}">
                <a16:creationId xmlns:a16="http://schemas.microsoft.com/office/drawing/2014/main" id="{312D82D5-1EDC-40D5-B2F1-45590B002027}"/>
              </a:ext>
            </a:extLst>
          </p:cNvPr>
          <p:cNvGrpSpPr>
            <a:grpSpLocks/>
          </p:cNvGrpSpPr>
          <p:nvPr/>
        </p:nvGrpSpPr>
        <p:grpSpPr bwMode="auto">
          <a:xfrm>
            <a:off x="5052414" y="12815295"/>
            <a:ext cx="4579286" cy="6964894"/>
            <a:chOff x="3947" y="9412"/>
            <a:chExt cx="2038" cy="5973"/>
          </a:xfrm>
        </p:grpSpPr>
        <p:sp>
          <p:nvSpPr>
            <p:cNvPr id="217" name="Text Box 16">
              <a:extLst>
                <a:ext uri="{FF2B5EF4-FFF2-40B4-BE49-F238E27FC236}">
                  <a16:creationId xmlns:a16="http://schemas.microsoft.com/office/drawing/2014/main" id="{E56AC8C8-AC88-4BBC-8424-5ABF3344D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9795"/>
              <a:ext cx="2038" cy="55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square"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  <a:p>
              <a:pPr defTabSz="457200">
                <a:spcBef>
                  <a:spcPct val="50000"/>
                </a:spcBef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18" name="Text Box 17">
              <a:extLst>
                <a:ext uri="{FF2B5EF4-FFF2-40B4-BE49-F238E27FC236}">
                  <a16:creationId xmlns:a16="http://schemas.microsoft.com/office/drawing/2014/main" id="{319967AC-C44F-4738-B2A6-CD225A6BA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9412"/>
              <a:ext cx="2038" cy="62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lIns="179817" tIns="179817" rIns="179817" bIns="179817">
              <a:spAutoFit/>
            </a:bodyPr>
            <a:lstStyle/>
            <a:p>
              <a:pPr defTabSz="457200">
                <a:spcBef>
                  <a:spcPct val="50000"/>
                </a:spcBef>
              </a:pPr>
              <a:r>
                <a:rPr lang="en-US" sz="2400" b="1" dirty="0">
                  <a:latin typeface="Calibri" pitchFamily="34" charset="0"/>
                </a:rPr>
                <a:t>THREAD ARCHITECTURE</a:t>
              </a:r>
            </a:p>
          </p:txBody>
        </p:sp>
      </p:grpSp>
      <p:grpSp>
        <p:nvGrpSpPr>
          <p:cNvPr id="2059" name="Grupo 2058">
            <a:extLst>
              <a:ext uri="{FF2B5EF4-FFF2-40B4-BE49-F238E27FC236}">
                <a16:creationId xmlns:a16="http://schemas.microsoft.com/office/drawing/2014/main" id="{62CE92F7-BED7-484A-87B5-5215E70AA4B1}"/>
              </a:ext>
            </a:extLst>
          </p:cNvPr>
          <p:cNvGrpSpPr/>
          <p:nvPr/>
        </p:nvGrpSpPr>
        <p:grpSpPr>
          <a:xfrm>
            <a:off x="460255" y="8786923"/>
            <a:ext cx="9184315" cy="4462770"/>
            <a:chOff x="459749" y="8655712"/>
            <a:chExt cx="9149053" cy="4462770"/>
          </a:xfrm>
        </p:grpSpPr>
        <p:grpSp>
          <p:nvGrpSpPr>
            <p:cNvPr id="71" name="Group 57">
              <a:extLst>
                <a:ext uri="{FF2B5EF4-FFF2-40B4-BE49-F238E27FC236}">
                  <a16:creationId xmlns:a16="http://schemas.microsoft.com/office/drawing/2014/main" id="{4493149C-0B70-4537-B003-D70B381915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749" y="8655712"/>
              <a:ext cx="9149053" cy="3932419"/>
              <a:chOff x="3947" y="9412"/>
              <a:chExt cx="2038" cy="2448"/>
            </a:xfrm>
          </p:grpSpPr>
          <p:sp>
            <p:nvSpPr>
              <p:cNvPr id="72" name="Text Box 16">
                <a:extLst>
                  <a:ext uri="{FF2B5EF4-FFF2-40B4-BE49-F238E27FC236}">
                    <a16:creationId xmlns:a16="http://schemas.microsoft.com/office/drawing/2014/main" id="{B7C3C16A-A623-4178-84C8-3601CD8E63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7" y="9795"/>
                <a:ext cx="2037" cy="20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9933"/>
                </a:solidFill>
                <a:miter lim="800000"/>
                <a:headEnd/>
                <a:tailEnd/>
              </a:ln>
            </p:spPr>
            <p:txBody>
              <a:bodyPr wrap="square" lIns="179817" tIns="179817" rIns="179817" bIns="179817">
                <a:spAutoFit/>
              </a:bodyPr>
              <a:lstStyle/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endParaRPr lang="en-US" sz="1600" dirty="0">
                  <a:latin typeface="Calibri" pitchFamily="34" charset="0"/>
                </a:endParaRPr>
              </a:p>
              <a:p>
                <a:pPr defTabSz="457200">
                  <a:spcBef>
                    <a:spcPct val="50000"/>
                  </a:spcBef>
                </a:pPr>
                <a:br>
                  <a:rPr lang="en-US" sz="1600" dirty="0">
                    <a:latin typeface="Calibri" pitchFamily="34" charset="0"/>
                  </a:rPr>
                </a:br>
                <a:br>
                  <a:rPr lang="en-US" sz="1600" dirty="0">
                    <a:latin typeface="Calibri" pitchFamily="34" charset="0"/>
                  </a:rPr>
                </a:b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73" name="Text Box 17">
                <a:extLst>
                  <a:ext uri="{FF2B5EF4-FFF2-40B4-BE49-F238E27FC236}">
                    <a16:creationId xmlns:a16="http://schemas.microsoft.com/office/drawing/2014/main" id="{60461CE6-9B04-4F51-9494-66ADB2FC47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7" y="9412"/>
                <a:ext cx="2038" cy="462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rgbClr val="FF9933"/>
                </a:solidFill>
                <a:miter lim="800000"/>
                <a:headEnd/>
                <a:tailEnd/>
              </a:ln>
            </p:spPr>
            <p:txBody>
              <a:bodyPr lIns="179817" tIns="179817" rIns="179817" bIns="179817">
                <a:spAutoFit/>
              </a:bodyPr>
              <a:lstStyle/>
              <a:p>
                <a:pPr defTabSz="457200">
                  <a:spcBef>
                    <a:spcPct val="50000"/>
                  </a:spcBef>
                </a:pPr>
                <a:r>
                  <a:rPr lang="en-US" sz="2400" b="1">
                    <a:latin typeface="Calibri" pitchFamily="34" charset="0"/>
                  </a:rPr>
                  <a:t>USER SETTINGS</a:t>
                </a:r>
              </a:p>
            </p:txBody>
          </p:sp>
        </p:grpSp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76" name="Gráfico 75">
                  <a:extLst>
                    <a:ext uri="{FF2B5EF4-FFF2-40B4-BE49-F238E27FC236}">
                      <a16:creationId xmlns:a16="http://schemas.microsoft.com/office/drawing/2014/main" id="{A569617F-9148-4DD3-8313-90A53DB8374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793663671"/>
                    </p:ext>
                  </p:extLst>
                </p:nvPr>
              </p:nvGraphicFramePr>
              <p:xfrm>
                <a:off x="4898760" y="9410688"/>
                <a:ext cx="4509762" cy="3106038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10"/>
                </a:graphicData>
              </a:graphic>
            </p:graphicFrame>
          </mc:Choice>
          <mc:Fallback xmlns="">
            <p:pic>
              <p:nvPicPr>
                <p:cNvPr id="76" name="Gráfico 75">
                  <a:extLst>
                    <a:ext uri="{FF2B5EF4-FFF2-40B4-BE49-F238E27FC236}">
                      <a16:creationId xmlns:a16="http://schemas.microsoft.com/office/drawing/2014/main" id="{A569617F-9148-4DD3-8313-90A53DB8374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16375" y="9541899"/>
                  <a:ext cx="4527143" cy="310603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055" name="CuadroTexto 2054">
              <a:extLst>
                <a:ext uri="{FF2B5EF4-FFF2-40B4-BE49-F238E27FC236}">
                  <a16:creationId xmlns:a16="http://schemas.microsoft.com/office/drawing/2014/main" id="{AAB83AB4-D064-401F-A500-411A0FD017EB}"/>
                </a:ext>
              </a:extLst>
            </p:cNvPr>
            <p:cNvSpPr txBox="1"/>
            <p:nvPr/>
          </p:nvSpPr>
          <p:spPr>
            <a:xfrm>
              <a:off x="493563" y="9394386"/>
              <a:ext cx="4369860" cy="372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5250" indent="-12700" defTabSz="457200">
                <a:spcBef>
                  <a:spcPct val="50000"/>
                </a:spcBef>
                <a:tabLst>
                  <a:tab pos="3767138" algn="dec"/>
                  <a:tab pos="4216400" algn="r"/>
                </a:tabLst>
              </a:pPr>
              <a:r>
                <a:rPr lang="en-US" sz="1600" dirty="0">
                  <a:latin typeface="Calibri" pitchFamily="34" charset="0"/>
                </a:rPr>
                <a:t> </a:t>
              </a:r>
            </a:p>
            <a:p>
              <a:pPr marL="95250" indent="-12700" defTabSz="457200">
                <a:spcBef>
                  <a:spcPct val="50000"/>
                </a:spcBef>
                <a:tabLst>
                  <a:tab pos="3767138" algn="dec"/>
                  <a:tab pos="4216400" algn="r"/>
                </a:tabLst>
              </a:pPr>
              <a:r>
                <a:rPr lang="en-US" sz="1600" dirty="0">
                  <a:latin typeface="Calibri" pitchFamily="34" charset="0"/>
                </a:rPr>
                <a:t>Users are able to set one visualization setting for each distance. After two user testing sessions, it was observed the following:</a:t>
              </a:r>
            </a:p>
            <a:p>
              <a:pPr marL="381000" indent="-285750" defTabSz="457200">
                <a:spcBef>
                  <a:spcPct val="50000"/>
                </a:spcBef>
                <a:buFont typeface="Arial" panose="020B0604020202020204" pitchFamily="34" charset="0"/>
                <a:buChar char="•"/>
                <a:tabLst>
                  <a:tab pos="3767138" algn="dec"/>
                  <a:tab pos="4216400" algn="r"/>
                </a:tabLst>
              </a:pPr>
              <a:r>
                <a:rPr lang="en-US" sz="1600" dirty="0">
                  <a:latin typeface="Calibri" pitchFamily="34" charset="0"/>
                </a:rPr>
                <a:t>Users prefer one setting for each viewing distance</a:t>
              </a:r>
            </a:p>
            <a:p>
              <a:pPr marL="381000" indent="-285750" defTabSz="34925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Users do not feel comfortable using settings from other distances.</a:t>
              </a:r>
            </a:p>
            <a:p>
              <a:pPr marL="381000" indent="-285750" defTabSz="349250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alibri" pitchFamily="34" charset="0"/>
                </a:rPr>
                <a:t>This also happens with the zooming of the image.</a:t>
              </a:r>
              <a:br>
                <a:rPr lang="en-US" sz="1600" dirty="0">
                  <a:latin typeface="Calibri" pitchFamily="34" charset="0"/>
                </a:rPr>
              </a:br>
              <a:br>
                <a:rPr lang="en-US" sz="1600" dirty="0">
                  <a:latin typeface="Calibri" pitchFamily="34" charset="0"/>
                </a:rPr>
              </a:br>
              <a:endParaRPr lang="en-US" sz="1600" dirty="0">
                <a:latin typeface="Calibri" pitchFamily="34" charset="0"/>
              </a:endParaRPr>
            </a:p>
            <a:p>
              <a:endParaRPr lang="en-US" dirty="0"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E43246F0-E859-4BEE-864D-AEFD619909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40" y="20280744"/>
            <a:ext cx="1265122" cy="695817"/>
          </a:xfrm>
          <a:prstGeom prst="rect">
            <a:avLst/>
          </a:prstGeom>
        </p:spPr>
      </p:pic>
      <p:grpSp>
        <p:nvGrpSpPr>
          <p:cNvPr id="8" name="Group 43">
            <a:extLst>
              <a:ext uri="{FF2B5EF4-FFF2-40B4-BE49-F238E27FC236}">
                <a16:creationId xmlns:a16="http://schemas.microsoft.com/office/drawing/2014/main" id="{F71C6DF9-7133-48C7-9C90-C18A572254F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57214" y="13773847"/>
            <a:ext cx="3799387" cy="5825389"/>
            <a:chOff x="3601" y="8835"/>
            <a:chExt cx="2256" cy="3459"/>
          </a:xfrm>
        </p:grpSpPr>
        <p:sp>
          <p:nvSpPr>
            <p:cNvPr id="9" name="AutoShape 42">
              <a:extLst>
                <a:ext uri="{FF2B5EF4-FFF2-40B4-BE49-F238E27FC236}">
                  <a16:creationId xmlns:a16="http://schemas.microsoft.com/office/drawing/2014/main" id="{5D91588E-D04C-428D-AAD6-3DA8122659A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601" y="8835"/>
              <a:ext cx="2256" cy="3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44">
              <a:extLst>
                <a:ext uri="{FF2B5EF4-FFF2-40B4-BE49-F238E27FC236}">
                  <a16:creationId xmlns:a16="http://schemas.microsoft.com/office/drawing/2014/main" id="{158733B0-417E-4FD9-BDF8-685E1C1CE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" y="9517"/>
              <a:ext cx="745" cy="5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5">
              <a:extLst>
                <a:ext uri="{FF2B5EF4-FFF2-40B4-BE49-F238E27FC236}">
                  <a16:creationId xmlns:a16="http://schemas.microsoft.com/office/drawing/2014/main" id="{65A6987D-2C68-4308-B5F8-3642034B1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" y="9517"/>
              <a:ext cx="745" cy="559"/>
            </a:xfrm>
            <a:prstGeom prst="rect">
              <a:avLst/>
            </a:prstGeom>
            <a:noFill/>
            <a:ln w="20701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Rectangle 46">
              <a:extLst>
                <a:ext uri="{FF2B5EF4-FFF2-40B4-BE49-F238E27FC236}">
                  <a16:creationId xmlns:a16="http://schemas.microsoft.com/office/drawing/2014/main" id="{3E07BB9A-07D8-4792-BD94-1BDA21820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9659"/>
              <a:ext cx="52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Grabbing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47">
              <a:extLst>
                <a:ext uri="{FF2B5EF4-FFF2-40B4-BE49-F238E27FC236}">
                  <a16:creationId xmlns:a16="http://schemas.microsoft.com/office/drawing/2014/main" id="{B0082812-21D4-4583-977E-B3E4FCEF9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" y="9802"/>
              <a:ext cx="502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Thread 1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48">
              <a:extLst>
                <a:ext uri="{FF2B5EF4-FFF2-40B4-BE49-F238E27FC236}">
                  <a16:creationId xmlns:a16="http://schemas.microsoft.com/office/drawing/2014/main" id="{5C76D94C-E160-44BA-A16B-436BEE51A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9" y="9517"/>
              <a:ext cx="744" cy="5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49">
              <a:extLst>
                <a:ext uri="{FF2B5EF4-FFF2-40B4-BE49-F238E27FC236}">
                  <a16:creationId xmlns:a16="http://schemas.microsoft.com/office/drawing/2014/main" id="{EAA48589-3D57-4F66-9E85-836E71FA0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9" y="9517"/>
              <a:ext cx="744" cy="559"/>
            </a:xfrm>
            <a:prstGeom prst="rect">
              <a:avLst/>
            </a:prstGeom>
            <a:noFill/>
            <a:ln w="20701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50">
              <a:extLst>
                <a:ext uri="{FF2B5EF4-FFF2-40B4-BE49-F238E27FC236}">
                  <a16:creationId xmlns:a16="http://schemas.microsoft.com/office/drawing/2014/main" id="{80BD4544-5D04-4341-A35A-BBCC80779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" y="9659"/>
              <a:ext cx="52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Grabbing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51">
              <a:extLst>
                <a:ext uri="{FF2B5EF4-FFF2-40B4-BE49-F238E27FC236}">
                  <a16:creationId xmlns:a16="http://schemas.microsoft.com/office/drawing/2014/main" id="{A30E75B3-F055-4551-A464-902910B32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9802"/>
              <a:ext cx="502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Thread</a:t>
              </a: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2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9F126C2D-F31D-4EC7-9413-49BEAD7CD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8850"/>
              <a:ext cx="534" cy="535"/>
            </a:xfrm>
            <a:prstGeom prst="ellipse">
              <a:avLst/>
            </a:prstGeom>
            <a:noFill/>
            <a:ln w="20701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Rectangle 53">
              <a:extLst>
                <a:ext uri="{FF2B5EF4-FFF2-40B4-BE49-F238E27FC236}">
                  <a16:creationId xmlns:a16="http://schemas.microsoft.com/office/drawing/2014/main" id="{137D4853-729F-46AE-BBC8-9A0612359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8982"/>
              <a:ext cx="282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Left 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54">
              <a:extLst>
                <a:ext uri="{FF2B5EF4-FFF2-40B4-BE49-F238E27FC236}">
                  <a16:creationId xmlns:a16="http://schemas.microsoft.com/office/drawing/2014/main" id="{820C2EE0-2C0B-4502-914A-F0D68A30D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9122"/>
              <a:ext cx="449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Camera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Oval 55">
              <a:extLst>
                <a:ext uri="{FF2B5EF4-FFF2-40B4-BE49-F238E27FC236}">
                  <a16:creationId xmlns:a16="http://schemas.microsoft.com/office/drawing/2014/main" id="{1D98202D-5F40-4C70-BA37-384AD318E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8850"/>
              <a:ext cx="535" cy="535"/>
            </a:xfrm>
            <a:prstGeom prst="ellipse">
              <a:avLst/>
            </a:prstGeom>
            <a:noFill/>
            <a:ln w="20701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81E53A24-6044-44D7-B5C3-A307B2DDC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8982"/>
              <a:ext cx="352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Right 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7">
              <a:extLst>
                <a:ext uri="{FF2B5EF4-FFF2-40B4-BE49-F238E27FC236}">
                  <a16:creationId xmlns:a16="http://schemas.microsoft.com/office/drawing/2014/main" id="{67CF2B32-5A2F-41A2-BC84-5D9A5E5E1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" y="9122"/>
              <a:ext cx="45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Camera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Line 58">
              <a:extLst>
                <a:ext uri="{FF2B5EF4-FFF2-40B4-BE49-F238E27FC236}">
                  <a16:creationId xmlns:a16="http://schemas.microsoft.com/office/drawing/2014/main" id="{C537178D-810E-4B93-803E-6316C8092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5" y="9385"/>
              <a:ext cx="0" cy="59"/>
            </a:xfrm>
            <a:prstGeom prst="line">
              <a:avLst/>
            </a:prstGeom>
            <a:noFill/>
            <a:ln w="20701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9">
              <a:extLst>
                <a:ext uri="{FF2B5EF4-FFF2-40B4-BE49-F238E27FC236}">
                  <a16:creationId xmlns:a16="http://schemas.microsoft.com/office/drawing/2014/main" id="{37D53845-2EDB-4B06-8748-1D549289D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9434"/>
              <a:ext cx="83" cy="83"/>
            </a:xfrm>
            <a:custGeom>
              <a:avLst/>
              <a:gdLst>
                <a:gd name="T0" fmla="*/ 83 w 83"/>
                <a:gd name="T1" fmla="*/ 0 h 83"/>
                <a:gd name="T2" fmla="*/ 42 w 83"/>
                <a:gd name="T3" fmla="*/ 83 h 83"/>
                <a:gd name="T4" fmla="*/ 0 w 83"/>
                <a:gd name="T5" fmla="*/ 0 h 83"/>
                <a:gd name="T6" fmla="*/ 83 w 83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3">
                  <a:moveTo>
                    <a:pt x="83" y="0"/>
                  </a:moveTo>
                  <a:lnTo>
                    <a:pt x="42" y="83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60">
              <a:extLst>
                <a:ext uri="{FF2B5EF4-FFF2-40B4-BE49-F238E27FC236}">
                  <a16:creationId xmlns:a16="http://schemas.microsoft.com/office/drawing/2014/main" id="{9535D5B7-87B5-4D36-B669-135A6A55A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1" y="9385"/>
              <a:ext cx="0" cy="59"/>
            </a:xfrm>
            <a:prstGeom prst="line">
              <a:avLst/>
            </a:prstGeom>
            <a:noFill/>
            <a:ln w="20701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DA4816DC-4564-4E82-BBD4-A0B3B03D4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0" y="9434"/>
              <a:ext cx="83" cy="83"/>
            </a:xfrm>
            <a:custGeom>
              <a:avLst/>
              <a:gdLst>
                <a:gd name="T0" fmla="*/ 83 w 83"/>
                <a:gd name="T1" fmla="*/ 0 h 83"/>
                <a:gd name="T2" fmla="*/ 41 w 83"/>
                <a:gd name="T3" fmla="*/ 83 h 83"/>
                <a:gd name="T4" fmla="*/ 0 w 83"/>
                <a:gd name="T5" fmla="*/ 0 h 83"/>
                <a:gd name="T6" fmla="*/ 83 w 83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3">
                  <a:moveTo>
                    <a:pt x="83" y="0"/>
                  </a:moveTo>
                  <a:lnTo>
                    <a:pt x="41" y="83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62">
              <a:extLst>
                <a:ext uri="{FF2B5EF4-FFF2-40B4-BE49-F238E27FC236}">
                  <a16:creationId xmlns:a16="http://schemas.microsoft.com/office/drawing/2014/main" id="{4C29BCF6-8D82-4BC5-988B-86F87F578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1" y="10076"/>
              <a:ext cx="0" cy="286"/>
            </a:xfrm>
            <a:prstGeom prst="line">
              <a:avLst/>
            </a:prstGeom>
            <a:noFill/>
            <a:ln w="20701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BBB691D2-8F1C-455E-9CFA-1567703DD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0" y="10351"/>
              <a:ext cx="83" cy="83"/>
            </a:xfrm>
            <a:custGeom>
              <a:avLst/>
              <a:gdLst>
                <a:gd name="T0" fmla="*/ 83 w 83"/>
                <a:gd name="T1" fmla="*/ 0 h 83"/>
                <a:gd name="T2" fmla="*/ 41 w 83"/>
                <a:gd name="T3" fmla="*/ 83 h 83"/>
                <a:gd name="T4" fmla="*/ 0 w 83"/>
                <a:gd name="T5" fmla="*/ 0 h 83"/>
                <a:gd name="T6" fmla="*/ 83 w 83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3">
                  <a:moveTo>
                    <a:pt x="83" y="0"/>
                  </a:moveTo>
                  <a:lnTo>
                    <a:pt x="41" y="83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D5D0C63F-7D3B-4077-8A80-78C547E78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0" y="10171"/>
              <a:ext cx="749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65">
              <a:extLst>
                <a:ext uri="{FF2B5EF4-FFF2-40B4-BE49-F238E27FC236}">
                  <a16:creationId xmlns:a16="http://schemas.microsoft.com/office/drawing/2014/main" id="{3A7506BF-9E34-440E-B07C-5AA77158E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10158"/>
              <a:ext cx="84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Grabs</a:t>
              </a: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r>
                <a:rPr kumimoji="0" lang="es-ES" altLang="es-E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lastest</a:t>
              </a: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r>
                <a:rPr kumimoji="0" lang="es-ES" altLang="es-E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image</a:t>
              </a:r>
              <a:endPara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Line 66">
              <a:extLst>
                <a:ext uri="{FF2B5EF4-FFF2-40B4-BE49-F238E27FC236}">
                  <a16:creationId xmlns:a16="http://schemas.microsoft.com/office/drawing/2014/main" id="{AE296543-3D33-41CA-A90C-986E1CECB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5" y="10076"/>
              <a:ext cx="0" cy="286"/>
            </a:xfrm>
            <a:prstGeom prst="line">
              <a:avLst/>
            </a:prstGeom>
            <a:noFill/>
            <a:ln w="20701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7">
              <a:extLst>
                <a:ext uri="{FF2B5EF4-FFF2-40B4-BE49-F238E27FC236}">
                  <a16:creationId xmlns:a16="http://schemas.microsoft.com/office/drawing/2014/main" id="{5F613464-7B00-4652-A8A9-BE0DD4B4B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10351"/>
              <a:ext cx="83" cy="83"/>
            </a:xfrm>
            <a:custGeom>
              <a:avLst/>
              <a:gdLst>
                <a:gd name="T0" fmla="*/ 83 w 83"/>
                <a:gd name="T1" fmla="*/ 0 h 83"/>
                <a:gd name="T2" fmla="*/ 42 w 83"/>
                <a:gd name="T3" fmla="*/ 83 h 83"/>
                <a:gd name="T4" fmla="*/ 0 w 83"/>
                <a:gd name="T5" fmla="*/ 0 h 83"/>
                <a:gd name="T6" fmla="*/ 83 w 83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3">
                  <a:moveTo>
                    <a:pt x="83" y="0"/>
                  </a:moveTo>
                  <a:lnTo>
                    <a:pt x="42" y="83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8">
              <a:extLst>
                <a:ext uri="{FF2B5EF4-FFF2-40B4-BE49-F238E27FC236}">
                  <a16:creationId xmlns:a16="http://schemas.microsoft.com/office/drawing/2014/main" id="{DAFF7DBF-2492-4365-AC90-D3E23C053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10171"/>
              <a:ext cx="748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9">
              <a:extLst>
                <a:ext uri="{FF2B5EF4-FFF2-40B4-BE49-F238E27FC236}">
                  <a16:creationId xmlns:a16="http://schemas.microsoft.com/office/drawing/2014/main" id="{CBA15E51-AEB6-4FF5-B3E7-C43FE286E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10171"/>
              <a:ext cx="84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Grabs </a:t>
              </a:r>
              <a:r>
                <a:rPr kumimoji="0" lang="en-US" altLang="es-E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lastest</a:t>
              </a:r>
              <a:r>
                <a:rPr kumimoji="0" lang="en-U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image</a:t>
              </a:r>
              <a:endParaRPr kumimoji="0" lang="en-U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Line 70">
              <a:extLst>
                <a:ext uri="{FF2B5EF4-FFF2-40B4-BE49-F238E27FC236}">
                  <a16:creationId xmlns:a16="http://schemas.microsoft.com/office/drawing/2014/main" id="{A6BA0CCD-C9C2-489B-A023-4BD9AEAA3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8" y="10993"/>
              <a:ext cx="0" cy="432"/>
            </a:xfrm>
            <a:prstGeom prst="line">
              <a:avLst/>
            </a:prstGeom>
            <a:noFill/>
            <a:ln w="20701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1">
              <a:extLst>
                <a:ext uri="{FF2B5EF4-FFF2-40B4-BE49-F238E27FC236}">
                  <a16:creationId xmlns:a16="http://schemas.microsoft.com/office/drawing/2014/main" id="{8F091753-30F2-4957-8EB5-AB24397E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6" y="11415"/>
              <a:ext cx="83" cy="82"/>
            </a:xfrm>
            <a:custGeom>
              <a:avLst/>
              <a:gdLst>
                <a:gd name="T0" fmla="*/ 83 w 83"/>
                <a:gd name="T1" fmla="*/ 0 h 82"/>
                <a:gd name="T2" fmla="*/ 42 w 83"/>
                <a:gd name="T3" fmla="*/ 82 h 82"/>
                <a:gd name="T4" fmla="*/ 0 w 83"/>
                <a:gd name="T5" fmla="*/ 0 h 82"/>
                <a:gd name="T6" fmla="*/ 83 w 83"/>
                <a:gd name="T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2">
                  <a:moveTo>
                    <a:pt x="83" y="0"/>
                  </a:moveTo>
                  <a:lnTo>
                    <a:pt x="42" y="82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72">
              <a:extLst>
                <a:ext uri="{FF2B5EF4-FFF2-40B4-BE49-F238E27FC236}">
                  <a16:creationId xmlns:a16="http://schemas.microsoft.com/office/drawing/2014/main" id="{B36E1FCD-2497-41C1-9821-2F1EC93A8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" y="11128"/>
              <a:ext cx="402" cy="2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73">
              <a:extLst>
                <a:ext uri="{FF2B5EF4-FFF2-40B4-BE49-F238E27FC236}">
                  <a16:creationId xmlns:a16="http://schemas.microsoft.com/office/drawing/2014/main" id="{A56D7EDE-F218-4C75-997C-E79DC46FD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" y="11101"/>
              <a:ext cx="25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Grabs</a:t>
              </a:r>
              <a:endPara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4">
              <a:extLst>
                <a:ext uri="{FF2B5EF4-FFF2-40B4-BE49-F238E27FC236}">
                  <a16:creationId xmlns:a16="http://schemas.microsoft.com/office/drawing/2014/main" id="{9922BD3A-0DEF-48AB-A005-18BEA5327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5" y="11223"/>
              <a:ext cx="45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image</a:t>
              </a:r>
              <a:r>
                <a:rPr kumimoji="0" lang="es-ES" altLang="es-E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r>
                <a:rPr kumimoji="0" lang="es-ES" altLang="es-E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pair</a:t>
              </a:r>
              <a:endPara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Line 75">
              <a:extLst>
                <a:ext uri="{FF2B5EF4-FFF2-40B4-BE49-F238E27FC236}">
                  <a16:creationId xmlns:a16="http://schemas.microsoft.com/office/drawing/2014/main" id="{A3A78170-537A-4847-9A14-89857C40BD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6" y="11066"/>
              <a:ext cx="0" cy="431"/>
            </a:xfrm>
            <a:prstGeom prst="line">
              <a:avLst/>
            </a:prstGeom>
            <a:noFill/>
            <a:ln w="20701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9ACBB86D-2B01-4E51-ADF2-22ECD9862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" y="10993"/>
              <a:ext cx="83" cy="83"/>
            </a:xfrm>
            <a:custGeom>
              <a:avLst/>
              <a:gdLst>
                <a:gd name="T0" fmla="*/ 0 w 83"/>
                <a:gd name="T1" fmla="*/ 83 h 83"/>
                <a:gd name="T2" fmla="*/ 42 w 83"/>
                <a:gd name="T3" fmla="*/ 0 h 83"/>
                <a:gd name="T4" fmla="*/ 83 w 83"/>
                <a:gd name="T5" fmla="*/ 83 h 83"/>
                <a:gd name="T6" fmla="*/ 0 w 83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42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CB7999E0-8FBF-42EB-96E9-B6F800642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" y="11139"/>
              <a:ext cx="498" cy="2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8">
              <a:extLst>
                <a:ext uri="{FF2B5EF4-FFF2-40B4-BE49-F238E27FC236}">
                  <a16:creationId xmlns:a16="http://schemas.microsoft.com/office/drawing/2014/main" id="{75518A52-3C27-4194-AA7C-EFDBD0371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11130"/>
              <a:ext cx="56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Classification</a:t>
              </a:r>
              <a:endPara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>
              <a:extLst>
                <a:ext uri="{FF2B5EF4-FFF2-40B4-BE49-F238E27FC236}">
                  <a16:creationId xmlns:a16="http://schemas.microsoft.com/office/drawing/2014/main" id="{DB1CBBC6-9324-487E-A03B-4904D3DC2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6" y="11243"/>
              <a:ext cx="233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value</a:t>
              </a:r>
              <a:endPara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0">
              <a:extLst>
                <a:ext uri="{FF2B5EF4-FFF2-40B4-BE49-F238E27FC236}">
                  <a16:creationId xmlns:a16="http://schemas.microsoft.com/office/drawing/2014/main" id="{37DD9298-E951-4713-98A8-D816F7D50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1012"/>
              <a:ext cx="109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Displaying Thread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1">
              <a:extLst>
                <a:ext uri="{FF2B5EF4-FFF2-40B4-BE49-F238E27FC236}">
                  <a16:creationId xmlns:a16="http://schemas.microsoft.com/office/drawing/2014/main" id="{6A75BCDC-6F31-4CAD-80C1-A3E057EA1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0434"/>
              <a:ext cx="2115" cy="5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2">
              <a:extLst>
                <a:ext uri="{FF2B5EF4-FFF2-40B4-BE49-F238E27FC236}">
                  <a16:creationId xmlns:a16="http://schemas.microsoft.com/office/drawing/2014/main" id="{DCC94804-F952-4F09-ACCC-368B3AAA3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0434"/>
              <a:ext cx="2115" cy="559"/>
            </a:xfrm>
            <a:prstGeom prst="rect">
              <a:avLst/>
            </a:prstGeom>
            <a:noFill/>
            <a:ln w="20701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3">
              <a:extLst>
                <a:ext uri="{FF2B5EF4-FFF2-40B4-BE49-F238E27FC236}">
                  <a16:creationId xmlns:a16="http://schemas.microsoft.com/office/drawing/2014/main" id="{4570A00C-75E3-4E22-B55E-E1944084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10476"/>
              <a:ext cx="633" cy="4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4">
              <a:extLst>
                <a:ext uri="{FF2B5EF4-FFF2-40B4-BE49-F238E27FC236}">
                  <a16:creationId xmlns:a16="http://schemas.microsoft.com/office/drawing/2014/main" id="{330E9200-9D61-43E3-8F4C-686A079B6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10476"/>
              <a:ext cx="633" cy="476"/>
            </a:xfrm>
            <a:prstGeom prst="rect">
              <a:avLst/>
            </a:prstGeom>
            <a:noFill/>
            <a:ln w="20701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85">
              <a:extLst>
                <a:ext uri="{FF2B5EF4-FFF2-40B4-BE49-F238E27FC236}">
                  <a16:creationId xmlns:a16="http://schemas.microsoft.com/office/drawing/2014/main" id="{97C53736-C24C-4919-92AC-B83C777EC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10647"/>
              <a:ext cx="57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Displaying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86">
              <a:extLst>
                <a:ext uri="{FF2B5EF4-FFF2-40B4-BE49-F238E27FC236}">
                  <a16:creationId xmlns:a16="http://schemas.microsoft.com/office/drawing/2014/main" id="{0BD39B4B-9FD9-4B21-AA6A-8B1E0CDFE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" y="10476"/>
              <a:ext cx="633" cy="4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87">
              <a:extLst>
                <a:ext uri="{FF2B5EF4-FFF2-40B4-BE49-F238E27FC236}">
                  <a16:creationId xmlns:a16="http://schemas.microsoft.com/office/drawing/2014/main" id="{0C42C930-B5E4-4BBA-B019-0F4899505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" y="10476"/>
              <a:ext cx="633" cy="476"/>
            </a:xfrm>
            <a:prstGeom prst="rect">
              <a:avLst/>
            </a:prstGeom>
            <a:noFill/>
            <a:ln w="20701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88">
              <a:extLst>
                <a:ext uri="{FF2B5EF4-FFF2-40B4-BE49-F238E27FC236}">
                  <a16:creationId xmlns:a16="http://schemas.microsoft.com/office/drawing/2014/main" id="{89488456-90A7-4ADA-AFBE-26C4A0DF7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3" y="10647"/>
              <a:ext cx="23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ROI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89">
              <a:extLst>
                <a:ext uri="{FF2B5EF4-FFF2-40B4-BE49-F238E27FC236}">
                  <a16:creationId xmlns:a16="http://schemas.microsoft.com/office/drawing/2014/main" id="{E88D4D9A-771A-4A21-8CD9-53004CC94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" y="10476"/>
              <a:ext cx="634" cy="4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90">
              <a:extLst>
                <a:ext uri="{FF2B5EF4-FFF2-40B4-BE49-F238E27FC236}">
                  <a16:creationId xmlns:a16="http://schemas.microsoft.com/office/drawing/2014/main" id="{8F7D2497-D03B-42B0-AFEC-9BE5CC9C4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" y="10476"/>
              <a:ext cx="634" cy="476"/>
            </a:xfrm>
            <a:prstGeom prst="rect">
              <a:avLst/>
            </a:prstGeom>
            <a:noFill/>
            <a:ln w="20701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1">
              <a:extLst>
                <a:ext uri="{FF2B5EF4-FFF2-40B4-BE49-F238E27FC236}">
                  <a16:creationId xmlns:a16="http://schemas.microsoft.com/office/drawing/2014/main" id="{23B1BF80-1283-4DED-8173-5AA92DB35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" y="10577"/>
              <a:ext cx="379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Preset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92">
              <a:extLst>
                <a:ext uri="{FF2B5EF4-FFF2-40B4-BE49-F238E27FC236}">
                  <a16:creationId xmlns:a16="http://schemas.microsoft.com/office/drawing/2014/main" id="{021934EF-1A5B-4520-8DEB-BEE82814D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" y="10718"/>
              <a:ext cx="546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transition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93">
              <a:extLst>
                <a:ext uri="{FF2B5EF4-FFF2-40B4-BE49-F238E27FC236}">
                  <a16:creationId xmlns:a16="http://schemas.microsoft.com/office/drawing/2014/main" id="{6F339D6C-D618-41CB-BD82-32F0E4CB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" y="12057"/>
              <a:ext cx="1111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Processing Thread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94">
              <a:extLst>
                <a:ext uri="{FF2B5EF4-FFF2-40B4-BE49-F238E27FC236}">
                  <a16:creationId xmlns:a16="http://schemas.microsoft.com/office/drawing/2014/main" id="{1C000DBB-B182-4109-826C-C57BE20E7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11497"/>
              <a:ext cx="2232" cy="5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Rectangle 95">
              <a:extLst>
                <a:ext uri="{FF2B5EF4-FFF2-40B4-BE49-F238E27FC236}">
                  <a16:creationId xmlns:a16="http://schemas.microsoft.com/office/drawing/2014/main" id="{3EE69EF4-007D-484B-A441-C30F7A319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11497"/>
              <a:ext cx="2232" cy="560"/>
            </a:xfrm>
            <a:prstGeom prst="rect">
              <a:avLst/>
            </a:prstGeom>
            <a:noFill/>
            <a:ln w="20701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96">
              <a:extLst>
                <a:ext uri="{FF2B5EF4-FFF2-40B4-BE49-F238E27FC236}">
                  <a16:creationId xmlns:a16="http://schemas.microsoft.com/office/drawing/2014/main" id="{878AC7DD-CCAF-4374-BAD4-7E8DE61BC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11539"/>
              <a:ext cx="633" cy="4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97">
              <a:extLst>
                <a:ext uri="{FF2B5EF4-FFF2-40B4-BE49-F238E27FC236}">
                  <a16:creationId xmlns:a16="http://schemas.microsoft.com/office/drawing/2014/main" id="{655685E3-C004-404D-938D-11B919EB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11539"/>
              <a:ext cx="633" cy="476"/>
            </a:xfrm>
            <a:prstGeom prst="rect">
              <a:avLst/>
            </a:prstGeom>
            <a:noFill/>
            <a:ln w="20701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98">
              <a:extLst>
                <a:ext uri="{FF2B5EF4-FFF2-40B4-BE49-F238E27FC236}">
                  <a16:creationId xmlns:a16="http://schemas.microsoft.com/office/drawing/2014/main" id="{27A035D0-AB10-4263-A886-2B2196358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11712"/>
              <a:ext cx="537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Undistort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99">
              <a:extLst>
                <a:ext uri="{FF2B5EF4-FFF2-40B4-BE49-F238E27FC236}">
                  <a16:creationId xmlns:a16="http://schemas.microsoft.com/office/drawing/2014/main" id="{8B1152EA-41A9-4FEF-8482-F7B4A8B76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" y="11539"/>
              <a:ext cx="634" cy="4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00">
              <a:extLst>
                <a:ext uri="{FF2B5EF4-FFF2-40B4-BE49-F238E27FC236}">
                  <a16:creationId xmlns:a16="http://schemas.microsoft.com/office/drawing/2014/main" id="{FB409FA6-50B7-4BA5-95DC-64D4B8FEC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" y="11539"/>
              <a:ext cx="634" cy="476"/>
            </a:xfrm>
            <a:prstGeom prst="rect">
              <a:avLst/>
            </a:prstGeom>
            <a:noFill/>
            <a:ln w="20701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01">
              <a:extLst>
                <a:ext uri="{FF2B5EF4-FFF2-40B4-BE49-F238E27FC236}">
                  <a16:creationId xmlns:a16="http://schemas.microsoft.com/office/drawing/2014/main" id="{21B2C051-B7C3-4628-83C5-79CD6805C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1712"/>
              <a:ext cx="45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LIBELAS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02">
              <a:extLst>
                <a:ext uri="{FF2B5EF4-FFF2-40B4-BE49-F238E27FC236}">
                  <a16:creationId xmlns:a16="http://schemas.microsoft.com/office/drawing/2014/main" id="{2C406C47-ABCB-4C6D-9059-FC3F050AF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" y="11539"/>
              <a:ext cx="745" cy="4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03">
              <a:extLst>
                <a:ext uri="{FF2B5EF4-FFF2-40B4-BE49-F238E27FC236}">
                  <a16:creationId xmlns:a16="http://schemas.microsoft.com/office/drawing/2014/main" id="{0AD39BCB-EA76-4910-AA2A-E574171E0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" y="11539"/>
              <a:ext cx="745" cy="476"/>
            </a:xfrm>
            <a:prstGeom prst="rect">
              <a:avLst/>
            </a:prstGeom>
            <a:noFill/>
            <a:ln w="20701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Rectangle 104">
              <a:extLst>
                <a:ext uri="{FF2B5EF4-FFF2-40B4-BE49-F238E27FC236}">
                  <a16:creationId xmlns:a16="http://schemas.microsoft.com/office/drawing/2014/main" id="{6FD4D7D2-ADF8-4E4E-91F2-7C6309951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11712"/>
              <a:ext cx="71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Classification</a:t>
              </a:r>
              <a:endPara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6FB2D46A-7180-45BD-BC58-8EA9EC886D6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87"/>
          <a:stretch/>
        </p:blipFill>
        <p:spPr>
          <a:xfrm>
            <a:off x="13284722" y="20222992"/>
            <a:ext cx="1362441" cy="6764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antillaPosterImprimir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PlantillaPosterImprimir</Template>
  <TotalTime>1177</TotalTime>
  <Words>335</Words>
  <Application>Microsoft Office PowerPoint</Application>
  <PresentationFormat>Personalizado</PresentationFormat>
  <Paragraphs>131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MS PGothic</vt:lpstr>
      <vt:lpstr>MS PGothic</vt:lpstr>
      <vt:lpstr>Arial</vt:lpstr>
      <vt:lpstr>Calibri</vt:lpstr>
      <vt:lpstr>PlantillaPosterImprimir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gemma</dc:creator>
  <cp:lastModifiedBy>Richard Segovia</cp:lastModifiedBy>
  <cp:revision>100</cp:revision>
  <dcterms:created xsi:type="dcterms:W3CDTF">2012-10-04T11:24:05Z</dcterms:created>
  <dcterms:modified xsi:type="dcterms:W3CDTF">2018-07-04T12:44:00Z</dcterms:modified>
</cp:coreProperties>
</file>