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CC"/>
    <a:srgbClr val="CC6600"/>
    <a:srgbClr val="808080"/>
    <a:srgbClr val="FFCC66"/>
    <a:srgbClr val="F99163"/>
    <a:srgbClr val="FF9933"/>
    <a:srgbClr val="EAEAEA"/>
    <a:srgbClr val="F8F8F8"/>
    <a:srgbClr val="F666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5" autoAdjust="0"/>
    <p:restoredTop sz="90929"/>
  </p:normalViewPr>
  <p:slideViewPr>
    <p:cSldViewPr>
      <p:cViewPr>
        <p:scale>
          <a:sx n="66" d="100"/>
          <a:sy n="66" d="100"/>
        </p:scale>
        <p:origin x="-366" y="5028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26C5-CFDA-4911-97B6-DA2D6C4250B5}" type="datetimeFigureOut">
              <a:rPr lang="ca-ES" smtClean="0"/>
              <a:pPr/>
              <a:t>20/11/2017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A54B-470A-47C2-848F-0181ADAB8FEF}" type="slidenum">
              <a:rPr lang="ca-ES" smtClean="0"/>
              <a:pPr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A54B-470A-47C2-848F-0181ADAB8FEF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857250"/>
            <a:ext cx="1361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74" tIns="22837" rIns="45674" bIns="228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  <a:cs typeface="+mj-cs"/>
        </a:defRPr>
      </a:lvl1pPr>
      <a:lvl2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2pPr>
      <a:lvl3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3pPr>
      <a:lvl4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4pPr>
      <a:lvl5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782638" indent="-78263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93863" indent="-650875" algn="l" defTabSz="2084388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itchFamily="34" charset="-128"/>
        </a:defRPr>
      </a:lvl2pPr>
      <a:lvl3pPr marL="2606675" indent="-52228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5500">
          <a:solidFill>
            <a:schemeClr val="tx1"/>
          </a:solidFill>
          <a:latin typeface="+mn-lt"/>
          <a:ea typeface="MS PGothic" pitchFamily="34" charset="-128"/>
        </a:defRPr>
      </a:lvl3pPr>
      <a:lvl4pPr marL="3649663" indent="-520700" algn="l" defTabSz="2084388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MS PGothic" pitchFamily="34" charset="-128"/>
        </a:defRPr>
      </a:lvl4pPr>
      <a:lvl5pPr marL="4694238" indent="-522288" algn="l" defTabSz="2084388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60350" y="260350"/>
            <a:ext cx="14589125" cy="20786725"/>
          </a:xfrm>
          <a:prstGeom prst="rect">
            <a:avLst/>
          </a:prstGeom>
          <a:solidFill>
            <a:srgbClr val="EAEAEA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65113" y="20012025"/>
            <a:ext cx="14589125" cy="11191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63" name="Rectangle 6"/>
          <p:cNvSpPr>
            <a:spLocks noChangeArrowheads="1"/>
          </p:cNvSpPr>
          <p:nvPr/>
        </p:nvSpPr>
        <p:spPr bwMode="auto">
          <a:xfrm>
            <a:off x="260350" y="260350"/>
            <a:ext cx="14589125" cy="36337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 dirty="0">
              <a:latin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846138" y="2958974"/>
            <a:ext cx="852328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Nom </a:t>
            </a:r>
            <a:r>
              <a:rPr lang="ca-ES" sz="2700" b="1" dirty="0" smtClean="0">
                <a:latin typeface="Calibri" pitchFamily="34" charset="0"/>
              </a:rPr>
              <a:t>i cognoms de l’estudiant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846138" y="690563"/>
            <a:ext cx="10963596" cy="12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ca-ES" sz="4000" b="1" dirty="0" smtClean="0">
                <a:latin typeface="Calibri" pitchFamily="34" charset="0"/>
              </a:rPr>
              <a:t>Títol del treball, aquest títol tindrà aquesta mida o superior en funció del nombre de línies necessari</a:t>
            </a:r>
            <a:endParaRPr lang="ca-ES" sz="4000" b="1" dirty="0">
              <a:latin typeface="Calibri" pitchFamily="34" charset="0"/>
            </a:endParaRP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734175" y="20293013"/>
            <a:ext cx="6329363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algn="r" defTabSz="457200"/>
            <a:r>
              <a:rPr lang="ca-ES" sz="2000" b="1" dirty="0" smtClean="0">
                <a:latin typeface="Calibri" pitchFamily="34" charset="0"/>
              </a:rPr>
              <a:t>Tutor: </a:t>
            </a:r>
            <a:r>
              <a:rPr lang="ca-ES" sz="2000" dirty="0" smtClean="0">
                <a:latin typeface="Calibri" pitchFamily="34" charset="0"/>
              </a:rPr>
              <a:t>Sr(a). / </a:t>
            </a:r>
            <a:r>
              <a:rPr lang="ca-ES" sz="2000" dirty="0" err="1" smtClean="0">
                <a:latin typeface="Calibri" pitchFamily="34" charset="0"/>
              </a:rPr>
              <a:t>Dr</a:t>
            </a:r>
            <a:r>
              <a:rPr lang="ca-ES" sz="2000" dirty="0" smtClean="0">
                <a:latin typeface="Calibri" pitchFamily="34" charset="0"/>
              </a:rPr>
              <a:t>(a).  Nom i Cognoms del tutor extern</a:t>
            </a:r>
          </a:p>
          <a:p>
            <a:pPr algn="r"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Empresa: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centre de recerca o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empresa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72" name="Text Box 15"/>
          <p:cNvSpPr txBox="1">
            <a:spLocks noChangeArrowheads="1"/>
          </p:cNvSpPr>
          <p:nvPr/>
        </p:nvSpPr>
        <p:spPr bwMode="auto">
          <a:xfrm>
            <a:off x="8353350" y="2958974"/>
            <a:ext cx="6336704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Treball Final de Grau </a:t>
            </a:r>
            <a:r>
              <a:rPr lang="ca-ES" sz="2700" b="1" dirty="0" smtClean="0">
                <a:latin typeface="Calibri" pitchFamily="34" charset="0"/>
              </a:rPr>
              <a:t>Enginyeria </a:t>
            </a:r>
            <a:r>
              <a:rPr lang="ca-ES" sz="2700" b="1" dirty="0" smtClean="0">
                <a:latin typeface="Calibri" pitchFamily="34" charset="0"/>
              </a:rPr>
              <a:t>Informàtica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73" name="Text Box 15"/>
          <p:cNvSpPr txBox="1">
            <a:spLocks noChangeArrowheads="1"/>
          </p:cNvSpPr>
          <p:nvPr/>
        </p:nvSpPr>
        <p:spPr bwMode="auto">
          <a:xfrm>
            <a:off x="846138" y="3423103"/>
            <a:ext cx="3622675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 dirty="0">
                <a:latin typeface="Calibri" pitchFamily="34" charset="0"/>
              </a:rPr>
              <a:t>Curs </a:t>
            </a:r>
            <a:r>
              <a:rPr lang="en-US" sz="2700" b="1" dirty="0" smtClean="0">
                <a:latin typeface="Calibri" pitchFamily="34" charset="0"/>
              </a:rPr>
              <a:t>2017 - 2018</a:t>
            </a:r>
            <a:endParaRPr lang="en-US" sz="2700" b="1" dirty="0">
              <a:latin typeface="Calibri" pitchFamily="34" charset="0"/>
            </a:endParaRPr>
          </a:p>
        </p:txBody>
      </p: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1698625" y="20293013"/>
            <a:ext cx="5502275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000" b="1" dirty="0" smtClean="0">
                <a:latin typeface="Calibri" pitchFamily="34" charset="0"/>
              </a:rPr>
              <a:t>Tutor:</a:t>
            </a:r>
            <a:r>
              <a:rPr lang="ca-ES" sz="2000" dirty="0" smtClean="0">
                <a:latin typeface="Calibri" pitchFamily="34" charset="0"/>
              </a:rPr>
              <a:t> [Dr. ] Nom i cognoms del tutor </a:t>
            </a:r>
          </a:p>
          <a:p>
            <a:pPr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Departament: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departament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719138" y="4068664"/>
            <a:ext cx="3235325" cy="4525963"/>
            <a:chOff x="499" y="9960"/>
            <a:chExt cx="2038" cy="2851"/>
          </a:xfrm>
          <a:solidFill>
            <a:srgbClr val="FFC000"/>
          </a:solidFill>
        </p:grpSpPr>
        <p:sp>
          <p:nvSpPr>
            <p:cNvPr id="2098" name="Text Box 16"/>
            <p:cNvSpPr txBox="1">
              <a:spLocks noChangeArrowheads="1"/>
            </p:cNvSpPr>
            <p:nvPr/>
          </p:nvSpPr>
          <p:spPr bwMode="auto">
            <a:xfrm>
              <a:off x="499" y="10343"/>
              <a:ext cx="2038" cy="2468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Calibri 14: Aquesta és la lletra mínima que podeu utilitzar a les vostres explicacions.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orem </a:t>
              </a:r>
              <a:r>
                <a:rPr lang="ca-ES" sz="1400" dirty="0" err="1" smtClean="0">
                  <a:latin typeface="Calibri" pitchFamily="34" charset="0"/>
                </a:rPr>
                <a:t>ipsum</a:t>
              </a:r>
              <a:r>
                <a:rPr lang="ca-ES" sz="1400" dirty="0" smtClean="0">
                  <a:latin typeface="Calibri" pitchFamily="34" charset="0"/>
                </a:rPr>
                <a:t> ad </a:t>
              </a:r>
              <a:r>
                <a:rPr lang="ca-ES" sz="1400" dirty="0" err="1" smtClean="0">
                  <a:latin typeface="Calibri" pitchFamily="34" charset="0"/>
                </a:rPr>
                <a:t>his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scripta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blandit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partiendo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fastidii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accumsan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euripidis</a:t>
              </a:r>
              <a:r>
                <a:rPr lang="ca-ES" sz="1400" dirty="0" smtClean="0">
                  <a:latin typeface="Calibri" pitchFamily="34" charset="0"/>
                </a:rPr>
                <a:t> in,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liber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hendrerit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. Qui ut </a:t>
              </a:r>
              <a:r>
                <a:rPr lang="ca-ES" sz="1400" dirty="0" err="1" smtClean="0">
                  <a:latin typeface="Calibri" pitchFamily="34" charset="0"/>
                </a:rPr>
                <a:t>wisi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vocibus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suscipiantur</a:t>
              </a:r>
              <a:r>
                <a:rPr lang="ca-ES" sz="1400" dirty="0" smtClean="0">
                  <a:latin typeface="Calibri" pitchFamily="34" charset="0"/>
                </a:rPr>
                <a:t>, quo </a:t>
              </a:r>
              <a:r>
                <a:rPr lang="ca-ES" sz="1400" dirty="0" err="1" smtClean="0">
                  <a:latin typeface="Calibri" pitchFamily="34" charset="0"/>
                </a:rPr>
                <a:t>dicit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ridens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inciderint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. Quo mundi </a:t>
              </a:r>
              <a:r>
                <a:rPr lang="ca-ES" sz="1400" dirty="0" err="1" smtClean="0">
                  <a:latin typeface="Calibri" pitchFamily="34" charset="0"/>
                </a:rPr>
                <a:t>lobortis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reformidans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legimus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senserit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definiebas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eos</a:t>
              </a:r>
              <a:r>
                <a:rPr lang="ca-ES" sz="1400" dirty="0" smtClean="0">
                  <a:latin typeface="Calibri" pitchFamily="34" charset="0"/>
                </a:rPr>
                <a:t>.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sit </a:t>
              </a:r>
              <a:r>
                <a:rPr lang="ca-ES" sz="1400" dirty="0" err="1" smtClean="0">
                  <a:latin typeface="Calibri" pitchFamily="34" charset="0"/>
                </a:rPr>
                <a:t>tincidunt</a:t>
              </a:r>
              <a:r>
                <a:rPr lang="ca-ES" sz="1400" dirty="0" smtClean="0">
                  <a:latin typeface="Calibri" pitchFamily="34" charset="0"/>
                </a:rPr>
                <a:t> incorrupte </a:t>
              </a:r>
              <a:r>
                <a:rPr lang="ca-ES" sz="1400" dirty="0" err="1" smtClean="0">
                  <a:latin typeface="Calibri" pitchFamily="34" charset="0"/>
                </a:rPr>
                <a:t>definitionem</a:t>
              </a:r>
              <a:r>
                <a:rPr lang="ca-ES" sz="1400" dirty="0" smtClean="0">
                  <a:latin typeface="Calibri" pitchFamily="34" charset="0"/>
                </a:rPr>
                <a:t>, vis </a:t>
              </a:r>
              <a:r>
                <a:rPr lang="ca-ES" sz="1400" dirty="0" err="1" smtClean="0">
                  <a:latin typeface="Calibri" pitchFamily="34" charset="0"/>
                </a:rPr>
                <a:t>mutat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affert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percipit</a:t>
              </a:r>
              <a:r>
                <a:rPr lang="ca-ES" sz="1400" dirty="0" smtClean="0">
                  <a:latin typeface="Calibri" pitchFamily="34" charset="0"/>
                </a:rPr>
                <a:t> cu, </a:t>
              </a:r>
              <a:r>
                <a:rPr lang="ca-ES" sz="1400" dirty="0" err="1" smtClean="0">
                  <a:latin typeface="Calibri" pitchFamily="34" charset="0"/>
                </a:rPr>
                <a:t>eirmod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consectetuer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signiferumque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per. In </a:t>
              </a:r>
              <a:r>
                <a:rPr lang="ca-ES" sz="1400" dirty="0" err="1" smtClean="0">
                  <a:latin typeface="Calibri" pitchFamily="34" charset="0"/>
                </a:rPr>
                <a:t>usu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latine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equidem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dolores</a:t>
              </a:r>
              <a:r>
                <a:rPr lang="ca-ES" sz="1400" dirty="0" smtClean="0">
                  <a:latin typeface="Calibri" pitchFamily="34" charset="0"/>
                </a:rPr>
                <a:t>. Quo no falli viris </a:t>
              </a:r>
              <a:r>
                <a:rPr lang="ca-ES" sz="1400" dirty="0" err="1" smtClean="0">
                  <a:latin typeface="Calibri" pitchFamily="34" charset="0"/>
                </a:rPr>
                <a:t>intellegam</a:t>
              </a:r>
              <a:r>
                <a:rPr lang="ca-ES" sz="1400" dirty="0" smtClean="0">
                  <a:latin typeface="Calibri" pitchFamily="34" charset="0"/>
                </a:rPr>
                <a:t>, ut fugit </a:t>
              </a:r>
              <a:r>
                <a:rPr lang="ca-ES" sz="1400" dirty="0" err="1" smtClean="0">
                  <a:latin typeface="Calibri" pitchFamily="34" charset="0"/>
                </a:rPr>
                <a:t>veritus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placerat</a:t>
              </a:r>
              <a:r>
                <a:rPr lang="ca-ES" sz="1400" dirty="0" smtClean="0">
                  <a:latin typeface="Calibri" pitchFamily="34" charset="0"/>
                </a:rPr>
                <a:t> per. </a:t>
              </a:r>
              <a:r>
                <a:rPr lang="ca-ES" sz="1400" dirty="0" err="1" smtClean="0">
                  <a:latin typeface="Calibri" pitchFamily="34" charset="0"/>
                </a:rPr>
                <a:t>Ius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vidit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volumus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mandamus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vide</a:t>
              </a:r>
              <a:endParaRPr lang="ca-ES" sz="1400" dirty="0">
                <a:latin typeface="Calibri" pitchFamily="34" charset="0"/>
              </a:endParaRPr>
            </a:p>
          </p:txBody>
        </p:sp>
        <p:sp>
          <p:nvSpPr>
            <p:cNvPr id="2099" name="Text Box 17"/>
            <p:cNvSpPr txBox="1">
              <a:spLocks noChangeArrowheads="1"/>
            </p:cNvSpPr>
            <p:nvPr/>
          </p:nvSpPr>
          <p:spPr bwMode="auto">
            <a:xfrm>
              <a:off x="499" y="9960"/>
              <a:ext cx="2038" cy="4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000" b="1" dirty="0" smtClean="0">
                  <a:latin typeface="Calibri" pitchFamily="34" charset="0"/>
                </a:rPr>
                <a:t>INTRODUCCIÓ</a:t>
              </a:r>
              <a:endParaRPr lang="ca-ES" sz="2000" b="1" dirty="0">
                <a:latin typeface="Calibri" pitchFamily="34" charset="0"/>
              </a:endParaRPr>
            </a:p>
          </p:txBody>
        </p:sp>
      </p:grp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6234113" y="4068664"/>
            <a:ext cx="3235325" cy="5280026"/>
            <a:chOff x="3947" y="9412"/>
            <a:chExt cx="2038" cy="3326"/>
          </a:xfrm>
        </p:grpSpPr>
        <p:sp>
          <p:nvSpPr>
            <p:cNvPr id="2100" name="Text Box 16"/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600" dirty="0" smtClean="0">
                  <a:latin typeface="Calibri" pitchFamily="34" charset="0"/>
                </a:rPr>
                <a:t>Calibri 16. Aquesta seria una altra possible mida de lletra.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600" dirty="0" err="1" smtClean="0">
                  <a:latin typeface="Calibri" pitchFamily="34" charset="0"/>
                </a:rPr>
                <a:t>Lorem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ipsum</a:t>
              </a:r>
              <a:r>
                <a:rPr lang="ca-ES" sz="1600" dirty="0" smtClean="0">
                  <a:latin typeface="Calibri" pitchFamily="34" charset="0"/>
                </a:rPr>
                <a:t> ad </a:t>
              </a:r>
              <a:r>
                <a:rPr lang="ca-ES" sz="1600" dirty="0" err="1" smtClean="0">
                  <a:latin typeface="Calibri" pitchFamily="34" charset="0"/>
                </a:rPr>
                <a:t>his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scripta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blandit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partiendo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fastidii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accumsan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euripidis</a:t>
              </a:r>
              <a:r>
                <a:rPr lang="ca-ES" sz="1600" dirty="0" smtClean="0">
                  <a:latin typeface="Calibri" pitchFamily="34" charset="0"/>
                </a:rPr>
                <a:t> in,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liber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hendrerit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. Qui ut </a:t>
              </a:r>
              <a:r>
                <a:rPr lang="ca-ES" sz="1600" dirty="0" err="1" smtClean="0">
                  <a:latin typeface="Calibri" pitchFamily="34" charset="0"/>
                </a:rPr>
                <a:t>wisi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vocibus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suscipiantur</a:t>
              </a:r>
              <a:r>
                <a:rPr lang="ca-ES" sz="1600" dirty="0" smtClean="0">
                  <a:latin typeface="Calibri" pitchFamily="34" charset="0"/>
                </a:rPr>
                <a:t>, quo </a:t>
              </a:r>
              <a:r>
                <a:rPr lang="ca-ES" sz="1600" dirty="0" err="1" smtClean="0">
                  <a:latin typeface="Calibri" pitchFamily="34" charset="0"/>
                </a:rPr>
                <a:t>dicit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ridens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inciderint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id</a:t>
              </a:r>
              <a:r>
                <a:rPr lang="ca-ES" sz="1600" dirty="0" smtClean="0">
                  <a:latin typeface="Calibri" pitchFamily="34" charset="0"/>
                </a:rPr>
                <a:t>. Quo mundi </a:t>
              </a:r>
              <a:r>
                <a:rPr lang="ca-ES" sz="1600" dirty="0" err="1" smtClean="0">
                  <a:latin typeface="Calibri" pitchFamily="34" charset="0"/>
                </a:rPr>
                <a:t>lobortis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reformidans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legimus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senserit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definiebas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eos</a:t>
              </a:r>
              <a:r>
                <a:rPr lang="ca-ES" sz="1600" dirty="0" smtClean="0">
                  <a:latin typeface="Calibri" pitchFamily="34" charset="0"/>
                </a:rPr>
                <a:t>.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sit </a:t>
              </a:r>
              <a:r>
                <a:rPr lang="ca-ES" sz="1600" dirty="0" err="1" smtClean="0">
                  <a:latin typeface="Calibri" pitchFamily="34" charset="0"/>
                </a:rPr>
                <a:t>tincidunt</a:t>
              </a:r>
              <a:r>
                <a:rPr lang="ca-ES" sz="1600" dirty="0" smtClean="0">
                  <a:latin typeface="Calibri" pitchFamily="34" charset="0"/>
                </a:rPr>
                <a:t> incorrupte </a:t>
              </a:r>
              <a:r>
                <a:rPr lang="ca-ES" sz="1600" dirty="0" err="1" smtClean="0">
                  <a:latin typeface="Calibri" pitchFamily="34" charset="0"/>
                </a:rPr>
                <a:t>definitionem</a:t>
              </a:r>
              <a:r>
                <a:rPr lang="ca-ES" sz="1600" dirty="0" smtClean="0">
                  <a:latin typeface="Calibri" pitchFamily="34" charset="0"/>
                </a:rPr>
                <a:t>, vis </a:t>
              </a:r>
              <a:r>
                <a:rPr lang="ca-ES" sz="1600" dirty="0" err="1" smtClean="0">
                  <a:latin typeface="Calibri" pitchFamily="34" charset="0"/>
                </a:rPr>
                <a:t>mutat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affert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percipit</a:t>
              </a:r>
              <a:r>
                <a:rPr lang="ca-ES" sz="1600" dirty="0" smtClean="0">
                  <a:latin typeface="Calibri" pitchFamily="34" charset="0"/>
                </a:rPr>
                <a:t> cu, </a:t>
              </a:r>
              <a:r>
                <a:rPr lang="ca-ES" sz="1600" dirty="0" err="1" smtClean="0">
                  <a:latin typeface="Calibri" pitchFamily="34" charset="0"/>
                </a:rPr>
                <a:t>eirmod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consectetuer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signiferumque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per. In </a:t>
              </a:r>
              <a:r>
                <a:rPr lang="ca-ES" sz="1600" dirty="0" err="1" smtClean="0">
                  <a:latin typeface="Calibri" pitchFamily="34" charset="0"/>
                </a:rPr>
                <a:t>usu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latine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equidem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dolores</a:t>
              </a:r>
              <a:r>
                <a:rPr lang="ca-ES" sz="1600" dirty="0" smtClean="0">
                  <a:latin typeface="Calibri" pitchFamily="34" charset="0"/>
                </a:rPr>
                <a:t>. Quo no falli viris </a:t>
              </a:r>
              <a:r>
                <a:rPr lang="ca-ES" sz="1600" dirty="0" err="1" smtClean="0">
                  <a:latin typeface="Calibri" pitchFamily="34" charset="0"/>
                </a:rPr>
                <a:t>intellegam</a:t>
              </a:r>
              <a:r>
                <a:rPr lang="ca-ES" sz="1600" dirty="0" smtClean="0">
                  <a:latin typeface="Calibri" pitchFamily="34" charset="0"/>
                </a:rPr>
                <a:t>, ut fugit </a:t>
              </a:r>
              <a:r>
                <a:rPr lang="ca-ES" sz="1600" dirty="0" err="1" smtClean="0">
                  <a:latin typeface="Calibri" pitchFamily="34" charset="0"/>
                </a:rPr>
                <a:t>veritus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placerat</a:t>
              </a:r>
              <a:r>
                <a:rPr lang="ca-ES" sz="1600" dirty="0" smtClean="0">
                  <a:latin typeface="Calibri" pitchFamily="34" charset="0"/>
                </a:rPr>
                <a:t> per. </a:t>
              </a:r>
              <a:r>
                <a:rPr lang="ca-ES" sz="1600" dirty="0" err="1" smtClean="0">
                  <a:latin typeface="Calibri" pitchFamily="34" charset="0"/>
                </a:rPr>
                <a:t>Ius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id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vidit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volumus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mandamus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vide</a:t>
              </a:r>
              <a:endParaRPr lang="ca-ES" sz="1600" dirty="0">
                <a:latin typeface="Calibri" pitchFamily="34" charset="0"/>
              </a:endParaRPr>
            </a:p>
          </p:txBody>
        </p:sp>
        <p:sp>
          <p:nvSpPr>
            <p:cNvPr id="2101" name="Text Box 17"/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INTRODUCCIÓ</a:t>
              </a:r>
            </a:p>
          </p:txBody>
        </p:sp>
      </p:grpSp>
      <p:grpSp>
        <p:nvGrpSpPr>
          <p:cNvPr id="2106" name="Group 58"/>
          <p:cNvGrpSpPr>
            <a:grpSpLocks/>
          </p:cNvGrpSpPr>
          <p:nvPr/>
        </p:nvGrpSpPr>
        <p:grpSpPr bwMode="auto">
          <a:xfrm>
            <a:off x="11090275" y="4069455"/>
            <a:ext cx="3235325" cy="6911977"/>
            <a:chOff x="6986" y="8732"/>
            <a:chExt cx="2038" cy="4354"/>
          </a:xfrm>
        </p:grpSpPr>
        <p:sp>
          <p:nvSpPr>
            <p:cNvPr id="2102" name="Text Box 16"/>
            <p:cNvSpPr txBox="1">
              <a:spLocks noChangeArrowheads="1"/>
            </p:cNvSpPr>
            <p:nvPr/>
          </p:nvSpPr>
          <p:spPr bwMode="auto">
            <a:xfrm>
              <a:off x="6986" y="9193"/>
              <a:ext cx="2038" cy="38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800" dirty="0" smtClean="0">
                  <a:latin typeface="Calibri" pitchFamily="34" charset="0"/>
                </a:rPr>
                <a:t>Calibri 18.  Aquesta és una tercera opció de mida</a:t>
              </a:r>
            </a:p>
            <a:p>
              <a:pPr defTabSz="457200">
                <a:spcBef>
                  <a:spcPct val="50000"/>
                </a:spcBef>
              </a:pPr>
              <a:endParaRPr lang="ca-ES" sz="18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r>
                <a:rPr lang="ca-ES" sz="1800" dirty="0" err="1" smtClean="0">
                  <a:latin typeface="Calibri" pitchFamily="34" charset="0"/>
                </a:rPr>
                <a:t>Lorem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ipsum</a:t>
              </a:r>
              <a:r>
                <a:rPr lang="ca-ES" sz="1800" dirty="0" smtClean="0">
                  <a:latin typeface="Calibri" pitchFamily="34" charset="0"/>
                </a:rPr>
                <a:t> ad </a:t>
              </a:r>
              <a:r>
                <a:rPr lang="ca-ES" sz="1800" dirty="0" err="1" smtClean="0">
                  <a:latin typeface="Calibri" pitchFamily="34" charset="0"/>
                </a:rPr>
                <a:t>his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scripta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blandit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partiendo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fastidii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accumsan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euripidis</a:t>
              </a:r>
              <a:r>
                <a:rPr lang="ca-ES" sz="1800" dirty="0" smtClean="0">
                  <a:latin typeface="Calibri" pitchFamily="34" charset="0"/>
                </a:rPr>
                <a:t> in,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liber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hendrerit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. Qui ut </a:t>
              </a:r>
              <a:r>
                <a:rPr lang="ca-ES" sz="1800" dirty="0" err="1" smtClean="0">
                  <a:latin typeface="Calibri" pitchFamily="34" charset="0"/>
                </a:rPr>
                <a:t>wisi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vocibus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suscipiantur</a:t>
              </a:r>
              <a:r>
                <a:rPr lang="ca-ES" sz="1800" dirty="0" smtClean="0">
                  <a:latin typeface="Calibri" pitchFamily="34" charset="0"/>
                </a:rPr>
                <a:t>, quo </a:t>
              </a:r>
              <a:r>
                <a:rPr lang="ca-ES" sz="1800" dirty="0" err="1" smtClean="0">
                  <a:latin typeface="Calibri" pitchFamily="34" charset="0"/>
                </a:rPr>
                <a:t>dicit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ridens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inciderint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. Quo mundi </a:t>
              </a:r>
              <a:r>
                <a:rPr lang="ca-ES" sz="1800" dirty="0" err="1" smtClean="0">
                  <a:latin typeface="Calibri" pitchFamily="34" charset="0"/>
                </a:rPr>
                <a:t>lobortis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reformidans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legimus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senserit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definiebas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eos</a:t>
              </a:r>
              <a:r>
                <a:rPr lang="ca-ES" sz="1800" dirty="0" smtClean="0">
                  <a:latin typeface="Calibri" pitchFamily="34" charset="0"/>
                </a:rPr>
                <a:t>.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sit </a:t>
              </a:r>
              <a:r>
                <a:rPr lang="ca-ES" sz="1800" dirty="0" err="1" smtClean="0">
                  <a:latin typeface="Calibri" pitchFamily="34" charset="0"/>
                </a:rPr>
                <a:t>tincidunt</a:t>
              </a:r>
              <a:r>
                <a:rPr lang="ca-ES" sz="1800" dirty="0" smtClean="0">
                  <a:latin typeface="Calibri" pitchFamily="34" charset="0"/>
                </a:rPr>
                <a:t> incorrupte </a:t>
              </a:r>
              <a:r>
                <a:rPr lang="ca-ES" sz="1800" dirty="0" err="1" smtClean="0">
                  <a:latin typeface="Calibri" pitchFamily="34" charset="0"/>
                </a:rPr>
                <a:t>definitionem</a:t>
              </a:r>
              <a:r>
                <a:rPr lang="ca-ES" sz="1800" dirty="0" smtClean="0">
                  <a:latin typeface="Calibri" pitchFamily="34" charset="0"/>
                </a:rPr>
                <a:t>, vis </a:t>
              </a:r>
              <a:r>
                <a:rPr lang="ca-ES" sz="1800" dirty="0" err="1" smtClean="0">
                  <a:latin typeface="Calibri" pitchFamily="34" charset="0"/>
                </a:rPr>
                <a:t>mutat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affert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percipit</a:t>
              </a:r>
              <a:r>
                <a:rPr lang="ca-ES" sz="1800" dirty="0" smtClean="0">
                  <a:latin typeface="Calibri" pitchFamily="34" charset="0"/>
                </a:rPr>
                <a:t> cu, </a:t>
              </a:r>
              <a:r>
                <a:rPr lang="ca-ES" sz="1800" dirty="0" err="1" smtClean="0">
                  <a:latin typeface="Calibri" pitchFamily="34" charset="0"/>
                </a:rPr>
                <a:t>eirmod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consectetuer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signiferumque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per. In </a:t>
              </a:r>
              <a:r>
                <a:rPr lang="ca-ES" sz="1800" dirty="0" err="1" smtClean="0">
                  <a:latin typeface="Calibri" pitchFamily="34" charset="0"/>
                </a:rPr>
                <a:t>usu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latine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equidem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dolores</a:t>
              </a:r>
              <a:r>
                <a:rPr lang="ca-ES" sz="1800" dirty="0" smtClean="0">
                  <a:latin typeface="Calibri" pitchFamily="34" charset="0"/>
                </a:rPr>
                <a:t>. Quo no falli viris </a:t>
              </a:r>
              <a:r>
                <a:rPr lang="ca-ES" sz="1800" dirty="0" err="1" smtClean="0">
                  <a:latin typeface="Calibri" pitchFamily="34" charset="0"/>
                </a:rPr>
                <a:t>intellegam</a:t>
              </a:r>
              <a:r>
                <a:rPr lang="ca-ES" sz="1800" dirty="0" smtClean="0">
                  <a:latin typeface="Calibri" pitchFamily="34" charset="0"/>
                </a:rPr>
                <a:t>, ut fugit </a:t>
              </a:r>
              <a:r>
                <a:rPr lang="ca-ES" sz="1800" dirty="0" err="1" smtClean="0">
                  <a:latin typeface="Calibri" pitchFamily="34" charset="0"/>
                </a:rPr>
                <a:t>veritus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placerat</a:t>
              </a:r>
              <a:r>
                <a:rPr lang="ca-ES" sz="1800" dirty="0" smtClean="0">
                  <a:latin typeface="Calibri" pitchFamily="34" charset="0"/>
                </a:rPr>
                <a:t> per. </a:t>
              </a:r>
              <a:r>
                <a:rPr lang="ca-ES" sz="1800" dirty="0" err="1" smtClean="0">
                  <a:latin typeface="Calibri" pitchFamily="34" charset="0"/>
                </a:rPr>
                <a:t>Ius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vidit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volumus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mandamus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vide</a:t>
              </a:r>
              <a:endParaRPr lang="ca-ES" sz="1800" dirty="0">
                <a:latin typeface="Calibri" pitchFamily="34" charset="0"/>
              </a:endParaRPr>
            </a:p>
          </p:txBody>
        </p:sp>
        <p:sp>
          <p:nvSpPr>
            <p:cNvPr id="2103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50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800" b="1" dirty="0" smtClean="0">
                  <a:latin typeface="Calibri" pitchFamily="34" charset="0"/>
                </a:rPr>
                <a:t>INTRODUCCIÓ</a:t>
              </a:r>
              <a:endParaRPr lang="ca-ES" sz="2800" b="1" dirty="0">
                <a:latin typeface="Calibri" pitchFamily="34" charset="0"/>
              </a:endParaRPr>
            </a:p>
          </p:txBody>
        </p:sp>
      </p:grpSp>
      <p:sp>
        <p:nvSpPr>
          <p:cNvPr id="2117" name="AutoShape 20"/>
          <p:cNvSpPr>
            <a:spLocks noChangeArrowheads="1"/>
          </p:cNvSpPr>
          <p:nvPr/>
        </p:nvSpPr>
        <p:spPr bwMode="auto">
          <a:xfrm rot="16200000">
            <a:off x="4748212" y="4361583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8" name="AutoShape 25"/>
          <p:cNvSpPr>
            <a:spLocks noChangeArrowheads="1"/>
          </p:cNvSpPr>
          <p:nvPr/>
        </p:nvSpPr>
        <p:spPr bwMode="auto">
          <a:xfrm rot="16200000">
            <a:off x="4779963" y="5656140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9" name="AutoShape 20"/>
          <p:cNvSpPr>
            <a:spLocks noChangeArrowheads="1"/>
          </p:cNvSpPr>
          <p:nvPr/>
        </p:nvSpPr>
        <p:spPr bwMode="auto">
          <a:xfrm rot="16200000">
            <a:off x="9788525" y="6618190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20" name="AutoShape 25"/>
          <p:cNvSpPr>
            <a:spLocks noChangeArrowheads="1"/>
          </p:cNvSpPr>
          <p:nvPr/>
        </p:nvSpPr>
        <p:spPr bwMode="auto">
          <a:xfrm rot="16200000">
            <a:off x="9820275" y="7983439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grpSp>
        <p:nvGrpSpPr>
          <p:cNvPr id="32" name="Group 58"/>
          <p:cNvGrpSpPr>
            <a:grpSpLocks/>
          </p:cNvGrpSpPr>
          <p:nvPr/>
        </p:nvGrpSpPr>
        <p:grpSpPr bwMode="auto">
          <a:xfrm>
            <a:off x="426120" y="11179453"/>
            <a:ext cx="14119918" cy="4248472"/>
            <a:chOff x="6986" y="8732"/>
            <a:chExt cx="2038" cy="4572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3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102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DEPARTAMENTS PARTICIPANTS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pic>
        <p:nvPicPr>
          <p:cNvPr id="36" name="Picture 2" descr="D:\DADES1\_GESTIO\COORDINACIO\pfc\POSTER\Lliuraments concurs\logos\ca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662" y="12763629"/>
            <a:ext cx="1926279" cy="1057149"/>
          </a:xfrm>
          <a:prstGeom prst="rect">
            <a:avLst/>
          </a:prstGeom>
          <a:noFill/>
        </p:spPr>
      </p:pic>
      <p:pic>
        <p:nvPicPr>
          <p:cNvPr id="39" name="38 Imagen" descr="d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006" y="12979653"/>
            <a:ext cx="1339509" cy="712749"/>
          </a:xfrm>
          <a:prstGeom prst="rect">
            <a:avLst/>
          </a:prstGeom>
        </p:spPr>
      </p:pic>
      <p:pic>
        <p:nvPicPr>
          <p:cNvPr id="48" name="Imagen 2" descr="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93710" y="12835636"/>
            <a:ext cx="1512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426120" y="13915359"/>
            <a:ext cx="14119918" cy="1674585"/>
            <a:chOff x="6986" y="8620"/>
            <a:chExt cx="2038" cy="9988"/>
          </a:xfrm>
        </p:grpSpPr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9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44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6986" y="8620"/>
              <a:ext cx="2038" cy="56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EMPRESES, ENTITAS I CENTRES DE RECERCA COL·LABORADORS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74" name="73 CuadroTexto"/>
          <p:cNvSpPr txBox="1"/>
          <p:nvPr/>
        </p:nvSpPr>
        <p:spPr>
          <a:xfrm>
            <a:off x="504478" y="12250862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esquerra heu </a:t>
            </a:r>
            <a:r>
              <a:rPr lang="ca-ES" sz="2600" dirty="0" smtClean="0">
                <a:latin typeface="Calibri" pitchFamily="34" charset="0"/>
              </a:rPr>
              <a:t>de posar </a:t>
            </a:r>
            <a:r>
              <a:rPr lang="ca-ES" sz="2600" dirty="0" smtClean="0">
                <a:latin typeface="Calibri" pitchFamily="34" charset="0"/>
              </a:rPr>
              <a:t>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del departament en el que heu fet el </a:t>
            </a:r>
            <a:r>
              <a:rPr lang="ca-ES" sz="2600" dirty="0" smtClean="0">
                <a:latin typeface="Calibri" pitchFamily="34" charset="0"/>
              </a:rPr>
              <a:t>TFG:</a:t>
            </a:r>
            <a:endParaRPr lang="ca-ES" sz="2600" dirty="0">
              <a:latin typeface="Calibri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04478" y="14995877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dreta podeu </a:t>
            </a:r>
            <a:r>
              <a:rPr lang="ca-ES" sz="2600" dirty="0" smtClean="0">
                <a:latin typeface="Calibri" pitchFamily="34" charset="0"/>
              </a:rPr>
              <a:t>posar </a:t>
            </a:r>
            <a:r>
              <a:rPr lang="ca-ES" sz="2600" dirty="0" smtClean="0">
                <a:latin typeface="Calibri" pitchFamily="34" charset="0"/>
              </a:rPr>
              <a:t>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 l’empresa, institució o centre de recerca, si és el </a:t>
            </a:r>
            <a:r>
              <a:rPr lang="ca-ES" sz="2600" dirty="0" smtClean="0">
                <a:latin typeface="Calibri" pitchFamily="34" charset="0"/>
              </a:rPr>
              <a:t>cas.</a:t>
            </a:r>
            <a:endParaRPr lang="ca-ES" sz="2600" dirty="0">
              <a:latin typeface="Calibri" pitchFamily="34" charset="0"/>
            </a:endParaRPr>
          </a:p>
        </p:txBody>
      </p:sp>
      <p:grpSp>
        <p:nvGrpSpPr>
          <p:cNvPr id="79" name="Group 58"/>
          <p:cNvGrpSpPr>
            <a:grpSpLocks/>
          </p:cNvGrpSpPr>
          <p:nvPr/>
        </p:nvGrpSpPr>
        <p:grpSpPr bwMode="auto">
          <a:xfrm>
            <a:off x="7057206" y="15805968"/>
            <a:ext cx="7488832" cy="4104456"/>
            <a:chOff x="6986" y="9301"/>
            <a:chExt cx="2038" cy="6824"/>
          </a:xfrm>
        </p:grpSpPr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5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Referències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82" name="74 CuadroTexto"/>
          <p:cNvSpPr txBox="1"/>
          <p:nvPr/>
        </p:nvSpPr>
        <p:spPr>
          <a:xfrm>
            <a:off x="7129214" y="16886088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Creating </a:t>
            </a:r>
            <a:r>
              <a:rPr lang="en-US" sz="2000" b="1" dirty="0" smtClean="0">
                <a:latin typeface="Calibri" pitchFamily="34" charset="0"/>
              </a:rPr>
              <a:t>Anthropology Conference Posters: A Guide for Beginners by Jason E. Miller, MA and John K. </a:t>
            </a:r>
            <a:r>
              <a:rPr lang="en-US" sz="2000" b="1" dirty="0" err="1" smtClean="0">
                <a:latin typeface="Calibri" pitchFamily="34" charset="0"/>
              </a:rPr>
              <a:t>Trainor</a:t>
            </a:r>
            <a:r>
              <a:rPr lang="en-US" sz="2000" b="1" dirty="0" smtClean="0">
                <a:latin typeface="Calibri" pitchFamily="34" charset="0"/>
              </a:rPr>
              <a:t>, MS (University of South Florida)</a:t>
            </a:r>
          </a:p>
          <a:p>
            <a:r>
              <a:rPr lang="en-US" sz="2000" dirty="0" smtClean="0">
                <a:latin typeface="Calibri" pitchFamily="34" charset="0"/>
              </a:rPr>
              <a:t>http://www.aaanet.org/meetings/upload/How-to-Create-Anthropology-Posters.pdf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Argumenta</a:t>
            </a:r>
            <a:r>
              <a:rPr lang="en-US" sz="2000" b="1" dirty="0" smtClean="0">
                <a:latin typeface="Calibri" pitchFamily="34" charset="0"/>
              </a:rPr>
              <a:t>. </a:t>
            </a:r>
            <a:r>
              <a:rPr lang="en-US" sz="2000" b="1" dirty="0" err="1" smtClean="0">
                <a:latin typeface="Calibri" pitchFamily="34" charset="0"/>
              </a:rPr>
              <a:t>Pòster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http://wuster.uab.es/web_argumenta_obert/unit_14/tot_t14.html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Talleres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sobre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elaboración</a:t>
            </a:r>
            <a:r>
              <a:rPr lang="en-US" sz="2000" b="1" dirty="0" smtClean="0">
                <a:latin typeface="Calibri" pitchFamily="34" charset="0"/>
              </a:rPr>
              <a:t> de </a:t>
            </a:r>
            <a:r>
              <a:rPr lang="en-US" sz="2000" b="1" dirty="0" err="1" smtClean="0">
                <a:latin typeface="Calibri" pitchFamily="34" charset="0"/>
              </a:rPr>
              <a:t>pósters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científicos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https://7jcr14.files.wordpress.com/2014/07/manualposters-1.pdf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353350" y="3420592"/>
            <a:ext cx="632881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Menció cursada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50" name="QuadreDeText 49"/>
          <p:cNvSpPr txBox="1"/>
          <p:nvPr/>
        </p:nvSpPr>
        <p:spPr>
          <a:xfrm>
            <a:off x="432470" y="20270464"/>
            <a:ext cx="122413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DEPART.</a:t>
            </a:r>
            <a:endParaRPr lang="ca-ES" sz="1800" b="1" dirty="0"/>
          </a:p>
        </p:txBody>
      </p:sp>
      <p:sp>
        <p:nvSpPr>
          <p:cNvPr id="51" name="QuadreDeText 50"/>
          <p:cNvSpPr txBox="1"/>
          <p:nvPr/>
        </p:nvSpPr>
        <p:spPr>
          <a:xfrm>
            <a:off x="13249894" y="20270464"/>
            <a:ext cx="144016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EMPRESA</a:t>
            </a:r>
            <a:endParaRPr lang="ca-ES" sz="1800" b="1" dirty="0"/>
          </a:p>
        </p:txBody>
      </p:sp>
      <p:pic>
        <p:nvPicPr>
          <p:cNvPr id="52" name="Imatge 51" descr="logodeic_color_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5318" y="12979653"/>
            <a:ext cx="2350055" cy="678335"/>
          </a:xfrm>
          <a:prstGeom prst="rect">
            <a:avLst/>
          </a:prstGeom>
        </p:spPr>
      </p:pic>
      <p:pic>
        <p:nvPicPr>
          <p:cNvPr id="45" name="Picture 3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6946" y="1620392"/>
            <a:ext cx="2171100" cy="12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/>
          <a:srcRect l="16955" t="17218" r="20286" b="18215"/>
          <a:stretch>
            <a:fillRect/>
          </a:stretch>
        </p:blipFill>
        <p:spPr bwMode="auto">
          <a:xfrm>
            <a:off x="11953750" y="252240"/>
            <a:ext cx="2873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432470" y="16021992"/>
            <a:ext cx="6480720" cy="3672408"/>
            <a:chOff x="6986" y="9301"/>
            <a:chExt cx="2038" cy="6824"/>
          </a:xfrm>
        </p:grpSpPr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63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APARTATS QUE HA DE TENIR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55" name="74 CuadroTexto"/>
          <p:cNvSpPr txBox="1"/>
          <p:nvPr/>
        </p:nvSpPr>
        <p:spPr>
          <a:xfrm>
            <a:off x="504478" y="17030104"/>
            <a:ext cx="61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El pòster ha de tenir, mínim, els següents apartats: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</a:t>
            </a:r>
            <a:r>
              <a:rPr lang="ca-ES" sz="2800" dirty="0" smtClean="0">
                <a:latin typeface="Calibri" pitchFamily="34" charset="0"/>
              </a:rPr>
              <a:t>Introducció i objectiu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</a:t>
            </a:r>
            <a:r>
              <a:rPr lang="ca-ES" sz="2800" dirty="0" smtClean="0">
                <a:latin typeface="Calibri" pitchFamily="34" charset="0"/>
              </a:rPr>
              <a:t>Metodologia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</a:t>
            </a:r>
            <a:r>
              <a:rPr lang="ca-ES" sz="2800" dirty="0" smtClean="0">
                <a:latin typeface="Calibri" pitchFamily="34" charset="0"/>
              </a:rPr>
              <a:t>Resultats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</a:t>
            </a:r>
            <a:r>
              <a:rPr lang="ca-ES" sz="2800" dirty="0" smtClean="0">
                <a:latin typeface="Calibri" pitchFamily="34" charset="0"/>
              </a:rPr>
              <a:t>Conclusions</a:t>
            </a:r>
            <a:endParaRPr lang="ca-ES" sz="2800" dirty="0">
              <a:latin typeface="Calibri" pitchFamily="34" charset="0"/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32470" y="8821308"/>
            <a:ext cx="5616624" cy="2232132"/>
            <a:chOff x="6986" y="9301"/>
            <a:chExt cx="2038" cy="6824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289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COLORS I FORMAT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62" name="74 CuadroTexto"/>
          <p:cNvSpPr txBox="1"/>
          <p:nvPr/>
        </p:nvSpPr>
        <p:spPr>
          <a:xfrm>
            <a:off x="576486" y="990131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Podeu canviar els colors, però no el format general</a:t>
            </a:r>
            <a:endParaRPr lang="ca-E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PosterImprimi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PlantillaPosterImprimir</Template>
  <TotalTime>526</TotalTime>
  <Words>522</Words>
  <Application>Microsoft Office PowerPoint</Application>
  <PresentationFormat>Personalització</PresentationFormat>
  <Paragraphs>67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PlantillaPosterImprimir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Jordi Pons</cp:lastModifiedBy>
  <cp:revision>57</cp:revision>
  <dcterms:created xsi:type="dcterms:W3CDTF">2012-10-04T11:24:05Z</dcterms:created>
  <dcterms:modified xsi:type="dcterms:W3CDTF">2017-11-20T09:16:28Z</dcterms:modified>
</cp:coreProperties>
</file>