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7" autoAdjust="0"/>
    <p:restoredTop sz="94740" autoAdjust="0"/>
  </p:normalViewPr>
  <p:slideViewPr>
    <p:cSldViewPr snapToGrid="0" snapToObjects="1" showGuides="1">
      <p:cViewPr>
        <p:scale>
          <a:sx n="40" d="100"/>
          <a:sy n="40" d="100"/>
        </p:scale>
        <p:origin x="1896" y="-704"/>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4/14/19</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sp>
        <p:nvSpPr>
          <p:cNvPr id="16" name="Rectangle 33"/>
          <p:cNvSpPr>
            <a:spLocks noChangeArrowheads="1"/>
          </p:cNvSpPr>
          <p:nvPr/>
        </p:nvSpPr>
        <p:spPr bwMode="auto">
          <a:xfrm>
            <a:off x="448263"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21" name="Rectangle 33"/>
          <p:cNvSpPr>
            <a:spLocks noChangeArrowheads="1"/>
          </p:cNvSpPr>
          <p:nvPr userDrawn="1"/>
        </p:nvSpPr>
        <p:spPr bwMode="auto">
          <a:xfrm>
            <a:off x="10843922"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grpSp>
        <p:nvGrpSpPr>
          <p:cNvPr id="23" name="Group 22"/>
          <p:cNvGrpSpPr/>
          <p:nvPr userDrawn="1"/>
        </p:nvGrpSpPr>
        <p:grpSpPr>
          <a:xfrm>
            <a:off x="-12658121" y="-48126"/>
            <a:ext cx="12259293" cy="30323340"/>
            <a:chOff x="-11225189" y="0"/>
            <a:chExt cx="11018865" cy="27255145"/>
          </a:xfrm>
        </p:grpSpPr>
        <p:sp>
          <p:nvSpPr>
            <p:cNvPr id="24" name="Rectangle 23"/>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23071927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13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5237761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13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21787216" y="1"/>
            <a:ext cx="12284832" cy="30275214"/>
            <a:chOff x="44157839" y="-55064"/>
            <a:chExt cx="11062139" cy="27261962"/>
          </a:xfrm>
        </p:grpSpPr>
        <p:sp>
          <p:nvSpPr>
            <p:cNvPr id="55" name="Rectangle 54"/>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3965641253"/>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13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104944592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13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3850394"/>
              <a:ext cx="10354213" cy="1265612"/>
              <a:chOff x="44200453" y="23567551"/>
              <a:chExt cx="9771399" cy="1090622"/>
            </a:xfrm>
          </p:grpSpPr>
          <p:sp>
            <p:nvSpPr>
              <p:cNvPr id="61" name="Rounded Rectangle 60"/>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3" name="TextBox 62"/>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25568742"/>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011866" y="29670236"/>
            <a:ext cx="2736269" cy="283084"/>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8" name="Rectangle 33"/>
          <p:cNvSpPr>
            <a:spLocks noChangeArrowheads="1"/>
          </p:cNvSpPr>
          <p:nvPr/>
        </p:nvSpPr>
        <p:spPr bwMode="auto">
          <a:xfrm>
            <a:off x="445592" y="4835626"/>
            <a:ext cx="20494884" cy="24598611"/>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4"/>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6"/>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15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15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7" name="Group 56"/>
          <p:cNvGrpSpPr/>
          <p:nvPr userDrawn="1"/>
        </p:nvGrpSpPr>
        <p:grpSpPr>
          <a:xfrm>
            <a:off x="21787216" y="1"/>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15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15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6" name="TextBox 35"/>
          <p:cNvSpPr txBox="1"/>
          <p:nvPr userDrawn="1"/>
        </p:nvSpPr>
        <p:spPr>
          <a:xfrm>
            <a:off x="22152989" y="2845599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37" name="Text Box 14"/>
          <p:cNvSpPr txBox="1">
            <a:spLocks noChangeArrowheads="1"/>
          </p:cNvSpPr>
          <p:nvPr userDrawn="1"/>
        </p:nvSpPr>
        <p:spPr bwMode="auto">
          <a:xfrm>
            <a:off x="1011866" y="29670236"/>
            <a:ext cx="2736269" cy="283084"/>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a:xfrm>
            <a:off x="685800" y="5365571"/>
            <a:ext cx="9611488" cy="4690052"/>
          </a:xfrm>
        </p:spPr>
        <p:txBody>
          <a:bodyPr/>
          <a:lstStyle/>
          <a:p>
            <a:pPr algn="just"/>
            <a:r>
              <a:rPr lang="en-US" dirty="0"/>
              <a:t>The objective of the final project is to replicate the key aspects and the results of a selected research </a:t>
            </a:r>
            <a:r>
              <a:rPr lang="en-US" dirty="0" smtClean="0"/>
              <a:t>paper. Our </a:t>
            </a:r>
            <a:r>
              <a:rPr lang="en-US" dirty="0"/>
              <a:t>team selects the paper “Dynamic </a:t>
            </a:r>
            <a:r>
              <a:rPr lang="en-US" dirty="0" err="1"/>
              <a:t>Coattention</a:t>
            </a:r>
            <a:r>
              <a:rPr lang="en-US" dirty="0"/>
              <a:t> Networks for Question Answering” (</a:t>
            </a:r>
            <a:r>
              <a:rPr lang="en-US" dirty="0" err="1"/>
              <a:t>Xiong</a:t>
            </a:r>
            <a:r>
              <a:rPr lang="en-US" dirty="0"/>
              <a:t>, 2017</a:t>
            </a:r>
            <a:r>
              <a:rPr lang="en-US" baseline="30000" dirty="0" smtClean="0"/>
              <a:t>)[1]</a:t>
            </a:r>
            <a:r>
              <a:rPr lang="en-US" dirty="0" smtClean="0"/>
              <a:t>. The </a:t>
            </a:r>
            <a:r>
              <a:rPr lang="en-US" dirty="0"/>
              <a:t>paper strives to solve the problem of machine question answering on the </a:t>
            </a:r>
            <a:r>
              <a:rPr lang="en-US" dirty="0" err="1"/>
              <a:t>SQuAD</a:t>
            </a:r>
            <a:r>
              <a:rPr lang="en-US" dirty="0"/>
              <a:t> 1.1 dataset released by Stanford University and proposes an end-to-end Dynamic </a:t>
            </a:r>
            <a:r>
              <a:rPr lang="en-US" dirty="0" err="1"/>
              <a:t>Coattention</a:t>
            </a:r>
            <a:r>
              <a:rPr lang="en-US" dirty="0"/>
              <a:t> Network (DCN) model which inputs documents and questions and outputs answers directly. The model includes a </a:t>
            </a:r>
            <a:r>
              <a:rPr lang="en-US" dirty="0" err="1"/>
              <a:t>coattention</a:t>
            </a:r>
            <a:r>
              <a:rPr lang="en-US" dirty="0"/>
              <a:t> encoder to generate co-dependent representations of the documents and questions and a dynamic decoder to iterate through multiple potential answers in order to avoid local maxima. My team also extends the method in the original paper and proposes several improvements such as adding an additional Double Cross Attention layer (Hasan, 2018</a:t>
            </a:r>
            <a:r>
              <a:rPr lang="en-US" dirty="0" smtClean="0"/>
              <a:t>)</a:t>
            </a:r>
            <a:r>
              <a:rPr lang="en-US" baseline="30000" dirty="0" smtClean="0"/>
              <a:t>[2]</a:t>
            </a:r>
            <a:r>
              <a:rPr lang="en-US" dirty="0" smtClean="0"/>
              <a:t> </a:t>
            </a:r>
            <a:r>
              <a:rPr lang="en-US" dirty="0"/>
              <a:t>in the </a:t>
            </a:r>
            <a:r>
              <a:rPr lang="en-US" dirty="0" err="1"/>
              <a:t>coattention</a:t>
            </a:r>
            <a:r>
              <a:rPr lang="en-US" dirty="0"/>
              <a:t> encoder. After implementing the model, we are able to achieve 64.1% F1, which improves the baseline model by 24.1% from 40.0% F1.</a:t>
            </a:r>
          </a:p>
          <a:p>
            <a:r>
              <a:rPr lang="en-US" dirty="0"/>
              <a:t/>
            </a:r>
            <a:br>
              <a:rPr lang="en-US" dirty="0"/>
            </a:br>
            <a:endParaRPr lang="en-US" dirty="0"/>
          </a:p>
        </p:txBody>
      </p:sp>
      <p:sp>
        <p:nvSpPr>
          <p:cNvPr id="233" name="Text Placeholder 232"/>
          <p:cNvSpPr>
            <a:spLocks noGrp="1"/>
          </p:cNvSpPr>
          <p:nvPr>
            <p:ph type="body" sz="quarter" idx="11"/>
          </p:nvPr>
        </p:nvSpPr>
        <p:spPr/>
        <p:txBody>
          <a:bodyPr/>
          <a:lstStyle/>
          <a:p>
            <a:r>
              <a:rPr lang="en-US" u="none" dirty="0" smtClean="0">
                <a:latin typeface="Helvetica Neue" charset="0"/>
                <a:ea typeface="Helvetica Neue" charset="0"/>
                <a:cs typeface="Helvetica Neue" charset="0"/>
              </a:rPr>
              <a:t>INTRODUCTION</a:t>
            </a:r>
            <a:endParaRPr lang="en-US" u="none" dirty="0">
              <a:latin typeface="Helvetica Neue" charset="0"/>
              <a:ea typeface="Helvetica Neue" charset="0"/>
              <a:cs typeface="Helvetica Neue" charset="0"/>
            </a:endParaRPr>
          </a:p>
        </p:txBody>
      </p:sp>
      <p:sp>
        <p:nvSpPr>
          <p:cNvPr id="236" name="Text Placeholder 235"/>
          <p:cNvSpPr>
            <a:spLocks noGrp="1"/>
          </p:cNvSpPr>
          <p:nvPr>
            <p:ph type="body" sz="quarter" idx="20"/>
          </p:nvPr>
        </p:nvSpPr>
        <p:spPr>
          <a:xfrm>
            <a:off x="446996" y="9395229"/>
            <a:ext cx="10096349" cy="566030"/>
          </a:xfrm>
        </p:spPr>
        <p:txBody>
          <a:bodyPr/>
          <a:lstStyle/>
          <a:p>
            <a:r>
              <a:rPr lang="en-US" u="none" dirty="0" smtClean="0">
                <a:latin typeface="Helvetica" charset="0"/>
                <a:ea typeface="Helvetica" charset="0"/>
                <a:cs typeface="Helvetica" charset="0"/>
              </a:rPr>
              <a:t>MODELS &amp; METHODS</a:t>
            </a:r>
            <a:endParaRPr lang="en-US" u="none" dirty="0">
              <a:latin typeface="Helvetica" charset="0"/>
              <a:ea typeface="Helvetica" charset="0"/>
              <a:cs typeface="Helvetica" charset="0"/>
            </a:endParaRPr>
          </a:p>
        </p:txBody>
      </p:sp>
      <p:sp>
        <p:nvSpPr>
          <p:cNvPr id="237" name="Text Placeholder 236"/>
          <p:cNvSpPr>
            <a:spLocks noGrp="1"/>
          </p:cNvSpPr>
          <p:nvPr>
            <p:ph type="body" sz="quarter" idx="25"/>
          </p:nvPr>
        </p:nvSpPr>
        <p:spPr>
          <a:xfrm>
            <a:off x="10846594" y="4846572"/>
            <a:ext cx="10093752" cy="558738"/>
          </a:xfrm>
        </p:spPr>
        <p:txBody>
          <a:bodyPr/>
          <a:lstStyle/>
          <a:p>
            <a:r>
              <a:rPr lang="en-US" u="none" dirty="0">
                <a:latin typeface="Helvetica Neue" charset="0"/>
                <a:ea typeface="Helvetica Neue" charset="0"/>
                <a:cs typeface="Helvetica Neue" charset="0"/>
              </a:rPr>
              <a:t>EXPERIMENTS &amp; </a:t>
            </a:r>
            <a:r>
              <a:rPr lang="en-US" u="none" dirty="0" smtClean="0">
                <a:latin typeface="Helvetica Neue" charset="0"/>
                <a:ea typeface="Helvetica Neue" charset="0"/>
                <a:cs typeface="Helvetica Neue" charset="0"/>
              </a:rPr>
              <a:t>RESULTS</a:t>
            </a:r>
            <a:endParaRPr lang="en-US" u="none" dirty="0">
              <a:latin typeface="Helvetica Neue" charset="0"/>
              <a:ea typeface="Helvetica Neue" charset="0"/>
              <a:cs typeface="Helvetica Neue" charset="0"/>
            </a:endParaRPr>
          </a:p>
        </p:txBody>
      </p:sp>
      <p:sp>
        <p:nvSpPr>
          <p:cNvPr id="238" name="Text Placeholder 237"/>
          <p:cNvSpPr>
            <a:spLocks noGrp="1"/>
          </p:cNvSpPr>
          <p:nvPr>
            <p:ph type="body" sz="quarter" idx="26"/>
          </p:nvPr>
        </p:nvSpPr>
        <p:spPr>
          <a:xfrm>
            <a:off x="11087100" y="5365571"/>
            <a:ext cx="9612740" cy="5921159"/>
          </a:xfrm>
        </p:spPr>
        <p:txBody>
          <a:bodyPr/>
          <a:lstStyle/>
          <a:p>
            <a:pPr algn="just"/>
            <a:r>
              <a:rPr lang="en-US" dirty="0" smtClean="0"/>
              <a:t>We ran two types of experiments, one to replicate the results from the original paper and the other to aim to improve the performance by applying new methods. To start we wrote and evaluated a baseline model using a GRU as encoder and a simple fully connected linear layers as decoder to predict the start and end of the answer span and got an Dev EM of 29.5% and Dev F1 of 40.2%. For the first type of experiments, we ran four experiments on the decoder side by experimenting with different pool sizes for the Highway </a:t>
            </a:r>
            <a:r>
              <a:rPr lang="en-US" dirty="0" err="1" smtClean="0"/>
              <a:t>Maxout</a:t>
            </a:r>
            <a:r>
              <a:rPr lang="en-US" dirty="0" smtClean="0"/>
              <a:t> Network and single decoder iteration. Like the paper, we found that a pool size of 16 provides the best performance with Dev EM 48.8 and Dev F1 of 64.0%, because it is taking into consideration more models in the </a:t>
            </a:r>
            <a:r>
              <a:rPr lang="en-US" dirty="0" err="1" smtClean="0"/>
              <a:t>maxout</a:t>
            </a:r>
            <a:r>
              <a:rPr lang="en-US" dirty="0" smtClean="0"/>
              <a:t> layer helping with model variety and averaging. For the second type of experiment, we introduced a Double Cross Attention mechanism (Hasan, 2018) and found a performance increase as opposed to Dynamic </a:t>
            </a:r>
            <a:r>
              <a:rPr lang="en-US" dirty="0" err="1" smtClean="0"/>
              <a:t>Coattention</a:t>
            </a:r>
            <a:r>
              <a:rPr lang="en-US" dirty="0" smtClean="0"/>
              <a:t> Network of xx % with a Dev EM of </a:t>
            </a:r>
            <a:r>
              <a:rPr lang="en-US" dirty="0" err="1" smtClean="0"/>
              <a:t>xx.x</a:t>
            </a:r>
            <a:r>
              <a:rPr lang="en-US" dirty="0" smtClean="0"/>
              <a:t> % and Dev F1 of </a:t>
            </a:r>
            <a:r>
              <a:rPr lang="en-US" dirty="0" err="1" smtClean="0"/>
              <a:t>xx.x</a:t>
            </a:r>
            <a:r>
              <a:rPr lang="en-US" dirty="0" smtClean="0"/>
              <a:t>%. </a:t>
            </a:r>
          </a:p>
          <a:p>
            <a:pPr algn="just"/>
            <a:r>
              <a:rPr lang="en-US" dirty="0" smtClean="0"/>
              <a:t>We believe that our model does not perform as well as the original experiments in the paper because we ran our experiments with the </a:t>
            </a:r>
            <a:r>
              <a:rPr lang="en-US" dirty="0" err="1" smtClean="0"/>
              <a:t>GloVe</a:t>
            </a:r>
            <a:r>
              <a:rPr lang="en-US" dirty="0" smtClean="0"/>
              <a:t> 6B pre-trained word </a:t>
            </a:r>
            <a:r>
              <a:rPr lang="en-US" dirty="0" err="1" smtClean="0"/>
              <a:t>embeddings</a:t>
            </a:r>
            <a:r>
              <a:rPr lang="en-US" dirty="0" smtClean="0"/>
              <a:t> </a:t>
            </a:r>
            <a:r>
              <a:rPr lang="en-US" dirty="0" smtClean="0"/>
              <a:t>with </a:t>
            </a:r>
            <a:r>
              <a:rPr lang="en-US" dirty="0" err="1" smtClean="0"/>
              <a:t>voabulary</a:t>
            </a:r>
            <a:r>
              <a:rPr lang="en-US" dirty="0" smtClean="0"/>
              <a:t> size of 400’000</a:t>
            </a:r>
            <a:r>
              <a:rPr lang="en-US" dirty="0" smtClean="0"/>
              <a:t> instead of </a:t>
            </a:r>
            <a:r>
              <a:rPr lang="en-US" dirty="0" err="1" smtClean="0"/>
              <a:t>GloVe</a:t>
            </a:r>
            <a:r>
              <a:rPr lang="en-US" dirty="0" smtClean="0"/>
              <a:t> 840B pre-trained word </a:t>
            </a:r>
            <a:r>
              <a:rPr lang="en-US" dirty="0" err="1" smtClean="0"/>
              <a:t>embeddings</a:t>
            </a:r>
            <a:r>
              <a:rPr lang="en-US" dirty="0" smtClean="0"/>
              <a:t> with vocabulary size of 2’200’000. We used a smaller corpus because we did not have enough GPU memory to run a batch size over 10 with </a:t>
            </a:r>
            <a:r>
              <a:rPr lang="en-US" dirty="0" err="1" smtClean="0"/>
              <a:t>GloVe</a:t>
            </a:r>
            <a:r>
              <a:rPr lang="en-US" dirty="0" smtClean="0"/>
              <a:t> 840B and because we could train the model faster with </a:t>
            </a:r>
            <a:r>
              <a:rPr lang="en-US" dirty="0" err="1" smtClean="0"/>
              <a:t>GloVe</a:t>
            </a:r>
            <a:r>
              <a:rPr lang="en-US" dirty="0" smtClean="0"/>
              <a:t> 6B and thus run several experiments. </a:t>
            </a:r>
          </a:p>
        </p:txBody>
      </p:sp>
      <p:sp>
        <p:nvSpPr>
          <p:cNvPr id="239" name="Text Placeholder 238"/>
          <p:cNvSpPr>
            <a:spLocks noGrp="1"/>
          </p:cNvSpPr>
          <p:nvPr>
            <p:ph type="body" sz="quarter" idx="27"/>
          </p:nvPr>
        </p:nvSpPr>
        <p:spPr>
          <a:xfrm>
            <a:off x="10835740" y="22822794"/>
            <a:ext cx="10090978" cy="566030"/>
          </a:xfrm>
        </p:spPr>
        <p:txBody>
          <a:bodyPr/>
          <a:lstStyle/>
          <a:p>
            <a:r>
              <a:rPr lang="en-US" u="none" dirty="0" smtClean="0">
                <a:latin typeface="Helvetica Neue" charset="0"/>
                <a:ea typeface="Helvetica Neue" charset="0"/>
                <a:cs typeface="Helvetica Neue" charset="0"/>
              </a:rPr>
              <a:t>CONCLUSION &amp; FUTURE PLAN</a:t>
            </a:r>
            <a:endParaRPr lang="en-US" u="none" dirty="0">
              <a:latin typeface="Helvetica Neue" charset="0"/>
              <a:ea typeface="Helvetica Neue" charset="0"/>
              <a:cs typeface="Helvetica Neue" charset="0"/>
            </a:endParaRPr>
          </a:p>
        </p:txBody>
      </p:sp>
      <p:sp>
        <p:nvSpPr>
          <p:cNvPr id="240" name="Text Placeholder 239"/>
          <p:cNvSpPr>
            <a:spLocks noGrp="1"/>
          </p:cNvSpPr>
          <p:nvPr>
            <p:ph type="body" sz="quarter" idx="28"/>
          </p:nvPr>
        </p:nvSpPr>
        <p:spPr>
          <a:xfrm>
            <a:off x="10845499" y="23183937"/>
            <a:ext cx="10094847" cy="2535616"/>
          </a:xfrm>
        </p:spPr>
        <p:txBody>
          <a:bodyPr/>
          <a:lstStyle/>
          <a:p>
            <a:r>
              <a:rPr lang="en-US" dirty="0" smtClean="0"/>
              <a:t>We are able to replicate the models in the original paper and suggest improvements to the attention mechanism, thus improving its performance by </a:t>
            </a:r>
            <a:r>
              <a:rPr lang="en-US" dirty="0" err="1" smtClean="0"/>
              <a:t>xx.x</a:t>
            </a:r>
            <a:r>
              <a:rPr lang="en-US" dirty="0" smtClean="0"/>
              <a:t>%. We believe that the deficiency in our model compared to the original paper is in part due to use of  a smaller vocabulary of the pre-trained word </a:t>
            </a:r>
            <a:r>
              <a:rPr lang="en-US" dirty="0" err="1" smtClean="0"/>
              <a:t>embeddings</a:t>
            </a:r>
            <a:r>
              <a:rPr lang="en-US" dirty="0" smtClean="0"/>
              <a:t>.</a:t>
            </a:r>
          </a:p>
          <a:p>
            <a:r>
              <a:rPr lang="en-US" dirty="0" smtClean="0"/>
              <a:t>For</a:t>
            </a:r>
            <a:r>
              <a:rPr lang="en-US" dirty="0" smtClean="0"/>
              <a:t> future work, we would attempt to use the </a:t>
            </a:r>
            <a:r>
              <a:rPr lang="en-US" dirty="0" err="1" smtClean="0"/>
              <a:t>GloVe</a:t>
            </a:r>
            <a:r>
              <a:rPr lang="en-US" dirty="0" smtClean="0"/>
              <a:t>  840B  given more GPU memory and time to run experiments and BERT </a:t>
            </a:r>
            <a:r>
              <a:rPr lang="en-US" dirty="0" err="1" smtClean="0"/>
              <a:t>embeddings</a:t>
            </a:r>
            <a:r>
              <a:rPr lang="en-US" dirty="0" smtClean="0"/>
              <a:t> published by Google. </a:t>
            </a:r>
            <a:r>
              <a:rPr lang="en-US" dirty="0" smtClean="0"/>
              <a:t>Further we would implement an ensemble method to further increase the performance. </a:t>
            </a:r>
            <a:endParaRPr lang="en-US" dirty="0"/>
          </a:p>
        </p:txBody>
      </p:sp>
      <p:sp>
        <p:nvSpPr>
          <p:cNvPr id="241" name="Text Placeholder 240"/>
          <p:cNvSpPr>
            <a:spLocks noGrp="1"/>
          </p:cNvSpPr>
          <p:nvPr>
            <p:ph type="body" sz="quarter" idx="29"/>
          </p:nvPr>
        </p:nvSpPr>
        <p:spPr>
          <a:xfrm>
            <a:off x="10862243" y="26070024"/>
            <a:ext cx="10085926" cy="566030"/>
          </a:xfrm>
        </p:spPr>
        <p:txBody>
          <a:bodyPr/>
          <a:lstStyle/>
          <a:p>
            <a:r>
              <a:rPr lang="en-US" u="none" dirty="0" smtClean="0">
                <a:latin typeface="Helvetica" charset="0"/>
                <a:ea typeface="Helvetica" charset="0"/>
                <a:cs typeface="Helvetica" charset="0"/>
              </a:rPr>
              <a:t>REFERENCES</a:t>
            </a:r>
            <a:endParaRPr lang="en-US" u="none" dirty="0">
              <a:latin typeface="Helvetica" charset="0"/>
              <a:ea typeface="Helvetica" charset="0"/>
              <a:cs typeface="Helvetica" charset="0"/>
            </a:endParaRPr>
          </a:p>
        </p:txBody>
      </p:sp>
      <p:sp>
        <p:nvSpPr>
          <p:cNvPr id="242" name="Text Placeholder 241"/>
          <p:cNvSpPr>
            <a:spLocks noGrp="1"/>
          </p:cNvSpPr>
          <p:nvPr>
            <p:ph type="body" sz="quarter" idx="30"/>
          </p:nvPr>
        </p:nvSpPr>
        <p:spPr>
          <a:xfrm>
            <a:off x="10854419" y="26645262"/>
            <a:ext cx="10090978" cy="3028059"/>
          </a:xfrm>
        </p:spPr>
        <p:txBody>
          <a:bodyPr/>
          <a:lstStyle/>
          <a:p>
            <a:r>
              <a:rPr lang="en-US" dirty="0" smtClean="0"/>
              <a:t>[1] </a:t>
            </a:r>
            <a:r>
              <a:rPr lang="en-US" dirty="0" err="1" smtClean="0"/>
              <a:t>Jozefowicz</a:t>
            </a:r>
            <a:r>
              <a:rPr lang="en-US" dirty="0"/>
              <a:t>, </a:t>
            </a:r>
            <a:r>
              <a:rPr lang="en-US" dirty="0" err="1"/>
              <a:t>Rafal</a:t>
            </a:r>
            <a:r>
              <a:rPr lang="en-US" dirty="0"/>
              <a:t>, </a:t>
            </a:r>
            <a:r>
              <a:rPr lang="en-US" dirty="0" err="1"/>
              <a:t>Wojciech</a:t>
            </a:r>
            <a:r>
              <a:rPr lang="en-US" dirty="0"/>
              <a:t> </a:t>
            </a:r>
            <a:r>
              <a:rPr lang="en-US" dirty="0" err="1"/>
              <a:t>Zaremba</a:t>
            </a:r>
            <a:r>
              <a:rPr lang="en-US" dirty="0"/>
              <a:t>, and Ilya </a:t>
            </a:r>
            <a:r>
              <a:rPr lang="en-US" dirty="0" err="1"/>
              <a:t>Sutskever</a:t>
            </a:r>
            <a:r>
              <a:rPr lang="en-US" dirty="0"/>
              <a:t>. "An empirical exploration of recurrent network architectures." International Conference on Machine Learning. 2015</a:t>
            </a:r>
            <a:r>
              <a:rPr lang="en-US" dirty="0" smtClean="0"/>
              <a:t>.</a:t>
            </a:r>
          </a:p>
          <a:p>
            <a:r>
              <a:rPr lang="en-US" dirty="0" smtClean="0"/>
              <a:t>[2] </a:t>
            </a:r>
            <a:r>
              <a:rPr lang="en-US" dirty="0" err="1" smtClean="0"/>
              <a:t>Xiong</a:t>
            </a:r>
            <a:r>
              <a:rPr lang="en-US" dirty="0"/>
              <a:t>, </a:t>
            </a:r>
            <a:r>
              <a:rPr lang="en-US" dirty="0" err="1"/>
              <a:t>Caiming</a:t>
            </a:r>
            <a:r>
              <a:rPr lang="en-US" dirty="0"/>
              <a:t>, Victor </a:t>
            </a:r>
            <a:r>
              <a:rPr lang="en-US" dirty="0" err="1"/>
              <a:t>Zhong</a:t>
            </a:r>
            <a:r>
              <a:rPr lang="en-US" dirty="0"/>
              <a:t>, and Richard </a:t>
            </a:r>
            <a:r>
              <a:rPr lang="en-US" dirty="0" err="1"/>
              <a:t>Socher</a:t>
            </a:r>
            <a:r>
              <a:rPr lang="en-US" dirty="0"/>
              <a:t>. "Dynamic </a:t>
            </a:r>
            <a:r>
              <a:rPr lang="en-US" dirty="0" err="1"/>
              <a:t>coattention</a:t>
            </a:r>
            <a:r>
              <a:rPr lang="en-US" dirty="0"/>
              <a:t> networks for question answering." </a:t>
            </a:r>
            <a:r>
              <a:rPr lang="en-US" dirty="0" err="1"/>
              <a:t>arXiv</a:t>
            </a:r>
            <a:r>
              <a:rPr lang="en-US" dirty="0"/>
              <a:t> preprint arXiv:1611.01604 (2016</a:t>
            </a:r>
            <a:r>
              <a:rPr lang="en-US" dirty="0" smtClean="0"/>
              <a:t>).</a:t>
            </a:r>
          </a:p>
          <a:p>
            <a:r>
              <a:rPr lang="en-US" dirty="0" smtClean="0"/>
              <a:t>[3] Hasan</a:t>
            </a:r>
            <a:r>
              <a:rPr lang="en-US" dirty="0"/>
              <a:t>, Zia, and Sebastian Fischer. "Pay More Attention-Neural Architectures for Question-Answering." </a:t>
            </a:r>
            <a:r>
              <a:rPr lang="en-US" dirty="0" err="1"/>
              <a:t>arXiv</a:t>
            </a:r>
            <a:r>
              <a:rPr lang="en-US" dirty="0"/>
              <a:t> preprint arXiv:1803.09230 (2018).</a:t>
            </a:r>
            <a:endParaRPr lang="en-US" dirty="0" smtClean="0"/>
          </a:p>
          <a:p>
            <a:endParaRPr lang="en-US" dirty="0" smtClean="0"/>
          </a:p>
          <a:p>
            <a:endParaRPr lang="en-US" dirty="0"/>
          </a:p>
        </p:txBody>
      </p:sp>
      <p:sp>
        <p:nvSpPr>
          <p:cNvPr id="244" name="Text Placeholder 243"/>
          <p:cNvSpPr>
            <a:spLocks noGrp="1"/>
          </p:cNvSpPr>
          <p:nvPr>
            <p:ph type="body" sz="quarter" idx="96"/>
          </p:nvPr>
        </p:nvSpPr>
        <p:spPr>
          <a:xfrm>
            <a:off x="685800" y="9957637"/>
            <a:ext cx="9607430" cy="4936274"/>
          </a:xfrm>
        </p:spPr>
        <p:txBody>
          <a:bodyPr/>
          <a:lstStyle/>
          <a:p>
            <a:r>
              <a:rPr lang="en-US" dirty="0"/>
              <a:t>The Dynamic </a:t>
            </a:r>
            <a:r>
              <a:rPr lang="en-US" dirty="0" err="1"/>
              <a:t>Coattention</a:t>
            </a:r>
            <a:r>
              <a:rPr lang="en-US" dirty="0"/>
              <a:t> Network has two major parts: a </a:t>
            </a:r>
            <a:r>
              <a:rPr lang="en-US" dirty="0" err="1"/>
              <a:t>coattention</a:t>
            </a:r>
            <a:r>
              <a:rPr lang="en-US" dirty="0"/>
              <a:t> encoder and a dynamic decoder. </a:t>
            </a:r>
            <a:r>
              <a:rPr lang="en-US" dirty="0" smtClean="0"/>
              <a:t> The </a:t>
            </a:r>
            <a:r>
              <a:rPr lang="en-US" dirty="0" err="1"/>
              <a:t>coattention</a:t>
            </a:r>
            <a:r>
              <a:rPr lang="en-US" dirty="0"/>
              <a:t> encoder has two parts. The model first encodes the given document and question separately via the document and question encoder. The document and question </a:t>
            </a:r>
            <a:r>
              <a:rPr lang="en-US" dirty="0" smtClean="0"/>
              <a:t>encoders are essentially a one-directional </a:t>
            </a:r>
            <a:r>
              <a:rPr lang="en-US" dirty="0"/>
              <a:t>LSTM network with </a:t>
            </a:r>
            <a:r>
              <a:rPr lang="en-US" dirty="0" smtClean="0"/>
              <a:t>one </a:t>
            </a:r>
            <a:r>
              <a:rPr lang="en-US" dirty="0"/>
              <a:t>layer. Then it passes both the document and question encodings to another encoder which computes the </a:t>
            </a:r>
            <a:r>
              <a:rPr lang="en-US" dirty="0" err="1"/>
              <a:t>coattention</a:t>
            </a:r>
            <a:r>
              <a:rPr lang="en-US" dirty="0"/>
              <a:t> via matrix multiplications and outputs the </a:t>
            </a:r>
            <a:r>
              <a:rPr lang="en-US" dirty="0" err="1"/>
              <a:t>coattention</a:t>
            </a:r>
            <a:r>
              <a:rPr lang="en-US" dirty="0"/>
              <a:t> encoding from another bidirectional LSTM network. </a:t>
            </a:r>
            <a:r>
              <a:rPr lang="en-US" dirty="0" smtClean="0"/>
              <a:t>The </a:t>
            </a:r>
            <a:r>
              <a:rPr lang="en-US" dirty="0"/>
              <a:t>dynamic decoder is </a:t>
            </a:r>
            <a:r>
              <a:rPr lang="en-US" dirty="0" smtClean="0"/>
              <a:t>also a one-directional </a:t>
            </a:r>
            <a:r>
              <a:rPr lang="en-US" dirty="0"/>
              <a:t>LSTM network </a:t>
            </a:r>
            <a:r>
              <a:rPr lang="en-US" dirty="0" smtClean="0"/>
              <a:t>with one </a:t>
            </a:r>
            <a:r>
              <a:rPr lang="en-US" dirty="0"/>
              <a:t>layer. The model runs the LSTM network through several iterations. In each iteration, the LSTM takes in the final hidden state of the LSTM and the start and end word </a:t>
            </a:r>
            <a:r>
              <a:rPr lang="en-US" dirty="0" err="1"/>
              <a:t>embeddings</a:t>
            </a:r>
            <a:r>
              <a:rPr lang="en-US" dirty="0"/>
              <a:t> of the answer in the last iteration and outputs a new hidden state. Then, the model uses a Highway </a:t>
            </a:r>
            <a:r>
              <a:rPr lang="en-US" dirty="0" err="1"/>
              <a:t>Maxout</a:t>
            </a:r>
            <a:r>
              <a:rPr lang="en-US" dirty="0"/>
              <a:t> Network (HMN) to compute the new start and end word </a:t>
            </a:r>
            <a:r>
              <a:rPr lang="en-US" dirty="0" err="1"/>
              <a:t>embeddings</a:t>
            </a:r>
            <a:r>
              <a:rPr lang="en-US" dirty="0"/>
              <a:t> of the answer in each iteration. HMN has three consecutive </a:t>
            </a:r>
            <a:r>
              <a:rPr lang="en-US" dirty="0" err="1"/>
              <a:t>maxout</a:t>
            </a:r>
            <a:r>
              <a:rPr lang="en-US" dirty="0"/>
              <a:t> layers with a highway connection between the first and third </a:t>
            </a:r>
            <a:r>
              <a:rPr lang="en-US" dirty="0" err="1"/>
              <a:t>maxout</a:t>
            </a:r>
            <a:r>
              <a:rPr lang="en-US" dirty="0"/>
              <a:t> layer. A </a:t>
            </a:r>
            <a:r>
              <a:rPr lang="en-US" dirty="0" err="1"/>
              <a:t>maxout</a:t>
            </a:r>
            <a:r>
              <a:rPr lang="en-US" dirty="0"/>
              <a:t> layer </a:t>
            </a:r>
            <a:r>
              <a:rPr lang="en-US" dirty="0" smtClean="0"/>
              <a:t>consists </a:t>
            </a:r>
            <a:r>
              <a:rPr lang="en-US" dirty="0"/>
              <a:t>of several copies (equal to pool size) of fully connected linear layers connected and pooling the max results from these copies</a:t>
            </a:r>
            <a:r>
              <a:rPr lang="en-US" dirty="0" smtClean="0"/>
              <a:t>.</a:t>
            </a:r>
            <a:endParaRPr lang="en-US" dirty="0"/>
          </a:p>
        </p:txBody>
      </p:sp>
      <p:sp>
        <p:nvSpPr>
          <p:cNvPr id="281" name="Text Placeholder 280"/>
          <p:cNvSpPr>
            <a:spLocks noGrp="1"/>
          </p:cNvSpPr>
          <p:nvPr>
            <p:ph type="body" sz="quarter" idx="150"/>
          </p:nvPr>
        </p:nvSpPr>
        <p:spPr/>
        <p:txBody>
          <a:bodyPr/>
          <a:lstStyle/>
          <a:p>
            <a:r>
              <a:rPr lang="en-US" dirty="0" smtClean="0">
                <a:latin typeface="Helvetica Neue" charset="0"/>
                <a:ea typeface="Helvetica Neue" charset="0"/>
                <a:cs typeface="Helvetica Neue" charset="0"/>
              </a:rPr>
              <a:t>University of Oxford, Computer Science Department</a:t>
            </a:r>
            <a:endParaRPr lang="en-US" dirty="0">
              <a:latin typeface="Helvetica Neue" charset="0"/>
              <a:ea typeface="Helvetica Neue" charset="0"/>
              <a:cs typeface="Helvetica Neue" charset="0"/>
            </a:endParaRPr>
          </a:p>
        </p:txBody>
      </p:sp>
      <p:sp>
        <p:nvSpPr>
          <p:cNvPr id="282" name="Text Placeholder 281"/>
          <p:cNvSpPr>
            <a:spLocks noGrp="1"/>
          </p:cNvSpPr>
          <p:nvPr>
            <p:ph type="body" sz="quarter" idx="151"/>
          </p:nvPr>
        </p:nvSpPr>
        <p:spPr/>
        <p:txBody>
          <a:bodyPr>
            <a:normAutofit fontScale="70000" lnSpcReduction="20000"/>
          </a:bodyPr>
          <a:lstStyle/>
          <a:p>
            <a:r>
              <a:rPr lang="en-US" dirty="0" err="1" smtClean="0">
                <a:latin typeface="Helvetica Neue" charset="0"/>
                <a:ea typeface="Helvetica Neue" charset="0"/>
                <a:cs typeface="Helvetica Neue" charset="0"/>
              </a:rPr>
              <a:t>Fangchen</a:t>
            </a:r>
            <a:r>
              <a:rPr lang="en-US" dirty="0" smtClean="0">
                <a:latin typeface="Helvetica Neue" charset="0"/>
                <a:ea typeface="Helvetica Neue" charset="0"/>
                <a:cs typeface="Helvetica Neue" charset="0"/>
              </a:rPr>
              <a:t> Sun, Alexander Jermann, Yuan-Hang Zhang</a:t>
            </a:r>
            <a:endParaRPr lang="en-US" dirty="0">
              <a:latin typeface="Helvetica Neue" charset="0"/>
              <a:ea typeface="Helvetica Neue" charset="0"/>
              <a:cs typeface="Helvetica Neue" charset="0"/>
            </a:endParaRPr>
          </a:p>
        </p:txBody>
      </p:sp>
      <p:sp>
        <p:nvSpPr>
          <p:cNvPr id="283" name="Text Placeholder 282"/>
          <p:cNvSpPr>
            <a:spLocks noGrp="1"/>
          </p:cNvSpPr>
          <p:nvPr>
            <p:ph type="body" sz="quarter" idx="153"/>
          </p:nvPr>
        </p:nvSpPr>
        <p:spPr/>
        <p:txBody>
          <a:bodyPr>
            <a:normAutofit fontScale="70000" lnSpcReduction="20000"/>
          </a:bodyPr>
          <a:lstStyle/>
          <a:p>
            <a:r>
              <a:rPr lang="en-US" b="1" dirty="0" smtClean="0">
                <a:latin typeface="Helvetica Neue" charset="0"/>
                <a:ea typeface="Helvetica Neue" charset="0"/>
                <a:cs typeface="Helvetica Neue" charset="0"/>
              </a:rPr>
              <a:t>Dynamic </a:t>
            </a:r>
            <a:r>
              <a:rPr lang="en-US" b="1" dirty="0" err="1" smtClean="0">
                <a:latin typeface="Helvetica Neue" charset="0"/>
                <a:ea typeface="Helvetica Neue" charset="0"/>
                <a:cs typeface="Helvetica Neue" charset="0"/>
              </a:rPr>
              <a:t>Coattention</a:t>
            </a:r>
            <a:r>
              <a:rPr lang="en-US" b="1" dirty="0" smtClean="0">
                <a:latin typeface="Helvetica Neue" charset="0"/>
                <a:ea typeface="Helvetica Neue" charset="0"/>
                <a:cs typeface="Helvetica Neue" charset="0"/>
              </a:rPr>
              <a:t> Networks for Question Answering</a:t>
            </a:r>
            <a:endParaRPr lang="en-US" b="1" dirty="0">
              <a:latin typeface="Helvetica Neue" charset="0"/>
              <a:ea typeface="Helvetica Neue" charset="0"/>
              <a:cs typeface="Helvetica Neue" charset="0"/>
            </a:endParaRPr>
          </a:p>
        </p:txBody>
      </p:sp>
      <p:sp>
        <p:nvSpPr>
          <p:cNvPr id="17" name="Text Placeholder 238"/>
          <p:cNvSpPr txBox="1">
            <a:spLocks/>
          </p:cNvSpPr>
          <p:nvPr/>
        </p:nvSpPr>
        <p:spPr>
          <a:xfrm>
            <a:off x="444026" y="21871495"/>
            <a:ext cx="10090978"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u="none" dirty="0" smtClean="0">
                <a:latin typeface="Helvetica Neue" charset="0"/>
                <a:ea typeface="Helvetica Neue" charset="0"/>
                <a:cs typeface="Helvetica Neue" charset="0"/>
              </a:rPr>
              <a:t>IMPLEMENTATION &amp; IMPROVEMENTS</a:t>
            </a:r>
            <a:endParaRPr lang="en-US" u="none" dirty="0">
              <a:latin typeface="Helvetica Neue" charset="0"/>
              <a:ea typeface="Helvetica Neue" charset="0"/>
              <a:cs typeface="Helvetica Neue"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5808" y="15792161"/>
            <a:ext cx="7188200" cy="6581967"/>
          </a:xfrm>
          <a:prstGeom prst="rect">
            <a:avLst/>
          </a:prstGeom>
        </p:spPr>
      </p:pic>
      <p:sp>
        <p:nvSpPr>
          <p:cNvPr id="20" name="Text Placeholder 231"/>
          <p:cNvSpPr txBox="1">
            <a:spLocks/>
          </p:cNvSpPr>
          <p:nvPr/>
        </p:nvSpPr>
        <p:spPr>
          <a:xfrm>
            <a:off x="690660" y="22206115"/>
            <a:ext cx="9611488" cy="7890929"/>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r>
              <a:rPr lang="en-US" dirty="0"/>
              <a:t>To start we used </a:t>
            </a:r>
            <a:r>
              <a:rPr lang="en-US" dirty="0" err="1"/>
              <a:t>GloVe</a:t>
            </a:r>
            <a:r>
              <a:rPr lang="en-US" dirty="0"/>
              <a:t> 6B word </a:t>
            </a:r>
            <a:r>
              <a:rPr lang="en-US" dirty="0" err="1" smtClean="0"/>
              <a:t>embeddings</a:t>
            </a:r>
            <a:r>
              <a:rPr lang="en-US" dirty="0" smtClean="0"/>
              <a:t> with dimension 300. Similarly </a:t>
            </a:r>
            <a:r>
              <a:rPr lang="en-US" dirty="0"/>
              <a:t>to the original paper, we set out-of- vocabulary words to zero. We set the max </a:t>
            </a:r>
            <a:r>
              <a:rPr lang="en-US" dirty="0" smtClean="0"/>
              <a:t>document </a:t>
            </a:r>
            <a:r>
              <a:rPr lang="en-US" dirty="0"/>
              <a:t>length to 600 and the max question length to 30 and the hidden dimension for recurrent units, </a:t>
            </a:r>
            <a:r>
              <a:rPr lang="en-US" dirty="0" err="1"/>
              <a:t>maxout</a:t>
            </a:r>
            <a:r>
              <a:rPr lang="en-US" dirty="0"/>
              <a:t> layers, and linear layers to 200. To ensure the generality of our model, we used Dropout ratio of 0.15 for regularizing our neural </a:t>
            </a:r>
            <a:r>
              <a:rPr lang="en-US" dirty="0" smtClean="0"/>
              <a:t>networks. </a:t>
            </a:r>
            <a:r>
              <a:rPr lang="en-US" dirty="0"/>
              <a:t>As opposed to the original paper we decided to omit sentinel vectors because in our experiments the performance increase was close to </a:t>
            </a:r>
            <a:r>
              <a:rPr lang="en-US" dirty="0" smtClean="0"/>
              <a:t>insignificant. For </a:t>
            </a:r>
            <a:r>
              <a:rPr lang="en-US" dirty="0"/>
              <a:t>the dynamic decoder we started with a maximum number of iterations of 4, highway </a:t>
            </a:r>
            <a:r>
              <a:rPr lang="en-US" dirty="0" err="1"/>
              <a:t>maxout</a:t>
            </a:r>
            <a:r>
              <a:rPr lang="en-US" dirty="0"/>
              <a:t> pool size of 16. Finally, we started with a batch size of 200 and a learning rate of 0.00007</a:t>
            </a:r>
            <a:r>
              <a:rPr lang="en-US" dirty="0" smtClean="0"/>
              <a:t>. </a:t>
            </a:r>
            <a:endParaRPr lang="en-US" dirty="0"/>
          </a:p>
          <a:p>
            <a:pPr algn="just"/>
            <a:r>
              <a:rPr lang="en-US" dirty="0" smtClean="0"/>
              <a:t>We have three improvements to the model in the original paper. One </a:t>
            </a:r>
            <a:r>
              <a:rPr lang="en-US" dirty="0"/>
              <a:t>major improvement and two minor </a:t>
            </a:r>
            <a:r>
              <a:rPr lang="en-US" dirty="0" smtClean="0"/>
              <a:t>improvements. </a:t>
            </a:r>
            <a:r>
              <a:rPr lang="en-US" dirty="0"/>
              <a:t>The major improvement is that we use a Double Cross Attention (DCA) </a:t>
            </a:r>
            <a:r>
              <a:rPr lang="en-US" dirty="0" smtClean="0"/>
              <a:t>to </a:t>
            </a:r>
            <a:r>
              <a:rPr lang="en-US" dirty="0"/>
              <a:t>replace the </a:t>
            </a:r>
            <a:r>
              <a:rPr lang="en-US" dirty="0" err="1" smtClean="0"/>
              <a:t>coattention</a:t>
            </a:r>
            <a:r>
              <a:rPr lang="en-US" dirty="0" smtClean="0"/>
              <a:t> mechanism </a:t>
            </a:r>
            <a:r>
              <a:rPr lang="en-US" dirty="0"/>
              <a:t>in the </a:t>
            </a:r>
            <a:r>
              <a:rPr lang="en-US" dirty="0" smtClean="0"/>
              <a:t>Dynamic </a:t>
            </a:r>
            <a:r>
              <a:rPr lang="en-US" dirty="0" err="1" smtClean="0"/>
              <a:t>Coattention</a:t>
            </a:r>
            <a:r>
              <a:rPr lang="en-US" dirty="0" smtClean="0"/>
              <a:t> Network (DCN) paper</a:t>
            </a:r>
            <a:r>
              <a:rPr lang="en-US" dirty="0"/>
              <a:t>. </a:t>
            </a:r>
            <a:r>
              <a:rPr lang="en-US" dirty="0" smtClean="0"/>
              <a:t>The DCA </a:t>
            </a:r>
            <a:r>
              <a:rPr lang="en-US" dirty="0"/>
              <a:t>performs almost the same </a:t>
            </a:r>
            <a:r>
              <a:rPr lang="en-US" dirty="0" smtClean="0"/>
              <a:t>operations as the DCN </a:t>
            </a:r>
            <a:r>
              <a:rPr lang="en-US" dirty="0"/>
              <a:t>to </a:t>
            </a:r>
            <a:r>
              <a:rPr lang="en-US" dirty="0" smtClean="0"/>
              <a:t>compute the attention encodings. The </a:t>
            </a:r>
            <a:r>
              <a:rPr lang="en-US" dirty="0"/>
              <a:t>only difference is that it adds another </a:t>
            </a:r>
            <a:r>
              <a:rPr lang="en-US" dirty="0" smtClean="0"/>
              <a:t>attention </a:t>
            </a:r>
            <a:r>
              <a:rPr lang="en-US" dirty="0"/>
              <a:t>layer to compute a second affinity score matrix before computing the last </a:t>
            </a:r>
            <a:r>
              <a:rPr lang="en-US" dirty="0" smtClean="0"/>
              <a:t>attention </a:t>
            </a:r>
            <a:r>
              <a:rPr lang="en-US" dirty="0"/>
              <a:t>matrix. By adding an extra layer, it increases the complexity of the model and puts more weights on the question encoding in the </a:t>
            </a:r>
            <a:r>
              <a:rPr lang="en-US" dirty="0" err="1" smtClean="0"/>
              <a:t>coattention</a:t>
            </a:r>
            <a:r>
              <a:rPr lang="en-US" dirty="0" smtClean="0"/>
              <a:t> encoding</a:t>
            </a:r>
            <a:r>
              <a:rPr lang="en-US" dirty="0"/>
              <a:t>. </a:t>
            </a:r>
            <a:endParaRPr lang="en-US" dirty="0" smtClean="0"/>
          </a:p>
          <a:p>
            <a:r>
              <a:rPr lang="en-US" dirty="0"/>
              <a:t>The first minor improvement is that we convert the LSTM in the document and question encoder to a bidirectional LSTM so that it can also include the encoding from the end to start and add more representational space. The second minor improvement is that we initialize the forget gate bias to 1 for all LSTM networks in the model since it empirically improves performance (</a:t>
            </a:r>
            <a:r>
              <a:rPr lang="en-US" dirty="0" err="1"/>
              <a:t>Jozefowicz</a:t>
            </a:r>
            <a:r>
              <a:rPr lang="en-US" dirty="0"/>
              <a:t>, 2015</a:t>
            </a:r>
            <a:r>
              <a:rPr lang="en-US" baseline="30000" dirty="0" smtClean="0"/>
              <a:t>)[3]</a:t>
            </a:r>
            <a:r>
              <a:rPr lang="en-US" dirty="0" smtClean="0"/>
              <a:t>.</a:t>
            </a:r>
            <a:endParaRPr lang="en-US" baseline="30000" dirty="0"/>
          </a:p>
          <a:p>
            <a:r>
              <a:rPr lang="en-US" dirty="0"/>
              <a:t/>
            </a:r>
            <a:br>
              <a:rPr lang="en-US" dirty="0"/>
            </a:b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5790" y="11637201"/>
            <a:ext cx="7188200" cy="33655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8518" y="18015996"/>
            <a:ext cx="7305079" cy="387406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7831" y="14626573"/>
            <a:ext cx="7983368" cy="3216600"/>
          </a:xfrm>
          <a:prstGeom prst="rect">
            <a:avLst/>
          </a:prstGeom>
        </p:spPr>
      </p:pic>
    </p:spTree>
    <p:extLst>
      <p:ext uri="{BB962C8B-B14F-4D97-AF65-F5344CB8AC3E}">
        <p14:creationId xmlns:p14="http://schemas.microsoft.com/office/powerpoint/2010/main" val="374208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245</TotalTime>
  <Words>1226</Words>
  <Application>Microsoft Macintosh PowerPoint</Application>
  <PresentationFormat>Custom</PresentationFormat>
  <Paragraphs>24</Paragraphs>
  <Slides>1</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0" baseType="lpstr">
      <vt:lpstr>Calibri</vt:lpstr>
      <vt:lpstr>Helvetica</vt:lpstr>
      <vt:lpstr>Helvetica Neue</vt:lpstr>
      <vt:lpstr>Times New Roman</vt:lpstr>
      <vt:lpstr>Trebuchet MS</vt:lpstr>
      <vt:lpstr>Arial</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Alex Jermann</cp:lastModifiedBy>
  <cp:revision>47</cp:revision>
  <cp:lastPrinted>2019-04-14T23:07:49Z</cp:lastPrinted>
  <dcterms:created xsi:type="dcterms:W3CDTF">2012-02-10T00:21:22Z</dcterms:created>
  <dcterms:modified xsi:type="dcterms:W3CDTF">2019-04-14T23:08:06Z</dcterms:modified>
</cp:coreProperties>
</file>