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16"/>
    <p:restoredTop sz="92962"/>
  </p:normalViewPr>
  <p:slideViewPr>
    <p:cSldViewPr snapToGrid="0" snapToObjects="1">
      <p:cViewPr>
        <p:scale>
          <a:sx n="174" d="100"/>
          <a:sy n="174" d="100"/>
        </p:scale>
        <p:origin x="-4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19E1-A1EB-F045-A4BE-0C037EC5A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B78AA-D038-7140-8ECC-3A960DFD4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0B45B-3BE3-FF43-AC32-80334F6983D9}"/>
              </a:ext>
            </a:extLst>
          </p:cNvPr>
          <p:cNvSpPr>
            <a:spLocks noGrp="1"/>
          </p:cNvSpPr>
          <p:nvPr>
            <p:ph type="dt" sz="half" idx="10"/>
          </p:nvPr>
        </p:nvSpPr>
        <p:spPr/>
        <p:txBody>
          <a:bodyPr/>
          <a:lstStyle/>
          <a:p>
            <a:fld id="{DAF27136-5F7E-E342-8C0F-B134C404CC59}" type="datetimeFigureOut">
              <a:rPr lang="en-US" smtClean="0"/>
              <a:t>11/9/20</a:t>
            </a:fld>
            <a:endParaRPr lang="en-US"/>
          </a:p>
        </p:txBody>
      </p:sp>
      <p:sp>
        <p:nvSpPr>
          <p:cNvPr id="5" name="Footer Placeholder 4">
            <a:extLst>
              <a:ext uri="{FF2B5EF4-FFF2-40B4-BE49-F238E27FC236}">
                <a16:creationId xmlns:a16="http://schemas.microsoft.com/office/drawing/2014/main" id="{F100E70D-9C21-DE48-9FF6-F41A3A9DF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44F30-0C88-9B42-81C8-70B28CB9B7F3}"/>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75161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F13E-C947-524E-99A0-6B8BE2C652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235169-B2C2-E14D-9343-EF8A579AC6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D213-975A-0145-8301-D31BD7BC6E50}"/>
              </a:ext>
            </a:extLst>
          </p:cNvPr>
          <p:cNvSpPr>
            <a:spLocks noGrp="1"/>
          </p:cNvSpPr>
          <p:nvPr>
            <p:ph type="dt" sz="half" idx="10"/>
          </p:nvPr>
        </p:nvSpPr>
        <p:spPr/>
        <p:txBody>
          <a:bodyPr/>
          <a:lstStyle/>
          <a:p>
            <a:fld id="{DAF27136-5F7E-E342-8C0F-B134C404CC59}" type="datetimeFigureOut">
              <a:rPr lang="en-US" smtClean="0"/>
              <a:t>11/9/20</a:t>
            </a:fld>
            <a:endParaRPr lang="en-US"/>
          </a:p>
        </p:txBody>
      </p:sp>
      <p:sp>
        <p:nvSpPr>
          <p:cNvPr id="5" name="Footer Placeholder 4">
            <a:extLst>
              <a:ext uri="{FF2B5EF4-FFF2-40B4-BE49-F238E27FC236}">
                <a16:creationId xmlns:a16="http://schemas.microsoft.com/office/drawing/2014/main" id="{74AF3122-A953-F64D-939F-729BBA214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E8292-0BD6-C843-83E0-F33505870C9B}"/>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406383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50CCB-2A45-6248-89A4-07FB0410BD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17B27-C14E-804E-BA1D-A8C1F87660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29106-693F-AC47-830D-1E904ADD31C0}"/>
              </a:ext>
            </a:extLst>
          </p:cNvPr>
          <p:cNvSpPr>
            <a:spLocks noGrp="1"/>
          </p:cNvSpPr>
          <p:nvPr>
            <p:ph type="dt" sz="half" idx="10"/>
          </p:nvPr>
        </p:nvSpPr>
        <p:spPr/>
        <p:txBody>
          <a:bodyPr/>
          <a:lstStyle/>
          <a:p>
            <a:fld id="{DAF27136-5F7E-E342-8C0F-B134C404CC59}" type="datetimeFigureOut">
              <a:rPr lang="en-US" smtClean="0"/>
              <a:t>11/9/20</a:t>
            </a:fld>
            <a:endParaRPr lang="en-US"/>
          </a:p>
        </p:txBody>
      </p:sp>
      <p:sp>
        <p:nvSpPr>
          <p:cNvPr id="5" name="Footer Placeholder 4">
            <a:extLst>
              <a:ext uri="{FF2B5EF4-FFF2-40B4-BE49-F238E27FC236}">
                <a16:creationId xmlns:a16="http://schemas.microsoft.com/office/drawing/2014/main" id="{0880F289-8FE2-1F4C-87C7-744971729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CD1F9-711F-4F48-9DF4-2EBD88A96948}"/>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58998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9D0A-CE82-A94D-B2DA-285A2EC8F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434EA9-F2AA-5F4E-9814-AE145CE813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D13E2-4194-004A-BE28-3CD295E54753}"/>
              </a:ext>
            </a:extLst>
          </p:cNvPr>
          <p:cNvSpPr>
            <a:spLocks noGrp="1"/>
          </p:cNvSpPr>
          <p:nvPr>
            <p:ph type="dt" sz="half" idx="10"/>
          </p:nvPr>
        </p:nvSpPr>
        <p:spPr/>
        <p:txBody>
          <a:bodyPr/>
          <a:lstStyle/>
          <a:p>
            <a:fld id="{DAF27136-5F7E-E342-8C0F-B134C404CC59}" type="datetimeFigureOut">
              <a:rPr lang="en-US" smtClean="0"/>
              <a:t>11/9/20</a:t>
            </a:fld>
            <a:endParaRPr lang="en-US"/>
          </a:p>
        </p:txBody>
      </p:sp>
      <p:sp>
        <p:nvSpPr>
          <p:cNvPr id="5" name="Footer Placeholder 4">
            <a:extLst>
              <a:ext uri="{FF2B5EF4-FFF2-40B4-BE49-F238E27FC236}">
                <a16:creationId xmlns:a16="http://schemas.microsoft.com/office/drawing/2014/main" id="{3B4DAA03-64AA-A447-AEBE-18F7CC6C2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A7F3-45FE-8B4B-B071-B64A6F89C3B0}"/>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29267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7CE9-89A4-E444-9E8D-7154EC6A65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FFE248-6169-3849-89D0-38870C5C5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ACE2C6-9588-2B47-BE88-9392E2E4F754}"/>
              </a:ext>
            </a:extLst>
          </p:cNvPr>
          <p:cNvSpPr>
            <a:spLocks noGrp="1"/>
          </p:cNvSpPr>
          <p:nvPr>
            <p:ph type="dt" sz="half" idx="10"/>
          </p:nvPr>
        </p:nvSpPr>
        <p:spPr/>
        <p:txBody>
          <a:bodyPr/>
          <a:lstStyle/>
          <a:p>
            <a:fld id="{DAF27136-5F7E-E342-8C0F-B134C404CC59}" type="datetimeFigureOut">
              <a:rPr lang="en-US" smtClean="0"/>
              <a:t>11/9/20</a:t>
            </a:fld>
            <a:endParaRPr lang="en-US"/>
          </a:p>
        </p:txBody>
      </p:sp>
      <p:sp>
        <p:nvSpPr>
          <p:cNvPr id="5" name="Footer Placeholder 4">
            <a:extLst>
              <a:ext uri="{FF2B5EF4-FFF2-40B4-BE49-F238E27FC236}">
                <a16:creationId xmlns:a16="http://schemas.microsoft.com/office/drawing/2014/main" id="{6792DF02-CBE4-7049-8FDE-98DEDE379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1F05C-2654-A947-90FF-545F6B3F12C5}"/>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343561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DF3C-2487-2149-BB73-5BDAC2177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3D582-34AD-B248-B016-187B1B21F6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78128-8FAA-5849-95FA-05A2599BE0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47811-76E3-9643-B4B8-4CD12A147513}"/>
              </a:ext>
            </a:extLst>
          </p:cNvPr>
          <p:cNvSpPr>
            <a:spLocks noGrp="1"/>
          </p:cNvSpPr>
          <p:nvPr>
            <p:ph type="dt" sz="half" idx="10"/>
          </p:nvPr>
        </p:nvSpPr>
        <p:spPr/>
        <p:txBody>
          <a:bodyPr/>
          <a:lstStyle/>
          <a:p>
            <a:fld id="{DAF27136-5F7E-E342-8C0F-B134C404CC59}" type="datetimeFigureOut">
              <a:rPr lang="en-US" smtClean="0"/>
              <a:t>11/9/20</a:t>
            </a:fld>
            <a:endParaRPr lang="en-US"/>
          </a:p>
        </p:txBody>
      </p:sp>
      <p:sp>
        <p:nvSpPr>
          <p:cNvPr id="6" name="Footer Placeholder 5">
            <a:extLst>
              <a:ext uri="{FF2B5EF4-FFF2-40B4-BE49-F238E27FC236}">
                <a16:creationId xmlns:a16="http://schemas.microsoft.com/office/drawing/2014/main" id="{191AEE09-EA4C-3745-A72C-F1B528A64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ADAB8-9B66-6E41-8CD7-528F1CE9985A}"/>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1368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FEE6-C95F-094A-A0C9-1316A515CF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A6AFE-4B47-3E43-A00B-A057D4418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6F0296-CBC4-3344-9526-00CA109818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95E631-663A-B942-9408-0019BE4C2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808AB9-6F4A-B845-92F6-1DA4EFA8D3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AF4010-D449-2143-8CCE-3DF9E3803140}"/>
              </a:ext>
            </a:extLst>
          </p:cNvPr>
          <p:cNvSpPr>
            <a:spLocks noGrp="1"/>
          </p:cNvSpPr>
          <p:nvPr>
            <p:ph type="dt" sz="half" idx="10"/>
          </p:nvPr>
        </p:nvSpPr>
        <p:spPr/>
        <p:txBody>
          <a:bodyPr/>
          <a:lstStyle/>
          <a:p>
            <a:fld id="{DAF27136-5F7E-E342-8C0F-B134C404CC59}" type="datetimeFigureOut">
              <a:rPr lang="en-US" smtClean="0"/>
              <a:t>11/9/20</a:t>
            </a:fld>
            <a:endParaRPr lang="en-US"/>
          </a:p>
        </p:txBody>
      </p:sp>
      <p:sp>
        <p:nvSpPr>
          <p:cNvPr id="8" name="Footer Placeholder 7">
            <a:extLst>
              <a:ext uri="{FF2B5EF4-FFF2-40B4-BE49-F238E27FC236}">
                <a16:creationId xmlns:a16="http://schemas.microsoft.com/office/drawing/2014/main" id="{7D724727-B0B8-5749-8F96-76BC08143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114FF8-2001-FD4D-A66C-176AD8C6809B}"/>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939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8163-1EBE-4D4B-A1DF-62AB954C4A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0A1E2C-ACD9-6E4A-B787-6257001D4399}"/>
              </a:ext>
            </a:extLst>
          </p:cNvPr>
          <p:cNvSpPr>
            <a:spLocks noGrp="1"/>
          </p:cNvSpPr>
          <p:nvPr>
            <p:ph type="dt" sz="half" idx="10"/>
          </p:nvPr>
        </p:nvSpPr>
        <p:spPr/>
        <p:txBody>
          <a:bodyPr/>
          <a:lstStyle/>
          <a:p>
            <a:fld id="{DAF27136-5F7E-E342-8C0F-B134C404CC59}" type="datetimeFigureOut">
              <a:rPr lang="en-US" smtClean="0"/>
              <a:t>11/9/20</a:t>
            </a:fld>
            <a:endParaRPr lang="en-US"/>
          </a:p>
        </p:txBody>
      </p:sp>
      <p:sp>
        <p:nvSpPr>
          <p:cNvPr id="4" name="Footer Placeholder 3">
            <a:extLst>
              <a:ext uri="{FF2B5EF4-FFF2-40B4-BE49-F238E27FC236}">
                <a16:creationId xmlns:a16="http://schemas.microsoft.com/office/drawing/2014/main" id="{E4DFA69A-4C16-AB4B-B76F-56EC233FB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4E35E2-7331-6349-A73E-06C08F696AAA}"/>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66876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CBC27-6392-D84B-AFDB-F08D2594B3E9}"/>
              </a:ext>
            </a:extLst>
          </p:cNvPr>
          <p:cNvSpPr>
            <a:spLocks noGrp="1"/>
          </p:cNvSpPr>
          <p:nvPr>
            <p:ph type="dt" sz="half" idx="10"/>
          </p:nvPr>
        </p:nvSpPr>
        <p:spPr/>
        <p:txBody>
          <a:bodyPr/>
          <a:lstStyle/>
          <a:p>
            <a:fld id="{DAF27136-5F7E-E342-8C0F-B134C404CC59}" type="datetimeFigureOut">
              <a:rPr lang="en-US" smtClean="0"/>
              <a:t>11/9/20</a:t>
            </a:fld>
            <a:endParaRPr lang="en-US"/>
          </a:p>
        </p:txBody>
      </p:sp>
      <p:sp>
        <p:nvSpPr>
          <p:cNvPr id="3" name="Footer Placeholder 2">
            <a:extLst>
              <a:ext uri="{FF2B5EF4-FFF2-40B4-BE49-F238E27FC236}">
                <a16:creationId xmlns:a16="http://schemas.microsoft.com/office/drawing/2014/main" id="{B08A1535-50F1-CE4A-8C81-F032FA014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991EA5-915A-D24E-B6A8-47C3F9157002}"/>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1550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E87E-CE8F-834D-AAB0-07D4395F4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DF9D8-39C1-584C-AA72-57074BFEE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59E3F-DF60-834E-BB74-D30A750F1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184E07-B47A-8944-AB8D-EF04AED0CBC8}"/>
              </a:ext>
            </a:extLst>
          </p:cNvPr>
          <p:cNvSpPr>
            <a:spLocks noGrp="1"/>
          </p:cNvSpPr>
          <p:nvPr>
            <p:ph type="dt" sz="half" idx="10"/>
          </p:nvPr>
        </p:nvSpPr>
        <p:spPr/>
        <p:txBody>
          <a:bodyPr/>
          <a:lstStyle/>
          <a:p>
            <a:fld id="{DAF27136-5F7E-E342-8C0F-B134C404CC59}" type="datetimeFigureOut">
              <a:rPr lang="en-US" smtClean="0"/>
              <a:t>11/9/20</a:t>
            </a:fld>
            <a:endParaRPr lang="en-US"/>
          </a:p>
        </p:txBody>
      </p:sp>
      <p:sp>
        <p:nvSpPr>
          <p:cNvPr id="6" name="Footer Placeholder 5">
            <a:extLst>
              <a:ext uri="{FF2B5EF4-FFF2-40B4-BE49-F238E27FC236}">
                <a16:creationId xmlns:a16="http://schemas.microsoft.com/office/drawing/2014/main" id="{D8DD4601-7E52-3F44-B41C-BE383FC5D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90FC2-2085-9E41-92D8-CD0F369E0BE6}"/>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9385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327E-3C6D-A14B-B939-30A9B0CAD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CC79A-DF16-D747-AB1A-DF0D290DB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744921-542F-E74A-A0A9-EDE8C74FC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C5EB8E-F915-BA49-8007-057A6A61C222}"/>
              </a:ext>
            </a:extLst>
          </p:cNvPr>
          <p:cNvSpPr>
            <a:spLocks noGrp="1"/>
          </p:cNvSpPr>
          <p:nvPr>
            <p:ph type="dt" sz="half" idx="10"/>
          </p:nvPr>
        </p:nvSpPr>
        <p:spPr/>
        <p:txBody>
          <a:bodyPr/>
          <a:lstStyle/>
          <a:p>
            <a:fld id="{DAF27136-5F7E-E342-8C0F-B134C404CC59}" type="datetimeFigureOut">
              <a:rPr lang="en-US" smtClean="0"/>
              <a:t>11/9/20</a:t>
            </a:fld>
            <a:endParaRPr lang="en-US"/>
          </a:p>
        </p:txBody>
      </p:sp>
      <p:sp>
        <p:nvSpPr>
          <p:cNvPr id="6" name="Footer Placeholder 5">
            <a:extLst>
              <a:ext uri="{FF2B5EF4-FFF2-40B4-BE49-F238E27FC236}">
                <a16:creationId xmlns:a16="http://schemas.microsoft.com/office/drawing/2014/main" id="{E47CC2B9-B400-BD4D-B744-99CEC7E01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98CFE-55B6-2748-95EC-B67DBC74D037}"/>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47138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C7891-EC62-C547-94E7-0BD68F56E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A0B8B3-2E17-3842-B640-FFE0A9CB0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FBB79-E0F4-B54C-AE99-4F019CBC2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27136-5F7E-E342-8C0F-B134C404CC59}" type="datetimeFigureOut">
              <a:rPr lang="en-US" smtClean="0"/>
              <a:t>11/9/20</a:t>
            </a:fld>
            <a:endParaRPr lang="en-US"/>
          </a:p>
        </p:txBody>
      </p:sp>
      <p:sp>
        <p:nvSpPr>
          <p:cNvPr id="5" name="Footer Placeholder 4">
            <a:extLst>
              <a:ext uri="{FF2B5EF4-FFF2-40B4-BE49-F238E27FC236}">
                <a16:creationId xmlns:a16="http://schemas.microsoft.com/office/drawing/2014/main" id="{A64873FF-1743-8045-99D8-7F8ED324C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A3A88E-68B9-EE4C-81FC-A7AE94C21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DF393-FF13-854C-9D31-03F2C4218E6B}" type="slidenum">
              <a:rPr lang="en-US" smtClean="0"/>
              <a:t>‹#›</a:t>
            </a:fld>
            <a:endParaRPr lang="en-US"/>
          </a:p>
        </p:txBody>
      </p:sp>
    </p:spTree>
    <p:extLst>
      <p:ext uri="{BB962C8B-B14F-4D97-AF65-F5344CB8AC3E}">
        <p14:creationId xmlns:p14="http://schemas.microsoft.com/office/powerpoint/2010/main" val="317971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B7FE-8E1A-D046-A1D5-C052689A503B}"/>
              </a:ext>
            </a:extLst>
          </p:cNvPr>
          <p:cNvSpPr>
            <a:spLocks noGrp="1"/>
          </p:cNvSpPr>
          <p:nvPr>
            <p:ph type="ctrTitle"/>
          </p:nvPr>
        </p:nvSpPr>
        <p:spPr>
          <a:xfrm>
            <a:off x="1286612" y="1500427"/>
            <a:ext cx="9144000" cy="2387600"/>
          </a:xfrm>
        </p:spPr>
        <p:txBody>
          <a:bodyPr>
            <a:normAutofit/>
          </a:bodyPr>
          <a:lstStyle/>
          <a:p>
            <a:r>
              <a:rPr lang="en-US" sz="6500" b="1" dirty="0">
                <a:solidFill>
                  <a:srgbClr val="C00000"/>
                </a:solidFill>
              </a:rPr>
              <a:t>SPRING BOOT 2</a:t>
            </a:r>
          </a:p>
        </p:txBody>
      </p:sp>
      <p:sp>
        <p:nvSpPr>
          <p:cNvPr id="3" name="Subtitle 2">
            <a:extLst>
              <a:ext uri="{FF2B5EF4-FFF2-40B4-BE49-F238E27FC236}">
                <a16:creationId xmlns:a16="http://schemas.microsoft.com/office/drawing/2014/main" id="{435DEF31-CFFE-D340-924A-A8FF24727D4C}"/>
              </a:ext>
            </a:extLst>
          </p:cNvPr>
          <p:cNvSpPr>
            <a:spLocks noGrp="1"/>
          </p:cNvSpPr>
          <p:nvPr>
            <p:ph type="subTitle" idx="1"/>
          </p:nvPr>
        </p:nvSpPr>
        <p:spPr>
          <a:xfrm>
            <a:off x="3537443" y="5000009"/>
            <a:ext cx="9144000" cy="1655762"/>
          </a:xfrm>
        </p:spPr>
        <p:txBody>
          <a:bodyPr/>
          <a:lstStyle/>
          <a:p>
            <a:r>
              <a:rPr lang="en-US" sz="2800" b="1" dirty="0">
                <a:solidFill>
                  <a:schemeClr val="accent5">
                    <a:lumMod val="75000"/>
                  </a:schemeClr>
                </a:solidFill>
              </a:rPr>
              <a:t>S PRAVEEN REDDY</a:t>
            </a:r>
          </a:p>
          <a:p>
            <a:r>
              <a:rPr lang="en-US" sz="2000" dirty="0">
                <a:solidFill>
                  <a:srgbClr val="0070C0"/>
                </a:solidFill>
              </a:rPr>
              <a:t>Senior Java Fullstack Consultant</a:t>
            </a:r>
          </a:p>
        </p:txBody>
      </p:sp>
      <p:pic>
        <p:nvPicPr>
          <p:cNvPr id="5" name="Picture 4">
            <a:extLst>
              <a:ext uri="{FF2B5EF4-FFF2-40B4-BE49-F238E27FC236}">
                <a16:creationId xmlns:a16="http://schemas.microsoft.com/office/drawing/2014/main" id="{35232445-445F-294F-8A31-2913642E08FA}"/>
              </a:ext>
            </a:extLst>
          </p:cNvPr>
          <p:cNvPicPr>
            <a:picLocks noChangeAspect="1"/>
          </p:cNvPicPr>
          <p:nvPr/>
        </p:nvPicPr>
        <p:blipFill>
          <a:blip r:embed="rId2"/>
          <a:stretch>
            <a:fillRect/>
          </a:stretch>
        </p:blipFill>
        <p:spPr>
          <a:xfrm>
            <a:off x="6919544" y="357428"/>
            <a:ext cx="3810000" cy="1993900"/>
          </a:xfrm>
          <a:prstGeom prst="rect">
            <a:avLst/>
          </a:prstGeom>
        </p:spPr>
      </p:pic>
    </p:spTree>
    <p:extLst>
      <p:ext uri="{BB962C8B-B14F-4D97-AF65-F5344CB8AC3E}">
        <p14:creationId xmlns:p14="http://schemas.microsoft.com/office/powerpoint/2010/main" val="395153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DFB42-F539-B64F-9ACB-2348514B9808}"/>
              </a:ext>
            </a:extLst>
          </p:cNvPr>
          <p:cNvSpPr>
            <a:spLocks noGrp="1"/>
          </p:cNvSpPr>
          <p:nvPr>
            <p:ph idx="1"/>
          </p:nvPr>
        </p:nvSpPr>
        <p:spPr>
          <a:xfrm>
            <a:off x="750277" y="1280502"/>
            <a:ext cx="11101754" cy="4619136"/>
          </a:xfrm>
        </p:spPr>
        <p:txBody>
          <a:bodyPr/>
          <a:lstStyle/>
          <a:p>
            <a:pPr marL="0" indent="0">
              <a:buNone/>
            </a:pPr>
            <a:r>
              <a:rPr lang="en-IN" dirty="0"/>
              <a:t>The advantage of using the spring-boot-starter-parent </a:t>
            </a:r>
            <a:r>
              <a:rPr lang="en-IN" dirty="0" err="1"/>
              <a:t>pom.xml</a:t>
            </a:r>
            <a:r>
              <a:rPr lang="en-IN" dirty="0"/>
              <a:t> file is that developers need not worry about finding the right compatible versions of different libraries such a Spring, Jersey, JUnit, Hibernate, Jackson, and so on. The jar versions are defined in </a:t>
            </a:r>
          </a:p>
          <a:p>
            <a:pPr marL="0" indent="0">
              <a:buNone/>
            </a:pPr>
            <a:r>
              <a:rPr lang="en-IN" dirty="0"/>
              <a:t>&lt;</a:t>
            </a:r>
            <a:r>
              <a:rPr lang="en-IN" dirty="0" err="1"/>
              <a:t>artifactId</a:t>
            </a:r>
            <a:r>
              <a:rPr lang="en-IN" dirty="0"/>
              <a:t>&gt; </a:t>
            </a:r>
            <a:r>
              <a:rPr lang="en-IN" b="1" dirty="0"/>
              <a:t>spring-boot-dependencies</a:t>
            </a:r>
            <a:r>
              <a:rPr lang="en-IN" dirty="0"/>
              <a:t>&lt;/</a:t>
            </a:r>
            <a:r>
              <a:rPr lang="en-IN" dirty="0" err="1"/>
              <a:t>artifactId</a:t>
            </a:r>
            <a:r>
              <a:rPr lang="en-IN" dirty="0"/>
              <a:t>&gt;</a:t>
            </a:r>
          </a:p>
          <a:p>
            <a:pPr marL="0" indent="0">
              <a:buNone/>
            </a:pPr>
            <a:r>
              <a:rPr lang="en-IN" dirty="0"/>
              <a:t>The </a:t>
            </a:r>
            <a:r>
              <a:rPr lang="en-IN" b="1" dirty="0"/>
              <a:t>snapshot</a:t>
            </a:r>
            <a:r>
              <a:rPr lang="en-IN" dirty="0"/>
              <a:t> of some of the properties as shown as follows:</a:t>
            </a:r>
          </a:p>
          <a:p>
            <a:pPr marL="0" indent="0">
              <a:buNone/>
            </a:pPr>
            <a:endParaRPr lang="en-US" dirty="0"/>
          </a:p>
        </p:txBody>
      </p:sp>
    </p:spTree>
    <p:extLst>
      <p:ext uri="{BB962C8B-B14F-4D97-AF65-F5344CB8AC3E}">
        <p14:creationId xmlns:p14="http://schemas.microsoft.com/office/powerpoint/2010/main" val="332642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B06B5-69EA-3945-BFF4-BD0C07538345}"/>
              </a:ext>
            </a:extLst>
          </p:cNvPr>
          <p:cNvSpPr>
            <a:spLocks noGrp="1"/>
          </p:cNvSpPr>
          <p:nvPr>
            <p:ph idx="1"/>
          </p:nvPr>
        </p:nvSpPr>
        <p:spPr>
          <a:xfrm>
            <a:off x="1477108" y="861646"/>
            <a:ext cx="10984523" cy="5165848"/>
          </a:xfrm>
        </p:spPr>
        <p:txBody>
          <a:bodyPr>
            <a:normAutofit fontScale="92500" lnSpcReduction="10000"/>
          </a:bodyPr>
          <a:lstStyle/>
          <a:p>
            <a:pPr marL="0" indent="0">
              <a:buNone/>
            </a:pPr>
            <a:r>
              <a:rPr lang="en-IN" dirty="0"/>
              <a:t>&lt;properties&gt;</a:t>
            </a:r>
          </a:p>
          <a:p>
            <a:pPr marL="0" indent="0">
              <a:buNone/>
            </a:pPr>
            <a:r>
              <a:rPr lang="en-IN" dirty="0"/>
              <a:t>	&lt;!—Dependency version -- &gt;</a:t>
            </a:r>
          </a:p>
          <a:p>
            <a:pPr marL="0" indent="0">
              <a:buNone/>
            </a:pPr>
            <a:r>
              <a:rPr lang="en-IN" dirty="0"/>
              <a:t>	&lt;</a:t>
            </a:r>
            <a:r>
              <a:rPr lang="en-IN" dirty="0" err="1"/>
              <a:t>activemq.version</a:t>
            </a:r>
            <a:r>
              <a:rPr lang="en-IN" dirty="0"/>
              <a:t>&gt;5.14.5&lt;/ </a:t>
            </a:r>
            <a:r>
              <a:rPr lang="en-IN" dirty="0" err="1"/>
              <a:t>activemq.version</a:t>
            </a:r>
            <a:r>
              <a:rPr lang="en-IN" dirty="0"/>
              <a:t>&gt;</a:t>
            </a:r>
          </a:p>
          <a:p>
            <a:pPr marL="0" indent="0">
              <a:buNone/>
            </a:pPr>
            <a:r>
              <a:rPr lang="en-IN" dirty="0"/>
              <a:t>	&lt;antlr2.version&gt;2.7.7&lt;/antlr2.version&gt;</a:t>
            </a:r>
          </a:p>
          <a:p>
            <a:pPr marL="0" indent="0">
              <a:buNone/>
            </a:pPr>
            <a:r>
              <a:rPr lang="en-IN" dirty="0"/>
              <a:t>	&lt;</a:t>
            </a:r>
            <a:r>
              <a:rPr lang="en-IN" dirty="0" err="1"/>
              <a:t>appengine-sdk.version</a:t>
            </a:r>
            <a:r>
              <a:rPr lang="en-IN" dirty="0"/>
              <a:t>&gt;1.9.51&lt;/</a:t>
            </a:r>
            <a:r>
              <a:rPr lang="en-IN" dirty="0" err="1"/>
              <a:t>appengine-sdk.version</a:t>
            </a:r>
            <a:r>
              <a:rPr lang="en-IN" dirty="0"/>
              <a:t>&gt;</a:t>
            </a:r>
          </a:p>
          <a:p>
            <a:pPr marL="0" indent="0">
              <a:buNone/>
            </a:pPr>
            <a:r>
              <a:rPr lang="en-IN" dirty="0"/>
              <a:t>	&lt;</a:t>
            </a:r>
            <a:r>
              <a:rPr lang="en-IN" dirty="0" err="1"/>
              <a:t>tomcat.version</a:t>
            </a:r>
            <a:r>
              <a:rPr lang="en-IN" dirty="0"/>
              <a:t>&gt;8.5.14&lt;/</a:t>
            </a:r>
            <a:r>
              <a:rPr lang="en-IN" dirty="0" err="1"/>
              <a:t>tomcat.version</a:t>
            </a:r>
            <a:r>
              <a:rPr lang="en-IN" dirty="0"/>
              <a:t>&gt;</a:t>
            </a:r>
          </a:p>
          <a:p>
            <a:pPr marL="0" indent="0">
              <a:buNone/>
            </a:pPr>
            <a:r>
              <a:rPr lang="en-IN" dirty="0"/>
              <a:t>	&lt;</a:t>
            </a:r>
            <a:r>
              <a:rPr lang="en-IN" dirty="0" err="1"/>
              <a:t>hikaricp.version</a:t>
            </a:r>
            <a:r>
              <a:rPr lang="en-IN" dirty="0"/>
              <a:t>&gt;2.5.1&lt;/</a:t>
            </a:r>
            <a:r>
              <a:rPr lang="en-IN" dirty="0" err="1"/>
              <a:t>hikari.version</a:t>
            </a:r>
            <a:r>
              <a:rPr lang="en-IN" dirty="0"/>
              <a:t>&gt;</a:t>
            </a:r>
          </a:p>
          <a:p>
            <a:pPr marL="0" indent="0">
              <a:buNone/>
            </a:pPr>
            <a:r>
              <a:rPr lang="en-IN" dirty="0"/>
              <a:t>	&lt;</a:t>
            </a:r>
            <a:r>
              <a:rPr lang="en-IN" dirty="0" err="1"/>
              <a:t>commans-dbcp.version</a:t>
            </a:r>
            <a:r>
              <a:rPr lang="en-IN" dirty="0"/>
              <a:t>&gt;1.4&lt;/</a:t>
            </a:r>
            <a:r>
              <a:rPr lang="en-IN" dirty="0" err="1"/>
              <a:t>commans.dbcp.version</a:t>
            </a:r>
            <a:r>
              <a:rPr lang="en-IN" dirty="0"/>
              <a:t>&gt;</a:t>
            </a:r>
          </a:p>
          <a:p>
            <a:pPr marL="0" indent="0">
              <a:buNone/>
            </a:pPr>
            <a:r>
              <a:rPr lang="en-IN" dirty="0"/>
              <a:t>	&lt;commans-dbcp2.version&gt;2.1.1&lt;/</a:t>
            </a:r>
            <a:r>
              <a:rPr lang="en-IN" dirty="0" err="1"/>
              <a:t>commans-dbcp.version</a:t>
            </a:r>
            <a:r>
              <a:rPr lang="en-IN" dirty="0"/>
              <a:t>&gt;</a:t>
            </a:r>
          </a:p>
          <a:p>
            <a:pPr marL="0" indent="0">
              <a:buNone/>
            </a:pPr>
            <a:r>
              <a:rPr lang="en-IN" dirty="0"/>
              <a:t>	&lt;</a:t>
            </a:r>
            <a:r>
              <a:rPr lang="en-IN" dirty="0" err="1"/>
              <a:t>hibernate.version</a:t>
            </a:r>
            <a:r>
              <a:rPr lang="en-IN" dirty="0"/>
              <a:t>&gt;5.0.12.FINAL&lt;/</a:t>
            </a:r>
            <a:r>
              <a:rPr lang="en-IN" dirty="0" err="1"/>
              <a:t>hibernate.version</a:t>
            </a:r>
            <a:r>
              <a:rPr lang="en-IN" dirty="0"/>
              <a:t>&gt;</a:t>
            </a:r>
          </a:p>
          <a:p>
            <a:pPr marL="0" indent="0">
              <a:buNone/>
            </a:pPr>
            <a:r>
              <a:rPr lang="en-IN" dirty="0"/>
              <a:t>&lt;/properties&gt;</a:t>
            </a:r>
            <a:r>
              <a:rPr lang="en-IN" dirty="0">
                <a:effectLst/>
              </a:rPr>
              <a:t> </a:t>
            </a:r>
            <a:endParaRPr lang="en-US" dirty="0"/>
          </a:p>
        </p:txBody>
      </p:sp>
    </p:spTree>
    <p:extLst>
      <p:ext uri="{BB962C8B-B14F-4D97-AF65-F5344CB8AC3E}">
        <p14:creationId xmlns:p14="http://schemas.microsoft.com/office/powerpoint/2010/main" val="267696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97ED4-D3C7-BA46-86B2-62751BE37CBF}"/>
              </a:ext>
            </a:extLst>
          </p:cNvPr>
          <p:cNvSpPr>
            <a:spLocks noGrp="1"/>
          </p:cNvSpPr>
          <p:nvPr>
            <p:ph idx="1"/>
          </p:nvPr>
        </p:nvSpPr>
        <p:spPr>
          <a:xfrm>
            <a:off x="3297115" y="87917"/>
            <a:ext cx="11737730" cy="6145822"/>
          </a:xfrm>
        </p:spPr>
        <p:txBody>
          <a:bodyPr>
            <a:noAutofit/>
          </a:bodyPr>
          <a:lstStyle/>
          <a:p>
            <a:pPr marL="0" indent="0">
              <a:buNone/>
            </a:pPr>
            <a:r>
              <a:rPr lang="en-IN" sz="1300" dirty="0"/>
              <a:t>Below is the modified </a:t>
            </a:r>
            <a:r>
              <a:rPr lang="en-IN" sz="1300" dirty="0" err="1"/>
              <a:t>pom.xml</a:t>
            </a:r>
            <a:r>
              <a:rPr lang="en-IN" sz="1300" dirty="0"/>
              <a:t> file after adding parent starter:</a:t>
            </a:r>
          </a:p>
          <a:p>
            <a:pPr marL="0" indent="0">
              <a:buNone/>
            </a:pPr>
            <a:r>
              <a:rPr lang="en-IN" sz="1300" dirty="0"/>
              <a:t>&lt;project&gt;</a:t>
            </a:r>
          </a:p>
          <a:p>
            <a:pPr marL="0" indent="0">
              <a:buNone/>
            </a:pPr>
            <a:r>
              <a:rPr lang="en-IN" sz="1300" dirty="0"/>
              <a:t>    &lt;parent&gt;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&gt;spring-boot-starter-parent&lt;/</a:t>
            </a:r>
            <a:r>
              <a:rPr lang="en-IN" sz="1300" dirty="0" err="1"/>
              <a:t>artifactId</a:t>
            </a:r>
            <a:r>
              <a:rPr lang="en-IN" sz="1300" dirty="0"/>
              <a:t>&gt;</a:t>
            </a:r>
          </a:p>
          <a:p>
            <a:pPr marL="0" indent="0">
              <a:buNone/>
            </a:pPr>
            <a:r>
              <a:rPr lang="en-IN" sz="1300" dirty="0"/>
              <a:t>        &lt;version&gt;2.3.4.RELEASE&lt;/version&gt;</a:t>
            </a:r>
          </a:p>
          <a:p>
            <a:pPr marL="0" indent="0">
              <a:buNone/>
            </a:pPr>
            <a:r>
              <a:rPr lang="en-IN" sz="1300" dirty="0"/>
              <a:t>    &lt;/parent&gt;</a:t>
            </a:r>
          </a:p>
          <a:p>
            <a:pPr marL="0" indent="0">
              <a:buNone/>
            </a:pPr>
            <a:r>
              <a:rPr lang="en-IN" sz="1300" dirty="0"/>
              <a:t>&lt;dependencies&gt;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a:t>
            </a:r>
            <a:r>
              <a:rPr lang="en-IN" sz="1300" dirty="0" err="1"/>
              <a:t>jdbc</a:t>
            </a:r>
            <a:r>
              <a:rPr lang="en-IN" sz="1300" dirty="0"/>
              <a:t>&lt;/</a:t>
            </a:r>
            <a:r>
              <a:rPr lang="en-IN" sz="1300" dirty="0" err="1"/>
              <a:t>artifactId</a:t>
            </a:r>
            <a:r>
              <a:rPr lang="en-IN" sz="1300" dirty="0"/>
              <a:t>&gt;</a:t>
            </a:r>
          </a:p>
          <a:p>
            <a:pPr marL="0" indent="0">
              <a:buNone/>
            </a:pPr>
            <a:r>
              <a:rPr lang="en-IN" sz="1300" dirty="0"/>
              <a:t>        &lt;/dependency&gt;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&gt;spring-boot-starter-test&lt;/</a:t>
            </a:r>
            <a:r>
              <a:rPr lang="en-IN" sz="1300" dirty="0" err="1"/>
              <a:t>artifactId</a:t>
            </a:r>
            <a:r>
              <a:rPr lang="en-IN" sz="1300" dirty="0"/>
              <a:t>&gt;</a:t>
            </a:r>
          </a:p>
          <a:p>
            <a:pPr marL="0" indent="0">
              <a:buNone/>
            </a:pPr>
            <a:r>
              <a:rPr lang="en-IN" sz="1300" dirty="0"/>
              <a:t>        &lt;/dependency&gt;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&gt;spring-boot-starter-web&lt;/</a:t>
            </a:r>
            <a:r>
              <a:rPr lang="en-IN" sz="1300" dirty="0" err="1"/>
              <a:t>artifactId</a:t>
            </a:r>
            <a:r>
              <a:rPr lang="en-IN" sz="1300" dirty="0"/>
              <a:t>&gt;</a:t>
            </a:r>
          </a:p>
          <a:p>
            <a:pPr marL="0" indent="0">
              <a:buNone/>
            </a:pPr>
            <a:r>
              <a:rPr lang="en-IN" sz="1300" dirty="0"/>
              <a:t>        &lt;/dependency&gt;</a:t>
            </a:r>
          </a:p>
          <a:p>
            <a:pPr marL="0" indent="0">
              <a:buNone/>
            </a:pPr>
            <a:r>
              <a:rPr lang="en-IN" sz="1300" dirty="0"/>
              <a:t>    &lt;/dependencies&gt;</a:t>
            </a:r>
          </a:p>
          <a:p>
            <a:pPr marL="0" indent="0">
              <a:buNone/>
            </a:pPr>
            <a:r>
              <a:rPr lang="en-IN" sz="1300" dirty="0"/>
              <a:t>&lt;/project&gt;</a:t>
            </a:r>
            <a:r>
              <a:rPr lang="en-IN" sz="1300" dirty="0">
                <a:effectLst/>
              </a:rPr>
              <a:t> </a:t>
            </a:r>
            <a:endParaRPr lang="en-IN" sz="1300" dirty="0"/>
          </a:p>
          <a:p>
            <a:pPr marL="0" indent="0">
              <a:buNone/>
            </a:pPr>
            <a:endParaRPr lang="en-US" sz="1300" dirty="0"/>
          </a:p>
        </p:txBody>
      </p:sp>
    </p:spTree>
    <p:extLst>
      <p:ext uri="{BB962C8B-B14F-4D97-AF65-F5344CB8AC3E}">
        <p14:creationId xmlns:p14="http://schemas.microsoft.com/office/powerpoint/2010/main" val="421360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148F-EB1B-7145-B361-CF170083A4D8}"/>
              </a:ext>
            </a:extLst>
          </p:cNvPr>
          <p:cNvSpPr>
            <a:spLocks noGrp="1"/>
          </p:cNvSpPr>
          <p:nvPr>
            <p:ph type="title"/>
          </p:nvPr>
        </p:nvSpPr>
        <p:spPr/>
        <p:txBody>
          <a:bodyPr/>
          <a:lstStyle/>
          <a:p>
            <a:r>
              <a:rPr lang="en-IN" b="1" dirty="0"/>
              <a:t>Auto Configuration</a:t>
            </a:r>
            <a:br>
              <a:rPr lang="en-IN" dirty="0"/>
            </a:br>
            <a:endParaRPr lang="en-US" dirty="0"/>
          </a:p>
        </p:txBody>
      </p:sp>
      <p:sp>
        <p:nvSpPr>
          <p:cNvPr id="3" name="Content Placeholder 2">
            <a:extLst>
              <a:ext uri="{FF2B5EF4-FFF2-40B4-BE49-F238E27FC236}">
                <a16:creationId xmlns:a16="http://schemas.microsoft.com/office/drawing/2014/main" id="{81163D0B-9BD6-A54F-9EF4-64CF95465079}"/>
              </a:ext>
            </a:extLst>
          </p:cNvPr>
          <p:cNvSpPr>
            <a:spLocks noGrp="1"/>
          </p:cNvSpPr>
          <p:nvPr>
            <p:ph idx="1"/>
          </p:nvPr>
        </p:nvSpPr>
        <p:spPr/>
        <p:txBody>
          <a:bodyPr/>
          <a:lstStyle/>
          <a:p>
            <a:r>
              <a:rPr lang="en-IN" dirty="0"/>
              <a:t>Spring boot use this </a:t>
            </a:r>
            <a:r>
              <a:rPr lang="en-IN" b="1" dirty="0"/>
              <a:t>convention over configuration</a:t>
            </a:r>
            <a:r>
              <a:rPr lang="en-IN" dirty="0"/>
              <a:t> by scanning the dependent libraries available in the class path. For each </a:t>
            </a:r>
            <a:r>
              <a:rPr lang="en-IN" b="1" i="1" dirty="0"/>
              <a:t>spring-boot-starter-*</a:t>
            </a:r>
            <a:r>
              <a:rPr lang="en-IN" dirty="0"/>
              <a:t> dependency in the POM file, spring boot executes a default </a:t>
            </a:r>
            <a:r>
              <a:rPr lang="en-IN" b="1" i="1" dirty="0" err="1"/>
              <a:t>AutoConfiguration</a:t>
            </a:r>
            <a:r>
              <a:rPr lang="en-IN" b="1" i="1" dirty="0"/>
              <a:t> </a:t>
            </a:r>
            <a:r>
              <a:rPr lang="en-IN" dirty="0"/>
              <a:t>classes</a:t>
            </a:r>
            <a:r>
              <a:rPr lang="en-IN" b="1" i="1" dirty="0"/>
              <a:t>.</a:t>
            </a:r>
            <a:endParaRPr lang="en-IN" dirty="0"/>
          </a:p>
          <a:p>
            <a:pPr marL="0" indent="0">
              <a:buNone/>
            </a:pPr>
            <a:endParaRPr lang="en-IN" dirty="0"/>
          </a:p>
          <a:p>
            <a:r>
              <a:rPr lang="en-IN" dirty="0"/>
              <a:t>Spring boot provides ‘</a:t>
            </a:r>
            <a:r>
              <a:rPr lang="en-IN" b="1" dirty="0"/>
              <a:t>spring-boot-autoconfigure’</a:t>
            </a:r>
            <a:r>
              <a:rPr lang="en-IN" dirty="0"/>
              <a:t> module (spring-boot-autoconfigure-&lt;version&gt;.jar) which contains many configuration classes to autoconfigure beans. The above jar file contains META-INF/</a:t>
            </a:r>
            <a:r>
              <a:rPr lang="en-IN" dirty="0" err="1"/>
              <a:t>spring.factories</a:t>
            </a:r>
            <a:r>
              <a:rPr lang="en-IN" dirty="0"/>
              <a:t> file which contains list of auto configure classes.</a:t>
            </a:r>
          </a:p>
          <a:p>
            <a:endParaRPr lang="en-US" dirty="0"/>
          </a:p>
        </p:txBody>
      </p:sp>
    </p:spTree>
    <p:extLst>
      <p:ext uri="{BB962C8B-B14F-4D97-AF65-F5344CB8AC3E}">
        <p14:creationId xmlns:p14="http://schemas.microsoft.com/office/powerpoint/2010/main" val="77671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BFDE6-93BE-B24D-98FB-B5A8D0CEF30F}"/>
              </a:ext>
            </a:extLst>
          </p:cNvPr>
          <p:cNvSpPr>
            <a:spLocks noGrp="1"/>
          </p:cNvSpPr>
          <p:nvPr>
            <p:ph idx="1"/>
          </p:nvPr>
        </p:nvSpPr>
        <p:spPr>
          <a:xfrm>
            <a:off x="509954" y="826476"/>
            <a:ext cx="11019692" cy="5060340"/>
          </a:xfrm>
        </p:spPr>
        <p:txBody>
          <a:bodyPr>
            <a:normAutofit fontScale="85000" lnSpcReduction="10000"/>
          </a:bodyPr>
          <a:lstStyle/>
          <a:p>
            <a:pPr marL="0" indent="0">
              <a:buNone/>
            </a:pPr>
            <a:r>
              <a:rPr lang="en-IN" dirty="0"/>
              <a:t># Auto Configure</a:t>
            </a:r>
          </a:p>
          <a:p>
            <a:pPr marL="0" indent="0">
              <a:buNone/>
            </a:pPr>
            <a:r>
              <a:rPr lang="en-IN" dirty="0" err="1"/>
              <a:t>org.springframework.boot.autoconfigure.EnableAutoConfiguration</a:t>
            </a:r>
            <a:r>
              <a:rPr lang="en-IN" dirty="0"/>
              <a:t>=\</a:t>
            </a:r>
          </a:p>
          <a:p>
            <a:pPr marL="0" indent="0">
              <a:buNone/>
            </a:pPr>
            <a:r>
              <a:rPr lang="en-IN" dirty="0"/>
              <a:t>org.springframework.boot.autoconfigure.jdbc.DataSourceAutoConfiguration,\</a:t>
            </a:r>
          </a:p>
          <a:p>
            <a:pPr marL="0" indent="0">
              <a:buNone/>
            </a:pPr>
            <a:r>
              <a:rPr lang="en-IN" dirty="0"/>
              <a:t>org.springframework.boot.autoconfigure.jdbc.JdbcTemplateAutoConfiguration,\</a:t>
            </a:r>
          </a:p>
          <a:p>
            <a:pPr marL="0" indent="0">
              <a:buNone/>
            </a:pPr>
            <a:r>
              <a:rPr lang="en-IN" dirty="0"/>
              <a:t>org.springframework.boot.autoconfigure.transaction.TransactionAutoConfiguration,\</a:t>
            </a:r>
          </a:p>
          <a:p>
            <a:pPr marL="0" indent="0">
              <a:buNone/>
            </a:pPr>
            <a:r>
              <a:rPr lang="en-IN" dirty="0"/>
              <a:t>org.springframework.boot.autoconfigure.web.WebMvcAutoConfiguration,\</a:t>
            </a:r>
          </a:p>
          <a:p>
            <a:pPr marL="0" indent="0">
              <a:buNone/>
            </a:pPr>
            <a:r>
              <a:rPr lang="en-IN" dirty="0"/>
              <a:t>org.springframework.boot.autoconfigure.orm.jpa.HibernateJpaAutoConfiguration,\</a:t>
            </a:r>
          </a:p>
          <a:p>
            <a:pPr marL="0" indent="0">
              <a:buNone/>
            </a:pPr>
            <a:r>
              <a:rPr lang="en-IN" dirty="0"/>
              <a:t>org.springframework.boot.autoconfigure.data.jpa.JpaRepositoriesAutoConfiguration,\</a:t>
            </a:r>
          </a:p>
          <a:p>
            <a:pPr marL="0" indent="0">
              <a:buNone/>
            </a:pPr>
            <a:r>
              <a:rPr lang="en-IN" dirty="0" err="1"/>
              <a:t>jpaBaseConfiguration#transactionManager</a:t>
            </a:r>
            <a:r>
              <a:rPr lang="en-IN" dirty="0"/>
              <a:t>,\</a:t>
            </a:r>
          </a:p>
          <a:p>
            <a:pPr marL="0" indent="0">
              <a:buNone/>
            </a:pPr>
            <a:r>
              <a:rPr lang="en-IN" dirty="0" err="1"/>
              <a:t>jpaBaseConfiguration#jpaVendoreAdapter</a:t>
            </a:r>
            <a:endParaRPr lang="en-IN" dirty="0"/>
          </a:p>
          <a:p>
            <a:pPr marL="0" indent="0">
              <a:buNone/>
            </a:pPr>
            <a:r>
              <a:rPr lang="en-IN" dirty="0"/>
              <a:t>org.springframework.boot.autoconfigure.batch.BatchAutoConfiguration,\</a:t>
            </a:r>
          </a:p>
          <a:p>
            <a:pPr marL="0" indent="0">
              <a:buNone/>
            </a:pPr>
            <a:r>
              <a:rPr lang="en-IN" dirty="0"/>
              <a:t>…</a:t>
            </a:r>
          </a:p>
          <a:p>
            <a:pPr marL="0" indent="0">
              <a:buNone/>
            </a:pPr>
            <a:endParaRPr lang="en-US" dirty="0"/>
          </a:p>
        </p:txBody>
      </p:sp>
    </p:spTree>
    <p:extLst>
      <p:ext uri="{BB962C8B-B14F-4D97-AF65-F5344CB8AC3E}">
        <p14:creationId xmlns:p14="http://schemas.microsoft.com/office/powerpoint/2010/main" val="246867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88F34-0039-B74F-AF58-98B0F59ACE59}"/>
              </a:ext>
            </a:extLst>
          </p:cNvPr>
          <p:cNvSpPr>
            <a:spLocks noGrp="1"/>
          </p:cNvSpPr>
          <p:nvPr>
            <p:ph idx="1"/>
          </p:nvPr>
        </p:nvSpPr>
        <p:spPr>
          <a:xfrm>
            <a:off x="908539" y="1315671"/>
            <a:ext cx="10515600" cy="4351338"/>
          </a:xfrm>
        </p:spPr>
        <p:txBody>
          <a:bodyPr/>
          <a:lstStyle/>
          <a:p>
            <a:pPr marL="0" indent="0">
              <a:buNone/>
            </a:pPr>
            <a:r>
              <a:rPr lang="en-IN" dirty="0"/>
              <a:t>Since spring boot provides many autoconfigure classes hence reduces the complexity of configuration. Spring boot auto-configuration is a runtime (more accurately, application start up-time) process that considers several factors to decide what Spring configuration should and should not be applied. For example, the spring’s </a:t>
            </a:r>
            <a:r>
              <a:rPr lang="en-IN" dirty="0" err="1"/>
              <a:t>jdbcTemplate</a:t>
            </a:r>
            <a:r>
              <a:rPr lang="en-IN" dirty="0"/>
              <a:t> available on the class path? If so and if there is a </a:t>
            </a:r>
            <a:r>
              <a:rPr lang="en-IN" dirty="0" err="1"/>
              <a:t>DataSource</a:t>
            </a:r>
            <a:r>
              <a:rPr lang="en-IN" dirty="0"/>
              <a:t> bean, then auto-configure a </a:t>
            </a:r>
            <a:r>
              <a:rPr lang="en-IN" dirty="0" err="1"/>
              <a:t>jdbcTemplate</a:t>
            </a:r>
            <a:r>
              <a:rPr lang="en-IN" dirty="0"/>
              <a:t> bean.</a:t>
            </a:r>
            <a:r>
              <a:rPr lang="en-IN" dirty="0">
                <a:effectLst/>
              </a:rPr>
              <a:t> </a:t>
            </a:r>
            <a:endParaRPr lang="en-US" dirty="0"/>
          </a:p>
        </p:txBody>
      </p:sp>
    </p:spTree>
    <p:extLst>
      <p:ext uri="{BB962C8B-B14F-4D97-AF65-F5344CB8AC3E}">
        <p14:creationId xmlns:p14="http://schemas.microsoft.com/office/powerpoint/2010/main" val="35685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72165-C600-AD4C-9317-83CB9FEF1DB4}"/>
              </a:ext>
            </a:extLst>
          </p:cNvPr>
          <p:cNvSpPr>
            <a:spLocks noGrp="1"/>
          </p:cNvSpPr>
          <p:nvPr>
            <p:ph idx="1"/>
          </p:nvPr>
        </p:nvSpPr>
        <p:spPr>
          <a:xfrm>
            <a:off x="750277" y="439616"/>
            <a:ext cx="11198469" cy="6084275"/>
          </a:xfrm>
        </p:spPr>
        <p:txBody>
          <a:bodyPr>
            <a:normAutofit fontScale="92500" lnSpcReduction="20000"/>
          </a:bodyPr>
          <a:lstStyle/>
          <a:p>
            <a:pPr marL="0" indent="0">
              <a:buNone/>
            </a:pPr>
            <a:r>
              <a:rPr lang="en-IN" dirty="0"/>
              <a:t>Ex:</a:t>
            </a:r>
          </a:p>
          <a:p>
            <a:pPr marL="0" indent="0">
              <a:buNone/>
            </a:pPr>
            <a:r>
              <a:rPr lang="en-IN" dirty="0"/>
              <a:t>@Configuration</a:t>
            </a:r>
          </a:p>
          <a:p>
            <a:pPr marL="0" indent="0">
              <a:buNone/>
            </a:pPr>
            <a:r>
              <a:rPr lang="en-IN" dirty="0"/>
              <a:t>@</a:t>
            </a:r>
            <a:r>
              <a:rPr lang="en-IN" dirty="0" err="1"/>
              <a:t>ConditionalOnClass</a:t>
            </a:r>
            <a:r>
              <a:rPr lang="en-IN" dirty="0"/>
              <a:t>({</a:t>
            </a:r>
            <a:r>
              <a:rPr lang="en-IN" b="1" dirty="0" err="1"/>
              <a:t>DataSource.class</a:t>
            </a:r>
            <a:r>
              <a:rPr lang="en-IN" dirty="0" err="1"/>
              <a:t>,</a:t>
            </a:r>
            <a:r>
              <a:rPr lang="en-IN" b="1" dirty="0" err="1"/>
              <a:t>JdbcTemplate.class</a:t>
            </a:r>
            <a:r>
              <a:rPr lang="en-IN" dirty="0"/>
              <a:t>})</a:t>
            </a:r>
          </a:p>
          <a:p>
            <a:pPr marL="0" indent="0">
              <a:buNone/>
            </a:pPr>
            <a:r>
              <a:rPr lang="en-IN" dirty="0"/>
              <a:t>public class </a:t>
            </a:r>
            <a:r>
              <a:rPr lang="en-IN" dirty="0" err="1"/>
              <a:t>JdbcTemplateAutoConfiguration</a:t>
            </a:r>
            <a:r>
              <a:rPr lang="en-IN" dirty="0"/>
              <a:t>{  }</a:t>
            </a:r>
          </a:p>
          <a:p>
            <a:pPr marL="0" indent="0">
              <a:buNone/>
            </a:pPr>
            <a:r>
              <a:rPr lang="en-IN" dirty="0"/>
              <a:t> </a:t>
            </a:r>
          </a:p>
          <a:p>
            <a:pPr marL="0" indent="0">
              <a:buNone/>
            </a:pPr>
            <a:r>
              <a:rPr lang="en-IN" dirty="0"/>
              <a:t>The </a:t>
            </a:r>
            <a:r>
              <a:rPr lang="en-IN" b="1" dirty="0"/>
              <a:t>@EnableAutoConfiguration</a:t>
            </a:r>
            <a:r>
              <a:rPr lang="en-IN" dirty="0"/>
              <a:t> enables the magic of auto configuration</a:t>
            </a:r>
          </a:p>
          <a:p>
            <a:pPr marL="0" indent="0">
              <a:buNone/>
            </a:pPr>
            <a:r>
              <a:rPr lang="en-IN" dirty="0"/>
              <a:t> </a:t>
            </a:r>
          </a:p>
          <a:p>
            <a:r>
              <a:rPr lang="en-IN" dirty="0"/>
              <a:t>Spring-Boot checks tomcat-</a:t>
            </a:r>
            <a:r>
              <a:rPr lang="en-IN" dirty="0" err="1"/>
              <a:t>jdbc</a:t>
            </a:r>
            <a:r>
              <a:rPr lang="en-IN" dirty="0"/>
              <a:t> (default), </a:t>
            </a:r>
            <a:r>
              <a:rPr lang="en-IN" dirty="0" err="1"/>
              <a:t>HikariCP</a:t>
            </a:r>
            <a:r>
              <a:rPr lang="en-IN" dirty="0"/>
              <a:t>, Commons DBCP and Common DBCP2 in this case sequence order i.e.,. Spring boot checks the availability of the following data source classes and uses the first one that is available in class path.</a:t>
            </a:r>
          </a:p>
          <a:p>
            <a:pPr lvl="0"/>
            <a:r>
              <a:rPr lang="en-IN" dirty="0" err="1"/>
              <a:t>org.apache.tomcat.jdbc.pool.DataSource</a:t>
            </a:r>
            <a:endParaRPr lang="en-IN" dirty="0"/>
          </a:p>
          <a:p>
            <a:pPr lvl="0"/>
            <a:r>
              <a:rPr lang="en-IN" dirty="0" err="1"/>
              <a:t>com.zaxxer.hikari.HikariDataSource</a:t>
            </a:r>
            <a:endParaRPr lang="en-IN" dirty="0"/>
          </a:p>
          <a:p>
            <a:pPr lvl="0"/>
            <a:r>
              <a:rPr lang="en-IN" dirty="0" err="1"/>
              <a:t>org.apache.commons.dbcp.BasicDataSource</a:t>
            </a:r>
            <a:endParaRPr lang="en-IN" dirty="0"/>
          </a:p>
          <a:p>
            <a:pPr lvl="0"/>
            <a:r>
              <a:rPr lang="en-IN" dirty="0"/>
              <a:t>org.apache.commons.dbcp2.BasicDataSource</a:t>
            </a:r>
          </a:p>
          <a:p>
            <a:pPr marL="0" indent="0">
              <a:buNone/>
            </a:pPr>
            <a:endParaRPr lang="en-US" dirty="0"/>
          </a:p>
        </p:txBody>
      </p:sp>
    </p:spTree>
    <p:extLst>
      <p:ext uri="{BB962C8B-B14F-4D97-AF65-F5344CB8AC3E}">
        <p14:creationId xmlns:p14="http://schemas.microsoft.com/office/powerpoint/2010/main" val="352763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8349-67FF-9341-A7C5-2548BBF65402}"/>
              </a:ext>
            </a:extLst>
          </p:cNvPr>
          <p:cNvSpPr>
            <a:spLocks noGrp="1"/>
          </p:cNvSpPr>
          <p:nvPr>
            <p:ph type="title"/>
          </p:nvPr>
        </p:nvSpPr>
        <p:spPr/>
        <p:txBody>
          <a:bodyPr/>
          <a:lstStyle/>
          <a:p>
            <a:r>
              <a:rPr lang="en-US" dirty="0"/>
              <a:t>What is Spring boot?</a:t>
            </a:r>
          </a:p>
        </p:txBody>
      </p:sp>
      <p:sp>
        <p:nvSpPr>
          <p:cNvPr id="3" name="Content Placeholder 2">
            <a:extLst>
              <a:ext uri="{FF2B5EF4-FFF2-40B4-BE49-F238E27FC236}">
                <a16:creationId xmlns:a16="http://schemas.microsoft.com/office/drawing/2014/main" id="{3140CFE7-4E04-AD4E-9317-45F1182DE3F5}"/>
              </a:ext>
            </a:extLst>
          </p:cNvPr>
          <p:cNvSpPr>
            <a:spLocks noGrp="1"/>
          </p:cNvSpPr>
          <p:nvPr>
            <p:ph idx="1"/>
          </p:nvPr>
        </p:nvSpPr>
        <p:spPr/>
        <p:txBody>
          <a:bodyPr/>
          <a:lstStyle/>
          <a:p>
            <a:pPr marL="0" indent="0">
              <a:buNone/>
            </a:pPr>
            <a:r>
              <a:rPr lang="en-IN" b="1" dirty="0"/>
              <a:t>Spring Boot </a:t>
            </a:r>
            <a:r>
              <a:rPr lang="en-IN" dirty="0"/>
              <a:t>is a brand new framework from the team at </a:t>
            </a:r>
            <a:r>
              <a:rPr lang="en-IN" b="1" dirty="0"/>
              <a:t>Pivotal</a:t>
            </a:r>
            <a:r>
              <a:rPr lang="en-IN" dirty="0"/>
              <a:t>, designed to simplify the bootstrapping and development of a new Spring application. </a:t>
            </a:r>
          </a:p>
          <a:p>
            <a:pPr marL="0" indent="0">
              <a:buNone/>
            </a:pPr>
            <a:r>
              <a:rPr lang="en-IN" dirty="0"/>
              <a:t>The framework takes an opinionated approach to configuration, freeing developers from the need to define boilerplate configuration</a:t>
            </a:r>
          </a:p>
          <a:p>
            <a:pPr marL="0" indent="0">
              <a:buNone/>
            </a:pPr>
            <a:r>
              <a:rPr lang="en-IN" dirty="0"/>
              <a:t>Spring Boot is a project built on the top of the Spring framework. It provides a simpler and faster way to set up, configure, and run both simple and web-based applications.</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114229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749-0072-B34E-A029-3E6F3BB8D961}"/>
              </a:ext>
            </a:extLst>
          </p:cNvPr>
          <p:cNvSpPr>
            <a:spLocks noGrp="1"/>
          </p:cNvSpPr>
          <p:nvPr>
            <p:ph type="title"/>
          </p:nvPr>
        </p:nvSpPr>
        <p:spPr/>
        <p:txBody>
          <a:bodyPr/>
          <a:lstStyle/>
          <a:p>
            <a:r>
              <a:rPr lang="en-IN" b="1" dirty="0"/>
              <a:t>Without spring boot ?</a:t>
            </a:r>
            <a:endParaRPr lang="en-US" dirty="0"/>
          </a:p>
        </p:txBody>
      </p:sp>
      <p:sp>
        <p:nvSpPr>
          <p:cNvPr id="3" name="Content Placeholder 2">
            <a:extLst>
              <a:ext uri="{FF2B5EF4-FFF2-40B4-BE49-F238E27FC236}">
                <a16:creationId xmlns:a16="http://schemas.microsoft.com/office/drawing/2014/main" id="{4ADFBD4A-9D46-1648-AF80-C43921923D74}"/>
              </a:ext>
            </a:extLst>
          </p:cNvPr>
          <p:cNvSpPr>
            <a:spLocks noGrp="1"/>
          </p:cNvSpPr>
          <p:nvPr>
            <p:ph idx="1"/>
          </p:nvPr>
        </p:nvSpPr>
        <p:spPr/>
        <p:txBody>
          <a:bodyPr/>
          <a:lstStyle/>
          <a:p>
            <a:pPr lvl="0"/>
            <a:r>
              <a:rPr lang="en-IN" dirty="0"/>
              <a:t>We need to hunt for all the compatible libraries for the specific spring version and add them.</a:t>
            </a:r>
          </a:p>
          <a:p>
            <a:pPr lvl="0"/>
            <a:r>
              <a:rPr lang="en-IN" dirty="0"/>
              <a:t>Most of the times we have to configure </a:t>
            </a:r>
            <a:r>
              <a:rPr lang="en-IN" b="1" dirty="0"/>
              <a:t>Datasource</a:t>
            </a:r>
            <a:r>
              <a:rPr lang="en-IN" dirty="0"/>
              <a:t>, </a:t>
            </a:r>
            <a:r>
              <a:rPr lang="en-IN" b="1" dirty="0"/>
              <a:t>JDBC Template</a:t>
            </a:r>
            <a:r>
              <a:rPr lang="en-IN" dirty="0"/>
              <a:t>, </a:t>
            </a:r>
            <a:r>
              <a:rPr lang="en-IN" b="1" dirty="0"/>
              <a:t>Transaction manager</a:t>
            </a:r>
            <a:r>
              <a:rPr lang="en-IN" dirty="0"/>
              <a:t>, </a:t>
            </a:r>
            <a:r>
              <a:rPr lang="en-IN" b="1" dirty="0"/>
              <a:t>DispatcherServlet</a:t>
            </a:r>
            <a:r>
              <a:rPr lang="en-IN" dirty="0"/>
              <a:t>, </a:t>
            </a:r>
            <a:r>
              <a:rPr lang="en-IN" b="1" dirty="0"/>
              <a:t>Handler Mapping</a:t>
            </a:r>
            <a:r>
              <a:rPr lang="en-IN" dirty="0"/>
              <a:t>, </a:t>
            </a:r>
            <a:r>
              <a:rPr lang="en-IN" b="1" dirty="0"/>
              <a:t>View Resolver</a:t>
            </a:r>
            <a:r>
              <a:rPr lang="en-IN" dirty="0"/>
              <a:t>, etc beans in the same way.</a:t>
            </a:r>
          </a:p>
          <a:p>
            <a:pPr lvl="0"/>
            <a:r>
              <a:rPr lang="en-IN" dirty="0"/>
              <a:t>We should always deployed in external server.</a:t>
            </a:r>
          </a:p>
          <a:p>
            <a:pPr lvl="0"/>
            <a:r>
              <a:rPr lang="en-IN" dirty="0"/>
              <a:t>The problem with spring component-scanning and autowiring is that it’s hard to see how all of the components in an application are wired together.</a:t>
            </a:r>
          </a:p>
          <a:p>
            <a:pPr marL="0" indent="0">
              <a:buNone/>
            </a:pPr>
            <a:endParaRPr lang="en-US" dirty="0"/>
          </a:p>
        </p:txBody>
      </p:sp>
    </p:spTree>
    <p:extLst>
      <p:ext uri="{BB962C8B-B14F-4D97-AF65-F5344CB8AC3E}">
        <p14:creationId xmlns:p14="http://schemas.microsoft.com/office/powerpoint/2010/main" val="125602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04E3-1552-7840-AF7C-602AC10BF0F1}"/>
              </a:ext>
            </a:extLst>
          </p:cNvPr>
          <p:cNvSpPr>
            <a:spLocks noGrp="1"/>
          </p:cNvSpPr>
          <p:nvPr>
            <p:ph type="title"/>
          </p:nvPr>
        </p:nvSpPr>
        <p:spPr>
          <a:xfrm>
            <a:off x="838200" y="-4152"/>
            <a:ext cx="10515600" cy="1325563"/>
          </a:xfrm>
        </p:spPr>
        <p:txBody>
          <a:bodyPr/>
          <a:lstStyle/>
          <a:p>
            <a:r>
              <a:rPr lang="en-IN" b="1" dirty="0"/>
              <a:t>With Spring boot the advantages</a:t>
            </a:r>
            <a:endParaRPr lang="en-US" dirty="0"/>
          </a:p>
        </p:txBody>
      </p:sp>
      <p:sp>
        <p:nvSpPr>
          <p:cNvPr id="3" name="Content Placeholder 2">
            <a:extLst>
              <a:ext uri="{FF2B5EF4-FFF2-40B4-BE49-F238E27FC236}">
                <a16:creationId xmlns:a16="http://schemas.microsoft.com/office/drawing/2014/main" id="{219CE04B-B342-F24B-BDB4-2E76626E8641}"/>
              </a:ext>
            </a:extLst>
          </p:cNvPr>
          <p:cNvSpPr>
            <a:spLocks noGrp="1"/>
          </p:cNvSpPr>
          <p:nvPr>
            <p:ph idx="1"/>
          </p:nvPr>
        </p:nvSpPr>
        <p:spPr>
          <a:xfrm>
            <a:off x="838200" y="1192578"/>
            <a:ext cx="10987454" cy="5384067"/>
          </a:xfrm>
        </p:spPr>
        <p:txBody>
          <a:bodyPr>
            <a:normAutofit fontScale="92500" lnSpcReduction="10000"/>
          </a:bodyPr>
          <a:lstStyle/>
          <a:p>
            <a:pPr lvl="0"/>
            <a:r>
              <a:rPr lang="en-IN" b="1" dirty="0">
                <a:solidFill>
                  <a:schemeClr val="accent1"/>
                </a:solidFill>
                <a:highlight>
                  <a:srgbClr val="FFFF00"/>
                </a:highlight>
              </a:rPr>
              <a:t>Starters</a:t>
            </a:r>
            <a:r>
              <a:rPr lang="en-IN" dirty="0"/>
              <a:t> help easy dependency management.</a:t>
            </a:r>
          </a:p>
          <a:p>
            <a:pPr lvl="0"/>
            <a:r>
              <a:rPr lang="en-IN" b="1" dirty="0">
                <a:solidFill>
                  <a:schemeClr val="accent1"/>
                </a:solidFill>
                <a:highlight>
                  <a:srgbClr val="FFFF00"/>
                </a:highlight>
              </a:rPr>
              <a:t>Auto configuration</a:t>
            </a:r>
            <a:r>
              <a:rPr lang="en-IN" dirty="0">
                <a:solidFill>
                  <a:schemeClr val="accent1"/>
                </a:solidFill>
                <a:highlight>
                  <a:srgbClr val="FFFF00"/>
                </a:highlight>
              </a:rPr>
              <a:t> </a:t>
            </a:r>
            <a:r>
              <a:rPr lang="en-IN" dirty="0"/>
              <a:t>for most of the commonly used built-in classes such </a:t>
            </a:r>
            <a:r>
              <a:rPr lang="en-IN" b="1" dirty="0"/>
              <a:t>Datasource</a:t>
            </a:r>
            <a:r>
              <a:rPr lang="en-IN" dirty="0"/>
              <a:t>, </a:t>
            </a:r>
            <a:r>
              <a:rPr lang="en-IN" b="1" dirty="0"/>
              <a:t>JDBC Template</a:t>
            </a:r>
            <a:r>
              <a:rPr lang="en-IN" dirty="0"/>
              <a:t>, </a:t>
            </a:r>
            <a:r>
              <a:rPr lang="en-IN" b="1" dirty="0"/>
              <a:t>Transaction manager</a:t>
            </a:r>
            <a:r>
              <a:rPr lang="en-IN" dirty="0"/>
              <a:t>, </a:t>
            </a:r>
            <a:r>
              <a:rPr lang="en-IN" b="1" dirty="0"/>
              <a:t>DispatcherServlet</a:t>
            </a:r>
            <a:r>
              <a:rPr lang="en-IN" dirty="0"/>
              <a:t>, </a:t>
            </a:r>
            <a:r>
              <a:rPr lang="en-IN" b="1" dirty="0"/>
              <a:t>Handler Mapping</a:t>
            </a:r>
            <a:r>
              <a:rPr lang="en-IN" dirty="0"/>
              <a:t>, </a:t>
            </a:r>
            <a:r>
              <a:rPr lang="en-IN" b="1" dirty="0"/>
              <a:t>View Resolver</a:t>
            </a:r>
            <a:r>
              <a:rPr lang="en-IN" dirty="0"/>
              <a:t>, using customisable properties. We need to enable auto configuration by adding either </a:t>
            </a:r>
            <a:r>
              <a:rPr lang="en-IN" b="1" i="1" dirty="0"/>
              <a:t>@EnableAutoConfiguration </a:t>
            </a:r>
            <a:r>
              <a:rPr lang="en-IN" dirty="0"/>
              <a:t>or </a:t>
            </a:r>
            <a:r>
              <a:rPr lang="en-IN" b="1" i="1" dirty="0">
                <a:solidFill>
                  <a:schemeClr val="accent6"/>
                </a:solidFill>
              </a:rPr>
              <a:t>@SpringBootApplication</a:t>
            </a:r>
            <a:r>
              <a:rPr lang="en-IN" dirty="0"/>
              <a:t>.</a:t>
            </a:r>
          </a:p>
          <a:p>
            <a:pPr lvl="0"/>
            <a:r>
              <a:rPr lang="en-IN" b="1" dirty="0">
                <a:solidFill>
                  <a:srgbClr val="C00000"/>
                </a:solidFill>
                <a:highlight>
                  <a:srgbClr val="FFFF00"/>
                </a:highlight>
              </a:rPr>
              <a:t>Embedded Server</a:t>
            </a:r>
            <a:r>
              <a:rPr lang="en-IN" dirty="0">
                <a:solidFill>
                  <a:srgbClr val="C00000"/>
                </a:solidFill>
                <a:highlight>
                  <a:srgbClr val="FFFF00"/>
                </a:highlight>
              </a:rPr>
              <a:t>:</a:t>
            </a:r>
          </a:p>
          <a:p>
            <a:r>
              <a:rPr lang="en-IN" dirty="0"/>
              <a:t>The </a:t>
            </a:r>
            <a:r>
              <a:rPr lang="en-IN" b="1" i="1" dirty="0">
                <a:solidFill>
                  <a:schemeClr val="accent2">
                    <a:lumMod val="75000"/>
                  </a:schemeClr>
                </a:solidFill>
                <a:highlight>
                  <a:srgbClr val="FFFF00"/>
                </a:highlight>
              </a:rPr>
              <a:t>spring-boot-starter-web</a:t>
            </a:r>
            <a:r>
              <a:rPr lang="en-IN" dirty="0"/>
              <a:t> automatically pulls spring-boot-starter-tomcat which starts tomcat as an embedded server. So we don’t have to deploy our application on any externally installed tomcat server.</a:t>
            </a:r>
          </a:p>
          <a:p>
            <a:pPr lvl="0"/>
            <a:r>
              <a:rPr lang="en-IN" b="1" dirty="0">
                <a:solidFill>
                  <a:srgbClr val="7030A0"/>
                </a:solidFill>
                <a:highlight>
                  <a:srgbClr val="FFFF00"/>
                </a:highlight>
              </a:rPr>
              <a:t>Actuators</a:t>
            </a:r>
            <a:r>
              <a:rPr lang="en-IN" dirty="0">
                <a:solidFill>
                  <a:srgbClr val="7030A0"/>
                </a:solidFill>
                <a:highlight>
                  <a:srgbClr val="FFFF00"/>
                </a:highlight>
              </a:rPr>
              <a:t> </a:t>
            </a:r>
          </a:p>
          <a:p>
            <a:r>
              <a:rPr lang="en-IN" dirty="0"/>
              <a:t>The actuators let us look inside of our bean dependencies, auto config details, environment variables, configuration properties, memory usage, garbage collection, web requests, and data source usage.</a:t>
            </a:r>
          </a:p>
          <a:p>
            <a:endParaRPr lang="en-US" dirty="0"/>
          </a:p>
        </p:txBody>
      </p:sp>
    </p:spTree>
    <p:extLst>
      <p:ext uri="{BB962C8B-B14F-4D97-AF65-F5344CB8AC3E}">
        <p14:creationId xmlns:p14="http://schemas.microsoft.com/office/powerpoint/2010/main" val="39265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EA9A-0D11-EF4A-AB64-9A448D5B8CF0}"/>
              </a:ext>
            </a:extLst>
          </p:cNvPr>
          <p:cNvSpPr>
            <a:spLocks noGrp="1"/>
          </p:cNvSpPr>
          <p:nvPr>
            <p:ph type="title"/>
          </p:nvPr>
        </p:nvSpPr>
        <p:spPr>
          <a:xfrm>
            <a:off x="1101969" y="954209"/>
            <a:ext cx="10515600" cy="1325563"/>
          </a:xfrm>
        </p:spPr>
        <p:txBody>
          <a:bodyPr/>
          <a:lstStyle/>
          <a:p>
            <a:r>
              <a:rPr lang="en-US" dirty="0"/>
              <a:t>Note</a:t>
            </a:r>
          </a:p>
        </p:txBody>
      </p:sp>
      <p:sp>
        <p:nvSpPr>
          <p:cNvPr id="3" name="Content Placeholder 2">
            <a:extLst>
              <a:ext uri="{FF2B5EF4-FFF2-40B4-BE49-F238E27FC236}">
                <a16:creationId xmlns:a16="http://schemas.microsoft.com/office/drawing/2014/main" id="{85221763-96DF-684E-B582-22FF13FB3BEB}"/>
              </a:ext>
            </a:extLst>
          </p:cNvPr>
          <p:cNvSpPr>
            <a:spLocks noGrp="1"/>
          </p:cNvSpPr>
          <p:nvPr>
            <p:ph idx="1"/>
          </p:nvPr>
        </p:nvSpPr>
        <p:spPr>
          <a:xfrm>
            <a:off x="1014046" y="2506662"/>
            <a:ext cx="10515600" cy="4351338"/>
          </a:xfrm>
        </p:spPr>
        <p:txBody>
          <a:bodyPr/>
          <a:lstStyle/>
          <a:p>
            <a:pPr lvl="0"/>
            <a:r>
              <a:rPr lang="en-IN" dirty="0"/>
              <a:t>Spring boot increases the speed of development because of starters and auto configuration.</a:t>
            </a:r>
          </a:p>
          <a:p>
            <a:r>
              <a:rPr lang="en-IN" dirty="0"/>
              <a:t>One of the great out comes of spring boot is that it 100% eliminates the need, to have traditional XML configurations. </a:t>
            </a:r>
            <a:endParaRPr lang="en-US" dirty="0"/>
          </a:p>
        </p:txBody>
      </p:sp>
    </p:spTree>
    <p:extLst>
      <p:ext uri="{BB962C8B-B14F-4D97-AF65-F5344CB8AC3E}">
        <p14:creationId xmlns:p14="http://schemas.microsoft.com/office/powerpoint/2010/main" val="25604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6AFE-EADE-C947-B6F6-6BCF96D3D81B}"/>
              </a:ext>
            </a:extLst>
          </p:cNvPr>
          <p:cNvSpPr>
            <a:spLocks noGrp="1"/>
          </p:cNvSpPr>
          <p:nvPr>
            <p:ph type="title"/>
          </p:nvPr>
        </p:nvSpPr>
        <p:spPr/>
        <p:txBody>
          <a:bodyPr/>
          <a:lstStyle/>
          <a:p>
            <a:r>
              <a:rPr lang="en-US" dirty="0"/>
              <a:t>Spring Boot Features</a:t>
            </a:r>
          </a:p>
        </p:txBody>
      </p:sp>
      <p:sp>
        <p:nvSpPr>
          <p:cNvPr id="3" name="Content Placeholder 2">
            <a:extLst>
              <a:ext uri="{FF2B5EF4-FFF2-40B4-BE49-F238E27FC236}">
                <a16:creationId xmlns:a16="http://schemas.microsoft.com/office/drawing/2014/main" id="{AB4E6DB7-FC85-DB4E-930F-414AEEE5A05B}"/>
              </a:ext>
            </a:extLst>
          </p:cNvPr>
          <p:cNvSpPr>
            <a:spLocks noGrp="1"/>
          </p:cNvSpPr>
          <p:nvPr>
            <p:ph idx="1"/>
          </p:nvPr>
        </p:nvSpPr>
        <p:spPr/>
        <p:txBody>
          <a:bodyPr/>
          <a:lstStyle/>
          <a:p>
            <a:pPr marL="0" indent="0">
              <a:buNone/>
            </a:pPr>
            <a:r>
              <a:rPr lang="en-IN" b="1" dirty="0"/>
              <a:t>Spring boot starters</a:t>
            </a:r>
            <a:endParaRPr lang="en-IN" dirty="0"/>
          </a:p>
          <a:p>
            <a:r>
              <a:rPr lang="en-IN" dirty="0"/>
              <a:t>Without spring boot, we need to configure all the dependencies required in our </a:t>
            </a:r>
            <a:r>
              <a:rPr lang="en-IN" dirty="0" err="1"/>
              <a:t>pom.xml</a:t>
            </a:r>
            <a:r>
              <a:rPr lang="en-IN" dirty="0"/>
              <a:t>. </a:t>
            </a:r>
          </a:p>
          <a:p>
            <a:r>
              <a:rPr lang="en-IN" dirty="0"/>
              <a:t>Spring boot starter </a:t>
            </a:r>
            <a:r>
              <a:rPr lang="en-IN" b="1" dirty="0"/>
              <a:t>aggregates</a:t>
            </a:r>
            <a:r>
              <a:rPr lang="en-IN" dirty="0"/>
              <a:t> common groupings of dependencies into single </a:t>
            </a:r>
            <a:r>
              <a:rPr lang="en-IN" b="1" dirty="0"/>
              <a:t>starter dependency</a:t>
            </a:r>
            <a:r>
              <a:rPr lang="en-IN" dirty="0"/>
              <a:t> that can be added to a project Maven or Gradle build.</a:t>
            </a:r>
          </a:p>
          <a:p>
            <a:endParaRPr lang="en-US" dirty="0"/>
          </a:p>
        </p:txBody>
      </p:sp>
    </p:spTree>
    <p:extLst>
      <p:ext uri="{BB962C8B-B14F-4D97-AF65-F5344CB8AC3E}">
        <p14:creationId xmlns:p14="http://schemas.microsoft.com/office/powerpoint/2010/main" val="94467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8E20F-AF68-5347-B738-CFA29F283B60}"/>
              </a:ext>
            </a:extLst>
          </p:cNvPr>
          <p:cNvSpPr>
            <a:spLocks noGrp="1"/>
          </p:cNvSpPr>
          <p:nvPr>
            <p:ph idx="1"/>
          </p:nvPr>
        </p:nvSpPr>
        <p:spPr>
          <a:xfrm>
            <a:off x="3499337" y="70341"/>
            <a:ext cx="10914185" cy="5552709"/>
          </a:xfrm>
        </p:spPr>
        <p:txBody>
          <a:bodyPr>
            <a:noAutofit/>
          </a:bodyPr>
          <a:lstStyle/>
          <a:p>
            <a:pPr marL="0" indent="0">
              <a:buNone/>
            </a:pPr>
            <a:r>
              <a:rPr lang="en-IN" sz="1500" b="1" dirty="0"/>
              <a:t>#</a:t>
            </a:r>
            <a:r>
              <a:rPr lang="en-IN" sz="1500" b="1" dirty="0" err="1"/>
              <a:t>pom.xml</a:t>
            </a:r>
            <a:endParaRPr lang="en-IN" sz="1500" dirty="0"/>
          </a:p>
          <a:p>
            <a:pPr marL="0" indent="0">
              <a:buNone/>
            </a:pPr>
            <a:r>
              <a:rPr lang="en-IN" sz="1500" dirty="0"/>
              <a:t>&lt;project&gt;</a:t>
            </a:r>
          </a:p>
          <a:p>
            <a:pPr marL="0" indent="0">
              <a:buNone/>
            </a:pPr>
            <a:r>
              <a:rPr lang="en-IN" sz="1500" dirty="0"/>
              <a:t>    &lt;dependencies&gt;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a:t>
            </a:r>
            <a:r>
              <a:rPr lang="en-IN" sz="1500" dirty="0" err="1"/>
              <a:t>jdbc</a:t>
            </a:r>
            <a:r>
              <a:rPr lang="en-IN" sz="1500" dirty="0"/>
              <a:t>&lt;/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&gt;spring-boot-starter-test&lt;/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&gt;spring-boot-starter-web&lt;/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&lt;/dependencies&gt;</a:t>
            </a:r>
          </a:p>
          <a:p>
            <a:pPr marL="0" indent="0">
              <a:buNone/>
            </a:pPr>
            <a:r>
              <a:rPr lang="en-IN" sz="1500" dirty="0"/>
              <a:t>&lt;/project&gt;</a:t>
            </a:r>
            <a:r>
              <a:rPr lang="en-IN" sz="1500" dirty="0">
                <a:effectLst/>
              </a:rPr>
              <a:t> </a:t>
            </a:r>
            <a:endParaRPr lang="en-US" sz="1500" dirty="0"/>
          </a:p>
        </p:txBody>
      </p:sp>
    </p:spTree>
    <p:extLst>
      <p:ext uri="{BB962C8B-B14F-4D97-AF65-F5344CB8AC3E}">
        <p14:creationId xmlns:p14="http://schemas.microsoft.com/office/powerpoint/2010/main" val="71903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179-74E5-7840-AC4A-58FA08905AFE}"/>
              </a:ext>
            </a:extLst>
          </p:cNvPr>
          <p:cNvSpPr>
            <a:spLocks noGrp="1"/>
          </p:cNvSpPr>
          <p:nvPr>
            <p:ph type="title"/>
          </p:nvPr>
        </p:nvSpPr>
        <p:spPr/>
        <p:txBody>
          <a:bodyPr/>
          <a:lstStyle/>
          <a:p>
            <a:r>
              <a:rPr lang="en-IN" dirty="0"/>
              <a:t>The list of starters </a:t>
            </a:r>
            <a:endParaRPr lang="en-US" dirty="0"/>
          </a:p>
        </p:txBody>
      </p:sp>
      <p:sp>
        <p:nvSpPr>
          <p:cNvPr id="3" name="Content Placeholder 2">
            <a:extLst>
              <a:ext uri="{FF2B5EF4-FFF2-40B4-BE49-F238E27FC236}">
                <a16:creationId xmlns:a16="http://schemas.microsoft.com/office/drawing/2014/main" id="{25DECE87-FB55-4344-B766-C2C707E0A939}"/>
              </a:ext>
            </a:extLst>
          </p:cNvPr>
          <p:cNvSpPr>
            <a:spLocks noGrp="1"/>
          </p:cNvSpPr>
          <p:nvPr>
            <p:ph idx="1"/>
          </p:nvPr>
        </p:nvSpPr>
        <p:spPr/>
        <p:txBody>
          <a:bodyPr>
            <a:normAutofit fontScale="85000" lnSpcReduction="20000"/>
          </a:bodyPr>
          <a:lstStyle/>
          <a:p>
            <a:pPr marL="0" indent="0">
              <a:buNone/>
            </a:pPr>
            <a:r>
              <a:rPr lang="en-IN" dirty="0"/>
              <a:t>&lt;modules&gt;</a:t>
            </a:r>
          </a:p>
          <a:p>
            <a:pPr marL="0" indent="0">
              <a:buNone/>
            </a:pPr>
            <a:r>
              <a:rPr lang="en-IN" dirty="0"/>
              <a:t>	&lt;module-name&gt;spring-boot-starter&lt;/module-name&gt;</a:t>
            </a:r>
          </a:p>
          <a:p>
            <a:pPr marL="0" indent="0">
              <a:buNone/>
            </a:pPr>
            <a:r>
              <a:rPr lang="en-IN" dirty="0"/>
              <a:t>	&lt;module-name&gt;spring-boot-</a:t>
            </a:r>
            <a:r>
              <a:rPr lang="en-IN" dirty="0" err="1"/>
              <a:t>activemq</a:t>
            </a:r>
            <a:r>
              <a:rPr lang="en-IN" dirty="0"/>
              <a:t>&lt;/module-name&gt;</a:t>
            </a:r>
          </a:p>
          <a:p>
            <a:pPr marL="0" indent="0">
              <a:buNone/>
            </a:pPr>
            <a:r>
              <a:rPr lang="en-IN" dirty="0"/>
              <a:t>	&lt;module-name&gt;spring-boot-</a:t>
            </a:r>
            <a:r>
              <a:rPr lang="en-IN" dirty="0" err="1"/>
              <a:t>amqp</a:t>
            </a:r>
            <a:r>
              <a:rPr lang="en-IN" dirty="0"/>
              <a:t>&lt;/module-name&gt;</a:t>
            </a:r>
          </a:p>
          <a:p>
            <a:pPr marL="0" indent="0">
              <a:buNone/>
            </a:pPr>
            <a:r>
              <a:rPr lang="en-IN" dirty="0"/>
              <a:t>	&lt;module-name&gt;spring-boot-</a:t>
            </a:r>
            <a:r>
              <a:rPr lang="en-IN" dirty="0" err="1"/>
              <a:t>aop</a:t>
            </a:r>
            <a:r>
              <a:rPr lang="en-IN" dirty="0"/>
              <a:t>&lt;/module-name&gt;</a:t>
            </a:r>
          </a:p>
          <a:p>
            <a:pPr marL="0" indent="0">
              <a:buNone/>
            </a:pPr>
            <a:r>
              <a:rPr lang="en-IN" dirty="0"/>
              <a:t>	&lt;module-name&gt;spring-boot-</a:t>
            </a:r>
            <a:r>
              <a:rPr lang="en-IN" dirty="0" err="1"/>
              <a:t>jdbc</a:t>
            </a:r>
            <a:r>
              <a:rPr lang="en-IN" dirty="0"/>
              <a:t>&lt;/module-name&gt;</a:t>
            </a:r>
          </a:p>
          <a:p>
            <a:pPr marL="0" indent="0">
              <a:buNone/>
            </a:pPr>
            <a:r>
              <a:rPr lang="en-IN" dirty="0"/>
              <a:t>	&lt;module-name&gt;spring-boot-test&lt;/module-name&gt;</a:t>
            </a:r>
          </a:p>
          <a:p>
            <a:pPr marL="0" indent="0">
              <a:buNone/>
            </a:pPr>
            <a:r>
              <a:rPr lang="en-IN" dirty="0"/>
              <a:t>	&lt;module-name&gt;spring-boot-data-</a:t>
            </a:r>
            <a:r>
              <a:rPr lang="en-IN" dirty="0" err="1"/>
              <a:t>jpa</a:t>
            </a:r>
            <a:r>
              <a:rPr lang="en-IN" dirty="0"/>
              <a:t>&lt;/module-name&gt;</a:t>
            </a:r>
          </a:p>
          <a:p>
            <a:pPr marL="0" indent="0">
              <a:buNone/>
            </a:pPr>
            <a:r>
              <a:rPr lang="en-IN" dirty="0"/>
              <a:t>	&lt;module-name&gt;spring-boot-starter-data-web&lt;/module-name&gt;</a:t>
            </a:r>
          </a:p>
          <a:p>
            <a:pPr marL="0" indent="0">
              <a:buNone/>
            </a:pPr>
            <a:r>
              <a:rPr lang="en-IN" dirty="0"/>
              <a:t>…</a:t>
            </a:r>
          </a:p>
          <a:p>
            <a:pPr marL="0" indent="0">
              <a:buNone/>
            </a:pPr>
            <a:r>
              <a:rPr lang="en-IN" dirty="0"/>
              <a:t>&lt;/modules&gt;</a:t>
            </a:r>
            <a:r>
              <a:rPr lang="en-IN" dirty="0">
                <a:effectLst/>
              </a:rPr>
              <a:t> </a:t>
            </a:r>
            <a:endParaRPr lang="en-US" dirty="0"/>
          </a:p>
        </p:txBody>
      </p:sp>
    </p:spTree>
    <p:extLst>
      <p:ext uri="{BB962C8B-B14F-4D97-AF65-F5344CB8AC3E}">
        <p14:creationId xmlns:p14="http://schemas.microsoft.com/office/powerpoint/2010/main" val="206983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0BE7-0B6F-6144-9EE2-EA37B3A68477}"/>
              </a:ext>
            </a:extLst>
          </p:cNvPr>
          <p:cNvSpPr>
            <a:spLocks noGrp="1"/>
          </p:cNvSpPr>
          <p:nvPr>
            <p:ph type="title"/>
          </p:nvPr>
        </p:nvSpPr>
        <p:spPr/>
        <p:txBody>
          <a:bodyPr/>
          <a:lstStyle/>
          <a:p>
            <a:r>
              <a:rPr lang="en-IN" dirty="0"/>
              <a:t>The parent element</a:t>
            </a:r>
            <a:r>
              <a:rPr lang="en-IN" dirty="0">
                <a:effectLst/>
              </a:rPr>
              <a:t> </a:t>
            </a:r>
            <a:endParaRPr lang="en-US" dirty="0"/>
          </a:p>
        </p:txBody>
      </p:sp>
      <p:sp>
        <p:nvSpPr>
          <p:cNvPr id="3" name="Content Placeholder 2">
            <a:extLst>
              <a:ext uri="{FF2B5EF4-FFF2-40B4-BE49-F238E27FC236}">
                <a16:creationId xmlns:a16="http://schemas.microsoft.com/office/drawing/2014/main" id="{3D1A7CDD-4140-1C44-AE6F-62B50B7F7463}"/>
              </a:ext>
            </a:extLst>
          </p:cNvPr>
          <p:cNvSpPr>
            <a:spLocks noGrp="1"/>
          </p:cNvSpPr>
          <p:nvPr>
            <p:ph idx="1"/>
          </p:nvPr>
        </p:nvSpPr>
        <p:spPr/>
        <p:txBody>
          <a:bodyPr/>
          <a:lstStyle/>
          <a:p>
            <a:r>
              <a:rPr lang="en-IN" dirty="0"/>
              <a:t>The parent element is one of the interesting aspects in the </a:t>
            </a:r>
            <a:r>
              <a:rPr lang="en-IN" dirty="0" err="1"/>
              <a:t>pom.xml</a:t>
            </a:r>
            <a:r>
              <a:rPr lang="en-IN" dirty="0"/>
              <a:t> file.</a:t>
            </a:r>
          </a:p>
          <a:p>
            <a:pPr marL="0" indent="0">
              <a:buNone/>
            </a:pPr>
            <a:r>
              <a:rPr lang="en-IN" dirty="0"/>
              <a:t>&lt;parent&gt;</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pPr marL="0" indent="0">
              <a:buNone/>
            </a:pPr>
            <a:r>
              <a:rPr lang="en-IN" dirty="0"/>
              <a:t>        &lt;</a:t>
            </a:r>
            <a:r>
              <a:rPr lang="en-IN" dirty="0" err="1"/>
              <a:t>artifactId</a:t>
            </a:r>
            <a:r>
              <a:rPr lang="en-IN" dirty="0"/>
              <a:t>&gt;spring-boot-starter-parent&lt;/</a:t>
            </a:r>
            <a:r>
              <a:rPr lang="en-IN" dirty="0" err="1"/>
              <a:t>artifactId</a:t>
            </a:r>
            <a:r>
              <a:rPr lang="en-IN" dirty="0"/>
              <a:t>&gt;</a:t>
            </a:r>
          </a:p>
          <a:p>
            <a:pPr marL="0" indent="0">
              <a:buNone/>
            </a:pPr>
            <a:r>
              <a:rPr lang="en-IN" dirty="0"/>
              <a:t>        &lt;version&gt;2.3.4.RELEASE&lt;/version&gt;</a:t>
            </a:r>
          </a:p>
          <a:p>
            <a:pPr marL="0" indent="0">
              <a:buNone/>
            </a:pPr>
            <a:r>
              <a:rPr lang="en-IN" dirty="0"/>
              <a:t> &lt;/parent&gt;</a:t>
            </a:r>
          </a:p>
          <a:p>
            <a:endParaRPr lang="en-US" dirty="0"/>
          </a:p>
        </p:txBody>
      </p:sp>
    </p:spTree>
    <p:extLst>
      <p:ext uri="{BB962C8B-B14F-4D97-AF65-F5344CB8AC3E}">
        <p14:creationId xmlns:p14="http://schemas.microsoft.com/office/powerpoint/2010/main" val="3383545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1924</TotalTime>
  <Words>1661</Words>
  <Application>Microsoft Macintosh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SPRING BOOT 2</vt:lpstr>
      <vt:lpstr>What is Spring boot?</vt:lpstr>
      <vt:lpstr>Without spring boot ?</vt:lpstr>
      <vt:lpstr>With Spring boot the advantages</vt:lpstr>
      <vt:lpstr>Note</vt:lpstr>
      <vt:lpstr>Spring Boot Features</vt:lpstr>
      <vt:lpstr>PowerPoint Presentation</vt:lpstr>
      <vt:lpstr>The list of starters </vt:lpstr>
      <vt:lpstr>The parent element </vt:lpstr>
      <vt:lpstr>PowerPoint Presentation</vt:lpstr>
      <vt:lpstr>PowerPoint Presentation</vt:lpstr>
      <vt:lpstr>PowerPoint Presentation</vt:lpstr>
      <vt:lpstr>Auto Configuration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2</dc:title>
  <dc:creator>Microsoft Office User</dc:creator>
  <cp:lastModifiedBy>somireddy, Praveen (Cognizant)</cp:lastModifiedBy>
  <cp:revision>23</cp:revision>
  <dcterms:created xsi:type="dcterms:W3CDTF">2019-01-01T02:57:59Z</dcterms:created>
  <dcterms:modified xsi:type="dcterms:W3CDTF">2020-11-09T16:58:12Z</dcterms:modified>
</cp:coreProperties>
</file>