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1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84225D9-932A-4814-BA5F-49F705319893}" type="datetimeFigureOut">
              <a:rPr lang="en-IN" smtClean="0"/>
              <a:pPr/>
              <a:t>05-09-2017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4225D9-932A-4814-BA5F-49F705319893}" type="datetimeFigureOut">
              <a:rPr lang="en-IN" smtClean="0"/>
              <a:pPr/>
              <a:t>05-09-2017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4225D9-932A-4814-BA5F-49F705319893}" type="datetimeFigureOut">
              <a:rPr lang="en-IN" smtClean="0"/>
              <a:pPr/>
              <a:t>05-09-2017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4225D9-932A-4814-BA5F-49F705319893}" type="datetimeFigureOut">
              <a:rPr lang="en-IN" smtClean="0"/>
              <a:pPr/>
              <a:t>05-09-2017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225D9-932A-4814-BA5F-49F705319893}" type="datetimeFigureOut">
              <a:rPr lang="en-IN" smtClean="0"/>
              <a:pPr/>
              <a:t>05-09-2017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84225D9-932A-4814-BA5F-49F705319893}" type="datetimeFigureOut">
              <a:rPr lang="en-IN" smtClean="0"/>
              <a:pPr/>
              <a:t>05-09-2017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84225D9-932A-4814-BA5F-49F705319893}" type="datetimeFigureOut">
              <a:rPr lang="en-IN" smtClean="0"/>
              <a:pPr/>
              <a:t>05-09-2017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84225D9-932A-4814-BA5F-49F705319893}" type="datetimeFigureOut">
              <a:rPr lang="en-IN" smtClean="0"/>
              <a:pPr/>
              <a:t>05-09-2017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225D9-932A-4814-BA5F-49F705319893}" type="datetimeFigureOut">
              <a:rPr lang="en-IN" smtClean="0"/>
              <a:pPr/>
              <a:t>05-09-2017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225D9-932A-4814-BA5F-49F705319893}" type="datetimeFigureOut">
              <a:rPr lang="en-IN" smtClean="0"/>
              <a:pPr/>
              <a:t>05-09-2017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225D9-932A-4814-BA5F-49F705319893}" type="datetimeFigureOut">
              <a:rPr lang="en-IN" smtClean="0"/>
              <a:pPr/>
              <a:t>05-09-2017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EE2785-9070-41E2-B065-2FEC970B753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225D9-932A-4814-BA5F-49F705319893}" type="datetimeFigureOut">
              <a:rPr lang="en-IN" smtClean="0"/>
              <a:pPr/>
              <a:t>05-09-2017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E2785-9070-41E2-B065-2FEC970B753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4077072"/>
            <a:ext cx="6400800" cy="1752600"/>
          </a:xfrm>
        </p:spPr>
        <p:txBody>
          <a:bodyPr/>
          <a:lstStyle/>
          <a:p>
            <a:r>
              <a:rPr lang="en-US" dirty="0"/>
              <a:t>3.6 with Annotation configuration</a:t>
            </a:r>
            <a:endParaRPr lang="en-IN" dirty="0"/>
          </a:p>
        </p:txBody>
      </p:sp>
      <p:pic>
        <p:nvPicPr>
          <p:cNvPr id="1026" name="Picture 2" descr="C:\Users\Praveen\Documents\hibernate_logo_a.png"/>
          <p:cNvPicPr>
            <a:picLocks noChangeAspect="1" noChangeArrowheads="1"/>
          </p:cNvPicPr>
          <p:nvPr/>
        </p:nvPicPr>
        <p:blipFill>
          <a:blip r:embed="rId2" cstate="print"/>
          <a:srcRect/>
          <a:stretch>
            <a:fillRect/>
          </a:stretch>
        </p:blipFill>
        <p:spPr bwMode="auto">
          <a:xfrm>
            <a:off x="755576" y="1772816"/>
            <a:ext cx="7050087" cy="195738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Hibernate</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Vendor: Soft Tree</a:t>
            </a:r>
          </a:p>
          <a:p>
            <a:r>
              <a:rPr lang="en-IN" b="1" dirty="0"/>
              <a:t>Version: 4.x [Compatible with </a:t>
            </a:r>
            <a:r>
              <a:rPr lang="en-IN" b="1" dirty="0" err="1"/>
              <a:t>jdk</a:t>
            </a:r>
            <a:r>
              <a:rPr lang="en-IN" b="1" dirty="0"/>
              <a:t> 1.5 and above</a:t>
            </a:r>
          </a:p>
          <a:p>
            <a:r>
              <a:rPr lang="en-IN" b="1" dirty="0"/>
              <a:t>Open source software [Free software (not commercial software)]</a:t>
            </a:r>
          </a:p>
          <a:p>
            <a:r>
              <a:rPr lang="en-IN" b="1" dirty="0"/>
              <a:t>Download software as zip file from www.hibernate.org or www.sourceforge.net</a:t>
            </a:r>
          </a:p>
          <a:p>
            <a:r>
              <a:rPr lang="en-IN" b="1" dirty="0"/>
              <a:t>Software Developer or Author: Gavin King</a:t>
            </a:r>
          </a:p>
          <a:p>
            <a:r>
              <a:rPr lang="en-IN" b="1" dirty="0"/>
              <a:t>Help: www.forum.hibernate.org</a:t>
            </a:r>
          </a:p>
          <a:p>
            <a:r>
              <a:rPr lang="en-IN" b="1" dirty="0"/>
              <a:t>Documentation help: www.hibernate.org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27384"/>
            <a:ext cx="8229600" cy="1143000"/>
          </a:xfrm>
        </p:spPr>
        <p:txBody>
          <a:bodyPr>
            <a:normAutofit/>
          </a:bodyPr>
          <a:lstStyle/>
          <a:p>
            <a:r>
              <a:rPr lang="en-IN" sz="3600" b="1" dirty="0"/>
              <a:t>Hibernate Features</a:t>
            </a:r>
            <a:endParaRPr lang="en-IN" sz="3600" dirty="0"/>
          </a:p>
        </p:txBody>
      </p:sp>
      <p:sp>
        <p:nvSpPr>
          <p:cNvPr id="3" name="Content Placeholder 2"/>
          <p:cNvSpPr>
            <a:spLocks noGrp="1"/>
          </p:cNvSpPr>
          <p:nvPr>
            <p:ph idx="1"/>
          </p:nvPr>
        </p:nvSpPr>
        <p:spPr>
          <a:xfrm>
            <a:off x="251520" y="1052736"/>
            <a:ext cx="8892480" cy="5616624"/>
          </a:xfrm>
        </p:spPr>
        <p:txBody>
          <a:bodyPr>
            <a:normAutofit fontScale="70000" lnSpcReduction="20000"/>
          </a:bodyPr>
          <a:lstStyle/>
          <a:p>
            <a:r>
              <a:rPr lang="en-IN" dirty="0"/>
              <a:t>Gives support for POJO/POJI model programming.</a:t>
            </a:r>
          </a:p>
          <a:p>
            <a:r>
              <a:rPr lang="en-IN" dirty="0"/>
              <a:t>API Independent.</a:t>
            </a:r>
          </a:p>
          <a:p>
            <a:r>
              <a:rPr lang="en-IN" dirty="0"/>
              <a:t>Light weight technology [no need of servers or containers].</a:t>
            </a:r>
          </a:p>
          <a:p>
            <a:r>
              <a:rPr lang="en-IN" dirty="0"/>
              <a:t>Database independent persistence logic in OR-Mapping style.</a:t>
            </a:r>
          </a:p>
          <a:p>
            <a:r>
              <a:rPr lang="en-IN" dirty="0"/>
              <a:t>No byte code enhancements like EJB.</a:t>
            </a:r>
          </a:p>
          <a:p>
            <a:r>
              <a:rPr lang="en-IN" dirty="0"/>
              <a:t>Supports inheritance and polymorphism features. [EJB components do not support inheritance.]</a:t>
            </a:r>
          </a:p>
          <a:p>
            <a:r>
              <a:rPr lang="en-IN" dirty="0"/>
              <a:t>Pluggable with any java/j2ee or framework software based applications.</a:t>
            </a:r>
          </a:p>
          <a:p>
            <a:r>
              <a:rPr lang="en-IN" dirty="0"/>
              <a:t>The persistence logic of hibernate application can be access from all types of java client applications.</a:t>
            </a:r>
          </a:p>
          <a:p>
            <a:r>
              <a:rPr lang="en-IN" dirty="0"/>
              <a:t>Gives implicit Middleware services like </a:t>
            </a:r>
            <a:r>
              <a:rPr lang="en-IN" dirty="0" err="1"/>
              <a:t>jdbc</a:t>
            </a:r>
            <a:r>
              <a:rPr lang="en-IN" dirty="0"/>
              <a:t> connection pooling, transaction management etc..,</a:t>
            </a:r>
          </a:p>
          <a:p>
            <a:r>
              <a:rPr lang="en-IN" dirty="0"/>
              <a:t>Gives support to work with third party </a:t>
            </a:r>
            <a:r>
              <a:rPr lang="en-IN" dirty="0" err="1"/>
              <a:t>jdbc</a:t>
            </a:r>
            <a:r>
              <a:rPr lang="en-IN" dirty="0"/>
              <a:t> connection pooling.</a:t>
            </a:r>
          </a:p>
          <a:p>
            <a:r>
              <a:rPr lang="en-IN" dirty="0"/>
              <a:t>Supports to call stored procedures and functions.</a:t>
            </a:r>
          </a:p>
          <a:p>
            <a:r>
              <a:rPr lang="en-IN" dirty="0"/>
              <a:t>Supports database independent query language called HQL (Hibernate Query Language]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8686800" cy="6048672"/>
          </a:xfrm>
        </p:spPr>
        <p:txBody>
          <a:bodyPr>
            <a:normAutofit fontScale="77500" lnSpcReduction="20000"/>
          </a:bodyPr>
          <a:lstStyle/>
          <a:p>
            <a:r>
              <a:rPr lang="en-IN" dirty="0"/>
              <a:t> Supports object level relationships [Associations]</a:t>
            </a:r>
          </a:p>
          <a:p>
            <a:pPr lvl="1"/>
            <a:r>
              <a:rPr lang="en-IN" dirty="0"/>
              <a:t>One-to-one</a:t>
            </a:r>
          </a:p>
          <a:p>
            <a:pPr lvl="1"/>
            <a:r>
              <a:rPr lang="en-IN" dirty="0"/>
              <a:t>One-to-many</a:t>
            </a:r>
          </a:p>
          <a:p>
            <a:pPr lvl="1"/>
            <a:r>
              <a:rPr lang="en-IN" dirty="0"/>
              <a:t>Many-to-one</a:t>
            </a:r>
          </a:p>
          <a:p>
            <a:pPr lvl="1"/>
            <a:r>
              <a:rPr lang="en-IN" dirty="0"/>
              <a:t>Many-to-many</a:t>
            </a:r>
          </a:p>
          <a:p>
            <a:r>
              <a:rPr lang="en-IN" dirty="0"/>
              <a:t>Uses hibernate specific data structure “</a:t>
            </a:r>
            <a:r>
              <a:rPr lang="en-IN" b="1" dirty="0"/>
              <a:t>Bag” which is advanced to list.</a:t>
            </a:r>
          </a:p>
          <a:p>
            <a:r>
              <a:rPr lang="en-IN" dirty="0"/>
              <a:t>The result generated via select operations is </a:t>
            </a:r>
            <a:r>
              <a:rPr lang="en-IN" dirty="0" err="1"/>
              <a:t>serializable</a:t>
            </a:r>
            <a:r>
              <a:rPr lang="en-IN" dirty="0"/>
              <a:t> object by default.</a:t>
            </a:r>
          </a:p>
          <a:p>
            <a:r>
              <a:rPr lang="en-IN" dirty="0"/>
              <a:t>Provides three full-featured query facilities:</a:t>
            </a:r>
          </a:p>
          <a:p>
            <a:pPr lvl="1"/>
            <a:r>
              <a:rPr lang="en-IN" dirty="0"/>
              <a:t>Hibernate Query Language</a:t>
            </a:r>
          </a:p>
          <a:p>
            <a:pPr lvl="1"/>
            <a:r>
              <a:rPr lang="en-IN" dirty="0"/>
              <a:t>Hibernate Criteria Query API</a:t>
            </a:r>
          </a:p>
          <a:p>
            <a:pPr lvl="1"/>
            <a:r>
              <a:rPr lang="en-IN" dirty="0"/>
              <a:t>Native SQL</a:t>
            </a:r>
          </a:p>
          <a:p>
            <a:r>
              <a:rPr lang="en-IN" dirty="0"/>
              <a:t>Hibernate applications are not distributed. Hence the setup of hibernate must reside with the</a:t>
            </a:r>
          </a:p>
          <a:p>
            <a:r>
              <a:rPr lang="en-IN" dirty="0"/>
              <a:t>application/component which needs to interact with database software.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Hibernate configuration file</a:t>
            </a:r>
            <a:endParaRPr lang="en-IN" dirty="0"/>
          </a:p>
        </p:txBody>
      </p:sp>
      <p:sp>
        <p:nvSpPr>
          <p:cNvPr id="3" name="Content Placeholder 2"/>
          <p:cNvSpPr>
            <a:spLocks noGrp="1"/>
          </p:cNvSpPr>
          <p:nvPr>
            <p:ph idx="1"/>
          </p:nvPr>
        </p:nvSpPr>
        <p:spPr/>
        <p:txBody>
          <a:bodyPr>
            <a:normAutofit fontScale="85000" lnSpcReduction="10000"/>
          </a:bodyPr>
          <a:lstStyle/>
          <a:p>
            <a:r>
              <a:rPr lang="en-IN" dirty="0"/>
              <a:t>Its a xml file.</a:t>
            </a:r>
          </a:p>
          <a:p>
            <a:r>
              <a:rPr lang="en-IN" dirty="0"/>
              <a:t>Any file name *.xml can become hibernate configuration file.</a:t>
            </a:r>
          </a:p>
          <a:p>
            <a:r>
              <a:rPr lang="en-IN" dirty="0"/>
              <a:t>Standard name is “</a:t>
            </a:r>
            <a:r>
              <a:rPr lang="en-IN" dirty="0" err="1"/>
              <a:t>hibernate.cfg.xml</a:t>
            </a:r>
            <a:r>
              <a:rPr lang="en-IN" dirty="0"/>
              <a:t>”</a:t>
            </a:r>
          </a:p>
          <a:p>
            <a:r>
              <a:rPr lang="en-IN" b="1" dirty="0"/>
              <a:t>Database level: It is at database level. It means for every database we can have a separate </a:t>
            </a:r>
            <a:r>
              <a:rPr lang="en-IN" dirty="0"/>
              <a:t>configuration file. </a:t>
            </a:r>
            <a:r>
              <a:rPr lang="en-IN" dirty="0" err="1"/>
              <a:t>Eg</a:t>
            </a:r>
            <a:r>
              <a:rPr lang="en-IN" dirty="0"/>
              <a:t>: If we are using only one database in our application then we can have only one hibernate configuration file. If we are using two databases in our application then we need to use two hibernate configuration files and so 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268760"/>
            <a:ext cx="8229600" cy="4525963"/>
          </a:xfrm>
        </p:spPr>
        <p:txBody>
          <a:bodyPr>
            <a:normAutofit fontScale="77500" lnSpcReduction="20000"/>
          </a:bodyPr>
          <a:lstStyle/>
          <a:p>
            <a:r>
              <a:rPr lang="en-IN" dirty="0"/>
              <a:t>Then we need to configure all required properties of configuration file. Then we can go for configuring all the mapping files.</a:t>
            </a:r>
          </a:p>
          <a:p>
            <a:r>
              <a:rPr lang="en-IN" dirty="0"/>
              <a:t>This file contains hibernate properties having values that are required to establish connection with Database software and pass special instruction to database software and hibernate software.</a:t>
            </a:r>
          </a:p>
          <a:p>
            <a:r>
              <a:rPr lang="en-IN" dirty="0"/>
              <a:t>Using these details hibernate software constructs a pool of hibernate session objects represented by hibernate session factory object.</a:t>
            </a:r>
          </a:p>
          <a:p>
            <a:r>
              <a:rPr lang="en-IN" dirty="0"/>
              <a:t>Each hibernate session object encapsulates the functionality of </a:t>
            </a:r>
            <a:r>
              <a:rPr lang="en-IN" dirty="0" err="1"/>
              <a:t>jdbc</a:t>
            </a:r>
            <a:r>
              <a:rPr lang="en-IN" dirty="0"/>
              <a:t> connection object and statement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a:bodyPr>
          <a:lstStyle/>
          <a:p>
            <a:r>
              <a:rPr lang="en-IN" sz="3200" b="1" dirty="0"/>
              <a:t>Properties of Hibernate Configuration file</a:t>
            </a:r>
            <a:endParaRPr lang="en-IN" sz="3200" dirty="0"/>
          </a:p>
        </p:txBody>
      </p:sp>
      <p:sp>
        <p:nvSpPr>
          <p:cNvPr id="3" name="Content Placeholder 2"/>
          <p:cNvSpPr>
            <a:spLocks noGrp="1"/>
          </p:cNvSpPr>
          <p:nvPr>
            <p:ph idx="1"/>
          </p:nvPr>
        </p:nvSpPr>
        <p:spPr>
          <a:xfrm>
            <a:off x="323528" y="908720"/>
            <a:ext cx="8820472" cy="5949280"/>
          </a:xfrm>
        </p:spPr>
        <p:txBody>
          <a:bodyPr>
            <a:normAutofit fontScale="62500" lnSpcReduction="20000"/>
          </a:bodyPr>
          <a:lstStyle/>
          <a:p>
            <a:pPr>
              <a:buNone/>
            </a:pPr>
            <a:r>
              <a:rPr lang="en-IN" dirty="0"/>
              <a:t>In configuration file we need to configure the following5 properties mandatorily.</a:t>
            </a:r>
          </a:p>
          <a:p>
            <a:pPr>
              <a:buNone/>
            </a:pPr>
            <a:r>
              <a:rPr lang="en-IN" dirty="0"/>
              <a:t>	1. </a:t>
            </a:r>
            <a:r>
              <a:rPr lang="en-IN" dirty="0" err="1"/>
              <a:t>hibernate.dialect</a:t>
            </a:r>
            <a:endParaRPr lang="en-IN" dirty="0"/>
          </a:p>
          <a:p>
            <a:pPr>
              <a:buNone/>
            </a:pPr>
            <a:r>
              <a:rPr lang="en-IN" dirty="0"/>
              <a:t>	2. </a:t>
            </a:r>
            <a:r>
              <a:rPr lang="en-IN" dirty="0" err="1"/>
              <a:t>hibernate.connection</a:t>
            </a:r>
            <a:r>
              <a:rPr lang="en-IN" dirty="0"/>
              <a:t>. _class</a:t>
            </a:r>
          </a:p>
          <a:p>
            <a:pPr>
              <a:buNone/>
            </a:pPr>
            <a:r>
              <a:rPr lang="en-IN" dirty="0"/>
              <a:t>	3. </a:t>
            </a:r>
            <a:r>
              <a:rPr lang="en-IN" dirty="0" err="1"/>
              <a:t>hibernate.connection.udriverrl</a:t>
            </a:r>
            <a:endParaRPr lang="en-IN" dirty="0"/>
          </a:p>
          <a:p>
            <a:pPr>
              <a:buNone/>
            </a:pPr>
            <a:r>
              <a:rPr lang="en-IN" dirty="0"/>
              <a:t>	4. </a:t>
            </a:r>
            <a:r>
              <a:rPr lang="en-IN" dirty="0" err="1"/>
              <a:t>hibernate.connection.username</a:t>
            </a:r>
            <a:endParaRPr lang="en-IN" dirty="0"/>
          </a:p>
          <a:p>
            <a:pPr>
              <a:buNone/>
            </a:pPr>
            <a:r>
              <a:rPr lang="en-IN" dirty="0"/>
              <a:t>	5. </a:t>
            </a:r>
            <a:r>
              <a:rPr lang="en-IN" dirty="0" err="1"/>
              <a:t>hibernate.connection.password</a:t>
            </a:r>
            <a:endParaRPr lang="en-IN" dirty="0"/>
          </a:p>
          <a:p>
            <a:pPr>
              <a:buNone/>
            </a:pPr>
            <a:endParaRPr lang="en-IN" b="1" dirty="0"/>
          </a:p>
          <a:p>
            <a:pPr>
              <a:buNone/>
            </a:pPr>
            <a:r>
              <a:rPr lang="en-IN" b="1" dirty="0"/>
              <a:t>Note:</a:t>
            </a:r>
          </a:p>
          <a:p>
            <a:pPr>
              <a:buNone/>
            </a:pPr>
            <a:r>
              <a:rPr lang="en-IN" dirty="0"/>
              <a:t>	1. These properties need not to follow any sequence.</a:t>
            </a:r>
          </a:p>
          <a:p>
            <a:pPr>
              <a:buNone/>
            </a:pPr>
            <a:r>
              <a:rPr lang="en-IN" dirty="0"/>
              <a:t>	2. Driver class, </a:t>
            </a:r>
            <a:r>
              <a:rPr lang="en-IN" dirty="0" err="1"/>
              <a:t>url</a:t>
            </a:r>
            <a:r>
              <a:rPr lang="en-IN" dirty="0"/>
              <a:t>, user name &amp; password are same like our </a:t>
            </a:r>
            <a:r>
              <a:rPr lang="en-IN" dirty="0" err="1"/>
              <a:t>jdbc</a:t>
            </a:r>
            <a:r>
              <a:rPr lang="en-IN" dirty="0"/>
              <a:t> program.</a:t>
            </a:r>
          </a:p>
          <a:p>
            <a:pPr>
              <a:buNone/>
            </a:pPr>
            <a:r>
              <a:rPr lang="en-IN" dirty="0"/>
              <a:t>	</a:t>
            </a:r>
          </a:p>
          <a:p>
            <a:pPr>
              <a:buNone/>
            </a:pPr>
            <a:r>
              <a:rPr lang="en-IN" dirty="0"/>
              <a:t>3. </a:t>
            </a:r>
            <a:r>
              <a:rPr lang="en-IN" b="1" dirty="0"/>
              <a:t>Dialect class:</a:t>
            </a:r>
          </a:p>
          <a:p>
            <a:pPr>
              <a:buNone/>
            </a:pPr>
            <a:r>
              <a:rPr lang="en-IN" dirty="0"/>
              <a:t>	1. Its a database specific class. It means it differs from one database to another database.</a:t>
            </a:r>
          </a:p>
          <a:p>
            <a:pPr>
              <a:buNone/>
            </a:pPr>
            <a:r>
              <a:rPr lang="en-IN" dirty="0"/>
              <a:t>	2. Dialect classes are provided by hibernate </a:t>
            </a:r>
            <a:r>
              <a:rPr lang="en-IN" dirty="0" err="1"/>
              <a:t>api</a:t>
            </a:r>
            <a:r>
              <a:rPr lang="en-IN" dirty="0"/>
              <a:t>.</a:t>
            </a:r>
          </a:p>
          <a:p>
            <a:pPr>
              <a:buNone/>
            </a:pPr>
            <a:r>
              <a:rPr lang="en-IN" dirty="0"/>
              <a:t>	3. Using dialect class our hibernate engine can know all the inner details about underlying database server. So that it can generate database specific queries at run time of program.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256"/>
            <a:ext cx="8229600" cy="1143000"/>
          </a:xfrm>
        </p:spPr>
        <p:txBody>
          <a:bodyPr>
            <a:normAutofit/>
          </a:bodyPr>
          <a:lstStyle/>
          <a:p>
            <a:r>
              <a:rPr lang="en-IN" sz="3600" b="1" dirty="0"/>
              <a:t>States of Persistent class object</a:t>
            </a:r>
            <a:endParaRPr lang="en-IN" sz="3600" dirty="0"/>
          </a:p>
        </p:txBody>
      </p:sp>
      <p:sp>
        <p:nvSpPr>
          <p:cNvPr id="3" name="Content Placeholder 2"/>
          <p:cNvSpPr>
            <a:spLocks noGrp="1"/>
          </p:cNvSpPr>
          <p:nvPr>
            <p:ph idx="1"/>
          </p:nvPr>
        </p:nvSpPr>
        <p:spPr>
          <a:xfrm>
            <a:off x="35496" y="836712"/>
            <a:ext cx="8939336" cy="6221288"/>
          </a:xfrm>
        </p:spPr>
        <p:txBody>
          <a:bodyPr>
            <a:normAutofit fontScale="70000" lnSpcReduction="20000"/>
          </a:bodyPr>
          <a:lstStyle/>
          <a:p>
            <a:pPr>
              <a:buNone/>
            </a:pPr>
            <a:r>
              <a:rPr lang="en-IN" b="1" dirty="0"/>
              <a:t>	1. Transient state:</a:t>
            </a:r>
          </a:p>
          <a:p>
            <a:pPr>
              <a:buNone/>
            </a:pPr>
            <a:r>
              <a:rPr lang="en-IN" dirty="0"/>
              <a:t>	a. Object is created by programmer with data. But it doesn’t represent any table row.</a:t>
            </a:r>
          </a:p>
          <a:p>
            <a:pPr>
              <a:buNone/>
            </a:pPr>
            <a:r>
              <a:rPr lang="en-IN" dirty="0"/>
              <a:t>	b. This object doesn’t contain primary key value.</a:t>
            </a:r>
          </a:p>
          <a:p>
            <a:pPr>
              <a:buNone/>
            </a:pPr>
            <a:r>
              <a:rPr lang="en-IN" dirty="0"/>
              <a:t>	c. The object which is created for POJO class and which is not under control of hibernate 	application resides in transient state.</a:t>
            </a:r>
          </a:p>
          <a:p>
            <a:pPr>
              <a:buNone/>
            </a:pPr>
            <a:r>
              <a:rPr lang="en-IN" b="1" dirty="0"/>
              <a:t>	2. Persistent state:</a:t>
            </a:r>
          </a:p>
          <a:p>
            <a:pPr>
              <a:buNone/>
            </a:pPr>
            <a:r>
              <a:rPr lang="en-IN" dirty="0"/>
              <a:t>	a. The object that represents table row with primary key and managed under the control of</a:t>
            </a:r>
          </a:p>
          <a:p>
            <a:pPr>
              <a:buNone/>
            </a:pPr>
            <a:r>
              <a:rPr lang="en-IN" dirty="0"/>
              <a:t>	hibernate software is called as persistent object.</a:t>
            </a:r>
          </a:p>
          <a:p>
            <a:pPr>
              <a:buNone/>
            </a:pPr>
            <a:r>
              <a:rPr lang="en-IN" dirty="0"/>
              <a:t>	b. This object will be in synchronization with table row.</a:t>
            </a:r>
          </a:p>
          <a:p>
            <a:pPr>
              <a:buNone/>
            </a:pPr>
            <a:r>
              <a:rPr lang="en-IN" dirty="0"/>
              <a:t>	c. Hibernate application developer’s uses this kind of object in persistent logic development.</a:t>
            </a:r>
          </a:p>
          <a:p>
            <a:pPr>
              <a:buNone/>
            </a:pPr>
            <a:r>
              <a:rPr lang="en-IN" b="1" dirty="0"/>
              <a:t>	3. Detached state</a:t>
            </a:r>
          </a:p>
          <a:p>
            <a:pPr>
              <a:buNone/>
            </a:pPr>
            <a:r>
              <a:rPr lang="en-IN" dirty="0"/>
              <a:t>	a. When session is closed automatically persistent context will be destroyed and all the objects which are in persistent state will be thrown to detached state.</a:t>
            </a:r>
          </a:p>
          <a:p>
            <a:pPr>
              <a:buNone/>
            </a:pPr>
            <a:r>
              <a:rPr lang="en-IN" dirty="0"/>
              <a:t>	b. When table row of persistence state object is deleted then object becomes detached object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raveen\Desktop\object-states.JPG"/>
          <p:cNvPicPr>
            <a:picLocks noChangeAspect="1" noChangeArrowheads="1"/>
          </p:cNvPicPr>
          <p:nvPr/>
        </p:nvPicPr>
        <p:blipFill>
          <a:blip r:embed="rId2" cstate="print"/>
          <a:srcRect/>
          <a:stretch>
            <a:fillRect/>
          </a:stretch>
        </p:blipFill>
        <p:spPr bwMode="auto">
          <a:xfrm>
            <a:off x="0" y="476672"/>
            <a:ext cx="9136967" cy="583264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Hibernate application</a:t>
            </a:r>
            <a:endParaRPr lang="en-IN" sz="3600" dirty="0"/>
          </a:p>
        </p:txBody>
      </p:sp>
      <p:sp>
        <p:nvSpPr>
          <p:cNvPr id="3" name="Content Placeholder 2"/>
          <p:cNvSpPr>
            <a:spLocks noGrp="1"/>
          </p:cNvSpPr>
          <p:nvPr>
            <p:ph idx="1"/>
          </p:nvPr>
        </p:nvSpPr>
        <p:spPr>
          <a:xfrm>
            <a:off x="395536" y="1268760"/>
            <a:ext cx="8229600" cy="4525963"/>
          </a:xfrm>
        </p:spPr>
        <p:txBody>
          <a:bodyPr>
            <a:normAutofit fontScale="92500" lnSpcReduction="10000"/>
          </a:bodyPr>
          <a:lstStyle/>
          <a:p>
            <a:r>
              <a:rPr lang="en-IN" dirty="0"/>
              <a:t>It uses hibernate setup to interact with database software and this application is a client to database software.</a:t>
            </a:r>
          </a:p>
          <a:p>
            <a:r>
              <a:rPr lang="en-IN" dirty="0"/>
              <a:t>It uses two important objects to represent hibernate software. They are:</a:t>
            </a:r>
          </a:p>
          <a:p>
            <a:pPr>
              <a:buNone/>
            </a:pPr>
            <a:r>
              <a:rPr lang="en-IN" dirty="0"/>
              <a:t>	 1. </a:t>
            </a:r>
            <a:r>
              <a:rPr lang="en-IN" dirty="0" err="1"/>
              <a:t>SessionFactory</a:t>
            </a:r>
            <a:endParaRPr lang="en-IN" dirty="0"/>
          </a:p>
          <a:p>
            <a:pPr>
              <a:buNone/>
            </a:pPr>
            <a:r>
              <a:rPr lang="en-IN" dirty="0"/>
              <a:t>	 2. Session</a:t>
            </a:r>
          </a:p>
          <a:p>
            <a:pPr>
              <a:buNone/>
            </a:pPr>
            <a:r>
              <a:rPr lang="en-IN" b="1" dirty="0"/>
              <a:t>    Note: Hibernate Session object is no way related with </a:t>
            </a:r>
            <a:r>
              <a:rPr lang="en-IN" b="1" dirty="0" err="1"/>
              <a:t>HttpSession</a:t>
            </a:r>
            <a:r>
              <a:rPr lang="en-IN" b="1" dirty="0"/>
              <a:t> object of </a:t>
            </a:r>
            <a:r>
              <a:rPr lang="en-IN" b="1" dirty="0" err="1"/>
              <a:t>Servlet</a:t>
            </a:r>
            <a:r>
              <a:rPr lang="en-IN" b="1" dirty="0"/>
              <a:t> API.</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SessionFactory</a:t>
            </a:r>
            <a:endParaRPr lang="en-IN" dirty="0"/>
          </a:p>
        </p:txBody>
      </p:sp>
      <p:sp>
        <p:nvSpPr>
          <p:cNvPr id="3" name="Content Placeholder 2"/>
          <p:cNvSpPr>
            <a:spLocks noGrp="1"/>
          </p:cNvSpPr>
          <p:nvPr>
            <p:ph idx="1"/>
          </p:nvPr>
        </p:nvSpPr>
        <p:spPr>
          <a:xfrm>
            <a:off x="683568" y="1628800"/>
            <a:ext cx="8229600" cy="4525963"/>
          </a:xfrm>
        </p:spPr>
        <p:txBody>
          <a:bodyPr/>
          <a:lstStyle/>
          <a:p>
            <a:r>
              <a:rPr lang="en-IN" dirty="0"/>
              <a:t>It’s an object of a class that implements </a:t>
            </a:r>
            <a:r>
              <a:rPr lang="en-IN" dirty="0" err="1"/>
              <a:t>org.hibernate.SessionFactory</a:t>
            </a:r>
            <a:r>
              <a:rPr lang="en-IN" dirty="0"/>
              <a:t> interface.</a:t>
            </a:r>
          </a:p>
          <a:p>
            <a:r>
              <a:rPr lang="en-IN" dirty="0"/>
              <a:t>It represents connection pool.</a:t>
            </a:r>
          </a:p>
          <a:p>
            <a:r>
              <a:rPr lang="en-IN" dirty="0"/>
              <a:t>Using this we can get session objects.</a:t>
            </a:r>
          </a:p>
          <a:p>
            <a:r>
              <a:rPr lang="en-IN" dirty="0"/>
              <a:t>Its a thread safe object.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18256"/>
            <a:ext cx="8229600" cy="1143000"/>
          </a:xfrm>
        </p:spPr>
        <p:txBody>
          <a:bodyPr>
            <a:normAutofit/>
          </a:bodyPr>
          <a:lstStyle/>
          <a:p>
            <a:r>
              <a:rPr lang="en-IN" sz="4000" b="1" dirty="0"/>
              <a:t>Persistency</a:t>
            </a:r>
            <a:endParaRPr lang="en-IN" sz="4000" dirty="0"/>
          </a:p>
        </p:txBody>
      </p:sp>
      <p:sp>
        <p:nvSpPr>
          <p:cNvPr id="3" name="Content Placeholder 2"/>
          <p:cNvSpPr>
            <a:spLocks noGrp="1"/>
          </p:cNvSpPr>
          <p:nvPr>
            <p:ph idx="1"/>
          </p:nvPr>
        </p:nvSpPr>
        <p:spPr>
          <a:xfrm>
            <a:off x="395536" y="980728"/>
            <a:ext cx="8568952" cy="5246043"/>
          </a:xfrm>
        </p:spPr>
        <p:txBody>
          <a:bodyPr>
            <a:normAutofit fontScale="77500" lnSpcReduction="20000"/>
          </a:bodyPr>
          <a:lstStyle/>
          <a:p>
            <a:r>
              <a:rPr lang="en-IN" dirty="0"/>
              <a:t>The process of storing data to permanent place and retrieving data from permanent place is called as </a:t>
            </a:r>
            <a:r>
              <a:rPr lang="en-IN" b="1" dirty="0">
                <a:solidFill>
                  <a:srgbClr val="0000FF"/>
                </a:solidFill>
              </a:rPr>
              <a:t>persistence</a:t>
            </a:r>
            <a:r>
              <a:rPr lang="en-IN" b="1" dirty="0"/>
              <a:t> </a:t>
            </a:r>
            <a:r>
              <a:rPr lang="en-IN" dirty="0"/>
              <a:t>and such data is called </a:t>
            </a:r>
            <a:r>
              <a:rPr lang="en-IN" dirty="0">
                <a:solidFill>
                  <a:srgbClr val="0000FF"/>
                </a:solidFill>
              </a:rPr>
              <a:t>as</a:t>
            </a:r>
            <a:r>
              <a:rPr lang="en-IN" b="1" dirty="0">
                <a:solidFill>
                  <a:srgbClr val="0000FF"/>
                </a:solidFill>
              </a:rPr>
              <a:t> persistent data</a:t>
            </a:r>
            <a:r>
              <a:rPr lang="en-IN" b="1" dirty="0"/>
              <a:t>.</a:t>
            </a:r>
          </a:p>
          <a:p>
            <a:r>
              <a:rPr lang="en-IN" dirty="0"/>
              <a:t>Add, remove, read and modify operations on persistence data are called as </a:t>
            </a:r>
            <a:r>
              <a:rPr lang="en-IN" b="1" dirty="0"/>
              <a:t>persistence operations </a:t>
            </a:r>
            <a:r>
              <a:rPr lang="en-IN" dirty="0"/>
              <a:t>and the logic used for it is called as </a:t>
            </a:r>
            <a:r>
              <a:rPr lang="en-IN" b="1" dirty="0">
                <a:solidFill>
                  <a:srgbClr val="0000FF"/>
                </a:solidFill>
              </a:rPr>
              <a:t>persistent logic</a:t>
            </a:r>
            <a:r>
              <a:rPr lang="en-IN" b="1" dirty="0"/>
              <a:t>.</a:t>
            </a:r>
          </a:p>
          <a:p>
            <a:r>
              <a:rPr lang="en-IN" dirty="0"/>
              <a:t>The place where data will be stored permanently is called as </a:t>
            </a:r>
            <a:r>
              <a:rPr lang="en-IN" b="1" dirty="0">
                <a:solidFill>
                  <a:srgbClr val="0000FF"/>
                </a:solidFill>
              </a:rPr>
              <a:t>persistent store</a:t>
            </a:r>
            <a:r>
              <a:rPr lang="en-IN" b="1" dirty="0"/>
              <a:t>. </a:t>
            </a:r>
            <a:r>
              <a:rPr lang="en-IN" dirty="0"/>
              <a:t>As the data became</a:t>
            </a:r>
            <a:r>
              <a:rPr lang="en-IN" b="1" dirty="0"/>
              <a:t> </a:t>
            </a:r>
            <a:r>
              <a:rPr lang="en-IN" dirty="0"/>
              <a:t>permanent we can use it at any moment through programming.</a:t>
            </a:r>
          </a:p>
          <a:p>
            <a:pPr>
              <a:buNone/>
            </a:pPr>
            <a:r>
              <a:rPr lang="fr-FR" dirty="0"/>
              <a:t>	Ex: - Flat files, </a:t>
            </a:r>
            <a:r>
              <a:rPr lang="fr-FR" dirty="0" err="1"/>
              <a:t>Database</a:t>
            </a:r>
            <a:r>
              <a:rPr lang="fr-FR" dirty="0"/>
              <a:t> soft </a:t>
            </a:r>
            <a:r>
              <a:rPr lang="fr-FR" dirty="0" err="1"/>
              <a:t>wares</a:t>
            </a:r>
            <a:r>
              <a:rPr lang="fr-FR" dirty="0"/>
              <a:t> etc..,</a:t>
            </a:r>
          </a:p>
          <a:p>
            <a:pPr>
              <a:buNone/>
            </a:pPr>
            <a:r>
              <a:rPr lang="en-IN" b="1" dirty="0"/>
              <a:t>	Flat files</a:t>
            </a:r>
            <a:r>
              <a:rPr lang="en-IN" dirty="0"/>
              <a:t>:-are normal text files where data can be stored and maintained by OS (operating system).</a:t>
            </a:r>
          </a:p>
          <a:p>
            <a:pPr>
              <a:buNone/>
            </a:pPr>
            <a:r>
              <a:rPr lang="en-IN" dirty="0"/>
              <a:t>	Ex: - *.txt files</a:t>
            </a:r>
          </a:p>
          <a:p>
            <a:pPr>
              <a:buNone/>
            </a:pPr>
            <a:r>
              <a:rPr lang="en-IN" dirty="0"/>
              <a:t>	Note1: *.java, *.c and *.cpp files are not flat files.</a:t>
            </a:r>
          </a:p>
          <a:p>
            <a:pPr>
              <a:buNone/>
            </a:pPr>
            <a:r>
              <a:rPr lang="en-IN" dirty="0"/>
              <a:t>	Note2: In java we store data in flat files using IO streams.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Session</a:t>
            </a:r>
            <a:endParaRPr lang="en-IN" dirty="0"/>
          </a:p>
        </p:txBody>
      </p:sp>
      <p:sp>
        <p:nvSpPr>
          <p:cNvPr id="3" name="Content Placeholder 2"/>
          <p:cNvSpPr>
            <a:spLocks noGrp="1"/>
          </p:cNvSpPr>
          <p:nvPr>
            <p:ph idx="1"/>
          </p:nvPr>
        </p:nvSpPr>
        <p:spPr>
          <a:xfrm>
            <a:off x="467544" y="1268760"/>
            <a:ext cx="8229600" cy="4525963"/>
          </a:xfrm>
        </p:spPr>
        <p:txBody>
          <a:bodyPr>
            <a:normAutofit fontScale="85000" lnSpcReduction="20000"/>
          </a:bodyPr>
          <a:lstStyle/>
          <a:p>
            <a:r>
              <a:rPr lang="en-IN" dirty="0"/>
              <a:t>Each session object of </a:t>
            </a:r>
            <a:r>
              <a:rPr lang="en-IN" dirty="0" err="1"/>
              <a:t>SessionFactory</a:t>
            </a:r>
            <a:r>
              <a:rPr lang="en-IN" dirty="0"/>
              <a:t> pool is constructed by encapsulating JDBC connection and statement objects.</a:t>
            </a:r>
          </a:p>
          <a:p>
            <a:r>
              <a:rPr lang="en-IN" dirty="0"/>
              <a:t>Programmer uses Session object to interact with database software.</a:t>
            </a:r>
          </a:p>
          <a:p>
            <a:r>
              <a:rPr lang="en-IN" dirty="0"/>
              <a:t>Session object is not a thread safe object.</a:t>
            </a:r>
          </a:p>
          <a:p>
            <a:r>
              <a:rPr lang="en-IN" dirty="0"/>
              <a:t>Java Hibernate application can have multiple Hibernate Session objects.</a:t>
            </a:r>
          </a:p>
          <a:p>
            <a:r>
              <a:rPr lang="en-IN" dirty="0"/>
              <a:t>Hibernate Session object is an object of a class which implements </a:t>
            </a:r>
            <a:r>
              <a:rPr lang="en-IN" dirty="0" err="1"/>
              <a:t>org.Hibernate.Session</a:t>
            </a:r>
            <a:r>
              <a:rPr lang="en-IN" dirty="0"/>
              <a:t> interface.</a:t>
            </a:r>
          </a:p>
          <a:p>
            <a:pPr>
              <a:buNone/>
            </a:pPr>
            <a:r>
              <a:rPr lang="en-IN" b="1" dirty="0"/>
              <a:t>Note: Session objects of </a:t>
            </a:r>
            <a:r>
              <a:rPr lang="en-IN" b="1" dirty="0" err="1"/>
              <a:t>SessionFactory</a:t>
            </a:r>
            <a:r>
              <a:rPr lang="en-IN" b="1" dirty="0"/>
              <a:t> pool will be constructed based on Hibernate configuration </a:t>
            </a:r>
            <a:r>
              <a:rPr lang="en-IN" dirty="0"/>
              <a:t>file.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Limitations of flat files</a:t>
            </a:r>
            <a:endParaRPr lang="en-IN" dirty="0"/>
          </a:p>
        </p:txBody>
      </p:sp>
      <p:sp>
        <p:nvSpPr>
          <p:cNvPr id="3" name="Content Placeholder 2"/>
          <p:cNvSpPr>
            <a:spLocks noGrp="1"/>
          </p:cNvSpPr>
          <p:nvPr>
            <p:ph idx="1"/>
          </p:nvPr>
        </p:nvSpPr>
        <p:spPr/>
        <p:txBody>
          <a:bodyPr/>
          <a:lstStyle/>
          <a:p>
            <a:r>
              <a:rPr lang="en-IN" dirty="0"/>
              <a:t> No security for data.</a:t>
            </a:r>
          </a:p>
          <a:p>
            <a:r>
              <a:rPr lang="en-IN" dirty="0"/>
              <a:t> File may be deleted by mistake.</a:t>
            </a:r>
          </a:p>
          <a:p>
            <a:r>
              <a:rPr lang="en-IN" dirty="0"/>
              <a:t> Do not supports query language like </a:t>
            </a:r>
            <a:r>
              <a:rPr lang="en-IN" dirty="0" err="1"/>
              <a:t>sql</a:t>
            </a:r>
            <a:r>
              <a:rPr lang="en-IN" dirty="0"/>
              <a:t>.</a:t>
            </a:r>
          </a:p>
          <a:p>
            <a:r>
              <a:rPr lang="en-IN"/>
              <a:t> </a:t>
            </a:r>
            <a:r>
              <a:rPr lang="en-IN" dirty="0"/>
              <a:t>Dealing with huge amount of data is quite complex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OR Mapping (Object Relational Mapping)</a:t>
            </a:r>
            <a:endParaRPr lang="en-IN" sz="3600" dirty="0"/>
          </a:p>
        </p:txBody>
      </p:sp>
      <p:sp>
        <p:nvSpPr>
          <p:cNvPr id="3" name="Content Placeholder 2"/>
          <p:cNvSpPr>
            <a:spLocks noGrp="1"/>
          </p:cNvSpPr>
          <p:nvPr>
            <p:ph idx="1"/>
          </p:nvPr>
        </p:nvSpPr>
        <p:spPr>
          <a:xfrm>
            <a:off x="467544" y="1628800"/>
            <a:ext cx="8229600" cy="4525963"/>
          </a:xfrm>
        </p:spPr>
        <p:txBody>
          <a:bodyPr>
            <a:normAutofit fontScale="77500" lnSpcReduction="20000"/>
          </a:bodyPr>
          <a:lstStyle/>
          <a:p>
            <a:r>
              <a:rPr lang="en-IN" dirty="0"/>
              <a:t>The process of mapping java class with database table, java class member variables with database table columns and making java objects representing table rows having synchronization between them is called as OR Mapping.</a:t>
            </a:r>
          </a:p>
          <a:p>
            <a:r>
              <a:rPr lang="en-IN" dirty="0"/>
              <a:t> In OR mapping every table row will be represented by a separate java object.</a:t>
            </a:r>
          </a:p>
          <a:p>
            <a:r>
              <a:rPr lang="en-IN" dirty="0"/>
              <a:t> Synchronization between java objects and table row means any modification in table row reflects in java object and vice versa.</a:t>
            </a:r>
          </a:p>
          <a:p>
            <a:r>
              <a:rPr lang="en-IN" dirty="0"/>
              <a:t>To take care of this synchronization and to allow OR Mapping based persistence logic development we need ORM software.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950296"/>
            <a:ext cx="8229600" cy="1143000"/>
          </a:xfrm>
        </p:spPr>
        <p:txBody>
          <a:bodyPr/>
          <a:lstStyle/>
          <a:p>
            <a:r>
              <a:rPr lang="en-US" sz="3600" b="1" dirty="0"/>
              <a:t>Object Relational Mapping</a:t>
            </a:r>
            <a:endParaRPr lang="en-IN" sz="3600" b="1"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38003" y="1059756"/>
            <a:ext cx="9142509" cy="373739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OR Mapping</a:t>
            </a:r>
            <a:endParaRPr lang="en-IN" dirty="0"/>
          </a:p>
        </p:txBody>
      </p:sp>
      <p:sp>
        <p:nvSpPr>
          <p:cNvPr id="3" name="Content Placeholder 2"/>
          <p:cNvSpPr>
            <a:spLocks noGrp="1"/>
          </p:cNvSpPr>
          <p:nvPr>
            <p:ph idx="1"/>
          </p:nvPr>
        </p:nvSpPr>
        <p:spPr/>
        <p:txBody>
          <a:bodyPr>
            <a:normAutofit fontScale="77500" lnSpcReduction="20000"/>
          </a:bodyPr>
          <a:lstStyle/>
          <a:p>
            <a:r>
              <a:rPr lang="en-IN" dirty="0"/>
              <a:t>We can perform insert, delete, select and update operations on the table using java objects that are representing table rows.</a:t>
            </a:r>
          </a:p>
          <a:p>
            <a:r>
              <a:rPr lang="en-IN" dirty="0"/>
              <a:t>Here database queries are not required. Hence OR Mapping based persistence logic becomes database independent persistence logic.</a:t>
            </a:r>
          </a:p>
          <a:p>
            <a:r>
              <a:rPr lang="en-IN" dirty="0"/>
              <a:t>Change of database software from a running project becomes easy because there is no need of modifying persistence logic in OR mapping.</a:t>
            </a:r>
          </a:p>
          <a:p>
            <a:r>
              <a:rPr lang="en-IN" dirty="0"/>
              <a:t>As programmer developed java class objects are representing table rows we can make these objects as </a:t>
            </a:r>
            <a:r>
              <a:rPr lang="en-IN" dirty="0" err="1"/>
              <a:t>serializable</a:t>
            </a:r>
            <a:r>
              <a:rPr lang="en-IN" dirty="0"/>
              <a:t> by making the class to implement </a:t>
            </a:r>
            <a:r>
              <a:rPr lang="en-IN" dirty="0" err="1"/>
              <a:t>java.io.Serializable</a:t>
            </a:r>
            <a:r>
              <a:rPr lang="en-IN" dirty="0"/>
              <a:t> 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List of ORM software’s</a:t>
            </a:r>
            <a:endParaRPr lang="en-IN" sz="4000" dirty="0"/>
          </a:p>
        </p:txBody>
      </p:sp>
      <p:sp>
        <p:nvSpPr>
          <p:cNvPr id="3" name="Content Placeholder 2"/>
          <p:cNvSpPr>
            <a:spLocks noGrp="1"/>
          </p:cNvSpPr>
          <p:nvPr>
            <p:ph idx="1"/>
          </p:nvPr>
        </p:nvSpPr>
        <p:spPr>
          <a:xfrm>
            <a:off x="323528" y="1484784"/>
            <a:ext cx="10225136" cy="4525963"/>
          </a:xfrm>
        </p:spPr>
        <p:txBody>
          <a:bodyPr>
            <a:normAutofit/>
          </a:bodyPr>
          <a:lstStyle/>
          <a:p>
            <a:r>
              <a:rPr lang="en-IN" sz="2800" dirty="0"/>
              <a:t>(1st Rank) Hibernate [Soft Tree]</a:t>
            </a:r>
          </a:p>
          <a:p>
            <a:r>
              <a:rPr lang="en-IN" sz="2800" dirty="0"/>
              <a:t>(2nd Rank) </a:t>
            </a:r>
            <a:r>
              <a:rPr lang="en-IN" sz="2800" dirty="0" err="1"/>
              <a:t>iBatis</a:t>
            </a:r>
            <a:r>
              <a:rPr lang="en-IN" sz="2800" dirty="0"/>
              <a:t> [Apache]</a:t>
            </a:r>
          </a:p>
          <a:p>
            <a:r>
              <a:rPr lang="en-IN" sz="2800" dirty="0"/>
              <a:t>(3rd Rank) </a:t>
            </a:r>
            <a:r>
              <a:rPr lang="en-IN" sz="2800" dirty="0" err="1"/>
              <a:t>Toplink</a:t>
            </a:r>
            <a:r>
              <a:rPr lang="en-IN" sz="2800" dirty="0"/>
              <a:t> [Oracle Corp.]</a:t>
            </a:r>
          </a:p>
          <a:p>
            <a:r>
              <a:rPr lang="en-IN" sz="2800" dirty="0"/>
              <a:t>(4th Rank) Entity beans of EJB2.x/3.x [Sun Microsystems]</a:t>
            </a:r>
          </a:p>
          <a:p>
            <a:r>
              <a:rPr lang="it-IT" sz="2800" dirty="0"/>
              <a:t>JPA [Java Persistence Api] [Sun Microsystems]</a:t>
            </a:r>
          </a:p>
          <a:p>
            <a:r>
              <a:rPr lang="en-IN" sz="2800" dirty="0"/>
              <a:t>OJB [Apache]</a:t>
            </a:r>
          </a:p>
          <a:p>
            <a:r>
              <a:rPr lang="en-IN" sz="2800" dirty="0"/>
              <a:t>JDO [Adobe]</a:t>
            </a:r>
          </a:p>
          <a:p>
            <a:pPr>
              <a:buNone/>
            </a:pPr>
            <a:r>
              <a:rPr lang="en-IN" sz="2800" b="1" dirty="0"/>
              <a:t>	Note: Ranks are given usage wide.</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lstStyle/>
          <a:p>
            <a:r>
              <a:rPr lang="en-IN" b="1" dirty="0"/>
              <a:t>Hibernate</a:t>
            </a:r>
            <a:endParaRPr lang="en-IN" dirty="0"/>
          </a:p>
        </p:txBody>
      </p:sp>
      <p:sp>
        <p:nvSpPr>
          <p:cNvPr id="3" name="Content Placeholder 2"/>
          <p:cNvSpPr>
            <a:spLocks noGrp="1"/>
          </p:cNvSpPr>
          <p:nvPr>
            <p:ph idx="1"/>
          </p:nvPr>
        </p:nvSpPr>
        <p:spPr>
          <a:xfrm>
            <a:off x="395536" y="1988840"/>
            <a:ext cx="8229600" cy="4525963"/>
          </a:xfrm>
        </p:spPr>
        <p:txBody>
          <a:bodyPr/>
          <a:lstStyle/>
          <a:p>
            <a:r>
              <a:rPr lang="en-IN" dirty="0"/>
              <a:t>Hibernate is an open source, light weight ORM tool to develop DB independent persistence logic in java based enterprise applications</a:t>
            </a:r>
          </a:p>
        </p:txBody>
      </p:sp>
      <p:pic>
        <p:nvPicPr>
          <p:cNvPr id="2050" name="Picture 2" descr="C:\Users\Praveen\Desktop\hibernate.jpg"/>
          <p:cNvPicPr>
            <a:picLocks noChangeAspect="1" noChangeArrowheads="1"/>
          </p:cNvPicPr>
          <p:nvPr/>
        </p:nvPicPr>
        <p:blipFill>
          <a:blip r:embed="rId2" cstate="print"/>
          <a:srcRect/>
          <a:stretch>
            <a:fillRect/>
          </a:stretch>
        </p:blipFill>
        <p:spPr bwMode="auto">
          <a:xfrm>
            <a:off x="899592" y="3501008"/>
            <a:ext cx="6989415" cy="239184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363272" cy="5649491"/>
          </a:xfrm>
        </p:spPr>
        <p:txBody>
          <a:bodyPr>
            <a:normAutofit fontScale="85000" lnSpcReduction="20000"/>
          </a:bodyPr>
          <a:lstStyle/>
          <a:p>
            <a:r>
              <a:rPr lang="en-IN" dirty="0"/>
              <a:t>API dependent means classes and interfaces used in the application development must extend or implement one of the predefined (built in) classes or interfaces.</a:t>
            </a:r>
          </a:p>
          <a:p>
            <a:r>
              <a:rPr lang="en-IN" dirty="0"/>
              <a:t>Ex: - Our </a:t>
            </a:r>
            <a:r>
              <a:rPr lang="en-IN" dirty="0" err="1"/>
              <a:t>servlet</a:t>
            </a:r>
            <a:r>
              <a:rPr lang="en-IN" dirty="0"/>
              <a:t> class is API dependent because it has to extend from predefined </a:t>
            </a:r>
            <a:r>
              <a:rPr lang="en-IN" dirty="0" err="1"/>
              <a:t>GenericServlet</a:t>
            </a:r>
            <a:r>
              <a:rPr lang="en-IN" dirty="0"/>
              <a:t> or </a:t>
            </a:r>
            <a:r>
              <a:rPr lang="en-IN" dirty="0" err="1"/>
              <a:t>HttpServlet</a:t>
            </a:r>
            <a:r>
              <a:rPr lang="en-IN" dirty="0"/>
              <a:t> class.</a:t>
            </a:r>
          </a:p>
          <a:p>
            <a:r>
              <a:rPr lang="en-IN" dirty="0"/>
              <a:t>Hibernate applications are called light weight because classes and interfaces are not API dependent.</a:t>
            </a:r>
          </a:p>
          <a:p>
            <a:pPr>
              <a:buNone/>
            </a:pPr>
            <a:r>
              <a:rPr lang="en-IN" dirty="0"/>
              <a:t>     There is no need of container/web/application servers to manage hibernate applications.</a:t>
            </a:r>
          </a:p>
          <a:p>
            <a:r>
              <a:rPr lang="en-IN" b="1" u="sng" dirty="0"/>
              <a:t>Specific API: </a:t>
            </a:r>
            <a:r>
              <a:rPr lang="en-IN" dirty="0"/>
              <a:t>API which is used for development of only a particular kind of application. </a:t>
            </a:r>
            <a:r>
              <a:rPr lang="en-IN" dirty="0" err="1"/>
              <a:t>Eg</a:t>
            </a:r>
            <a:r>
              <a:rPr lang="en-IN" dirty="0"/>
              <a:t>: </a:t>
            </a:r>
            <a:r>
              <a:rPr lang="en-IN" dirty="0" err="1"/>
              <a:t>servlet</a:t>
            </a:r>
            <a:r>
              <a:rPr lang="en-IN" dirty="0"/>
              <a:t> </a:t>
            </a:r>
            <a:r>
              <a:rPr lang="en-IN" dirty="0" err="1"/>
              <a:t>api</a:t>
            </a:r>
            <a:r>
              <a:rPr lang="en-IN" dirty="0"/>
              <a:t> is used only for the purpose of web application development.</a:t>
            </a:r>
          </a:p>
          <a:p>
            <a:r>
              <a:rPr lang="en-IN" b="1" u="sng" dirty="0"/>
              <a:t>POJO Classes: </a:t>
            </a:r>
            <a:r>
              <a:rPr lang="en-IN" dirty="0"/>
              <a:t>The classes that are not API dependent are called as POJO [Plain Old Java Object] classes.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1175</Words>
  <Application>Microsoft Office PowerPoint</Application>
  <PresentationFormat>On-screen Show (4:3)</PresentationFormat>
  <Paragraphs>133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Persistency</vt:lpstr>
      <vt:lpstr>Limitations of flat files</vt:lpstr>
      <vt:lpstr>OR Mapping (Object Relational Mapping)</vt:lpstr>
      <vt:lpstr>Object Relational Mapping</vt:lpstr>
      <vt:lpstr>Advantages of OR Mapping</vt:lpstr>
      <vt:lpstr>List of ORM software’s</vt:lpstr>
      <vt:lpstr>Hibernate</vt:lpstr>
      <vt:lpstr>PowerPoint Presentation</vt:lpstr>
      <vt:lpstr>Hibernate</vt:lpstr>
      <vt:lpstr>Hibernate Features</vt:lpstr>
      <vt:lpstr>PowerPoint Presentation</vt:lpstr>
      <vt:lpstr>Hibernate configuration file</vt:lpstr>
      <vt:lpstr>PowerPoint Presentation</vt:lpstr>
      <vt:lpstr>Properties of Hibernate Configuration file</vt:lpstr>
      <vt:lpstr>States of Persistent class object</vt:lpstr>
      <vt:lpstr>PowerPoint Presentation</vt:lpstr>
      <vt:lpstr>Hibernate application</vt:lpstr>
      <vt:lpstr>SessionFactory</vt:lpstr>
      <vt:lpstr>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Praveen</dc:creator>
  <cp:lastModifiedBy>Praveen</cp:lastModifiedBy>
  <cp:revision>37</cp:revision>
  <dcterms:created xsi:type="dcterms:W3CDTF">2014-03-23T03:05:04Z</dcterms:created>
  <dcterms:modified xsi:type="dcterms:W3CDTF">2017-09-05T05:20:07Z</dcterms:modified>
</cp:coreProperties>
</file>