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5" r:id="rId1"/>
  </p:sldMasterIdLst>
  <p:notesMasterIdLst>
    <p:notesMasterId r:id="rId15"/>
  </p:notes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5" r:id="rId13"/>
    <p:sldId id="268" r:id="rId14"/>
  </p:sldIdLst>
  <p:sldSz cx="12192000" cy="6858000"/>
  <p:notesSz cx="7315200" cy="96012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204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dirty="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</a:defRPr>
            </a:lvl1pPr>
          </a:lstStyle>
          <a:p>
            <a:pPr>
              <a:defRPr/>
            </a:pPr>
            <a:fld id="{DF4A9D52-B59F-4916-BFD7-4C657EEE62CD}" type="datetimeFigureOut">
              <a:rPr lang="pt-BR"/>
              <a:pPr>
                <a:defRPr/>
              </a:pPr>
              <a:t>03/06/2015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dirty="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</a:defRPr>
            </a:lvl1pPr>
          </a:lstStyle>
          <a:p>
            <a:pPr>
              <a:defRPr/>
            </a:pPr>
            <a:fld id="{413ABFFC-E1BF-4C19-A239-012844F2F77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47694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15363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401F4FB-3ADE-473F-9CA9-444ECD2A7D56}" type="slidenum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31747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8591FD4-797D-41FC-88E0-2AE46ED0C04C}" type="slidenum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31747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8591FD4-797D-41FC-88E0-2AE46ED0C04C}" type="slidenum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33795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FC86895-8D14-4226-9FDE-2296916D7A30}" type="slidenum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15363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401F4FB-3ADE-473F-9CA9-444ECD2A7D56}" type="slidenum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17411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038C159-07E2-47CD-9C00-1D3FDD1DC7BC}" type="slidenum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19459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54D6AB0-EA3A-4DD6-8DDF-390EFF52A4F5}" type="slidenum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21507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BB9AB49-35D3-4D2A-932C-FCCB3378B986}" type="slidenum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23555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5A78C35-048D-4D59-93C8-58B8E474CF41}" type="slidenum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25603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FEF1F43-52BC-4D87-9104-841741676004}" type="slidenum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27651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8355248-2D35-440F-887C-873A74BD5F77}" type="slidenum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29699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FB77D41-2437-4ACC-B198-A3E08FCC9287}" type="slidenum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/>
          <p:cNvSpPr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8"/>
          <p:cNvCxnSpPr/>
          <p:nvPr/>
        </p:nvCxnSpPr>
        <p:spPr>
          <a:xfrm>
            <a:off x="1208088" y="4343400"/>
            <a:ext cx="987583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9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23850" y="5326063"/>
            <a:ext cx="240030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Imagem 10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9810750" y="5349875"/>
            <a:ext cx="1924050" cy="93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6E0AF7-0F9B-4008-BA3C-77384F18D7FF}" type="datetime1">
              <a:rPr lang="pt-BR"/>
              <a:pPr>
                <a:defRPr/>
              </a:pPr>
              <a:t>03/06/2015</a:t>
            </a:fld>
            <a:endParaRPr lang="pt-BR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01EE51-CAD1-4ABB-B8FC-25745647590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343794-2CAD-4652-B10C-3AAB9FAB0341}" type="datetime1">
              <a:rPr lang="pt-BR"/>
              <a:pPr>
                <a:defRPr/>
              </a:pPr>
              <a:t>03/06/2015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3D9180-F4DC-40E8-839B-52F208ACA559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/>
          <p:cNvSpPr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3EB821-4751-4400-A0B8-063AF7143476}" type="datetime1">
              <a:rPr lang="pt-BR"/>
              <a:pPr>
                <a:defRPr/>
              </a:pPr>
              <a:t>03/06/2015</a:t>
            </a:fld>
            <a:endParaRPr lang="pt-BR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CD965-B135-400F-BDEE-7E1604324E5D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91440" indent="-91440">
              <a:buFont typeface="Courier New" panose="02070309020205020404" pitchFamily="49" charset="0"/>
              <a:buChar char="o"/>
              <a:defRPr/>
            </a:lvl1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D70E29-7EF0-4ABC-8B46-DB0E8A1A24F0}" type="datetime1">
              <a:rPr lang="pt-BR"/>
              <a:pPr>
                <a:defRPr/>
              </a:pPr>
              <a:t>03/06/2015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F7CEF7-1195-4A5D-A139-2CECE162742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/>
          <p:cNvSpPr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8"/>
          <p:cNvCxnSpPr/>
          <p:nvPr/>
        </p:nvCxnSpPr>
        <p:spPr>
          <a:xfrm>
            <a:off x="1208088" y="4343400"/>
            <a:ext cx="987583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Ctr="0"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C4DFBF-4380-40A2-B4E8-8478D6D1A8B2}" type="datetime1">
              <a:rPr lang="pt-BR"/>
              <a:pPr>
                <a:defRPr/>
              </a:pPr>
              <a:t>03/06/2015</a:t>
            </a:fld>
            <a:endParaRPr lang="pt-BR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387F1A-7058-4973-8CD6-B2A0956ACF8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435ABF-C0D7-4B04-B2F0-B371DA98C211}" type="datetime1">
              <a:rPr lang="pt-BR"/>
              <a:pPr>
                <a:defRPr/>
              </a:pPr>
              <a:t>03/06/2015</a:t>
            </a:fld>
            <a:endParaRPr lang="pt-BR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CD99B1-1671-4929-9A48-03396DCAA1FD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342BD6-35F9-4EA4-9616-B131FDDE2D80}" type="datetime1">
              <a:rPr lang="pt-BR"/>
              <a:pPr>
                <a:defRPr/>
              </a:pPr>
              <a:t>03/06/2015</a:t>
            </a:fld>
            <a:endParaRPr lang="pt-BR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A58A26-8E2B-4D0A-837C-E39ADCE3FEF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BFDC3F-A625-4567-BA88-8156D5DF2462}" type="datetime1">
              <a:rPr lang="pt-BR"/>
              <a:pPr>
                <a:defRPr/>
              </a:pPr>
              <a:t>03/06/2015</a:t>
            </a:fld>
            <a:endParaRPr lang="pt-BR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0CD9F7-16AD-40A4-9039-864BE7EF87EA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5"/>
          <p:cNvSpPr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6FDA8-F0D6-4851-9BB8-546B730D4F4B}" type="datetime1">
              <a:rPr lang="pt-BR"/>
              <a:pPr>
                <a:defRPr/>
              </a:pPr>
              <a:t>03/06/2015</a:t>
            </a:fld>
            <a:endParaRPr lang="pt-BR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8EAAA4-83F2-4B0B-8624-BDC33320C79A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0" y="0"/>
            <a:ext cx="40513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8"/>
          <p:cNvSpPr/>
          <p:nvPr/>
        </p:nvSpPr>
        <p:spPr>
          <a:xfrm>
            <a:off x="4040188" y="0"/>
            <a:ext cx="635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465138" y="6459538"/>
            <a:ext cx="2619375" cy="365125"/>
          </a:xfrm>
        </p:spPr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fld id="{88FDC191-0D30-4D73-A3DA-9FCE96AAEB49}" type="datetime1">
              <a:rPr lang="pt-BR"/>
              <a:pPr>
                <a:defRPr/>
              </a:pPr>
              <a:t>03/06/2015</a:t>
            </a:fld>
            <a:endParaRPr lang="pt-BR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538"/>
            <a:ext cx="4648200" cy="365125"/>
          </a:xfrm>
        </p:spPr>
        <p:txBody>
          <a:bodyPr/>
          <a:lstStyle>
            <a:lvl1pPr algn="l">
              <a:defRPr dirty="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B11198C-1EAF-4400-B4CE-C4375BF1A03B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8"/>
          <p:cNvSpPr/>
          <p:nvPr/>
        </p:nvSpPr>
        <p:spPr>
          <a:xfrm>
            <a:off x="0" y="4914900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dirty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843A84-80BE-4E12-9F0A-C2FA5BAF10D8}" type="datetime1">
              <a:rPr lang="pt-BR"/>
              <a:pPr>
                <a:defRPr/>
              </a:pPr>
              <a:t>03/06/2015</a:t>
            </a:fld>
            <a:endParaRPr lang="pt-BR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6B740B-C554-40F0-99AF-B4086A97B8D9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125"/>
            <a:ext cx="12192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96963" y="1846263"/>
            <a:ext cx="10058400" cy="402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63" y="6459538"/>
            <a:ext cx="2473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010272F0-2188-4B96-9CD7-37C40F005807}" type="datetime1">
              <a:rPr lang="pt-BR"/>
              <a:pPr>
                <a:defRPr/>
              </a:pPr>
              <a:t>03/06/2015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75" y="6459538"/>
            <a:ext cx="482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 cap="all" baseline="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1238" y="6459538"/>
            <a:ext cx="1311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76125071-303B-452D-820D-4EAB204134C7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800" y="1738313"/>
            <a:ext cx="996632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6" r:id="rId2"/>
    <p:sldLayoutId id="2147483918" r:id="rId3"/>
    <p:sldLayoutId id="2147483915" r:id="rId4"/>
    <p:sldLayoutId id="2147483914" r:id="rId5"/>
    <p:sldLayoutId id="2147483913" r:id="rId6"/>
    <p:sldLayoutId id="2147483919" r:id="rId7"/>
    <p:sldLayoutId id="2147483920" r:id="rId8"/>
    <p:sldLayoutId id="2147483921" r:id="rId9"/>
    <p:sldLayoutId id="2147483912" r:id="rId10"/>
    <p:sldLayoutId id="2147483922" r:id="rId11"/>
  </p:sldLayoutIdLst>
  <p:hf sldNum="0" hdr="0"/>
  <p:txStyles>
    <p:titleStyle>
      <a:lvl1pPr algn="l" rtl="0" fontAlgn="base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/>
        </a:defRPr>
      </a:lvl2pPr>
      <a:lvl3pPr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/>
        </a:defRPr>
      </a:lvl3pPr>
      <a:lvl4pPr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/>
        </a:defRPr>
      </a:lvl4pPr>
      <a:lvl5pPr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/>
        </a:defRPr>
      </a:lvl9pPr>
    </p:titleStyle>
    <p:bodyStyle>
      <a:lvl1pPr marL="90488" indent="-90488" algn="l" rtl="0" fontAlgn="base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9631" y="430579"/>
            <a:ext cx="11781691" cy="1749425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pt-BR" sz="7000" b="1" dirty="0"/>
              <a:t>Teste </a:t>
            </a:r>
            <a:r>
              <a:rPr lang="pt-BR" sz="7000" b="1" dirty="0" smtClean="0"/>
              <a:t>e </a:t>
            </a:r>
            <a:r>
              <a:rPr lang="pt-BR" sz="7000" b="1" dirty="0"/>
              <a:t>Configuração de Software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89442" y="2392363"/>
            <a:ext cx="10058400" cy="644525"/>
          </a:xfrm>
        </p:spPr>
        <p:txBody>
          <a:bodyPr rtlCol="0"/>
          <a:lstStyle/>
          <a:p>
            <a:r>
              <a:rPr lang="pt-BR" smtClean="0"/>
              <a:t>Profa.Msc</a:t>
            </a:r>
            <a:r>
              <a:rPr lang="pt-BR" dirty="0" smtClean="0"/>
              <a:t> </a:t>
            </a:r>
            <a:r>
              <a:rPr lang="pt-BR" dirty="0" err="1"/>
              <a:t>Ivna</a:t>
            </a:r>
            <a:r>
              <a:rPr lang="pt-BR" dirty="0"/>
              <a:t> Valença</a:t>
            </a:r>
          </a:p>
          <a:p>
            <a:pPr fontAlgn="auto">
              <a:defRPr/>
            </a:pPr>
            <a:endParaRPr lang="pt-BR" dirty="0" smtClean="0"/>
          </a:p>
        </p:txBody>
      </p:sp>
      <p:sp>
        <p:nvSpPr>
          <p:cNvPr id="14339" name="Espaço Reservado para Data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A173D85-427A-4E6D-ACBF-B248BDA99964}" type="datetime1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03/06/2015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6" name="Retângulo 5"/>
          <p:cNvSpPr/>
          <p:nvPr/>
        </p:nvSpPr>
        <p:spPr>
          <a:xfrm>
            <a:off x="8956675" y="5099050"/>
            <a:ext cx="2989263" cy="117316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-82550" y="6376988"/>
            <a:ext cx="12638088" cy="75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1208088" y="3224458"/>
            <a:ext cx="10058400" cy="117157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r>
              <a:rPr lang="pt-BR" b="1" dirty="0" smtClean="0"/>
              <a:t>Aluno: </a:t>
            </a:r>
            <a:r>
              <a:rPr lang="pt-BR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Adriano Vasconcelos</a:t>
            </a:r>
          </a:p>
          <a:p>
            <a:pPr fontAlgn="auto">
              <a:defRPr/>
            </a:pPr>
            <a:r>
              <a:rPr lang="pt-BR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pt-BR" b="1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Fabiene</a:t>
            </a:r>
            <a:r>
              <a:rPr lang="pt-BR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b="1" cap="none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pt-BR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ouza</a:t>
            </a:r>
          </a:p>
          <a:p>
            <a:pPr fontAlgn="auto">
              <a:defRPr/>
            </a:pPr>
            <a:r>
              <a:rPr lang="pt-BR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Richardson Tibúrcio</a:t>
            </a:r>
            <a:endParaRPr lang="pt-BR" cap="non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6125" y="700088"/>
            <a:ext cx="7096125" cy="87153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z="4400" b="1" dirty="0" smtClean="0"/>
              <a:t>Erros</a:t>
            </a:r>
            <a:endParaRPr lang="pt-BR" sz="4400" b="1" dirty="0"/>
          </a:p>
        </p:txBody>
      </p:sp>
      <p:sp>
        <p:nvSpPr>
          <p:cNvPr id="30723" name="Espaço Reservado para Data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497D4E5-12E2-482D-8E85-979AD05CAEBD}" type="datetime1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03/06/2015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6" name="Retângulo 5"/>
          <p:cNvSpPr/>
          <p:nvPr/>
        </p:nvSpPr>
        <p:spPr>
          <a:xfrm>
            <a:off x="8956675" y="5099050"/>
            <a:ext cx="2989263" cy="117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0" y="6376988"/>
            <a:ext cx="12555538" cy="75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3320" y="0"/>
            <a:ext cx="1281723" cy="961292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67" t="28921" r="40021" b="35499"/>
          <a:stretch/>
        </p:blipFill>
        <p:spPr bwMode="auto">
          <a:xfrm>
            <a:off x="5603047" y="662475"/>
            <a:ext cx="2755510" cy="2274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35" t="37665" r="36947" b="42144"/>
          <a:stretch/>
        </p:blipFill>
        <p:spPr bwMode="auto">
          <a:xfrm>
            <a:off x="1418216" y="2376976"/>
            <a:ext cx="3294185" cy="1476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71" t="37361" r="35101" b="41816"/>
          <a:stretch/>
        </p:blipFill>
        <p:spPr bwMode="auto">
          <a:xfrm>
            <a:off x="2619497" y="762000"/>
            <a:ext cx="2732149" cy="1101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45" t="31959" r="36979" b="36082"/>
          <a:stretch/>
        </p:blipFill>
        <p:spPr bwMode="auto">
          <a:xfrm>
            <a:off x="4712401" y="3546230"/>
            <a:ext cx="1723294" cy="122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46" t="37663" r="37449" b="37571"/>
          <a:stretch/>
        </p:blipFill>
        <p:spPr bwMode="auto">
          <a:xfrm>
            <a:off x="6811110" y="3159367"/>
            <a:ext cx="2060858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10" t="36839" r="37728" b="40759"/>
          <a:stretch/>
        </p:blipFill>
        <p:spPr bwMode="auto">
          <a:xfrm>
            <a:off x="9026577" y="3159369"/>
            <a:ext cx="2497604" cy="1260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984250" y="4302125"/>
            <a:ext cx="10563225" cy="3286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6125" y="700088"/>
            <a:ext cx="7096125" cy="87153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z="4400" b="1" dirty="0" smtClean="0"/>
              <a:t>Erros</a:t>
            </a:r>
            <a:endParaRPr lang="pt-BR" sz="4400" b="1" dirty="0"/>
          </a:p>
        </p:txBody>
      </p:sp>
      <p:sp>
        <p:nvSpPr>
          <p:cNvPr id="30723" name="Espaço Reservado para Data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497D4E5-12E2-482D-8E85-979AD05CAEBD}" type="datetime1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03/06/2015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6" name="Retângulo 5"/>
          <p:cNvSpPr/>
          <p:nvPr/>
        </p:nvSpPr>
        <p:spPr>
          <a:xfrm>
            <a:off x="8956675" y="5099050"/>
            <a:ext cx="2989263" cy="117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0" y="6376988"/>
            <a:ext cx="12555538" cy="75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1208088" y="3341688"/>
            <a:ext cx="10058400" cy="1171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endParaRPr lang="pt-BR" dirty="0" smtClean="0"/>
          </a:p>
        </p:txBody>
      </p:sp>
      <p:sp>
        <p:nvSpPr>
          <p:cNvPr id="11" name="CaixaDeTexto 10"/>
          <p:cNvSpPr txBox="1"/>
          <p:nvPr/>
        </p:nvSpPr>
        <p:spPr>
          <a:xfrm>
            <a:off x="1406525" y="1898650"/>
            <a:ext cx="10352088" cy="34163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b="1" dirty="0" smtClean="0">
                <a:latin typeface="+mn-lt"/>
              </a:rPr>
              <a:t>Cadastro de Funcionário – Tela Nome – </a:t>
            </a:r>
            <a:r>
              <a:rPr lang="pt-BR" dirty="0" smtClean="0">
                <a:latin typeface="+mn-lt"/>
              </a:rPr>
              <a:t>Pressionar botão cancelar, aparece tela de Idade.</a:t>
            </a:r>
            <a:endParaRPr lang="pt-BR" dirty="0">
              <a:latin typeface="+mn-lt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b="1" dirty="0">
                <a:latin typeface="+mn-lt"/>
              </a:rPr>
              <a:t>Cadastro de Funcionário </a:t>
            </a:r>
            <a:r>
              <a:rPr lang="pt-BR" b="1" dirty="0" smtClean="0">
                <a:latin typeface="+mn-lt"/>
              </a:rPr>
              <a:t> - Tela Nome </a:t>
            </a:r>
            <a:r>
              <a:rPr lang="pt-BR" b="1" dirty="0" smtClean="0"/>
              <a:t>- </a:t>
            </a:r>
            <a:r>
              <a:rPr lang="pt-BR" dirty="0" smtClean="0">
                <a:latin typeface="+mn-lt"/>
              </a:rPr>
              <a:t>O </a:t>
            </a:r>
            <a:r>
              <a:rPr lang="pt-BR" dirty="0">
                <a:latin typeface="+mn-lt"/>
              </a:rPr>
              <a:t>campo aceita  valores  vazio.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b="1" dirty="0" smtClean="0">
                <a:latin typeface="+mn-lt"/>
              </a:rPr>
              <a:t>Cadastro de Funcionário – Tela Idade – </a:t>
            </a:r>
            <a:r>
              <a:rPr lang="pt-BR" dirty="0" smtClean="0">
                <a:latin typeface="+mn-lt"/>
              </a:rPr>
              <a:t>O campo aceita valores  vazio.</a:t>
            </a:r>
            <a:endParaRPr lang="pt-BR" dirty="0">
              <a:latin typeface="+mn-lt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b="1" dirty="0" smtClean="0">
                <a:latin typeface="+mn-lt"/>
              </a:rPr>
              <a:t>Cadastro de Cliente – Tela Telefone -  </a:t>
            </a:r>
            <a:r>
              <a:rPr lang="pt-BR" dirty="0" smtClean="0">
                <a:latin typeface="+mn-lt"/>
              </a:rPr>
              <a:t>Campo aceita alfabeto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b="1" dirty="0">
                <a:latin typeface="+mn-lt"/>
              </a:rPr>
              <a:t>Cadastro de Cliente – Tela </a:t>
            </a:r>
            <a:r>
              <a:rPr lang="pt-BR" b="1" dirty="0" smtClean="0">
                <a:latin typeface="+mn-lt"/>
              </a:rPr>
              <a:t>Nome – </a:t>
            </a:r>
            <a:r>
              <a:rPr lang="pt-BR" dirty="0" smtClean="0">
                <a:latin typeface="+mn-lt"/>
              </a:rPr>
              <a:t>Pode ser preenchido com com números .</a:t>
            </a:r>
            <a:endParaRPr lang="pt-BR" dirty="0">
              <a:latin typeface="+mn-lt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b="1" dirty="0" smtClean="0">
                <a:latin typeface="+mn-lt"/>
              </a:rPr>
              <a:t>Tela Exibir Cliente – </a:t>
            </a:r>
            <a:r>
              <a:rPr lang="pt-BR" dirty="0" smtClean="0">
                <a:latin typeface="+mn-lt"/>
              </a:rPr>
              <a:t>Não exibe nada .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b="1" dirty="0">
                <a:latin typeface="+mn-lt"/>
              </a:rPr>
              <a:t>Tela de Cliente – Entrada de Veiculo -  </a:t>
            </a:r>
            <a:r>
              <a:rPr lang="pt-BR" dirty="0">
                <a:latin typeface="+mn-lt"/>
              </a:rPr>
              <a:t>Não existe opção cadastro de veiculo</a:t>
            </a:r>
            <a:r>
              <a:rPr lang="pt-BR" dirty="0" smtClean="0">
                <a:latin typeface="+mn-lt"/>
              </a:rPr>
              <a:t>.</a:t>
            </a:r>
            <a:endParaRPr lang="pt-BR" dirty="0">
              <a:latin typeface="+mn-lt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b="1" dirty="0" smtClean="0">
                <a:latin typeface="+mn-lt"/>
              </a:rPr>
              <a:t>Tela Cliente – Entrada de Veiculo -  </a:t>
            </a:r>
            <a:r>
              <a:rPr lang="pt-BR" dirty="0" smtClean="0">
                <a:latin typeface="+mn-lt"/>
              </a:rPr>
              <a:t>Volta ao menu anterior . </a:t>
            </a:r>
            <a:endParaRPr lang="pt-BR" dirty="0">
              <a:latin typeface="+mn-lt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b="1" dirty="0" smtClean="0">
                <a:latin typeface="+mn-lt"/>
              </a:rPr>
              <a:t>Usabilidade- </a:t>
            </a:r>
            <a:r>
              <a:rPr lang="pt-BR" dirty="0">
                <a:latin typeface="+mn-lt"/>
              </a:rPr>
              <a:t>Botões  não estão de fácil acesso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b="1" dirty="0" smtClean="0">
                <a:latin typeface="+mn-lt"/>
              </a:rPr>
              <a:t>Simplicidade </a:t>
            </a:r>
            <a:r>
              <a:rPr lang="pt-BR" dirty="0" smtClean="0">
                <a:latin typeface="+mn-lt"/>
              </a:rPr>
              <a:t>– Telas confusas  para se obter os testes</a:t>
            </a:r>
            <a:endParaRPr lang="pt-BR" dirty="0">
              <a:latin typeface="+mn-lt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pt-BR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latin typeface="+mn-lt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3320" y="0"/>
            <a:ext cx="1281723" cy="96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88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6125" y="700088"/>
            <a:ext cx="7096125" cy="87153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z="4400" b="1" dirty="0" smtClean="0"/>
              <a:t>Teste Não Realizados</a:t>
            </a:r>
            <a:endParaRPr lang="pt-BR" sz="4400" b="1" dirty="0"/>
          </a:p>
        </p:txBody>
      </p:sp>
      <p:sp>
        <p:nvSpPr>
          <p:cNvPr id="32770" name="Espaço Reservado para Data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9B9EDC7-7CD8-45E0-8400-CE9402A6B506}" type="datetime1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03/06/2015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6" name="Retângulo 5"/>
          <p:cNvSpPr/>
          <p:nvPr/>
        </p:nvSpPr>
        <p:spPr>
          <a:xfrm>
            <a:off x="8956675" y="5099050"/>
            <a:ext cx="2989263" cy="117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0" y="6376988"/>
            <a:ext cx="12555538" cy="75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1208088" y="3341688"/>
            <a:ext cx="10058400" cy="1171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endParaRPr lang="pt-BR" dirty="0" smtClean="0"/>
          </a:p>
        </p:txBody>
      </p:sp>
      <p:sp>
        <p:nvSpPr>
          <p:cNvPr id="11" name="CaixaDeTexto 10"/>
          <p:cNvSpPr txBox="1"/>
          <p:nvPr/>
        </p:nvSpPr>
        <p:spPr>
          <a:xfrm>
            <a:off x="1406525" y="1898650"/>
            <a:ext cx="9555163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latin typeface="+mn-lt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3320" y="0"/>
            <a:ext cx="1281723" cy="961292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1664677" y="2221815"/>
            <a:ext cx="97301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Teste Caixa </a:t>
            </a:r>
            <a:r>
              <a:rPr lang="pt-BR" dirty="0" smtClean="0"/>
              <a:t>Branca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Teste </a:t>
            </a:r>
            <a:r>
              <a:rPr lang="pt-BR" dirty="0"/>
              <a:t>de </a:t>
            </a:r>
            <a:r>
              <a:rPr lang="pt-BR" dirty="0" smtClean="0"/>
              <a:t>integração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Teste </a:t>
            </a:r>
            <a:r>
              <a:rPr lang="pt-BR" dirty="0"/>
              <a:t>de </a:t>
            </a:r>
            <a:r>
              <a:rPr lang="pt-BR" dirty="0" smtClean="0"/>
              <a:t>unidade 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46124" y="1828801"/>
            <a:ext cx="10941783" cy="4040188"/>
          </a:xfrm>
        </p:spPr>
        <p:txBody>
          <a:bodyPr/>
          <a:lstStyle/>
          <a:p>
            <a:r>
              <a:rPr lang="pt-BR" sz="2400" b="1" dirty="0">
                <a:solidFill>
                  <a:schemeClr val="tx1"/>
                </a:solidFill>
              </a:rPr>
              <a:t>http://</a:t>
            </a:r>
            <a:r>
              <a:rPr lang="pt-BR" sz="2400" b="1" dirty="0" smtClean="0">
                <a:solidFill>
                  <a:schemeClr val="tx1"/>
                </a:solidFill>
              </a:rPr>
              <a:t>walderson.com/IBM/RUP7/SmallProjects/core.base_rup/guidances/concepts/test_strategy_9981F03E.html</a:t>
            </a:r>
          </a:p>
          <a:p>
            <a:endParaRPr lang="pt-BR" sz="2400" b="1" dirty="0">
              <a:solidFill>
                <a:schemeClr val="tx1"/>
              </a:solidFill>
            </a:endParaRPr>
          </a:p>
          <a:p>
            <a:r>
              <a:rPr lang="pt-BR" sz="2400" b="1" dirty="0">
                <a:solidFill>
                  <a:schemeClr val="tx1"/>
                </a:solidFill>
              </a:rPr>
              <a:t>http://www.ic.unicamp.br/~</a:t>
            </a:r>
            <a:r>
              <a:rPr lang="pt-BR" sz="2400" b="1" dirty="0" smtClean="0">
                <a:solidFill>
                  <a:schemeClr val="tx1"/>
                </a:solidFill>
              </a:rPr>
              <a:t>ranido/mc626/FasesTestes.pdf</a:t>
            </a:r>
          </a:p>
          <a:p>
            <a:endParaRPr lang="pt-BR" sz="2400" b="1" dirty="0">
              <a:solidFill>
                <a:schemeClr val="tx1"/>
              </a:solidFill>
            </a:endParaRPr>
          </a:p>
          <a:p>
            <a:r>
              <a:rPr lang="pt-BR" sz="2400" b="1" dirty="0">
                <a:solidFill>
                  <a:schemeClr val="tx1"/>
                </a:solidFill>
              </a:rPr>
              <a:t>http://</a:t>
            </a:r>
            <a:r>
              <a:rPr lang="pt-BR" sz="2400" b="1" dirty="0" smtClean="0">
                <a:solidFill>
                  <a:schemeClr val="tx1"/>
                </a:solidFill>
              </a:rPr>
              <a:t>vicenteandretti.blogspot.com.br/2010/05/escopo-negativo.html</a:t>
            </a:r>
          </a:p>
          <a:p>
            <a:endParaRPr lang="pt-BR" sz="2400" b="1" dirty="0" smtClean="0">
              <a:solidFill>
                <a:schemeClr val="tx1"/>
              </a:solidFill>
            </a:endParaRPr>
          </a:p>
          <a:p>
            <a:r>
              <a:rPr lang="pt-BR" sz="2400" b="1" dirty="0" smtClean="0">
                <a:solidFill>
                  <a:schemeClr val="tx1"/>
                </a:solidFill>
              </a:rPr>
              <a:t> SLIDES </a:t>
            </a:r>
            <a:r>
              <a:rPr lang="pt-BR" sz="2400" b="1" dirty="0">
                <a:solidFill>
                  <a:schemeClr val="tx1"/>
                </a:solidFill>
              </a:rPr>
              <a:t>Lecionados </a:t>
            </a:r>
            <a:r>
              <a:rPr lang="pt-BR" sz="2400" b="1" dirty="0" smtClean="0">
                <a:solidFill>
                  <a:schemeClr val="tx1"/>
                </a:solidFill>
              </a:rPr>
              <a:t>em sala de aula.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D70E29-7EF0-4ABC-8B46-DB0E8A1A24F0}" type="datetime1">
              <a:rPr lang="pt-BR" smtClean="0"/>
              <a:pPr>
                <a:defRPr/>
              </a:pPr>
              <a:t>03/06/2015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Modelagem e Simulação</a:t>
            </a:r>
            <a:endParaRPr lang="pt-BR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746125" y="700088"/>
            <a:ext cx="7096125" cy="8715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/>
              </a:defRPr>
            </a:lvl2pPr>
            <a:lvl3pPr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/>
              </a:defRPr>
            </a:lvl3pPr>
            <a:lvl4pPr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/>
              </a:defRPr>
            </a:lvl4pPr>
            <a:lvl5pPr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/>
              </a:defRPr>
            </a:lvl5pPr>
            <a:lvl6pPr marL="4572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/>
              </a:defRPr>
            </a:lvl6pPr>
            <a:lvl7pPr marL="9144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/>
              </a:defRPr>
            </a:lvl7pPr>
            <a:lvl8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/>
              </a:defRPr>
            </a:lvl8pPr>
            <a:lvl9pPr marL="1828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pt-BR" sz="4400" b="1" dirty="0" smtClean="0"/>
              <a:t>Bibliografia</a:t>
            </a:r>
            <a:endParaRPr lang="pt-BR" sz="4400" b="1" dirty="0"/>
          </a:p>
        </p:txBody>
      </p:sp>
      <p:sp>
        <p:nvSpPr>
          <p:cNvPr id="7" name="Retângulo 6"/>
          <p:cNvSpPr/>
          <p:nvPr/>
        </p:nvSpPr>
        <p:spPr>
          <a:xfrm>
            <a:off x="0" y="6376988"/>
            <a:ext cx="12555538" cy="75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735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8685" y="140677"/>
            <a:ext cx="9571037" cy="480158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sz="2800" b="1" dirty="0"/>
              <a:t>Teste de Configuração de Software</a:t>
            </a:r>
          </a:p>
        </p:txBody>
      </p:sp>
      <p:sp>
        <p:nvSpPr>
          <p:cNvPr id="14339" name="Espaço Reservado para Data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A173D85-427A-4E6D-ACBF-B248BDA99964}" type="datetime1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03/06/2015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6" name="Retângulo 5"/>
          <p:cNvSpPr/>
          <p:nvPr/>
        </p:nvSpPr>
        <p:spPr>
          <a:xfrm>
            <a:off x="8956675" y="5099050"/>
            <a:ext cx="2989263" cy="117316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-82550" y="6376988"/>
            <a:ext cx="12638088" cy="75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794" y="684746"/>
            <a:ext cx="6431512" cy="4823634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750276" y="1019908"/>
            <a:ext cx="3739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Plano de teste  do programa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406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43050" y="1392238"/>
            <a:ext cx="7154863" cy="174942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/>
              <a:t>Plano de Teste</a:t>
            </a:r>
            <a:endParaRPr lang="pt-BR" dirty="0"/>
          </a:p>
        </p:txBody>
      </p:sp>
      <p:sp>
        <p:nvSpPr>
          <p:cNvPr id="16387" name="Espaço Reservado para Data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5CF3865-4FF3-434B-88B0-CD6598920412}" type="datetime1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03/06/2015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6" name="Retângulo 5"/>
          <p:cNvSpPr/>
          <p:nvPr/>
        </p:nvSpPr>
        <p:spPr>
          <a:xfrm>
            <a:off x="8956675" y="5099050"/>
            <a:ext cx="2989263" cy="117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-82550" y="6376988"/>
            <a:ext cx="12638088" cy="75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1208088" y="3341688"/>
            <a:ext cx="10058400" cy="1171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endParaRPr lang="pt-BR" dirty="0" smtClean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3320" y="0"/>
            <a:ext cx="1281723" cy="961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6125" y="700088"/>
            <a:ext cx="4927600" cy="87153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z="4400" b="1" dirty="0" smtClean="0"/>
              <a:t>Introdução</a:t>
            </a:r>
            <a:endParaRPr lang="pt-BR" sz="4400" b="1" dirty="0"/>
          </a:p>
        </p:txBody>
      </p:sp>
      <p:sp>
        <p:nvSpPr>
          <p:cNvPr id="18434" name="Espaço Reservado para Data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8DC0703-E10A-4ADD-8473-500EA456192C}" type="datetime1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03/06/2015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6" name="Retângulo 5"/>
          <p:cNvSpPr/>
          <p:nvPr/>
        </p:nvSpPr>
        <p:spPr>
          <a:xfrm>
            <a:off x="8956675" y="5099050"/>
            <a:ext cx="2989263" cy="117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0" y="6330096"/>
            <a:ext cx="12555538" cy="75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1208088" y="4150212"/>
            <a:ext cx="10058400" cy="5857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endParaRPr lang="pt-BR" dirty="0" smtClean="0"/>
          </a:p>
        </p:txBody>
      </p:sp>
      <p:sp>
        <p:nvSpPr>
          <p:cNvPr id="18439" name="CaixaDeTexto 10"/>
          <p:cNvSpPr txBox="1">
            <a:spLocks noChangeArrowheads="1"/>
          </p:cNvSpPr>
          <p:nvPr/>
        </p:nvSpPr>
        <p:spPr bwMode="auto">
          <a:xfrm>
            <a:off x="363415" y="1606061"/>
            <a:ext cx="11324493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latin typeface="Calibri" pitchFamily="34" charset="0"/>
              </a:rPr>
              <a:t>   </a:t>
            </a:r>
            <a:r>
              <a:rPr lang="pt-BR" sz="2400" dirty="0">
                <a:latin typeface="+mn-lt"/>
              </a:rPr>
              <a:t>É de fundamental importância </a:t>
            </a:r>
            <a:r>
              <a:rPr lang="pt-BR" sz="2400" dirty="0" smtClean="0">
                <a:latin typeface="+mn-lt"/>
              </a:rPr>
              <a:t>o plano para se projetar  o software, entender as necessidades de que o projeto precisa, fazendo as alterações para que o produto final saia de acordo com que foi feito no escopo, é de suma importância os testes para que o software tenha um bom  desenvolvimento. </a:t>
            </a:r>
            <a:r>
              <a:rPr lang="pt-BR" sz="2400" dirty="0" smtClean="0">
                <a:latin typeface="Calibri" pitchFamily="34" charset="0"/>
              </a:rPr>
              <a:t>Os </a:t>
            </a:r>
            <a:r>
              <a:rPr lang="pt-BR" sz="2400" dirty="0">
                <a:latin typeface="Calibri" pitchFamily="34" charset="0"/>
              </a:rPr>
              <a:t>testes serão feitos desde sua criação até o complemento  final, </a:t>
            </a:r>
            <a:r>
              <a:rPr lang="pt-BR" sz="2400" dirty="0" smtClean="0">
                <a:latin typeface="Calibri" pitchFamily="34" charset="0"/>
              </a:rPr>
              <a:t>serão repetidos exaustivamente com a intenção de se obter um bom produto,  algumas ferramentas e técnicas serão usadas para se obter um bom andamento dos testes e obter um bom funcionamento do software.</a:t>
            </a:r>
            <a:endParaRPr lang="pt-BR" sz="2400" dirty="0">
              <a:latin typeface="Calibri" pitchFamily="34" charset="0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3320" y="0"/>
            <a:ext cx="1281723" cy="961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6125" y="700088"/>
            <a:ext cx="4927600" cy="87153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z="4400" b="1" dirty="0" smtClean="0"/>
              <a:t>Objetivo</a:t>
            </a:r>
            <a:endParaRPr lang="pt-BR" sz="4400" b="1" dirty="0"/>
          </a:p>
        </p:txBody>
      </p:sp>
      <p:sp>
        <p:nvSpPr>
          <p:cNvPr id="20482" name="Espaço Reservado para Data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09F47A6-876F-4A64-8F1F-5C8C023D66C0}" type="datetime1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03/06/2015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6" name="Retângulo 5"/>
          <p:cNvSpPr/>
          <p:nvPr/>
        </p:nvSpPr>
        <p:spPr>
          <a:xfrm>
            <a:off x="8956675" y="5099050"/>
            <a:ext cx="2989263" cy="117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0" y="6376988"/>
            <a:ext cx="12555538" cy="75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1208088" y="3341688"/>
            <a:ext cx="10058400" cy="1171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endParaRPr lang="pt-BR" dirty="0" smtClean="0"/>
          </a:p>
        </p:txBody>
      </p:sp>
      <p:sp>
        <p:nvSpPr>
          <p:cNvPr id="20487" name="CaixaDeTexto 10"/>
          <p:cNvSpPr txBox="1">
            <a:spLocks noChangeArrowheads="1"/>
          </p:cNvSpPr>
          <p:nvPr/>
        </p:nvSpPr>
        <p:spPr bwMode="auto">
          <a:xfrm>
            <a:off x="1406525" y="1898650"/>
            <a:ext cx="9555163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800" dirty="0">
                <a:latin typeface="Calibri" pitchFamily="34" charset="0"/>
              </a:rPr>
              <a:t>   Esse documento do Plano de Testes  tem por objetivo elaborar a estrutura para garantir a confiabilidade do software, através dos casos de testes, é por ele que iremos identificar como o software se comportará a cada interação feita, pois, a finalidade dos testes é  obter um bom funcionamento do software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3320" y="0"/>
            <a:ext cx="1281723" cy="961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6125" y="700088"/>
            <a:ext cx="4927600" cy="87153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z="4400" b="1" dirty="0" smtClean="0"/>
              <a:t>Análise de Testes</a:t>
            </a:r>
            <a:endParaRPr lang="pt-BR" sz="4400" b="1" dirty="0"/>
          </a:p>
        </p:txBody>
      </p:sp>
      <p:sp>
        <p:nvSpPr>
          <p:cNvPr id="22530" name="Espaço Reservado para Data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D09606E-4F91-47E6-B267-53C5B80D74EE}" type="datetime1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03/06/2015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6" name="Retângulo 5"/>
          <p:cNvSpPr/>
          <p:nvPr/>
        </p:nvSpPr>
        <p:spPr>
          <a:xfrm>
            <a:off x="8956675" y="5099050"/>
            <a:ext cx="2989263" cy="117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0" y="6376988"/>
            <a:ext cx="12555538" cy="75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1208088" y="3341688"/>
            <a:ext cx="10058400" cy="1171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endParaRPr lang="pt-BR" dirty="0" smtClean="0"/>
          </a:p>
        </p:txBody>
      </p:sp>
      <p:sp>
        <p:nvSpPr>
          <p:cNvPr id="22535" name="CaixaDeTexto 10"/>
          <p:cNvSpPr txBox="1">
            <a:spLocks noChangeArrowheads="1"/>
          </p:cNvSpPr>
          <p:nvPr/>
        </p:nvSpPr>
        <p:spPr bwMode="auto">
          <a:xfrm>
            <a:off x="1406525" y="1898650"/>
            <a:ext cx="955516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dirty="0">
                <a:latin typeface="Calibri" pitchFamily="34" charset="0"/>
              </a:rPr>
              <a:t>   Foi realizado os testes nos módulos  gerenciar e  iniciar jogo:</a:t>
            </a:r>
          </a:p>
          <a:p>
            <a:r>
              <a:rPr lang="pt-BR" dirty="0">
                <a:latin typeface="Calibri" pitchFamily="34" charset="0"/>
              </a:rPr>
              <a:t>   </a:t>
            </a:r>
          </a:p>
        </p:txBody>
      </p:sp>
      <p:graphicFrame>
        <p:nvGraphicFramePr>
          <p:cNvPr id="22557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256469"/>
              </p:ext>
            </p:extLst>
          </p:nvPr>
        </p:nvGraphicFramePr>
        <p:xfrm>
          <a:off x="1042988" y="2659063"/>
          <a:ext cx="10058400" cy="2125980"/>
        </p:xfrm>
        <a:graphic>
          <a:graphicData uri="http://schemas.openxmlformats.org/drawingml/2006/table">
            <a:tbl>
              <a:tblPr/>
              <a:tblGrid>
                <a:gridCol w="4435475"/>
                <a:gridCol w="5622925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N° total de casos previstos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30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N° total de casos executados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25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FEE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N° total de testes com sucesso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N° total de testes com falha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FEE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N° total de casos de testes não foram executados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7"/>
                    </a:solidFill>
                  </a:tcPr>
                </a:tc>
              </a:tr>
            </a:tbl>
          </a:graphicData>
        </a:graphic>
      </p:graphicFrame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3320" y="0"/>
            <a:ext cx="1281723" cy="961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6125" y="700088"/>
            <a:ext cx="4927600" cy="87153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z="4400" b="1" dirty="0" smtClean="0"/>
              <a:t>Estratégia de Testes</a:t>
            </a:r>
            <a:endParaRPr lang="pt-BR" sz="4400" b="1" dirty="0"/>
          </a:p>
        </p:txBody>
      </p:sp>
      <p:sp>
        <p:nvSpPr>
          <p:cNvPr id="24578" name="Espaço Reservado para Data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523F033-5551-4C03-9203-37855A393254}" type="datetime1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03/06/2015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6" name="Retângulo 5"/>
          <p:cNvSpPr/>
          <p:nvPr/>
        </p:nvSpPr>
        <p:spPr>
          <a:xfrm>
            <a:off x="8956675" y="5099050"/>
            <a:ext cx="2989263" cy="117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0" y="6376988"/>
            <a:ext cx="12555538" cy="75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1208088" y="3341688"/>
            <a:ext cx="10058400" cy="1171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endParaRPr lang="pt-BR" dirty="0" smtClean="0"/>
          </a:p>
        </p:txBody>
      </p:sp>
      <p:sp>
        <p:nvSpPr>
          <p:cNvPr id="24583" name="CaixaDeTexto 10"/>
          <p:cNvSpPr txBox="1">
            <a:spLocks noChangeArrowheads="1"/>
          </p:cNvSpPr>
          <p:nvPr/>
        </p:nvSpPr>
        <p:spPr bwMode="auto">
          <a:xfrm>
            <a:off x="1406525" y="1898650"/>
            <a:ext cx="9555163" cy="2523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000" dirty="0" smtClean="0">
                <a:latin typeface="Calibri" pitchFamily="34" charset="0"/>
              </a:rPr>
              <a:t>   Criar um fluxo de  testes, em sequência, para se ter uma ordem do que foi feito de teste no software, e entender sua resposta de acordo com o teste atribuído</a:t>
            </a:r>
            <a:r>
              <a:rPr lang="pt-BR" sz="2000" dirty="0">
                <a:latin typeface="Calibri" pitchFamily="34" charset="0"/>
              </a:rPr>
              <a:t>, </a:t>
            </a:r>
            <a:r>
              <a:rPr lang="pt-BR" sz="2000" dirty="0" smtClean="0">
                <a:latin typeface="Calibri" pitchFamily="34" charset="0"/>
              </a:rPr>
              <a:t> </a:t>
            </a:r>
            <a:r>
              <a:rPr lang="pt-BR" sz="2000" dirty="0">
                <a:latin typeface="Calibri" pitchFamily="34" charset="0"/>
              </a:rPr>
              <a:t>deve </a:t>
            </a:r>
            <a:r>
              <a:rPr lang="pt-BR" sz="2000" dirty="0" smtClean="0">
                <a:latin typeface="Calibri" pitchFamily="34" charset="0"/>
              </a:rPr>
              <a:t>abranger </a:t>
            </a:r>
            <a:r>
              <a:rPr lang="pt-BR" sz="2000" dirty="0">
                <a:latin typeface="Calibri" pitchFamily="34" charset="0"/>
              </a:rPr>
              <a:t>os níveis ou fases de teste. </a:t>
            </a:r>
            <a:r>
              <a:rPr lang="pt-BR" sz="2000" dirty="0" smtClean="0">
                <a:latin typeface="Calibri" pitchFamily="34" charset="0"/>
              </a:rPr>
              <a:t>A importância dos teste é conseguir ter o mínimo de tempo desperdiçado, redundância, esforço desnecessário e infiltração de erros sem serem descobertos</a:t>
            </a:r>
            <a:r>
              <a:rPr lang="pt-BR" sz="2000" dirty="0">
                <a:latin typeface="Calibri" pitchFamily="34" charset="0"/>
              </a:rPr>
              <a:t>. </a:t>
            </a:r>
            <a:endParaRPr lang="pt-BR" sz="2000" dirty="0" smtClean="0">
              <a:latin typeface="Calibri" pitchFamily="34" charset="0"/>
            </a:endParaRPr>
          </a:p>
          <a:p>
            <a:pPr algn="just"/>
            <a:r>
              <a:rPr lang="pt-BR" sz="2000" dirty="0">
                <a:latin typeface="Calibri" pitchFamily="34" charset="0"/>
              </a:rPr>
              <a:t> </a:t>
            </a:r>
            <a:r>
              <a:rPr lang="pt-BR" sz="2000" dirty="0" smtClean="0">
                <a:latin typeface="Calibri" pitchFamily="34" charset="0"/>
              </a:rPr>
              <a:t>  </a:t>
            </a:r>
            <a:r>
              <a:rPr lang="pt-BR" sz="2000" dirty="0">
                <a:latin typeface="Calibri" pitchFamily="34" charset="0"/>
              </a:rPr>
              <a:t>A estratégia de testes de softwares também deve descrever com clareza os critérios para a conclusão dos testes e os critérios de sucesso a serem usados. </a:t>
            </a:r>
          </a:p>
          <a:p>
            <a:endParaRPr lang="pt-BR" dirty="0">
              <a:latin typeface="Calibri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3320" y="0"/>
            <a:ext cx="1281723" cy="961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6125" y="700088"/>
            <a:ext cx="4927600" cy="87153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z="4400" b="1" dirty="0" smtClean="0"/>
              <a:t>Cobertura dos Testes</a:t>
            </a:r>
            <a:endParaRPr lang="pt-BR" sz="4400" b="1" dirty="0"/>
          </a:p>
        </p:txBody>
      </p:sp>
      <p:sp>
        <p:nvSpPr>
          <p:cNvPr id="26626" name="Espaço Reservado para Data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8443022-5A72-4876-B2EA-EE1295113794}" type="datetime1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03/06/2015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6" name="Retângulo 5"/>
          <p:cNvSpPr/>
          <p:nvPr/>
        </p:nvSpPr>
        <p:spPr>
          <a:xfrm>
            <a:off x="8956675" y="5099050"/>
            <a:ext cx="2989263" cy="117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0" y="6376988"/>
            <a:ext cx="12555538" cy="75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1208088" y="3341688"/>
            <a:ext cx="10058400" cy="1171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endParaRPr lang="pt-BR" dirty="0" smtClean="0"/>
          </a:p>
        </p:txBody>
      </p:sp>
      <p:sp>
        <p:nvSpPr>
          <p:cNvPr id="26631" name="CaixaDeTexto 10"/>
          <p:cNvSpPr txBox="1">
            <a:spLocks noChangeArrowheads="1"/>
          </p:cNvSpPr>
          <p:nvPr/>
        </p:nvSpPr>
        <p:spPr bwMode="auto">
          <a:xfrm>
            <a:off x="1406525" y="1898650"/>
            <a:ext cx="9555163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800" dirty="0">
                <a:latin typeface="Calibri" pitchFamily="34" charset="0"/>
              </a:rPr>
              <a:t>Os testes foram satisfatórios, com trinta e </a:t>
            </a:r>
            <a:r>
              <a:rPr lang="pt-BR" sz="2800" dirty="0" smtClean="0">
                <a:latin typeface="Calibri" pitchFamily="34" charset="0"/>
              </a:rPr>
              <a:t>dois(   ) </a:t>
            </a:r>
            <a:r>
              <a:rPr lang="pt-BR" sz="2800" dirty="0">
                <a:latin typeface="Calibri" pitchFamily="34" charset="0"/>
              </a:rPr>
              <a:t>casos de testes, sendo vinte e </a:t>
            </a:r>
            <a:r>
              <a:rPr lang="pt-BR" sz="2800" dirty="0" smtClean="0">
                <a:latin typeface="Calibri" pitchFamily="34" charset="0"/>
              </a:rPr>
              <a:t>um(  ) </a:t>
            </a:r>
            <a:r>
              <a:rPr lang="pt-BR" sz="2800" dirty="0">
                <a:latin typeface="Calibri" pitchFamily="34" charset="0"/>
              </a:rPr>
              <a:t>testes com sucesso </a:t>
            </a:r>
            <a:r>
              <a:rPr lang="pt-BR" sz="2800" dirty="0" smtClean="0">
                <a:latin typeface="Calibri" pitchFamily="34" charset="0"/>
              </a:rPr>
              <a:t>onze(   ) </a:t>
            </a:r>
            <a:r>
              <a:rPr lang="pt-BR" sz="2800" dirty="0">
                <a:latin typeface="Calibri" pitchFamily="34" charset="0"/>
              </a:rPr>
              <a:t>com falha e quatro</a:t>
            </a:r>
            <a:r>
              <a:rPr lang="pt-BR" sz="2800" dirty="0" smtClean="0">
                <a:latin typeface="Calibri" pitchFamily="34" charset="0"/>
              </a:rPr>
              <a:t>(   ) </a:t>
            </a:r>
            <a:r>
              <a:rPr lang="pt-BR" sz="2800" dirty="0">
                <a:latin typeface="Calibri" pitchFamily="34" charset="0"/>
              </a:rPr>
              <a:t>não foram executados, pois o jogo estava somente com a parte gerencial.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3320" y="0"/>
            <a:ext cx="1281723" cy="961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6125" y="700088"/>
            <a:ext cx="7096125" cy="87153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z="4400" b="1" dirty="0" smtClean="0"/>
              <a:t>Analisar os resultados gerais</a:t>
            </a:r>
            <a:endParaRPr lang="pt-BR" sz="4400" b="1" dirty="0"/>
          </a:p>
        </p:txBody>
      </p:sp>
      <p:sp>
        <p:nvSpPr>
          <p:cNvPr id="28674" name="Espaço Reservado para Data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A37BA6A-825F-47AB-AA83-4A67A73CD2F0}" type="datetime1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03/06/2015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6" name="Retângulo 5"/>
          <p:cNvSpPr/>
          <p:nvPr/>
        </p:nvSpPr>
        <p:spPr>
          <a:xfrm>
            <a:off x="8956675" y="5099050"/>
            <a:ext cx="2989263" cy="117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0" y="6376988"/>
            <a:ext cx="12555538" cy="75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1208088" y="3341688"/>
            <a:ext cx="10058400" cy="1171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endParaRPr lang="pt-BR" dirty="0" smtClean="0"/>
          </a:p>
        </p:txBody>
      </p:sp>
      <p:sp>
        <p:nvSpPr>
          <p:cNvPr id="28679" name="CaixaDeTexto 10"/>
          <p:cNvSpPr txBox="1">
            <a:spLocks noChangeArrowheads="1"/>
          </p:cNvSpPr>
          <p:nvPr/>
        </p:nvSpPr>
        <p:spPr bwMode="auto">
          <a:xfrm>
            <a:off x="1406525" y="1898650"/>
            <a:ext cx="955516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dirty="0" smtClean="0">
                <a:latin typeface="Calibri" pitchFamily="34" charset="0"/>
              </a:rPr>
              <a:t>O </a:t>
            </a:r>
            <a:r>
              <a:rPr lang="pt-BR" dirty="0">
                <a:latin typeface="Calibri" pitchFamily="34" charset="0"/>
              </a:rPr>
              <a:t>desempenho da equipe de desenvolvimento </a:t>
            </a:r>
            <a:r>
              <a:rPr lang="pt-BR" dirty="0" smtClean="0">
                <a:latin typeface="Calibri" pitchFamily="34" charset="0"/>
              </a:rPr>
              <a:t>apesar de termos encontrado alguns erros, achamos que foi satisfatório sua implementação, temos a ciência da dificuldade do projeto e da complexidade de alguns casos.</a:t>
            </a:r>
            <a:endParaRPr lang="pt-BR" dirty="0">
              <a:latin typeface="Calibri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3320" y="0"/>
            <a:ext cx="1281723" cy="961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iva">
  <a:themeElements>
    <a:clrScheme name="Personalizada 1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etrospectiv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849</TotalTime>
  <Words>650</Words>
  <Application>Microsoft Office PowerPoint</Application>
  <PresentationFormat>Personalizar</PresentationFormat>
  <Paragraphs>94</Paragraphs>
  <Slides>13</Slides>
  <Notes>12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Retrospectiva</vt:lpstr>
      <vt:lpstr>Teste e Configuração de Software</vt:lpstr>
      <vt:lpstr>Teste de Configuração de Software</vt:lpstr>
      <vt:lpstr>Plano de Teste</vt:lpstr>
      <vt:lpstr>Introdução</vt:lpstr>
      <vt:lpstr>Objetivo</vt:lpstr>
      <vt:lpstr>Análise de Testes</vt:lpstr>
      <vt:lpstr>Estratégia de Testes</vt:lpstr>
      <vt:lpstr>Cobertura dos Testes</vt:lpstr>
      <vt:lpstr>Analisar os resultados gerais</vt:lpstr>
      <vt:lpstr>Erros</vt:lpstr>
      <vt:lpstr>Erros</vt:lpstr>
      <vt:lpstr>Teste Não Realizados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Modelagem e Simulação</dc:title>
  <dc:creator>Richardson Tibúrcio</dc:creator>
  <cp:lastModifiedBy>djadrianodez</cp:lastModifiedBy>
  <cp:revision>79</cp:revision>
  <dcterms:created xsi:type="dcterms:W3CDTF">2013-08-10T20:11:48Z</dcterms:created>
  <dcterms:modified xsi:type="dcterms:W3CDTF">2015-06-04T02:54:49Z</dcterms:modified>
</cp:coreProperties>
</file>