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847fee059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847fee059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76fdc0f17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6fdc0f17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47fee059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47fee059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847fee05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847fee05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847fee059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47fee059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6fdc0f17c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6fdc0f17c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847fee059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47fee059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847fee059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847fee059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848afc9c7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848afc9c7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847fee059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47fee059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timeless.care/" TargetMode="External"/><Relationship Id="rId4" Type="http://schemas.openxmlformats.org/officeDocument/2006/relationships/hyperlink" Target="https://www.angelsense.com/uk/?utm_source=google&amp;utm_campaign=sch_branded_UK&amp;gclid=CjwKCAiA3uDwBRBFEiwA1VsajOxxsmOhJw3G5yMkTdgiwXOpE_6Dbcv1ojr4u_cv54_9IDyvIbAiDBoC1dUQAvD_Bw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lus.codes/" TargetMode="Externa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51850" y="59066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PPM Project Presentation</a:t>
            </a:r>
            <a:endParaRPr/>
          </a:p>
        </p:txBody>
      </p:sp>
      <p:sp>
        <p:nvSpPr>
          <p:cNvPr id="278" name="Google Shape;278;p13"/>
          <p:cNvSpPr txBox="1"/>
          <p:nvPr>
            <p:ph idx="1" type="subTitle"/>
          </p:nvPr>
        </p:nvSpPr>
        <p:spPr>
          <a:xfrm>
            <a:off x="824000" y="2985875"/>
            <a:ext cx="4255500" cy="1907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200">
                <a:solidFill>
                  <a:srgbClr val="FFFFFF"/>
                </a:solidFill>
                <a:latin typeface="Calibri"/>
                <a:ea typeface="Calibri"/>
                <a:cs typeface="Calibri"/>
                <a:sym typeface="Calibri"/>
              </a:rPr>
              <a:t>Richard Stone               </a:t>
            </a:r>
            <a:r>
              <a:rPr lang="en-GB" sz="1200">
                <a:solidFill>
                  <a:srgbClr val="FFFFFF"/>
                </a:solidFill>
                <a:latin typeface="Calibri"/>
                <a:ea typeface="Calibri"/>
                <a:cs typeface="Calibri"/>
                <a:sym typeface="Calibri"/>
              </a:rPr>
              <a:t>N0782914</a:t>
            </a:r>
            <a:endParaRPr sz="1200">
              <a:solidFill>
                <a:srgbClr val="FFFFFF"/>
              </a:solidFill>
              <a:latin typeface="Calibri"/>
              <a:ea typeface="Calibri"/>
              <a:cs typeface="Calibri"/>
              <a:sym typeface="Calibri"/>
            </a:endParaRPr>
          </a:p>
          <a:p>
            <a:pPr indent="0" lvl="0" marL="0" rtl="0" algn="l">
              <a:lnSpc>
                <a:spcPct val="100000"/>
              </a:lnSpc>
              <a:spcBef>
                <a:spcPts val="800"/>
              </a:spcBef>
              <a:spcAft>
                <a:spcPts val="0"/>
              </a:spcAft>
              <a:buNone/>
            </a:pPr>
            <a:r>
              <a:rPr b="1" lang="en-GB" sz="1200">
                <a:solidFill>
                  <a:srgbClr val="FFFFFF"/>
                </a:solidFill>
                <a:latin typeface="Calibri"/>
                <a:ea typeface="Calibri"/>
                <a:cs typeface="Calibri"/>
                <a:sym typeface="Calibri"/>
              </a:rPr>
              <a:t>Nathan Balfour             </a:t>
            </a:r>
            <a:r>
              <a:rPr lang="en-GB" sz="1200">
                <a:solidFill>
                  <a:srgbClr val="FFFFFF"/>
                </a:solidFill>
                <a:latin typeface="Calibri"/>
                <a:ea typeface="Calibri"/>
                <a:cs typeface="Calibri"/>
                <a:sym typeface="Calibri"/>
              </a:rPr>
              <a:t>N0784536</a:t>
            </a:r>
            <a:r>
              <a:rPr lang="en-GB" sz="600">
                <a:solidFill>
                  <a:srgbClr val="FFFFFF"/>
                </a:solidFill>
                <a:latin typeface="Calibri"/>
                <a:ea typeface="Calibri"/>
                <a:cs typeface="Calibri"/>
                <a:sym typeface="Calibri"/>
              </a:rPr>
              <a:t> </a:t>
            </a:r>
            <a:endParaRPr sz="1200">
              <a:solidFill>
                <a:srgbClr val="FFFFFF"/>
              </a:solidFill>
              <a:latin typeface="Calibri"/>
              <a:ea typeface="Calibri"/>
              <a:cs typeface="Calibri"/>
              <a:sym typeface="Calibri"/>
            </a:endParaRPr>
          </a:p>
          <a:p>
            <a:pPr indent="0" lvl="0" marL="0" rtl="0" algn="l">
              <a:lnSpc>
                <a:spcPct val="100000"/>
              </a:lnSpc>
              <a:spcBef>
                <a:spcPts val="800"/>
              </a:spcBef>
              <a:spcAft>
                <a:spcPts val="0"/>
              </a:spcAft>
              <a:buNone/>
            </a:pPr>
            <a:r>
              <a:rPr b="1" lang="en-GB" sz="1200">
                <a:solidFill>
                  <a:srgbClr val="FFFFFF"/>
                </a:solidFill>
                <a:latin typeface="Calibri"/>
                <a:ea typeface="Calibri"/>
                <a:cs typeface="Calibri"/>
                <a:sym typeface="Calibri"/>
              </a:rPr>
              <a:t>Irena Mileva                  </a:t>
            </a:r>
            <a:r>
              <a:rPr lang="en-GB" sz="1200">
                <a:solidFill>
                  <a:srgbClr val="FFFFFF"/>
                </a:solidFill>
                <a:latin typeface="Calibri"/>
                <a:ea typeface="Calibri"/>
                <a:cs typeface="Calibri"/>
                <a:sym typeface="Calibri"/>
              </a:rPr>
              <a:t>N0783935</a:t>
            </a:r>
            <a:endParaRPr sz="600">
              <a:solidFill>
                <a:srgbClr val="FFFFFF"/>
              </a:solidFill>
              <a:latin typeface="Calibri"/>
              <a:ea typeface="Calibri"/>
              <a:cs typeface="Calibri"/>
              <a:sym typeface="Calibri"/>
            </a:endParaRPr>
          </a:p>
          <a:p>
            <a:pPr indent="0" lvl="0" marL="0" rtl="0" algn="l">
              <a:lnSpc>
                <a:spcPct val="100000"/>
              </a:lnSpc>
              <a:spcBef>
                <a:spcPts val="800"/>
              </a:spcBef>
              <a:spcAft>
                <a:spcPts val="0"/>
              </a:spcAft>
              <a:buNone/>
            </a:pPr>
            <a:r>
              <a:rPr b="1" lang="en-GB" sz="1200">
                <a:solidFill>
                  <a:srgbClr val="FFFFFF"/>
                </a:solidFill>
                <a:latin typeface="Calibri"/>
                <a:ea typeface="Calibri"/>
                <a:cs typeface="Calibri"/>
                <a:sym typeface="Calibri"/>
              </a:rPr>
              <a:t>Sam Prince	               </a:t>
            </a:r>
            <a:r>
              <a:rPr lang="en-GB" sz="1200">
                <a:solidFill>
                  <a:srgbClr val="FFFFFF"/>
                </a:solidFill>
                <a:latin typeface="Calibri"/>
                <a:ea typeface="Calibri"/>
                <a:cs typeface="Calibri"/>
                <a:sym typeface="Calibri"/>
              </a:rPr>
              <a:t>N0785380</a:t>
            </a:r>
            <a:endParaRPr sz="1200">
              <a:solidFill>
                <a:srgbClr val="FFFFFF"/>
              </a:solidFill>
              <a:latin typeface="Calibri"/>
              <a:ea typeface="Calibri"/>
              <a:cs typeface="Calibri"/>
              <a:sym typeface="Calibri"/>
            </a:endParaRPr>
          </a:p>
          <a:p>
            <a:pPr indent="0" lvl="0" marL="0" rtl="0" algn="l">
              <a:lnSpc>
                <a:spcPct val="100000"/>
              </a:lnSpc>
              <a:spcBef>
                <a:spcPts val="800"/>
              </a:spcBef>
              <a:spcAft>
                <a:spcPts val="0"/>
              </a:spcAft>
              <a:buNone/>
            </a:pPr>
            <a:r>
              <a:rPr b="1" lang="en-GB" sz="1200">
                <a:solidFill>
                  <a:srgbClr val="FFFFFF"/>
                </a:solidFill>
                <a:latin typeface="Calibri"/>
                <a:ea typeface="Calibri"/>
                <a:cs typeface="Calibri"/>
                <a:sym typeface="Calibri"/>
              </a:rPr>
              <a:t>Stephen Anderson       </a:t>
            </a:r>
            <a:r>
              <a:rPr lang="en-GB" sz="1200">
                <a:solidFill>
                  <a:srgbClr val="FFFFFF"/>
                </a:solidFill>
                <a:latin typeface="Calibri"/>
                <a:ea typeface="Calibri"/>
                <a:cs typeface="Calibri"/>
                <a:sym typeface="Calibri"/>
              </a:rPr>
              <a:t>N0786072</a:t>
            </a:r>
            <a:endParaRPr sz="1200">
              <a:solidFill>
                <a:srgbClr val="FFFFFF"/>
              </a:solidFill>
              <a:latin typeface="Calibri"/>
              <a:ea typeface="Calibri"/>
              <a:cs typeface="Calibri"/>
              <a:sym typeface="Calibri"/>
            </a:endParaRPr>
          </a:p>
          <a:p>
            <a:pPr indent="0" lvl="0" marL="0" rtl="0" algn="l">
              <a:lnSpc>
                <a:spcPct val="100000"/>
              </a:lnSpc>
              <a:spcBef>
                <a:spcPts val="800"/>
              </a:spcBef>
              <a:spcAft>
                <a:spcPts val="800"/>
              </a:spcAft>
              <a:buNone/>
            </a:pPr>
            <a:r>
              <a:rPr b="1" lang="en-GB" sz="1200">
                <a:solidFill>
                  <a:srgbClr val="FFFFFF"/>
                </a:solidFill>
                <a:latin typeface="Calibri"/>
                <a:ea typeface="Calibri"/>
                <a:cs typeface="Calibri"/>
                <a:sym typeface="Calibri"/>
              </a:rPr>
              <a:t>Emerson Darwin</a:t>
            </a:r>
            <a:r>
              <a:rPr lang="en-GB" sz="1200">
                <a:solidFill>
                  <a:srgbClr val="FFFFFF"/>
                </a:solidFill>
                <a:latin typeface="Calibri"/>
                <a:ea typeface="Calibri"/>
                <a:cs typeface="Calibri"/>
                <a:sym typeface="Calibri"/>
              </a:rPr>
              <a:t>          N0785398</a:t>
            </a:r>
            <a:endParaRPr sz="1000">
              <a:solidFill>
                <a:srgbClr val="FFFFFF"/>
              </a:solidFill>
            </a:endParaRPr>
          </a:p>
        </p:txBody>
      </p:sp>
      <p:sp>
        <p:nvSpPr>
          <p:cNvPr id="279" name="Google Shape;279;p13"/>
          <p:cNvSpPr txBox="1"/>
          <p:nvPr>
            <p:ph idx="1" type="subTitle"/>
          </p:nvPr>
        </p:nvSpPr>
        <p:spPr>
          <a:xfrm>
            <a:off x="851850" y="1941950"/>
            <a:ext cx="2972100" cy="5634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sz="1200">
                <a:solidFill>
                  <a:srgbClr val="FFFFFF"/>
                </a:solidFill>
                <a:latin typeface="Calibri"/>
                <a:ea typeface="Calibri"/>
                <a:cs typeface="Calibri"/>
                <a:sym typeface="Calibri"/>
              </a:rPr>
              <a:t>Practical Project Management &amp; Professional Development</a:t>
            </a:r>
            <a:endParaRPr sz="1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Overall Conclusions and Future Developments</a:t>
            </a:r>
            <a:endParaRPr/>
          </a:p>
        </p:txBody>
      </p:sp>
      <p:sp>
        <p:nvSpPr>
          <p:cNvPr id="360" name="Google Shape;360;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foundation which can be built upon.</a:t>
            </a:r>
            <a:endParaRPr/>
          </a:p>
          <a:p>
            <a:pPr indent="0" lvl="0" marL="0" rtl="0" algn="l">
              <a:spcBef>
                <a:spcPts val="1600"/>
              </a:spcBef>
              <a:spcAft>
                <a:spcPts val="0"/>
              </a:spcAft>
              <a:buNone/>
            </a:pPr>
            <a:r>
              <a:rPr lang="en-GB"/>
              <a:t>-Using live data rather than pre-recorded values.</a:t>
            </a:r>
            <a:endParaRPr/>
          </a:p>
          <a:p>
            <a:pPr indent="0" lvl="0" marL="0" rtl="0" algn="l">
              <a:spcBef>
                <a:spcPts val="1600"/>
              </a:spcBef>
              <a:spcAft>
                <a:spcPts val="1600"/>
              </a:spcAft>
              <a:buNone/>
            </a:pPr>
            <a:r>
              <a:rPr lang="en-GB"/>
              <a:t>-Using peer-reviewed data, rather than our own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endParaRPr/>
          </a:p>
        </p:txBody>
      </p:sp>
      <p:sp>
        <p:nvSpPr>
          <p:cNvPr id="366" name="Google Shape;366;p23"/>
          <p:cNvSpPr txBox="1"/>
          <p:nvPr>
            <p:ph idx="1" type="body"/>
          </p:nvPr>
        </p:nvSpPr>
        <p:spPr>
          <a:xfrm>
            <a:off x="1303800" y="1287625"/>
            <a:ext cx="7030500" cy="32439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GB" sz="1100">
                <a:solidFill>
                  <a:srgbClr val="000000"/>
                </a:solidFill>
                <a:latin typeface="Calibri"/>
                <a:ea typeface="Calibri"/>
                <a:cs typeface="Calibri"/>
                <a:sym typeface="Calibri"/>
              </a:rPr>
              <a:t>Timeless, 2019. Timeless Care. [Online] Available at: </a:t>
            </a:r>
            <a:r>
              <a:rPr lang="en-GB" sz="1100" u="sng">
                <a:solidFill>
                  <a:schemeClr val="hlink"/>
                </a:solidFill>
                <a:latin typeface="Calibri"/>
                <a:ea typeface="Calibri"/>
                <a:cs typeface="Calibri"/>
                <a:sym typeface="Calibri"/>
                <a:hlinkClick r:id="rId3"/>
              </a:rPr>
              <a:t>https://www.timeless.care/</a:t>
            </a:r>
            <a:r>
              <a:rPr lang="en-GB" sz="1100">
                <a:solidFill>
                  <a:srgbClr val="000000"/>
                </a:solidFill>
                <a:latin typeface="Calibri"/>
                <a:ea typeface="Calibri"/>
                <a:cs typeface="Calibri"/>
                <a:sym typeface="Calibri"/>
              </a:rPr>
              <a:t> [Accessed 10 January 2020].</a:t>
            </a:r>
            <a:endParaRPr sz="1100">
              <a:solidFill>
                <a:srgbClr val="000000"/>
              </a:solidFill>
              <a:latin typeface="Calibri"/>
              <a:ea typeface="Calibri"/>
              <a:cs typeface="Calibri"/>
              <a:sym typeface="Calibri"/>
            </a:endParaRPr>
          </a:p>
          <a:p>
            <a:pPr indent="0" lvl="0" marL="0" rtl="0" algn="l">
              <a:lnSpc>
                <a:spcPct val="107916"/>
              </a:lnSpc>
              <a:spcBef>
                <a:spcPts val="800"/>
              </a:spcBef>
              <a:spcAft>
                <a:spcPts val="800"/>
              </a:spcAft>
              <a:buNone/>
            </a:pPr>
            <a:r>
              <a:rPr lang="en-GB" sz="1100">
                <a:solidFill>
                  <a:srgbClr val="000000"/>
                </a:solidFill>
                <a:latin typeface="Calibri"/>
                <a:ea typeface="Calibri"/>
                <a:cs typeface="Calibri"/>
                <a:sym typeface="Calibri"/>
              </a:rPr>
              <a:t>AngelSense, 2019. AngelSense. [Online] Available at: </a:t>
            </a:r>
            <a:r>
              <a:rPr lang="en-GB" sz="1100" u="sng">
                <a:solidFill>
                  <a:schemeClr val="hlink"/>
                </a:solidFill>
                <a:latin typeface="Calibri"/>
                <a:ea typeface="Calibri"/>
                <a:cs typeface="Calibri"/>
                <a:sym typeface="Calibri"/>
                <a:hlinkClick r:id="rId4"/>
              </a:rPr>
              <a:t>https://www.angelsense.com/uk/?utm_source=google&amp;utm_campaign=sch_branded_UK&amp;gclid=CjwKCAiA3uDwBRBFEiwA1VsajOxxsmOhJw3G5yMkTdgiwXOpE_6Dbcv1ojr4u_cv54_9IDyvIbAiDBoC1dUQAvD_BwE</a:t>
            </a:r>
            <a:r>
              <a:rPr lang="en-GB" sz="1100">
                <a:solidFill>
                  <a:srgbClr val="000000"/>
                </a:solidFill>
                <a:latin typeface="Calibri"/>
                <a:ea typeface="Calibri"/>
                <a:cs typeface="Calibri"/>
                <a:sym typeface="Calibri"/>
              </a:rPr>
              <a:t> [Accessed 10 January 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Project Idea</a:t>
            </a:r>
            <a:endParaRPr/>
          </a:p>
        </p:txBody>
      </p:sp>
      <p:sp>
        <p:nvSpPr>
          <p:cNvPr id="285" name="Google Shape;285;p14"/>
          <p:cNvSpPr txBox="1"/>
          <p:nvPr>
            <p:ph idx="1" type="body"/>
          </p:nvPr>
        </p:nvSpPr>
        <p:spPr>
          <a:xfrm>
            <a:off x="895700" y="1536600"/>
            <a:ext cx="3905700" cy="19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t>
            </a:r>
            <a:r>
              <a:rPr lang="en-GB"/>
              <a:t>The use of wearable technology in </a:t>
            </a:r>
            <a:r>
              <a:rPr lang="en-GB"/>
              <a:t>conjunction</a:t>
            </a:r>
            <a:r>
              <a:rPr lang="en-GB"/>
              <a:t> with modern smartphones for patients suffering from Alzheimer’s disease.</a:t>
            </a:r>
            <a:endParaRPr/>
          </a:p>
          <a:p>
            <a:pPr indent="0" lvl="0" marL="0" rtl="0" algn="l">
              <a:spcBef>
                <a:spcPts val="1600"/>
              </a:spcBef>
              <a:spcAft>
                <a:spcPts val="0"/>
              </a:spcAft>
              <a:buNone/>
            </a:pPr>
            <a:r>
              <a:rPr lang="en-GB"/>
              <a:t>-</a:t>
            </a:r>
            <a:r>
              <a:rPr lang="en-GB"/>
              <a:t>Gather acceleration data from the MetaMotion R wrist device.</a:t>
            </a:r>
            <a:endParaRPr/>
          </a:p>
          <a:p>
            <a:pPr indent="0" lvl="0" marL="0" rtl="0" algn="l">
              <a:spcBef>
                <a:spcPts val="1600"/>
              </a:spcBef>
              <a:spcAft>
                <a:spcPts val="0"/>
              </a:spcAft>
              <a:buNone/>
            </a:pPr>
            <a:r>
              <a:rPr lang="en-GB"/>
              <a:t>-Calibrate to the user, use their gathered acceleration data to detect an episode.</a:t>
            </a:r>
            <a:endParaRPr/>
          </a:p>
          <a:p>
            <a:pPr indent="0" lvl="0" marL="0" rtl="0" algn="l">
              <a:spcBef>
                <a:spcPts val="1600"/>
              </a:spcBef>
              <a:spcAft>
                <a:spcPts val="1600"/>
              </a:spcAft>
              <a:buNone/>
            </a:pPr>
            <a:r>
              <a:t/>
            </a:r>
            <a:endParaRPr/>
          </a:p>
        </p:txBody>
      </p:sp>
      <p:pic>
        <p:nvPicPr>
          <p:cNvPr id="286" name="Google Shape;286;p14"/>
          <p:cNvPicPr preferRelativeResize="0"/>
          <p:nvPr/>
        </p:nvPicPr>
        <p:blipFill>
          <a:blip r:embed="rId3">
            <a:alphaModFix/>
          </a:blip>
          <a:stretch>
            <a:fillRect/>
          </a:stretch>
        </p:blipFill>
        <p:spPr>
          <a:xfrm>
            <a:off x="5248600" y="1176425"/>
            <a:ext cx="3246675" cy="2319050"/>
          </a:xfrm>
          <a:prstGeom prst="rect">
            <a:avLst/>
          </a:prstGeom>
          <a:noFill/>
          <a:ln>
            <a:noFill/>
          </a:ln>
        </p:spPr>
      </p:pic>
      <p:sp>
        <p:nvSpPr>
          <p:cNvPr id="287" name="Google Shape;287;p14"/>
          <p:cNvSpPr txBox="1"/>
          <p:nvPr/>
        </p:nvSpPr>
        <p:spPr>
          <a:xfrm>
            <a:off x="5248600" y="3456650"/>
            <a:ext cx="2694900" cy="2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latin typeface="Nunito"/>
                <a:ea typeface="Nunito"/>
                <a:cs typeface="Nunito"/>
                <a:sym typeface="Nunito"/>
              </a:rPr>
              <a:t>Figure 1 - MetaMotion R</a:t>
            </a:r>
            <a:endParaRPr sz="800">
              <a:latin typeface="Nunito"/>
              <a:ea typeface="Nunito"/>
              <a:cs typeface="Nunito"/>
              <a:sym typeface="Nunito"/>
            </a:endParaRPr>
          </a:p>
        </p:txBody>
      </p:sp>
      <p:sp>
        <p:nvSpPr>
          <p:cNvPr id="288" name="Google Shape;288;p14"/>
          <p:cNvSpPr txBox="1"/>
          <p:nvPr/>
        </p:nvSpPr>
        <p:spPr>
          <a:xfrm>
            <a:off x="895250" y="3767575"/>
            <a:ext cx="7572600" cy="112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300">
                <a:solidFill>
                  <a:schemeClr val="dk2"/>
                </a:solidFill>
                <a:latin typeface="Nunito"/>
                <a:ea typeface="Nunito"/>
                <a:cs typeface="Nunito"/>
                <a:sym typeface="Nunito"/>
              </a:rPr>
              <a:t>-Report their location, and use a database to send a message from the patient’s device to their carer reporting their whereabouts.</a:t>
            </a:r>
            <a:endParaRPr sz="1300">
              <a:solidFill>
                <a:schemeClr val="dk2"/>
              </a:solidFill>
              <a:latin typeface="Nunito"/>
              <a:ea typeface="Nunito"/>
              <a:cs typeface="Nunito"/>
              <a:sym typeface="Nunito"/>
            </a:endParaRPr>
          </a:p>
          <a:p>
            <a:pPr indent="0" lvl="0" marL="0" rtl="0" algn="l">
              <a:lnSpc>
                <a:spcPct val="115000"/>
              </a:lnSpc>
              <a:spcBef>
                <a:spcPts val="1600"/>
              </a:spcBef>
              <a:spcAft>
                <a:spcPts val="1600"/>
              </a:spcAft>
              <a:buNone/>
            </a:pPr>
            <a:r>
              <a:rPr lang="en-GB" sz="1300">
                <a:solidFill>
                  <a:schemeClr val="dk2"/>
                </a:solidFill>
                <a:latin typeface="Nunito"/>
                <a:ea typeface="Nunito"/>
                <a:cs typeface="Nunito"/>
                <a:sym typeface="Nunito"/>
              </a:rPr>
              <a:t>-Currently, very little exists in the realms of applications which support this.</a:t>
            </a:r>
            <a:endParaRPr sz="13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1000"/>
                                        <p:tgtEl>
                                          <p:spTgt spid="2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Effect filter="fade" transition="in">
                                      <p:cBhvr>
                                        <p:cTn dur="1000"/>
                                        <p:tgtEl>
                                          <p:spTgt spid="2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Effect filter="fade" transition="in">
                                      <p:cBhvr>
                                        <p:cTn dur="1000"/>
                                        <p:tgtEl>
                                          <p:spTgt spid="2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Effect filter="fade" transition="in">
                                      <p:cBhvr>
                                        <p:cTn dur="1000"/>
                                        <p:tgtEl>
                                          <p:spTgt spid="2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animEffect filter="fade" transition="in">
                                      <p:cBhvr>
                                        <p:cTn dur="1000"/>
                                        <p:tgtEl>
                                          <p:spTgt spid="2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animEffect filter="fade" transition="in">
                                      <p:cBhvr>
                                        <p:cTn dur="1000"/>
                                        <p:tgtEl>
                                          <p:spTgt spid="28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Background Research</a:t>
            </a:r>
            <a:endParaRPr/>
          </a:p>
        </p:txBody>
      </p:sp>
      <p:sp>
        <p:nvSpPr>
          <p:cNvPr id="294" name="Google Shape;294;p15"/>
          <p:cNvSpPr txBox="1"/>
          <p:nvPr>
            <p:ph idx="1" type="body"/>
          </p:nvPr>
        </p:nvSpPr>
        <p:spPr>
          <a:xfrm>
            <a:off x="1303800" y="1315450"/>
            <a:ext cx="7030500" cy="321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r>
              <a:rPr lang="en-GB"/>
              <a:t>Literary review suggest it’s possible to detect episodes via an </a:t>
            </a:r>
            <a:r>
              <a:rPr lang="en-GB"/>
              <a:t>accelerometer</a:t>
            </a:r>
            <a:r>
              <a:rPr lang="en-GB"/>
              <a:t>  </a:t>
            </a:r>
            <a:endParaRPr/>
          </a:p>
          <a:p>
            <a:pPr indent="0" lvl="0" marL="0" rtl="0" algn="l">
              <a:spcBef>
                <a:spcPts val="1600"/>
              </a:spcBef>
              <a:spcAft>
                <a:spcPts val="0"/>
              </a:spcAft>
              <a:buNone/>
            </a:pPr>
            <a:r>
              <a:rPr lang="en-GB"/>
              <a:t>- </a:t>
            </a:r>
            <a:r>
              <a:rPr lang="en-GB"/>
              <a:t>Previous solutions include Timeless and AngelSense </a:t>
            </a:r>
            <a:endParaRPr/>
          </a:p>
          <a:p>
            <a:pPr indent="0" lvl="0" marL="0" rtl="0" algn="l">
              <a:spcBef>
                <a:spcPts val="1600"/>
              </a:spcBef>
              <a:spcAft>
                <a:spcPts val="0"/>
              </a:spcAft>
              <a:buNone/>
            </a:pPr>
            <a:r>
              <a:rPr lang="en-GB"/>
              <a:t>- </a:t>
            </a:r>
            <a:r>
              <a:rPr lang="en-GB"/>
              <a:t>Existing solutions were insufficient</a:t>
            </a:r>
            <a:endParaRPr/>
          </a:p>
          <a:p>
            <a:pPr indent="0" lvl="0" marL="0" rtl="0" algn="l">
              <a:spcBef>
                <a:spcPts val="1600"/>
              </a:spcBef>
              <a:spcAft>
                <a:spcPts val="0"/>
              </a:spcAft>
              <a:buNone/>
            </a:pPr>
            <a:r>
              <a:rPr lang="en-GB"/>
              <a:t>- </a:t>
            </a:r>
            <a:r>
              <a:rPr lang="en-GB"/>
              <a:t>We aimed to improve these previous solutions </a:t>
            </a:r>
            <a:endParaRPr/>
          </a:p>
          <a:p>
            <a:pPr indent="0" lvl="0" marL="0" rtl="0" algn="l">
              <a:spcBef>
                <a:spcPts val="1600"/>
              </a:spcBef>
              <a:spcAft>
                <a:spcPts val="1600"/>
              </a:spcAft>
              <a:buNone/>
            </a:pPr>
            <a:r>
              <a:t/>
            </a:r>
            <a:endParaRPr/>
          </a:p>
        </p:txBody>
      </p:sp>
      <p:pic>
        <p:nvPicPr>
          <p:cNvPr descr="https://c1.iggcdn.com/indiegogo-media-prod-cld/image/upload/c_limit,w_695/v1516199762/u5g5pqxnfef6glraih7p.png" id="295" name="Google Shape;295;p15"/>
          <p:cNvPicPr preferRelativeResize="0"/>
          <p:nvPr/>
        </p:nvPicPr>
        <p:blipFill rotWithShape="1">
          <a:blip r:embed="rId3">
            <a:alphaModFix/>
          </a:blip>
          <a:srcRect b="21954" l="0" r="0" t="0"/>
          <a:stretch/>
        </p:blipFill>
        <p:spPr>
          <a:xfrm>
            <a:off x="1303790" y="3206475"/>
            <a:ext cx="3291735" cy="1403725"/>
          </a:xfrm>
          <a:prstGeom prst="rect">
            <a:avLst/>
          </a:prstGeom>
          <a:noFill/>
          <a:ln>
            <a:noFill/>
          </a:ln>
        </p:spPr>
      </p:pic>
      <p:pic>
        <p:nvPicPr>
          <p:cNvPr descr="Image result for AngelSense" id="296" name="Google Shape;296;p15"/>
          <p:cNvPicPr preferRelativeResize="0"/>
          <p:nvPr/>
        </p:nvPicPr>
        <p:blipFill>
          <a:blip r:embed="rId4">
            <a:alphaModFix/>
          </a:blip>
          <a:stretch>
            <a:fillRect/>
          </a:stretch>
        </p:blipFill>
        <p:spPr>
          <a:xfrm>
            <a:off x="5180276" y="2925325"/>
            <a:ext cx="2999899" cy="1684875"/>
          </a:xfrm>
          <a:prstGeom prst="rect">
            <a:avLst/>
          </a:prstGeom>
          <a:noFill/>
          <a:ln>
            <a:noFill/>
          </a:ln>
        </p:spPr>
      </p:pic>
      <p:sp>
        <p:nvSpPr>
          <p:cNvPr id="297" name="Google Shape;297;p15"/>
          <p:cNvSpPr txBox="1"/>
          <p:nvPr/>
        </p:nvSpPr>
        <p:spPr>
          <a:xfrm>
            <a:off x="2173563" y="4610200"/>
            <a:ext cx="15522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Nunito"/>
                <a:ea typeface="Nunito"/>
                <a:cs typeface="Nunito"/>
                <a:sym typeface="Nunito"/>
              </a:rPr>
              <a:t>Figure 2 - Timeless App</a:t>
            </a:r>
            <a:endParaRPr sz="1000">
              <a:latin typeface="Nunito"/>
              <a:ea typeface="Nunito"/>
              <a:cs typeface="Nunito"/>
              <a:sym typeface="Nunito"/>
            </a:endParaRPr>
          </a:p>
        </p:txBody>
      </p:sp>
      <p:sp>
        <p:nvSpPr>
          <p:cNvPr id="298" name="Google Shape;298;p15"/>
          <p:cNvSpPr txBox="1"/>
          <p:nvPr/>
        </p:nvSpPr>
        <p:spPr>
          <a:xfrm>
            <a:off x="5904113" y="4610200"/>
            <a:ext cx="15522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Nunito"/>
                <a:ea typeface="Nunito"/>
                <a:cs typeface="Nunito"/>
                <a:sym typeface="Nunito"/>
              </a:rPr>
              <a:t>Figure 3 - AngelSense</a:t>
            </a:r>
            <a:endParaRPr sz="10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Calibration and Episode Detection</a:t>
            </a:r>
            <a:endParaRPr/>
          </a:p>
        </p:txBody>
      </p:sp>
      <p:sp>
        <p:nvSpPr>
          <p:cNvPr id="304" name="Google Shape;304;p16"/>
          <p:cNvSpPr txBox="1"/>
          <p:nvPr>
            <p:ph idx="1" type="body"/>
          </p:nvPr>
        </p:nvSpPr>
        <p:spPr>
          <a:xfrm>
            <a:off x="811475" y="1693400"/>
            <a:ext cx="50847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-Accelerometer data given in the form of comma separated values</a:t>
            </a:r>
            <a:endParaRPr/>
          </a:p>
          <a:p>
            <a:pPr indent="0" lvl="0" marL="0" rtl="0" algn="l">
              <a:spcBef>
                <a:spcPts val="1600"/>
              </a:spcBef>
              <a:spcAft>
                <a:spcPts val="0"/>
              </a:spcAft>
              <a:buNone/>
            </a:pPr>
            <a:r>
              <a:rPr lang="en-GB"/>
              <a:t>-Patient should run the calibration function for roughly three hours for a thorough calibration</a:t>
            </a:r>
            <a:endParaRPr/>
          </a:p>
          <a:p>
            <a:pPr indent="0" lvl="0" marL="0" rtl="0" algn="l">
              <a:spcBef>
                <a:spcPts val="1600"/>
              </a:spcBef>
              <a:spcAft>
                <a:spcPts val="0"/>
              </a:spcAft>
              <a:buNone/>
            </a:pPr>
            <a:r>
              <a:rPr lang="en-GB"/>
              <a:t>-Calculate the variance for each 10 second window of data</a:t>
            </a:r>
            <a:endParaRPr/>
          </a:p>
          <a:p>
            <a:pPr indent="0" lvl="0" marL="0" rtl="0" algn="l">
              <a:spcBef>
                <a:spcPts val="1600"/>
              </a:spcBef>
              <a:spcAft>
                <a:spcPts val="0"/>
              </a:spcAft>
              <a:buNone/>
            </a:pPr>
            <a:r>
              <a:rPr lang="en-GB"/>
              <a:t>-Order the variances, find the 95th percentile value (p </a:t>
            </a:r>
            <a:r>
              <a:rPr lang="en-GB"/>
              <a:t>≤ </a:t>
            </a:r>
            <a:r>
              <a:rPr i="1" lang="en-GB"/>
              <a:t>0.05)</a:t>
            </a:r>
            <a:endParaRPr sz="1500"/>
          </a:p>
          <a:p>
            <a:pPr indent="0" lvl="0" marL="0" rtl="0" algn="l">
              <a:spcBef>
                <a:spcPts val="1600"/>
              </a:spcBef>
              <a:spcAft>
                <a:spcPts val="1600"/>
              </a:spcAft>
              <a:buNone/>
            </a:pPr>
            <a:r>
              <a:rPr lang="en-GB"/>
              <a:t>-Use this value as the threshold, if three consecutive values of variance exceed this threshold, an episode has been detected.</a:t>
            </a:r>
            <a:endParaRPr/>
          </a:p>
        </p:txBody>
      </p:sp>
      <p:pic>
        <p:nvPicPr>
          <p:cNvPr id="305" name="Google Shape;305;p16"/>
          <p:cNvPicPr preferRelativeResize="0"/>
          <p:nvPr/>
        </p:nvPicPr>
        <p:blipFill>
          <a:blip r:embed="rId3">
            <a:alphaModFix/>
          </a:blip>
          <a:stretch>
            <a:fillRect/>
          </a:stretch>
        </p:blipFill>
        <p:spPr>
          <a:xfrm>
            <a:off x="5957875" y="1821525"/>
            <a:ext cx="2949500" cy="1735000"/>
          </a:xfrm>
          <a:prstGeom prst="rect">
            <a:avLst/>
          </a:prstGeom>
          <a:noFill/>
          <a:ln>
            <a:noFill/>
          </a:ln>
        </p:spPr>
      </p:pic>
      <p:sp>
        <p:nvSpPr>
          <p:cNvPr id="306" name="Google Shape;306;p16"/>
          <p:cNvSpPr txBox="1"/>
          <p:nvPr/>
        </p:nvSpPr>
        <p:spPr>
          <a:xfrm>
            <a:off x="5957875" y="3527900"/>
            <a:ext cx="1813800" cy="1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latin typeface="Nunito"/>
                <a:ea typeface="Nunito"/>
                <a:cs typeface="Nunito"/>
                <a:sym typeface="Nunito"/>
              </a:rPr>
              <a:t>Figure 4 - The interface for gathering data from the MetaMotion device</a:t>
            </a:r>
            <a:endParaRPr sz="700">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animEffect filter="fade" transition="in">
                                      <p:cBhvr>
                                        <p:cTn dur="1000"/>
                                        <p:tgtEl>
                                          <p:spTgt spid="3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animEffect filter="fade" transition="in">
                                      <p:cBhvr>
                                        <p:cTn dur="1000"/>
                                        <p:tgtEl>
                                          <p:spTgt spid="3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2" st="2"/>
                                            </p:txEl>
                                          </p:spTgt>
                                        </p:tgtEl>
                                        <p:attrNameLst>
                                          <p:attrName>style.visibility</p:attrName>
                                        </p:attrNameLst>
                                      </p:cBhvr>
                                      <p:to>
                                        <p:strVal val="visible"/>
                                      </p:to>
                                    </p:set>
                                    <p:animEffect filter="fade" transition="in">
                                      <p:cBhvr>
                                        <p:cTn dur="1000"/>
                                        <p:tgtEl>
                                          <p:spTgt spid="3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3" st="3"/>
                                            </p:txEl>
                                          </p:spTgt>
                                        </p:tgtEl>
                                        <p:attrNameLst>
                                          <p:attrName>style.visibility</p:attrName>
                                        </p:attrNameLst>
                                      </p:cBhvr>
                                      <p:to>
                                        <p:strVal val="visible"/>
                                      </p:to>
                                    </p:set>
                                    <p:animEffect filter="fade" transition="in">
                                      <p:cBhvr>
                                        <p:cTn dur="1000"/>
                                        <p:tgtEl>
                                          <p:spTgt spid="3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4" st="4"/>
                                            </p:txEl>
                                          </p:spTgt>
                                        </p:tgtEl>
                                        <p:attrNameLst>
                                          <p:attrName>style.visibility</p:attrName>
                                        </p:attrNameLst>
                                      </p:cBhvr>
                                      <p:to>
                                        <p:strVal val="visible"/>
                                      </p:to>
                                    </p:set>
                                    <p:animEffect filter="fade" transition="in">
                                      <p:cBhvr>
                                        <p:cTn dur="1000"/>
                                        <p:tgtEl>
                                          <p:spTgt spid="30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3" name="Google Shape;313;p17"/>
          <p:cNvPicPr preferRelativeResize="0"/>
          <p:nvPr/>
        </p:nvPicPr>
        <p:blipFill>
          <a:blip r:embed="rId3">
            <a:alphaModFix/>
          </a:blip>
          <a:stretch>
            <a:fillRect/>
          </a:stretch>
        </p:blipFill>
        <p:spPr>
          <a:xfrm>
            <a:off x="38875" y="414350"/>
            <a:ext cx="9043895" cy="4072225"/>
          </a:xfrm>
          <a:prstGeom prst="rect">
            <a:avLst/>
          </a:prstGeom>
          <a:noFill/>
          <a:ln>
            <a:noFill/>
          </a:ln>
        </p:spPr>
      </p:pic>
      <p:sp>
        <p:nvSpPr>
          <p:cNvPr id="314" name="Google Shape;314;p17"/>
          <p:cNvSpPr txBox="1"/>
          <p:nvPr/>
        </p:nvSpPr>
        <p:spPr>
          <a:xfrm>
            <a:off x="4231400" y="457350"/>
            <a:ext cx="861600" cy="2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5" name="Google Shape;315;p17"/>
          <p:cNvSpPr/>
          <p:nvPr/>
        </p:nvSpPr>
        <p:spPr>
          <a:xfrm>
            <a:off x="4056500" y="457350"/>
            <a:ext cx="1146600" cy="310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p:nvPr/>
        </p:nvSpPr>
        <p:spPr>
          <a:xfrm>
            <a:off x="4042575" y="4279350"/>
            <a:ext cx="1036500" cy="155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a:off x="79025" y="2109225"/>
            <a:ext cx="162000" cy="462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
          <p:cNvSpPr txBox="1"/>
          <p:nvPr/>
        </p:nvSpPr>
        <p:spPr>
          <a:xfrm>
            <a:off x="1258025" y="502700"/>
            <a:ext cx="71583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Nunito"/>
                <a:ea typeface="Nunito"/>
                <a:cs typeface="Nunito"/>
                <a:sym typeface="Nunito"/>
              </a:rPr>
              <a:t>A Histogram to Show the Frequency of Movement Types an Individual Performs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19" name="Google Shape;319;p17"/>
          <p:cNvSpPr txBox="1"/>
          <p:nvPr/>
        </p:nvSpPr>
        <p:spPr>
          <a:xfrm>
            <a:off x="3729900" y="4227525"/>
            <a:ext cx="1684200" cy="1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latin typeface="Nunito"/>
                <a:ea typeface="Nunito"/>
                <a:cs typeface="Nunito"/>
                <a:sym typeface="Nunito"/>
              </a:rPr>
              <a:t>Movement Variance</a:t>
            </a:r>
            <a:endParaRPr sz="700">
              <a:latin typeface="Nunito"/>
              <a:ea typeface="Nunito"/>
              <a:cs typeface="Nunito"/>
              <a:sym typeface="Nunito"/>
            </a:endParaRPr>
          </a:p>
          <a:p>
            <a:pPr indent="0" lvl="0" marL="0" rtl="0" algn="l">
              <a:spcBef>
                <a:spcPts val="0"/>
              </a:spcBef>
              <a:spcAft>
                <a:spcPts val="0"/>
              </a:spcAft>
              <a:buNone/>
            </a:pPr>
            <a:r>
              <a:t/>
            </a:r>
            <a:endParaRPr sz="700">
              <a:latin typeface="Nunito"/>
              <a:ea typeface="Nunito"/>
              <a:cs typeface="Nunito"/>
              <a:sym typeface="Nunito"/>
            </a:endParaRPr>
          </a:p>
        </p:txBody>
      </p:sp>
      <p:sp>
        <p:nvSpPr>
          <p:cNvPr id="320" name="Google Shape;320;p17"/>
          <p:cNvSpPr txBox="1"/>
          <p:nvPr/>
        </p:nvSpPr>
        <p:spPr>
          <a:xfrm rot="-5400000">
            <a:off x="-552600" y="1986150"/>
            <a:ext cx="1260600" cy="1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latin typeface="Nunito"/>
                <a:ea typeface="Nunito"/>
                <a:cs typeface="Nunito"/>
                <a:sym typeface="Nunito"/>
              </a:rPr>
              <a:t>Frequency</a:t>
            </a:r>
            <a:endParaRPr sz="800">
              <a:latin typeface="Nunito"/>
              <a:ea typeface="Nunito"/>
              <a:cs typeface="Nunito"/>
              <a:sym typeface="Nunito"/>
            </a:endParaRPr>
          </a:p>
        </p:txBody>
      </p:sp>
      <p:sp>
        <p:nvSpPr>
          <p:cNvPr id="321" name="Google Shape;321;p17"/>
          <p:cNvSpPr txBox="1"/>
          <p:nvPr/>
        </p:nvSpPr>
        <p:spPr>
          <a:xfrm>
            <a:off x="474175" y="4519025"/>
            <a:ext cx="5707200" cy="2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Nunito"/>
                <a:ea typeface="Nunito"/>
                <a:cs typeface="Nunito"/>
                <a:sym typeface="Nunito"/>
              </a:rPr>
              <a:t>Figure 5 - Histogram of Movement Variance</a:t>
            </a:r>
            <a:endParaRPr sz="1200">
              <a:latin typeface="Nunito"/>
              <a:ea typeface="Nunito"/>
              <a:cs typeface="Nunito"/>
              <a:sym typeface="Nunito"/>
            </a:endParaRPr>
          </a:p>
        </p:txBody>
      </p:sp>
      <p:cxnSp>
        <p:nvCxnSpPr>
          <p:cNvPr id="322" name="Google Shape;322;p17"/>
          <p:cNvCxnSpPr/>
          <p:nvPr/>
        </p:nvCxnSpPr>
        <p:spPr>
          <a:xfrm flipH="1">
            <a:off x="4522900" y="2478500"/>
            <a:ext cx="6600" cy="1399200"/>
          </a:xfrm>
          <a:prstGeom prst="straightConnector1">
            <a:avLst/>
          </a:prstGeom>
          <a:noFill/>
          <a:ln cap="flat" cmpd="sng" w="9525">
            <a:solidFill>
              <a:schemeClr val="dk2"/>
            </a:solidFill>
            <a:prstDash val="solid"/>
            <a:round/>
            <a:headEnd len="med" w="med" type="none"/>
            <a:tailEnd len="med" w="med" type="triangle"/>
          </a:ln>
        </p:spPr>
      </p:cxnSp>
      <p:sp>
        <p:nvSpPr>
          <p:cNvPr id="323" name="Google Shape;323;p17"/>
          <p:cNvSpPr txBox="1"/>
          <p:nvPr/>
        </p:nvSpPr>
        <p:spPr>
          <a:xfrm>
            <a:off x="3888075" y="2224000"/>
            <a:ext cx="17880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latin typeface="Nunito"/>
                <a:ea typeface="Nunito"/>
                <a:cs typeface="Nunito"/>
                <a:sym typeface="Nunito"/>
              </a:rPr>
              <a:t>95th Percentile - 1.833172</a:t>
            </a:r>
            <a:endParaRPr sz="800">
              <a:latin typeface="Nunito"/>
              <a:ea typeface="Nunito"/>
              <a:cs typeface="Nunito"/>
              <a:sym typeface="Nunito"/>
            </a:endParaRPr>
          </a:p>
        </p:txBody>
      </p:sp>
      <p:cxnSp>
        <p:nvCxnSpPr>
          <p:cNvPr id="324" name="Google Shape;324;p17"/>
          <p:cNvCxnSpPr/>
          <p:nvPr/>
        </p:nvCxnSpPr>
        <p:spPr>
          <a:xfrm>
            <a:off x="4587700" y="3722225"/>
            <a:ext cx="3867600" cy="0"/>
          </a:xfrm>
          <a:prstGeom prst="straightConnector1">
            <a:avLst/>
          </a:prstGeom>
          <a:noFill/>
          <a:ln cap="flat" cmpd="sng" w="9525">
            <a:solidFill>
              <a:schemeClr val="dk2"/>
            </a:solidFill>
            <a:prstDash val="solid"/>
            <a:round/>
            <a:headEnd len="med" w="med" type="triangle"/>
            <a:tailEnd len="med" w="med" type="triangle"/>
          </a:ln>
        </p:spPr>
      </p:cxnSp>
      <p:sp>
        <p:nvSpPr>
          <p:cNvPr id="325" name="Google Shape;325;p17"/>
          <p:cNvSpPr txBox="1"/>
          <p:nvPr/>
        </p:nvSpPr>
        <p:spPr>
          <a:xfrm>
            <a:off x="5740850" y="3450175"/>
            <a:ext cx="2247900" cy="1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latin typeface="Nunito"/>
                <a:ea typeface="Nunito"/>
                <a:cs typeface="Nunito"/>
                <a:sym typeface="Nunito"/>
              </a:rPr>
              <a:t>Values over the threshold</a:t>
            </a:r>
            <a:endParaRPr sz="800">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Location Reporting</a:t>
            </a:r>
            <a:endParaRPr/>
          </a:p>
        </p:txBody>
      </p:sp>
      <p:sp>
        <p:nvSpPr>
          <p:cNvPr id="331" name="Google Shape;331;p18"/>
          <p:cNvSpPr txBox="1"/>
          <p:nvPr>
            <p:ph idx="1" type="body"/>
          </p:nvPr>
        </p:nvSpPr>
        <p:spPr>
          <a:xfrm>
            <a:off x="141500" y="1443300"/>
            <a:ext cx="5766000" cy="36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-Plus codes are used to create a pinpoint location on Google Maps</a:t>
            </a:r>
            <a:endParaRPr/>
          </a:p>
          <a:p>
            <a:pPr indent="0" lvl="0" marL="0" rtl="0" algn="l">
              <a:spcBef>
                <a:spcPts val="1600"/>
              </a:spcBef>
              <a:spcAft>
                <a:spcPts val="0"/>
              </a:spcAft>
              <a:buNone/>
            </a:pPr>
            <a:r>
              <a:rPr lang="en-GB"/>
              <a:t>-This is ideal because a carer would need to have the best information possible so that they can help the patient in need</a:t>
            </a:r>
            <a:endParaRPr/>
          </a:p>
          <a:p>
            <a:pPr indent="0" lvl="0" marL="0" rtl="0" algn="l">
              <a:spcBef>
                <a:spcPts val="1600"/>
              </a:spcBef>
              <a:spcAft>
                <a:spcPts val="0"/>
              </a:spcAft>
              <a:buNone/>
            </a:pPr>
            <a:r>
              <a:rPr lang="en-GB"/>
              <a:t>-They are calculated using the plus.codes API (</a:t>
            </a:r>
            <a:r>
              <a:rPr lang="en-GB" u="sng">
                <a:solidFill>
                  <a:schemeClr val="hlink"/>
                </a:solidFill>
                <a:hlinkClick r:id="rId3"/>
              </a:rPr>
              <a:t>https://plus.codes/</a:t>
            </a:r>
            <a:r>
              <a:rPr lang="en-GB"/>
              <a:t>) which requires longitude and latitude </a:t>
            </a:r>
            <a:r>
              <a:rPr lang="en-GB"/>
              <a:t>coordinates</a:t>
            </a:r>
            <a:r>
              <a:rPr lang="en-GB"/>
              <a:t> that can be fetched from the patient’s mobile phone’s GPS</a:t>
            </a:r>
            <a:endParaRPr/>
          </a:p>
          <a:p>
            <a:pPr indent="0" lvl="0" marL="0" rtl="0" algn="l">
              <a:spcBef>
                <a:spcPts val="1600"/>
              </a:spcBef>
              <a:spcAft>
                <a:spcPts val="0"/>
              </a:spcAft>
              <a:buNone/>
            </a:pPr>
            <a:r>
              <a:rPr lang="en-GB"/>
              <a:t>-Plus codes that are calculated using their API are accurate to within a 14x14m area</a:t>
            </a:r>
            <a:endParaRPr/>
          </a:p>
          <a:p>
            <a:pPr indent="0" lvl="0" marL="0" rtl="0" algn="l">
              <a:spcBef>
                <a:spcPts val="1600"/>
              </a:spcBef>
              <a:spcAft>
                <a:spcPts val="0"/>
              </a:spcAft>
              <a:buNone/>
            </a:pPr>
            <a:r>
              <a:rPr lang="en-GB"/>
              <a:t>-They are a simple but effective way of allowing Google Maps to display a precise location without giving a street address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32" name="Google Shape;332;p18"/>
          <p:cNvPicPr preferRelativeResize="0"/>
          <p:nvPr/>
        </p:nvPicPr>
        <p:blipFill>
          <a:blip r:embed="rId4">
            <a:alphaModFix/>
          </a:blip>
          <a:stretch>
            <a:fillRect/>
          </a:stretch>
        </p:blipFill>
        <p:spPr>
          <a:xfrm>
            <a:off x="5904125" y="1416913"/>
            <a:ext cx="2931699" cy="2309669"/>
          </a:xfrm>
          <a:prstGeom prst="rect">
            <a:avLst/>
          </a:prstGeom>
          <a:noFill/>
          <a:ln>
            <a:noFill/>
          </a:ln>
        </p:spPr>
      </p:pic>
      <p:sp>
        <p:nvSpPr>
          <p:cNvPr id="333" name="Google Shape;333;p18"/>
          <p:cNvSpPr txBox="1"/>
          <p:nvPr/>
        </p:nvSpPr>
        <p:spPr>
          <a:xfrm>
            <a:off x="6593863" y="3496775"/>
            <a:ext cx="15522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Nunito"/>
                <a:ea typeface="Nunito"/>
                <a:cs typeface="Nunito"/>
                <a:sym typeface="Nunito"/>
              </a:rPr>
              <a:t>Figure 6 - plus codes</a:t>
            </a:r>
            <a:endParaRPr sz="1000">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Database</a:t>
            </a:r>
            <a:endParaRPr/>
          </a:p>
        </p:txBody>
      </p:sp>
      <p:sp>
        <p:nvSpPr>
          <p:cNvPr id="339" name="Google Shape;339;p19"/>
          <p:cNvSpPr txBox="1"/>
          <p:nvPr>
            <p:ph idx="1" type="body"/>
          </p:nvPr>
        </p:nvSpPr>
        <p:spPr>
          <a:xfrm>
            <a:off x="141500" y="1443300"/>
            <a:ext cx="5766000" cy="36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Firebase was used to develop the account system for the application. </a:t>
            </a:r>
            <a:endParaRPr/>
          </a:p>
          <a:p>
            <a:pPr indent="0" lvl="0" marL="0" rtl="0" algn="l">
              <a:spcBef>
                <a:spcPts val="1600"/>
              </a:spcBef>
              <a:spcAft>
                <a:spcPts val="0"/>
              </a:spcAft>
              <a:buNone/>
            </a:pPr>
            <a:r>
              <a:rPr b="1" lang="en-GB" sz="1500"/>
              <a:t>Why firebase?</a:t>
            </a:r>
            <a:endParaRPr/>
          </a:p>
          <a:p>
            <a:pPr indent="0" lvl="0" marL="0" rtl="0" algn="l">
              <a:spcBef>
                <a:spcPts val="1600"/>
              </a:spcBef>
              <a:spcAft>
                <a:spcPts val="0"/>
              </a:spcAft>
              <a:buNone/>
            </a:pPr>
            <a:r>
              <a:rPr lang="en-GB"/>
              <a:t>Perfect compatibility with android and other features such as google maps as its developed by google.</a:t>
            </a:r>
            <a:endParaRPr/>
          </a:p>
          <a:p>
            <a:pPr indent="0" lvl="0" marL="0" rtl="0" algn="l">
              <a:spcBef>
                <a:spcPts val="1600"/>
              </a:spcBef>
              <a:spcAft>
                <a:spcPts val="0"/>
              </a:spcAft>
              <a:buNone/>
            </a:pPr>
            <a:r>
              <a:rPr lang="en-GB"/>
              <a:t>It's</a:t>
            </a:r>
            <a:r>
              <a:rPr lang="en-GB"/>
              <a:t> allows for a cleaner solution to the overall project as it has multiple features needed for the application</a:t>
            </a:r>
            <a:endParaRPr/>
          </a:p>
          <a:p>
            <a:pPr indent="0" lvl="0" marL="0" rtl="0" algn="l">
              <a:spcBef>
                <a:spcPts val="1600"/>
              </a:spcBef>
              <a:spcAft>
                <a:spcPts val="0"/>
              </a:spcAft>
              <a:buNone/>
            </a:pPr>
            <a:r>
              <a:rPr lang="en-GB"/>
              <a:t>It's a free service that's well documented and friendly for new developers.</a:t>
            </a:r>
            <a:endParaRPr/>
          </a:p>
          <a:p>
            <a:pPr indent="0" lvl="0" marL="0" rtl="0" algn="l">
              <a:spcBef>
                <a:spcPts val="1600"/>
              </a:spcBef>
              <a:spcAft>
                <a:spcPts val="0"/>
              </a:spcAft>
              <a:buNone/>
            </a:pPr>
            <a:r>
              <a:rPr lang="en-GB"/>
              <a:t>Allows for a simple and secure way for users to sign in without having to develop our own security for the login process.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40" name="Google Shape;340;p19"/>
          <p:cNvPicPr preferRelativeResize="0"/>
          <p:nvPr/>
        </p:nvPicPr>
        <p:blipFill rotWithShape="1">
          <a:blip r:embed="rId3">
            <a:alphaModFix/>
          </a:blip>
          <a:srcRect b="0" l="20772" r="15467" t="0"/>
          <a:stretch/>
        </p:blipFill>
        <p:spPr>
          <a:xfrm>
            <a:off x="6138376" y="1952675"/>
            <a:ext cx="2634576" cy="2200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Database</a:t>
            </a:r>
            <a:endParaRPr/>
          </a:p>
        </p:txBody>
      </p:sp>
      <p:sp>
        <p:nvSpPr>
          <p:cNvPr id="346" name="Google Shape;346;p20"/>
          <p:cNvSpPr txBox="1"/>
          <p:nvPr>
            <p:ph idx="1" type="body"/>
          </p:nvPr>
        </p:nvSpPr>
        <p:spPr>
          <a:xfrm>
            <a:off x="79825" y="1503025"/>
            <a:ext cx="5679300" cy="35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t>Implementation</a:t>
            </a:r>
            <a:endParaRPr b="1" sz="1500"/>
          </a:p>
          <a:p>
            <a:pPr indent="0" lvl="0" marL="0" rtl="0" algn="l">
              <a:spcBef>
                <a:spcPts val="1600"/>
              </a:spcBef>
              <a:spcAft>
                <a:spcPts val="0"/>
              </a:spcAft>
              <a:buNone/>
            </a:pPr>
            <a:r>
              <a:rPr lang="en-GB" sz="1100"/>
              <a:t>Firebase allows for authorisation through a google sign in</a:t>
            </a:r>
            <a:endParaRPr sz="1100"/>
          </a:p>
          <a:p>
            <a:pPr indent="0" lvl="0" marL="0" rtl="0" algn="l">
              <a:spcBef>
                <a:spcPts val="1600"/>
              </a:spcBef>
              <a:spcAft>
                <a:spcPts val="0"/>
              </a:spcAft>
              <a:buNone/>
            </a:pPr>
            <a:r>
              <a:rPr lang="en-GB" sz="1100"/>
              <a:t>Used to store account data derived from google account</a:t>
            </a:r>
            <a:endParaRPr sz="1100"/>
          </a:p>
          <a:p>
            <a:pPr indent="0" lvl="0" marL="0" rtl="0" algn="l">
              <a:spcBef>
                <a:spcPts val="1600"/>
              </a:spcBef>
              <a:spcAft>
                <a:spcPts val="0"/>
              </a:spcAft>
              <a:buNone/>
            </a:pPr>
            <a:r>
              <a:rPr lang="en-GB" sz="1100"/>
              <a:t>Each user is identified by their unique google account ID, not their email address</a:t>
            </a:r>
            <a:endParaRPr sz="1100"/>
          </a:p>
          <a:p>
            <a:pPr indent="0" lvl="0" marL="0" rtl="0" algn="l">
              <a:spcBef>
                <a:spcPts val="1600"/>
              </a:spcBef>
              <a:spcAft>
                <a:spcPts val="0"/>
              </a:spcAft>
              <a:buNone/>
            </a:pPr>
            <a:r>
              <a:rPr lang="en-GB" sz="1100"/>
              <a:t>Stores the cloud ID of the user to send notifications through </a:t>
            </a:r>
            <a:r>
              <a:rPr lang="en-GB" sz="1100"/>
              <a:t>firebase</a:t>
            </a:r>
            <a:r>
              <a:rPr lang="en-GB" sz="1100"/>
              <a:t> cloud messaging system</a:t>
            </a:r>
            <a:endParaRPr sz="1100"/>
          </a:p>
          <a:p>
            <a:pPr indent="0" lvl="0" marL="0" rtl="0" algn="l">
              <a:spcBef>
                <a:spcPts val="1600"/>
              </a:spcBef>
              <a:spcAft>
                <a:spcPts val="0"/>
              </a:spcAft>
              <a:buNone/>
            </a:pPr>
            <a:r>
              <a:rPr lang="en-GB" sz="1100"/>
              <a:t>When the user logs in to the application with their google account it will query the database to see if the user exists already, if not then it will allow them to create their account </a:t>
            </a:r>
            <a:endParaRPr sz="1100"/>
          </a:p>
          <a:p>
            <a:pPr indent="0" lvl="0" marL="0" rtl="0" algn="l">
              <a:spcBef>
                <a:spcPts val="1600"/>
              </a:spcBef>
              <a:spcAft>
                <a:spcPts val="0"/>
              </a:spcAft>
              <a:buNone/>
            </a:pPr>
            <a:r>
              <a:rPr lang="en-GB" sz="1100"/>
              <a:t>One </a:t>
            </a:r>
            <a:r>
              <a:rPr lang="en-GB" sz="1100"/>
              <a:t>noticeable</a:t>
            </a:r>
            <a:r>
              <a:rPr lang="en-GB" sz="1100"/>
              <a:t> drawback of the database is that it works on a </a:t>
            </a:r>
            <a:r>
              <a:rPr lang="en-GB" sz="1100"/>
              <a:t>hierarchical</a:t>
            </a:r>
            <a:r>
              <a:rPr lang="en-GB" sz="1100"/>
              <a:t> system rather than a table based system.</a:t>
            </a:r>
            <a:endParaRPr sz="11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47" name="Google Shape;347;p20"/>
          <p:cNvPicPr preferRelativeResize="0"/>
          <p:nvPr/>
        </p:nvPicPr>
        <p:blipFill rotWithShape="1">
          <a:blip r:embed="rId3">
            <a:alphaModFix/>
          </a:blip>
          <a:srcRect b="27650" l="32263" r="31955" t="23245"/>
          <a:stretch/>
        </p:blipFill>
        <p:spPr>
          <a:xfrm>
            <a:off x="5907500" y="1682675"/>
            <a:ext cx="3059549" cy="23619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Messaging</a:t>
            </a:r>
            <a:endParaRPr/>
          </a:p>
        </p:txBody>
      </p:sp>
      <p:sp>
        <p:nvSpPr>
          <p:cNvPr id="353" name="Google Shape;353;p21"/>
          <p:cNvSpPr txBox="1"/>
          <p:nvPr>
            <p:ph idx="1" type="body"/>
          </p:nvPr>
        </p:nvSpPr>
        <p:spPr>
          <a:xfrm>
            <a:off x="483100" y="1951800"/>
            <a:ext cx="8190900" cy="29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Firebase Cloud Messaging is used to send data from one app instance to another</a:t>
            </a:r>
            <a:endParaRPr/>
          </a:p>
          <a:p>
            <a:pPr indent="0" lvl="0" marL="0" rtl="0" algn="l">
              <a:spcBef>
                <a:spcPts val="1600"/>
              </a:spcBef>
              <a:spcAft>
                <a:spcPts val="0"/>
              </a:spcAft>
              <a:buNone/>
            </a:pPr>
            <a:r>
              <a:rPr lang="en-GB"/>
              <a:t>In order to send a message the registration token of the target device must be known</a:t>
            </a:r>
            <a:endParaRPr/>
          </a:p>
          <a:p>
            <a:pPr indent="0" lvl="0" marL="0" rtl="0" algn="l">
              <a:spcBef>
                <a:spcPts val="1600"/>
              </a:spcBef>
              <a:spcAft>
                <a:spcPts val="0"/>
              </a:spcAft>
              <a:buNone/>
            </a:pPr>
            <a:r>
              <a:rPr lang="en-GB"/>
              <a:t>On app login the registration token of the device is recorded in the firebase database</a:t>
            </a:r>
            <a:endParaRPr/>
          </a:p>
          <a:p>
            <a:pPr indent="0" lvl="0" marL="0" rtl="0" algn="l">
              <a:spcBef>
                <a:spcPts val="1600"/>
              </a:spcBef>
              <a:spcAft>
                <a:spcPts val="0"/>
              </a:spcAft>
              <a:buNone/>
            </a:pPr>
            <a:r>
              <a:rPr lang="en-GB"/>
              <a:t>When the ‘Help’ button is pressed by the patient, their respective carer’s registration token is </a:t>
            </a:r>
            <a:r>
              <a:rPr lang="en-GB"/>
              <a:t>retrieved and the FCM message is sent to the Google API where it is sent to the carer</a:t>
            </a:r>
            <a:endParaRPr/>
          </a:p>
          <a:p>
            <a:pPr indent="0" lvl="0" marL="0" rtl="0" algn="l">
              <a:spcBef>
                <a:spcPts val="1600"/>
              </a:spcBef>
              <a:spcAft>
                <a:spcPts val="1600"/>
              </a:spcAft>
              <a:buNone/>
            </a:pPr>
            <a:r>
              <a:rPr lang="en-GB"/>
              <a:t>When the carer receives a help message a push notification is triggered along with a sound/vibration</a:t>
            </a:r>
            <a:endParaRPr/>
          </a:p>
        </p:txBody>
      </p:sp>
      <p:pic>
        <p:nvPicPr>
          <p:cNvPr id="354" name="Google Shape;354;p21"/>
          <p:cNvPicPr preferRelativeResize="0"/>
          <p:nvPr/>
        </p:nvPicPr>
        <p:blipFill>
          <a:blip r:embed="rId3">
            <a:alphaModFix/>
          </a:blip>
          <a:stretch>
            <a:fillRect/>
          </a:stretch>
        </p:blipFill>
        <p:spPr>
          <a:xfrm>
            <a:off x="5674125" y="0"/>
            <a:ext cx="3469877" cy="1951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