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58" r:id="rId4"/>
    <p:sldId id="260" r:id="rId5"/>
    <p:sldId id="280" r:id="rId6"/>
    <p:sldId id="261" r:id="rId7"/>
    <p:sldId id="279" r:id="rId8"/>
    <p:sldId id="282" r:id="rId9"/>
    <p:sldId id="277" r:id="rId10"/>
    <p:sldId id="281" r:id="rId11"/>
    <p:sldId id="285" r:id="rId12"/>
    <p:sldId id="262" r:id="rId13"/>
    <p:sldId id="286" r:id="rId14"/>
    <p:sldId id="275" r:id="rId15"/>
    <p:sldId id="265" r:id="rId16"/>
    <p:sldId id="276" r:id="rId17"/>
    <p:sldId id="278" r:id="rId18"/>
    <p:sldId id="287" r:id="rId19"/>
    <p:sldId id="289" r:id="rId20"/>
    <p:sldId id="28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B8"/>
    <a:srgbClr val="0843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653867-FF45-4EB8-8BD4-6E807F8AAF32}" v="46" dt="2024-07-16T02:56:49.2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23" autoAdjust="0"/>
    <p:restoredTop sz="94660"/>
  </p:normalViewPr>
  <p:slideViewPr>
    <p:cSldViewPr snapToGrid="0">
      <p:cViewPr varScale="1">
        <p:scale>
          <a:sx n="63" d="100"/>
          <a:sy n="63" d="100"/>
        </p:scale>
        <p:origin x="6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5T16:27:57.28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5T16:27:58.22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92562-F0E3-41BE-A75E-9E6D135CF237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D517A-FB21-4AF0-9E8C-1F54601D9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399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62CFF-54C8-2E91-A931-107573AB8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E54767-97B9-6A15-96BB-A91DC455E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F1883E-A00C-286F-BCE4-369C7193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FCFE-DF3A-433D-88CE-13105F2EEBA8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63E167-B2BB-7D31-0A9A-812BD5D9D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0CCDC4-205A-708D-B88C-D40AF26D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FEBC-450C-47A3-9739-9AA6B7FB5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F205A-1370-C2BE-21CE-FE7F3CBB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41BE7E-20E2-9838-ADB4-AF4D36A4F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218DB8-9936-841E-3D3A-EB54B801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FCFE-DF3A-433D-88CE-13105F2EEBA8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CE31F8-41FC-C3CD-FBDD-B0CBEBB3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27749A-A3CE-B982-DAD1-19F2C3055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FEBC-450C-47A3-9739-9AA6B7FB5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621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0853DE-BE0C-5A05-F0CC-D08A7EE52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2CFE77-2162-5538-4C9B-2DCEA4FD7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8A1A6B-8664-C5D5-7D15-EF83072BA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FCFE-DF3A-433D-88CE-13105F2EEBA8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AE2085-DE9A-8095-04AF-17C4EAA6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9043EF-551B-AFD7-B576-CDEA1929E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FEBC-450C-47A3-9739-9AA6B7FB5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37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850D1-33E2-CDD8-0B5A-5E553D416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1886D9-4DA0-3C12-FFB6-60B4B450E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9ADC49-ADDF-DF7E-33FE-FD5C834CF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FCFE-DF3A-433D-88CE-13105F2EEBA8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EA90E2-230D-3BE8-CE61-0C180AF4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4E661A-9017-72ED-7FE8-1637669F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FEBC-450C-47A3-9739-9AA6B7FB5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59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1CE4A-8C65-C80C-3D7E-14C499FEF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E7E990-6963-D964-22C5-9D7B7F3EA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1F2DE1-1341-BE65-4BA5-B5E5A71ED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FCFE-DF3A-433D-88CE-13105F2EEBA8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5DA688-C409-C334-1190-ADB674B4E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38AC00-EA8B-1B80-97F9-57B09C68C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FEBC-450C-47A3-9739-9AA6B7FB5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68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45C99-B204-FCBC-AECF-ABB7CA206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522D5C-A7D9-CD80-8D33-4FB20A27B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A6105C-911D-E25E-8280-6B413FCC2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91905C-22DE-0E48-42A2-4C099E9D1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FCFE-DF3A-433D-88CE-13105F2EEBA8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B4A8C8-9776-AE07-3F0C-47E9B9B9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FCD7F2-7136-EACB-D392-7D447092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FEBC-450C-47A3-9739-9AA6B7FB5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732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8FD1E-ACA7-E4D9-848A-B3E752AF1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647C5E-A461-8DE1-2849-966BDF16E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CCDA64-2F05-7F2D-61F4-2BCD18CE5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8A3155-A982-E11A-6311-A5C158635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F1DFA7-6BDD-EC56-8EEE-0993E4C80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FFFBA6-83FB-D779-004B-FBE88C4F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FCFE-DF3A-433D-88CE-13105F2EEBA8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2ADAE8-38B1-393E-3C72-E126E5F29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5645AA-3454-875E-C22B-780E732E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FEBC-450C-47A3-9739-9AA6B7FB5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59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098A4-AF3A-2CA1-11B1-AEA515CD6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BC962A-CCF8-E70F-2992-95117A19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FCFE-DF3A-433D-88CE-13105F2EEBA8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17BE66-66AE-CF1A-23FE-2930FEEFA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2C8DEA-3502-9462-A20C-C470C258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FEBC-450C-47A3-9739-9AA6B7FB5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29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6DF1A1-516C-5EE2-18E7-30AD85401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FCFE-DF3A-433D-88CE-13105F2EEBA8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26F97C-1232-D205-5B10-CDE600788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8D7668-75CC-AA00-BCCF-1B5329CE1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FEBC-450C-47A3-9739-9AA6B7FB5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30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FBE0D-42B7-177D-BF44-6641FDE4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5D61F2-2658-41C4-B9A6-B1037AF3E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12B919-FC97-EA7A-2CCB-139914F20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9FD916-D253-DBE9-41AF-7AD31595E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FCFE-DF3A-433D-88CE-13105F2EEBA8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4B0C19-3DBA-6D96-106A-7BAC14529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D09F48-4025-C1D8-AE79-67AE59A1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FEBC-450C-47A3-9739-9AA6B7FB5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69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8B141-6612-1754-4523-54AB14FC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D49F34-CDF3-E482-855B-B77ED969E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653BD1-9436-79C9-0A5D-384866727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334774-9433-A7D5-E0BF-C931C10DF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FCFE-DF3A-433D-88CE-13105F2EEBA8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7D78B3-BF60-11D9-5D22-AFC0D87F6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FEC64E-F5CD-B43D-109A-1351D060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FEBC-450C-47A3-9739-9AA6B7FB5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67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E6B107-04C5-F7DA-07D4-D7212F4B3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11D6A7-F014-EEC4-027B-62674A82B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52C50E-FE09-35BF-10EC-85AC02EC69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DFCFE-DF3A-433D-88CE-13105F2EEBA8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E388B-3957-EBE2-21EF-E235796E6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3F6DCA-E4A7-EE48-8117-27B6EFF3B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CFEBC-450C-47A3-9739-9AA6B7FB5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89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customXml" Target="../ink/ink2.xml"/><Relationship Id="rId4" Type="http://schemas.openxmlformats.org/officeDocument/2006/relationships/image" Target="../media/image18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ranxi/k8s-student-manag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kubernetes.io/zh-cn/docs/concepts/configuration/secr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2FC4-9314-9775-7580-2B509F0C1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386" y="1637211"/>
            <a:ext cx="6494585" cy="2611120"/>
          </a:xfrm>
        </p:spPr>
        <p:txBody>
          <a:bodyPr>
            <a:normAutofit/>
          </a:bodyPr>
          <a:lstStyle/>
          <a:p>
            <a:pPr algn="l"/>
            <a:br>
              <a:rPr lang="en-US" altLang="zh-CN" sz="4400" b="1" dirty="0">
                <a:solidFill>
                  <a:srgbClr val="0843B8"/>
                </a:solidFill>
              </a:rPr>
            </a:br>
            <a:r>
              <a:rPr lang="en-US" altLang="zh-CN" sz="4400" b="1" dirty="0">
                <a:solidFill>
                  <a:srgbClr val="0843B8"/>
                </a:solidFill>
              </a:rPr>
              <a:t>Student information</a:t>
            </a:r>
            <a:br>
              <a:rPr lang="en-US" altLang="zh-CN" sz="4400" b="1" dirty="0">
                <a:solidFill>
                  <a:srgbClr val="0843B8"/>
                </a:solidFill>
              </a:rPr>
            </a:br>
            <a:r>
              <a:rPr lang="en-US" altLang="zh-CN" sz="4400" b="1" dirty="0">
                <a:solidFill>
                  <a:srgbClr val="0843B8"/>
                </a:solidFill>
              </a:rPr>
              <a:t>Management system</a:t>
            </a:r>
            <a:br>
              <a:rPr lang="en-US" altLang="zh-CN" sz="4400" b="1" dirty="0">
                <a:solidFill>
                  <a:srgbClr val="0843B8"/>
                </a:solidFill>
              </a:rPr>
            </a:br>
            <a:r>
              <a:rPr lang="en-US" altLang="zh-CN" sz="4400" b="1" dirty="0">
                <a:solidFill>
                  <a:srgbClr val="0843B8"/>
                </a:solidFill>
              </a:rPr>
              <a:t>based on K8s</a:t>
            </a:r>
            <a:endParaRPr lang="zh-CN" altLang="en-US" sz="4400" b="1" dirty="0">
              <a:solidFill>
                <a:srgbClr val="0843B8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44723D-A972-142A-FCCC-5634CD405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9229" y="2172677"/>
            <a:ext cx="4329725" cy="2387600"/>
          </a:xfrm>
        </p:spPr>
        <p:txBody>
          <a:bodyPr>
            <a:noAutofit/>
          </a:bodyPr>
          <a:lstStyle/>
          <a:p>
            <a:pPr algn="l"/>
            <a:r>
              <a:rPr lang="en-US" altLang="zh-CN" b="1" dirty="0"/>
              <a:t>Group7: </a:t>
            </a:r>
            <a:r>
              <a:rPr lang="en-US" altLang="zh-CN" b="1" dirty="0" err="1"/>
              <a:t>dreamChaser</a:t>
            </a:r>
            <a:endParaRPr lang="en-US" altLang="zh-CN" b="1" dirty="0"/>
          </a:p>
          <a:p>
            <a:pPr algn="l"/>
            <a:r>
              <a:rPr lang="en-US" altLang="zh-CN" b="1" dirty="0"/>
              <a:t>Liu</a:t>
            </a:r>
            <a:r>
              <a:rPr lang="zh-CN" altLang="en-US" b="1" dirty="0"/>
              <a:t> </a:t>
            </a:r>
            <a:r>
              <a:rPr lang="en-US" altLang="zh-CN" b="1" dirty="0" err="1"/>
              <a:t>Siying</a:t>
            </a:r>
            <a:r>
              <a:rPr lang="en-US" altLang="zh-CN" b="1" dirty="0"/>
              <a:t>, Qu </a:t>
            </a:r>
            <a:r>
              <a:rPr lang="en-US" altLang="zh-CN" b="1" dirty="0" err="1"/>
              <a:t>Fanxiang</a:t>
            </a:r>
            <a:r>
              <a:rPr lang="en-US" altLang="zh-CN" b="1" dirty="0"/>
              <a:t>, </a:t>
            </a:r>
          </a:p>
          <a:p>
            <a:pPr algn="l"/>
            <a:r>
              <a:rPr lang="en-US" altLang="zh-CN" b="1" dirty="0"/>
              <a:t>Huang Jiayi, Jin </a:t>
            </a:r>
            <a:r>
              <a:rPr lang="en-US" altLang="zh-CN" b="1" dirty="0" err="1"/>
              <a:t>Shengbo</a:t>
            </a:r>
            <a:endParaRPr lang="en-US" altLang="zh-CN" b="1" dirty="0"/>
          </a:p>
          <a:p>
            <a:pPr algn="l"/>
            <a:r>
              <a:rPr lang="en-US" altLang="zh-CN" b="1" dirty="0"/>
              <a:t>		</a:t>
            </a:r>
          </a:p>
          <a:p>
            <a:pPr algn="l"/>
            <a:r>
              <a:rPr lang="en-US" altLang="zh-CN" b="1" dirty="0"/>
              <a:t>Reporter: Qu </a:t>
            </a:r>
            <a:r>
              <a:rPr lang="en-US" altLang="zh-CN" b="1" dirty="0" err="1"/>
              <a:t>Fanxiang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118761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368E573-B13B-6BB1-F651-CB65F68C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9331"/>
            <a:ext cx="1791789" cy="651494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+mn-lt"/>
              </a:rPr>
              <a:t>Secret:</a:t>
            </a:r>
            <a:endParaRPr lang="zh-CN" altLang="en-US" sz="3200" b="1" dirty="0">
              <a:latin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4BD33D-89EA-D02A-F461-F9EDDEEECCF8}"/>
              </a:ext>
            </a:extLst>
          </p:cNvPr>
          <p:cNvSpPr txBox="1"/>
          <p:nvPr/>
        </p:nvSpPr>
        <p:spPr>
          <a:xfrm>
            <a:off x="2721428" y="333468"/>
            <a:ext cx="7637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How to pull private image from your docker hub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FFF047-AD81-3C0E-566C-6D5455C1884E}"/>
              </a:ext>
            </a:extLst>
          </p:cNvPr>
          <p:cNvSpPr txBox="1"/>
          <p:nvPr/>
        </p:nvSpPr>
        <p:spPr>
          <a:xfrm>
            <a:off x="838199" y="1062446"/>
            <a:ext cx="85496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generate base64 docker-config-</a:t>
            </a:r>
            <a:r>
              <a:rPr lang="en-US" altLang="zh-CN" sz="2400" dirty="0" err="1"/>
              <a:t>json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secret.yaml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3B35B07-4D7A-7A4E-9287-E63F79BBE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31" y="1688432"/>
            <a:ext cx="10002646" cy="7906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852F8B1-4683-EE32-0156-1A7F2F127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105" y="3038107"/>
            <a:ext cx="8799078" cy="269581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B753E7C-29F2-4674-90E9-7447201BCEF7}"/>
              </a:ext>
            </a:extLst>
          </p:cNvPr>
          <p:cNvSpPr txBox="1"/>
          <p:nvPr/>
        </p:nvSpPr>
        <p:spPr>
          <a:xfrm>
            <a:off x="937105" y="579555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3</a:t>
            </a:r>
            <a:r>
              <a:rPr lang="zh-CN" altLang="en-US" sz="2400" dirty="0"/>
              <a:t>、</a:t>
            </a:r>
            <a:r>
              <a:rPr lang="en-US" altLang="zh-CN" sz="2400" dirty="0"/>
              <a:t>test-</a:t>
            </a:r>
            <a:r>
              <a:rPr lang="en-US" altLang="zh-CN" sz="2400" dirty="0" err="1"/>
              <a:t>pod.yaml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03886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AB66D6C-E8D6-BF1D-AB54-32AB2A7305B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7112726" cy="869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latin typeface="+mn-lt"/>
              </a:rPr>
              <a:t>success-app: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similar with the login-app)</a:t>
            </a:r>
            <a:endParaRPr lang="zh-CN" altLang="en-US" sz="28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92CEB4-952E-0022-871D-8B965C34E590}"/>
              </a:ext>
            </a:extLst>
          </p:cNvPr>
          <p:cNvSpPr txBox="1"/>
          <p:nvPr/>
        </p:nvSpPr>
        <p:spPr>
          <a:xfrm>
            <a:off x="7371179" y="5308369"/>
            <a:ext cx="39858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Deployment &amp;</a:t>
            </a:r>
          </a:p>
          <a:p>
            <a:r>
              <a:rPr lang="en-US" altLang="zh-CN" sz="2800" b="1" dirty="0" err="1"/>
              <a:t>loadBalancer</a:t>
            </a:r>
            <a:r>
              <a:rPr lang="en-US" altLang="zh-CN" sz="2800" b="1" dirty="0"/>
              <a:t> service</a:t>
            </a:r>
            <a:endParaRPr lang="zh-CN" altLang="en-US" sz="28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2B8CBF-A5F5-C1AB-9CDE-994DEB99F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615" y="1234832"/>
            <a:ext cx="5611814" cy="3970318"/>
          </a:xfrm>
          <a:prstGeom prst="rect">
            <a:avLst/>
          </a:prstGeom>
        </p:spPr>
      </p:pic>
      <p:sp>
        <p:nvSpPr>
          <p:cNvPr id="2" name="内容占位符 3">
            <a:extLst>
              <a:ext uri="{FF2B5EF4-FFF2-40B4-BE49-F238E27FC236}">
                <a16:creationId xmlns:a16="http://schemas.microsoft.com/office/drawing/2014/main" id="{1949BA6F-94A1-00E3-5A48-5782F311F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78" y="1319270"/>
            <a:ext cx="4935582" cy="37142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Function: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 Providing different interfaces of student &amp; teacher &amp; admin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 Processing submitted forms and update the database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2563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AB66D6C-E8D6-BF1D-AB54-32AB2A7305B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7112726" cy="869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latin typeface="+mn-lt"/>
              </a:rPr>
              <a:t>success-app: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similar with the login-app)</a:t>
            </a:r>
            <a:endParaRPr lang="zh-CN" altLang="en-US" sz="28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54A4AFC-781F-2E78-2225-3BAEF7C6AA8A}"/>
              </a:ext>
            </a:extLst>
          </p:cNvPr>
          <p:cNvSpPr txBox="1"/>
          <p:nvPr/>
        </p:nvSpPr>
        <p:spPr>
          <a:xfrm>
            <a:off x="611777" y="1839143"/>
            <a:ext cx="55713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</a:t>
            </a:r>
            <a:r>
              <a:rPr lang="en-US" altLang="zh-CN" sz="2800" dirty="0"/>
              <a:t>Place two applications with different functionalities in two separate deployments to reduce code coupling.</a:t>
            </a:r>
          </a:p>
          <a:p>
            <a:endParaRPr lang="en-US" altLang="zh-CN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ECD9CEF-3E43-D1A4-1553-28BCE8CE6FC4}"/>
              </a:ext>
            </a:extLst>
          </p:cNvPr>
          <p:cNvSpPr txBox="1"/>
          <p:nvPr/>
        </p:nvSpPr>
        <p:spPr>
          <a:xfrm>
            <a:off x="6183169" y="1839143"/>
            <a:ext cx="544068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2</a:t>
            </a:r>
            <a:r>
              <a:rPr lang="zh-CN" altLang="en-US" sz="2800" dirty="0"/>
              <a:t>、</a:t>
            </a:r>
            <a:r>
              <a:rPr lang="en-US" altLang="zh-CN" sz="2800" dirty="0"/>
              <a:t>Subsequent function additions can be made solely within success-app, while login-app remains unchanged and isolated.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90469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AB66D6C-E8D6-BF1D-AB54-32AB2A7305B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7112726" cy="869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latin typeface="+mn-lt"/>
              </a:rPr>
              <a:t>success-app: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similar with the login-app)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0079C6-7712-80FE-E1D1-C9B6A33A5F3B}"/>
              </a:ext>
            </a:extLst>
          </p:cNvPr>
          <p:cNvSpPr txBox="1"/>
          <p:nvPr/>
        </p:nvSpPr>
        <p:spPr>
          <a:xfrm>
            <a:off x="838200" y="1336316"/>
            <a:ext cx="78703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health check</a:t>
            </a:r>
          </a:p>
          <a:p>
            <a:r>
              <a:rPr lang="en-US" altLang="zh-CN" sz="2800" dirty="0"/>
              <a:t>When database connection failed</a:t>
            </a:r>
          </a:p>
          <a:p>
            <a:endParaRPr lang="en-US" altLang="zh-CN" sz="2800" dirty="0"/>
          </a:p>
          <a:p>
            <a:r>
              <a:rPr lang="en-US" altLang="zh-CN" sz="2800" dirty="0"/>
              <a:t>1</a:t>
            </a:r>
            <a:r>
              <a:rPr lang="zh-CN" altLang="en-US" sz="2800" dirty="0"/>
              <a:t>、</a:t>
            </a:r>
            <a:r>
              <a:rPr lang="en-US" altLang="zh-CN" sz="2800" dirty="0"/>
              <a:t>Liveness probe:</a:t>
            </a:r>
          </a:p>
          <a:p>
            <a:r>
              <a:rPr lang="en-US" altLang="zh-CN" sz="2800" dirty="0"/>
              <a:t>terminate the container and start a new instance</a:t>
            </a:r>
          </a:p>
          <a:p>
            <a:endParaRPr lang="en-US" altLang="zh-CN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</a:t>
            </a:r>
            <a:r>
              <a:rPr lang="en-US" altLang="zh-CN" sz="2800" dirty="0"/>
              <a:t>Readiness probe:</a:t>
            </a:r>
          </a:p>
          <a:p>
            <a:r>
              <a:rPr lang="en-US" altLang="zh-CN" sz="2800" dirty="0"/>
              <a:t>traffic being temporarily halted to the container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27670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CC9323-AF07-7375-D56A-A826791E070B}"/>
              </a:ext>
            </a:extLst>
          </p:cNvPr>
          <p:cNvSpPr/>
          <p:nvPr/>
        </p:nvSpPr>
        <p:spPr>
          <a:xfrm>
            <a:off x="1185706" y="2629989"/>
            <a:ext cx="1695938" cy="15689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A67437-C69C-4071-F1EA-2606E17BBE36}"/>
              </a:ext>
            </a:extLst>
          </p:cNvPr>
          <p:cNvSpPr txBox="1"/>
          <p:nvPr/>
        </p:nvSpPr>
        <p:spPr>
          <a:xfrm>
            <a:off x="1249569" y="457914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Success-app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6C8AAB2-1EFB-A21A-5EAF-8F6F84EB105F}"/>
              </a:ext>
            </a:extLst>
          </p:cNvPr>
          <p:cNvSpPr/>
          <p:nvPr/>
        </p:nvSpPr>
        <p:spPr>
          <a:xfrm>
            <a:off x="4958694" y="2644531"/>
            <a:ext cx="1695938" cy="15689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2E786E4-B1FE-2176-FEC0-810B4922654D}"/>
              </a:ext>
            </a:extLst>
          </p:cNvPr>
          <p:cNvSpPr txBox="1"/>
          <p:nvPr/>
        </p:nvSpPr>
        <p:spPr>
          <a:xfrm>
            <a:off x="4432553" y="4567086"/>
            <a:ext cx="267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Mongo-course(</a:t>
            </a:r>
            <a:r>
              <a:rPr lang="en-US" altLang="zh-CN" dirty="0" err="1"/>
              <a:t>clusterIP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C2CD6A3-57BF-A03E-375A-C148F09F1A7B}"/>
              </a:ext>
            </a:extLst>
          </p:cNvPr>
          <p:cNvSpPr/>
          <p:nvPr/>
        </p:nvSpPr>
        <p:spPr>
          <a:xfrm>
            <a:off x="8630083" y="2629989"/>
            <a:ext cx="1695938" cy="15689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497D7C6-F629-ABA0-44FA-4A2BC816215B}"/>
              </a:ext>
            </a:extLst>
          </p:cNvPr>
          <p:cNvSpPr txBox="1"/>
          <p:nvPr/>
        </p:nvSpPr>
        <p:spPr>
          <a:xfrm>
            <a:off x="8630083" y="452437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Mongo-course(</a:t>
            </a:r>
            <a:r>
              <a:rPr lang="en-US" altLang="zh-CN" dirty="0" err="1"/>
              <a:t>db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289A613-367D-7276-D097-04CF7FB0BC06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2881644" y="3414458"/>
            <a:ext cx="2077050" cy="145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3B3F978-7F36-4091-8D76-56651D180AAE}"/>
              </a:ext>
            </a:extLst>
          </p:cNvPr>
          <p:cNvSpPr txBox="1"/>
          <p:nvPr/>
        </p:nvSpPr>
        <p:spPr>
          <a:xfrm>
            <a:off x="3448484" y="3059668"/>
            <a:ext cx="87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27018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C2D8835-5777-818D-B23A-D34A2B886A91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6655859" y="3414458"/>
            <a:ext cx="1974224" cy="145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C6AC55C-C3EF-4C7B-85E6-87127D6A9305}"/>
              </a:ext>
            </a:extLst>
          </p:cNvPr>
          <p:cNvSpPr txBox="1"/>
          <p:nvPr/>
        </p:nvSpPr>
        <p:spPr>
          <a:xfrm>
            <a:off x="7259040" y="3045126"/>
            <a:ext cx="87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27017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A0F3A5A-9D5B-49E5-2C30-E87D21CDDC9A}"/>
              </a:ext>
            </a:extLst>
          </p:cNvPr>
          <p:cNvSpPr txBox="1"/>
          <p:nvPr/>
        </p:nvSpPr>
        <p:spPr>
          <a:xfrm>
            <a:off x="792479" y="5304577"/>
            <a:ext cx="12122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url</a:t>
            </a:r>
            <a:r>
              <a:rPr lang="en-US" altLang="zh-C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`</a:t>
            </a:r>
            <a:r>
              <a:rPr lang="en-US" altLang="zh-CN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mongodb</a:t>
            </a:r>
            <a:r>
              <a:rPr lang="en-US" altLang="zh-CN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://</a:t>
            </a:r>
            <a:r>
              <a:rPr lang="en-US" altLang="zh-CN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${</a:t>
            </a:r>
            <a:r>
              <a:rPr lang="en-US" altLang="zh-CN" b="0" dirty="0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username</a:t>
            </a:r>
            <a:r>
              <a:rPr lang="en-US" altLang="zh-CN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US" altLang="zh-CN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US" altLang="zh-CN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${</a:t>
            </a:r>
            <a:r>
              <a:rPr lang="en-US" altLang="zh-CN" b="0" dirty="0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password</a:t>
            </a:r>
            <a:r>
              <a:rPr lang="en-US" altLang="zh-CN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US" altLang="zh-CN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@mongo-course:27018/?authSource=admin`</a:t>
            </a:r>
            <a:endParaRPr lang="en-US" altLang="zh-CN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056870-A529-9951-AE74-AB038FBD5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446" y="230600"/>
            <a:ext cx="3616569" cy="869706"/>
          </a:xfrm>
        </p:spPr>
        <p:txBody>
          <a:bodyPr>
            <a:normAutofit/>
          </a:bodyPr>
          <a:lstStyle/>
          <a:p>
            <a:r>
              <a:rPr lang="en-US" altLang="zh-CN" sz="3200" b="1" dirty="0" err="1">
                <a:latin typeface="+mn-lt"/>
                <a:ea typeface="+mn-ea"/>
                <a:cs typeface="+mn-cs"/>
              </a:rPr>
              <a:t>CourseDB</a:t>
            </a:r>
            <a:endParaRPr lang="zh-CN" altLang="en-US" sz="32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6701CA3C-3E10-B09C-F908-0E24AA7BA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77" y="1230936"/>
            <a:ext cx="8197055" cy="9750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Deployment &amp; PVC &amp; Service(27018:27017)</a:t>
            </a:r>
          </a:p>
          <a:p>
            <a:pPr marL="0" indent="0">
              <a:buNone/>
            </a:pPr>
            <a:r>
              <a:rPr lang="en-US" altLang="zh-CN" dirty="0"/>
              <a:t>Avoid port confliction</a:t>
            </a:r>
          </a:p>
        </p:txBody>
      </p:sp>
    </p:spTree>
    <p:extLst>
      <p:ext uri="{BB962C8B-B14F-4D97-AF65-F5344CB8AC3E}">
        <p14:creationId xmlns:p14="http://schemas.microsoft.com/office/powerpoint/2010/main" val="156316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D12EC9A-180F-C506-262E-8A8B172213DF}"/>
              </a:ext>
            </a:extLst>
          </p:cNvPr>
          <p:cNvSpPr txBox="1"/>
          <p:nvPr/>
        </p:nvSpPr>
        <p:spPr>
          <a:xfrm>
            <a:off x="838199" y="681037"/>
            <a:ext cx="953370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Database-backup</a:t>
            </a:r>
          </a:p>
          <a:p>
            <a:endParaRPr lang="en-US" altLang="zh-CN" sz="2800" b="1" dirty="0"/>
          </a:p>
          <a:p>
            <a:r>
              <a:rPr lang="en-US" altLang="zh-CN" sz="2800" dirty="0"/>
              <a:t>Two method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1</a:t>
            </a:r>
            <a:r>
              <a:rPr lang="zh-CN" altLang="en-US" sz="2800" dirty="0"/>
              <a:t>、</a:t>
            </a:r>
            <a:r>
              <a:rPr lang="en-US" altLang="zh-CN" sz="2800" dirty="0"/>
              <a:t>Run shell script periodically in </a:t>
            </a:r>
            <a:r>
              <a:rPr lang="en-US" altLang="zh-CN" sz="2800" dirty="0" err="1"/>
              <a:t>Statefulset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CronJob</a:t>
            </a:r>
            <a:r>
              <a:rPr lang="en-US" altLang="zh-CN" sz="2800" dirty="0"/>
              <a:t> schedules</a:t>
            </a:r>
            <a:r>
              <a:rPr lang="zh-CN" altLang="en-US" sz="2800" dirty="0"/>
              <a:t> </a:t>
            </a:r>
            <a:r>
              <a:rPr lang="en-US" altLang="zh-CN" sz="2800" dirty="0"/>
              <a:t>job periodically with </a:t>
            </a:r>
            <a:r>
              <a:rPr lang="en-US" altLang="zh-CN" sz="2800" dirty="0" err="1"/>
              <a:t>cron</a:t>
            </a:r>
            <a:r>
              <a:rPr lang="en-US" altLang="zh-CN" sz="2800" dirty="0"/>
              <a:t> expression.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55713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89A73-D096-4CBF-4C94-D14ECD132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>
                <a:latin typeface="+mn-lt"/>
              </a:rPr>
              <a:t>Why we choose a </a:t>
            </a:r>
            <a:r>
              <a:rPr lang="en-US" altLang="zh-CN" sz="2800" b="1" dirty="0" err="1">
                <a:latin typeface="+mn-lt"/>
              </a:rPr>
              <a:t>StatefulSet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796ED-66BB-FC12-9F1F-C270E798C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173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 b="0" i="0" dirty="0" err="1">
                <a:solidFill>
                  <a:srgbClr val="222222"/>
                </a:solidFill>
                <a:effectLst/>
              </a:rPr>
              <a:t>StatefulSet</a:t>
            </a:r>
            <a:r>
              <a:rPr lang="en-US" altLang="zh-CN" sz="2400" b="0" i="0" dirty="0">
                <a:solidFill>
                  <a:srgbClr val="222222"/>
                </a:solidFill>
                <a:effectLst/>
              </a:rPr>
              <a:t> maintains a sticky identity for each of its Pods. </a:t>
            </a:r>
            <a:r>
              <a:rPr lang="en-US" altLang="zh-CN" sz="2400" b="1" dirty="0">
                <a:solidFill>
                  <a:srgbClr val="222222"/>
                </a:solidFill>
              </a:rPr>
              <a:t>E</a:t>
            </a:r>
            <a:r>
              <a:rPr lang="en-US" altLang="zh-CN" sz="2400" b="1" i="0" dirty="0">
                <a:solidFill>
                  <a:srgbClr val="222222"/>
                </a:solidFill>
                <a:effectLst/>
              </a:rPr>
              <a:t>ach Pod has a persistent identifier </a:t>
            </a:r>
            <a:r>
              <a:rPr lang="en-US" altLang="zh-CN" sz="2400" b="0" i="0" dirty="0">
                <a:solidFill>
                  <a:srgbClr val="222222"/>
                </a:solidFill>
                <a:effectLst/>
              </a:rPr>
              <a:t>that it maintains across any rescheduling.</a:t>
            </a:r>
          </a:p>
          <a:p>
            <a:r>
              <a:rPr lang="en-US" altLang="zh-CN" sz="2400" dirty="0" err="1"/>
              <a:t>StatefulSets</a:t>
            </a:r>
            <a:r>
              <a:rPr lang="en-US" altLang="zh-CN" sz="2400" dirty="0"/>
              <a:t> provide stable </a:t>
            </a:r>
            <a:r>
              <a:rPr lang="en-US" altLang="zh-CN" sz="2400" b="1" dirty="0"/>
              <a:t>network identifiers</a:t>
            </a:r>
            <a:r>
              <a:rPr lang="en-US" altLang="zh-CN" sz="2400" dirty="0"/>
              <a:t> (stable DNS names) for each pod.</a:t>
            </a:r>
          </a:p>
          <a:p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In complex situations, for example, backup a MongoDB cluster which includes primary pod, secondary pod, 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StatefulSet</a:t>
            </a:r>
            <a:r>
              <a:rPr lang="en-US" altLang="zh-CN" sz="2400" dirty="0"/>
              <a:t> ensures sequential operations and maintaining data consistency. 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Create a headless service, allowing each MongoDB Pod to be accessed via its own DNS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7B10CAD3-CC56-CC6B-1033-4068C5DF4267}"/>
                  </a:ext>
                </a:extLst>
              </p14:cNvPr>
              <p14:cNvContentPartPr/>
              <p14:nvPr/>
            </p14:nvContentPartPr>
            <p14:xfrm>
              <a:off x="8352629" y="1357149"/>
              <a:ext cx="360" cy="3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7B10CAD3-CC56-CC6B-1033-4068C5DF42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34989" y="1249149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B14581A4-13C9-00DE-3D4D-E5ED98580F66}"/>
                  </a:ext>
                </a:extLst>
              </p14:cNvPr>
              <p14:cNvContentPartPr/>
              <p14:nvPr/>
            </p14:nvContentPartPr>
            <p14:xfrm>
              <a:off x="8570429" y="1001469"/>
              <a:ext cx="360" cy="36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B14581A4-13C9-00DE-3D4D-E5ED98580F6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52789" y="893829"/>
                <a:ext cx="36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0007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43BB9-BAD0-4589-83B2-1CD4602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>
                <a:latin typeface="+mn-ea"/>
                <a:ea typeface="+mn-ea"/>
              </a:rPr>
              <a:t>Cronjob</a:t>
            </a:r>
            <a:endParaRPr lang="zh-CN" altLang="en-US" sz="2800" b="1" dirty="0">
              <a:latin typeface="+mn-ea"/>
              <a:ea typeface="+mn-ea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792A522-6166-B8D0-7760-FD7649250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2860"/>
            <a:ext cx="3758218" cy="390662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4ADFD87-914D-7554-9B96-CE5E30AD0E7A}"/>
              </a:ext>
            </a:extLst>
          </p:cNvPr>
          <p:cNvSpPr txBox="1"/>
          <p:nvPr/>
        </p:nvSpPr>
        <p:spPr>
          <a:xfrm>
            <a:off x="5164182" y="596599"/>
            <a:ext cx="528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CronJob</a:t>
            </a:r>
            <a:r>
              <a:rPr lang="en-US" altLang="zh-CN" sz="2400" dirty="0"/>
              <a:t> is a type of job that runs on a scheduled basis. </a:t>
            </a:r>
            <a:r>
              <a:rPr lang="en-US" altLang="zh-CN" sz="2400" dirty="0" err="1"/>
              <a:t>CronJobs</a:t>
            </a:r>
            <a:r>
              <a:rPr lang="en-US" altLang="zh-CN" sz="2400" dirty="0"/>
              <a:t> are useful for running periodic and recurring tasks such as backups, report generation, and other repetitive tasks.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75ECB2-0F50-1169-5231-1026152F6C9C}"/>
              </a:ext>
            </a:extLst>
          </p:cNvPr>
          <p:cNvSpPr txBox="1"/>
          <p:nvPr/>
        </p:nvSpPr>
        <p:spPr>
          <a:xfrm>
            <a:off x="5225142" y="2948888"/>
            <a:ext cx="53775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cron</a:t>
            </a:r>
            <a:r>
              <a:rPr lang="en-US" altLang="zh-CN" dirty="0"/>
              <a:t> syntax to specify when the job should execute.</a:t>
            </a:r>
          </a:p>
          <a:p>
            <a:endParaRPr lang="en-US" altLang="zh-CN" dirty="0"/>
          </a:p>
          <a:p>
            <a:r>
              <a:rPr lang="en-US" altLang="zh-CN" dirty="0"/>
              <a:t>The </a:t>
            </a:r>
            <a:r>
              <a:rPr lang="en-US" altLang="zh-CN" i="1" dirty="0" err="1"/>
              <a:t>JobTemplate</a:t>
            </a:r>
            <a:r>
              <a:rPr lang="en-US" altLang="zh-CN" dirty="0"/>
              <a:t> field--The job to be run is defined in a spec section similar to a regular Kubernetes Job, which specifies the Pod template.</a:t>
            </a:r>
          </a:p>
          <a:p>
            <a:endParaRPr lang="en-US" altLang="zh-CN" dirty="0"/>
          </a:p>
          <a:p>
            <a:r>
              <a:rPr lang="en-US" altLang="zh-CN" dirty="0"/>
              <a:t>The </a:t>
            </a:r>
            <a:r>
              <a:rPr lang="en-US" altLang="zh-CN" i="1" dirty="0" err="1"/>
              <a:t>retartPolicy</a:t>
            </a:r>
            <a:r>
              <a:rPr lang="en-US" altLang="zh-CN" dirty="0"/>
              <a:t> is set to </a:t>
            </a:r>
            <a:r>
              <a:rPr lang="en-US" altLang="zh-CN" i="1" dirty="0" err="1"/>
              <a:t>OnFailure</a:t>
            </a:r>
            <a:r>
              <a:rPr lang="en-US" altLang="zh-CN" dirty="0"/>
              <a:t>, meaning the job will be retried if it fails.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6982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43BB9-BAD0-4589-83B2-1CD4602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>
                <a:latin typeface="+mn-ea"/>
                <a:ea typeface="+mn-ea"/>
              </a:rPr>
              <a:t>Common issues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FC8D34-4E24-DF4B-26D8-D396FD35E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Version problems(Node.js &amp; MongoDB)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Ingress</a:t>
            </a:r>
          </a:p>
          <a:p>
            <a:endParaRPr lang="en-US" altLang="zh-CN" dirty="0"/>
          </a:p>
          <a:p>
            <a:r>
              <a:rPr lang="en-US" altLang="zh-CN" dirty="0"/>
              <a:t>Service URL with correct port</a:t>
            </a:r>
          </a:p>
          <a:p>
            <a:endParaRPr lang="en-US" altLang="zh-CN" dirty="0"/>
          </a:p>
          <a:p>
            <a:r>
              <a:rPr lang="en-US" altLang="zh-CN" dirty="0"/>
              <a:t>Use </a:t>
            </a:r>
            <a:r>
              <a:rPr lang="en-US" altLang="zh-CN" dirty="0" err="1"/>
              <a:t>kubectl</a:t>
            </a:r>
            <a:r>
              <a:rPr lang="en-US" altLang="zh-CN" dirty="0"/>
              <a:t> describe &amp; </a:t>
            </a:r>
            <a:r>
              <a:rPr lang="en-US" altLang="zh-CN" dirty="0" err="1"/>
              <a:t>kubectl</a:t>
            </a:r>
            <a:r>
              <a:rPr lang="en-US" altLang="zh-CN" dirty="0"/>
              <a:t> logs to locate the issue.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382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43BB9-BAD0-4589-83B2-1CD4602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>
                <a:latin typeface="+mn-ea"/>
                <a:ea typeface="+mn-ea"/>
              </a:rPr>
              <a:t>An accident</a:t>
            </a:r>
          </a:p>
        </p:txBody>
      </p:sp>
      <p:pic>
        <p:nvPicPr>
          <p:cNvPr id="1026" name="Picture 2" descr="图像预览">
            <a:extLst>
              <a:ext uri="{FF2B5EF4-FFF2-40B4-BE49-F238E27FC236}">
                <a16:creationId xmlns:a16="http://schemas.microsoft.com/office/drawing/2014/main" id="{33A47BD6-6FC0-649F-BDF1-D1E5799977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2267" b="-3334"/>
          <a:stretch/>
        </p:blipFill>
        <p:spPr bwMode="auto">
          <a:xfrm>
            <a:off x="714103" y="1690686"/>
            <a:ext cx="5529943" cy="431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B295D06-8DA0-E784-B9C4-6096761DEC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735" b="1660"/>
          <a:stretch/>
        </p:blipFill>
        <p:spPr>
          <a:xfrm>
            <a:off x="6348550" y="2133290"/>
            <a:ext cx="5695406" cy="297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61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D800C-635E-DEAA-7ABE-3FB760966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808B8"/>
                </a:solidFill>
              </a:rPr>
              <a:t>RoadMap</a:t>
            </a:r>
            <a:endParaRPr lang="zh-CN" altLang="en-US" b="1" dirty="0">
              <a:solidFill>
                <a:srgbClr val="0808B8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EACEFD-3396-8965-627E-849D5EADB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Structure of the system</a:t>
            </a:r>
          </a:p>
          <a:p>
            <a:endParaRPr lang="en-US" altLang="zh-CN" dirty="0"/>
          </a:p>
          <a:p>
            <a:r>
              <a:rPr lang="en-US" altLang="zh-CN" dirty="0"/>
              <a:t>Function display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Details</a:t>
            </a:r>
          </a:p>
          <a:p>
            <a:endParaRPr lang="en-US" altLang="zh-CN" dirty="0"/>
          </a:p>
          <a:p>
            <a:r>
              <a:rPr lang="en-US" altLang="zh-CN" dirty="0"/>
              <a:t>Common issues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92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43BB9-BAD0-4589-83B2-1CD4602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>
                <a:latin typeface="+mn-ea"/>
                <a:ea typeface="+mn-ea"/>
              </a:rPr>
              <a:t>Project Repository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FC8D34-4E24-DF4B-26D8-D396FD35E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88977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Our project's source code and documentation are available on GitHub. You can find it at:</a:t>
            </a:r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https://github.com/Tranxi/k8s-student-manager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7859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ACAF500B-B990-D177-EE3C-57E2A7F8988E}"/>
              </a:ext>
            </a:extLst>
          </p:cNvPr>
          <p:cNvSpPr/>
          <p:nvPr/>
        </p:nvSpPr>
        <p:spPr>
          <a:xfrm>
            <a:off x="1611117" y="1371082"/>
            <a:ext cx="2429552" cy="3621475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100C3DB-E52A-DD3A-4EB2-35B5E4BE91C8}"/>
              </a:ext>
            </a:extLst>
          </p:cNvPr>
          <p:cNvSpPr txBox="1"/>
          <p:nvPr/>
        </p:nvSpPr>
        <p:spPr>
          <a:xfrm>
            <a:off x="2132870" y="5133294"/>
            <a:ext cx="1797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Application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4" name="图形 3" descr="居家">
            <a:extLst>
              <a:ext uri="{FF2B5EF4-FFF2-40B4-BE49-F238E27FC236}">
                <a16:creationId xmlns:a16="http://schemas.microsoft.com/office/drawing/2014/main" id="{24722A7F-CD1B-FFD0-7BCE-0F03FE9A6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3835" y="1835322"/>
            <a:ext cx="750254" cy="750254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6114EE5B-D927-FD44-8653-E3772EBC9435}"/>
              </a:ext>
            </a:extLst>
          </p:cNvPr>
          <p:cNvSpPr/>
          <p:nvPr/>
        </p:nvSpPr>
        <p:spPr>
          <a:xfrm>
            <a:off x="2313740" y="3464151"/>
            <a:ext cx="903108" cy="897976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5241FC-5723-3848-3F7C-3C6CCE4831FB}"/>
              </a:ext>
            </a:extLst>
          </p:cNvPr>
          <p:cNvSpPr txBox="1"/>
          <p:nvPr/>
        </p:nvSpPr>
        <p:spPr>
          <a:xfrm>
            <a:off x="1743849" y="2731807"/>
            <a:ext cx="2131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4F81BD"/>
                </a:solidFill>
              </a:rPr>
              <a:t>Login</a:t>
            </a:r>
          </a:p>
          <a:p>
            <a:pPr algn="ctr"/>
            <a:r>
              <a:rPr lang="en-US" altLang="zh-CN" dirty="0">
                <a:solidFill>
                  <a:srgbClr val="366DED"/>
                </a:solidFill>
              </a:rPr>
              <a:t>(Deployment)</a:t>
            </a:r>
            <a:endParaRPr lang="zh-CN" altLang="en-US" dirty="0">
              <a:solidFill>
                <a:srgbClr val="366DED"/>
              </a:solidFill>
            </a:endParaRPr>
          </a:p>
        </p:txBody>
      </p:sp>
      <p:pic>
        <p:nvPicPr>
          <p:cNvPr id="8" name="图形 7" descr="放大镜">
            <a:extLst>
              <a:ext uri="{FF2B5EF4-FFF2-40B4-BE49-F238E27FC236}">
                <a16:creationId xmlns:a16="http://schemas.microsoft.com/office/drawing/2014/main" id="{98C7A83A-EEC8-5592-7019-52B8151B52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419686" y="3555343"/>
            <a:ext cx="729795" cy="729795"/>
          </a:xfrm>
          <a:prstGeom prst="rect">
            <a:avLst/>
          </a:prstGeo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A15F1ABE-B53C-F695-8CEA-A9A97FA4A866}"/>
              </a:ext>
            </a:extLst>
          </p:cNvPr>
          <p:cNvSpPr/>
          <p:nvPr/>
        </p:nvSpPr>
        <p:spPr>
          <a:xfrm>
            <a:off x="2303523" y="1799834"/>
            <a:ext cx="903108" cy="897976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9DE5D40-5590-2B32-992C-B8C5FF7D4C7B}"/>
              </a:ext>
            </a:extLst>
          </p:cNvPr>
          <p:cNvSpPr/>
          <p:nvPr/>
        </p:nvSpPr>
        <p:spPr>
          <a:xfrm>
            <a:off x="7349135" y="3132796"/>
            <a:ext cx="860195" cy="790887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形 16" descr="数据库">
            <a:extLst>
              <a:ext uri="{FF2B5EF4-FFF2-40B4-BE49-F238E27FC236}">
                <a16:creationId xmlns:a16="http://schemas.microsoft.com/office/drawing/2014/main" id="{698645F7-6913-069D-3D51-F2AF6052C8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22725" y="3181820"/>
            <a:ext cx="656273" cy="656273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1D3C45C-1673-B7A3-6B46-F4A7026090D3}"/>
              </a:ext>
            </a:extLst>
          </p:cNvPr>
          <p:cNvSpPr txBox="1"/>
          <p:nvPr/>
        </p:nvSpPr>
        <p:spPr>
          <a:xfrm>
            <a:off x="7244522" y="4992557"/>
            <a:ext cx="1729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Database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97E9448-20CC-9F1E-8EBB-F572E5B57BAB}"/>
              </a:ext>
            </a:extLst>
          </p:cNvPr>
          <p:cNvSpPr/>
          <p:nvPr/>
        </p:nvSpPr>
        <p:spPr>
          <a:xfrm>
            <a:off x="9434152" y="2115969"/>
            <a:ext cx="1541516" cy="2019976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3" name="图形 22" descr="数据库">
            <a:extLst>
              <a:ext uri="{FF2B5EF4-FFF2-40B4-BE49-F238E27FC236}">
                <a16:creationId xmlns:a16="http://schemas.microsoft.com/office/drawing/2014/main" id="{AA355E8E-0122-8851-CA77-959D918101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46136" y="2544196"/>
            <a:ext cx="766282" cy="766282"/>
          </a:xfrm>
          <a:prstGeom prst="rect">
            <a:avLst/>
          </a:prstGeom>
        </p:spPr>
      </p:pic>
      <p:sp>
        <p:nvSpPr>
          <p:cNvPr id="25" name="椭圆 24">
            <a:extLst>
              <a:ext uri="{FF2B5EF4-FFF2-40B4-BE49-F238E27FC236}">
                <a16:creationId xmlns:a16="http://schemas.microsoft.com/office/drawing/2014/main" id="{E41B846B-83D3-B3CE-F561-33F2A8B61546}"/>
              </a:ext>
            </a:extLst>
          </p:cNvPr>
          <p:cNvSpPr/>
          <p:nvPr/>
        </p:nvSpPr>
        <p:spPr>
          <a:xfrm>
            <a:off x="9672544" y="2424686"/>
            <a:ext cx="1004387" cy="962958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510AC701-4B9F-B075-DD0D-955E75270DA9}"/>
              </a:ext>
            </a:extLst>
          </p:cNvPr>
          <p:cNvSpPr/>
          <p:nvPr/>
        </p:nvSpPr>
        <p:spPr>
          <a:xfrm>
            <a:off x="7300661" y="1901913"/>
            <a:ext cx="860195" cy="790887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8" name="图形 27" descr="数据库">
            <a:extLst>
              <a:ext uri="{FF2B5EF4-FFF2-40B4-BE49-F238E27FC236}">
                <a16:creationId xmlns:a16="http://schemas.microsoft.com/office/drawing/2014/main" id="{E6AEF7AD-C81A-5DE3-3C62-AE0BAB4337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74251" y="1950937"/>
            <a:ext cx="656273" cy="656273"/>
          </a:xfrm>
          <a:prstGeom prst="rect">
            <a:avLst/>
          </a:prstGeom>
        </p:spPr>
      </p:pic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AF3BDF3-7321-40EC-71B9-88D72BACBEAB}"/>
              </a:ext>
            </a:extLst>
          </p:cNvPr>
          <p:cNvCxnSpPr>
            <a:cxnSpLocks/>
          </p:cNvCxnSpPr>
          <p:nvPr/>
        </p:nvCxnSpPr>
        <p:spPr>
          <a:xfrm>
            <a:off x="4070429" y="2424686"/>
            <a:ext cx="1904657" cy="6082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801B3E7-7717-EB7C-1624-32D812A59C89}"/>
              </a:ext>
            </a:extLst>
          </p:cNvPr>
          <p:cNvCxnSpPr>
            <a:cxnSpLocks/>
          </p:cNvCxnSpPr>
          <p:nvPr/>
        </p:nvCxnSpPr>
        <p:spPr>
          <a:xfrm>
            <a:off x="4040669" y="4285138"/>
            <a:ext cx="189272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24D3578-DA1C-BD98-B0AF-09610E09511A}"/>
              </a:ext>
            </a:extLst>
          </p:cNvPr>
          <p:cNvCxnSpPr>
            <a:cxnSpLocks/>
          </p:cNvCxnSpPr>
          <p:nvPr/>
        </p:nvCxnSpPr>
        <p:spPr>
          <a:xfrm flipH="1">
            <a:off x="4027069" y="3093990"/>
            <a:ext cx="1906320" cy="8191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1AA176C-D465-9292-57D0-489312F760A3}"/>
              </a:ext>
            </a:extLst>
          </p:cNvPr>
          <p:cNvCxnSpPr>
            <a:cxnSpLocks/>
          </p:cNvCxnSpPr>
          <p:nvPr/>
        </p:nvCxnSpPr>
        <p:spPr>
          <a:xfrm>
            <a:off x="8749142" y="3195556"/>
            <a:ext cx="6850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7D3B6AC6-EE36-9950-6EC5-ABED996EF775}"/>
              </a:ext>
            </a:extLst>
          </p:cNvPr>
          <p:cNvSpPr txBox="1"/>
          <p:nvPr/>
        </p:nvSpPr>
        <p:spPr>
          <a:xfrm rot="1309888">
            <a:off x="4250059" y="2152319"/>
            <a:ext cx="1687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F81BD"/>
                </a:solidFill>
              </a:rPr>
              <a:t>Authenticate</a:t>
            </a:r>
            <a:endParaRPr lang="zh-CN" altLang="en-US" sz="2000" dirty="0">
              <a:solidFill>
                <a:srgbClr val="4F81BD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4F14D4B-759C-427C-EB95-AE07F61B98D0}"/>
              </a:ext>
            </a:extLst>
          </p:cNvPr>
          <p:cNvSpPr txBox="1"/>
          <p:nvPr/>
        </p:nvSpPr>
        <p:spPr>
          <a:xfrm rot="19866223">
            <a:off x="4358876" y="3028480"/>
            <a:ext cx="1441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F81BD"/>
                </a:solidFill>
              </a:rPr>
              <a:t>Redirect</a:t>
            </a:r>
            <a:endParaRPr lang="zh-CN" altLang="en-US" sz="2000" dirty="0">
              <a:solidFill>
                <a:srgbClr val="4F81BD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4D03E72-A529-78CA-DBAF-E61C432F4F7B}"/>
              </a:ext>
            </a:extLst>
          </p:cNvPr>
          <p:cNvSpPr txBox="1"/>
          <p:nvPr/>
        </p:nvSpPr>
        <p:spPr>
          <a:xfrm>
            <a:off x="4158823" y="3885028"/>
            <a:ext cx="2013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F81BD"/>
                </a:solidFill>
              </a:rPr>
              <a:t>Communicate</a:t>
            </a:r>
            <a:endParaRPr lang="zh-CN" altLang="en-US" sz="2000" dirty="0">
              <a:solidFill>
                <a:srgbClr val="4F81BD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0EFE9DB-2120-F90E-678D-D5FD106D5125}"/>
              </a:ext>
            </a:extLst>
          </p:cNvPr>
          <p:cNvSpPr txBox="1"/>
          <p:nvPr/>
        </p:nvSpPr>
        <p:spPr>
          <a:xfrm>
            <a:off x="6872939" y="4383271"/>
            <a:ext cx="1967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366DED"/>
                </a:solidFill>
              </a:rPr>
              <a:t>(Deployment)</a:t>
            </a:r>
            <a:endParaRPr lang="zh-CN" altLang="en-US" dirty="0">
              <a:solidFill>
                <a:srgbClr val="366DED"/>
              </a:solidFill>
            </a:endParaRPr>
          </a:p>
          <a:p>
            <a:pPr algn="ctr"/>
            <a:endParaRPr lang="zh-CN" altLang="en-US" dirty="0">
              <a:solidFill>
                <a:srgbClr val="4F81BD"/>
              </a:solidFill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0AB5859D-02E2-ED93-E950-490971490D68}"/>
              </a:ext>
            </a:extLst>
          </p:cNvPr>
          <p:cNvSpPr/>
          <p:nvPr/>
        </p:nvSpPr>
        <p:spPr>
          <a:xfrm>
            <a:off x="6852332" y="1673037"/>
            <a:ext cx="1892437" cy="3189592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AA91887-A831-0456-C194-9BDC311A18A8}"/>
              </a:ext>
            </a:extLst>
          </p:cNvPr>
          <p:cNvSpPr/>
          <p:nvPr/>
        </p:nvSpPr>
        <p:spPr>
          <a:xfrm>
            <a:off x="5937762" y="2367235"/>
            <a:ext cx="912384" cy="193518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0" name="图形 49" descr="锁定">
            <a:extLst>
              <a:ext uri="{FF2B5EF4-FFF2-40B4-BE49-F238E27FC236}">
                <a16:creationId xmlns:a16="http://schemas.microsoft.com/office/drawing/2014/main" id="{69FBB2D4-FC03-C2A7-2CC3-8681CB9E57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66052" y="2816260"/>
            <a:ext cx="633134" cy="633134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F6F736C1-A262-1A8D-34B5-C6529F1FCABF}"/>
              </a:ext>
            </a:extLst>
          </p:cNvPr>
          <p:cNvSpPr txBox="1"/>
          <p:nvPr/>
        </p:nvSpPr>
        <p:spPr>
          <a:xfrm>
            <a:off x="5992450" y="3509783"/>
            <a:ext cx="1106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66DED"/>
                </a:solidFill>
              </a:rPr>
              <a:t>(Secret)</a:t>
            </a:r>
            <a:endParaRPr lang="zh-CN" altLang="en-US" sz="1400" dirty="0">
              <a:solidFill>
                <a:srgbClr val="366DED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303FF2E-1CCB-43C3-2992-1E9F2E56AD8C}"/>
              </a:ext>
            </a:extLst>
          </p:cNvPr>
          <p:cNvSpPr txBox="1"/>
          <p:nvPr/>
        </p:nvSpPr>
        <p:spPr>
          <a:xfrm>
            <a:off x="9748423" y="4213829"/>
            <a:ext cx="2019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Backup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7219535-1B0A-F4D5-3C26-4B27183EC3CF}"/>
              </a:ext>
            </a:extLst>
          </p:cNvPr>
          <p:cNvSpPr txBox="1"/>
          <p:nvPr/>
        </p:nvSpPr>
        <p:spPr>
          <a:xfrm>
            <a:off x="9516737" y="3652269"/>
            <a:ext cx="142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366DED"/>
                </a:solidFill>
              </a:rPr>
              <a:t>(</a:t>
            </a:r>
            <a:r>
              <a:rPr lang="en-US" altLang="zh-CN" dirty="0" err="1">
                <a:solidFill>
                  <a:srgbClr val="366DED"/>
                </a:solidFill>
              </a:rPr>
              <a:t>CronJob</a:t>
            </a:r>
            <a:r>
              <a:rPr lang="en-US" altLang="zh-CN" dirty="0">
                <a:solidFill>
                  <a:srgbClr val="366DED"/>
                </a:solidFill>
              </a:rPr>
              <a:t>)</a:t>
            </a:r>
            <a:endParaRPr lang="zh-CN" altLang="en-US" dirty="0">
              <a:solidFill>
                <a:srgbClr val="366DED"/>
              </a:solidFill>
            </a:endParaRPr>
          </a:p>
          <a:p>
            <a:pPr algn="ctr"/>
            <a:endParaRPr lang="zh-CN" altLang="en-US" dirty="0">
              <a:solidFill>
                <a:srgbClr val="4F81BD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3AFAC51-2100-BAEC-BFE4-35C5146FBCAB}"/>
              </a:ext>
            </a:extLst>
          </p:cNvPr>
          <p:cNvSpPr txBox="1"/>
          <p:nvPr/>
        </p:nvSpPr>
        <p:spPr>
          <a:xfrm>
            <a:off x="1433951" y="4332263"/>
            <a:ext cx="2728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4F81BD"/>
                </a:solidFill>
              </a:rPr>
              <a:t>Info</a:t>
            </a:r>
            <a:r>
              <a:rPr lang="zh-CN" altLang="en-US" dirty="0">
                <a:solidFill>
                  <a:srgbClr val="4F81BD"/>
                </a:solidFill>
              </a:rPr>
              <a:t>（</a:t>
            </a:r>
            <a:r>
              <a:rPr lang="en-US" altLang="zh-CN" dirty="0">
                <a:solidFill>
                  <a:srgbClr val="4F81BD"/>
                </a:solidFill>
              </a:rPr>
              <a:t>success-app</a:t>
            </a:r>
            <a:r>
              <a:rPr lang="zh-CN" altLang="en-US" dirty="0">
                <a:solidFill>
                  <a:srgbClr val="4F81BD"/>
                </a:solidFill>
              </a:rPr>
              <a:t>）</a:t>
            </a:r>
            <a:endParaRPr lang="en-US" altLang="zh-CN" dirty="0">
              <a:solidFill>
                <a:srgbClr val="4F81BD"/>
              </a:solidFill>
            </a:endParaRPr>
          </a:p>
          <a:p>
            <a:pPr algn="ctr"/>
            <a:r>
              <a:rPr lang="en-US" altLang="zh-CN" dirty="0">
                <a:solidFill>
                  <a:srgbClr val="366DED"/>
                </a:solidFill>
              </a:rPr>
              <a:t>(Deployment)</a:t>
            </a:r>
            <a:endParaRPr lang="zh-CN" altLang="en-US" dirty="0">
              <a:solidFill>
                <a:srgbClr val="366DED"/>
              </a:solidFill>
            </a:endParaRPr>
          </a:p>
          <a:p>
            <a:pPr algn="ctr"/>
            <a:endParaRPr lang="zh-CN" altLang="en-US" dirty="0">
              <a:solidFill>
                <a:srgbClr val="4F81BD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59210EC-AD0B-E8EB-5CDE-ADDCC4F85170}"/>
              </a:ext>
            </a:extLst>
          </p:cNvPr>
          <p:cNvSpPr txBox="1"/>
          <p:nvPr/>
        </p:nvSpPr>
        <p:spPr>
          <a:xfrm>
            <a:off x="565358" y="26707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/>
              <a:t>Structure:</a:t>
            </a:r>
            <a:endParaRPr lang="zh-CN" altLang="en-US" sz="3200" b="1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3966163-20BC-E74E-F9A7-44F5EBA89AC7}"/>
              </a:ext>
            </a:extLst>
          </p:cNvPr>
          <p:cNvSpPr txBox="1"/>
          <p:nvPr/>
        </p:nvSpPr>
        <p:spPr>
          <a:xfrm>
            <a:off x="6953086" y="2724658"/>
            <a:ext cx="165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4F81BD"/>
                </a:solidFill>
              </a:rPr>
              <a:t>Auth-DB</a:t>
            </a:r>
            <a:endParaRPr lang="zh-CN" altLang="en-US" dirty="0">
              <a:solidFill>
                <a:srgbClr val="4F81BD"/>
              </a:solidFill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0D24CC30-1CC2-CAD2-A924-65566141EF11}"/>
              </a:ext>
            </a:extLst>
          </p:cNvPr>
          <p:cNvSpPr txBox="1"/>
          <p:nvPr/>
        </p:nvSpPr>
        <p:spPr>
          <a:xfrm>
            <a:off x="6969324" y="4040319"/>
            <a:ext cx="165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4F81BD"/>
                </a:solidFill>
              </a:rPr>
              <a:t>Course-DB</a:t>
            </a:r>
            <a:endParaRPr lang="zh-CN" altLang="en-US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07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FD00E-343D-37F2-F3CB-54D55DC0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566" y="308978"/>
            <a:ext cx="3616569" cy="869706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+mn-lt"/>
                <a:ea typeface="+mn-ea"/>
                <a:cs typeface="+mn-cs"/>
              </a:rPr>
              <a:t>Login-app</a:t>
            </a:r>
            <a:endParaRPr lang="zh-CN" altLang="en-US" sz="3200" b="1" dirty="0">
              <a:latin typeface="+mn-lt"/>
              <a:ea typeface="+mn-ea"/>
              <a:cs typeface="+mn-cs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291B7B-E585-7BD2-661E-34465461D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78" y="1319270"/>
            <a:ext cx="5562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Function: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Providing login interface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Authenticate with </a:t>
            </a:r>
            <a:r>
              <a:rPr lang="en-US" altLang="zh-CN" dirty="0" err="1"/>
              <a:t>AuthDB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Redirect to success page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BB852C-7BEA-E1C9-AE2A-3E6BFD7AE6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352" b="-2551"/>
          <a:stretch/>
        </p:blipFill>
        <p:spPr>
          <a:xfrm>
            <a:off x="6795376" y="1178684"/>
            <a:ext cx="4898058" cy="326828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0C21879-3555-2F49-A816-AA453B8183F4}"/>
              </a:ext>
            </a:extLst>
          </p:cNvPr>
          <p:cNvSpPr txBox="1"/>
          <p:nvPr/>
        </p:nvSpPr>
        <p:spPr>
          <a:xfrm>
            <a:off x="7428634" y="4545204"/>
            <a:ext cx="407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file structure of node.js project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76418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FD00E-343D-37F2-F3CB-54D55DC0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566" y="308978"/>
            <a:ext cx="3616569" cy="869706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+mn-lt"/>
                <a:ea typeface="+mn-ea"/>
                <a:cs typeface="+mn-cs"/>
              </a:rPr>
              <a:t>Login-app</a:t>
            </a:r>
            <a:endParaRPr lang="zh-CN" altLang="en-US" sz="3200" b="1" dirty="0">
              <a:latin typeface="+mn-lt"/>
              <a:ea typeface="+mn-ea"/>
              <a:cs typeface="+mn-cs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291B7B-E585-7BD2-661E-34465461D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78" y="1319270"/>
            <a:ext cx="427373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Deploy on k8s cluster: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Deployment</a:t>
            </a:r>
          </a:p>
          <a:p>
            <a:pPr marL="0" indent="0">
              <a:buNone/>
            </a:pPr>
            <a:r>
              <a:rPr lang="en-US" altLang="zh-CN" dirty="0"/>
              <a:t>- env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Service</a:t>
            </a:r>
          </a:p>
          <a:p>
            <a:pPr marL="0" indent="0">
              <a:buNone/>
            </a:pPr>
            <a:r>
              <a:rPr lang="en-US" altLang="zh-CN" dirty="0" err="1"/>
              <a:t>LoadBalancer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ABDCFE-34AC-9200-9D50-ED31960EB7A4}"/>
              </a:ext>
            </a:extLst>
          </p:cNvPr>
          <p:cNvSpPr/>
          <p:nvPr/>
        </p:nvSpPr>
        <p:spPr>
          <a:xfrm>
            <a:off x="4328160" y="2490651"/>
            <a:ext cx="1506583" cy="10189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548774-2D0E-4E31-E920-A724AF750268}"/>
              </a:ext>
            </a:extLst>
          </p:cNvPr>
          <p:cNvSpPr txBox="1"/>
          <p:nvPr/>
        </p:nvSpPr>
        <p:spPr>
          <a:xfrm>
            <a:off x="4328160" y="2824145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Web browser</a:t>
            </a:r>
            <a:endParaRPr lang="zh-CN" altLang="en-US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17426ED-D0FF-A896-8B76-E065C2F0AD89}"/>
              </a:ext>
            </a:extLst>
          </p:cNvPr>
          <p:cNvSpPr/>
          <p:nvPr/>
        </p:nvSpPr>
        <p:spPr>
          <a:xfrm>
            <a:off x="6888480" y="1079863"/>
            <a:ext cx="3971109" cy="36053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9AC270A-E106-A003-64CE-14616E0FAD5E}"/>
              </a:ext>
            </a:extLst>
          </p:cNvPr>
          <p:cNvSpPr txBox="1"/>
          <p:nvPr/>
        </p:nvSpPr>
        <p:spPr>
          <a:xfrm>
            <a:off x="8238308" y="1178684"/>
            <a:ext cx="248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Cluster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D29A6D8-B83B-ACE7-3AC0-646D1D943625}"/>
              </a:ext>
            </a:extLst>
          </p:cNvPr>
          <p:cNvSpPr/>
          <p:nvPr/>
        </p:nvSpPr>
        <p:spPr>
          <a:xfrm>
            <a:off x="6789420" y="2221272"/>
            <a:ext cx="1428206" cy="167204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E3F027F-FCF9-53A7-BDC2-8FEE4B167B04}"/>
              </a:ext>
            </a:extLst>
          </p:cNvPr>
          <p:cNvSpPr txBox="1"/>
          <p:nvPr/>
        </p:nvSpPr>
        <p:spPr>
          <a:xfrm>
            <a:off x="6724106" y="2782613"/>
            <a:ext cx="1787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bg1"/>
                </a:solidFill>
              </a:rPr>
              <a:t>LoadBalancer</a:t>
            </a:r>
            <a:endParaRPr lang="en-US" altLang="zh-CN" b="1" dirty="0">
              <a:solidFill>
                <a:schemeClr val="bg1"/>
              </a:solidFill>
            </a:endParaRPr>
          </a:p>
          <a:p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9ACF15E-EC5F-27B4-D252-30E50BEE6CA8}"/>
              </a:ext>
            </a:extLst>
          </p:cNvPr>
          <p:cNvSpPr/>
          <p:nvPr/>
        </p:nvSpPr>
        <p:spPr>
          <a:xfrm>
            <a:off x="9004663" y="2116184"/>
            <a:ext cx="1715588" cy="167204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043278E-05B3-7D31-D486-FAB33552D42E}"/>
              </a:ext>
            </a:extLst>
          </p:cNvPr>
          <p:cNvSpPr txBox="1"/>
          <p:nvPr/>
        </p:nvSpPr>
        <p:spPr>
          <a:xfrm>
            <a:off x="9202783" y="2736502"/>
            <a:ext cx="132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+mn-lt"/>
                <a:ea typeface="+mn-ea"/>
                <a:cs typeface="+mn-cs"/>
              </a:rPr>
              <a:t>Login-app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01D08A6-9259-3D57-18E6-2F3230C76296}"/>
              </a:ext>
            </a:extLst>
          </p:cNvPr>
          <p:cNvCxnSpPr>
            <a:cxnSpLocks/>
          </p:cNvCxnSpPr>
          <p:nvPr/>
        </p:nvCxnSpPr>
        <p:spPr>
          <a:xfrm flipV="1">
            <a:off x="5900057" y="3000103"/>
            <a:ext cx="889363" cy="87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F1481E0-AC0A-9A03-BC1A-B90C35CA2B28}"/>
              </a:ext>
            </a:extLst>
          </p:cNvPr>
          <p:cNvCxnSpPr>
            <a:cxnSpLocks/>
          </p:cNvCxnSpPr>
          <p:nvPr/>
        </p:nvCxnSpPr>
        <p:spPr>
          <a:xfrm flipV="1">
            <a:off x="8316686" y="3000103"/>
            <a:ext cx="687977" cy="87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55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EFA7C-5A92-9D9C-CB52-90AE56039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566" y="308978"/>
            <a:ext cx="4674325" cy="869706"/>
          </a:xfrm>
        </p:spPr>
        <p:txBody>
          <a:bodyPr>
            <a:normAutofit/>
          </a:bodyPr>
          <a:lstStyle/>
          <a:p>
            <a:r>
              <a:rPr lang="en-US" altLang="zh-CN" sz="3200" b="1" dirty="0" err="1">
                <a:latin typeface="+mn-lt"/>
                <a:ea typeface="+mn-ea"/>
                <a:cs typeface="+mn-cs"/>
              </a:rPr>
              <a:t>LoadBalancer</a:t>
            </a:r>
            <a:r>
              <a:rPr lang="en-US" altLang="zh-CN" sz="3200" b="1" dirty="0">
                <a:latin typeface="+mn-lt"/>
                <a:ea typeface="+mn-ea"/>
                <a:cs typeface="+mn-cs"/>
              </a:rPr>
              <a:t>: </a:t>
            </a:r>
            <a:endParaRPr lang="zh-CN" altLang="en-US" sz="3200" b="1" dirty="0">
              <a:latin typeface="+mn-lt"/>
              <a:ea typeface="+mn-ea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D2C343-AE04-6DB1-B337-0E6D7CFD2337}"/>
              </a:ext>
            </a:extLst>
          </p:cNvPr>
          <p:cNvSpPr txBox="1"/>
          <p:nvPr/>
        </p:nvSpPr>
        <p:spPr>
          <a:xfrm>
            <a:off x="498566" y="1471749"/>
            <a:ext cx="62179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</a:t>
            </a:r>
            <a:r>
              <a:rPr lang="en-US" altLang="zh-CN" sz="2800" dirty="0"/>
              <a:t>Automatic Load Balancing</a:t>
            </a:r>
          </a:p>
          <a:p>
            <a:endParaRPr lang="en-US" altLang="zh-CN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</a:t>
            </a:r>
            <a:r>
              <a:rPr lang="en-US" altLang="zh-CN" sz="2800" dirty="0"/>
              <a:t>External IP </a:t>
            </a:r>
            <a:r>
              <a:rPr lang="zh-CN" altLang="en-US" sz="2800" dirty="0"/>
              <a:t>（ </a:t>
            </a:r>
            <a:r>
              <a:rPr lang="en-US" altLang="zh-CN" sz="2800" dirty="0"/>
              <a:t>stable DNS record)</a:t>
            </a:r>
          </a:p>
          <a:p>
            <a:endParaRPr lang="en-US" altLang="zh-CN" sz="2800" dirty="0"/>
          </a:p>
          <a:p>
            <a:r>
              <a:rPr lang="en-US" altLang="zh-CN" sz="2800" dirty="0"/>
              <a:t>3</a:t>
            </a:r>
            <a:r>
              <a:rPr lang="zh-CN" altLang="en-US" sz="2800" dirty="0"/>
              <a:t>、</a:t>
            </a:r>
            <a:r>
              <a:rPr lang="en-US" altLang="zh-CN" sz="2800" dirty="0"/>
              <a:t>cloud dependency</a:t>
            </a:r>
            <a:endParaRPr lang="zh-CN" altLang="en-US" sz="280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CB4A095-BE6D-A8EA-E8F5-EF05724B6362}"/>
              </a:ext>
            </a:extLst>
          </p:cNvPr>
          <p:cNvSpPr txBox="1">
            <a:spLocks/>
          </p:cNvSpPr>
          <p:nvPr/>
        </p:nvSpPr>
        <p:spPr>
          <a:xfrm>
            <a:off x="7260772" y="308978"/>
            <a:ext cx="4674325" cy="869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err="1">
                <a:latin typeface="+mn-lt"/>
                <a:ea typeface="+mn-ea"/>
                <a:cs typeface="+mn-cs"/>
              </a:rPr>
              <a:t>nodePort</a:t>
            </a:r>
            <a:r>
              <a:rPr lang="en-US" altLang="zh-CN" sz="3200" b="1" dirty="0">
                <a:latin typeface="+mn-lt"/>
                <a:ea typeface="+mn-ea"/>
                <a:cs typeface="+mn-cs"/>
              </a:rPr>
              <a:t>: </a:t>
            </a:r>
            <a:endParaRPr lang="zh-CN" altLang="en-US" sz="3200" b="1" dirty="0">
              <a:latin typeface="+mn-lt"/>
              <a:ea typeface="+mn-ea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4337399-9E66-77B6-CB7E-4811F355EE01}"/>
              </a:ext>
            </a:extLst>
          </p:cNvPr>
          <p:cNvSpPr txBox="1"/>
          <p:nvPr/>
        </p:nvSpPr>
        <p:spPr>
          <a:xfrm>
            <a:off x="6947264" y="1471749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</a:t>
            </a:r>
            <a:r>
              <a:rPr lang="en-US" altLang="zh-CN" sz="2800" dirty="0"/>
              <a:t>Manual Load Balancing</a:t>
            </a:r>
          </a:p>
          <a:p>
            <a:endParaRPr lang="en-US" altLang="zh-CN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</a:t>
            </a:r>
            <a:r>
              <a:rPr lang="en-US" altLang="zh-CN" sz="2800" dirty="0"/>
              <a:t>No Cloud Dependency</a:t>
            </a:r>
            <a:endParaRPr lang="zh-CN" altLang="en-US" sz="2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79C90A-FB47-3B1A-C0A8-073414BF14E8}"/>
              </a:ext>
            </a:extLst>
          </p:cNvPr>
          <p:cNvSpPr txBox="1"/>
          <p:nvPr/>
        </p:nvSpPr>
        <p:spPr>
          <a:xfrm>
            <a:off x="411481" y="4180897"/>
            <a:ext cx="62179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Easier to use </a:t>
            </a:r>
          </a:p>
          <a:p>
            <a:r>
              <a:rPr lang="en-US" altLang="zh-CN" sz="2800" b="1" dirty="0"/>
              <a:t>more suitable for cloud environment!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46330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FCF8B-EF42-DC3F-53A4-1870B247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446" y="230600"/>
            <a:ext cx="3616569" cy="869706"/>
          </a:xfrm>
        </p:spPr>
        <p:txBody>
          <a:bodyPr>
            <a:normAutofit/>
          </a:bodyPr>
          <a:lstStyle/>
          <a:p>
            <a:r>
              <a:rPr lang="en-US" altLang="zh-CN" sz="3200" b="1" dirty="0" err="1">
                <a:latin typeface="+mn-lt"/>
                <a:ea typeface="+mn-ea"/>
                <a:cs typeface="+mn-cs"/>
              </a:rPr>
              <a:t>authDB</a:t>
            </a:r>
            <a:endParaRPr lang="zh-CN" altLang="en-US" sz="32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C597C8F4-2DD9-AF4E-FBD8-0F30E9025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605" y="1126349"/>
            <a:ext cx="5629085" cy="33497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MongoDB Deployment</a:t>
            </a:r>
          </a:p>
          <a:p>
            <a:pPr>
              <a:buFontTx/>
              <a:buChar char="-"/>
            </a:pPr>
            <a:r>
              <a:rPr lang="en-US" altLang="zh-CN" dirty="0"/>
              <a:t>Env</a:t>
            </a:r>
          </a:p>
          <a:p>
            <a:pPr>
              <a:buFontTx/>
              <a:buChar char="-"/>
            </a:pPr>
            <a:r>
              <a:rPr lang="en-US" altLang="zh-CN" dirty="0" err="1"/>
              <a:t>volumeMounts</a:t>
            </a:r>
            <a:endParaRPr lang="en-US" altLang="zh-CN" dirty="0"/>
          </a:p>
          <a:p>
            <a:pPr>
              <a:buFontTx/>
              <a:buChar char="-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PVC</a:t>
            </a:r>
            <a:r>
              <a:rPr lang="zh-CN" altLang="en-US" dirty="0"/>
              <a:t>（</a:t>
            </a:r>
            <a:r>
              <a:rPr lang="en-US" altLang="zh-CN" dirty="0"/>
              <a:t>compared to </a:t>
            </a:r>
            <a:r>
              <a:rPr lang="en-US" altLang="zh-CN" dirty="0" err="1"/>
              <a:t>emptyDir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26656D-2959-4F6A-0C00-F739E75EB82F}"/>
              </a:ext>
            </a:extLst>
          </p:cNvPr>
          <p:cNvSpPr txBox="1"/>
          <p:nvPr/>
        </p:nvSpPr>
        <p:spPr>
          <a:xfrm>
            <a:off x="6119613" y="1230936"/>
            <a:ext cx="5225142" cy="2305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2800" dirty="0"/>
              <a:t>3</a:t>
            </a:r>
            <a:r>
              <a:rPr lang="zh-CN" altLang="en-US" sz="2800" dirty="0"/>
              <a:t>、</a:t>
            </a:r>
            <a:r>
              <a:rPr lang="en-US" altLang="zh-CN" sz="2800" dirty="0"/>
              <a:t>Service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2800" dirty="0" err="1"/>
              <a:t>ClusterIP</a:t>
            </a:r>
            <a:r>
              <a:rPr lang="en-US" altLang="zh-CN" sz="2800" dirty="0"/>
              <a:t>: ports mapping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800" dirty="0"/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2800" dirty="0"/>
              <a:t>4</a:t>
            </a:r>
            <a:r>
              <a:rPr lang="zh-CN" altLang="en-US" sz="2800" dirty="0"/>
              <a:t>、</a:t>
            </a:r>
            <a:r>
              <a:rPr lang="en-US" altLang="zh-CN" sz="2800" dirty="0"/>
              <a:t>Secret</a:t>
            </a:r>
          </a:p>
          <a:p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D2B50E1-5E56-C755-7CD5-C2CEE1203052}"/>
              </a:ext>
            </a:extLst>
          </p:cNvPr>
          <p:cNvSpPr/>
          <p:nvPr/>
        </p:nvSpPr>
        <p:spPr>
          <a:xfrm>
            <a:off x="2009576" y="4496597"/>
            <a:ext cx="1209800" cy="1148594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圆柱体 5">
            <a:extLst>
              <a:ext uri="{FF2B5EF4-FFF2-40B4-BE49-F238E27FC236}">
                <a16:creationId xmlns:a16="http://schemas.microsoft.com/office/drawing/2014/main" id="{A1758352-B39D-658E-6F12-D93BAF78F7C6}"/>
              </a:ext>
            </a:extLst>
          </p:cNvPr>
          <p:cNvSpPr/>
          <p:nvPr/>
        </p:nvSpPr>
        <p:spPr>
          <a:xfrm>
            <a:off x="2335588" y="4912190"/>
            <a:ext cx="581691" cy="656214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5030478-2072-4186-D996-2E181B586D7E}"/>
              </a:ext>
            </a:extLst>
          </p:cNvPr>
          <p:cNvSpPr txBox="1"/>
          <p:nvPr/>
        </p:nvSpPr>
        <p:spPr>
          <a:xfrm>
            <a:off x="2192929" y="5080089"/>
            <a:ext cx="108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366DED"/>
                </a:solidFill>
              </a:rPr>
              <a:t>volume</a:t>
            </a:r>
            <a:endParaRPr lang="zh-CN" altLang="en-US" dirty="0">
              <a:solidFill>
                <a:srgbClr val="366DED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47A0D5-F6F5-CF84-D8CA-61FF7402EE42}"/>
              </a:ext>
            </a:extLst>
          </p:cNvPr>
          <p:cNvSpPr txBox="1"/>
          <p:nvPr/>
        </p:nvSpPr>
        <p:spPr>
          <a:xfrm>
            <a:off x="2083789" y="4512610"/>
            <a:ext cx="108058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4F81BD"/>
                </a:solidFill>
              </a:rPr>
              <a:t>pod</a:t>
            </a:r>
            <a:endParaRPr lang="zh-CN" altLang="en-US" dirty="0">
              <a:solidFill>
                <a:srgbClr val="4F81BD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89F67D6-844D-172B-4D59-D5D23ED8FE8C}"/>
              </a:ext>
            </a:extLst>
          </p:cNvPr>
          <p:cNvSpPr/>
          <p:nvPr/>
        </p:nvSpPr>
        <p:spPr>
          <a:xfrm>
            <a:off x="946695" y="5152142"/>
            <a:ext cx="675857" cy="51351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66DED"/>
                </a:solidFill>
              </a:rPr>
              <a:t>PVC</a:t>
            </a:r>
            <a:endParaRPr lang="zh-CN" altLang="en-US" dirty="0">
              <a:solidFill>
                <a:srgbClr val="366DED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BA7D7A4-7B50-CE59-7D06-57A5E41CEFC9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622552" y="5408901"/>
            <a:ext cx="732593" cy="985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DE5EF9C-BBFA-AF23-79F6-EBB392380AD4}"/>
              </a:ext>
            </a:extLst>
          </p:cNvPr>
          <p:cNvSpPr txBox="1"/>
          <p:nvPr/>
        </p:nvSpPr>
        <p:spPr>
          <a:xfrm>
            <a:off x="1705033" y="5292278"/>
            <a:ext cx="62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4F81BD"/>
                </a:solidFill>
              </a:rPr>
              <a:t>use</a:t>
            </a:r>
            <a:endParaRPr lang="zh-CN" altLang="en-US" dirty="0">
              <a:solidFill>
                <a:srgbClr val="4F81BD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6107D31-D173-3F28-FFEB-C82E9700B917}"/>
              </a:ext>
            </a:extLst>
          </p:cNvPr>
          <p:cNvSpPr/>
          <p:nvPr/>
        </p:nvSpPr>
        <p:spPr>
          <a:xfrm>
            <a:off x="940590" y="4197823"/>
            <a:ext cx="675857" cy="51351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66DED"/>
                </a:solidFill>
              </a:rPr>
              <a:t>PV</a:t>
            </a:r>
            <a:endParaRPr lang="zh-CN" altLang="en-US" dirty="0">
              <a:solidFill>
                <a:srgbClr val="366DED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0AA82BD-130D-B05D-F564-4F914E421C79}"/>
              </a:ext>
            </a:extLst>
          </p:cNvPr>
          <p:cNvSpPr txBox="1"/>
          <p:nvPr/>
        </p:nvSpPr>
        <p:spPr>
          <a:xfrm>
            <a:off x="1277607" y="4690283"/>
            <a:ext cx="91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4F81BD"/>
                </a:solidFill>
              </a:rPr>
              <a:t>bind</a:t>
            </a:r>
            <a:endParaRPr lang="zh-CN" altLang="en-US" dirty="0">
              <a:solidFill>
                <a:srgbClr val="4F81BD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736308C-4CDD-E404-FEE7-7CA5F4C229E3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1278519" y="4711340"/>
            <a:ext cx="6105" cy="44080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908915C8-F202-E3F0-E99B-4D8EF929F864}"/>
              </a:ext>
            </a:extLst>
          </p:cNvPr>
          <p:cNvSpPr/>
          <p:nvPr/>
        </p:nvSpPr>
        <p:spPr>
          <a:xfrm>
            <a:off x="5809105" y="3545016"/>
            <a:ext cx="912384" cy="193518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形 15" descr="锁定">
            <a:extLst>
              <a:ext uri="{FF2B5EF4-FFF2-40B4-BE49-F238E27FC236}">
                <a16:creationId xmlns:a16="http://schemas.microsoft.com/office/drawing/2014/main" id="{66CD9098-0CF6-735D-E78D-90025498B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8493" y="4057149"/>
            <a:ext cx="633134" cy="63313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5F994CF-F5B1-D4F9-B819-CA1748D5C6A5}"/>
              </a:ext>
            </a:extLst>
          </p:cNvPr>
          <p:cNvSpPr txBox="1"/>
          <p:nvPr/>
        </p:nvSpPr>
        <p:spPr>
          <a:xfrm>
            <a:off x="5868858" y="4772312"/>
            <a:ext cx="1106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366DED"/>
                </a:solidFill>
              </a:rPr>
              <a:t>(Secret)</a:t>
            </a:r>
            <a:endParaRPr lang="zh-CN" altLang="en-US" sz="1400" b="1" dirty="0">
              <a:solidFill>
                <a:srgbClr val="366DED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647541D-2840-3F54-FCEB-25A9DC5C0BB1}"/>
              </a:ext>
            </a:extLst>
          </p:cNvPr>
          <p:cNvCxnSpPr>
            <a:stCxn id="15" idx="3"/>
          </p:cNvCxnSpPr>
          <p:nvPr/>
        </p:nvCxnSpPr>
        <p:spPr>
          <a:xfrm flipV="1">
            <a:off x="6721489" y="4512609"/>
            <a:ext cx="10117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91003F0B-B397-08A8-D6FA-A6BAF88BC395}"/>
              </a:ext>
            </a:extLst>
          </p:cNvPr>
          <p:cNvSpPr/>
          <p:nvPr/>
        </p:nvSpPr>
        <p:spPr>
          <a:xfrm>
            <a:off x="7733211" y="3429000"/>
            <a:ext cx="2123201" cy="2139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FA20C76-E7BD-3281-E0C2-667BF1C66E74}"/>
              </a:ext>
            </a:extLst>
          </p:cNvPr>
          <p:cNvSpPr txBox="1"/>
          <p:nvPr/>
        </p:nvSpPr>
        <p:spPr>
          <a:xfrm>
            <a:off x="8398857" y="4311230"/>
            <a:ext cx="1783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Pod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B2A751E-3F36-B081-0C4E-6EEF72D8314D}"/>
              </a:ext>
            </a:extLst>
          </p:cNvPr>
          <p:cNvSpPr txBox="1"/>
          <p:nvPr/>
        </p:nvSpPr>
        <p:spPr>
          <a:xfrm>
            <a:off x="6863668" y="4051671"/>
            <a:ext cx="91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inject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B8966A6-6D04-52A5-5FE7-92FBF87C87D8}"/>
              </a:ext>
            </a:extLst>
          </p:cNvPr>
          <p:cNvSpPr txBox="1"/>
          <p:nvPr/>
        </p:nvSpPr>
        <p:spPr>
          <a:xfrm>
            <a:off x="7996978" y="4752032"/>
            <a:ext cx="2641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(</a:t>
            </a:r>
            <a:r>
              <a:rPr lang="en-US" altLang="zh-CN" sz="2000" b="1" dirty="0" err="1"/>
              <a:t>secretKeyRef</a:t>
            </a:r>
            <a:r>
              <a:rPr lang="en-US" altLang="zh-CN" sz="2000" b="1" dirty="0"/>
              <a:t>)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75712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9EF9F-D46A-F9DE-3E1A-4D9F3E620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9331"/>
            <a:ext cx="1791789" cy="651494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+mn-lt"/>
              </a:rPr>
              <a:t>Secret</a:t>
            </a:r>
            <a:endParaRPr lang="zh-CN" altLang="en-US" sz="3200" b="1" dirty="0">
              <a:latin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D990ED-3610-2B22-A838-F162106539A2}"/>
              </a:ext>
            </a:extLst>
          </p:cNvPr>
          <p:cNvSpPr txBox="1"/>
          <p:nvPr/>
        </p:nvSpPr>
        <p:spPr>
          <a:xfrm>
            <a:off x="838199" y="1114697"/>
            <a:ext cx="62679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1</a:t>
            </a:r>
            <a:r>
              <a:rPr lang="zh-CN" altLang="en-US" sz="2800" dirty="0">
                <a:latin typeface="+mn-ea"/>
              </a:rPr>
              <a:t>、</a:t>
            </a:r>
            <a:r>
              <a:rPr lang="en-US" altLang="zh-CN" sz="2800" dirty="0">
                <a:latin typeface="+mn-ea"/>
              </a:rPr>
              <a:t>Stores sensitive information</a:t>
            </a:r>
          </a:p>
          <a:p>
            <a:endParaRPr lang="en-US" altLang="zh-CN" sz="2800" dirty="0">
              <a:latin typeface="+mn-ea"/>
            </a:endParaRPr>
          </a:p>
          <a:p>
            <a:r>
              <a:rPr lang="en-US" altLang="zh-CN" sz="2800" dirty="0"/>
              <a:t>Data within a Secret is Base64 encoded</a:t>
            </a:r>
          </a:p>
          <a:p>
            <a:r>
              <a:rPr lang="en-US" altLang="zh-CN" sz="2800" dirty="0"/>
              <a:t>(Compared to </a:t>
            </a:r>
            <a:r>
              <a:rPr lang="en-US" altLang="zh-CN" sz="2800" dirty="0" err="1"/>
              <a:t>ConfigMap</a:t>
            </a:r>
            <a:r>
              <a:rPr lang="en-US" altLang="zh-CN" sz="2800" dirty="0"/>
              <a:t> which stores data in plain-text format)</a:t>
            </a:r>
          </a:p>
          <a:p>
            <a:endParaRPr lang="en-US" altLang="zh-CN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</a:t>
            </a:r>
            <a:r>
              <a:rPr lang="en-US" altLang="zh-CN" sz="2800" dirty="0"/>
              <a:t>How to use</a:t>
            </a:r>
          </a:p>
          <a:p>
            <a:pPr marL="457200" indent="-457200">
              <a:buFontTx/>
              <a:buChar char="-"/>
            </a:pPr>
            <a:r>
              <a:rPr lang="en-US" altLang="zh-CN" sz="2800" dirty="0"/>
              <a:t>Env variables</a:t>
            </a:r>
          </a:p>
          <a:p>
            <a:pPr marL="457200" indent="-457200">
              <a:buFontTx/>
              <a:buChar char="-"/>
            </a:pPr>
            <a:r>
              <a:rPr lang="en-US" altLang="zh-CN" sz="2800" dirty="0"/>
              <a:t>volume</a:t>
            </a:r>
            <a:endParaRPr lang="zh-CN" altLang="en-US" sz="28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9C6EE25-1587-151A-4A7F-1E8946E28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194" y="258339"/>
            <a:ext cx="4594347" cy="590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21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9EF9F-D46A-F9DE-3E1A-4D9F3E620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9331"/>
            <a:ext cx="1791789" cy="651494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+mn-lt"/>
              </a:rPr>
              <a:t>Secret</a:t>
            </a:r>
            <a:endParaRPr lang="zh-CN" altLang="en-US" sz="3200" b="1" dirty="0">
              <a:latin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DA09B1-2C31-933E-F991-E176BFB6ABDF}"/>
              </a:ext>
            </a:extLst>
          </p:cNvPr>
          <p:cNvSpPr txBox="1"/>
          <p:nvPr/>
        </p:nvSpPr>
        <p:spPr>
          <a:xfrm>
            <a:off x="631767" y="1103068"/>
            <a:ext cx="5784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3</a:t>
            </a:r>
            <a:r>
              <a:rPr lang="zh-CN" altLang="en-US" sz="2800" dirty="0">
                <a:latin typeface="+mn-ea"/>
              </a:rPr>
              <a:t>、</a:t>
            </a:r>
            <a:r>
              <a:rPr lang="en-US" altLang="zh-CN" sz="2800" dirty="0">
                <a:latin typeface="+mn-ea"/>
              </a:rPr>
              <a:t>Types of Secrets:</a:t>
            </a:r>
          </a:p>
          <a:p>
            <a:r>
              <a:rPr lang="en-US" altLang="zh-CN" sz="2800" dirty="0">
                <a:latin typeface="+mn-ea"/>
              </a:rPr>
              <a:t>- opaque </a:t>
            </a:r>
          </a:p>
          <a:p>
            <a:r>
              <a:rPr lang="en-US" altLang="zh-CN" sz="2800" b="0" i="0" dirty="0">
                <a:solidFill>
                  <a:srgbClr val="222222"/>
                </a:solidFill>
                <a:effectLst/>
                <a:latin typeface="SFMono-Regular"/>
              </a:rPr>
              <a:t>- kubernetes.io/</a:t>
            </a:r>
            <a:r>
              <a:rPr lang="en-US" altLang="zh-CN" sz="2800" b="0" i="0" dirty="0" err="1">
                <a:solidFill>
                  <a:srgbClr val="222222"/>
                </a:solidFill>
                <a:effectLst/>
                <a:latin typeface="SFMono-Regular"/>
              </a:rPr>
              <a:t>dockerconfigjson</a:t>
            </a:r>
            <a:endParaRPr lang="en-US" altLang="zh-CN" sz="2800" b="0" i="0" dirty="0">
              <a:solidFill>
                <a:srgbClr val="222222"/>
              </a:solidFill>
              <a:effectLst/>
              <a:latin typeface="SFMono-Regular"/>
            </a:endParaRPr>
          </a:p>
          <a:p>
            <a:r>
              <a:rPr lang="en-US" altLang="zh-CN" sz="2800" dirty="0">
                <a:latin typeface="+mn-ea"/>
              </a:rPr>
              <a:t>Refer to </a:t>
            </a:r>
            <a:r>
              <a:rPr lang="en-US" altLang="zh-CN" sz="2800" dirty="0">
                <a:hlinkClick r:id="rId2"/>
              </a:rPr>
              <a:t>Secret | Kubernetes</a:t>
            </a:r>
            <a:endParaRPr lang="zh-CN" altLang="en-US" sz="2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1D3D08C-BBDF-3F62-4C73-A0C709854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27" y="3101193"/>
            <a:ext cx="7959827" cy="304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37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3042</TotalTime>
  <Words>684</Words>
  <Application>Microsoft Office PowerPoint</Application>
  <PresentationFormat>宽屏</PresentationFormat>
  <Paragraphs>166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SFMono-Regular</vt:lpstr>
      <vt:lpstr>等线</vt:lpstr>
      <vt:lpstr>等线 Light</vt:lpstr>
      <vt:lpstr>Arial</vt:lpstr>
      <vt:lpstr>Bahnschrift Condensed</vt:lpstr>
      <vt:lpstr>Consolas</vt:lpstr>
      <vt:lpstr>Office 主题​​</vt:lpstr>
      <vt:lpstr> Student information Management system based on K8s</vt:lpstr>
      <vt:lpstr>RoadMap</vt:lpstr>
      <vt:lpstr>PowerPoint 演示文稿</vt:lpstr>
      <vt:lpstr>Login-app</vt:lpstr>
      <vt:lpstr>Login-app</vt:lpstr>
      <vt:lpstr>LoadBalancer: </vt:lpstr>
      <vt:lpstr>authDB</vt:lpstr>
      <vt:lpstr>Secret</vt:lpstr>
      <vt:lpstr>Secret</vt:lpstr>
      <vt:lpstr>Secret:</vt:lpstr>
      <vt:lpstr>PowerPoint 演示文稿</vt:lpstr>
      <vt:lpstr>PowerPoint 演示文稿</vt:lpstr>
      <vt:lpstr>PowerPoint 演示文稿</vt:lpstr>
      <vt:lpstr>CourseDB</vt:lpstr>
      <vt:lpstr>PowerPoint 演示文稿</vt:lpstr>
      <vt:lpstr>Why we choose a StatefulSet</vt:lpstr>
      <vt:lpstr>Cronjob</vt:lpstr>
      <vt:lpstr>Common issues</vt:lpstr>
      <vt:lpstr>An accident</vt:lpstr>
      <vt:lpstr>Project 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 Student academic Management system based on K8s</dc:title>
  <dc:creator>凡翔 瞿</dc:creator>
  <cp:lastModifiedBy>凡翔 瞿</cp:lastModifiedBy>
  <cp:revision>92</cp:revision>
  <dcterms:created xsi:type="dcterms:W3CDTF">2024-07-14T13:32:42Z</dcterms:created>
  <dcterms:modified xsi:type="dcterms:W3CDTF">2024-07-20T06:48:13Z</dcterms:modified>
</cp:coreProperties>
</file>